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2" r:id="rId3"/>
    <p:sldMasterId id="2147483678" r:id="rId4"/>
  </p:sldMasterIdLst>
  <p:sldIdLst>
    <p:sldId id="256" r:id="rId5"/>
    <p:sldId id="738" r:id="rId6"/>
    <p:sldId id="755" r:id="rId7"/>
    <p:sldId id="756" r:id="rId8"/>
    <p:sldId id="757" r:id="rId9"/>
    <p:sldId id="764" r:id="rId10"/>
    <p:sldId id="758" r:id="rId11"/>
    <p:sldId id="273" r:id="rId12"/>
    <p:sldId id="742" r:id="rId13"/>
    <p:sldId id="736" r:id="rId14"/>
    <p:sldId id="765" r:id="rId15"/>
    <p:sldId id="258" r:id="rId16"/>
    <p:sldId id="259" r:id="rId17"/>
    <p:sldId id="750" r:id="rId18"/>
    <p:sldId id="743" r:id="rId19"/>
    <p:sldId id="759" r:id="rId20"/>
    <p:sldId id="744" r:id="rId21"/>
    <p:sldId id="745" r:id="rId22"/>
    <p:sldId id="262" r:id="rId23"/>
    <p:sldId id="746" r:id="rId24"/>
    <p:sldId id="747" r:id="rId25"/>
    <p:sldId id="760" r:id="rId26"/>
    <p:sldId id="748" r:id="rId27"/>
    <p:sldId id="749" r:id="rId28"/>
    <p:sldId id="751" r:id="rId29"/>
    <p:sldId id="263" r:id="rId30"/>
    <p:sldId id="752" r:id="rId31"/>
    <p:sldId id="754" r:id="rId32"/>
    <p:sldId id="274" r:id="rId33"/>
    <p:sldId id="291" r:id="rId34"/>
    <p:sldId id="265" r:id="rId35"/>
    <p:sldId id="264" r:id="rId36"/>
    <p:sldId id="761" r:id="rId37"/>
    <p:sldId id="266" r:id="rId38"/>
    <p:sldId id="279" r:id="rId39"/>
    <p:sldId id="269" r:id="rId40"/>
    <p:sldId id="292" r:id="rId41"/>
    <p:sldId id="293" r:id="rId42"/>
    <p:sldId id="270" r:id="rId43"/>
    <p:sldId id="737" r:id="rId44"/>
    <p:sldId id="285" r:id="rId45"/>
    <p:sldId id="287" r:id="rId46"/>
    <p:sldId id="288" r:id="rId47"/>
    <p:sldId id="286" r:id="rId48"/>
    <p:sldId id="271" r:id="rId49"/>
    <p:sldId id="282" r:id="rId50"/>
    <p:sldId id="281" r:id="rId51"/>
    <p:sldId id="272" r:id="rId52"/>
    <p:sldId id="753" r:id="rId53"/>
    <p:sldId id="275" r:id="rId54"/>
    <p:sldId id="762" r:id="rId55"/>
    <p:sldId id="763" r:id="rId5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FA5"/>
    <a:srgbClr val="F0F0F0"/>
    <a:srgbClr val="F7F7F7"/>
    <a:srgbClr val="FFFFFF"/>
    <a:srgbClr val="EEED16"/>
    <a:srgbClr val="176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1" y="1555"/>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8000"/>
          </a:solidFill>
        </p:spPr>
        <p:txBody>
          <a:bodyPr wrap="square" lIns="0" tIns="0" rIns="0" bIns="0" rtlCol="0"/>
          <a:lstStyle/>
          <a:p>
            <a:endParaRPr/>
          </a:p>
        </p:txBody>
      </p:sp>
      <p:sp>
        <p:nvSpPr>
          <p:cNvPr id="2" name="Holder 2"/>
          <p:cNvSpPr>
            <a:spLocks noGrp="1"/>
          </p:cNvSpPr>
          <p:nvPr>
            <p:ph type="ctrTitle"/>
          </p:nvPr>
        </p:nvSpPr>
        <p:spPr>
          <a:xfrm>
            <a:off x="553313" y="1635378"/>
            <a:ext cx="4912995" cy="2494915"/>
          </a:xfrm>
          <a:prstGeom prst="rect">
            <a:avLst/>
          </a:prstGeom>
        </p:spPr>
        <p:txBody>
          <a:bodyPr wrap="square" lIns="0" tIns="0" rIns="0" bIns="0">
            <a:spAutoFit/>
          </a:bodyPr>
          <a:lstStyle>
            <a:lvl1pPr>
              <a:defRPr sz="5400" b="1" i="0">
                <a:solidFill>
                  <a:schemeClr val="bg1"/>
                </a:solidFill>
                <a:latin typeface="Calibri"/>
                <a:cs typeface="Calibri"/>
              </a:defRPr>
            </a:lvl1pPr>
          </a:lstStyle>
          <a:p>
            <a:endParaRPr/>
          </a:p>
        </p:txBody>
      </p:sp>
      <p:sp>
        <p:nvSpPr>
          <p:cNvPr id="3" name="Holder 3"/>
          <p:cNvSpPr>
            <a:spLocks noGrp="1"/>
          </p:cNvSpPr>
          <p:nvPr>
            <p:ph type="subTitle" idx="4"/>
          </p:nvPr>
        </p:nvSpPr>
        <p:spPr>
          <a:xfrm>
            <a:off x="428345" y="4126229"/>
            <a:ext cx="5165725" cy="878839"/>
          </a:xfrm>
          <a:prstGeom prst="rect">
            <a:avLst/>
          </a:prstGeom>
        </p:spPr>
        <p:txBody>
          <a:bodyPr wrap="square" lIns="0" tIns="0" rIns="0" bIns="0">
            <a:spAutoFit/>
          </a:bodyPr>
          <a:lstStyle>
            <a:lvl1pPr>
              <a:defRPr sz="28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72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82563"/>
            <a:ext cx="12192000" cy="640080"/>
          </a:xfrm>
          <a:custGeom>
            <a:avLst/>
            <a:gdLst/>
            <a:ahLst/>
            <a:cxnLst/>
            <a:rect l="l" t="t" r="r" b="b"/>
            <a:pathLst>
              <a:path w="12192000" h="640080">
                <a:moveTo>
                  <a:pt x="0" y="0"/>
                </a:moveTo>
                <a:lnTo>
                  <a:pt x="12191996" y="0"/>
                </a:lnTo>
                <a:lnTo>
                  <a:pt x="12191996" y="639763"/>
                </a:lnTo>
                <a:lnTo>
                  <a:pt x="0" y="639763"/>
                </a:lnTo>
                <a:lnTo>
                  <a:pt x="0" y="0"/>
                </a:lnTo>
                <a:close/>
              </a:path>
            </a:pathLst>
          </a:custGeom>
          <a:solidFill>
            <a:srgbClr val="FF2600"/>
          </a:solidFill>
        </p:spPr>
        <p:txBody>
          <a:bodyPr wrap="square" lIns="0" tIns="0" rIns="0" bIns="0" rtlCol="0"/>
          <a:lstStyle/>
          <a:p>
            <a:endParaRPr/>
          </a:p>
        </p:txBody>
      </p:sp>
      <p:sp>
        <p:nvSpPr>
          <p:cNvPr id="2" name="Holder 2"/>
          <p:cNvSpPr>
            <a:spLocks noGrp="1"/>
          </p:cNvSpPr>
          <p:nvPr>
            <p:ph type="ctrTitle"/>
          </p:nvPr>
        </p:nvSpPr>
        <p:spPr>
          <a:xfrm>
            <a:off x="2912900" y="215424"/>
            <a:ext cx="636619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19663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2064902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154939" y="1404620"/>
            <a:ext cx="5189855" cy="434340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2393694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532660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1495262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809086" y="604521"/>
            <a:ext cx="6573827" cy="69596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6858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387667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6858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3994092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6858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3584257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6858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30119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1">
                <a:solidFill>
                  <a:srgbClr val="008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6858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253247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1">
                <a:solidFill>
                  <a:srgbClr val="00800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4F81B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1">
                <a:solidFill>
                  <a:srgbClr val="008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82883"/>
            <a:ext cx="12192000" cy="640079"/>
          </a:xfrm>
          <a:custGeom>
            <a:avLst/>
            <a:gdLst/>
            <a:ahLst/>
            <a:cxnLst/>
            <a:rect l="l" t="t" r="r" b="b"/>
            <a:pathLst>
              <a:path w="9144000" h="480059">
                <a:moveTo>
                  <a:pt x="9144000" y="0"/>
                </a:moveTo>
                <a:lnTo>
                  <a:pt x="0" y="0"/>
                </a:lnTo>
                <a:lnTo>
                  <a:pt x="0" y="480060"/>
                </a:lnTo>
                <a:lnTo>
                  <a:pt x="9144000" y="480060"/>
                </a:lnTo>
                <a:lnTo>
                  <a:pt x="9144000" y="0"/>
                </a:lnTo>
                <a:close/>
              </a:path>
            </a:pathLst>
          </a:custGeom>
          <a:solidFill>
            <a:srgbClr val="FF0000"/>
          </a:solidFill>
        </p:spPr>
        <p:txBody>
          <a:bodyPr wrap="square" lIns="0" tIns="0" rIns="0" bIns="0" rtlCol="0"/>
          <a:lstStyle/>
          <a:p>
            <a:endParaRPr sz="2400"/>
          </a:p>
        </p:txBody>
      </p:sp>
      <p:sp>
        <p:nvSpPr>
          <p:cNvPr id="2" name="Holder 2"/>
          <p:cNvSpPr>
            <a:spLocks noGrp="1"/>
          </p:cNvSpPr>
          <p:nvPr>
            <p:ph type="ctrTitle"/>
          </p:nvPr>
        </p:nvSpPr>
        <p:spPr>
          <a:xfrm>
            <a:off x="1939207" y="115993"/>
            <a:ext cx="8313588" cy="765387"/>
          </a:xfrm>
          <a:prstGeom prst="rect">
            <a:avLst/>
          </a:prstGeom>
        </p:spPr>
        <p:txBody>
          <a:bodyPr wrap="square" lIns="0" tIns="0" rIns="0" bIns="0">
            <a:spAutoFit/>
          </a:bodyPr>
          <a:lstStyle>
            <a:lvl1pPr>
              <a:defRPr sz="48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828800" y="3840481"/>
            <a:ext cx="85344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588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74509" y="1989497"/>
            <a:ext cx="7237307" cy="287323"/>
          </a:xfrm>
        </p:spPr>
        <p:txBody>
          <a:bodyPr lIns="0" tIns="0" rIns="0" bIns="0"/>
          <a:lstStyle>
            <a:lvl1pPr>
              <a:defRPr sz="1867" b="1"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379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8280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5389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4121" y="-3860"/>
            <a:ext cx="11163757" cy="697230"/>
          </a:xfrm>
          <a:prstGeom prst="rect">
            <a:avLst/>
          </a:prstGeom>
        </p:spPr>
        <p:txBody>
          <a:bodyPr wrap="square" lIns="0" tIns="0" rIns="0" bIns="0">
            <a:spAutoFit/>
          </a:bodyPr>
          <a:lstStyle>
            <a:lvl1pPr>
              <a:defRPr sz="4400" b="1" i="1">
                <a:solidFill>
                  <a:srgbClr val="008000"/>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553998"/>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74509" y="1989497"/>
            <a:ext cx="7237307" cy="215444"/>
          </a:xfrm>
          <a:prstGeom prst="rect">
            <a:avLst/>
          </a:prstGeom>
        </p:spPr>
        <p:txBody>
          <a:bodyPr wrap="square" lIns="0" tIns="0" rIns="0" bIns="0">
            <a:spAutoFit/>
          </a:bodyPr>
          <a:lstStyle>
            <a:lvl1pPr>
              <a:defRPr sz="14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3"/>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3"/>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a:xfrm>
            <a:off x="8778240" y="6377943"/>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19509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609555">
        <a:defRPr>
          <a:latin typeface="+mn-lt"/>
          <a:ea typeface="+mn-ea"/>
          <a:cs typeface="+mn-cs"/>
        </a:defRPr>
      </a:lvl2pPr>
      <a:lvl3pPr marL="1219110">
        <a:defRPr>
          <a:latin typeface="+mn-lt"/>
          <a:ea typeface="+mn-ea"/>
          <a:cs typeface="+mn-cs"/>
        </a:defRPr>
      </a:lvl3pPr>
      <a:lvl4pPr marL="1828664">
        <a:defRPr>
          <a:latin typeface="+mn-lt"/>
          <a:ea typeface="+mn-ea"/>
          <a:cs typeface="+mn-cs"/>
        </a:defRPr>
      </a:lvl4pPr>
      <a:lvl5pPr marL="2438218">
        <a:defRPr>
          <a:latin typeface="+mn-lt"/>
          <a:ea typeface="+mn-ea"/>
          <a:cs typeface="+mn-cs"/>
        </a:defRPr>
      </a:lvl5pPr>
      <a:lvl6pPr marL="3047772">
        <a:defRPr>
          <a:latin typeface="+mn-lt"/>
          <a:ea typeface="+mn-ea"/>
          <a:cs typeface="+mn-cs"/>
        </a:defRPr>
      </a:lvl6pPr>
      <a:lvl7pPr marL="3657327">
        <a:defRPr>
          <a:latin typeface="+mn-lt"/>
          <a:ea typeface="+mn-ea"/>
          <a:cs typeface="+mn-cs"/>
        </a:defRPr>
      </a:lvl7pPr>
      <a:lvl8pPr marL="4266880">
        <a:defRPr>
          <a:latin typeface="+mn-lt"/>
          <a:ea typeface="+mn-ea"/>
          <a:cs typeface="+mn-cs"/>
        </a:defRPr>
      </a:lvl8pPr>
      <a:lvl9pPr marL="4876435">
        <a:defRPr>
          <a:latin typeface="+mn-lt"/>
          <a:ea typeface="+mn-ea"/>
          <a:cs typeface="+mn-cs"/>
        </a:defRPr>
      </a:lvl9pPr>
    </p:bodyStyle>
    <p:otherStyle>
      <a:lvl1pPr marL="0">
        <a:defRPr>
          <a:latin typeface="+mn-lt"/>
          <a:ea typeface="+mn-ea"/>
          <a:cs typeface="+mn-cs"/>
        </a:defRPr>
      </a:lvl1pPr>
      <a:lvl2pPr marL="609555">
        <a:defRPr>
          <a:latin typeface="+mn-lt"/>
          <a:ea typeface="+mn-ea"/>
          <a:cs typeface="+mn-cs"/>
        </a:defRPr>
      </a:lvl2pPr>
      <a:lvl3pPr marL="1219110">
        <a:defRPr>
          <a:latin typeface="+mn-lt"/>
          <a:ea typeface="+mn-ea"/>
          <a:cs typeface="+mn-cs"/>
        </a:defRPr>
      </a:lvl3pPr>
      <a:lvl4pPr marL="1828664">
        <a:defRPr>
          <a:latin typeface="+mn-lt"/>
          <a:ea typeface="+mn-ea"/>
          <a:cs typeface="+mn-cs"/>
        </a:defRPr>
      </a:lvl4pPr>
      <a:lvl5pPr marL="2438218">
        <a:defRPr>
          <a:latin typeface="+mn-lt"/>
          <a:ea typeface="+mn-ea"/>
          <a:cs typeface="+mn-cs"/>
        </a:defRPr>
      </a:lvl5pPr>
      <a:lvl6pPr marL="3047772">
        <a:defRPr>
          <a:latin typeface="+mn-lt"/>
          <a:ea typeface="+mn-ea"/>
          <a:cs typeface="+mn-cs"/>
        </a:defRPr>
      </a:lvl6pPr>
      <a:lvl7pPr marL="3657327">
        <a:defRPr>
          <a:latin typeface="+mn-lt"/>
          <a:ea typeface="+mn-ea"/>
          <a:cs typeface="+mn-cs"/>
        </a:defRPr>
      </a:lvl7pPr>
      <a:lvl8pPr marL="4266880">
        <a:defRPr>
          <a:latin typeface="+mn-lt"/>
          <a:ea typeface="+mn-ea"/>
          <a:cs typeface="+mn-cs"/>
        </a:defRPr>
      </a:lvl8pPr>
      <a:lvl9pPr marL="4876435">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6485" y="162559"/>
            <a:ext cx="10959028" cy="51308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154939" y="1161796"/>
            <a:ext cx="7869555" cy="3345815"/>
          </a:xfrm>
          <a:prstGeom prst="rect">
            <a:avLst/>
          </a:prstGeom>
        </p:spPr>
        <p:txBody>
          <a:bodyPr wrap="square" lIns="0" tIns="0" rIns="0" bIns="0">
            <a:spAutoFit/>
          </a:bodyPr>
          <a:lstStyle>
            <a:lvl1pPr>
              <a:defRPr sz="2800" b="1" i="0">
                <a:solidFill>
                  <a:schemeClr val="hlink"/>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a:xfrm>
            <a:off x="11393397" y="6285537"/>
            <a:ext cx="128270" cy="368300"/>
          </a:xfrm>
          <a:prstGeom prst="rect">
            <a:avLst/>
          </a:prstGeom>
        </p:spPr>
        <p:txBody>
          <a:bodyPr wrap="square" lIns="0" tIns="0" rIns="0" bIns="0">
            <a:spAutoFit/>
          </a:bodyPr>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4104066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20373" y="337978"/>
            <a:ext cx="3351253" cy="51308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1854200" y="1573783"/>
            <a:ext cx="8483599" cy="4177029"/>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7/10/2023</a:t>
            </a:fld>
            <a:endParaRPr lang="en-US"/>
          </a:p>
        </p:txBody>
      </p:sp>
      <p:sp>
        <p:nvSpPr>
          <p:cNvPr id="6" name="Holder 6"/>
          <p:cNvSpPr>
            <a:spLocks noGrp="1"/>
          </p:cNvSpPr>
          <p:nvPr>
            <p:ph type="sldNum" sz="quarter" idx="7"/>
          </p:nvPr>
        </p:nvSpPr>
        <p:spPr>
          <a:xfrm>
            <a:off x="11272870" y="6436375"/>
            <a:ext cx="248920" cy="224154"/>
          </a:xfrm>
          <a:prstGeom prst="rect">
            <a:avLst/>
          </a:prstGeom>
        </p:spPr>
        <p:txBody>
          <a:bodyPr wrap="square" lIns="0" tIns="0" rIns="0" bIns="0">
            <a:spAutoFit/>
          </a:bodyPr>
          <a:lstStyle>
            <a:lvl1pPr>
              <a:defRPr sz="1400" b="0" i="0">
                <a:solidFill>
                  <a:schemeClr val="tx1"/>
                </a:solidFill>
                <a:latin typeface="Arial"/>
                <a:cs typeface="Arial"/>
              </a:defRPr>
            </a:lvl1pPr>
          </a:lstStyle>
          <a:p>
            <a:pPr marL="6858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extLst>
      <p:ext uri="{BB962C8B-B14F-4D97-AF65-F5344CB8AC3E}">
        <p14:creationId xmlns:p14="http://schemas.microsoft.com/office/powerpoint/2010/main" val="30770084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hT6EBFIe2Cc" TargetMode="External"/><Relationship Id="rId1" Type="http://schemas.openxmlformats.org/officeDocument/2006/relationships/slideLayout" Target="../slideLayouts/slideLayout7.xml"/><Relationship Id="rId4" Type="http://schemas.openxmlformats.org/officeDocument/2006/relationships/hyperlink" Target="https://www.freepngimg.com/png/77666-play-downloader-button-youtube-photos-video-4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hT6EBFIe2Cc" TargetMode="External"/><Relationship Id="rId1" Type="http://schemas.openxmlformats.org/officeDocument/2006/relationships/slideLayout" Target="../slideLayouts/slideLayout7.xml"/><Relationship Id="rId4" Type="http://schemas.openxmlformats.org/officeDocument/2006/relationships/hyperlink" Target="https://www.freepngimg.com/png/77666-play-downloader-button-youtube-photos-video-4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qlfmZBuaa9c" TargetMode="External"/><Relationship Id="rId1" Type="http://schemas.openxmlformats.org/officeDocument/2006/relationships/slideLayout" Target="../slideLayouts/slideLayout7.xml"/><Relationship Id="rId4" Type="http://schemas.openxmlformats.org/officeDocument/2006/relationships/hyperlink" Target="https://www.freepngimg.com/png/77666-play-downloader-button-youtube-photos-video-4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PJNnskQ1Oh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www.thoughtco.com/how-much-you-can-donate-3367617" TargetMode="External"/><Relationship Id="rId2" Type="http://schemas.openxmlformats.org/officeDocument/2006/relationships/hyperlink" Target="https://www.thoughtco.com/bundling-political-contributions-legal-and-illegal-3367621" TargetMode="External"/><Relationship Id="rId1" Type="http://schemas.openxmlformats.org/officeDocument/2006/relationships/slideLayout" Target="../slideLayouts/slideLayout2.xml"/><Relationship Id="rId6" Type="http://schemas.openxmlformats.org/officeDocument/2006/relationships/hyperlink" Target="https://www.thoughtco.com/how-many-terms-has-obama-served-3971835" TargetMode="External"/><Relationship Id="rId5" Type="http://schemas.openxmlformats.org/officeDocument/2006/relationships/hyperlink" Target="https://www.thoughtco.com/george-w-bush-43rd-president-united-states-104662" TargetMode="External"/><Relationship Id="rId4" Type="http://schemas.openxmlformats.org/officeDocument/2006/relationships/hyperlink" Target="https://www.thoughtco.com/what-does-a-lobbyist-do-3367609"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C0l3L35FIWM&amp;feature=youtu.be"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https://freepngimg.com/png/65283-icons-wallpaper-desktop-fb-computer-facebook-logo"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freepngimg.com/png/65283-icons-wallpaper-desktop-fb-computer-facebook-logo"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LcjEe9guEIA?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10400" y="0"/>
            <a:ext cx="5181600" cy="5257800"/>
          </a:xfrm>
          <a:custGeom>
            <a:avLst/>
            <a:gdLst/>
            <a:ahLst/>
            <a:cxnLst/>
            <a:rect l="l" t="t" r="r" b="b"/>
            <a:pathLst>
              <a:path w="5181600" h="5257800">
                <a:moveTo>
                  <a:pt x="5181600" y="0"/>
                </a:moveTo>
                <a:lnTo>
                  <a:pt x="0" y="0"/>
                </a:lnTo>
                <a:lnTo>
                  <a:pt x="0" y="5257800"/>
                </a:lnTo>
                <a:lnTo>
                  <a:pt x="5181600" y="5257800"/>
                </a:lnTo>
                <a:lnTo>
                  <a:pt x="5181600" y="0"/>
                </a:lnTo>
                <a:close/>
              </a:path>
            </a:pathLst>
          </a:custGeom>
          <a:solidFill>
            <a:srgbClr val="000000"/>
          </a:solidFill>
        </p:spPr>
        <p:txBody>
          <a:bodyPr wrap="square" lIns="0" tIns="0" rIns="0" bIns="0" rtlCol="0"/>
          <a:lstStyle/>
          <a:p>
            <a:endParaRPr/>
          </a:p>
        </p:txBody>
      </p:sp>
      <p:sp>
        <p:nvSpPr>
          <p:cNvPr id="3" name="object 3"/>
          <p:cNvSpPr txBox="1"/>
          <p:nvPr/>
        </p:nvSpPr>
        <p:spPr>
          <a:xfrm>
            <a:off x="8763000" y="164213"/>
            <a:ext cx="1528445" cy="594360"/>
          </a:xfrm>
          <a:prstGeom prst="rect">
            <a:avLst/>
          </a:prstGeom>
        </p:spPr>
        <p:txBody>
          <a:bodyPr vert="horz" wrap="square" lIns="0" tIns="16510" rIns="0" bIns="0" rtlCol="0">
            <a:spAutoFit/>
          </a:bodyPr>
          <a:lstStyle/>
          <a:p>
            <a:pPr marL="12700">
              <a:lnSpc>
                <a:spcPct val="100000"/>
              </a:lnSpc>
              <a:spcBef>
                <a:spcPts val="130"/>
              </a:spcBef>
            </a:pPr>
            <a:r>
              <a:rPr sz="3700" b="1" spc="20" dirty="0">
                <a:solidFill>
                  <a:srgbClr val="FFFF00"/>
                </a:solidFill>
                <a:latin typeface="Arial"/>
                <a:cs typeface="Arial"/>
              </a:rPr>
              <a:t>UNIT</a:t>
            </a:r>
            <a:r>
              <a:rPr sz="3700" b="1" spc="-80" dirty="0">
                <a:solidFill>
                  <a:srgbClr val="FFFF00"/>
                </a:solidFill>
                <a:latin typeface="Arial"/>
                <a:cs typeface="Arial"/>
              </a:rPr>
              <a:t> </a:t>
            </a:r>
            <a:r>
              <a:rPr sz="3700" b="1" spc="15" dirty="0">
                <a:solidFill>
                  <a:srgbClr val="FFFF00"/>
                </a:solidFill>
                <a:latin typeface="Arial"/>
                <a:cs typeface="Arial"/>
              </a:rPr>
              <a:t>5</a:t>
            </a:r>
            <a:endParaRPr sz="3700" dirty="0">
              <a:latin typeface="Arial"/>
              <a:cs typeface="Arial"/>
            </a:endParaRPr>
          </a:p>
        </p:txBody>
      </p:sp>
      <p:sp>
        <p:nvSpPr>
          <p:cNvPr id="4" name="object 4"/>
          <p:cNvSpPr txBox="1">
            <a:spLocks noGrp="1"/>
          </p:cNvSpPr>
          <p:nvPr>
            <p:ph type="title"/>
          </p:nvPr>
        </p:nvSpPr>
        <p:spPr>
          <a:xfrm>
            <a:off x="7086600" y="856670"/>
            <a:ext cx="5029200" cy="1156086"/>
          </a:xfrm>
          <a:prstGeom prst="rect">
            <a:avLst/>
          </a:prstGeom>
        </p:spPr>
        <p:txBody>
          <a:bodyPr vert="horz" wrap="square" lIns="0" tIns="17145" rIns="0" bIns="0" rtlCol="0">
            <a:spAutoFit/>
          </a:bodyPr>
          <a:lstStyle/>
          <a:p>
            <a:pPr marL="12700" algn="ctr">
              <a:lnSpc>
                <a:spcPct val="100000"/>
              </a:lnSpc>
              <a:spcBef>
                <a:spcPts val="135"/>
              </a:spcBef>
            </a:pPr>
            <a:r>
              <a:rPr lang="en-US" sz="3700" i="0" spc="20" dirty="0">
                <a:solidFill>
                  <a:srgbClr val="FFFF00"/>
                </a:solidFill>
                <a:latin typeface="Arial"/>
                <a:cs typeface="Arial"/>
              </a:rPr>
              <a:t>Topic 5.10-5.11</a:t>
            </a:r>
            <a:br>
              <a:rPr lang="en-US" sz="3700" i="0" spc="20" dirty="0">
                <a:solidFill>
                  <a:srgbClr val="FFFF00"/>
                </a:solidFill>
                <a:latin typeface="Arial"/>
                <a:cs typeface="Arial"/>
              </a:rPr>
            </a:br>
            <a:r>
              <a:rPr lang="en-US" sz="3700" i="0" spc="20" dirty="0" err="1">
                <a:solidFill>
                  <a:srgbClr val="FFFF00"/>
                </a:solidFill>
                <a:latin typeface="Arial"/>
                <a:cs typeface="Arial"/>
              </a:rPr>
              <a:t>Chpt</a:t>
            </a:r>
            <a:r>
              <a:rPr lang="en-US" sz="3700" i="0" spc="20" dirty="0">
                <a:solidFill>
                  <a:srgbClr val="FFFF00"/>
                </a:solidFill>
                <a:latin typeface="Arial"/>
                <a:cs typeface="Arial"/>
              </a:rPr>
              <a:t>. 19</a:t>
            </a:r>
            <a:endParaRPr sz="3700" dirty="0">
              <a:latin typeface="Arial"/>
              <a:cs typeface="Arial"/>
            </a:endParaRPr>
          </a:p>
        </p:txBody>
      </p:sp>
      <p:sp>
        <p:nvSpPr>
          <p:cNvPr id="5" name="object 5"/>
          <p:cNvSpPr txBox="1"/>
          <p:nvPr/>
        </p:nvSpPr>
        <p:spPr>
          <a:xfrm>
            <a:off x="7334504" y="2564638"/>
            <a:ext cx="4535170" cy="513715"/>
          </a:xfrm>
          <a:prstGeom prst="rect">
            <a:avLst/>
          </a:prstGeom>
        </p:spPr>
        <p:txBody>
          <a:bodyPr vert="horz" wrap="square" lIns="0" tIns="13335" rIns="0" bIns="0" rtlCol="0">
            <a:spAutoFit/>
          </a:bodyPr>
          <a:lstStyle/>
          <a:p>
            <a:pPr marL="12700">
              <a:lnSpc>
                <a:spcPct val="100000"/>
              </a:lnSpc>
              <a:spcBef>
                <a:spcPts val="105"/>
              </a:spcBef>
            </a:pPr>
            <a:r>
              <a:rPr lang="en-US" sz="3200" b="1" spc="-5" dirty="0" err="1">
                <a:solidFill>
                  <a:srgbClr val="FFFF00"/>
                </a:solidFill>
                <a:latin typeface="Arial"/>
                <a:cs typeface="Arial"/>
              </a:rPr>
              <a:t>Amsco</a:t>
            </a:r>
            <a:r>
              <a:rPr lang="en-US" sz="3200" b="1" spc="-5" dirty="0">
                <a:solidFill>
                  <a:srgbClr val="FFFF00"/>
                </a:solidFill>
                <a:latin typeface="Arial"/>
                <a:cs typeface="Arial"/>
              </a:rPr>
              <a:t> pg. 605-627</a:t>
            </a:r>
            <a:endParaRPr sz="3200" dirty="0">
              <a:latin typeface="Arial"/>
              <a:cs typeface="Arial"/>
            </a:endParaRPr>
          </a:p>
        </p:txBody>
      </p:sp>
      <p:sp>
        <p:nvSpPr>
          <p:cNvPr id="6" name="object 6"/>
          <p:cNvSpPr txBox="1"/>
          <p:nvPr/>
        </p:nvSpPr>
        <p:spPr>
          <a:xfrm>
            <a:off x="7784083" y="3544951"/>
            <a:ext cx="3636010" cy="635635"/>
          </a:xfrm>
          <a:prstGeom prst="rect">
            <a:avLst/>
          </a:prstGeom>
        </p:spPr>
        <p:txBody>
          <a:bodyPr vert="horz" wrap="square" lIns="0" tIns="13335" rIns="0" bIns="0" rtlCol="0">
            <a:spAutoFit/>
          </a:bodyPr>
          <a:lstStyle/>
          <a:p>
            <a:pPr algn="ctr">
              <a:lnSpc>
                <a:spcPct val="100000"/>
              </a:lnSpc>
              <a:spcBef>
                <a:spcPts val="105"/>
              </a:spcBef>
            </a:pPr>
            <a:r>
              <a:rPr sz="2000" b="1" i="1" dirty="0">
                <a:solidFill>
                  <a:srgbClr val="FFFF00"/>
                </a:solidFill>
                <a:latin typeface="Arial"/>
                <a:cs typeface="Arial"/>
              </a:rPr>
              <a:t>Citizens</a:t>
            </a:r>
            <a:r>
              <a:rPr sz="2000" b="1" i="1" spc="-45" dirty="0">
                <a:solidFill>
                  <a:srgbClr val="FFFF00"/>
                </a:solidFill>
                <a:latin typeface="Arial"/>
                <a:cs typeface="Arial"/>
              </a:rPr>
              <a:t> </a:t>
            </a:r>
            <a:r>
              <a:rPr sz="2000" b="1" i="1" dirty="0">
                <a:solidFill>
                  <a:srgbClr val="FFFF00"/>
                </a:solidFill>
                <a:latin typeface="Arial"/>
                <a:cs typeface="Arial"/>
              </a:rPr>
              <a:t>United</a:t>
            </a:r>
            <a:r>
              <a:rPr sz="2000" b="1" i="1" spc="-20" dirty="0">
                <a:solidFill>
                  <a:srgbClr val="FFFF00"/>
                </a:solidFill>
                <a:latin typeface="Arial"/>
                <a:cs typeface="Arial"/>
              </a:rPr>
              <a:t> </a:t>
            </a:r>
            <a:r>
              <a:rPr sz="2000" b="1" i="1" dirty="0">
                <a:solidFill>
                  <a:srgbClr val="FFFF00"/>
                </a:solidFill>
                <a:latin typeface="Arial"/>
                <a:cs typeface="Arial"/>
              </a:rPr>
              <a:t>v.</a:t>
            </a:r>
            <a:r>
              <a:rPr sz="2000" b="1" i="1" spc="-20" dirty="0">
                <a:solidFill>
                  <a:srgbClr val="FFFF00"/>
                </a:solidFill>
                <a:latin typeface="Arial"/>
                <a:cs typeface="Arial"/>
              </a:rPr>
              <a:t> </a:t>
            </a:r>
            <a:r>
              <a:rPr sz="2000" b="1" i="1" spc="-5" dirty="0">
                <a:solidFill>
                  <a:srgbClr val="FFFF00"/>
                </a:solidFill>
                <a:latin typeface="Arial"/>
                <a:cs typeface="Arial"/>
              </a:rPr>
              <a:t>F.E.C.,</a:t>
            </a:r>
            <a:r>
              <a:rPr sz="2000" b="1" i="1" spc="-15" dirty="0">
                <a:solidFill>
                  <a:srgbClr val="FFFF00"/>
                </a:solidFill>
                <a:latin typeface="Arial"/>
                <a:cs typeface="Arial"/>
              </a:rPr>
              <a:t> </a:t>
            </a:r>
            <a:r>
              <a:rPr sz="2000" b="1" i="1" dirty="0">
                <a:solidFill>
                  <a:srgbClr val="FFFF00"/>
                </a:solidFill>
                <a:latin typeface="Arial"/>
                <a:cs typeface="Arial"/>
              </a:rPr>
              <a:t>2010</a:t>
            </a:r>
            <a:endParaRPr sz="2000" dirty="0">
              <a:latin typeface="Arial"/>
              <a:cs typeface="Arial"/>
            </a:endParaRPr>
          </a:p>
          <a:p>
            <a:pPr algn="ctr">
              <a:lnSpc>
                <a:spcPct val="100000"/>
              </a:lnSpc>
            </a:pPr>
            <a:r>
              <a:rPr sz="2000" b="1" dirty="0">
                <a:solidFill>
                  <a:srgbClr val="FFFF00"/>
                </a:solidFill>
                <a:latin typeface="Arial"/>
                <a:cs typeface="Arial"/>
              </a:rPr>
              <a:t>(Required</a:t>
            </a:r>
            <a:r>
              <a:rPr sz="2000" b="1" spc="-65" dirty="0">
                <a:solidFill>
                  <a:srgbClr val="FFFF00"/>
                </a:solidFill>
                <a:latin typeface="Arial"/>
                <a:cs typeface="Arial"/>
              </a:rPr>
              <a:t> </a:t>
            </a:r>
            <a:r>
              <a:rPr sz="2000" b="1" dirty="0">
                <a:solidFill>
                  <a:srgbClr val="FFFF00"/>
                </a:solidFill>
                <a:latin typeface="Arial"/>
                <a:cs typeface="Arial"/>
              </a:rPr>
              <a:t>Case)</a:t>
            </a:r>
            <a:endParaRPr sz="2000" dirty="0">
              <a:latin typeface="Arial"/>
              <a:cs typeface="Arial"/>
            </a:endParaRPr>
          </a:p>
        </p:txBody>
      </p:sp>
      <p:sp>
        <p:nvSpPr>
          <p:cNvPr id="7" name="object 7"/>
          <p:cNvSpPr/>
          <p:nvPr/>
        </p:nvSpPr>
        <p:spPr>
          <a:xfrm>
            <a:off x="0" y="5183588"/>
            <a:ext cx="12192000" cy="1676400"/>
          </a:xfrm>
          <a:custGeom>
            <a:avLst/>
            <a:gdLst/>
            <a:ahLst/>
            <a:cxnLst/>
            <a:rect l="l" t="t" r="r" b="b"/>
            <a:pathLst>
              <a:path w="12192000" h="1676400">
                <a:moveTo>
                  <a:pt x="12192000" y="0"/>
                </a:moveTo>
                <a:lnTo>
                  <a:pt x="0" y="0"/>
                </a:lnTo>
                <a:lnTo>
                  <a:pt x="0" y="1676399"/>
                </a:lnTo>
                <a:lnTo>
                  <a:pt x="12192000" y="1676399"/>
                </a:lnTo>
                <a:lnTo>
                  <a:pt x="12192000" y="0"/>
                </a:lnTo>
                <a:close/>
              </a:path>
            </a:pathLst>
          </a:custGeom>
          <a:solidFill>
            <a:srgbClr val="000000"/>
          </a:solidFill>
        </p:spPr>
        <p:txBody>
          <a:bodyPr wrap="square" lIns="0" tIns="0" rIns="0" bIns="0" rtlCol="0"/>
          <a:lstStyle/>
          <a:p>
            <a:endParaRPr/>
          </a:p>
        </p:txBody>
      </p:sp>
      <p:sp>
        <p:nvSpPr>
          <p:cNvPr id="8" name="object 8"/>
          <p:cNvSpPr txBox="1"/>
          <p:nvPr/>
        </p:nvSpPr>
        <p:spPr>
          <a:xfrm>
            <a:off x="152401" y="5634329"/>
            <a:ext cx="11963400" cy="597599"/>
          </a:xfrm>
          <a:prstGeom prst="rect">
            <a:avLst/>
          </a:prstGeom>
        </p:spPr>
        <p:txBody>
          <a:bodyPr vert="horz" wrap="square" lIns="0" tIns="12700" rIns="0" bIns="0" rtlCol="0">
            <a:spAutoFit/>
          </a:bodyPr>
          <a:lstStyle/>
          <a:p>
            <a:pPr marL="12700">
              <a:lnSpc>
                <a:spcPct val="100000"/>
              </a:lnSpc>
              <a:spcBef>
                <a:spcPts val="100"/>
              </a:spcBef>
            </a:pPr>
            <a:r>
              <a:rPr lang="en-US" sz="3800" b="1" spc="-5" dirty="0">
                <a:solidFill>
                  <a:srgbClr val="FFFF00"/>
                </a:solidFill>
                <a:latin typeface="Arial"/>
                <a:cs typeface="Arial"/>
              </a:rPr>
              <a:t>5.10 Modern Campaigns &amp; 5.11 Campaign Finance</a:t>
            </a:r>
            <a:endParaRPr sz="3800" dirty="0">
              <a:latin typeface="Arial"/>
              <a:cs typeface="Arial"/>
            </a:endParaRPr>
          </a:p>
        </p:txBody>
      </p:sp>
      <p:pic>
        <p:nvPicPr>
          <p:cNvPr id="10" name="object 10"/>
          <p:cNvPicPr/>
          <p:nvPr/>
        </p:nvPicPr>
        <p:blipFill>
          <a:blip r:embed="rId2" cstate="print"/>
          <a:stretch>
            <a:fillRect/>
          </a:stretch>
        </p:blipFill>
        <p:spPr>
          <a:xfrm>
            <a:off x="228600" y="0"/>
            <a:ext cx="6603492" cy="51526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8772"/>
            <a:ext cx="12192000" cy="707886"/>
          </a:xfrm>
          <a:prstGeom prst="rect">
            <a:avLst/>
          </a:prstGeom>
          <a:gradFill>
            <a:gsLst>
              <a:gs pos="0">
                <a:schemeClr val="tx2">
                  <a:lumMod val="50000"/>
                </a:schemeClr>
              </a:gs>
              <a:gs pos="35000">
                <a:schemeClr val="tx2">
                  <a:lumMod val="75000"/>
                </a:schemeClr>
              </a:gs>
              <a:gs pos="100000">
                <a:schemeClr val="tx2">
                  <a:lumMod val="60000"/>
                  <a:lumOff val="40000"/>
                </a:schemeClr>
              </a:gs>
            </a:gsLst>
          </a:grad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TOPIC 5.11 Campaign Finance</a:t>
            </a:r>
            <a:endParaRPr kumimoji="0" lang="en-US" sz="3733"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876863" y="1524000"/>
            <a:ext cx="0" cy="5170749"/>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2971801" y="1466828"/>
            <a:ext cx="9220199" cy="5324535"/>
          </a:xfrm>
          <a:prstGeom prst="rect">
            <a:avLst/>
          </a:prstGeom>
          <a:noFill/>
        </p:spPr>
        <p:txBody>
          <a:bodyPr wrap="square">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lang="en-US" sz="2000" b="1" dirty="0"/>
              <a:t>Federal legislation and case law pertaining to campaign finance demonstrate the ongoing debate over the role of money in political and free speech, as set forth in: </a:t>
            </a:r>
          </a:p>
          <a:p>
            <a:pPr marR="0" lvl="0" algn="l" defTabSz="1219110" rtl="0" eaLnBrk="1" fontAlgn="auto" latinLnBrk="0" hangingPunct="1">
              <a:lnSpc>
                <a:spcPct val="100000"/>
              </a:lnSpc>
              <a:spcBef>
                <a:spcPts val="0"/>
              </a:spcBef>
              <a:spcAft>
                <a:spcPts val="0"/>
              </a:spcAft>
              <a:buClrTx/>
              <a:buSzTx/>
              <a:tabLst/>
              <a:defRPr/>
            </a:pPr>
            <a:r>
              <a:rPr lang="en-US" sz="2000" b="1" dirty="0" err="1"/>
              <a:t>i</a:t>
            </a:r>
            <a:r>
              <a:rPr lang="en-US" sz="2000" b="1" dirty="0"/>
              <a:t>. The Bipartisan Campaign Reform </a:t>
            </a:r>
            <a:r>
              <a:rPr lang="en-US" sz="2000" b="1" dirty="0" err="1"/>
              <a:t>Actof</a:t>
            </a:r>
            <a:r>
              <a:rPr lang="en-US" sz="2000" b="1" dirty="0"/>
              <a:t> 2002, which was an effort to ban soft</a:t>
            </a:r>
          </a:p>
          <a:p>
            <a:pPr marR="0" lvl="0" algn="l" defTabSz="1219110" rtl="0" eaLnBrk="1" fontAlgn="auto" latinLnBrk="0" hangingPunct="1">
              <a:lnSpc>
                <a:spcPct val="100000"/>
              </a:lnSpc>
              <a:spcBef>
                <a:spcPts val="0"/>
              </a:spcBef>
              <a:spcAft>
                <a:spcPts val="0"/>
              </a:spcAft>
              <a:buClrTx/>
              <a:buSzTx/>
              <a:tabLst/>
              <a:defRPr/>
            </a:pPr>
            <a:r>
              <a:rPr lang="en-US" sz="2000" b="1" dirty="0"/>
              <a:t>money and reduce attack ads with “Standby Your Ad” provision: “I’m [candidate’s name] and I approve this message”</a:t>
            </a:r>
          </a:p>
          <a:p>
            <a:pPr marR="0" lvl="0" algn="l" defTabSz="1219110" rtl="0" eaLnBrk="1" fontAlgn="auto" latinLnBrk="0" hangingPunct="1">
              <a:lnSpc>
                <a:spcPct val="100000"/>
              </a:lnSpc>
              <a:spcBef>
                <a:spcPts val="0"/>
              </a:spcBef>
              <a:spcAft>
                <a:spcPts val="0"/>
              </a:spcAft>
              <a:buClrTx/>
              <a:buSzTx/>
              <a:tabLst/>
              <a:defRPr/>
            </a:pPr>
            <a:r>
              <a:rPr lang="en-US" sz="2000" b="1" dirty="0"/>
              <a:t>ii. Supreme Court decisions that ruled political spending by corporations, associations, and labor unions is a form of protected speech under the First Amendment</a:t>
            </a:r>
          </a:p>
          <a:p>
            <a:pPr marR="0" lvl="0" algn="l" defTabSz="1219110" rtl="0" eaLnBrk="1" fontAlgn="auto" latinLnBrk="0" hangingPunct="1">
              <a:lnSpc>
                <a:spcPct val="100000"/>
              </a:lnSpc>
              <a:spcBef>
                <a:spcPts val="0"/>
              </a:spcBef>
              <a:spcAft>
                <a:spcPts val="0"/>
              </a:spcAft>
              <a:buClrTx/>
              <a:buSzTx/>
              <a:tabLst/>
              <a:defRPr/>
            </a:pPr>
            <a:endParaRPr lang="en-US" sz="2000" b="1" dirty="0"/>
          </a:p>
          <a:p>
            <a:pPr marR="0" lvl="0" algn="l" defTabSz="1219110" rtl="0" eaLnBrk="1" fontAlgn="auto" latinLnBrk="0" hangingPunct="1">
              <a:lnSpc>
                <a:spcPct val="100000"/>
              </a:lnSpc>
              <a:spcBef>
                <a:spcPts val="0"/>
              </a:spcBef>
              <a:spcAft>
                <a:spcPts val="0"/>
              </a:spcAft>
              <a:buClrTx/>
              <a:buSzTx/>
              <a:tabLst/>
              <a:defRPr/>
            </a:pPr>
            <a:r>
              <a:rPr lang="en-US" sz="2000" b="1" dirty="0"/>
              <a:t>Debates have increased over free speech and competitive and fair elections related to money and campaign funding (including contributions from individuals, political action committees [PACs], and political parties). </a:t>
            </a:r>
          </a:p>
          <a:p>
            <a:pPr marR="0" lvl="0" algn="l" defTabSz="1219110" rtl="0" eaLnBrk="1" fontAlgn="auto" latinLnBrk="0" hangingPunct="1">
              <a:lnSpc>
                <a:spcPct val="100000"/>
              </a:lnSpc>
              <a:spcBef>
                <a:spcPts val="0"/>
              </a:spcBef>
              <a:spcAft>
                <a:spcPts val="0"/>
              </a:spcAft>
              <a:buClrTx/>
              <a:buSzTx/>
              <a:tabLst/>
              <a:defRPr/>
            </a:pPr>
            <a:endParaRPr lang="en-US" sz="2000" b="1" dirty="0"/>
          </a:p>
          <a:p>
            <a:pPr marR="0" lvl="0" algn="l" defTabSz="1219110" rtl="0" eaLnBrk="1" fontAlgn="auto" latinLnBrk="0" hangingPunct="1">
              <a:lnSpc>
                <a:spcPct val="100000"/>
              </a:lnSpc>
              <a:spcBef>
                <a:spcPts val="0"/>
              </a:spcBef>
              <a:spcAft>
                <a:spcPts val="0"/>
              </a:spcAft>
              <a:buClrTx/>
              <a:buSzTx/>
              <a:tabLst/>
              <a:defRPr/>
            </a:pPr>
            <a:r>
              <a:rPr lang="en-US" sz="2000" b="1" dirty="0"/>
              <a:t>Different types of PACs </a:t>
            </a:r>
            <a:r>
              <a:rPr lang="en-US" sz="2000" b="1" dirty="0">
                <a:solidFill>
                  <a:srgbClr val="FF0000"/>
                </a:solidFill>
              </a:rPr>
              <a:t>influence</a:t>
            </a:r>
            <a:r>
              <a:rPr lang="en-US" sz="2000" b="1" dirty="0"/>
              <a:t> elections and policy making through fundraising and spending. </a:t>
            </a:r>
          </a:p>
          <a:p>
            <a:pPr marR="0" lvl="0" algn="l" defTabSz="1219110" rtl="0" eaLnBrk="1" fontAlgn="auto" latinLnBrk="0" hangingPunct="1">
              <a:lnSpc>
                <a:spcPct val="100000"/>
              </a:lnSpc>
              <a:spcBef>
                <a:spcPts val="0"/>
              </a:spcBef>
              <a:spcAft>
                <a:spcPts val="0"/>
              </a:spcAft>
              <a:buClrTx/>
              <a:buSzTx/>
              <a:tabLst/>
              <a:defRPr/>
            </a:pPr>
            <a:r>
              <a:rPr lang="en-US" sz="2000" b="1" dirty="0"/>
              <a:t>REQUIRED SUPREME COURT CASE </a:t>
            </a:r>
          </a:p>
          <a:p>
            <a:pPr marL="342900" marR="0" lvl="0" indent="-342900" algn="l" defTabSz="12191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t> Citizens United v. Federal Elections Commission (2010</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9453EE3A-F8B1-4EB6-AB9E-14A132CC8F65}"/>
              </a:ext>
            </a:extLst>
          </p:cNvPr>
          <p:cNvSpPr txBox="1"/>
          <p:nvPr/>
        </p:nvSpPr>
        <p:spPr>
          <a:xfrm>
            <a:off x="0" y="712725"/>
            <a:ext cx="12192000" cy="707886"/>
          </a:xfrm>
          <a:prstGeom prst="rect">
            <a:avLst/>
          </a:prstGeom>
          <a:noFill/>
        </p:spPr>
        <p:txBody>
          <a:bodyPr wrap="square">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The impact of federal policies on campaigning and electoral rules continues to be contested by both sides of the political spectrum</a:t>
            </a:r>
          </a:p>
        </p:txBody>
      </p:sp>
      <p:sp>
        <p:nvSpPr>
          <p:cNvPr id="14" name="TextBox 13">
            <a:extLst>
              <a:ext uri="{FF2B5EF4-FFF2-40B4-BE49-F238E27FC236}">
                <a16:creationId xmlns:a16="http://schemas.microsoft.com/office/drawing/2014/main" id="{224DADBF-198E-87F1-10C0-BAB9DB1BDFA1}"/>
              </a:ext>
            </a:extLst>
          </p:cNvPr>
          <p:cNvSpPr txBox="1"/>
          <p:nvPr/>
        </p:nvSpPr>
        <p:spPr>
          <a:xfrm>
            <a:off x="1" y="1672011"/>
            <a:ext cx="2895600" cy="1631216"/>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b="1" dirty="0"/>
              <a:t>Explain how the organization, finance, and strategies of national political campaigns affect the election process.</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8617856-CE41-0CEB-CCA7-E46D70DDCD22}"/>
              </a:ext>
            </a:extLst>
          </p:cNvPr>
          <p:cNvSpPr txBox="1"/>
          <p:nvPr/>
        </p:nvSpPr>
        <p:spPr>
          <a:xfrm>
            <a:off x="2743200" y="-838200"/>
            <a:ext cx="6172200" cy="369332"/>
          </a:xfrm>
          <a:prstGeom prst="rect">
            <a:avLst/>
          </a:prstGeom>
          <a:noFill/>
        </p:spPr>
        <p:txBody>
          <a:bodyPr wrap="square">
            <a:spAutoFit/>
          </a:bodyPr>
          <a:lstStyle/>
          <a:p>
            <a:r>
              <a:rPr lang="en-US" dirty="0"/>
              <a:t>https://www.youtube.com/watch?v=hT6EBFIe2Cc</a:t>
            </a:r>
          </a:p>
        </p:txBody>
      </p:sp>
      <p:pic>
        <p:nvPicPr>
          <p:cNvPr id="4" name="Picture 3" descr="Icon&#10;&#10;Description automatically generated">
            <a:hlinkClick r:id="rId2"/>
            <a:extLst>
              <a:ext uri="{FF2B5EF4-FFF2-40B4-BE49-F238E27FC236}">
                <a16:creationId xmlns:a16="http://schemas.microsoft.com/office/drawing/2014/main" id="{6964848E-F090-861E-5C40-2800F3E6921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48800" y="0"/>
            <a:ext cx="980159" cy="733427"/>
          </a:xfrm>
          <a:prstGeom prst="rect">
            <a:avLst/>
          </a:prstGeom>
        </p:spPr>
      </p:pic>
    </p:spTree>
    <p:extLst>
      <p:ext uri="{BB962C8B-B14F-4D97-AF65-F5344CB8AC3E}">
        <p14:creationId xmlns:p14="http://schemas.microsoft.com/office/powerpoint/2010/main" val="246846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8772"/>
            <a:ext cx="12192000" cy="707886"/>
          </a:xfrm>
          <a:prstGeom prst="rect">
            <a:avLst/>
          </a:prstGeom>
          <a:gradFill>
            <a:gsLst>
              <a:gs pos="0">
                <a:schemeClr val="tx2">
                  <a:lumMod val="50000"/>
                </a:schemeClr>
              </a:gs>
              <a:gs pos="35000">
                <a:schemeClr val="tx2">
                  <a:lumMod val="75000"/>
                </a:schemeClr>
              </a:gs>
              <a:gs pos="100000">
                <a:schemeClr val="tx2">
                  <a:lumMod val="60000"/>
                  <a:lumOff val="40000"/>
                </a:schemeClr>
              </a:gs>
            </a:gsLst>
          </a:grad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TOPIC 5.11 Campaign Finance</a:t>
            </a:r>
            <a:endParaRPr kumimoji="0" lang="en-US" sz="3733"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2971800" y="1543722"/>
            <a:ext cx="0" cy="5170749"/>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3048000" y="1466828"/>
            <a:ext cx="8709661" cy="5324535"/>
          </a:xfrm>
          <a:prstGeom prst="rect">
            <a:avLst/>
          </a:prstGeom>
          <a:noFill/>
        </p:spPr>
        <p:txBody>
          <a:bodyPr wrap="square">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lang="en-US" sz="2000" b="1" dirty="0"/>
              <a:t>Federal legislation and case law pertaining to campaign finance demonstrate the ongoing debate over the role of money in political and free speech, as set forth in: </a:t>
            </a:r>
          </a:p>
          <a:p>
            <a:pPr marL="342900" marR="0" lvl="0" indent="-342900" algn="l" defTabSz="12191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t>Bipartisan Campaign Reform Act of 2002, which was an effort to ban soft money and reduce attack ads with “Stand by Your Ad” provision: “I’m [candidate’s name] and I approve this message” </a:t>
            </a:r>
          </a:p>
          <a:p>
            <a:pPr marL="342900" marR="0" lvl="0" indent="-342900" algn="l" defTabSz="12191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t>Citizens United v. Federal Election Commission (2010), which ruled that political spending by corporations, associations, and labor unions is a form of protected speech under the First Amendment </a:t>
            </a:r>
          </a:p>
          <a:p>
            <a:pPr marR="0" lvl="0" algn="l" defTabSz="1219110" rtl="0" eaLnBrk="1" fontAlgn="auto" latinLnBrk="0" hangingPunct="1">
              <a:lnSpc>
                <a:spcPct val="100000"/>
              </a:lnSpc>
              <a:spcBef>
                <a:spcPts val="0"/>
              </a:spcBef>
              <a:spcAft>
                <a:spcPts val="0"/>
              </a:spcAft>
              <a:buClrTx/>
              <a:buSzTx/>
              <a:tabLst/>
              <a:defRPr/>
            </a:pPr>
            <a:r>
              <a:rPr lang="en-US" sz="2000" b="1" dirty="0"/>
              <a:t>Debates have increased over free speech and competitive and fair elections related to money and campaign funding (including contributions from individuals, political action committees [PACs], and political parties). </a:t>
            </a:r>
          </a:p>
          <a:p>
            <a:pPr marR="0" lvl="0" algn="l" defTabSz="1219110" rtl="0" eaLnBrk="1" fontAlgn="auto" latinLnBrk="0" hangingPunct="1">
              <a:lnSpc>
                <a:spcPct val="100000"/>
              </a:lnSpc>
              <a:spcBef>
                <a:spcPts val="0"/>
              </a:spcBef>
              <a:spcAft>
                <a:spcPts val="0"/>
              </a:spcAft>
              <a:buClrTx/>
              <a:buSzTx/>
              <a:tabLst/>
              <a:defRPr/>
            </a:pPr>
            <a:endParaRPr lang="en-US" sz="2000" b="1" dirty="0"/>
          </a:p>
          <a:p>
            <a:pPr marR="0" lvl="0" algn="l" defTabSz="1219110" rtl="0" eaLnBrk="1" fontAlgn="auto" latinLnBrk="0" hangingPunct="1">
              <a:lnSpc>
                <a:spcPct val="100000"/>
              </a:lnSpc>
              <a:spcBef>
                <a:spcPts val="0"/>
              </a:spcBef>
              <a:spcAft>
                <a:spcPts val="0"/>
              </a:spcAft>
              <a:buClrTx/>
              <a:buSzTx/>
              <a:tabLst/>
              <a:defRPr/>
            </a:pPr>
            <a:r>
              <a:rPr lang="en-US" sz="2000" b="1" dirty="0"/>
              <a:t>Different types of PACs </a:t>
            </a:r>
            <a:r>
              <a:rPr lang="en-US" sz="2000" b="1" dirty="0">
                <a:solidFill>
                  <a:srgbClr val="FF0000"/>
                </a:solidFill>
              </a:rPr>
              <a:t>influence</a:t>
            </a:r>
            <a:r>
              <a:rPr lang="en-US" sz="2000" b="1" dirty="0"/>
              <a:t> elections and policy making through fundraising and spending. </a:t>
            </a:r>
          </a:p>
          <a:p>
            <a:pPr marR="0" lvl="0" algn="l" defTabSz="1219110" rtl="0" eaLnBrk="1" fontAlgn="auto" latinLnBrk="0" hangingPunct="1">
              <a:lnSpc>
                <a:spcPct val="100000"/>
              </a:lnSpc>
              <a:spcBef>
                <a:spcPts val="0"/>
              </a:spcBef>
              <a:spcAft>
                <a:spcPts val="0"/>
              </a:spcAft>
              <a:buClrTx/>
              <a:buSzTx/>
              <a:tabLst/>
              <a:defRPr/>
            </a:pPr>
            <a:r>
              <a:rPr lang="en-US" sz="2000" b="1" dirty="0"/>
              <a:t>REQUIRED SUPREME COURT CASE </a:t>
            </a:r>
          </a:p>
          <a:p>
            <a:pPr marL="342900" marR="0" lvl="0" indent="-342900" algn="l" defTabSz="121911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t> Citizens United v. Federal Elections Commission (2010</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9453EE3A-F8B1-4EB6-AB9E-14A132CC8F65}"/>
              </a:ext>
            </a:extLst>
          </p:cNvPr>
          <p:cNvSpPr txBox="1"/>
          <p:nvPr/>
        </p:nvSpPr>
        <p:spPr>
          <a:xfrm>
            <a:off x="0" y="712725"/>
            <a:ext cx="12192000" cy="707886"/>
          </a:xfrm>
          <a:prstGeom prst="rect">
            <a:avLst/>
          </a:prstGeom>
          <a:noFill/>
        </p:spPr>
        <p:txBody>
          <a:bodyPr wrap="square">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The impact of federal policies on campaigning and electoral rules continues to be contested by both sides of the political spectrum</a:t>
            </a:r>
          </a:p>
        </p:txBody>
      </p:sp>
      <p:sp>
        <p:nvSpPr>
          <p:cNvPr id="14" name="TextBox 13">
            <a:extLst>
              <a:ext uri="{FF2B5EF4-FFF2-40B4-BE49-F238E27FC236}">
                <a16:creationId xmlns:a16="http://schemas.microsoft.com/office/drawing/2014/main" id="{224DADBF-198E-87F1-10C0-BAB9DB1BDFA1}"/>
              </a:ext>
            </a:extLst>
          </p:cNvPr>
          <p:cNvSpPr txBox="1"/>
          <p:nvPr/>
        </p:nvSpPr>
        <p:spPr>
          <a:xfrm>
            <a:off x="1" y="1672011"/>
            <a:ext cx="2895600" cy="1631216"/>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b="1" dirty="0"/>
              <a:t>Explain how the organization, finance, and strategies of national political campaigns affect the election process.</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8617856-CE41-0CEB-CCA7-E46D70DDCD22}"/>
              </a:ext>
            </a:extLst>
          </p:cNvPr>
          <p:cNvSpPr txBox="1"/>
          <p:nvPr/>
        </p:nvSpPr>
        <p:spPr>
          <a:xfrm>
            <a:off x="1600200" y="-2209800"/>
            <a:ext cx="6172200" cy="369332"/>
          </a:xfrm>
          <a:prstGeom prst="rect">
            <a:avLst/>
          </a:prstGeom>
          <a:noFill/>
        </p:spPr>
        <p:txBody>
          <a:bodyPr wrap="square">
            <a:spAutoFit/>
          </a:bodyPr>
          <a:lstStyle/>
          <a:p>
            <a:r>
              <a:rPr lang="en-US" dirty="0"/>
              <a:t>https://www.youtube.com/watch?v=hT6EBFIe2Cc</a:t>
            </a:r>
          </a:p>
        </p:txBody>
      </p:sp>
      <p:pic>
        <p:nvPicPr>
          <p:cNvPr id="4" name="Picture 3" descr="Icon&#10;&#10;Description automatically generated">
            <a:hlinkClick r:id="rId2"/>
            <a:extLst>
              <a:ext uri="{FF2B5EF4-FFF2-40B4-BE49-F238E27FC236}">
                <a16:creationId xmlns:a16="http://schemas.microsoft.com/office/drawing/2014/main" id="{6964848E-F090-861E-5C40-2800F3E6921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48800" y="0"/>
            <a:ext cx="980159" cy="733427"/>
          </a:xfrm>
          <a:prstGeom prst="rect">
            <a:avLst/>
          </a:prstGeom>
        </p:spPr>
      </p:pic>
    </p:spTree>
    <p:extLst>
      <p:ext uri="{BB962C8B-B14F-4D97-AF65-F5344CB8AC3E}">
        <p14:creationId xmlns:p14="http://schemas.microsoft.com/office/powerpoint/2010/main" val="100020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2591180" y="92709"/>
            <a:ext cx="7007859" cy="696595"/>
          </a:xfrm>
          <a:prstGeom prst="rect">
            <a:avLst/>
          </a:prstGeom>
        </p:spPr>
        <p:txBody>
          <a:bodyPr vert="horz" wrap="square" lIns="0" tIns="12700" rIns="0" bIns="0" rtlCol="0">
            <a:spAutoFit/>
          </a:bodyPr>
          <a:lstStyle/>
          <a:p>
            <a:pPr marL="12700">
              <a:lnSpc>
                <a:spcPct val="100000"/>
              </a:lnSpc>
              <a:spcBef>
                <a:spcPts val="100"/>
              </a:spcBef>
            </a:pPr>
            <a:r>
              <a:rPr b="0" i="0" spc="-114" dirty="0">
                <a:solidFill>
                  <a:srgbClr val="000000"/>
                </a:solidFill>
                <a:latin typeface="Franklin Gothic Medium"/>
                <a:cs typeface="Franklin Gothic Medium"/>
              </a:rPr>
              <a:t>CAMPAIGN</a:t>
            </a:r>
            <a:r>
              <a:rPr b="0" i="0" spc="-55" dirty="0">
                <a:solidFill>
                  <a:srgbClr val="000000"/>
                </a:solidFill>
                <a:latin typeface="Franklin Gothic Medium"/>
                <a:cs typeface="Franklin Gothic Medium"/>
              </a:rPr>
              <a:t> </a:t>
            </a:r>
            <a:r>
              <a:rPr b="0" i="0" spc="-35" dirty="0">
                <a:solidFill>
                  <a:srgbClr val="000000"/>
                </a:solidFill>
                <a:latin typeface="Franklin Gothic Medium"/>
                <a:cs typeface="Franklin Gothic Medium"/>
              </a:rPr>
              <a:t>FINANCE</a:t>
            </a:r>
            <a:r>
              <a:rPr b="0" i="0" spc="-55" dirty="0">
                <a:solidFill>
                  <a:srgbClr val="000000"/>
                </a:solidFill>
                <a:latin typeface="Franklin Gothic Medium"/>
                <a:cs typeface="Franklin Gothic Medium"/>
              </a:rPr>
              <a:t> </a:t>
            </a:r>
            <a:r>
              <a:rPr b="0" i="0" spc="-45" dirty="0">
                <a:solidFill>
                  <a:srgbClr val="000000"/>
                </a:solidFill>
                <a:latin typeface="Franklin Gothic Medium"/>
                <a:cs typeface="Franklin Gothic Medium"/>
              </a:rPr>
              <a:t>REFORM</a:t>
            </a:r>
          </a:p>
        </p:txBody>
      </p:sp>
      <p:sp>
        <p:nvSpPr>
          <p:cNvPr id="4" name="object 4"/>
          <p:cNvSpPr txBox="1"/>
          <p:nvPr/>
        </p:nvSpPr>
        <p:spPr>
          <a:xfrm>
            <a:off x="76200" y="1181734"/>
            <a:ext cx="6685915" cy="5516254"/>
          </a:xfrm>
          <a:prstGeom prst="rect">
            <a:avLst/>
          </a:prstGeom>
        </p:spPr>
        <p:txBody>
          <a:bodyPr vert="horz" wrap="square" lIns="0" tIns="12065" rIns="0" bIns="0" rtlCol="0">
            <a:spAutoFit/>
          </a:bodyPr>
          <a:lstStyle/>
          <a:p>
            <a:pPr marL="355600" marR="473709" indent="-342900">
              <a:lnSpc>
                <a:spcPct val="100000"/>
              </a:lnSpc>
              <a:spcBef>
                <a:spcPts val="95"/>
              </a:spcBef>
              <a:buFont typeface="Arial"/>
              <a:buChar char="•"/>
              <a:tabLst>
                <a:tab pos="354965" algn="l"/>
                <a:tab pos="355600" algn="l"/>
              </a:tabLst>
            </a:pPr>
            <a:r>
              <a:rPr sz="2800" b="1" spc="-5" dirty="0">
                <a:latin typeface="+mj-lt"/>
                <a:cs typeface="Segoe UI"/>
              </a:rPr>
              <a:t>Limiting the </a:t>
            </a:r>
            <a:r>
              <a:rPr sz="2800" b="1" spc="-15" dirty="0">
                <a:latin typeface="+mj-lt"/>
                <a:cs typeface="Segoe UI"/>
              </a:rPr>
              <a:t>role </a:t>
            </a:r>
            <a:r>
              <a:rPr sz="2800" b="1" spc="-25" dirty="0">
                <a:latin typeface="+mj-lt"/>
                <a:cs typeface="Segoe UI"/>
              </a:rPr>
              <a:t>of </a:t>
            </a:r>
            <a:r>
              <a:rPr sz="2800" b="1" spc="-5" dirty="0">
                <a:latin typeface="+mj-lt"/>
                <a:cs typeface="Segoe UI"/>
              </a:rPr>
              <a:t>money in political </a:t>
            </a:r>
            <a:r>
              <a:rPr sz="2800" b="1" spc="-755" dirty="0">
                <a:latin typeface="+mj-lt"/>
                <a:cs typeface="Segoe UI"/>
              </a:rPr>
              <a:t> </a:t>
            </a:r>
            <a:r>
              <a:rPr sz="2800" b="1" spc="-10" dirty="0">
                <a:latin typeface="+mj-lt"/>
                <a:cs typeface="Segoe UI"/>
              </a:rPr>
              <a:t>campaigns</a:t>
            </a:r>
            <a:r>
              <a:rPr sz="2800" b="1" spc="-5" dirty="0">
                <a:latin typeface="+mj-lt"/>
                <a:cs typeface="Segoe UI"/>
              </a:rPr>
              <a:t> began</a:t>
            </a:r>
            <a:r>
              <a:rPr sz="2800" b="1" spc="5" dirty="0">
                <a:latin typeface="+mj-lt"/>
                <a:cs typeface="Segoe UI"/>
              </a:rPr>
              <a:t> </a:t>
            </a:r>
            <a:r>
              <a:rPr sz="2800" b="1" spc="-10" dirty="0">
                <a:latin typeface="+mj-lt"/>
                <a:cs typeface="Segoe UI"/>
              </a:rPr>
              <a:t>with</a:t>
            </a:r>
            <a:r>
              <a:rPr sz="2800" b="1" spc="10" dirty="0">
                <a:latin typeface="+mj-lt"/>
                <a:cs typeface="Segoe UI"/>
              </a:rPr>
              <a:t> </a:t>
            </a:r>
            <a:r>
              <a:rPr sz="2800" b="1" spc="-5" dirty="0">
                <a:latin typeface="+mj-lt"/>
                <a:cs typeface="Segoe UI"/>
              </a:rPr>
              <a:t>the Federal </a:t>
            </a:r>
            <a:r>
              <a:rPr sz="2800" b="1" dirty="0">
                <a:latin typeface="+mj-lt"/>
                <a:cs typeface="Segoe UI"/>
              </a:rPr>
              <a:t> </a:t>
            </a:r>
            <a:r>
              <a:rPr sz="2800" b="1" spc="-5" dirty="0">
                <a:latin typeface="+mj-lt"/>
                <a:cs typeface="Segoe UI"/>
              </a:rPr>
              <a:t>Election</a:t>
            </a:r>
            <a:r>
              <a:rPr sz="2800" b="1" spc="-10" dirty="0">
                <a:latin typeface="+mj-lt"/>
                <a:cs typeface="Segoe UI"/>
              </a:rPr>
              <a:t> Campaign</a:t>
            </a:r>
            <a:r>
              <a:rPr sz="2800" b="1" spc="10" dirty="0">
                <a:latin typeface="+mj-lt"/>
                <a:cs typeface="Segoe UI"/>
              </a:rPr>
              <a:t> </a:t>
            </a:r>
            <a:r>
              <a:rPr sz="2800" b="1" spc="-10" dirty="0">
                <a:latin typeface="+mj-lt"/>
                <a:cs typeface="Segoe UI"/>
              </a:rPr>
              <a:t>Act</a:t>
            </a:r>
            <a:r>
              <a:rPr lang="en-US" sz="2800" b="1" spc="-10" dirty="0">
                <a:latin typeface="+mj-lt"/>
                <a:cs typeface="Segoe UI"/>
              </a:rPr>
              <a:t> of 1971, 1974</a:t>
            </a:r>
            <a:endParaRPr sz="2800" b="1" dirty="0">
              <a:latin typeface="+mj-lt"/>
              <a:cs typeface="Segoe UI"/>
            </a:endParaRPr>
          </a:p>
          <a:p>
            <a:pPr marL="756285" lvl="1" indent="-287020">
              <a:lnSpc>
                <a:spcPct val="100000"/>
              </a:lnSpc>
              <a:spcBef>
                <a:spcPts val="595"/>
              </a:spcBef>
              <a:buFont typeface="Arial"/>
              <a:buChar char="–"/>
              <a:tabLst>
                <a:tab pos="756920" algn="l"/>
              </a:tabLst>
            </a:pPr>
            <a:r>
              <a:rPr sz="2800" b="1" spc="-75" dirty="0">
                <a:latin typeface="+mj-lt"/>
                <a:cs typeface="Segoe UI"/>
              </a:rPr>
              <a:t>You</a:t>
            </a:r>
            <a:r>
              <a:rPr sz="2800" b="1" dirty="0">
                <a:latin typeface="+mj-lt"/>
                <a:cs typeface="Segoe UI"/>
              </a:rPr>
              <a:t> can</a:t>
            </a:r>
            <a:r>
              <a:rPr sz="2800" b="1" spc="15" dirty="0">
                <a:latin typeface="+mj-lt"/>
                <a:cs typeface="Segoe UI"/>
              </a:rPr>
              <a:t> </a:t>
            </a:r>
            <a:r>
              <a:rPr sz="2800" b="1" dirty="0">
                <a:latin typeface="+mj-lt"/>
                <a:cs typeface="Segoe UI"/>
              </a:rPr>
              <a:t>thank </a:t>
            </a:r>
            <a:r>
              <a:rPr sz="2800" b="1" spc="-10" dirty="0">
                <a:latin typeface="+mj-lt"/>
                <a:cs typeface="Segoe UI"/>
              </a:rPr>
              <a:t>Richard</a:t>
            </a:r>
            <a:r>
              <a:rPr sz="2800" b="1" spc="20" dirty="0">
                <a:latin typeface="+mj-lt"/>
                <a:cs typeface="Segoe UI"/>
              </a:rPr>
              <a:t> </a:t>
            </a:r>
            <a:r>
              <a:rPr sz="2800" b="1" spc="-10" dirty="0">
                <a:latin typeface="+mj-lt"/>
                <a:cs typeface="Segoe UI"/>
              </a:rPr>
              <a:t>Nixon</a:t>
            </a:r>
            <a:r>
              <a:rPr sz="2800" b="1" spc="25" dirty="0">
                <a:latin typeface="+mj-lt"/>
                <a:cs typeface="Segoe UI"/>
              </a:rPr>
              <a:t> </a:t>
            </a:r>
            <a:r>
              <a:rPr sz="2800" b="1" dirty="0">
                <a:latin typeface="+mj-lt"/>
                <a:cs typeface="Segoe UI"/>
              </a:rPr>
              <a:t>for </a:t>
            </a:r>
            <a:r>
              <a:rPr sz="2800" b="1" spc="-5" dirty="0">
                <a:latin typeface="+mj-lt"/>
                <a:cs typeface="Segoe UI"/>
              </a:rPr>
              <a:t>this</a:t>
            </a:r>
            <a:endParaRPr sz="2800" b="1" dirty="0">
              <a:latin typeface="+mj-lt"/>
              <a:cs typeface="Segoe UI"/>
            </a:endParaRPr>
          </a:p>
          <a:p>
            <a:pPr marL="355600" marR="408305" indent="-342900">
              <a:lnSpc>
                <a:spcPct val="100000"/>
              </a:lnSpc>
              <a:spcBef>
                <a:spcPts val="660"/>
              </a:spcBef>
              <a:buFont typeface="Arial"/>
              <a:buChar char="•"/>
              <a:tabLst>
                <a:tab pos="354965" algn="l"/>
                <a:tab pos="355600" algn="l"/>
              </a:tabLst>
            </a:pPr>
            <a:r>
              <a:rPr sz="2800" b="1" spc="-10" dirty="0">
                <a:latin typeface="+mj-lt"/>
                <a:cs typeface="Segoe UI"/>
              </a:rPr>
              <a:t>Candidates</a:t>
            </a:r>
            <a:r>
              <a:rPr sz="2800" b="1" spc="15" dirty="0">
                <a:latin typeface="+mj-lt"/>
                <a:cs typeface="Segoe UI"/>
              </a:rPr>
              <a:t> </a:t>
            </a:r>
            <a:r>
              <a:rPr sz="2800" b="1" spc="-5" dirty="0">
                <a:latin typeface="+mj-lt"/>
                <a:cs typeface="Segoe UI"/>
              </a:rPr>
              <a:t>must</a:t>
            </a:r>
            <a:r>
              <a:rPr sz="2800" b="1" spc="-15" dirty="0">
                <a:latin typeface="+mj-lt"/>
                <a:cs typeface="Segoe UI"/>
              </a:rPr>
              <a:t> </a:t>
            </a:r>
            <a:r>
              <a:rPr sz="2800" b="1" spc="-5" dirty="0">
                <a:latin typeface="+mj-lt"/>
                <a:cs typeface="Segoe UI"/>
              </a:rPr>
              <a:t>disclose</a:t>
            </a:r>
            <a:r>
              <a:rPr sz="2800" b="1" spc="-10" dirty="0">
                <a:latin typeface="+mj-lt"/>
                <a:cs typeface="Segoe UI"/>
              </a:rPr>
              <a:t> </a:t>
            </a:r>
            <a:r>
              <a:rPr sz="2800" b="1" spc="-5" dirty="0">
                <a:latin typeface="+mj-lt"/>
                <a:cs typeface="Segoe UI"/>
              </a:rPr>
              <a:t>funds</a:t>
            </a:r>
            <a:r>
              <a:rPr lang="en-US" sz="2800" b="1" spc="-5" dirty="0">
                <a:latin typeface="+mj-lt"/>
                <a:cs typeface="Segoe UI"/>
              </a:rPr>
              <a:t> and donors</a:t>
            </a:r>
            <a:r>
              <a:rPr sz="2800" b="1" spc="-5" dirty="0">
                <a:latin typeface="+mj-lt"/>
                <a:cs typeface="Segoe UI"/>
              </a:rPr>
              <a:t>,</a:t>
            </a:r>
            <a:r>
              <a:rPr sz="2800" b="1" spc="-15" dirty="0">
                <a:latin typeface="+mj-lt"/>
                <a:cs typeface="Segoe UI"/>
              </a:rPr>
              <a:t> </a:t>
            </a:r>
            <a:r>
              <a:rPr sz="2800" b="1" spc="-10" dirty="0">
                <a:latin typeface="+mj-lt"/>
                <a:cs typeface="Segoe UI"/>
              </a:rPr>
              <a:t>there </a:t>
            </a:r>
            <a:r>
              <a:rPr sz="2800" b="1" spc="-750" dirty="0">
                <a:latin typeface="+mj-lt"/>
                <a:cs typeface="Segoe UI"/>
              </a:rPr>
              <a:t> </a:t>
            </a:r>
            <a:r>
              <a:rPr sz="2800" b="1" spc="-15" dirty="0">
                <a:latin typeface="+mj-lt"/>
                <a:cs typeface="Segoe UI"/>
              </a:rPr>
              <a:t>are </a:t>
            </a:r>
            <a:r>
              <a:rPr sz="2800" b="1" spc="-10" dirty="0">
                <a:latin typeface="+mj-lt"/>
                <a:cs typeface="Segoe UI"/>
              </a:rPr>
              <a:t>limits</a:t>
            </a:r>
            <a:r>
              <a:rPr sz="2800" b="1" spc="10" dirty="0">
                <a:latin typeface="+mj-lt"/>
                <a:cs typeface="Segoe UI"/>
              </a:rPr>
              <a:t> </a:t>
            </a:r>
            <a:r>
              <a:rPr sz="2800" b="1" spc="-5" dirty="0">
                <a:latin typeface="+mj-lt"/>
                <a:cs typeface="Segoe UI"/>
              </a:rPr>
              <a:t>on donations </a:t>
            </a:r>
            <a:r>
              <a:rPr sz="2800" b="1" spc="-10" dirty="0">
                <a:latin typeface="+mj-lt"/>
                <a:cs typeface="Segoe UI"/>
              </a:rPr>
              <a:t>directly</a:t>
            </a:r>
            <a:r>
              <a:rPr sz="2800" b="1" spc="-5" dirty="0">
                <a:latin typeface="+mj-lt"/>
                <a:cs typeface="Segoe UI"/>
              </a:rPr>
              <a:t> </a:t>
            </a:r>
            <a:r>
              <a:rPr sz="2800" b="1" spc="-20" dirty="0">
                <a:latin typeface="+mj-lt"/>
                <a:cs typeface="Segoe UI"/>
              </a:rPr>
              <a:t>to </a:t>
            </a:r>
            <a:r>
              <a:rPr sz="2800" b="1" spc="-15" dirty="0">
                <a:latin typeface="+mj-lt"/>
                <a:cs typeface="Segoe UI"/>
              </a:rPr>
              <a:t> </a:t>
            </a:r>
            <a:r>
              <a:rPr sz="2800" b="1" spc="-5" dirty="0">
                <a:latin typeface="+mj-lt"/>
                <a:cs typeface="Segoe UI"/>
              </a:rPr>
              <a:t>candidates</a:t>
            </a:r>
            <a:endParaRPr sz="2800" b="1" dirty="0">
              <a:latin typeface="+mj-lt"/>
              <a:cs typeface="Segoe UI"/>
            </a:endParaRPr>
          </a:p>
          <a:p>
            <a:pPr marL="355600" marR="5080" indent="-342900" algn="just">
              <a:lnSpc>
                <a:spcPct val="100000"/>
              </a:lnSpc>
              <a:spcBef>
                <a:spcPts val="675"/>
              </a:spcBef>
              <a:buFont typeface="Arial"/>
              <a:buChar char="•"/>
              <a:tabLst>
                <a:tab pos="355600" algn="l"/>
              </a:tabLst>
            </a:pPr>
            <a:r>
              <a:rPr sz="2800" b="1" dirty="0">
                <a:latin typeface="+mj-lt"/>
                <a:cs typeface="Segoe UI"/>
              </a:rPr>
              <a:t>Bipartisan </a:t>
            </a:r>
            <a:r>
              <a:rPr sz="2800" b="1" spc="-10" dirty="0">
                <a:latin typeface="+mj-lt"/>
                <a:cs typeface="Segoe UI"/>
              </a:rPr>
              <a:t>Campaign </a:t>
            </a:r>
            <a:r>
              <a:rPr sz="2800" b="1" spc="-20" dirty="0">
                <a:latin typeface="+mj-lt"/>
                <a:cs typeface="Segoe UI"/>
              </a:rPr>
              <a:t>Reform </a:t>
            </a:r>
            <a:r>
              <a:rPr sz="2800" b="1" spc="-10" dirty="0">
                <a:latin typeface="+mj-lt"/>
                <a:cs typeface="Segoe UI"/>
              </a:rPr>
              <a:t>Act </a:t>
            </a:r>
            <a:r>
              <a:rPr sz="2800" b="1" spc="-5" dirty="0">
                <a:latin typeface="+mj-lt"/>
                <a:cs typeface="Segoe UI"/>
              </a:rPr>
              <a:t>placed </a:t>
            </a:r>
            <a:r>
              <a:rPr sz="2800" b="1" dirty="0">
                <a:latin typeface="+mj-lt"/>
                <a:cs typeface="Segoe UI"/>
              </a:rPr>
              <a:t> </a:t>
            </a:r>
            <a:r>
              <a:rPr sz="2800" b="1" spc="-10" dirty="0">
                <a:latin typeface="+mj-lt"/>
                <a:cs typeface="Segoe UI"/>
              </a:rPr>
              <a:t>stricter limits </a:t>
            </a:r>
            <a:r>
              <a:rPr sz="2800" b="1" spc="-5" dirty="0">
                <a:latin typeface="+mj-lt"/>
                <a:cs typeface="Segoe UI"/>
              </a:rPr>
              <a:t>on </a:t>
            </a:r>
            <a:r>
              <a:rPr sz="2800" b="1" spc="-10" dirty="0">
                <a:latin typeface="+mj-lt"/>
                <a:cs typeface="Segoe UI"/>
              </a:rPr>
              <a:t>campaign </a:t>
            </a:r>
            <a:r>
              <a:rPr sz="2800" b="1" spc="-5" dirty="0">
                <a:latin typeface="+mj-lt"/>
                <a:cs typeface="Segoe UI"/>
              </a:rPr>
              <a:t>contributions </a:t>
            </a:r>
            <a:r>
              <a:rPr sz="2800" b="1" spc="-755" dirty="0">
                <a:latin typeface="+mj-lt"/>
                <a:cs typeface="Segoe UI"/>
              </a:rPr>
              <a:t> </a:t>
            </a:r>
            <a:r>
              <a:rPr sz="2800" b="1" spc="-5" dirty="0">
                <a:latin typeface="+mj-lt"/>
                <a:cs typeface="Segoe UI"/>
              </a:rPr>
              <a:t>by</a:t>
            </a:r>
            <a:r>
              <a:rPr sz="2800" b="1" spc="-10" dirty="0">
                <a:latin typeface="+mj-lt"/>
                <a:cs typeface="Segoe UI"/>
              </a:rPr>
              <a:t> individuals</a:t>
            </a:r>
            <a:r>
              <a:rPr sz="2800" b="1" spc="10" dirty="0">
                <a:latin typeface="+mj-lt"/>
                <a:cs typeface="Segoe UI"/>
              </a:rPr>
              <a:t> </a:t>
            </a:r>
            <a:r>
              <a:rPr sz="2800" b="1" spc="-5" dirty="0">
                <a:latin typeface="+mj-lt"/>
                <a:cs typeface="Segoe UI"/>
              </a:rPr>
              <a:t>and</a:t>
            </a:r>
            <a:r>
              <a:rPr sz="2800" b="1" dirty="0">
                <a:latin typeface="+mj-lt"/>
                <a:cs typeface="Segoe UI"/>
              </a:rPr>
              <a:t> </a:t>
            </a:r>
            <a:r>
              <a:rPr sz="2800" b="1" spc="-70" dirty="0">
                <a:latin typeface="+mj-lt"/>
                <a:cs typeface="Segoe UI"/>
              </a:rPr>
              <a:t>PACs</a:t>
            </a:r>
            <a:endParaRPr sz="2800" b="1" dirty="0">
              <a:latin typeface="+mj-lt"/>
              <a:cs typeface="Segoe UI"/>
            </a:endParaRPr>
          </a:p>
          <a:p>
            <a:pPr marL="756285" marR="138430" lvl="1" indent="-287020" algn="just">
              <a:lnSpc>
                <a:spcPct val="100000"/>
              </a:lnSpc>
              <a:spcBef>
                <a:spcPts val="595"/>
              </a:spcBef>
              <a:buFont typeface="Arial"/>
              <a:buChar char="–"/>
              <a:tabLst>
                <a:tab pos="756920" algn="l"/>
              </a:tabLst>
            </a:pPr>
            <a:r>
              <a:rPr sz="2800" b="1" i="1" spc="-5" dirty="0">
                <a:latin typeface="+mj-lt"/>
                <a:cs typeface="Segoe UI"/>
              </a:rPr>
              <a:t>Citizens </a:t>
            </a:r>
            <a:r>
              <a:rPr sz="2800" b="1" i="1" dirty="0">
                <a:latin typeface="+mj-lt"/>
                <a:cs typeface="Segoe UI"/>
              </a:rPr>
              <a:t>United </a:t>
            </a:r>
            <a:r>
              <a:rPr sz="2800" b="1" i="1" spc="-70" dirty="0">
                <a:latin typeface="+mj-lt"/>
                <a:cs typeface="Segoe UI"/>
              </a:rPr>
              <a:t>v. </a:t>
            </a:r>
            <a:r>
              <a:rPr sz="2800" b="1" i="1" dirty="0">
                <a:latin typeface="+mj-lt"/>
                <a:cs typeface="Segoe UI"/>
              </a:rPr>
              <a:t>FEC </a:t>
            </a:r>
            <a:r>
              <a:rPr sz="2800" b="1" spc="-5" dirty="0">
                <a:latin typeface="+mj-lt"/>
                <a:cs typeface="Segoe UI"/>
              </a:rPr>
              <a:t>struck </a:t>
            </a:r>
            <a:r>
              <a:rPr sz="2800" b="1" dirty="0">
                <a:latin typeface="+mj-lt"/>
                <a:cs typeface="Segoe UI"/>
              </a:rPr>
              <a:t>down </a:t>
            </a:r>
            <a:r>
              <a:rPr sz="2800" b="1" spc="5" dirty="0">
                <a:latin typeface="+mj-lt"/>
                <a:cs typeface="Segoe UI"/>
              </a:rPr>
              <a:t>portions </a:t>
            </a:r>
            <a:r>
              <a:rPr sz="2800" b="1" spc="-645" dirty="0">
                <a:latin typeface="+mj-lt"/>
                <a:cs typeface="Segoe UI"/>
              </a:rPr>
              <a:t> </a:t>
            </a:r>
            <a:r>
              <a:rPr sz="2800" b="1" spc="-30" dirty="0">
                <a:latin typeface="+mj-lt"/>
                <a:cs typeface="Segoe UI"/>
              </a:rPr>
              <a:t>of</a:t>
            </a:r>
            <a:r>
              <a:rPr sz="2800" b="1" spc="10" dirty="0">
                <a:latin typeface="+mj-lt"/>
                <a:cs typeface="Segoe UI"/>
              </a:rPr>
              <a:t> </a:t>
            </a:r>
            <a:r>
              <a:rPr sz="2800" b="1" dirty="0">
                <a:latin typeface="+mj-lt"/>
                <a:cs typeface="Segoe UI"/>
              </a:rPr>
              <a:t>the </a:t>
            </a:r>
            <a:r>
              <a:rPr sz="2800" b="1" spc="-5" dirty="0">
                <a:latin typeface="+mj-lt"/>
                <a:cs typeface="Segoe UI"/>
              </a:rPr>
              <a:t>BCRA</a:t>
            </a:r>
            <a:endParaRPr sz="2800" b="1" dirty="0">
              <a:latin typeface="+mj-lt"/>
              <a:cs typeface="Segoe UI"/>
            </a:endParaRPr>
          </a:p>
        </p:txBody>
      </p:sp>
      <p:pic>
        <p:nvPicPr>
          <p:cNvPr id="5" name="object 5"/>
          <p:cNvPicPr/>
          <p:nvPr/>
        </p:nvPicPr>
        <p:blipFill>
          <a:blip r:embed="rId3" cstate="print"/>
          <a:stretch>
            <a:fillRect/>
          </a:stretch>
        </p:blipFill>
        <p:spPr>
          <a:xfrm>
            <a:off x="7696200" y="789304"/>
            <a:ext cx="4267200" cy="40492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3200400" y="-32980"/>
            <a:ext cx="4946650" cy="505267"/>
          </a:xfrm>
          <a:prstGeom prst="rect">
            <a:avLst/>
          </a:prstGeom>
        </p:spPr>
        <p:txBody>
          <a:bodyPr vert="horz" wrap="square" lIns="0" tIns="12700" rIns="0" bIns="0" rtlCol="0">
            <a:spAutoFit/>
          </a:bodyPr>
          <a:lstStyle/>
          <a:p>
            <a:pPr marL="12700">
              <a:lnSpc>
                <a:spcPct val="100000"/>
              </a:lnSpc>
              <a:spcBef>
                <a:spcPts val="100"/>
              </a:spcBef>
            </a:pPr>
            <a:r>
              <a:rPr sz="3200" i="0" spc="-20" dirty="0">
                <a:solidFill>
                  <a:srgbClr val="FFFFFF"/>
                </a:solidFill>
                <a:latin typeface="Calibri"/>
                <a:cs typeface="Calibri"/>
              </a:rPr>
              <a:t>EFFORTS</a:t>
            </a:r>
            <a:r>
              <a:rPr sz="3200" i="0" spc="-25" dirty="0">
                <a:solidFill>
                  <a:srgbClr val="FFFFFF"/>
                </a:solidFill>
                <a:latin typeface="Calibri"/>
                <a:cs typeface="Calibri"/>
              </a:rPr>
              <a:t> </a:t>
            </a:r>
            <a:r>
              <a:rPr sz="3200" i="0" spc="-60" dirty="0">
                <a:solidFill>
                  <a:srgbClr val="FFFFFF"/>
                </a:solidFill>
                <a:latin typeface="Calibri"/>
                <a:cs typeface="Calibri"/>
              </a:rPr>
              <a:t>TO</a:t>
            </a:r>
            <a:r>
              <a:rPr sz="3200" i="0" spc="-25" dirty="0">
                <a:solidFill>
                  <a:srgbClr val="FFFFFF"/>
                </a:solidFill>
                <a:latin typeface="Calibri"/>
                <a:cs typeface="Calibri"/>
              </a:rPr>
              <a:t> </a:t>
            </a:r>
            <a:r>
              <a:rPr sz="3200" i="0" spc="-10" dirty="0">
                <a:solidFill>
                  <a:srgbClr val="FFFFFF"/>
                </a:solidFill>
                <a:latin typeface="Calibri"/>
                <a:cs typeface="Calibri"/>
              </a:rPr>
              <a:t>REFORM</a:t>
            </a:r>
          </a:p>
        </p:txBody>
      </p:sp>
      <p:sp>
        <p:nvSpPr>
          <p:cNvPr id="4" name="object 4"/>
          <p:cNvSpPr txBox="1"/>
          <p:nvPr/>
        </p:nvSpPr>
        <p:spPr>
          <a:xfrm>
            <a:off x="152400" y="472287"/>
            <a:ext cx="10284461" cy="6072816"/>
          </a:xfrm>
          <a:prstGeom prst="rect">
            <a:avLst/>
          </a:prstGeom>
        </p:spPr>
        <p:txBody>
          <a:bodyPr vert="horz" wrap="square" lIns="0" tIns="70485" rIns="0" bIns="0" rtlCol="0">
            <a:spAutoFit/>
          </a:bodyPr>
          <a:lstStyle/>
          <a:p>
            <a:pPr marL="12700">
              <a:lnSpc>
                <a:spcPct val="100000"/>
              </a:lnSpc>
              <a:spcBef>
                <a:spcPts val="555"/>
              </a:spcBef>
            </a:pPr>
            <a:r>
              <a:rPr sz="2000" b="1" i="1" spc="-15" dirty="0">
                <a:solidFill>
                  <a:srgbClr val="FFFFFF"/>
                </a:solidFill>
                <a:latin typeface="Calibri"/>
                <a:cs typeface="Calibri"/>
              </a:rPr>
              <a:t>Post-Watergate</a:t>
            </a:r>
            <a:r>
              <a:rPr sz="2000" b="1" i="1" spc="15" dirty="0">
                <a:solidFill>
                  <a:srgbClr val="FFFFFF"/>
                </a:solidFill>
                <a:latin typeface="Calibri"/>
                <a:cs typeface="Calibri"/>
              </a:rPr>
              <a:t> </a:t>
            </a:r>
            <a:r>
              <a:rPr sz="2000" b="1" i="1" spc="-5" dirty="0">
                <a:solidFill>
                  <a:srgbClr val="FFFFFF"/>
                </a:solidFill>
                <a:latin typeface="Calibri"/>
                <a:cs typeface="Calibri"/>
              </a:rPr>
              <a:t>reforms</a:t>
            </a:r>
            <a:r>
              <a:rPr sz="2000" b="1" i="1" spc="20" dirty="0">
                <a:solidFill>
                  <a:srgbClr val="FFFFFF"/>
                </a:solidFill>
                <a:latin typeface="Calibri"/>
                <a:cs typeface="Calibri"/>
              </a:rPr>
              <a:t> </a:t>
            </a:r>
            <a:r>
              <a:rPr sz="2000" b="1" i="1" dirty="0">
                <a:solidFill>
                  <a:srgbClr val="FFFFFF"/>
                </a:solidFill>
                <a:latin typeface="Calibri"/>
                <a:cs typeface="Calibri"/>
              </a:rPr>
              <a:t>–</a:t>
            </a:r>
            <a:r>
              <a:rPr sz="2000" b="1" i="1" spc="15" dirty="0">
                <a:solidFill>
                  <a:srgbClr val="FFFFFF"/>
                </a:solidFill>
                <a:latin typeface="Calibri"/>
                <a:cs typeface="Calibri"/>
              </a:rPr>
              <a:t> </a:t>
            </a:r>
            <a:r>
              <a:rPr sz="2000" b="1" i="1" spc="-5" dirty="0">
                <a:solidFill>
                  <a:srgbClr val="FFFFFF"/>
                </a:solidFill>
                <a:latin typeface="Calibri"/>
                <a:cs typeface="Calibri"/>
              </a:rPr>
              <a:t>The </a:t>
            </a:r>
            <a:r>
              <a:rPr sz="2000" b="1" i="1" spc="-10" dirty="0">
                <a:solidFill>
                  <a:srgbClr val="FFFFFF"/>
                </a:solidFill>
                <a:latin typeface="Calibri"/>
                <a:cs typeface="Calibri"/>
              </a:rPr>
              <a:t>Federal</a:t>
            </a:r>
            <a:r>
              <a:rPr sz="2000" b="1" i="1" dirty="0">
                <a:solidFill>
                  <a:srgbClr val="FFFFFF"/>
                </a:solidFill>
                <a:latin typeface="Calibri"/>
                <a:cs typeface="Calibri"/>
              </a:rPr>
              <a:t> Election</a:t>
            </a:r>
            <a:r>
              <a:rPr sz="2000" b="1" i="1" spc="-10" dirty="0">
                <a:solidFill>
                  <a:srgbClr val="FFFFFF"/>
                </a:solidFill>
                <a:latin typeface="Calibri"/>
                <a:cs typeface="Calibri"/>
              </a:rPr>
              <a:t> </a:t>
            </a:r>
            <a:r>
              <a:rPr sz="2000" b="1" i="1" dirty="0">
                <a:solidFill>
                  <a:srgbClr val="FFFFFF"/>
                </a:solidFill>
                <a:latin typeface="Calibri"/>
                <a:cs typeface="Calibri"/>
              </a:rPr>
              <a:t>Campaign</a:t>
            </a:r>
            <a:r>
              <a:rPr sz="2000" b="1" i="1" spc="10" dirty="0">
                <a:solidFill>
                  <a:srgbClr val="FFFFFF"/>
                </a:solidFill>
                <a:latin typeface="Calibri"/>
                <a:cs typeface="Calibri"/>
              </a:rPr>
              <a:t> </a:t>
            </a:r>
            <a:r>
              <a:rPr sz="2000" b="1" i="1" dirty="0">
                <a:solidFill>
                  <a:srgbClr val="FFFFFF"/>
                </a:solidFill>
                <a:latin typeface="Calibri"/>
                <a:cs typeface="Calibri"/>
              </a:rPr>
              <a:t>Act</a:t>
            </a:r>
            <a:r>
              <a:rPr sz="2000" b="1" i="1" spc="-10" dirty="0">
                <a:solidFill>
                  <a:srgbClr val="FFFFFF"/>
                </a:solidFill>
                <a:latin typeface="Calibri"/>
                <a:cs typeface="Calibri"/>
              </a:rPr>
              <a:t> (FECA)</a:t>
            </a:r>
            <a:endParaRPr sz="2000" dirty="0">
              <a:latin typeface="Calibri"/>
              <a:cs typeface="Calibri"/>
            </a:endParaRPr>
          </a:p>
          <a:p>
            <a:pPr marL="355600" indent="-342900">
              <a:lnSpc>
                <a:spcPct val="100000"/>
              </a:lnSpc>
              <a:spcBef>
                <a:spcPts val="405"/>
              </a:spcBef>
              <a:buFont typeface="Arial"/>
              <a:buChar char="•"/>
              <a:tabLst>
                <a:tab pos="354965" algn="l"/>
                <a:tab pos="355600" algn="l"/>
              </a:tabLst>
            </a:pPr>
            <a:r>
              <a:rPr sz="2000" b="1" spc="-10" dirty="0">
                <a:solidFill>
                  <a:srgbClr val="FFFFFF"/>
                </a:solidFill>
                <a:latin typeface="Calibri"/>
                <a:cs typeface="Calibri"/>
              </a:rPr>
              <a:t>limited</a:t>
            </a:r>
            <a:r>
              <a:rPr sz="2000" b="1" spc="-25" dirty="0">
                <a:solidFill>
                  <a:srgbClr val="FFFFFF"/>
                </a:solidFill>
                <a:latin typeface="Calibri"/>
                <a:cs typeface="Calibri"/>
              </a:rPr>
              <a:t> </a:t>
            </a:r>
            <a:r>
              <a:rPr sz="2000" b="1" spc="-5" dirty="0">
                <a:solidFill>
                  <a:srgbClr val="FFFFFF"/>
                </a:solidFill>
                <a:latin typeface="Calibri"/>
                <a:cs typeface="Calibri"/>
              </a:rPr>
              <a:t>the</a:t>
            </a:r>
            <a:r>
              <a:rPr sz="2000" b="1" spc="10" dirty="0">
                <a:solidFill>
                  <a:srgbClr val="FFFFFF"/>
                </a:solidFill>
                <a:latin typeface="Calibri"/>
                <a:cs typeface="Calibri"/>
              </a:rPr>
              <a:t> </a:t>
            </a:r>
            <a:r>
              <a:rPr sz="2000" b="1" spc="-5" dirty="0">
                <a:solidFill>
                  <a:srgbClr val="FFFFFF"/>
                </a:solidFill>
                <a:latin typeface="Calibri"/>
                <a:cs typeface="Calibri"/>
              </a:rPr>
              <a:t>amount</a:t>
            </a:r>
            <a:r>
              <a:rPr sz="2000" b="1" spc="5" dirty="0">
                <a:solidFill>
                  <a:srgbClr val="FFFFFF"/>
                </a:solidFill>
                <a:latin typeface="Calibri"/>
                <a:cs typeface="Calibri"/>
              </a:rPr>
              <a:t> </a:t>
            </a:r>
            <a:r>
              <a:rPr sz="2000" b="1" spc="-10" dirty="0">
                <a:solidFill>
                  <a:srgbClr val="FFFFFF"/>
                </a:solidFill>
                <a:latin typeface="Calibri"/>
                <a:cs typeface="Calibri"/>
              </a:rPr>
              <a:t>that</a:t>
            </a:r>
            <a:r>
              <a:rPr sz="2000" b="1" spc="5" dirty="0">
                <a:solidFill>
                  <a:srgbClr val="FFFFFF"/>
                </a:solidFill>
                <a:latin typeface="Calibri"/>
                <a:cs typeface="Calibri"/>
              </a:rPr>
              <a:t> </a:t>
            </a:r>
            <a:r>
              <a:rPr sz="2000" b="1" spc="-10" dirty="0">
                <a:solidFill>
                  <a:srgbClr val="FFFFFF"/>
                </a:solidFill>
                <a:latin typeface="Calibri"/>
                <a:cs typeface="Calibri"/>
              </a:rPr>
              <a:t>candidates</a:t>
            </a:r>
            <a:r>
              <a:rPr sz="2000" b="1" spc="15" dirty="0">
                <a:solidFill>
                  <a:srgbClr val="FFFFFF"/>
                </a:solidFill>
                <a:latin typeface="Calibri"/>
                <a:cs typeface="Calibri"/>
              </a:rPr>
              <a:t> </a:t>
            </a:r>
            <a:r>
              <a:rPr sz="2000" b="1" spc="-15" dirty="0">
                <a:solidFill>
                  <a:srgbClr val="FFFFFF"/>
                </a:solidFill>
                <a:latin typeface="Calibri"/>
                <a:cs typeface="Calibri"/>
              </a:rPr>
              <a:t>for</a:t>
            </a:r>
            <a:r>
              <a:rPr sz="2000" b="1" spc="25" dirty="0">
                <a:solidFill>
                  <a:srgbClr val="FFFFFF"/>
                </a:solidFill>
                <a:latin typeface="Calibri"/>
                <a:cs typeface="Calibri"/>
              </a:rPr>
              <a:t> </a:t>
            </a:r>
            <a:r>
              <a:rPr sz="2000" b="1" spc="-15" dirty="0">
                <a:solidFill>
                  <a:srgbClr val="FFFFFF"/>
                </a:solidFill>
                <a:latin typeface="Calibri"/>
                <a:cs typeface="Calibri"/>
              </a:rPr>
              <a:t>federal</a:t>
            </a:r>
            <a:r>
              <a:rPr sz="2000" b="1" dirty="0">
                <a:solidFill>
                  <a:srgbClr val="FFFFFF"/>
                </a:solidFill>
                <a:latin typeface="Calibri"/>
                <a:cs typeface="Calibri"/>
              </a:rPr>
              <a:t> office</a:t>
            </a:r>
            <a:r>
              <a:rPr sz="2000" b="1" spc="10" dirty="0">
                <a:solidFill>
                  <a:srgbClr val="FFFFFF"/>
                </a:solidFill>
                <a:latin typeface="Calibri"/>
                <a:cs typeface="Calibri"/>
              </a:rPr>
              <a:t> </a:t>
            </a:r>
            <a:r>
              <a:rPr sz="2000" b="1" spc="-5" dirty="0">
                <a:solidFill>
                  <a:srgbClr val="FFFFFF"/>
                </a:solidFill>
                <a:latin typeface="Calibri"/>
                <a:cs typeface="Calibri"/>
              </a:rPr>
              <a:t>can</a:t>
            </a:r>
            <a:r>
              <a:rPr sz="2000" b="1" spc="10" dirty="0">
                <a:solidFill>
                  <a:srgbClr val="FFFFFF"/>
                </a:solidFill>
                <a:latin typeface="Calibri"/>
                <a:cs typeface="Calibri"/>
              </a:rPr>
              <a:t> </a:t>
            </a:r>
            <a:r>
              <a:rPr sz="2000" b="1" spc="-10" dirty="0">
                <a:solidFill>
                  <a:srgbClr val="FFFFFF"/>
                </a:solidFill>
                <a:latin typeface="Calibri"/>
                <a:cs typeface="Calibri"/>
              </a:rPr>
              <a:t>spend</a:t>
            </a:r>
            <a:r>
              <a:rPr sz="2000" b="1" spc="25" dirty="0">
                <a:solidFill>
                  <a:srgbClr val="FFFFFF"/>
                </a:solidFill>
                <a:latin typeface="Calibri"/>
                <a:cs typeface="Calibri"/>
              </a:rPr>
              <a:t> </a:t>
            </a:r>
            <a:r>
              <a:rPr sz="2000" b="1" spc="-5" dirty="0">
                <a:solidFill>
                  <a:srgbClr val="FFFFFF"/>
                </a:solidFill>
                <a:latin typeface="Calibri"/>
                <a:cs typeface="Calibri"/>
              </a:rPr>
              <a:t>on</a:t>
            </a:r>
            <a:r>
              <a:rPr sz="2000" b="1" spc="10" dirty="0">
                <a:solidFill>
                  <a:srgbClr val="FFFFFF"/>
                </a:solidFill>
                <a:latin typeface="Calibri"/>
                <a:cs typeface="Calibri"/>
              </a:rPr>
              <a:t> </a:t>
            </a:r>
            <a:r>
              <a:rPr sz="2000" b="1" spc="-10" dirty="0">
                <a:solidFill>
                  <a:srgbClr val="FFFFFF"/>
                </a:solidFill>
                <a:latin typeface="Calibri"/>
                <a:cs typeface="Calibri"/>
              </a:rPr>
              <a:t>media</a:t>
            </a:r>
            <a:r>
              <a:rPr sz="2000" b="1" dirty="0">
                <a:solidFill>
                  <a:srgbClr val="FFFFFF"/>
                </a:solidFill>
                <a:latin typeface="Calibri"/>
                <a:cs typeface="Calibri"/>
              </a:rPr>
              <a:t> </a:t>
            </a:r>
            <a:r>
              <a:rPr sz="2000" b="1" spc="-5" dirty="0">
                <a:solidFill>
                  <a:srgbClr val="FFFFFF"/>
                </a:solidFill>
                <a:latin typeface="Calibri"/>
                <a:cs typeface="Calibri"/>
              </a:rPr>
              <a:t>advertising</a:t>
            </a:r>
            <a:endParaRPr sz="2000" dirty="0">
              <a:latin typeface="Calibri"/>
              <a:cs typeface="Calibri"/>
            </a:endParaRPr>
          </a:p>
          <a:p>
            <a:pPr marL="355600" indent="-342900">
              <a:lnSpc>
                <a:spcPct val="100000"/>
              </a:lnSpc>
              <a:spcBef>
                <a:spcPts val="385"/>
              </a:spcBef>
              <a:buFont typeface="Arial"/>
              <a:buChar char="•"/>
              <a:tabLst>
                <a:tab pos="354965" algn="l"/>
                <a:tab pos="355600" algn="l"/>
              </a:tabLst>
            </a:pPr>
            <a:r>
              <a:rPr sz="2000" b="1" spc="-10" dirty="0">
                <a:solidFill>
                  <a:srgbClr val="FFFFFF"/>
                </a:solidFill>
                <a:latin typeface="Calibri"/>
                <a:cs typeface="Calibri"/>
              </a:rPr>
              <a:t>established</a:t>
            </a:r>
            <a:r>
              <a:rPr sz="2000" b="1" dirty="0">
                <a:solidFill>
                  <a:srgbClr val="FFFFFF"/>
                </a:solidFill>
                <a:latin typeface="Calibri"/>
                <a:cs typeface="Calibri"/>
              </a:rPr>
              <a:t> </a:t>
            </a:r>
            <a:r>
              <a:rPr sz="2000" b="1" spc="-5" dirty="0">
                <a:solidFill>
                  <a:srgbClr val="FFFFFF"/>
                </a:solidFill>
                <a:latin typeface="Calibri"/>
                <a:cs typeface="Calibri"/>
              </a:rPr>
              <a:t>a </a:t>
            </a:r>
            <a:r>
              <a:rPr sz="2000" b="1" spc="-10" dirty="0">
                <a:solidFill>
                  <a:srgbClr val="FFFFFF"/>
                </a:solidFill>
                <a:latin typeface="Calibri"/>
                <a:cs typeface="Calibri"/>
              </a:rPr>
              <a:t>fund</a:t>
            </a:r>
            <a:r>
              <a:rPr sz="2000" b="1" spc="50" dirty="0">
                <a:solidFill>
                  <a:srgbClr val="FFFFFF"/>
                </a:solidFill>
                <a:latin typeface="Calibri"/>
                <a:cs typeface="Calibri"/>
              </a:rPr>
              <a:t> </a:t>
            </a:r>
            <a:r>
              <a:rPr sz="2000" b="1" spc="-10" dirty="0">
                <a:solidFill>
                  <a:srgbClr val="FFFFFF"/>
                </a:solidFill>
                <a:latin typeface="Calibri"/>
                <a:cs typeface="Calibri"/>
              </a:rPr>
              <a:t>for</a:t>
            </a:r>
            <a:r>
              <a:rPr sz="2000" b="1" spc="25" dirty="0">
                <a:solidFill>
                  <a:srgbClr val="FFFFFF"/>
                </a:solidFill>
                <a:latin typeface="Calibri"/>
                <a:cs typeface="Calibri"/>
              </a:rPr>
              <a:t> </a:t>
            </a:r>
            <a:r>
              <a:rPr sz="2000" b="1" spc="-5" dirty="0">
                <a:solidFill>
                  <a:srgbClr val="FFFFFF"/>
                </a:solidFill>
                <a:latin typeface="Calibri"/>
                <a:cs typeface="Calibri"/>
              </a:rPr>
              <a:t>public</a:t>
            </a:r>
            <a:r>
              <a:rPr sz="2000" b="1" spc="20" dirty="0">
                <a:solidFill>
                  <a:srgbClr val="FFFFFF"/>
                </a:solidFill>
                <a:latin typeface="Calibri"/>
                <a:cs typeface="Calibri"/>
              </a:rPr>
              <a:t> </a:t>
            </a:r>
            <a:r>
              <a:rPr sz="2000" b="1" spc="-5" dirty="0">
                <a:solidFill>
                  <a:srgbClr val="FFFFFF"/>
                </a:solidFill>
                <a:latin typeface="Calibri"/>
                <a:cs typeface="Calibri"/>
              </a:rPr>
              <a:t>donations</a:t>
            </a:r>
            <a:r>
              <a:rPr sz="2000" b="1" spc="30" dirty="0">
                <a:solidFill>
                  <a:srgbClr val="FFFFFF"/>
                </a:solidFill>
                <a:latin typeface="Calibri"/>
                <a:cs typeface="Calibri"/>
              </a:rPr>
              <a:t> </a:t>
            </a:r>
            <a:r>
              <a:rPr sz="2000" b="1" spc="-10" dirty="0">
                <a:solidFill>
                  <a:srgbClr val="FFFFFF"/>
                </a:solidFill>
                <a:latin typeface="Calibri"/>
                <a:cs typeface="Calibri"/>
              </a:rPr>
              <a:t>to</a:t>
            </a:r>
            <a:r>
              <a:rPr sz="2000" b="1" dirty="0">
                <a:solidFill>
                  <a:srgbClr val="FFFFFF"/>
                </a:solidFill>
                <a:latin typeface="Calibri"/>
                <a:cs typeface="Calibri"/>
              </a:rPr>
              <a:t> </a:t>
            </a:r>
            <a:r>
              <a:rPr sz="2000" b="1" spc="-10" dirty="0">
                <a:solidFill>
                  <a:srgbClr val="FFFFFF"/>
                </a:solidFill>
                <a:latin typeface="Calibri"/>
                <a:cs typeface="Calibri"/>
              </a:rPr>
              <a:t>PRESIDENTIAL</a:t>
            </a:r>
            <a:r>
              <a:rPr sz="2000" b="1" spc="15" dirty="0">
                <a:solidFill>
                  <a:srgbClr val="FFFFFF"/>
                </a:solidFill>
                <a:latin typeface="Calibri"/>
                <a:cs typeface="Calibri"/>
              </a:rPr>
              <a:t> </a:t>
            </a:r>
            <a:r>
              <a:rPr sz="2000" b="1" spc="-5" dirty="0">
                <a:solidFill>
                  <a:srgbClr val="FFFFFF"/>
                </a:solidFill>
                <a:latin typeface="Calibri"/>
                <a:cs typeface="Calibri"/>
              </a:rPr>
              <a:t>campaigns</a:t>
            </a:r>
            <a:r>
              <a:rPr sz="2000" b="1" spc="25" dirty="0">
                <a:solidFill>
                  <a:srgbClr val="FFFFFF"/>
                </a:solidFill>
                <a:latin typeface="Calibri"/>
                <a:cs typeface="Calibri"/>
              </a:rPr>
              <a:t> </a:t>
            </a:r>
            <a:r>
              <a:rPr sz="2000" b="1" spc="-10" dirty="0">
                <a:solidFill>
                  <a:srgbClr val="FFFFFF"/>
                </a:solidFill>
                <a:latin typeface="Calibri"/>
                <a:cs typeface="Calibri"/>
              </a:rPr>
              <a:t>(not</a:t>
            </a:r>
            <a:r>
              <a:rPr sz="2000" b="1" spc="15" dirty="0">
                <a:solidFill>
                  <a:srgbClr val="FFFFFF"/>
                </a:solidFill>
                <a:latin typeface="Calibri"/>
                <a:cs typeface="Calibri"/>
              </a:rPr>
              <a:t> </a:t>
            </a:r>
            <a:r>
              <a:rPr sz="2000" b="1" spc="-5" dirty="0">
                <a:solidFill>
                  <a:srgbClr val="FFFFFF"/>
                </a:solidFill>
                <a:latin typeface="Calibri"/>
                <a:cs typeface="Calibri"/>
              </a:rPr>
              <a:t>done</a:t>
            </a:r>
            <a:r>
              <a:rPr sz="2000" b="1" spc="10" dirty="0">
                <a:solidFill>
                  <a:srgbClr val="FFFFFF"/>
                </a:solidFill>
                <a:latin typeface="Calibri"/>
                <a:cs typeface="Calibri"/>
              </a:rPr>
              <a:t> </a:t>
            </a:r>
            <a:r>
              <a:rPr sz="2000" b="1" spc="-10" dirty="0">
                <a:solidFill>
                  <a:srgbClr val="FFFFFF"/>
                </a:solidFill>
                <a:latin typeface="Calibri"/>
                <a:cs typeface="Calibri"/>
              </a:rPr>
              <a:t>for</a:t>
            </a:r>
            <a:r>
              <a:rPr sz="2000" b="1" spc="25" dirty="0">
                <a:solidFill>
                  <a:srgbClr val="FFFFFF"/>
                </a:solidFill>
                <a:latin typeface="Calibri"/>
                <a:cs typeface="Calibri"/>
              </a:rPr>
              <a:t> </a:t>
            </a:r>
            <a:r>
              <a:rPr sz="2000" b="1" spc="-10" dirty="0">
                <a:solidFill>
                  <a:srgbClr val="FFFFFF"/>
                </a:solidFill>
                <a:latin typeface="Calibri"/>
                <a:cs typeface="Calibri"/>
              </a:rPr>
              <a:t>congressional</a:t>
            </a:r>
            <a:r>
              <a:rPr sz="2000" b="1" spc="35" dirty="0">
                <a:solidFill>
                  <a:srgbClr val="FFFFFF"/>
                </a:solidFill>
                <a:latin typeface="Calibri"/>
                <a:cs typeface="Calibri"/>
              </a:rPr>
              <a:t> </a:t>
            </a:r>
            <a:r>
              <a:rPr sz="2000" b="1" spc="-5" dirty="0">
                <a:solidFill>
                  <a:srgbClr val="FFFFFF"/>
                </a:solidFill>
                <a:latin typeface="Calibri"/>
                <a:cs typeface="Calibri"/>
              </a:rPr>
              <a:t>campaigns)</a:t>
            </a:r>
            <a:endParaRPr sz="2000" dirty="0">
              <a:latin typeface="Calibri"/>
              <a:cs typeface="Calibri"/>
            </a:endParaRPr>
          </a:p>
          <a:p>
            <a:pPr marL="355600" indent="-342900">
              <a:lnSpc>
                <a:spcPct val="100000"/>
              </a:lnSpc>
              <a:spcBef>
                <a:spcPts val="385"/>
              </a:spcBef>
              <a:buFont typeface="Arial"/>
              <a:buChar char="•"/>
              <a:tabLst>
                <a:tab pos="354965" algn="l"/>
                <a:tab pos="355600" algn="l"/>
              </a:tabLst>
            </a:pPr>
            <a:r>
              <a:rPr sz="2000" b="1" spc="-10" dirty="0">
                <a:solidFill>
                  <a:srgbClr val="FFFFFF"/>
                </a:solidFill>
                <a:latin typeface="Calibri"/>
                <a:cs typeface="Calibri"/>
              </a:rPr>
              <a:t>set</a:t>
            </a:r>
            <a:r>
              <a:rPr sz="2000" b="1" dirty="0">
                <a:solidFill>
                  <a:srgbClr val="FFFFFF"/>
                </a:solidFill>
                <a:latin typeface="Calibri"/>
                <a:cs typeface="Calibri"/>
              </a:rPr>
              <a:t> </a:t>
            </a:r>
            <a:r>
              <a:rPr sz="2000" b="1" spc="-10" dirty="0">
                <a:solidFill>
                  <a:srgbClr val="FFFFFF"/>
                </a:solidFill>
                <a:latin typeface="Calibri"/>
                <a:cs typeface="Calibri"/>
              </a:rPr>
              <a:t>up</a:t>
            </a:r>
            <a:r>
              <a:rPr sz="2000" b="1" spc="20" dirty="0">
                <a:solidFill>
                  <a:srgbClr val="FFFFFF"/>
                </a:solidFill>
                <a:latin typeface="Calibri"/>
                <a:cs typeface="Calibri"/>
              </a:rPr>
              <a:t> </a:t>
            </a:r>
            <a:r>
              <a:rPr sz="2000" b="1" spc="-5" dirty="0">
                <a:solidFill>
                  <a:srgbClr val="FFFFFF"/>
                </a:solidFill>
                <a:latin typeface="Calibri"/>
                <a:cs typeface="Calibri"/>
              </a:rPr>
              <a:t>rules</a:t>
            </a:r>
            <a:r>
              <a:rPr sz="2000" b="1" spc="15" dirty="0">
                <a:solidFill>
                  <a:srgbClr val="FFFFFF"/>
                </a:solidFill>
                <a:latin typeface="Calibri"/>
                <a:cs typeface="Calibri"/>
              </a:rPr>
              <a:t> </a:t>
            </a:r>
            <a:r>
              <a:rPr sz="2000" b="1" spc="-10" dirty="0">
                <a:solidFill>
                  <a:srgbClr val="FFFFFF"/>
                </a:solidFill>
                <a:latin typeface="Calibri"/>
                <a:cs typeface="Calibri"/>
              </a:rPr>
              <a:t>for</a:t>
            </a:r>
            <a:r>
              <a:rPr sz="2000" b="1" spc="20" dirty="0">
                <a:solidFill>
                  <a:srgbClr val="FFFFFF"/>
                </a:solidFill>
                <a:latin typeface="Calibri"/>
                <a:cs typeface="Calibri"/>
              </a:rPr>
              <a:t> </a:t>
            </a:r>
            <a:r>
              <a:rPr sz="2000" b="1" spc="-10" dirty="0">
                <a:solidFill>
                  <a:srgbClr val="FFFFFF"/>
                </a:solidFill>
                <a:latin typeface="Calibri"/>
                <a:cs typeface="Calibri"/>
              </a:rPr>
              <a:t>the</a:t>
            </a:r>
            <a:r>
              <a:rPr sz="2000" b="1" dirty="0">
                <a:solidFill>
                  <a:srgbClr val="FFFFFF"/>
                </a:solidFill>
                <a:latin typeface="Calibri"/>
                <a:cs typeface="Calibri"/>
              </a:rPr>
              <a:t> </a:t>
            </a:r>
            <a:r>
              <a:rPr sz="2000" b="1" spc="-5" dirty="0">
                <a:solidFill>
                  <a:srgbClr val="FFFFFF"/>
                </a:solidFill>
                <a:latin typeface="Calibri"/>
                <a:cs typeface="Calibri"/>
              </a:rPr>
              <a:t>disclosure</a:t>
            </a:r>
            <a:r>
              <a:rPr sz="2000" b="1" spc="10" dirty="0">
                <a:solidFill>
                  <a:srgbClr val="FFFFFF"/>
                </a:solidFill>
                <a:latin typeface="Calibri"/>
                <a:cs typeface="Calibri"/>
              </a:rPr>
              <a:t> </a:t>
            </a:r>
            <a:r>
              <a:rPr sz="2000" b="1" spc="-5" dirty="0">
                <a:solidFill>
                  <a:srgbClr val="FFFFFF"/>
                </a:solidFill>
                <a:latin typeface="Calibri"/>
                <a:cs typeface="Calibri"/>
              </a:rPr>
              <a:t>of</a:t>
            </a:r>
            <a:r>
              <a:rPr sz="2000" b="1" spc="10" dirty="0">
                <a:solidFill>
                  <a:srgbClr val="FFFFFF"/>
                </a:solidFill>
                <a:latin typeface="Calibri"/>
                <a:cs typeface="Calibri"/>
              </a:rPr>
              <a:t> </a:t>
            </a:r>
            <a:r>
              <a:rPr sz="2000" b="1" dirty="0">
                <a:solidFill>
                  <a:srgbClr val="FFFFFF"/>
                </a:solidFill>
                <a:latin typeface="Calibri"/>
                <a:cs typeface="Calibri"/>
              </a:rPr>
              <a:t>all</a:t>
            </a:r>
            <a:r>
              <a:rPr sz="2000" b="1" spc="-20" dirty="0">
                <a:solidFill>
                  <a:srgbClr val="FFFFFF"/>
                </a:solidFill>
                <a:latin typeface="Calibri"/>
                <a:cs typeface="Calibri"/>
              </a:rPr>
              <a:t> </a:t>
            </a:r>
            <a:r>
              <a:rPr sz="2000" b="1" spc="-5" dirty="0">
                <a:solidFill>
                  <a:srgbClr val="FFFFFF"/>
                </a:solidFill>
                <a:latin typeface="Calibri"/>
                <a:cs typeface="Calibri"/>
              </a:rPr>
              <a:t>campaign</a:t>
            </a:r>
            <a:r>
              <a:rPr sz="2000" b="1" spc="25" dirty="0">
                <a:solidFill>
                  <a:srgbClr val="FFFFFF"/>
                </a:solidFill>
                <a:latin typeface="Calibri"/>
                <a:cs typeface="Calibri"/>
              </a:rPr>
              <a:t> </a:t>
            </a:r>
            <a:r>
              <a:rPr sz="2000" b="1" spc="-10" dirty="0">
                <a:solidFill>
                  <a:srgbClr val="FFFFFF"/>
                </a:solidFill>
                <a:latin typeface="Calibri"/>
                <a:cs typeface="Calibri"/>
              </a:rPr>
              <a:t>financing</a:t>
            </a:r>
            <a:r>
              <a:rPr sz="2000" b="1" spc="35" dirty="0">
                <a:solidFill>
                  <a:srgbClr val="FFFFFF"/>
                </a:solidFill>
                <a:latin typeface="Calibri"/>
                <a:cs typeface="Calibri"/>
              </a:rPr>
              <a:t> </a:t>
            </a:r>
            <a:r>
              <a:rPr sz="2000" b="1" spc="-5" dirty="0">
                <a:solidFill>
                  <a:srgbClr val="FFFFFF"/>
                </a:solidFill>
                <a:latin typeface="Calibri"/>
                <a:cs typeface="Calibri"/>
              </a:rPr>
              <a:t>and</a:t>
            </a:r>
            <a:r>
              <a:rPr sz="2000" b="1" spc="5" dirty="0">
                <a:solidFill>
                  <a:srgbClr val="FFFFFF"/>
                </a:solidFill>
                <a:latin typeface="Calibri"/>
                <a:cs typeface="Calibri"/>
              </a:rPr>
              <a:t> </a:t>
            </a:r>
            <a:r>
              <a:rPr sz="2000" b="1" spc="-10" dirty="0">
                <a:solidFill>
                  <a:srgbClr val="FFFFFF"/>
                </a:solidFill>
                <a:latin typeface="Calibri"/>
                <a:cs typeface="Calibri"/>
              </a:rPr>
              <a:t>spending</a:t>
            </a:r>
            <a:r>
              <a:rPr sz="2000" b="1" spc="45" dirty="0">
                <a:solidFill>
                  <a:srgbClr val="FFFFFF"/>
                </a:solidFill>
                <a:latin typeface="Calibri"/>
                <a:cs typeface="Calibri"/>
              </a:rPr>
              <a:t> </a:t>
            </a:r>
            <a:r>
              <a:rPr sz="2000" b="1" spc="-10" dirty="0">
                <a:solidFill>
                  <a:srgbClr val="FFFFFF"/>
                </a:solidFill>
                <a:latin typeface="Calibri"/>
                <a:cs typeface="Calibri"/>
              </a:rPr>
              <a:t>information</a:t>
            </a:r>
            <a:endParaRPr sz="2000" dirty="0">
              <a:latin typeface="Calibri"/>
              <a:cs typeface="Calibri"/>
            </a:endParaRPr>
          </a:p>
          <a:p>
            <a:pPr marL="355600" indent="-342900">
              <a:lnSpc>
                <a:spcPct val="100000"/>
              </a:lnSpc>
              <a:spcBef>
                <a:spcPts val="385"/>
              </a:spcBef>
              <a:buFont typeface="Arial"/>
              <a:buChar char="•"/>
              <a:tabLst>
                <a:tab pos="354965" algn="l"/>
                <a:tab pos="355600" algn="l"/>
              </a:tabLst>
            </a:pPr>
            <a:r>
              <a:rPr sz="2000" b="1" spc="-10" dirty="0">
                <a:solidFill>
                  <a:srgbClr val="FFFFFF"/>
                </a:solidFill>
                <a:latin typeface="Calibri"/>
                <a:cs typeface="Calibri"/>
              </a:rPr>
              <a:t>established</a:t>
            </a:r>
            <a:r>
              <a:rPr sz="2000" b="1" spc="5" dirty="0">
                <a:solidFill>
                  <a:srgbClr val="FFFFFF"/>
                </a:solidFill>
                <a:latin typeface="Calibri"/>
                <a:cs typeface="Calibri"/>
              </a:rPr>
              <a:t> </a:t>
            </a:r>
            <a:r>
              <a:rPr sz="2000" b="1" spc="-5" dirty="0">
                <a:solidFill>
                  <a:srgbClr val="FFFFFF"/>
                </a:solidFill>
                <a:latin typeface="Calibri"/>
                <a:cs typeface="Calibri"/>
              </a:rPr>
              <a:t>limits</a:t>
            </a:r>
            <a:r>
              <a:rPr sz="2000" b="1" spc="-10" dirty="0">
                <a:solidFill>
                  <a:srgbClr val="FFFFFF"/>
                </a:solidFill>
                <a:latin typeface="Calibri"/>
                <a:cs typeface="Calibri"/>
              </a:rPr>
              <a:t> </a:t>
            </a:r>
            <a:r>
              <a:rPr sz="2000" b="1" spc="-5" dirty="0">
                <a:solidFill>
                  <a:srgbClr val="FFFFFF"/>
                </a:solidFill>
                <a:latin typeface="Calibri"/>
                <a:cs typeface="Calibri"/>
              </a:rPr>
              <a:t>on</a:t>
            </a:r>
            <a:r>
              <a:rPr sz="2000" b="1" spc="15" dirty="0">
                <a:solidFill>
                  <a:srgbClr val="FFFFFF"/>
                </a:solidFill>
                <a:latin typeface="Calibri"/>
                <a:cs typeface="Calibri"/>
              </a:rPr>
              <a:t> </a:t>
            </a:r>
            <a:r>
              <a:rPr sz="2000" b="1" spc="-10" dirty="0">
                <a:solidFill>
                  <a:srgbClr val="FFFFFF"/>
                </a:solidFill>
                <a:latin typeface="Calibri"/>
                <a:cs typeface="Calibri"/>
              </a:rPr>
              <a:t>personal</a:t>
            </a:r>
            <a:r>
              <a:rPr sz="2000" b="1" spc="45" dirty="0">
                <a:solidFill>
                  <a:srgbClr val="FFFFFF"/>
                </a:solidFill>
                <a:latin typeface="Calibri"/>
                <a:cs typeface="Calibri"/>
              </a:rPr>
              <a:t> </a:t>
            </a:r>
            <a:r>
              <a:rPr sz="2000" b="1" spc="-10" dirty="0">
                <a:solidFill>
                  <a:srgbClr val="FFFFFF"/>
                </a:solidFill>
                <a:latin typeface="Calibri"/>
                <a:cs typeface="Calibri"/>
              </a:rPr>
              <a:t>contributions</a:t>
            </a:r>
            <a:r>
              <a:rPr sz="2000" b="1" spc="45" dirty="0">
                <a:solidFill>
                  <a:srgbClr val="FFFFFF"/>
                </a:solidFill>
                <a:latin typeface="Calibri"/>
                <a:cs typeface="Calibri"/>
              </a:rPr>
              <a:t> </a:t>
            </a:r>
            <a:r>
              <a:rPr sz="2000" b="1" spc="-10" dirty="0">
                <a:solidFill>
                  <a:srgbClr val="FFFFFF"/>
                </a:solidFill>
                <a:latin typeface="Calibri"/>
                <a:cs typeface="Calibri"/>
              </a:rPr>
              <a:t>to</a:t>
            </a:r>
            <a:r>
              <a:rPr sz="2000" b="1" spc="15" dirty="0">
                <a:solidFill>
                  <a:srgbClr val="FFFFFF"/>
                </a:solidFill>
                <a:latin typeface="Calibri"/>
                <a:cs typeface="Calibri"/>
              </a:rPr>
              <a:t> </a:t>
            </a:r>
            <a:r>
              <a:rPr sz="2000" b="1" spc="-10" dirty="0">
                <a:solidFill>
                  <a:srgbClr val="FFFFFF"/>
                </a:solidFill>
                <a:latin typeface="Calibri"/>
                <a:cs typeface="Calibri"/>
              </a:rPr>
              <a:t>presidential</a:t>
            </a:r>
            <a:r>
              <a:rPr sz="2000" b="1" spc="5" dirty="0">
                <a:solidFill>
                  <a:srgbClr val="FFFFFF"/>
                </a:solidFill>
                <a:latin typeface="Calibri"/>
                <a:cs typeface="Calibri"/>
              </a:rPr>
              <a:t> </a:t>
            </a:r>
            <a:r>
              <a:rPr sz="2000" b="1" spc="-5" dirty="0">
                <a:solidFill>
                  <a:srgbClr val="FFFFFF"/>
                </a:solidFill>
                <a:latin typeface="Calibri"/>
                <a:cs typeface="Calibri"/>
              </a:rPr>
              <a:t>and</a:t>
            </a:r>
            <a:r>
              <a:rPr sz="2000" b="1" spc="30" dirty="0">
                <a:solidFill>
                  <a:srgbClr val="FFFFFF"/>
                </a:solidFill>
                <a:latin typeface="Calibri"/>
                <a:cs typeface="Calibri"/>
              </a:rPr>
              <a:t> </a:t>
            </a:r>
            <a:r>
              <a:rPr sz="2000" b="1" spc="-10" dirty="0">
                <a:solidFill>
                  <a:srgbClr val="FFFFFF"/>
                </a:solidFill>
                <a:latin typeface="Calibri"/>
                <a:cs typeface="Calibri"/>
              </a:rPr>
              <a:t>congressional</a:t>
            </a:r>
            <a:r>
              <a:rPr sz="2000" b="1" spc="25" dirty="0">
                <a:solidFill>
                  <a:srgbClr val="FFFFFF"/>
                </a:solidFill>
                <a:latin typeface="Calibri"/>
                <a:cs typeface="Calibri"/>
              </a:rPr>
              <a:t> </a:t>
            </a:r>
            <a:r>
              <a:rPr sz="2000" b="1" spc="-10" dirty="0">
                <a:solidFill>
                  <a:srgbClr val="FFFFFF"/>
                </a:solidFill>
                <a:latin typeface="Calibri"/>
                <a:cs typeface="Calibri"/>
              </a:rPr>
              <a:t>candidates</a:t>
            </a:r>
            <a:endParaRPr sz="2000" dirty="0">
              <a:latin typeface="Calibri"/>
              <a:cs typeface="Calibri"/>
            </a:endParaRPr>
          </a:p>
          <a:p>
            <a:pPr marL="355600" indent="-342900">
              <a:lnSpc>
                <a:spcPct val="100000"/>
              </a:lnSpc>
              <a:spcBef>
                <a:spcPts val="384"/>
              </a:spcBef>
              <a:buFont typeface="Arial"/>
              <a:buChar char="•"/>
              <a:tabLst>
                <a:tab pos="354965" algn="l"/>
                <a:tab pos="355600" algn="l"/>
              </a:tabLst>
            </a:pPr>
            <a:r>
              <a:rPr sz="2000" b="1" spc="-10" dirty="0">
                <a:solidFill>
                  <a:srgbClr val="FFFFFF"/>
                </a:solidFill>
                <a:latin typeface="Calibri"/>
                <a:cs typeface="Calibri"/>
              </a:rPr>
              <a:t>established</a:t>
            </a:r>
            <a:r>
              <a:rPr sz="2000" b="1" spc="-5" dirty="0">
                <a:solidFill>
                  <a:srgbClr val="FFFFFF"/>
                </a:solidFill>
                <a:latin typeface="Calibri"/>
                <a:cs typeface="Calibri"/>
              </a:rPr>
              <a:t> the</a:t>
            </a:r>
            <a:r>
              <a:rPr sz="2000" b="1" spc="5" dirty="0">
                <a:solidFill>
                  <a:srgbClr val="FFFFFF"/>
                </a:solidFill>
                <a:latin typeface="Calibri"/>
                <a:cs typeface="Calibri"/>
              </a:rPr>
              <a:t> </a:t>
            </a:r>
            <a:r>
              <a:rPr sz="2000" b="1" spc="-15" dirty="0">
                <a:solidFill>
                  <a:srgbClr val="FFFFFF"/>
                </a:solidFill>
                <a:latin typeface="Calibri"/>
                <a:cs typeface="Calibri"/>
              </a:rPr>
              <a:t>Federal</a:t>
            </a:r>
            <a:r>
              <a:rPr sz="2000" b="1" spc="15" dirty="0">
                <a:solidFill>
                  <a:srgbClr val="FFFFFF"/>
                </a:solidFill>
                <a:latin typeface="Calibri"/>
                <a:cs typeface="Calibri"/>
              </a:rPr>
              <a:t> </a:t>
            </a:r>
            <a:r>
              <a:rPr sz="2000" b="1" dirty="0">
                <a:solidFill>
                  <a:srgbClr val="FFFFFF"/>
                </a:solidFill>
                <a:latin typeface="Calibri"/>
                <a:cs typeface="Calibri"/>
              </a:rPr>
              <a:t>Election</a:t>
            </a:r>
            <a:r>
              <a:rPr sz="2000" b="1" spc="-10" dirty="0">
                <a:solidFill>
                  <a:srgbClr val="FFFFFF"/>
                </a:solidFill>
                <a:latin typeface="Calibri"/>
                <a:cs typeface="Calibri"/>
              </a:rPr>
              <a:t> </a:t>
            </a:r>
            <a:r>
              <a:rPr sz="2000" b="1" spc="-5" dirty="0">
                <a:solidFill>
                  <a:srgbClr val="FFFFFF"/>
                </a:solidFill>
                <a:latin typeface="Calibri"/>
                <a:cs typeface="Calibri"/>
              </a:rPr>
              <a:t>Commission</a:t>
            </a:r>
            <a:r>
              <a:rPr sz="2000" b="1" spc="10" dirty="0">
                <a:solidFill>
                  <a:srgbClr val="FFFFFF"/>
                </a:solidFill>
                <a:latin typeface="Calibri"/>
                <a:cs typeface="Calibri"/>
              </a:rPr>
              <a:t> </a:t>
            </a:r>
            <a:r>
              <a:rPr sz="2000" b="1" spc="-10" dirty="0">
                <a:solidFill>
                  <a:srgbClr val="FFFFFF"/>
                </a:solidFill>
                <a:latin typeface="Calibri"/>
                <a:cs typeface="Calibri"/>
              </a:rPr>
              <a:t>to</a:t>
            </a:r>
            <a:r>
              <a:rPr sz="2000" b="1" spc="10" dirty="0">
                <a:solidFill>
                  <a:srgbClr val="FFFFFF"/>
                </a:solidFill>
                <a:latin typeface="Calibri"/>
                <a:cs typeface="Calibri"/>
              </a:rPr>
              <a:t> </a:t>
            </a:r>
            <a:r>
              <a:rPr sz="2000" b="1" spc="-15" dirty="0">
                <a:solidFill>
                  <a:srgbClr val="FFFFFF"/>
                </a:solidFill>
                <a:latin typeface="Calibri"/>
                <a:cs typeface="Calibri"/>
              </a:rPr>
              <a:t>regulate</a:t>
            </a:r>
            <a:r>
              <a:rPr sz="2000" b="1" dirty="0">
                <a:solidFill>
                  <a:srgbClr val="FFFFFF"/>
                </a:solidFill>
                <a:latin typeface="Calibri"/>
                <a:cs typeface="Calibri"/>
              </a:rPr>
              <a:t> </a:t>
            </a:r>
            <a:r>
              <a:rPr sz="2000" b="1" spc="-5" dirty="0">
                <a:solidFill>
                  <a:srgbClr val="FFFFFF"/>
                </a:solidFill>
                <a:latin typeface="Calibri"/>
                <a:cs typeface="Calibri"/>
              </a:rPr>
              <a:t>campaign</a:t>
            </a:r>
            <a:r>
              <a:rPr sz="2000" b="1" spc="20" dirty="0">
                <a:solidFill>
                  <a:srgbClr val="FFFFFF"/>
                </a:solidFill>
                <a:latin typeface="Calibri"/>
                <a:cs typeface="Calibri"/>
              </a:rPr>
              <a:t> </a:t>
            </a:r>
            <a:r>
              <a:rPr sz="2000" b="1" spc="-10" dirty="0">
                <a:solidFill>
                  <a:srgbClr val="FFFFFF"/>
                </a:solidFill>
                <a:latin typeface="Calibri"/>
                <a:cs typeface="Calibri"/>
              </a:rPr>
              <a:t>financing</a:t>
            </a:r>
            <a:endParaRPr sz="2000" dirty="0">
              <a:latin typeface="Calibri"/>
              <a:cs typeface="Calibri"/>
            </a:endParaRPr>
          </a:p>
          <a:p>
            <a:pPr>
              <a:lnSpc>
                <a:spcPct val="100000"/>
              </a:lnSpc>
              <a:spcBef>
                <a:spcPts val="15"/>
              </a:spcBef>
              <a:buClr>
                <a:srgbClr val="FFFFFF"/>
              </a:buClr>
              <a:buFont typeface="Arial"/>
              <a:buChar char="•"/>
            </a:pPr>
            <a:endParaRPr sz="2000" dirty="0">
              <a:latin typeface="Calibri"/>
              <a:cs typeface="Calibri"/>
            </a:endParaRPr>
          </a:p>
          <a:p>
            <a:pPr marL="12700">
              <a:lnSpc>
                <a:spcPct val="100000"/>
              </a:lnSpc>
            </a:pPr>
            <a:r>
              <a:rPr sz="2000" b="1" i="1" spc="-5" dirty="0">
                <a:solidFill>
                  <a:srgbClr val="FFFFFF"/>
                </a:solidFill>
                <a:latin typeface="Calibri"/>
                <a:cs typeface="Calibri"/>
              </a:rPr>
              <a:t>Buckley</a:t>
            </a:r>
            <a:r>
              <a:rPr sz="2000" b="1" i="1" spc="-30" dirty="0">
                <a:solidFill>
                  <a:srgbClr val="FFFFFF"/>
                </a:solidFill>
                <a:latin typeface="Calibri"/>
                <a:cs typeface="Calibri"/>
              </a:rPr>
              <a:t> </a:t>
            </a:r>
            <a:r>
              <a:rPr sz="2000" b="1" spc="-70" dirty="0">
                <a:solidFill>
                  <a:srgbClr val="FFFFFF"/>
                </a:solidFill>
                <a:latin typeface="Calibri"/>
                <a:cs typeface="Calibri"/>
              </a:rPr>
              <a:t>v.</a:t>
            </a:r>
            <a:r>
              <a:rPr sz="2000" b="1" spc="-15" dirty="0">
                <a:solidFill>
                  <a:srgbClr val="FFFFFF"/>
                </a:solidFill>
                <a:latin typeface="Calibri"/>
                <a:cs typeface="Calibri"/>
              </a:rPr>
              <a:t> </a:t>
            </a:r>
            <a:r>
              <a:rPr sz="2000" b="1" i="1" spc="-15" dirty="0">
                <a:solidFill>
                  <a:srgbClr val="FFFFFF"/>
                </a:solidFill>
                <a:latin typeface="Calibri"/>
                <a:cs typeface="Calibri"/>
              </a:rPr>
              <a:t>Valeo</a:t>
            </a:r>
            <a:r>
              <a:rPr sz="2000" b="1" i="1" spc="-20" dirty="0">
                <a:solidFill>
                  <a:srgbClr val="FFFFFF"/>
                </a:solidFill>
                <a:latin typeface="Calibri"/>
                <a:cs typeface="Calibri"/>
              </a:rPr>
              <a:t> </a:t>
            </a:r>
            <a:r>
              <a:rPr sz="2000" b="1" dirty="0">
                <a:solidFill>
                  <a:srgbClr val="FFFFFF"/>
                </a:solidFill>
                <a:latin typeface="Calibri"/>
                <a:cs typeface="Calibri"/>
              </a:rPr>
              <a:t>(1976)</a:t>
            </a:r>
            <a:endParaRPr sz="2000" dirty="0">
              <a:latin typeface="Calibri"/>
              <a:cs typeface="Calibri"/>
            </a:endParaRPr>
          </a:p>
          <a:p>
            <a:pPr marL="355600" indent="-342900">
              <a:lnSpc>
                <a:spcPct val="100000"/>
              </a:lnSpc>
              <a:spcBef>
                <a:spcPts val="405"/>
              </a:spcBef>
              <a:buFont typeface="Arial"/>
              <a:buChar char="•"/>
              <a:tabLst>
                <a:tab pos="354965" algn="l"/>
                <a:tab pos="355600" algn="l"/>
              </a:tabLst>
            </a:pPr>
            <a:r>
              <a:rPr sz="2000" b="1" spc="-10" dirty="0">
                <a:solidFill>
                  <a:srgbClr val="FFFFFF"/>
                </a:solidFill>
                <a:latin typeface="Calibri"/>
                <a:cs typeface="Calibri"/>
              </a:rPr>
              <a:t>Supreme</a:t>
            </a:r>
            <a:r>
              <a:rPr sz="2000" b="1" spc="40" dirty="0">
                <a:solidFill>
                  <a:srgbClr val="FFFFFF"/>
                </a:solidFill>
                <a:latin typeface="Calibri"/>
                <a:cs typeface="Calibri"/>
              </a:rPr>
              <a:t> </a:t>
            </a:r>
            <a:r>
              <a:rPr sz="2000" b="1" spc="-10" dirty="0">
                <a:solidFill>
                  <a:srgbClr val="FFFFFF"/>
                </a:solidFill>
                <a:latin typeface="Calibri"/>
                <a:cs typeface="Calibri"/>
              </a:rPr>
              <a:t>Court</a:t>
            </a:r>
            <a:r>
              <a:rPr sz="2000" b="1" spc="25" dirty="0">
                <a:solidFill>
                  <a:srgbClr val="FFFFFF"/>
                </a:solidFill>
                <a:latin typeface="Calibri"/>
                <a:cs typeface="Calibri"/>
              </a:rPr>
              <a:t> </a:t>
            </a:r>
            <a:r>
              <a:rPr sz="2000" b="1" spc="-5" dirty="0">
                <a:solidFill>
                  <a:srgbClr val="FFFFFF"/>
                </a:solidFill>
                <a:latin typeface="Calibri"/>
                <a:cs typeface="Calibri"/>
              </a:rPr>
              <a:t>case</a:t>
            </a:r>
            <a:r>
              <a:rPr sz="2000" b="1" spc="15" dirty="0">
                <a:solidFill>
                  <a:srgbClr val="FFFFFF"/>
                </a:solidFill>
                <a:latin typeface="Calibri"/>
                <a:cs typeface="Calibri"/>
              </a:rPr>
              <a:t> </a:t>
            </a:r>
            <a:r>
              <a:rPr sz="2000" b="1" spc="-10" dirty="0">
                <a:solidFill>
                  <a:srgbClr val="FFFFFF"/>
                </a:solidFill>
                <a:latin typeface="Calibri"/>
                <a:cs typeface="Calibri"/>
              </a:rPr>
              <a:t>that</a:t>
            </a:r>
            <a:r>
              <a:rPr sz="2000" b="1" spc="10" dirty="0">
                <a:solidFill>
                  <a:srgbClr val="FFFFFF"/>
                </a:solidFill>
                <a:latin typeface="Calibri"/>
                <a:cs typeface="Calibri"/>
              </a:rPr>
              <a:t> </a:t>
            </a:r>
            <a:r>
              <a:rPr sz="2000" b="1" spc="-10" dirty="0">
                <a:solidFill>
                  <a:srgbClr val="FFFFFF"/>
                </a:solidFill>
                <a:latin typeface="Calibri"/>
                <a:cs typeface="Calibri"/>
              </a:rPr>
              <a:t>challenged</a:t>
            </a:r>
            <a:r>
              <a:rPr sz="2000" b="1" spc="10" dirty="0">
                <a:solidFill>
                  <a:srgbClr val="FFFFFF"/>
                </a:solidFill>
                <a:latin typeface="Calibri"/>
                <a:cs typeface="Calibri"/>
              </a:rPr>
              <a:t> </a:t>
            </a:r>
            <a:r>
              <a:rPr sz="2000" b="1" spc="-10" dirty="0">
                <a:solidFill>
                  <a:srgbClr val="FFFFFF"/>
                </a:solidFill>
                <a:latin typeface="Calibri"/>
                <a:cs typeface="Calibri"/>
              </a:rPr>
              <a:t>most</a:t>
            </a:r>
            <a:r>
              <a:rPr sz="2000" b="1" spc="10" dirty="0">
                <a:solidFill>
                  <a:srgbClr val="FFFFFF"/>
                </a:solidFill>
                <a:latin typeface="Calibri"/>
                <a:cs typeface="Calibri"/>
              </a:rPr>
              <a:t> </a:t>
            </a:r>
            <a:r>
              <a:rPr sz="2000" b="1" spc="-5" dirty="0">
                <a:solidFill>
                  <a:srgbClr val="FFFFFF"/>
                </a:solidFill>
                <a:latin typeface="Calibri"/>
                <a:cs typeface="Calibri"/>
              </a:rPr>
              <a:t>of</a:t>
            </a:r>
            <a:r>
              <a:rPr sz="2000" b="1" spc="25" dirty="0">
                <a:solidFill>
                  <a:srgbClr val="FFFFFF"/>
                </a:solidFill>
                <a:latin typeface="Calibri"/>
                <a:cs typeface="Calibri"/>
              </a:rPr>
              <a:t> </a:t>
            </a:r>
            <a:r>
              <a:rPr sz="2000" b="1" spc="-10" dirty="0">
                <a:solidFill>
                  <a:srgbClr val="FFFFFF"/>
                </a:solidFill>
                <a:latin typeface="Calibri"/>
                <a:cs typeface="Calibri"/>
              </a:rPr>
              <a:t>the</a:t>
            </a:r>
            <a:r>
              <a:rPr sz="2000" b="1" spc="5" dirty="0">
                <a:solidFill>
                  <a:srgbClr val="FFFFFF"/>
                </a:solidFill>
                <a:latin typeface="Calibri"/>
                <a:cs typeface="Calibri"/>
              </a:rPr>
              <a:t> </a:t>
            </a:r>
            <a:r>
              <a:rPr sz="2000" b="1" spc="-10" dirty="0">
                <a:solidFill>
                  <a:srgbClr val="FFFFFF"/>
                </a:solidFill>
                <a:latin typeface="Calibri"/>
                <a:cs typeface="Calibri"/>
              </a:rPr>
              <a:t>provisions</a:t>
            </a:r>
            <a:r>
              <a:rPr sz="2000" b="1" spc="30" dirty="0">
                <a:solidFill>
                  <a:srgbClr val="FFFFFF"/>
                </a:solidFill>
                <a:latin typeface="Calibri"/>
                <a:cs typeface="Calibri"/>
              </a:rPr>
              <a:t> </a:t>
            </a:r>
            <a:r>
              <a:rPr sz="2000" b="1" spc="-5" dirty="0">
                <a:solidFill>
                  <a:srgbClr val="FFFFFF"/>
                </a:solidFill>
                <a:latin typeface="Calibri"/>
                <a:cs typeface="Calibri"/>
              </a:rPr>
              <a:t>in</a:t>
            </a:r>
            <a:r>
              <a:rPr sz="2000" b="1" spc="15" dirty="0">
                <a:solidFill>
                  <a:srgbClr val="FFFFFF"/>
                </a:solidFill>
                <a:latin typeface="Calibri"/>
                <a:cs typeface="Calibri"/>
              </a:rPr>
              <a:t> </a:t>
            </a:r>
            <a:r>
              <a:rPr sz="2000" b="1" spc="-10" dirty="0">
                <a:solidFill>
                  <a:srgbClr val="FFFFFF"/>
                </a:solidFill>
                <a:latin typeface="Calibri"/>
                <a:cs typeface="Calibri"/>
              </a:rPr>
              <a:t>the</a:t>
            </a:r>
            <a:r>
              <a:rPr sz="2000" b="1" spc="10" dirty="0">
                <a:solidFill>
                  <a:srgbClr val="FFFFFF"/>
                </a:solidFill>
                <a:latin typeface="Calibri"/>
                <a:cs typeface="Calibri"/>
              </a:rPr>
              <a:t> </a:t>
            </a:r>
            <a:r>
              <a:rPr sz="2000" b="1" spc="-15" dirty="0">
                <a:solidFill>
                  <a:srgbClr val="FFFFFF"/>
                </a:solidFill>
                <a:latin typeface="Calibri"/>
                <a:cs typeface="Calibri"/>
              </a:rPr>
              <a:t>Federal</a:t>
            </a:r>
            <a:r>
              <a:rPr sz="2000" b="1" spc="20" dirty="0">
                <a:solidFill>
                  <a:srgbClr val="FFFFFF"/>
                </a:solidFill>
                <a:latin typeface="Calibri"/>
                <a:cs typeface="Calibri"/>
              </a:rPr>
              <a:t> </a:t>
            </a:r>
            <a:r>
              <a:rPr sz="2000" b="1" spc="-5" dirty="0">
                <a:solidFill>
                  <a:srgbClr val="FFFFFF"/>
                </a:solidFill>
                <a:latin typeface="Calibri"/>
                <a:cs typeface="Calibri"/>
              </a:rPr>
              <a:t>Election</a:t>
            </a:r>
            <a:r>
              <a:rPr sz="2000" b="1" spc="-10" dirty="0">
                <a:solidFill>
                  <a:srgbClr val="FFFFFF"/>
                </a:solidFill>
                <a:latin typeface="Calibri"/>
                <a:cs typeface="Calibri"/>
              </a:rPr>
              <a:t> Campaign</a:t>
            </a:r>
            <a:r>
              <a:rPr sz="2000" b="1" spc="25" dirty="0">
                <a:solidFill>
                  <a:srgbClr val="FFFFFF"/>
                </a:solidFill>
                <a:latin typeface="Calibri"/>
                <a:cs typeface="Calibri"/>
              </a:rPr>
              <a:t> </a:t>
            </a:r>
            <a:r>
              <a:rPr sz="2000" b="1" spc="-5" dirty="0">
                <a:solidFill>
                  <a:srgbClr val="FFFFFF"/>
                </a:solidFill>
                <a:latin typeface="Calibri"/>
                <a:cs typeface="Calibri"/>
              </a:rPr>
              <a:t>Act,</a:t>
            </a:r>
            <a:r>
              <a:rPr sz="2000" b="1" spc="15" dirty="0">
                <a:solidFill>
                  <a:srgbClr val="FFFFFF"/>
                </a:solidFill>
                <a:latin typeface="Calibri"/>
                <a:cs typeface="Calibri"/>
              </a:rPr>
              <a:t> </a:t>
            </a:r>
            <a:r>
              <a:rPr sz="2000" b="1" spc="-5" dirty="0">
                <a:solidFill>
                  <a:srgbClr val="FFFFFF"/>
                </a:solidFill>
                <a:latin typeface="Calibri"/>
                <a:cs typeface="Calibri"/>
              </a:rPr>
              <a:t>as</a:t>
            </a:r>
            <a:r>
              <a:rPr sz="2000" b="1" spc="10" dirty="0">
                <a:solidFill>
                  <a:srgbClr val="FFFFFF"/>
                </a:solidFill>
                <a:latin typeface="Calibri"/>
                <a:cs typeface="Calibri"/>
              </a:rPr>
              <a:t> </a:t>
            </a:r>
            <a:r>
              <a:rPr sz="2000" b="1" spc="-10" dirty="0">
                <a:solidFill>
                  <a:srgbClr val="FFFFFF"/>
                </a:solidFill>
                <a:latin typeface="Calibri"/>
                <a:cs typeface="Calibri"/>
              </a:rPr>
              <a:t>amended</a:t>
            </a:r>
            <a:r>
              <a:rPr lang="en-US" sz="2000" b="1" spc="-10" dirty="0">
                <a:solidFill>
                  <a:srgbClr val="FFFFFF"/>
                </a:solidFill>
                <a:latin typeface="Calibri"/>
                <a:cs typeface="Calibri"/>
              </a:rPr>
              <a:t> </a:t>
            </a:r>
            <a:r>
              <a:rPr sz="2000" b="1" spc="-5" dirty="0">
                <a:solidFill>
                  <a:srgbClr val="FFFFFF"/>
                </a:solidFill>
                <a:latin typeface="Calibri"/>
                <a:cs typeface="Calibri"/>
              </a:rPr>
              <a:t>in</a:t>
            </a:r>
            <a:r>
              <a:rPr sz="2000" b="1" spc="-40" dirty="0">
                <a:solidFill>
                  <a:srgbClr val="FFFFFF"/>
                </a:solidFill>
                <a:latin typeface="Calibri"/>
                <a:cs typeface="Calibri"/>
              </a:rPr>
              <a:t> </a:t>
            </a:r>
            <a:r>
              <a:rPr sz="2000" b="1" spc="-10" dirty="0">
                <a:solidFill>
                  <a:srgbClr val="FFFFFF"/>
                </a:solidFill>
                <a:latin typeface="Calibri"/>
                <a:cs typeface="Calibri"/>
              </a:rPr>
              <a:t>1974.</a:t>
            </a:r>
            <a:endParaRPr sz="2000" dirty="0">
              <a:latin typeface="Calibri"/>
              <a:cs typeface="Calibri"/>
            </a:endParaRPr>
          </a:p>
          <a:p>
            <a:pPr marL="355600" marR="113030" indent="-342900">
              <a:lnSpc>
                <a:spcPct val="100000"/>
              </a:lnSpc>
              <a:spcBef>
                <a:spcPts val="385"/>
              </a:spcBef>
              <a:buFont typeface="Arial"/>
              <a:buChar char="•"/>
              <a:tabLst>
                <a:tab pos="354965" algn="l"/>
                <a:tab pos="355600" algn="l"/>
              </a:tabLst>
            </a:pPr>
            <a:r>
              <a:rPr sz="2000" b="1" spc="-10" dirty="0">
                <a:solidFill>
                  <a:srgbClr val="FFFFFF"/>
                </a:solidFill>
                <a:latin typeface="Calibri"/>
                <a:cs typeface="Calibri"/>
              </a:rPr>
              <a:t>Supreme</a:t>
            </a:r>
            <a:r>
              <a:rPr sz="2000" b="1" spc="35" dirty="0">
                <a:solidFill>
                  <a:srgbClr val="FFFFFF"/>
                </a:solidFill>
                <a:latin typeface="Calibri"/>
                <a:cs typeface="Calibri"/>
              </a:rPr>
              <a:t> </a:t>
            </a:r>
            <a:r>
              <a:rPr sz="2000" b="1" spc="-10" dirty="0">
                <a:solidFill>
                  <a:srgbClr val="FFFFFF"/>
                </a:solidFill>
                <a:latin typeface="Calibri"/>
                <a:cs typeface="Calibri"/>
              </a:rPr>
              <a:t>Court</a:t>
            </a:r>
            <a:r>
              <a:rPr sz="2000" b="1" spc="25" dirty="0">
                <a:solidFill>
                  <a:srgbClr val="FFFFFF"/>
                </a:solidFill>
                <a:latin typeface="Calibri"/>
                <a:cs typeface="Calibri"/>
              </a:rPr>
              <a:t> </a:t>
            </a:r>
            <a:r>
              <a:rPr sz="2000" b="1" spc="-10" dirty="0">
                <a:solidFill>
                  <a:srgbClr val="FFFFFF"/>
                </a:solidFill>
                <a:latin typeface="Calibri"/>
                <a:cs typeface="Calibri"/>
              </a:rPr>
              <a:t>upheld</a:t>
            </a:r>
            <a:r>
              <a:rPr sz="2000" b="1" spc="40" dirty="0">
                <a:solidFill>
                  <a:srgbClr val="FFFFFF"/>
                </a:solidFill>
                <a:latin typeface="Calibri"/>
                <a:cs typeface="Calibri"/>
              </a:rPr>
              <a:t> </a:t>
            </a:r>
            <a:r>
              <a:rPr sz="2000" b="1" spc="-10" dirty="0">
                <a:solidFill>
                  <a:srgbClr val="FFFFFF"/>
                </a:solidFill>
                <a:latin typeface="Calibri"/>
                <a:cs typeface="Calibri"/>
              </a:rPr>
              <a:t>the</a:t>
            </a:r>
            <a:r>
              <a:rPr sz="2000" b="1" dirty="0">
                <a:solidFill>
                  <a:srgbClr val="FFFFFF"/>
                </a:solidFill>
                <a:latin typeface="Calibri"/>
                <a:cs typeface="Calibri"/>
              </a:rPr>
              <a:t> </a:t>
            </a:r>
            <a:r>
              <a:rPr sz="2000" b="1" spc="-5" dirty="0">
                <a:solidFill>
                  <a:srgbClr val="FFFFFF"/>
                </a:solidFill>
                <a:latin typeface="Calibri"/>
                <a:cs typeface="Calibri"/>
              </a:rPr>
              <a:t>law's</a:t>
            </a:r>
            <a:r>
              <a:rPr sz="2000" b="1" spc="5" dirty="0">
                <a:solidFill>
                  <a:srgbClr val="FFFFFF"/>
                </a:solidFill>
                <a:latin typeface="Calibri"/>
                <a:cs typeface="Calibri"/>
              </a:rPr>
              <a:t> </a:t>
            </a:r>
            <a:r>
              <a:rPr sz="2000" b="1" spc="-10" dirty="0">
                <a:solidFill>
                  <a:srgbClr val="FFFFFF"/>
                </a:solidFill>
                <a:latin typeface="Calibri"/>
                <a:cs typeface="Calibri"/>
              </a:rPr>
              <a:t>requirements</a:t>
            </a:r>
            <a:r>
              <a:rPr sz="2000" b="1" spc="25" dirty="0">
                <a:solidFill>
                  <a:srgbClr val="FFFFFF"/>
                </a:solidFill>
                <a:latin typeface="Calibri"/>
                <a:cs typeface="Calibri"/>
              </a:rPr>
              <a:t> </a:t>
            </a:r>
            <a:r>
              <a:rPr sz="2000" b="1" spc="-10" dirty="0">
                <a:solidFill>
                  <a:srgbClr val="FFFFFF"/>
                </a:solidFill>
                <a:latin typeface="Calibri"/>
                <a:cs typeface="Calibri"/>
              </a:rPr>
              <a:t>that</a:t>
            </a:r>
            <a:r>
              <a:rPr sz="2000" b="1" spc="5" dirty="0">
                <a:solidFill>
                  <a:srgbClr val="FFFFFF"/>
                </a:solidFill>
                <a:latin typeface="Calibri"/>
                <a:cs typeface="Calibri"/>
              </a:rPr>
              <a:t> </a:t>
            </a:r>
            <a:r>
              <a:rPr sz="2000" b="1" spc="-10" dirty="0">
                <a:solidFill>
                  <a:srgbClr val="FFFFFF"/>
                </a:solidFill>
                <a:latin typeface="Calibri"/>
                <a:cs typeface="Calibri"/>
              </a:rPr>
              <a:t>candidates,</a:t>
            </a:r>
            <a:r>
              <a:rPr sz="2000" b="1" spc="25" dirty="0">
                <a:solidFill>
                  <a:srgbClr val="FFFFFF"/>
                </a:solidFill>
                <a:latin typeface="Calibri"/>
                <a:cs typeface="Calibri"/>
              </a:rPr>
              <a:t> </a:t>
            </a:r>
            <a:r>
              <a:rPr sz="2000" b="1" spc="-5" dirty="0">
                <a:solidFill>
                  <a:srgbClr val="FFFFFF"/>
                </a:solidFill>
                <a:latin typeface="Calibri"/>
                <a:cs typeface="Calibri"/>
              </a:rPr>
              <a:t>parties,</a:t>
            </a:r>
            <a:r>
              <a:rPr sz="2000" b="1" spc="15" dirty="0">
                <a:solidFill>
                  <a:srgbClr val="FFFFFF"/>
                </a:solidFill>
                <a:latin typeface="Calibri"/>
                <a:cs typeface="Calibri"/>
              </a:rPr>
              <a:t> </a:t>
            </a:r>
            <a:r>
              <a:rPr sz="2000" b="1" spc="-40" dirty="0">
                <a:solidFill>
                  <a:srgbClr val="FFFFFF"/>
                </a:solidFill>
                <a:latin typeface="Calibri"/>
                <a:cs typeface="Calibri"/>
              </a:rPr>
              <a:t>PACs</a:t>
            </a:r>
            <a:r>
              <a:rPr sz="2000" b="1" spc="5" dirty="0">
                <a:solidFill>
                  <a:srgbClr val="FFFFFF"/>
                </a:solidFill>
                <a:latin typeface="Calibri"/>
                <a:cs typeface="Calibri"/>
              </a:rPr>
              <a:t> </a:t>
            </a:r>
            <a:r>
              <a:rPr sz="2000" b="1" spc="-5" dirty="0">
                <a:solidFill>
                  <a:srgbClr val="FFFFFF"/>
                </a:solidFill>
                <a:latin typeface="Calibri"/>
                <a:cs typeface="Calibri"/>
              </a:rPr>
              <a:t>and</a:t>
            </a:r>
            <a:r>
              <a:rPr sz="2000" b="1" spc="25" dirty="0">
                <a:solidFill>
                  <a:srgbClr val="FFFFFF"/>
                </a:solidFill>
                <a:latin typeface="Calibri"/>
                <a:cs typeface="Calibri"/>
              </a:rPr>
              <a:t> </a:t>
            </a:r>
            <a:r>
              <a:rPr sz="2000" b="1" spc="-15" dirty="0">
                <a:solidFill>
                  <a:srgbClr val="FFFFFF"/>
                </a:solidFill>
                <a:latin typeface="Calibri"/>
                <a:cs typeface="Calibri"/>
              </a:rPr>
              <a:t>groups</a:t>
            </a:r>
            <a:r>
              <a:rPr sz="2000" b="1" spc="50" dirty="0">
                <a:solidFill>
                  <a:srgbClr val="FFFFFF"/>
                </a:solidFill>
                <a:latin typeface="Calibri"/>
                <a:cs typeface="Calibri"/>
              </a:rPr>
              <a:t> </a:t>
            </a:r>
            <a:r>
              <a:rPr sz="2000" b="1" spc="-10" dirty="0">
                <a:solidFill>
                  <a:srgbClr val="FFFFFF"/>
                </a:solidFill>
                <a:latin typeface="Calibri"/>
                <a:cs typeface="Calibri"/>
              </a:rPr>
              <a:t>engaging</a:t>
            </a:r>
            <a:r>
              <a:rPr sz="2000" b="1" spc="20" dirty="0">
                <a:solidFill>
                  <a:srgbClr val="FFFFFF"/>
                </a:solidFill>
                <a:latin typeface="Calibri"/>
                <a:cs typeface="Calibri"/>
              </a:rPr>
              <a:t> </a:t>
            </a:r>
            <a:r>
              <a:rPr sz="2000" b="1" spc="-5" dirty="0">
                <a:solidFill>
                  <a:srgbClr val="FFFFFF"/>
                </a:solidFill>
                <a:latin typeface="Calibri"/>
                <a:cs typeface="Calibri"/>
              </a:rPr>
              <a:t>in</a:t>
            </a:r>
            <a:r>
              <a:rPr sz="2000" b="1" spc="10" dirty="0">
                <a:solidFill>
                  <a:srgbClr val="FFFFFF"/>
                </a:solidFill>
                <a:latin typeface="Calibri"/>
                <a:cs typeface="Calibri"/>
              </a:rPr>
              <a:t> </a:t>
            </a:r>
            <a:r>
              <a:rPr sz="2000" b="1" spc="-15" dirty="0">
                <a:solidFill>
                  <a:srgbClr val="FFFFFF"/>
                </a:solidFill>
                <a:latin typeface="Calibri"/>
                <a:cs typeface="Calibri"/>
              </a:rPr>
              <a:t>express </a:t>
            </a:r>
            <a:r>
              <a:rPr sz="2000" b="1" spc="-345" dirty="0">
                <a:solidFill>
                  <a:srgbClr val="FFFFFF"/>
                </a:solidFill>
                <a:latin typeface="Calibri"/>
                <a:cs typeface="Calibri"/>
              </a:rPr>
              <a:t> </a:t>
            </a:r>
            <a:r>
              <a:rPr sz="2000" b="1" spc="-5" dirty="0">
                <a:solidFill>
                  <a:srgbClr val="FFFFFF"/>
                </a:solidFill>
                <a:latin typeface="Calibri"/>
                <a:cs typeface="Calibri"/>
              </a:rPr>
              <a:t>advocacy</a:t>
            </a:r>
            <a:r>
              <a:rPr sz="2000" b="1" spc="20" dirty="0">
                <a:solidFill>
                  <a:srgbClr val="FFFFFF"/>
                </a:solidFill>
                <a:latin typeface="Calibri"/>
                <a:cs typeface="Calibri"/>
              </a:rPr>
              <a:t> </a:t>
            </a:r>
            <a:r>
              <a:rPr sz="2000" b="1" spc="-5" dirty="0">
                <a:solidFill>
                  <a:srgbClr val="FFFFFF"/>
                </a:solidFill>
                <a:latin typeface="Calibri"/>
                <a:cs typeface="Calibri"/>
              </a:rPr>
              <a:t>disclose</a:t>
            </a:r>
            <a:r>
              <a:rPr sz="2000" b="1" spc="-15" dirty="0">
                <a:solidFill>
                  <a:srgbClr val="FFFFFF"/>
                </a:solidFill>
                <a:latin typeface="Calibri"/>
                <a:cs typeface="Calibri"/>
              </a:rPr>
              <a:t> </a:t>
            </a:r>
            <a:r>
              <a:rPr sz="2000" b="1" spc="-10" dirty="0">
                <a:solidFill>
                  <a:srgbClr val="FFFFFF"/>
                </a:solidFill>
                <a:latin typeface="Calibri"/>
                <a:cs typeface="Calibri"/>
              </a:rPr>
              <a:t>their</a:t>
            </a:r>
            <a:r>
              <a:rPr sz="2000" b="1" spc="5" dirty="0">
                <a:solidFill>
                  <a:srgbClr val="FFFFFF"/>
                </a:solidFill>
                <a:latin typeface="Calibri"/>
                <a:cs typeface="Calibri"/>
              </a:rPr>
              <a:t> </a:t>
            </a:r>
            <a:r>
              <a:rPr sz="2000" b="1" spc="-10" dirty="0">
                <a:solidFill>
                  <a:srgbClr val="FFFFFF"/>
                </a:solidFill>
                <a:latin typeface="Calibri"/>
                <a:cs typeface="Calibri"/>
              </a:rPr>
              <a:t>fund-raising</a:t>
            </a:r>
            <a:r>
              <a:rPr sz="2000" b="1" spc="40" dirty="0">
                <a:solidFill>
                  <a:srgbClr val="FFFFFF"/>
                </a:solidFill>
                <a:latin typeface="Calibri"/>
                <a:cs typeface="Calibri"/>
              </a:rPr>
              <a:t> </a:t>
            </a:r>
            <a:r>
              <a:rPr sz="2000" b="1" spc="-5" dirty="0">
                <a:solidFill>
                  <a:srgbClr val="FFFFFF"/>
                </a:solidFill>
                <a:latin typeface="Calibri"/>
                <a:cs typeface="Calibri"/>
              </a:rPr>
              <a:t>and</a:t>
            </a:r>
            <a:r>
              <a:rPr sz="2000" b="1" spc="15" dirty="0">
                <a:solidFill>
                  <a:srgbClr val="FFFFFF"/>
                </a:solidFill>
                <a:latin typeface="Calibri"/>
                <a:cs typeface="Calibri"/>
              </a:rPr>
              <a:t> </a:t>
            </a:r>
            <a:r>
              <a:rPr sz="2000" b="1" spc="-10" dirty="0">
                <a:solidFill>
                  <a:srgbClr val="FFFFFF"/>
                </a:solidFill>
                <a:latin typeface="Calibri"/>
                <a:cs typeface="Calibri"/>
              </a:rPr>
              <a:t>spending.</a:t>
            </a:r>
            <a:endParaRPr sz="2000" dirty="0">
              <a:latin typeface="Calibri"/>
              <a:cs typeface="Calibri"/>
            </a:endParaRPr>
          </a:p>
          <a:p>
            <a:pPr marL="355600" indent="-342900">
              <a:lnSpc>
                <a:spcPct val="100000"/>
              </a:lnSpc>
              <a:spcBef>
                <a:spcPts val="385"/>
              </a:spcBef>
              <a:buFont typeface="Arial"/>
              <a:buChar char="•"/>
              <a:tabLst>
                <a:tab pos="354965" algn="l"/>
                <a:tab pos="355600" algn="l"/>
              </a:tabLst>
            </a:pPr>
            <a:r>
              <a:rPr sz="2000" b="1" spc="-10" dirty="0">
                <a:solidFill>
                  <a:srgbClr val="FFFFFF"/>
                </a:solidFill>
                <a:latin typeface="Calibri"/>
                <a:cs typeface="Calibri"/>
              </a:rPr>
              <a:t>Supreme</a:t>
            </a:r>
            <a:r>
              <a:rPr sz="2000" b="1" spc="35" dirty="0">
                <a:solidFill>
                  <a:srgbClr val="FFFFFF"/>
                </a:solidFill>
                <a:latin typeface="Calibri"/>
                <a:cs typeface="Calibri"/>
              </a:rPr>
              <a:t> </a:t>
            </a:r>
            <a:r>
              <a:rPr sz="2000" b="1" spc="-10" dirty="0">
                <a:solidFill>
                  <a:srgbClr val="FFFFFF"/>
                </a:solidFill>
                <a:latin typeface="Calibri"/>
                <a:cs typeface="Calibri"/>
              </a:rPr>
              <a:t>Court</a:t>
            </a:r>
            <a:r>
              <a:rPr sz="2000" b="1" spc="25" dirty="0">
                <a:solidFill>
                  <a:srgbClr val="FFFFFF"/>
                </a:solidFill>
                <a:latin typeface="Calibri"/>
                <a:cs typeface="Calibri"/>
              </a:rPr>
              <a:t> </a:t>
            </a:r>
            <a:r>
              <a:rPr sz="2000" b="1" spc="-5" dirty="0">
                <a:solidFill>
                  <a:srgbClr val="FFFFFF"/>
                </a:solidFill>
                <a:latin typeface="Calibri"/>
                <a:cs typeface="Calibri"/>
              </a:rPr>
              <a:t>also </a:t>
            </a:r>
            <a:r>
              <a:rPr sz="2000" b="1" spc="-10" dirty="0">
                <a:solidFill>
                  <a:srgbClr val="FFFFFF"/>
                </a:solidFill>
                <a:latin typeface="Calibri"/>
                <a:cs typeface="Calibri"/>
              </a:rPr>
              <a:t>affirmed</a:t>
            </a:r>
            <a:r>
              <a:rPr sz="2000" b="1" spc="35" dirty="0">
                <a:solidFill>
                  <a:srgbClr val="FFFFFF"/>
                </a:solidFill>
                <a:latin typeface="Calibri"/>
                <a:cs typeface="Calibri"/>
              </a:rPr>
              <a:t> </a:t>
            </a:r>
            <a:r>
              <a:rPr sz="2000" b="1" spc="-10" dirty="0">
                <a:solidFill>
                  <a:srgbClr val="FFFFFF"/>
                </a:solidFill>
                <a:latin typeface="Calibri"/>
                <a:cs typeface="Calibri"/>
              </a:rPr>
              <a:t>voluntary</a:t>
            </a:r>
            <a:r>
              <a:rPr sz="2000" b="1" spc="15" dirty="0">
                <a:solidFill>
                  <a:srgbClr val="FFFFFF"/>
                </a:solidFill>
                <a:latin typeface="Calibri"/>
                <a:cs typeface="Calibri"/>
              </a:rPr>
              <a:t> </a:t>
            </a:r>
            <a:r>
              <a:rPr sz="2000" b="1" spc="-5" dirty="0">
                <a:solidFill>
                  <a:srgbClr val="FFFFFF"/>
                </a:solidFill>
                <a:latin typeface="Calibri"/>
                <a:cs typeface="Calibri"/>
              </a:rPr>
              <a:t>public</a:t>
            </a:r>
            <a:r>
              <a:rPr sz="2000" b="1" spc="25" dirty="0">
                <a:solidFill>
                  <a:srgbClr val="FFFFFF"/>
                </a:solidFill>
                <a:latin typeface="Calibri"/>
                <a:cs typeface="Calibri"/>
              </a:rPr>
              <a:t> </a:t>
            </a:r>
            <a:r>
              <a:rPr sz="2000" b="1" spc="-10" dirty="0">
                <a:solidFill>
                  <a:srgbClr val="FFFFFF"/>
                </a:solidFill>
                <a:latin typeface="Calibri"/>
                <a:cs typeface="Calibri"/>
              </a:rPr>
              <a:t>financing</a:t>
            </a:r>
            <a:r>
              <a:rPr sz="2000" b="1" spc="25" dirty="0">
                <a:solidFill>
                  <a:srgbClr val="FFFFFF"/>
                </a:solidFill>
                <a:latin typeface="Calibri"/>
                <a:cs typeface="Calibri"/>
              </a:rPr>
              <a:t> </a:t>
            </a:r>
            <a:r>
              <a:rPr sz="2000" b="1" spc="-5" dirty="0">
                <a:solidFill>
                  <a:srgbClr val="FFFFFF"/>
                </a:solidFill>
                <a:latin typeface="Calibri"/>
                <a:cs typeface="Calibri"/>
              </a:rPr>
              <a:t>and</a:t>
            </a:r>
            <a:r>
              <a:rPr sz="2000" b="1" spc="20" dirty="0">
                <a:solidFill>
                  <a:srgbClr val="FFFFFF"/>
                </a:solidFill>
                <a:latin typeface="Calibri"/>
                <a:cs typeface="Calibri"/>
              </a:rPr>
              <a:t> </a:t>
            </a:r>
            <a:r>
              <a:rPr sz="2000" b="1" spc="-5" dirty="0">
                <a:solidFill>
                  <a:srgbClr val="FFFFFF"/>
                </a:solidFill>
                <a:latin typeface="Calibri"/>
                <a:cs typeface="Calibri"/>
              </a:rPr>
              <a:t>limits</a:t>
            </a:r>
            <a:r>
              <a:rPr sz="2000" b="1" spc="-20" dirty="0">
                <a:solidFill>
                  <a:srgbClr val="FFFFFF"/>
                </a:solidFill>
                <a:latin typeface="Calibri"/>
                <a:cs typeface="Calibri"/>
              </a:rPr>
              <a:t> </a:t>
            </a:r>
            <a:r>
              <a:rPr sz="2000" b="1" spc="-5" dirty="0">
                <a:solidFill>
                  <a:srgbClr val="FFFFFF"/>
                </a:solidFill>
                <a:latin typeface="Calibri"/>
                <a:cs typeface="Calibri"/>
              </a:rPr>
              <a:t>on</a:t>
            </a:r>
            <a:r>
              <a:rPr sz="2000" b="1" spc="5" dirty="0">
                <a:solidFill>
                  <a:srgbClr val="FFFFFF"/>
                </a:solidFill>
                <a:latin typeface="Calibri"/>
                <a:cs typeface="Calibri"/>
              </a:rPr>
              <a:t> </a:t>
            </a:r>
            <a:r>
              <a:rPr sz="2000" b="1" spc="-5" dirty="0">
                <a:solidFill>
                  <a:srgbClr val="FFFFFF"/>
                </a:solidFill>
                <a:latin typeface="Calibri"/>
                <a:cs typeface="Calibri"/>
              </a:rPr>
              <a:t>individual</a:t>
            </a:r>
            <a:r>
              <a:rPr sz="2000" b="1" spc="20" dirty="0">
                <a:solidFill>
                  <a:srgbClr val="FFFFFF"/>
                </a:solidFill>
                <a:latin typeface="Calibri"/>
                <a:cs typeface="Calibri"/>
              </a:rPr>
              <a:t> </a:t>
            </a:r>
            <a:r>
              <a:rPr sz="2000" b="1" spc="-5" dirty="0">
                <a:solidFill>
                  <a:srgbClr val="FFFFFF"/>
                </a:solidFill>
                <a:latin typeface="Calibri"/>
                <a:cs typeface="Calibri"/>
              </a:rPr>
              <a:t>contributions.</a:t>
            </a:r>
            <a:endParaRPr sz="2000" dirty="0">
              <a:latin typeface="Calibri"/>
              <a:cs typeface="Calibri"/>
            </a:endParaRPr>
          </a:p>
          <a:p>
            <a:pPr marL="355600" marR="126364" indent="-342900">
              <a:lnSpc>
                <a:spcPct val="100000"/>
              </a:lnSpc>
              <a:spcBef>
                <a:spcPts val="384"/>
              </a:spcBef>
              <a:buFont typeface="Arial"/>
              <a:buChar char="•"/>
              <a:tabLst>
                <a:tab pos="354965" algn="l"/>
                <a:tab pos="355600" algn="l"/>
              </a:tabLst>
            </a:pPr>
            <a:r>
              <a:rPr sz="2000" b="1" spc="-10" dirty="0">
                <a:solidFill>
                  <a:srgbClr val="FFFFFF"/>
                </a:solidFill>
                <a:latin typeface="Calibri"/>
                <a:cs typeface="Calibri"/>
              </a:rPr>
              <a:t>Supreme</a:t>
            </a:r>
            <a:r>
              <a:rPr sz="2000" b="1" spc="30" dirty="0">
                <a:solidFill>
                  <a:srgbClr val="FFFFFF"/>
                </a:solidFill>
                <a:latin typeface="Calibri"/>
                <a:cs typeface="Calibri"/>
              </a:rPr>
              <a:t> </a:t>
            </a:r>
            <a:r>
              <a:rPr sz="2000" b="1" spc="-10" dirty="0">
                <a:solidFill>
                  <a:srgbClr val="FFFFFF"/>
                </a:solidFill>
                <a:latin typeface="Calibri"/>
                <a:cs typeface="Calibri"/>
              </a:rPr>
              <a:t>Court</a:t>
            </a:r>
            <a:r>
              <a:rPr sz="2000" b="1" spc="30" dirty="0">
                <a:solidFill>
                  <a:srgbClr val="FFFFFF"/>
                </a:solidFill>
                <a:latin typeface="Calibri"/>
                <a:cs typeface="Calibri"/>
              </a:rPr>
              <a:t> </a:t>
            </a:r>
            <a:r>
              <a:rPr sz="2000" b="1" u="sng" spc="-10" dirty="0">
                <a:solidFill>
                  <a:srgbClr val="FFFFFF"/>
                </a:solidFill>
                <a:uFill>
                  <a:solidFill>
                    <a:srgbClr val="FFFFFF"/>
                  </a:solidFill>
                </a:uFill>
                <a:latin typeface="Calibri"/>
                <a:cs typeface="Calibri"/>
              </a:rPr>
              <a:t>struck</a:t>
            </a:r>
            <a:r>
              <a:rPr sz="2000" b="1" u="sng" spc="15" dirty="0">
                <a:solidFill>
                  <a:srgbClr val="FFFFFF"/>
                </a:solidFill>
                <a:uFill>
                  <a:solidFill>
                    <a:srgbClr val="FFFFFF"/>
                  </a:solidFill>
                </a:uFill>
                <a:latin typeface="Calibri"/>
                <a:cs typeface="Calibri"/>
              </a:rPr>
              <a:t> </a:t>
            </a:r>
            <a:r>
              <a:rPr sz="2000" b="1" u="sng" spc="-10" dirty="0">
                <a:solidFill>
                  <a:srgbClr val="FFFFFF"/>
                </a:solidFill>
                <a:uFill>
                  <a:solidFill>
                    <a:srgbClr val="FFFFFF"/>
                  </a:solidFill>
                </a:uFill>
                <a:latin typeface="Calibri"/>
                <a:cs typeface="Calibri"/>
              </a:rPr>
              <a:t>down</a:t>
            </a:r>
            <a:r>
              <a:rPr sz="2000" b="1" spc="-10" dirty="0">
                <a:solidFill>
                  <a:srgbClr val="FFFFFF"/>
                </a:solidFill>
                <a:latin typeface="Calibri"/>
                <a:cs typeface="Calibri"/>
              </a:rPr>
              <a:t>,</a:t>
            </a:r>
            <a:r>
              <a:rPr sz="2000" b="1" spc="20" dirty="0">
                <a:solidFill>
                  <a:srgbClr val="FFFFFF"/>
                </a:solidFill>
                <a:latin typeface="Calibri"/>
                <a:cs typeface="Calibri"/>
              </a:rPr>
              <a:t> </a:t>
            </a:r>
            <a:r>
              <a:rPr sz="2000" b="1" spc="-5" dirty="0">
                <a:solidFill>
                  <a:srgbClr val="FFFFFF"/>
                </a:solidFill>
                <a:latin typeface="Calibri"/>
                <a:cs typeface="Calibri"/>
              </a:rPr>
              <a:t>as</a:t>
            </a:r>
            <a:r>
              <a:rPr sz="2000" b="1" dirty="0">
                <a:solidFill>
                  <a:srgbClr val="FFFFFF"/>
                </a:solidFill>
                <a:latin typeface="Calibri"/>
                <a:cs typeface="Calibri"/>
              </a:rPr>
              <a:t> </a:t>
            </a:r>
            <a:r>
              <a:rPr sz="2000" b="1" spc="-10" dirty="0">
                <a:solidFill>
                  <a:srgbClr val="FFFFFF"/>
                </a:solidFill>
                <a:latin typeface="Calibri"/>
                <a:cs typeface="Calibri"/>
              </a:rPr>
              <a:t>infringements</a:t>
            </a:r>
            <a:r>
              <a:rPr sz="2000" b="1" spc="35" dirty="0">
                <a:solidFill>
                  <a:srgbClr val="FFFFFF"/>
                </a:solidFill>
                <a:latin typeface="Calibri"/>
                <a:cs typeface="Calibri"/>
              </a:rPr>
              <a:t> </a:t>
            </a:r>
            <a:r>
              <a:rPr sz="2000" b="1" spc="-5" dirty="0">
                <a:solidFill>
                  <a:srgbClr val="FFFFFF"/>
                </a:solidFill>
                <a:latin typeface="Calibri"/>
                <a:cs typeface="Calibri"/>
              </a:rPr>
              <a:t>on</a:t>
            </a:r>
            <a:r>
              <a:rPr sz="2000" b="1" spc="5" dirty="0">
                <a:solidFill>
                  <a:srgbClr val="FFFFFF"/>
                </a:solidFill>
                <a:latin typeface="Calibri"/>
                <a:cs typeface="Calibri"/>
              </a:rPr>
              <a:t> </a:t>
            </a:r>
            <a:r>
              <a:rPr sz="2000" b="1" spc="-10" dirty="0">
                <a:solidFill>
                  <a:srgbClr val="FFFFFF"/>
                </a:solidFill>
                <a:latin typeface="Calibri"/>
                <a:cs typeface="Calibri"/>
              </a:rPr>
              <a:t>free</a:t>
            </a:r>
            <a:r>
              <a:rPr sz="2000" b="1" spc="15" dirty="0">
                <a:solidFill>
                  <a:srgbClr val="FFFFFF"/>
                </a:solidFill>
                <a:latin typeface="Calibri"/>
                <a:cs typeface="Calibri"/>
              </a:rPr>
              <a:t> </a:t>
            </a:r>
            <a:r>
              <a:rPr sz="2000" b="1" spc="-5" dirty="0">
                <a:solidFill>
                  <a:srgbClr val="FFFFFF"/>
                </a:solidFill>
                <a:latin typeface="Calibri"/>
                <a:cs typeface="Calibri"/>
              </a:rPr>
              <a:t>speech,</a:t>
            </a:r>
            <a:r>
              <a:rPr sz="2000" b="1" spc="15" dirty="0">
                <a:solidFill>
                  <a:srgbClr val="FFFFFF"/>
                </a:solidFill>
                <a:latin typeface="Calibri"/>
                <a:cs typeface="Calibri"/>
              </a:rPr>
              <a:t> </a:t>
            </a:r>
            <a:r>
              <a:rPr sz="2000" b="1" spc="-5" dirty="0">
                <a:solidFill>
                  <a:srgbClr val="FFFFFF"/>
                </a:solidFill>
                <a:latin typeface="Calibri"/>
                <a:cs typeface="Calibri"/>
              </a:rPr>
              <a:t>limits</a:t>
            </a:r>
            <a:r>
              <a:rPr sz="2000" b="1" spc="-25" dirty="0">
                <a:solidFill>
                  <a:srgbClr val="FFFFFF"/>
                </a:solidFill>
                <a:latin typeface="Calibri"/>
                <a:cs typeface="Calibri"/>
              </a:rPr>
              <a:t> </a:t>
            </a:r>
            <a:r>
              <a:rPr sz="2000" b="1" spc="-5" dirty="0">
                <a:solidFill>
                  <a:srgbClr val="FFFFFF"/>
                </a:solidFill>
                <a:latin typeface="Calibri"/>
                <a:cs typeface="Calibri"/>
              </a:rPr>
              <a:t>on</a:t>
            </a:r>
            <a:r>
              <a:rPr sz="2000" b="1" spc="5" dirty="0">
                <a:solidFill>
                  <a:srgbClr val="FFFFFF"/>
                </a:solidFill>
                <a:latin typeface="Calibri"/>
                <a:cs typeface="Calibri"/>
              </a:rPr>
              <a:t> </a:t>
            </a:r>
            <a:r>
              <a:rPr sz="2000" b="1" spc="-5" dirty="0">
                <a:solidFill>
                  <a:srgbClr val="FFFFFF"/>
                </a:solidFill>
                <a:latin typeface="Calibri"/>
                <a:cs typeface="Calibri"/>
              </a:rPr>
              <a:t>campaign</a:t>
            </a:r>
            <a:r>
              <a:rPr sz="2000" b="1" spc="25" dirty="0">
                <a:solidFill>
                  <a:srgbClr val="FFFFFF"/>
                </a:solidFill>
                <a:latin typeface="Calibri"/>
                <a:cs typeface="Calibri"/>
              </a:rPr>
              <a:t> </a:t>
            </a:r>
            <a:r>
              <a:rPr sz="2000" b="1" spc="-10" dirty="0">
                <a:solidFill>
                  <a:srgbClr val="FFFFFF"/>
                </a:solidFill>
                <a:latin typeface="Calibri"/>
                <a:cs typeface="Calibri"/>
              </a:rPr>
              <a:t>spending</a:t>
            </a:r>
            <a:r>
              <a:rPr sz="2000" b="1" spc="30" dirty="0">
                <a:solidFill>
                  <a:srgbClr val="FFFFFF"/>
                </a:solidFill>
                <a:latin typeface="Calibri"/>
                <a:cs typeface="Calibri"/>
              </a:rPr>
              <a:t> </a:t>
            </a:r>
            <a:r>
              <a:rPr sz="2000" b="1" spc="-5" dirty="0">
                <a:solidFill>
                  <a:srgbClr val="FFFFFF"/>
                </a:solidFill>
                <a:latin typeface="Calibri"/>
                <a:cs typeface="Calibri"/>
              </a:rPr>
              <a:t>(unless</a:t>
            </a:r>
            <a:r>
              <a:rPr sz="2000" b="1" spc="25" dirty="0">
                <a:solidFill>
                  <a:srgbClr val="FFFFFF"/>
                </a:solidFill>
                <a:latin typeface="Calibri"/>
                <a:cs typeface="Calibri"/>
              </a:rPr>
              <a:t> </a:t>
            </a:r>
            <a:r>
              <a:rPr sz="2000" b="1" spc="-10" dirty="0">
                <a:solidFill>
                  <a:srgbClr val="FFFFFF"/>
                </a:solidFill>
                <a:latin typeface="Calibri"/>
                <a:cs typeface="Calibri"/>
              </a:rPr>
              <a:t>the </a:t>
            </a:r>
            <a:r>
              <a:rPr sz="2000" b="1" spc="-5" dirty="0">
                <a:solidFill>
                  <a:srgbClr val="FFFFFF"/>
                </a:solidFill>
                <a:latin typeface="Calibri"/>
                <a:cs typeface="Calibri"/>
              </a:rPr>
              <a:t> </a:t>
            </a:r>
            <a:r>
              <a:rPr sz="2000" b="1" spc="-10" dirty="0">
                <a:solidFill>
                  <a:srgbClr val="FFFFFF"/>
                </a:solidFill>
                <a:latin typeface="Calibri"/>
                <a:cs typeface="Calibri"/>
              </a:rPr>
              <a:t>candidate</a:t>
            </a:r>
            <a:r>
              <a:rPr sz="2000" b="1" spc="5" dirty="0">
                <a:solidFill>
                  <a:srgbClr val="FFFFFF"/>
                </a:solidFill>
                <a:latin typeface="Calibri"/>
                <a:cs typeface="Calibri"/>
              </a:rPr>
              <a:t> </a:t>
            </a:r>
            <a:r>
              <a:rPr sz="2000" b="1" spc="-5" dirty="0">
                <a:solidFill>
                  <a:srgbClr val="FFFFFF"/>
                </a:solidFill>
                <a:latin typeface="Calibri"/>
                <a:cs typeface="Calibri"/>
              </a:rPr>
              <a:t>accepts</a:t>
            </a:r>
            <a:r>
              <a:rPr sz="2000" b="1" spc="20" dirty="0">
                <a:solidFill>
                  <a:srgbClr val="FFFFFF"/>
                </a:solidFill>
                <a:latin typeface="Calibri"/>
                <a:cs typeface="Calibri"/>
              </a:rPr>
              <a:t> </a:t>
            </a:r>
            <a:r>
              <a:rPr sz="2000" b="1" spc="-10" dirty="0">
                <a:solidFill>
                  <a:srgbClr val="FFFFFF"/>
                </a:solidFill>
                <a:latin typeface="Calibri"/>
                <a:cs typeface="Calibri"/>
              </a:rPr>
              <a:t>public</a:t>
            </a:r>
            <a:r>
              <a:rPr sz="2000" b="1" spc="15" dirty="0">
                <a:solidFill>
                  <a:srgbClr val="FFFFFF"/>
                </a:solidFill>
                <a:latin typeface="Calibri"/>
                <a:cs typeface="Calibri"/>
              </a:rPr>
              <a:t> </a:t>
            </a:r>
            <a:r>
              <a:rPr sz="2000" b="1" spc="-10" dirty="0">
                <a:solidFill>
                  <a:srgbClr val="FFFFFF"/>
                </a:solidFill>
                <a:latin typeface="Calibri"/>
                <a:cs typeface="Calibri"/>
              </a:rPr>
              <a:t>financing),</a:t>
            </a:r>
            <a:r>
              <a:rPr sz="2000" b="1" spc="45" dirty="0">
                <a:solidFill>
                  <a:srgbClr val="FFFFFF"/>
                </a:solidFill>
                <a:latin typeface="Calibri"/>
                <a:cs typeface="Calibri"/>
              </a:rPr>
              <a:t> </a:t>
            </a:r>
            <a:r>
              <a:rPr sz="2000" b="1" spc="-5" dirty="0">
                <a:solidFill>
                  <a:srgbClr val="FFFFFF"/>
                </a:solidFill>
                <a:latin typeface="Calibri"/>
                <a:cs typeface="Calibri"/>
              </a:rPr>
              <a:t>limits</a:t>
            </a:r>
            <a:r>
              <a:rPr sz="2000" b="1" spc="-35" dirty="0">
                <a:solidFill>
                  <a:srgbClr val="FFFFFF"/>
                </a:solidFill>
                <a:latin typeface="Calibri"/>
                <a:cs typeface="Calibri"/>
              </a:rPr>
              <a:t> </a:t>
            </a:r>
            <a:r>
              <a:rPr sz="2000" b="1" spc="-5" dirty="0">
                <a:solidFill>
                  <a:srgbClr val="FFFFFF"/>
                </a:solidFill>
                <a:latin typeface="Calibri"/>
                <a:cs typeface="Calibri"/>
              </a:rPr>
              <a:t>on</a:t>
            </a:r>
            <a:r>
              <a:rPr sz="2000" b="1" spc="10" dirty="0">
                <a:solidFill>
                  <a:srgbClr val="FFFFFF"/>
                </a:solidFill>
                <a:latin typeface="Calibri"/>
                <a:cs typeface="Calibri"/>
              </a:rPr>
              <a:t> </a:t>
            </a:r>
            <a:r>
              <a:rPr sz="2000" b="1" spc="-5" dirty="0">
                <a:solidFill>
                  <a:srgbClr val="FFFFFF"/>
                </a:solidFill>
                <a:latin typeface="Calibri"/>
                <a:cs typeface="Calibri"/>
              </a:rPr>
              <a:t>contributions</a:t>
            </a:r>
            <a:r>
              <a:rPr sz="2000" b="1" spc="30" dirty="0">
                <a:solidFill>
                  <a:srgbClr val="FFFFFF"/>
                </a:solidFill>
                <a:latin typeface="Calibri"/>
                <a:cs typeface="Calibri"/>
              </a:rPr>
              <a:t> </a:t>
            </a:r>
            <a:r>
              <a:rPr sz="2000" b="1" spc="-15" dirty="0">
                <a:solidFill>
                  <a:srgbClr val="FFFFFF"/>
                </a:solidFill>
                <a:latin typeface="Calibri"/>
                <a:cs typeface="Calibri"/>
              </a:rPr>
              <a:t>by</a:t>
            </a:r>
            <a:r>
              <a:rPr sz="2000" b="1" spc="20" dirty="0">
                <a:solidFill>
                  <a:srgbClr val="FFFFFF"/>
                </a:solidFill>
                <a:latin typeface="Calibri"/>
                <a:cs typeface="Calibri"/>
              </a:rPr>
              <a:t> </a:t>
            </a:r>
            <a:r>
              <a:rPr sz="2000" b="1" spc="-10" dirty="0">
                <a:solidFill>
                  <a:srgbClr val="FFFFFF"/>
                </a:solidFill>
                <a:latin typeface="Calibri"/>
                <a:cs typeface="Calibri"/>
              </a:rPr>
              <a:t>candidates</a:t>
            </a:r>
            <a:r>
              <a:rPr sz="2000" b="1" spc="20" dirty="0">
                <a:solidFill>
                  <a:srgbClr val="FFFFFF"/>
                </a:solidFill>
                <a:latin typeface="Calibri"/>
                <a:cs typeface="Calibri"/>
              </a:rPr>
              <a:t> </a:t>
            </a:r>
            <a:r>
              <a:rPr sz="2000" b="1" spc="-10" dirty="0">
                <a:solidFill>
                  <a:srgbClr val="FFFFFF"/>
                </a:solidFill>
                <a:latin typeface="Calibri"/>
                <a:cs typeface="Calibri"/>
              </a:rPr>
              <a:t>to</a:t>
            </a:r>
            <a:r>
              <a:rPr sz="2000" b="1" dirty="0">
                <a:solidFill>
                  <a:srgbClr val="FFFFFF"/>
                </a:solidFill>
                <a:latin typeface="Calibri"/>
                <a:cs typeface="Calibri"/>
              </a:rPr>
              <a:t> </a:t>
            </a:r>
            <a:r>
              <a:rPr sz="2000" b="1" spc="-5" dirty="0">
                <a:solidFill>
                  <a:srgbClr val="FFFFFF"/>
                </a:solidFill>
                <a:latin typeface="Calibri"/>
                <a:cs typeface="Calibri"/>
              </a:rPr>
              <a:t>their</a:t>
            </a:r>
            <a:r>
              <a:rPr sz="2000" b="1" dirty="0">
                <a:solidFill>
                  <a:srgbClr val="FFFFFF"/>
                </a:solidFill>
                <a:latin typeface="Calibri"/>
                <a:cs typeface="Calibri"/>
              </a:rPr>
              <a:t> </a:t>
            </a:r>
            <a:r>
              <a:rPr sz="2000" b="1" spc="-5" dirty="0">
                <a:solidFill>
                  <a:srgbClr val="FFFFFF"/>
                </a:solidFill>
                <a:latin typeface="Calibri"/>
                <a:cs typeface="Calibri"/>
              </a:rPr>
              <a:t>own</a:t>
            </a:r>
            <a:r>
              <a:rPr sz="2000" b="1" spc="5" dirty="0">
                <a:solidFill>
                  <a:srgbClr val="FFFFFF"/>
                </a:solidFill>
                <a:latin typeface="Calibri"/>
                <a:cs typeface="Calibri"/>
              </a:rPr>
              <a:t> </a:t>
            </a:r>
            <a:r>
              <a:rPr sz="2000" b="1" spc="-5" dirty="0">
                <a:solidFill>
                  <a:srgbClr val="FFFFFF"/>
                </a:solidFill>
                <a:latin typeface="Calibri"/>
                <a:cs typeface="Calibri"/>
              </a:rPr>
              <a:t>campaigns</a:t>
            </a:r>
            <a:r>
              <a:rPr sz="2000" b="1" spc="20" dirty="0">
                <a:solidFill>
                  <a:srgbClr val="FFFFFF"/>
                </a:solidFill>
                <a:latin typeface="Calibri"/>
                <a:cs typeface="Calibri"/>
              </a:rPr>
              <a:t> </a:t>
            </a:r>
            <a:r>
              <a:rPr sz="2000" b="1" spc="-5" dirty="0">
                <a:solidFill>
                  <a:srgbClr val="FFFFFF"/>
                </a:solidFill>
                <a:latin typeface="Calibri"/>
                <a:cs typeface="Calibri"/>
              </a:rPr>
              <a:t>(unless </a:t>
            </a:r>
            <a:r>
              <a:rPr sz="2000" b="1" dirty="0">
                <a:solidFill>
                  <a:srgbClr val="FFFFFF"/>
                </a:solidFill>
                <a:latin typeface="Calibri"/>
                <a:cs typeface="Calibri"/>
              </a:rPr>
              <a:t> </a:t>
            </a:r>
            <a:r>
              <a:rPr sz="2000" b="1" spc="-5" dirty="0">
                <a:solidFill>
                  <a:srgbClr val="FFFFFF"/>
                </a:solidFill>
                <a:latin typeface="Calibri"/>
                <a:cs typeface="Calibri"/>
              </a:rPr>
              <a:t>publicly</a:t>
            </a:r>
            <a:r>
              <a:rPr sz="2000" b="1" spc="15" dirty="0">
                <a:solidFill>
                  <a:srgbClr val="FFFFFF"/>
                </a:solidFill>
                <a:latin typeface="Calibri"/>
                <a:cs typeface="Calibri"/>
              </a:rPr>
              <a:t> </a:t>
            </a:r>
            <a:r>
              <a:rPr sz="2000" b="1" spc="-10" dirty="0">
                <a:solidFill>
                  <a:srgbClr val="FFFFFF"/>
                </a:solidFill>
                <a:latin typeface="Calibri"/>
                <a:cs typeface="Calibri"/>
              </a:rPr>
              <a:t>financed)</a:t>
            </a:r>
            <a:r>
              <a:rPr sz="2000" b="1" spc="45" dirty="0">
                <a:solidFill>
                  <a:srgbClr val="FFFFFF"/>
                </a:solidFill>
                <a:latin typeface="Calibri"/>
                <a:cs typeface="Calibri"/>
              </a:rPr>
              <a:t> </a:t>
            </a:r>
            <a:r>
              <a:rPr sz="2000" b="1" spc="-5" dirty="0">
                <a:solidFill>
                  <a:srgbClr val="FFFFFF"/>
                </a:solidFill>
                <a:latin typeface="Calibri"/>
                <a:cs typeface="Calibri"/>
              </a:rPr>
              <a:t>and</a:t>
            </a:r>
            <a:r>
              <a:rPr sz="2000" b="1" spc="10" dirty="0">
                <a:solidFill>
                  <a:srgbClr val="FFFFFF"/>
                </a:solidFill>
                <a:latin typeface="Calibri"/>
                <a:cs typeface="Calibri"/>
              </a:rPr>
              <a:t> </a:t>
            </a:r>
            <a:r>
              <a:rPr sz="2000" b="1" spc="-5" dirty="0">
                <a:solidFill>
                  <a:srgbClr val="FFFFFF"/>
                </a:solidFill>
                <a:latin typeface="Calibri"/>
                <a:cs typeface="Calibri"/>
              </a:rPr>
              <a:t>limits</a:t>
            </a:r>
            <a:r>
              <a:rPr sz="2000" b="1" spc="-10" dirty="0">
                <a:solidFill>
                  <a:srgbClr val="FFFFFF"/>
                </a:solidFill>
                <a:latin typeface="Calibri"/>
                <a:cs typeface="Calibri"/>
              </a:rPr>
              <a:t> </a:t>
            </a:r>
            <a:r>
              <a:rPr sz="2000" b="1" spc="-5" dirty="0">
                <a:solidFill>
                  <a:srgbClr val="FFFFFF"/>
                </a:solidFill>
                <a:latin typeface="Calibri"/>
                <a:cs typeface="Calibri"/>
              </a:rPr>
              <a:t>on </a:t>
            </a:r>
            <a:r>
              <a:rPr sz="2000" b="1" spc="-10" dirty="0">
                <a:solidFill>
                  <a:srgbClr val="FFFFFF"/>
                </a:solidFill>
                <a:latin typeface="Calibri"/>
                <a:cs typeface="Calibri"/>
              </a:rPr>
              <a:t>independent</a:t>
            </a:r>
            <a:r>
              <a:rPr sz="2000" b="1" spc="50" dirty="0">
                <a:solidFill>
                  <a:srgbClr val="FFFFFF"/>
                </a:solidFill>
                <a:latin typeface="Calibri"/>
                <a:cs typeface="Calibri"/>
              </a:rPr>
              <a:t> </a:t>
            </a:r>
            <a:r>
              <a:rPr sz="2000" b="1" spc="-10" dirty="0">
                <a:solidFill>
                  <a:srgbClr val="FFFFFF"/>
                </a:solidFill>
                <a:latin typeface="Calibri"/>
                <a:cs typeface="Calibri"/>
              </a:rPr>
              <a:t>expenditures</a:t>
            </a:r>
            <a:r>
              <a:rPr sz="2000" b="1" spc="40" dirty="0">
                <a:solidFill>
                  <a:srgbClr val="FFFFFF"/>
                </a:solidFill>
                <a:latin typeface="Calibri"/>
                <a:cs typeface="Calibri"/>
              </a:rPr>
              <a:t> </a:t>
            </a:r>
            <a:r>
              <a:rPr sz="2000" b="1" spc="-5" dirty="0">
                <a:solidFill>
                  <a:srgbClr val="FFFFFF"/>
                </a:solidFill>
                <a:latin typeface="Calibri"/>
                <a:cs typeface="Calibri"/>
              </a:rPr>
              <a:t>(election</a:t>
            </a:r>
            <a:r>
              <a:rPr sz="2000" b="1" spc="-10" dirty="0">
                <a:solidFill>
                  <a:srgbClr val="FFFFFF"/>
                </a:solidFill>
                <a:latin typeface="Calibri"/>
                <a:cs typeface="Calibri"/>
              </a:rPr>
              <a:t> spending</a:t>
            </a:r>
            <a:r>
              <a:rPr sz="2000" b="1" spc="50" dirty="0">
                <a:solidFill>
                  <a:srgbClr val="FFFFFF"/>
                </a:solidFill>
                <a:latin typeface="Calibri"/>
                <a:cs typeface="Calibri"/>
              </a:rPr>
              <a:t> </a:t>
            </a:r>
            <a:r>
              <a:rPr sz="2000" b="1" spc="-15" dirty="0">
                <a:solidFill>
                  <a:srgbClr val="FFFFFF"/>
                </a:solidFill>
                <a:latin typeface="Calibri"/>
                <a:cs typeface="Calibri"/>
              </a:rPr>
              <a:t>by</a:t>
            </a:r>
            <a:r>
              <a:rPr sz="2000" b="1" spc="10" dirty="0">
                <a:solidFill>
                  <a:srgbClr val="FFFFFF"/>
                </a:solidFill>
                <a:latin typeface="Calibri"/>
                <a:cs typeface="Calibri"/>
              </a:rPr>
              <a:t> </a:t>
            </a:r>
            <a:r>
              <a:rPr sz="2000" b="1" spc="-5" dirty="0">
                <a:solidFill>
                  <a:srgbClr val="FFFFFF"/>
                </a:solidFill>
                <a:latin typeface="Calibri"/>
                <a:cs typeface="Calibri"/>
              </a:rPr>
              <a:t>outside</a:t>
            </a:r>
            <a:r>
              <a:rPr sz="2000" b="1" spc="15" dirty="0">
                <a:solidFill>
                  <a:srgbClr val="FFFFFF"/>
                </a:solidFill>
                <a:latin typeface="Calibri"/>
                <a:cs typeface="Calibri"/>
              </a:rPr>
              <a:t> </a:t>
            </a:r>
            <a:r>
              <a:rPr sz="2000" b="1" spc="-15" dirty="0">
                <a:solidFill>
                  <a:srgbClr val="FFFFFF"/>
                </a:solidFill>
                <a:latin typeface="Calibri"/>
                <a:cs typeface="Calibri"/>
              </a:rPr>
              <a:t>interest</a:t>
            </a:r>
            <a:r>
              <a:rPr sz="2000" b="1" spc="10" dirty="0">
                <a:solidFill>
                  <a:srgbClr val="FFFFFF"/>
                </a:solidFill>
                <a:latin typeface="Calibri"/>
                <a:cs typeface="Calibri"/>
              </a:rPr>
              <a:t> </a:t>
            </a:r>
            <a:r>
              <a:rPr sz="2000" b="1" spc="-15" dirty="0">
                <a:solidFill>
                  <a:srgbClr val="FFFFFF"/>
                </a:solidFill>
                <a:latin typeface="Calibri"/>
                <a:cs typeface="Calibri"/>
              </a:rPr>
              <a:t>groups</a:t>
            </a:r>
            <a:r>
              <a:rPr sz="2000" b="1" spc="50" dirty="0">
                <a:solidFill>
                  <a:srgbClr val="FFFFFF"/>
                </a:solidFill>
                <a:latin typeface="Calibri"/>
                <a:cs typeface="Calibri"/>
              </a:rPr>
              <a:t> </a:t>
            </a:r>
            <a:r>
              <a:rPr sz="2000" b="1" spc="-5" dirty="0">
                <a:solidFill>
                  <a:srgbClr val="FFFFFF"/>
                </a:solidFill>
                <a:latin typeface="Calibri"/>
                <a:cs typeface="Calibri"/>
              </a:rPr>
              <a:t>not </a:t>
            </a:r>
            <a:r>
              <a:rPr sz="2000" b="1" spc="-350" dirty="0">
                <a:solidFill>
                  <a:srgbClr val="FFFFFF"/>
                </a:solidFill>
                <a:latin typeface="Calibri"/>
                <a:cs typeface="Calibri"/>
              </a:rPr>
              <a:t> </a:t>
            </a:r>
            <a:r>
              <a:rPr sz="2000" b="1" spc="-10" dirty="0">
                <a:solidFill>
                  <a:srgbClr val="FFFFFF"/>
                </a:solidFill>
                <a:latin typeface="Calibri"/>
                <a:cs typeface="Calibri"/>
              </a:rPr>
              <a:t>coordinated</a:t>
            </a:r>
            <a:r>
              <a:rPr sz="2000" b="1" spc="25" dirty="0">
                <a:solidFill>
                  <a:srgbClr val="FFFFFF"/>
                </a:solidFill>
                <a:latin typeface="Calibri"/>
                <a:cs typeface="Calibri"/>
              </a:rPr>
              <a:t> </a:t>
            </a:r>
            <a:r>
              <a:rPr sz="2000" b="1" spc="-10" dirty="0">
                <a:solidFill>
                  <a:srgbClr val="FFFFFF"/>
                </a:solidFill>
                <a:latin typeface="Calibri"/>
                <a:cs typeface="Calibri"/>
              </a:rPr>
              <a:t>with candidates</a:t>
            </a:r>
            <a:r>
              <a:rPr sz="2000" b="1" spc="20" dirty="0">
                <a:solidFill>
                  <a:srgbClr val="FFFFFF"/>
                </a:solidFill>
                <a:latin typeface="Calibri"/>
                <a:cs typeface="Calibri"/>
              </a:rPr>
              <a:t> </a:t>
            </a:r>
            <a:r>
              <a:rPr sz="2000" b="1" spc="-5" dirty="0">
                <a:solidFill>
                  <a:srgbClr val="FFFFFF"/>
                </a:solidFill>
                <a:latin typeface="Calibri"/>
                <a:cs typeface="Calibri"/>
              </a:rPr>
              <a:t>or</a:t>
            </a:r>
            <a:r>
              <a:rPr sz="2000" b="1" dirty="0">
                <a:solidFill>
                  <a:srgbClr val="FFFFFF"/>
                </a:solidFill>
                <a:latin typeface="Calibri"/>
                <a:cs typeface="Calibri"/>
              </a:rPr>
              <a:t> </a:t>
            </a:r>
            <a:r>
              <a:rPr sz="2000" b="1" spc="-10" dirty="0">
                <a:solidFill>
                  <a:srgbClr val="FFFFFF"/>
                </a:solidFill>
                <a:latin typeface="Calibri"/>
                <a:cs typeface="Calibri"/>
              </a:rPr>
              <a:t>their</a:t>
            </a:r>
            <a:r>
              <a:rPr sz="2000" b="1" spc="5" dirty="0">
                <a:solidFill>
                  <a:srgbClr val="FFFFFF"/>
                </a:solidFill>
                <a:latin typeface="Calibri"/>
                <a:cs typeface="Calibri"/>
              </a:rPr>
              <a:t> </a:t>
            </a:r>
            <a:r>
              <a:rPr sz="2000" b="1" spc="-15" dirty="0">
                <a:solidFill>
                  <a:srgbClr val="FFFFFF"/>
                </a:solidFill>
                <a:latin typeface="Calibri"/>
                <a:cs typeface="Calibri"/>
              </a:rPr>
              <a:t>committees).</a:t>
            </a:r>
            <a:endParaRPr sz="2000" dirty="0">
              <a:latin typeface="Calibri"/>
              <a:cs typeface="Calibri"/>
            </a:endParaRPr>
          </a:p>
        </p:txBody>
      </p:sp>
      <p:pic>
        <p:nvPicPr>
          <p:cNvPr id="5" name="object 5"/>
          <p:cNvPicPr/>
          <p:nvPr/>
        </p:nvPicPr>
        <p:blipFill>
          <a:blip r:embed="rId2" cstate="print"/>
          <a:stretch>
            <a:fillRect/>
          </a:stretch>
        </p:blipFill>
        <p:spPr>
          <a:xfrm>
            <a:off x="9927771" y="159390"/>
            <a:ext cx="2133600" cy="2019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object 5"/>
          <p:cNvSpPr txBox="1"/>
          <p:nvPr/>
        </p:nvSpPr>
        <p:spPr>
          <a:xfrm>
            <a:off x="11286066" y="6436375"/>
            <a:ext cx="235585" cy="224154"/>
          </a:xfrm>
          <a:prstGeom prst="rect">
            <a:avLst/>
          </a:prstGeom>
        </p:spPr>
        <p:txBody>
          <a:bodyPr vert="horz" wrap="square" lIns="0" tIns="0" rIns="0" bIns="0" rtlCol="0">
            <a:spAutoFit/>
          </a:bodyPr>
          <a:lstStyle/>
          <a:p>
            <a:pPr marL="25400">
              <a:lnSpc>
                <a:spcPts val="1645"/>
              </a:lnSpc>
            </a:pPr>
            <a:fld id="{81D60167-4931-47E6-BA6A-407CBD079E47}" type="slidenum">
              <a:rPr sz="1400" dirty="0">
                <a:latin typeface="Arial"/>
                <a:cs typeface="Arial"/>
              </a:rPr>
              <a:t>14</a:t>
            </a:fld>
            <a:endParaRPr sz="1400">
              <a:latin typeface="Arial"/>
              <a:cs typeface="Arial"/>
            </a:endParaRPr>
          </a:p>
        </p:txBody>
      </p:sp>
      <p:sp>
        <p:nvSpPr>
          <p:cNvPr id="2" name="object 2"/>
          <p:cNvSpPr txBox="1">
            <a:spLocks noGrp="1"/>
          </p:cNvSpPr>
          <p:nvPr>
            <p:ph type="title"/>
          </p:nvPr>
        </p:nvSpPr>
        <p:spPr>
          <a:xfrm>
            <a:off x="2590800" y="-21169"/>
            <a:ext cx="7452043" cy="505267"/>
          </a:xfrm>
          <a:prstGeom prst="rect">
            <a:avLst/>
          </a:prstGeom>
        </p:spPr>
        <p:txBody>
          <a:bodyPr vert="horz" wrap="square" lIns="0" tIns="12700" rIns="0" bIns="0" rtlCol="0">
            <a:spAutoFit/>
          </a:bodyPr>
          <a:lstStyle/>
          <a:p>
            <a:pPr marL="12700" algn="ctr">
              <a:lnSpc>
                <a:spcPct val="100000"/>
              </a:lnSpc>
              <a:spcBef>
                <a:spcPts val="100"/>
              </a:spcBef>
            </a:pPr>
            <a:r>
              <a:rPr sz="3200" dirty="0">
                <a:solidFill>
                  <a:schemeClr val="bg1"/>
                </a:solidFill>
              </a:rPr>
              <a:t>EFFORTS </a:t>
            </a:r>
            <a:r>
              <a:rPr sz="3200" spc="-5" dirty="0">
                <a:solidFill>
                  <a:schemeClr val="bg1"/>
                </a:solidFill>
              </a:rPr>
              <a:t>TO</a:t>
            </a:r>
            <a:r>
              <a:rPr sz="3200" spc="-65" dirty="0">
                <a:solidFill>
                  <a:schemeClr val="bg1"/>
                </a:solidFill>
              </a:rPr>
              <a:t> </a:t>
            </a:r>
            <a:r>
              <a:rPr sz="3200" spc="-5" dirty="0">
                <a:solidFill>
                  <a:schemeClr val="bg1"/>
                </a:solidFill>
              </a:rPr>
              <a:t>REFORM</a:t>
            </a:r>
          </a:p>
        </p:txBody>
      </p:sp>
      <p:sp>
        <p:nvSpPr>
          <p:cNvPr id="3" name="object 3"/>
          <p:cNvSpPr txBox="1"/>
          <p:nvPr/>
        </p:nvSpPr>
        <p:spPr>
          <a:xfrm>
            <a:off x="304800" y="629275"/>
            <a:ext cx="5636261" cy="465455"/>
          </a:xfrm>
          <a:prstGeom prst="rect">
            <a:avLst/>
          </a:prstGeom>
        </p:spPr>
        <p:txBody>
          <a:bodyPr vert="horz" wrap="square" lIns="0" tIns="17145" rIns="0" bIns="0" rtlCol="0">
            <a:spAutoFit/>
          </a:bodyPr>
          <a:lstStyle/>
          <a:p>
            <a:pPr marL="12700">
              <a:lnSpc>
                <a:spcPct val="100000"/>
              </a:lnSpc>
              <a:spcBef>
                <a:spcPts val="135"/>
              </a:spcBef>
            </a:pPr>
            <a:r>
              <a:rPr sz="2800" b="1" i="1" spc="-5" dirty="0">
                <a:solidFill>
                  <a:schemeClr val="bg1"/>
                </a:solidFill>
                <a:latin typeface="Calibri"/>
                <a:cs typeface="Calibri"/>
              </a:rPr>
              <a:t>Post</a:t>
            </a:r>
            <a:r>
              <a:rPr sz="2850" b="1" i="1" spc="-5" dirty="0">
                <a:solidFill>
                  <a:schemeClr val="bg1"/>
                </a:solidFill>
                <a:latin typeface="MS PGothic"/>
                <a:cs typeface="MS PGothic"/>
              </a:rPr>
              <a:t>‑</a:t>
            </a:r>
            <a:r>
              <a:rPr sz="2800" b="1" i="1" spc="-5" dirty="0">
                <a:solidFill>
                  <a:schemeClr val="bg1"/>
                </a:solidFill>
                <a:latin typeface="Calibri"/>
                <a:cs typeface="Calibri"/>
              </a:rPr>
              <a:t>Watergate</a:t>
            </a:r>
            <a:r>
              <a:rPr sz="2800" b="1" i="1" spc="-55" dirty="0">
                <a:solidFill>
                  <a:schemeClr val="bg1"/>
                </a:solidFill>
                <a:latin typeface="Calibri"/>
                <a:cs typeface="Calibri"/>
              </a:rPr>
              <a:t> </a:t>
            </a:r>
            <a:r>
              <a:rPr sz="2800" b="1" i="1" spc="-5" dirty="0">
                <a:solidFill>
                  <a:schemeClr val="bg1"/>
                </a:solidFill>
                <a:latin typeface="Calibri"/>
                <a:cs typeface="Calibri"/>
              </a:rPr>
              <a:t>reforms</a:t>
            </a:r>
            <a:endParaRPr sz="2800" dirty="0">
              <a:solidFill>
                <a:schemeClr val="bg1"/>
              </a:solidFill>
              <a:latin typeface="Calibri"/>
              <a:cs typeface="Calibri"/>
            </a:endParaRPr>
          </a:p>
        </p:txBody>
      </p:sp>
      <p:sp>
        <p:nvSpPr>
          <p:cNvPr id="4" name="object 4"/>
          <p:cNvSpPr txBox="1">
            <a:spLocks noGrp="1"/>
          </p:cNvSpPr>
          <p:nvPr>
            <p:ph type="body" idx="1"/>
          </p:nvPr>
        </p:nvSpPr>
        <p:spPr>
          <a:xfrm>
            <a:off x="57148" y="1148182"/>
            <a:ext cx="12115800" cy="5652573"/>
          </a:xfrm>
          <a:prstGeom prst="rect">
            <a:avLst/>
          </a:prstGeom>
        </p:spPr>
        <p:txBody>
          <a:bodyPr vert="horz" wrap="square" lIns="0" tIns="9525" rIns="0" bIns="0" rtlCol="0">
            <a:spAutoFit/>
          </a:bodyPr>
          <a:lstStyle/>
          <a:p>
            <a:pPr marL="408305" marR="5080" indent="-342900">
              <a:lnSpc>
                <a:spcPct val="101099"/>
              </a:lnSpc>
              <a:spcBef>
                <a:spcPts val="75"/>
              </a:spcBef>
              <a:buFont typeface="Arial"/>
              <a:buChar char="•"/>
              <a:tabLst>
                <a:tab pos="408305" algn="l"/>
                <a:tab pos="408940" algn="l"/>
              </a:tabLst>
            </a:pPr>
            <a:r>
              <a:rPr sz="2300" b="1" spc="-5" dirty="0">
                <a:solidFill>
                  <a:schemeClr val="bg1"/>
                </a:solidFill>
                <a:latin typeface="+mj-lt"/>
              </a:rPr>
              <a:t>1974 </a:t>
            </a:r>
            <a:r>
              <a:rPr sz="2300" b="1" dirty="0">
                <a:solidFill>
                  <a:schemeClr val="bg1"/>
                </a:solidFill>
                <a:latin typeface="+mj-lt"/>
              </a:rPr>
              <a:t>amendments to </a:t>
            </a:r>
            <a:r>
              <a:rPr sz="2300" b="1" spc="-5" dirty="0">
                <a:solidFill>
                  <a:schemeClr val="bg1"/>
                </a:solidFill>
                <a:latin typeface="+mj-lt"/>
              </a:rPr>
              <a:t>FECA </a:t>
            </a:r>
            <a:r>
              <a:rPr sz="2300" b="1" dirty="0">
                <a:solidFill>
                  <a:schemeClr val="bg1"/>
                </a:solidFill>
                <a:latin typeface="+mj-lt"/>
              </a:rPr>
              <a:t>established </a:t>
            </a:r>
            <a:r>
              <a:rPr sz="2300" b="1" spc="-5" dirty="0">
                <a:solidFill>
                  <a:schemeClr val="bg1"/>
                </a:solidFill>
                <a:latin typeface="+mj-lt"/>
              </a:rPr>
              <a:t>realistic </a:t>
            </a:r>
            <a:r>
              <a:rPr sz="2300" b="1" dirty="0">
                <a:solidFill>
                  <a:schemeClr val="bg1"/>
                </a:solidFill>
                <a:latin typeface="+mj-lt"/>
              </a:rPr>
              <a:t>limits on </a:t>
            </a:r>
            <a:r>
              <a:rPr sz="2300" b="1" spc="-5" dirty="0">
                <a:solidFill>
                  <a:schemeClr val="bg1"/>
                </a:solidFill>
                <a:latin typeface="+mj-lt"/>
              </a:rPr>
              <a:t>contributions </a:t>
            </a:r>
            <a:r>
              <a:rPr sz="2300" b="1" dirty="0">
                <a:solidFill>
                  <a:schemeClr val="bg1"/>
                </a:solidFill>
                <a:latin typeface="+mj-lt"/>
              </a:rPr>
              <a:t>and spending,  </a:t>
            </a:r>
            <a:r>
              <a:rPr sz="2300" b="1" spc="-5" dirty="0">
                <a:solidFill>
                  <a:schemeClr val="bg1"/>
                </a:solidFill>
                <a:latin typeface="+mj-lt"/>
              </a:rPr>
              <a:t>tightened disclosure, and provided for public ﬁnancing of </a:t>
            </a:r>
            <a:r>
              <a:rPr sz="2300" b="1" spc="-10" dirty="0">
                <a:solidFill>
                  <a:schemeClr val="bg1"/>
                </a:solidFill>
                <a:latin typeface="+mj-lt"/>
              </a:rPr>
              <a:t>presidential </a:t>
            </a:r>
            <a:r>
              <a:rPr sz="2300" b="1" spc="-5" dirty="0">
                <a:solidFill>
                  <a:schemeClr val="bg1"/>
                </a:solidFill>
                <a:latin typeface="+mj-lt"/>
              </a:rPr>
              <a:t>campaigns;  </a:t>
            </a:r>
            <a:r>
              <a:rPr sz="2300" b="1" dirty="0">
                <a:solidFill>
                  <a:schemeClr val="bg1"/>
                </a:solidFill>
                <a:latin typeface="+mj-lt"/>
              </a:rPr>
              <a:t>the amount of public </a:t>
            </a:r>
            <a:r>
              <a:rPr sz="2300" b="1" spc="-5" dirty="0">
                <a:solidFill>
                  <a:schemeClr val="bg1"/>
                </a:solidFill>
                <a:latin typeface="+mj-lt"/>
              </a:rPr>
              <a:t>subsidy </a:t>
            </a:r>
            <a:r>
              <a:rPr sz="2300" b="1" dirty="0">
                <a:solidFill>
                  <a:schemeClr val="bg1"/>
                </a:solidFill>
                <a:latin typeface="+mj-lt"/>
              </a:rPr>
              <a:t>rises </a:t>
            </a:r>
            <a:r>
              <a:rPr sz="2300" b="1" spc="-5" dirty="0">
                <a:solidFill>
                  <a:schemeClr val="bg1"/>
                </a:solidFill>
                <a:latin typeface="+mj-lt"/>
              </a:rPr>
              <a:t>with</a:t>
            </a:r>
            <a:r>
              <a:rPr sz="2300" b="1" spc="-20" dirty="0">
                <a:solidFill>
                  <a:schemeClr val="bg1"/>
                </a:solidFill>
                <a:latin typeface="+mj-lt"/>
              </a:rPr>
              <a:t> </a:t>
            </a:r>
            <a:r>
              <a:rPr sz="2300" b="1" spc="-5" dirty="0">
                <a:solidFill>
                  <a:schemeClr val="bg1"/>
                </a:solidFill>
                <a:latin typeface="+mj-lt"/>
              </a:rPr>
              <a:t>inﬂation</a:t>
            </a:r>
          </a:p>
          <a:p>
            <a:pPr marL="408305" marR="265430" indent="-342900">
              <a:lnSpc>
                <a:spcPct val="100000"/>
              </a:lnSpc>
              <a:spcBef>
                <a:spcPts val="370"/>
              </a:spcBef>
              <a:buFont typeface="Arial"/>
              <a:buChar char="•"/>
              <a:tabLst>
                <a:tab pos="408305" algn="l"/>
                <a:tab pos="408940" algn="l"/>
              </a:tabLst>
            </a:pPr>
            <a:r>
              <a:rPr sz="2300" b="1" spc="-5" dirty="0">
                <a:solidFill>
                  <a:schemeClr val="bg1"/>
                </a:solidFill>
                <a:latin typeface="+mj-lt"/>
              </a:rPr>
              <a:t>The law had </a:t>
            </a:r>
            <a:r>
              <a:rPr sz="2300" b="1" dirty="0">
                <a:solidFill>
                  <a:schemeClr val="bg1"/>
                </a:solidFill>
                <a:latin typeface="+mj-lt"/>
              </a:rPr>
              <a:t>to </a:t>
            </a:r>
            <a:r>
              <a:rPr sz="2300" b="1" spc="-5" dirty="0">
                <a:solidFill>
                  <a:schemeClr val="bg1"/>
                </a:solidFill>
                <a:latin typeface="+mj-lt"/>
              </a:rPr>
              <a:t>be amended </a:t>
            </a:r>
            <a:r>
              <a:rPr sz="2300" b="1" spc="-20" dirty="0">
                <a:solidFill>
                  <a:schemeClr val="bg1"/>
                </a:solidFill>
                <a:latin typeface="+mj-lt"/>
              </a:rPr>
              <a:t>a</a:t>
            </a:r>
            <a:r>
              <a:rPr lang="en-US" sz="2300" b="1" spc="-20" dirty="0">
                <a:solidFill>
                  <a:schemeClr val="bg1"/>
                </a:solidFill>
                <a:latin typeface="+mj-lt"/>
              </a:rPr>
              <a:t>ft</a:t>
            </a:r>
            <a:r>
              <a:rPr sz="2300" b="1" spc="-20" dirty="0">
                <a:solidFill>
                  <a:schemeClr val="bg1"/>
                </a:solidFill>
                <a:latin typeface="+mj-lt"/>
              </a:rPr>
              <a:t>er </a:t>
            </a:r>
            <a:r>
              <a:rPr sz="2300" b="1" spc="-5" dirty="0">
                <a:solidFill>
                  <a:schemeClr val="bg1"/>
                </a:solidFill>
                <a:latin typeface="+mj-lt"/>
              </a:rPr>
              <a:t>the </a:t>
            </a:r>
            <a:r>
              <a:rPr sz="2300" b="1" dirty="0">
                <a:solidFill>
                  <a:schemeClr val="bg1"/>
                </a:solidFill>
                <a:latin typeface="+mj-lt"/>
              </a:rPr>
              <a:t>1976 </a:t>
            </a:r>
            <a:r>
              <a:rPr sz="2300" b="1" i="1" spc="-5" dirty="0">
                <a:solidFill>
                  <a:schemeClr val="bg1"/>
                </a:solidFill>
                <a:latin typeface="+mj-lt"/>
              </a:rPr>
              <a:t>Buckley </a:t>
            </a:r>
            <a:r>
              <a:rPr sz="2300" b="1" spc="-5" dirty="0">
                <a:solidFill>
                  <a:schemeClr val="bg1"/>
                </a:solidFill>
                <a:latin typeface="+mj-lt"/>
              </a:rPr>
              <a:t>v. </a:t>
            </a:r>
            <a:r>
              <a:rPr sz="2300" b="1" i="1" spc="-5" dirty="0">
                <a:solidFill>
                  <a:schemeClr val="bg1"/>
                </a:solidFill>
                <a:latin typeface="+mj-lt"/>
              </a:rPr>
              <a:t>Valeo </a:t>
            </a:r>
            <a:r>
              <a:rPr sz="2300" b="1" dirty="0">
                <a:solidFill>
                  <a:schemeClr val="bg1"/>
                </a:solidFill>
                <a:latin typeface="+mj-lt"/>
              </a:rPr>
              <a:t>decision, but </a:t>
            </a:r>
            <a:r>
              <a:rPr sz="2300" b="1" spc="-5" dirty="0">
                <a:solidFill>
                  <a:schemeClr val="bg1"/>
                </a:solidFill>
                <a:latin typeface="+mj-lt"/>
              </a:rPr>
              <a:t>the </a:t>
            </a:r>
            <a:r>
              <a:rPr sz="2300" b="1" dirty="0">
                <a:solidFill>
                  <a:schemeClr val="bg1"/>
                </a:solidFill>
                <a:latin typeface="+mj-lt"/>
              </a:rPr>
              <a:t>basic  outline of </a:t>
            </a:r>
            <a:r>
              <a:rPr sz="2300" b="1" spc="-5" dirty="0">
                <a:solidFill>
                  <a:schemeClr val="bg1"/>
                </a:solidFill>
                <a:latin typeface="+mj-lt"/>
              </a:rPr>
              <a:t>the act remained</a:t>
            </a:r>
            <a:r>
              <a:rPr sz="2300" b="1" spc="5" dirty="0">
                <a:solidFill>
                  <a:schemeClr val="bg1"/>
                </a:solidFill>
                <a:latin typeface="+mj-lt"/>
              </a:rPr>
              <a:t> </a:t>
            </a:r>
            <a:r>
              <a:rPr sz="2300" b="1" dirty="0">
                <a:solidFill>
                  <a:schemeClr val="bg1"/>
                </a:solidFill>
                <a:latin typeface="+mj-lt"/>
              </a:rPr>
              <a:t>unchanged</a:t>
            </a:r>
          </a:p>
          <a:p>
            <a:pPr marL="408305" indent="-342900">
              <a:lnSpc>
                <a:spcPct val="100000"/>
              </a:lnSpc>
              <a:spcBef>
                <a:spcPts val="480"/>
              </a:spcBef>
              <a:buFont typeface="Arial"/>
              <a:buChar char="•"/>
              <a:tabLst>
                <a:tab pos="408305" algn="l"/>
                <a:tab pos="408940" algn="l"/>
              </a:tabLst>
            </a:pPr>
            <a:r>
              <a:rPr sz="2300" b="1" i="1" spc="-5" dirty="0">
                <a:solidFill>
                  <a:schemeClr val="bg1"/>
                </a:solidFill>
                <a:latin typeface="+mj-lt"/>
              </a:rPr>
              <a:t>Buckley </a:t>
            </a:r>
            <a:r>
              <a:rPr sz="2300" b="1" spc="-5" dirty="0">
                <a:solidFill>
                  <a:schemeClr val="bg1"/>
                </a:solidFill>
                <a:latin typeface="+mj-lt"/>
              </a:rPr>
              <a:t>v.</a:t>
            </a:r>
            <a:r>
              <a:rPr sz="2300" b="1" dirty="0">
                <a:solidFill>
                  <a:schemeClr val="bg1"/>
                </a:solidFill>
                <a:latin typeface="+mj-lt"/>
              </a:rPr>
              <a:t> </a:t>
            </a:r>
            <a:r>
              <a:rPr sz="2300" b="1" i="1" spc="-5" dirty="0">
                <a:solidFill>
                  <a:schemeClr val="bg1"/>
                </a:solidFill>
                <a:latin typeface="+mj-lt"/>
              </a:rPr>
              <a:t>Valeo</a:t>
            </a:r>
          </a:p>
          <a:p>
            <a:pPr marL="802005" marR="345440" lvl="1" indent="-279400">
              <a:lnSpc>
                <a:spcPct val="100000"/>
              </a:lnSpc>
              <a:spcBef>
                <a:spcPts val="395"/>
              </a:spcBef>
              <a:buFont typeface="Arial"/>
              <a:buChar char="–"/>
              <a:tabLst>
                <a:tab pos="808355" algn="l"/>
                <a:tab pos="808990" algn="l"/>
              </a:tabLst>
            </a:pPr>
            <a:r>
              <a:rPr sz="2300" b="1" dirty="0">
                <a:solidFill>
                  <a:schemeClr val="bg1"/>
                </a:solidFill>
                <a:latin typeface="+mj-lt"/>
                <a:cs typeface="Calibri"/>
              </a:rPr>
              <a:t>SC case that challenged most of the </a:t>
            </a:r>
            <a:r>
              <a:rPr sz="2300" b="1" spc="-5" dirty="0">
                <a:solidFill>
                  <a:schemeClr val="bg1"/>
                </a:solidFill>
                <a:latin typeface="+mj-lt"/>
                <a:cs typeface="Calibri"/>
              </a:rPr>
              <a:t>provisions </a:t>
            </a:r>
            <a:r>
              <a:rPr sz="2300" b="1" dirty="0">
                <a:solidFill>
                  <a:schemeClr val="bg1"/>
                </a:solidFill>
                <a:latin typeface="+mj-lt"/>
                <a:cs typeface="Calibri"/>
              </a:rPr>
              <a:t>in the Federal </a:t>
            </a:r>
            <a:r>
              <a:rPr sz="2300" b="1" spc="-5" dirty="0">
                <a:solidFill>
                  <a:schemeClr val="bg1"/>
                </a:solidFill>
                <a:latin typeface="+mj-lt"/>
                <a:cs typeface="Calibri"/>
              </a:rPr>
              <a:t>Election </a:t>
            </a:r>
            <a:r>
              <a:rPr sz="2300" b="1" dirty="0">
                <a:solidFill>
                  <a:schemeClr val="bg1"/>
                </a:solidFill>
                <a:latin typeface="+mj-lt"/>
                <a:cs typeface="Calibri"/>
              </a:rPr>
              <a:t>Campaign Act,</a:t>
            </a:r>
            <a:r>
              <a:rPr sz="2300" b="1" spc="-25" dirty="0">
                <a:solidFill>
                  <a:schemeClr val="bg1"/>
                </a:solidFill>
                <a:latin typeface="+mj-lt"/>
                <a:cs typeface="Calibri"/>
              </a:rPr>
              <a:t> </a:t>
            </a:r>
            <a:r>
              <a:rPr sz="2300" b="1" dirty="0">
                <a:solidFill>
                  <a:schemeClr val="bg1"/>
                </a:solidFill>
                <a:latin typeface="+mj-lt"/>
                <a:cs typeface="Calibri"/>
              </a:rPr>
              <a:t>as  amended in</a:t>
            </a:r>
            <a:r>
              <a:rPr sz="2300" b="1" spc="-5" dirty="0">
                <a:solidFill>
                  <a:schemeClr val="bg1"/>
                </a:solidFill>
                <a:latin typeface="+mj-lt"/>
                <a:cs typeface="Calibri"/>
              </a:rPr>
              <a:t> </a:t>
            </a:r>
            <a:r>
              <a:rPr sz="2300" b="1" dirty="0">
                <a:solidFill>
                  <a:schemeClr val="bg1"/>
                </a:solidFill>
                <a:latin typeface="+mj-lt"/>
                <a:cs typeface="Calibri"/>
              </a:rPr>
              <a:t>1974.</a:t>
            </a:r>
            <a:endParaRPr sz="2300" dirty="0">
              <a:solidFill>
                <a:schemeClr val="bg1"/>
              </a:solidFill>
              <a:latin typeface="+mj-lt"/>
              <a:cs typeface="Calibri"/>
            </a:endParaRPr>
          </a:p>
          <a:p>
            <a:pPr marL="802005" marR="276860" lvl="1" indent="-279400">
              <a:lnSpc>
                <a:spcPct val="100000"/>
              </a:lnSpc>
              <a:spcBef>
                <a:spcPts val="360"/>
              </a:spcBef>
              <a:buFont typeface="Arial"/>
              <a:buChar char="–"/>
              <a:tabLst>
                <a:tab pos="808355" algn="l"/>
                <a:tab pos="808990" algn="l"/>
              </a:tabLst>
            </a:pPr>
            <a:r>
              <a:rPr sz="2300" b="1" dirty="0">
                <a:solidFill>
                  <a:schemeClr val="bg1"/>
                </a:solidFill>
                <a:latin typeface="+mj-lt"/>
                <a:cs typeface="Calibri"/>
              </a:rPr>
              <a:t>SC upheld the law's requirements that candidates, </a:t>
            </a:r>
            <a:r>
              <a:rPr sz="2300" b="1" spc="-5" dirty="0">
                <a:solidFill>
                  <a:schemeClr val="bg1"/>
                </a:solidFill>
                <a:latin typeface="+mj-lt"/>
                <a:cs typeface="Calibri"/>
              </a:rPr>
              <a:t>parties, </a:t>
            </a:r>
            <a:r>
              <a:rPr sz="2300" b="1" dirty="0">
                <a:solidFill>
                  <a:schemeClr val="bg1"/>
                </a:solidFill>
                <a:latin typeface="+mj-lt"/>
                <a:cs typeface="Calibri"/>
              </a:rPr>
              <a:t>PACs and groups engaging</a:t>
            </a:r>
            <a:r>
              <a:rPr sz="2300" b="1" spc="-75" dirty="0">
                <a:solidFill>
                  <a:schemeClr val="bg1"/>
                </a:solidFill>
                <a:latin typeface="+mj-lt"/>
                <a:cs typeface="Calibri"/>
              </a:rPr>
              <a:t> </a:t>
            </a:r>
            <a:r>
              <a:rPr sz="2300" b="1" dirty="0">
                <a:solidFill>
                  <a:schemeClr val="bg1"/>
                </a:solidFill>
                <a:latin typeface="+mj-lt"/>
                <a:cs typeface="Calibri"/>
              </a:rPr>
              <a:t>in  </a:t>
            </a:r>
            <a:r>
              <a:rPr sz="2300" b="1" spc="-5" dirty="0">
                <a:solidFill>
                  <a:schemeClr val="bg1"/>
                </a:solidFill>
                <a:latin typeface="+mj-lt"/>
                <a:cs typeface="Calibri"/>
              </a:rPr>
              <a:t>express advocacy disclose their fund-raising and</a:t>
            </a:r>
            <a:r>
              <a:rPr sz="2300" b="1" dirty="0">
                <a:solidFill>
                  <a:schemeClr val="bg1"/>
                </a:solidFill>
                <a:latin typeface="+mj-lt"/>
                <a:cs typeface="Calibri"/>
              </a:rPr>
              <a:t> </a:t>
            </a:r>
            <a:r>
              <a:rPr sz="2300" b="1" spc="-5" dirty="0">
                <a:solidFill>
                  <a:schemeClr val="bg1"/>
                </a:solidFill>
                <a:latin typeface="+mj-lt"/>
                <a:cs typeface="Calibri"/>
              </a:rPr>
              <a:t>spending.</a:t>
            </a:r>
            <a:endParaRPr sz="2300" dirty="0">
              <a:solidFill>
                <a:schemeClr val="bg1"/>
              </a:solidFill>
              <a:latin typeface="+mj-lt"/>
              <a:cs typeface="Calibri"/>
            </a:endParaRPr>
          </a:p>
          <a:p>
            <a:pPr marL="808355" lvl="1" indent="-285750">
              <a:lnSpc>
                <a:spcPct val="100000"/>
              </a:lnSpc>
              <a:spcBef>
                <a:spcPts val="360"/>
              </a:spcBef>
              <a:buFont typeface="Arial"/>
              <a:buChar char="–"/>
              <a:tabLst>
                <a:tab pos="808355" algn="l"/>
                <a:tab pos="808990" algn="l"/>
              </a:tabLst>
            </a:pPr>
            <a:r>
              <a:rPr sz="2300" b="1" dirty="0">
                <a:solidFill>
                  <a:schemeClr val="bg1"/>
                </a:solidFill>
                <a:latin typeface="+mj-lt"/>
                <a:cs typeface="Calibri"/>
              </a:rPr>
              <a:t>SC also aﬃrmed </a:t>
            </a:r>
            <a:r>
              <a:rPr sz="2300" b="1" spc="-5" dirty="0">
                <a:solidFill>
                  <a:schemeClr val="bg1"/>
                </a:solidFill>
                <a:latin typeface="+mj-lt"/>
                <a:cs typeface="Calibri"/>
              </a:rPr>
              <a:t>voluntary </a:t>
            </a:r>
            <a:r>
              <a:rPr sz="2300" b="1" dirty="0">
                <a:solidFill>
                  <a:schemeClr val="bg1"/>
                </a:solidFill>
                <a:latin typeface="+mj-lt"/>
                <a:cs typeface="Calibri"/>
              </a:rPr>
              <a:t>public ﬁnancing and limits on individual</a:t>
            </a:r>
            <a:r>
              <a:rPr sz="2300" b="1" spc="-10" dirty="0">
                <a:solidFill>
                  <a:schemeClr val="bg1"/>
                </a:solidFill>
                <a:latin typeface="+mj-lt"/>
                <a:cs typeface="Calibri"/>
              </a:rPr>
              <a:t> </a:t>
            </a:r>
            <a:r>
              <a:rPr sz="2300" b="1" spc="-5" dirty="0">
                <a:solidFill>
                  <a:schemeClr val="bg1"/>
                </a:solidFill>
                <a:latin typeface="+mj-lt"/>
                <a:cs typeface="Calibri"/>
              </a:rPr>
              <a:t>contributions.</a:t>
            </a:r>
            <a:endParaRPr sz="2300" dirty="0">
              <a:solidFill>
                <a:schemeClr val="bg1"/>
              </a:solidFill>
              <a:latin typeface="+mj-lt"/>
              <a:cs typeface="Calibri"/>
            </a:endParaRPr>
          </a:p>
          <a:p>
            <a:pPr marL="802005" marR="15240" lvl="1" indent="-279400">
              <a:lnSpc>
                <a:spcPct val="101000"/>
              </a:lnSpc>
              <a:spcBef>
                <a:spcPts val="360"/>
              </a:spcBef>
              <a:buFont typeface="Arial"/>
              <a:buChar char="–"/>
              <a:tabLst>
                <a:tab pos="808355" algn="l"/>
                <a:tab pos="808990" algn="l"/>
              </a:tabLst>
            </a:pPr>
            <a:r>
              <a:rPr sz="2300" b="1" dirty="0">
                <a:solidFill>
                  <a:schemeClr val="bg1"/>
                </a:solidFill>
                <a:latin typeface="+mj-lt"/>
                <a:cs typeface="Calibri"/>
              </a:rPr>
              <a:t>SC </a:t>
            </a:r>
            <a:r>
              <a:rPr sz="2300" b="1" u="sng" dirty="0">
                <a:solidFill>
                  <a:srgbClr val="FFFF00"/>
                </a:solidFill>
                <a:uFill>
                  <a:solidFill>
                    <a:srgbClr val="000000"/>
                  </a:solidFill>
                </a:uFill>
                <a:latin typeface="+mj-lt"/>
                <a:cs typeface="Calibri"/>
              </a:rPr>
              <a:t>struck </a:t>
            </a:r>
            <a:r>
              <a:rPr sz="2300" b="1" u="sng" spc="-5" dirty="0">
                <a:solidFill>
                  <a:srgbClr val="FFFF00"/>
                </a:solidFill>
                <a:uFill>
                  <a:solidFill>
                    <a:srgbClr val="000000"/>
                  </a:solidFill>
                </a:uFill>
                <a:latin typeface="+mj-lt"/>
                <a:cs typeface="Calibri"/>
              </a:rPr>
              <a:t>down</a:t>
            </a:r>
            <a:r>
              <a:rPr sz="2300" b="1" spc="-5" dirty="0">
                <a:solidFill>
                  <a:schemeClr val="bg1"/>
                </a:solidFill>
                <a:latin typeface="+mj-lt"/>
                <a:cs typeface="Calibri"/>
              </a:rPr>
              <a:t>, </a:t>
            </a:r>
            <a:r>
              <a:rPr sz="2300" b="1" dirty="0">
                <a:solidFill>
                  <a:schemeClr val="bg1"/>
                </a:solidFill>
                <a:latin typeface="+mj-lt"/>
                <a:cs typeface="Calibri"/>
              </a:rPr>
              <a:t>as infringements on </a:t>
            </a:r>
            <a:r>
              <a:rPr sz="2300" b="1" dirty="0">
                <a:solidFill>
                  <a:srgbClr val="FFFF00"/>
                </a:solidFill>
                <a:latin typeface="+mj-lt"/>
                <a:cs typeface="Calibri"/>
              </a:rPr>
              <a:t>free </a:t>
            </a:r>
            <a:r>
              <a:rPr sz="2300" b="1" spc="-5" dirty="0">
                <a:solidFill>
                  <a:srgbClr val="FFFF00"/>
                </a:solidFill>
                <a:latin typeface="+mj-lt"/>
                <a:cs typeface="Calibri"/>
              </a:rPr>
              <a:t>speech</a:t>
            </a:r>
            <a:r>
              <a:rPr sz="2300" b="1" spc="-5" dirty="0">
                <a:solidFill>
                  <a:schemeClr val="bg1"/>
                </a:solidFill>
                <a:latin typeface="+mj-lt"/>
                <a:cs typeface="Calibri"/>
              </a:rPr>
              <a:t>, </a:t>
            </a:r>
            <a:r>
              <a:rPr sz="2300" b="1" dirty="0">
                <a:solidFill>
                  <a:srgbClr val="FFFF00"/>
                </a:solidFill>
                <a:latin typeface="+mj-lt"/>
                <a:cs typeface="Calibri"/>
              </a:rPr>
              <a:t>limits</a:t>
            </a:r>
            <a:r>
              <a:rPr sz="2300" b="1" dirty="0">
                <a:solidFill>
                  <a:schemeClr val="bg1"/>
                </a:solidFill>
                <a:latin typeface="+mj-lt"/>
                <a:cs typeface="Calibri"/>
              </a:rPr>
              <a:t> on campaign </a:t>
            </a:r>
            <a:r>
              <a:rPr sz="2300" b="1" spc="-5" dirty="0">
                <a:solidFill>
                  <a:srgbClr val="FFFF00"/>
                </a:solidFill>
                <a:latin typeface="+mj-lt"/>
                <a:cs typeface="Calibri"/>
              </a:rPr>
              <a:t>spending</a:t>
            </a:r>
            <a:r>
              <a:rPr sz="2300" b="1" spc="-5" dirty="0">
                <a:solidFill>
                  <a:schemeClr val="bg1"/>
                </a:solidFill>
                <a:latin typeface="+mj-lt"/>
                <a:cs typeface="Calibri"/>
              </a:rPr>
              <a:t> (unless </a:t>
            </a:r>
            <a:r>
              <a:rPr sz="2300" b="1" dirty="0">
                <a:solidFill>
                  <a:schemeClr val="bg1"/>
                </a:solidFill>
                <a:latin typeface="+mj-lt"/>
                <a:cs typeface="Calibri"/>
              </a:rPr>
              <a:t>the  </a:t>
            </a:r>
            <a:r>
              <a:rPr sz="2300" b="1" spc="-5" dirty="0">
                <a:solidFill>
                  <a:schemeClr val="bg1"/>
                </a:solidFill>
                <a:latin typeface="+mj-lt"/>
                <a:cs typeface="Calibri"/>
              </a:rPr>
              <a:t>candidate accepts public ﬁnancing), limits on contributions by candidates to their own  campaigns (unless publicly ﬁnanced) and limits on independent expenditures (election  </a:t>
            </a:r>
            <a:r>
              <a:rPr sz="2300" b="1" dirty="0">
                <a:solidFill>
                  <a:schemeClr val="bg1"/>
                </a:solidFill>
                <a:latin typeface="+mj-lt"/>
                <a:cs typeface="Calibri"/>
              </a:rPr>
              <a:t>spending by outside interest </a:t>
            </a:r>
            <a:r>
              <a:rPr sz="2300" b="1" spc="-5" dirty="0">
                <a:solidFill>
                  <a:schemeClr val="bg1"/>
                </a:solidFill>
                <a:latin typeface="+mj-lt"/>
                <a:cs typeface="Calibri"/>
              </a:rPr>
              <a:t>groups </a:t>
            </a:r>
            <a:r>
              <a:rPr sz="2300" b="1" dirty="0">
                <a:solidFill>
                  <a:schemeClr val="bg1"/>
                </a:solidFill>
                <a:latin typeface="+mj-lt"/>
                <a:cs typeface="Calibri"/>
              </a:rPr>
              <a:t>not coordinated </a:t>
            </a:r>
            <a:r>
              <a:rPr sz="2300" b="1" spc="-5" dirty="0">
                <a:solidFill>
                  <a:schemeClr val="bg1"/>
                </a:solidFill>
                <a:latin typeface="+mj-lt"/>
                <a:cs typeface="Calibri"/>
              </a:rPr>
              <a:t>with </a:t>
            </a:r>
            <a:r>
              <a:rPr sz="2300" b="1" dirty="0">
                <a:solidFill>
                  <a:schemeClr val="bg1"/>
                </a:solidFill>
                <a:latin typeface="+mj-lt"/>
                <a:cs typeface="Calibri"/>
              </a:rPr>
              <a:t>candidates or their</a:t>
            </a:r>
            <a:r>
              <a:rPr sz="2300" b="1" spc="-50" dirty="0">
                <a:solidFill>
                  <a:schemeClr val="bg1"/>
                </a:solidFill>
                <a:latin typeface="+mj-lt"/>
                <a:cs typeface="Calibri"/>
              </a:rPr>
              <a:t> </a:t>
            </a:r>
            <a:r>
              <a:rPr sz="2300" b="1" spc="20" dirty="0">
                <a:solidFill>
                  <a:schemeClr val="bg1"/>
                </a:solidFill>
                <a:latin typeface="+mj-lt"/>
                <a:cs typeface="Calibri"/>
              </a:rPr>
              <a:t>commi</a:t>
            </a:r>
            <a:r>
              <a:rPr lang="en-US" sz="2300" b="1" spc="20" dirty="0">
                <a:solidFill>
                  <a:schemeClr val="bg1"/>
                </a:solidFill>
                <a:latin typeface="+mj-lt"/>
                <a:cs typeface="Calibri"/>
              </a:rPr>
              <a:t>tt</a:t>
            </a:r>
            <a:r>
              <a:rPr sz="2300" b="1" spc="20" dirty="0">
                <a:solidFill>
                  <a:schemeClr val="bg1"/>
                </a:solidFill>
                <a:latin typeface="+mj-lt"/>
                <a:cs typeface="Calibri"/>
              </a:rPr>
              <a:t>ees).</a:t>
            </a:r>
            <a:endParaRPr sz="2300" dirty="0">
              <a:solidFill>
                <a:schemeClr val="bg1"/>
              </a:solidFill>
              <a:latin typeface="+mj-lt"/>
              <a:cs typeface="Calibri"/>
            </a:endParaRPr>
          </a:p>
        </p:txBody>
      </p:sp>
      <p:pic>
        <p:nvPicPr>
          <p:cNvPr id="6" name="object 5">
            <a:extLst>
              <a:ext uri="{FF2B5EF4-FFF2-40B4-BE49-F238E27FC236}">
                <a16:creationId xmlns:a16="http://schemas.microsoft.com/office/drawing/2014/main" id="{730AD282-F924-2C7D-9891-F9F58B16B42D}"/>
              </a:ext>
            </a:extLst>
          </p:cNvPr>
          <p:cNvPicPr/>
          <p:nvPr/>
        </p:nvPicPr>
        <p:blipFill>
          <a:blip r:embed="rId2" cstate="print"/>
          <a:stretch>
            <a:fillRect/>
          </a:stretch>
        </p:blipFill>
        <p:spPr>
          <a:xfrm>
            <a:off x="10896601" y="13518"/>
            <a:ext cx="1169336" cy="11346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371755" y="6436375"/>
            <a:ext cx="149860" cy="224154"/>
          </a:xfrm>
          <a:prstGeom prst="rect">
            <a:avLst/>
          </a:prstGeom>
        </p:spPr>
        <p:txBody>
          <a:bodyPr vert="horz" wrap="square" lIns="0" tIns="0" rIns="0" bIns="0" rtlCol="0">
            <a:spAutoFit/>
          </a:bodyPr>
          <a:lstStyle/>
          <a:p>
            <a:pPr marL="25400">
              <a:lnSpc>
                <a:spcPts val="1645"/>
              </a:lnSpc>
            </a:pPr>
            <a:fld id="{81D60167-4931-47E6-BA6A-407CBD079E47}" type="slidenum">
              <a:rPr sz="1400" dirty="0">
                <a:latin typeface="Arial"/>
                <a:cs typeface="Arial"/>
              </a:rPr>
              <a:t>15</a:t>
            </a:fld>
            <a:endParaRPr sz="1400">
              <a:latin typeface="Arial"/>
              <a:cs typeface="Arial"/>
            </a:endParaRPr>
          </a:p>
        </p:txBody>
      </p:sp>
      <p:sp>
        <p:nvSpPr>
          <p:cNvPr id="2" name="object 2"/>
          <p:cNvSpPr txBox="1">
            <a:spLocks noGrp="1"/>
          </p:cNvSpPr>
          <p:nvPr>
            <p:ph type="title"/>
          </p:nvPr>
        </p:nvSpPr>
        <p:spPr>
          <a:xfrm>
            <a:off x="1219200" y="0"/>
            <a:ext cx="9906000" cy="628377"/>
          </a:xfrm>
          <a:prstGeom prst="rect">
            <a:avLst/>
          </a:prstGeom>
        </p:spPr>
        <p:txBody>
          <a:bodyPr vert="horz" wrap="square" lIns="0" tIns="12700" rIns="0" bIns="0" rtlCol="0">
            <a:spAutoFit/>
          </a:bodyPr>
          <a:lstStyle/>
          <a:p>
            <a:pPr marL="12700" algn="ctr">
              <a:lnSpc>
                <a:spcPct val="100000"/>
              </a:lnSpc>
              <a:spcBef>
                <a:spcPts val="100"/>
              </a:spcBef>
            </a:pPr>
            <a:r>
              <a:rPr sz="4000" spc="-5" dirty="0"/>
              <a:t>Bipartisan Campaign </a:t>
            </a:r>
            <a:r>
              <a:rPr sz="4000" dirty="0"/>
              <a:t>Reform</a:t>
            </a:r>
            <a:r>
              <a:rPr sz="4000" spc="-55" dirty="0"/>
              <a:t> </a:t>
            </a:r>
            <a:r>
              <a:rPr sz="4000" dirty="0"/>
              <a:t>Act</a:t>
            </a:r>
            <a:r>
              <a:rPr lang="en-US" sz="4000" dirty="0"/>
              <a:t> (BCRA)</a:t>
            </a:r>
            <a:endParaRPr sz="4000" dirty="0"/>
          </a:p>
        </p:txBody>
      </p:sp>
      <p:sp>
        <p:nvSpPr>
          <p:cNvPr id="3" name="object 3"/>
          <p:cNvSpPr txBox="1"/>
          <p:nvPr/>
        </p:nvSpPr>
        <p:spPr>
          <a:xfrm>
            <a:off x="80962" y="660690"/>
            <a:ext cx="12030075" cy="5913285"/>
          </a:xfrm>
          <a:prstGeom prst="rect">
            <a:avLst/>
          </a:prstGeom>
        </p:spPr>
        <p:txBody>
          <a:bodyPr vert="horz" wrap="square" lIns="0" tIns="15875" rIns="0" bIns="0" rtlCol="0">
            <a:spAutoFit/>
          </a:bodyPr>
          <a:lstStyle/>
          <a:p>
            <a:pPr marL="355600" marR="381000" indent="-342900">
              <a:lnSpc>
                <a:spcPct val="99200"/>
              </a:lnSpc>
              <a:spcBef>
                <a:spcPts val="125"/>
              </a:spcBef>
              <a:buFont typeface="Arial"/>
              <a:buChar char="•"/>
              <a:tabLst>
                <a:tab pos="354965" algn="l"/>
                <a:tab pos="355600" algn="l"/>
              </a:tabLst>
            </a:pPr>
            <a:r>
              <a:rPr sz="2800" b="1" spc="-5" dirty="0">
                <a:latin typeface="Calibri"/>
                <a:cs typeface="Calibri"/>
              </a:rPr>
              <a:t>Enacted </a:t>
            </a:r>
            <a:r>
              <a:rPr sz="2800" b="1" dirty="0">
                <a:latin typeface="Calibri"/>
                <a:cs typeface="Calibri"/>
              </a:rPr>
              <a:t>in </a:t>
            </a:r>
            <a:r>
              <a:rPr sz="2800" b="1" spc="-5" dirty="0">
                <a:latin typeface="Calibri"/>
                <a:cs typeface="Calibri"/>
              </a:rPr>
              <a:t>2002, the Bipartisan Campaign </a:t>
            </a:r>
            <a:r>
              <a:rPr sz="2800" b="1" dirty="0">
                <a:latin typeface="Calibri"/>
                <a:cs typeface="Calibri"/>
              </a:rPr>
              <a:t>Reform Act, </a:t>
            </a:r>
            <a:r>
              <a:rPr sz="2800" b="1" spc="-5" dirty="0">
                <a:latin typeface="Calibri"/>
                <a:cs typeface="Calibri"/>
              </a:rPr>
              <a:t>commonly called the  </a:t>
            </a:r>
            <a:r>
              <a:rPr sz="2800" b="1" spc="-5" dirty="0">
                <a:solidFill>
                  <a:srgbClr val="FF0000"/>
                </a:solidFill>
                <a:latin typeface="Calibri"/>
                <a:cs typeface="Calibri"/>
              </a:rPr>
              <a:t>McCain-Feingold </a:t>
            </a:r>
            <a:r>
              <a:rPr sz="2800" b="1" dirty="0">
                <a:latin typeface="Calibri"/>
                <a:cs typeface="Calibri"/>
              </a:rPr>
              <a:t>Act, is a major </a:t>
            </a:r>
            <a:r>
              <a:rPr sz="2800" b="1" spc="-5" dirty="0">
                <a:latin typeface="Calibri"/>
                <a:cs typeface="Calibri"/>
              </a:rPr>
              <a:t>federal </a:t>
            </a:r>
            <a:r>
              <a:rPr sz="2800" b="1" dirty="0">
                <a:latin typeface="Calibri"/>
                <a:cs typeface="Calibri"/>
              </a:rPr>
              <a:t>law </a:t>
            </a:r>
            <a:r>
              <a:rPr sz="2800" b="1" spc="-5" dirty="0">
                <a:latin typeface="Calibri"/>
                <a:cs typeface="Calibri"/>
              </a:rPr>
              <a:t>regulating ﬁnancing </a:t>
            </a:r>
            <a:r>
              <a:rPr sz="2800" b="1" dirty="0">
                <a:latin typeface="Calibri"/>
                <a:cs typeface="Calibri"/>
              </a:rPr>
              <a:t>for </a:t>
            </a:r>
            <a:r>
              <a:rPr sz="2800" b="1" spc="-5" dirty="0">
                <a:latin typeface="Calibri"/>
                <a:cs typeface="Calibri"/>
              </a:rPr>
              <a:t>federal  political candidates </a:t>
            </a:r>
            <a:r>
              <a:rPr sz="2800" b="1" dirty="0">
                <a:latin typeface="Calibri"/>
                <a:cs typeface="Calibri"/>
              </a:rPr>
              <a:t>and </a:t>
            </a:r>
            <a:r>
              <a:rPr sz="2800" b="1" spc="-5" dirty="0">
                <a:latin typeface="Calibri"/>
                <a:cs typeface="Calibri"/>
              </a:rPr>
              <a:t>campaigns. </a:t>
            </a:r>
            <a:r>
              <a:rPr sz="2800" dirty="0">
                <a:latin typeface="Calibri"/>
                <a:cs typeface="Calibri"/>
              </a:rPr>
              <a:t>The law </a:t>
            </a:r>
            <a:r>
              <a:rPr sz="2800" spc="-5" dirty="0">
                <a:latin typeface="Calibri"/>
                <a:cs typeface="Calibri"/>
              </a:rPr>
              <a:t>was </a:t>
            </a:r>
            <a:r>
              <a:rPr sz="2800" dirty="0">
                <a:latin typeface="Calibri"/>
                <a:cs typeface="Calibri"/>
              </a:rPr>
              <a:t>designed to </a:t>
            </a:r>
            <a:r>
              <a:rPr sz="2800" spc="-5" dirty="0">
                <a:latin typeface="Calibri"/>
                <a:cs typeface="Calibri"/>
              </a:rPr>
              <a:t>address two </a:t>
            </a:r>
            <a:r>
              <a:rPr sz="2800" dirty="0">
                <a:latin typeface="Calibri"/>
                <a:cs typeface="Calibri"/>
              </a:rPr>
              <a:t>key  </a:t>
            </a:r>
            <a:r>
              <a:rPr sz="2800" spc="-5" dirty="0">
                <a:latin typeface="Calibri"/>
                <a:cs typeface="Calibri"/>
              </a:rPr>
              <a:t>campaign </a:t>
            </a:r>
            <a:r>
              <a:rPr sz="2800" dirty="0">
                <a:latin typeface="Calibri"/>
                <a:cs typeface="Calibri"/>
              </a:rPr>
              <a:t>ﬁnance issues: </a:t>
            </a:r>
            <a:r>
              <a:rPr sz="2800" b="1" spc="100" dirty="0">
                <a:solidFill>
                  <a:srgbClr val="FF0000"/>
                </a:solidFill>
                <a:latin typeface="Calibri"/>
                <a:cs typeface="Calibri"/>
              </a:rPr>
              <a:t>s</a:t>
            </a:r>
            <a:r>
              <a:rPr lang="en-US" sz="2800" b="1" spc="100" dirty="0">
                <a:solidFill>
                  <a:srgbClr val="FF0000"/>
                </a:solidFill>
                <a:latin typeface="Calibri"/>
                <a:cs typeface="Calibri"/>
              </a:rPr>
              <a:t>oft</a:t>
            </a:r>
            <a:r>
              <a:rPr sz="2800" b="1" spc="100" dirty="0">
                <a:solidFill>
                  <a:srgbClr val="FF0000"/>
                </a:solidFill>
                <a:latin typeface="Calibri"/>
                <a:cs typeface="Calibri"/>
              </a:rPr>
              <a:t> </a:t>
            </a:r>
            <a:r>
              <a:rPr sz="2800" b="1" spc="-5" dirty="0">
                <a:solidFill>
                  <a:srgbClr val="FF0000"/>
                </a:solidFill>
                <a:latin typeface="Calibri"/>
                <a:cs typeface="Calibri"/>
              </a:rPr>
              <a:t>money </a:t>
            </a:r>
            <a:r>
              <a:rPr sz="2800" dirty="0">
                <a:latin typeface="Calibri"/>
                <a:cs typeface="Calibri"/>
              </a:rPr>
              <a:t>and </a:t>
            </a:r>
            <a:r>
              <a:rPr sz="2800" b="1" dirty="0">
                <a:solidFill>
                  <a:srgbClr val="FF0000"/>
                </a:solidFill>
                <a:latin typeface="Calibri"/>
                <a:cs typeface="Calibri"/>
              </a:rPr>
              <a:t>issue</a:t>
            </a:r>
            <a:r>
              <a:rPr sz="2800" b="1" spc="-95" dirty="0">
                <a:solidFill>
                  <a:srgbClr val="FF0000"/>
                </a:solidFill>
                <a:latin typeface="Calibri"/>
                <a:cs typeface="Calibri"/>
              </a:rPr>
              <a:t> </a:t>
            </a:r>
            <a:r>
              <a:rPr sz="2800" b="1" spc="-5" dirty="0">
                <a:solidFill>
                  <a:srgbClr val="FF0000"/>
                </a:solidFill>
                <a:latin typeface="Calibri"/>
                <a:cs typeface="Calibri"/>
              </a:rPr>
              <a:t>advocacy</a:t>
            </a:r>
            <a:r>
              <a:rPr sz="2800" spc="-5" dirty="0">
                <a:latin typeface="Calibri"/>
                <a:cs typeface="Calibri"/>
              </a:rPr>
              <a:t>.</a:t>
            </a:r>
            <a:endParaRPr sz="2800" dirty="0">
              <a:latin typeface="Calibri"/>
              <a:cs typeface="Calibri"/>
            </a:endParaRPr>
          </a:p>
          <a:p>
            <a:pPr marL="748665" marR="5080" lvl="1" indent="-279400">
              <a:lnSpc>
                <a:spcPct val="100000"/>
              </a:lnSpc>
              <a:spcBef>
                <a:spcPts val="545"/>
              </a:spcBef>
              <a:buFont typeface="Arial"/>
              <a:buChar char="–"/>
              <a:tabLst>
                <a:tab pos="755015" algn="l"/>
                <a:tab pos="755650" algn="l"/>
              </a:tabLst>
            </a:pPr>
            <a:r>
              <a:rPr sz="2200" spc="-5" dirty="0">
                <a:latin typeface="Calibri"/>
                <a:cs typeface="Calibri"/>
              </a:rPr>
              <a:t>According </a:t>
            </a:r>
            <a:r>
              <a:rPr sz="2200" dirty="0">
                <a:latin typeface="Calibri"/>
                <a:cs typeface="Calibri"/>
              </a:rPr>
              <a:t>to the </a:t>
            </a:r>
            <a:r>
              <a:rPr sz="2200" spc="-5" dirty="0">
                <a:latin typeface="Calibri"/>
                <a:cs typeface="Calibri"/>
              </a:rPr>
              <a:t>Congressional Research Service, </a:t>
            </a:r>
            <a:r>
              <a:rPr sz="2200" b="1" spc="70" dirty="0">
                <a:solidFill>
                  <a:srgbClr val="FF0000"/>
                </a:solidFill>
                <a:latin typeface="Calibri"/>
                <a:cs typeface="Calibri"/>
              </a:rPr>
              <a:t>s</a:t>
            </a:r>
            <a:r>
              <a:rPr lang="en-US" sz="2200" b="1" spc="70" dirty="0">
                <a:solidFill>
                  <a:srgbClr val="FF0000"/>
                </a:solidFill>
                <a:latin typeface="Calibri"/>
                <a:cs typeface="Calibri"/>
              </a:rPr>
              <a:t>oft</a:t>
            </a:r>
            <a:r>
              <a:rPr sz="2200" b="1" spc="70" dirty="0">
                <a:solidFill>
                  <a:srgbClr val="FF0000"/>
                </a:solidFill>
                <a:latin typeface="Calibri"/>
                <a:cs typeface="Calibri"/>
              </a:rPr>
              <a:t> </a:t>
            </a:r>
            <a:r>
              <a:rPr sz="2200" b="1" spc="-5" dirty="0">
                <a:solidFill>
                  <a:srgbClr val="FF0000"/>
                </a:solidFill>
                <a:latin typeface="Calibri"/>
                <a:cs typeface="Calibri"/>
              </a:rPr>
              <a:t>money </a:t>
            </a:r>
            <a:r>
              <a:rPr sz="2200" dirty="0">
                <a:latin typeface="Calibri"/>
                <a:cs typeface="Calibri"/>
              </a:rPr>
              <a:t>is "a </a:t>
            </a:r>
            <a:r>
              <a:rPr sz="2200" spc="-5" dirty="0">
                <a:latin typeface="Calibri"/>
                <a:cs typeface="Calibri"/>
              </a:rPr>
              <a:t>term of art referring </a:t>
            </a:r>
            <a:r>
              <a:rPr sz="2200" dirty="0">
                <a:latin typeface="Calibri"/>
                <a:cs typeface="Calibri"/>
              </a:rPr>
              <a:t>to funds  </a:t>
            </a:r>
            <a:r>
              <a:rPr sz="2200" spc="-5" dirty="0">
                <a:latin typeface="Calibri"/>
                <a:cs typeface="Calibri"/>
              </a:rPr>
              <a:t>generally perceived </a:t>
            </a:r>
            <a:r>
              <a:rPr sz="2200" dirty="0">
                <a:latin typeface="Calibri"/>
                <a:cs typeface="Calibri"/>
              </a:rPr>
              <a:t>to inﬂuence </a:t>
            </a:r>
            <a:r>
              <a:rPr sz="2200" spc="-5" dirty="0">
                <a:latin typeface="Calibri"/>
                <a:cs typeface="Calibri"/>
              </a:rPr>
              <a:t>elections </a:t>
            </a:r>
            <a:r>
              <a:rPr sz="2200" dirty="0">
                <a:latin typeface="Calibri"/>
                <a:cs typeface="Calibri"/>
              </a:rPr>
              <a:t>but </a:t>
            </a:r>
            <a:r>
              <a:rPr sz="2200" spc="-5" dirty="0">
                <a:latin typeface="Calibri"/>
                <a:cs typeface="Calibri"/>
              </a:rPr>
              <a:t>not regulated </a:t>
            </a:r>
            <a:r>
              <a:rPr sz="2200" dirty="0">
                <a:latin typeface="Calibri"/>
                <a:cs typeface="Calibri"/>
              </a:rPr>
              <a:t>by </a:t>
            </a:r>
            <a:r>
              <a:rPr sz="2200" spc="-5" dirty="0">
                <a:latin typeface="Calibri"/>
                <a:cs typeface="Calibri"/>
              </a:rPr>
              <a:t>campaign </a:t>
            </a:r>
            <a:r>
              <a:rPr sz="2200" dirty="0">
                <a:latin typeface="Calibri"/>
                <a:cs typeface="Calibri"/>
              </a:rPr>
              <a:t>ﬁnance </a:t>
            </a:r>
            <a:r>
              <a:rPr sz="2200" spc="-5" dirty="0">
                <a:latin typeface="Calibri"/>
                <a:cs typeface="Calibri"/>
              </a:rPr>
              <a:t>law." Prior </a:t>
            </a:r>
            <a:r>
              <a:rPr sz="2200" dirty="0">
                <a:latin typeface="Calibri"/>
                <a:cs typeface="Calibri"/>
              </a:rPr>
              <a:t>to the  </a:t>
            </a:r>
            <a:r>
              <a:rPr sz="2200" spc="-5" dirty="0">
                <a:latin typeface="Calibri"/>
                <a:cs typeface="Calibri"/>
              </a:rPr>
              <a:t>enactment of McCain-Feingold, </a:t>
            </a:r>
            <a:r>
              <a:rPr sz="2200" dirty="0">
                <a:latin typeface="Calibri"/>
                <a:cs typeface="Calibri"/>
              </a:rPr>
              <a:t>this included </a:t>
            </a:r>
            <a:r>
              <a:rPr sz="2200" spc="-5" dirty="0">
                <a:latin typeface="Calibri"/>
                <a:cs typeface="Calibri"/>
              </a:rPr>
              <a:t>"large contributions from otherwise prohibited sources,  [which] went </a:t>
            </a:r>
            <a:r>
              <a:rPr sz="2200" dirty="0">
                <a:latin typeface="Calibri"/>
                <a:cs typeface="Calibri"/>
              </a:rPr>
              <a:t>to </a:t>
            </a:r>
            <a:r>
              <a:rPr sz="2200" spc="-5" dirty="0">
                <a:latin typeface="Calibri"/>
                <a:cs typeface="Calibri"/>
              </a:rPr>
              <a:t>party </a:t>
            </a:r>
            <a:r>
              <a:rPr sz="2200" spc="-10" dirty="0">
                <a:latin typeface="Calibri"/>
                <a:cs typeface="Calibri"/>
              </a:rPr>
              <a:t>committees </a:t>
            </a:r>
            <a:r>
              <a:rPr sz="2200" spc="-5" dirty="0">
                <a:latin typeface="Calibri"/>
                <a:cs typeface="Calibri"/>
              </a:rPr>
              <a:t>for '</a:t>
            </a:r>
            <a:r>
              <a:rPr sz="2200" b="1" spc="-5" dirty="0">
                <a:solidFill>
                  <a:srgbClr val="FF0000"/>
                </a:solidFill>
                <a:latin typeface="Calibri"/>
                <a:cs typeface="Calibri"/>
              </a:rPr>
              <a:t>party-building</a:t>
            </a:r>
            <a:r>
              <a:rPr sz="2200" spc="-5" dirty="0">
                <a:latin typeface="Calibri"/>
                <a:cs typeface="Calibri"/>
              </a:rPr>
              <a:t>' activities </a:t>
            </a:r>
            <a:r>
              <a:rPr sz="2200" dirty="0">
                <a:latin typeface="Calibri"/>
                <a:cs typeface="Calibri"/>
              </a:rPr>
              <a:t>that </a:t>
            </a:r>
            <a:r>
              <a:rPr sz="2200" b="1" spc="-5" dirty="0">
                <a:solidFill>
                  <a:srgbClr val="FF0000"/>
                </a:solidFill>
                <a:latin typeface="Calibri"/>
                <a:cs typeface="Calibri"/>
              </a:rPr>
              <a:t>indirectly</a:t>
            </a:r>
            <a:r>
              <a:rPr sz="2200" spc="-5" dirty="0">
                <a:latin typeface="Calibri"/>
                <a:cs typeface="Calibri"/>
              </a:rPr>
              <a:t> supported elections." </a:t>
            </a:r>
            <a:r>
              <a:rPr sz="2200" dirty="0">
                <a:latin typeface="Calibri"/>
                <a:cs typeface="Calibri"/>
              </a:rPr>
              <a:t>The  law </a:t>
            </a:r>
            <a:r>
              <a:rPr sz="2200" b="1" spc="-5" dirty="0">
                <a:solidFill>
                  <a:srgbClr val="FF0000"/>
                </a:solidFill>
                <a:latin typeface="Calibri"/>
                <a:cs typeface="Calibri"/>
              </a:rPr>
              <a:t>prohibited</a:t>
            </a:r>
            <a:r>
              <a:rPr sz="2200" spc="-5" dirty="0">
                <a:latin typeface="Calibri"/>
                <a:cs typeface="Calibri"/>
              </a:rPr>
              <a:t> national political parties, federal candidates, </a:t>
            </a:r>
            <a:r>
              <a:rPr sz="2200" dirty="0">
                <a:latin typeface="Calibri"/>
                <a:cs typeface="Calibri"/>
              </a:rPr>
              <a:t>and </a:t>
            </a:r>
            <a:r>
              <a:rPr sz="2200" spc="-5" dirty="0">
                <a:latin typeface="Calibri"/>
                <a:cs typeface="Calibri"/>
              </a:rPr>
              <a:t>oﬃceholders from </a:t>
            </a:r>
            <a:r>
              <a:rPr sz="2200" b="1" spc="-5" dirty="0">
                <a:solidFill>
                  <a:srgbClr val="FF0000"/>
                </a:solidFill>
                <a:latin typeface="Calibri"/>
                <a:cs typeface="Calibri"/>
              </a:rPr>
              <a:t>soliciting </a:t>
            </a:r>
            <a:r>
              <a:rPr sz="2200" b="1" spc="70" dirty="0">
                <a:solidFill>
                  <a:srgbClr val="FF0000"/>
                </a:solidFill>
                <a:latin typeface="Calibri"/>
                <a:cs typeface="Calibri"/>
              </a:rPr>
              <a:t>so</a:t>
            </a:r>
            <a:r>
              <a:rPr lang="en-US" sz="2200" b="1" spc="70" dirty="0">
                <a:solidFill>
                  <a:srgbClr val="FF0000"/>
                </a:solidFill>
                <a:latin typeface="Calibri"/>
                <a:cs typeface="Calibri"/>
              </a:rPr>
              <a:t>ft</a:t>
            </a:r>
            <a:r>
              <a:rPr sz="2200" b="1" spc="70" dirty="0">
                <a:solidFill>
                  <a:srgbClr val="FF0000"/>
                </a:solidFill>
                <a:latin typeface="Calibri"/>
                <a:cs typeface="Calibri"/>
              </a:rPr>
              <a:t> </a:t>
            </a:r>
            <a:r>
              <a:rPr sz="2200" spc="-5" dirty="0">
                <a:latin typeface="Calibri"/>
                <a:cs typeface="Calibri"/>
              </a:rPr>
              <a:t>money  contributions </a:t>
            </a:r>
            <a:r>
              <a:rPr sz="2200" dirty="0">
                <a:latin typeface="Calibri"/>
                <a:cs typeface="Calibri"/>
              </a:rPr>
              <a:t>in </a:t>
            </a:r>
            <a:r>
              <a:rPr sz="2200" b="1" spc="-5" dirty="0">
                <a:solidFill>
                  <a:srgbClr val="FF0000"/>
                </a:solidFill>
                <a:latin typeface="Calibri"/>
                <a:cs typeface="Calibri"/>
              </a:rPr>
              <a:t>federal</a:t>
            </a:r>
            <a:r>
              <a:rPr sz="2200" b="1" dirty="0">
                <a:solidFill>
                  <a:srgbClr val="FF0000"/>
                </a:solidFill>
                <a:latin typeface="Calibri"/>
                <a:cs typeface="Calibri"/>
              </a:rPr>
              <a:t> </a:t>
            </a:r>
            <a:r>
              <a:rPr sz="2200" spc="-5" dirty="0">
                <a:latin typeface="Calibri"/>
                <a:cs typeface="Calibri"/>
              </a:rPr>
              <a:t>elections.</a:t>
            </a:r>
            <a:endParaRPr sz="2200" dirty="0">
              <a:latin typeface="Calibri"/>
              <a:cs typeface="Calibri"/>
            </a:endParaRPr>
          </a:p>
          <a:p>
            <a:pPr marL="748665" marR="101600" lvl="1" indent="-279400">
              <a:lnSpc>
                <a:spcPct val="100200"/>
              </a:lnSpc>
              <a:spcBef>
                <a:spcPts val="480"/>
              </a:spcBef>
              <a:buFont typeface="Arial"/>
              <a:buChar char="–"/>
              <a:tabLst>
                <a:tab pos="755015" algn="l"/>
                <a:tab pos="755650" algn="l"/>
              </a:tabLst>
            </a:pPr>
            <a:r>
              <a:rPr sz="2200" dirty="0">
                <a:latin typeface="Calibri"/>
                <a:cs typeface="Calibri"/>
              </a:rPr>
              <a:t>In </a:t>
            </a:r>
            <a:r>
              <a:rPr sz="2200" spc="-5" dirty="0">
                <a:latin typeface="Calibri"/>
                <a:cs typeface="Calibri"/>
              </a:rPr>
              <a:t>addition, McCain-Feingold barred corporations </a:t>
            </a:r>
            <a:r>
              <a:rPr sz="2200" dirty="0">
                <a:latin typeface="Calibri"/>
                <a:cs typeface="Calibri"/>
              </a:rPr>
              <a:t>and </a:t>
            </a:r>
            <a:r>
              <a:rPr sz="2200" spc="-5" dirty="0">
                <a:latin typeface="Calibri"/>
                <a:cs typeface="Calibri"/>
              </a:rPr>
              <a:t>unions from </a:t>
            </a:r>
            <a:r>
              <a:rPr sz="2200" dirty="0">
                <a:latin typeface="Calibri"/>
                <a:cs typeface="Calibri"/>
              </a:rPr>
              <a:t>using their </a:t>
            </a:r>
            <a:r>
              <a:rPr sz="2200" spc="-5" dirty="0">
                <a:latin typeface="Calibri"/>
                <a:cs typeface="Calibri"/>
              </a:rPr>
              <a:t>treasury </a:t>
            </a:r>
            <a:r>
              <a:rPr sz="2200" dirty="0">
                <a:latin typeface="Calibri"/>
                <a:cs typeface="Calibri"/>
              </a:rPr>
              <a:t>funds to ﬁnance  </a:t>
            </a:r>
            <a:r>
              <a:rPr sz="2200" b="1" dirty="0">
                <a:solidFill>
                  <a:srgbClr val="FF0000"/>
                </a:solidFill>
                <a:latin typeface="Calibri"/>
                <a:cs typeface="Calibri"/>
              </a:rPr>
              <a:t>issue </a:t>
            </a:r>
            <a:r>
              <a:rPr sz="2200" b="1" spc="-5" dirty="0">
                <a:solidFill>
                  <a:srgbClr val="FF0000"/>
                </a:solidFill>
                <a:latin typeface="Calibri"/>
                <a:cs typeface="Calibri"/>
              </a:rPr>
              <a:t>advertisements </a:t>
            </a:r>
            <a:r>
              <a:rPr sz="2200" spc="-5" dirty="0">
                <a:latin typeface="Calibri"/>
                <a:cs typeface="Calibri"/>
              </a:rPr>
              <a:t>(sometimes </a:t>
            </a:r>
            <a:r>
              <a:rPr sz="2200" dirty="0">
                <a:latin typeface="Calibri"/>
                <a:cs typeface="Calibri"/>
              </a:rPr>
              <a:t>called </a:t>
            </a:r>
            <a:r>
              <a:rPr sz="2200" b="1" spc="-5" dirty="0">
                <a:solidFill>
                  <a:srgbClr val="FF0000"/>
                </a:solidFill>
                <a:latin typeface="Calibri"/>
                <a:cs typeface="Calibri"/>
              </a:rPr>
              <a:t>electioneering communications</a:t>
            </a:r>
            <a:r>
              <a:rPr sz="2200" spc="-5" dirty="0">
                <a:latin typeface="Calibri"/>
                <a:cs typeface="Calibri"/>
              </a:rPr>
              <a:t>), which are </a:t>
            </a:r>
            <a:r>
              <a:rPr sz="2200" dirty="0">
                <a:latin typeface="Calibri"/>
                <a:cs typeface="Calibri"/>
              </a:rPr>
              <a:t>deﬁned as  </a:t>
            </a:r>
            <a:r>
              <a:rPr sz="2200" spc="-5" dirty="0">
                <a:latin typeface="Calibri"/>
                <a:cs typeface="Calibri"/>
              </a:rPr>
              <a:t>"</a:t>
            </a:r>
            <a:r>
              <a:rPr sz="2200" b="1" spc="-5" dirty="0">
                <a:solidFill>
                  <a:srgbClr val="FF0000"/>
                </a:solidFill>
                <a:latin typeface="Calibri"/>
                <a:cs typeface="Calibri"/>
              </a:rPr>
              <a:t>broadcast </a:t>
            </a:r>
            <a:r>
              <a:rPr sz="2200" b="1" dirty="0">
                <a:solidFill>
                  <a:srgbClr val="FF0000"/>
                </a:solidFill>
                <a:latin typeface="Calibri"/>
                <a:cs typeface="Calibri"/>
              </a:rPr>
              <a:t>ads </a:t>
            </a:r>
            <a:r>
              <a:rPr sz="2200" b="1" spc="-5" dirty="0">
                <a:solidFill>
                  <a:srgbClr val="FF0000"/>
                </a:solidFill>
                <a:latin typeface="Calibri"/>
                <a:cs typeface="Calibri"/>
              </a:rPr>
              <a:t>referring </a:t>
            </a:r>
            <a:r>
              <a:rPr sz="2200" b="1" dirty="0">
                <a:solidFill>
                  <a:srgbClr val="FF0000"/>
                </a:solidFill>
                <a:latin typeface="Calibri"/>
                <a:cs typeface="Calibri"/>
              </a:rPr>
              <a:t>to </a:t>
            </a:r>
            <a:r>
              <a:rPr sz="2200" b="1" spc="-5" dirty="0">
                <a:solidFill>
                  <a:srgbClr val="FF0000"/>
                </a:solidFill>
                <a:latin typeface="Calibri"/>
                <a:cs typeface="Calibri"/>
              </a:rPr>
              <a:t>clearly identiﬁed federal candidates within 60 days of </a:t>
            </a:r>
            <a:r>
              <a:rPr sz="2200" b="1" dirty="0">
                <a:solidFill>
                  <a:srgbClr val="FF0000"/>
                </a:solidFill>
                <a:latin typeface="Calibri"/>
                <a:cs typeface="Calibri"/>
              </a:rPr>
              <a:t>a </a:t>
            </a:r>
            <a:r>
              <a:rPr sz="2200" b="1" spc="-5" dirty="0">
                <a:solidFill>
                  <a:srgbClr val="FF0000"/>
                </a:solidFill>
                <a:latin typeface="Calibri"/>
                <a:cs typeface="Calibri"/>
              </a:rPr>
              <a:t>general election or 30 days of </a:t>
            </a:r>
            <a:r>
              <a:rPr sz="2200" b="1" dirty="0">
                <a:solidFill>
                  <a:srgbClr val="FF0000"/>
                </a:solidFill>
                <a:latin typeface="Calibri"/>
                <a:cs typeface="Calibri"/>
              </a:rPr>
              <a:t>a </a:t>
            </a:r>
            <a:r>
              <a:rPr sz="2200" b="1" spc="-5" dirty="0">
                <a:solidFill>
                  <a:srgbClr val="FF0000"/>
                </a:solidFill>
                <a:latin typeface="Calibri"/>
                <a:cs typeface="Calibri"/>
              </a:rPr>
              <a:t>primary election or caucus</a:t>
            </a:r>
            <a:r>
              <a:rPr sz="2200" spc="-5" dirty="0">
                <a:latin typeface="Calibri"/>
                <a:cs typeface="Calibri"/>
              </a:rPr>
              <a:t>." </a:t>
            </a:r>
            <a:r>
              <a:rPr sz="2200" dirty="0">
                <a:latin typeface="Calibri"/>
                <a:cs typeface="Calibri"/>
              </a:rPr>
              <a:t>In </a:t>
            </a:r>
            <a:r>
              <a:rPr sz="2200" spc="-5" dirty="0">
                <a:latin typeface="Calibri"/>
                <a:cs typeface="Calibri"/>
              </a:rPr>
              <a:t>2010, </a:t>
            </a:r>
            <a:r>
              <a:rPr sz="2200" dirty="0">
                <a:latin typeface="Calibri"/>
                <a:cs typeface="Calibri"/>
              </a:rPr>
              <a:t>the </a:t>
            </a:r>
            <a:r>
              <a:rPr sz="2200" spc="-5" dirty="0">
                <a:latin typeface="Calibri"/>
                <a:cs typeface="Calibri"/>
              </a:rPr>
              <a:t>United States Supreme Court ruled </a:t>
            </a:r>
            <a:r>
              <a:rPr sz="2200" dirty="0">
                <a:latin typeface="Calibri"/>
                <a:cs typeface="Calibri"/>
              </a:rPr>
              <a:t>in </a:t>
            </a:r>
            <a:r>
              <a:rPr sz="2200" b="1" i="1" spc="-5" dirty="0">
                <a:solidFill>
                  <a:srgbClr val="00B050"/>
                </a:solidFill>
                <a:latin typeface="Calibri"/>
                <a:cs typeface="Calibri"/>
              </a:rPr>
              <a:t>Citizens  United </a:t>
            </a:r>
            <a:r>
              <a:rPr sz="2200" b="1" i="1" dirty="0">
                <a:solidFill>
                  <a:srgbClr val="00B050"/>
                </a:solidFill>
                <a:latin typeface="Calibri"/>
                <a:cs typeface="Calibri"/>
              </a:rPr>
              <a:t>v. </a:t>
            </a:r>
            <a:r>
              <a:rPr sz="2200" b="1" i="1" spc="-5" dirty="0">
                <a:solidFill>
                  <a:srgbClr val="00B050"/>
                </a:solidFill>
                <a:latin typeface="Calibri"/>
                <a:cs typeface="Calibri"/>
              </a:rPr>
              <a:t>Federal Election </a:t>
            </a:r>
            <a:r>
              <a:rPr sz="2200" b="1" i="1" dirty="0">
                <a:solidFill>
                  <a:srgbClr val="00B050"/>
                </a:solidFill>
                <a:latin typeface="Calibri"/>
                <a:cs typeface="Calibri"/>
              </a:rPr>
              <a:t>Commission </a:t>
            </a:r>
            <a:r>
              <a:rPr sz="2200" dirty="0">
                <a:latin typeface="Calibri"/>
                <a:cs typeface="Calibri"/>
              </a:rPr>
              <a:t>that this </a:t>
            </a:r>
            <a:r>
              <a:rPr sz="2200" spc="-5" dirty="0">
                <a:latin typeface="Calibri"/>
                <a:cs typeface="Calibri"/>
              </a:rPr>
              <a:t>provision was</a:t>
            </a:r>
            <a:r>
              <a:rPr sz="2200" spc="20" dirty="0">
                <a:latin typeface="Calibri"/>
                <a:cs typeface="Calibri"/>
              </a:rPr>
              <a:t> </a:t>
            </a:r>
            <a:r>
              <a:rPr sz="2200" b="1" spc="-5" dirty="0">
                <a:solidFill>
                  <a:srgbClr val="FF0000"/>
                </a:solidFill>
                <a:latin typeface="Calibri"/>
                <a:cs typeface="Calibri"/>
              </a:rPr>
              <a:t>unconstitutional.</a:t>
            </a:r>
            <a:endParaRPr sz="2200" b="1" dirty="0">
              <a:solidFill>
                <a:srgbClr val="FF0000"/>
              </a:solidFill>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6FEB5B-E9BA-7085-4F2E-128EFFECAA62}"/>
              </a:ext>
            </a:extLst>
          </p:cNvPr>
          <p:cNvPicPr>
            <a:picLocks noChangeAspect="1"/>
          </p:cNvPicPr>
          <p:nvPr/>
        </p:nvPicPr>
        <p:blipFill rotWithShape="1">
          <a:blip r:embed="rId2"/>
          <a:srcRect t="5436"/>
          <a:stretch/>
        </p:blipFill>
        <p:spPr>
          <a:xfrm>
            <a:off x="2555441" y="36796"/>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50DF58-28A0-389B-D846-D30A11FA65E9}"/>
              </a:ext>
            </a:extLst>
          </p:cNvPr>
          <p:cNvSpPr>
            <a:spLocks noGrp="1"/>
          </p:cNvSpPr>
          <p:nvPr>
            <p:ph type="title"/>
          </p:nvPr>
        </p:nvSpPr>
        <p:spPr>
          <a:xfrm>
            <a:off x="838200" y="365125"/>
            <a:ext cx="3822189" cy="1899912"/>
          </a:xfrm>
        </p:spPr>
        <p:txBody>
          <a:bodyPr>
            <a:normAutofit/>
          </a:bodyPr>
          <a:lstStyle/>
          <a:p>
            <a:r>
              <a:rPr lang="en-US" sz="4000"/>
              <a:t>Electioneering</a:t>
            </a:r>
          </a:p>
        </p:txBody>
      </p:sp>
      <p:sp>
        <p:nvSpPr>
          <p:cNvPr id="3" name="Text Placeholder 2">
            <a:extLst>
              <a:ext uri="{FF2B5EF4-FFF2-40B4-BE49-F238E27FC236}">
                <a16:creationId xmlns:a16="http://schemas.microsoft.com/office/drawing/2014/main" id="{F996E0C9-01E0-9F54-107C-33CCED82206C}"/>
              </a:ext>
            </a:extLst>
          </p:cNvPr>
          <p:cNvSpPr>
            <a:spLocks noGrp="1"/>
          </p:cNvSpPr>
          <p:nvPr>
            <p:ph type="body" idx="1"/>
          </p:nvPr>
        </p:nvSpPr>
        <p:spPr>
          <a:xfrm>
            <a:off x="457200" y="1426420"/>
            <a:ext cx="3822189" cy="3742762"/>
          </a:xfrm>
        </p:spPr>
        <p:txBody>
          <a:bodyPr>
            <a:normAutofit/>
          </a:bodyPr>
          <a:lstStyle/>
          <a:p>
            <a:pPr>
              <a:spcAft>
                <a:spcPts val="600"/>
              </a:spcAft>
            </a:pPr>
            <a:r>
              <a:rPr lang="en-US" sz="2000" b="1" i="0" dirty="0">
                <a:effectLst/>
                <a:latin typeface="Open Sans" panose="020B0606030504020204" pitchFamily="34" charset="0"/>
              </a:rPr>
              <a:t>Electioneering is the activities that politicians and their supporters carry out in order to persuade people to vote for them or their political party in an election, for example making speeches and visiting voters.</a:t>
            </a:r>
            <a:endParaRPr lang="en-US" sz="2000" b="1" dirty="0"/>
          </a:p>
        </p:txBody>
      </p:sp>
    </p:spTree>
    <p:extLst>
      <p:ext uri="{BB962C8B-B14F-4D97-AF65-F5344CB8AC3E}">
        <p14:creationId xmlns:p14="http://schemas.microsoft.com/office/powerpoint/2010/main" val="2295991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371755" y="6436375"/>
            <a:ext cx="149860" cy="224154"/>
          </a:xfrm>
          <a:prstGeom prst="rect">
            <a:avLst/>
          </a:prstGeom>
        </p:spPr>
        <p:txBody>
          <a:bodyPr vert="horz" wrap="square" lIns="0" tIns="0" rIns="0" bIns="0" rtlCol="0">
            <a:spAutoFit/>
          </a:bodyPr>
          <a:lstStyle/>
          <a:p>
            <a:pPr marL="25400">
              <a:lnSpc>
                <a:spcPts val="1645"/>
              </a:lnSpc>
            </a:pPr>
            <a:fld id="{81D60167-4931-47E6-BA6A-407CBD079E47}" type="slidenum">
              <a:rPr sz="1400" dirty="0">
                <a:latin typeface="Arial"/>
                <a:cs typeface="Arial"/>
              </a:rPr>
              <a:t>17</a:t>
            </a:fld>
            <a:endParaRPr sz="1400">
              <a:latin typeface="Arial"/>
              <a:cs typeface="Arial"/>
            </a:endParaRPr>
          </a:p>
        </p:txBody>
      </p:sp>
      <p:sp>
        <p:nvSpPr>
          <p:cNvPr id="2" name="object 2"/>
          <p:cNvSpPr txBox="1">
            <a:spLocks noGrp="1"/>
          </p:cNvSpPr>
          <p:nvPr>
            <p:ph type="title"/>
          </p:nvPr>
        </p:nvSpPr>
        <p:spPr>
          <a:xfrm>
            <a:off x="1828800" y="87433"/>
            <a:ext cx="5562600" cy="443711"/>
          </a:xfrm>
          <a:prstGeom prst="rect">
            <a:avLst/>
          </a:prstGeom>
        </p:spPr>
        <p:txBody>
          <a:bodyPr vert="horz" wrap="square" lIns="0" tIns="12700" rIns="0" bIns="0" rtlCol="0">
            <a:spAutoFit/>
          </a:bodyPr>
          <a:lstStyle/>
          <a:p>
            <a:pPr marL="12700">
              <a:lnSpc>
                <a:spcPct val="100000"/>
              </a:lnSpc>
              <a:spcBef>
                <a:spcPts val="100"/>
              </a:spcBef>
            </a:pPr>
            <a:r>
              <a:rPr sz="2800" spc="-5" dirty="0"/>
              <a:t>Bipartisan Campaign </a:t>
            </a:r>
            <a:r>
              <a:rPr sz="2800" dirty="0"/>
              <a:t>Reform</a:t>
            </a:r>
            <a:r>
              <a:rPr sz="2800" spc="-55" dirty="0"/>
              <a:t> </a:t>
            </a:r>
            <a:r>
              <a:rPr sz="2800" dirty="0"/>
              <a:t>Act</a:t>
            </a:r>
          </a:p>
        </p:txBody>
      </p:sp>
      <p:sp>
        <p:nvSpPr>
          <p:cNvPr id="3" name="object 3"/>
          <p:cNvSpPr txBox="1"/>
          <p:nvPr/>
        </p:nvSpPr>
        <p:spPr>
          <a:xfrm>
            <a:off x="0" y="930755"/>
            <a:ext cx="9775447" cy="5729774"/>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400" spc="-5" dirty="0">
                <a:latin typeface="Calibri"/>
                <a:cs typeface="Calibri"/>
              </a:rPr>
              <a:t>According </a:t>
            </a:r>
            <a:r>
              <a:rPr sz="2400" dirty="0">
                <a:latin typeface="Calibri"/>
                <a:cs typeface="Calibri"/>
              </a:rPr>
              <a:t>to the </a:t>
            </a:r>
            <a:r>
              <a:rPr sz="2400" spc="-5" dirty="0">
                <a:latin typeface="Calibri"/>
                <a:cs typeface="Calibri"/>
              </a:rPr>
              <a:t>Federal Election Commission, </a:t>
            </a:r>
            <a:r>
              <a:rPr sz="2400" dirty="0">
                <a:latin typeface="Calibri"/>
                <a:cs typeface="Calibri"/>
              </a:rPr>
              <a:t>the </a:t>
            </a:r>
            <a:r>
              <a:rPr sz="2400" spc="-5" dirty="0">
                <a:latin typeface="Calibri"/>
                <a:cs typeface="Calibri"/>
              </a:rPr>
              <a:t>Bipartisan Campaign Reform  </a:t>
            </a:r>
            <a:r>
              <a:rPr sz="2400" dirty="0">
                <a:latin typeface="Calibri"/>
                <a:cs typeface="Calibri"/>
              </a:rPr>
              <a:t>Act "includes </a:t>
            </a:r>
            <a:r>
              <a:rPr sz="2400" spc="-5" dirty="0">
                <a:latin typeface="Calibri"/>
                <a:cs typeface="Calibri"/>
              </a:rPr>
              <a:t>several provisions </a:t>
            </a:r>
            <a:r>
              <a:rPr sz="2400" dirty="0">
                <a:latin typeface="Calibri"/>
                <a:cs typeface="Calibri"/>
              </a:rPr>
              <a:t>designed to end the use" </a:t>
            </a:r>
            <a:r>
              <a:rPr sz="2400" spc="-5" dirty="0">
                <a:latin typeface="Calibri"/>
                <a:cs typeface="Calibri"/>
              </a:rPr>
              <a:t>of </a:t>
            </a:r>
            <a:r>
              <a:rPr sz="2400" b="1" spc="-40" dirty="0">
                <a:latin typeface="Calibri"/>
                <a:cs typeface="Calibri"/>
              </a:rPr>
              <a:t>s</a:t>
            </a:r>
            <a:r>
              <a:rPr lang="en-US" sz="2400" b="1" spc="-40" dirty="0">
                <a:latin typeface="Calibri"/>
                <a:cs typeface="Calibri"/>
              </a:rPr>
              <a:t>oft</a:t>
            </a:r>
            <a:r>
              <a:rPr sz="2400" b="1" spc="-40" dirty="0">
                <a:latin typeface="Calibri"/>
                <a:cs typeface="Calibri"/>
              </a:rPr>
              <a:t> </a:t>
            </a:r>
            <a:r>
              <a:rPr sz="2400" b="1" dirty="0">
                <a:latin typeface="Calibri"/>
                <a:cs typeface="Calibri"/>
              </a:rPr>
              <a:t>money </a:t>
            </a:r>
            <a:r>
              <a:rPr sz="2400" spc="-5" dirty="0">
                <a:latin typeface="Calibri"/>
                <a:cs typeface="Calibri"/>
              </a:rPr>
              <a:t>in  federal elections. </a:t>
            </a:r>
            <a:r>
              <a:rPr sz="2400" b="1" spc="100" dirty="0">
                <a:solidFill>
                  <a:srgbClr val="FF0000"/>
                </a:solidFill>
                <a:latin typeface="Calibri"/>
                <a:cs typeface="Calibri"/>
              </a:rPr>
              <a:t>So</a:t>
            </a:r>
            <a:r>
              <a:rPr lang="en-US" sz="2400" b="1" spc="100" dirty="0">
                <a:solidFill>
                  <a:srgbClr val="FF0000"/>
                </a:solidFill>
                <a:latin typeface="Calibri"/>
                <a:cs typeface="Calibri"/>
              </a:rPr>
              <a:t>ft</a:t>
            </a:r>
            <a:r>
              <a:rPr sz="2400" b="1" spc="100" dirty="0">
                <a:solidFill>
                  <a:srgbClr val="FF0000"/>
                </a:solidFill>
                <a:latin typeface="Calibri"/>
                <a:cs typeface="Calibri"/>
              </a:rPr>
              <a:t> </a:t>
            </a:r>
            <a:r>
              <a:rPr sz="2400" b="1" spc="-5" dirty="0">
                <a:solidFill>
                  <a:srgbClr val="FF0000"/>
                </a:solidFill>
                <a:latin typeface="Calibri"/>
                <a:cs typeface="Calibri"/>
              </a:rPr>
              <a:t>money </a:t>
            </a:r>
            <a:r>
              <a:rPr sz="2400" dirty="0">
                <a:latin typeface="Calibri"/>
                <a:cs typeface="Calibri"/>
              </a:rPr>
              <a:t>is deﬁned as </a:t>
            </a:r>
            <a:r>
              <a:rPr sz="2400" spc="-5" dirty="0">
                <a:latin typeface="Calibri"/>
                <a:cs typeface="Calibri"/>
              </a:rPr>
              <a:t>"</a:t>
            </a:r>
            <a:r>
              <a:rPr sz="2400" spc="-5" dirty="0">
                <a:solidFill>
                  <a:srgbClr val="FF0000"/>
                </a:solidFill>
                <a:latin typeface="Calibri"/>
                <a:cs typeface="Calibri"/>
              </a:rPr>
              <a:t>money raised outside </a:t>
            </a:r>
            <a:r>
              <a:rPr sz="2400" dirty="0">
                <a:solidFill>
                  <a:srgbClr val="FF0000"/>
                </a:solidFill>
                <a:latin typeface="Calibri"/>
                <a:cs typeface="Calibri"/>
              </a:rPr>
              <a:t>the </a:t>
            </a:r>
            <a:r>
              <a:rPr sz="2400" spc="-5" dirty="0">
                <a:solidFill>
                  <a:srgbClr val="FF0000"/>
                </a:solidFill>
                <a:latin typeface="Calibri"/>
                <a:cs typeface="Calibri"/>
              </a:rPr>
              <a:t>limits </a:t>
            </a:r>
            <a:r>
              <a:rPr sz="2400" dirty="0">
                <a:solidFill>
                  <a:srgbClr val="FF0000"/>
                </a:solidFill>
                <a:latin typeface="Calibri"/>
                <a:cs typeface="Calibri"/>
              </a:rPr>
              <a:t>and  </a:t>
            </a:r>
            <a:r>
              <a:rPr sz="2400" spc="-5" dirty="0">
                <a:solidFill>
                  <a:srgbClr val="FF0000"/>
                </a:solidFill>
                <a:latin typeface="Calibri"/>
                <a:cs typeface="Calibri"/>
              </a:rPr>
              <a:t>prohibitions of federal campaign </a:t>
            </a:r>
            <a:r>
              <a:rPr sz="2400" dirty="0">
                <a:solidFill>
                  <a:srgbClr val="FF0000"/>
                </a:solidFill>
                <a:latin typeface="Calibri"/>
                <a:cs typeface="Calibri"/>
              </a:rPr>
              <a:t>ﬁnance </a:t>
            </a:r>
            <a:r>
              <a:rPr sz="2400" spc="-5" dirty="0">
                <a:solidFill>
                  <a:srgbClr val="FF0000"/>
                </a:solidFill>
                <a:latin typeface="Calibri"/>
                <a:cs typeface="Calibri"/>
              </a:rPr>
              <a:t>law</a:t>
            </a:r>
            <a:r>
              <a:rPr sz="2400" spc="-5" dirty="0">
                <a:latin typeface="Calibri"/>
                <a:cs typeface="Calibri"/>
              </a:rPr>
              <a:t>." </a:t>
            </a:r>
            <a:r>
              <a:rPr sz="2400" spc="100" dirty="0">
                <a:solidFill>
                  <a:srgbClr val="FF0000"/>
                </a:solidFill>
                <a:latin typeface="Calibri"/>
                <a:cs typeface="Calibri"/>
              </a:rPr>
              <a:t>S</a:t>
            </a:r>
            <a:r>
              <a:rPr lang="en-US" sz="2400" spc="100" dirty="0">
                <a:solidFill>
                  <a:srgbClr val="FF0000"/>
                </a:solidFill>
                <a:latin typeface="Calibri"/>
                <a:cs typeface="Calibri"/>
              </a:rPr>
              <a:t>oft </a:t>
            </a:r>
            <a:r>
              <a:rPr sz="2400" spc="-5" dirty="0">
                <a:solidFill>
                  <a:srgbClr val="FF0000"/>
                </a:solidFill>
                <a:latin typeface="Calibri"/>
                <a:cs typeface="Calibri"/>
              </a:rPr>
              <a:t>money </a:t>
            </a:r>
            <a:r>
              <a:rPr sz="2400" dirty="0">
                <a:solidFill>
                  <a:srgbClr val="FF0000"/>
                </a:solidFill>
                <a:latin typeface="Calibri"/>
                <a:cs typeface="Calibri"/>
              </a:rPr>
              <a:t>is </a:t>
            </a:r>
            <a:r>
              <a:rPr sz="2400" spc="-5" dirty="0">
                <a:solidFill>
                  <a:srgbClr val="FF0000"/>
                </a:solidFill>
                <a:latin typeface="Calibri"/>
                <a:cs typeface="Calibri"/>
              </a:rPr>
              <a:t>sometimes referred  </a:t>
            </a:r>
            <a:r>
              <a:rPr sz="2400" dirty="0">
                <a:solidFill>
                  <a:srgbClr val="FF0000"/>
                </a:solidFill>
                <a:latin typeface="Calibri"/>
                <a:cs typeface="Calibri"/>
              </a:rPr>
              <a:t>to as </a:t>
            </a:r>
            <a:r>
              <a:rPr sz="2400" spc="-5" dirty="0">
                <a:solidFill>
                  <a:srgbClr val="FF0000"/>
                </a:solidFill>
                <a:latin typeface="Calibri"/>
                <a:cs typeface="Calibri"/>
              </a:rPr>
              <a:t>nonfederal money (meaning </a:t>
            </a:r>
            <a:r>
              <a:rPr sz="2400" dirty="0">
                <a:solidFill>
                  <a:srgbClr val="FF0000"/>
                </a:solidFill>
                <a:latin typeface="Calibri"/>
                <a:cs typeface="Calibri"/>
              </a:rPr>
              <a:t>that the </a:t>
            </a:r>
            <a:r>
              <a:rPr sz="2400" spc="-5" dirty="0">
                <a:solidFill>
                  <a:srgbClr val="FF0000"/>
                </a:solidFill>
                <a:latin typeface="Calibri"/>
                <a:cs typeface="Calibri"/>
              </a:rPr>
              <a:t>money </a:t>
            </a:r>
            <a:r>
              <a:rPr sz="2400" dirty="0">
                <a:solidFill>
                  <a:srgbClr val="FF0000"/>
                </a:solidFill>
                <a:latin typeface="Calibri"/>
                <a:cs typeface="Calibri"/>
              </a:rPr>
              <a:t>is </a:t>
            </a:r>
            <a:r>
              <a:rPr sz="2400" spc="-5" dirty="0">
                <a:solidFill>
                  <a:srgbClr val="FF0000"/>
                </a:solidFill>
                <a:latin typeface="Calibri"/>
                <a:cs typeface="Calibri"/>
              </a:rPr>
              <a:t>not </a:t>
            </a:r>
            <a:r>
              <a:rPr sz="2400" dirty="0">
                <a:solidFill>
                  <a:srgbClr val="FF0000"/>
                </a:solidFill>
                <a:latin typeface="Calibri"/>
                <a:cs typeface="Calibri"/>
              </a:rPr>
              <a:t>subject to </a:t>
            </a:r>
            <a:r>
              <a:rPr sz="2400" spc="-5" dirty="0">
                <a:solidFill>
                  <a:srgbClr val="FF0000"/>
                </a:solidFill>
                <a:latin typeface="Calibri"/>
                <a:cs typeface="Calibri"/>
              </a:rPr>
              <a:t>federal law).  Speciﬁcally, </a:t>
            </a:r>
            <a:r>
              <a:rPr sz="2400" dirty="0">
                <a:solidFill>
                  <a:srgbClr val="FF0000"/>
                </a:solidFill>
                <a:latin typeface="Calibri"/>
                <a:cs typeface="Calibri"/>
              </a:rPr>
              <a:t>the </a:t>
            </a:r>
            <a:r>
              <a:rPr sz="2400" spc="-5" dirty="0">
                <a:solidFill>
                  <a:srgbClr val="FF0000"/>
                </a:solidFill>
                <a:latin typeface="Calibri"/>
                <a:cs typeface="Calibri"/>
              </a:rPr>
              <a:t>Bipartisan Campaign Reform </a:t>
            </a:r>
            <a:r>
              <a:rPr sz="2400" dirty="0">
                <a:solidFill>
                  <a:srgbClr val="FF0000"/>
                </a:solidFill>
                <a:latin typeface="Calibri"/>
                <a:cs typeface="Calibri"/>
              </a:rPr>
              <a:t>Act </a:t>
            </a:r>
            <a:r>
              <a:rPr sz="2400" spc="-5" dirty="0">
                <a:solidFill>
                  <a:srgbClr val="FF0000"/>
                </a:solidFill>
                <a:latin typeface="Calibri"/>
                <a:cs typeface="Calibri"/>
              </a:rPr>
              <a:t>does </a:t>
            </a:r>
            <a:r>
              <a:rPr sz="2400" dirty="0">
                <a:solidFill>
                  <a:srgbClr val="FF0000"/>
                </a:solidFill>
                <a:latin typeface="Calibri"/>
                <a:cs typeface="Calibri"/>
              </a:rPr>
              <a:t>the</a:t>
            </a:r>
            <a:r>
              <a:rPr sz="2400" spc="40" dirty="0">
                <a:solidFill>
                  <a:srgbClr val="FF0000"/>
                </a:solidFill>
                <a:latin typeface="Calibri"/>
                <a:cs typeface="Calibri"/>
              </a:rPr>
              <a:t> </a:t>
            </a:r>
            <a:r>
              <a:rPr sz="2400" spc="-5" dirty="0">
                <a:solidFill>
                  <a:srgbClr val="FF0000"/>
                </a:solidFill>
                <a:latin typeface="Calibri"/>
                <a:cs typeface="Calibri"/>
              </a:rPr>
              <a:t>following</a:t>
            </a:r>
            <a:r>
              <a:rPr sz="2400" spc="-5" dirty="0">
                <a:latin typeface="Calibri"/>
                <a:cs typeface="Calibri"/>
              </a:rPr>
              <a:t>:</a:t>
            </a:r>
            <a:endParaRPr sz="2400" dirty="0">
              <a:latin typeface="Calibri"/>
              <a:cs typeface="Calibri"/>
            </a:endParaRPr>
          </a:p>
          <a:p>
            <a:pPr marL="748665" marR="594360" lvl="1" indent="-279400">
              <a:lnSpc>
                <a:spcPts val="2750"/>
              </a:lnSpc>
              <a:spcBef>
                <a:spcPts val="590"/>
              </a:spcBef>
              <a:buFont typeface="Arial"/>
              <a:buChar char="–"/>
              <a:tabLst>
                <a:tab pos="755650" algn="l"/>
              </a:tabLst>
            </a:pPr>
            <a:r>
              <a:rPr sz="2400" spc="-5" dirty="0">
                <a:latin typeface="Calibri"/>
                <a:cs typeface="Calibri"/>
              </a:rPr>
              <a:t>prohibits national political party </a:t>
            </a:r>
            <a:r>
              <a:rPr sz="2400" spc="-10" dirty="0">
                <a:latin typeface="Calibri"/>
                <a:cs typeface="Calibri"/>
              </a:rPr>
              <a:t>committees </a:t>
            </a:r>
            <a:r>
              <a:rPr sz="2400" spc="-5" dirty="0">
                <a:latin typeface="Calibri"/>
                <a:cs typeface="Calibri"/>
              </a:rPr>
              <a:t>from receiving or </a:t>
            </a:r>
            <a:r>
              <a:rPr sz="2400" dirty="0">
                <a:latin typeface="Calibri"/>
                <a:cs typeface="Calibri"/>
              </a:rPr>
              <a:t>using </a:t>
            </a:r>
            <a:r>
              <a:rPr sz="2400" spc="80" dirty="0">
                <a:latin typeface="Calibri"/>
                <a:cs typeface="Calibri"/>
              </a:rPr>
              <a:t>so</a:t>
            </a:r>
            <a:r>
              <a:rPr lang="en-US" sz="2400" spc="80" dirty="0">
                <a:latin typeface="Calibri"/>
                <a:cs typeface="Calibri"/>
              </a:rPr>
              <a:t>ft</a:t>
            </a:r>
            <a:r>
              <a:rPr sz="2400" spc="80" dirty="0">
                <a:latin typeface="Calibri"/>
                <a:cs typeface="Calibri"/>
              </a:rPr>
              <a:t> </a:t>
            </a:r>
            <a:r>
              <a:rPr sz="2400" spc="-5" dirty="0">
                <a:latin typeface="Calibri"/>
                <a:cs typeface="Calibri"/>
              </a:rPr>
              <a:t>money </a:t>
            </a:r>
            <a:r>
              <a:rPr sz="2400" dirty="0">
                <a:latin typeface="Calibri"/>
                <a:cs typeface="Calibri"/>
              </a:rPr>
              <a:t>in </a:t>
            </a:r>
            <a:r>
              <a:rPr sz="2400" spc="-5" dirty="0">
                <a:latin typeface="Calibri"/>
                <a:cs typeface="Calibri"/>
              </a:rPr>
              <a:t>federal  elections</a:t>
            </a:r>
            <a:endParaRPr sz="2400" dirty="0">
              <a:latin typeface="Calibri"/>
              <a:cs typeface="Calibri"/>
            </a:endParaRPr>
          </a:p>
          <a:p>
            <a:pPr marL="748665" marR="27940" lvl="1" indent="-279400">
              <a:lnSpc>
                <a:spcPct val="100499"/>
              </a:lnSpc>
              <a:spcBef>
                <a:spcPts val="484"/>
              </a:spcBef>
              <a:buFont typeface="Arial"/>
              <a:buChar char="–"/>
              <a:tabLst>
                <a:tab pos="755650" algn="l"/>
              </a:tabLst>
            </a:pPr>
            <a:r>
              <a:rPr sz="2400" spc="-5" dirty="0">
                <a:latin typeface="Calibri"/>
                <a:cs typeface="Calibri"/>
              </a:rPr>
              <a:t>prohibits state, district </a:t>
            </a:r>
            <a:r>
              <a:rPr sz="2400" dirty="0">
                <a:latin typeface="Calibri"/>
                <a:cs typeface="Calibri"/>
              </a:rPr>
              <a:t>and </a:t>
            </a:r>
            <a:r>
              <a:rPr sz="2400" spc="-5" dirty="0">
                <a:latin typeface="Calibri"/>
                <a:cs typeface="Calibri"/>
              </a:rPr>
              <a:t>local political parties from receiving or </a:t>
            </a:r>
            <a:r>
              <a:rPr sz="2400" dirty="0">
                <a:latin typeface="Calibri"/>
                <a:cs typeface="Calibri"/>
              </a:rPr>
              <a:t>using </a:t>
            </a:r>
            <a:r>
              <a:rPr sz="2400" spc="80" dirty="0">
                <a:latin typeface="Calibri"/>
                <a:cs typeface="Calibri"/>
              </a:rPr>
              <a:t>so</a:t>
            </a:r>
            <a:r>
              <a:rPr lang="en-US" sz="2400" spc="80" dirty="0">
                <a:latin typeface="Calibri"/>
                <a:cs typeface="Calibri"/>
              </a:rPr>
              <a:t>ft</a:t>
            </a:r>
            <a:r>
              <a:rPr sz="2400" spc="80" dirty="0">
                <a:latin typeface="Calibri"/>
                <a:cs typeface="Calibri"/>
              </a:rPr>
              <a:t> </a:t>
            </a:r>
            <a:r>
              <a:rPr sz="2400" spc="-5" dirty="0">
                <a:latin typeface="Calibri"/>
                <a:cs typeface="Calibri"/>
              </a:rPr>
              <a:t>money for federal  election activities; for </a:t>
            </a:r>
            <a:r>
              <a:rPr sz="2400" dirty="0">
                <a:latin typeface="Calibri"/>
                <a:cs typeface="Calibri"/>
              </a:rPr>
              <a:t>speciﬁed </a:t>
            </a:r>
            <a:r>
              <a:rPr sz="2400" spc="-5" dirty="0">
                <a:latin typeface="Calibri"/>
                <a:cs typeface="Calibri"/>
              </a:rPr>
              <a:t>activities, </a:t>
            </a:r>
            <a:r>
              <a:rPr sz="2400" dirty="0">
                <a:latin typeface="Calibri"/>
                <a:cs typeface="Calibri"/>
              </a:rPr>
              <a:t>including </a:t>
            </a:r>
            <a:r>
              <a:rPr sz="2400" spc="-5" dirty="0">
                <a:latin typeface="Calibri"/>
                <a:cs typeface="Calibri"/>
              </a:rPr>
              <a:t>voter registration drives </a:t>
            </a:r>
            <a:r>
              <a:rPr sz="2400" dirty="0">
                <a:latin typeface="Calibri"/>
                <a:cs typeface="Calibri"/>
              </a:rPr>
              <a:t>and </a:t>
            </a:r>
            <a:r>
              <a:rPr sz="2400" spc="-5" dirty="0">
                <a:latin typeface="Calibri"/>
                <a:cs typeface="Calibri"/>
              </a:rPr>
              <a:t>get-out-the-  vote activities, </a:t>
            </a:r>
            <a:r>
              <a:rPr sz="2400" dirty="0">
                <a:latin typeface="Calibri"/>
                <a:cs typeface="Calibri"/>
              </a:rPr>
              <a:t>these </a:t>
            </a:r>
            <a:r>
              <a:rPr sz="2400" spc="-5" dirty="0">
                <a:latin typeface="Calibri"/>
                <a:cs typeface="Calibri"/>
              </a:rPr>
              <a:t>parties </a:t>
            </a:r>
            <a:r>
              <a:rPr sz="2400" dirty="0">
                <a:latin typeface="Calibri"/>
                <a:cs typeface="Calibri"/>
              </a:rPr>
              <a:t>can use </a:t>
            </a:r>
            <a:r>
              <a:rPr sz="2400" spc="-5" dirty="0">
                <a:latin typeface="Calibri"/>
                <a:cs typeface="Calibri"/>
              </a:rPr>
              <a:t>nonfederal</a:t>
            </a:r>
            <a:r>
              <a:rPr sz="2400" spc="5" dirty="0">
                <a:latin typeface="Calibri"/>
                <a:cs typeface="Calibri"/>
              </a:rPr>
              <a:t> </a:t>
            </a:r>
            <a:r>
              <a:rPr sz="2400" dirty="0">
                <a:latin typeface="Calibri"/>
                <a:cs typeface="Calibri"/>
              </a:rPr>
              <a:t>funds</a:t>
            </a:r>
          </a:p>
          <a:p>
            <a:pPr marL="748665" marR="568325" lvl="1" indent="-279400">
              <a:lnSpc>
                <a:spcPts val="2750"/>
              </a:lnSpc>
              <a:spcBef>
                <a:spcPts val="595"/>
              </a:spcBef>
              <a:buFont typeface="Arial"/>
              <a:buChar char="–"/>
              <a:tabLst>
                <a:tab pos="755650" algn="l"/>
              </a:tabLst>
            </a:pPr>
            <a:r>
              <a:rPr sz="2400" spc="-5" dirty="0">
                <a:latin typeface="Calibri"/>
                <a:cs typeface="Calibri"/>
              </a:rPr>
              <a:t>prohibits federal candidates </a:t>
            </a:r>
            <a:r>
              <a:rPr sz="2400" dirty="0">
                <a:latin typeface="Calibri"/>
                <a:cs typeface="Calibri"/>
              </a:rPr>
              <a:t>and </a:t>
            </a:r>
            <a:r>
              <a:rPr sz="2400" spc="-5" dirty="0">
                <a:latin typeface="Calibri"/>
                <a:cs typeface="Calibri"/>
              </a:rPr>
              <a:t>oﬃce</a:t>
            </a:r>
            <a:r>
              <a:rPr lang="en-US" sz="2400" spc="-5" dirty="0">
                <a:latin typeface="Calibri"/>
                <a:cs typeface="Calibri"/>
              </a:rPr>
              <a:t> </a:t>
            </a:r>
            <a:r>
              <a:rPr sz="2400" spc="-5" dirty="0">
                <a:latin typeface="Calibri"/>
                <a:cs typeface="Calibri"/>
              </a:rPr>
              <a:t>holders from raising or </a:t>
            </a:r>
            <a:r>
              <a:rPr sz="2400" dirty="0">
                <a:latin typeface="Calibri"/>
                <a:cs typeface="Calibri"/>
              </a:rPr>
              <a:t>using </a:t>
            </a:r>
            <a:r>
              <a:rPr sz="2400" spc="80" dirty="0">
                <a:latin typeface="Calibri"/>
                <a:cs typeface="Calibri"/>
              </a:rPr>
              <a:t>so</a:t>
            </a:r>
            <a:r>
              <a:rPr lang="en-US" sz="2400" spc="80" dirty="0">
                <a:latin typeface="Calibri"/>
                <a:cs typeface="Calibri"/>
              </a:rPr>
              <a:t>ft</a:t>
            </a:r>
            <a:r>
              <a:rPr sz="2400" spc="80" dirty="0">
                <a:latin typeface="Calibri"/>
                <a:cs typeface="Calibri"/>
              </a:rPr>
              <a:t> </a:t>
            </a:r>
            <a:r>
              <a:rPr sz="2400" spc="-5" dirty="0">
                <a:latin typeface="Calibri"/>
                <a:cs typeface="Calibri"/>
              </a:rPr>
              <a:t>money for federal  election activities</a:t>
            </a:r>
            <a:endParaRPr sz="2400" dirty="0">
              <a:latin typeface="Calibri"/>
              <a:cs typeface="Calibri"/>
            </a:endParaRPr>
          </a:p>
        </p:txBody>
      </p:sp>
      <p:sp>
        <p:nvSpPr>
          <p:cNvPr id="5" name="Rectangle 4">
            <a:extLst>
              <a:ext uri="{FF2B5EF4-FFF2-40B4-BE49-F238E27FC236}">
                <a16:creationId xmlns:a16="http://schemas.microsoft.com/office/drawing/2014/main" id="{AB94F1F8-D89E-4E49-9923-CD4E56C78AEB}"/>
              </a:ext>
            </a:extLst>
          </p:cNvPr>
          <p:cNvSpPr/>
          <p:nvPr/>
        </p:nvSpPr>
        <p:spPr>
          <a:xfrm rot="20716621">
            <a:off x="9494814" y="850331"/>
            <a:ext cx="2579409" cy="660435"/>
          </a:xfrm>
          <a:prstGeom prst="rect">
            <a:avLst/>
          </a:prstGeom>
          <a:solidFill>
            <a:srgbClr val="C00000"/>
          </a:solidFill>
        </p:spPr>
        <p:txBody>
          <a:bodyPr wrap="square" lIns="91440" tIns="45720" rIns="91440" bIns="4572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KNOW THIS</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0480" y="-13464"/>
            <a:ext cx="6868159" cy="443711"/>
          </a:xfrm>
          <a:prstGeom prst="rect">
            <a:avLst/>
          </a:prstGeom>
        </p:spPr>
        <p:txBody>
          <a:bodyPr vert="horz" wrap="square" lIns="0" tIns="12700" rIns="0" bIns="0" rtlCol="0">
            <a:spAutoFit/>
          </a:bodyPr>
          <a:lstStyle/>
          <a:p>
            <a:pPr marL="12700" algn="ctr">
              <a:lnSpc>
                <a:spcPct val="100000"/>
              </a:lnSpc>
              <a:spcBef>
                <a:spcPts val="100"/>
              </a:spcBef>
            </a:pPr>
            <a:r>
              <a:rPr sz="2800" spc="-5" dirty="0"/>
              <a:t>Bipartisan Campaign </a:t>
            </a:r>
            <a:r>
              <a:rPr sz="2800" dirty="0"/>
              <a:t>Reform</a:t>
            </a:r>
            <a:r>
              <a:rPr sz="2800" spc="-55" dirty="0"/>
              <a:t> </a:t>
            </a:r>
            <a:r>
              <a:rPr sz="2800" dirty="0"/>
              <a:t>Act</a:t>
            </a:r>
          </a:p>
        </p:txBody>
      </p:sp>
      <p:sp>
        <p:nvSpPr>
          <p:cNvPr id="3" name="object 3"/>
          <p:cNvSpPr txBox="1"/>
          <p:nvPr/>
        </p:nvSpPr>
        <p:spPr>
          <a:xfrm>
            <a:off x="91440" y="507687"/>
            <a:ext cx="12009120" cy="5842625"/>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200" b="1" dirty="0">
                <a:latin typeface="Calibri"/>
                <a:cs typeface="Calibri"/>
              </a:rPr>
              <a:t>Issue </a:t>
            </a:r>
            <a:r>
              <a:rPr sz="2200" b="1" spc="-5" dirty="0">
                <a:latin typeface="Calibri"/>
                <a:cs typeface="Calibri"/>
              </a:rPr>
              <a:t>advocacy </a:t>
            </a:r>
            <a:r>
              <a:rPr sz="2200" b="1" dirty="0">
                <a:latin typeface="Calibri"/>
                <a:cs typeface="Calibri"/>
              </a:rPr>
              <a:t>refers to </a:t>
            </a:r>
            <a:r>
              <a:rPr sz="2200" b="1" spc="-5" dirty="0">
                <a:latin typeface="Calibri"/>
                <a:cs typeface="Calibri"/>
              </a:rPr>
              <a:t>political advertising </a:t>
            </a:r>
            <a:r>
              <a:rPr sz="2200" b="1" dirty="0">
                <a:latin typeface="Calibri"/>
                <a:cs typeface="Calibri"/>
              </a:rPr>
              <a:t>focused on "broad </a:t>
            </a:r>
            <a:r>
              <a:rPr sz="2200" b="1" spc="-5" dirty="0">
                <a:latin typeface="Calibri"/>
                <a:cs typeface="Calibri"/>
              </a:rPr>
              <a:t>political </a:t>
            </a:r>
            <a:r>
              <a:rPr sz="2200" b="1" dirty="0">
                <a:latin typeface="Calibri"/>
                <a:cs typeface="Calibri"/>
              </a:rPr>
              <a:t>issues </a:t>
            </a:r>
            <a:r>
              <a:rPr sz="2200" b="1" spc="-5" dirty="0">
                <a:latin typeface="Calibri"/>
                <a:cs typeface="Calibri"/>
              </a:rPr>
              <a:t>rather </a:t>
            </a:r>
            <a:r>
              <a:rPr sz="2200" b="1" dirty="0">
                <a:latin typeface="Calibri"/>
                <a:cs typeface="Calibri"/>
              </a:rPr>
              <a:t>than </a:t>
            </a:r>
            <a:r>
              <a:rPr sz="2200" b="1" spc="-5" dirty="0">
                <a:latin typeface="Calibri"/>
                <a:cs typeface="Calibri"/>
              </a:rPr>
              <a:t>speciﬁc  candidates." </a:t>
            </a:r>
            <a:r>
              <a:rPr sz="2200" dirty="0">
                <a:latin typeface="Calibri"/>
                <a:cs typeface="Calibri"/>
              </a:rPr>
              <a:t>It </a:t>
            </a:r>
            <a:r>
              <a:rPr sz="2200" spc="-5" dirty="0">
                <a:latin typeface="Calibri"/>
                <a:cs typeface="Calibri"/>
              </a:rPr>
              <a:t>does not </a:t>
            </a:r>
            <a:r>
              <a:rPr sz="2200" spc="-15" dirty="0">
                <a:latin typeface="Calibri"/>
                <a:cs typeface="Calibri"/>
              </a:rPr>
              <a:t>attempt </a:t>
            </a:r>
            <a:r>
              <a:rPr sz="2200" dirty="0">
                <a:latin typeface="Calibri"/>
                <a:cs typeface="Calibri"/>
              </a:rPr>
              <a:t>to </a:t>
            </a:r>
            <a:r>
              <a:rPr sz="2200" spc="-5" dirty="0">
                <a:latin typeface="Calibri"/>
                <a:cs typeface="Calibri"/>
              </a:rPr>
              <a:t>persuade </a:t>
            </a:r>
            <a:r>
              <a:rPr sz="2200" dirty="0">
                <a:latin typeface="Calibri"/>
                <a:cs typeface="Calibri"/>
              </a:rPr>
              <a:t>the public </a:t>
            </a:r>
            <a:r>
              <a:rPr sz="2200" spc="-5" dirty="0">
                <a:latin typeface="Calibri"/>
                <a:cs typeface="Calibri"/>
              </a:rPr>
              <a:t>of particular electoral outcomes, </a:t>
            </a:r>
            <a:r>
              <a:rPr sz="2200" dirty="0">
                <a:latin typeface="Calibri"/>
                <a:cs typeface="Calibri"/>
              </a:rPr>
              <a:t>but </a:t>
            </a:r>
            <a:r>
              <a:rPr sz="2200" spc="-5" dirty="0">
                <a:latin typeface="Calibri"/>
                <a:cs typeface="Calibri"/>
              </a:rPr>
              <a:t>rather </a:t>
            </a:r>
            <a:r>
              <a:rPr sz="2200" dirty="0">
                <a:latin typeface="Calibri"/>
                <a:cs typeface="Calibri"/>
              </a:rPr>
              <a:t>seeks to </a:t>
            </a:r>
            <a:r>
              <a:rPr sz="2200" b="1" dirty="0">
                <a:latin typeface="Calibri"/>
                <a:cs typeface="Calibri"/>
              </a:rPr>
              <a:t>highlight</a:t>
            </a:r>
            <a:r>
              <a:rPr sz="2200" dirty="0">
                <a:latin typeface="Calibri"/>
                <a:cs typeface="Calibri"/>
              </a:rPr>
              <a:t> </a:t>
            </a:r>
            <a:r>
              <a:rPr sz="2200" spc="-5" dirty="0">
                <a:latin typeface="Calibri"/>
                <a:cs typeface="Calibri"/>
              </a:rPr>
              <a:t>broader political or social </a:t>
            </a:r>
            <a:r>
              <a:rPr sz="2200" dirty="0">
                <a:latin typeface="Calibri"/>
                <a:cs typeface="Calibri"/>
              </a:rPr>
              <a:t>issues. Issue </a:t>
            </a:r>
            <a:r>
              <a:rPr sz="2200" spc="-5" dirty="0">
                <a:latin typeface="Calibri"/>
                <a:cs typeface="Calibri"/>
              </a:rPr>
              <a:t>advocacy </a:t>
            </a:r>
            <a:r>
              <a:rPr sz="2200" dirty="0">
                <a:latin typeface="Calibri"/>
                <a:cs typeface="Calibri"/>
              </a:rPr>
              <a:t>is </a:t>
            </a:r>
            <a:r>
              <a:rPr sz="2200" spc="-5" dirty="0">
                <a:latin typeface="Calibri"/>
                <a:cs typeface="Calibri"/>
              </a:rPr>
              <a:t>distinguished from </a:t>
            </a:r>
            <a:r>
              <a:rPr sz="2200" b="1" spc="-5" dirty="0">
                <a:latin typeface="Calibri"/>
                <a:cs typeface="Calibri"/>
              </a:rPr>
              <a:t>express advocacy</a:t>
            </a:r>
            <a:r>
              <a:rPr sz="2200" spc="-5" dirty="0">
                <a:latin typeface="Calibri"/>
                <a:cs typeface="Calibri"/>
              </a:rPr>
              <a:t>, which  expressly </a:t>
            </a:r>
            <a:r>
              <a:rPr sz="2200" dirty="0">
                <a:latin typeface="Calibri"/>
                <a:cs typeface="Calibri"/>
              </a:rPr>
              <a:t>and </a:t>
            </a:r>
            <a:r>
              <a:rPr sz="2200" spc="-5" dirty="0">
                <a:latin typeface="Calibri"/>
                <a:cs typeface="Calibri"/>
              </a:rPr>
              <a:t>clearly supports or opposes </a:t>
            </a:r>
            <a:r>
              <a:rPr sz="2200" dirty="0">
                <a:latin typeface="Calibri"/>
                <a:cs typeface="Calibri"/>
              </a:rPr>
              <a:t>a </a:t>
            </a:r>
            <a:r>
              <a:rPr sz="2200" spc="-5" dirty="0">
                <a:latin typeface="Calibri"/>
                <a:cs typeface="Calibri"/>
              </a:rPr>
              <a:t>particular electoral outcome. Express advocacy advertisements  </a:t>
            </a:r>
            <a:r>
              <a:rPr sz="2200" dirty="0">
                <a:latin typeface="Calibri"/>
                <a:cs typeface="Calibri"/>
              </a:rPr>
              <a:t>include </a:t>
            </a:r>
            <a:r>
              <a:rPr sz="2200" spc="-5" dirty="0">
                <a:latin typeface="Calibri"/>
                <a:cs typeface="Calibri"/>
              </a:rPr>
              <a:t>"</a:t>
            </a:r>
            <a:r>
              <a:rPr sz="2200" b="1" spc="-5" dirty="0">
                <a:solidFill>
                  <a:srgbClr val="FF0000"/>
                </a:solidFill>
                <a:latin typeface="Calibri"/>
                <a:cs typeface="Calibri"/>
              </a:rPr>
              <a:t>for</a:t>
            </a:r>
            <a:r>
              <a:rPr sz="2200" spc="-5" dirty="0">
                <a:latin typeface="Calibri"/>
                <a:cs typeface="Calibri"/>
              </a:rPr>
              <a:t>" or "</a:t>
            </a:r>
            <a:r>
              <a:rPr sz="2200" b="1" spc="-5" dirty="0">
                <a:solidFill>
                  <a:srgbClr val="FF0000"/>
                </a:solidFill>
                <a:latin typeface="Calibri"/>
                <a:cs typeface="Calibri"/>
              </a:rPr>
              <a:t>against</a:t>
            </a:r>
            <a:r>
              <a:rPr sz="2200" spc="-5" dirty="0">
                <a:latin typeface="Calibri"/>
                <a:cs typeface="Calibri"/>
              </a:rPr>
              <a:t>" statements. Candidate-supported advertisements, for </a:t>
            </a:r>
            <a:r>
              <a:rPr sz="2200" dirty="0">
                <a:latin typeface="Calibri"/>
                <a:cs typeface="Calibri"/>
              </a:rPr>
              <a:t>instance, </a:t>
            </a:r>
            <a:r>
              <a:rPr sz="2200" spc="-5" dirty="0">
                <a:latin typeface="Calibri"/>
                <a:cs typeface="Calibri"/>
              </a:rPr>
              <a:t>which expressly </a:t>
            </a:r>
            <a:r>
              <a:rPr sz="2200" dirty="0">
                <a:latin typeface="Calibri"/>
                <a:cs typeface="Calibri"/>
              </a:rPr>
              <a:t>state  </a:t>
            </a:r>
            <a:r>
              <a:rPr sz="2200" spc="-5" dirty="0">
                <a:latin typeface="Calibri"/>
                <a:cs typeface="Calibri"/>
              </a:rPr>
              <a:t>whether </a:t>
            </a:r>
            <a:r>
              <a:rPr sz="2200" dirty="0">
                <a:latin typeface="Calibri"/>
                <a:cs typeface="Calibri"/>
              </a:rPr>
              <a:t>to </a:t>
            </a:r>
            <a:r>
              <a:rPr sz="2200" spc="-5" dirty="0">
                <a:latin typeface="Calibri"/>
                <a:cs typeface="Calibri"/>
              </a:rPr>
              <a:t>vote for or against </a:t>
            </a:r>
            <a:r>
              <a:rPr sz="2200" dirty="0">
                <a:latin typeface="Calibri"/>
                <a:cs typeface="Calibri"/>
              </a:rPr>
              <a:t>a </a:t>
            </a:r>
            <a:r>
              <a:rPr sz="2200" spc="-5" dirty="0">
                <a:latin typeface="Calibri"/>
                <a:cs typeface="Calibri"/>
              </a:rPr>
              <a:t>candidate, are </a:t>
            </a:r>
            <a:r>
              <a:rPr sz="2200" dirty="0">
                <a:latin typeface="Calibri"/>
                <a:cs typeface="Calibri"/>
              </a:rPr>
              <a:t>by </a:t>
            </a:r>
            <a:r>
              <a:rPr sz="2200" spc="-5" dirty="0">
                <a:latin typeface="Calibri"/>
                <a:cs typeface="Calibri"/>
              </a:rPr>
              <a:t>deﬁnition express advocacy. </a:t>
            </a:r>
            <a:r>
              <a:rPr sz="2200" b="1" spc="-5" dirty="0">
                <a:latin typeface="Calibri"/>
                <a:cs typeface="Calibri"/>
              </a:rPr>
              <a:t>Advertisements focused on  broader </a:t>
            </a:r>
            <a:r>
              <a:rPr sz="2200" b="1" dirty="0">
                <a:latin typeface="Calibri"/>
                <a:cs typeface="Calibri"/>
              </a:rPr>
              <a:t>issues, </a:t>
            </a:r>
            <a:r>
              <a:rPr sz="2200" b="1" spc="-5" dirty="0">
                <a:latin typeface="Calibri"/>
                <a:cs typeface="Calibri"/>
              </a:rPr>
              <a:t>which </a:t>
            </a:r>
            <a:r>
              <a:rPr sz="2200" b="1" dirty="0">
                <a:latin typeface="Calibri"/>
                <a:cs typeface="Calibri"/>
              </a:rPr>
              <a:t>do </a:t>
            </a:r>
            <a:r>
              <a:rPr sz="2200" b="1" spc="-5" dirty="0">
                <a:latin typeface="Calibri"/>
                <a:cs typeface="Calibri"/>
              </a:rPr>
              <a:t>not </a:t>
            </a:r>
            <a:r>
              <a:rPr sz="2200" b="1" dirty="0">
                <a:latin typeface="Calibri"/>
                <a:cs typeface="Calibri"/>
              </a:rPr>
              <a:t>use </a:t>
            </a:r>
            <a:r>
              <a:rPr sz="2200" b="1" spc="-5" dirty="0">
                <a:latin typeface="Calibri"/>
                <a:cs typeface="Calibri"/>
              </a:rPr>
              <a:t>express statements of support or opposition, are </a:t>
            </a:r>
            <a:r>
              <a:rPr sz="2200" b="1" dirty="0">
                <a:latin typeface="Calibri"/>
                <a:cs typeface="Calibri"/>
              </a:rPr>
              <a:t>by </a:t>
            </a:r>
            <a:r>
              <a:rPr sz="2200" b="1" spc="-5" dirty="0">
                <a:latin typeface="Calibri"/>
                <a:cs typeface="Calibri"/>
              </a:rPr>
              <a:t>deﬁnition </a:t>
            </a:r>
            <a:r>
              <a:rPr sz="2200" b="1" dirty="0">
                <a:latin typeface="Calibri"/>
                <a:cs typeface="Calibri"/>
              </a:rPr>
              <a:t>issue </a:t>
            </a:r>
            <a:r>
              <a:rPr sz="2200" b="1" spc="-5" dirty="0">
                <a:latin typeface="Calibri"/>
                <a:cs typeface="Calibri"/>
              </a:rPr>
              <a:t>advocacy.  </a:t>
            </a:r>
            <a:r>
              <a:rPr sz="2200" b="1" dirty="0">
                <a:latin typeface="Calibri"/>
                <a:cs typeface="Calibri"/>
              </a:rPr>
              <a:t>Issue </a:t>
            </a:r>
            <a:r>
              <a:rPr sz="2200" b="1" spc="-5" dirty="0">
                <a:latin typeface="Calibri"/>
                <a:cs typeface="Calibri"/>
              </a:rPr>
              <a:t>advertisements may make </a:t>
            </a:r>
            <a:r>
              <a:rPr sz="2200" b="1" dirty="0">
                <a:latin typeface="Calibri"/>
                <a:cs typeface="Calibri"/>
              </a:rPr>
              <a:t>speciﬁc </a:t>
            </a:r>
            <a:r>
              <a:rPr sz="2200" b="1" spc="-5" dirty="0">
                <a:latin typeface="Calibri"/>
                <a:cs typeface="Calibri"/>
              </a:rPr>
              <a:t>mention of </a:t>
            </a:r>
            <a:r>
              <a:rPr sz="2200" b="1" dirty="0">
                <a:latin typeface="Calibri"/>
                <a:cs typeface="Calibri"/>
              </a:rPr>
              <a:t>a candidate </a:t>
            </a:r>
            <a:r>
              <a:rPr sz="2200" b="1" spc="-5" dirty="0">
                <a:latin typeface="Calibri"/>
                <a:cs typeface="Calibri"/>
              </a:rPr>
              <a:t>or oﬃcial, </a:t>
            </a:r>
            <a:r>
              <a:rPr sz="2200" b="1" dirty="0">
                <a:latin typeface="Calibri"/>
                <a:cs typeface="Calibri"/>
              </a:rPr>
              <a:t>but such </a:t>
            </a:r>
            <a:r>
              <a:rPr sz="2200" b="1" spc="-5" dirty="0">
                <a:latin typeface="Calibri"/>
                <a:cs typeface="Calibri"/>
              </a:rPr>
              <a:t>advertisements not </a:t>
            </a:r>
            <a:r>
              <a:rPr sz="2200" b="1" dirty="0">
                <a:latin typeface="Calibri"/>
                <a:cs typeface="Calibri"/>
              </a:rPr>
              <a:t>explicitly  call </a:t>
            </a:r>
            <a:r>
              <a:rPr sz="2200" b="1" spc="-5" dirty="0">
                <a:latin typeface="Calibri"/>
                <a:cs typeface="Calibri"/>
              </a:rPr>
              <a:t>for </a:t>
            </a:r>
            <a:r>
              <a:rPr sz="2200" b="1" dirty="0">
                <a:latin typeface="Calibri"/>
                <a:cs typeface="Calibri"/>
              </a:rPr>
              <a:t>the </a:t>
            </a:r>
            <a:r>
              <a:rPr sz="2200" b="1" spc="-5" dirty="0">
                <a:latin typeface="Calibri"/>
                <a:cs typeface="Calibri"/>
              </a:rPr>
              <a:t>election or </a:t>
            </a:r>
            <a:r>
              <a:rPr sz="2200" b="1" dirty="0">
                <a:latin typeface="Calibri"/>
                <a:cs typeface="Calibri"/>
              </a:rPr>
              <a:t>defeat </a:t>
            </a:r>
            <a:r>
              <a:rPr sz="2200" b="1" spc="-5" dirty="0">
                <a:latin typeface="Calibri"/>
                <a:cs typeface="Calibri"/>
              </a:rPr>
              <a:t>of </a:t>
            </a:r>
            <a:r>
              <a:rPr sz="2200" b="1" dirty="0">
                <a:latin typeface="Calibri"/>
                <a:cs typeface="Calibri"/>
              </a:rPr>
              <a:t>that candidate </a:t>
            </a:r>
            <a:r>
              <a:rPr sz="2200" b="1" spc="-5" dirty="0">
                <a:latin typeface="Calibri"/>
                <a:cs typeface="Calibri"/>
              </a:rPr>
              <a:t>or oﬃcial (instead, </a:t>
            </a:r>
            <a:r>
              <a:rPr sz="2200" b="1" dirty="0">
                <a:latin typeface="Calibri"/>
                <a:cs typeface="Calibri"/>
              </a:rPr>
              <a:t>such ads </a:t>
            </a:r>
            <a:r>
              <a:rPr sz="2200" b="1" spc="-5" dirty="0">
                <a:latin typeface="Calibri"/>
                <a:cs typeface="Calibri"/>
              </a:rPr>
              <a:t>may urge viewers </a:t>
            </a:r>
            <a:r>
              <a:rPr sz="2200" b="1" dirty="0">
                <a:latin typeface="Calibri"/>
                <a:cs typeface="Calibri"/>
              </a:rPr>
              <a:t>to </a:t>
            </a:r>
            <a:r>
              <a:rPr sz="2200" b="1" spc="-5" dirty="0">
                <a:latin typeface="Calibri"/>
                <a:cs typeface="Calibri"/>
              </a:rPr>
              <a:t>contact </a:t>
            </a:r>
            <a:r>
              <a:rPr sz="2200" b="1" dirty="0">
                <a:latin typeface="Calibri"/>
                <a:cs typeface="Calibri"/>
              </a:rPr>
              <a:t>the  </a:t>
            </a:r>
            <a:r>
              <a:rPr sz="2200" b="1" spc="-5" dirty="0">
                <a:latin typeface="Calibri"/>
                <a:cs typeface="Calibri"/>
              </a:rPr>
              <a:t>named </a:t>
            </a:r>
            <a:r>
              <a:rPr sz="2200" b="1" dirty="0">
                <a:latin typeface="Calibri"/>
                <a:cs typeface="Calibri"/>
              </a:rPr>
              <a:t>candidate </a:t>
            </a:r>
            <a:r>
              <a:rPr sz="2200" b="1" spc="-5" dirty="0">
                <a:latin typeface="Calibri"/>
                <a:cs typeface="Calibri"/>
              </a:rPr>
              <a:t>or oﬃcial).</a:t>
            </a:r>
            <a:endParaRPr lang="en-US" sz="2200" b="1" spc="-5" dirty="0">
              <a:latin typeface="Calibri"/>
              <a:cs typeface="Calibri"/>
            </a:endParaRPr>
          </a:p>
          <a:p>
            <a:pPr marL="355600" marR="5080" indent="-342900">
              <a:lnSpc>
                <a:spcPct val="100000"/>
              </a:lnSpc>
              <a:spcBef>
                <a:spcPts val="100"/>
              </a:spcBef>
              <a:buFont typeface="Arial"/>
              <a:buChar char="•"/>
              <a:tabLst>
                <a:tab pos="354965" algn="l"/>
                <a:tab pos="355600" algn="l"/>
              </a:tabLst>
            </a:pPr>
            <a:r>
              <a:rPr lang="en-US" sz="2200" b="0" i="0" dirty="0">
                <a:solidFill>
                  <a:srgbClr val="333333"/>
                </a:solidFill>
                <a:effectLst/>
                <a:latin typeface="LearnosityMath"/>
              </a:rPr>
              <a:t>The </a:t>
            </a:r>
            <a:r>
              <a:rPr lang="en-US" sz="2200" b="1" i="1" dirty="0">
                <a:solidFill>
                  <a:srgbClr val="333333"/>
                </a:solidFill>
                <a:effectLst/>
                <a:latin typeface="LearnosityMath"/>
              </a:rPr>
              <a:t>Citizens United </a:t>
            </a:r>
            <a:r>
              <a:rPr lang="en-US" sz="2200" b="1" i="0" dirty="0">
                <a:solidFill>
                  <a:srgbClr val="FF0000"/>
                </a:solidFill>
                <a:effectLst/>
                <a:latin typeface="LearnosityMath"/>
              </a:rPr>
              <a:t>decision allows for unlimited spending on issue advocacy if it is not coordinated with the campaign.</a:t>
            </a:r>
            <a:endParaRPr sz="2200" b="1" dirty="0">
              <a:solidFill>
                <a:srgbClr val="FF0000"/>
              </a:solidFill>
              <a:latin typeface="Calibri"/>
              <a:cs typeface="Calibri"/>
            </a:endParaRPr>
          </a:p>
          <a:p>
            <a:pPr marL="355600" marR="209550" indent="-342900">
              <a:lnSpc>
                <a:spcPct val="100299"/>
              </a:lnSpc>
              <a:buFont typeface="Arial"/>
              <a:buChar char="•"/>
              <a:tabLst>
                <a:tab pos="354965" algn="l"/>
                <a:tab pos="355600" algn="l"/>
              </a:tabLst>
            </a:pPr>
            <a:r>
              <a:rPr sz="2200" dirty="0">
                <a:latin typeface="Calibri"/>
                <a:cs typeface="Calibri"/>
              </a:rPr>
              <a:t>The </a:t>
            </a:r>
            <a:r>
              <a:rPr sz="2200" spc="-5" dirty="0">
                <a:latin typeface="Calibri"/>
                <a:cs typeface="Calibri"/>
              </a:rPr>
              <a:t>Bipartisan Campaign Reform </a:t>
            </a:r>
            <a:r>
              <a:rPr sz="2200" dirty="0">
                <a:latin typeface="Calibri"/>
                <a:cs typeface="Calibri"/>
              </a:rPr>
              <a:t>Act deﬁned issue </a:t>
            </a:r>
            <a:r>
              <a:rPr sz="2200" spc="-5" dirty="0">
                <a:latin typeface="Calibri"/>
                <a:cs typeface="Calibri"/>
              </a:rPr>
              <a:t>advertisements </a:t>
            </a:r>
            <a:r>
              <a:rPr sz="2200" dirty="0">
                <a:latin typeface="Calibri"/>
                <a:cs typeface="Calibri"/>
              </a:rPr>
              <a:t>as </a:t>
            </a:r>
            <a:r>
              <a:rPr sz="2200" spc="-5" dirty="0">
                <a:latin typeface="Calibri"/>
                <a:cs typeface="Calibri"/>
              </a:rPr>
              <a:t>electioneering communications.  Electioneering communications are distributed within 30 days of </a:t>
            </a:r>
            <a:r>
              <a:rPr sz="2200" dirty="0">
                <a:latin typeface="Calibri"/>
                <a:cs typeface="Calibri"/>
              </a:rPr>
              <a:t>a </a:t>
            </a:r>
            <a:r>
              <a:rPr sz="2200" spc="-5" dirty="0">
                <a:latin typeface="Calibri"/>
                <a:cs typeface="Calibri"/>
              </a:rPr>
              <a:t>primary election or 60 days of </a:t>
            </a:r>
            <a:r>
              <a:rPr sz="2200" dirty="0">
                <a:latin typeface="Calibri"/>
                <a:cs typeface="Calibri"/>
              </a:rPr>
              <a:t>a </a:t>
            </a:r>
            <a:r>
              <a:rPr sz="2200" spc="-5" dirty="0">
                <a:latin typeface="Calibri"/>
                <a:cs typeface="Calibri"/>
              </a:rPr>
              <a:t>general  election. </a:t>
            </a:r>
            <a:r>
              <a:rPr sz="2200" dirty="0">
                <a:latin typeface="Calibri"/>
                <a:cs typeface="Calibri"/>
              </a:rPr>
              <a:t>The law </a:t>
            </a:r>
            <a:r>
              <a:rPr sz="2200" b="1" spc="-5" dirty="0">
                <a:solidFill>
                  <a:srgbClr val="FF0000"/>
                </a:solidFill>
                <a:latin typeface="Calibri"/>
                <a:cs typeface="Calibri"/>
              </a:rPr>
              <a:t>prohibited</a:t>
            </a:r>
            <a:r>
              <a:rPr sz="2200" spc="-5" dirty="0">
                <a:latin typeface="Calibri"/>
                <a:cs typeface="Calibri"/>
              </a:rPr>
              <a:t> </a:t>
            </a:r>
            <a:r>
              <a:rPr sz="2200" b="1" spc="-5" dirty="0">
                <a:solidFill>
                  <a:srgbClr val="FF0000"/>
                </a:solidFill>
                <a:latin typeface="Calibri"/>
                <a:cs typeface="Calibri"/>
              </a:rPr>
              <a:t>corporations</a:t>
            </a:r>
            <a:r>
              <a:rPr sz="2200" spc="-5" dirty="0">
                <a:latin typeface="Calibri"/>
                <a:cs typeface="Calibri"/>
              </a:rPr>
              <a:t> </a:t>
            </a:r>
            <a:r>
              <a:rPr sz="2200" dirty="0">
                <a:latin typeface="Calibri"/>
                <a:cs typeface="Calibri"/>
              </a:rPr>
              <a:t>and </a:t>
            </a:r>
            <a:r>
              <a:rPr sz="2200" b="1" spc="-5" dirty="0">
                <a:solidFill>
                  <a:srgbClr val="FF0000"/>
                </a:solidFill>
                <a:latin typeface="Calibri"/>
                <a:cs typeface="Calibri"/>
              </a:rPr>
              <a:t>labor unions </a:t>
            </a:r>
            <a:r>
              <a:rPr sz="2200" spc="-5" dirty="0">
                <a:latin typeface="Calibri"/>
                <a:cs typeface="Calibri"/>
              </a:rPr>
              <a:t>from </a:t>
            </a:r>
            <a:r>
              <a:rPr sz="2200" b="1" dirty="0">
                <a:solidFill>
                  <a:srgbClr val="FF0000"/>
                </a:solidFill>
                <a:latin typeface="Calibri"/>
                <a:cs typeface="Calibri"/>
              </a:rPr>
              <a:t>funding issue </a:t>
            </a:r>
            <a:r>
              <a:rPr sz="2200" b="1" spc="-5" dirty="0">
                <a:solidFill>
                  <a:srgbClr val="FF0000"/>
                </a:solidFill>
                <a:latin typeface="Calibri"/>
                <a:cs typeface="Calibri"/>
              </a:rPr>
              <a:t>advertisements</a:t>
            </a:r>
            <a:r>
              <a:rPr sz="2200" spc="-5" dirty="0">
                <a:latin typeface="Calibri"/>
                <a:cs typeface="Calibri"/>
              </a:rPr>
              <a:t>. </a:t>
            </a:r>
            <a:r>
              <a:rPr sz="2200" dirty="0">
                <a:latin typeface="Calibri"/>
                <a:cs typeface="Calibri"/>
              </a:rPr>
              <a:t>This </a:t>
            </a:r>
            <a:r>
              <a:rPr sz="2200" spc="-5" dirty="0">
                <a:latin typeface="Calibri"/>
                <a:cs typeface="Calibri"/>
              </a:rPr>
              <a:t>prohibition  was struck down </a:t>
            </a:r>
            <a:r>
              <a:rPr sz="2200" dirty="0">
                <a:latin typeface="Calibri"/>
                <a:cs typeface="Calibri"/>
              </a:rPr>
              <a:t>by the </a:t>
            </a:r>
            <a:r>
              <a:rPr sz="2200" spc="-5" dirty="0">
                <a:latin typeface="Calibri"/>
                <a:cs typeface="Calibri"/>
              </a:rPr>
              <a:t>United States Supreme Court </a:t>
            </a:r>
            <a:r>
              <a:rPr sz="2200" dirty="0">
                <a:latin typeface="Calibri"/>
                <a:cs typeface="Calibri"/>
              </a:rPr>
              <a:t>in</a:t>
            </a:r>
            <a:r>
              <a:rPr sz="2200" spc="35" dirty="0">
                <a:latin typeface="Calibri"/>
                <a:cs typeface="Calibri"/>
              </a:rPr>
              <a:t> </a:t>
            </a:r>
            <a:r>
              <a:rPr sz="2200" spc="-5" dirty="0">
                <a:latin typeface="Calibri"/>
                <a:cs typeface="Calibri"/>
              </a:rPr>
              <a:t>2010.</a:t>
            </a:r>
            <a:endParaRPr sz="22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761820"/>
            <a:ext cx="11962765" cy="5742940"/>
          </a:xfrm>
          <a:prstGeom prst="rect">
            <a:avLst/>
          </a:prstGeom>
        </p:spPr>
        <p:txBody>
          <a:bodyPr vert="horz" wrap="square" lIns="0" tIns="66040" rIns="0" bIns="0" rtlCol="0">
            <a:spAutoFit/>
          </a:bodyPr>
          <a:lstStyle/>
          <a:p>
            <a:pPr marL="12700" marR="48895">
              <a:lnSpc>
                <a:spcPct val="78100"/>
              </a:lnSpc>
              <a:spcBef>
                <a:spcPts val="520"/>
              </a:spcBef>
            </a:pPr>
            <a:r>
              <a:rPr sz="1600" b="1" spc="-5" dirty="0">
                <a:latin typeface="Calibri"/>
                <a:cs typeface="Calibri"/>
              </a:rPr>
              <a:t>This case, however, is not about direct donations </a:t>
            </a:r>
            <a:r>
              <a:rPr sz="1600" b="1" dirty="0">
                <a:latin typeface="Calibri"/>
                <a:cs typeface="Calibri"/>
              </a:rPr>
              <a:t>to </a:t>
            </a:r>
            <a:r>
              <a:rPr sz="1600" b="1" spc="-5" dirty="0">
                <a:latin typeface="Calibri"/>
                <a:cs typeface="Calibri"/>
              </a:rPr>
              <a:t>candidates. Instead, this case is about how and when companies and other </a:t>
            </a:r>
            <a:r>
              <a:rPr sz="1600" b="1" spc="-10" dirty="0">
                <a:latin typeface="Calibri"/>
                <a:cs typeface="Calibri"/>
              </a:rPr>
              <a:t>organizations  </a:t>
            </a:r>
            <a:r>
              <a:rPr sz="1600" b="1" spc="-5" dirty="0">
                <a:latin typeface="Calibri"/>
                <a:cs typeface="Calibri"/>
              </a:rPr>
              <a:t>can spend their own money to advocate the election or defeat of </a:t>
            </a:r>
            <a:r>
              <a:rPr sz="1600" b="1" dirty="0">
                <a:latin typeface="Calibri"/>
                <a:cs typeface="Calibri"/>
              </a:rPr>
              <a:t>a</a:t>
            </a:r>
            <a:r>
              <a:rPr sz="1600" b="1" spc="50" dirty="0">
                <a:latin typeface="Calibri"/>
                <a:cs typeface="Calibri"/>
              </a:rPr>
              <a:t> </a:t>
            </a:r>
            <a:r>
              <a:rPr sz="1600" b="1" spc="-5" dirty="0">
                <a:latin typeface="Calibri"/>
                <a:cs typeface="Calibri"/>
              </a:rPr>
              <a:t>candidate.</a:t>
            </a:r>
            <a:endParaRPr sz="1600" dirty="0">
              <a:latin typeface="Calibri"/>
              <a:cs typeface="Calibri"/>
            </a:endParaRPr>
          </a:p>
          <a:p>
            <a:pPr marL="12700">
              <a:lnSpc>
                <a:spcPts val="1635"/>
              </a:lnSpc>
            </a:pPr>
            <a:r>
              <a:rPr sz="1400" b="1" i="1" spc="-5" dirty="0">
                <a:latin typeface="Calibri"/>
                <a:cs typeface="Calibri"/>
              </a:rPr>
              <a:t>Facts</a:t>
            </a:r>
            <a:endParaRPr sz="1400" dirty="0">
              <a:latin typeface="Calibri"/>
              <a:cs typeface="Calibri"/>
            </a:endParaRPr>
          </a:p>
          <a:p>
            <a:pPr marL="355600" marR="71755" indent="-342900">
              <a:lnSpc>
                <a:spcPct val="80500"/>
              </a:lnSpc>
              <a:spcBef>
                <a:spcPts val="345"/>
              </a:spcBef>
              <a:buFont typeface="Arial"/>
              <a:buChar char="•"/>
              <a:tabLst>
                <a:tab pos="354965" algn="l"/>
                <a:tab pos="355600" algn="l"/>
              </a:tabLst>
            </a:pPr>
            <a:r>
              <a:rPr sz="1400" dirty="0">
                <a:latin typeface="Calibri"/>
                <a:cs typeface="Calibri"/>
              </a:rPr>
              <a:t>One </a:t>
            </a:r>
            <a:r>
              <a:rPr sz="1400" spc="-5" dirty="0">
                <a:latin typeface="Calibri"/>
                <a:cs typeface="Calibri"/>
              </a:rPr>
              <a:t>of </a:t>
            </a:r>
            <a:r>
              <a:rPr sz="1400" dirty="0">
                <a:latin typeface="Calibri"/>
                <a:cs typeface="Calibri"/>
              </a:rPr>
              <a:t>the federal </a:t>
            </a:r>
            <a:r>
              <a:rPr sz="1400" spc="-5" dirty="0">
                <a:latin typeface="Calibri"/>
                <a:cs typeface="Calibri"/>
              </a:rPr>
              <a:t>laws </a:t>
            </a:r>
            <a:r>
              <a:rPr sz="1400" dirty="0">
                <a:latin typeface="Calibri"/>
                <a:cs typeface="Calibri"/>
              </a:rPr>
              <a:t>that </a:t>
            </a:r>
            <a:r>
              <a:rPr sz="1400" spc="-5" dirty="0">
                <a:latin typeface="Calibri"/>
                <a:cs typeface="Calibri"/>
              </a:rPr>
              <a:t>regulates how election money </a:t>
            </a:r>
            <a:r>
              <a:rPr sz="1400" dirty="0">
                <a:latin typeface="Calibri"/>
                <a:cs typeface="Calibri"/>
              </a:rPr>
              <a:t>can be raised and spent is the </a:t>
            </a:r>
            <a:r>
              <a:rPr sz="1400" spc="-5" dirty="0">
                <a:latin typeface="Calibri"/>
                <a:cs typeface="Calibri"/>
              </a:rPr>
              <a:t>Bipartisan Campaign Reform </a:t>
            </a:r>
            <a:r>
              <a:rPr sz="1400" dirty="0">
                <a:latin typeface="Calibri"/>
                <a:cs typeface="Calibri"/>
              </a:rPr>
              <a:t>Act </a:t>
            </a:r>
            <a:r>
              <a:rPr sz="1400" spc="-5" dirty="0">
                <a:latin typeface="Calibri"/>
                <a:cs typeface="Calibri"/>
              </a:rPr>
              <a:t>(BCRA), </a:t>
            </a:r>
            <a:r>
              <a:rPr sz="1400" dirty="0">
                <a:latin typeface="Calibri"/>
                <a:cs typeface="Calibri"/>
              </a:rPr>
              <a:t>also </a:t>
            </a:r>
            <a:r>
              <a:rPr sz="1400" spc="-5" dirty="0">
                <a:latin typeface="Calibri"/>
                <a:cs typeface="Calibri"/>
              </a:rPr>
              <a:t>known </a:t>
            </a:r>
            <a:r>
              <a:rPr sz="1400" dirty="0">
                <a:latin typeface="Calibri"/>
                <a:cs typeface="Calibri"/>
              </a:rPr>
              <a:t>as the </a:t>
            </a:r>
            <a:r>
              <a:rPr sz="1400" spc="-5" dirty="0">
                <a:latin typeface="Calibri"/>
                <a:cs typeface="Calibri"/>
              </a:rPr>
              <a:t>McCain-  Feingold </a:t>
            </a:r>
            <a:r>
              <a:rPr sz="1400" dirty="0">
                <a:latin typeface="Calibri"/>
                <a:cs typeface="Calibri"/>
              </a:rPr>
              <a:t>Act. Passed in </a:t>
            </a:r>
            <a:r>
              <a:rPr sz="1400" spc="-5" dirty="0">
                <a:latin typeface="Calibri"/>
                <a:cs typeface="Calibri"/>
              </a:rPr>
              <a:t>2002, one part of </a:t>
            </a:r>
            <a:r>
              <a:rPr sz="1400" dirty="0">
                <a:latin typeface="Calibri"/>
                <a:cs typeface="Calibri"/>
              </a:rPr>
              <a:t>this law dealt </a:t>
            </a:r>
            <a:r>
              <a:rPr sz="1400" spc="-5" dirty="0">
                <a:latin typeface="Calibri"/>
                <a:cs typeface="Calibri"/>
              </a:rPr>
              <a:t>with how corporations </a:t>
            </a:r>
            <a:r>
              <a:rPr sz="1400" dirty="0">
                <a:latin typeface="Calibri"/>
                <a:cs typeface="Calibri"/>
              </a:rPr>
              <a:t>and </a:t>
            </a:r>
            <a:r>
              <a:rPr sz="1400" spc="-5" dirty="0">
                <a:latin typeface="Calibri"/>
                <a:cs typeface="Calibri"/>
              </a:rPr>
              <a:t>unions could </a:t>
            </a:r>
            <a:r>
              <a:rPr sz="1400" dirty="0">
                <a:latin typeface="Calibri"/>
                <a:cs typeface="Calibri"/>
              </a:rPr>
              <a:t>spend </a:t>
            </a:r>
            <a:r>
              <a:rPr sz="1400" spc="-5" dirty="0">
                <a:latin typeface="Calibri"/>
                <a:cs typeface="Calibri"/>
              </a:rPr>
              <a:t>money </a:t>
            </a:r>
            <a:r>
              <a:rPr sz="1400" dirty="0">
                <a:latin typeface="Calibri"/>
                <a:cs typeface="Calibri"/>
              </a:rPr>
              <a:t>to </a:t>
            </a:r>
            <a:r>
              <a:rPr sz="1400" spc="-5" dirty="0">
                <a:latin typeface="Calibri"/>
                <a:cs typeface="Calibri"/>
              </a:rPr>
              <a:t>advocate </a:t>
            </a:r>
            <a:r>
              <a:rPr sz="1400" dirty="0">
                <a:latin typeface="Calibri"/>
                <a:cs typeface="Calibri"/>
              </a:rPr>
              <a:t>the </a:t>
            </a:r>
            <a:r>
              <a:rPr sz="1400" spc="-5" dirty="0">
                <a:latin typeface="Calibri"/>
                <a:cs typeface="Calibri"/>
              </a:rPr>
              <a:t>election or </a:t>
            </a:r>
            <a:r>
              <a:rPr sz="1400" dirty="0">
                <a:latin typeface="Calibri"/>
                <a:cs typeface="Calibri"/>
              </a:rPr>
              <a:t>defeat </a:t>
            </a:r>
            <a:r>
              <a:rPr sz="1400" spc="-5" dirty="0">
                <a:latin typeface="Calibri"/>
                <a:cs typeface="Calibri"/>
              </a:rPr>
              <a:t>of </a:t>
            </a:r>
            <a:r>
              <a:rPr sz="1400" dirty="0">
                <a:latin typeface="Calibri"/>
                <a:cs typeface="Calibri"/>
              </a:rPr>
              <a:t>a </a:t>
            </a:r>
            <a:r>
              <a:rPr sz="1400" spc="-5" dirty="0">
                <a:latin typeface="Calibri"/>
                <a:cs typeface="Calibri"/>
              </a:rPr>
              <a:t>candidate.  </a:t>
            </a:r>
            <a:r>
              <a:rPr sz="1400" dirty="0">
                <a:latin typeface="Calibri"/>
                <a:cs typeface="Calibri"/>
              </a:rPr>
              <a:t>The law said that </a:t>
            </a:r>
            <a:r>
              <a:rPr sz="1400" spc="-5" dirty="0">
                <a:latin typeface="Calibri"/>
                <a:cs typeface="Calibri"/>
              </a:rPr>
              <a:t>corporations </a:t>
            </a:r>
            <a:r>
              <a:rPr sz="1400" dirty="0">
                <a:latin typeface="Calibri"/>
                <a:cs typeface="Calibri"/>
              </a:rPr>
              <a:t>and </a:t>
            </a:r>
            <a:r>
              <a:rPr sz="1400" spc="-5" dirty="0">
                <a:latin typeface="Calibri"/>
                <a:cs typeface="Calibri"/>
              </a:rPr>
              <a:t>unions could not </a:t>
            </a:r>
            <a:r>
              <a:rPr sz="1400" dirty="0">
                <a:latin typeface="Calibri"/>
                <a:cs typeface="Calibri"/>
              </a:rPr>
              <a:t>spend their </a:t>
            </a:r>
            <a:r>
              <a:rPr sz="1400" spc="-5" dirty="0">
                <a:latin typeface="Calibri"/>
                <a:cs typeface="Calibri"/>
              </a:rPr>
              <a:t>own money on campaigns. Instead, </a:t>
            </a:r>
            <a:r>
              <a:rPr sz="1400" dirty="0">
                <a:latin typeface="Calibri"/>
                <a:cs typeface="Calibri"/>
              </a:rPr>
              <a:t>they </a:t>
            </a:r>
            <a:r>
              <a:rPr sz="1400" spc="-5" dirty="0">
                <a:latin typeface="Calibri"/>
                <a:cs typeface="Calibri"/>
              </a:rPr>
              <a:t>could </a:t>
            </a:r>
            <a:r>
              <a:rPr sz="1400" dirty="0">
                <a:latin typeface="Calibri"/>
                <a:cs typeface="Calibri"/>
              </a:rPr>
              <a:t>set up </a:t>
            </a:r>
            <a:r>
              <a:rPr sz="1400" spc="-5" dirty="0">
                <a:latin typeface="Calibri"/>
                <a:cs typeface="Calibri"/>
              </a:rPr>
              <a:t>political action </a:t>
            </a:r>
            <a:r>
              <a:rPr sz="1400" spc="-10" dirty="0">
                <a:latin typeface="Calibri"/>
                <a:cs typeface="Calibri"/>
              </a:rPr>
              <a:t>committees </a:t>
            </a:r>
            <a:r>
              <a:rPr sz="1400" dirty="0">
                <a:latin typeface="Calibri"/>
                <a:cs typeface="Calibri"/>
              </a:rPr>
              <a:t>(PACs).  </a:t>
            </a:r>
            <a:r>
              <a:rPr sz="1400" spc="-5" dirty="0">
                <a:latin typeface="Calibri"/>
                <a:cs typeface="Calibri"/>
              </a:rPr>
              <a:t>Employees or </a:t>
            </a:r>
            <a:r>
              <a:rPr sz="1400" dirty="0">
                <a:latin typeface="Calibri"/>
                <a:cs typeface="Calibri"/>
              </a:rPr>
              <a:t>members </a:t>
            </a:r>
            <a:r>
              <a:rPr sz="1400" spc="-5" dirty="0">
                <a:latin typeface="Calibri"/>
                <a:cs typeface="Calibri"/>
              </a:rPr>
              <a:t>could donate </a:t>
            </a:r>
            <a:r>
              <a:rPr sz="1400" dirty="0">
                <a:latin typeface="Calibri"/>
                <a:cs typeface="Calibri"/>
              </a:rPr>
              <a:t>to the PACs, </a:t>
            </a:r>
            <a:r>
              <a:rPr sz="1400" spc="-5" dirty="0">
                <a:latin typeface="Calibri"/>
                <a:cs typeface="Calibri"/>
              </a:rPr>
              <a:t>which could </a:t>
            </a:r>
            <a:r>
              <a:rPr sz="1400" dirty="0">
                <a:latin typeface="Calibri"/>
                <a:cs typeface="Calibri"/>
              </a:rPr>
              <a:t>then </a:t>
            </a:r>
            <a:r>
              <a:rPr sz="1400" spc="-5" dirty="0">
                <a:latin typeface="Calibri"/>
                <a:cs typeface="Calibri"/>
              </a:rPr>
              <a:t>donate </a:t>
            </a:r>
            <a:r>
              <a:rPr sz="1400" dirty="0">
                <a:latin typeface="Calibri"/>
                <a:cs typeface="Calibri"/>
              </a:rPr>
              <a:t>directly to </a:t>
            </a:r>
            <a:r>
              <a:rPr sz="1400" spc="-5" dirty="0">
                <a:latin typeface="Calibri"/>
                <a:cs typeface="Calibri"/>
              </a:rPr>
              <a:t>candidates or </a:t>
            </a:r>
            <a:r>
              <a:rPr sz="1400" dirty="0">
                <a:latin typeface="Calibri"/>
                <a:cs typeface="Calibri"/>
              </a:rPr>
              <a:t>spend </a:t>
            </a:r>
            <a:r>
              <a:rPr sz="1400" spc="-5" dirty="0">
                <a:latin typeface="Calibri"/>
                <a:cs typeface="Calibri"/>
              </a:rPr>
              <a:t>money </a:t>
            </a:r>
            <a:r>
              <a:rPr sz="1400" dirty="0">
                <a:latin typeface="Calibri"/>
                <a:cs typeface="Calibri"/>
              </a:rPr>
              <a:t>to </a:t>
            </a:r>
            <a:r>
              <a:rPr sz="1400" spc="-5" dirty="0">
                <a:latin typeface="Calibri"/>
                <a:cs typeface="Calibri"/>
              </a:rPr>
              <a:t>support candidates. </a:t>
            </a:r>
            <a:r>
              <a:rPr sz="1400" dirty="0">
                <a:latin typeface="Calibri"/>
                <a:cs typeface="Calibri"/>
              </a:rPr>
              <a:t>The law </a:t>
            </a:r>
            <a:r>
              <a:rPr sz="1400" spc="-5" dirty="0">
                <a:latin typeface="Calibri"/>
                <a:cs typeface="Calibri"/>
              </a:rPr>
              <a:t>prohibited  corporations </a:t>
            </a:r>
            <a:r>
              <a:rPr sz="1400" dirty="0">
                <a:latin typeface="Calibri"/>
                <a:cs typeface="Calibri"/>
              </a:rPr>
              <a:t>and </a:t>
            </a:r>
            <a:r>
              <a:rPr sz="1400" spc="-5" dirty="0">
                <a:latin typeface="Calibri"/>
                <a:cs typeface="Calibri"/>
              </a:rPr>
              <a:t>unions from </a:t>
            </a:r>
            <a:r>
              <a:rPr sz="1400" dirty="0">
                <a:latin typeface="Calibri"/>
                <a:cs typeface="Calibri"/>
              </a:rPr>
              <a:t>directly </a:t>
            </a:r>
            <a:r>
              <a:rPr sz="1400" spc="-5" dirty="0">
                <a:latin typeface="Calibri"/>
                <a:cs typeface="Calibri"/>
              </a:rPr>
              <a:t>paying for advertisements </a:t>
            </a:r>
            <a:r>
              <a:rPr sz="1400" dirty="0">
                <a:latin typeface="Calibri"/>
                <a:cs typeface="Calibri"/>
              </a:rPr>
              <a:t>that </a:t>
            </a:r>
            <a:r>
              <a:rPr sz="1400" spc="-5" dirty="0">
                <a:latin typeface="Calibri"/>
                <a:cs typeface="Calibri"/>
              </a:rPr>
              <a:t>supported or denounced </a:t>
            </a:r>
            <a:r>
              <a:rPr sz="1400" dirty="0">
                <a:latin typeface="Calibri"/>
                <a:cs typeface="Calibri"/>
              </a:rPr>
              <a:t>a speciﬁc candidate </a:t>
            </a:r>
            <a:r>
              <a:rPr sz="1400" spc="-5" dirty="0">
                <a:latin typeface="Calibri"/>
                <a:cs typeface="Calibri"/>
              </a:rPr>
              <a:t>within 30 days of </a:t>
            </a:r>
            <a:r>
              <a:rPr sz="1400" dirty="0">
                <a:latin typeface="Calibri"/>
                <a:cs typeface="Calibri"/>
              </a:rPr>
              <a:t>a </a:t>
            </a:r>
            <a:r>
              <a:rPr sz="1400" spc="-5" dirty="0">
                <a:latin typeface="Calibri"/>
                <a:cs typeface="Calibri"/>
              </a:rPr>
              <a:t>primary election or 60  days of </a:t>
            </a:r>
            <a:r>
              <a:rPr sz="1400" dirty="0">
                <a:latin typeface="Calibri"/>
                <a:cs typeface="Calibri"/>
              </a:rPr>
              <a:t>a general </a:t>
            </a:r>
            <a:r>
              <a:rPr sz="1400" spc="-5" dirty="0">
                <a:latin typeface="Calibri"/>
                <a:cs typeface="Calibri"/>
              </a:rPr>
              <a:t>election. </a:t>
            </a:r>
            <a:r>
              <a:rPr sz="1400" dirty="0">
                <a:latin typeface="Calibri"/>
                <a:cs typeface="Calibri"/>
              </a:rPr>
              <a:t>It is this </a:t>
            </a:r>
            <a:r>
              <a:rPr sz="1400" spc="-5" dirty="0">
                <a:latin typeface="Calibri"/>
                <a:cs typeface="Calibri"/>
              </a:rPr>
              <a:t>part of </a:t>
            </a:r>
            <a:r>
              <a:rPr sz="1400" dirty="0">
                <a:latin typeface="Calibri"/>
                <a:cs typeface="Calibri"/>
              </a:rPr>
              <a:t>the </a:t>
            </a:r>
            <a:r>
              <a:rPr sz="1400" spc="-5" dirty="0">
                <a:latin typeface="Calibri"/>
                <a:cs typeface="Calibri"/>
              </a:rPr>
              <a:t>BCRA </a:t>
            </a:r>
            <a:r>
              <a:rPr sz="1400" dirty="0">
                <a:latin typeface="Calibri"/>
                <a:cs typeface="Calibri"/>
              </a:rPr>
              <a:t>that is at issue in </a:t>
            </a:r>
            <a:r>
              <a:rPr sz="1400" i="1" spc="-5" dirty="0">
                <a:latin typeface="Calibri"/>
                <a:cs typeface="Calibri"/>
              </a:rPr>
              <a:t>Citizens United </a:t>
            </a:r>
            <a:r>
              <a:rPr sz="1400" i="1" dirty="0">
                <a:latin typeface="Calibri"/>
                <a:cs typeface="Calibri"/>
              </a:rPr>
              <a:t>v. </a:t>
            </a:r>
            <a:r>
              <a:rPr sz="1400" i="1" spc="-5" dirty="0">
                <a:latin typeface="Calibri"/>
                <a:cs typeface="Calibri"/>
              </a:rPr>
              <a:t>Federal Election</a:t>
            </a:r>
            <a:r>
              <a:rPr sz="1400" i="1" spc="50" dirty="0">
                <a:latin typeface="Calibri"/>
                <a:cs typeface="Calibri"/>
              </a:rPr>
              <a:t> </a:t>
            </a:r>
            <a:r>
              <a:rPr sz="1400" i="1" dirty="0">
                <a:latin typeface="Calibri"/>
                <a:cs typeface="Calibri"/>
              </a:rPr>
              <a:t>Commission.</a:t>
            </a:r>
            <a:endParaRPr sz="1400" dirty="0">
              <a:latin typeface="Calibri"/>
              <a:cs typeface="Calibri"/>
            </a:endParaRPr>
          </a:p>
          <a:p>
            <a:pPr marL="355600" marR="5080" indent="-342900">
              <a:lnSpc>
                <a:spcPct val="80000"/>
              </a:lnSpc>
              <a:spcBef>
                <a:spcPts val="295"/>
              </a:spcBef>
              <a:buFont typeface="Arial"/>
              <a:buChar char="•"/>
              <a:tabLst>
                <a:tab pos="354965" algn="l"/>
                <a:tab pos="355600" algn="l"/>
              </a:tabLst>
            </a:pPr>
            <a:r>
              <a:rPr sz="1400" dirty="0">
                <a:latin typeface="Calibri"/>
                <a:cs typeface="Calibri"/>
              </a:rPr>
              <a:t>In </a:t>
            </a:r>
            <a:r>
              <a:rPr sz="1400" spc="-5" dirty="0">
                <a:latin typeface="Calibri"/>
                <a:cs typeface="Calibri"/>
              </a:rPr>
              <a:t>2008, Citizens United, </a:t>
            </a:r>
            <a:r>
              <a:rPr sz="1400" dirty="0">
                <a:latin typeface="Calibri"/>
                <a:cs typeface="Calibri"/>
              </a:rPr>
              <a:t>a </a:t>
            </a:r>
            <a:r>
              <a:rPr sz="1400" spc="-5" dirty="0">
                <a:latin typeface="Calibri"/>
                <a:cs typeface="Calibri"/>
              </a:rPr>
              <a:t>non-proﬁt organization </a:t>
            </a:r>
            <a:r>
              <a:rPr sz="1400" dirty="0">
                <a:latin typeface="Calibri"/>
                <a:cs typeface="Calibri"/>
              </a:rPr>
              <a:t>funded </a:t>
            </a:r>
            <a:r>
              <a:rPr sz="1400" spc="-5" dirty="0">
                <a:latin typeface="Calibri"/>
                <a:cs typeface="Calibri"/>
              </a:rPr>
              <a:t>partially </a:t>
            </a:r>
            <a:r>
              <a:rPr sz="1400" dirty="0">
                <a:latin typeface="Calibri"/>
                <a:cs typeface="Calibri"/>
              </a:rPr>
              <a:t>by </a:t>
            </a:r>
            <a:r>
              <a:rPr sz="1400" spc="-5" dirty="0">
                <a:latin typeface="Calibri"/>
                <a:cs typeface="Calibri"/>
              </a:rPr>
              <a:t>corporate donations, produced </a:t>
            </a:r>
            <a:r>
              <a:rPr sz="1400" i="1" spc="-5" dirty="0">
                <a:latin typeface="Calibri"/>
                <a:cs typeface="Calibri"/>
              </a:rPr>
              <a:t>Hillary: </a:t>
            </a:r>
            <a:r>
              <a:rPr sz="1400" i="1" dirty="0">
                <a:latin typeface="Calibri"/>
                <a:cs typeface="Calibri"/>
              </a:rPr>
              <a:t>The </a:t>
            </a:r>
            <a:r>
              <a:rPr sz="1400" i="1" spc="-5" dirty="0">
                <a:latin typeface="Calibri"/>
                <a:cs typeface="Calibri"/>
              </a:rPr>
              <a:t>Movie</a:t>
            </a:r>
            <a:r>
              <a:rPr sz="1400" spc="-5" dirty="0">
                <a:latin typeface="Calibri"/>
                <a:cs typeface="Calibri"/>
              </a:rPr>
              <a:t>, </a:t>
            </a:r>
            <a:r>
              <a:rPr sz="1400" dirty="0">
                <a:latin typeface="Calibri"/>
                <a:cs typeface="Calibri"/>
              </a:rPr>
              <a:t>a ﬁlm </a:t>
            </a:r>
            <a:r>
              <a:rPr sz="1400" spc="-5" dirty="0">
                <a:latin typeface="Calibri"/>
                <a:cs typeface="Calibri"/>
              </a:rPr>
              <a:t>created </a:t>
            </a:r>
            <a:r>
              <a:rPr sz="1400" dirty="0">
                <a:latin typeface="Calibri"/>
                <a:cs typeface="Calibri"/>
              </a:rPr>
              <a:t>to persuade </a:t>
            </a:r>
            <a:r>
              <a:rPr sz="1400" spc="-5" dirty="0">
                <a:latin typeface="Calibri"/>
                <a:cs typeface="Calibri"/>
              </a:rPr>
              <a:t>voters not </a:t>
            </a:r>
            <a:r>
              <a:rPr sz="1400" dirty="0">
                <a:latin typeface="Calibri"/>
                <a:cs typeface="Calibri"/>
              </a:rPr>
              <a:t>to  </a:t>
            </a:r>
            <a:r>
              <a:rPr sz="1400" spc="-5" dirty="0">
                <a:latin typeface="Calibri"/>
                <a:cs typeface="Calibri"/>
              </a:rPr>
              <a:t>vote for Hillary </a:t>
            </a:r>
            <a:r>
              <a:rPr sz="1400" dirty="0">
                <a:latin typeface="Calibri"/>
                <a:cs typeface="Calibri"/>
              </a:rPr>
              <a:t>Clinton as the </a:t>
            </a:r>
            <a:r>
              <a:rPr sz="1400" spc="-5" dirty="0">
                <a:latin typeface="Calibri"/>
                <a:cs typeface="Calibri"/>
              </a:rPr>
              <a:t>2008 Democratic presidential nominee. Citizens United wanted </a:t>
            </a:r>
            <a:r>
              <a:rPr sz="1400" dirty="0">
                <a:latin typeface="Calibri"/>
                <a:cs typeface="Calibri"/>
              </a:rPr>
              <a:t>to </a:t>
            </a:r>
            <a:r>
              <a:rPr sz="1400" spc="-5" dirty="0">
                <a:latin typeface="Calibri"/>
                <a:cs typeface="Calibri"/>
              </a:rPr>
              <a:t>make </a:t>
            </a:r>
            <a:r>
              <a:rPr sz="1400" dirty="0">
                <a:latin typeface="Calibri"/>
                <a:cs typeface="Calibri"/>
              </a:rPr>
              <a:t>the </a:t>
            </a:r>
            <a:r>
              <a:rPr sz="1400" spc="-5" dirty="0">
                <a:latin typeface="Calibri"/>
                <a:cs typeface="Calibri"/>
              </a:rPr>
              <a:t>movie available </a:t>
            </a:r>
            <a:r>
              <a:rPr sz="1400" dirty="0">
                <a:latin typeface="Calibri"/>
                <a:cs typeface="Calibri"/>
              </a:rPr>
              <a:t>to cable subscribers </a:t>
            </a:r>
            <a:r>
              <a:rPr sz="1400" spc="-5" dirty="0">
                <a:latin typeface="Calibri"/>
                <a:cs typeface="Calibri"/>
              </a:rPr>
              <a:t>through video-  on-demand </a:t>
            </a:r>
            <a:r>
              <a:rPr sz="1400" dirty="0">
                <a:latin typeface="Calibri"/>
                <a:cs typeface="Calibri"/>
              </a:rPr>
              <a:t>services and </a:t>
            </a:r>
            <a:r>
              <a:rPr sz="1400" spc="-5" dirty="0">
                <a:latin typeface="Calibri"/>
                <a:cs typeface="Calibri"/>
              </a:rPr>
              <a:t>wanted </a:t>
            </a:r>
            <a:r>
              <a:rPr sz="1400" dirty="0">
                <a:latin typeface="Calibri"/>
                <a:cs typeface="Calibri"/>
              </a:rPr>
              <a:t>to </a:t>
            </a:r>
            <a:r>
              <a:rPr sz="1400" spc="-5" dirty="0">
                <a:latin typeface="Calibri"/>
                <a:cs typeface="Calibri"/>
              </a:rPr>
              <a:t>broadcast </a:t>
            </a:r>
            <a:r>
              <a:rPr sz="1400" dirty="0">
                <a:latin typeface="Calibri"/>
                <a:cs typeface="Calibri"/>
              </a:rPr>
              <a:t>TV </a:t>
            </a:r>
            <a:r>
              <a:rPr sz="1400" spc="-5" dirty="0">
                <a:latin typeface="Calibri"/>
                <a:cs typeface="Calibri"/>
              </a:rPr>
              <a:t>advertisements for </a:t>
            </a:r>
            <a:r>
              <a:rPr sz="1400" dirty="0">
                <a:latin typeface="Calibri"/>
                <a:cs typeface="Calibri"/>
              </a:rPr>
              <a:t>the </a:t>
            </a:r>
            <a:r>
              <a:rPr sz="1400" spc="-5" dirty="0">
                <a:latin typeface="Calibri"/>
                <a:cs typeface="Calibri"/>
              </a:rPr>
              <a:t>movie </a:t>
            </a:r>
            <a:r>
              <a:rPr sz="1400" dirty="0">
                <a:latin typeface="Calibri"/>
                <a:cs typeface="Calibri"/>
              </a:rPr>
              <a:t>in advance. The Federal </a:t>
            </a:r>
            <a:r>
              <a:rPr sz="1400" spc="-5" dirty="0">
                <a:latin typeface="Calibri"/>
                <a:cs typeface="Calibri"/>
              </a:rPr>
              <a:t>Election Commission </a:t>
            </a:r>
            <a:r>
              <a:rPr sz="1400" dirty="0">
                <a:latin typeface="Calibri"/>
                <a:cs typeface="Calibri"/>
              </a:rPr>
              <a:t>said that </a:t>
            </a:r>
            <a:r>
              <a:rPr sz="1400" i="1" spc="-5" dirty="0">
                <a:latin typeface="Calibri"/>
                <a:cs typeface="Calibri"/>
              </a:rPr>
              <a:t>Hillary: </a:t>
            </a:r>
            <a:r>
              <a:rPr sz="1400" i="1" dirty="0">
                <a:latin typeface="Calibri"/>
                <a:cs typeface="Calibri"/>
              </a:rPr>
              <a:t>The Movie </a:t>
            </a:r>
            <a:r>
              <a:rPr sz="1400" spc="-5" dirty="0">
                <a:latin typeface="Calibri"/>
                <a:cs typeface="Calibri"/>
              </a:rPr>
              <a:t>was  intended </a:t>
            </a:r>
            <a:r>
              <a:rPr sz="1400" dirty="0">
                <a:latin typeface="Calibri"/>
                <a:cs typeface="Calibri"/>
              </a:rPr>
              <a:t>to inﬂuence </a:t>
            </a:r>
            <a:r>
              <a:rPr sz="1400" spc="-5" dirty="0">
                <a:latin typeface="Calibri"/>
                <a:cs typeface="Calibri"/>
              </a:rPr>
              <a:t>voters, </a:t>
            </a:r>
            <a:r>
              <a:rPr sz="1400" dirty="0">
                <a:latin typeface="Calibri"/>
                <a:cs typeface="Calibri"/>
              </a:rPr>
              <a:t>and, </a:t>
            </a:r>
            <a:r>
              <a:rPr sz="1400" spc="-5" dirty="0">
                <a:latin typeface="Calibri"/>
                <a:cs typeface="Calibri"/>
              </a:rPr>
              <a:t>therefore, </a:t>
            </a:r>
            <a:r>
              <a:rPr sz="1400" dirty="0">
                <a:latin typeface="Calibri"/>
                <a:cs typeface="Calibri"/>
              </a:rPr>
              <a:t>the </a:t>
            </a:r>
            <a:r>
              <a:rPr sz="1400" spc="-5" dirty="0">
                <a:latin typeface="Calibri"/>
                <a:cs typeface="Calibri"/>
              </a:rPr>
              <a:t>BCRA </a:t>
            </a:r>
            <a:r>
              <a:rPr sz="1400" dirty="0">
                <a:latin typeface="Calibri"/>
                <a:cs typeface="Calibri"/>
              </a:rPr>
              <a:t>applied. That meant that the </a:t>
            </a:r>
            <a:r>
              <a:rPr sz="1400" spc="-5" dirty="0">
                <a:latin typeface="Calibri"/>
                <a:cs typeface="Calibri"/>
              </a:rPr>
              <a:t>organization was not allowed </a:t>
            </a:r>
            <a:r>
              <a:rPr sz="1400" dirty="0">
                <a:latin typeface="Calibri"/>
                <a:cs typeface="Calibri"/>
              </a:rPr>
              <a:t>to </a:t>
            </a:r>
            <a:r>
              <a:rPr sz="1400" spc="-5" dirty="0">
                <a:latin typeface="Calibri"/>
                <a:cs typeface="Calibri"/>
              </a:rPr>
              <a:t>advertise </a:t>
            </a:r>
            <a:r>
              <a:rPr sz="1400" dirty="0">
                <a:latin typeface="Calibri"/>
                <a:cs typeface="Calibri"/>
              </a:rPr>
              <a:t>the ﬁlm </a:t>
            </a:r>
            <a:r>
              <a:rPr sz="1400" spc="-5" dirty="0">
                <a:latin typeface="Calibri"/>
                <a:cs typeface="Calibri"/>
              </a:rPr>
              <a:t>or </a:t>
            </a:r>
            <a:r>
              <a:rPr sz="1400" dirty="0">
                <a:latin typeface="Calibri"/>
                <a:cs typeface="Calibri"/>
              </a:rPr>
              <a:t>pay to air it </a:t>
            </a:r>
            <a:r>
              <a:rPr sz="1400" spc="-5" dirty="0">
                <a:latin typeface="Calibri"/>
                <a:cs typeface="Calibri"/>
              </a:rPr>
              <a:t>within 30  days of </a:t>
            </a:r>
            <a:r>
              <a:rPr sz="1400" dirty="0">
                <a:latin typeface="Calibri"/>
                <a:cs typeface="Calibri"/>
              </a:rPr>
              <a:t>a </a:t>
            </a:r>
            <a:r>
              <a:rPr sz="1400" spc="-5" dirty="0">
                <a:latin typeface="Calibri"/>
                <a:cs typeface="Calibri"/>
              </a:rPr>
              <a:t>primary election. Citizens United </a:t>
            </a:r>
            <a:r>
              <a:rPr sz="1400" dirty="0">
                <a:latin typeface="Calibri"/>
                <a:cs typeface="Calibri"/>
              </a:rPr>
              <a:t>sued the FEC in federal </a:t>
            </a:r>
            <a:r>
              <a:rPr sz="1400" spc="-5" dirty="0">
                <a:latin typeface="Calibri"/>
                <a:cs typeface="Calibri"/>
              </a:rPr>
              <a:t>court, </a:t>
            </a:r>
            <a:r>
              <a:rPr sz="1400" dirty="0">
                <a:latin typeface="Calibri"/>
                <a:cs typeface="Calibri"/>
              </a:rPr>
              <a:t>asking to be </a:t>
            </a:r>
            <a:r>
              <a:rPr sz="1400" spc="-5" dirty="0">
                <a:latin typeface="Calibri"/>
                <a:cs typeface="Calibri"/>
              </a:rPr>
              <a:t>allowed </a:t>
            </a:r>
            <a:r>
              <a:rPr sz="1400" dirty="0">
                <a:latin typeface="Calibri"/>
                <a:cs typeface="Calibri"/>
              </a:rPr>
              <a:t>to </a:t>
            </a:r>
            <a:r>
              <a:rPr sz="1400" spc="-5" dirty="0">
                <a:latin typeface="Calibri"/>
                <a:cs typeface="Calibri"/>
              </a:rPr>
              <a:t>show </a:t>
            </a:r>
            <a:r>
              <a:rPr sz="1400" dirty="0">
                <a:latin typeface="Calibri"/>
                <a:cs typeface="Calibri"/>
              </a:rPr>
              <a:t>the ﬁlm. The </a:t>
            </a:r>
            <a:r>
              <a:rPr sz="1400" spc="-5" dirty="0">
                <a:latin typeface="Calibri"/>
                <a:cs typeface="Calibri"/>
              </a:rPr>
              <a:t>district court heard </a:t>
            </a:r>
            <a:r>
              <a:rPr sz="1400" dirty="0">
                <a:latin typeface="Calibri"/>
                <a:cs typeface="Calibri"/>
              </a:rPr>
              <a:t>the case and decided  that even </a:t>
            </a:r>
            <a:r>
              <a:rPr sz="1400" spc="-5" dirty="0">
                <a:latin typeface="Calibri"/>
                <a:cs typeface="Calibri"/>
              </a:rPr>
              <a:t>though </a:t>
            </a:r>
            <a:r>
              <a:rPr sz="1400" dirty="0">
                <a:latin typeface="Calibri"/>
                <a:cs typeface="Calibri"/>
              </a:rPr>
              <a:t>it </a:t>
            </a:r>
            <a:r>
              <a:rPr sz="1400" spc="-5" dirty="0">
                <a:latin typeface="Calibri"/>
                <a:cs typeface="Calibri"/>
              </a:rPr>
              <a:t>was </a:t>
            </a:r>
            <a:r>
              <a:rPr sz="1400" dirty="0">
                <a:latin typeface="Calibri"/>
                <a:cs typeface="Calibri"/>
              </a:rPr>
              <a:t>a full length </a:t>
            </a:r>
            <a:r>
              <a:rPr sz="1400" spc="-5" dirty="0">
                <a:latin typeface="Calibri"/>
                <a:cs typeface="Calibri"/>
              </a:rPr>
              <a:t>movie </a:t>
            </a:r>
            <a:r>
              <a:rPr sz="1400" dirty="0">
                <a:latin typeface="Calibri"/>
                <a:cs typeface="Calibri"/>
              </a:rPr>
              <a:t>and </a:t>
            </a:r>
            <a:r>
              <a:rPr sz="1400" spc="-5" dirty="0">
                <a:latin typeface="Calibri"/>
                <a:cs typeface="Calibri"/>
              </a:rPr>
              <a:t>not </a:t>
            </a:r>
            <a:r>
              <a:rPr sz="1400" dirty="0">
                <a:latin typeface="Calibri"/>
                <a:cs typeface="Calibri"/>
              </a:rPr>
              <a:t>a </a:t>
            </a:r>
            <a:r>
              <a:rPr sz="1400" spc="-5" dirty="0">
                <a:latin typeface="Calibri"/>
                <a:cs typeface="Calibri"/>
              </a:rPr>
              <a:t>traditional television </a:t>
            </a:r>
            <a:r>
              <a:rPr sz="1400" dirty="0">
                <a:latin typeface="Calibri"/>
                <a:cs typeface="Calibri"/>
              </a:rPr>
              <a:t>ad, the ﬁlm </a:t>
            </a:r>
            <a:r>
              <a:rPr sz="1400" spc="-5" dirty="0">
                <a:latin typeface="Calibri"/>
                <a:cs typeface="Calibri"/>
              </a:rPr>
              <a:t>was deﬁnitely </a:t>
            </a:r>
            <a:r>
              <a:rPr sz="1400" dirty="0">
                <a:latin typeface="Calibri"/>
                <a:cs typeface="Calibri"/>
              </a:rPr>
              <a:t>an appeal to </a:t>
            </a:r>
            <a:r>
              <a:rPr sz="1400" spc="-5" dirty="0">
                <a:latin typeface="Calibri"/>
                <a:cs typeface="Calibri"/>
              </a:rPr>
              <a:t>vote against Hillary </a:t>
            </a:r>
            <a:r>
              <a:rPr sz="1400" dirty="0">
                <a:latin typeface="Calibri"/>
                <a:cs typeface="Calibri"/>
              </a:rPr>
              <a:t>Clinton. This meant that  the bans in the </a:t>
            </a:r>
            <a:r>
              <a:rPr sz="1400" spc="-5" dirty="0">
                <a:latin typeface="Calibri"/>
                <a:cs typeface="Calibri"/>
              </a:rPr>
              <a:t>BCRA </a:t>
            </a:r>
            <a:r>
              <a:rPr sz="1400" dirty="0">
                <a:latin typeface="Calibri"/>
                <a:cs typeface="Calibri"/>
              </a:rPr>
              <a:t>applied: </a:t>
            </a:r>
            <a:r>
              <a:rPr sz="1400" spc="-5" dirty="0">
                <a:latin typeface="Calibri"/>
                <a:cs typeface="Calibri"/>
              </a:rPr>
              <a:t>corporations </a:t>
            </a:r>
            <a:r>
              <a:rPr sz="1400" dirty="0">
                <a:latin typeface="Calibri"/>
                <a:cs typeface="Calibri"/>
              </a:rPr>
              <a:t>and </a:t>
            </a:r>
            <a:r>
              <a:rPr sz="1400" spc="-5" dirty="0">
                <a:latin typeface="Calibri"/>
                <a:cs typeface="Calibri"/>
              </a:rPr>
              <a:t>organizations could not </a:t>
            </a:r>
            <a:r>
              <a:rPr sz="1400" dirty="0">
                <a:latin typeface="Calibri"/>
                <a:cs typeface="Calibri"/>
              </a:rPr>
              <a:t>pay to air this </a:t>
            </a:r>
            <a:r>
              <a:rPr sz="1400" spc="-5" dirty="0">
                <a:latin typeface="Calibri"/>
                <a:cs typeface="Calibri"/>
              </a:rPr>
              <a:t>sort of </a:t>
            </a:r>
            <a:r>
              <a:rPr sz="1400" dirty="0">
                <a:latin typeface="Calibri"/>
                <a:cs typeface="Calibri"/>
              </a:rPr>
              <a:t>direct appeal to </a:t>
            </a:r>
            <a:r>
              <a:rPr sz="1400" spc="-5" dirty="0">
                <a:latin typeface="Calibri"/>
                <a:cs typeface="Calibri"/>
              </a:rPr>
              <a:t>voters </a:t>
            </a:r>
            <a:r>
              <a:rPr sz="1400" dirty="0">
                <a:latin typeface="Calibri"/>
                <a:cs typeface="Calibri"/>
              </a:rPr>
              <a:t>so </a:t>
            </a:r>
            <a:r>
              <a:rPr sz="1400" spc="-5" dirty="0">
                <a:latin typeface="Calibri"/>
                <a:cs typeface="Calibri"/>
              </a:rPr>
              <a:t>close </a:t>
            </a:r>
            <a:r>
              <a:rPr sz="1400" dirty="0">
                <a:latin typeface="Calibri"/>
                <a:cs typeface="Calibri"/>
              </a:rPr>
              <a:t>to an</a:t>
            </a:r>
            <a:r>
              <a:rPr sz="1400" spc="75" dirty="0">
                <a:latin typeface="Calibri"/>
                <a:cs typeface="Calibri"/>
              </a:rPr>
              <a:t> </a:t>
            </a:r>
            <a:r>
              <a:rPr sz="1400" spc="-5" dirty="0">
                <a:latin typeface="Calibri"/>
                <a:cs typeface="Calibri"/>
              </a:rPr>
              <a:t>election.</a:t>
            </a:r>
            <a:endParaRPr sz="1400" dirty="0">
              <a:latin typeface="Calibri"/>
              <a:cs typeface="Calibri"/>
            </a:endParaRPr>
          </a:p>
          <a:p>
            <a:pPr marL="355600" marR="100965" indent="-342900">
              <a:lnSpc>
                <a:spcPct val="81300"/>
              </a:lnSpc>
              <a:spcBef>
                <a:spcPts val="270"/>
              </a:spcBef>
              <a:buFont typeface="Arial"/>
              <a:buChar char="•"/>
              <a:tabLst>
                <a:tab pos="354965" algn="l"/>
                <a:tab pos="355600" algn="l"/>
              </a:tabLst>
            </a:pPr>
            <a:r>
              <a:rPr sz="1400" spc="-5" dirty="0">
                <a:latin typeface="Calibri"/>
                <a:cs typeface="Calibri"/>
              </a:rPr>
              <a:t>Because of </a:t>
            </a:r>
            <a:r>
              <a:rPr sz="1400" dirty="0">
                <a:latin typeface="Calibri"/>
                <a:cs typeface="Calibri"/>
              </a:rPr>
              <a:t>a special </a:t>
            </a:r>
            <a:r>
              <a:rPr sz="1400" spc="-5" dirty="0">
                <a:latin typeface="Calibri"/>
                <a:cs typeface="Calibri"/>
              </a:rPr>
              <a:t>provision </a:t>
            </a:r>
            <a:r>
              <a:rPr sz="1400" dirty="0">
                <a:latin typeface="Calibri"/>
                <a:cs typeface="Calibri"/>
              </a:rPr>
              <a:t>in the </a:t>
            </a:r>
            <a:r>
              <a:rPr sz="1400" spc="-5" dirty="0">
                <a:latin typeface="Calibri"/>
                <a:cs typeface="Calibri"/>
              </a:rPr>
              <a:t>BCRA, Citizens United was allowed </a:t>
            </a:r>
            <a:r>
              <a:rPr sz="1400" dirty="0">
                <a:latin typeface="Calibri"/>
                <a:cs typeface="Calibri"/>
              </a:rPr>
              <a:t>to appeal the </a:t>
            </a:r>
            <a:r>
              <a:rPr sz="1400" spc="-5" dirty="0">
                <a:latin typeface="Calibri"/>
                <a:cs typeface="Calibri"/>
              </a:rPr>
              <a:t>decision </a:t>
            </a:r>
            <a:r>
              <a:rPr sz="1400" dirty="0">
                <a:latin typeface="Calibri"/>
                <a:cs typeface="Calibri"/>
              </a:rPr>
              <a:t>directly to the </a:t>
            </a:r>
            <a:r>
              <a:rPr sz="1400" spc="-5" dirty="0">
                <a:latin typeface="Calibri"/>
                <a:cs typeface="Calibri"/>
              </a:rPr>
              <a:t>U.S. </a:t>
            </a:r>
            <a:r>
              <a:rPr sz="1400" dirty="0">
                <a:latin typeface="Calibri"/>
                <a:cs typeface="Calibri"/>
              </a:rPr>
              <a:t>Supreme </a:t>
            </a:r>
            <a:r>
              <a:rPr sz="1400" spc="-5" dirty="0">
                <a:latin typeface="Calibri"/>
                <a:cs typeface="Calibri"/>
              </a:rPr>
              <a:t>Court, which </a:t>
            </a:r>
            <a:r>
              <a:rPr sz="1400" dirty="0">
                <a:latin typeface="Calibri"/>
                <a:cs typeface="Calibri"/>
              </a:rPr>
              <a:t>the </a:t>
            </a:r>
            <a:r>
              <a:rPr sz="1400" spc="-5" dirty="0">
                <a:latin typeface="Calibri"/>
                <a:cs typeface="Calibri"/>
              </a:rPr>
              <a:t>organization </a:t>
            </a:r>
            <a:r>
              <a:rPr sz="1400" dirty="0">
                <a:latin typeface="Calibri"/>
                <a:cs typeface="Calibri"/>
              </a:rPr>
              <a:t>did.  </a:t>
            </a:r>
            <a:r>
              <a:rPr sz="1400" spc="-5" dirty="0">
                <a:latin typeface="Calibri"/>
                <a:cs typeface="Calibri"/>
              </a:rPr>
              <a:t>Citizens United </a:t>
            </a:r>
            <a:r>
              <a:rPr sz="1400" dirty="0">
                <a:latin typeface="Calibri"/>
                <a:cs typeface="Calibri"/>
              </a:rPr>
              <a:t>asked the </a:t>
            </a:r>
            <a:r>
              <a:rPr sz="1400" spc="-5" dirty="0">
                <a:latin typeface="Calibri"/>
                <a:cs typeface="Calibri"/>
              </a:rPr>
              <a:t>Court </a:t>
            </a:r>
            <a:r>
              <a:rPr sz="1400" dirty="0">
                <a:latin typeface="Calibri"/>
                <a:cs typeface="Calibri"/>
              </a:rPr>
              <a:t>to decide </a:t>
            </a:r>
            <a:r>
              <a:rPr sz="1400" spc="-5" dirty="0">
                <a:latin typeface="Calibri"/>
                <a:cs typeface="Calibri"/>
              </a:rPr>
              <a:t>whether </a:t>
            </a:r>
            <a:r>
              <a:rPr sz="1400" dirty="0">
                <a:latin typeface="Calibri"/>
                <a:cs typeface="Calibri"/>
              </a:rPr>
              <a:t>a feature-length ﬁlm really fell under the rules </a:t>
            </a:r>
            <a:r>
              <a:rPr sz="1400" spc="-5" dirty="0">
                <a:latin typeface="Calibri"/>
                <a:cs typeface="Calibri"/>
              </a:rPr>
              <a:t>of </a:t>
            </a:r>
            <a:r>
              <a:rPr sz="1400" dirty="0">
                <a:latin typeface="Calibri"/>
                <a:cs typeface="Calibri"/>
              </a:rPr>
              <a:t>the </a:t>
            </a:r>
            <a:r>
              <a:rPr sz="1400" spc="-5" dirty="0">
                <a:latin typeface="Calibri"/>
                <a:cs typeface="Calibri"/>
              </a:rPr>
              <a:t>BCRA </a:t>
            </a:r>
            <a:r>
              <a:rPr sz="1400" dirty="0">
                <a:latin typeface="Calibri"/>
                <a:cs typeface="Calibri"/>
              </a:rPr>
              <a:t>and </a:t>
            </a:r>
            <a:r>
              <a:rPr sz="1400" spc="-5" dirty="0">
                <a:latin typeface="Calibri"/>
                <a:cs typeface="Calibri"/>
              </a:rPr>
              <a:t>whether </a:t>
            </a:r>
            <a:r>
              <a:rPr sz="1400" dirty="0">
                <a:latin typeface="Calibri"/>
                <a:cs typeface="Calibri"/>
              </a:rPr>
              <a:t>the law </a:t>
            </a:r>
            <a:r>
              <a:rPr sz="1400" spc="-5" dirty="0">
                <a:latin typeface="Calibri"/>
                <a:cs typeface="Calibri"/>
              </a:rPr>
              <a:t>violated </a:t>
            </a:r>
            <a:r>
              <a:rPr sz="1400" dirty="0">
                <a:latin typeface="Calibri"/>
                <a:cs typeface="Calibri"/>
              </a:rPr>
              <a:t>the </a:t>
            </a:r>
            <a:r>
              <a:rPr sz="1400" spc="-5" dirty="0">
                <a:latin typeface="Calibri"/>
                <a:cs typeface="Calibri"/>
              </a:rPr>
              <a:t>organization’s  </a:t>
            </a:r>
            <a:r>
              <a:rPr sz="1400" dirty="0">
                <a:latin typeface="Calibri"/>
                <a:cs typeface="Calibri"/>
              </a:rPr>
              <a:t>First Amendment rights to </a:t>
            </a:r>
            <a:r>
              <a:rPr sz="1400" spc="-5" dirty="0">
                <a:latin typeface="Calibri"/>
                <a:cs typeface="Calibri"/>
              </a:rPr>
              <a:t>engage </a:t>
            </a:r>
            <a:r>
              <a:rPr sz="1400" dirty="0">
                <a:latin typeface="Calibri"/>
                <a:cs typeface="Calibri"/>
              </a:rPr>
              <a:t>in </a:t>
            </a:r>
            <a:r>
              <a:rPr sz="1400" spc="-5" dirty="0">
                <a:latin typeface="Calibri"/>
                <a:cs typeface="Calibri"/>
              </a:rPr>
              <a:t>political </a:t>
            </a:r>
            <a:r>
              <a:rPr sz="1400" dirty="0">
                <a:latin typeface="Calibri"/>
                <a:cs typeface="Calibri"/>
              </a:rPr>
              <a:t>speech. The Supreme </a:t>
            </a:r>
            <a:r>
              <a:rPr sz="1400" spc="-5" dirty="0">
                <a:latin typeface="Calibri"/>
                <a:cs typeface="Calibri"/>
              </a:rPr>
              <a:t>Court agreed </a:t>
            </a:r>
            <a:r>
              <a:rPr sz="1400" dirty="0">
                <a:latin typeface="Calibri"/>
                <a:cs typeface="Calibri"/>
              </a:rPr>
              <a:t>to hear the case and </a:t>
            </a:r>
            <a:r>
              <a:rPr sz="1400" spc="-5" dirty="0">
                <a:latin typeface="Calibri"/>
                <a:cs typeface="Calibri"/>
              </a:rPr>
              <a:t>heard oral argument </a:t>
            </a:r>
            <a:r>
              <a:rPr sz="1400" dirty="0">
                <a:latin typeface="Calibri"/>
                <a:cs typeface="Calibri"/>
              </a:rPr>
              <a:t>in </a:t>
            </a:r>
            <a:r>
              <a:rPr sz="1400" spc="-5" dirty="0">
                <a:latin typeface="Calibri"/>
                <a:cs typeface="Calibri"/>
              </a:rPr>
              <a:t>March 2009. Two months later  </a:t>
            </a:r>
            <a:r>
              <a:rPr sz="1400" dirty="0">
                <a:latin typeface="Calibri"/>
                <a:cs typeface="Calibri"/>
              </a:rPr>
              <a:t>the Supreme </a:t>
            </a:r>
            <a:r>
              <a:rPr sz="1400" spc="-5" dirty="0">
                <a:latin typeface="Calibri"/>
                <a:cs typeface="Calibri"/>
              </a:rPr>
              <a:t>Court </a:t>
            </a:r>
            <a:r>
              <a:rPr sz="1400" dirty="0">
                <a:latin typeface="Calibri"/>
                <a:cs typeface="Calibri"/>
              </a:rPr>
              <a:t>asked </a:t>
            </a:r>
            <a:r>
              <a:rPr sz="1400" spc="-5" dirty="0">
                <a:latin typeface="Calibri"/>
                <a:cs typeface="Calibri"/>
              </a:rPr>
              <a:t>both parties </a:t>
            </a:r>
            <a:r>
              <a:rPr sz="1400" dirty="0">
                <a:latin typeface="Calibri"/>
                <a:cs typeface="Calibri"/>
              </a:rPr>
              <a:t>to submit </a:t>
            </a:r>
            <a:r>
              <a:rPr sz="1400" spc="-5" dirty="0">
                <a:latin typeface="Calibri"/>
                <a:cs typeface="Calibri"/>
              </a:rPr>
              <a:t>additional </a:t>
            </a:r>
            <a:r>
              <a:rPr sz="1400" spc="-10" dirty="0">
                <a:latin typeface="Calibri"/>
                <a:cs typeface="Calibri"/>
              </a:rPr>
              <a:t>written </a:t>
            </a:r>
            <a:r>
              <a:rPr sz="1400" spc="-5" dirty="0">
                <a:latin typeface="Calibri"/>
                <a:cs typeface="Calibri"/>
              </a:rPr>
              <a:t>responses </a:t>
            </a:r>
            <a:r>
              <a:rPr sz="1400" dirty="0">
                <a:latin typeface="Calibri"/>
                <a:cs typeface="Calibri"/>
              </a:rPr>
              <a:t>to a further </a:t>
            </a:r>
            <a:r>
              <a:rPr sz="1400" spc="-5" dirty="0">
                <a:latin typeface="Calibri"/>
                <a:cs typeface="Calibri"/>
              </a:rPr>
              <a:t>question: whether </a:t>
            </a:r>
            <a:r>
              <a:rPr sz="1400" dirty="0">
                <a:latin typeface="Calibri"/>
                <a:cs typeface="Calibri"/>
              </a:rPr>
              <a:t>the </a:t>
            </a:r>
            <a:r>
              <a:rPr sz="1400" spc="-5" dirty="0">
                <a:latin typeface="Calibri"/>
                <a:cs typeface="Calibri"/>
              </a:rPr>
              <a:t>Court should overrule </a:t>
            </a:r>
            <a:r>
              <a:rPr sz="1400" dirty="0">
                <a:latin typeface="Calibri"/>
                <a:cs typeface="Calibri"/>
              </a:rPr>
              <a:t>its </a:t>
            </a:r>
            <a:r>
              <a:rPr sz="1400" spc="-5" dirty="0">
                <a:latin typeface="Calibri"/>
                <a:cs typeface="Calibri"/>
              </a:rPr>
              <a:t>prior decisions about  </a:t>
            </a:r>
            <a:r>
              <a:rPr sz="1400" dirty="0">
                <a:latin typeface="Calibri"/>
                <a:cs typeface="Calibri"/>
              </a:rPr>
              <a:t>the </a:t>
            </a:r>
            <a:r>
              <a:rPr sz="1400" spc="-5" dirty="0">
                <a:latin typeface="Calibri"/>
                <a:cs typeface="Calibri"/>
              </a:rPr>
              <a:t>constitutionality of </a:t>
            </a:r>
            <a:r>
              <a:rPr sz="1400" dirty="0">
                <a:latin typeface="Calibri"/>
                <a:cs typeface="Calibri"/>
              </a:rPr>
              <a:t>the </a:t>
            </a:r>
            <a:r>
              <a:rPr sz="1400" spc="-5" dirty="0">
                <a:latin typeface="Calibri"/>
                <a:cs typeface="Calibri"/>
              </a:rPr>
              <a:t>BCRA. </a:t>
            </a:r>
            <a:r>
              <a:rPr sz="1400" dirty="0">
                <a:latin typeface="Calibri"/>
                <a:cs typeface="Calibri"/>
              </a:rPr>
              <a:t>The </a:t>
            </a:r>
            <a:r>
              <a:rPr sz="1400" spc="-5" dirty="0">
                <a:latin typeface="Calibri"/>
                <a:cs typeface="Calibri"/>
              </a:rPr>
              <a:t>Court </a:t>
            </a:r>
            <a:r>
              <a:rPr sz="1400" dirty="0">
                <a:latin typeface="Calibri"/>
                <a:cs typeface="Calibri"/>
              </a:rPr>
              <a:t>scheduled a </a:t>
            </a:r>
            <a:r>
              <a:rPr sz="1400" spc="-5" dirty="0">
                <a:latin typeface="Calibri"/>
                <a:cs typeface="Calibri"/>
              </a:rPr>
              <a:t>second oral argument session for September</a:t>
            </a:r>
            <a:r>
              <a:rPr sz="1400" spc="55" dirty="0">
                <a:latin typeface="Calibri"/>
                <a:cs typeface="Calibri"/>
              </a:rPr>
              <a:t> </a:t>
            </a:r>
            <a:r>
              <a:rPr sz="1400" spc="-5" dirty="0">
                <a:latin typeface="Calibri"/>
                <a:cs typeface="Calibri"/>
              </a:rPr>
              <a:t>2009.</a:t>
            </a:r>
            <a:endParaRPr sz="1400" dirty="0">
              <a:latin typeface="Calibri"/>
              <a:cs typeface="Calibri"/>
            </a:endParaRPr>
          </a:p>
          <a:p>
            <a:pPr marL="12700">
              <a:lnSpc>
                <a:spcPts val="1635"/>
              </a:lnSpc>
            </a:pPr>
            <a:r>
              <a:rPr sz="1400" b="1" i="1" spc="-5" dirty="0">
                <a:latin typeface="Calibri"/>
                <a:cs typeface="Calibri"/>
              </a:rPr>
              <a:t>Issue</a:t>
            </a:r>
            <a:endParaRPr sz="1400" dirty="0">
              <a:latin typeface="Calibri"/>
              <a:cs typeface="Calibri"/>
            </a:endParaRPr>
          </a:p>
          <a:p>
            <a:pPr marL="355600" marR="199390" indent="-342900">
              <a:lnSpc>
                <a:spcPts val="1360"/>
              </a:lnSpc>
              <a:spcBef>
                <a:spcPts val="330"/>
              </a:spcBef>
              <a:buFont typeface="Arial"/>
              <a:buChar char="•"/>
              <a:tabLst>
                <a:tab pos="354965" algn="l"/>
                <a:tab pos="355600" algn="l"/>
              </a:tabLst>
            </a:pPr>
            <a:r>
              <a:rPr sz="1400" spc="-5" dirty="0">
                <a:latin typeface="Calibri"/>
                <a:cs typeface="Calibri"/>
              </a:rPr>
              <a:t>Does </a:t>
            </a:r>
            <a:r>
              <a:rPr sz="1400" dirty="0">
                <a:latin typeface="Calibri"/>
                <a:cs typeface="Calibri"/>
              </a:rPr>
              <a:t>a law that limits the ability </a:t>
            </a:r>
            <a:r>
              <a:rPr sz="1400" spc="-5" dirty="0">
                <a:latin typeface="Calibri"/>
                <a:cs typeface="Calibri"/>
              </a:rPr>
              <a:t>of corporations </a:t>
            </a:r>
            <a:r>
              <a:rPr sz="1400" dirty="0">
                <a:latin typeface="Calibri"/>
                <a:cs typeface="Calibri"/>
              </a:rPr>
              <a:t>and </a:t>
            </a:r>
            <a:r>
              <a:rPr sz="1400" spc="-5" dirty="0">
                <a:latin typeface="Calibri"/>
                <a:cs typeface="Calibri"/>
              </a:rPr>
              <a:t>labor unions </a:t>
            </a:r>
            <a:r>
              <a:rPr sz="1400" dirty="0">
                <a:latin typeface="Calibri"/>
                <a:cs typeface="Calibri"/>
              </a:rPr>
              <a:t>to spend their </a:t>
            </a:r>
            <a:r>
              <a:rPr sz="1400" spc="-5" dirty="0">
                <a:latin typeface="Calibri"/>
                <a:cs typeface="Calibri"/>
              </a:rPr>
              <a:t>own money </a:t>
            </a:r>
            <a:r>
              <a:rPr sz="1400" dirty="0">
                <a:latin typeface="Calibri"/>
                <a:cs typeface="Calibri"/>
              </a:rPr>
              <a:t>to </a:t>
            </a:r>
            <a:r>
              <a:rPr sz="1400" spc="-5" dirty="0">
                <a:latin typeface="Calibri"/>
                <a:cs typeface="Calibri"/>
              </a:rPr>
              <a:t>advocate </a:t>
            </a:r>
            <a:r>
              <a:rPr sz="1400" dirty="0">
                <a:latin typeface="Calibri"/>
                <a:cs typeface="Calibri"/>
              </a:rPr>
              <a:t>the </a:t>
            </a:r>
            <a:r>
              <a:rPr sz="1400" spc="-5" dirty="0">
                <a:latin typeface="Calibri"/>
                <a:cs typeface="Calibri"/>
              </a:rPr>
              <a:t>election or </a:t>
            </a:r>
            <a:r>
              <a:rPr sz="1400" dirty="0">
                <a:latin typeface="Calibri"/>
                <a:cs typeface="Calibri"/>
              </a:rPr>
              <a:t>defeat </a:t>
            </a:r>
            <a:r>
              <a:rPr sz="1400" spc="-5" dirty="0">
                <a:latin typeface="Calibri"/>
                <a:cs typeface="Calibri"/>
              </a:rPr>
              <a:t>of </a:t>
            </a:r>
            <a:r>
              <a:rPr sz="1400" dirty="0">
                <a:latin typeface="Calibri"/>
                <a:cs typeface="Calibri"/>
              </a:rPr>
              <a:t>a candidate </a:t>
            </a:r>
            <a:r>
              <a:rPr sz="1400" spc="-5" dirty="0">
                <a:latin typeface="Calibri"/>
                <a:cs typeface="Calibri"/>
              </a:rPr>
              <a:t>violate </a:t>
            </a:r>
            <a:r>
              <a:rPr sz="1400" dirty="0">
                <a:latin typeface="Calibri"/>
                <a:cs typeface="Calibri"/>
              </a:rPr>
              <a:t>the First  </a:t>
            </a:r>
            <a:r>
              <a:rPr sz="1400" spc="-5" dirty="0">
                <a:latin typeface="Calibri"/>
                <a:cs typeface="Calibri"/>
              </a:rPr>
              <a:t>Amendment’s guarantee of </a:t>
            </a:r>
            <a:r>
              <a:rPr sz="1400" dirty="0">
                <a:latin typeface="Calibri"/>
                <a:cs typeface="Calibri"/>
              </a:rPr>
              <a:t>free</a:t>
            </a:r>
            <a:r>
              <a:rPr sz="1400" spc="10" dirty="0">
                <a:latin typeface="Calibri"/>
                <a:cs typeface="Calibri"/>
              </a:rPr>
              <a:t> </a:t>
            </a:r>
            <a:r>
              <a:rPr sz="1400" dirty="0">
                <a:latin typeface="Calibri"/>
                <a:cs typeface="Calibri"/>
              </a:rPr>
              <a:t>speech?</a:t>
            </a:r>
          </a:p>
          <a:p>
            <a:pPr marL="12700">
              <a:lnSpc>
                <a:spcPts val="1650"/>
              </a:lnSpc>
            </a:pPr>
            <a:r>
              <a:rPr sz="1400" b="1" i="1" spc="-5" dirty="0">
                <a:latin typeface="Calibri"/>
                <a:cs typeface="Calibri"/>
              </a:rPr>
              <a:t>Majority Decision</a:t>
            </a:r>
            <a:endParaRPr sz="1400" dirty="0">
              <a:latin typeface="Calibri"/>
              <a:cs typeface="Calibri"/>
            </a:endParaRPr>
          </a:p>
          <a:p>
            <a:pPr marL="355600" marR="163830" indent="-342900">
              <a:lnSpc>
                <a:spcPct val="79300"/>
              </a:lnSpc>
              <a:spcBef>
                <a:spcPts val="370"/>
              </a:spcBef>
              <a:buFont typeface="Arial"/>
              <a:buChar char="•"/>
              <a:tabLst>
                <a:tab pos="354965" algn="l"/>
                <a:tab pos="355600" algn="l"/>
              </a:tabLst>
            </a:pPr>
            <a:r>
              <a:rPr sz="1400" dirty="0">
                <a:latin typeface="Calibri"/>
                <a:cs typeface="Calibri"/>
              </a:rPr>
              <a:t>The </a:t>
            </a:r>
            <a:r>
              <a:rPr sz="1400" spc="-5" dirty="0">
                <a:latin typeface="Calibri"/>
                <a:cs typeface="Calibri"/>
              </a:rPr>
              <a:t>Court </a:t>
            </a:r>
            <a:r>
              <a:rPr sz="1400" dirty="0">
                <a:latin typeface="Calibri"/>
                <a:cs typeface="Calibri"/>
              </a:rPr>
              <a:t>ruled, </a:t>
            </a:r>
            <a:r>
              <a:rPr sz="1400" spc="-5" dirty="0">
                <a:latin typeface="Calibri"/>
                <a:cs typeface="Calibri"/>
              </a:rPr>
              <a:t>5–4, </a:t>
            </a:r>
            <a:r>
              <a:rPr sz="1400" dirty="0">
                <a:latin typeface="Calibri"/>
                <a:cs typeface="Calibri"/>
              </a:rPr>
              <a:t>that the First Amendment </a:t>
            </a:r>
            <a:r>
              <a:rPr sz="1400" spc="-5" dirty="0">
                <a:latin typeface="Calibri"/>
                <a:cs typeface="Calibri"/>
              </a:rPr>
              <a:t>prohibits </a:t>
            </a:r>
            <a:r>
              <a:rPr sz="1400" dirty="0">
                <a:latin typeface="Calibri"/>
                <a:cs typeface="Calibri"/>
              </a:rPr>
              <a:t>limits </a:t>
            </a:r>
            <a:r>
              <a:rPr sz="1400" spc="-5" dirty="0">
                <a:latin typeface="Calibri"/>
                <a:cs typeface="Calibri"/>
              </a:rPr>
              <a:t>on corporate </a:t>
            </a:r>
            <a:r>
              <a:rPr sz="1400" dirty="0">
                <a:latin typeface="Calibri"/>
                <a:cs typeface="Calibri"/>
              </a:rPr>
              <a:t>funding </a:t>
            </a:r>
            <a:r>
              <a:rPr sz="1400" spc="-5" dirty="0">
                <a:latin typeface="Calibri"/>
                <a:cs typeface="Calibri"/>
              </a:rPr>
              <a:t>of </a:t>
            </a:r>
            <a:r>
              <a:rPr sz="1400" dirty="0">
                <a:latin typeface="Calibri"/>
                <a:cs typeface="Calibri"/>
              </a:rPr>
              <a:t>independent </a:t>
            </a:r>
            <a:r>
              <a:rPr sz="1400" spc="-5" dirty="0">
                <a:latin typeface="Calibri"/>
                <a:cs typeface="Calibri"/>
              </a:rPr>
              <a:t>broadcasts </a:t>
            </a:r>
            <a:r>
              <a:rPr sz="1400" dirty="0">
                <a:latin typeface="Calibri"/>
                <a:cs typeface="Calibri"/>
              </a:rPr>
              <a:t>in candidate </a:t>
            </a:r>
            <a:r>
              <a:rPr sz="1400" spc="-5" dirty="0">
                <a:latin typeface="Calibri"/>
                <a:cs typeface="Calibri"/>
              </a:rPr>
              <a:t>elections. </a:t>
            </a:r>
            <a:r>
              <a:rPr sz="1400" dirty="0">
                <a:latin typeface="Calibri"/>
                <a:cs typeface="Calibri"/>
              </a:rPr>
              <a:t>The </a:t>
            </a:r>
            <a:r>
              <a:rPr sz="1400" spc="-5" dirty="0">
                <a:latin typeface="Calibri"/>
                <a:cs typeface="Calibri"/>
              </a:rPr>
              <a:t>justices </a:t>
            </a:r>
            <a:r>
              <a:rPr sz="1400" dirty="0">
                <a:latin typeface="Calibri"/>
                <a:cs typeface="Calibri"/>
              </a:rPr>
              <a:t>said that  the </a:t>
            </a:r>
            <a:r>
              <a:rPr sz="1400" spc="-5" dirty="0">
                <a:latin typeface="Calibri"/>
                <a:cs typeface="Calibri"/>
              </a:rPr>
              <a:t>government’s rationale for </a:t>
            </a:r>
            <a:r>
              <a:rPr sz="1400" dirty="0">
                <a:latin typeface="Calibri"/>
                <a:cs typeface="Calibri"/>
              </a:rPr>
              <a:t>the limits </a:t>
            </a:r>
            <a:r>
              <a:rPr sz="1400" spc="-5" dirty="0">
                <a:latin typeface="Calibri"/>
                <a:cs typeface="Calibri"/>
              </a:rPr>
              <a:t>on corporate </a:t>
            </a:r>
            <a:r>
              <a:rPr sz="1400" dirty="0">
                <a:latin typeface="Calibri"/>
                <a:cs typeface="Calibri"/>
              </a:rPr>
              <a:t>spending—to prevent </a:t>
            </a:r>
            <a:r>
              <a:rPr sz="1400" spc="-5" dirty="0">
                <a:latin typeface="Calibri"/>
                <a:cs typeface="Calibri"/>
              </a:rPr>
              <a:t>corruption—was not </a:t>
            </a:r>
            <a:r>
              <a:rPr sz="1400" dirty="0">
                <a:latin typeface="Calibri"/>
                <a:cs typeface="Calibri"/>
              </a:rPr>
              <a:t>persuasive </a:t>
            </a:r>
            <a:r>
              <a:rPr sz="1400" spc="-5" dirty="0">
                <a:latin typeface="Calibri"/>
                <a:cs typeface="Calibri"/>
              </a:rPr>
              <a:t>enough </a:t>
            </a:r>
            <a:r>
              <a:rPr sz="1400" dirty="0">
                <a:latin typeface="Calibri"/>
                <a:cs typeface="Calibri"/>
              </a:rPr>
              <a:t>to </a:t>
            </a:r>
            <a:r>
              <a:rPr sz="1400" spc="-5" dirty="0">
                <a:latin typeface="Calibri"/>
                <a:cs typeface="Calibri"/>
              </a:rPr>
              <a:t>restrict political </a:t>
            </a:r>
            <a:r>
              <a:rPr sz="1400" dirty="0">
                <a:latin typeface="Calibri"/>
                <a:cs typeface="Calibri"/>
              </a:rPr>
              <a:t>speech. A desire to  prevent </a:t>
            </a:r>
            <a:r>
              <a:rPr sz="1400" spc="-5" dirty="0">
                <a:latin typeface="Calibri"/>
                <a:cs typeface="Calibri"/>
              </a:rPr>
              <a:t>corruption </a:t>
            </a:r>
            <a:r>
              <a:rPr sz="1400" dirty="0">
                <a:latin typeface="Calibri"/>
                <a:cs typeface="Calibri"/>
              </a:rPr>
              <a:t>can </a:t>
            </a:r>
            <a:r>
              <a:rPr sz="1400" spc="-5" dirty="0">
                <a:latin typeface="Calibri"/>
                <a:cs typeface="Calibri"/>
              </a:rPr>
              <a:t>justify </a:t>
            </a:r>
            <a:r>
              <a:rPr sz="1400" dirty="0">
                <a:latin typeface="Calibri"/>
                <a:cs typeface="Calibri"/>
              </a:rPr>
              <a:t>limits </a:t>
            </a:r>
            <a:r>
              <a:rPr sz="1400" spc="-5" dirty="0">
                <a:latin typeface="Calibri"/>
                <a:cs typeface="Calibri"/>
              </a:rPr>
              <a:t>on donations </a:t>
            </a:r>
            <a:r>
              <a:rPr sz="1400" dirty="0">
                <a:latin typeface="Calibri"/>
                <a:cs typeface="Calibri"/>
              </a:rPr>
              <a:t>to </a:t>
            </a:r>
            <a:r>
              <a:rPr sz="1400" spc="-5" dirty="0">
                <a:latin typeface="Calibri"/>
                <a:cs typeface="Calibri"/>
              </a:rPr>
              <a:t>candidates, </a:t>
            </a:r>
            <a:r>
              <a:rPr sz="1400" dirty="0">
                <a:latin typeface="Calibri"/>
                <a:cs typeface="Calibri"/>
              </a:rPr>
              <a:t>but </a:t>
            </a:r>
            <a:r>
              <a:rPr sz="1400" spc="-5" dirty="0">
                <a:latin typeface="Calibri"/>
                <a:cs typeface="Calibri"/>
              </a:rPr>
              <a:t>not on </a:t>
            </a:r>
            <a:r>
              <a:rPr sz="1400" dirty="0">
                <a:latin typeface="Calibri"/>
                <a:cs typeface="Calibri"/>
              </a:rPr>
              <a:t>independent expenditures (spending that is </a:t>
            </a:r>
            <a:r>
              <a:rPr sz="1400" spc="-5" dirty="0">
                <a:latin typeface="Calibri"/>
                <a:cs typeface="Calibri"/>
              </a:rPr>
              <a:t>not coordinated with </a:t>
            </a:r>
            <a:r>
              <a:rPr sz="1400" dirty="0">
                <a:latin typeface="Calibri"/>
                <a:cs typeface="Calibri"/>
              </a:rPr>
              <a:t>a </a:t>
            </a:r>
            <a:r>
              <a:rPr sz="1400" spc="-5" dirty="0">
                <a:latin typeface="Calibri"/>
                <a:cs typeface="Calibri"/>
              </a:rPr>
              <a:t>candidate’s  campaign) </a:t>
            </a:r>
            <a:r>
              <a:rPr sz="1400" dirty="0">
                <a:latin typeface="Calibri"/>
                <a:cs typeface="Calibri"/>
              </a:rPr>
              <a:t>to </a:t>
            </a:r>
            <a:r>
              <a:rPr sz="1400" spc="-5" dirty="0">
                <a:latin typeface="Calibri"/>
                <a:cs typeface="Calibri"/>
              </a:rPr>
              <a:t>support or oppose candidates for elected oﬃce. Moreover, </a:t>
            </a:r>
            <a:r>
              <a:rPr sz="1400" dirty="0">
                <a:latin typeface="Calibri"/>
                <a:cs typeface="Calibri"/>
              </a:rPr>
              <a:t>the </a:t>
            </a:r>
            <a:r>
              <a:rPr sz="1400" spc="-5" dirty="0">
                <a:latin typeface="Calibri"/>
                <a:cs typeface="Calibri"/>
              </a:rPr>
              <a:t>Court </a:t>
            </a:r>
            <a:r>
              <a:rPr sz="1400" dirty="0">
                <a:latin typeface="Calibri"/>
                <a:cs typeface="Calibri"/>
              </a:rPr>
              <a:t>said, </a:t>
            </a:r>
            <a:r>
              <a:rPr sz="1400" spc="-5" dirty="0">
                <a:latin typeface="Calibri"/>
                <a:cs typeface="Calibri"/>
              </a:rPr>
              <a:t>corporations have </a:t>
            </a:r>
            <a:r>
              <a:rPr sz="1400" dirty="0">
                <a:latin typeface="Calibri"/>
                <a:cs typeface="Calibri"/>
              </a:rPr>
              <a:t>free speech rights and their </a:t>
            </a:r>
            <a:r>
              <a:rPr sz="1400" spc="-5" dirty="0">
                <a:latin typeface="Calibri"/>
                <a:cs typeface="Calibri"/>
              </a:rPr>
              <a:t>political </a:t>
            </a:r>
            <a:r>
              <a:rPr sz="1400" dirty="0">
                <a:latin typeface="Calibri"/>
                <a:cs typeface="Calibri"/>
              </a:rPr>
              <a:t>speech </a:t>
            </a:r>
            <a:r>
              <a:rPr sz="1400" spc="-5" dirty="0">
                <a:latin typeface="Calibri"/>
                <a:cs typeface="Calibri"/>
              </a:rPr>
              <a:t>cannot  </a:t>
            </a:r>
            <a:r>
              <a:rPr sz="1400" dirty="0">
                <a:latin typeface="Calibri"/>
                <a:cs typeface="Calibri"/>
              </a:rPr>
              <a:t>be </a:t>
            </a:r>
            <a:r>
              <a:rPr sz="1400" spc="-5" dirty="0">
                <a:latin typeface="Calibri"/>
                <a:cs typeface="Calibri"/>
              </a:rPr>
              <a:t>restricted </a:t>
            </a:r>
            <a:r>
              <a:rPr sz="1400" dirty="0">
                <a:latin typeface="Calibri"/>
                <a:cs typeface="Calibri"/>
              </a:rPr>
              <a:t>any </a:t>
            </a:r>
            <a:r>
              <a:rPr sz="1400" spc="-5" dirty="0">
                <a:latin typeface="Calibri"/>
                <a:cs typeface="Calibri"/>
              </a:rPr>
              <a:t>more </a:t>
            </a:r>
            <a:r>
              <a:rPr sz="1400" dirty="0">
                <a:latin typeface="Calibri"/>
                <a:cs typeface="Calibri"/>
              </a:rPr>
              <a:t>than that </a:t>
            </a:r>
            <a:r>
              <a:rPr sz="1400" spc="-5" dirty="0">
                <a:latin typeface="Calibri"/>
                <a:cs typeface="Calibri"/>
              </a:rPr>
              <a:t>of </a:t>
            </a:r>
            <a:r>
              <a:rPr sz="1400" dirty="0">
                <a:latin typeface="Calibri"/>
                <a:cs typeface="Calibri"/>
              </a:rPr>
              <a:t>individuals. The </a:t>
            </a:r>
            <a:r>
              <a:rPr sz="1400" spc="-5" dirty="0">
                <a:latin typeface="Calibri"/>
                <a:cs typeface="Calibri"/>
              </a:rPr>
              <a:t>majority </a:t>
            </a:r>
            <a:r>
              <a:rPr sz="1400" dirty="0">
                <a:latin typeface="Calibri"/>
                <a:cs typeface="Calibri"/>
              </a:rPr>
              <a:t>did </a:t>
            </a:r>
            <a:r>
              <a:rPr sz="1400" spc="-5" dirty="0">
                <a:latin typeface="Calibri"/>
                <a:cs typeface="Calibri"/>
              </a:rPr>
              <a:t>not strike down parts of </a:t>
            </a:r>
            <a:r>
              <a:rPr sz="1400" dirty="0">
                <a:latin typeface="Calibri"/>
                <a:cs typeface="Calibri"/>
              </a:rPr>
              <a:t>the </a:t>
            </a:r>
            <a:r>
              <a:rPr sz="1400" spc="-5" dirty="0">
                <a:latin typeface="Calibri"/>
                <a:cs typeface="Calibri"/>
              </a:rPr>
              <a:t>BCRA </a:t>
            </a:r>
            <a:r>
              <a:rPr sz="1400" dirty="0">
                <a:latin typeface="Calibri"/>
                <a:cs typeface="Calibri"/>
              </a:rPr>
              <a:t>that require that </a:t>
            </a:r>
            <a:r>
              <a:rPr sz="1400" spc="-5" dirty="0">
                <a:latin typeface="Calibri"/>
                <a:cs typeface="Calibri"/>
              </a:rPr>
              <a:t>televised electioneering communications  </a:t>
            </a:r>
            <a:r>
              <a:rPr sz="1400" dirty="0">
                <a:latin typeface="Calibri"/>
                <a:cs typeface="Calibri"/>
              </a:rPr>
              <a:t>include </a:t>
            </a:r>
            <a:r>
              <a:rPr sz="1400" spc="-5" dirty="0">
                <a:latin typeface="Calibri"/>
                <a:cs typeface="Calibri"/>
              </a:rPr>
              <a:t>disclosures about who </a:t>
            </a:r>
            <a:r>
              <a:rPr sz="1400" dirty="0">
                <a:latin typeface="Calibri"/>
                <a:cs typeface="Calibri"/>
              </a:rPr>
              <a:t>is </a:t>
            </a:r>
            <a:r>
              <a:rPr sz="1400" spc="-5" dirty="0">
                <a:latin typeface="Calibri"/>
                <a:cs typeface="Calibri"/>
              </a:rPr>
              <a:t>responsible for </a:t>
            </a:r>
            <a:r>
              <a:rPr sz="1400" dirty="0">
                <a:latin typeface="Calibri"/>
                <a:cs typeface="Calibri"/>
              </a:rPr>
              <a:t>the ad and </a:t>
            </a:r>
            <a:r>
              <a:rPr sz="1400" spc="-5" dirty="0">
                <a:latin typeface="Calibri"/>
                <a:cs typeface="Calibri"/>
              </a:rPr>
              <a:t>whether </a:t>
            </a:r>
            <a:r>
              <a:rPr sz="1400" dirty="0">
                <a:latin typeface="Calibri"/>
                <a:cs typeface="Calibri"/>
              </a:rPr>
              <a:t>it </a:t>
            </a:r>
            <a:r>
              <a:rPr sz="1400" spc="-5" dirty="0">
                <a:latin typeface="Calibri"/>
                <a:cs typeface="Calibri"/>
              </a:rPr>
              <a:t>was authorized </a:t>
            </a:r>
            <a:r>
              <a:rPr sz="1400" dirty="0">
                <a:latin typeface="Calibri"/>
                <a:cs typeface="Calibri"/>
              </a:rPr>
              <a:t>by the</a:t>
            </a:r>
            <a:r>
              <a:rPr sz="1400" spc="60" dirty="0">
                <a:latin typeface="Calibri"/>
                <a:cs typeface="Calibri"/>
              </a:rPr>
              <a:t> </a:t>
            </a:r>
            <a:r>
              <a:rPr sz="1400" spc="-5" dirty="0">
                <a:latin typeface="Calibri"/>
                <a:cs typeface="Calibri"/>
              </a:rPr>
              <a:t>candidate.</a:t>
            </a:r>
            <a:endParaRPr sz="1400" dirty="0">
              <a:latin typeface="Calibri"/>
              <a:cs typeface="Calibri"/>
            </a:endParaRPr>
          </a:p>
        </p:txBody>
      </p:sp>
      <p:sp>
        <p:nvSpPr>
          <p:cNvPr id="3" name="object 3"/>
          <p:cNvSpPr txBox="1">
            <a:spLocks noGrp="1"/>
          </p:cNvSpPr>
          <p:nvPr>
            <p:ph type="title"/>
          </p:nvPr>
        </p:nvSpPr>
        <p:spPr>
          <a:xfrm>
            <a:off x="469582" y="34159"/>
            <a:ext cx="11252835" cy="695960"/>
          </a:xfrm>
          <a:prstGeom prst="rect">
            <a:avLst/>
          </a:prstGeom>
        </p:spPr>
        <p:txBody>
          <a:bodyPr vert="horz" wrap="square" lIns="0" tIns="12700" rIns="0" bIns="0" rtlCol="0">
            <a:spAutoFit/>
          </a:bodyPr>
          <a:lstStyle/>
          <a:p>
            <a:pPr marL="12700">
              <a:lnSpc>
                <a:spcPct val="100000"/>
              </a:lnSpc>
              <a:spcBef>
                <a:spcPts val="100"/>
              </a:spcBef>
            </a:pPr>
            <a:r>
              <a:rPr sz="4400" i="1" spc="-5" dirty="0">
                <a:solidFill>
                  <a:srgbClr val="008000"/>
                </a:solidFill>
                <a:latin typeface="Calibri"/>
                <a:cs typeface="Calibri"/>
              </a:rPr>
              <a:t>Citizens United v. F.E.C. (2010) </a:t>
            </a:r>
            <a:r>
              <a:rPr sz="4400" i="1" dirty="0">
                <a:solidFill>
                  <a:srgbClr val="008000"/>
                </a:solidFill>
                <a:latin typeface="Calibri"/>
                <a:cs typeface="Calibri"/>
              </a:rPr>
              <a:t>– </a:t>
            </a:r>
            <a:r>
              <a:rPr sz="4400" i="1" spc="-5" dirty="0">
                <a:solidFill>
                  <a:srgbClr val="008000"/>
                </a:solidFill>
                <a:latin typeface="Calibri"/>
                <a:cs typeface="Calibri"/>
              </a:rPr>
              <a:t>REQUIRED</a:t>
            </a:r>
            <a:r>
              <a:rPr sz="4400" i="1" spc="-10" dirty="0">
                <a:solidFill>
                  <a:srgbClr val="008000"/>
                </a:solidFill>
                <a:latin typeface="Calibri"/>
                <a:cs typeface="Calibri"/>
              </a:rPr>
              <a:t> </a:t>
            </a:r>
            <a:r>
              <a:rPr sz="4400" i="1" dirty="0">
                <a:solidFill>
                  <a:srgbClr val="008000"/>
                </a:solidFill>
                <a:latin typeface="Calibri"/>
                <a:cs typeface="Calibri"/>
              </a:rPr>
              <a:t>CASE</a:t>
            </a:r>
            <a:endParaRPr sz="44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28876" y="0"/>
            <a:ext cx="12192000" cy="707886"/>
          </a:xfrm>
          <a:prstGeom prst="rect">
            <a:avLst/>
          </a:prstGeom>
          <a:gradFill>
            <a:gsLst>
              <a:gs pos="0">
                <a:schemeClr val="accent5">
                  <a:lumMod val="50000"/>
                </a:schemeClr>
              </a:gs>
              <a:gs pos="35000">
                <a:schemeClr val="accent5">
                  <a:lumMod val="75000"/>
                </a:schemeClr>
              </a:gs>
              <a:gs pos="100000">
                <a:schemeClr val="accent5">
                  <a:lumMod val="60000"/>
                  <a:lumOff val="40000"/>
                </a:schemeClr>
              </a:gs>
            </a:gsLst>
          </a:gradFill>
          <a:ln>
            <a:solidFill>
              <a:schemeClr val="accent5">
                <a:lumMod val="5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TOPIC 5.10 Modern Campaigns</a:t>
            </a:r>
            <a:endParaRPr kumimoji="0" lang="en-US" sz="3733"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3124200" y="1543722"/>
            <a:ext cx="0" cy="5170749"/>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3352801" y="1797784"/>
            <a:ext cx="8762999" cy="3170099"/>
          </a:xfrm>
          <a:prstGeom prst="rect">
            <a:avLst/>
          </a:prstGeom>
          <a:noFill/>
        </p:spPr>
        <p:txBody>
          <a:bodyPr wrap="square">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The benefits and drawbacks of modern campaigns are represented by: </a:t>
            </a:r>
          </a:p>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1219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Dependence on professional consultants </a:t>
            </a:r>
          </a:p>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1219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Rising campaign costs and intensive fundraising efforts </a:t>
            </a:r>
          </a:p>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1219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Duration of election cycles </a:t>
            </a:r>
          </a:p>
          <a:p>
            <a:pPr marL="0" marR="0" lvl="0" indent="0" algn="l" defTabSz="121911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12191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Impact of and reliance on social media for campaign communication and fundraising</a:t>
            </a:r>
          </a:p>
        </p:txBody>
      </p:sp>
      <p:sp>
        <p:nvSpPr>
          <p:cNvPr id="9" name="TextBox 8">
            <a:extLst>
              <a:ext uri="{FF2B5EF4-FFF2-40B4-BE49-F238E27FC236}">
                <a16:creationId xmlns:a16="http://schemas.microsoft.com/office/drawing/2014/main" id="{9453EE3A-F8B1-4EB6-AB9E-14A132CC8F65}"/>
              </a:ext>
            </a:extLst>
          </p:cNvPr>
          <p:cNvSpPr txBox="1"/>
          <p:nvPr/>
        </p:nvSpPr>
        <p:spPr>
          <a:xfrm>
            <a:off x="0" y="712725"/>
            <a:ext cx="12192000" cy="830997"/>
          </a:xfrm>
          <a:prstGeom prst="rect">
            <a:avLst/>
          </a:prstGeom>
          <a:noFill/>
        </p:spPr>
        <p:txBody>
          <a:bodyPr wrap="square">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The impact of federal policies on campaigning and electoral rules continues to be contested by both sides of the political spectrum</a:t>
            </a:r>
          </a:p>
        </p:txBody>
      </p:sp>
      <p:sp>
        <p:nvSpPr>
          <p:cNvPr id="14" name="TextBox 13">
            <a:extLst>
              <a:ext uri="{FF2B5EF4-FFF2-40B4-BE49-F238E27FC236}">
                <a16:creationId xmlns:a16="http://schemas.microsoft.com/office/drawing/2014/main" id="{224DADBF-198E-87F1-10C0-BAB9DB1BDFA1}"/>
              </a:ext>
            </a:extLst>
          </p:cNvPr>
          <p:cNvSpPr txBox="1"/>
          <p:nvPr/>
        </p:nvSpPr>
        <p:spPr>
          <a:xfrm>
            <a:off x="-23968" y="1866885"/>
            <a:ext cx="3579807" cy="1015663"/>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Explain how campaign organizations and strategies affect the election process.</a:t>
            </a:r>
          </a:p>
        </p:txBody>
      </p:sp>
      <p:pic>
        <p:nvPicPr>
          <p:cNvPr id="10" name="Picture 9" descr="Icon&#10;&#10;Description automatically generated">
            <a:hlinkClick r:id="rId2"/>
            <a:extLst>
              <a:ext uri="{FF2B5EF4-FFF2-40B4-BE49-F238E27FC236}">
                <a16:creationId xmlns:a16="http://schemas.microsoft.com/office/drawing/2014/main" id="{759564F0-9D04-8A1C-DA85-3A5DF625256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25000" y="0"/>
            <a:ext cx="980159" cy="733427"/>
          </a:xfrm>
          <a:prstGeom prst="rect">
            <a:avLst/>
          </a:prstGeom>
        </p:spPr>
      </p:pic>
    </p:spTree>
    <p:extLst>
      <p:ext uri="{BB962C8B-B14F-4D97-AF65-F5344CB8AC3E}">
        <p14:creationId xmlns:p14="http://schemas.microsoft.com/office/powerpoint/2010/main" val="717208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97155" y="6449075"/>
            <a:ext cx="99060" cy="198755"/>
          </a:xfrm>
          <a:prstGeom prst="rect">
            <a:avLst/>
          </a:prstGeom>
        </p:spPr>
        <p:txBody>
          <a:bodyPr vert="horz" wrap="square" lIns="0" tIns="0" rIns="0" bIns="0" rtlCol="0">
            <a:spAutoFit/>
          </a:bodyPr>
          <a:lstStyle/>
          <a:p>
            <a:pPr>
              <a:lnSpc>
                <a:spcPts val="1545"/>
              </a:lnSpc>
            </a:pPr>
            <a:r>
              <a:rPr sz="1400" dirty="0">
                <a:latin typeface="Arial"/>
                <a:cs typeface="Arial"/>
              </a:rPr>
              <a:t>8</a:t>
            </a:r>
            <a:endParaRPr sz="1400">
              <a:latin typeface="Arial"/>
              <a:cs typeface="Arial"/>
            </a:endParaRPr>
          </a:p>
        </p:txBody>
      </p:sp>
      <p:sp>
        <p:nvSpPr>
          <p:cNvPr id="3" name="object 3"/>
          <p:cNvSpPr txBox="1">
            <a:spLocks noGrp="1"/>
          </p:cNvSpPr>
          <p:nvPr>
            <p:ph type="title"/>
          </p:nvPr>
        </p:nvSpPr>
        <p:spPr>
          <a:xfrm>
            <a:off x="472328" y="33020"/>
            <a:ext cx="11252835" cy="443711"/>
          </a:xfrm>
          <a:prstGeom prst="rect">
            <a:avLst/>
          </a:prstGeom>
        </p:spPr>
        <p:txBody>
          <a:bodyPr vert="horz" wrap="square" lIns="0" tIns="12700" rIns="0" bIns="0" rtlCol="0">
            <a:spAutoFit/>
          </a:bodyPr>
          <a:lstStyle/>
          <a:p>
            <a:pPr marL="12700" algn="ctr">
              <a:lnSpc>
                <a:spcPct val="100000"/>
              </a:lnSpc>
              <a:spcBef>
                <a:spcPts val="100"/>
              </a:spcBef>
            </a:pPr>
            <a:r>
              <a:rPr sz="2800" i="1" spc="-5" dirty="0">
                <a:solidFill>
                  <a:srgbClr val="008000"/>
                </a:solidFill>
                <a:latin typeface="Calibri"/>
                <a:cs typeface="Calibri"/>
              </a:rPr>
              <a:t>Citizens United v. F.E.C. (2010) </a:t>
            </a:r>
            <a:r>
              <a:rPr sz="2800" i="1" dirty="0">
                <a:solidFill>
                  <a:srgbClr val="008000"/>
                </a:solidFill>
                <a:latin typeface="Calibri"/>
                <a:cs typeface="Calibri"/>
              </a:rPr>
              <a:t>– </a:t>
            </a:r>
            <a:r>
              <a:rPr sz="2800" i="1" spc="-5" dirty="0">
                <a:solidFill>
                  <a:srgbClr val="008000"/>
                </a:solidFill>
                <a:latin typeface="Calibri"/>
                <a:cs typeface="Calibri"/>
              </a:rPr>
              <a:t>REQUIRED</a:t>
            </a:r>
            <a:r>
              <a:rPr sz="2800" i="1" spc="-10" dirty="0">
                <a:solidFill>
                  <a:srgbClr val="008000"/>
                </a:solidFill>
                <a:latin typeface="Calibri"/>
                <a:cs typeface="Calibri"/>
              </a:rPr>
              <a:t> </a:t>
            </a:r>
            <a:r>
              <a:rPr sz="2800" i="1" dirty="0">
                <a:solidFill>
                  <a:srgbClr val="008000"/>
                </a:solidFill>
                <a:latin typeface="Calibri"/>
                <a:cs typeface="Calibri"/>
              </a:rPr>
              <a:t>CASE</a:t>
            </a:r>
            <a:endParaRPr sz="2800" dirty="0">
              <a:latin typeface="Calibri"/>
              <a:cs typeface="Calibri"/>
            </a:endParaRPr>
          </a:p>
        </p:txBody>
      </p:sp>
      <p:sp>
        <p:nvSpPr>
          <p:cNvPr id="4" name="object 4"/>
          <p:cNvSpPr/>
          <p:nvPr/>
        </p:nvSpPr>
        <p:spPr>
          <a:xfrm>
            <a:off x="7833710" y="3886200"/>
            <a:ext cx="4358290" cy="244713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2084" y="545740"/>
            <a:ext cx="11947525" cy="5480988"/>
          </a:xfrm>
          <a:prstGeom prst="rect">
            <a:avLst/>
          </a:prstGeom>
        </p:spPr>
        <p:txBody>
          <a:bodyPr vert="horz" wrap="square" lIns="0" tIns="12700" rIns="0" bIns="0" rtlCol="0">
            <a:spAutoFit/>
          </a:bodyPr>
          <a:lstStyle/>
          <a:p>
            <a:pPr marL="355600" marR="338455" indent="-342900">
              <a:lnSpc>
                <a:spcPct val="100000"/>
              </a:lnSpc>
              <a:spcBef>
                <a:spcPts val="100"/>
              </a:spcBef>
              <a:buFont typeface="Arial"/>
              <a:buChar char="•"/>
              <a:tabLst>
                <a:tab pos="354965" algn="l"/>
                <a:tab pos="355600" algn="l"/>
              </a:tabLst>
            </a:pPr>
            <a:r>
              <a:rPr sz="2000" b="1" dirty="0">
                <a:latin typeface="Calibri"/>
                <a:cs typeface="Calibri"/>
              </a:rPr>
              <a:t>On January </a:t>
            </a:r>
            <a:r>
              <a:rPr sz="2000" b="1" spc="-5" dirty="0">
                <a:latin typeface="Calibri"/>
                <a:cs typeface="Calibri"/>
              </a:rPr>
              <a:t>21, 2010, </a:t>
            </a:r>
            <a:r>
              <a:rPr sz="2000" b="1" dirty="0">
                <a:latin typeface="Calibri"/>
                <a:cs typeface="Calibri"/>
              </a:rPr>
              <a:t>the </a:t>
            </a:r>
            <a:r>
              <a:rPr sz="2000" b="1" spc="-5" dirty="0">
                <a:latin typeface="Calibri"/>
                <a:cs typeface="Calibri"/>
              </a:rPr>
              <a:t>United </a:t>
            </a:r>
            <a:r>
              <a:rPr sz="2000" b="1" dirty="0">
                <a:latin typeface="Calibri"/>
                <a:cs typeface="Calibri"/>
              </a:rPr>
              <a:t>States Supreme Court ruled that the </a:t>
            </a:r>
            <a:r>
              <a:rPr sz="2000" b="1" spc="-5" dirty="0">
                <a:latin typeface="Calibri"/>
                <a:cs typeface="Calibri"/>
              </a:rPr>
              <a:t>First </a:t>
            </a:r>
            <a:r>
              <a:rPr sz="2000" b="1" dirty="0">
                <a:latin typeface="Calibri"/>
                <a:cs typeface="Calibri"/>
              </a:rPr>
              <a:t>Amendment right to freedom of  </a:t>
            </a:r>
            <a:r>
              <a:rPr sz="2000" b="1" spc="-5" dirty="0">
                <a:latin typeface="Calibri"/>
                <a:cs typeface="Calibri"/>
              </a:rPr>
              <a:t>expression applies to </a:t>
            </a:r>
            <a:r>
              <a:rPr sz="2000" b="1" spc="-10" dirty="0">
                <a:latin typeface="Calibri"/>
                <a:cs typeface="Calibri"/>
              </a:rPr>
              <a:t>corporations; </a:t>
            </a:r>
            <a:r>
              <a:rPr sz="2000" b="1" spc="-5" dirty="0">
                <a:latin typeface="Calibri"/>
                <a:cs typeface="Calibri"/>
              </a:rPr>
              <a:t>thus, the government cannot limit </a:t>
            </a:r>
            <a:r>
              <a:rPr sz="2000" b="1" spc="-10" dirty="0">
                <a:latin typeface="Calibri"/>
                <a:cs typeface="Calibri"/>
              </a:rPr>
              <a:t>political </a:t>
            </a:r>
            <a:r>
              <a:rPr sz="2000" b="1" spc="-5" dirty="0">
                <a:latin typeface="Calibri"/>
                <a:cs typeface="Calibri"/>
              </a:rPr>
              <a:t>spending by </a:t>
            </a:r>
            <a:r>
              <a:rPr sz="2000" b="1" spc="-10" dirty="0">
                <a:latin typeface="Calibri"/>
                <a:cs typeface="Calibri"/>
              </a:rPr>
              <a:t>corporations.  </a:t>
            </a:r>
            <a:r>
              <a:rPr sz="2000" b="1" spc="-5" dirty="0">
                <a:latin typeface="Calibri"/>
                <a:cs typeface="Calibri"/>
              </a:rPr>
              <a:t>Justice Anthony </a:t>
            </a:r>
            <a:r>
              <a:rPr sz="2000" b="1" dirty="0">
                <a:latin typeface="Calibri"/>
                <a:cs typeface="Calibri"/>
              </a:rPr>
              <a:t>Kennedy penned the majority opinion, which was joined by Chief </a:t>
            </a:r>
            <a:r>
              <a:rPr sz="2000" b="1" spc="-5" dirty="0">
                <a:latin typeface="Calibri"/>
                <a:cs typeface="Calibri"/>
              </a:rPr>
              <a:t>Justice </a:t>
            </a:r>
            <a:r>
              <a:rPr sz="2000" b="1" dirty="0">
                <a:latin typeface="Calibri"/>
                <a:cs typeface="Calibri"/>
              </a:rPr>
              <a:t>John </a:t>
            </a:r>
            <a:r>
              <a:rPr sz="2000" b="1" spc="-5" dirty="0">
                <a:latin typeface="Calibri"/>
                <a:cs typeface="Calibri"/>
              </a:rPr>
              <a:t>Roberts </a:t>
            </a:r>
            <a:r>
              <a:rPr sz="2000" b="1" dirty="0">
                <a:latin typeface="Calibri"/>
                <a:cs typeface="Calibri"/>
              </a:rPr>
              <a:t>and  </a:t>
            </a:r>
            <a:r>
              <a:rPr sz="2000" b="1" spc="-5" dirty="0">
                <a:latin typeface="Calibri"/>
                <a:cs typeface="Calibri"/>
              </a:rPr>
              <a:t>Justices </a:t>
            </a:r>
            <a:r>
              <a:rPr sz="2000" b="1" dirty="0">
                <a:latin typeface="Calibri"/>
                <a:cs typeface="Calibri"/>
              </a:rPr>
              <a:t>Clarence </a:t>
            </a:r>
            <a:r>
              <a:rPr sz="2000" b="1" spc="-5" dirty="0">
                <a:latin typeface="Calibri"/>
                <a:cs typeface="Calibri"/>
              </a:rPr>
              <a:t>Thomas, </a:t>
            </a:r>
            <a:r>
              <a:rPr sz="2000" b="1" dirty="0">
                <a:latin typeface="Calibri"/>
                <a:cs typeface="Calibri"/>
              </a:rPr>
              <a:t>Samuel </a:t>
            </a:r>
            <a:r>
              <a:rPr sz="2000" b="1" spc="-5" dirty="0">
                <a:latin typeface="Calibri"/>
                <a:cs typeface="Calibri"/>
              </a:rPr>
              <a:t>Alito </a:t>
            </a:r>
            <a:r>
              <a:rPr sz="2000" b="1" dirty="0">
                <a:latin typeface="Calibri"/>
                <a:cs typeface="Calibri"/>
              </a:rPr>
              <a:t>and </a:t>
            </a:r>
            <a:r>
              <a:rPr sz="2000" b="1" spc="-5" dirty="0">
                <a:latin typeface="Calibri"/>
                <a:cs typeface="Calibri"/>
              </a:rPr>
              <a:t>Antonin</a:t>
            </a:r>
            <a:r>
              <a:rPr sz="2000" b="1" spc="10" dirty="0">
                <a:latin typeface="Calibri"/>
                <a:cs typeface="Calibri"/>
              </a:rPr>
              <a:t> </a:t>
            </a:r>
            <a:r>
              <a:rPr sz="2000" b="1" dirty="0">
                <a:latin typeface="Calibri"/>
                <a:cs typeface="Calibri"/>
              </a:rPr>
              <a:t>Scalia.</a:t>
            </a:r>
            <a:endParaRPr sz="2000" dirty="0">
              <a:latin typeface="Calibri"/>
              <a:cs typeface="Calibri"/>
            </a:endParaRPr>
          </a:p>
          <a:p>
            <a:pPr>
              <a:lnSpc>
                <a:spcPct val="100000"/>
              </a:lnSpc>
              <a:spcBef>
                <a:spcPts val="50"/>
              </a:spcBef>
              <a:buFont typeface="Arial"/>
              <a:buChar char="•"/>
            </a:pPr>
            <a:endParaRPr sz="2800" dirty="0">
              <a:latin typeface="Times New Roman"/>
              <a:cs typeface="Times New Roman"/>
            </a:endParaRPr>
          </a:p>
          <a:p>
            <a:pPr marL="355600" marR="5080" indent="-342900">
              <a:lnSpc>
                <a:spcPct val="100299"/>
              </a:lnSpc>
              <a:buFont typeface="Arial"/>
              <a:buChar char="•"/>
              <a:tabLst>
                <a:tab pos="354965" algn="l"/>
                <a:tab pos="355600" algn="l"/>
              </a:tabLst>
            </a:pPr>
            <a:r>
              <a:rPr sz="2000" b="1" spc="-5" dirty="0">
                <a:latin typeface="Calibri"/>
                <a:cs typeface="Calibri"/>
              </a:rPr>
              <a:t>“Although </a:t>
            </a:r>
            <a:r>
              <a:rPr sz="2000" b="1" dirty="0">
                <a:latin typeface="Calibri"/>
                <a:cs typeface="Calibri"/>
              </a:rPr>
              <a:t>the </a:t>
            </a:r>
            <a:r>
              <a:rPr sz="2000" b="1" spc="-5" dirty="0">
                <a:latin typeface="Calibri"/>
                <a:cs typeface="Calibri"/>
              </a:rPr>
              <a:t>First </a:t>
            </a:r>
            <a:r>
              <a:rPr sz="2000" b="1" dirty="0">
                <a:latin typeface="Calibri"/>
                <a:cs typeface="Calibri"/>
              </a:rPr>
              <a:t>Amendment </a:t>
            </a:r>
            <a:r>
              <a:rPr sz="2000" b="1" spc="-5" dirty="0">
                <a:latin typeface="Calibri"/>
                <a:cs typeface="Calibri"/>
              </a:rPr>
              <a:t>provides </a:t>
            </a:r>
            <a:r>
              <a:rPr sz="2000" b="1" dirty="0">
                <a:latin typeface="Calibri"/>
                <a:cs typeface="Calibri"/>
              </a:rPr>
              <a:t>that </a:t>
            </a:r>
            <a:r>
              <a:rPr sz="2000" b="1" spc="-5" dirty="0">
                <a:latin typeface="Calibri"/>
                <a:cs typeface="Calibri"/>
              </a:rPr>
              <a:t>“Congress shall </a:t>
            </a:r>
            <a:r>
              <a:rPr sz="2000" b="1" dirty="0">
                <a:latin typeface="Calibri"/>
                <a:cs typeface="Calibri"/>
              </a:rPr>
              <a:t>make no law ... abridging the freedom of  </a:t>
            </a:r>
            <a:r>
              <a:rPr sz="2000" b="1" spc="-5" dirty="0">
                <a:latin typeface="Calibri"/>
                <a:cs typeface="Calibri"/>
              </a:rPr>
              <a:t>speech,” </a:t>
            </a:r>
            <a:endParaRPr lang="en-US" sz="2000" b="1" spc="-5" dirty="0">
              <a:latin typeface="Calibri"/>
              <a:cs typeface="Calibri"/>
            </a:endParaRPr>
          </a:p>
          <a:p>
            <a:pPr marL="355600" marR="5080" indent="-342900">
              <a:lnSpc>
                <a:spcPct val="100299"/>
              </a:lnSpc>
              <a:buFont typeface="Arial"/>
              <a:buChar char="•"/>
              <a:tabLst>
                <a:tab pos="354965" algn="l"/>
                <a:tab pos="355600" algn="l"/>
              </a:tabLst>
            </a:pPr>
            <a:r>
              <a:rPr lang="en-US" sz="2000" b="1" spc="-5" dirty="0">
                <a:latin typeface="Calibri"/>
                <a:cs typeface="Calibri"/>
              </a:rPr>
              <a:t>       </a:t>
            </a:r>
            <a:r>
              <a:rPr sz="2000" b="1" spc="-5" dirty="0">
                <a:latin typeface="Calibri"/>
                <a:cs typeface="Calibri"/>
              </a:rPr>
              <a:t>441b’s prohibition </a:t>
            </a:r>
            <a:r>
              <a:rPr sz="2000" b="1" dirty="0">
                <a:latin typeface="Calibri"/>
                <a:cs typeface="Calibri"/>
              </a:rPr>
              <a:t>on corporate independent expenditures is an outright ban on </a:t>
            </a:r>
            <a:r>
              <a:rPr sz="2000" b="1" spc="-5" dirty="0">
                <a:latin typeface="Calibri"/>
                <a:cs typeface="Calibri"/>
              </a:rPr>
              <a:t>speech, </a:t>
            </a:r>
            <a:r>
              <a:rPr sz="2000" b="1" dirty="0">
                <a:latin typeface="Calibri"/>
                <a:cs typeface="Calibri"/>
              </a:rPr>
              <a:t>backed by  criminal </a:t>
            </a:r>
            <a:r>
              <a:rPr sz="2000" b="1" spc="-5" dirty="0">
                <a:latin typeface="Calibri"/>
                <a:cs typeface="Calibri"/>
              </a:rPr>
              <a:t>sanctions. </a:t>
            </a:r>
            <a:r>
              <a:rPr sz="2000" b="1" dirty="0">
                <a:latin typeface="Calibri"/>
                <a:cs typeface="Calibri"/>
              </a:rPr>
              <a:t>It is a ban </a:t>
            </a:r>
            <a:r>
              <a:rPr sz="2000" b="1" spc="-5" dirty="0">
                <a:latin typeface="Calibri"/>
                <a:cs typeface="Calibri"/>
              </a:rPr>
              <a:t>not</a:t>
            </a:r>
            <a:r>
              <a:rPr lang="en-US" sz="2000" b="1" spc="-5" dirty="0">
                <a:latin typeface="Calibri"/>
                <a:cs typeface="Calibri"/>
              </a:rPr>
              <a:t> </a:t>
            </a:r>
            <a:r>
              <a:rPr sz="2000" b="1" spc="-5" dirty="0">
                <a:latin typeface="Calibri"/>
                <a:cs typeface="Calibri"/>
              </a:rPr>
              <a:t>withstanding </a:t>
            </a:r>
            <a:r>
              <a:rPr sz="2000" b="1" dirty="0">
                <a:latin typeface="Calibri"/>
                <a:cs typeface="Calibri"/>
              </a:rPr>
              <a:t>the fact that a </a:t>
            </a:r>
            <a:r>
              <a:rPr sz="2000" b="1" spc="-5" dirty="0">
                <a:latin typeface="Calibri"/>
                <a:cs typeface="Calibri"/>
              </a:rPr>
              <a:t>PAC </a:t>
            </a:r>
            <a:r>
              <a:rPr sz="2000" b="1" dirty="0">
                <a:latin typeface="Calibri"/>
                <a:cs typeface="Calibri"/>
              </a:rPr>
              <a:t>created by a </a:t>
            </a:r>
            <a:r>
              <a:rPr sz="2000" b="1" spc="-5" dirty="0">
                <a:latin typeface="Calibri"/>
                <a:cs typeface="Calibri"/>
              </a:rPr>
              <a:t>corporation </a:t>
            </a:r>
            <a:r>
              <a:rPr sz="2000" b="1" dirty="0">
                <a:latin typeface="Calibri"/>
                <a:cs typeface="Calibri"/>
              </a:rPr>
              <a:t>can </a:t>
            </a:r>
            <a:r>
              <a:rPr sz="2000" b="1" spc="-5" dirty="0">
                <a:latin typeface="Calibri"/>
                <a:cs typeface="Calibri"/>
              </a:rPr>
              <a:t>still speak, </a:t>
            </a:r>
            <a:r>
              <a:rPr sz="2000" b="1" dirty="0">
                <a:latin typeface="Calibri"/>
                <a:cs typeface="Calibri"/>
              </a:rPr>
              <a:t>for  a </a:t>
            </a:r>
            <a:r>
              <a:rPr sz="2000" b="1" spc="-5" dirty="0">
                <a:latin typeface="Calibri"/>
                <a:cs typeface="Calibri"/>
              </a:rPr>
              <a:t>PAC </a:t>
            </a:r>
            <a:r>
              <a:rPr sz="2000" b="1" dirty="0">
                <a:latin typeface="Calibri"/>
                <a:cs typeface="Calibri"/>
              </a:rPr>
              <a:t>is a </a:t>
            </a:r>
            <a:r>
              <a:rPr sz="2000" b="1" spc="-5" dirty="0">
                <a:latin typeface="Calibri"/>
                <a:cs typeface="Calibri"/>
              </a:rPr>
              <a:t>separate association </a:t>
            </a:r>
            <a:r>
              <a:rPr sz="2000" b="1" dirty="0">
                <a:latin typeface="Calibri"/>
                <a:cs typeface="Calibri"/>
              </a:rPr>
              <a:t>from the </a:t>
            </a:r>
            <a:r>
              <a:rPr sz="2000" b="1" spc="-5" dirty="0">
                <a:latin typeface="Calibri"/>
                <a:cs typeface="Calibri"/>
              </a:rPr>
              <a:t>corporation. Because speech </a:t>
            </a:r>
            <a:r>
              <a:rPr sz="2000" b="1" dirty="0">
                <a:latin typeface="Calibri"/>
                <a:cs typeface="Calibri"/>
              </a:rPr>
              <a:t>is an </a:t>
            </a:r>
            <a:r>
              <a:rPr sz="2000" b="1" spc="-5" dirty="0">
                <a:latin typeface="Calibri"/>
                <a:cs typeface="Calibri"/>
              </a:rPr>
              <a:t>essential mechanism </a:t>
            </a:r>
            <a:r>
              <a:rPr sz="2000" b="1" dirty="0">
                <a:latin typeface="Calibri"/>
                <a:cs typeface="Calibri"/>
              </a:rPr>
              <a:t>of</a:t>
            </a:r>
            <a:r>
              <a:rPr sz="2000" b="1" spc="155" dirty="0">
                <a:latin typeface="Calibri"/>
                <a:cs typeface="Calibri"/>
              </a:rPr>
              <a:t> </a:t>
            </a:r>
            <a:r>
              <a:rPr sz="2000" b="1" dirty="0">
                <a:latin typeface="Calibri"/>
                <a:cs typeface="Calibri"/>
              </a:rPr>
              <a:t>democracy</a:t>
            </a:r>
            <a:endParaRPr sz="2000" dirty="0">
              <a:latin typeface="Calibri"/>
              <a:cs typeface="Calibri"/>
            </a:endParaRPr>
          </a:p>
          <a:p>
            <a:pPr marL="355600" marR="243204">
              <a:lnSpc>
                <a:spcPct val="100000"/>
              </a:lnSpc>
            </a:pPr>
            <a:r>
              <a:rPr sz="2000" b="1" spc="-5" dirty="0">
                <a:latin typeface="Calibri"/>
                <a:cs typeface="Calibri"/>
              </a:rPr>
              <a:t>it is the means to hold oﬃcials accountable to the </a:t>
            </a:r>
            <a:r>
              <a:rPr sz="2000" b="1" spc="-10" dirty="0">
                <a:latin typeface="Calibri"/>
                <a:cs typeface="Calibri"/>
              </a:rPr>
              <a:t>people—political </a:t>
            </a:r>
            <a:r>
              <a:rPr sz="2000" b="1" spc="-5" dirty="0">
                <a:latin typeface="Calibri"/>
                <a:cs typeface="Calibri"/>
              </a:rPr>
              <a:t>speech must prevail against laws that  would suppress it by design or inadvertence.”</a:t>
            </a:r>
            <a:endParaRPr sz="2000" dirty="0">
              <a:latin typeface="Calibri"/>
              <a:cs typeface="Calibri"/>
            </a:endParaRPr>
          </a:p>
          <a:p>
            <a:pPr marL="927100">
              <a:lnSpc>
                <a:spcPct val="100000"/>
              </a:lnSpc>
              <a:spcBef>
                <a:spcPts val="480"/>
              </a:spcBef>
            </a:pPr>
            <a:r>
              <a:rPr sz="2000" b="1" spc="-5" dirty="0">
                <a:latin typeface="Calibri"/>
                <a:cs typeface="Calibri"/>
              </a:rPr>
              <a:t>—Justice Anthony</a:t>
            </a:r>
            <a:r>
              <a:rPr sz="2000" b="1" dirty="0">
                <a:latin typeface="Calibri"/>
                <a:cs typeface="Calibri"/>
              </a:rPr>
              <a:t> Kennedy</a:t>
            </a:r>
            <a:endParaRPr sz="2000" dirty="0">
              <a:latin typeface="Calibri"/>
              <a:cs typeface="Calibri"/>
            </a:endParaRPr>
          </a:p>
          <a:p>
            <a:pPr>
              <a:lnSpc>
                <a:spcPct val="100000"/>
              </a:lnSpc>
              <a:spcBef>
                <a:spcPts val="50"/>
              </a:spcBef>
            </a:pPr>
            <a:endParaRPr sz="2150" dirty="0">
              <a:latin typeface="Times New Roman"/>
              <a:cs typeface="Times New Roman"/>
            </a:endParaRPr>
          </a:p>
          <a:p>
            <a:pPr marL="292100" marR="4232910" indent="-279400">
              <a:lnSpc>
                <a:spcPct val="100000"/>
              </a:lnSpc>
              <a:buFont typeface="Arial"/>
              <a:buChar char="•"/>
              <a:tabLst>
                <a:tab pos="297815" algn="l"/>
                <a:tab pos="298450" algn="l"/>
              </a:tabLst>
            </a:pPr>
            <a:r>
              <a:rPr sz="2000" b="1" spc="-5" dirty="0">
                <a:latin typeface="Calibri"/>
                <a:cs typeface="Calibri"/>
              </a:rPr>
              <a:t>The court upheld requirements for disclaimer and disclosure by the  sponsors </a:t>
            </a:r>
            <a:r>
              <a:rPr sz="2000" b="1" dirty="0">
                <a:latin typeface="Calibri"/>
                <a:cs typeface="Calibri"/>
              </a:rPr>
              <a:t>of </a:t>
            </a:r>
            <a:r>
              <a:rPr sz="2000" b="1" spc="-5" dirty="0">
                <a:latin typeface="Calibri"/>
                <a:cs typeface="Calibri"/>
              </a:rPr>
              <a:t>political advertisements. The </a:t>
            </a:r>
            <a:r>
              <a:rPr sz="2000" b="1" dirty="0">
                <a:latin typeface="Calibri"/>
                <a:cs typeface="Calibri"/>
              </a:rPr>
              <a:t>court also </a:t>
            </a:r>
            <a:r>
              <a:rPr sz="2000" b="1" spc="-5" dirty="0">
                <a:latin typeface="Calibri"/>
                <a:cs typeface="Calibri"/>
              </a:rPr>
              <a:t>sustained </a:t>
            </a:r>
            <a:r>
              <a:rPr sz="2000" b="1" dirty="0">
                <a:latin typeface="Calibri"/>
                <a:cs typeface="Calibri"/>
              </a:rPr>
              <a:t>the  </a:t>
            </a:r>
            <a:r>
              <a:rPr sz="2000" b="1" spc="-5" dirty="0">
                <a:latin typeface="Calibri"/>
                <a:cs typeface="Calibri"/>
              </a:rPr>
              <a:t>prohibition against </a:t>
            </a:r>
            <a:r>
              <a:rPr sz="2000" b="1" dirty="0">
                <a:latin typeface="Calibri"/>
                <a:cs typeface="Calibri"/>
              </a:rPr>
              <a:t>direct </a:t>
            </a:r>
            <a:r>
              <a:rPr sz="2000" b="1" spc="-5" dirty="0">
                <a:latin typeface="Calibri"/>
                <a:cs typeface="Calibri"/>
              </a:rPr>
              <a:t>contributions </a:t>
            </a:r>
            <a:r>
              <a:rPr sz="2000" b="1" dirty="0">
                <a:latin typeface="Calibri"/>
                <a:cs typeface="Calibri"/>
              </a:rPr>
              <a:t>by </a:t>
            </a:r>
            <a:r>
              <a:rPr sz="2000" b="1" spc="-5" dirty="0">
                <a:latin typeface="Calibri"/>
                <a:cs typeface="Calibri"/>
              </a:rPr>
              <a:t>corporations </a:t>
            </a:r>
            <a:r>
              <a:rPr sz="2000" b="1" dirty="0">
                <a:latin typeface="Calibri"/>
                <a:cs typeface="Calibri"/>
              </a:rPr>
              <a:t>to</a:t>
            </a:r>
            <a:r>
              <a:rPr sz="2000" b="1" spc="85" dirty="0">
                <a:latin typeface="Calibri"/>
                <a:cs typeface="Calibri"/>
              </a:rPr>
              <a:t> </a:t>
            </a:r>
            <a:r>
              <a:rPr sz="2000" b="1" spc="-5" dirty="0">
                <a:latin typeface="Calibri"/>
                <a:cs typeface="Calibri"/>
              </a:rPr>
              <a:t>candidates.</a:t>
            </a:r>
            <a:endParaRPr sz="20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4F47C4F-5F61-8BA5-17C5-03BE6C39D997}"/>
              </a:ext>
            </a:extLst>
          </p:cNvPr>
          <p:cNvGrpSpPr/>
          <p:nvPr/>
        </p:nvGrpSpPr>
        <p:grpSpPr>
          <a:xfrm>
            <a:off x="228600" y="139637"/>
            <a:ext cx="11643472" cy="5376077"/>
            <a:chOff x="0" y="0"/>
            <a:chExt cx="7096253" cy="2103318"/>
          </a:xfrm>
        </p:grpSpPr>
        <p:sp>
          <p:nvSpPr>
            <p:cNvPr id="7" name="Text Box 300">
              <a:extLst>
                <a:ext uri="{FF2B5EF4-FFF2-40B4-BE49-F238E27FC236}">
                  <a16:creationId xmlns:a16="http://schemas.microsoft.com/office/drawing/2014/main" id="{D8AD2FA2-6832-210E-62CE-A886D9DF7B54}"/>
                </a:ext>
              </a:extLst>
            </p:cNvPr>
            <p:cNvSpPr txBox="1">
              <a:spLocks noChangeArrowheads="1"/>
            </p:cNvSpPr>
            <p:nvPr/>
          </p:nvSpPr>
          <p:spPr bwMode="auto">
            <a:xfrm>
              <a:off x="3548125" y="717432"/>
              <a:ext cx="3548128" cy="13858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900" b="1" dirty="0">
                  <a:effectLst/>
                  <a:latin typeface="Garamond" panose="02020404030301010803" pitchFamily="18" charset="0"/>
                  <a:ea typeface="Calibri" panose="020F0502020204030204" pitchFamily="34" charset="0"/>
                  <a:cs typeface="Times New Roman" panose="02020603050405020304" pitchFamily="18" charset="0"/>
                </a:rPr>
                <a:t>Constitutional Principle:  First Amendment’s </a:t>
              </a:r>
              <a:r>
                <a:rPr lang="en-US" sz="1900" b="1" i="1" u="sng" dirty="0">
                  <a:effectLst/>
                  <a:latin typeface="Garamond" panose="02020404030301010803" pitchFamily="18" charset="0"/>
                  <a:ea typeface="Calibri" panose="020F0502020204030204" pitchFamily="34" charset="0"/>
                  <a:cs typeface="Times New Roman" panose="02020603050405020304" pitchFamily="18" charset="0"/>
                </a:rPr>
                <a:t>free speech clause, </a:t>
              </a:r>
              <a:r>
                <a:rPr lang="en-US" sz="1900" b="1" dirty="0">
                  <a:effectLst/>
                  <a:latin typeface="Garamond" panose="02020404030301010803" pitchFamily="18" charset="0"/>
                  <a:ea typeface="Calibri" panose="020F0502020204030204" pitchFamily="34" charset="0"/>
                  <a:cs typeface="Times New Roman" panose="02020603050405020304" pitchFamily="18" charset="0"/>
                </a:rPr>
                <a:t>corporations hav</a:t>
              </a:r>
              <a:r>
                <a:rPr lang="en-US" sz="1900" b="1" dirty="0">
                  <a:latin typeface="Garamond" panose="02020404030301010803" pitchFamily="18" charset="0"/>
                  <a:ea typeface="Calibri" panose="020F0502020204030204" pitchFamily="34" charset="0"/>
                  <a:cs typeface="Times New Roman" panose="02020603050405020304" pitchFamily="18" charset="0"/>
                </a:rPr>
                <a:t>e the right to engage in political speech.  BCRA limited free speech &amp; since corporations are associations of people, they to have free speech.</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9D0852B2-DF0F-AEF5-6735-651A4BD96588}"/>
                </a:ext>
              </a:extLst>
            </p:cNvPr>
            <p:cNvGrpSpPr/>
            <p:nvPr/>
          </p:nvGrpSpPr>
          <p:grpSpPr>
            <a:xfrm>
              <a:off x="0" y="0"/>
              <a:ext cx="7089775" cy="709372"/>
              <a:chOff x="0" y="0"/>
              <a:chExt cx="7089775" cy="709372"/>
            </a:xfrm>
          </p:grpSpPr>
          <p:sp>
            <p:nvSpPr>
              <p:cNvPr id="10" name="Text Box 2">
                <a:extLst>
                  <a:ext uri="{FF2B5EF4-FFF2-40B4-BE49-F238E27FC236}">
                    <a16:creationId xmlns:a16="http://schemas.microsoft.com/office/drawing/2014/main" id="{2F6947F2-2A69-55A0-ABE5-5DB4D740DC07}"/>
                  </a:ext>
                </a:extLst>
              </p:cNvPr>
              <p:cNvSpPr txBox="1">
                <a:spLocks noChangeArrowheads="1"/>
              </p:cNvSpPr>
              <p:nvPr/>
            </p:nvSpPr>
            <p:spPr bwMode="auto">
              <a:xfrm>
                <a:off x="0" y="0"/>
                <a:ext cx="7089775" cy="1611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fontAlgn="base">
                  <a:spcBef>
                    <a:spcPts val="0"/>
                  </a:spcBef>
                  <a:spcAft>
                    <a:spcPts val="0"/>
                  </a:spcAft>
                </a:pPr>
                <a:r>
                  <a:rPr lang="en-US" sz="1900" b="1" u="sng" dirty="0">
                    <a:solidFill>
                      <a:srgbClr val="0000FF"/>
                    </a:solidFill>
                    <a:effectLst/>
                    <a:latin typeface="Times New Roman" panose="02020603050405020304" pitchFamily="18" charset="0"/>
                    <a:ea typeface="Times New Roman" panose="02020603050405020304" pitchFamily="18" charset="0"/>
                    <a:hlinkClick r:id="rId2"/>
                  </a:rPr>
                  <a:t>Citizens United v. Federal Election Commission (2010)</a:t>
                </a:r>
                <a:r>
                  <a:rPr lang="en-US" sz="1900" b="1" dirty="0">
                    <a:solidFill>
                      <a:srgbClr val="0000FF"/>
                    </a:solidFill>
                    <a:effectLst/>
                    <a:latin typeface="Times New Roman" panose="02020603050405020304" pitchFamily="18" charset="0"/>
                    <a:ea typeface="Times New Roman" panose="02020603050405020304" pitchFamily="18" charset="0"/>
                  </a:rPr>
                  <a:t>   </a:t>
                </a:r>
                <a:r>
                  <a:rPr lang="en-US" sz="1900" b="1" dirty="0">
                    <a:solidFill>
                      <a:srgbClr val="00B050"/>
                    </a:solidFill>
                    <a:effectLst/>
                    <a:latin typeface="Times New Roman" panose="02020603050405020304" pitchFamily="18" charset="0"/>
                    <a:ea typeface="Times New Roman" panose="02020603050405020304" pitchFamily="18" charset="0"/>
                  </a:rPr>
                  <a:t>REQUIERED CASE</a:t>
                </a:r>
              </a:p>
            </p:txBody>
          </p:sp>
          <p:sp>
            <p:nvSpPr>
              <p:cNvPr id="11" name="Text Box 2">
                <a:extLst>
                  <a:ext uri="{FF2B5EF4-FFF2-40B4-BE49-F238E27FC236}">
                    <a16:creationId xmlns:a16="http://schemas.microsoft.com/office/drawing/2014/main" id="{CA3576BB-F092-6BDB-C50E-3875D1F85F22}"/>
                  </a:ext>
                </a:extLst>
              </p:cNvPr>
              <p:cNvSpPr txBox="1">
                <a:spLocks noChangeArrowheads="1"/>
              </p:cNvSpPr>
              <p:nvPr/>
            </p:nvSpPr>
            <p:spPr bwMode="auto">
              <a:xfrm>
                <a:off x="0" y="161152"/>
                <a:ext cx="7089775" cy="5482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900" b="1" dirty="0">
                    <a:effectLst/>
                    <a:latin typeface="Garamond" panose="02020404030301010803" pitchFamily="18" charset="0"/>
                    <a:ea typeface="Calibri" panose="020F0502020204030204" pitchFamily="34" charset="0"/>
                    <a:cs typeface="Times New Roman" panose="02020603050405020304" pitchFamily="18" charset="0"/>
                  </a:rPr>
                  <a:t>Facts: BCRA prohibited corporations or non-profits to engage in electioneering communications for 60days before an election or 30 days before a primary.  During 2008 primaries, </a:t>
                </a:r>
                <a:r>
                  <a:rPr lang="en-US" sz="1900" b="1" i="1" dirty="0">
                    <a:effectLst/>
                    <a:latin typeface="Garamond" panose="02020404030301010803" pitchFamily="18" charset="0"/>
                    <a:ea typeface="Calibri" panose="020F0502020204030204" pitchFamily="34" charset="0"/>
                    <a:cs typeface="Times New Roman" panose="02020603050405020304" pitchFamily="18" charset="0"/>
                  </a:rPr>
                  <a:t>Citizens United, </a:t>
                </a:r>
                <a:r>
                  <a:rPr lang="en-US" sz="1900" b="1" dirty="0">
                    <a:effectLst/>
                    <a:latin typeface="Garamond" panose="02020404030301010803" pitchFamily="18" charset="0"/>
                    <a:ea typeface="Calibri" panose="020F0502020204030204" pitchFamily="34" charset="0"/>
                    <a:cs typeface="Times New Roman" panose="02020603050405020304" pitchFamily="18" charset="0"/>
                  </a:rPr>
                  <a:t>a conservative non-profit org. was prevented by the FEC from showing anti-Hillary movie, </a:t>
                </a:r>
                <a:r>
                  <a:rPr lang="en-US" sz="1900" b="1" i="1" dirty="0">
                    <a:effectLst/>
                    <a:latin typeface="Garamond" panose="02020404030301010803" pitchFamily="18" charset="0"/>
                    <a:ea typeface="Calibri" panose="020F0502020204030204" pitchFamily="34" charset="0"/>
                    <a:cs typeface="Times New Roman" panose="02020603050405020304" pitchFamily="18" charset="0"/>
                  </a:rPr>
                  <a:t>Hillary: The Movie.  </a:t>
                </a:r>
                <a:r>
                  <a:rPr lang="en-US" sz="1900" b="1" dirty="0">
                    <a:effectLst/>
                    <a:latin typeface="Garamond" panose="02020404030301010803" pitchFamily="18" charset="0"/>
                    <a:ea typeface="Calibri" panose="020F0502020204030204" pitchFamily="34" charset="0"/>
                    <a:cs typeface="Times New Roman" panose="02020603050405020304" pitchFamily="18" charset="0"/>
                  </a:rPr>
                  <a:t>The movie was meant to derail her attempt to win the presidency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Text Box 304">
              <a:extLst>
                <a:ext uri="{FF2B5EF4-FFF2-40B4-BE49-F238E27FC236}">
                  <a16:creationId xmlns:a16="http://schemas.microsoft.com/office/drawing/2014/main" id="{FF9E0C2C-0ED1-1F28-8A8D-D6638508AAE0}"/>
                </a:ext>
              </a:extLst>
            </p:cNvPr>
            <p:cNvSpPr txBox="1">
              <a:spLocks noChangeArrowheads="1"/>
            </p:cNvSpPr>
            <p:nvPr/>
          </p:nvSpPr>
          <p:spPr bwMode="auto">
            <a:xfrm>
              <a:off x="0" y="717432"/>
              <a:ext cx="3548127" cy="13778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900" b="1" dirty="0">
                  <a:effectLst/>
                  <a:latin typeface="Garamond" panose="02020404030301010803" pitchFamily="18" charset="0"/>
                  <a:ea typeface="Calibri" panose="020F0502020204030204" pitchFamily="34" charset="0"/>
                  <a:cs typeface="Times New Roman" panose="02020603050405020304" pitchFamily="18" charset="0"/>
                </a:rPr>
                <a:t>Holding(s) 5-4 decision</a:t>
              </a:r>
            </a:p>
            <a:p>
              <a:pPr marL="0" marR="0">
                <a:lnSpc>
                  <a:spcPct val="107000"/>
                </a:lnSpc>
                <a:spcBef>
                  <a:spcPts val="0"/>
                </a:spcBef>
                <a:spcAft>
                  <a:spcPts val="800"/>
                </a:spcAft>
              </a:pPr>
              <a:r>
                <a:rPr lang="en-US" sz="1900" b="1" dirty="0">
                  <a:effectLst/>
                  <a:latin typeface="Garamond" panose="02020404030301010803" pitchFamily="18" charset="0"/>
                  <a:ea typeface="Calibri" panose="020F0502020204030204" pitchFamily="34" charset="0"/>
                  <a:cs typeface="Times New Roman" panose="02020603050405020304" pitchFamily="18" charset="0"/>
                </a:rPr>
                <a:t>Limitations </a:t>
              </a:r>
              <a:r>
                <a:rPr lang="en-US" sz="1900" b="1" dirty="0">
                  <a:latin typeface="Garamond" panose="02020404030301010803" pitchFamily="18" charset="0"/>
                  <a:ea typeface="Calibri" panose="020F0502020204030204" pitchFamily="34" charset="0"/>
                  <a:cs typeface="Times New Roman" panose="02020603050405020304" pitchFamily="18" charset="0"/>
                </a:rPr>
                <a:t>put upon Corporations to run political advertisements and communications were not materially different from government censorship of speech towards individuals.  </a:t>
              </a:r>
              <a:r>
                <a:rPr lang="en-US" sz="1900" b="1" i="1" dirty="0">
                  <a:latin typeface="Garamond" panose="02020404030301010803" pitchFamily="18" charset="0"/>
                  <a:ea typeface="Calibri" panose="020F0502020204030204" pitchFamily="34" charset="0"/>
                  <a:cs typeface="Times New Roman" panose="02020603050405020304" pitchFamily="18" charset="0"/>
                </a:rPr>
                <a:t>That part of BCRA was struck down</a:t>
              </a:r>
              <a:r>
                <a:rPr lang="en-US" sz="1900" b="1" dirty="0">
                  <a:latin typeface="Garamond" panose="02020404030301010803" pitchFamily="18" charset="0"/>
                  <a:ea typeface="Calibri" panose="020F0502020204030204" pitchFamily="34" charset="0"/>
                  <a:cs typeface="Times New Roman" panose="02020603050405020304" pitchFamily="18" charset="0"/>
                </a:rPr>
                <a:t>. </a:t>
              </a:r>
            </a:p>
            <a:p>
              <a:pPr marL="342900" marR="0" indent="-342900">
                <a:lnSpc>
                  <a:spcPct val="107000"/>
                </a:lnSpc>
                <a:spcBef>
                  <a:spcPts val="0"/>
                </a:spcBef>
                <a:spcAft>
                  <a:spcPts val="800"/>
                </a:spcAft>
                <a:buFont typeface="Arial" panose="020B0604020202020204" pitchFamily="34" charset="0"/>
                <a:buChar char="•"/>
              </a:pPr>
              <a:r>
                <a:rPr lang="en-US" sz="1900" b="1" dirty="0">
                  <a:latin typeface="Garamond" panose="02020404030301010803" pitchFamily="18" charset="0"/>
                  <a:ea typeface="Calibri" panose="020F0502020204030204" pitchFamily="34" charset="0"/>
                  <a:cs typeface="Times New Roman" panose="02020603050405020304" pitchFamily="18" charset="0"/>
                </a:rPr>
                <a:t>Corp, unions, int groups can raise &amp; spend unlimited amounts of money. </a:t>
              </a:r>
            </a:p>
            <a:p>
              <a:pPr marL="342900" marR="0" indent="-342900">
                <a:lnSpc>
                  <a:spcPct val="107000"/>
                </a:lnSpc>
                <a:spcBef>
                  <a:spcPts val="0"/>
                </a:spcBef>
                <a:spcAft>
                  <a:spcPts val="800"/>
                </a:spcAft>
                <a:buFont typeface="Arial" panose="020B0604020202020204" pitchFamily="34" charset="0"/>
                <a:buChar char="•"/>
              </a:pPr>
              <a:r>
                <a:rPr lang="en-US" sz="1900" b="1" dirty="0">
                  <a:latin typeface="Garamond" panose="02020404030301010803" pitchFamily="18" charset="0"/>
                  <a:ea typeface="Calibri" panose="020F0502020204030204" pitchFamily="34" charset="0"/>
                  <a:cs typeface="Times New Roman" panose="02020603050405020304" pitchFamily="18" charset="0"/>
                </a:rPr>
                <a:t>Led to Super PACs=Expenditures Only Committee.</a:t>
              </a:r>
            </a:p>
            <a:p>
              <a:pPr marL="0" marR="0">
                <a:lnSpc>
                  <a:spcPct val="107000"/>
                </a:lnSpc>
                <a:spcBef>
                  <a:spcPts val="0"/>
                </a:spcBef>
                <a:spcAft>
                  <a:spcPts val="800"/>
                </a:spcAft>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 Box 2">
            <a:extLst>
              <a:ext uri="{FF2B5EF4-FFF2-40B4-BE49-F238E27FC236}">
                <a16:creationId xmlns:a16="http://schemas.microsoft.com/office/drawing/2014/main" id="{D8752F31-9960-5680-AA3B-DBF4E15EA67A}"/>
              </a:ext>
            </a:extLst>
          </p:cNvPr>
          <p:cNvSpPr txBox="1">
            <a:spLocks noChangeArrowheads="1"/>
          </p:cNvSpPr>
          <p:nvPr/>
        </p:nvSpPr>
        <p:spPr bwMode="auto">
          <a:xfrm>
            <a:off x="228600" y="5536315"/>
            <a:ext cx="11632842" cy="11820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900" b="1" dirty="0">
                <a:effectLst/>
                <a:latin typeface="Garamond" panose="02020404030301010803" pitchFamily="18" charset="0"/>
                <a:ea typeface="Calibri" panose="020F0502020204030204" pitchFamily="34" charset="0"/>
                <a:cs typeface="Times New Roman" panose="02020603050405020304" pitchFamily="18" charset="0"/>
              </a:rPr>
              <a:t>Why It matters: Since money equal speech in the political arena, is it fair for those with the most money to have the loudest voices?  In this case, the SC said yes. As long as these organizations DO NOT collaborate directly with the candidate.  Could this lead to quid pro quo? I helped you get elected and now you owe me? Hmmm…</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bject 4"/>
          <p:cNvSpPr/>
          <p:nvPr/>
        </p:nvSpPr>
        <p:spPr>
          <a:xfrm>
            <a:off x="7289442" y="3404459"/>
            <a:ext cx="4572000" cy="1905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82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1A14D-C32B-6349-378B-F2F137DA622C}"/>
              </a:ext>
            </a:extLst>
          </p:cNvPr>
          <p:cNvSpPr>
            <a:spLocks noGrp="1"/>
          </p:cNvSpPr>
          <p:nvPr>
            <p:ph type="title"/>
          </p:nvPr>
        </p:nvSpPr>
        <p:spPr>
          <a:xfrm>
            <a:off x="5232400" y="1641752"/>
            <a:ext cx="6140449" cy="1323439"/>
          </a:xfrm>
        </p:spPr>
        <p:txBody>
          <a:bodyPr anchor="t">
            <a:normAutofit/>
          </a:bodyPr>
          <a:lstStyle/>
          <a:p>
            <a:r>
              <a:rPr lang="en-US" sz="4000">
                <a:solidFill>
                  <a:schemeClr val="bg1"/>
                </a:solidFill>
              </a:rPr>
              <a:t>No Can’t Show!!!</a:t>
            </a:r>
          </a:p>
        </p:txBody>
      </p:sp>
      <p:pic>
        <p:nvPicPr>
          <p:cNvPr id="2050" name="Picture 2">
            <a:extLst>
              <a:ext uri="{FF2B5EF4-FFF2-40B4-BE49-F238E27FC236}">
                <a16:creationId xmlns:a16="http://schemas.microsoft.com/office/drawing/2014/main" id="{8C037B9B-08CC-35FB-E29F-98CF70CF89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144"/>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2067" name="Group 2066">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068" name="Freeform: Shape 2067">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9" name="Freeform: Shape 2068">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 Placeholder 2">
            <a:extLst>
              <a:ext uri="{FF2B5EF4-FFF2-40B4-BE49-F238E27FC236}">
                <a16:creationId xmlns:a16="http://schemas.microsoft.com/office/drawing/2014/main" id="{6A3DAB63-983B-29A9-779F-7C6B9E06ABF9}"/>
              </a:ext>
            </a:extLst>
          </p:cNvPr>
          <p:cNvSpPr>
            <a:spLocks noGrp="1"/>
          </p:cNvSpPr>
          <p:nvPr>
            <p:ph type="body" idx="1"/>
          </p:nvPr>
        </p:nvSpPr>
        <p:spPr>
          <a:xfrm>
            <a:off x="5232401" y="3146400"/>
            <a:ext cx="6140449" cy="2682000"/>
          </a:xfrm>
        </p:spPr>
        <p:txBody>
          <a:bodyPr>
            <a:normAutofit/>
          </a:bodyPr>
          <a:lstStyle/>
          <a:p>
            <a:pPr>
              <a:spcAft>
                <a:spcPts val="600"/>
              </a:spcAft>
            </a:pPr>
            <a:r>
              <a:rPr lang="en-US" sz="2400" b="1" dirty="0">
                <a:solidFill>
                  <a:schemeClr val="bg1">
                    <a:alpha val="80000"/>
                  </a:schemeClr>
                </a:solidFill>
              </a:rPr>
              <a:t>Violated the BCRA.  Wanted to show movie with in that 30-day window.  Citizens United sued for violation of free speech.</a:t>
            </a:r>
          </a:p>
        </p:txBody>
      </p:sp>
    </p:spTree>
    <p:extLst>
      <p:ext uri="{BB962C8B-B14F-4D97-AF65-F5344CB8AC3E}">
        <p14:creationId xmlns:p14="http://schemas.microsoft.com/office/powerpoint/2010/main" val="370310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24400" y="914400"/>
            <a:ext cx="6749398" cy="51434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2400" y="1947805"/>
            <a:ext cx="3657600" cy="382156"/>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libri"/>
                <a:cs typeface="Calibri"/>
              </a:rPr>
              <a:t>Interest</a:t>
            </a:r>
            <a:r>
              <a:rPr sz="2400" b="1" spc="-55" dirty="0">
                <a:latin typeface="Calibri"/>
                <a:cs typeface="Calibri"/>
              </a:rPr>
              <a:t> </a:t>
            </a:r>
            <a:r>
              <a:rPr sz="2400" b="1" dirty="0">
                <a:latin typeface="Calibri"/>
                <a:cs typeface="Calibri"/>
              </a:rPr>
              <a:t>Groups</a:t>
            </a:r>
            <a:r>
              <a:rPr lang="en-US" sz="2400" b="1" dirty="0">
                <a:latin typeface="Calibri"/>
                <a:cs typeface="Calibri"/>
              </a:rPr>
              <a:t> / Lobbyist</a:t>
            </a:r>
            <a:endParaRPr sz="2400" dirty="0">
              <a:latin typeface="Calibri"/>
              <a:cs typeface="Calibri"/>
            </a:endParaRPr>
          </a:p>
        </p:txBody>
      </p:sp>
      <p:sp>
        <p:nvSpPr>
          <p:cNvPr id="4" name="object 4"/>
          <p:cNvSpPr txBox="1"/>
          <p:nvPr/>
        </p:nvSpPr>
        <p:spPr>
          <a:xfrm>
            <a:off x="152400" y="3046844"/>
            <a:ext cx="4419600" cy="382156"/>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1F497D"/>
                </a:solidFill>
                <a:latin typeface="Calibri"/>
                <a:cs typeface="Calibri"/>
              </a:rPr>
              <a:t>What are interest</a:t>
            </a:r>
            <a:r>
              <a:rPr sz="2400" dirty="0">
                <a:solidFill>
                  <a:srgbClr val="1F497D"/>
                </a:solidFill>
                <a:latin typeface="Calibri"/>
                <a:cs typeface="Calibri"/>
              </a:rPr>
              <a:t> </a:t>
            </a:r>
            <a:r>
              <a:rPr sz="2400" spc="-5" dirty="0">
                <a:solidFill>
                  <a:srgbClr val="1F497D"/>
                </a:solidFill>
                <a:latin typeface="Calibri"/>
                <a:cs typeface="Calibri"/>
              </a:rPr>
              <a:t>groups</a:t>
            </a:r>
            <a:r>
              <a:rPr lang="en-US" sz="2400" spc="-5" dirty="0">
                <a:solidFill>
                  <a:srgbClr val="1F497D"/>
                </a:solidFill>
                <a:latin typeface="Calibri"/>
                <a:cs typeface="Calibri"/>
              </a:rPr>
              <a:t>/ lobbyist</a:t>
            </a:r>
            <a:r>
              <a:rPr sz="2400" spc="-5" dirty="0">
                <a:solidFill>
                  <a:srgbClr val="1F497D"/>
                </a:solidFill>
                <a:latin typeface="Calibri"/>
                <a:cs typeface="Calibri"/>
              </a:rPr>
              <a:t>?</a:t>
            </a:r>
            <a:endParaRPr sz="2400" dirty="0">
              <a:latin typeface="Calibri"/>
              <a:cs typeface="Calibri"/>
            </a:endParaRPr>
          </a:p>
        </p:txBody>
      </p:sp>
      <p:sp>
        <p:nvSpPr>
          <p:cNvPr id="5" name="object 5"/>
          <p:cNvSpPr txBox="1"/>
          <p:nvPr/>
        </p:nvSpPr>
        <p:spPr>
          <a:xfrm>
            <a:off x="152400" y="3657600"/>
            <a:ext cx="3429000" cy="382156"/>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F497D"/>
                </a:solidFill>
                <a:latin typeface="Calibri"/>
                <a:cs typeface="Calibri"/>
              </a:rPr>
              <a:t>Give me </a:t>
            </a:r>
            <a:r>
              <a:rPr sz="2400" spc="-5" dirty="0">
                <a:solidFill>
                  <a:srgbClr val="1F497D"/>
                </a:solidFill>
                <a:latin typeface="Calibri"/>
                <a:cs typeface="Calibri"/>
              </a:rPr>
              <a:t>some</a:t>
            </a:r>
            <a:r>
              <a:rPr sz="2400" spc="-45" dirty="0">
                <a:solidFill>
                  <a:srgbClr val="1F497D"/>
                </a:solidFill>
                <a:latin typeface="Calibri"/>
                <a:cs typeface="Calibri"/>
              </a:rPr>
              <a:t> </a:t>
            </a:r>
            <a:r>
              <a:rPr sz="2400" spc="-5" dirty="0">
                <a:solidFill>
                  <a:srgbClr val="1F497D"/>
                </a:solidFill>
                <a:latin typeface="Calibri"/>
                <a:cs typeface="Calibri"/>
              </a:rPr>
              <a:t>examples.</a:t>
            </a:r>
            <a:endParaRPr sz="24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42" y="186390"/>
            <a:ext cx="6400798" cy="648521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444640" y="1066798"/>
            <a:ext cx="5518760" cy="4876802"/>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11286066" y="6436375"/>
            <a:ext cx="235585" cy="224154"/>
          </a:xfrm>
          <a:prstGeom prst="rect">
            <a:avLst/>
          </a:prstGeom>
        </p:spPr>
        <p:txBody>
          <a:bodyPr vert="horz" wrap="square" lIns="0" tIns="0" rIns="0" bIns="0" rtlCol="0">
            <a:spAutoFit/>
          </a:bodyPr>
          <a:lstStyle/>
          <a:p>
            <a:pPr marL="25400">
              <a:lnSpc>
                <a:spcPts val="1645"/>
              </a:lnSpc>
            </a:pPr>
            <a:fld id="{81D60167-4931-47E6-BA6A-407CBD079E47}" type="slidenum">
              <a:rPr sz="1400" dirty="0">
                <a:latin typeface="Arial"/>
                <a:cs typeface="Arial"/>
              </a:rPr>
              <a:t>24</a:t>
            </a:fld>
            <a:endParaRPr sz="1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74147" y="36786"/>
            <a:ext cx="4243705" cy="574040"/>
          </a:xfrm>
          <a:prstGeom prst="rect">
            <a:avLst/>
          </a:prstGeom>
        </p:spPr>
        <p:txBody>
          <a:bodyPr vert="horz" wrap="square" lIns="0" tIns="12700" rIns="0" bIns="0" rtlCol="0">
            <a:spAutoFit/>
          </a:bodyPr>
          <a:lstStyle/>
          <a:p>
            <a:pPr marL="12700">
              <a:lnSpc>
                <a:spcPct val="100000"/>
              </a:lnSpc>
              <a:spcBef>
                <a:spcPts val="100"/>
              </a:spcBef>
            </a:pPr>
            <a:r>
              <a:rPr sz="3600" spc="-5" dirty="0"/>
              <a:t>MONEY AND</a:t>
            </a:r>
            <a:r>
              <a:rPr sz="3600" spc="-35" dirty="0"/>
              <a:t> </a:t>
            </a:r>
            <a:r>
              <a:rPr sz="3600" spc="-5" dirty="0"/>
              <a:t>POLITICS</a:t>
            </a:r>
            <a:endParaRPr sz="3600" dirty="0"/>
          </a:p>
        </p:txBody>
      </p:sp>
      <p:sp>
        <p:nvSpPr>
          <p:cNvPr id="3" name="object 3"/>
          <p:cNvSpPr txBox="1"/>
          <p:nvPr/>
        </p:nvSpPr>
        <p:spPr>
          <a:xfrm>
            <a:off x="134007" y="610826"/>
            <a:ext cx="12057993" cy="6161046"/>
          </a:xfrm>
          <a:prstGeom prst="rect">
            <a:avLst/>
          </a:prstGeom>
        </p:spPr>
        <p:txBody>
          <a:bodyPr vert="horz" wrap="square" lIns="0" tIns="73660" rIns="0" bIns="0" rtlCol="0">
            <a:spAutoFit/>
          </a:bodyPr>
          <a:lstStyle/>
          <a:p>
            <a:pPr marL="12700" marR="0" lvl="0" indent="0" algn="l" defTabSz="914400" rtl="0" eaLnBrk="1" fontAlgn="auto" latinLnBrk="0" hangingPunct="1">
              <a:lnSpc>
                <a:spcPct val="100000"/>
              </a:lnSpc>
              <a:spcBef>
                <a:spcPts val="580"/>
              </a:spcBef>
              <a:spcAft>
                <a:spcPts val="0"/>
              </a:spcAft>
              <a:buClrTx/>
              <a:buSzTx/>
              <a:buFontTx/>
              <a:buNone/>
              <a:tabLst/>
              <a:defRPr/>
            </a:pPr>
            <a:r>
              <a:rPr kumimoji="0" sz="2800" b="1" i="0" u="none" strike="noStrike" kern="1200" cap="none" spc="-5" normalizeH="0" baseline="0" noProof="0" dirty="0">
                <a:ln>
                  <a:noFill/>
                </a:ln>
                <a:solidFill>
                  <a:prstClr val="black"/>
                </a:solidFill>
                <a:effectLst/>
                <a:uLnTx/>
                <a:uFillTx/>
                <a:latin typeface="Calibri"/>
                <a:ea typeface="+mn-ea"/>
                <a:cs typeface="Calibri"/>
              </a:rPr>
              <a:t>EXPLOSIVE </a:t>
            </a:r>
            <a:r>
              <a:rPr kumimoji="0" sz="2800" b="1" i="0" u="none" strike="noStrike" kern="1200" cap="none" spc="0" normalizeH="0" baseline="0" noProof="0" dirty="0">
                <a:ln>
                  <a:noFill/>
                </a:ln>
                <a:solidFill>
                  <a:prstClr val="black"/>
                </a:solidFill>
                <a:effectLst/>
                <a:uLnTx/>
                <a:uFillTx/>
                <a:latin typeface="Calibri"/>
                <a:ea typeface="+mn-ea"/>
                <a:cs typeface="Calibri"/>
              </a:rPr>
              <a:t>GROWTH OF </a:t>
            </a:r>
            <a:r>
              <a:rPr kumimoji="0" sz="2800" b="1" i="0" u="none" strike="noStrike" kern="1200" cap="none" spc="-5" normalizeH="0" baseline="0" noProof="0" dirty="0">
                <a:ln>
                  <a:noFill/>
                </a:ln>
                <a:solidFill>
                  <a:prstClr val="black"/>
                </a:solidFill>
                <a:effectLst/>
                <a:uLnTx/>
                <a:uFillTx/>
                <a:latin typeface="Calibri"/>
                <a:ea typeface="+mn-ea"/>
                <a:cs typeface="Calibri"/>
              </a:rPr>
              <a:t>PACs</a:t>
            </a:r>
            <a:r>
              <a:rPr kumimoji="0" lang="en-US" sz="2800" b="1" i="0" u="none" strike="noStrike" kern="1200" cap="none" spc="-5" normalizeH="0" baseline="0" noProof="0" dirty="0">
                <a:ln>
                  <a:noFill/>
                </a:ln>
                <a:solidFill>
                  <a:srgbClr val="FF0000"/>
                </a:solidFill>
                <a:effectLst/>
                <a:uLnTx/>
                <a:uFillTx/>
                <a:latin typeface="Calibri"/>
                <a:ea typeface="+mn-ea"/>
                <a:cs typeface="Calibri"/>
              </a:rPr>
              <a:t>-POLITICAL ACTION COMMITTEES</a:t>
            </a:r>
            <a:endParaRPr kumimoji="0" sz="2800" b="0" i="0" u="none" strike="noStrike" kern="1200" cap="none" spc="0" normalizeH="0" baseline="0" noProof="0" dirty="0">
              <a:ln>
                <a:noFill/>
              </a:ln>
              <a:solidFill>
                <a:srgbClr val="FF0000"/>
              </a:solidFill>
              <a:effectLst/>
              <a:uLnTx/>
              <a:uFillTx/>
              <a:latin typeface="Calibri"/>
              <a:ea typeface="+mn-ea"/>
              <a:cs typeface="Calibri"/>
            </a:endParaRPr>
          </a:p>
          <a:p>
            <a:pPr marL="355600" marR="1074420" lvl="0" indent="-342900" algn="l" defTabSz="914400" rtl="0" eaLnBrk="1" fontAlgn="auto" latinLnBrk="0" hangingPunct="1">
              <a:lnSpc>
                <a:spcPts val="2320"/>
              </a:lnSpc>
              <a:spcBef>
                <a:spcPts val="620"/>
              </a:spcBef>
              <a:spcAft>
                <a:spcPts val="0"/>
              </a:spcAft>
              <a:buClrTx/>
              <a:buSzTx/>
              <a:buFont typeface="Arial"/>
              <a:buChar char="•"/>
              <a:tabLst>
                <a:tab pos="354965" algn="l"/>
                <a:tab pos="355600" algn="l"/>
              </a:tabLst>
              <a:defRPr/>
            </a:pPr>
            <a:r>
              <a:rPr kumimoji="0" sz="2800" b="1" i="0" u="none" strike="noStrike" kern="1200" cap="none" spc="-5" normalizeH="0" baseline="0" noProof="0" dirty="0">
                <a:ln>
                  <a:noFill/>
                </a:ln>
                <a:solidFill>
                  <a:prstClr val="black"/>
                </a:solidFill>
                <a:effectLst/>
                <a:uLnTx/>
                <a:uFillTx/>
                <a:latin typeface="Calibri"/>
                <a:ea typeface="+mn-ea"/>
                <a:cs typeface="Calibri"/>
              </a:rPr>
              <a:t>Interest </a:t>
            </a:r>
            <a:r>
              <a:rPr kumimoji="0" sz="2800" b="1" i="0" u="none" strike="noStrike" kern="1200" cap="none" spc="0" normalizeH="0" baseline="0" noProof="0" dirty="0">
                <a:ln>
                  <a:noFill/>
                </a:ln>
                <a:solidFill>
                  <a:prstClr val="black"/>
                </a:solidFill>
                <a:effectLst/>
                <a:uLnTx/>
                <a:uFillTx/>
                <a:latin typeface="Calibri"/>
                <a:ea typeface="+mn-ea"/>
                <a:cs typeface="Calibri"/>
              </a:rPr>
              <a:t>groups </a:t>
            </a:r>
            <a:r>
              <a:rPr kumimoji="0" sz="2800" b="1" i="0" u="none" strike="noStrike" kern="1200" cap="none" spc="-5" normalizeH="0" baseline="0" noProof="0" dirty="0">
                <a:ln>
                  <a:noFill/>
                </a:ln>
                <a:solidFill>
                  <a:prstClr val="black"/>
                </a:solidFill>
                <a:effectLst/>
                <a:uLnTx/>
                <a:uFillTx/>
                <a:latin typeface="Calibri"/>
                <a:ea typeface="+mn-ea"/>
                <a:cs typeface="Calibri"/>
              </a:rPr>
              <a:t>use PACs </a:t>
            </a:r>
            <a:r>
              <a:rPr kumimoji="0" sz="2800" b="1" i="0" u="none" strike="noStrike" kern="1200" cap="none" spc="0" normalizeH="0" baseline="0" noProof="0" dirty="0">
                <a:ln>
                  <a:noFill/>
                </a:ln>
                <a:solidFill>
                  <a:prstClr val="black"/>
                </a:solidFill>
                <a:effectLst/>
                <a:uLnTx/>
                <a:uFillTx/>
                <a:latin typeface="Calibri"/>
                <a:ea typeface="+mn-ea"/>
                <a:cs typeface="Calibri"/>
              </a:rPr>
              <a:t>to </a:t>
            </a:r>
            <a:r>
              <a:rPr kumimoji="0" sz="2800" b="1" i="0" u="none" strike="noStrike" kern="1200" cap="none" spc="-5" normalizeH="0" baseline="0" noProof="0" dirty="0">
                <a:ln>
                  <a:noFill/>
                </a:ln>
                <a:solidFill>
                  <a:prstClr val="black"/>
                </a:solidFill>
                <a:effectLst/>
                <a:uLnTx/>
                <a:uFillTx/>
                <a:latin typeface="Calibri"/>
                <a:ea typeface="+mn-ea"/>
                <a:cs typeface="Calibri"/>
              </a:rPr>
              <a:t>raise </a:t>
            </a:r>
            <a:r>
              <a:rPr kumimoji="0" sz="2800" b="1" i="0" u="none" strike="noStrike" kern="1200" cap="none" spc="0" normalizeH="0" baseline="0" noProof="0" dirty="0">
                <a:ln>
                  <a:noFill/>
                </a:ln>
                <a:solidFill>
                  <a:prstClr val="black"/>
                </a:solidFill>
                <a:effectLst/>
                <a:uLnTx/>
                <a:uFillTx/>
                <a:latin typeface="Calibri"/>
                <a:ea typeface="+mn-ea"/>
                <a:cs typeface="Calibri"/>
              </a:rPr>
              <a:t>and </a:t>
            </a:r>
            <a:r>
              <a:rPr kumimoji="0" sz="2800" b="1" i="0" u="none" strike="noStrike" kern="1200" cap="none" spc="-5" normalizeH="0" baseline="0" noProof="0" dirty="0">
                <a:ln>
                  <a:noFill/>
                </a:ln>
                <a:solidFill>
                  <a:prstClr val="black"/>
                </a:solidFill>
                <a:effectLst/>
                <a:uLnTx/>
                <a:uFillTx/>
                <a:latin typeface="Calibri"/>
                <a:ea typeface="+mn-ea"/>
                <a:cs typeface="Calibri"/>
              </a:rPr>
              <a:t>spend </a:t>
            </a:r>
            <a:r>
              <a:rPr kumimoji="0" sz="2800" b="1" i="0" u="none" strike="noStrike" kern="1200" cap="none" spc="0" normalizeH="0" baseline="0" noProof="0" dirty="0">
                <a:ln>
                  <a:noFill/>
                </a:ln>
                <a:solidFill>
                  <a:prstClr val="black"/>
                </a:solidFill>
                <a:effectLst/>
                <a:uLnTx/>
                <a:uFillTx/>
                <a:latin typeface="Calibri"/>
                <a:ea typeface="+mn-ea"/>
                <a:cs typeface="Calibri"/>
              </a:rPr>
              <a:t>money on </a:t>
            </a:r>
            <a:r>
              <a:rPr kumimoji="0" sz="2800" b="1" i="0" u="none" strike="noStrike" kern="1200" cap="none" spc="-5" normalizeH="0" baseline="0" noProof="0" dirty="0">
                <a:ln>
                  <a:noFill/>
                </a:ln>
                <a:solidFill>
                  <a:prstClr val="black"/>
                </a:solidFill>
                <a:effectLst/>
                <a:uLnTx/>
                <a:uFillTx/>
                <a:latin typeface="Calibri"/>
                <a:ea typeface="+mn-ea"/>
                <a:cs typeface="Calibri"/>
              </a:rPr>
              <a:t>election  campaigns</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20"/>
              </a:spcBef>
              <a:spcAft>
                <a:spcPts val="0"/>
              </a:spcAft>
              <a:buClrTx/>
              <a:buSzTx/>
              <a:buFont typeface="Arial"/>
              <a:buChar char="•"/>
              <a:tabLst/>
              <a:defRPr/>
            </a:pPr>
            <a:endParaRPr kumimoji="0" sz="28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51435" lvl="0" indent="-342900" algn="l" defTabSz="914400" rtl="0" eaLnBrk="1" fontAlgn="auto" latinLnBrk="0" hangingPunct="1">
              <a:lnSpc>
                <a:spcPct val="100800"/>
              </a:lnSpc>
              <a:spcBef>
                <a:spcPts val="0"/>
              </a:spcBef>
              <a:spcAft>
                <a:spcPts val="0"/>
              </a:spcAft>
              <a:buClrTx/>
              <a:buSzTx/>
              <a:buFont typeface="Arial"/>
              <a:buChar char="•"/>
              <a:tabLst>
                <a:tab pos="354965" algn="l"/>
                <a:tab pos="355600" algn="l"/>
              </a:tabLst>
              <a:defRPr/>
            </a:pPr>
            <a:r>
              <a:rPr kumimoji="0" sz="2800" b="1" i="0" u="none" strike="noStrike" kern="1200" cap="none" spc="0" normalizeH="0" baseline="0" noProof="0" dirty="0">
                <a:ln>
                  <a:noFill/>
                </a:ln>
                <a:solidFill>
                  <a:prstClr val="black"/>
                </a:solidFill>
                <a:effectLst/>
                <a:uLnTx/>
                <a:uFillTx/>
                <a:latin typeface="Calibri"/>
                <a:ea typeface="+mn-ea"/>
                <a:cs typeface="Calibri"/>
              </a:rPr>
              <a:t>A </a:t>
            </a:r>
            <a:r>
              <a:rPr kumimoji="0" sz="2800" b="1" i="0" u="none" strike="noStrike" kern="1200" cap="none" spc="-5" normalizeH="0" baseline="0" noProof="0" dirty="0">
                <a:ln>
                  <a:noFill/>
                </a:ln>
                <a:solidFill>
                  <a:prstClr val="black"/>
                </a:solidFill>
                <a:effectLst/>
                <a:uLnTx/>
                <a:uFillTx/>
                <a:latin typeface="Calibri"/>
                <a:ea typeface="+mn-ea"/>
                <a:cs typeface="Calibri"/>
              </a:rPr>
              <a:t>PAC </a:t>
            </a:r>
            <a:r>
              <a:rPr kumimoji="0" sz="2800" b="1" i="0" u="none" strike="noStrike" kern="1200" cap="none" spc="0" normalizeH="0" baseline="0" noProof="0" dirty="0">
                <a:ln>
                  <a:noFill/>
                </a:ln>
                <a:solidFill>
                  <a:prstClr val="black"/>
                </a:solidFill>
                <a:effectLst/>
                <a:uLnTx/>
                <a:uFillTx/>
                <a:latin typeface="Calibri"/>
                <a:ea typeface="+mn-ea"/>
                <a:cs typeface="Calibri"/>
              </a:rPr>
              <a:t>is a </a:t>
            </a:r>
            <a:r>
              <a:rPr kumimoji="0" sz="2800" b="1" i="0" u="none" strike="noStrike" kern="1200" cap="none" spc="-5" normalizeH="0" baseline="0" noProof="0" dirty="0">
                <a:ln>
                  <a:noFill/>
                </a:ln>
                <a:solidFill>
                  <a:prstClr val="black"/>
                </a:solidFill>
                <a:effectLst/>
                <a:uLnTx/>
                <a:uFillTx/>
                <a:latin typeface="Calibri"/>
                <a:ea typeface="+mn-ea"/>
                <a:cs typeface="Calibri"/>
              </a:rPr>
              <a:t>registered organization </a:t>
            </a:r>
            <a:r>
              <a:rPr kumimoji="0" sz="2800" b="1" i="0" u="none" strike="noStrike" kern="1200" cap="none" spc="0" normalizeH="0" baseline="0" noProof="0" dirty="0">
                <a:ln>
                  <a:noFill/>
                </a:ln>
                <a:solidFill>
                  <a:prstClr val="black"/>
                </a:solidFill>
                <a:effectLst/>
                <a:uLnTx/>
                <a:uFillTx/>
                <a:latin typeface="Calibri"/>
                <a:ea typeface="+mn-ea"/>
                <a:cs typeface="Calibri"/>
              </a:rPr>
              <a:t>that donates money to campaigns and  </a:t>
            </a:r>
            <a:r>
              <a:rPr kumimoji="0" sz="2800" b="1" i="0" u="none" strike="noStrike" kern="1200" cap="none" spc="-5" normalizeH="0" baseline="0" noProof="0" dirty="0">
                <a:ln>
                  <a:noFill/>
                </a:ln>
                <a:solidFill>
                  <a:prstClr val="black"/>
                </a:solidFill>
                <a:effectLst/>
                <a:uLnTx/>
                <a:uFillTx/>
                <a:latin typeface="Calibri"/>
                <a:ea typeface="+mn-ea"/>
                <a:cs typeface="Calibri"/>
              </a:rPr>
              <a:t>causes</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755650" marR="0" lvl="1" indent="-285750" algn="l" defTabSz="914400" rtl="0" eaLnBrk="1" fontAlgn="auto" latinLnBrk="0" hangingPunct="1">
              <a:lnSpc>
                <a:spcPct val="100000"/>
              </a:lnSpc>
              <a:spcBef>
                <a:spcPts val="459"/>
              </a:spcBef>
              <a:spcAft>
                <a:spcPts val="0"/>
              </a:spcAft>
              <a:buClrTx/>
              <a:buSzTx/>
              <a:buFont typeface="Arial"/>
              <a:buChar char="–"/>
              <a:tabLst>
                <a:tab pos="755015" algn="l"/>
                <a:tab pos="755650" algn="l"/>
              </a:tabLst>
              <a:defRPr/>
            </a:pPr>
            <a:r>
              <a:rPr kumimoji="0" sz="2800" b="1" i="0" u="none" strike="noStrike" kern="1200" cap="none" spc="0" normalizeH="0" baseline="0" noProof="0" dirty="0">
                <a:ln>
                  <a:noFill/>
                </a:ln>
                <a:solidFill>
                  <a:prstClr val="black"/>
                </a:solidFill>
                <a:effectLst/>
                <a:uLnTx/>
                <a:uFillTx/>
                <a:latin typeface="Calibri"/>
                <a:ea typeface="+mn-ea"/>
                <a:cs typeface="Calibri"/>
              </a:rPr>
              <a:t>In </a:t>
            </a:r>
            <a:r>
              <a:rPr kumimoji="0" sz="2800" b="1" i="0" u="none" strike="noStrike" kern="1200" cap="none" spc="-5" normalizeH="0" baseline="0" noProof="0" dirty="0">
                <a:ln>
                  <a:noFill/>
                </a:ln>
                <a:solidFill>
                  <a:prstClr val="black"/>
                </a:solidFill>
                <a:effectLst/>
                <a:uLnTx/>
                <a:uFillTx/>
                <a:latin typeface="Calibri"/>
                <a:ea typeface="+mn-ea"/>
                <a:cs typeface="Calibri"/>
              </a:rPr>
              <a:t>1974, </a:t>
            </a:r>
            <a:r>
              <a:rPr kumimoji="0" sz="2800" b="1" i="0" u="none" strike="noStrike" kern="1200" cap="none" spc="0" normalizeH="0" baseline="0" noProof="0" dirty="0">
                <a:ln>
                  <a:noFill/>
                </a:ln>
                <a:solidFill>
                  <a:prstClr val="black"/>
                </a:solidFill>
                <a:effectLst/>
                <a:uLnTx/>
                <a:uFillTx/>
                <a:latin typeface="Calibri"/>
                <a:ea typeface="+mn-ea"/>
                <a:cs typeface="Calibri"/>
              </a:rPr>
              <a:t>only </a:t>
            </a:r>
            <a:r>
              <a:rPr kumimoji="0" sz="2800" b="1" i="0" u="none" strike="noStrike" kern="1200" cap="none" spc="-5" normalizeH="0" baseline="0" noProof="0" dirty="0">
                <a:ln>
                  <a:noFill/>
                </a:ln>
                <a:solidFill>
                  <a:prstClr val="black"/>
                </a:solidFill>
                <a:effectLst/>
                <a:uLnTx/>
                <a:uFillTx/>
                <a:latin typeface="Calibri"/>
                <a:ea typeface="+mn-ea"/>
                <a:cs typeface="Calibri"/>
              </a:rPr>
              <a:t>600 PACs </a:t>
            </a:r>
            <a:r>
              <a:rPr kumimoji="0" sz="2800" b="1" i="0" u="none" strike="noStrike" kern="1200" cap="none" spc="0" normalizeH="0" baseline="0" noProof="0" dirty="0">
                <a:ln>
                  <a:noFill/>
                </a:ln>
                <a:solidFill>
                  <a:prstClr val="black"/>
                </a:solidFill>
                <a:effectLst/>
                <a:uLnTx/>
                <a:uFillTx/>
                <a:latin typeface="Calibri"/>
                <a:ea typeface="+mn-ea"/>
                <a:cs typeface="Calibri"/>
              </a:rPr>
              <a:t>existed. Now: more than</a:t>
            </a:r>
            <a:r>
              <a:rPr kumimoji="0" sz="2800" b="1" i="0" u="none" strike="noStrike" kern="1200" cap="none" spc="-5" normalizeH="0" baseline="0" noProof="0" dirty="0">
                <a:ln>
                  <a:noFill/>
                </a:ln>
                <a:solidFill>
                  <a:prstClr val="black"/>
                </a:solidFill>
                <a:effectLst/>
                <a:uLnTx/>
                <a:uFillTx/>
                <a:latin typeface="Calibri"/>
                <a:ea typeface="+mn-ea"/>
                <a:cs typeface="Calibri"/>
              </a:rPr>
              <a:t> 4600.</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749300" marR="5080" lvl="1" indent="-279400" algn="l" defTabSz="914400" rtl="0" eaLnBrk="1" fontAlgn="auto" latinLnBrk="0" hangingPunct="1">
              <a:lnSpc>
                <a:spcPct val="100099"/>
              </a:lnSpc>
              <a:spcBef>
                <a:spcPts val="415"/>
              </a:spcBef>
              <a:spcAft>
                <a:spcPts val="0"/>
              </a:spcAft>
              <a:buClrTx/>
              <a:buSzTx/>
              <a:buFont typeface="Arial"/>
              <a:buChar char="–"/>
              <a:tabLst>
                <a:tab pos="755015" algn="l"/>
                <a:tab pos="755650" algn="l"/>
              </a:tabLst>
              <a:defRPr/>
            </a:pPr>
            <a:r>
              <a:rPr kumimoji="0" sz="2800" b="1" i="0" u="none" strike="noStrike" kern="1200" cap="none" spc="0" normalizeH="0" baseline="0" noProof="0" dirty="0">
                <a:ln>
                  <a:noFill/>
                </a:ln>
                <a:solidFill>
                  <a:prstClr val="black"/>
                </a:solidFill>
                <a:effectLst/>
                <a:uLnTx/>
                <a:uFillTx/>
                <a:latin typeface="Calibri"/>
                <a:ea typeface="+mn-ea"/>
                <a:cs typeface="Calibri"/>
              </a:rPr>
              <a:t>Reason: Congressional </a:t>
            </a:r>
            <a:r>
              <a:rPr kumimoji="0" sz="2800" b="1" i="0" u="none" strike="noStrike" kern="1200" cap="none" spc="-5" normalizeH="0" baseline="0" noProof="0" dirty="0">
                <a:ln>
                  <a:noFill/>
                </a:ln>
                <a:solidFill>
                  <a:prstClr val="black"/>
                </a:solidFill>
                <a:effectLst/>
                <a:uLnTx/>
                <a:uFillTx/>
                <a:latin typeface="Calibri"/>
                <a:ea typeface="+mn-ea"/>
                <a:cs typeface="Calibri"/>
              </a:rPr>
              <a:t>legislation </a:t>
            </a:r>
            <a:r>
              <a:rPr kumimoji="0" sz="2800" b="1" i="0" u="none" strike="noStrike" kern="1200" cap="none" spc="0" normalizeH="0" baseline="0" noProof="0" dirty="0">
                <a:ln>
                  <a:noFill/>
                </a:ln>
                <a:solidFill>
                  <a:prstClr val="black"/>
                </a:solidFill>
                <a:effectLst/>
                <a:uLnTx/>
                <a:uFillTx/>
                <a:latin typeface="Calibri"/>
                <a:ea typeface="+mn-ea"/>
                <a:cs typeface="Calibri"/>
              </a:rPr>
              <a:t>that had the intent of </a:t>
            </a:r>
            <a:r>
              <a:rPr kumimoji="0" sz="2800" b="1" i="0" u="none" strike="noStrike" kern="1200" cap="none" spc="-5" normalizeH="0" baseline="0" noProof="0" dirty="0">
                <a:ln>
                  <a:noFill/>
                </a:ln>
                <a:solidFill>
                  <a:prstClr val="black"/>
                </a:solidFill>
                <a:effectLst/>
                <a:uLnTx/>
                <a:uFillTx/>
                <a:latin typeface="Calibri"/>
                <a:ea typeface="+mn-ea"/>
                <a:cs typeface="Calibri"/>
              </a:rPr>
              <a:t>preventing </a:t>
            </a:r>
            <a:r>
              <a:rPr kumimoji="0" sz="2800" b="1" i="0" u="none" strike="noStrike" kern="1200" cap="none" spc="0" normalizeH="0" baseline="0" noProof="0" dirty="0">
                <a:ln>
                  <a:noFill/>
                </a:ln>
                <a:solidFill>
                  <a:prstClr val="black"/>
                </a:solidFill>
                <a:effectLst/>
                <a:uLnTx/>
                <a:uFillTx/>
                <a:latin typeface="Calibri"/>
                <a:ea typeface="+mn-ea"/>
                <a:cs typeface="Calibri"/>
              </a:rPr>
              <a:t>a</a:t>
            </a:r>
            <a:r>
              <a:rPr kumimoji="0" sz="2800" b="1" i="0" u="none" strike="noStrike" kern="1200" cap="none" spc="-30" normalizeH="0" baseline="0" noProof="0" dirty="0">
                <a:ln>
                  <a:noFill/>
                </a:ln>
                <a:solidFill>
                  <a:prstClr val="black"/>
                </a:solidFill>
                <a:effectLst/>
                <a:uLnTx/>
                <a:uFillTx/>
                <a:latin typeface="Calibri"/>
                <a:ea typeface="+mn-ea"/>
                <a:cs typeface="Calibri"/>
              </a:rPr>
              <a:t> </a:t>
            </a:r>
            <a:r>
              <a:rPr kumimoji="0" sz="2800" b="1" i="0" u="none" strike="noStrike" kern="1200" cap="none" spc="0" normalizeH="0" baseline="0" noProof="0" dirty="0">
                <a:ln>
                  <a:noFill/>
                </a:ln>
                <a:solidFill>
                  <a:prstClr val="black"/>
                </a:solidFill>
                <a:effectLst/>
                <a:uLnTx/>
                <a:uFillTx/>
                <a:latin typeface="Calibri"/>
                <a:ea typeface="+mn-ea"/>
                <a:cs typeface="Calibri"/>
              </a:rPr>
              <a:t>few  </a:t>
            </a:r>
            <a:r>
              <a:rPr kumimoji="0" sz="2800" b="1" i="0" u="none" strike="noStrike" kern="1200" cap="none" spc="-5" normalizeH="0" baseline="0" noProof="0" dirty="0">
                <a:ln>
                  <a:noFill/>
                </a:ln>
                <a:solidFill>
                  <a:prstClr val="black"/>
                </a:solidFill>
                <a:effectLst/>
                <a:uLnTx/>
                <a:uFillTx/>
                <a:latin typeface="Calibri"/>
                <a:ea typeface="+mn-ea"/>
                <a:cs typeface="Calibri"/>
              </a:rPr>
              <a:t>wealthy campaign contributors from helping candidates “buy” </a:t>
            </a:r>
            <a:r>
              <a:rPr kumimoji="0" sz="2800" b="1" i="0" u="none" strike="noStrike" kern="1200" cap="none" spc="-10" normalizeH="0" baseline="0" noProof="0" dirty="0">
                <a:ln>
                  <a:noFill/>
                </a:ln>
                <a:solidFill>
                  <a:prstClr val="black"/>
                </a:solidFill>
                <a:effectLst/>
                <a:uLnTx/>
                <a:uFillTx/>
                <a:latin typeface="Calibri"/>
                <a:ea typeface="+mn-ea"/>
                <a:cs typeface="Calibri"/>
              </a:rPr>
              <a:t>elections.  </a:t>
            </a:r>
            <a:r>
              <a:rPr kumimoji="0" sz="2800" b="1" i="0" u="none" strike="noStrike" kern="1200" cap="none" spc="0" normalizeH="0" baseline="0" noProof="0" dirty="0">
                <a:ln>
                  <a:noFill/>
                </a:ln>
                <a:solidFill>
                  <a:prstClr val="black"/>
                </a:solidFill>
                <a:effectLst/>
                <a:uLnTx/>
                <a:uFillTx/>
                <a:latin typeface="Calibri"/>
                <a:ea typeface="+mn-ea"/>
                <a:cs typeface="Calibri"/>
              </a:rPr>
              <a:t>Instead, Cong. </a:t>
            </a:r>
            <a:r>
              <a:rPr kumimoji="0" sz="2800" b="1" i="0" u="none" strike="noStrike" kern="1200" cap="none" spc="-5" normalizeH="0" baseline="0" noProof="0" dirty="0">
                <a:ln>
                  <a:noFill/>
                </a:ln>
                <a:solidFill>
                  <a:prstClr val="black"/>
                </a:solidFill>
                <a:effectLst/>
                <a:uLnTx/>
                <a:uFillTx/>
                <a:latin typeface="Calibri"/>
                <a:ea typeface="+mn-ea"/>
                <a:cs typeface="Calibri"/>
              </a:rPr>
              <a:t>wanted </a:t>
            </a:r>
            <a:r>
              <a:rPr kumimoji="0" sz="2800" b="1" i="0" u="none" strike="noStrike" kern="1200" cap="none" spc="0" normalizeH="0" baseline="0" noProof="0" dirty="0">
                <a:ln>
                  <a:noFill/>
                </a:ln>
                <a:solidFill>
                  <a:prstClr val="black"/>
                </a:solidFill>
                <a:effectLst/>
                <a:uLnTx/>
                <a:uFillTx/>
                <a:latin typeface="Calibri"/>
                <a:ea typeface="+mn-ea"/>
                <a:cs typeface="Calibri"/>
              </a:rPr>
              <a:t>to “open up” </a:t>
            </a:r>
            <a:r>
              <a:rPr kumimoji="0" sz="2800" b="1" i="0" u="none" strike="noStrike" kern="1200" cap="none" spc="-5" normalizeH="0" baseline="0" noProof="0" dirty="0">
                <a:ln>
                  <a:noFill/>
                </a:ln>
                <a:solidFill>
                  <a:prstClr val="black"/>
                </a:solidFill>
                <a:effectLst/>
                <a:uLnTx/>
                <a:uFillTx/>
                <a:latin typeface="Calibri"/>
                <a:ea typeface="+mn-ea"/>
                <a:cs typeface="Calibri"/>
              </a:rPr>
              <a:t>campaign contributions </a:t>
            </a:r>
            <a:r>
              <a:rPr kumimoji="0" sz="2800" b="1" i="0" u="none" strike="noStrike" kern="1200" cap="none" spc="0" normalizeH="0" baseline="0" noProof="0" dirty="0">
                <a:ln>
                  <a:noFill/>
                </a:ln>
                <a:solidFill>
                  <a:prstClr val="black"/>
                </a:solidFill>
                <a:effectLst/>
                <a:uLnTx/>
                <a:uFillTx/>
                <a:latin typeface="Calibri"/>
                <a:ea typeface="+mn-ea"/>
                <a:cs typeface="Calibri"/>
              </a:rPr>
              <a:t>to </a:t>
            </a:r>
            <a:r>
              <a:rPr kumimoji="0" sz="2800" b="1" i="0" u="none" strike="noStrike" kern="1200" cap="none" spc="-5" normalizeH="0" baseline="0" noProof="0" dirty="0">
                <a:ln>
                  <a:noFill/>
                </a:ln>
                <a:solidFill>
                  <a:prstClr val="black"/>
                </a:solidFill>
                <a:effectLst/>
                <a:uLnTx/>
                <a:uFillTx/>
                <a:latin typeface="Calibri"/>
                <a:ea typeface="+mn-ea"/>
                <a:cs typeface="Calibri"/>
              </a:rPr>
              <a:t>the  </a:t>
            </a:r>
            <a:r>
              <a:rPr kumimoji="0" sz="2800" b="1" i="0" u="none" strike="noStrike" kern="1200" cap="none" spc="0" normalizeH="0" baseline="0" noProof="0" dirty="0">
                <a:ln>
                  <a:noFill/>
                </a:ln>
                <a:solidFill>
                  <a:prstClr val="black"/>
                </a:solidFill>
                <a:effectLst/>
                <a:uLnTx/>
                <a:uFillTx/>
                <a:latin typeface="Calibri"/>
                <a:ea typeface="+mn-ea"/>
                <a:cs typeface="Calibri"/>
              </a:rPr>
              <a:t>masses, as represented by</a:t>
            </a:r>
            <a:r>
              <a:rPr kumimoji="0" sz="2800" b="1" i="0" u="none" strike="noStrike" kern="1200" cap="none" spc="-5" normalizeH="0" baseline="0" noProof="0" dirty="0">
                <a:ln>
                  <a:noFill/>
                </a:ln>
                <a:solidFill>
                  <a:prstClr val="black"/>
                </a:solidFill>
                <a:effectLst/>
                <a:uLnTx/>
                <a:uFillTx/>
                <a:latin typeface="Calibri"/>
                <a:ea typeface="+mn-ea"/>
                <a:cs typeface="Calibri"/>
              </a:rPr>
              <a:t> PACs.</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755650" marR="0" lvl="1" indent="-285750" algn="l" defTabSz="914400" rtl="0" eaLnBrk="1" fontAlgn="auto" latinLnBrk="0" hangingPunct="1">
              <a:lnSpc>
                <a:spcPct val="100000"/>
              </a:lnSpc>
              <a:spcBef>
                <a:spcPts val="475"/>
              </a:spcBef>
              <a:spcAft>
                <a:spcPts val="0"/>
              </a:spcAft>
              <a:buClrTx/>
              <a:buSzTx/>
              <a:buFont typeface="Arial"/>
              <a:buChar char="–"/>
              <a:tabLst>
                <a:tab pos="755015" algn="l"/>
                <a:tab pos="755650" algn="l"/>
              </a:tabLst>
              <a:defRPr/>
            </a:pPr>
            <a:r>
              <a:rPr kumimoji="0" sz="2800" b="1" i="0" u="none" strike="noStrike" kern="1200" cap="none" spc="-5" normalizeH="0" baseline="0" noProof="0" dirty="0">
                <a:ln>
                  <a:noFill/>
                </a:ln>
                <a:solidFill>
                  <a:prstClr val="black"/>
                </a:solidFill>
                <a:effectLst/>
                <a:uLnTx/>
                <a:uFillTx/>
                <a:latin typeface="Calibri"/>
                <a:ea typeface="+mn-ea"/>
                <a:cs typeface="Calibri"/>
              </a:rPr>
              <a:t>PACs even </a:t>
            </a:r>
            <a:r>
              <a:rPr kumimoji="0" sz="2800" b="1" i="0" u="none" strike="noStrike" kern="1200" cap="none" spc="0" normalizeH="0" baseline="0" noProof="0" dirty="0">
                <a:ln>
                  <a:noFill/>
                </a:ln>
                <a:solidFill>
                  <a:prstClr val="black"/>
                </a:solidFill>
                <a:effectLst/>
                <a:uLnTx/>
                <a:uFillTx/>
                <a:latin typeface="Calibri"/>
                <a:ea typeface="+mn-ea"/>
                <a:cs typeface="Calibri"/>
              </a:rPr>
              <a:t>donate to candidates facing no </a:t>
            </a:r>
            <a:r>
              <a:rPr kumimoji="0" sz="2800" b="1" i="0" u="none" strike="noStrike" kern="1200" cap="none" spc="-5" normalizeH="0" baseline="0" noProof="0" dirty="0">
                <a:ln>
                  <a:noFill/>
                </a:ln>
                <a:solidFill>
                  <a:prstClr val="black"/>
                </a:solidFill>
                <a:effectLst/>
                <a:uLnTx/>
                <a:uFillTx/>
                <a:latin typeface="Calibri"/>
                <a:ea typeface="+mn-ea"/>
                <a:cs typeface="Calibri"/>
              </a:rPr>
              <a:t>opposition.</a:t>
            </a:r>
            <a:r>
              <a:rPr kumimoji="0" sz="2800" b="1" i="0" u="none" strike="noStrike" kern="1200" cap="none" spc="5" normalizeH="0" baseline="0" noProof="0" dirty="0">
                <a:ln>
                  <a:noFill/>
                </a:ln>
                <a:solidFill>
                  <a:prstClr val="black"/>
                </a:solidFill>
                <a:effectLst/>
                <a:uLnTx/>
                <a:uFillTx/>
                <a:latin typeface="Calibri"/>
                <a:ea typeface="+mn-ea"/>
                <a:cs typeface="Calibri"/>
              </a:rPr>
              <a:t> </a:t>
            </a:r>
            <a:r>
              <a:rPr kumimoji="0" sz="2800" b="1" i="0" u="none" strike="noStrike" kern="1200" cap="none" spc="-5" normalizeH="0" baseline="0" noProof="0" dirty="0">
                <a:ln>
                  <a:noFill/>
                </a:ln>
                <a:solidFill>
                  <a:prstClr val="black"/>
                </a:solidFill>
                <a:effectLst/>
                <a:uLnTx/>
                <a:uFillTx/>
                <a:latin typeface="Calibri"/>
                <a:ea typeface="+mn-ea"/>
                <a:cs typeface="Calibri"/>
              </a:rPr>
              <a:t>Why?</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749300" marR="212725" lvl="1" indent="-279400" algn="l" defTabSz="914400" rtl="0" eaLnBrk="1" fontAlgn="auto" latinLnBrk="0" hangingPunct="1">
              <a:lnSpc>
                <a:spcPct val="102800"/>
              </a:lnSpc>
              <a:spcBef>
                <a:spcPts val="359"/>
              </a:spcBef>
              <a:spcAft>
                <a:spcPts val="0"/>
              </a:spcAft>
              <a:buClrTx/>
              <a:buSzTx/>
              <a:buFont typeface="Arial"/>
              <a:buChar char="–"/>
              <a:tabLst>
                <a:tab pos="755015" algn="l"/>
                <a:tab pos="755650" algn="l"/>
              </a:tabLst>
              <a:defRPr/>
            </a:pPr>
            <a:r>
              <a:rPr kumimoji="0" sz="2800" b="1" i="0" u="none" strike="noStrike" kern="1200" cap="none" spc="0" normalizeH="0" baseline="0" noProof="0" dirty="0">
                <a:ln>
                  <a:noFill/>
                </a:ln>
                <a:solidFill>
                  <a:prstClr val="black"/>
                </a:solidFill>
                <a:effectLst/>
                <a:uLnTx/>
                <a:uFillTx/>
                <a:latin typeface="Calibri"/>
                <a:ea typeface="+mn-ea"/>
                <a:cs typeface="Calibri"/>
              </a:rPr>
              <a:t>Important to keep things in </a:t>
            </a:r>
            <a:r>
              <a:rPr kumimoji="0" sz="2800" b="1" i="0" u="none" strike="noStrike" kern="1200" cap="none" spc="-5" normalizeH="0" baseline="0" noProof="0" dirty="0">
                <a:ln>
                  <a:noFill/>
                </a:ln>
                <a:solidFill>
                  <a:prstClr val="black"/>
                </a:solidFill>
                <a:effectLst/>
                <a:uLnTx/>
                <a:uFillTx/>
                <a:latin typeface="Calibri"/>
                <a:ea typeface="+mn-ea"/>
                <a:cs typeface="Calibri"/>
              </a:rPr>
              <a:t>perspective: </a:t>
            </a:r>
            <a:r>
              <a:rPr kumimoji="0" sz="2800" b="1" i="0" u="none" strike="noStrike" kern="1200" cap="none" spc="0" normalizeH="0" baseline="0" noProof="0" dirty="0">
                <a:ln>
                  <a:noFill/>
                </a:ln>
                <a:solidFill>
                  <a:prstClr val="black"/>
                </a:solidFill>
                <a:effectLst/>
                <a:uLnTx/>
                <a:uFillTx/>
                <a:latin typeface="Calibri"/>
                <a:ea typeface="+mn-ea"/>
                <a:cs typeface="Calibri"/>
              </a:rPr>
              <a:t>most congressional</a:t>
            </a:r>
            <a:r>
              <a:rPr kumimoji="0" sz="2800" b="1" i="0" u="none" strike="noStrike" kern="1200" cap="none" spc="-55" normalizeH="0" baseline="0" noProof="0" dirty="0">
                <a:ln>
                  <a:noFill/>
                </a:ln>
                <a:solidFill>
                  <a:prstClr val="black"/>
                </a:solidFill>
                <a:effectLst/>
                <a:uLnTx/>
                <a:uFillTx/>
                <a:latin typeface="Calibri"/>
                <a:ea typeface="+mn-ea"/>
                <a:cs typeface="Calibri"/>
              </a:rPr>
              <a:t> </a:t>
            </a:r>
            <a:r>
              <a:rPr kumimoji="0" sz="2800" b="1" i="0" u="none" strike="noStrike" kern="1200" cap="none" spc="0" normalizeH="0" baseline="0" noProof="0" dirty="0">
                <a:ln>
                  <a:noFill/>
                </a:ln>
                <a:solidFill>
                  <a:prstClr val="black"/>
                </a:solidFill>
                <a:effectLst/>
                <a:uLnTx/>
                <a:uFillTx/>
                <a:latin typeface="Calibri"/>
                <a:ea typeface="+mn-ea"/>
                <a:cs typeface="Calibri"/>
              </a:rPr>
              <a:t>campaign  </a:t>
            </a:r>
            <a:r>
              <a:rPr kumimoji="0" sz="2800" b="1" i="0" u="none" strike="noStrike" kern="1200" cap="none" spc="-5" normalizeH="0" baseline="0" noProof="0" dirty="0">
                <a:ln>
                  <a:noFill/>
                </a:ln>
                <a:solidFill>
                  <a:prstClr val="black"/>
                </a:solidFill>
                <a:effectLst/>
                <a:uLnTx/>
                <a:uFillTx/>
                <a:latin typeface="Calibri"/>
                <a:ea typeface="+mn-ea"/>
                <a:cs typeface="Calibri"/>
              </a:rPr>
              <a:t>money comes from </a:t>
            </a:r>
            <a:r>
              <a:rPr kumimoji="0" sz="2800" b="1" i="0" u="sng" strike="noStrike" kern="1200" cap="none" spc="0" normalizeH="0" baseline="0" noProof="0" dirty="0">
                <a:ln>
                  <a:noFill/>
                </a:ln>
                <a:solidFill>
                  <a:srgbClr val="FF0000"/>
                </a:solidFill>
                <a:effectLst/>
                <a:uLnTx/>
                <a:uFill>
                  <a:solidFill>
                    <a:srgbClr val="000000"/>
                  </a:solidFill>
                </a:uFill>
                <a:latin typeface="Calibri"/>
                <a:ea typeface="+mn-ea"/>
                <a:cs typeface="Calibri"/>
              </a:rPr>
              <a:t>individual</a:t>
            </a:r>
            <a:r>
              <a:rPr kumimoji="0" sz="28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 </a:t>
            </a:r>
            <a:r>
              <a:rPr kumimoji="0" sz="2800" b="1" i="0" u="sng" strike="noStrike" kern="1200" cap="none" spc="-5" normalizeH="0" baseline="0" noProof="0" dirty="0">
                <a:ln>
                  <a:noFill/>
                </a:ln>
                <a:solidFill>
                  <a:prstClr val="black"/>
                </a:solidFill>
                <a:effectLst/>
                <a:uLnTx/>
                <a:uFill>
                  <a:solidFill>
                    <a:srgbClr val="000000"/>
                  </a:solidFill>
                </a:uFill>
                <a:latin typeface="Calibri"/>
                <a:ea typeface="+mn-ea"/>
                <a:cs typeface="Calibri"/>
              </a:rPr>
              <a:t>contributions</a:t>
            </a:r>
            <a:r>
              <a:rPr kumimoji="0" sz="2800" b="1" i="0" u="none" strike="noStrike" kern="1200" cap="none" spc="-5" normalizeH="0" baseline="0" noProof="0" dirty="0">
                <a:ln>
                  <a:noFill/>
                </a:ln>
                <a:solidFill>
                  <a:prstClr val="black"/>
                </a:solidFill>
                <a:effectLst/>
                <a:uLnTx/>
                <a:uFillTx/>
                <a:latin typeface="Calibri"/>
                <a:ea typeface="+mn-ea"/>
                <a:cs typeface="Calibri"/>
              </a:rPr>
              <a:t>.</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386"/>
            <a:ext cx="10986135" cy="473848"/>
          </a:xfrm>
          <a:prstGeom prst="rect">
            <a:avLst/>
          </a:prstGeom>
        </p:spPr>
        <p:txBody>
          <a:bodyPr vert="horz" wrap="square" lIns="0" tIns="12065" rIns="0" bIns="0" rtlCol="0">
            <a:spAutoFit/>
          </a:bodyPr>
          <a:lstStyle/>
          <a:p>
            <a:pPr marL="12700" algn="ctr">
              <a:lnSpc>
                <a:spcPct val="100000"/>
              </a:lnSpc>
              <a:spcBef>
                <a:spcPts val="95"/>
              </a:spcBef>
            </a:pPr>
            <a:r>
              <a:rPr sz="3000" i="0" spc="-85" dirty="0">
                <a:solidFill>
                  <a:srgbClr val="000000"/>
                </a:solidFill>
                <a:latin typeface="Calibri"/>
                <a:cs typeface="Calibri"/>
              </a:rPr>
              <a:t>WHAT</a:t>
            </a:r>
            <a:r>
              <a:rPr sz="3000" i="0" spc="-10" dirty="0">
                <a:solidFill>
                  <a:srgbClr val="000000"/>
                </a:solidFill>
                <a:latin typeface="Calibri"/>
                <a:cs typeface="Calibri"/>
              </a:rPr>
              <a:t> </a:t>
            </a:r>
            <a:r>
              <a:rPr sz="3000" i="0" spc="-5" dirty="0">
                <a:solidFill>
                  <a:srgbClr val="000000"/>
                </a:solidFill>
                <a:latin typeface="Calibri"/>
                <a:cs typeface="Calibri"/>
              </a:rPr>
              <a:t>ARE</a:t>
            </a:r>
            <a:r>
              <a:rPr sz="3000" i="0" spc="5" dirty="0">
                <a:solidFill>
                  <a:srgbClr val="000000"/>
                </a:solidFill>
                <a:latin typeface="Calibri"/>
                <a:cs typeface="Calibri"/>
              </a:rPr>
              <a:t> </a:t>
            </a:r>
            <a:r>
              <a:rPr sz="3000" i="0" spc="-85" dirty="0">
                <a:solidFill>
                  <a:srgbClr val="000000"/>
                </a:solidFill>
                <a:latin typeface="Calibri"/>
                <a:cs typeface="Calibri"/>
              </a:rPr>
              <a:t>PACS</a:t>
            </a:r>
            <a:r>
              <a:rPr sz="3000" i="0" spc="-5" dirty="0">
                <a:solidFill>
                  <a:srgbClr val="000000"/>
                </a:solidFill>
                <a:latin typeface="Calibri"/>
                <a:cs typeface="Calibri"/>
              </a:rPr>
              <a:t> (POLITICAL</a:t>
            </a:r>
            <a:r>
              <a:rPr sz="3000" i="0" spc="-20" dirty="0">
                <a:solidFill>
                  <a:srgbClr val="000000"/>
                </a:solidFill>
                <a:latin typeface="Calibri"/>
                <a:cs typeface="Calibri"/>
              </a:rPr>
              <a:t> </a:t>
            </a:r>
            <a:r>
              <a:rPr sz="3000" i="0" spc="-10" dirty="0">
                <a:solidFill>
                  <a:srgbClr val="000000"/>
                </a:solidFill>
                <a:latin typeface="Calibri"/>
                <a:cs typeface="Calibri"/>
              </a:rPr>
              <a:t>ACTION</a:t>
            </a:r>
            <a:r>
              <a:rPr sz="3000" i="0" spc="-5" dirty="0">
                <a:solidFill>
                  <a:srgbClr val="000000"/>
                </a:solidFill>
                <a:latin typeface="Calibri"/>
                <a:cs typeface="Calibri"/>
              </a:rPr>
              <a:t> </a:t>
            </a:r>
            <a:r>
              <a:rPr sz="3000" i="0" spc="-10" dirty="0">
                <a:solidFill>
                  <a:srgbClr val="000000"/>
                </a:solidFill>
                <a:latin typeface="Calibri"/>
                <a:cs typeface="Calibri"/>
              </a:rPr>
              <a:t>COMMITTEES)?</a:t>
            </a:r>
            <a:endParaRPr sz="3000" dirty="0">
              <a:latin typeface="Calibri"/>
              <a:cs typeface="Calibri"/>
            </a:endParaRPr>
          </a:p>
        </p:txBody>
      </p:sp>
      <p:sp>
        <p:nvSpPr>
          <p:cNvPr id="3" name="object 3"/>
          <p:cNvSpPr txBox="1"/>
          <p:nvPr/>
        </p:nvSpPr>
        <p:spPr>
          <a:xfrm>
            <a:off x="45212" y="1780635"/>
            <a:ext cx="8997315" cy="5009705"/>
          </a:xfrm>
          <a:prstGeom prst="rect">
            <a:avLst/>
          </a:prstGeom>
        </p:spPr>
        <p:txBody>
          <a:bodyPr vert="horz" wrap="square" lIns="0" tIns="13335" rIns="0" bIns="0" rtlCol="0">
            <a:spAutoFit/>
          </a:bodyPr>
          <a:lstStyle/>
          <a:p>
            <a:pPr marL="355600" marR="8890" indent="-342900">
              <a:lnSpc>
                <a:spcPct val="100000"/>
              </a:lnSpc>
              <a:spcBef>
                <a:spcPts val="105"/>
              </a:spcBef>
              <a:buFont typeface="Arial"/>
              <a:buChar char="•"/>
              <a:tabLst>
                <a:tab pos="354965" algn="l"/>
                <a:tab pos="355600" algn="l"/>
              </a:tabLst>
            </a:pPr>
            <a:r>
              <a:rPr sz="2200" b="1" spc="-5" dirty="0">
                <a:latin typeface="Calibri"/>
                <a:cs typeface="Calibri"/>
              </a:rPr>
              <a:t>Political </a:t>
            </a:r>
            <a:r>
              <a:rPr sz="2200" b="1" dirty="0">
                <a:latin typeface="Calibri"/>
                <a:cs typeface="Calibri"/>
              </a:rPr>
              <a:t>Action </a:t>
            </a:r>
            <a:r>
              <a:rPr sz="2200" b="1" spc="-10" dirty="0">
                <a:latin typeface="Calibri"/>
                <a:cs typeface="Calibri"/>
              </a:rPr>
              <a:t>Committees, </a:t>
            </a:r>
            <a:r>
              <a:rPr sz="2200" b="1" dirty="0">
                <a:latin typeface="Calibri"/>
                <a:cs typeface="Calibri"/>
              </a:rPr>
              <a:t>commonly </a:t>
            </a:r>
            <a:r>
              <a:rPr sz="2200" b="1" spc="-5" dirty="0">
                <a:latin typeface="Calibri"/>
                <a:cs typeface="Calibri"/>
              </a:rPr>
              <a:t>called </a:t>
            </a:r>
            <a:r>
              <a:rPr sz="2200" b="1" spc="-25" dirty="0">
                <a:latin typeface="Calibri"/>
                <a:cs typeface="Calibri"/>
              </a:rPr>
              <a:t>"PACs," </a:t>
            </a:r>
            <a:r>
              <a:rPr sz="2200" b="1" spc="-10" dirty="0">
                <a:latin typeface="Calibri"/>
                <a:cs typeface="Calibri"/>
              </a:rPr>
              <a:t>are organizations dedicated </a:t>
            </a:r>
            <a:r>
              <a:rPr sz="2200" b="1" spc="-440" dirty="0">
                <a:latin typeface="Calibri"/>
                <a:cs typeface="Calibri"/>
              </a:rPr>
              <a:t> </a:t>
            </a:r>
            <a:r>
              <a:rPr sz="2200" b="1" spc="-15" dirty="0">
                <a:latin typeface="Calibri"/>
                <a:cs typeface="Calibri"/>
              </a:rPr>
              <a:t>to</a:t>
            </a:r>
            <a:r>
              <a:rPr sz="2200" b="1" spc="-10" dirty="0">
                <a:latin typeface="Calibri"/>
                <a:cs typeface="Calibri"/>
              </a:rPr>
              <a:t> raising</a:t>
            </a:r>
            <a:r>
              <a:rPr sz="2200" b="1" spc="-5" dirty="0">
                <a:latin typeface="Calibri"/>
                <a:cs typeface="Calibri"/>
              </a:rPr>
              <a:t> </a:t>
            </a:r>
            <a:r>
              <a:rPr sz="2200" b="1" dirty="0">
                <a:latin typeface="Calibri"/>
                <a:cs typeface="Calibri"/>
              </a:rPr>
              <a:t>and</a:t>
            </a:r>
            <a:r>
              <a:rPr sz="2200" b="1" spc="-10" dirty="0">
                <a:latin typeface="Calibri"/>
                <a:cs typeface="Calibri"/>
              </a:rPr>
              <a:t> </a:t>
            </a:r>
            <a:r>
              <a:rPr sz="2200" b="1" dirty="0">
                <a:latin typeface="Calibri"/>
                <a:cs typeface="Calibri"/>
              </a:rPr>
              <a:t>spending</a:t>
            </a:r>
            <a:r>
              <a:rPr sz="2200" b="1" spc="-15" dirty="0">
                <a:latin typeface="Calibri"/>
                <a:cs typeface="Calibri"/>
              </a:rPr>
              <a:t> </a:t>
            </a:r>
            <a:r>
              <a:rPr sz="2200" b="1" spc="-5" dirty="0">
                <a:latin typeface="Calibri"/>
                <a:cs typeface="Calibri"/>
              </a:rPr>
              <a:t>money</a:t>
            </a:r>
            <a:r>
              <a:rPr sz="2200" b="1" spc="-10" dirty="0">
                <a:latin typeface="Calibri"/>
                <a:cs typeface="Calibri"/>
              </a:rPr>
              <a:t> </a:t>
            </a:r>
            <a:r>
              <a:rPr sz="2200" b="1" spc="-15" dirty="0">
                <a:latin typeface="Calibri"/>
                <a:cs typeface="Calibri"/>
              </a:rPr>
              <a:t>to </a:t>
            </a:r>
            <a:r>
              <a:rPr sz="2200" b="1" spc="-5" dirty="0">
                <a:latin typeface="Calibri"/>
                <a:cs typeface="Calibri"/>
              </a:rPr>
              <a:t>either elect</a:t>
            </a:r>
            <a:r>
              <a:rPr sz="2200" b="1" spc="-15" dirty="0">
                <a:latin typeface="Calibri"/>
                <a:cs typeface="Calibri"/>
              </a:rPr>
              <a:t> </a:t>
            </a:r>
            <a:r>
              <a:rPr sz="2200" b="1" dirty="0">
                <a:latin typeface="Calibri"/>
                <a:cs typeface="Calibri"/>
              </a:rPr>
              <a:t>or</a:t>
            </a:r>
            <a:r>
              <a:rPr sz="2200" b="1" spc="5" dirty="0">
                <a:latin typeface="Calibri"/>
                <a:cs typeface="Calibri"/>
              </a:rPr>
              <a:t> </a:t>
            </a:r>
            <a:r>
              <a:rPr sz="2200" b="1" spc="-15" dirty="0">
                <a:latin typeface="Calibri"/>
                <a:cs typeface="Calibri"/>
              </a:rPr>
              <a:t>defeat</a:t>
            </a:r>
            <a:r>
              <a:rPr sz="2200" b="1" dirty="0">
                <a:latin typeface="Calibri"/>
                <a:cs typeface="Calibri"/>
              </a:rPr>
              <a:t> political</a:t>
            </a:r>
            <a:r>
              <a:rPr sz="2200" b="1" spc="-45" dirty="0">
                <a:latin typeface="Calibri"/>
                <a:cs typeface="Calibri"/>
              </a:rPr>
              <a:t> </a:t>
            </a:r>
            <a:r>
              <a:rPr sz="2200" b="1" spc="-10" dirty="0">
                <a:latin typeface="Calibri"/>
                <a:cs typeface="Calibri"/>
              </a:rPr>
              <a:t>candidates.</a:t>
            </a:r>
            <a:endParaRPr sz="2200" dirty="0">
              <a:latin typeface="Calibri"/>
              <a:cs typeface="Calibri"/>
            </a:endParaRPr>
          </a:p>
          <a:p>
            <a:pPr marL="355600" marR="5080" indent="-342900">
              <a:lnSpc>
                <a:spcPct val="100000"/>
              </a:lnSpc>
              <a:spcBef>
                <a:spcPts val="480"/>
              </a:spcBef>
              <a:buFont typeface="Arial"/>
              <a:buChar char="•"/>
              <a:tabLst>
                <a:tab pos="354965" algn="l"/>
                <a:tab pos="355600" algn="l"/>
              </a:tabLst>
            </a:pPr>
            <a:r>
              <a:rPr sz="2200" b="1" spc="-45" dirty="0">
                <a:latin typeface="Calibri"/>
                <a:cs typeface="Calibri"/>
              </a:rPr>
              <a:t>PACs</a:t>
            </a:r>
            <a:r>
              <a:rPr sz="2200" b="1" spc="-5" dirty="0">
                <a:latin typeface="Calibri"/>
                <a:cs typeface="Calibri"/>
              </a:rPr>
              <a:t> </a:t>
            </a:r>
            <a:r>
              <a:rPr sz="2200" b="1" dirty="0">
                <a:latin typeface="Calibri"/>
                <a:cs typeface="Calibri"/>
              </a:rPr>
              <a:t>solicit</a:t>
            </a:r>
            <a:r>
              <a:rPr sz="2200" b="1" spc="-20" dirty="0">
                <a:latin typeface="Calibri"/>
                <a:cs typeface="Calibri"/>
              </a:rPr>
              <a:t> </a:t>
            </a:r>
            <a:r>
              <a:rPr sz="2200" b="1" spc="-5" dirty="0">
                <a:latin typeface="Calibri"/>
                <a:cs typeface="Calibri"/>
              </a:rPr>
              <a:t>contributions</a:t>
            </a:r>
            <a:r>
              <a:rPr sz="2200" b="1" spc="-30" dirty="0">
                <a:latin typeface="Calibri"/>
                <a:cs typeface="Calibri"/>
              </a:rPr>
              <a:t> </a:t>
            </a:r>
            <a:r>
              <a:rPr sz="2200" b="1" spc="-10" dirty="0">
                <a:latin typeface="Calibri"/>
                <a:cs typeface="Calibri"/>
              </a:rPr>
              <a:t>from</a:t>
            </a:r>
            <a:r>
              <a:rPr sz="2200" b="1" spc="35" dirty="0">
                <a:latin typeface="Calibri"/>
                <a:cs typeface="Calibri"/>
              </a:rPr>
              <a:t> </a:t>
            </a:r>
            <a:r>
              <a:rPr sz="2200" b="1" spc="-10" dirty="0">
                <a:latin typeface="Calibri"/>
                <a:cs typeface="Calibri"/>
              </a:rPr>
              <a:t>employees </a:t>
            </a:r>
            <a:r>
              <a:rPr sz="2200" b="1" dirty="0">
                <a:latin typeface="Calibri"/>
                <a:cs typeface="Calibri"/>
              </a:rPr>
              <a:t>or</a:t>
            </a:r>
            <a:r>
              <a:rPr sz="2200" b="1" spc="10" dirty="0">
                <a:latin typeface="Calibri"/>
                <a:cs typeface="Calibri"/>
              </a:rPr>
              <a:t> </a:t>
            </a:r>
            <a:r>
              <a:rPr sz="2200" b="1" spc="-5" dirty="0">
                <a:latin typeface="Calibri"/>
                <a:cs typeface="Calibri"/>
              </a:rPr>
              <a:t>members </a:t>
            </a:r>
            <a:r>
              <a:rPr sz="2200" b="1" dirty="0">
                <a:latin typeface="Calibri"/>
                <a:cs typeface="Calibri"/>
              </a:rPr>
              <a:t>and </a:t>
            </a:r>
            <a:r>
              <a:rPr sz="2200" b="1" spc="-20" dirty="0">
                <a:latin typeface="Calibri"/>
                <a:cs typeface="Calibri"/>
              </a:rPr>
              <a:t>make</a:t>
            </a:r>
            <a:r>
              <a:rPr sz="2200" b="1" spc="15" dirty="0">
                <a:latin typeface="Calibri"/>
                <a:cs typeface="Calibri"/>
              </a:rPr>
              <a:t> </a:t>
            </a:r>
            <a:r>
              <a:rPr sz="2200" b="1" spc="-5" dirty="0">
                <a:latin typeface="Calibri"/>
                <a:cs typeface="Calibri"/>
              </a:rPr>
              <a:t>contributions</a:t>
            </a:r>
            <a:r>
              <a:rPr sz="2200" b="1" spc="-25" dirty="0">
                <a:latin typeface="Calibri"/>
                <a:cs typeface="Calibri"/>
              </a:rPr>
              <a:t> </a:t>
            </a:r>
            <a:r>
              <a:rPr sz="2200" b="1" dirty="0">
                <a:latin typeface="Calibri"/>
                <a:cs typeface="Calibri"/>
              </a:rPr>
              <a:t>in </a:t>
            </a:r>
            <a:r>
              <a:rPr sz="2200" b="1" spc="-440" dirty="0">
                <a:latin typeface="Calibri"/>
                <a:cs typeface="Calibri"/>
              </a:rPr>
              <a:t> </a:t>
            </a:r>
            <a:r>
              <a:rPr sz="2200" b="1" dirty="0">
                <a:latin typeface="Calibri"/>
                <a:cs typeface="Calibri"/>
              </a:rPr>
              <a:t>the </a:t>
            </a:r>
            <a:r>
              <a:rPr sz="2200" b="1" spc="-45" dirty="0">
                <a:latin typeface="Calibri"/>
                <a:cs typeface="Calibri"/>
              </a:rPr>
              <a:t>PACs</a:t>
            </a:r>
            <a:r>
              <a:rPr sz="2200" b="1" spc="-10" dirty="0">
                <a:latin typeface="Calibri"/>
                <a:cs typeface="Calibri"/>
              </a:rPr>
              <a:t> </a:t>
            </a:r>
            <a:r>
              <a:rPr sz="2200" b="1" dirty="0">
                <a:latin typeface="Calibri"/>
                <a:cs typeface="Calibri"/>
              </a:rPr>
              <a:t>name</a:t>
            </a:r>
            <a:r>
              <a:rPr sz="2200" b="1" spc="-10" dirty="0">
                <a:latin typeface="Calibri"/>
                <a:cs typeface="Calibri"/>
              </a:rPr>
              <a:t> </a:t>
            </a:r>
            <a:r>
              <a:rPr sz="2200" b="1" spc="-15" dirty="0">
                <a:latin typeface="Calibri"/>
                <a:cs typeface="Calibri"/>
              </a:rPr>
              <a:t>to</a:t>
            </a:r>
            <a:r>
              <a:rPr sz="2200" b="1" spc="-10" dirty="0">
                <a:latin typeface="Calibri"/>
                <a:cs typeface="Calibri"/>
              </a:rPr>
              <a:t> candidates</a:t>
            </a:r>
            <a:r>
              <a:rPr sz="2200" b="1" spc="-20" dirty="0">
                <a:latin typeface="Calibri"/>
                <a:cs typeface="Calibri"/>
              </a:rPr>
              <a:t> </a:t>
            </a:r>
            <a:r>
              <a:rPr sz="2200" b="1" dirty="0">
                <a:latin typeface="Calibri"/>
                <a:cs typeface="Calibri"/>
              </a:rPr>
              <a:t>or</a:t>
            </a:r>
            <a:r>
              <a:rPr sz="2200" b="1" spc="-10" dirty="0">
                <a:latin typeface="Calibri"/>
                <a:cs typeface="Calibri"/>
              </a:rPr>
              <a:t> </a:t>
            </a:r>
            <a:r>
              <a:rPr sz="2200" b="1" dirty="0">
                <a:latin typeface="Calibri"/>
                <a:cs typeface="Calibri"/>
              </a:rPr>
              <a:t>political</a:t>
            </a:r>
            <a:r>
              <a:rPr sz="2200" b="1" spc="-40" dirty="0">
                <a:latin typeface="Calibri"/>
                <a:cs typeface="Calibri"/>
              </a:rPr>
              <a:t> </a:t>
            </a:r>
            <a:r>
              <a:rPr sz="2200" b="1" dirty="0">
                <a:latin typeface="Calibri"/>
                <a:cs typeface="Calibri"/>
              </a:rPr>
              <a:t>parties.</a:t>
            </a:r>
            <a:endParaRPr sz="2200" dirty="0">
              <a:latin typeface="Calibri"/>
              <a:cs typeface="Calibri"/>
            </a:endParaRPr>
          </a:p>
          <a:p>
            <a:pPr marL="355600" indent="-342900">
              <a:lnSpc>
                <a:spcPct val="100000"/>
              </a:lnSpc>
              <a:spcBef>
                <a:spcPts val="480"/>
              </a:spcBef>
              <a:buFont typeface="Arial"/>
              <a:buChar char="•"/>
              <a:tabLst>
                <a:tab pos="354965" algn="l"/>
                <a:tab pos="355600" algn="l"/>
              </a:tabLst>
            </a:pPr>
            <a:r>
              <a:rPr sz="2200" b="1" spc="-5" dirty="0">
                <a:latin typeface="Calibri"/>
                <a:cs typeface="Calibri"/>
              </a:rPr>
              <a:t>Most</a:t>
            </a:r>
            <a:r>
              <a:rPr sz="2200" b="1" spc="-15" dirty="0">
                <a:latin typeface="Calibri"/>
                <a:cs typeface="Calibri"/>
              </a:rPr>
              <a:t> </a:t>
            </a:r>
            <a:r>
              <a:rPr sz="2200" b="1" spc="-45" dirty="0">
                <a:latin typeface="Calibri"/>
                <a:cs typeface="Calibri"/>
              </a:rPr>
              <a:t>PACs</a:t>
            </a:r>
            <a:r>
              <a:rPr sz="2200" b="1" spc="-5" dirty="0">
                <a:latin typeface="Calibri"/>
                <a:cs typeface="Calibri"/>
              </a:rPr>
              <a:t> </a:t>
            </a:r>
            <a:r>
              <a:rPr sz="2200" b="1" spc="-10" dirty="0">
                <a:latin typeface="Calibri"/>
                <a:cs typeface="Calibri"/>
              </a:rPr>
              <a:t>are</a:t>
            </a:r>
            <a:r>
              <a:rPr sz="2200" b="1" spc="20" dirty="0">
                <a:latin typeface="Calibri"/>
                <a:cs typeface="Calibri"/>
              </a:rPr>
              <a:t> </a:t>
            </a:r>
            <a:r>
              <a:rPr sz="2200" b="1" spc="-5" dirty="0">
                <a:latin typeface="Calibri"/>
                <a:cs typeface="Calibri"/>
              </a:rPr>
              <a:t>directly</a:t>
            </a:r>
            <a:r>
              <a:rPr sz="2200" b="1" spc="-20" dirty="0">
                <a:latin typeface="Calibri"/>
                <a:cs typeface="Calibri"/>
              </a:rPr>
              <a:t> </a:t>
            </a:r>
            <a:r>
              <a:rPr sz="2200" b="1" spc="-5" dirty="0">
                <a:latin typeface="Calibri"/>
                <a:cs typeface="Calibri"/>
              </a:rPr>
              <a:t>connected</a:t>
            </a:r>
            <a:r>
              <a:rPr sz="2200" b="1" spc="-10" dirty="0">
                <a:latin typeface="Calibri"/>
                <a:cs typeface="Calibri"/>
              </a:rPr>
              <a:t> </a:t>
            </a:r>
            <a:r>
              <a:rPr sz="2200" b="1" spc="-15" dirty="0">
                <a:latin typeface="Calibri"/>
                <a:cs typeface="Calibri"/>
              </a:rPr>
              <a:t>to</a:t>
            </a:r>
            <a:r>
              <a:rPr sz="2200" b="1" spc="-5" dirty="0">
                <a:latin typeface="Calibri"/>
                <a:cs typeface="Calibri"/>
              </a:rPr>
              <a:t> specific</a:t>
            </a:r>
            <a:r>
              <a:rPr sz="2200" b="1" spc="-10" dirty="0">
                <a:latin typeface="Calibri"/>
                <a:cs typeface="Calibri"/>
              </a:rPr>
              <a:t> corporations,</a:t>
            </a:r>
            <a:r>
              <a:rPr sz="2200" b="1" spc="-30" dirty="0">
                <a:latin typeface="Calibri"/>
                <a:cs typeface="Calibri"/>
              </a:rPr>
              <a:t> </a:t>
            </a:r>
            <a:r>
              <a:rPr sz="2200" b="1" spc="-5" dirty="0">
                <a:latin typeface="Calibri"/>
                <a:cs typeface="Calibri"/>
              </a:rPr>
              <a:t>labor</a:t>
            </a:r>
            <a:r>
              <a:rPr sz="2200" b="1" spc="5" dirty="0">
                <a:latin typeface="Calibri"/>
                <a:cs typeface="Calibri"/>
              </a:rPr>
              <a:t> </a:t>
            </a:r>
            <a:r>
              <a:rPr sz="2200" b="1" spc="-5" dirty="0">
                <a:latin typeface="Calibri"/>
                <a:cs typeface="Calibri"/>
              </a:rPr>
              <a:t>groups,</a:t>
            </a:r>
            <a:r>
              <a:rPr sz="2200" b="1" spc="-15" dirty="0">
                <a:latin typeface="Calibri"/>
                <a:cs typeface="Calibri"/>
              </a:rPr>
              <a:t> </a:t>
            </a:r>
            <a:r>
              <a:rPr sz="2200" b="1" dirty="0">
                <a:latin typeface="Calibri"/>
                <a:cs typeface="Calibri"/>
              </a:rPr>
              <a:t>or</a:t>
            </a:r>
            <a:r>
              <a:rPr lang="en-US" sz="2200" b="1" dirty="0">
                <a:latin typeface="Calibri"/>
                <a:cs typeface="Calibri"/>
              </a:rPr>
              <a:t> </a:t>
            </a:r>
            <a:r>
              <a:rPr sz="2200" b="1" spc="-10" dirty="0">
                <a:latin typeface="Calibri"/>
                <a:cs typeface="Calibri"/>
              </a:rPr>
              <a:t>recognized</a:t>
            </a:r>
            <a:r>
              <a:rPr sz="2200" b="1" spc="-15" dirty="0">
                <a:latin typeface="Calibri"/>
                <a:cs typeface="Calibri"/>
              </a:rPr>
              <a:t> </a:t>
            </a:r>
            <a:r>
              <a:rPr sz="2200" b="1" spc="-5" dirty="0">
                <a:latin typeface="Calibri"/>
                <a:cs typeface="Calibri"/>
              </a:rPr>
              <a:t>political</a:t>
            </a:r>
            <a:r>
              <a:rPr sz="2200" b="1" spc="-50" dirty="0">
                <a:latin typeface="Calibri"/>
                <a:cs typeface="Calibri"/>
              </a:rPr>
              <a:t> </a:t>
            </a:r>
            <a:r>
              <a:rPr sz="2200" b="1" dirty="0">
                <a:latin typeface="Calibri"/>
                <a:cs typeface="Calibri"/>
              </a:rPr>
              <a:t>parties.</a:t>
            </a:r>
            <a:endParaRPr sz="2200" dirty="0">
              <a:latin typeface="Calibri"/>
              <a:cs typeface="Calibri"/>
            </a:endParaRPr>
          </a:p>
          <a:p>
            <a:pPr marL="355600" marR="223520" indent="-342900">
              <a:lnSpc>
                <a:spcPct val="100000"/>
              </a:lnSpc>
              <a:spcBef>
                <a:spcPts val="484"/>
              </a:spcBef>
              <a:buFont typeface="Arial"/>
              <a:buChar char="•"/>
              <a:tabLst>
                <a:tab pos="354965" algn="l"/>
                <a:tab pos="355600" algn="l"/>
              </a:tabLst>
            </a:pPr>
            <a:r>
              <a:rPr sz="2200" b="1" spc="-5" dirty="0">
                <a:latin typeface="Calibri"/>
                <a:cs typeface="Calibri"/>
              </a:rPr>
              <a:t>Non-connected</a:t>
            </a:r>
            <a:r>
              <a:rPr sz="2200" b="1" spc="-40" dirty="0">
                <a:latin typeface="Calibri"/>
                <a:cs typeface="Calibri"/>
              </a:rPr>
              <a:t> </a:t>
            </a:r>
            <a:r>
              <a:rPr sz="2200" b="1" dirty="0">
                <a:latin typeface="Calibri"/>
                <a:cs typeface="Calibri"/>
              </a:rPr>
              <a:t>or</a:t>
            </a:r>
            <a:r>
              <a:rPr sz="2200" b="1" spc="5" dirty="0">
                <a:latin typeface="Calibri"/>
                <a:cs typeface="Calibri"/>
              </a:rPr>
              <a:t> </a:t>
            </a:r>
            <a:r>
              <a:rPr sz="2200" b="1" dirty="0">
                <a:latin typeface="Calibri"/>
                <a:cs typeface="Calibri"/>
              </a:rPr>
              <a:t>ideological</a:t>
            </a:r>
            <a:r>
              <a:rPr sz="2200" b="1" spc="-35" dirty="0">
                <a:latin typeface="Calibri"/>
                <a:cs typeface="Calibri"/>
              </a:rPr>
              <a:t> </a:t>
            </a:r>
            <a:r>
              <a:rPr sz="2200" b="1" spc="-45" dirty="0">
                <a:latin typeface="Calibri"/>
                <a:cs typeface="Calibri"/>
              </a:rPr>
              <a:t>PACs</a:t>
            </a:r>
            <a:r>
              <a:rPr sz="2200" b="1" spc="-5" dirty="0">
                <a:latin typeface="Calibri"/>
                <a:cs typeface="Calibri"/>
              </a:rPr>
              <a:t> </a:t>
            </a:r>
            <a:r>
              <a:rPr sz="2200" b="1" spc="-15" dirty="0">
                <a:latin typeface="Calibri"/>
                <a:cs typeface="Calibri"/>
              </a:rPr>
              <a:t>raise</a:t>
            </a:r>
            <a:r>
              <a:rPr sz="2200" b="1" spc="10" dirty="0">
                <a:latin typeface="Calibri"/>
                <a:cs typeface="Calibri"/>
              </a:rPr>
              <a:t> </a:t>
            </a:r>
            <a:r>
              <a:rPr sz="2200" b="1" dirty="0">
                <a:latin typeface="Calibri"/>
                <a:cs typeface="Calibri"/>
              </a:rPr>
              <a:t>and spend </a:t>
            </a:r>
            <a:r>
              <a:rPr sz="2200" b="1" spc="-5" dirty="0">
                <a:latin typeface="Calibri"/>
                <a:cs typeface="Calibri"/>
              </a:rPr>
              <a:t>money </a:t>
            </a:r>
            <a:r>
              <a:rPr sz="2200" b="1" spc="-15" dirty="0">
                <a:latin typeface="Calibri"/>
                <a:cs typeface="Calibri"/>
              </a:rPr>
              <a:t>to </a:t>
            </a:r>
            <a:r>
              <a:rPr sz="2200" b="1" spc="-5" dirty="0">
                <a:latin typeface="Calibri"/>
                <a:cs typeface="Calibri"/>
              </a:rPr>
              <a:t>elect </a:t>
            </a:r>
            <a:r>
              <a:rPr sz="2200" b="1" spc="-10" dirty="0">
                <a:latin typeface="Calibri"/>
                <a:cs typeface="Calibri"/>
              </a:rPr>
              <a:t>candidates</a:t>
            </a:r>
            <a:r>
              <a:rPr sz="2200" b="1" spc="20" dirty="0">
                <a:latin typeface="Calibri"/>
                <a:cs typeface="Calibri"/>
              </a:rPr>
              <a:t> </a:t>
            </a:r>
            <a:r>
              <a:rPr sz="2200" b="1" spc="-5" dirty="0">
                <a:latin typeface="Calibri"/>
                <a:cs typeface="Calibri"/>
              </a:rPr>
              <a:t>-- </a:t>
            </a:r>
            <a:r>
              <a:rPr sz="2200" b="1" spc="-440" dirty="0">
                <a:latin typeface="Calibri"/>
                <a:cs typeface="Calibri"/>
              </a:rPr>
              <a:t> </a:t>
            </a:r>
            <a:r>
              <a:rPr sz="2200" b="1" spc="-10" dirty="0">
                <a:latin typeface="Calibri"/>
                <a:cs typeface="Calibri"/>
              </a:rPr>
              <a:t>from</a:t>
            </a:r>
            <a:r>
              <a:rPr sz="2200" b="1" dirty="0">
                <a:latin typeface="Calibri"/>
                <a:cs typeface="Calibri"/>
              </a:rPr>
              <a:t> </a:t>
            </a:r>
            <a:r>
              <a:rPr sz="2200" b="1" spc="-15" dirty="0">
                <a:latin typeface="Calibri"/>
                <a:cs typeface="Calibri"/>
              </a:rPr>
              <a:t>any</a:t>
            </a:r>
            <a:r>
              <a:rPr sz="2200" b="1" spc="-10" dirty="0">
                <a:latin typeface="Calibri"/>
                <a:cs typeface="Calibri"/>
              </a:rPr>
              <a:t> </a:t>
            </a:r>
            <a:r>
              <a:rPr sz="2200" b="1" dirty="0">
                <a:latin typeface="Calibri"/>
                <a:cs typeface="Calibri"/>
              </a:rPr>
              <a:t>political</a:t>
            </a:r>
            <a:r>
              <a:rPr sz="2200" b="1" spc="-40" dirty="0">
                <a:latin typeface="Calibri"/>
                <a:cs typeface="Calibri"/>
              </a:rPr>
              <a:t> </a:t>
            </a:r>
            <a:r>
              <a:rPr sz="2200" b="1" dirty="0">
                <a:latin typeface="Calibri"/>
                <a:cs typeface="Calibri"/>
              </a:rPr>
              <a:t>party</a:t>
            </a:r>
            <a:r>
              <a:rPr sz="2200" b="1" spc="-25" dirty="0">
                <a:latin typeface="Calibri"/>
                <a:cs typeface="Calibri"/>
              </a:rPr>
              <a:t> </a:t>
            </a:r>
            <a:r>
              <a:rPr sz="2200" b="1" spc="-5" dirty="0">
                <a:latin typeface="Calibri"/>
                <a:cs typeface="Calibri"/>
              </a:rPr>
              <a:t>--</a:t>
            </a:r>
            <a:r>
              <a:rPr sz="2200" b="1" dirty="0">
                <a:latin typeface="Calibri"/>
                <a:cs typeface="Calibri"/>
              </a:rPr>
              <a:t> </a:t>
            </a:r>
            <a:r>
              <a:rPr sz="2200" b="1" spc="-5" dirty="0">
                <a:latin typeface="Calibri"/>
                <a:cs typeface="Calibri"/>
              </a:rPr>
              <a:t>who</a:t>
            </a:r>
            <a:r>
              <a:rPr sz="2200" b="1" spc="-10" dirty="0">
                <a:latin typeface="Calibri"/>
                <a:cs typeface="Calibri"/>
              </a:rPr>
              <a:t> </a:t>
            </a:r>
            <a:r>
              <a:rPr sz="2200" b="1" dirty="0">
                <a:latin typeface="Calibri"/>
                <a:cs typeface="Calibri"/>
              </a:rPr>
              <a:t>support</a:t>
            </a:r>
            <a:r>
              <a:rPr sz="2200" b="1" spc="-35" dirty="0">
                <a:latin typeface="Calibri"/>
                <a:cs typeface="Calibri"/>
              </a:rPr>
              <a:t> </a:t>
            </a:r>
            <a:r>
              <a:rPr sz="2200" b="1" dirty="0">
                <a:latin typeface="Calibri"/>
                <a:cs typeface="Calibri"/>
              </a:rPr>
              <a:t>their</a:t>
            </a:r>
            <a:r>
              <a:rPr sz="2200" b="1" spc="-20" dirty="0">
                <a:latin typeface="Calibri"/>
                <a:cs typeface="Calibri"/>
              </a:rPr>
              <a:t> </a:t>
            </a:r>
            <a:r>
              <a:rPr sz="2200" b="1" dirty="0">
                <a:latin typeface="Calibri"/>
                <a:cs typeface="Calibri"/>
              </a:rPr>
              <a:t>ideals</a:t>
            </a:r>
            <a:r>
              <a:rPr sz="2200" b="1" spc="-10" dirty="0">
                <a:latin typeface="Calibri"/>
                <a:cs typeface="Calibri"/>
              </a:rPr>
              <a:t> </a:t>
            </a:r>
            <a:r>
              <a:rPr sz="2200" b="1" dirty="0">
                <a:latin typeface="Calibri"/>
                <a:cs typeface="Calibri"/>
              </a:rPr>
              <a:t>or </a:t>
            </a:r>
            <a:r>
              <a:rPr sz="2200" b="1" spc="-5" dirty="0">
                <a:latin typeface="Calibri"/>
                <a:cs typeface="Calibri"/>
              </a:rPr>
              <a:t>agendas</a:t>
            </a:r>
            <a:endParaRPr sz="2200" dirty="0">
              <a:latin typeface="Calibri"/>
              <a:cs typeface="Calibri"/>
            </a:endParaRPr>
          </a:p>
          <a:p>
            <a:pPr marL="355600" marR="50800" indent="-342900">
              <a:lnSpc>
                <a:spcPct val="100000"/>
              </a:lnSpc>
              <a:spcBef>
                <a:spcPts val="475"/>
              </a:spcBef>
              <a:buFont typeface="Arial"/>
              <a:buChar char="•"/>
              <a:tabLst>
                <a:tab pos="354965" algn="l"/>
                <a:tab pos="355600" algn="l"/>
              </a:tabLst>
            </a:pPr>
            <a:r>
              <a:rPr sz="2200" b="1" dirty="0">
                <a:latin typeface="Calibri"/>
                <a:cs typeface="Calibri"/>
              </a:rPr>
              <a:t>Under</a:t>
            </a:r>
            <a:r>
              <a:rPr sz="2200" b="1" spc="-10" dirty="0">
                <a:latin typeface="Calibri"/>
                <a:cs typeface="Calibri"/>
              </a:rPr>
              <a:t> </a:t>
            </a:r>
            <a:r>
              <a:rPr sz="2200" b="1" spc="-15" dirty="0">
                <a:latin typeface="Calibri"/>
                <a:cs typeface="Calibri"/>
              </a:rPr>
              <a:t>federal</a:t>
            </a:r>
            <a:r>
              <a:rPr sz="2200" b="1" dirty="0">
                <a:latin typeface="Calibri"/>
                <a:cs typeface="Calibri"/>
              </a:rPr>
              <a:t> </a:t>
            </a:r>
            <a:r>
              <a:rPr sz="2200" b="1" spc="-5" dirty="0">
                <a:latin typeface="Calibri"/>
                <a:cs typeface="Calibri"/>
              </a:rPr>
              <a:t>election </a:t>
            </a:r>
            <a:r>
              <a:rPr sz="2200" b="1" spc="-10" dirty="0">
                <a:latin typeface="Calibri"/>
                <a:cs typeface="Calibri"/>
              </a:rPr>
              <a:t>laws,</a:t>
            </a:r>
            <a:r>
              <a:rPr sz="2200" b="1" spc="5" dirty="0">
                <a:latin typeface="Calibri"/>
                <a:cs typeface="Calibri"/>
              </a:rPr>
              <a:t> </a:t>
            </a:r>
            <a:r>
              <a:rPr sz="2200" b="1" spc="-45" dirty="0">
                <a:latin typeface="Calibri"/>
                <a:cs typeface="Calibri"/>
              </a:rPr>
              <a:t>PACs</a:t>
            </a:r>
            <a:r>
              <a:rPr sz="2200" b="1" dirty="0">
                <a:latin typeface="Calibri"/>
                <a:cs typeface="Calibri"/>
              </a:rPr>
              <a:t> </a:t>
            </a:r>
            <a:r>
              <a:rPr sz="2200" b="1" spc="-5" dirty="0">
                <a:latin typeface="Calibri"/>
                <a:cs typeface="Calibri"/>
              </a:rPr>
              <a:t>can </a:t>
            </a:r>
            <a:r>
              <a:rPr sz="2200" b="1" spc="-10" dirty="0">
                <a:latin typeface="Calibri"/>
                <a:cs typeface="Calibri"/>
              </a:rPr>
              <a:t>legally</a:t>
            </a:r>
            <a:r>
              <a:rPr sz="2200" b="1" dirty="0">
                <a:latin typeface="Calibri"/>
                <a:cs typeface="Calibri"/>
              </a:rPr>
              <a:t> </a:t>
            </a:r>
            <a:r>
              <a:rPr sz="2200" b="1" spc="-5" dirty="0">
                <a:latin typeface="Calibri"/>
                <a:cs typeface="Calibri"/>
              </a:rPr>
              <a:t>contribute</a:t>
            </a:r>
            <a:r>
              <a:rPr sz="2200" b="1" spc="-20" dirty="0">
                <a:latin typeface="Calibri"/>
                <a:cs typeface="Calibri"/>
              </a:rPr>
              <a:t> </a:t>
            </a:r>
            <a:r>
              <a:rPr sz="2200" b="1" dirty="0">
                <a:latin typeface="Calibri"/>
                <a:cs typeface="Calibri"/>
              </a:rPr>
              <a:t>only</a:t>
            </a:r>
            <a:r>
              <a:rPr sz="2200" b="1" spc="-15" dirty="0">
                <a:latin typeface="Calibri"/>
                <a:cs typeface="Calibri"/>
              </a:rPr>
              <a:t> </a:t>
            </a:r>
            <a:r>
              <a:rPr sz="2200" b="1" dirty="0">
                <a:latin typeface="Calibri"/>
                <a:cs typeface="Calibri"/>
              </a:rPr>
              <a:t>$5,000</a:t>
            </a:r>
            <a:r>
              <a:rPr sz="2200" b="1" spc="-30" dirty="0">
                <a:latin typeface="Calibri"/>
                <a:cs typeface="Calibri"/>
              </a:rPr>
              <a:t> </a:t>
            </a:r>
            <a:r>
              <a:rPr sz="2200" b="1" spc="-15" dirty="0">
                <a:latin typeface="Calibri"/>
                <a:cs typeface="Calibri"/>
              </a:rPr>
              <a:t>to</a:t>
            </a:r>
            <a:r>
              <a:rPr sz="2200" b="1" spc="-5" dirty="0">
                <a:latin typeface="Calibri"/>
                <a:cs typeface="Calibri"/>
              </a:rPr>
              <a:t> </a:t>
            </a:r>
            <a:r>
              <a:rPr sz="2200" b="1" dirty="0">
                <a:latin typeface="Calibri"/>
                <a:cs typeface="Calibri"/>
              </a:rPr>
              <a:t>a </a:t>
            </a:r>
            <a:r>
              <a:rPr sz="2200" b="1" spc="5" dirty="0">
                <a:latin typeface="Calibri"/>
                <a:cs typeface="Calibri"/>
              </a:rPr>
              <a:t> </a:t>
            </a:r>
            <a:r>
              <a:rPr sz="2200" b="1" spc="-10" dirty="0">
                <a:latin typeface="Calibri"/>
                <a:cs typeface="Calibri"/>
              </a:rPr>
              <a:t>candidate </a:t>
            </a:r>
            <a:r>
              <a:rPr sz="2200" b="1" spc="-5" dirty="0">
                <a:latin typeface="Calibri"/>
                <a:cs typeface="Calibri"/>
              </a:rPr>
              <a:t>committee </a:t>
            </a:r>
            <a:r>
              <a:rPr sz="2200" b="1" dirty="0">
                <a:latin typeface="Calibri"/>
                <a:cs typeface="Calibri"/>
              </a:rPr>
              <a:t>per </a:t>
            </a:r>
            <a:r>
              <a:rPr sz="2200" b="1" spc="-5" dirty="0">
                <a:latin typeface="Calibri"/>
                <a:cs typeface="Calibri"/>
              </a:rPr>
              <a:t>election </a:t>
            </a:r>
            <a:r>
              <a:rPr sz="2200" b="1" spc="-15" dirty="0">
                <a:latin typeface="Calibri"/>
                <a:cs typeface="Calibri"/>
              </a:rPr>
              <a:t>(primary, general </a:t>
            </a:r>
            <a:r>
              <a:rPr sz="2200" b="1" dirty="0">
                <a:latin typeface="Calibri"/>
                <a:cs typeface="Calibri"/>
              </a:rPr>
              <a:t>or special). </a:t>
            </a:r>
            <a:r>
              <a:rPr sz="2200" b="1" spc="-10" dirty="0">
                <a:latin typeface="Calibri"/>
                <a:cs typeface="Calibri"/>
              </a:rPr>
              <a:t>They can </a:t>
            </a:r>
            <a:r>
              <a:rPr sz="2200" b="1" dirty="0">
                <a:latin typeface="Calibri"/>
                <a:cs typeface="Calibri"/>
              </a:rPr>
              <a:t>also </a:t>
            </a:r>
            <a:r>
              <a:rPr sz="2200" b="1" spc="-10" dirty="0">
                <a:latin typeface="Calibri"/>
                <a:cs typeface="Calibri"/>
              </a:rPr>
              <a:t>give </a:t>
            </a:r>
            <a:r>
              <a:rPr sz="2200" b="1" spc="-440" dirty="0">
                <a:latin typeface="Calibri"/>
                <a:cs typeface="Calibri"/>
              </a:rPr>
              <a:t> </a:t>
            </a:r>
            <a:r>
              <a:rPr sz="2200" b="1" dirty="0">
                <a:latin typeface="Calibri"/>
                <a:cs typeface="Calibri"/>
              </a:rPr>
              <a:t>up </a:t>
            </a:r>
            <a:r>
              <a:rPr sz="2200" b="1" spc="-15" dirty="0">
                <a:latin typeface="Calibri"/>
                <a:cs typeface="Calibri"/>
              </a:rPr>
              <a:t>to </a:t>
            </a:r>
            <a:r>
              <a:rPr sz="2200" b="1" dirty="0">
                <a:latin typeface="Calibri"/>
                <a:cs typeface="Calibri"/>
              </a:rPr>
              <a:t>$15,000 annually </a:t>
            </a:r>
            <a:r>
              <a:rPr sz="2200" b="1" spc="-15" dirty="0">
                <a:latin typeface="Calibri"/>
                <a:cs typeface="Calibri"/>
              </a:rPr>
              <a:t>to any </a:t>
            </a:r>
            <a:r>
              <a:rPr sz="2200" b="1" spc="-5" dirty="0">
                <a:latin typeface="Calibri"/>
                <a:cs typeface="Calibri"/>
              </a:rPr>
              <a:t>national </a:t>
            </a:r>
            <a:r>
              <a:rPr sz="2200" b="1" dirty="0">
                <a:latin typeface="Calibri"/>
                <a:cs typeface="Calibri"/>
              </a:rPr>
              <a:t>party </a:t>
            </a:r>
            <a:r>
              <a:rPr sz="2200" b="1" spc="-10" dirty="0">
                <a:latin typeface="Calibri"/>
                <a:cs typeface="Calibri"/>
              </a:rPr>
              <a:t>committee, </a:t>
            </a:r>
            <a:r>
              <a:rPr sz="2200" b="1" dirty="0">
                <a:latin typeface="Calibri"/>
                <a:cs typeface="Calibri"/>
              </a:rPr>
              <a:t>and $5,000 annually </a:t>
            </a:r>
            <a:r>
              <a:rPr sz="2200" b="1" spc="-15" dirty="0">
                <a:latin typeface="Calibri"/>
                <a:cs typeface="Calibri"/>
              </a:rPr>
              <a:t>to </a:t>
            </a:r>
            <a:r>
              <a:rPr sz="2200" b="1" spc="-10" dirty="0">
                <a:latin typeface="Calibri"/>
                <a:cs typeface="Calibri"/>
              </a:rPr>
              <a:t> </a:t>
            </a:r>
            <a:r>
              <a:rPr sz="2200" b="1" spc="-15" dirty="0">
                <a:latin typeface="Calibri"/>
                <a:cs typeface="Calibri"/>
              </a:rPr>
              <a:t>any</a:t>
            </a:r>
            <a:r>
              <a:rPr sz="2200" b="1" spc="-5" dirty="0">
                <a:latin typeface="Calibri"/>
                <a:cs typeface="Calibri"/>
              </a:rPr>
              <a:t> </a:t>
            </a:r>
            <a:r>
              <a:rPr sz="2200" b="1" dirty="0">
                <a:latin typeface="Calibri"/>
                <a:cs typeface="Calibri"/>
              </a:rPr>
              <a:t>other</a:t>
            </a:r>
            <a:r>
              <a:rPr sz="2200" b="1" spc="-25" dirty="0">
                <a:latin typeface="Calibri"/>
                <a:cs typeface="Calibri"/>
              </a:rPr>
              <a:t> </a:t>
            </a:r>
            <a:r>
              <a:rPr sz="2200" b="1" spc="-45" dirty="0">
                <a:latin typeface="Calibri"/>
                <a:cs typeface="Calibri"/>
              </a:rPr>
              <a:t>PAC.</a:t>
            </a:r>
            <a:endParaRPr sz="2200" dirty="0">
              <a:latin typeface="Calibri"/>
              <a:cs typeface="Calibri"/>
            </a:endParaRPr>
          </a:p>
        </p:txBody>
      </p:sp>
      <p:pic>
        <p:nvPicPr>
          <p:cNvPr id="4" name="object 4"/>
          <p:cNvPicPr/>
          <p:nvPr/>
        </p:nvPicPr>
        <p:blipFill>
          <a:blip r:embed="rId2" cstate="print"/>
          <a:stretch>
            <a:fillRect/>
          </a:stretch>
        </p:blipFill>
        <p:spPr>
          <a:xfrm>
            <a:off x="9179052" y="876300"/>
            <a:ext cx="2993136" cy="1257300"/>
          </a:xfrm>
          <a:prstGeom prst="rect">
            <a:avLst/>
          </a:prstGeom>
        </p:spPr>
      </p:pic>
      <p:pic>
        <p:nvPicPr>
          <p:cNvPr id="5" name="object 5"/>
          <p:cNvPicPr/>
          <p:nvPr/>
        </p:nvPicPr>
        <p:blipFill>
          <a:blip r:embed="rId3" cstate="print"/>
          <a:stretch>
            <a:fillRect/>
          </a:stretch>
        </p:blipFill>
        <p:spPr>
          <a:xfrm>
            <a:off x="9587483" y="4285488"/>
            <a:ext cx="2176271" cy="1005840"/>
          </a:xfrm>
          <a:prstGeom prst="rect">
            <a:avLst/>
          </a:prstGeom>
        </p:spPr>
      </p:pic>
      <p:pic>
        <p:nvPicPr>
          <p:cNvPr id="6" name="object 6"/>
          <p:cNvPicPr/>
          <p:nvPr/>
        </p:nvPicPr>
        <p:blipFill>
          <a:blip r:embed="rId4" cstate="print"/>
          <a:stretch>
            <a:fillRect/>
          </a:stretch>
        </p:blipFill>
        <p:spPr>
          <a:xfrm>
            <a:off x="9179052" y="2209800"/>
            <a:ext cx="2993136" cy="1905000"/>
          </a:xfrm>
          <a:prstGeom prst="rect">
            <a:avLst/>
          </a:prstGeom>
        </p:spPr>
      </p:pic>
      <p:pic>
        <p:nvPicPr>
          <p:cNvPr id="7" name="object 7"/>
          <p:cNvPicPr/>
          <p:nvPr/>
        </p:nvPicPr>
        <p:blipFill>
          <a:blip r:embed="rId5" cstate="print"/>
          <a:stretch>
            <a:fillRect/>
          </a:stretch>
        </p:blipFill>
        <p:spPr>
          <a:xfrm>
            <a:off x="9296400" y="5484386"/>
            <a:ext cx="2556255" cy="1278857"/>
          </a:xfrm>
          <a:prstGeom prst="rect">
            <a:avLst/>
          </a:prstGeom>
        </p:spPr>
      </p:pic>
      <p:sp>
        <p:nvSpPr>
          <p:cNvPr id="9" name="TextBox 8">
            <a:extLst>
              <a:ext uri="{FF2B5EF4-FFF2-40B4-BE49-F238E27FC236}">
                <a16:creationId xmlns:a16="http://schemas.microsoft.com/office/drawing/2014/main" id="{F29F7BC0-5B23-3A01-B8B1-720A9A67C4C8}"/>
              </a:ext>
            </a:extLst>
          </p:cNvPr>
          <p:cNvSpPr txBox="1"/>
          <p:nvPr/>
        </p:nvSpPr>
        <p:spPr>
          <a:xfrm>
            <a:off x="76200" y="680706"/>
            <a:ext cx="9448800" cy="707886"/>
          </a:xfrm>
          <a:prstGeom prst="rect">
            <a:avLst/>
          </a:prstGeom>
          <a:noFill/>
        </p:spPr>
        <p:txBody>
          <a:bodyPr wrap="square">
            <a:spAutoFit/>
          </a:bodyPr>
          <a:lstStyle/>
          <a:p>
            <a:r>
              <a:rPr lang="en-US" sz="2000" b="1" dirty="0">
                <a:solidFill>
                  <a:srgbClr val="FF0000"/>
                </a:solidFill>
              </a:rPr>
              <a:t>Groups in American society form political action committees (PACs) so they can influence policy. </a:t>
            </a:r>
            <a:r>
              <a:rPr lang="en-US" sz="2000" b="1" i="0" dirty="0">
                <a:solidFill>
                  <a:srgbClr val="FF0000"/>
                </a:solidFill>
                <a:effectLst/>
                <a:latin typeface="LearnosityMath"/>
              </a:rPr>
              <a:t>PACs are formed to influence policy to help out their members.</a:t>
            </a:r>
            <a:endParaRPr lang="en-US" sz="20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3" name="object 3"/>
          <p:cNvSpPr txBox="1"/>
          <p:nvPr/>
        </p:nvSpPr>
        <p:spPr>
          <a:xfrm>
            <a:off x="1143000" y="1371600"/>
            <a:ext cx="8991600" cy="4752583"/>
          </a:xfrm>
          <a:prstGeom prst="rect">
            <a:avLst/>
          </a:prstGeom>
        </p:spPr>
        <p:txBody>
          <a:bodyPr vert="horz" wrap="square" lIns="0" tIns="12700" rIns="0" bIns="0" rtlCol="0">
            <a:spAutoFit/>
          </a:bodyPr>
          <a:lstStyle/>
          <a:p>
            <a:pPr marL="12700" marR="5080">
              <a:lnSpc>
                <a:spcPct val="100000"/>
              </a:lnSpc>
              <a:spcBef>
                <a:spcPts val="100"/>
              </a:spcBef>
            </a:pPr>
            <a:r>
              <a:rPr sz="4400" b="1" dirty="0">
                <a:latin typeface="Calibri"/>
                <a:cs typeface="Calibri"/>
              </a:rPr>
              <a:t>Under </a:t>
            </a:r>
            <a:r>
              <a:rPr sz="4400" b="1" spc="-5" dirty="0">
                <a:latin typeface="Calibri"/>
                <a:cs typeface="Calibri"/>
              </a:rPr>
              <a:t>federal election laws,  </a:t>
            </a:r>
            <a:r>
              <a:rPr sz="4400" b="1" dirty="0">
                <a:latin typeface="Calibri"/>
                <a:cs typeface="Calibri"/>
              </a:rPr>
              <a:t>PACs can legally </a:t>
            </a:r>
            <a:r>
              <a:rPr sz="4400" b="1" spc="-5" dirty="0">
                <a:latin typeface="Calibri"/>
                <a:cs typeface="Calibri"/>
              </a:rPr>
              <a:t>contribute  only $5,000 </a:t>
            </a:r>
            <a:r>
              <a:rPr sz="4400" b="1" dirty="0">
                <a:latin typeface="Calibri"/>
                <a:cs typeface="Calibri"/>
              </a:rPr>
              <a:t>to a candidate  </a:t>
            </a:r>
            <a:r>
              <a:rPr sz="4400" b="1" spc="-15" dirty="0">
                <a:latin typeface="Calibri"/>
                <a:cs typeface="Calibri"/>
              </a:rPr>
              <a:t>committee </a:t>
            </a:r>
            <a:r>
              <a:rPr sz="4400" b="1" dirty="0">
                <a:latin typeface="Calibri"/>
                <a:cs typeface="Calibri"/>
              </a:rPr>
              <a:t>per </a:t>
            </a:r>
            <a:r>
              <a:rPr sz="4400" b="1" spc="-5" dirty="0">
                <a:latin typeface="Calibri"/>
                <a:cs typeface="Calibri"/>
              </a:rPr>
              <a:t>election  (primary, general or special).  </a:t>
            </a:r>
            <a:r>
              <a:rPr sz="4400" b="1" dirty="0">
                <a:latin typeface="Calibri"/>
                <a:cs typeface="Calibri"/>
              </a:rPr>
              <a:t>They can also give up</a:t>
            </a:r>
            <a:r>
              <a:rPr sz="4400" b="1" spc="-40" dirty="0">
                <a:latin typeface="Calibri"/>
                <a:cs typeface="Calibri"/>
              </a:rPr>
              <a:t> </a:t>
            </a:r>
            <a:r>
              <a:rPr sz="4400" b="1" dirty="0">
                <a:latin typeface="Calibri"/>
                <a:cs typeface="Calibri"/>
              </a:rPr>
              <a:t>to</a:t>
            </a:r>
            <a:r>
              <a:rPr lang="en-US" sz="4400" b="1" dirty="0">
                <a:latin typeface="Calibri"/>
                <a:cs typeface="Calibri"/>
              </a:rPr>
              <a:t> </a:t>
            </a:r>
            <a:r>
              <a:rPr sz="4400" b="1" spc="-5" dirty="0">
                <a:latin typeface="Calibri"/>
                <a:cs typeface="Calibri"/>
              </a:rPr>
              <a:t>$15,000 </a:t>
            </a:r>
            <a:r>
              <a:rPr sz="4400" b="1" dirty="0">
                <a:latin typeface="Calibri"/>
                <a:cs typeface="Calibri"/>
              </a:rPr>
              <a:t>annually to any  </a:t>
            </a:r>
            <a:r>
              <a:rPr sz="4400" b="1" spc="-5" dirty="0">
                <a:latin typeface="Calibri"/>
                <a:cs typeface="Calibri"/>
              </a:rPr>
              <a:t>national party </a:t>
            </a:r>
            <a:r>
              <a:rPr sz="4400" b="1" spc="-15" dirty="0">
                <a:latin typeface="Calibri"/>
                <a:cs typeface="Calibri"/>
              </a:rPr>
              <a:t>committee,  </a:t>
            </a:r>
            <a:r>
              <a:rPr sz="4400" b="1" dirty="0">
                <a:latin typeface="Calibri"/>
                <a:cs typeface="Calibri"/>
              </a:rPr>
              <a:t>and </a:t>
            </a:r>
            <a:r>
              <a:rPr sz="4400" b="1" spc="-5" dirty="0">
                <a:latin typeface="Calibri"/>
                <a:cs typeface="Calibri"/>
              </a:rPr>
              <a:t>$5,000 </a:t>
            </a:r>
            <a:r>
              <a:rPr sz="4400" b="1" dirty="0">
                <a:latin typeface="Calibri"/>
                <a:cs typeface="Calibri"/>
              </a:rPr>
              <a:t>annually to</a:t>
            </a:r>
            <a:r>
              <a:rPr sz="4400" b="1" spc="-85" dirty="0">
                <a:latin typeface="Calibri"/>
                <a:cs typeface="Calibri"/>
              </a:rPr>
              <a:t> </a:t>
            </a:r>
            <a:r>
              <a:rPr sz="4400" b="1" dirty="0">
                <a:latin typeface="Calibri"/>
                <a:cs typeface="Calibri"/>
              </a:rPr>
              <a:t>any  </a:t>
            </a:r>
            <a:r>
              <a:rPr sz="4400" b="1" spc="-5" dirty="0">
                <a:latin typeface="Calibri"/>
                <a:cs typeface="Calibri"/>
              </a:rPr>
              <a:t>other </a:t>
            </a:r>
            <a:r>
              <a:rPr sz="4400" b="1" dirty="0">
                <a:latin typeface="Calibri"/>
                <a:cs typeface="Calibri"/>
              </a:rPr>
              <a:t>PAC.</a:t>
            </a:r>
          </a:p>
        </p:txBody>
      </p:sp>
      <p:sp>
        <p:nvSpPr>
          <p:cNvPr id="2" name="object 2"/>
          <p:cNvSpPr txBox="1">
            <a:spLocks noGrp="1"/>
          </p:cNvSpPr>
          <p:nvPr>
            <p:ph type="title"/>
          </p:nvPr>
        </p:nvSpPr>
        <p:spPr>
          <a:xfrm>
            <a:off x="1219200" y="4011"/>
            <a:ext cx="9525000" cy="689932"/>
          </a:xfrm>
          <a:prstGeom prst="rect">
            <a:avLst/>
          </a:prstGeom>
        </p:spPr>
        <p:txBody>
          <a:bodyPr vert="horz" wrap="square" lIns="0" tIns="12700" rIns="0" bIns="0" rtlCol="0">
            <a:spAutoFit/>
          </a:bodyPr>
          <a:lstStyle/>
          <a:p>
            <a:pPr marL="12700" algn="ctr">
              <a:lnSpc>
                <a:spcPct val="100000"/>
              </a:lnSpc>
              <a:spcBef>
                <a:spcPts val="100"/>
              </a:spcBef>
            </a:pPr>
            <a:r>
              <a:rPr spc="-5" dirty="0">
                <a:latin typeface="Calibri"/>
                <a:cs typeface="Calibri"/>
              </a:rPr>
              <a:t>Political </a:t>
            </a:r>
            <a:r>
              <a:rPr spc="-10" dirty="0">
                <a:latin typeface="Calibri"/>
                <a:cs typeface="Calibri"/>
              </a:rPr>
              <a:t>Action</a:t>
            </a:r>
            <a:r>
              <a:rPr spc="-50" dirty="0">
                <a:latin typeface="Calibri"/>
                <a:cs typeface="Calibri"/>
              </a:rPr>
              <a:t> </a:t>
            </a:r>
            <a:r>
              <a:rPr spc="-20" dirty="0">
                <a:latin typeface="Calibri"/>
                <a:cs typeface="Calibri"/>
              </a:rPr>
              <a:t>Committees</a:t>
            </a:r>
            <a:endParaRPr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152400"/>
            <a:ext cx="12039600" cy="534249"/>
          </a:xfrm>
          <a:prstGeom prst="rect">
            <a:avLst/>
          </a:prstGeom>
        </p:spPr>
        <p:txBody>
          <a:bodyPr vert="horz" wrap="square" lIns="0" tIns="33020" rIns="0" bIns="0" rtlCol="0">
            <a:spAutoFit/>
          </a:bodyPr>
          <a:lstStyle/>
          <a:p>
            <a:pPr marL="3354704" marR="5080" indent="-3342640" algn="ctr">
              <a:lnSpc>
                <a:spcPts val="3800"/>
              </a:lnSpc>
              <a:spcBef>
                <a:spcPts val="260"/>
              </a:spcBef>
            </a:pPr>
            <a:r>
              <a:rPr sz="4000" spc="-5" dirty="0"/>
              <a:t>THE </a:t>
            </a:r>
            <a:r>
              <a:rPr sz="4000" dirty="0"/>
              <a:t>ROLE OF </a:t>
            </a:r>
            <a:r>
              <a:rPr sz="4000" spc="-5" dirty="0"/>
              <a:t>POLITICAL ACTION COMMITTEES  (PACs)</a:t>
            </a:r>
          </a:p>
        </p:txBody>
      </p:sp>
      <p:sp>
        <p:nvSpPr>
          <p:cNvPr id="3" name="object 3"/>
          <p:cNvSpPr txBox="1"/>
          <p:nvPr/>
        </p:nvSpPr>
        <p:spPr>
          <a:xfrm>
            <a:off x="688339" y="1541490"/>
            <a:ext cx="10246995" cy="1619885"/>
          </a:xfrm>
          <a:prstGeom prst="rect">
            <a:avLst/>
          </a:prstGeom>
        </p:spPr>
        <p:txBody>
          <a:bodyPr vert="horz" wrap="square" lIns="0" tIns="104139" rIns="0" bIns="0" rtlCol="0">
            <a:spAutoFit/>
          </a:bodyPr>
          <a:lstStyle/>
          <a:p>
            <a:pPr marL="355600" indent="-342900">
              <a:lnSpc>
                <a:spcPct val="100000"/>
              </a:lnSpc>
              <a:spcBef>
                <a:spcPts val="819"/>
              </a:spcBef>
              <a:buFont typeface="Arial"/>
              <a:buChar char="•"/>
              <a:tabLst>
                <a:tab pos="354965" algn="l"/>
                <a:tab pos="355600" algn="l"/>
              </a:tabLst>
            </a:pPr>
            <a:r>
              <a:rPr sz="3200" b="1" spc="-5" dirty="0">
                <a:latin typeface="Calibri"/>
                <a:cs typeface="Calibri"/>
              </a:rPr>
              <a:t>PACs link two techniques </a:t>
            </a:r>
            <a:r>
              <a:rPr sz="3200" b="1" dirty="0">
                <a:latin typeface="Calibri"/>
                <a:cs typeface="Calibri"/>
              </a:rPr>
              <a:t>of</a:t>
            </a:r>
            <a:r>
              <a:rPr sz="3200" b="1" spc="15" dirty="0">
                <a:latin typeface="Calibri"/>
                <a:cs typeface="Calibri"/>
              </a:rPr>
              <a:t> </a:t>
            </a:r>
            <a:r>
              <a:rPr sz="3200" b="1" spc="-5" dirty="0">
                <a:latin typeface="Calibri"/>
                <a:cs typeface="Calibri"/>
              </a:rPr>
              <a:t>inﬂuence</a:t>
            </a:r>
            <a:endParaRPr sz="3200" dirty="0">
              <a:latin typeface="Calibri"/>
              <a:cs typeface="Calibri"/>
            </a:endParaRPr>
          </a:p>
          <a:p>
            <a:pPr marL="755650" lvl="1" indent="-286385">
              <a:lnSpc>
                <a:spcPct val="100000"/>
              </a:lnSpc>
              <a:spcBef>
                <a:spcPts val="635"/>
              </a:spcBef>
              <a:buFont typeface="Arial"/>
              <a:buChar char="–"/>
              <a:tabLst>
                <a:tab pos="755650" algn="l"/>
              </a:tabLst>
            </a:pPr>
            <a:r>
              <a:rPr sz="2800" b="1" spc="-5" dirty="0">
                <a:latin typeface="Calibri"/>
                <a:cs typeface="Calibri"/>
              </a:rPr>
              <a:t>Giving </a:t>
            </a:r>
            <a:r>
              <a:rPr sz="2800" b="1" spc="-5" dirty="0">
                <a:solidFill>
                  <a:srgbClr val="FF0000"/>
                </a:solidFill>
                <a:latin typeface="Calibri"/>
                <a:cs typeface="Calibri"/>
              </a:rPr>
              <a:t>money</a:t>
            </a:r>
            <a:r>
              <a:rPr sz="2800" b="1" spc="-5" dirty="0">
                <a:latin typeface="Calibri"/>
                <a:cs typeface="Calibri"/>
              </a:rPr>
              <a:t> and other </a:t>
            </a:r>
            <a:r>
              <a:rPr sz="2800" b="1" spc="-10" dirty="0">
                <a:latin typeface="Calibri"/>
                <a:cs typeface="Calibri"/>
              </a:rPr>
              <a:t>political </a:t>
            </a:r>
            <a:r>
              <a:rPr sz="2800" b="1" spc="-5" dirty="0">
                <a:latin typeface="Calibri"/>
                <a:cs typeface="Calibri"/>
              </a:rPr>
              <a:t>aid to</a:t>
            </a:r>
            <a:r>
              <a:rPr sz="2800" b="1" spc="5" dirty="0">
                <a:latin typeface="Calibri"/>
                <a:cs typeface="Calibri"/>
              </a:rPr>
              <a:t> </a:t>
            </a:r>
            <a:r>
              <a:rPr sz="2800" b="1" spc="-10" dirty="0">
                <a:latin typeface="Calibri"/>
                <a:cs typeface="Calibri"/>
              </a:rPr>
              <a:t>politicians</a:t>
            </a:r>
            <a:endParaRPr sz="2800" dirty="0">
              <a:latin typeface="Calibri"/>
              <a:cs typeface="Calibri"/>
            </a:endParaRPr>
          </a:p>
          <a:p>
            <a:pPr marL="755650" lvl="1" indent="-286385">
              <a:lnSpc>
                <a:spcPct val="100000"/>
              </a:lnSpc>
              <a:spcBef>
                <a:spcPts val="640"/>
              </a:spcBef>
              <a:buFont typeface="Arial"/>
              <a:buChar char="–"/>
              <a:tabLst>
                <a:tab pos="755650" algn="l"/>
              </a:tabLst>
            </a:pPr>
            <a:r>
              <a:rPr sz="2800" b="1" spc="-5" dirty="0">
                <a:latin typeface="Calibri"/>
                <a:cs typeface="Calibri"/>
              </a:rPr>
              <a:t>Persuading oﬃceholders to act or vote "the right way" on</a:t>
            </a:r>
            <a:r>
              <a:rPr sz="2800" b="1" spc="-10" dirty="0">
                <a:latin typeface="Calibri"/>
                <a:cs typeface="Calibri"/>
              </a:rPr>
              <a:t> </a:t>
            </a:r>
            <a:r>
              <a:rPr sz="2800" b="1" spc="-5" dirty="0">
                <a:latin typeface="Calibri"/>
                <a:cs typeface="Calibri"/>
              </a:rPr>
              <a:t>issues</a:t>
            </a:r>
            <a:endParaRPr sz="28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68580">
              <a:lnSpc>
                <a:spcPct val="100000"/>
              </a:lnSpc>
              <a:spcBef>
                <a:spcPts val="40"/>
              </a:spcBef>
            </a:pPr>
            <a:fld id="{81D60167-4931-47E6-BA6A-407CBD079E47}" type="slidenum">
              <a:rPr sz="1200" dirty="0">
                <a:solidFill>
                  <a:srgbClr val="898989"/>
                </a:solidFill>
                <a:latin typeface="Calibri"/>
                <a:cs typeface="Calibri"/>
              </a:rPr>
              <a:t>29</a:t>
            </a:fld>
            <a:endParaRPr sz="1200">
              <a:latin typeface="Calibri"/>
              <a:cs typeface="Calibri"/>
            </a:endParaRPr>
          </a:p>
        </p:txBody>
      </p:sp>
      <p:sp>
        <p:nvSpPr>
          <p:cNvPr id="2" name="object 2"/>
          <p:cNvSpPr txBox="1">
            <a:spLocks noGrp="1"/>
          </p:cNvSpPr>
          <p:nvPr>
            <p:ph type="title"/>
          </p:nvPr>
        </p:nvSpPr>
        <p:spPr>
          <a:xfrm>
            <a:off x="3936463" y="421799"/>
            <a:ext cx="4324985" cy="574040"/>
          </a:xfrm>
          <a:prstGeom prst="rect">
            <a:avLst/>
          </a:prstGeom>
        </p:spPr>
        <p:txBody>
          <a:bodyPr vert="horz" wrap="square" lIns="0" tIns="12700" rIns="0" bIns="0" rtlCol="0">
            <a:spAutoFit/>
          </a:bodyPr>
          <a:lstStyle/>
          <a:p>
            <a:pPr marL="12700">
              <a:lnSpc>
                <a:spcPct val="100000"/>
              </a:lnSpc>
              <a:spcBef>
                <a:spcPts val="100"/>
              </a:spcBef>
            </a:pPr>
            <a:r>
              <a:rPr sz="3600" spc="-5" dirty="0"/>
              <a:t>THE GROWTH </a:t>
            </a:r>
            <a:r>
              <a:rPr sz="3600" dirty="0"/>
              <a:t>OF</a:t>
            </a:r>
            <a:r>
              <a:rPr sz="3600" spc="-40" dirty="0"/>
              <a:t> </a:t>
            </a:r>
            <a:r>
              <a:rPr sz="3600" spc="-5" dirty="0"/>
              <a:t>PACs</a:t>
            </a:r>
            <a:endParaRPr sz="3600" dirty="0"/>
          </a:p>
        </p:txBody>
      </p:sp>
      <p:sp>
        <p:nvSpPr>
          <p:cNvPr id="3" name="object 3"/>
          <p:cNvSpPr txBox="1"/>
          <p:nvPr/>
        </p:nvSpPr>
        <p:spPr>
          <a:xfrm>
            <a:off x="688339" y="1633221"/>
            <a:ext cx="10110470" cy="1988820"/>
          </a:xfrm>
          <a:prstGeom prst="rect">
            <a:avLst/>
          </a:prstGeom>
        </p:spPr>
        <p:txBody>
          <a:bodyPr vert="horz" wrap="square" lIns="0" tIns="15875" rIns="0" bIns="0" rtlCol="0">
            <a:spAutoFit/>
          </a:bodyPr>
          <a:lstStyle/>
          <a:p>
            <a:pPr marL="355600" marR="5080" indent="-342900" algn="just">
              <a:lnSpc>
                <a:spcPct val="99000"/>
              </a:lnSpc>
              <a:spcBef>
                <a:spcPts val="125"/>
              </a:spcBef>
              <a:buFont typeface="Arial"/>
              <a:buChar char="•"/>
              <a:tabLst>
                <a:tab pos="355600" algn="l"/>
              </a:tabLst>
            </a:pPr>
            <a:r>
              <a:rPr sz="2400" b="1" spc="-5" dirty="0">
                <a:latin typeface="Calibri"/>
                <a:cs typeface="Calibri"/>
              </a:rPr>
              <a:t>The 1970s brought </a:t>
            </a:r>
            <a:r>
              <a:rPr sz="2400" b="1" dirty="0">
                <a:latin typeface="Calibri"/>
                <a:cs typeface="Calibri"/>
              </a:rPr>
              <a:t>a </a:t>
            </a:r>
            <a:r>
              <a:rPr sz="2400" b="1" spc="-5" dirty="0">
                <a:latin typeface="Calibri"/>
                <a:cs typeface="Calibri"/>
              </a:rPr>
              <a:t>near revolution </a:t>
            </a:r>
            <a:r>
              <a:rPr sz="2400" b="1" dirty="0">
                <a:latin typeface="Calibri"/>
                <a:cs typeface="Calibri"/>
              </a:rPr>
              <a:t>in </a:t>
            </a:r>
            <a:r>
              <a:rPr sz="2400" b="1" spc="-5" dirty="0">
                <a:latin typeface="Calibri"/>
                <a:cs typeface="Calibri"/>
              </a:rPr>
              <a:t>the </a:t>
            </a:r>
            <a:r>
              <a:rPr sz="2400" b="1" dirty="0">
                <a:latin typeface="Calibri"/>
                <a:cs typeface="Calibri"/>
              </a:rPr>
              <a:t>role </a:t>
            </a:r>
            <a:r>
              <a:rPr sz="2400" b="1" spc="-5" dirty="0">
                <a:latin typeface="Calibri"/>
                <a:cs typeface="Calibri"/>
              </a:rPr>
              <a:t>and inﬂuence </a:t>
            </a:r>
            <a:r>
              <a:rPr sz="2400" b="1" dirty="0">
                <a:latin typeface="Calibri"/>
                <a:cs typeface="Calibri"/>
              </a:rPr>
              <a:t>of </a:t>
            </a:r>
            <a:r>
              <a:rPr sz="2400" b="1" spc="-5" dirty="0">
                <a:latin typeface="Calibri"/>
                <a:cs typeface="Calibri"/>
              </a:rPr>
              <a:t>PACs, </a:t>
            </a:r>
            <a:r>
              <a:rPr sz="2400" b="1" dirty="0">
                <a:latin typeface="Calibri"/>
                <a:cs typeface="Calibri"/>
              </a:rPr>
              <a:t>as </a:t>
            </a:r>
            <a:r>
              <a:rPr sz="2400" b="1" spc="-5" dirty="0">
                <a:latin typeface="Calibri"/>
                <a:cs typeface="Calibri"/>
              </a:rPr>
              <a:t>the  result </a:t>
            </a:r>
            <a:r>
              <a:rPr sz="2400" b="1" dirty="0">
                <a:latin typeface="Calibri"/>
                <a:cs typeface="Calibri"/>
              </a:rPr>
              <a:t>of </a:t>
            </a:r>
            <a:r>
              <a:rPr sz="2400" b="1" spc="-5" dirty="0">
                <a:latin typeface="Calibri"/>
                <a:cs typeface="Calibri"/>
              </a:rPr>
              <a:t>post Watergate reforms, increasing the number </a:t>
            </a:r>
            <a:r>
              <a:rPr sz="2400" b="1" dirty="0">
                <a:latin typeface="Calibri"/>
                <a:cs typeface="Calibri"/>
              </a:rPr>
              <a:t>of </a:t>
            </a:r>
            <a:r>
              <a:rPr sz="2400" b="1" spc="-5" dirty="0">
                <a:latin typeface="Calibri"/>
                <a:cs typeface="Calibri"/>
              </a:rPr>
              <a:t>PACs </a:t>
            </a:r>
            <a:r>
              <a:rPr sz="2400" b="1" dirty="0">
                <a:latin typeface="Calibri"/>
                <a:cs typeface="Calibri"/>
              </a:rPr>
              <a:t>from </a:t>
            </a:r>
            <a:r>
              <a:rPr sz="2400" b="1" spc="-5" dirty="0">
                <a:latin typeface="Calibri"/>
                <a:cs typeface="Calibri"/>
              </a:rPr>
              <a:t>150 </a:t>
            </a:r>
            <a:r>
              <a:rPr sz="2400" b="1" dirty="0">
                <a:latin typeface="Calibri"/>
                <a:cs typeface="Calibri"/>
              </a:rPr>
              <a:t>to  </a:t>
            </a:r>
            <a:r>
              <a:rPr sz="2400" b="1" spc="-5" dirty="0">
                <a:latin typeface="Calibri"/>
                <a:cs typeface="Calibri"/>
              </a:rPr>
              <a:t>more than 4,000</a:t>
            </a:r>
            <a:r>
              <a:rPr sz="2400" b="1" spc="5" dirty="0">
                <a:latin typeface="Calibri"/>
                <a:cs typeface="Calibri"/>
              </a:rPr>
              <a:t> </a:t>
            </a:r>
            <a:r>
              <a:rPr sz="2400" b="1" spc="-5" dirty="0">
                <a:latin typeface="Calibri"/>
                <a:cs typeface="Calibri"/>
              </a:rPr>
              <a:t>today</a:t>
            </a:r>
            <a:endParaRPr sz="2400" dirty="0">
              <a:latin typeface="Calibri"/>
              <a:cs typeface="Calibri"/>
            </a:endParaRPr>
          </a:p>
          <a:p>
            <a:pPr>
              <a:lnSpc>
                <a:spcPct val="100000"/>
              </a:lnSpc>
              <a:spcBef>
                <a:spcPts val="30"/>
              </a:spcBef>
              <a:buFont typeface="Arial"/>
              <a:buChar char="•"/>
            </a:pPr>
            <a:endParaRPr sz="3450" dirty="0">
              <a:latin typeface="Times New Roman"/>
              <a:cs typeface="Times New Roman"/>
            </a:endParaRPr>
          </a:p>
          <a:p>
            <a:pPr marL="355600" indent="-342900">
              <a:lnSpc>
                <a:spcPct val="100000"/>
              </a:lnSpc>
              <a:buFont typeface="Arial"/>
              <a:buChar char="•"/>
              <a:tabLst>
                <a:tab pos="354965" algn="l"/>
                <a:tab pos="355600" algn="l"/>
              </a:tabLst>
            </a:pPr>
            <a:r>
              <a:rPr sz="2400" b="1" spc="-5" dirty="0">
                <a:latin typeface="Calibri"/>
                <a:cs typeface="Calibri"/>
              </a:rPr>
              <a:t>Corporations </a:t>
            </a:r>
            <a:r>
              <a:rPr sz="2400" b="1" dirty="0">
                <a:latin typeface="Calibri"/>
                <a:cs typeface="Calibri"/>
              </a:rPr>
              <a:t>make </a:t>
            </a:r>
            <a:r>
              <a:rPr sz="2400" b="1" spc="-5" dirty="0">
                <a:latin typeface="Calibri"/>
                <a:cs typeface="Calibri"/>
              </a:rPr>
              <a:t>up the </a:t>
            </a:r>
            <a:r>
              <a:rPr sz="2400" b="1" dirty="0">
                <a:latin typeface="Calibri"/>
                <a:cs typeface="Calibri"/>
              </a:rPr>
              <a:t>majority of all</a:t>
            </a:r>
            <a:r>
              <a:rPr sz="2400" b="1" spc="10" dirty="0">
                <a:latin typeface="Calibri"/>
                <a:cs typeface="Calibri"/>
              </a:rPr>
              <a:t> </a:t>
            </a:r>
            <a:r>
              <a:rPr sz="2400" b="1" spc="-5" dirty="0">
                <a:latin typeface="Calibri"/>
                <a:cs typeface="Calibri"/>
              </a:rPr>
              <a:t>PACs</a:t>
            </a:r>
            <a:endParaRPr sz="24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D31-5151-46B6-CC53-C962D20AEB88}"/>
              </a:ext>
            </a:extLst>
          </p:cNvPr>
          <p:cNvSpPr>
            <a:spLocks noGrp="1"/>
          </p:cNvSpPr>
          <p:nvPr>
            <p:ph type="title"/>
          </p:nvPr>
        </p:nvSpPr>
        <p:spPr>
          <a:xfrm>
            <a:off x="228599" y="78201"/>
            <a:ext cx="12191999" cy="984885"/>
          </a:xfrm>
        </p:spPr>
        <p:txBody>
          <a:bodyPr/>
          <a:lstStyle/>
          <a:p>
            <a:pPr algn="ctr"/>
            <a:r>
              <a:rPr lang="en-US" sz="3200" dirty="0"/>
              <a:t>Political Fund-Raising </a:t>
            </a:r>
            <a:br>
              <a:rPr lang="en-US" sz="3200" dirty="0"/>
            </a:br>
            <a:r>
              <a:rPr lang="en-US" sz="3200" dirty="0"/>
              <a:t>Presidential Election Expenditures 1996-2020</a:t>
            </a:r>
          </a:p>
        </p:txBody>
      </p:sp>
      <p:graphicFrame>
        <p:nvGraphicFramePr>
          <p:cNvPr id="15" name="Table 15">
            <a:extLst>
              <a:ext uri="{FF2B5EF4-FFF2-40B4-BE49-F238E27FC236}">
                <a16:creationId xmlns:a16="http://schemas.microsoft.com/office/drawing/2014/main" id="{67411A87-E3E0-0AD6-0AED-9F6996091649}"/>
              </a:ext>
            </a:extLst>
          </p:cNvPr>
          <p:cNvGraphicFramePr>
            <a:graphicFrameLocks noGrp="1"/>
          </p:cNvGraphicFramePr>
          <p:nvPr>
            <p:extLst>
              <p:ext uri="{D42A27DB-BD31-4B8C-83A1-F6EECF244321}">
                <p14:modId xmlns:p14="http://schemas.microsoft.com/office/powerpoint/2010/main" val="2100248122"/>
              </p:ext>
            </p:extLst>
          </p:nvPr>
        </p:nvGraphicFramePr>
        <p:xfrm>
          <a:off x="304800" y="1828800"/>
          <a:ext cx="11734800" cy="1874520"/>
        </p:xfrm>
        <a:graphic>
          <a:graphicData uri="http://schemas.openxmlformats.org/drawingml/2006/table">
            <a:tbl>
              <a:tblPr firstRow="1" bandRow="1">
                <a:tableStyleId>{8799B23B-EC83-4686-B30A-512413B5E67A}</a:tableStyleId>
              </a:tblPr>
              <a:tblGrid>
                <a:gridCol w="5867400">
                  <a:extLst>
                    <a:ext uri="{9D8B030D-6E8A-4147-A177-3AD203B41FA5}">
                      <a16:colId xmlns:a16="http://schemas.microsoft.com/office/drawing/2014/main" val="293799483"/>
                    </a:ext>
                  </a:extLst>
                </a:gridCol>
                <a:gridCol w="5867400">
                  <a:extLst>
                    <a:ext uri="{9D8B030D-6E8A-4147-A177-3AD203B41FA5}">
                      <a16:colId xmlns:a16="http://schemas.microsoft.com/office/drawing/2014/main" val="4285101379"/>
                    </a:ext>
                  </a:extLst>
                </a:gridCol>
              </a:tblGrid>
              <a:tr h="370840">
                <a:tc>
                  <a:txBody>
                    <a:bodyPr/>
                    <a:lstStyle/>
                    <a:p>
                      <a:r>
                        <a:rPr lang="en-US" sz="3500" b="1" dirty="0"/>
                        <a:t>1996 Clinton v. Dole </a:t>
                      </a:r>
                    </a:p>
                  </a:txBody>
                  <a:tcPr/>
                </a:tc>
                <a:tc>
                  <a:txBody>
                    <a:bodyPr/>
                    <a:lstStyle/>
                    <a:p>
                      <a:r>
                        <a:rPr lang="en-US" sz="3500" b="1" dirty="0"/>
                        <a:t>$87M</a:t>
                      </a:r>
                    </a:p>
                  </a:txBody>
                  <a:tcPr/>
                </a:tc>
                <a:extLst>
                  <a:ext uri="{0D108BD9-81ED-4DB2-BD59-A6C34878D82A}">
                    <a16:rowId xmlns:a16="http://schemas.microsoft.com/office/drawing/2014/main" val="2658804258"/>
                  </a:ext>
                </a:extLst>
              </a:tr>
              <a:tr h="370840">
                <a:tc>
                  <a:txBody>
                    <a:bodyPr/>
                    <a:lstStyle/>
                    <a:p>
                      <a:r>
                        <a:rPr lang="en-US" sz="3500" b="1" dirty="0"/>
                        <a:t>2004 Bush v. Kerry</a:t>
                      </a:r>
                    </a:p>
                  </a:txBody>
                  <a:tcPr/>
                </a:tc>
                <a:tc>
                  <a:txBody>
                    <a:bodyPr/>
                    <a:lstStyle/>
                    <a:p>
                      <a:r>
                        <a:rPr lang="en-US" sz="3500" b="1" dirty="0"/>
                        <a:t>513M</a:t>
                      </a:r>
                    </a:p>
                  </a:txBody>
                  <a:tcPr/>
                </a:tc>
                <a:extLst>
                  <a:ext uri="{0D108BD9-81ED-4DB2-BD59-A6C34878D82A}">
                    <a16:rowId xmlns:a16="http://schemas.microsoft.com/office/drawing/2014/main" val="3855074583"/>
                  </a:ext>
                </a:extLst>
              </a:tr>
              <a:tr h="370840">
                <a:tc>
                  <a:txBody>
                    <a:bodyPr/>
                    <a:lstStyle/>
                    <a:p>
                      <a:r>
                        <a:rPr lang="en-US" sz="3500" b="1" dirty="0">
                          <a:solidFill>
                            <a:srgbClr val="FF0000"/>
                          </a:solidFill>
                        </a:rPr>
                        <a:t>2020 Trump v Biden</a:t>
                      </a:r>
                    </a:p>
                  </a:txBody>
                  <a:tcPr/>
                </a:tc>
                <a:tc>
                  <a:txBody>
                    <a:bodyPr/>
                    <a:lstStyle/>
                    <a:p>
                      <a:r>
                        <a:rPr lang="en-US" sz="3500" b="1" dirty="0">
                          <a:solidFill>
                            <a:srgbClr val="FF0000"/>
                          </a:solidFill>
                        </a:rPr>
                        <a:t>14.4BILLION</a:t>
                      </a:r>
                    </a:p>
                  </a:txBody>
                  <a:tcPr/>
                </a:tc>
                <a:extLst>
                  <a:ext uri="{0D108BD9-81ED-4DB2-BD59-A6C34878D82A}">
                    <a16:rowId xmlns:a16="http://schemas.microsoft.com/office/drawing/2014/main" val="1589455227"/>
                  </a:ext>
                </a:extLst>
              </a:tr>
            </a:tbl>
          </a:graphicData>
        </a:graphic>
      </p:graphicFrame>
    </p:spTree>
    <p:extLst>
      <p:ext uri="{BB962C8B-B14F-4D97-AF65-F5344CB8AC3E}">
        <p14:creationId xmlns:p14="http://schemas.microsoft.com/office/powerpoint/2010/main" val="276067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4011"/>
            <a:ext cx="6263640" cy="566822"/>
          </a:xfrm>
          <a:prstGeom prst="rect">
            <a:avLst/>
          </a:prstGeom>
        </p:spPr>
        <p:txBody>
          <a:bodyPr vert="horz" wrap="square" lIns="0" tIns="12700" rIns="0" bIns="0" rtlCol="0">
            <a:spAutoFit/>
          </a:bodyPr>
          <a:lstStyle/>
          <a:p>
            <a:pPr marL="12700" algn="ctr">
              <a:lnSpc>
                <a:spcPct val="100000"/>
              </a:lnSpc>
              <a:spcBef>
                <a:spcPts val="100"/>
              </a:spcBef>
            </a:pPr>
            <a:r>
              <a:rPr sz="3600" spc="-5" dirty="0">
                <a:latin typeface="Calibri"/>
                <a:cs typeface="Calibri"/>
              </a:rPr>
              <a:t>Political </a:t>
            </a:r>
            <a:r>
              <a:rPr sz="3600" spc="-10" dirty="0">
                <a:latin typeface="Calibri"/>
                <a:cs typeface="Calibri"/>
              </a:rPr>
              <a:t>Action</a:t>
            </a:r>
            <a:r>
              <a:rPr sz="3600" spc="-50" dirty="0">
                <a:latin typeface="Calibri"/>
                <a:cs typeface="Calibri"/>
              </a:rPr>
              <a:t> </a:t>
            </a:r>
            <a:r>
              <a:rPr sz="3600" spc="-20" dirty="0">
                <a:latin typeface="Calibri"/>
                <a:cs typeface="Calibri"/>
              </a:rPr>
              <a:t>Committees</a:t>
            </a:r>
            <a:endParaRPr sz="3600" dirty="0">
              <a:latin typeface="Calibri"/>
              <a:cs typeface="Calibri"/>
            </a:endParaRPr>
          </a:p>
        </p:txBody>
      </p:sp>
      <p:pic>
        <p:nvPicPr>
          <p:cNvPr id="4" name="Picture 3">
            <a:extLst>
              <a:ext uri="{FF2B5EF4-FFF2-40B4-BE49-F238E27FC236}">
                <a16:creationId xmlns:a16="http://schemas.microsoft.com/office/drawing/2014/main" id="{8567101D-4EE3-4B78-B7EE-DA4EAE5E7355}"/>
              </a:ext>
            </a:extLst>
          </p:cNvPr>
          <p:cNvPicPr>
            <a:picLocks noChangeAspect="1"/>
          </p:cNvPicPr>
          <p:nvPr/>
        </p:nvPicPr>
        <p:blipFill>
          <a:blip r:embed="rId2"/>
          <a:stretch>
            <a:fillRect/>
          </a:stretch>
        </p:blipFill>
        <p:spPr>
          <a:xfrm>
            <a:off x="685800" y="705355"/>
            <a:ext cx="9627711" cy="5690500"/>
          </a:xfrm>
          <a:prstGeom prst="rect">
            <a:avLst/>
          </a:prstGeom>
        </p:spPr>
      </p:pic>
      <p:pic>
        <p:nvPicPr>
          <p:cNvPr id="5" name="Picture 4"/>
          <p:cNvPicPr>
            <a:picLocks noChangeAspect="1"/>
          </p:cNvPicPr>
          <p:nvPr/>
        </p:nvPicPr>
        <p:blipFill>
          <a:blip r:embed="rId3">
            <a:alphaModFix amt="14000"/>
            <a:extLst>
              <a:ext uri="{28A0092B-C50C-407E-A947-70E740481C1C}">
                <a14:useLocalDpi xmlns:a14="http://schemas.microsoft.com/office/drawing/2010/main" val="0"/>
              </a:ext>
            </a:extLst>
          </a:blip>
          <a:stretch>
            <a:fillRect/>
          </a:stretch>
        </p:blipFill>
        <p:spPr>
          <a:xfrm rot="10800000">
            <a:off x="0" y="112258"/>
            <a:ext cx="12192000" cy="6633484"/>
          </a:xfrm>
          <a:prstGeom prst="rect">
            <a:avLst/>
          </a:prstGeom>
        </p:spPr>
      </p:pic>
    </p:spTree>
    <p:extLst>
      <p:ext uri="{BB962C8B-B14F-4D97-AF65-F5344CB8AC3E}">
        <p14:creationId xmlns:p14="http://schemas.microsoft.com/office/powerpoint/2010/main" val="595965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821" y="175006"/>
            <a:ext cx="11337925" cy="513715"/>
          </a:xfrm>
          <a:prstGeom prst="rect">
            <a:avLst/>
          </a:prstGeom>
        </p:spPr>
        <p:txBody>
          <a:bodyPr vert="horz" wrap="square" lIns="0" tIns="12700" rIns="0" bIns="0" rtlCol="0">
            <a:spAutoFit/>
          </a:bodyPr>
          <a:lstStyle/>
          <a:p>
            <a:pPr marL="12700">
              <a:lnSpc>
                <a:spcPct val="100000"/>
              </a:lnSpc>
              <a:spcBef>
                <a:spcPts val="100"/>
              </a:spcBef>
            </a:pPr>
            <a:r>
              <a:rPr sz="3200" i="0" spc="-85" dirty="0">
                <a:solidFill>
                  <a:srgbClr val="0D0D0D"/>
                </a:solidFill>
                <a:latin typeface="Calibri"/>
                <a:cs typeface="Calibri"/>
              </a:rPr>
              <a:t>PAC</a:t>
            </a:r>
            <a:r>
              <a:rPr sz="3200" i="0" spc="-15" dirty="0">
                <a:solidFill>
                  <a:srgbClr val="0D0D0D"/>
                </a:solidFill>
                <a:latin typeface="Calibri"/>
                <a:cs typeface="Calibri"/>
              </a:rPr>
              <a:t> </a:t>
            </a:r>
            <a:r>
              <a:rPr sz="3200" i="0" spc="-5" dirty="0">
                <a:solidFill>
                  <a:srgbClr val="0D0D0D"/>
                </a:solidFill>
                <a:latin typeface="Calibri"/>
                <a:cs typeface="Calibri"/>
              </a:rPr>
              <a:t>CONTRIBUTIONS</a:t>
            </a:r>
            <a:r>
              <a:rPr sz="3200" i="0" spc="-10" dirty="0">
                <a:solidFill>
                  <a:srgbClr val="0D0D0D"/>
                </a:solidFill>
                <a:latin typeface="Calibri"/>
                <a:cs typeface="Calibri"/>
              </a:rPr>
              <a:t> </a:t>
            </a:r>
            <a:r>
              <a:rPr sz="3200" i="0" spc="-45" dirty="0">
                <a:solidFill>
                  <a:srgbClr val="0D0D0D"/>
                </a:solidFill>
                <a:latin typeface="Calibri"/>
                <a:cs typeface="Calibri"/>
              </a:rPr>
              <a:t>TO</a:t>
            </a:r>
            <a:r>
              <a:rPr sz="3200" i="0" spc="-15" dirty="0">
                <a:solidFill>
                  <a:srgbClr val="0D0D0D"/>
                </a:solidFill>
                <a:latin typeface="Calibri"/>
                <a:cs typeface="Calibri"/>
              </a:rPr>
              <a:t> </a:t>
            </a:r>
            <a:r>
              <a:rPr sz="3200" i="0" spc="-5" dirty="0">
                <a:solidFill>
                  <a:srgbClr val="0D0D0D"/>
                </a:solidFill>
                <a:latin typeface="Calibri"/>
                <a:cs typeface="Calibri"/>
              </a:rPr>
              <a:t>CONGRESSIONAL</a:t>
            </a:r>
            <a:r>
              <a:rPr sz="3200" i="0" spc="-20" dirty="0">
                <a:solidFill>
                  <a:srgbClr val="0D0D0D"/>
                </a:solidFill>
                <a:latin typeface="Calibri"/>
                <a:cs typeface="Calibri"/>
              </a:rPr>
              <a:t> </a:t>
            </a:r>
            <a:r>
              <a:rPr sz="3200" i="0" spc="-35" dirty="0">
                <a:solidFill>
                  <a:srgbClr val="0D0D0D"/>
                </a:solidFill>
                <a:latin typeface="Calibri"/>
                <a:cs typeface="Calibri"/>
              </a:rPr>
              <a:t>CANDIDATES,</a:t>
            </a:r>
            <a:r>
              <a:rPr sz="3200" i="0" spc="-30" dirty="0">
                <a:solidFill>
                  <a:srgbClr val="0D0D0D"/>
                </a:solidFill>
                <a:latin typeface="Calibri"/>
                <a:cs typeface="Calibri"/>
              </a:rPr>
              <a:t> </a:t>
            </a:r>
            <a:r>
              <a:rPr sz="3200" i="0" spc="-5" dirty="0">
                <a:solidFill>
                  <a:srgbClr val="0D0D0D"/>
                </a:solidFill>
                <a:latin typeface="Calibri"/>
                <a:cs typeface="Calibri"/>
              </a:rPr>
              <a:t>1998-2010</a:t>
            </a:r>
            <a:endParaRPr sz="3200">
              <a:latin typeface="Calibri"/>
              <a:cs typeface="Calibri"/>
            </a:endParaRPr>
          </a:p>
        </p:txBody>
      </p:sp>
      <p:sp>
        <p:nvSpPr>
          <p:cNvPr id="3" name="object 3"/>
          <p:cNvSpPr txBox="1"/>
          <p:nvPr/>
        </p:nvSpPr>
        <p:spPr>
          <a:xfrm>
            <a:off x="11323066" y="6426809"/>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10</a:t>
            </a:r>
            <a:endParaRPr sz="1200">
              <a:latin typeface="Calibri"/>
              <a:cs typeface="Calibri"/>
            </a:endParaRPr>
          </a:p>
        </p:txBody>
      </p:sp>
      <p:pic>
        <p:nvPicPr>
          <p:cNvPr id="4" name="object 4"/>
          <p:cNvPicPr/>
          <p:nvPr/>
        </p:nvPicPr>
        <p:blipFill>
          <a:blip r:embed="rId2" cstate="print"/>
          <a:stretch>
            <a:fillRect/>
          </a:stretch>
        </p:blipFill>
        <p:spPr>
          <a:xfrm>
            <a:off x="2007107" y="1267967"/>
            <a:ext cx="8153400" cy="47350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2819399"/>
            <a:ext cx="2362200" cy="2125979"/>
          </a:xfrm>
          <a:prstGeom prst="rect">
            <a:avLst/>
          </a:prstGeom>
        </p:spPr>
      </p:pic>
      <p:sp>
        <p:nvSpPr>
          <p:cNvPr id="3" name="object 3"/>
          <p:cNvSpPr/>
          <p:nvPr/>
        </p:nvSpPr>
        <p:spPr>
          <a:xfrm>
            <a:off x="0" y="0"/>
            <a:ext cx="12192000" cy="678180"/>
          </a:xfrm>
          <a:custGeom>
            <a:avLst/>
            <a:gdLst/>
            <a:ahLst/>
            <a:cxnLst/>
            <a:rect l="l" t="t" r="r" b="b"/>
            <a:pathLst>
              <a:path w="12192000" h="678180">
                <a:moveTo>
                  <a:pt x="12192000" y="0"/>
                </a:moveTo>
                <a:lnTo>
                  <a:pt x="0" y="0"/>
                </a:lnTo>
                <a:lnTo>
                  <a:pt x="0" y="678179"/>
                </a:lnTo>
                <a:lnTo>
                  <a:pt x="12192000" y="678179"/>
                </a:lnTo>
                <a:lnTo>
                  <a:pt x="12192000" y="0"/>
                </a:lnTo>
                <a:close/>
              </a:path>
            </a:pathLst>
          </a:custGeom>
          <a:solidFill>
            <a:srgbClr val="008000"/>
          </a:solidFill>
        </p:spPr>
        <p:txBody>
          <a:bodyPr wrap="square" lIns="0" tIns="0" rIns="0" bIns="0" rtlCol="0"/>
          <a:lstStyle/>
          <a:p>
            <a:endParaRPr/>
          </a:p>
        </p:txBody>
      </p:sp>
      <p:sp>
        <p:nvSpPr>
          <p:cNvPr id="4" name="object 4"/>
          <p:cNvSpPr txBox="1">
            <a:spLocks noGrp="1"/>
          </p:cNvSpPr>
          <p:nvPr>
            <p:ph type="title"/>
          </p:nvPr>
        </p:nvSpPr>
        <p:spPr>
          <a:xfrm>
            <a:off x="2949320" y="22682"/>
            <a:ext cx="6292850" cy="574675"/>
          </a:xfrm>
          <a:prstGeom prst="rect">
            <a:avLst/>
          </a:prstGeom>
        </p:spPr>
        <p:txBody>
          <a:bodyPr vert="horz" wrap="square" lIns="0" tIns="12700" rIns="0" bIns="0" rtlCol="0">
            <a:spAutoFit/>
          </a:bodyPr>
          <a:lstStyle/>
          <a:p>
            <a:pPr marL="12700">
              <a:lnSpc>
                <a:spcPct val="100000"/>
              </a:lnSpc>
              <a:spcBef>
                <a:spcPts val="100"/>
              </a:spcBef>
            </a:pPr>
            <a:r>
              <a:rPr sz="3600" i="0" spc="-20" dirty="0">
                <a:solidFill>
                  <a:srgbClr val="FFFFFF"/>
                </a:solidFill>
                <a:latin typeface="Calibri"/>
                <a:cs typeface="Calibri"/>
              </a:rPr>
              <a:t>HOW</a:t>
            </a:r>
            <a:r>
              <a:rPr sz="3600" i="0" spc="-5" dirty="0">
                <a:solidFill>
                  <a:srgbClr val="FFFFFF"/>
                </a:solidFill>
                <a:latin typeface="Calibri"/>
                <a:cs typeface="Calibri"/>
              </a:rPr>
              <a:t> </a:t>
            </a:r>
            <a:r>
              <a:rPr sz="3600" i="0" spc="-70" dirty="0">
                <a:solidFill>
                  <a:srgbClr val="FFFFFF"/>
                </a:solidFill>
                <a:latin typeface="Calibri"/>
                <a:cs typeface="Calibri"/>
              </a:rPr>
              <a:t>PACs</a:t>
            </a:r>
            <a:r>
              <a:rPr sz="3600" i="0" spc="-45" dirty="0">
                <a:solidFill>
                  <a:srgbClr val="FFFFFF"/>
                </a:solidFill>
                <a:latin typeface="Calibri"/>
                <a:cs typeface="Calibri"/>
              </a:rPr>
              <a:t> </a:t>
            </a:r>
            <a:r>
              <a:rPr sz="3600" i="0" spc="-15" dirty="0">
                <a:solidFill>
                  <a:srgbClr val="FFFFFF"/>
                </a:solidFill>
                <a:latin typeface="Calibri"/>
                <a:cs typeface="Calibri"/>
              </a:rPr>
              <a:t>INVEST </a:t>
            </a:r>
            <a:r>
              <a:rPr sz="3600" i="0" spc="-5" dirty="0">
                <a:solidFill>
                  <a:srgbClr val="FFFFFF"/>
                </a:solidFill>
                <a:latin typeface="Calibri"/>
                <a:cs typeface="Calibri"/>
              </a:rPr>
              <a:t>THEIR</a:t>
            </a:r>
            <a:r>
              <a:rPr sz="3600" i="0" spc="-15" dirty="0">
                <a:solidFill>
                  <a:srgbClr val="FFFFFF"/>
                </a:solidFill>
                <a:latin typeface="Calibri"/>
                <a:cs typeface="Calibri"/>
              </a:rPr>
              <a:t> </a:t>
            </a:r>
            <a:r>
              <a:rPr sz="3600" i="0" spc="-5" dirty="0">
                <a:solidFill>
                  <a:srgbClr val="FFFFFF"/>
                </a:solidFill>
                <a:latin typeface="Calibri"/>
                <a:cs typeface="Calibri"/>
              </a:rPr>
              <a:t>MONEY</a:t>
            </a:r>
            <a:endParaRPr sz="3600">
              <a:latin typeface="Calibri"/>
              <a:cs typeface="Calibri"/>
            </a:endParaRPr>
          </a:p>
        </p:txBody>
      </p:sp>
      <p:sp>
        <p:nvSpPr>
          <p:cNvPr id="5" name="object 5"/>
          <p:cNvSpPr txBox="1"/>
          <p:nvPr/>
        </p:nvSpPr>
        <p:spPr>
          <a:xfrm>
            <a:off x="1447800" y="700862"/>
            <a:ext cx="10668000" cy="6007414"/>
          </a:xfrm>
          <a:prstGeom prst="rect">
            <a:avLst/>
          </a:prstGeom>
        </p:spPr>
        <p:txBody>
          <a:bodyPr vert="horz" wrap="square" lIns="0" tIns="92075" rIns="0" bIns="0" rtlCol="0">
            <a:spAutoFit/>
          </a:bodyPr>
          <a:lstStyle/>
          <a:p>
            <a:pPr marL="355600" indent="-342900">
              <a:lnSpc>
                <a:spcPct val="100000"/>
              </a:lnSpc>
              <a:spcBef>
                <a:spcPts val="725"/>
              </a:spcBef>
              <a:buFont typeface="Arial"/>
              <a:buChar char="•"/>
              <a:tabLst>
                <a:tab pos="354965" algn="l"/>
                <a:tab pos="355600" algn="l"/>
              </a:tabLst>
            </a:pPr>
            <a:r>
              <a:rPr sz="2100" b="1" spc="-5" dirty="0">
                <a:latin typeface="Calibri"/>
                <a:cs typeface="Calibri"/>
              </a:rPr>
              <a:t>Campaign</a:t>
            </a:r>
            <a:r>
              <a:rPr sz="2100" b="1" spc="-15" dirty="0">
                <a:latin typeface="Calibri"/>
                <a:cs typeface="Calibri"/>
              </a:rPr>
              <a:t> </a:t>
            </a:r>
            <a:r>
              <a:rPr sz="2100" b="1" spc="-5" dirty="0">
                <a:latin typeface="Calibri"/>
                <a:cs typeface="Calibri"/>
              </a:rPr>
              <a:t>Contributions</a:t>
            </a:r>
            <a:r>
              <a:rPr sz="2100" b="1" spc="15" dirty="0">
                <a:latin typeface="Calibri"/>
                <a:cs typeface="Calibri"/>
              </a:rPr>
              <a:t> </a:t>
            </a:r>
            <a:r>
              <a:rPr sz="2100" b="1" dirty="0">
                <a:latin typeface="Calibri"/>
                <a:cs typeface="Calibri"/>
              </a:rPr>
              <a:t>– </a:t>
            </a:r>
            <a:r>
              <a:rPr sz="2100" b="1" spc="-15" dirty="0">
                <a:latin typeface="Calibri"/>
                <a:cs typeface="Calibri"/>
              </a:rPr>
              <a:t>Factors</a:t>
            </a:r>
            <a:r>
              <a:rPr sz="2100" b="1" spc="-25" dirty="0">
                <a:latin typeface="Calibri"/>
                <a:cs typeface="Calibri"/>
              </a:rPr>
              <a:t> </a:t>
            </a:r>
            <a:r>
              <a:rPr sz="2100" b="1" spc="-10" dirty="0">
                <a:latin typeface="Calibri"/>
                <a:cs typeface="Calibri"/>
              </a:rPr>
              <a:t>influencing</a:t>
            </a:r>
            <a:r>
              <a:rPr sz="2100" b="1" dirty="0">
                <a:latin typeface="Calibri"/>
                <a:cs typeface="Calibri"/>
              </a:rPr>
              <a:t> </a:t>
            </a:r>
            <a:r>
              <a:rPr sz="2100" b="1" spc="-5" dirty="0">
                <a:latin typeface="Calibri"/>
                <a:cs typeface="Calibri"/>
              </a:rPr>
              <a:t>who</a:t>
            </a:r>
            <a:r>
              <a:rPr sz="2100" b="1" spc="-20" dirty="0">
                <a:latin typeface="Calibri"/>
                <a:cs typeface="Calibri"/>
              </a:rPr>
              <a:t> </a:t>
            </a:r>
            <a:r>
              <a:rPr sz="2100" b="1" spc="-10" dirty="0">
                <a:latin typeface="Calibri"/>
                <a:cs typeface="Calibri"/>
              </a:rPr>
              <a:t>gets</a:t>
            </a:r>
            <a:r>
              <a:rPr sz="2100" b="1" dirty="0">
                <a:latin typeface="Calibri"/>
                <a:cs typeface="Calibri"/>
              </a:rPr>
              <a:t> </a:t>
            </a:r>
            <a:r>
              <a:rPr sz="2100" b="1" spc="-70" dirty="0">
                <a:latin typeface="Calibri"/>
                <a:cs typeface="Calibri"/>
              </a:rPr>
              <a:t>PAC</a:t>
            </a:r>
            <a:r>
              <a:rPr sz="2100" b="1" spc="-5" dirty="0">
                <a:latin typeface="Calibri"/>
                <a:cs typeface="Calibri"/>
              </a:rPr>
              <a:t> money:</a:t>
            </a:r>
            <a:endParaRPr sz="2100" dirty="0">
              <a:latin typeface="Calibri"/>
              <a:cs typeface="Calibri"/>
            </a:endParaRPr>
          </a:p>
          <a:p>
            <a:pPr marL="756285" lvl="1" indent="-287020">
              <a:lnSpc>
                <a:spcPct val="100000"/>
              </a:lnSpc>
              <a:spcBef>
                <a:spcPts val="465"/>
              </a:spcBef>
              <a:buFont typeface="Arial"/>
              <a:buChar char="–"/>
              <a:tabLst>
                <a:tab pos="756285" algn="l"/>
                <a:tab pos="756920" algn="l"/>
              </a:tabLst>
            </a:pPr>
            <a:r>
              <a:rPr sz="2100" b="1" spc="-5" dirty="0">
                <a:solidFill>
                  <a:srgbClr val="FF0000"/>
                </a:solidFill>
                <a:latin typeface="Calibri"/>
                <a:cs typeface="Calibri"/>
              </a:rPr>
              <a:t>Incumbents</a:t>
            </a:r>
            <a:r>
              <a:rPr sz="2100" b="1" spc="-40" dirty="0">
                <a:solidFill>
                  <a:srgbClr val="FF0000"/>
                </a:solidFill>
                <a:latin typeface="Calibri"/>
                <a:cs typeface="Calibri"/>
              </a:rPr>
              <a:t> </a:t>
            </a:r>
            <a:r>
              <a:rPr sz="2100" b="1" spc="-5" dirty="0">
                <a:latin typeface="Calibri"/>
                <a:cs typeface="Calibri"/>
              </a:rPr>
              <a:t>(Political</a:t>
            </a:r>
            <a:r>
              <a:rPr sz="2100" b="1" spc="-40" dirty="0">
                <a:latin typeface="Calibri"/>
                <a:cs typeface="Calibri"/>
              </a:rPr>
              <a:t> </a:t>
            </a:r>
            <a:r>
              <a:rPr sz="2100" b="1" dirty="0">
                <a:latin typeface="Calibri"/>
                <a:cs typeface="Calibri"/>
              </a:rPr>
              <a:t>party</a:t>
            </a:r>
            <a:r>
              <a:rPr sz="2100" b="1" spc="-10" dirty="0">
                <a:latin typeface="Calibri"/>
                <a:cs typeface="Calibri"/>
              </a:rPr>
              <a:t> </a:t>
            </a:r>
            <a:r>
              <a:rPr sz="2100" b="1" spc="-5" dirty="0">
                <a:latin typeface="Calibri"/>
                <a:cs typeface="Calibri"/>
              </a:rPr>
              <a:t>affiliation</a:t>
            </a:r>
            <a:r>
              <a:rPr sz="2100" b="1" spc="-20" dirty="0">
                <a:latin typeface="Calibri"/>
                <a:cs typeface="Calibri"/>
              </a:rPr>
              <a:t> </a:t>
            </a:r>
            <a:r>
              <a:rPr sz="2100" b="1" dirty="0">
                <a:latin typeface="Calibri"/>
                <a:cs typeface="Calibri"/>
              </a:rPr>
              <a:t>is</a:t>
            </a:r>
            <a:r>
              <a:rPr sz="2100" b="1" spc="-15" dirty="0">
                <a:latin typeface="Calibri"/>
                <a:cs typeface="Calibri"/>
              </a:rPr>
              <a:t> </a:t>
            </a:r>
            <a:r>
              <a:rPr sz="2100" b="1" dirty="0">
                <a:latin typeface="Calibri"/>
                <a:cs typeface="Calibri"/>
              </a:rPr>
              <a:t>of</a:t>
            </a:r>
            <a:r>
              <a:rPr sz="2100" b="1" spc="5" dirty="0">
                <a:latin typeface="Calibri"/>
                <a:cs typeface="Calibri"/>
              </a:rPr>
              <a:t> </a:t>
            </a:r>
            <a:r>
              <a:rPr sz="2100" b="1" spc="-5" dirty="0">
                <a:latin typeface="Calibri"/>
                <a:cs typeface="Calibri"/>
              </a:rPr>
              <a:t>little</a:t>
            </a:r>
            <a:r>
              <a:rPr sz="2100" b="1" spc="-20" dirty="0">
                <a:latin typeface="Calibri"/>
                <a:cs typeface="Calibri"/>
              </a:rPr>
              <a:t> </a:t>
            </a:r>
            <a:r>
              <a:rPr sz="2100" b="1" spc="-5" dirty="0">
                <a:latin typeface="Calibri"/>
                <a:cs typeface="Calibri"/>
              </a:rPr>
              <a:t>importance.)</a:t>
            </a:r>
            <a:endParaRPr sz="2100" dirty="0">
              <a:latin typeface="Calibri"/>
              <a:cs typeface="Calibri"/>
            </a:endParaRPr>
          </a:p>
          <a:p>
            <a:pPr marL="1155700" lvl="2" indent="-228600">
              <a:lnSpc>
                <a:spcPct val="100000"/>
              </a:lnSpc>
              <a:spcBef>
                <a:spcPts val="405"/>
              </a:spcBef>
              <a:buFont typeface="Arial"/>
              <a:buChar char="•"/>
              <a:tabLst>
                <a:tab pos="1155065" algn="l"/>
                <a:tab pos="1155700" algn="l"/>
              </a:tabLst>
            </a:pPr>
            <a:r>
              <a:rPr sz="2100" b="1" spc="-10" dirty="0">
                <a:solidFill>
                  <a:srgbClr val="FF0000"/>
                </a:solidFill>
                <a:latin typeface="Calibri"/>
                <a:cs typeface="Calibri"/>
              </a:rPr>
              <a:t>Incumbents</a:t>
            </a:r>
            <a:r>
              <a:rPr sz="2100" b="1" spc="5" dirty="0">
                <a:solidFill>
                  <a:srgbClr val="FF0000"/>
                </a:solidFill>
                <a:latin typeface="Calibri"/>
                <a:cs typeface="Calibri"/>
              </a:rPr>
              <a:t> </a:t>
            </a:r>
            <a:r>
              <a:rPr sz="2100" b="1" spc="-10" dirty="0">
                <a:solidFill>
                  <a:srgbClr val="FF0000"/>
                </a:solidFill>
                <a:latin typeface="Calibri"/>
                <a:cs typeface="Calibri"/>
              </a:rPr>
              <a:t>win</a:t>
            </a:r>
            <a:endParaRPr sz="2100" dirty="0">
              <a:solidFill>
                <a:srgbClr val="FF0000"/>
              </a:solidFill>
              <a:latin typeface="Calibri"/>
              <a:cs typeface="Calibri"/>
            </a:endParaRPr>
          </a:p>
          <a:p>
            <a:pPr marL="1155700" lvl="2" indent="-228600">
              <a:lnSpc>
                <a:spcPct val="100000"/>
              </a:lnSpc>
              <a:spcBef>
                <a:spcPts val="385"/>
              </a:spcBef>
              <a:buFont typeface="Arial"/>
              <a:buChar char="•"/>
              <a:tabLst>
                <a:tab pos="1155065" algn="l"/>
                <a:tab pos="1155700" algn="l"/>
              </a:tabLst>
            </a:pPr>
            <a:r>
              <a:rPr sz="2100" b="1" spc="-10" dirty="0">
                <a:solidFill>
                  <a:srgbClr val="FF0000"/>
                </a:solidFill>
                <a:latin typeface="Calibri"/>
                <a:cs typeface="Calibri"/>
              </a:rPr>
              <a:t>Incumbents</a:t>
            </a:r>
            <a:r>
              <a:rPr sz="2100" b="1" spc="40" dirty="0">
                <a:solidFill>
                  <a:srgbClr val="FF0000"/>
                </a:solidFill>
                <a:latin typeface="Calibri"/>
                <a:cs typeface="Calibri"/>
              </a:rPr>
              <a:t> </a:t>
            </a:r>
            <a:r>
              <a:rPr sz="2100" b="1" spc="-15" dirty="0">
                <a:solidFill>
                  <a:srgbClr val="FF0000"/>
                </a:solidFill>
                <a:latin typeface="Calibri"/>
                <a:cs typeface="Calibri"/>
              </a:rPr>
              <a:t>have</a:t>
            </a:r>
            <a:r>
              <a:rPr sz="2100" b="1" spc="10" dirty="0">
                <a:solidFill>
                  <a:srgbClr val="FF0000"/>
                </a:solidFill>
                <a:latin typeface="Calibri"/>
                <a:cs typeface="Calibri"/>
              </a:rPr>
              <a:t> </a:t>
            </a:r>
            <a:r>
              <a:rPr sz="2100" b="1" spc="-10" dirty="0">
                <a:solidFill>
                  <a:srgbClr val="FF0000"/>
                </a:solidFill>
                <a:latin typeface="Calibri"/>
                <a:cs typeface="Calibri"/>
              </a:rPr>
              <a:t>shown</a:t>
            </a:r>
            <a:r>
              <a:rPr sz="2100" b="1" spc="15" dirty="0">
                <a:solidFill>
                  <a:srgbClr val="FF0000"/>
                </a:solidFill>
                <a:latin typeface="Calibri"/>
                <a:cs typeface="Calibri"/>
              </a:rPr>
              <a:t> </a:t>
            </a:r>
            <a:r>
              <a:rPr sz="2100" b="1" spc="-10" dirty="0">
                <a:solidFill>
                  <a:srgbClr val="FF0000"/>
                </a:solidFill>
                <a:latin typeface="Calibri"/>
                <a:cs typeface="Calibri"/>
              </a:rPr>
              <a:t>to</a:t>
            </a:r>
            <a:r>
              <a:rPr sz="2100" b="1" spc="-5" dirty="0">
                <a:solidFill>
                  <a:srgbClr val="FF0000"/>
                </a:solidFill>
                <a:latin typeface="Calibri"/>
                <a:cs typeface="Calibri"/>
              </a:rPr>
              <a:t> </a:t>
            </a:r>
            <a:r>
              <a:rPr sz="2100" b="1" spc="-10" dirty="0">
                <a:solidFill>
                  <a:srgbClr val="FF0000"/>
                </a:solidFill>
                <a:latin typeface="Calibri"/>
                <a:cs typeface="Calibri"/>
              </a:rPr>
              <a:t>support</a:t>
            </a:r>
            <a:r>
              <a:rPr sz="2100" b="1" spc="40" dirty="0">
                <a:solidFill>
                  <a:srgbClr val="FF0000"/>
                </a:solidFill>
                <a:latin typeface="Calibri"/>
                <a:cs typeface="Calibri"/>
              </a:rPr>
              <a:t> </a:t>
            </a:r>
            <a:r>
              <a:rPr sz="2100" b="1" spc="-10" dirty="0">
                <a:solidFill>
                  <a:srgbClr val="FF0000"/>
                </a:solidFill>
                <a:latin typeface="Calibri"/>
                <a:cs typeface="Calibri"/>
              </a:rPr>
              <a:t>the</a:t>
            </a:r>
            <a:r>
              <a:rPr sz="2100" b="1" spc="-5" dirty="0">
                <a:solidFill>
                  <a:srgbClr val="FF0000"/>
                </a:solidFill>
                <a:latin typeface="Calibri"/>
                <a:cs typeface="Calibri"/>
              </a:rPr>
              <a:t> </a:t>
            </a:r>
            <a:r>
              <a:rPr sz="2100" b="1" spc="-40" dirty="0">
                <a:solidFill>
                  <a:srgbClr val="FF0000"/>
                </a:solidFill>
                <a:latin typeface="Calibri"/>
                <a:cs typeface="Calibri"/>
              </a:rPr>
              <a:t>PAC’s</a:t>
            </a:r>
            <a:r>
              <a:rPr sz="2100" b="1" spc="25" dirty="0">
                <a:solidFill>
                  <a:srgbClr val="FF0000"/>
                </a:solidFill>
                <a:latin typeface="Calibri"/>
                <a:cs typeface="Calibri"/>
              </a:rPr>
              <a:t> </a:t>
            </a:r>
            <a:r>
              <a:rPr sz="2100" b="1" spc="-5" dirty="0">
                <a:solidFill>
                  <a:srgbClr val="FF0000"/>
                </a:solidFill>
                <a:latin typeface="Calibri"/>
                <a:cs typeface="Calibri"/>
              </a:rPr>
              <a:t>positions</a:t>
            </a:r>
            <a:endParaRPr sz="2100" dirty="0">
              <a:solidFill>
                <a:srgbClr val="FF0000"/>
              </a:solidFill>
              <a:latin typeface="Calibri"/>
              <a:cs typeface="Calibri"/>
            </a:endParaRPr>
          </a:p>
          <a:p>
            <a:pPr marL="1155700" lvl="2" indent="-228600">
              <a:lnSpc>
                <a:spcPct val="100000"/>
              </a:lnSpc>
              <a:spcBef>
                <a:spcPts val="385"/>
              </a:spcBef>
              <a:buFont typeface="Arial"/>
              <a:buChar char="•"/>
              <a:tabLst>
                <a:tab pos="1155065" algn="l"/>
                <a:tab pos="1155700" algn="l"/>
              </a:tabLst>
            </a:pPr>
            <a:r>
              <a:rPr sz="2100" b="1" spc="-10" dirty="0">
                <a:solidFill>
                  <a:srgbClr val="FF0000"/>
                </a:solidFill>
                <a:latin typeface="Calibri"/>
                <a:cs typeface="Calibri"/>
              </a:rPr>
              <a:t>Incumbents</a:t>
            </a:r>
            <a:r>
              <a:rPr sz="2100" b="1" spc="35" dirty="0">
                <a:solidFill>
                  <a:srgbClr val="FF0000"/>
                </a:solidFill>
                <a:latin typeface="Calibri"/>
                <a:cs typeface="Calibri"/>
              </a:rPr>
              <a:t> </a:t>
            </a:r>
            <a:r>
              <a:rPr sz="2100" b="1" spc="-5" dirty="0">
                <a:solidFill>
                  <a:srgbClr val="FF0000"/>
                </a:solidFill>
                <a:latin typeface="Calibri"/>
                <a:cs typeface="Calibri"/>
              </a:rPr>
              <a:t>hold</a:t>
            </a:r>
            <a:r>
              <a:rPr sz="2100" b="1" spc="5" dirty="0">
                <a:solidFill>
                  <a:srgbClr val="FF0000"/>
                </a:solidFill>
                <a:latin typeface="Calibri"/>
                <a:cs typeface="Calibri"/>
              </a:rPr>
              <a:t> </a:t>
            </a:r>
            <a:r>
              <a:rPr sz="2100" b="1" spc="-15" dirty="0">
                <a:solidFill>
                  <a:srgbClr val="FF0000"/>
                </a:solidFill>
                <a:latin typeface="Calibri"/>
                <a:cs typeface="Calibri"/>
              </a:rPr>
              <a:t>committee</a:t>
            </a:r>
            <a:r>
              <a:rPr sz="2100" b="1" spc="10" dirty="0">
                <a:solidFill>
                  <a:srgbClr val="FF0000"/>
                </a:solidFill>
                <a:latin typeface="Calibri"/>
                <a:cs typeface="Calibri"/>
              </a:rPr>
              <a:t> </a:t>
            </a:r>
            <a:r>
              <a:rPr sz="2100" b="1" spc="-5" dirty="0">
                <a:solidFill>
                  <a:srgbClr val="FF0000"/>
                </a:solidFill>
                <a:latin typeface="Calibri"/>
                <a:cs typeface="Calibri"/>
              </a:rPr>
              <a:t>seats</a:t>
            </a:r>
            <a:r>
              <a:rPr sz="2100" b="1" spc="-25" dirty="0">
                <a:solidFill>
                  <a:srgbClr val="FF0000"/>
                </a:solidFill>
                <a:latin typeface="Calibri"/>
                <a:cs typeface="Calibri"/>
              </a:rPr>
              <a:t> </a:t>
            </a:r>
            <a:r>
              <a:rPr sz="2100" b="1" spc="-5" dirty="0">
                <a:solidFill>
                  <a:srgbClr val="FF0000"/>
                </a:solidFill>
                <a:latin typeface="Calibri"/>
                <a:cs typeface="Calibri"/>
              </a:rPr>
              <a:t>=</a:t>
            </a:r>
            <a:r>
              <a:rPr sz="2100" b="1" spc="5" dirty="0">
                <a:solidFill>
                  <a:srgbClr val="FF0000"/>
                </a:solidFill>
                <a:latin typeface="Calibri"/>
                <a:cs typeface="Calibri"/>
              </a:rPr>
              <a:t> </a:t>
            </a:r>
            <a:r>
              <a:rPr sz="2100" b="1" spc="-10" dirty="0">
                <a:solidFill>
                  <a:srgbClr val="FF0000"/>
                </a:solidFill>
                <a:latin typeface="Calibri"/>
                <a:cs typeface="Calibri"/>
              </a:rPr>
              <a:t>more</a:t>
            </a:r>
            <a:r>
              <a:rPr sz="2100" b="1" spc="-5" dirty="0">
                <a:solidFill>
                  <a:srgbClr val="FF0000"/>
                </a:solidFill>
                <a:latin typeface="Calibri"/>
                <a:cs typeface="Calibri"/>
              </a:rPr>
              <a:t> </a:t>
            </a:r>
            <a:r>
              <a:rPr sz="2100" b="1" spc="-10" dirty="0">
                <a:solidFill>
                  <a:srgbClr val="FF0000"/>
                </a:solidFill>
                <a:latin typeface="Calibri"/>
                <a:cs typeface="Calibri"/>
              </a:rPr>
              <a:t>power</a:t>
            </a:r>
            <a:endParaRPr sz="2100" dirty="0">
              <a:solidFill>
                <a:srgbClr val="FF0000"/>
              </a:solidFill>
              <a:latin typeface="Calibri"/>
              <a:cs typeface="Calibri"/>
            </a:endParaRPr>
          </a:p>
          <a:p>
            <a:pPr marL="756285" lvl="1" indent="-287020">
              <a:lnSpc>
                <a:spcPct val="100000"/>
              </a:lnSpc>
              <a:spcBef>
                <a:spcPts val="414"/>
              </a:spcBef>
              <a:buFont typeface="Arial"/>
              <a:buChar char="–"/>
              <a:tabLst>
                <a:tab pos="756285" algn="l"/>
                <a:tab pos="756920" algn="l"/>
              </a:tabLst>
            </a:pPr>
            <a:r>
              <a:rPr sz="2100" b="1" spc="-10" dirty="0">
                <a:latin typeface="Calibri"/>
                <a:cs typeface="Calibri"/>
              </a:rPr>
              <a:t>Winners</a:t>
            </a:r>
            <a:endParaRPr sz="2100" dirty="0">
              <a:latin typeface="Calibri"/>
              <a:cs typeface="Calibri"/>
            </a:endParaRPr>
          </a:p>
          <a:p>
            <a:pPr marL="756285" lvl="1" indent="-287020">
              <a:lnSpc>
                <a:spcPct val="100000"/>
              </a:lnSpc>
              <a:spcBef>
                <a:spcPts val="430"/>
              </a:spcBef>
              <a:buFont typeface="Arial"/>
              <a:buChar char="–"/>
              <a:tabLst>
                <a:tab pos="756285" algn="l"/>
                <a:tab pos="756920" algn="l"/>
              </a:tabLst>
            </a:pPr>
            <a:r>
              <a:rPr sz="2100" b="1" spc="-5" dirty="0">
                <a:latin typeface="Calibri"/>
                <a:cs typeface="Calibri"/>
              </a:rPr>
              <a:t>Those</a:t>
            </a:r>
            <a:r>
              <a:rPr sz="2100" b="1" spc="-40" dirty="0">
                <a:latin typeface="Calibri"/>
                <a:cs typeface="Calibri"/>
              </a:rPr>
              <a:t> </a:t>
            </a:r>
            <a:r>
              <a:rPr sz="2100" b="1" spc="-5" dirty="0">
                <a:latin typeface="Calibri"/>
                <a:cs typeface="Calibri"/>
              </a:rPr>
              <a:t>who</a:t>
            </a:r>
            <a:r>
              <a:rPr sz="2100" b="1" spc="-30" dirty="0">
                <a:latin typeface="Calibri"/>
                <a:cs typeface="Calibri"/>
              </a:rPr>
              <a:t> </a:t>
            </a:r>
            <a:r>
              <a:rPr sz="2100" b="1" spc="-5" dirty="0">
                <a:latin typeface="Calibri"/>
                <a:cs typeface="Calibri"/>
              </a:rPr>
              <a:t>share</a:t>
            </a:r>
            <a:r>
              <a:rPr sz="2100" b="1" spc="-20" dirty="0">
                <a:latin typeface="Calibri"/>
                <a:cs typeface="Calibri"/>
              </a:rPr>
              <a:t> </a:t>
            </a:r>
            <a:r>
              <a:rPr sz="2100" b="1" dirty="0">
                <a:latin typeface="Calibri"/>
                <a:cs typeface="Calibri"/>
              </a:rPr>
              <a:t>a</a:t>
            </a:r>
            <a:r>
              <a:rPr sz="2100" b="1" spc="-15" dirty="0">
                <a:latin typeface="Calibri"/>
                <a:cs typeface="Calibri"/>
              </a:rPr>
              <a:t> </a:t>
            </a:r>
            <a:r>
              <a:rPr sz="2100" b="1" dirty="0">
                <a:latin typeface="Calibri"/>
                <a:cs typeface="Calibri"/>
              </a:rPr>
              <a:t>similar</a:t>
            </a:r>
            <a:r>
              <a:rPr sz="2100" b="1" spc="-40" dirty="0">
                <a:latin typeface="Calibri"/>
                <a:cs typeface="Calibri"/>
              </a:rPr>
              <a:t> </a:t>
            </a:r>
            <a:r>
              <a:rPr sz="2100" b="1" spc="-5" dirty="0">
                <a:latin typeface="Calibri"/>
                <a:cs typeface="Calibri"/>
              </a:rPr>
              <a:t>philosophy</a:t>
            </a:r>
            <a:endParaRPr sz="2100" dirty="0">
              <a:latin typeface="Calibri"/>
              <a:cs typeface="Calibri"/>
            </a:endParaRPr>
          </a:p>
          <a:p>
            <a:pPr marL="756285" lvl="1" indent="-287020">
              <a:lnSpc>
                <a:spcPct val="100000"/>
              </a:lnSpc>
              <a:spcBef>
                <a:spcPts val="434"/>
              </a:spcBef>
              <a:buFont typeface="Arial"/>
              <a:buChar char="–"/>
              <a:tabLst>
                <a:tab pos="756285" algn="l"/>
                <a:tab pos="756920" algn="l"/>
              </a:tabLst>
            </a:pPr>
            <a:r>
              <a:rPr sz="2100" b="1" spc="-5" dirty="0">
                <a:latin typeface="Calibri"/>
                <a:cs typeface="Calibri"/>
              </a:rPr>
              <a:t>Those</a:t>
            </a:r>
            <a:r>
              <a:rPr sz="2100" b="1" spc="-40" dirty="0">
                <a:latin typeface="Calibri"/>
                <a:cs typeface="Calibri"/>
              </a:rPr>
              <a:t> </a:t>
            </a:r>
            <a:r>
              <a:rPr sz="2100" b="1" dirty="0">
                <a:latin typeface="Calibri"/>
                <a:cs typeface="Calibri"/>
              </a:rPr>
              <a:t>who</a:t>
            </a:r>
            <a:r>
              <a:rPr sz="2100" b="1" spc="-25" dirty="0">
                <a:latin typeface="Calibri"/>
                <a:cs typeface="Calibri"/>
              </a:rPr>
              <a:t> </a:t>
            </a:r>
            <a:r>
              <a:rPr sz="2100" b="1" spc="-10" dirty="0">
                <a:latin typeface="Calibri"/>
                <a:cs typeface="Calibri"/>
              </a:rPr>
              <a:t>are</a:t>
            </a:r>
            <a:r>
              <a:rPr sz="2100" b="1" spc="-5" dirty="0">
                <a:latin typeface="Calibri"/>
                <a:cs typeface="Calibri"/>
              </a:rPr>
              <a:t> </a:t>
            </a:r>
            <a:r>
              <a:rPr sz="2100" b="1" spc="-10" dirty="0">
                <a:latin typeface="Calibri"/>
                <a:cs typeface="Calibri"/>
              </a:rPr>
              <a:t>likely</a:t>
            </a:r>
            <a:r>
              <a:rPr sz="2100" b="1" spc="-30" dirty="0">
                <a:latin typeface="Calibri"/>
                <a:cs typeface="Calibri"/>
              </a:rPr>
              <a:t> </a:t>
            </a:r>
            <a:r>
              <a:rPr sz="2100" b="1" spc="-10" dirty="0">
                <a:latin typeface="Calibri"/>
                <a:cs typeface="Calibri"/>
              </a:rPr>
              <a:t>to</a:t>
            </a:r>
            <a:r>
              <a:rPr sz="2100" b="1" spc="-15" dirty="0">
                <a:latin typeface="Calibri"/>
                <a:cs typeface="Calibri"/>
              </a:rPr>
              <a:t> grant</a:t>
            </a:r>
            <a:r>
              <a:rPr sz="2100" b="1" spc="-20" dirty="0">
                <a:latin typeface="Calibri"/>
                <a:cs typeface="Calibri"/>
              </a:rPr>
              <a:t> </a:t>
            </a:r>
            <a:r>
              <a:rPr sz="2100" b="1" dirty="0">
                <a:latin typeface="Calibri"/>
                <a:cs typeface="Calibri"/>
              </a:rPr>
              <a:t>access</a:t>
            </a:r>
            <a:endParaRPr sz="2100" dirty="0">
              <a:latin typeface="Calibri"/>
              <a:cs typeface="Calibri"/>
            </a:endParaRPr>
          </a:p>
          <a:p>
            <a:pPr marL="756285" marR="543560" lvl="1" indent="-287020">
              <a:lnSpc>
                <a:spcPct val="100000"/>
              </a:lnSpc>
              <a:spcBef>
                <a:spcPts val="430"/>
              </a:spcBef>
              <a:buFont typeface="Arial"/>
              <a:buChar char="–"/>
              <a:tabLst>
                <a:tab pos="756285" algn="l"/>
                <a:tab pos="756920" algn="l"/>
              </a:tabLst>
            </a:pPr>
            <a:r>
              <a:rPr sz="2100" b="1" spc="-5" dirty="0">
                <a:latin typeface="Calibri"/>
                <a:cs typeface="Calibri"/>
              </a:rPr>
              <a:t>Tightness</a:t>
            </a:r>
            <a:r>
              <a:rPr sz="2100" b="1" spc="-45" dirty="0">
                <a:latin typeface="Calibri"/>
                <a:cs typeface="Calibri"/>
              </a:rPr>
              <a:t> </a:t>
            </a:r>
            <a:r>
              <a:rPr sz="2100" b="1" dirty="0">
                <a:latin typeface="Calibri"/>
                <a:cs typeface="Calibri"/>
              </a:rPr>
              <a:t>of</a:t>
            </a:r>
            <a:r>
              <a:rPr sz="2100" b="1" spc="10" dirty="0">
                <a:latin typeface="Calibri"/>
                <a:cs typeface="Calibri"/>
              </a:rPr>
              <a:t> </a:t>
            </a:r>
            <a:r>
              <a:rPr sz="2100" b="1" dirty="0">
                <a:latin typeface="Calibri"/>
                <a:cs typeface="Calibri"/>
              </a:rPr>
              <a:t>a </a:t>
            </a:r>
            <a:r>
              <a:rPr sz="2100" b="1" spc="-10" dirty="0">
                <a:latin typeface="Calibri"/>
                <a:cs typeface="Calibri"/>
              </a:rPr>
              <a:t>race, </a:t>
            </a:r>
            <a:r>
              <a:rPr sz="2100" b="1" dirty="0">
                <a:latin typeface="Calibri"/>
                <a:cs typeface="Calibri"/>
              </a:rPr>
              <a:t>and</a:t>
            </a:r>
            <a:r>
              <a:rPr sz="2100" b="1" spc="-20" dirty="0">
                <a:latin typeface="Calibri"/>
                <a:cs typeface="Calibri"/>
              </a:rPr>
              <a:t> </a:t>
            </a:r>
            <a:r>
              <a:rPr sz="2100" b="1" dirty="0">
                <a:latin typeface="Calibri"/>
                <a:cs typeface="Calibri"/>
              </a:rPr>
              <a:t>the</a:t>
            </a:r>
            <a:r>
              <a:rPr sz="2100" b="1" spc="-5" dirty="0">
                <a:latin typeface="Calibri"/>
                <a:cs typeface="Calibri"/>
              </a:rPr>
              <a:t> </a:t>
            </a:r>
            <a:r>
              <a:rPr sz="2100" b="1" spc="-10" dirty="0">
                <a:latin typeface="Calibri"/>
                <a:cs typeface="Calibri"/>
              </a:rPr>
              <a:t>likelihood </a:t>
            </a:r>
            <a:r>
              <a:rPr sz="2100" b="1" spc="-5" dirty="0">
                <a:latin typeface="Calibri"/>
                <a:cs typeface="Calibri"/>
              </a:rPr>
              <a:t>that</a:t>
            </a:r>
            <a:r>
              <a:rPr sz="2100" b="1" spc="-35" dirty="0">
                <a:latin typeface="Calibri"/>
                <a:cs typeface="Calibri"/>
              </a:rPr>
              <a:t> </a:t>
            </a:r>
            <a:r>
              <a:rPr sz="2100" b="1" dirty="0">
                <a:latin typeface="Calibri"/>
                <a:cs typeface="Calibri"/>
              </a:rPr>
              <a:t>the</a:t>
            </a:r>
            <a:r>
              <a:rPr sz="2100" b="1" spc="-5" dirty="0">
                <a:latin typeface="Calibri"/>
                <a:cs typeface="Calibri"/>
              </a:rPr>
              <a:t> money</a:t>
            </a:r>
            <a:r>
              <a:rPr sz="2100" b="1" spc="-35" dirty="0">
                <a:latin typeface="Calibri"/>
                <a:cs typeface="Calibri"/>
              </a:rPr>
              <a:t> </a:t>
            </a:r>
            <a:r>
              <a:rPr sz="2100" b="1" spc="-5" dirty="0">
                <a:latin typeface="Calibri"/>
                <a:cs typeface="Calibri"/>
              </a:rPr>
              <a:t>will</a:t>
            </a:r>
            <a:r>
              <a:rPr sz="2100" b="1" spc="-25" dirty="0">
                <a:latin typeface="Calibri"/>
                <a:cs typeface="Calibri"/>
              </a:rPr>
              <a:t> </a:t>
            </a:r>
            <a:r>
              <a:rPr sz="2100" b="1" dirty="0">
                <a:latin typeface="Calibri"/>
                <a:cs typeface="Calibri"/>
              </a:rPr>
              <a:t>help</a:t>
            </a:r>
            <a:r>
              <a:rPr sz="2100" b="1" spc="-30" dirty="0">
                <a:latin typeface="Calibri"/>
                <a:cs typeface="Calibri"/>
              </a:rPr>
              <a:t> </a:t>
            </a:r>
            <a:r>
              <a:rPr sz="2100" b="1" spc="-15" dirty="0">
                <a:latin typeface="Calibri"/>
                <a:cs typeface="Calibri"/>
              </a:rPr>
              <a:t>make</a:t>
            </a:r>
            <a:r>
              <a:rPr sz="2100" b="1" spc="-10" dirty="0">
                <a:latin typeface="Calibri"/>
                <a:cs typeface="Calibri"/>
              </a:rPr>
              <a:t> </a:t>
            </a:r>
            <a:r>
              <a:rPr sz="2100" b="1" dirty="0">
                <a:latin typeface="Calibri"/>
                <a:cs typeface="Calibri"/>
              </a:rPr>
              <a:t>a</a:t>
            </a:r>
            <a:r>
              <a:rPr sz="2100" b="1" spc="10" dirty="0">
                <a:latin typeface="Calibri"/>
                <a:cs typeface="Calibri"/>
              </a:rPr>
              <a:t> </a:t>
            </a:r>
            <a:r>
              <a:rPr sz="2100" b="1" spc="-10" dirty="0">
                <a:latin typeface="Calibri"/>
                <a:cs typeface="Calibri"/>
              </a:rPr>
              <a:t>difference</a:t>
            </a:r>
            <a:r>
              <a:rPr sz="2100" b="1" spc="-30" dirty="0">
                <a:latin typeface="Calibri"/>
                <a:cs typeface="Calibri"/>
              </a:rPr>
              <a:t> </a:t>
            </a:r>
            <a:r>
              <a:rPr sz="2100" b="1" dirty="0">
                <a:latin typeface="Calibri"/>
                <a:cs typeface="Calibri"/>
              </a:rPr>
              <a:t>in</a:t>
            </a:r>
            <a:r>
              <a:rPr sz="2100" b="1" spc="-5" dirty="0">
                <a:latin typeface="Calibri"/>
                <a:cs typeface="Calibri"/>
              </a:rPr>
              <a:t> </a:t>
            </a:r>
            <a:r>
              <a:rPr sz="2100" b="1" dirty="0">
                <a:latin typeface="Calibri"/>
                <a:cs typeface="Calibri"/>
              </a:rPr>
              <a:t>the </a:t>
            </a:r>
            <a:r>
              <a:rPr sz="2100" b="1" spc="-390" dirty="0">
                <a:latin typeface="Calibri"/>
                <a:cs typeface="Calibri"/>
              </a:rPr>
              <a:t> </a:t>
            </a:r>
            <a:r>
              <a:rPr sz="2100" b="1" spc="-5" dirty="0">
                <a:latin typeface="Calibri"/>
                <a:cs typeface="Calibri"/>
              </a:rPr>
              <a:t>outcome</a:t>
            </a:r>
            <a:endParaRPr sz="2100" dirty="0">
              <a:latin typeface="Calibri"/>
              <a:cs typeface="Calibri"/>
            </a:endParaRPr>
          </a:p>
          <a:p>
            <a:pPr marL="756285" lvl="1" indent="-287020">
              <a:lnSpc>
                <a:spcPct val="100000"/>
              </a:lnSpc>
              <a:spcBef>
                <a:spcPts val="434"/>
              </a:spcBef>
              <a:buFont typeface="Arial"/>
              <a:buChar char="–"/>
              <a:tabLst>
                <a:tab pos="756285" algn="l"/>
                <a:tab pos="756920" algn="l"/>
              </a:tabLst>
            </a:pPr>
            <a:r>
              <a:rPr sz="2100" b="1" spc="-5" dirty="0">
                <a:latin typeface="Calibri"/>
                <a:cs typeface="Calibri"/>
              </a:rPr>
              <a:t>Whether</a:t>
            </a:r>
            <a:r>
              <a:rPr sz="2100" b="1" spc="-40" dirty="0">
                <a:latin typeface="Calibri"/>
                <a:cs typeface="Calibri"/>
              </a:rPr>
              <a:t> </a:t>
            </a:r>
            <a:r>
              <a:rPr sz="2100" b="1" dirty="0">
                <a:latin typeface="Calibri"/>
                <a:cs typeface="Calibri"/>
              </a:rPr>
              <a:t>or not</a:t>
            </a:r>
            <a:r>
              <a:rPr sz="2100" b="1" spc="-10" dirty="0">
                <a:latin typeface="Calibri"/>
                <a:cs typeface="Calibri"/>
              </a:rPr>
              <a:t> </a:t>
            </a:r>
            <a:r>
              <a:rPr sz="2100" b="1" dirty="0">
                <a:latin typeface="Calibri"/>
                <a:cs typeface="Calibri"/>
              </a:rPr>
              <a:t>a</a:t>
            </a:r>
            <a:r>
              <a:rPr sz="2100" b="1" spc="5" dirty="0">
                <a:latin typeface="Calibri"/>
                <a:cs typeface="Calibri"/>
              </a:rPr>
              <a:t> </a:t>
            </a:r>
            <a:r>
              <a:rPr sz="2100" b="1" spc="-5" dirty="0">
                <a:latin typeface="Calibri"/>
                <a:cs typeface="Calibri"/>
              </a:rPr>
              <a:t>candidate</a:t>
            </a:r>
            <a:r>
              <a:rPr sz="2100" b="1" spc="-45" dirty="0">
                <a:latin typeface="Calibri"/>
                <a:cs typeface="Calibri"/>
              </a:rPr>
              <a:t> </a:t>
            </a:r>
            <a:r>
              <a:rPr sz="2100" b="1" dirty="0">
                <a:latin typeface="Calibri"/>
                <a:cs typeface="Calibri"/>
              </a:rPr>
              <a:t>holds</a:t>
            </a:r>
            <a:r>
              <a:rPr sz="2100" b="1" spc="-35" dirty="0">
                <a:latin typeface="Calibri"/>
                <a:cs typeface="Calibri"/>
              </a:rPr>
              <a:t> </a:t>
            </a:r>
            <a:r>
              <a:rPr sz="2100" b="1" dirty="0">
                <a:latin typeface="Calibri"/>
                <a:cs typeface="Calibri"/>
              </a:rPr>
              <a:t>a</a:t>
            </a:r>
            <a:r>
              <a:rPr sz="2100" b="1" spc="5" dirty="0">
                <a:latin typeface="Calibri"/>
                <a:cs typeface="Calibri"/>
              </a:rPr>
              <a:t> </a:t>
            </a:r>
            <a:r>
              <a:rPr sz="2100" b="1" spc="-10" dirty="0">
                <a:latin typeface="Calibri"/>
                <a:cs typeface="Calibri"/>
              </a:rPr>
              <a:t>committee</a:t>
            </a:r>
            <a:r>
              <a:rPr sz="2100" b="1" spc="-20" dirty="0">
                <a:latin typeface="Calibri"/>
                <a:cs typeface="Calibri"/>
              </a:rPr>
              <a:t> </a:t>
            </a:r>
            <a:r>
              <a:rPr sz="2100" b="1" spc="-5" dirty="0">
                <a:latin typeface="Calibri"/>
                <a:cs typeface="Calibri"/>
              </a:rPr>
              <a:t>seat</a:t>
            </a:r>
            <a:r>
              <a:rPr sz="2100" b="1" spc="-25" dirty="0">
                <a:latin typeface="Calibri"/>
                <a:cs typeface="Calibri"/>
              </a:rPr>
              <a:t> </a:t>
            </a:r>
            <a:r>
              <a:rPr sz="2100" b="1" dirty="0">
                <a:latin typeface="Calibri"/>
                <a:cs typeface="Calibri"/>
              </a:rPr>
              <a:t>of</a:t>
            </a:r>
            <a:r>
              <a:rPr sz="2100" b="1" spc="5" dirty="0">
                <a:latin typeface="Calibri"/>
                <a:cs typeface="Calibri"/>
              </a:rPr>
              <a:t> </a:t>
            </a:r>
            <a:r>
              <a:rPr sz="2100" b="1" spc="-5" dirty="0">
                <a:latin typeface="Calibri"/>
                <a:cs typeface="Calibri"/>
              </a:rPr>
              <a:t>special</a:t>
            </a:r>
            <a:r>
              <a:rPr sz="2100" b="1" spc="-10" dirty="0">
                <a:latin typeface="Calibri"/>
                <a:cs typeface="Calibri"/>
              </a:rPr>
              <a:t> </a:t>
            </a:r>
            <a:r>
              <a:rPr sz="2100" b="1" spc="-5" dirty="0">
                <a:latin typeface="Calibri"/>
                <a:cs typeface="Calibri"/>
              </a:rPr>
              <a:t>importance</a:t>
            </a:r>
            <a:r>
              <a:rPr sz="2100" b="1" spc="-40" dirty="0">
                <a:latin typeface="Calibri"/>
                <a:cs typeface="Calibri"/>
              </a:rPr>
              <a:t> </a:t>
            </a:r>
            <a:r>
              <a:rPr sz="2100" b="1" spc="-10" dirty="0">
                <a:latin typeface="Calibri"/>
                <a:cs typeface="Calibri"/>
              </a:rPr>
              <a:t>to</a:t>
            </a:r>
            <a:r>
              <a:rPr sz="2100" b="1" spc="5" dirty="0">
                <a:latin typeface="Calibri"/>
                <a:cs typeface="Calibri"/>
              </a:rPr>
              <a:t> </a:t>
            </a:r>
            <a:r>
              <a:rPr sz="2100" b="1" dirty="0">
                <a:latin typeface="Calibri"/>
                <a:cs typeface="Calibri"/>
              </a:rPr>
              <a:t>the</a:t>
            </a:r>
            <a:r>
              <a:rPr sz="2100" b="1" spc="-20" dirty="0">
                <a:latin typeface="Calibri"/>
                <a:cs typeface="Calibri"/>
              </a:rPr>
              <a:t> </a:t>
            </a:r>
            <a:r>
              <a:rPr sz="2100" b="1" spc="-50" dirty="0">
                <a:latin typeface="Calibri"/>
                <a:cs typeface="Calibri"/>
              </a:rPr>
              <a:t>PAC</a:t>
            </a:r>
            <a:endParaRPr sz="2100" dirty="0">
              <a:latin typeface="Calibri"/>
              <a:cs typeface="Calibri"/>
            </a:endParaRPr>
          </a:p>
          <a:p>
            <a:pPr marL="756285" marR="5080" lvl="1" indent="-287020">
              <a:lnSpc>
                <a:spcPct val="100000"/>
              </a:lnSpc>
              <a:spcBef>
                <a:spcPts val="434"/>
              </a:spcBef>
              <a:buFont typeface="Arial"/>
              <a:buChar char="–"/>
              <a:tabLst>
                <a:tab pos="756285" algn="l"/>
                <a:tab pos="756920" algn="l"/>
              </a:tabLst>
            </a:pPr>
            <a:r>
              <a:rPr sz="2100" b="1" spc="-50" dirty="0">
                <a:latin typeface="Calibri"/>
                <a:cs typeface="Calibri"/>
              </a:rPr>
              <a:t>PAC </a:t>
            </a:r>
            <a:r>
              <a:rPr sz="2100" b="1" spc="-5" dirty="0">
                <a:latin typeface="Calibri"/>
                <a:cs typeface="Calibri"/>
              </a:rPr>
              <a:t>money </a:t>
            </a:r>
            <a:r>
              <a:rPr sz="2100" b="1" spc="-15" dirty="0">
                <a:latin typeface="Calibri"/>
                <a:cs typeface="Calibri"/>
              </a:rPr>
              <a:t>makes </a:t>
            </a:r>
            <a:r>
              <a:rPr sz="2100" b="1" dirty="0">
                <a:latin typeface="Calibri"/>
                <a:cs typeface="Calibri"/>
              </a:rPr>
              <a:t>up a higher % of </a:t>
            </a:r>
            <a:r>
              <a:rPr sz="2100" b="1" spc="-10" dirty="0">
                <a:latin typeface="Calibri"/>
                <a:cs typeface="Calibri"/>
              </a:rPr>
              <a:t>congressional </a:t>
            </a:r>
            <a:r>
              <a:rPr sz="2100" b="1" spc="-5" dirty="0">
                <a:latin typeface="Calibri"/>
                <a:cs typeface="Calibri"/>
              </a:rPr>
              <a:t>campaign funds </a:t>
            </a:r>
            <a:r>
              <a:rPr sz="2100" b="1" dirty="0">
                <a:latin typeface="Calibri"/>
                <a:cs typeface="Calibri"/>
              </a:rPr>
              <a:t>than </a:t>
            </a:r>
            <a:r>
              <a:rPr sz="2100" b="1" spc="-10" dirty="0">
                <a:latin typeface="Calibri"/>
                <a:cs typeface="Calibri"/>
              </a:rPr>
              <a:t>presidential </a:t>
            </a:r>
            <a:r>
              <a:rPr sz="2100" b="1" spc="-5" dirty="0">
                <a:latin typeface="Calibri"/>
                <a:cs typeface="Calibri"/>
              </a:rPr>
              <a:t>campaign </a:t>
            </a:r>
            <a:r>
              <a:rPr sz="2100" b="1" spc="-395" dirty="0">
                <a:latin typeface="Calibri"/>
                <a:cs typeface="Calibri"/>
              </a:rPr>
              <a:t> </a:t>
            </a:r>
            <a:r>
              <a:rPr sz="2100" b="1" spc="-5" dirty="0">
                <a:latin typeface="Calibri"/>
                <a:cs typeface="Calibri"/>
              </a:rPr>
              <a:t>funds</a:t>
            </a:r>
            <a:endParaRPr sz="2100" dirty="0">
              <a:latin typeface="Calibri"/>
              <a:cs typeface="Calibri"/>
            </a:endParaRPr>
          </a:p>
          <a:p>
            <a:pPr marL="355600" indent="-342900">
              <a:lnSpc>
                <a:spcPct val="100000"/>
              </a:lnSpc>
              <a:spcBef>
                <a:spcPts val="540"/>
              </a:spcBef>
              <a:buFont typeface="Arial"/>
              <a:buChar char="•"/>
              <a:tabLst>
                <a:tab pos="354965" algn="l"/>
                <a:tab pos="355600" algn="l"/>
              </a:tabLst>
            </a:pPr>
            <a:r>
              <a:rPr sz="2100" b="1" spc="-30" dirty="0">
                <a:latin typeface="Calibri"/>
                <a:cs typeface="Calibri"/>
              </a:rPr>
              <a:t>Voter</a:t>
            </a:r>
            <a:r>
              <a:rPr sz="2100" b="1" dirty="0">
                <a:latin typeface="Calibri"/>
                <a:cs typeface="Calibri"/>
              </a:rPr>
              <a:t> </a:t>
            </a:r>
            <a:r>
              <a:rPr sz="2100" b="1" spc="-10" dirty="0">
                <a:latin typeface="Calibri"/>
                <a:cs typeface="Calibri"/>
              </a:rPr>
              <a:t>education</a:t>
            </a:r>
            <a:r>
              <a:rPr sz="2100" b="1" spc="5" dirty="0">
                <a:latin typeface="Calibri"/>
                <a:cs typeface="Calibri"/>
              </a:rPr>
              <a:t> </a:t>
            </a:r>
            <a:r>
              <a:rPr sz="2100" b="1" spc="-5" dirty="0">
                <a:latin typeface="Calibri"/>
                <a:cs typeface="Calibri"/>
              </a:rPr>
              <a:t>projects</a:t>
            </a:r>
            <a:r>
              <a:rPr sz="2100" b="1" spc="-15" dirty="0">
                <a:latin typeface="Calibri"/>
                <a:cs typeface="Calibri"/>
              </a:rPr>
              <a:t> </a:t>
            </a:r>
            <a:r>
              <a:rPr sz="2100" b="1" spc="-5" dirty="0">
                <a:latin typeface="Calibri"/>
                <a:cs typeface="Calibri"/>
              </a:rPr>
              <a:t>(mailings,</a:t>
            </a:r>
            <a:r>
              <a:rPr sz="2100" b="1" spc="5" dirty="0">
                <a:latin typeface="Calibri"/>
                <a:cs typeface="Calibri"/>
              </a:rPr>
              <a:t> </a:t>
            </a:r>
            <a:r>
              <a:rPr sz="2100" b="1" spc="-10" dirty="0">
                <a:latin typeface="Calibri"/>
                <a:cs typeface="Calibri"/>
              </a:rPr>
              <a:t>fliers,</a:t>
            </a:r>
            <a:r>
              <a:rPr sz="2100" b="1" spc="5" dirty="0">
                <a:latin typeface="Calibri"/>
                <a:cs typeface="Calibri"/>
              </a:rPr>
              <a:t> </a:t>
            </a:r>
            <a:r>
              <a:rPr sz="2100" b="1" spc="-10" dirty="0">
                <a:latin typeface="Calibri"/>
                <a:cs typeface="Calibri"/>
              </a:rPr>
              <a:t>commercials)</a:t>
            </a:r>
            <a:endParaRPr sz="2100" dirty="0">
              <a:latin typeface="Calibri"/>
              <a:cs typeface="Calibri"/>
            </a:endParaRPr>
          </a:p>
          <a:p>
            <a:pPr marL="355600" indent="-342900">
              <a:lnSpc>
                <a:spcPct val="100000"/>
              </a:lnSpc>
              <a:spcBef>
                <a:spcPts val="575"/>
              </a:spcBef>
              <a:buFont typeface="Arial"/>
              <a:buChar char="•"/>
              <a:tabLst>
                <a:tab pos="354965" algn="l"/>
                <a:tab pos="355600" algn="l"/>
              </a:tabLst>
            </a:pPr>
            <a:r>
              <a:rPr sz="2100" b="1" spc="-5" dirty="0">
                <a:latin typeface="Calibri"/>
                <a:cs typeface="Calibri"/>
              </a:rPr>
              <a:t>Independent</a:t>
            </a:r>
            <a:r>
              <a:rPr sz="2100" b="1" spc="-15" dirty="0">
                <a:latin typeface="Calibri"/>
                <a:cs typeface="Calibri"/>
              </a:rPr>
              <a:t> </a:t>
            </a:r>
            <a:r>
              <a:rPr sz="2100" b="1" spc="-10" dirty="0">
                <a:latin typeface="Calibri"/>
                <a:cs typeface="Calibri"/>
              </a:rPr>
              <a:t>expenditures</a:t>
            </a:r>
            <a:endParaRPr sz="2100" dirty="0">
              <a:latin typeface="Calibri"/>
              <a:cs typeface="Calibri"/>
            </a:endParaRPr>
          </a:p>
          <a:p>
            <a:pPr marL="355600" indent="-342900">
              <a:lnSpc>
                <a:spcPct val="100000"/>
              </a:lnSpc>
              <a:spcBef>
                <a:spcPts val="575"/>
              </a:spcBef>
              <a:buFont typeface="Arial"/>
              <a:buChar char="•"/>
              <a:tabLst>
                <a:tab pos="354965" algn="l"/>
                <a:tab pos="355600" algn="l"/>
              </a:tabLst>
            </a:pPr>
            <a:r>
              <a:rPr sz="2100" b="1" spc="-10" dirty="0">
                <a:latin typeface="Calibri"/>
                <a:cs typeface="Calibri"/>
              </a:rPr>
              <a:t>Through</a:t>
            </a:r>
            <a:r>
              <a:rPr sz="2100" b="1" spc="-15" dirty="0">
                <a:latin typeface="Calibri"/>
                <a:cs typeface="Calibri"/>
              </a:rPr>
              <a:t> </a:t>
            </a:r>
            <a:r>
              <a:rPr sz="2100" b="1" spc="-10" dirty="0">
                <a:latin typeface="Calibri"/>
                <a:cs typeface="Calibri"/>
              </a:rPr>
              <a:t>"bundling"</a:t>
            </a:r>
            <a:r>
              <a:rPr sz="2100" b="1" dirty="0">
                <a:latin typeface="Calibri"/>
                <a:cs typeface="Calibri"/>
              </a:rPr>
              <a:t> </a:t>
            </a:r>
            <a:r>
              <a:rPr sz="2100" b="1" spc="-5" dirty="0">
                <a:latin typeface="Calibri"/>
                <a:cs typeface="Calibri"/>
              </a:rPr>
              <a:t>contributions,</a:t>
            </a:r>
            <a:r>
              <a:rPr sz="2100" b="1" spc="10" dirty="0">
                <a:latin typeface="Calibri"/>
                <a:cs typeface="Calibri"/>
              </a:rPr>
              <a:t> </a:t>
            </a:r>
            <a:r>
              <a:rPr sz="2100" b="1" spc="-55" dirty="0">
                <a:latin typeface="Calibri"/>
                <a:cs typeface="Calibri"/>
              </a:rPr>
              <a:t>PACs</a:t>
            </a:r>
            <a:r>
              <a:rPr sz="2100" b="1" dirty="0">
                <a:latin typeface="Calibri"/>
                <a:cs typeface="Calibri"/>
              </a:rPr>
              <a:t> </a:t>
            </a:r>
            <a:r>
              <a:rPr sz="2100" b="1" spc="-5" dirty="0">
                <a:latin typeface="Calibri"/>
                <a:cs typeface="Calibri"/>
              </a:rPr>
              <a:t>increase their</a:t>
            </a:r>
            <a:r>
              <a:rPr sz="2100" b="1" spc="5" dirty="0">
                <a:latin typeface="Calibri"/>
                <a:cs typeface="Calibri"/>
              </a:rPr>
              <a:t> </a:t>
            </a:r>
            <a:r>
              <a:rPr sz="2100" b="1" spc="-5" dirty="0">
                <a:latin typeface="Calibri"/>
                <a:cs typeface="Calibri"/>
              </a:rPr>
              <a:t>clout</a:t>
            </a:r>
            <a:r>
              <a:rPr sz="2100" b="1" dirty="0">
                <a:latin typeface="Calibri"/>
                <a:cs typeface="Calibri"/>
              </a:rPr>
              <a:t> </a:t>
            </a:r>
            <a:r>
              <a:rPr sz="2100" b="1" spc="-5" dirty="0">
                <a:latin typeface="Calibri"/>
                <a:cs typeface="Calibri"/>
              </a:rPr>
              <a:t>with </a:t>
            </a:r>
            <a:r>
              <a:rPr sz="2100" b="1" spc="-10" dirty="0">
                <a:latin typeface="Calibri"/>
                <a:cs typeface="Calibri"/>
              </a:rPr>
              <a:t>elected</a:t>
            </a:r>
            <a:r>
              <a:rPr lang="en-US" sz="2100" b="1" spc="-10" dirty="0">
                <a:latin typeface="Calibri"/>
                <a:cs typeface="Calibri"/>
              </a:rPr>
              <a:t> officials</a:t>
            </a:r>
            <a:endParaRPr sz="2100" dirty="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26440DE-038E-35BC-A9CD-25238B9360DE}"/>
              </a:ext>
            </a:extLst>
          </p:cNvPr>
          <p:cNvSpPr txBox="1"/>
          <p:nvPr/>
        </p:nvSpPr>
        <p:spPr>
          <a:xfrm>
            <a:off x="5638800" y="6536308"/>
            <a:ext cx="6705600" cy="307777"/>
          </a:xfrm>
          <a:prstGeom prst="rect">
            <a:avLst/>
          </a:prstGeom>
          <a:noFill/>
        </p:spPr>
        <p:txBody>
          <a:bodyPr wrap="square">
            <a:spAutoFit/>
          </a:bodyPr>
          <a:lstStyle/>
          <a:p>
            <a:r>
              <a:rPr lang="en-US" sz="1400" dirty="0">
                <a:hlinkClick r:id="rId2"/>
              </a:rPr>
              <a:t>https://www.thoughtco.com/bundling-political-contributions-legal-and-illegal-3367621</a:t>
            </a:r>
            <a:endParaRPr lang="en-US" sz="1400" dirty="0"/>
          </a:p>
        </p:txBody>
      </p:sp>
      <p:pic>
        <p:nvPicPr>
          <p:cNvPr id="15" name="Picture 14">
            <a:extLst>
              <a:ext uri="{FF2B5EF4-FFF2-40B4-BE49-F238E27FC236}">
                <a16:creationId xmlns:a16="http://schemas.microsoft.com/office/drawing/2014/main" id="{90DF7343-C65B-6438-40DB-2AFCC3992209}"/>
              </a:ext>
            </a:extLst>
          </p:cNvPr>
          <p:cNvPicPr>
            <a:picLocks noChangeAspect="1"/>
          </p:cNvPicPr>
          <p:nvPr/>
        </p:nvPicPr>
        <p:blipFill>
          <a:blip r:embed="rId3">
            <a:alphaModFix amt="24000"/>
          </a:blip>
          <a:stretch>
            <a:fillRect/>
          </a:stretch>
        </p:blipFill>
        <p:spPr>
          <a:xfrm>
            <a:off x="0" y="13915"/>
            <a:ext cx="12192000" cy="6830170"/>
          </a:xfrm>
          <a:prstGeom prst="rect">
            <a:avLst/>
          </a:prstGeom>
        </p:spPr>
      </p:pic>
      <p:sp>
        <p:nvSpPr>
          <p:cNvPr id="9" name="TextBox 8">
            <a:extLst>
              <a:ext uri="{FF2B5EF4-FFF2-40B4-BE49-F238E27FC236}">
                <a16:creationId xmlns:a16="http://schemas.microsoft.com/office/drawing/2014/main" id="{ADAC045C-A850-65DB-21E0-B856EE46F459}"/>
              </a:ext>
            </a:extLst>
          </p:cNvPr>
          <p:cNvSpPr txBox="1"/>
          <p:nvPr/>
        </p:nvSpPr>
        <p:spPr>
          <a:xfrm>
            <a:off x="0" y="273055"/>
            <a:ext cx="12192000" cy="6417141"/>
          </a:xfrm>
          <a:prstGeom prst="rect">
            <a:avLst/>
          </a:prstGeom>
          <a:noFill/>
        </p:spPr>
        <p:txBody>
          <a:bodyPr wrap="square">
            <a:spAutoFit/>
          </a:bodyPr>
          <a:lstStyle/>
          <a:p>
            <a:r>
              <a:rPr lang="en-US" sz="1600" dirty="0">
                <a:solidFill>
                  <a:srgbClr val="0070C0"/>
                </a:solidFill>
                <a:latin typeface="Georgia" panose="02040502050405020303" pitchFamily="18" charset="0"/>
              </a:rPr>
              <a:t>By Tom </a:t>
            </a:r>
            <a:r>
              <a:rPr lang="en-US" sz="1600" dirty="0" err="1">
                <a:solidFill>
                  <a:srgbClr val="0070C0"/>
                </a:solidFill>
                <a:latin typeface="Georgia" panose="02040502050405020303" pitchFamily="18" charset="0"/>
              </a:rPr>
              <a:t>Murse</a:t>
            </a:r>
            <a:r>
              <a:rPr lang="en-US" sz="1600" dirty="0">
                <a:solidFill>
                  <a:srgbClr val="0070C0"/>
                </a:solidFill>
                <a:latin typeface="Georgia" panose="02040502050405020303" pitchFamily="18" charset="0"/>
              </a:rPr>
              <a:t>, Oct. 21, 2019</a:t>
            </a:r>
          </a:p>
          <a:p>
            <a:r>
              <a:rPr lang="en-US" sz="1900" dirty="0">
                <a:latin typeface="Georgia" panose="02040502050405020303" pitchFamily="18" charset="0"/>
              </a:rPr>
              <a:t>Bundling campaign contributions is a common practice in American congressional and presidential elections.</a:t>
            </a:r>
          </a:p>
          <a:p>
            <a:endParaRPr lang="en-US" sz="1900" dirty="0">
              <a:latin typeface="Georgia" panose="02040502050405020303" pitchFamily="18" charset="0"/>
            </a:endParaRPr>
          </a:p>
          <a:p>
            <a:r>
              <a:rPr lang="en-US" sz="1900" i="0" dirty="0">
                <a:solidFill>
                  <a:srgbClr val="282828"/>
                </a:solidFill>
                <a:effectLst/>
                <a:latin typeface="Georgia" panose="02040502050405020303" pitchFamily="18" charset="0"/>
              </a:rPr>
              <a:t>The term bundling refers to a form of fundraising in which one person or small groups of people—</a:t>
            </a:r>
            <a:r>
              <a:rPr lang="en-US" sz="1900" i="0" u="none" strike="noStrike" dirty="0">
                <a:solidFill>
                  <a:srgbClr val="282828"/>
                </a:solidFill>
                <a:effectLst/>
                <a:latin typeface="Georgia" panose="02040502050405020303" pitchFamily="18" charset="0"/>
                <a:hlinkClick r:id="rId4"/>
              </a:rPr>
              <a:t>lobbyists</a:t>
            </a:r>
            <a:r>
              <a:rPr lang="en-US" sz="1900" i="0" dirty="0">
                <a:solidFill>
                  <a:srgbClr val="282828"/>
                </a:solidFill>
                <a:effectLst/>
                <a:latin typeface="Georgia" panose="02040502050405020303" pitchFamily="18" charset="0"/>
              </a:rPr>
              <a:t>, business owners, special interest groups, or activists seeking legislative action—convince their wealthy friends, co-workers, and other like-minded donors to simultaneously write checks to their preferred candidate for public office</a:t>
            </a:r>
          </a:p>
          <a:p>
            <a:endParaRPr lang="en-US" sz="1900" dirty="0">
              <a:solidFill>
                <a:srgbClr val="282828"/>
              </a:solidFill>
              <a:latin typeface="Georgia" panose="02040502050405020303" pitchFamily="18" charset="0"/>
            </a:endParaRPr>
          </a:p>
          <a:p>
            <a:r>
              <a:rPr lang="en-US" sz="1900" i="0" dirty="0">
                <a:solidFill>
                  <a:srgbClr val="282828"/>
                </a:solidFill>
                <a:effectLst/>
                <a:latin typeface="Georgia" panose="02040502050405020303" pitchFamily="18" charset="0"/>
              </a:rPr>
              <a:t>It is not uncommon for bundlers to raise hundreds of millions of dollars in a presidential-election year and receive special treatment in return for their work.</a:t>
            </a:r>
          </a:p>
          <a:p>
            <a:endParaRPr lang="en-US" sz="1900" dirty="0">
              <a:solidFill>
                <a:srgbClr val="282828"/>
              </a:solidFill>
              <a:latin typeface="Georgia" panose="02040502050405020303" pitchFamily="18" charset="0"/>
            </a:endParaRPr>
          </a:p>
          <a:p>
            <a:r>
              <a:rPr lang="en-US" sz="1900" i="0" dirty="0">
                <a:solidFill>
                  <a:srgbClr val="282828"/>
                </a:solidFill>
                <a:effectLst/>
                <a:latin typeface="Georgia" panose="02040502050405020303" pitchFamily="18" charset="0"/>
              </a:rPr>
              <a:t>A bundler is a person or small group of people who pool or aggregate these contributions and then deliver them in one lump sum to a political campaign. In the 2000 presidential campaign, Republican nominee </a:t>
            </a:r>
            <a:r>
              <a:rPr lang="en-US" sz="1900" i="0" u="none" strike="noStrike" dirty="0">
                <a:solidFill>
                  <a:srgbClr val="282828"/>
                </a:solidFill>
                <a:effectLst/>
                <a:latin typeface="Georgia" panose="02040502050405020303" pitchFamily="18" charset="0"/>
                <a:hlinkClick r:id="rId5"/>
              </a:rPr>
              <a:t>George W. Bush</a:t>
            </a:r>
            <a:r>
              <a:rPr lang="en-US" sz="1900" i="0" dirty="0">
                <a:solidFill>
                  <a:srgbClr val="282828"/>
                </a:solidFill>
                <a:effectLst/>
                <a:latin typeface="Georgia" panose="02040502050405020303" pitchFamily="18" charset="0"/>
              </a:rPr>
              <a:t> used the term "pioneers" to describe bundlers who raised at least $100,000 for his White House bid.</a:t>
            </a:r>
          </a:p>
          <a:p>
            <a:endParaRPr lang="en-US" sz="1900" dirty="0">
              <a:solidFill>
                <a:srgbClr val="282828"/>
              </a:solidFill>
              <a:latin typeface="Georgia" panose="02040502050405020303" pitchFamily="18" charset="0"/>
            </a:endParaRPr>
          </a:p>
          <a:p>
            <a:r>
              <a:rPr lang="en-US" sz="1900" i="0" dirty="0">
                <a:solidFill>
                  <a:srgbClr val="282828"/>
                </a:solidFill>
                <a:effectLst/>
                <a:latin typeface="Georgia" panose="02040502050405020303" pitchFamily="18" charset="0"/>
              </a:rPr>
              <a:t>Bundlers are often rewarded by successful candidates with plum positions in an administration or other political favors. Four out of five of Democratic presidential nominee </a:t>
            </a:r>
            <a:r>
              <a:rPr lang="en-US" sz="1900" i="0" u="none" strike="noStrike" dirty="0">
                <a:solidFill>
                  <a:srgbClr val="282828"/>
                </a:solidFill>
                <a:effectLst/>
                <a:latin typeface="Georgia" panose="02040502050405020303" pitchFamily="18" charset="0"/>
                <a:hlinkClick r:id="rId6"/>
              </a:rPr>
              <a:t>Barack Obama</a:t>
            </a:r>
            <a:r>
              <a:rPr lang="en-US" sz="1900" i="0" dirty="0">
                <a:solidFill>
                  <a:srgbClr val="282828"/>
                </a:solidFill>
                <a:effectLst/>
                <a:latin typeface="Georgia" panose="02040502050405020303" pitchFamily="18" charset="0"/>
              </a:rPr>
              <a:t>'s largest fundraisers in the 2008 presidential campaign received key posts in his administration, according to the Washington, D.C.-based Center for Responsive Politics.</a:t>
            </a:r>
          </a:p>
          <a:p>
            <a:endParaRPr lang="en-US" sz="1900" b="1" dirty="0">
              <a:solidFill>
                <a:srgbClr val="282828"/>
              </a:solidFill>
              <a:latin typeface="+mj-lt"/>
            </a:endParaRPr>
          </a:p>
          <a:p>
            <a:r>
              <a:rPr lang="en-US" sz="1900" b="0" i="0" dirty="0">
                <a:solidFill>
                  <a:srgbClr val="282828"/>
                </a:solidFill>
                <a:effectLst/>
                <a:latin typeface="Georgia" panose="02040502050405020303" pitchFamily="18" charset="0"/>
              </a:rPr>
              <a:t>Bundling is a legal way for campaign supporters to circumvent </a:t>
            </a:r>
            <a:r>
              <a:rPr lang="en-US" sz="1900" b="0" i="0" u="none" strike="noStrike" dirty="0">
                <a:solidFill>
                  <a:srgbClr val="282828"/>
                </a:solidFill>
                <a:effectLst/>
                <a:latin typeface="Georgia" panose="02040502050405020303" pitchFamily="18" charset="0"/>
                <a:hlinkClick r:id="rId7"/>
              </a:rPr>
              <a:t>individual contribution limits set forth in federal campaign finance laws</a:t>
            </a:r>
            <a:r>
              <a:rPr lang="en-US" sz="1900" b="0" i="0" dirty="0">
                <a:solidFill>
                  <a:srgbClr val="282828"/>
                </a:solidFill>
                <a:effectLst/>
                <a:latin typeface="Georgia" panose="02040502050405020303" pitchFamily="18" charset="0"/>
              </a:rPr>
              <a:t>.</a:t>
            </a:r>
            <a:endParaRPr lang="en-US" sz="1900" b="1" dirty="0">
              <a:latin typeface="+mj-lt"/>
            </a:endParaRPr>
          </a:p>
        </p:txBody>
      </p:sp>
    </p:spTree>
    <p:extLst>
      <p:ext uri="{BB962C8B-B14F-4D97-AF65-F5344CB8AC3E}">
        <p14:creationId xmlns:p14="http://schemas.microsoft.com/office/powerpoint/2010/main" val="2428693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762000"/>
          </a:xfrm>
          <a:custGeom>
            <a:avLst/>
            <a:gdLst/>
            <a:ahLst/>
            <a:cxnLst/>
            <a:rect l="l" t="t" r="r" b="b"/>
            <a:pathLst>
              <a:path w="12192000" h="762000">
                <a:moveTo>
                  <a:pt x="12192000" y="0"/>
                </a:moveTo>
                <a:lnTo>
                  <a:pt x="0" y="0"/>
                </a:lnTo>
                <a:lnTo>
                  <a:pt x="0" y="762000"/>
                </a:lnTo>
                <a:lnTo>
                  <a:pt x="12192000" y="762000"/>
                </a:lnTo>
                <a:lnTo>
                  <a:pt x="12192000" y="0"/>
                </a:lnTo>
                <a:close/>
              </a:path>
            </a:pathLst>
          </a:custGeom>
          <a:solidFill>
            <a:srgbClr val="548ED4"/>
          </a:solidFill>
        </p:spPr>
        <p:txBody>
          <a:bodyPr wrap="square" lIns="0" tIns="0" rIns="0" bIns="0" rtlCol="0"/>
          <a:lstStyle/>
          <a:p>
            <a:endParaRPr/>
          </a:p>
        </p:txBody>
      </p:sp>
      <p:sp>
        <p:nvSpPr>
          <p:cNvPr id="3" name="object 3"/>
          <p:cNvSpPr txBox="1">
            <a:spLocks noGrp="1"/>
          </p:cNvSpPr>
          <p:nvPr>
            <p:ph type="title"/>
          </p:nvPr>
        </p:nvSpPr>
        <p:spPr>
          <a:xfrm>
            <a:off x="1906904" y="64719"/>
            <a:ext cx="8374380" cy="574675"/>
          </a:xfrm>
          <a:prstGeom prst="rect">
            <a:avLst/>
          </a:prstGeom>
        </p:spPr>
        <p:txBody>
          <a:bodyPr vert="horz" wrap="square" lIns="0" tIns="12700" rIns="0" bIns="0" rtlCol="0">
            <a:spAutoFit/>
          </a:bodyPr>
          <a:lstStyle/>
          <a:p>
            <a:pPr marL="12700">
              <a:lnSpc>
                <a:spcPct val="100000"/>
              </a:lnSpc>
              <a:spcBef>
                <a:spcPts val="100"/>
              </a:spcBef>
            </a:pPr>
            <a:r>
              <a:rPr sz="3600" i="0" spc="-5" dirty="0">
                <a:solidFill>
                  <a:srgbClr val="000000"/>
                </a:solidFill>
                <a:latin typeface="Calibri"/>
                <a:cs typeface="Calibri"/>
              </a:rPr>
              <a:t>THE</a:t>
            </a:r>
            <a:r>
              <a:rPr sz="3600" i="0" spc="-10" dirty="0">
                <a:solidFill>
                  <a:srgbClr val="000000"/>
                </a:solidFill>
                <a:latin typeface="Calibri"/>
                <a:cs typeface="Calibri"/>
              </a:rPr>
              <a:t> </a:t>
            </a:r>
            <a:r>
              <a:rPr sz="3600" i="0" spc="-25" dirty="0">
                <a:solidFill>
                  <a:srgbClr val="000000"/>
                </a:solidFill>
                <a:latin typeface="Calibri"/>
                <a:cs typeface="Calibri"/>
              </a:rPr>
              <a:t>GOOD,</a:t>
            </a:r>
            <a:r>
              <a:rPr sz="3600" i="0" spc="15" dirty="0">
                <a:solidFill>
                  <a:srgbClr val="000000"/>
                </a:solidFill>
                <a:latin typeface="Calibri"/>
                <a:cs typeface="Calibri"/>
              </a:rPr>
              <a:t> </a:t>
            </a:r>
            <a:r>
              <a:rPr sz="3600" i="0" spc="-5" dirty="0">
                <a:solidFill>
                  <a:srgbClr val="000000"/>
                </a:solidFill>
                <a:latin typeface="Calibri"/>
                <a:cs typeface="Calibri"/>
              </a:rPr>
              <a:t>THE </a:t>
            </a:r>
            <a:r>
              <a:rPr sz="3600" i="0" spc="-35" dirty="0">
                <a:solidFill>
                  <a:srgbClr val="000000"/>
                </a:solidFill>
                <a:latin typeface="Calibri"/>
                <a:cs typeface="Calibri"/>
              </a:rPr>
              <a:t>BAD,</a:t>
            </a:r>
            <a:r>
              <a:rPr sz="3600" i="0" dirty="0">
                <a:solidFill>
                  <a:srgbClr val="000000"/>
                </a:solidFill>
                <a:latin typeface="Calibri"/>
                <a:cs typeface="Calibri"/>
              </a:rPr>
              <a:t> AND</a:t>
            </a:r>
            <a:r>
              <a:rPr sz="3600" i="0" spc="-5" dirty="0">
                <a:solidFill>
                  <a:srgbClr val="000000"/>
                </a:solidFill>
                <a:latin typeface="Calibri"/>
                <a:cs typeface="Calibri"/>
              </a:rPr>
              <a:t> THE ‘EH’</a:t>
            </a:r>
            <a:r>
              <a:rPr sz="3600" i="0" dirty="0">
                <a:solidFill>
                  <a:srgbClr val="000000"/>
                </a:solidFill>
                <a:latin typeface="Calibri"/>
                <a:cs typeface="Calibri"/>
              </a:rPr>
              <a:t> </a:t>
            </a:r>
            <a:r>
              <a:rPr sz="3600" i="0" spc="-5" dirty="0">
                <a:solidFill>
                  <a:srgbClr val="000000"/>
                </a:solidFill>
                <a:latin typeface="Calibri"/>
                <a:cs typeface="Calibri"/>
              </a:rPr>
              <a:t>OF </a:t>
            </a:r>
            <a:r>
              <a:rPr sz="3600" i="0" spc="-75" dirty="0">
                <a:solidFill>
                  <a:srgbClr val="000000"/>
                </a:solidFill>
                <a:latin typeface="Calibri"/>
                <a:cs typeface="Calibri"/>
              </a:rPr>
              <a:t>PACS</a:t>
            </a:r>
            <a:endParaRPr sz="3600">
              <a:latin typeface="Calibri"/>
              <a:cs typeface="Calibri"/>
            </a:endParaRPr>
          </a:p>
        </p:txBody>
      </p:sp>
      <p:sp>
        <p:nvSpPr>
          <p:cNvPr id="4" name="object 4"/>
          <p:cNvSpPr txBox="1"/>
          <p:nvPr/>
        </p:nvSpPr>
        <p:spPr>
          <a:xfrm>
            <a:off x="-35559" y="721595"/>
            <a:ext cx="11883390" cy="6217087"/>
          </a:xfrm>
          <a:prstGeom prst="rect">
            <a:avLst/>
          </a:prstGeom>
        </p:spPr>
        <p:txBody>
          <a:bodyPr vert="horz" wrap="square" lIns="0" tIns="71120" rIns="0" bIns="0" rtlCol="0">
            <a:spAutoFit/>
          </a:bodyPr>
          <a:lstStyle/>
          <a:p>
            <a:pPr marL="127000">
              <a:lnSpc>
                <a:spcPct val="100000"/>
              </a:lnSpc>
              <a:spcBef>
                <a:spcPts val="415"/>
              </a:spcBef>
            </a:pPr>
            <a:r>
              <a:rPr lang="en-US" sz="2000" b="1" i="1" u="sng" spc="-5" dirty="0">
                <a:uFill>
                  <a:solidFill>
                    <a:srgbClr val="000000"/>
                  </a:solidFill>
                </a:uFill>
                <a:latin typeface="Calibri"/>
                <a:cs typeface="Calibri"/>
              </a:rPr>
              <a:t>THE</a:t>
            </a:r>
            <a:r>
              <a:rPr lang="en-US" sz="2000" b="1" i="1" u="sng" spc="-45" dirty="0">
                <a:uFill>
                  <a:solidFill>
                    <a:srgbClr val="000000"/>
                  </a:solidFill>
                </a:uFill>
                <a:latin typeface="Calibri"/>
                <a:cs typeface="Calibri"/>
              </a:rPr>
              <a:t> </a:t>
            </a:r>
            <a:r>
              <a:rPr lang="en-US" sz="2000" b="1" i="1" u="sng" spc="-10" dirty="0">
                <a:uFill>
                  <a:solidFill>
                    <a:srgbClr val="000000"/>
                  </a:solidFill>
                </a:uFill>
                <a:latin typeface="Calibri"/>
                <a:cs typeface="Calibri"/>
              </a:rPr>
              <a:t>BAD- The Dangers</a:t>
            </a:r>
            <a:endParaRPr lang="en-US" sz="2000" dirty="0">
              <a:latin typeface="Calibri"/>
              <a:cs typeface="Calibri"/>
            </a:endParaRPr>
          </a:p>
          <a:p>
            <a:pPr marL="469900" indent="-342900">
              <a:lnSpc>
                <a:spcPct val="100000"/>
              </a:lnSpc>
              <a:spcBef>
                <a:spcPts val="405"/>
              </a:spcBef>
              <a:buFont typeface="Arial"/>
              <a:buChar char="•"/>
              <a:tabLst>
                <a:tab pos="469265" algn="l"/>
                <a:tab pos="469900" algn="l"/>
              </a:tabLst>
            </a:pPr>
            <a:r>
              <a:rPr lang="en-US" sz="1800" b="1" spc="-10" dirty="0">
                <a:latin typeface="Calibri"/>
                <a:cs typeface="Calibri"/>
              </a:rPr>
              <a:t>Ethical</a:t>
            </a:r>
            <a:r>
              <a:rPr lang="en-US" sz="1800" b="1" spc="-5" dirty="0">
                <a:latin typeface="Calibri"/>
                <a:cs typeface="Calibri"/>
              </a:rPr>
              <a:t> </a:t>
            </a:r>
            <a:r>
              <a:rPr lang="en-US" sz="1800" b="1" spc="-10" dirty="0">
                <a:latin typeface="Calibri"/>
                <a:cs typeface="Calibri"/>
              </a:rPr>
              <a:t>concerns:</a:t>
            </a:r>
            <a:r>
              <a:rPr lang="en-US" sz="1800" b="1" spc="40" dirty="0">
                <a:latin typeface="Calibri"/>
                <a:cs typeface="Calibri"/>
              </a:rPr>
              <a:t> </a:t>
            </a:r>
            <a:r>
              <a:rPr lang="en-US" sz="1800" b="1" spc="-5" dirty="0">
                <a:latin typeface="Calibri"/>
                <a:cs typeface="Calibri"/>
              </a:rPr>
              <a:t>does</a:t>
            </a:r>
            <a:r>
              <a:rPr lang="en-US" sz="1800" b="1" spc="10" dirty="0">
                <a:latin typeface="Calibri"/>
                <a:cs typeface="Calibri"/>
              </a:rPr>
              <a:t> </a:t>
            </a:r>
            <a:r>
              <a:rPr lang="en-US" sz="1800" b="1" spc="-5" dirty="0">
                <a:latin typeface="Calibri"/>
                <a:cs typeface="Calibri"/>
              </a:rPr>
              <a:t>a</a:t>
            </a:r>
            <a:r>
              <a:rPr lang="en-US" sz="1800" b="1" spc="5" dirty="0">
                <a:latin typeface="Calibri"/>
                <a:cs typeface="Calibri"/>
              </a:rPr>
              <a:t> </a:t>
            </a:r>
            <a:r>
              <a:rPr lang="en-US" sz="1800" b="1" spc="-10" dirty="0">
                <a:latin typeface="Calibri"/>
                <a:cs typeface="Calibri"/>
              </a:rPr>
              <a:t>contribution</a:t>
            </a:r>
            <a:r>
              <a:rPr lang="en-US" sz="1800" b="1" spc="35" dirty="0">
                <a:latin typeface="Calibri"/>
                <a:cs typeface="Calibri"/>
              </a:rPr>
              <a:t> </a:t>
            </a:r>
            <a:r>
              <a:rPr lang="en-US" sz="1800" b="1" dirty="0">
                <a:latin typeface="Calibri"/>
                <a:cs typeface="Calibri"/>
              </a:rPr>
              <a:t>“buy”</a:t>
            </a:r>
            <a:r>
              <a:rPr lang="en-US" sz="1800" b="1" spc="35" dirty="0">
                <a:latin typeface="Calibri"/>
                <a:cs typeface="Calibri"/>
              </a:rPr>
              <a:t> </a:t>
            </a:r>
            <a:r>
              <a:rPr lang="en-US" sz="1800" b="1" spc="-5" dirty="0">
                <a:latin typeface="Calibri"/>
                <a:cs typeface="Calibri"/>
              </a:rPr>
              <a:t>anything?</a:t>
            </a:r>
            <a:endParaRPr lang="en-US" sz="1800" dirty="0">
              <a:latin typeface="Calibri"/>
              <a:cs typeface="Calibri"/>
            </a:endParaRPr>
          </a:p>
          <a:p>
            <a:pPr marL="469900" indent="-342900">
              <a:lnSpc>
                <a:spcPct val="100000"/>
              </a:lnSpc>
              <a:spcBef>
                <a:spcPts val="380"/>
              </a:spcBef>
              <a:buFont typeface="Arial"/>
              <a:buChar char="•"/>
              <a:tabLst>
                <a:tab pos="469265" algn="l"/>
                <a:tab pos="469900" algn="l"/>
              </a:tabLst>
            </a:pPr>
            <a:r>
              <a:rPr lang="en-US" sz="1800" b="1" spc="-5" dirty="0">
                <a:latin typeface="Calibri"/>
                <a:cs typeface="Calibri"/>
              </a:rPr>
              <a:t>Special</a:t>
            </a:r>
            <a:r>
              <a:rPr lang="en-US" sz="1800" b="1" dirty="0">
                <a:latin typeface="Calibri"/>
                <a:cs typeface="Calibri"/>
              </a:rPr>
              <a:t> </a:t>
            </a:r>
            <a:r>
              <a:rPr lang="en-US" sz="1800" b="1" spc="-5" dirty="0">
                <a:latin typeface="Calibri"/>
                <a:cs typeface="Calibri"/>
              </a:rPr>
              <a:t>access of</a:t>
            </a:r>
            <a:r>
              <a:rPr lang="en-US" sz="1800" b="1" spc="10" dirty="0">
                <a:latin typeface="Calibri"/>
                <a:cs typeface="Calibri"/>
              </a:rPr>
              <a:t> </a:t>
            </a:r>
            <a:r>
              <a:rPr lang="en-US" sz="1800" b="1" spc="-40" dirty="0">
                <a:latin typeface="Calibri"/>
                <a:cs typeface="Calibri"/>
              </a:rPr>
              <a:t>PACs</a:t>
            </a:r>
            <a:r>
              <a:rPr lang="en-US" sz="1800" b="1" spc="5" dirty="0">
                <a:latin typeface="Calibri"/>
                <a:cs typeface="Calibri"/>
              </a:rPr>
              <a:t> </a:t>
            </a:r>
            <a:r>
              <a:rPr lang="en-US" sz="1800" b="1" spc="-10" dirty="0">
                <a:latin typeface="Calibri"/>
                <a:cs typeface="Calibri"/>
              </a:rPr>
              <a:t>that</a:t>
            </a:r>
            <a:r>
              <a:rPr lang="en-US" sz="1800" b="1" spc="5" dirty="0">
                <a:latin typeface="Calibri"/>
                <a:cs typeface="Calibri"/>
              </a:rPr>
              <a:t> </a:t>
            </a:r>
            <a:r>
              <a:rPr lang="en-US" sz="1800" b="1" spc="-5" dirty="0">
                <a:latin typeface="Calibri"/>
                <a:cs typeface="Calibri"/>
              </a:rPr>
              <a:t>the</a:t>
            </a:r>
            <a:r>
              <a:rPr lang="en-US" sz="1800" b="1" dirty="0">
                <a:latin typeface="Calibri"/>
                <a:cs typeface="Calibri"/>
              </a:rPr>
              <a:t> </a:t>
            </a:r>
            <a:r>
              <a:rPr lang="en-US" sz="1800" b="1" spc="-20" dirty="0">
                <a:latin typeface="Calibri"/>
                <a:cs typeface="Calibri"/>
              </a:rPr>
              <a:t>average</a:t>
            </a:r>
            <a:r>
              <a:rPr lang="en-US" sz="1800" b="1" spc="-5" dirty="0">
                <a:latin typeface="Calibri"/>
                <a:cs typeface="Calibri"/>
              </a:rPr>
              <a:t> </a:t>
            </a:r>
            <a:r>
              <a:rPr lang="en-US" sz="1800" b="1" spc="-10" dirty="0">
                <a:latin typeface="Calibri"/>
                <a:cs typeface="Calibri"/>
              </a:rPr>
              <a:t>person</a:t>
            </a:r>
            <a:r>
              <a:rPr lang="en-US" sz="1800" b="1" spc="25" dirty="0">
                <a:latin typeface="Calibri"/>
                <a:cs typeface="Calibri"/>
              </a:rPr>
              <a:t> </a:t>
            </a:r>
            <a:r>
              <a:rPr lang="en-US" sz="1800" b="1" spc="-5" dirty="0">
                <a:latin typeface="Calibri"/>
                <a:cs typeface="Calibri"/>
              </a:rPr>
              <a:t>lacks</a:t>
            </a:r>
            <a:endParaRPr lang="en-US" sz="1800" dirty="0">
              <a:latin typeface="Calibri"/>
              <a:cs typeface="Calibri"/>
            </a:endParaRPr>
          </a:p>
          <a:p>
            <a:pPr marL="469900" indent="-342900">
              <a:lnSpc>
                <a:spcPct val="100000"/>
              </a:lnSpc>
              <a:spcBef>
                <a:spcPts val="390"/>
              </a:spcBef>
              <a:buFont typeface="Arial"/>
              <a:buChar char="•"/>
              <a:tabLst>
                <a:tab pos="469265" algn="l"/>
                <a:tab pos="469900" algn="l"/>
              </a:tabLst>
            </a:pPr>
            <a:r>
              <a:rPr lang="en-US" sz="1800" b="1" spc="-10" dirty="0">
                <a:latin typeface="Calibri"/>
                <a:cs typeface="Calibri"/>
              </a:rPr>
              <a:t>Drives</a:t>
            </a:r>
            <a:r>
              <a:rPr lang="en-US" sz="1800" b="1" dirty="0">
                <a:latin typeface="Calibri"/>
                <a:cs typeface="Calibri"/>
              </a:rPr>
              <a:t> </a:t>
            </a:r>
            <a:r>
              <a:rPr lang="en-US" sz="1800" b="1" spc="-5" dirty="0">
                <a:latin typeface="Calibri"/>
                <a:cs typeface="Calibri"/>
              </a:rPr>
              <a:t>up</a:t>
            </a:r>
            <a:r>
              <a:rPr lang="en-US" sz="1800" b="1" spc="10" dirty="0">
                <a:latin typeface="Calibri"/>
                <a:cs typeface="Calibri"/>
              </a:rPr>
              <a:t> </a:t>
            </a:r>
            <a:r>
              <a:rPr lang="en-US" sz="1800" b="1" spc="-10" dirty="0">
                <a:latin typeface="Calibri"/>
                <a:cs typeface="Calibri"/>
              </a:rPr>
              <a:t>the cost</a:t>
            </a:r>
            <a:r>
              <a:rPr lang="en-US" sz="1800" b="1" dirty="0">
                <a:latin typeface="Calibri"/>
                <a:cs typeface="Calibri"/>
              </a:rPr>
              <a:t> </a:t>
            </a:r>
            <a:r>
              <a:rPr lang="en-US" sz="1800" b="1" spc="-5" dirty="0">
                <a:latin typeface="Calibri"/>
                <a:cs typeface="Calibri"/>
              </a:rPr>
              <a:t>of</a:t>
            </a:r>
            <a:r>
              <a:rPr lang="en-US" sz="1800" b="1" spc="-10" dirty="0">
                <a:latin typeface="Calibri"/>
                <a:cs typeface="Calibri"/>
              </a:rPr>
              <a:t> </a:t>
            </a:r>
            <a:r>
              <a:rPr lang="en-US" sz="1800" b="1" spc="-5" dirty="0">
                <a:latin typeface="Calibri"/>
                <a:cs typeface="Calibri"/>
              </a:rPr>
              <a:t>campaigning</a:t>
            </a:r>
            <a:endParaRPr lang="en-US" sz="1800" dirty="0">
              <a:latin typeface="Calibri"/>
              <a:cs typeface="Calibri"/>
            </a:endParaRPr>
          </a:p>
          <a:p>
            <a:pPr marL="469900" indent="-342900">
              <a:lnSpc>
                <a:spcPct val="100000"/>
              </a:lnSpc>
              <a:spcBef>
                <a:spcPts val="384"/>
              </a:spcBef>
              <a:buFont typeface="Arial"/>
              <a:buChar char="•"/>
              <a:tabLst>
                <a:tab pos="469265" algn="l"/>
                <a:tab pos="469900" algn="l"/>
              </a:tabLst>
            </a:pPr>
            <a:r>
              <a:rPr lang="en-US" sz="1800" b="1" spc="-10" dirty="0">
                <a:latin typeface="Calibri"/>
                <a:cs typeface="Calibri"/>
              </a:rPr>
              <a:t>Over</a:t>
            </a:r>
            <a:r>
              <a:rPr lang="en-US" sz="1800" b="1" spc="10" dirty="0">
                <a:latin typeface="Calibri"/>
                <a:cs typeface="Calibri"/>
              </a:rPr>
              <a:t> </a:t>
            </a:r>
            <a:r>
              <a:rPr lang="en-US" sz="1800" b="1" spc="-10" dirty="0">
                <a:latin typeface="Calibri"/>
                <a:cs typeface="Calibri"/>
              </a:rPr>
              <a:t>representation </a:t>
            </a:r>
            <a:r>
              <a:rPr lang="en-US" sz="1800" b="1" spc="-5" dirty="0">
                <a:latin typeface="Calibri"/>
                <a:cs typeface="Calibri"/>
              </a:rPr>
              <a:t>of</a:t>
            </a:r>
            <a:r>
              <a:rPr lang="en-US" sz="1800" b="1" spc="10" dirty="0">
                <a:latin typeface="Calibri"/>
                <a:cs typeface="Calibri"/>
              </a:rPr>
              <a:t> </a:t>
            </a:r>
            <a:r>
              <a:rPr lang="en-US" sz="1800" b="1" spc="-5" dirty="0">
                <a:latin typeface="Calibri"/>
                <a:cs typeface="Calibri"/>
              </a:rPr>
              <a:t>those</a:t>
            </a:r>
            <a:r>
              <a:rPr lang="en-US" sz="1800" b="1" spc="5" dirty="0">
                <a:latin typeface="Calibri"/>
                <a:cs typeface="Calibri"/>
              </a:rPr>
              <a:t> </a:t>
            </a:r>
            <a:r>
              <a:rPr lang="en-US" sz="1800" b="1" spc="-10" dirty="0">
                <a:latin typeface="Calibri"/>
                <a:cs typeface="Calibri"/>
              </a:rPr>
              <a:t>wealthy</a:t>
            </a:r>
            <a:r>
              <a:rPr lang="en-US" sz="1800" b="1" spc="-15" dirty="0">
                <a:latin typeface="Calibri"/>
                <a:cs typeface="Calibri"/>
              </a:rPr>
              <a:t> </a:t>
            </a:r>
            <a:r>
              <a:rPr lang="en-US" sz="1800" b="1" spc="-10" dirty="0">
                <a:latin typeface="Calibri"/>
                <a:cs typeface="Calibri"/>
              </a:rPr>
              <a:t>enough</a:t>
            </a:r>
            <a:r>
              <a:rPr lang="en-US" sz="1800" b="1" spc="15" dirty="0">
                <a:latin typeface="Calibri"/>
                <a:cs typeface="Calibri"/>
              </a:rPr>
              <a:t> </a:t>
            </a:r>
            <a:r>
              <a:rPr lang="en-US" sz="1800" b="1" spc="-10" dirty="0">
                <a:latin typeface="Calibri"/>
                <a:cs typeface="Calibri"/>
              </a:rPr>
              <a:t>to</a:t>
            </a:r>
            <a:r>
              <a:rPr lang="en-US" sz="1800" b="1" dirty="0">
                <a:latin typeface="Calibri"/>
                <a:cs typeface="Calibri"/>
              </a:rPr>
              <a:t> </a:t>
            </a:r>
            <a:r>
              <a:rPr lang="en-US" sz="1800" b="1" spc="-15" dirty="0">
                <a:latin typeface="Calibri"/>
                <a:cs typeface="Calibri"/>
              </a:rPr>
              <a:t>have</a:t>
            </a:r>
            <a:r>
              <a:rPr lang="en-US" sz="1800" b="1" spc="-5" dirty="0">
                <a:latin typeface="Calibri"/>
                <a:cs typeface="Calibri"/>
              </a:rPr>
              <a:t> </a:t>
            </a:r>
            <a:r>
              <a:rPr lang="en-US" sz="1800" b="1" spc="-50" dirty="0">
                <a:latin typeface="Calibri"/>
                <a:cs typeface="Calibri"/>
              </a:rPr>
              <a:t>PAC</a:t>
            </a:r>
            <a:r>
              <a:rPr lang="en-US" sz="1800" b="1" spc="15" dirty="0">
                <a:latin typeface="Calibri"/>
                <a:cs typeface="Calibri"/>
              </a:rPr>
              <a:t> </a:t>
            </a:r>
            <a:r>
              <a:rPr lang="en-US" sz="1800" b="1" spc="-10" dirty="0">
                <a:latin typeface="Calibri"/>
                <a:cs typeface="Calibri"/>
              </a:rPr>
              <a:t>representation</a:t>
            </a:r>
            <a:endParaRPr lang="en-US" sz="1800" dirty="0">
              <a:latin typeface="Calibri"/>
              <a:cs typeface="Calibri"/>
            </a:endParaRPr>
          </a:p>
          <a:p>
            <a:pPr marL="469900" indent="-342900">
              <a:lnSpc>
                <a:spcPct val="100000"/>
              </a:lnSpc>
              <a:spcBef>
                <a:spcPts val="380"/>
              </a:spcBef>
              <a:buFont typeface="Arial"/>
              <a:buChar char="•"/>
              <a:tabLst>
                <a:tab pos="469265" algn="l"/>
                <a:tab pos="469900" algn="l"/>
              </a:tabLst>
            </a:pPr>
            <a:r>
              <a:rPr lang="en-US" sz="1800" b="1" spc="-10" dirty="0">
                <a:latin typeface="Calibri"/>
                <a:cs typeface="Calibri"/>
              </a:rPr>
              <a:t>Under</a:t>
            </a:r>
            <a:r>
              <a:rPr lang="en-US" sz="1800" b="1" spc="20" dirty="0">
                <a:latin typeface="Calibri"/>
                <a:cs typeface="Calibri"/>
              </a:rPr>
              <a:t> </a:t>
            </a:r>
            <a:r>
              <a:rPr lang="en-US" sz="1800" b="1" spc="-10" dirty="0">
                <a:latin typeface="Calibri"/>
                <a:cs typeface="Calibri"/>
              </a:rPr>
              <a:t>representation</a:t>
            </a:r>
            <a:r>
              <a:rPr lang="en-US" sz="1800" b="1" dirty="0">
                <a:latin typeface="Calibri"/>
                <a:cs typeface="Calibri"/>
              </a:rPr>
              <a:t> </a:t>
            </a:r>
            <a:r>
              <a:rPr lang="en-US" sz="1800" b="1" spc="-5" dirty="0">
                <a:latin typeface="Calibri"/>
                <a:cs typeface="Calibri"/>
              </a:rPr>
              <a:t>of those</a:t>
            </a:r>
            <a:r>
              <a:rPr lang="en-US" sz="1800" b="1" dirty="0">
                <a:latin typeface="Calibri"/>
                <a:cs typeface="Calibri"/>
              </a:rPr>
              <a:t> </a:t>
            </a:r>
            <a:r>
              <a:rPr lang="en-US" sz="1800" b="1" spc="-10" dirty="0">
                <a:latin typeface="Calibri"/>
                <a:cs typeface="Calibri"/>
              </a:rPr>
              <a:t>who</a:t>
            </a:r>
            <a:r>
              <a:rPr lang="en-US" sz="1800" b="1" spc="10" dirty="0">
                <a:latin typeface="Calibri"/>
                <a:cs typeface="Calibri"/>
              </a:rPr>
              <a:t> </a:t>
            </a:r>
            <a:r>
              <a:rPr lang="en-US" sz="1800" b="1" spc="-5" dirty="0">
                <a:latin typeface="Calibri"/>
                <a:cs typeface="Calibri"/>
              </a:rPr>
              <a:t>lack</a:t>
            </a:r>
            <a:r>
              <a:rPr lang="en-US" sz="1800" b="1" spc="-15" dirty="0">
                <a:latin typeface="Calibri"/>
                <a:cs typeface="Calibri"/>
              </a:rPr>
              <a:t> </a:t>
            </a:r>
            <a:r>
              <a:rPr lang="en-US" sz="1800" b="1" spc="-5" dirty="0">
                <a:latin typeface="Calibri"/>
                <a:cs typeface="Calibri"/>
              </a:rPr>
              <a:t>such</a:t>
            </a:r>
            <a:r>
              <a:rPr lang="en-US" sz="1800" b="1" spc="10" dirty="0">
                <a:latin typeface="Calibri"/>
                <a:cs typeface="Calibri"/>
              </a:rPr>
              <a:t> </a:t>
            </a:r>
            <a:r>
              <a:rPr lang="en-US" sz="1800" b="1" spc="-10" dirty="0">
                <a:latin typeface="Calibri"/>
                <a:cs typeface="Calibri"/>
              </a:rPr>
              <a:t>representation</a:t>
            </a:r>
            <a:endParaRPr lang="en-US" sz="1800" dirty="0">
              <a:latin typeface="Calibri"/>
              <a:cs typeface="Calibri"/>
            </a:endParaRPr>
          </a:p>
          <a:p>
            <a:pPr marL="469900" indent="-342900">
              <a:lnSpc>
                <a:spcPct val="100000"/>
              </a:lnSpc>
              <a:spcBef>
                <a:spcPts val="385"/>
              </a:spcBef>
              <a:buFont typeface="Arial"/>
              <a:buChar char="•"/>
              <a:tabLst>
                <a:tab pos="469265" algn="l"/>
                <a:tab pos="469900" algn="l"/>
              </a:tabLst>
            </a:pPr>
            <a:r>
              <a:rPr lang="en-US" sz="1800" b="1" spc="-10" dirty="0">
                <a:latin typeface="Calibri"/>
                <a:cs typeface="Calibri"/>
              </a:rPr>
              <a:t>Further</a:t>
            </a:r>
            <a:r>
              <a:rPr lang="en-US" sz="1800" b="1" spc="35" dirty="0">
                <a:latin typeface="Calibri"/>
                <a:cs typeface="Calibri"/>
              </a:rPr>
              <a:t> </a:t>
            </a:r>
            <a:r>
              <a:rPr lang="en-US" sz="1800" b="1" spc="-10" dirty="0">
                <a:latin typeface="Calibri"/>
                <a:cs typeface="Calibri"/>
              </a:rPr>
              <a:t>incumbency</a:t>
            </a:r>
            <a:r>
              <a:rPr lang="en-US" sz="1800" b="1" spc="45" dirty="0">
                <a:latin typeface="Calibri"/>
                <a:cs typeface="Calibri"/>
              </a:rPr>
              <a:t> </a:t>
            </a:r>
            <a:r>
              <a:rPr lang="en-US" sz="1800" b="1" spc="-10" dirty="0">
                <a:latin typeface="Calibri"/>
                <a:cs typeface="Calibri"/>
              </a:rPr>
              <a:t>advantage</a:t>
            </a:r>
            <a:r>
              <a:rPr lang="en-US" sz="1800" b="1" spc="-5" dirty="0">
                <a:latin typeface="Calibri"/>
                <a:cs typeface="Calibri"/>
              </a:rPr>
              <a:t> in</a:t>
            </a:r>
            <a:r>
              <a:rPr lang="en-US" sz="1800" b="1" spc="5" dirty="0">
                <a:latin typeface="Calibri"/>
                <a:cs typeface="Calibri"/>
              </a:rPr>
              <a:t> </a:t>
            </a:r>
            <a:r>
              <a:rPr lang="en-US" sz="1800" b="1" spc="-5" dirty="0">
                <a:latin typeface="Calibri"/>
                <a:cs typeface="Calibri"/>
              </a:rPr>
              <a:t>elections</a:t>
            </a:r>
            <a:endParaRPr lang="en-US" sz="1800" dirty="0">
              <a:latin typeface="Calibri"/>
              <a:cs typeface="Calibri"/>
            </a:endParaRPr>
          </a:p>
          <a:p>
            <a:pPr marL="127000">
              <a:lnSpc>
                <a:spcPct val="100000"/>
              </a:lnSpc>
              <a:spcBef>
                <a:spcPts val="560"/>
              </a:spcBef>
            </a:pPr>
            <a:r>
              <a:rPr sz="1800" b="1" i="1" u="sng" spc="-5" dirty="0">
                <a:uFill>
                  <a:solidFill>
                    <a:srgbClr val="000000"/>
                  </a:solidFill>
                </a:uFill>
                <a:latin typeface="Calibri"/>
                <a:cs typeface="Calibri"/>
              </a:rPr>
              <a:t>THE</a:t>
            </a:r>
            <a:r>
              <a:rPr sz="1800" b="1" i="1" u="sng" spc="-45" dirty="0">
                <a:uFill>
                  <a:solidFill>
                    <a:srgbClr val="000000"/>
                  </a:solidFill>
                </a:uFill>
                <a:latin typeface="Calibri"/>
                <a:cs typeface="Calibri"/>
              </a:rPr>
              <a:t> </a:t>
            </a:r>
            <a:r>
              <a:rPr sz="1800" b="1" i="1" u="sng" spc="-5" dirty="0">
                <a:uFill>
                  <a:solidFill>
                    <a:srgbClr val="000000"/>
                  </a:solidFill>
                </a:uFill>
                <a:latin typeface="Calibri"/>
                <a:cs typeface="Calibri"/>
              </a:rPr>
              <a:t>GOOD</a:t>
            </a:r>
            <a:r>
              <a:rPr lang="en-US" sz="1800" b="1" i="1" u="sng" spc="-5" dirty="0">
                <a:uFill>
                  <a:solidFill>
                    <a:srgbClr val="000000"/>
                  </a:solidFill>
                </a:uFill>
                <a:latin typeface="Calibri"/>
                <a:cs typeface="Calibri"/>
              </a:rPr>
              <a:t>- In Defense of  PACs</a:t>
            </a:r>
            <a:endParaRPr sz="1800" dirty="0">
              <a:latin typeface="Calibri"/>
              <a:cs typeface="Calibri"/>
            </a:endParaRPr>
          </a:p>
          <a:p>
            <a:pPr marL="469900" indent="-342900">
              <a:lnSpc>
                <a:spcPct val="100000"/>
              </a:lnSpc>
              <a:spcBef>
                <a:spcPts val="405"/>
              </a:spcBef>
              <a:buFont typeface="Arial"/>
              <a:buChar char="•"/>
              <a:tabLst>
                <a:tab pos="469265" algn="l"/>
                <a:tab pos="469900" algn="l"/>
              </a:tabLst>
            </a:pPr>
            <a:r>
              <a:rPr sz="1600" b="1" spc="-40" dirty="0">
                <a:latin typeface="Calibri"/>
                <a:cs typeface="Calibri"/>
              </a:rPr>
              <a:t>PACs</a:t>
            </a:r>
            <a:r>
              <a:rPr sz="1600" b="1" spc="15" dirty="0">
                <a:latin typeface="Calibri"/>
                <a:cs typeface="Calibri"/>
              </a:rPr>
              <a:t> </a:t>
            </a:r>
            <a:r>
              <a:rPr sz="1600" b="1" spc="-10" dirty="0">
                <a:latin typeface="Calibri"/>
                <a:cs typeface="Calibri"/>
              </a:rPr>
              <a:t>provide</a:t>
            </a:r>
            <a:r>
              <a:rPr sz="1600" b="1" spc="25" dirty="0">
                <a:latin typeface="Calibri"/>
                <a:cs typeface="Calibri"/>
              </a:rPr>
              <a:t> </a:t>
            </a:r>
            <a:r>
              <a:rPr sz="1600" b="1" spc="-5" dirty="0">
                <a:latin typeface="Calibri"/>
                <a:cs typeface="Calibri"/>
              </a:rPr>
              <a:t>a</a:t>
            </a:r>
            <a:r>
              <a:rPr sz="1600" b="1" spc="5" dirty="0">
                <a:latin typeface="Calibri"/>
                <a:cs typeface="Calibri"/>
              </a:rPr>
              <a:t> </a:t>
            </a:r>
            <a:r>
              <a:rPr sz="1600" b="1" spc="-10" dirty="0">
                <a:latin typeface="Calibri"/>
                <a:cs typeface="Calibri"/>
              </a:rPr>
              <a:t>means</a:t>
            </a:r>
            <a:r>
              <a:rPr sz="1600" b="1" spc="5" dirty="0">
                <a:latin typeface="Calibri"/>
                <a:cs typeface="Calibri"/>
              </a:rPr>
              <a:t> </a:t>
            </a:r>
            <a:r>
              <a:rPr sz="1600" b="1" spc="-5" dirty="0">
                <a:latin typeface="Calibri"/>
                <a:cs typeface="Calibri"/>
              </a:rPr>
              <a:t>of</a:t>
            </a:r>
            <a:r>
              <a:rPr sz="1600" b="1" dirty="0">
                <a:latin typeface="Calibri"/>
                <a:cs typeface="Calibri"/>
              </a:rPr>
              <a:t> </a:t>
            </a:r>
            <a:r>
              <a:rPr sz="1600" b="1" spc="-5" dirty="0">
                <a:latin typeface="Calibri"/>
                <a:cs typeface="Calibri"/>
              </a:rPr>
              <a:t>participation</a:t>
            </a:r>
            <a:r>
              <a:rPr sz="1600" b="1" spc="5" dirty="0">
                <a:latin typeface="Calibri"/>
                <a:cs typeface="Calibri"/>
              </a:rPr>
              <a:t> </a:t>
            </a:r>
            <a:r>
              <a:rPr sz="1600" b="1" spc="-5" dirty="0">
                <a:latin typeface="Calibri"/>
                <a:cs typeface="Calibri"/>
              </a:rPr>
              <a:t>and</a:t>
            </a:r>
            <a:r>
              <a:rPr sz="1600" b="1" spc="5" dirty="0">
                <a:latin typeface="Calibri"/>
                <a:cs typeface="Calibri"/>
              </a:rPr>
              <a:t> </a:t>
            </a:r>
            <a:r>
              <a:rPr sz="1600" b="1" spc="-10" dirty="0">
                <a:latin typeface="Calibri"/>
                <a:cs typeface="Calibri"/>
              </a:rPr>
              <a:t>representation</a:t>
            </a:r>
            <a:r>
              <a:rPr sz="1600" b="1" dirty="0">
                <a:latin typeface="Calibri"/>
                <a:cs typeface="Calibri"/>
              </a:rPr>
              <a:t> </a:t>
            </a:r>
            <a:r>
              <a:rPr sz="1600" b="1" spc="-10" dirty="0">
                <a:latin typeface="Calibri"/>
                <a:cs typeface="Calibri"/>
              </a:rPr>
              <a:t>for</a:t>
            </a:r>
            <a:r>
              <a:rPr sz="1600" b="1" spc="20" dirty="0">
                <a:latin typeface="Calibri"/>
                <a:cs typeface="Calibri"/>
              </a:rPr>
              <a:t> </a:t>
            </a:r>
            <a:r>
              <a:rPr sz="1600" b="1" spc="-10" dirty="0">
                <a:latin typeface="Calibri"/>
                <a:cs typeface="Calibri"/>
              </a:rPr>
              <a:t>the</a:t>
            </a:r>
            <a:r>
              <a:rPr sz="1600" b="1" dirty="0">
                <a:latin typeface="Calibri"/>
                <a:cs typeface="Calibri"/>
              </a:rPr>
              <a:t> </a:t>
            </a:r>
            <a:r>
              <a:rPr sz="1600" b="1" spc="-15" dirty="0">
                <a:latin typeface="Calibri"/>
                <a:cs typeface="Calibri"/>
              </a:rPr>
              <a:t>average</a:t>
            </a:r>
            <a:r>
              <a:rPr sz="1600" b="1" spc="-5" dirty="0">
                <a:latin typeface="Calibri"/>
                <a:cs typeface="Calibri"/>
              </a:rPr>
              <a:t> </a:t>
            </a:r>
            <a:r>
              <a:rPr sz="1600" b="1" spc="-10" dirty="0">
                <a:latin typeface="Calibri"/>
                <a:cs typeface="Calibri"/>
              </a:rPr>
              <a:t>person</a:t>
            </a:r>
            <a:endParaRPr sz="1600" dirty="0">
              <a:latin typeface="Calibri"/>
              <a:cs typeface="Calibri"/>
            </a:endParaRPr>
          </a:p>
          <a:p>
            <a:pPr marL="469900" indent="-342900">
              <a:lnSpc>
                <a:spcPct val="100000"/>
              </a:lnSpc>
              <a:spcBef>
                <a:spcPts val="380"/>
              </a:spcBef>
              <a:buFont typeface="Arial"/>
              <a:buChar char="•"/>
              <a:tabLst>
                <a:tab pos="469265" algn="l"/>
                <a:tab pos="469900" algn="l"/>
              </a:tabLst>
            </a:pPr>
            <a:r>
              <a:rPr sz="1600" b="1" spc="-5" dirty="0">
                <a:latin typeface="Calibri"/>
                <a:cs typeface="Calibri"/>
              </a:rPr>
              <a:t>Without</a:t>
            </a:r>
            <a:r>
              <a:rPr sz="1600" b="1" dirty="0">
                <a:latin typeface="Calibri"/>
                <a:cs typeface="Calibri"/>
              </a:rPr>
              <a:t> </a:t>
            </a:r>
            <a:r>
              <a:rPr sz="1600" b="1" spc="-30" dirty="0">
                <a:latin typeface="Calibri"/>
                <a:cs typeface="Calibri"/>
              </a:rPr>
              <a:t>PACs,</a:t>
            </a:r>
            <a:r>
              <a:rPr sz="1600" b="1" spc="10" dirty="0">
                <a:latin typeface="Calibri"/>
                <a:cs typeface="Calibri"/>
              </a:rPr>
              <a:t> </a:t>
            </a:r>
            <a:r>
              <a:rPr sz="1600" b="1" spc="-5" dirty="0">
                <a:latin typeface="Calibri"/>
                <a:cs typeface="Calibri"/>
              </a:rPr>
              <a:t>only</a:t>
            </a:r>
            <a:r>
              <a:rPr sz="1600" b="1" dirty="0">
                <a:latin typeface="Calibri"/>
                <a:cs typeface="Calibri"/>
              </a:rPr>
              <a:t> </a:t>
            </a:r>
            <a:r>
              <a:rPr sz="1600" b="1" spc="-10" dirty="0">
                <a:latin typeface="Calibri"/>
                <a:cs typeface="Calibri"/>
              </a:rPr>
              <a:t>the</a:t>
            </a:r>
            <a:r>
              <a:rPr sz="1600" b="1" spc="5" dirty="0">
                <a:latin typeface="Calibri"/>
                <a:cs typeface="Calibri"/>
              </a:rPr>
              <a:t> </a:t>
            </a:r>
            <a:r>
              <a:rPr sz="1600" b="1" spc="-10" dirty="0">
                <a:latin typeface="Calibri"/>
                <a:cs typeface="Calibri"/>
              </a:rPr>
              <a:t>wealthy</a:t>
            </a:r>
            <a:r>
              <a:rPr sz="1600" b="1" dirty="0">
                <a:latin typeface="Calibri"/>
                <a:cs typeface="Calibri"/>
              </a:rPr>
              <a:t> </a:t>
            </a:r>
            <a:r>
              <a:rPr sz="1600" b="1" spc="-5" dirty="0">
                <a:latin typeface="Calibri"/>
                <a:cs typeface="Calibri"/>
              </a:rPr>
              <a:t>could</a:t>
            </a:r>
            <a:r>
              <a:rPr sz="1600" b="1" dirty="0">
                <a:latin typeface="Calibri"/>
                <a:cs typeface="Calibri"/>
              </a:rPr>
              <a:t> </a:t>
            </a:r>
            <a:r>
              <a:rPr sz="1600" b="1" spc="-15" dirty="0">
                <a:latin typeface="Calibri"/>
                <a:cs typeface="Calibri"/>
              </a:rPr>
              <a:t>afford</a:t>
            </a:r>
            <a:r>
              <a:rPr sz="1600" b="1" spc="35" dirty="0">
                <a:latin typeface="Calibri"/>
                <a:cs typeface="Calibri"/>
              </a:rPr>
              <a:t> </a:t>
            </a:r>
            <a:r>
              <a:rPr sz="1600" b="1" spc="-10" dirty="0">
                <a:latin typeface="Calibri"/>
                <a:cs typeface="Calibri"/>
              </a:rPr>
              <a:t>to run</a:t>
            </a:r>
            <a:r>
              <a:rPr sz="1600" b="1" spc="25" dirty="0">
                <a:latin typeface="Calibri"/>
                <a:cs typeface="Calibri"/>
              </a:rPr>
              <a:t> </a:t>
            </a:r>
            <a:r>
              <a:rPr sz="1600" b="1" spc="-15" dirty="0">
                <a:latin typeface="Calibri"/>
                <a:cs typeface="Calibri"/>
              </a:rPr>
              <a:t>for</a:t>
            </a:r>
            <a:r>
              <a:rPr sz="1600" b="1" spc="20" dirty="0">
                <a:latin typeface="Calibri"/>
                <a:cs typeface="Calibri"/>
              </a:rPr>
              <a:t> </a:t>
            </a:r>
            <a:r>
              <a:rPr sz="1600" b="1" dirty="0">
                <a:latin typeface="Calibri"/>
                <a:cs typeface="Calibri"/>
              </a:rPr>
              <a:t>office</a:t>
            </a:r>
            <a:endParaRPr sz="1600" dirty="0">
              <a:latin typeface="Calibri"/>
              <a:cs typeface="Calibri"/>
            </a:endParaRPr>
          </a:p>
          <a:p>
            <a:pPr marL="469900" indent="-342900">
              <a:lnSpc>
                <a:spcPct val="100000"/>
              </a:lnSpc>
              <a:spcBef>
                <a:spcPts val="390"/>
              </a:spcBef>
              <a:buFont typeface="Arial"/>
              <a:buChar char="•"/>
              <a:tabLst>
                <a:tab pos="469265" algn="l"/>
                <a:tab pos="469900" algn="l"/>
              </a:tabLst>
            </a:pPr>
            <a:r>
              <a:rPr sz="1600" b="1" spc="-5" dirty="0">
                <a:latin typeface="Calibri"/>
                <a:cs typeface="Calibri"/>
              </a:rPr>
              <a:t>1</a:t>
            </a:r>
            <a:r>
              <a:rPr sz="1575" b="1" spc="-7" baseline="26455" dirty="0">
                <a:latin typeface="Calibri"/>
                <a:cs typeface="Calibri"/>
              </a:rPr>
              <a:t>st</a:t>
            </a:r>
            <a:r>
              <a:rPr sz="1575" b="1" spc="195" baseline="26455" dirty="0">
                <a:latin typeface="Calibri"/>
                <a:cs typeface="Calibri"/>
              </a:rPr>
              <a:t> </a:t>
            </a:r>
            <a:r>
              <a:rPr sz="1600" b="1" spc="-15" dirty="0">
                <a:latin typeface="Calibri"/>
                <a:cs typeface="Calibri"/>
              </a:rPr>
              <a:t>Amendment’s</a:t>
            </a:r>
            <a:r>
              <a:rPr sz="1600" b="1" spc="15" dirty="0">
                <a:latin typeface="Calibri"/>
                <a:cs typeface="Calibri"/>
              </a:rPr>
              <a:t> </a:t>
            </a:r>
            <a:r>
              <a:rPr sz="1600" b="1" spc="-10" dirty="0">
                <a:latin typeface="Calibri"/>
                <a:cs typeface="Calibri"/>
              </a:rPr>
              <a:t>right</a:t>
            </a:r>
            <a:r>
              <a:rPr sz="1600" b="1" spc="5" dirty="0">
                <a:latin typeface="Calibri"/>
                <a:cs typeface="Calibri"/>
              </a:rPr>
              <a:t> </a:t>
            </a:r>
            <a:r>
              <a:rPr sz="1600" b="1" spc="-10" dirty="0">
                <a:latin typeface="Calibri"/>
                <a:cs typeface="Calibri"/>
              </a:rPr>
              <a:t>to</a:t>
            </a:r>
            <a:r>
              <a:rPr sz="1600" b="1" spc="-5" dirty="0">
                <a:latin typeface="Calibri"/>
                <a:cs typeface="Calibri"/>
              </a:rPr>
              <a:t> petition</a:t>
            </a:r>
            <a:r>
              <a:rPr sz="1600" b="1" spc="-10" dirty="0">
                <a:latin typeface="Calibri"/>
                <a:cs typeface="Calibri"/>
              </a:rPr>
              <a:t> the government</a:t>
            </a:r>
            <a:endParaRPr sz="1600" dirty="0">
              <a:latin typeface="Calibri"/>
              <a:cs typeface="Calibri"/>
            </a:endParaRPr>
          </a:p>
          <a:p>
            <a:pPr marL="469900" indent="-342900">
              <a:lnSpc>
                <a:spcPct val="100000"/>
              </a:lnSpc>
              <a:spcBef>
                <a:spcPts val="384"/>
              </a:spcBef>
              <a:buFont typeface="Arial"/>
              <a:buChar char="•"/>
              <a:tabLst>
                <a:tab pos="469265" algn="l"/>
                <a:tab pos="469900" algn="l"/>
              </a:tabLst>
            </a:pPr>
            <a:r>
              <a:rPr sz="1600" b="1" spc="-10" dirty="0">
                <a:latin typeface="Calibri"/>
                <a:cs typeface="Calibri"/>
              </a:rPr>
              <a:t>Contributions</a:t>
            </a:r>
            <a:r>
              <a:rPr sz="1600" b="1" spc="25" dirty="0">
                <a:latin typeface="Calibri"/>
                <a:cs typeface="Calibri"/>
              </a:rPr>
              <a:t> </a:t>
            </a:r>
            <a:r>
              <a:rPr sz="1600" b="1" spc="-10" dirty="0">
                <a:latin typeface="Calibri"/>
                <a:cs typeface="Calibri"/>
              </a:rPr>
              <a:t>are</a:t>
            </a:r>
            <a:r>
              <a:rPr sz="1600" b="1" spc="-5" dirty="0">
                <a:latin typeface="Calibri"/>
                <a:cs typeface="Calibri"/>
              </a:rPr>
              <a:t> nonpartisan</a:t>
            </a:r>
            <a:endParaRPr sz="1600" dirty="0">
              <a:latin typeface="Calibri"/>
              <a:cs typeface="Calibri"/>
            </a:endParaRPr>
          </a:p>
          <a:p>
            <a:pPr marL="469900" marR="132080" indent="-342900">
              <a:lnSpc>
                <a:spcPct val="100000"/>
              </a:lnSpc>
              <a:spcBef>
                <a:spcPts val="380"/>
              </a:spcBef>
              <a:buFont typeface="Arial"/>
              <a:buChar char="•"/>
              <a:tabLst>
                <a:tab pos="469265" algn="l"/>
                <a:tab pos="469900" algn="l"/>
              </a:tabLst>
            </a:pPr>
            <a:r>
              <a:rPr sz="1600" b="1" spc="-5" dirty="0">
                <a:latin typeface="Calibri"/>
                <a:cs typeface="Calibri"/>
              </a:rPr>
              <a:t>No</a:t>
            </a:r>
            <a:r>
              <a:rPr sz="1600" b="1" spc="15" dirty="0">
                <a:latin typeface="Calibri"/>
                <a:cs typeface="Calibri"/>
              </a:rPr>
              <a:t> </a:t>
            </a:r>
            <a:r>
              <a:rPr sz="1600" b="1" spc="-5" dirty="0">
                <a:latin typeface="Calibri"/>
                <a:cs typeface="Calibri"/>
              </a:rPr>
              <a:t>conclusive</a:t>
            </a:r>
            <a:r>
              <a:rPr sz="1600" b="1" spc="15" dirty="0">
                <a:latin typeface="Calibri"/>
                <a:cs typeface="Calibri"/>
              </a:rPr>
              <a:t> </a:t>
            </a:r>
            <a:r>
              <a:rPr sz="1600" b="1" spc="-10" dirty="0">
                <a:latin typeface="Calibri"/>
                <a:cs typeface="Calibri"/>
              </a:rPr>
              <a:t>evidence</a:t>
            </a:r>
            <a:r>
              <a:rPr sz="1600" b="1" spc="20" dirty="0">
                <a:latin typeface="Calibri"/>
                <a:cs typeface="Calibri"/>
              </a:rPr>
              <a:t> </a:t>
            </a:r>
            <a:r>
              <a:rPr sz="1600" b="1" spc="-10" dirty="0">
                <a:latin typeface="Calibri"/>
                <a:cs typeface="Calibri"/>
              </a:rPr>
              <a:t>that</a:t>
            </a:r>
            <a:r>
              <a:rPr sz="1600" b="1" spc="10" dirty="0">
                <a:latin typeface="Calibri"/>
                <a:cs typeface="Calibri"/>
              </a:rPr>
              <a:t> </a:t>
            </a:r>
            <a:r>
              <a:rPr sz="1600" b="1" spc="-40" dirty="0">
                <a:latin typeface="Calibri"/>
                <a:cs typeface="Calibri"/>
              </a:rPr>
              <a:t>PACs</a:t>
            </a:r>
            <a:r>
              <a:rPr sz="1600" b="1" spc="25" dirty="0">
                <a:latin typeface="Calibri"/>
                <a:cs typeface="Calibri"/>
              </a:rPr>
              <a:t> </a:t>
            </a:r>
            <a:r>
              <a:rPr sz="1600" b="1" spc="-10" dirty="0">
                <a:latin typeface="Calibri"/>
                <a:cs typeface="Calibri"/>
              </a:rPr>
              <a:t>change</a:t>
            </a:r>
            <a:r>
              <a:rPr sz="1600" b="1" spc="35" dirty="0">
                <a:latin typeface="Calibri"/>
                <a:cs typeface="Calibri"/>
              </a:rPr>
              <a:t> </a:t>
            </a:r>
            <a:r>
              <a:rPr sz="1600" b="1" spc="-10" dirty="0">
                <a:latin typeface="Calibri"/>
                <a:cs typeface="Calibri"/>
              </a:rPr>
              <a:t>congressional</a:t>
            </a:r>
            <a:r>
              <a:rPr sz="1600" b="1" spc="20" dirty="0">
                <a:latin typeface="Calibri"/>
                <a:cs typeface="Calibri"/>
              </a:rPr>
              <a:t> </a:t>
            </a:r>
            <a:r>
              <a:rPr sz="1600" b="1" spc="-10" dirty="0">
                <a:latin typeface="Calibri"/>
                <a:cs typeface="Calibri"/>
              </a:rPr>
              <a:t>votes.</a:t>
            </a:r>
            <a:r>
              <a:rPr sz="1600" b="1" spc="40" dirty="0">
                <a:latin typeface="Calibri"/>
                <a:cs typeface="Calibri"/>
              </a:rPr>
              <a:t> </a:t>
            </a:r>
            <a:r>
              <a:rPr sz="1600" b="1" spc="-10" dirty="0">
                <a:latin typeface="Calibri"/>
                <a:cs typeface="Calibri"/>
              </a:rPr>
              <a:t>Contributions</a:t>
            </a:r>
            <a:r>
              <a:rPr sz="1600" b="1" spc="45" dirty="0">
                <a:latin typeface="Calibri"/>
                <a:cs typeface="Calibri"/>
              </a:rPr>
              <a:t> </a:t>
            </a:r>
            <a:r>
              <a:rPr sz="1600" b="1" spc="-15" dirty="0">
                <a:latin typeface="Calibri"/>
                <a:cs typeface="Calibri"/>
              </a:rPr>
              <a:t>likely</a:t>
            </a:r>
            <a:r>
              <a:rPr sz="1600" b="1" spc="-5" dirty="0">
                <a:latin typeface="Calibri"/>
                <a:cs typeface="Calibri"/>
              </a:rPr>
              <a:t> </a:t>
            </a:r>
            <a:r>
              <a:rPr sz="1600" b="1" spc="-10" dirty="0">
                <a:latin typeface="Calibri"/>
                <a:cs typeface="Calibri"/>
              </a:rPr>
              <a:t>to</a:t>
            </a:r>
            <a:r>
              <a:rPr sz="1600" b="1" dirty="0">
                <a:latin typeface="Calibri"/>
                <a:cs typeface="Calibri"/>
              </a:rPr>
              <a:t> </a:t>
            </a:r>
            <a:r>
              <a:rPr sz="1600" b="1" spc="-20" dirty="0">
                <a:latin typeface="Calibri"/>
                <a:cs typeface="Calibri"/>
              </a:rPr>
              <a:t>make</a:t>
            </a:r>
            <a:r>
              <a:rPr sz="1600" b="1" spc="10" dirty="0">
                <a:latin typeface="Calibri"/>
                <a:cs typeface="Calibri"/>
              </a:rPr>
              <a:t> </a:t>
            </a:r>
            <a:r>
              <a:rPr sz="1600" b="1" spc="-5" dirty="0">
                <a:latin typeface="Calibri"/>
                <a:cs typeface="Calibri"/>
              </a:rPr>
              <a:t>a</a:t>
            </a:r>
            <a:r>
              <a:rPr sz="1600" b="1" spc="10" dirty="0">
                <a:latin typeface="Calibri"/>
                <a:cs typeface="Calibri"/>
              </a:rPr>
              <a:t> </a:t>
            </a:r>
            <a:r>
              <a:rPr sz="1600" b="1" spc="-10" dirty="0">
                <a:latin typeface="Calibri"/>
                <a:cs typeface="Calibri"/>
              </a:rPr>
              <a:t>difference</a:t>
            </a:r>
            <a:r>
              <a:rPr sz="1600" b="1" spc="30" dirty="0">
                <a:latin typeface="Calibri"/>
                <a:cs typeface="Calibri"/>
              </a:rPr>
              <a:t> </a:t>
            </a:r>
            <a:r>
              <a:rPr sz="1600" b="1" spc="-5" dirty="0">
                <a:latin typeface="Calibri"/>
                <a:cs typeface="Calibri"/>
              </a:rPr>
              <a:t>in</a:t>
            </a:r>
            <a:r>
              <a:rPr sz="1600" b="1" spc="15" dirty="0">
                <a:latin typeface="Calibri"/>
                <a:cs typeface="Calibri"/>
              </a:rPr>
              <a:t> </a:t>
            </a:r>
            <a:r>
              <a:rPr sz="1600" b="1" spc="-10" dirty="0">
                <a:latin typeface="Calibri"/>
                <a:cs typeface="Calibri"/>
              </a:rPr>
              <a:t>arcane,</a:t>
            </a:r>
            <a:r>
              <a:rPr sz="1600" b="1" spc="25" dirty="0">
                <a:latin typeface="Calibri"/>
                <a:cs typeface="Calibri"/>
              </a:rPr>
              <a:t> </a:t>
            </a:r>
            <a:r>
              <a:rPr sz="1600" b="1" spc="-10" dirty="0">
                <a:latin typeface="Calibri"/>
                <a:cs typeface="Calibri"/>
              </a:rPr>
              <a:t>obscure</a:t>
            </a:r>
            <a:r>
              <a:rPr sz="1600" b="1" spc="45" dirty="0">
                <a:latin typeface="Calibri"/>
                <a:cs typeface="Calibri"/>
              </a:rPr>
              <a:t> </a:t>
            </a:r>
            <a:r>
              <a:rPr sz="1600" b="1" spc="5" dirty="0">
                <a:latin typeface="Calibri"/>
                <a:cs typeface="Calibri"/>
              </a:rPr>
              <a:t>issues </a:t>
            </a:r>
            <a:r>
              <a:rPr sz="1600" b="1" spc="-10" dirty="0">
                <a:latin typeface="Calibri"/>
                <a:cs typeface="Calibri"/>
              </a:rPr>
              <a:t>with </a:t>
            </a:r>
            <a:r>
              <a:rPr sz="1600" b="1" spc="-350" dirty="0">
                <a:latin typeface="Calibri"/>
                <a:cs typeface="Calibri"/>
              </a:rPr>
              <a:t> </a:t>
            </a:r>
            <a:r>
              <a:rPr sz="1600" b="1" spc="-5" dirty="0">
                <a:latin typeface="Calibri"/>
                <a:cs typeface="Calibri"/>
              </a:rPr>
              <a:t>little</a:t>
            </a:r>
            <a:r>
              <a:rPr sz="1600" b="1" spc="-25" dirty="0">
                <a:latin typeface="Calibri"/>
                <a:cs typeface="Calibri"/>
              </a:rPr>
              <a:t> </a:t>
            </a:r>
            <a:r>
              <a:rPr sz="1600" b="1" spc="-5" dirty="0">
                <a:latin typeface="Calibri"/>
                <a:cs typeface="Calibri"/>
              </a:rPr>
              <a:t>public</a:t>
            </a:r>
            <a:r>
              <a:rPr sz="1600" b="1" spc="10" dirty="0">
                <a:latin typeface="Calibri"/>
                <a:cs typeface="Calibri"/>
              </a:rPr>
              <a:t> </a:t>
            </a:r>
            <a:r>
              <a:rPr sz="1600" b="1" spc="-10" dirty="0">
                <a:latin typeface="Calibri"/>
                <a:cs typeface="Calibri"/>
              </a:rPr>
              <a:t>awareness more</a:t>
            </a:r>
            <a:r>
              <a:rPr sz="1600" b="1" spc="5" dirty="0">
                <a:latin typeface="Calibri"/>
                <a:cs typeface="Calibri"/>
              </a:rPr>
              <a:t> </a:t>
            </a:r>
            <a:r>
              <a:rPr sz="1600" b="1" spc="-5" dirty="0">
                <a:latin typeface="Calibri"/>
                <a:cs typeface="Calibri"/>
              </a:rPr>
              <a:t>than</a:t>
            </a:r>
            <a:r>
              <a:rPr sz="1600" b="1" spc="5" dirty="0">
                <a:latin typeface="Calibri"/>
                <a:cs typeface="Calibri"/>
              </a:rPr>
              <a:t> </a:t>
            </a:r>
            <a:r>
              <a:rPr sz="1600" b="1" spc="-5" dirty="0">
                <a:latin typeface="Calibri"/>
                <a:cs typeface="Calibri"/>
              </a:rPr>
              <a:t>in</a:t>
            </a:r>
            <a:r>
              <a:rPr sz="1600" b="1" spc="5" dirty="0">
                <a:latin typeface="Calibri"/>
                <a:cs typeface="Calibri"/>
              </a:rPr>
              <a:t> </a:t>
            </a:r>
            <a:r>
              <a:rPr sz="1600" b="1" spc="-5" dirty="0">
                <a:latin typeface="Calibri"/>
                <a:cs typeface="Calibri"/>
              </a:rPr>
              <a:t>issues</a:t>
            </a:r>
            <a:r>
              <a:rPr sz="1600" b="1" dirty="0">
                <a:latin typeface="Calibri"/>
                <a:cs typeface="Calibri"/>
              </a:rPr>
              <a:t> </a:t>
            </a:r>
            <a:r>
              <a:rPr sz="1600" b="1" spc="-5" dirty="0">
                <a:latin typeface="Calibri"/>
                <a:cs typeface="Calibri"/>
              </a:rPr>
              <a:t>of</a:t>
            </a:r>
            <a:r>
              <a:rPr sz="1600" b="1" spc="10" dirty="0">
                <a:latin typeface="Calibri"/>
                <a:cs typeface="Calibri"/>
              </a:rPr>
              <a:t> </a:t>
            </a:r>
            <a:r>
              <a:rPr sz="1600" b="1" spc="-5" dirty="0">
                <a:latin typeface="Calibri"/>
                <a:cs typeface="Calibri"/>
              </a:rPr>
              <a:t>major</a:t>
            </a:r>
            <a:r>
              <a:rPr sz="1600" b="1" dirty="0">
                <a:latin typeface="Calibri"/>
                <a:cs typeface="Calibri"/>
              </a:rPr>
              <a:t> </a:t>
            </a:r>
            <a:r>
              <a:rPr sz="1600" b="1" spc="-5" dirty="0">
                <a:latin typeface="Calibri"/>
                <a:cs typeface="Calibri"/>
              </a:rPr>
              <a:t>importance</a:t>
            </a:r>
            <a:r>
              <a:rPr sz="1600" b="1" spc="25" dirty="0">
                <a:latin typeface="Calibri"/>
                <a:cs typeface="Calibri"/>
              </a:rPr>
              <a:t> </a:t>
            </a:r>
            <a:r>
              <a:rPr sz="1600" b="1" spc="-10" dirty="0">
                <a:latin typeface="Calibri"/>
                <a:cs typeface="Calibri"/>
              </a:rPr>
              <a:t>with</a:t>
            </a:r>
            <a:r>
              <a:rPr sz="1600" b="1" spc="-5" dirty="0">
                <a:latin typeface="Calibri"/>
                <a:cs typeface="Calibri"/>
              </a:rPr>
              <a:t> </a:t>
            </a:r>
            <a:r>
              <a:rPr sz="1600" b="1" spc="-10" dirty="0">
                <a:latin typeface="Calibri"/>
                <a:cs typeface="Calibri"/>
              </a:rPr>
              <a:t>much</a:t>
            </a:r>
            <a:r>
              <a:rPr sz="1600" b="1" spc="15" dirty="0">
                <a:latin typeface="Calibri"/>
                <a:cs typeface="Calibri"/>
              </a:rPr>
              <a:t> </a:t>
            </a:r>
            <a:r>
              <a:rPr sz="1600" b="1" spc="-5" dirty="0">
                <a:latin typeface="Calibri"/>
                <a:cs typeface="Calibri"/>
              </a:rPr>
              <a:t>public</a:t>
            </a:r>
            <a:r>
              <a:rPr sz="1600" b="1" spc="20" dirty="0">
                <a:latin typeface="Calibri"/>
                <a:cs typeface="Calibri"/>
              </a:rPr>
              <a:t> </a:t>
            </a:r>
            <a:r>
              <a:rPr sz="1600" b="1" spc="-10" dirty="0">
                <a:latin typeface="Calibri"/>
                <a:cs typeface="Calibri"/>
              </a:rPr>
              <a:t>awareness.</a:t>
            </a:r>
            <a:endParaRPr sz="1600" dirty="0">
              <a:latin typeface="Calibri"/>
              <a:cs typeface="Calibri"/>
            </a:endParaRPr>
          </a:p>
          <a:p>
            <a:pPr marL="469900" indent="-342900">
              <a:lnSpc>
                <a:spcPct val="100000"/>
              </a:lnSpc>
              <a:spcBef>
                <a:spcPts val="385"/>
              </a:spcBef>
              <a:buFont typeface="Arial"/>
              <a:buChar char="•"/>
              <a:tabLst>
                <a:tab pos="469265" algn="l"/>
                <a:tab pos="469900" algn="l"/>
              </a:tabLst>
            </a:pPr>
            <a:r>
              <a:rPr sz="1600" b="1" spc="-40" dirty="0">
                <a:latin typeface="Calibri"/>
                <a:cs typeface="Calibri"/>
              </a:rPr>
              <a:t>PACs</a:t>
            </a:r>
            <a:r>
              <a:rPr sz="1600" b="1" spc="10" dirty="0">
                <a:latin typeface="Calibri"/>
                <a:cs typeface="Calibri"/>
              </a:rPr>
              <a:t> </a:t>
            </a:r>
            <a:r>
              <a:rPr sz="1600" b="1" spc="-10" dirty="0">
                <a:latin typeface="Calibri"/>
                <a:cs typeface="Calibri"/>
              </a:rPr>
              <a:t>provide</a:t>
            </a:r>
            <a:r>
              <a:rPr sz="1600" b="1" spc="15" dirty="0">
                <a:latin typeface="Calibri"/>
                <a:cs typeface="Calibri"/>
              </a:rPr>
              <a:t> </a:t>
            </a:r>
            <a:r>
              <a:rPr sz="1600" b="1" spc="-5" dirty="0">
                <a:latin typeface="Calibri"/>
                <a:cs typeface="Calibri"/>
              </a:rPr>
              <a:t>political</a:t>
            </a:r>
            <a:r>
              <a:rPr sz="1600" b="1" spc="-25" dirty="0">
                <a:latin typeface="Calibri"/>
                <a:cs typeface="Calibri"/>
              </a:rPr>
              <a:t> </a:t>
            </a:r>
            <a:r>
              <a:rPr sz="1600" b="1" spc="-10" dirty="0">
                <a:latin typeface="Calibri"/>
                <a:cs typeface="Calibri"/>
              </a:rPr>
              <a:t>education</a:t>
            </a:r>
            <a:endParaRPr sz="1600" dirty="0">
              <a:latin typeface="Calibri"/>
              <a:cs typeface="Calibri"/>
            </a:endParaRPr>
          </a:p>
          <a:p>
            <a:pPr marL="469900" indent="-342900">
              <a:lnSpc>
                <a:spcPct val="100000"/>
              </a:lnSpc>
              <a:spcBef>
                <a:spcPts val="385"/>
              </a:spcBef>
              <a:buFont typeface="Arial"/>
              <a:buChar char="•"/>
              <a:tabLst>
                <a:tab pos="469265" algn="l"/>
                <a:tab pos="469900" algn="l"/>
              </a:tabLst>
            </a:pPr>
            <a:r>
              <a:rPr sz="1600" b="1" spc="-40" dirty="0">
                <a:latin typeface="Calibri"/>
                <a:cs typeface="Calibri"/>
              </a:rPr>
              <a:t>PACs</a:t>
            </a:r>
            <a:r>
              <a:rPr sz="1600" b="1" spc="25" dirty="0">
                <a:latin typeface="Calibri"/>
                <a:cs typeface="Calibri"/>
              </a:rPr>
              <a:t> </a:t>
            </a:r>
            <a:r>
              <a:rPr sz="1600" b="1" spc="-10" dirty="0">
                <a:latin typeface="Calibri"/>
                <a:cs typeface="Calibri"/>
              </a:rPr>
              <a:t>diversify</a:t>
            </a:r>
            <a:r>
              <a:rPr sz="1600" b="1" spc="30" dirty="0">
                <a:latin typeface="Calibri"/>
                <a:cs typeface="Calibri"/>
              </a:rPr>
              <a:t> </a:t>
            </a:r>
            <a:r>
              <a:rPr sz="1600" b="1" spc="-5" dirty="0">
                <a:latin typeface="Calibri"/>
                <a:cs typeface="Calibri"/>
              </a:rPr>
              <a:t>political</a:t>
            </a:r>
            <a:r>
              <a:rPr sz="1600" b="1" spc="-15" dirty="0">
                <a:latin typeface="Calibri"/>
                <a:cs typeface="Calibri"/>
              </a:rPr>
              <a:t> </a:t>
            </a:r>
            <a:r>
              <a:rPr sz="1600" b="1" spc="-5" dirty="0">
                <a:latin typeface="Calibri"/>
                <a:cs typeface="Calibri"/>
              </a:rPr>
              <a:t>funding.</a:t>
            </a:r>
            <a:r>
              <a:rPr sz="1600" b="1" spc="80" dirty="0">
                <a:latin typeface="Calibri"/>
                <a:cs typeface="Calibri"/>
              </a:rPr>
              <a:t> </a:t>
            </a:r>
            <a:r>
              <a:rPr sz="1600" b="1" spc="-15" dirty="0">
                <a:latin typeface="Calibri"/>
                <a:cs typeface="Calibri"/>
              </a:rPr>
              <a:t>W/over</a:t>
            </a:r>
            <a:r>
              <a:rPr sz="1600" b="1" spc="5" dirty="0">
                <a:latin typeface="Calibri"/>
                <a:cs typeface="Calibri"/>
              </a:rPr>
              <a:t> </a:t>
            </a:r>
            <a:r>
              <a:rPr sz="1600" b="1" spc="-10" dirty="0">
                <a:latin typeface="Calibri"/>
                <a:cs typeface="Calibri"/>
              </a:rPr>
              <a:t>4600</a:t>
            </a:r>
            <a:r>
              <a:rPr sz="1600" b="1" spc="35" dirty="0">
                <a:latin typeface="Calibri"/>
                <a:cs typeface="Calibri"/>
              </a:rPr>
              <a:t> </a:t>
            </a:r>
            <a:r>
              <a:rPr sz="1600" b="1" spc="-35" dirty="0">
                <a:latin typeface="Calibri"/>
                <a:cs typeface="Calibri"/>
              </a:rPr>
              <a:t>PACs,</a:t>
            </a:r>
            <a:r>
              <a:rPr sz="1600" b="1" spc="30" dirty="0">
                <a:latin typeface="Calibri"/>
                <a:cs typeface="Calibri"/>
              </a:rPr>
              <a:t> </a:t>
            </a:r>
            <a:r>
              <a:rPr sz="1600" b="1" spc="-15" dirty="0">
                <a:latin typeface="Calibri"/>
                <a:cs typeface="Calibri"/>
              </a:rPr>
              <a:t>many</a:t>
            </a:r>
            <a:r>
              <a:rPr sz="1600" b="1" spc="30" dirty="0">
                <a:latin typeface="Calibri"/>
                <a:cs typeface="Calibri"/>
              </a:rPr>
              <a:t> </a:t>
            </a:r>
            <a:r>
              <a:rPr sz="1600" b="1" spc="-15" dirty="0">
                <a:latin typeface="Calibri"/>
                <a:cs typeface="Calibri"/>
              </a:rPr>
              <a:t>interests </a:t>
            </a:r>
            <a:r>
              <a:rPr sz="1600" b="1" spc="-10" dirty="0">
                <a:latin typeface="Calibri"/>
                <a:cs typeface="Calibri"/>
              </a:rPr>
              <a:t>are</a:t>
            </a:r>
            <a:r>
              <a:rPr sz="1600" b="1" spc="5" dirty="0">
                <a:latin typeface="Calibri"/>
                <a:cs typeface="Calibri"/>
              </a:rPr>
              <a:t> </a:t>
            </a:r>
            <a:r>
              <a:rPr sz="1600" b="1" spc="-15" dirty="0">
                <a:latin typeface="Calibri"/>
                <a:cs typeface="Calibri"/>
              </a:rPr>
              <a:t>represented.</a:t>
            </a:r>
            <a:endParaRPr sz="1600" dirty="0">
              <a:latin typeface="Calibri"/>
              <a:cs typeface="Calibri"/>
            </a:endParaRPr>
          </a:p>
          <a:p>
            <a:pPr marL="127000">
              <a:lnSpc>
                <a:spcPct val="100000"/>
              </a:lnSpc>
              <a:spcBef>
                <a:spcPts val="415"/>
              </a:spcBef>
            </a:pPr>
            <a:r>
              <a:rPr sz="1800" b="1" i="1" u="sng" spc="-5" dirty="0">
                <a:uFill>
                  <a:solidFill>
                    <a:srgbClr val="000000"/>
                  </a:solidFill>
                </a:uFill>
                <a:latin typeface="Calibri"/>
                <a:cs typeface="Calibri"/>
              </a:rPr>
              <a:t>THE</a:t>
            </a:r>
            <a:r>
              <a:rPr sz="1800" b="1" i="1" u="sng" spc="-45" dirty="0">
                <a:uFill>
                  <a:solidFill>
                    <a:srgbClr val="000000"/>
                  </a:solidFill>
                </a:uFill>
                <a:latin typeface="Calibri"/>
                <a:cs typeface="Calibri"/>
              </a:rPr>
              <a:t> </a:t>
            </a:r>
            <a:r>
              <a:rPr sz="1800" b="1" i="1" u="sng" dirty="0">
                <a:uFill>
                  <a:solidFill>
                    <a:srgbClr val="000000"/>
                  </a:solidFill>
                </a:uFill>
                <a:latin typeface="Calibri"/>
                <a:cs typeface="Calibri"/>
              </a:rPr>
              <a:t>‘EH’</a:t>
            </a:r>
            <a:endParaRPr sz="1800" dirty="0">
              <a:latin typeface="Calibri"/>
              <a:cs typeface="Calibri"/>
            </a:endParaRPr>
          </a:p>
          <a:p>
            <a:pPr marL="469900" indent="-342900">
              <a:lnSpc>
                <a:spcPct val="100000"/>
              </a:lnSpc>
              <a:spcBef>
                <a:spcPts val="405"/>
              </a:spcBef>
              <a:buFont typeface="Arial"/>
              <a:buChar char="•"/>
              <a:tabLst>
                <a:tab pos="469265" algn="l"/>
                <a:tab pos="469900" algn="l"/>
              </a:tabLst>
            </a:pPr>
            <a:r>
              <a:rPr sz="1600" b="1" spc="-10" dirty="0">
                <a:latin typeface="Calibri"/>
                <a:cs typeface="Calibri"/>
              </a:rPr>
              <a:t>It</a:t>
            </a:r>
            <a:r>
              <a:rPr sz="1600" b="1" spc="-15" dirty="0">
                <a:latin typeface="Calibri"/>
                <a:cs typeface="Calibri"/>
              </a:rPr>
              <a:t> </a:t>
            </a:r>
            <a:r>
              <a:rPr sz="1600" b="1" spc="-5" dirty="0">
                <a:latin typeface="Calibri"/>
                <a:cs typeface="Calibri"/>
              </a:rPr>
              <a:t>is</a:t>
            </a:r>
            <a:r>
              <a:rPr sz="1600" b="1" spc="-10" dirty="0">
                <a:latin typeface="Calibri"/>
                <a:cs typeface="Calibri"/>
              </a:rPr>
              <a:t> what </a:t>
            </a:r>
            <a:r>
              <a:rPr sz="1600" b="1" spc="-5" dirty="0">
                <a:latin typeface="Calibri"/>
                <a:cs typeface="Calibri"/>
              </a:rPr>
              <a:t>it</a:t>
            </a:r>
            <a:r>
              <a:rPr sz="1600" b="1" spc="-15" dirty="0">
                <a:latin typeface="Calibri"/>
                <a:cs typeface="Calibri"/>
              </a:rPr>
              <a:t> </a:t>
            </a:r>
            <a:r>
              <a:rPr sz="1600" b="1" spc="-5" dirty="0">
                <a:latin typeface="Calibri"/>
                <a:cs typeface="Calibri"/>
              </a:rPr>
              <a:t>is</a:t>
            </a:r>
            <a:endParaRPr sz="1600" dirty="0">
              <a:latin typeface="Calibri"/>
              <a:cs typeface="Calibri"/>
            </a:endParaRPr>
          </a:p>
          <a:p>
            <a:pPr marL="469900" indent="-342900">
              <a:lnSpc>
                <a:spcPct val="100000"/>
              </a:lnSpc>
              <a:spcBef>
                <a:spcPts val="384"/>
              </a:spcBef>
              <a:buFont typeface="Arial"/>
              <a:buChar char="•"/>
              <a:tabLst>
                <a:tab pos="469265" algn="l"/>
                <a:tab pos="469900" algn="l"/>
              </a:tabLst>
            </a:pPr>
            <a:r>
              <a:rPr sz="1600" b="1" spc="-25" dirty="0">
                <a:latin typeface="Calibri"/>
                <a:cs typeface="Calibri"/>
              </a:rPr>
              <a:t>At</a:t>
            </a:r>
            <a:r>
              <a:rPr sz="1600" b="1" spc="-10" dirty="0">
                <a:latin typeface="Calibri"/>
                <a:cs typeface="Calibri"/>
              </a:rPr>
              <a:t> </a:t>
            </a:r>
            <a:r>
              <a:rPr sz="1600" b="1" spc="-5" dirty="0">
                <a:latin typeface="Calibri"/>
                <a:cs typeface="Calibri"/>
              </a:rPr>
              <a:t>least</a:t>
            </a:r>
            <a:r>
              <a:rPr sz="1600" b="1" spc="-35" dirty="0">
                <a:latin typeface="Calibri"/>
                <a:cs typeface="Calibri"/>
              </a:rPr>
              <a:t> </a:t>
            </a:r>
            <a:r>
              <a:rPr sz="1600" b="1" spc="-10" dirty="0">
                <a:latin typeface="Calibri"/>
                <a:cs typeface="Calibri"/>
              </a:rPr>
              <a:t>we </a:t>
            </a:r>
            <a:r>
              <a:rPr sz="1600" b="1" spc="-5" dirty="0">
                <a:latin typeface="Calibri"/>
                <a:cs typeface="Calibri"/>
              </a:rPr>
              <a:t>don’t</a:t>
            </a:r>
            <a:r>
              <a:rPr sz="1600" b="1" spc="10" dirty="0">
                <a:latin typeface="Calibri"/>
                <a:cs typeface="Calibri"/>
              </a:rPr>
              <a:t> </a:t>
            </a:r>
            <a:r>
              <a:rPr sz="1600" b="1" spc="-15" dirty="0">
                <a:latin typeface="Calibri"/>
                <a:cs typeface="Calibri"/>
              </a:rPr>
              <a:t>have</a:t>
            </a:r>
            <a:r>
              <a:rPr sz="1600" b="1" dirty="0">
                <a:latin typeface="Calibri"/>
                <a:cs typeface="Calibri"/>
              </a:rPr>
              <a:t> </a:t>
            </a:r>
            <a:r>
              <a:rPr sz="1600" b="1" spc="-20" dirty="0">
                <a:latin typeface="Calibri"/>
                <a:cs typeface="Calibri"/>
              </a:rPr>
              <a:t>SuperPACs</a:t>
            </a:r>
            <a:r>
              <a:rPr sz="1600" b="1" spc="45" dirty="0">
                <a:latin typeface="Calibri"/>
                <a:cs typeface="Calibri"/>
              </a:rPr>
              <a:t> </a:t>
            </a:r>
            <a:r>
              <a:rPr sz="1600" b="1" spc="-5" dirty="0">
                <a:latin typeface="Calibri"/>
                <a:cs typeface="Calibri"/>
              </a:rPr>
              <a:t>(or do</a:t>
            </a:r>
            <a:r>
              <a:rPr sz="1600" b="1" spc="5" dirty="0">
                <a:latin typeface="Calibri"/>
                <a:cs typeface="Calibri"/>
              </a:rPr>
              <a:t> </a:t>
            </a:r>
            <a:r>
              <a:rPr sz="1600" b="1" spc="-10" dirty="0">
                <a:latin typeface="Calibri"/>
                <a:cs typeface="Calibri"/>
              </a:rPr>
              <a:t>we?)</a:t>
            </a:r>
            <a:endParaRPr sz="1600" dirty="0">
              <a:latin typeface="Calibri"/>
              <a:cs typeface="Calibri"/>
            </a:endParaRPr>
          </a:p>
          <a:p>
            <a:pPr marR="347980" algn="r">
              <a:lnSpc>
                <a:spcPct val="100000"/>
              </a:lnSpc>
              <a:spcBef>
                <a:spcPts val="610"/>
              </a:spcBef>
            </a:pPr>
            <a:r>
              <a:rPr sz="1200" dirty="0">
                <a:solidFill>
                  <a:srgbClr val="888888"/>
                </a:solidFill>
                <a:latin typeface="Calibri"/>
                <a:cs typeface="Calibri"/>
              </a:rPr>
              <a:t>11</a:t>
            </a:r>
            <a:endParaRPr sz="1200"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7130" y="383699"/>
            <a:ext cx="5443220" cy="574040"/>
          </a:xfrm>
          <a:prstGeom prst="rect">
            <a:avLst/>
          </a:prstGeom>
        </p:spPr>
        <p:txBody>
          <a:bodyPr vert="horz" wrap="square" lIns="0" tIns="12700" rIns="0" bIns="0" rtlCol="0">
            <a:spAutoFit/>
          </a:bodyPr>
          <a:lstStyle/>
          <a:p>
            <a:pPr marL="12700">
              <a:lnSpc>
                <a:spcPct val="100000"/>
              </a:lnSpc>
              <a:spcBef>
                <a:spcPts val="100"/>
              </a:spcBef>
            </a:pPr>
            <a:r>
              <a:rPr sz="3600" spc="-5" dirty="0"/>
              <a:t>THE EFFECTIVENESS </a:t>
            </a:r>
            <a:r>
              <a:rPr sz="3600" dirty="0"/>
              <a:t>OF</a:t>
            </a:r>
            <a:r>
              <a:rPr sz="3600" spc="-10" dirty="0"/>
              <a:t> </a:t>
            </a:r>
            <a:r>
              <a:rPr sz="3600" spc="-5" dirty="0"/>
              <a:t>PACs</a:t>
            </a:r>
            <a:endParaRPr sz="3600" dirty="0"/>
          </a:p>
        </p:txBody>
      </p:sp>
      <p:sp>
        <p:nvSpPr>
          <p:cNvPr id="3" name="object 3"/>
          <p:cNvSpPr txBox="1"/>
          <p:nvPr/>
        </p:nvSpPr>
        <p:spPr>
          <a:xfrm>
            <a:off x="990600" y="1219200"/>
            <a:ext cx="10668000" cy="3949736"/>
          </a:xfrm>
          <a:prstGeom prst="rect">
            <a:avLst/>
          </a:prstGeom>
        </p:spPr>
        <p:txBody>
          <a:bodyPr vert="horz" wrap="square" lIns="0" tIns="33020" rIns="0" bIns="0" rtlCol="0">
            <a:spAutoFit/>
          </a:bodyPr>
          <a:lstStyle/>
          <a:p>
            <a:pPr marL="355600" marR="937260" indent="-342900">
              <a:lnSpc>
                <a:spcPts val="2800"/>
              </a:lnSpc>
              <a:spcBef>
                <a:spcPts val="260"/>
              </a:spcBef>
              <a:buFont typeface="Arial"/>
              <a:buChar char="•"/>
              <a:tabLst>
                <a:tab pos="354965" algn="l"/>
                <a:tab pos="355600" algn="l"/>
              </a:tabLst>
            </a:pPr>
            <a:r>
              <a:rPr sz="2800" b="1" spc="-5" dirty="0">
                <a:latin typeface="Calibri"/>
                <a:cs typeface="Calibri"/>
              </a:rPr>
              <a:t>Depends on the context in which money is given and  received</a:t>
            </a:r>
            <a:endParaRPr sz="2800" dirty="0">
              <a:latin typeface="Calibri"/>
              <a:cs typeface="Calibri"/>
            </a:endParaRPr>
          </a:p>
          <a:p>
            <a:pPr>
              <a:lnSpc>
                <a:spcPct val="100000"/>
              </a:lnSpc>
              <a:spcBef>
                <a:spcPts val="25"/>
              </a:spcBef>
              <a:buFont typeface="Arial"/>
              <a:buChar char="•"/>
            </a:pPr>
            <a:endParaRPr sz="3200" dirty="0">
              <a:latin typeface="Times New Roman"/>
              <a:cs typeface="Times New Roman"/>
            </a:endParaRPr>
          </a:p>
          <a:p>
            <a:pPr marL="355600" marR="5080" indent="-342900">
              <a:lnSpc>
                <a:spcPct val="99800"/>
              </a:lnSpc>
              <a:spcBef>
                <a:spcPts val="5"/>
              </a:spcBef>
              <a:buFont typeface="Arial"/>
              <a:buChar char="•"/>
              <a:tabLst>
                <a:tab pos="354965" algn="l"/>
                <a:tab pos="355600" algn="l"/>
              </a:tabLst>
            </a:pPr>
            <a:r>
              <a:rPr sz="2800" b="1" spc="-5" dirty="0">
                <a:latin typeface="Calibri"/>
                <a:cs typeface="Calibri"/>
              </a:rPr>
              <a:t>Signiﬁcant relationship exists between PACs giving money  </a:t>
            </a:r>
            <a:r>
              <a:rPr sz="2800" b="1" dirty="0">
                <a:latin typeface="Calibri"/>
                <a:cs typeface="Calibri"/>
              </a:rPr>
              <a:t>and receiving favorable treatment in </a:t>
            </a:r>
            <a:r>
              <a:rPr sz="2800" b="1" spc="-5" dirty="0">
                <a:latin typeface="Calibri"/>
                <a:cs typeface="Calibri"/>
              </a:rPr>
              <a:t>congressional  </a:t>
            </a:r>
            <a:r>
              <a:rPr sz="2800" b="1" spc="35" dirty="0">
                <a:latin typeface="Calibri"/>
                <a:cs typeface="Calibri"/>
              </a:rPr>
              <a:t>commi</a:t>
            </a:r>
            <a:r>
              <a:rPr lang="en-US" sz="2800" b="1" spc="35" dirty="0">
                <a:latin typeface="Calibri"/>
                <a:cs typeface="Calibri"/>
              </a:rPr>
              <a:t>tt</a:t>
            </a:r>
            <a:r>
              <a:rPr sz="2800" b="1" spc="35" dirty="0">
                <a:latin typeface="Calibri"/>
                <a:cs typeface="Calibri"/>
              </a:rPr>
              <a:t>ees; </a:t>
            </a:r>
            <a:r>
              <a:rPr sz="2800" b="1" spc="-10" dirty="0">
                <a:latin typeface="Calibri"/>
                <a:cs typeface="Calibri"/>
              </a:rPr>
              <a:t>still </a:t>
            </a:r>
            <a:r>
              <a:rPr sz="2800" b="1" spc="-5" dirty="0">
                <a:latin typeface="Calibri"/>
                <a:cs typeface="Calibri"/>
              </a:rPr>
              <a:t>debatable on impact of contributions upon  election outcomes</a:t>
            </a:r>
            <a:endParaRPr sz="2800" dirty="0">
              <a:latin typeface="Calibri"/>
              <a:cs typeface="Calibri"/>
            </a:endParaRPr>
          </a:p>
          <a:p>
            <a:pPr>
              <a:lnSpc>
                <a:spcPct val="100000"/>
              </a:lnSpc>
              <a:spcBef>
                <a:spcPts val="5"/>
              </a:spcBef>
              <a:buFont typeface="Arial"/>
              <a:buChar char="•"/>
            </a:pPr>
            <a:endParaRPr sz="3200" dirty="0">
              <a:latin typeface="Times New Roman"/>
              <a:cs typeface="Times New Roman"/>
            </a:endParaRPr>
          </a:p>
          <a:p>
            <a:pPr marL="355600" marR="217804" indent="-342900">
              <a:lnSpc>
                <a:spcPct val="99400"/>
              </a:lnSpc>
              <a:buFont typeface="Arial"/>
              <a:buChar char="•"/>
              <a:tabLst>
                <a:tab pos="354965" algn="l"/>
                <a:tab pos="355600" algn="l"/>
              </a:tabLst>
            </a:pPr>
            <a:r>
              <a:rPr sz="2800" b="1" spc="-5" dirty="0">
                <a:latin typeface="Calibri"/>
                <a:cs typeface="Calibri"/>
              </a:rPr>
              <a:t>PACs </a:t>
            </a:r>
            <a:r>
              <a:rPr sz="2800" b="1" dirty="0">
                <a:latin typeface="Calibri"/>
                <a:cs typeface="Calibri"/>
              </a:rPr>
              <a:t>can </a:t>
            </a:r>
            <a:r>
              <a:rPr sz="2800" b="1" spc="-5" dirty="0">
                <a:latin typeface="Calibri"/>
                <a:cs typeface="Calibri"/>
              </a:rPr>
              <a:t>help friendly incumbents </a:t>
            </a:r>
            <a:r>
              <a:rPr sz="2800" b="1" dirty="0">
                <a:latin typeface="Calibri"/>
                <a:cs typeface="Calibri"/>
              </a:rPr>
              <a:t>with </a:t>
            </a:r>
            <a:r>
              <a:rPr sz="2800" b="1" spc="-35" dirty="0">
                <a:solidFill>
                  <a:srgbClr val="FF0000"/>
                </a:solidFill>
                <a:latin typeface="Calibri"/>
                <a:cs typeface="Calibri"/>
              </a:rPr>
              <a:t>so</a:t>
            </a:r>
            <a:r>
              <a:rPr lang="en-US" sz="2800" b="1" spc="-35" dirty="0">
                <a:solidFill>
                  <a:srgbClr val="FF0000"/>
                </a:solidFill>
                <a:latin typeface="Calibri"/>
                <a:cs typeface="Calibri"/>
              </a:rPr>
              <a:t>ft</a:t>
            </a:r>
            <a:r>
              <a:rPr sz="2800" b="1" spc="-35" dirty="0">
                <a:solidFill>
                  <a:srgbClr val="FF0000"/>
                </a:solidFill>
                <a:latin typeface="Calibri"/>
                <a:cs typeface="Calibri"/>
              </a:rPr>
              <a:t> </a:t>
            </a:r>
            <a:r>
              <a:rPr sz="2800" b="1" spc="-5" dirty="0">
                <a:solidFill>
                  <a:srgbClr val="FF0000"/>
                </a:solidFill>
                <a:latin typeface="Calibri"/>
                <a:cs typeface="Calibri"/>
              </a:rPr>
              <a:t>money  contributions (unlimited contributions that presumably </a:t>
            </a:r>
            <a:r>
              <a:rPr sz="2800" b="1" dirty="0">
                <a:solidFill>
                  <a:srgbClr val="FF0000"/>
                </a:solidFill>
                <a:latin typeface="Calibri"/>
                <a:cs typeface="Calibri"/>
              </a:rPr>
              <a:t>go  </a:t>
            </a:r>
            <a:r>
              <a:rPr sz="2800" b="1" spc="-5" dirty="0">
                <a:solidFill>
                  <a:srgbClr val="FF0000"/>
                </a:solidFill>
                <a:latin typeface="Calibri"/>
                <a:cs typeface="Calibri"/>
              </a:rPr>
              <a:t>for "party</a:t>
            </a:r>
            <a:r>
              <a:rPr sz="2800" b="1" spc="-5" dirty="0">
                <a:solidFill>
                  <a:srgbClr val="FF0000"/>
                </a:solidFill>
                <a:latin typeface="MS PGothic"/>
                <a:cs typeface="MS PGothic"/>
              </a:rPr>
              <a:t>‑</a:t>
            </a:r>
            <a:r>
              <a:rPr sz="2800" b="1" spc="-5" dirty="0">
                <a:solidFill>
                  <a:srgbClr val="FF0000"/>
                </a:solidFill>
                <a:latin typeface="Calibri"/>
                <a:cs typeface="Calibri"/>
              </a:rPr>
              <a:t>building" activities)</a:t>
            </a:r>
            <a:endParaRPr sz="2800" dirty="0">
              <a:solidFill>
                <a:srgbClr val="FF0000"/>
              </a:solidFill>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191"/>
            <a:ext cx="6858000" cy="716280"/>
          </a:xfrm>
          <a:custGeom>
            <a:avLst/>
            <a:gdLst/>
            <a:ahLst/>
            <a:cxnLst/>
            <a:rect l="l" t="t" r="r" b="b"/>
            <a:pathLst>
              <a:path w="6858000" h="716280">
                <a:moveTo>
                  <a:pt x="6858000" y="0"/>
                </a:moveTo>
                <a:lnTo>
                  <a:pt x="0" y="0"/>
                </a:lnTo>
                <a:lnTo>
                  <a:pt x="0" y="716279"/>
                </a:lnTo>
                <a:lnTo>
                  <a:pt x="6858000" y="716279"/>
                </a:lnTo>
                <a:lnTo>
                  <a:pt x="6858000" y="0"/>
                </a:lnTo>
                <a:close/>
              </a:path>
            </a:pathLst>
          </a:custGeom>
          <a:solidFill>
            <a:srgbClr val="1F487C"/>
          </a:solidFill>
        </p:spPr>
        <p:txBody>
          <a:bodyPr wrap="square" lIns="0" tIns="0" rIns="0" bIns="0" rtlCol="0"/>
          <a:lstStyle/>
          <a:p>
            <a:endParaRPr/>
          </a:p>
        </p:txBody>
      </p:sp>
      <p:sp>
        <p:nvSpPr>
          <p:cNvPr id="3" name="object 3"/>
          <p:cNvSpPr txBox="1">
            <a:spLocks noGrp="1"/>
          </p:cNvSpPr>
          <p:nvPr>
            <p:ph type="title"/>
          </p:nvPr>
        </p:nvSpPr>
        <p:spPr>
          <a:xfrm>
            <a:off x="2255901" y="54102"/>
            <a:ext cx="2344420" cy="574040"/>
          </a:xfrm>
          <a:prstGeom prst="rect">
            <a:avLst/>
          </a:prstGeom>
        </p:spPr>
        <p:txBody>
          <a:bodyPr vert="horz" wrap="square" lIns="0" tIns="12700" rIns="0" bIns="0" rtlCol="0">
            <a:spAutoFit/>
          </a:bodyPr>
          <a:lstStyle/>
          <a:p>
            <a:pPr marL="12700">
              <a:lnSpc>
                <a:spcPct val="100000"/>
              </a:lnSpc>
              <a:spcBef>
                <a:spcPts val="100"/>
              </a:spcBef>
            </a:pPr>
            <a:r>
              <a:rPr sz="3600" i="0" dirty="0">
                <a:solidFill>
                  <a:srgbClr val="FFFFFF"/>
                </a:solidFill>
                <a:latin typeface="Calibri"/>
                <a:cs typeface="Calibri"/>
              </a:rPr>
              <a:t>SUPER</a:t>
            </a:r>
            <a:r>
              <a:rPr sz="3600" i="0" spc="-110" dirty="0">
                <a:solidFill>
                  <a:srgbClr val="FFFFFF"/>
                </a:solidFill>
                <a:latin typeface="Calibri"/>
                <a:cs typeface="Calibri"/>
              </a:rPr>
              <a:t> </a:t>
            </a:r>
            <a:r>
              <a:rPr sz="3600" i="0" spc="-5" dirty="0">
                <a:solidFill>
                  <a:srgbClr val="FFFFFF"/>
                </a:solidFill>
                <a:latin typeface="Calibri"/>
                <a:cs typeface="Calibri"/>
              </a:rPr>
              <a:t>PACS</a:t>
            </a:r>
            <a:endParaRPr sz="3600">
              <a:latin typeface="Calibri"/>
              <a:cs typeface="Calibri"/>
            </a:endParaRPr>
          </a:p>
        </p:txBody>
      </p:sp>
      <p:sp>
        <p:nvSpPr>
          <p:cNvPr id="4" name="object 4"/>
          <p:cNvSpPr/>
          <p:nvPr/>
        </p:nvSpPr>
        <p:spPr>
          <a:xfrm>
            <a:off x="0" y="728471"/>
            <a:ext cx="6858000" cy="6129655"/>
          </a:xfrm>
          <a:custGeom>
            <a:avLst/>
            <a:gdLst/>
            <a:ahLst/>
            <a:cxnLst/>
            <a:rect l="l" t="t" r="r" b="b"/>
            <a:pathLst>
              <a:path w="6858000" h="6129655">
                <a:moveTo>
                  <a:pt x="6858000" y="0"/>
                </a:moveTo>
                <a:lnTo>
                  <a:pt x="0" y="0"/>
                </a:lnTo>
                <a:lnTo>
                  <a:pt x="0" y="6129528"/>
                </a:lnTo>
                <a:lnTo>
                  <a:pt x="6858000" y="6129528"/>
                </a:lnTo>
                <a:lnTo>
                  <a:pt x="6858000" y="0"/>
                </a:lnTo>
                <a:close/>
              </a:path>
            </a:pathLst>
          </a:custGeom>
          <a:solidFill>
            <a:srgbClr val="1F487C"/>
          </a:solidFill>
        </p:spPr>
        <p:txBody>
          <a:bodyPr wrap="square" lIns="0" tIns="0" rIns="0" bIns="0" rtlCol="0"/>
          <a:lstStyle/>
          <a:p>
            <a:endParaRPr/>
          </a:p>
        </p:txBody>
      </p:sp>
      <p:sp>
        <p:nvSpPr>
          <p:cNvPr id="5" name="object 5"/>
          <p:cNvSpPr txBox="1"/>
          <p:nvPr/>
        </p:nvSpPr>
        <p:spPr>
          <a:xfrm>
            <a:off x="78739" y="741426"/>
            <a:ext cx="6663690" cy="5805805"/>
          </a:xfrm>
          <a:prstGeom prst="rect">
            <a:avLst/>
          </a:prstGeom>
        </p:spPr>
        <p:txBody>
          <a:bodyPr vert="horz" wrap="square" lIns="0" tIns="12700" rIns="0" bIns="0" rtlCol="0">
            <a:spAutoFit/>
          </a:bodyPr>
          <a:lstStyle/>
          <a:p>
            <a:pPr marL="355600" marR="460375" indent="-342900">
              <a:lnSpc>
                <a:spcPct val="100000"/>
              </a:lnSpc>
              <a:spcBef>
                <a:spcPts val="100"/>
              </a:spcBef>
              <a:buFont typeface="Arial"/>
              <a:buChar char="•"/>
              <a:tabLst>
                <a:tab pos="354965" algn="l"/>
                <a:tab pos="355600" algn="l"/>
              </a:tabLst>
            </a:pPr>
            <a:r>
              <a:rPr sz="2400" b="1" spc="-5" dirty="0">
                <a:solidFill>
                  <a:srgbClr val="FFFFFF"/>
                </a:solidFill>
                <a:latin typeface="Calibri"/>
                <a:cs typeface="Calibri"/>
              </a:rPr>
              <a:t>Officially</a:t>
            </a:r>
            <a:r>
              <a:rPr sz="2400" b="1" dirty="0">
                <a:solidFill>
                  <a:srgbClr val="FFFFFF"/>
                </a:solidFill>
                <a:latin typeface="Calibri"/>
                <a:cs typeface="Calibri"/>
              </a:rPr>
              <a:t> </a:t>
            </a:r>
            <a:r>
              <a:rPr sz="2400" b="1" spc="-5" dirty="0">
                <a:solidFill>
                  <a:srgbClr val="FFFFFF"/>
                </a:solidFill>
                <a:latin typeface="Calibri"/>
                <a:cs typeface="Calibri"/>
              </a:rPr>
              <a:t>known</a:t>
            </a:r>
            <a:r>
              <a:rPr sz="2400" b="1" spc="-10" dirty="0">
                <a:solidFill>
                  <a:srgbClr val="FFFFFF"/>
                </a:solidFill>
                <a:latin typeface="Calibri"/>
                <a:cs typeface="Calibri"/>
              </a:rPr>
              <a:t> </a:t>
            </a:r>
            <a:r>
              <a:rPr sz="2400" b="1" dirty="0">
                <a:solidFill>
                  <a:srgbClr val="FFFFFF"/>
                </a:solidFill>
                <a:latin typeface="Calibri"/>
                <a:cs typeface="Calibri"/>
              </a:rPr>
              <a:t>as </a:t>
            </a:r>
            <a:r>
              <a:rPr sz="2400" b="1" spc="-10" dirty="0">
                <a:solidFill>
                  <a:srgbClr val="FFFFFF"/>
                </a:solidFill>
                <a:latin typeface="Calibri"/>
                <a:cs typeface="Calibri"/>
              </a:rPr>
              <a:t>"independent-expenditure </a:t>
            </a:r>
            <a:r>
              <a:rPr sz="2400" b="1" spc="-525" dirty="0">
                <a:solidFill>
                  <a:srgbClr val="FFFFFF"/>
                </a:solidFill>
                <a:latin typeface="Calibri"/>
                <a:cs typeface="Calibri"/>
              </a:rPr>
              <a:t> </a:t>
            </a:r>
            <a:r>
              <a:rPr sz="2400" b="1" dirty="0">
                <a:solidFill>
                  <a:srgbClr val="FFFFFF"/>
                </a:solidFill>
                <a:latin typeface="Calibri"/>
                <a:cs typeface="Calibri"/>
              </a:rPr>
              <a:t>only</a:t>
            </a:r>
            <a:r>
              <a:rPr sz="2400" b="1" spc="-20" dirty="0">
                <a:solidFill>
                  <a:srgbClr val="FFFFFF"/>
                </a:solidFill>
                <a:latin typeface="Calibri"/>
                <a:cs typeface="Calibri"/>
              </a:rPr>
              <a:t> </a:t>
            </a:r>
            <a:r>
              <a:rPr sz="2400" b="1" spc="-10" dirty="0">
                <a:solidFill>
                  <a:srgbClr val="FFFFFF"/>
                </a:solidFill>
                <a:latin typeface="Calibri"/>
                <a:cs typeface="Calibri"/>
              </a:rPr>
              <a:t>committees"</a:t>
            </a:r>
            <a:endParaRPr sz="2400" dirty="0">
              <a:latin typeface="Calibri"/>
              <a:cs typeface="Calibri"/>
            </a:endParaRPr>
          </a:p>
          <a:p>
            <a:pPr marL="756285" marR="149225" lvl="1" indent="-287020">
              <a:lnSpc>
                <a:spcPct val="100000"/>
              </a:lnSpc>
              <a:spcBef>
                <a:spcPts val="575"/>
              </a:spcBef>
              <a:buFont typeface="Arial"/>
              <a:buChar char="–"/>
              <a:tabLst>
                <a:tab pos="756920" algn="l"/>
              </a:tabLst>
            </a:pPr>
            <a:r>
              <a:rPr sz="2400" b="1" spc="-20" dirty="0">
                <a:solidFill>
                  <a:srgbClr val="FFFFFF"/>
                </a:solidFill>
                <a:latin typeface="Calibri"/>
                <a:cs typeface="Calibri"/>
              </a:rPr>
              <a:t>May</a:t>
            </a:r>
            <a:r>
              <a:rPr sz="2400" b="1" spc="-5" dirty="0">
                <a:solidFill>
                  <a:srgbClr val="FFFFFF"/>
                </a:solidFill>
                <a:latin typeface="Calibri"/>
                <a:cs typeface="Calibri"/>
              </a:rPr>
              <a:t> not </a:t>
            </a:r>
            <a:r>
              <a:rPr sz="2400" b="1" spc="-20" dirty="0">
                <a:solidFill>
                  <a:srgbClr val="FFFFFF"/>
                </a:solidFill>
                <a:latin typeface="Calibri"/>
                <a:cs typeface="Calibri"/>
              </a:rPr>
              <a:t>make </a:t>
            </a:r>
            <a:r>
              <a:rPr sz="2400" b="1" spc="-5" dirty="0">
                <a:solidFill>
                  <a:srgbClr val="FFFFFF"/>
                </a:solidFill>
                <a:latin typeface="Calibri"/>
                <a:cs typeface="Calibri"/>
              </a:rPr>
              <a:t>contributions </a:t>
            </a:r>
            <a:r>
              <a:rPr sz="2400" b="1" spc="-20" dirty="0">
                <a:solidFill>
                  <a:srgbClr val="FFFFFF"/>
                </a:solidFill>
                <a:latin typeface="Calibri"/>
                <a:cs typeface="Calibri"/>
              </a:rPr>
              <a:t>to</a:t>
            </a:r>
            <a:r>
              <a:rPr sz="2400" b="1" spc="-5" dirty="0">
                <a:solidFill>
                  <a:srgbClr val="FFFFFF"/>
                </a:solidFill>
                <a:latin typeface="Calibri"/>
                <a:cs typeface="Calibri"/>
              </a:rPr>
              <a:t> </a:t>
            </a:r>
            <a:r>
              <a:rPr sz="2400" b="1" spc="-10" dirty="0">
                <a:solidFill>
                  <a:srgbClr val="FFFFFF"/>
                </a:solidFill>
                <a:latin typeface="Calibri"/>
                <a:cs typeface="Calibri"/>
              </a:rPr>
              <a:t>candidate </a:t>
            </a:r>
            <a:r>
              <a:rPr sz="2400" b="1" spc="-5" dirty="0">
                <a:solidFill>
                  <a:srgbClr val="FFFFFF"/>
                </a:solidFill>
                <a:latin typeface="Calibri"/>
                <a:cs typeface="Calibri"/>
              </a:rPr>
              <a:t> campaigns</a:t>
            </a:r>
            <a:r>
              <a:rPr sz="2400" b="1" spc="-20" dirty="0">
                <a:solidFill>
                  <a:srgbClr val="FFFFFF"/>
                </a:solidFill>
                <a:latin typeface="Calibri"/>
                <a:cs typeface="Calibri"/>
              </a:rPr>
              <a:t> </a:t>
            </a:r>
            <a:r>
              <a:rPr sz="2400" b="1" dirty="0">
                <a:solidFill>
                  <a:srgbClr val="FFFFFF"/>
                </a:solidFill>
                <a:latin typeface="Calibri"/>
                <a:cs typeface="Calibri"/>
              </a:rPr>
              <a:t>or</a:t>
            </a:r>
            <a:r>
              <a:rPr sz="2400" b="1" spc="-10" dirty="0">
                <a:solidFill>
                  <a:srgbClr val="FFFFFF"/>
                </a:solidFill>
                <a:latin typeface="Calibri"/>
                <a:cs typeface="Calibri"/>
              </a:rPr>
              <a:t> </a:t>
            </a:r>
            <a:r>
              <a:rPr sz="2400" b="1" spc="-5" dirty="0">
                <a:solidFill>
                  <a:srgbClr val="FFFFFF"/>
                </a:solidFill>
                <a:latin typeface="Calibri"/>
                <a:cs typeface="Calibri"/>
              </a:rPr>
              <a:t>parties,</a:t>
            </a:r>
            <a:r>
              <a:rPr sz="2400" b="1" spc="15" dirty="0">
                <a:solidFill>
                  <a:srgbClr val="FFFFFF"/>
                </a:solidFill>
                <a:latin typeface="Calibri"/>
                <a:cs typeface="Calibri"/>
              </a:rPr>
              <a:t> </a:t>
            </a:r>
            <a:r>
              <a:rPr sz="2400" b="1" spc="-5" dirty="0">
                <a:solidFill>
                  <a:srgbClr val="FFFFFF"/>
                </a:solidFill>
                <a:latin typeface="Calibri"/>
                <a:cs typeface="Calibri"/>
              </a:rPr>
              <a:t>but</a:t>
            </a:r>
            <a:r>
              <a:rPr sz="2400" b="1" dirty="0">
                <a:solidFill>
                  <a:srgbClr val="FFFFFF"/>
                </a:solidFill>
                <a:latin typeface="Calibri"/>
                <a:cs typeface="Calibri"/>
              </a:rPr>
              <a:t> </a:t>
            </a:r>
            <a:r>
              <a:rPr sz="2400" b="1" spc="-15" dirty="0">
                <a:solidFill>
                  <a:srgbClr val="FFFFFF"/>
                </a:solidFill>
                <a:latin typeface="Calibri"/>
                <a:cs typeface="Calibri"/>
              </a:rPr>
              <a:t>may engage</a:t>
            </a:r>
            <a:r>
              <a:rPr sz="2400" b="1" spc="-5" dirty="0">
                <a:solidFill>
                  <a:srgbClr val="FFFFFF"/>
                </a:solidFill>
                <a:latin typeface="Calibri"/>
                <a:cs typeface="Calibri"/>
              </a:rPr>
              <a:t> </a:t>
            </a:r>
            <a:r>
              <a:rPr sz="2400" b="1" dirty="0">
                <a:solidFill>
                  <a:srgbClr val="FFFFFF"/>
                </a:solidFill>
                <a:latin typeface="Calibri"/>
                <a:cs typeface="Calibri"/>
              </a:rPr>
              <a:t>in </a:t>
            </a:r>
            <a:r>
              <a:rPr sz="2400" b="1" spc="5" dirty="0">
                <a:solidFill>
                  <a:srgbClr val="FFFFFF"/>
                </a:solidFill>
                <a:latin typeface="Calibri"/>
                <a:cs typeface="Calibri"/>
              </a:rPr>
              <a:t> </a:t>
            </a:r>
            <a:r>
              <a:rPr sz="2400" b="1" spc="-10" dirty="0">
                <a:solidFill>
                  <a:srgbClr val="FFFFFF"/>
                </a:solidFill>
                <a:latin typeface="Calibri"/>
                <a:cs typeface="Calibri"/>
              </a:rPr>
              <a:t>unlimited </a:t>
            </a:r>
            <a:r>
              <a:rPr sz="2400" b="1" spc="-5" dirty="0">
                <a:solidFill>
                  <a:srgbClr val="FFFFFF"/>
                </a:solidFill>
                <a:latin typeface="Calibri"/>
                <a:cs typeface="Calibri"/>
              </a:rPr>
              <a:t>political spending</a:t>
            </a:r>
            <a:r>
              <a:rPr sz="2400" b="1" dirty="0">
                <a:solidFill>
                  <a:srgbClr val="FFFFFF"/>
                </a:solidFill>
                <a:latin typeface="Calibri"/>
                <a:cs typeface="Calibri"/>
              </a:rPr>
              <a:t> </a:t>
            </a:r>
            <a:r>
              <a:rPr sz="2400" b="1" spc="-5" dirty="0">
                <a:solidFill>
                  <a:srgbClr val="FFFFFF"/>
                </a:solidFill>
                <a:latin typeface="Calibri"/>
                <a:cs typeface="Calibri"/>
              </a:rPr>
              <a:t>independently</a:t>
            </a:r>
            <a:r>
              <a:rPr sz="2400" b="1" spc="15" dirty="0">
                <a:solidFill>
                  <a:srgbClr val="FFFFFF"/>
                </a:solidFill>
                <a:latin typeface="Calibri"/>
                <a:cs typeface="Calibri"/>
              </a:rPr>
              <a:t> </a:t>
            </a:r>
            <a:r>
              <a:rPr sz="2400" b="1" dirty="0">
                <a:solidFill>
                  <a:srgbClr val="FFFFFF"/>
                </a:solidFill>
                <a:latin typeface="Calibri"/>
                <a:cs typeface="Calibri"/>
              </a:rPr>
              <a:t>of </a:t>
            </a:r>
            <a:r>
              <a:rPr sz="2400" b="1" spc="-530" dirty="0">
                <a:solidFill>
                  <a:srgbClr val="FFFFFF"/>
                </a:solidFill>
                <a:latin typeface="Calibri"/>
                <a:cs typeface="Calibri"/>
              </a:rPr>
              <a:t> </a:t>
            </a:r>
            <a:r>
              <a:rPr sz="2400" b="1" spc="-5" dirty="0">
                <a:solidFill>
                  <a:srgbClr val="FFFFFF"/>
                </a:solidFill>
                <a:latin typeface="Calibri"/>
                <a:cs typeface="Calibri"/>
              </a:rPr>
              <a:t>the</a:t>
            </a:r>
            <a:r>
              <a:rPr sz="2400" b="1" dirty="0">
                <a:solidFill>
                  <a:srgbClr val="FFFFFF"/>
                </a:solidFill>
                <a:latin typeface="Calibri"/>
                <a:cs typeface="Calibri"/>
              </a:rPr>
              <a:t> </a:t>
            </a:r>
            <a:r>
              <a:rPr sz="2400" b="1" spc="-5" dirty="0">
                <a:solidFill>
                  <a:srgbClr val="FFFFFF"/>
                </a:solidFill>
                <a:latin typeface="Calibri"/>
                <a:cs typeface="Calibri"/>
              </a:rPr>
              <a:t>campaigns</a:t>
            </a:r>
            <a:endParaRPr sz="2400" dirty="0">
              <a:latin typeface="Calibri"/>
              <a:cs typeface="Calibri"/>
            </a:endParaRPr>
          </a:p>
          <a:p>
            <a:pPr marL="355600" marR="73025" indent="-342900" algn="just">
              <a:lnSpc>
                <a:spcPct val="100000"/>
              </a:lnSpc>
              <a:spcBef>
                <a:spcPts val="580"/>
              </a:spcBef>
              <a:buFont typeface="Arial"/>
              <a:buChar char="•"/>
              <a:tabLst>
                <a:tab pos="355600" algn="l"/>
              </a:tabLst>
            </a:pPr>
            <a:r>
              <a:rPr sz="2400" b="1" spc="-15" dirty="0">
                <a:solidFill>
                  <a:srgbClr val="FFFFFF"/>
                </a:solidFill>
                <a:latin typeface="Calibri"/>
                <a:cs typeface="Calibri"/>
              </a:rPr>
              <a:t>Unlike </a:t>
            </a:r>
            <a:r>
              <a:rPr sz="2400" b="1" spc="-10" dirty="0">
                <a:solidFill>
                  <a:srgbClr val="FFFFFF"/>
                </a:solidFill>
                <a:latin typeface="Calibri"/>
                <a:cs typeface="Calibri"/>
              </a:rPr>
              <a:t>traditional </a:t>
            </a:r>
            <a:r>
              <a:rPr sz="2400" b="1" spc="-45" dirty="0">
                <a:solidFill>
                  <a:srgbClr val="FFFFFF"/>
                </a:solidFill>
                <a:latin typeface="Calibri"/>
                <a:cs typeface="Calibri"/>
              </a:rPr>
              <a:t>PACs, </a:t>
            </a:r>
            <a:r>
              <a:rPr sz="2400" b="1" spc="-10" dirty="0">
                <a:solidFill>
                  <a:srgbClr val="FFFFFF"/>
                </a:solidFill>
                <a:latin typeface="Calibri"/>
                <a:cs typeface="Calibri"/>
              </a:rPr>
              <a:t>they </a:t>
            </a:r>
            <a:r>
              <a:rPr sz="2400" b="1" spc="-5" dirty="0">
                <a:solidFill>
                  <a:srgbClr val="FFFFFF"/>
                </a:solidFill>
                <a:latin typeface="Calibri"/>
                <a:cs typeface="Calibri"/>
              </a:rPr>
              <a:t>can </a:t>
            </a:r>
            <a:r>
              <a:rPr sz="2400" b="1" spc="-15" dirty="0">
                <a:solidFill>
                  <a:srgbClr val="FFFFFF"/>
                </a:solidFill>
                <a:latin typeface="Calibri"/>
                <a:cs typeface="Calibri"/>
              </a:rPr>
              <a:t>raise </a:t>
            </a:r>
            <a:r>
              <a:rPr sz="2400" b="1" spc="-5" dirty="0">
                <a:solidFill>
                  <a:srgbClr val="FFFFFF"/>
                </a:solidFill>
                <a:latin typeface="Calibri"/>
                <a:cs typeface="Calibri"/>
              </a:rPr>
              <a:t>funds </a:t>
            </a:r>
            <a:r>
              <a:rPr sz="2400" b="1" spc="-10" dirty="0">
                <a:solidFill>
                  <a:srgbClr val="FFFFFF"/>
                </a:solidFill>
                <a:latin typeface="Calibri"/>
                <a:cs typeface="Calibri"/>
              </a:rPr>
              <a:t>from </a:t>
            </a:r>
            <a:r>
              <a:rPr sz="2400" b="1" spc="-530" dirty="0">
                <a:solidFill>
                  <a:srgbClr val="FFFFFF"/>
                </a:solidFill>
                <a:latin typeface="Calibri"/>
                <a:cs typeface="Calibri"/>
              </a:rPr>
              <a:t> </a:t>
            </a:r>
            <a:r>
              <a:rPr sz="2400" b="1" spc="-10" dirty="0">
                <a:solidFill>
                  <a:srgbClr val="FFFFFF"/>
                </a:solidFill>
                <a:latin typeface="Calibri"/>
                <a:cs typeface="Calibri"/>
              </a:rPr>
              <a:t>corporations, </a:t>
            </a:r>
            <a:r>
              <a:rPr sz="2400" b="1" spc="-5" dirty="0">
                <a:solidFill>
                  <a:srgbClr val="FFFFFF"/>
                </a:solidFill>
                <a:latin typeface="Calibri"/>
                <a:cs typeface="Calibri"/>
              </a:rPr>
              <a:t>unions </a:t>
            </a:r>
            <a:r>
              <a:rPr sz="2400" b="1" dirty="0">
                <a:solidFill>
                  <a:srgbClr val="FFFFFF"/>
                </a:solidFill>
                <a:latin typeface="Calibri"/>
                <a:cs typeface="Calibri"/>
              </a:rPr>
              <a:t>and other </a:t>
            </a:r>
            <a:r>
              <a:rPr sz="2400" b="1" spc="-10" dirty="0">
                <a:solidFill>
                  <a:srgbClr val="FFFFFF"/>
                </a:solidFill>
                <a:latin typeface="Calibri"/>
                <a:cs typeface="Calibri"/>
              </a:rPr>
              <a:t>groups, </a:t>
            </a:r>
            <a:r>
              <a:rPr sz="2400" b="1" dirty="0">
                <a:solidFill>
                  <a:srgbClr val="FFFFFF"/>
                </a:solidFill>
                <a:latin typeface="Calibri"/>
                <a:cs typeface="Calibri"/>
              </a:rPr>
              <a:t>and </a:t>
            </a:r>
            <a:r>
              <a:rPr sz="2400" b="1" spc="-10" dirty="0">
                <a:solidFill>
                  <a:srgbClr val="FFFFFF"/>
                </a:solidFill>
                <a:latin typeface="Calibri"/>
                <a:cs typeface="Calibri"/>
              </a:rPr>
              <a:t>from </a:t>
            </a:r>
            <a:r>
              <a:rPr sz="2400" b="1" spc="-5" dirty="0">
                <a:solidFill>
                  <a:srgbClr val="FFFFFF"/>
                </a:solidFill>
                <a:latin typeface="Calibri"/>
                <a:cs typeface="Calibri"/>
              </a:rPr>
              <a:t> individuals,</a:t>
            </a:r>
            <a:r>
              <a:rPr sz="2400" b="1" spc="5" dirty="0">
                <a:solidFill>
                  <a:srgbClr val="FFFFFF"/>
                </a:solidFill>
                <a:latin typeface="Calibri"/>
                <a:cs typeface="Calibri"/>
              </a:rPr>
              <a:t> </a:t>
            </a:r>
            <a:r>
              <a:rPr sz="2400" b="1" spc="-5" dirty="0">
                <a:solidFill>
                  <a:srgbClr val="FFFFFF"/>
                </a:solidFill>
                <a:latin typeface="Calibri"/>
                <a:cs typeface="Calibri"/>
              </a:rPr>
              <a:t>without </a:t>
            </a:r>
            <a:r>
              <a:rPr sz="2400" b="1" spc="-10" dirty="0">
                <a:solidFill>
                  <a:srgbClr val="FFFFFF"/>
                </a:solidFill>
                <a:latin typeface="Calibri"/>
                <a:cs typeface="Calibri"/>
              </a:rPr>
              <a:t>legal</a:t>
            </a:r>
            <a:r>
              <a:rPr sz="2400" b="1" spc="-15" dirty="0">
                <a:solidFill>
                  <a:srgbClr val="FFFFFF"/>
                </a:solidFill>
                <a:latin typeface="Calibri"/>
                <a:cs typeface="Calibri"/>
              </a:rPr>
              <a:t> </a:t>
            </a:r>
            <a:r>
              <a:rPr sz="2400" b="1" spc="-5" dirty="0">
                <a:solidFill>
                  <a:srgbClr val="FFFFFF"/>
                </a:solidFill>
                <a:latin typeface="Calibri"/>
                <a:cs typeface="Calibri"/>
              </a:rPr>
              <a:t>limits</a:t>
            </a:r>
            <a:endParaRPr sz="2400" dirty="0">
              <a:latin typeface="Calibri"/>
              <a:cs typeface="Calibri"/>
            </a:endParaRPr>
          </a:p>
          <a:p>
            <a:pPr marL="812800" lvl="1" indent="-342900" algn="just">
              <a:lnSpc>
                <a:spcPct val="100000"/>
              </a:lnSpc>
              <a:spcBef>
                <a:spcPts val="580"/>
              </a:spcBef>
              <a:buFont typeface="Arial"/>
              <a:buChar char="–"/>
              <a:tabLst>
                <a:tab pos="812800" algn="l"/>
              </a:tabLst>
            </a:pPr>
            <a:r>
              <a:rPr sz="2400" b="1" i="1" spc="-10" dirty="0">
                <a:solidFill>
                  <a:srgbClr val="FFFFFF"/>
                </a:solidFill>
                <a:latin typeface="Calibri"/>
                <a:cs typeface="Calibri"/>
              </a:rPr>
              <a:t>Citizens</a:t>
            </a:r>
            <a:r>
              <a:rPr sz="2400" b="1" i="1" spc="-15" dirty="0">
                <a:solidFill>
                  <a:srgbClr val="FFFFFF"/>
                </a:solidFill>
                <a:latin typeface="Calibri"/>
                <a:cs typeface="Calibri"/>
              </a:rPr>
              <a:t> </a:t>
            </a:r>
            <a:r>
              <a:rPr sz="2400" b="1" i="1" spc="-10" dirty="0">
                <a:solidFill>
                  <a:srgbClr val="FFFFFF"/>
                </a:solidFill>
                <a:latin typeface="Calibri"/>
                <a:cs typeface="Calibri"/>
              </a:rPr>
              <a:t>United</a:t>
            </a:r>
            <a:r>
              <a:rPr sz="2400" b="1" i="1" spc="-20" dirty="0">
                <a:solidFill>
                  <a:srgbClr val="FFFFFF"/>
                </a:solidFill>
                <a:latin typeface="Calibri"/>
                <a:cs typeface="Calibri"/>
              </a:rPr>
              <a:t> </a:t>
            </a:r>
            <a:r>
              <a:rPr sz="2400" b="1" i="1" spc="-70" dirty="0">
                <a:solidFill>
                  <a:srgbClr val="FFFFFF"/>
                </a:solidFill>
                <a:latin typeface="Calibri"/>
                <a:cs typeface="Calibri"/>
              </a:rPr>
              <a:t>v.</a:t>
            </a:r>
            <a:r>
              <a:rPr sz="2400" b="1" i="1" spc="-15" dirty="0">
                <a:solidFill>
                  <a:srgbClr val="FFFFFF"/>
                </a:solidFill>
                <a:latin typeface="Calibri"/>
                <a:cs typeface="Calibri"/>
              </a:rPr>
              <a:t> </a:t>
            </a:r>
            <a:r>
              <a:rPr sz="2400" b="1" i="1" spc="-10" dirty="0">
                <a:solidFill>
                  <a:srgbClr val="FFFFFF"/>
                </a:solidFill>
                <a:latin typeface="Calibri"/>
                <a:cs typeface="Calibri"/>
              </a:rPr>
              <a:t>FEC</a:t>
            </a:r>
            <a:r>
              <a:rPr sz="2400" b="1" i="1" spc="-20" dirty="0">
                <a:solidFill>
                  <a:srgbClr val="FFFFFF"/>
                </a:solidFill>
                <a:latin typeface="Calibri"/>
                <a:cs typeface="Calibri"/>
              </a:rPr>
              <a:t> </a:t>
            </a:r>
            <a:r>
              <a:rPr sz="2400" b="1" spc="-5" dirty="0">
                <a:solidFill>
                  <a:srgbClr val="FFFFFF"/>
                </a:solidFill>
                <a:latin typeface="Calibri"/>
                <a:cs typeface="Calibri"/>
              </a:rPr>
              <a:t>(2010)</a:t>
            </a:r>
            <a:endParaRPr sz="2400" dirty="0">
              <a:latin typeface="Calibri"/>
              <a:cs typeface="Calibri"/>
            </a:endParaRPr>
          </a:p>
          <a:p>
            <a:pPr marL="355600" indent="-342900">
              <a:lnSpc>
                <a:spcPct val="100000"/>
              </a:lnSpc>
              <a:spcBef>
                <a:spcPts val="2300"/>
              </a:spcBef>
              <a:buFont typeface="Arial"/>
              <a:buChar char="•"/>
              <a:tabLst>
                <a:tab pos="354965" algn="l"/>
                <a:tab pos="355600" algn="l"/>
              </a:tabLst>
            </a:pPr>
            <a:r>
              <a:rPr sz="2400" b="1" spc="-5" dirty="0">
                <a:solidFill>
                  <a:srgbClr val="FFFFFF"/>
                </a:solidFill>
                <a:latin typeface="Calibri"/>
                <a:cs typeface="Calibri"/>
              </a:rPr>
              <a:t>501(c)</a:t>
            </a:r>
            <a:r>
              <a:rPr sz="2400" b="1" spc="-40" dirty="0">
                <a:solidFill>
                  <a:srgbClr val="FFFFFF"/>
                </a:solidFill>
                <a:latin typeface="Calibri"/>
                <a:cs typeface="Calibri"/>
              </a:rPr>
              <a:t> </a:t>
            </a:r>
            <a:r>
              <a:rPr sz="2400" b="1" spc="-10" dirty="0">
                <a:solidFill>
                  <a:srgbClr val="FFFFFF"/>
                </a:solidFill>
                <a:latin typeface="Calibri"/>
                <a:cs typeface="Calibri"/>
              </a:rPr>
              <a:t>group</a:t>
            </a:r>
            <a:endParaRPr sz="2400" dirty="0">
              <a:latin typeface="Calibri"/>
              <a:cs typeface="Calibri"/>
            </a:endParaRPr>
          </a:p>
          <a:p>
            <a:pPr marL="756285" lvl="1" indent="-287020">
              <a:lnSpc>
                <a:spcPct val="100000"/>
              </a:lnSpc>
              <a:spcBef>
                <a:spcPts val="580"/>
              </a:spcBef>
              <a:buFont typeface="Arial"/>
              <a:buChar char="–"/>
              <a:tabLst>
                <a:tab pos="756920" algn="l"/>
              </a:tabLst>
            </a:pPr>
            <a:r>
              <a:rPr sz="2400" b="1" spc="-5" dirty="0">
                <a:solidFill>
                  <a:srgbClr val="FFFFFF"/>
                </a:solidFill>
                <a:latin typeface="Calibri"/>
                <a:cs typeface="Calibri"/>
              </a:rPr>
              <a:t>Nonprofit,</a:t>
            </a:r>
            <a:r>
              <a:rPr sz="2400" b="1" spc="-20" dirty="0">
                <a:solidFill>
                  <a:srgbClr val="FFFFFF"/>
                </a:solidFill>
                <a:latin typeface="Calibri"/>
                <a:cs typeface="Calibri"/>
              </a:rPr>
              <a:t> tax-exempt</a:t>
            </a:r>
            <a:r>
              <a:rPr sz="2400" b="1" spc="-5" dirty="0">
                <a:solidFill>
                  <a:srgbClr val="FFFFFF"/>
                </a:solidFill>
                <a:latin typeface="Calibri"/>
                <a:cs typeface="Calibri"/>
              </a:rPr>
              <a:t> </a:t>
            </a:r>
            <a:r>
              <a:rPr sz="2400" b="1" spc="-15" dirty="0">
                <a:solidFill>
                  <a:srgbClr val="FFFFFF"/>
                </a:solidFill>
                <a:latin typeface="Calibri"/>
                <a:cs typeface="Calibri"/>
              </a:rPr>
              <a:t>interest</a:t>
            </a:r>
            <a:r>
              <a:rPr sz="2400" b="1" spc="-5" dirty="0">
                <a:solidFill>
                  <a:srgbClr val="FFFFFF"/>
                </a:solidFill>
                <a:latin typeface="Calibri"/>
                <a:cs typeface="Calibri"/>
              </a:rPr>
              <a:t> </a:t>
            </a:r>
            <a:r>
              <a:rPr sz="2400" b="1" spc="-10" dirty="0">
                <a:solidFill>
                  <a:srgbClr val="FFFFFF"/>
                </a:solidFill>
                <a:latin typeface="Calibri"/>
                <a:cs typeface="Calibri"/>
              </a:rPr>
              <a:t>groups</a:t>
            </a:r>
            <a:r>
              <a:rPr sz="2400" b="1" spc="-20" dirty="0">
                <a:solidFill>
                  <a:srgbClr val="FFFFFF"/>
                </a:solidFill>
                <a:latin typeface="Calibri"/>
                <a:cs typeface="Calibri"/>
              </a:rPr>
              <a:t> </a:t>
            </a:r>
            <a:r>
              <a:rPr sz="2400" b="1" spc="-10" dirty="0">
                <a:solidFill>
                  <a:srgbClr val="FFFFFF"/>
                </a:solidFill>
                <a:latin typeface="Calibri"/>
                <a:cs typeface="Calibri"/>
              </a:rPr>
              <a:t>that</a:t>
            </a:r>
            <a:r>
              <a:rPr sz="2400" b="1" spc="5" dirty="0">
                <a:solidFill>
                  <a:srgbClr val="FFFFFF"/>
                </a:solidFill>
                <a:latin typeface="Calibri"/>
                <a:cs typeface="Calibri"/>
              </a:rPr>
              <a:t> </a:t>
            </a:r>
            <a:r>
              <a:rPr sz="2400" b="1" spc="-5" dirty="0">
                <a:solidFill>
                  <a:srgbClr val="FFFFFF"/>
                </a:solidFill>
                <a:latin typeface="Calibri"/>
                <a:cs typeface="Calibri"/>
              </a:rPr>
              <a:t>can</a:t>
            </a:r>
            <a:endParaRPr sz="2400" dirty="0">
              <a:latin typeface="Calibri"/>
              <a:cs typeface="Calibri"/>
            </a:endParaRPr>
          </a:p>
          <a:p>
            <a:pPr marL="756285">
              <a:lnSpc>
                <a:spcPct val="100000"/>
              </a:lnSpc>
            </a:pPr>
            <a:r>
              <a:rPr sz="2400" b="1" spc="-15" dirty="0">
                <a:solidFill>
                  <a:srgbClr val="FFFFFF"/>
                </a:solidFill>
                <a:latin typeface="Calibri"/>
                <a:cs typeface="Calibri"/>
              </a:rPr>
              <a:t>engage</a:t>
            </a:r>
            <a:r>
              <a:rPr sz="2400" b="1" spc="-20" dirty="0">
                <a:solidFill>
                  <a:srgbClr val="FFFFFF"/>
                </a:solidFill>
                <a:latin typeface="Calibri"/>
                <a:cs typeface="Calibri"/>
              </a:rPr>
              <a:t> </a:t>
            </a:r>
            <a:r>
              <a:rPr sz="2400" b="1" dirty="0">
                <a:solidFill>
                  <a:srgbClr val="FFFFFF"/>
                </a:solidFill>
                <a:latin typeface="Calibri"/>
                <a:cs typeface="Calibri"/>
              </a:rPr>
              <a:t>in</a:t>
            </a:r>
            <a:r>
              <a:rPr sz="2400" b="1" spc="-15" dirty="0">
                <a:solidFill>
                  <a:srgbClr val="FFFFFF"/>
                </a:solidFill>
                <a:latin typeface="Calibri"/>
                <a:cs typeface="Calibri"/>
              </a:rPr>
              <a:t> </a:t>
            </a:r>
            <a:r>
              <a:rPr sz="2400" b="1" spc="-5" dirty="0">
                <a:solidFill>
                  <a:srgbClr val="FFFFFF"/>
                </a:solidFill>
                <a:latin typeface="Calibri"/>
                <a:cs typeface="Calibri"/>
              </a:rPr>
              <a:t>varying</a:t>
            </a:r>
            <a:r>
              <a:rPr sz="2400" b="1" spc="-20" dirty="0">
                <a:solidFill>
                  <a:srgbClr val="FFFFFF"/>
                </a:solidFill>
                <a:latin typeface="Calibri"/>
                <a:cs typeface="Calibri"/>
              </a:rPr>
              <a:t> </a:t>
            </a:r>
            <a:r>
              <a:rPr sz="2400" b="1" spc="-10" dirty="0">
                <a:solidFill>
                  <a:srgbClr val="FFFFFF"/>
                </a:solidFill>
                <a:latin typeface="Calibri"/>
                <a:cs typeface="Calibri"/>
              </a:rPr>
              <a:t>levels </a:t>
            </a:r>
            <a:r>
              <a:rPr sz="2400" b="1" dirty="0">
                <a:solidFill>
                  <a:srgbClr val="FFFFFF"/>
                </a:solidFill>
                <a:latin typeface="Calibri"/>
                <a:cs typeface="Calibri"/>
              </a:rPr>
              <a:t>of</a:t>
            </a:r>
            <a:r>
              <a:rPr sz="2400" b="1" spc="-10" dirty="0">
                <a:solidFill>
                  <a:srgbClr val="FFFFFF"/>
                </a:solidFill>
                <a:latin typeface="Calibri"/>
                <a:cs typeface="Calibri"/>
              </a:rPr>
              <a:t> </a:t>
            </a:r>
            <a:r>
              <a:rPr sz="2400" b="1" spc="-5" dirty="0">
                <a:solidFill>
                  <a:srgbClr val="FFFFFF"/>
                </a:solidFill>
                <a:latin typeface="Calibri"/>
                <a:cs typeface="Calibri"/>
              </a:rPr>
              <a:t>political</a:t>
            </a:r>
            <a:r>
              <a:rPr sz="2400" b="1" spc="-15" dirty="0">
                <a:solidFill>
                  <a:srgbClr val="FFFFFF"/>
                </a:solidFill>
                <a:latin typeface="Calibri"/>
                <a:cs typeface="Calibri"/>
              </a:rPr>
              <a:t> </a:t>
            </a:r>
            <a:r>
              <a:rPr sz="2400" b="1" dirty="0">
                <a:solidFill>
                  <a:srgbClr val="FFFFFF"/>
                </a:solidFill>
                <a:latin typeface="Calibri"/>
                <a:cs typeface="Calibri"/>
              </a:rPr>
              <a:t>activity</a:t>
            </a:r>
            <a:endParaRPr sz="2400" dirty="0">
              <a:latin typeface="Calibri"/>
              <a:cs typeface="Calibri"/>
            </a:endParaRPr>
          </a:p>
          <a:p>
            <a:pPr marL="756285" lvl="1" indent="-287020">
              <a:lnSpc>
                <a:spcPct val="100000"/>
              </a:lnSpc>
              <a:spcBef>
                <a:spcPts val="575"/>
              </a:spcBef>
              <a:buFont typeface="Arial"/>
              <a:buChar char="–"/>
              <a:tabLst>
                <a:tab pos="756920" algn="l"/>
              </a:tabLst>
            </a:pPr>
            <a:r>
              <a:rPr sz="2400" b="1" dirty="0">
                <a:solidFill>
                  <a:srgbClr val="FFFFFF"/>
                </a:solidFill>
                <a:latin typeface="Calibri"/>
                <a:cs typeface="Calibri"/>
              </a:rPr>
              <a:t>Not</a:t>
            </a:r>
            <a:r>
              <a:rPr sz="2400" b="1" spc="-30" dirty="0">
                <a:solidFill>
                  <a:srgbClr val="FFFFFF"/>
                </a:solidFill>
                <a:latin typeface="Calibri"/>
                <a:cs typeface="Calibri"/>
              </a:rPr>
              <a:t> </a:t>
            </a:r>
            <a:r>
              <a:rPr sz="2400" b="1" spc="-5" dirty="0">
                <a:solidFill>
                  <a:srgbClr val="FFFFFF"/>
                </a:solidFill>
                <a:latin typeface="Calibri"/>
                <a:cs typeface="Calibri"/>
              </a:rPr>
              <a:t>subject </a:t>
            </a:r>
            <a:r>
              <a:rPr sz="2400" b="1" spc="-15" dirty="0">
                <a:solidFill>
                  <a:srgbClr val="FFFFFF"/>
                </a:solidFill>
                <a:latin typeface="Calibri"/>
                <a:cs typeface="Calibri"/>
              </a:rPr>
              <a:t>to</a:t>
            </a:r>
            <a:r>
              <a:rPr sz="2400" b="1" dirty="0">
                <a:solidFill>
                  <a:srgbClr val="FFFFFF"/>
                </a:solidFill>
                <a:latin typeface="Calibri"/>
                <a:cs typeface="Calibri"/>
              </a:rPr>
              <a:t> </a:t>
            </a:r>
            <a:r>
              <a:rPr sz="2400" b="1" spc="-10" dirty="0">
                <a:solidFill>
                  <a:srgbClr val="FFFFFF"/>
                </a:solidFill>
                <a:latin typeface="Calibri"/>
                <a:cs typeface="Calibri"/>
              </a:rPr>
              <a:t>FEC </a:t>
            </a:r>
            <a:r>
              <a:rPr sz="2400" b="1" spc="-5" dirty="0">
                <a:solidFill>
                  <a:srgbClr val="FFFFFF"/>
                </a:solidFill>
                <a:latin typeface="Calibri"/>
                <a:cs typeface="Calibri"/>
              </a:rPr>
              <a:t>disclosure</a:t>
            </a:r>
            <a:r>
              <a:rPr sz="2400" b="1" spc="-20" dirty="0">
                <a:solidFill>
                  <a:srgbClr val="FFFFFF"/>
                </a:solidFill>
                <a:latin typeface="Calibri"/>
                <a:cs typeface="Calibri"/>
              </a:rPr>
              <a:t> </a:t>
            </a:r>
            <a:r>
              <a:rPr sz="2400" b="1" spc="-10" dirty="0">
                <a:solidFill>
                  <a:srgbClr val="FFFFFF"/>
                </a:solidFill>
                <a:latin typeface="Calibri"/>
                <a:cs typeface="Calibri"/>
              </a:rPr>
              <a:t>rules</a:t>
            </a:r>
            <a:endParaRPr sz="2400" dirty="0">
              <a:latin typeface="Calibri"/>
              <a:cs typeface="Calibri"/>
            </a:endParaRPr>
          </a:p>
        </p:txBody>
      </p:sp>
      <p:sp>
        <p:nvSpPr>
          <p:cNvPr id="6" name="object 6"/>
          <p:cNvSpPr txBox="1"/>
          <p:nvPr/>
        </p:nvSpPr>
        <p:spPr>
          <a:xfrm>
            <a:off x="11323066" y="6426809"/>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14</a:t>
            </a:r>
            <a:endParaRPr sz="1200">
              <a:latin typeface="Calibri"/>
              <a:cs typeface="Calibri"/>
            </a:endParaRPr>
          </a:p>
        </p:txBody>
      </p:sp>
      <p:grpSp>
        <p:nvGrpSpPr>
          <p:cNvPr id="7" name="object 7"/>
          <p:cNvGrpSpPr/>
          <p:nvPr/>
        </p:nvGrpSpPr>
        <p:grpSpPr>
          <a:xfrm>
            <a:off x="6858000" y="0"/>
            <a:ext cx="5326380" cy="6858000"/>
            <a:chOff x="6858000" y="0"/>
            <a:chExt cx="5326380" cy="6858000"/>
          </a:xfrm>
        </p:grpSpPr>
        <p:pic>
          <p:nvPicPr>
            <p:cNvPr id="8" name="object 8"/>
            <p:cNvPicPr/>
            <p:nvPr/>
          </p:nvPicPr>
          <p:blipFill>
            <a:blip r:embed="rId2" cstate="print"/>
            <a:stretch>
              <a:fillRect/>
            </a:stretch>
          </p:blipFill>
          <p:spPr>
            <a:xfrm>
              <a:off x="6858000" y="3183635"/>
              <a:ext cx="5326380" cy="3674363"/>
            </a:xfrm>
            <a:prstGeom prst="rect">
              <a:avLst/>
            </a:prstGeom>
          </p:spPr>
        </p:pic>
        <p:pic>
          <p:nvPicPr>
            <p:cNvPr id="9" name="object 9"/>
            <p:cNvPicPr/>
            <p:nvPr/>
          </p:nvPicPr>
          <p:blipFill>
            <a:blip r:embed="rId3" cstate="print"/>
            <a:stretch>
              <a:fillRect/>
            </a:stretch>
          </p:blipFill>
          <p:spPr>
            <a:xfrm>
              <a:off x="6858000" y="0"/>
              <a:ext cx="5326380" cy="3352800"/>
            </a:xfrm>
            <a:prstGeom prst="rect">
              <a:avLst/>
            </a:prstGeom>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58762" y="82798"/>
            <a:ext cx="234632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FFFFFF"/>
                </a:solidFill>
              </a:rPr>
              <a:t>SUPER</a:t>
            </a:r>
            <a:r>
              <a:rPr sz="3600" spc="-65" dirty="0">
                <a:solidFill>
                  <a:srgbClr val="FFFFFF"/>
                </a:solidFill>
              </a:rPr>
              <a:t> </a:t>
            </a:r>
            <a:r>
              <a:rPr sz="3600" spc="-5" dirty="0">
                <a:solidFill>
                  <a:srgbClr val="FFFFFF"/>
                </a:solidFill>
              </a:rPr>
              <a:t>PACS</a:t>
            </a:r>
            <a:endParaRPr sz="3600" dirty="0"/>
          </a:p>
        </p:txBody>
      </p:sp>
      <p:sp>
        <p:nvSpPr>
          <p:cNvPr id="8" name="object 8"/>
          <p:cNvSpPr/>
          <p:nvPr/>
        </p:nvSpPr>
        <p:spPr>
          <a:xfrm>
            <a:off x="533400" y="109074"/>
            <a:ext cx="10591800" cy="66661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47299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258762" y="82798"/>
            <a:ext cx="2346325"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FFFFFF"/>
                </a:solidFill>
              </a:rPr>
              <a:t>SUPER</a:t>
            </a:r>
            <a:r>
              <a:rPr sz="3600" spc="-65" dirty="0">
                <a:solidFill>
                  <a:srgbClr val="FFFFFF"/>
                </a:solidFill>
              </a:rPr>
              <a:t> </a:t>
            </a:r>
            <a:r>
              <a:rPr sz="3600" spc="-5" dirty="0">
                <a:solidFill>
                  <a:srgbClr val="FFFFFF"/>
                </a:solidFill>
              </a:rPr>
              <a:t>PACS</a:t>
            </a:r>
            <a:endParaRPr sz="3600" dirty="0"/>
          </a:p>
        </p:txBody>
      </p:sp>
      <p:sp>
        <p:nvSpPr>
          <p:cNvPr id="7" name="object 7"/>
          <p:cNvSpPr/>
          <p:nvPr/>
        </p:nvSpPr>
        <p:spPr>
          <a:xfrm>
            <a:off x="384941" y="85886"/>
            <a:ext cx="11422117" cy="677211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24507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191" y="0"/>
            <a:ext cx="4430395" cy="6884034"/>
            <a:chOff x="-12191" y="0"/>
            <a:chExt cx="4430395" cy="6884034"/>
          </a:xfrm>
        </p:grpSpPr>
        <p:sp>
          <p:nvSpPr>
            <p:cNvPr id="3" name="object 3"/>
            <p:cNvSpPr/>
            <p:nvPr/>
          </p:nvSpPr>
          <p:spPr>
            <a:xfrm>
              <a:off x="762" y="761"/>
              <a:ext cx="4404360" cy="6858000"/>
            </a:xfrm>
            <a:custGeom>
              <a:avLst/>
              <a:gdLst/>
              <a:ahLst/>
              <a:cxnLst/>
              <a:rect l="l" t="t" r="r" b="b"/>
              <a:pathLst>
                <a:path w="4404360" h="6858000">
                  <a:moveTo>
                    <a:pt x="4404360" y="0"/>
                  </a:moveTo>
                  <a:lnTo>
                    <a:pt x="0" y="0"/>
                  </a:lnTo>
                  <a:lnTo>
                    <a:pt x="0" y="6858000"/>
                  </a:lnTo>
                  <a:lnTo>
                    <a:pt x="4404360" y="6858000"/>
                  </a:lnTo>
                  <a:lnTo>
                    <a:pt x="4404360" y="0"/>
                  </a:lnTo>
                  <a:close/>
                </a:path>
              </a:pathLst>
            </a:custGeom>
            <a:solidFill>
              <a:srgbClr val="C00000"/>
            </a:solidFill>
          </p:spPr>
          <p:txBody>
            <a:bodyPr wrap="square" lIns="0" tIns="0" rIns="0" bIns="0" rtlCol="0"/>
            <a:lstStyle/>
            <a:p>
              <a:endParaRPr/>
            </a:p>
          </p:txBody>
        </p:sp>
        <p:sp>
          <p:nvSpPr>
            <p:cNvPr id="4" name="object 4"/>
            <p:cNvSpPr/>
            <p:nvPr/>
          </p:nvSpPr>
          <p:spPr>
            <a:xfrm>
              <a:off x="762" y="761"/>
              <a:ext cx="4404360" cy="6858000"/>
            </a:xfrm>
            <a:custGeom>
              <a:avLst/>
              <a:gdLst/>
              <a:ahLst/>
              <a:cxnLst/>
              <a:rect l="l" t="t" r="r" b="b"/>
              <a:pathLst>
                <a:path w="4404360" h="6858000">
                  <a:moveTo>
                    <a:pt x="0" y="6858000"/>
                  </a:moveTo>
                  <a:lnTo>
                    <a:pt x="4404360" y="6858000"/>
                  </a:lnTo>
                  <a:lnTo>
                    <a:pt x="4404360" y="0"/>
                  </a:lnTo>
                  <a:lnTo>
                    <a:pt x="0" y="0"/>
                  </a:lnTo>
                  <a:lnTo>
                    <a:pt x="0" y="6858000"/>
                  </a:lnTo>
                  <a:close/>
                </a:path>
              </a:pathLst>
            </a:custGeom>
            <a:ln w="25908">
              <a:solidFill>
                <a:srgbClr val="C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828800"/>
              <a:ext cx="4404359" cy="3733800"/>
            </a:xfrm>
            <a:prstGeom prst="rect">
              <a:avLst/>
            </a:prstGeom>
          </p:spPr>
        </p:pic>
      </p:grpSp>
      <p:sp>
        <p:nvSpPr>
          <p:cNvPr id="6" name="object 6"/>
          <p:cNvSpPr txBox="1">
            <a:spLocks noGrp="1"/>
          </p:cNvSpPr>
          <p:nvPr>
            <p:ph type="title"/>
          </p:nvPr>
        </p:nvSpPr>
        <p:spPr>
          <a:xfrm>
            <a:off x="6808469" y="20523"/>
            <a:ext cx="2965450" cy="574675"/>
          </a:xfrm>
          <a:prstGeom prst="rect">
            <a:avLst/>
          </a:prstGeom>
        </p:spPr>
        <p:txBody>
          <a:bodyPr vert="horz" wrap="square" lIns="0" tIns="12700" rIns="0" bIns="0" rtlCol="0">
            <a:spAutoFit/>
          </a:bodyPr>
          <a:lstStyle/>
          <a:p>
            <a:pPr marL="12700">
              <a:lnSpc>
                <a:spcPct val="100000"/>
              </a:lnSpc>
              <a:spcBef>
                <a:spcPts val="100"/>
              </a:spcBef>
            </a:pPr>
            <a:r>
              <a:rPr sz="3600" i="0" dirty="0">
                <a:solidFill>
                  <a:srgbClr val="000000"/>
                </a:solidFill>
                <a:latin typeface="Arial"/>
                <a:cs typeface="Arial"/>
              </a:rPr>
              <a:t>SUPER</a:t>
            </a:r>
            <a:r>
              <a:rPr sz="3600" i="0" spc="-75" dirty="0">
                <a:solidFill>
                  <a:srgbClr val="000000"/>
                </a:solidFill>
                <a:latin typeface="Arial"/>
                <a:cs typeface="Arial"/>
              </a:rPr>
              <a:t> </a:t>
            </a:r>
            <a:r>
              <a:rPr sz="3600" i="0" spc="-70" dirty="0">
                <a:solidFill>
                  <a:srgbClr val="000000"/>
                </a:solidFill>
                <a:latin typeface="Arial"/>
                <a:cs typeface="Arial"/>
              </a:rPr>
              <a:t>PACS</a:t>
            </a:r>
            <a:endParaRPr sz="3600">
              <a:latin typeface="Arial"/>
              <a:cs typeface="Arial"/>
            </a:endParaRPr>
          </a:p>
        </p:txBody>
      </p:sp>
      <p:sp>
        <p:nvSpPr>
          <p:cNvPr id="7" name="object 7"/>
          <p:cNvSpPr txBox="1"/>
          <p:nvPr/>
        </p:nvSpPr>
        <p:spPr>
          <a:xfrm>
            <a:off x="4438269" y="985773"/>
            <a:ext cx="7671434" cy="4233545"/>
          </a:xfrm>
          <a:prstGeom prst="rect">
            <a:avLst/>
          </a:prstGeom>
        </p:spPr>
        <p:txBody>
          <a:bodyPr vert="horz" wrap="square" lIns="0" tIns="12700" rIns="0" bIns="0" rtlCol="0">
            <a:spAutoFit/>
          </a:bodyPr>
          <a:lstStyle/>
          <a:p>
            <a:pPr marL="50800" marR="528320">
              <a:lnSpc>
                <a:spcPct val="100000"/>
              </a:lnSpc>
              <a:spcBef>
                <a:spcPts val="100"/>
              </a:spcBef>
            </a:pPr>
            <a:r>
              <a:rPr sz="2400" b="1" spc="-5" dirty="0">
                <a:latin typeface="Arial"/>
                <a:cs typeface="Arial"/>
              </a:rPr>
              <a:t>Super</a:t>
            </a:r>
            <a:r>
              <a:rPr sz="2400" b="1" dirty="0">
                <a:latin typeface="Arial"/>
                <a:cs typeface="Arial"/>
              </a:rPr>
              <a:t> </a:t>
            </a:r>
            <a:r>
              <a:rPr sz="2400" b="1" spc="-50" dirty="0">
                <a:latin typeface="Arial"/>
                <a:cs typeface="Arial"/>
              </a:rPr>
              <a:t>PACs</a:t>
            </a:r>
            <a:r>
              <a:rPr sz="2400" b="1" spc="20" dirty="0">
                <a:latin typeface="Arial"/>
                <a:cs typeface="Arial"/>
              </a:rPr>
              <a:t> </a:t>
            </a:r>
            <a:r>
              <a:rPr sz="2400" b="1" spc="-5" dirty="0">
                <a:latin typeface="Arial"/>
                <a:cs typeface="Arial"/>
              </a:rPr>
              <a:t>came</a:t>
            </a:r>
            <a:r>
              <a:rPr sz="2400" b="1" dirty="0">
                <a:latin typeface="Arial"/>
                <a:cs typeface="Arial"/>
              </a:rPr>
              <a:t> into</a:t>
            </a:r>
            <a:r>
              <a:rPr sz="2400" b="1" spc="-15" dirty="0">
                <a:latin typeface="Arial"/>
                <a:cs typeface="Arial"/>
              </a:rPr>
              <a:t> </a:t>
            </a:r>
            <a:r>
              <a:rPr sz="2400" b="1" spc="-5" dirty="0">
                <a:latin typeface="Arial"/>
                <a:cs typeface="Arial"/>
              </a:rPr>
              <a:t>existence</a:t>
            </a:r>
            <a:r>
              <a:rPr sz="2400" b="1" spc="5" dirty="0">
                <a:latin typeface="Arial"/>
                <a:cs typeface="Arial"/>
              </a:rPr>
              <a:t> </a:t>
            </a:r>
            <a:r>
              <a:rPr sz="2400" b="1" dirty="0">
                <a:latin typeface="Arial"/>
                <a:cs typeface="Arial"/>
              </a:rPr>
              <a:t>in</a:t>
            </a:r>
            <a:r>
              <a:rPr sz="2400" b="1" spc="-20" dirty="0">
                <a:latin typeface="Arial"/>
                <a:cs typeface="Arial"/>
              </a:rPr>
              <a:t> </a:t>
            </a:r>
            <a:r>
              <a:rPr sz="2400" b="1" spc="-5" dirty="0">
                <a:latin typeface="Arial"/>
                <a:cs typeface="Arial"/>
              </a:rPr>
              <a:t>2010</a:t>
            </a:r>
            <a:r>
              <a:rPr sz="2400" b="1" spc="10" dirty="0">
                <a:latin typeface="Arial"/>
                <a:cs typeface="Arial"/>
              </a:rPr>
              <a:t> </a:t>
            </a:r>
            <a:r>
              <a:rPr sz="2400" b="1" spc="5" dirty="0">
                <a:latin typeface="Arial"/>
                <a:cs typeface="Arial"/>
              </a:rPr>
              <a:t>when </a:t>
            </a:r>
            <a:r>
              <a:rPr sz="2400" b="1" spc="10" dirty="0">
                <a:latin typeface="Arial"/>
                <a:cs typeface="Arial"/>
              </a:rPr>
              <a:t> </a:t>
            </a:r>
            <a:r>
              <a:rPr sz="2400" b="1" spc="-5" dirty="0">
                <a:latin typeface="Arial"/>
                <a:cs typeface="Arial"/>
              </a:rPr>
              <a:t>federal court </a:t>
            </a:r>
            <a:r>
              <a:rPr sz="2400" b="1" dirty="0">
                <a:latin typeface="Arial"/>
                <a:cs typeface="Arial"/>
              </a:rPr>
              <a:t>decisions </a:t>
            </a:r>
            <a:r>
              <a:rPr sz="2400" b="1" spc="-5" dirty="0">
                <a:latin typeface="Arial"/>
                <a:cs typeface="Arial"/>
              </a:rPr>
              <a:t>found </a:t>
            </a:r>
            <a:r>
              <a:rPr sz="2400" b="1" dirty="0">
                <a:latin typeface="Arial"/>
                <a:cs typeface="Arial"/>
              </a:rPr>
              <a:t>that limitations on </a:t>
            </a:r>
            <a:r>
              <a:rPr sz="2400" b="1" spc="5" dirty="0">
                <a:latin typeface="Arial"/>
                <a:cs typeface="Arial"/>
              </a:rPr>
              <a:t> </a:t>
            </a:r>
            <a:r>
              <a:rPr sz="2400" b="1" dirty="0">
                <a:latin typeface="Arial"/>
                <a:cs typeface="Arial"/>
              </a:rPr>
              <a:t>both </a:t>
            </a:r>
            <a:r>
              <a:rPr sz="2400" b="1" spc="-5" dirty="0">
                <a:latin typeface="Arial"/>
                <a:cs typeface="Arial"/>
              </a:rPr>
              <a:t>corporate </a:t>
            </a:r>
            <a:r>
              <a:rPr sz="2400" b="1" dirty="0">
                <a:latin typeface="Arial"/>
                <a:cs typeface="Arial"/>
              </a:rPr>
              <a:t>and </a:t>
            </a:r>
            <a:r>
              <a:rPr sz="2400" b="1" spc="-5" dirty="0">
                <a:latin typeface="Arial"/>
                <a:cs typeface="Arial"/>
              </a:rPr>
              <a:t>individual contributions </a:t>
            </a:r>
            <a:r>
              <a:rPr sz="2400" b="1" dirty="0">
                <a:latin typeface="Arial"/>
                <a:cs typeface="Arial"/>
              </a:rPr>
              <a:t>is </a:t>
            </a:r>
            <a:r>
              <a:rPr sz="2400" b="1" spc="-5" dirty="0">
                <a:latin typeface="Arial"/>
                <a:cs typeface="Arial"/>
              </a:rPr>
              <a:t>an </a:t>
            </a:r>
            <a:r>
              <a:rPr sz="2400" b="1" spc="-660" dirty="0">
                <a:latin typeface="Arial"/>
                <a:cs typeface="Arial"/>
              </a:rPr>
              <a:t> </a:t>
            </a:r>
            <a:r>
              <a:rPr sz="2400" b="1" spc="-5" dirty="0">
                <a:latin typeface="Arial"/>
                <a:cs typeface="Arial"/>
              </a:rPr>
              <a:t>unconstitutional</a:t>
            </a:r>
            <a:r>
              <a:rPr sz="2400" b="1" spc="-50" dirty="0">
                <a:latin typeface="Arial"/>
                <a:cs typeface="Arial"/>
              </a:rPr>
              <a:t> </a:t>
            </a:r>
            <a:r>
              <a:rPr sz="2400" b="1" dirty="0">
                <a:latin typeface="Arial"/>
                <a:cs typeface="Arial"/>
              </a:rPr>
              <a:t>violation</a:t>
            </a:r>
            <a:r>
              <a:rPr sz="2400" b="1" spc="-30" dirty="0">
                <a:latin typeface="Arial"/>
                <a:cs typeface="Arial"/>
              </a:rPr>
              <a:t> </a:t>
            </a:r>
            <a:r>
              <a:rPr sz="2400" b="1" dirty="0">
                <a:latin typeface="Arial"/>
                <a:cs typeface="Arial"/>
              </a:rPr>
              <a:t>of the</a:t>
            </a:r>
            <a:r>
              <a:rPr sz="2400" b="1" spc="-10" dirty="0">
                <a:latin typeface="Arial"/>
                <a:cs typeface="Arial"/>
              </a:rPr>
              <a:t> </a:t>
            </a:r>
            <a:r>
              <a:rPr sz="2400" b="1" dirty="0">
                <a:latin typeface="Arial"/>
                <a:cs typeface="Arial"/>
              </a:rPr>
              <a:t>1</a:t>
            </a:r>
            <a:r>
              <a:rPr sz="2400" b="1" baseline="24305" dirty="0">
                <a:latin typeface="Arial"/>
                <a:cs typeface="Arial"/>
              </a:rPr>
              <a:t>st</a:t>
            </a:r>
            <a:r>
              <a:rPr sz="2400" b="1" spc="217" baseline="24305" dirty="0">
                <a:latin typeface="Arial"/>
                <a:cs typeface="Arial"/>
              </a:rPr>
              <a:t> </a:t>
            </a:r>
            <a:r>
              <a:rPr sz="2400" b="1" spc="-5" dirty="0">
                <a:latin typeface="Arial"/>
                <a:cs typeface="Arial"/>
              </a:rPr>
              <a:t>Amendment.</a:t>
            </a:r>
            <a:endParaRPr sz="2400">
              <a:latin typeface="Arial"/>
              <a:cs typeface="Arial"/>
            </a:endParaRPr>
          </a:p>
          <a:p>
            <a:pPr marL="335280" indent="-285115">
              <a:lnSpc>
                <a:spcPct val="100000"/>
              </a:lnSpc>
              <a:spcBef>
                <a:spcPts val="2405"/>
              </a:spcBef>
              <a:buFont typeface="Arial"/>
              <a:buChar char="•"/>
              <a:tabLst>
                <a:tab pos="335280" algn="l"/>
                <a:tab pos="335915" algn="l"/>
              </a:tabLst>
            </a:pPr>
            <a:r>
              <a:rPr sz="2000" b="1" dirty="0">
                <a:latin typeface="Arial"/>
                <a:cs typeface="Arial"/>
              </a:rPr>
              <a:t>The</a:t>
            </a:r>
            <a:r>
              <a:rPr sz="2000" b="1" spc="-15" dirty="0">
                <a:latin typeface="Arial"/>
                <a:cs typeface="Arial"/>
              </a:rPr>
              <a:t> </a:t>
            </a:r>
            <a:r>
              <a:rPr sz="2000" b="1" dirty="0">
                <a:latin typeface="Arial"/>
                <a:cs typeface="Arial"/>
              </a:rPr>
              <a:t>most</a:t>
            </a:r>
            <a:r>
              <a:rPr sz="2000" b="1" spc="-30" dirty="0">
                <a:latin typeface="Arial"/>
                <a:cs typeface="Arial"/>
              </a:rPr>
              <a:t> </a:t>
            </a:r>
            <a:r>
              <a:rPr sz="2000" b="1" dirty="0">
                <a:latin typeface="Arial"/>
                <a:cs typeface="Arial"/>
              </a:rPr>
              <a:t>important</a:t>
            </a:r>
            <a:r>
              <a:rPr sz="2000" b="1" spc="-30" dirty="0">
                <a:latin typeface="Arial"/>
                <a:cs typeface="Arial"/>
              </a:rPr>
              <a:t> </a:t>
            </a:r>
            <a:r>
              <a:rPr sz="2000" b="1" dirty="0">
                <a:latin typeface="Arial"/>
                <a:cs typeface="Arial"/>
              </a:rPr>
              <a:t>difference</a:t>
            </a:r>
            <a:r>
              <a:rPr sz="2000" b="1" spc="-40" dirty="0">
                <a:latin typeface="Arial"/>
                <a:cs typeface="Arial"/>
              </a:rPr>
              <a:t> </a:t>
            </a:r>
            <a:r>
              <a:rPr sz="2000" b="1" dirty="0">
                <a:latin typeface="Arial"/>
                <a:cs typeface="Arial"/>
              </a:rPr>
              <a:t>between</a:t>
            </a:r>
            <a:r>
              <a:rPr sz="2000" b="1" spc="-45" dirty="0">
                <a:latin typeface="Arial"/>
                <a:cs typeface="Arial"/>
              </a:rPr>
              <a:t> </a:t>
            </a:r>
            <a:r>
              <a:rPr sz="2000" b="1" dirty="0">
                <a:latin typeface="Arial"/>
                <a:cs typeface="Arial"/>
              </a:rPr>
              <a:t>a </a:t>
            </a:r>
            <a:r>
              <a:rPr sz="2000" b="1" spc="-50" dirty="0">
                <a:latin typeface="Arial"/>
                <a:cs typeface="Arial"/>
              </a:rPr>
              <a:t>PAC</a:t>
            </a:r>
            <a:r>
              <a:rPr sz="2000" b="1" spc="-15" dirty="0">
                <a:latin typeface="Arial"/>
                <a:cs typeface="Arial"/>
              </a:rPr>
              <a:t> </a:t>
            </a:r>
            <a:r>
              <a:rPr sz="2000" b="1" dirty="0">
                <a:latin typeface="Arial"/>
                <a:cs typeface="Arial"/>
              </a:rPr>
              <a:t>and</a:t>
            </a:r>
            <a:r>
              <a:rPr sz="2000" b="1" spc="-10" dirty="0">
                <a:latin typeface="Arial"/>
                <a:cs typeface="Arial"/>
              </a:rPr>
              <a:t> </a:t>
            </a:r>
            <a:r>
              <a:rPr sz="2000" b="1" dirty="0">
                <a:latin typeface="Arial"/>
                <a:cs typeface="Arial"/>
              </a:rPr>
              <a:t>a Super</a:t>
            </a:r>
            <a:endParaRPr sz="2000">
              <a:latin typeface="Arial"/>
              <a:cs typeface="Arial"/>
            </a:endParaRPr>
          </a:p>
          <a:p>
            <a:pPr marL="335280">
              <a:lnSpc>
                <a:spcPct val="100000"/>
              </a:lnSpc>
              <a:spcBef>
                <a:spcPts val="5"/>
              </a:spcBef>
            </a:pPr>
            <a:r>
              <a:rPr sz="2000" b="1" spc="-50" dirty="0">
                <a:latin typeface="Arial"/>
                <a:cs typeface="Arial"/>
              </a:rPr>
              <a:t>PAC</a:t>
            </a:r>
            <a:r>
              <a:rPr sz="2000" b="1" spc="5" dirty="0">
                <a:latin typeface="Arial"/>
                <a:cs typeface="Arial"/>
              </a:rPr>
              <a:t> </a:t>
            </a:r>
            <a:r>
              <a:rPr sz="2000" b="1" spc="-5" dirty="0">
                <a:latin typeface="Arial"/>
                <a:cs typeface="Arial"/>
              </a:rPr>
              <a:t>is</a:t>
            </a:r>
            <a:r>
              <a:rPr sz="2000" b="1" spc="-15" dirty="0">
                <a:latin typeface="Arial"/>
                <a:cs typeface="Arial"/>
              </a:rPr>
              <a:t> </a:t>
            </a:r>
            <a:r>
              <a:rPr sz="2000" b="1" dirty="0">
                <a:latin typeface="Arial"/>
                <a:cs typeface="Arial"/>
              </a:rPr>
              <a:t>in</a:t>
            </a:r>
            <a:r>
              <a:rPr sz="2000" b="1" spc="-25" dirty="0">
                <a:latin typeface="Arial"/>
                <a:cs typeface="Arial"/>
              </a:rPr>
              <a:t> </a:t>
            </a:r>
            <a:r>
              <a:rPr sz="2000" b="1" spc="10" dirty="0">
                <a:latin typeface="Arial"/>
                <a:cs typeface="Arial"/>
              </a:rPr>
              <a:t>who</a:t>
            </a:r>
            <a:r>
              <a:rPr sz="2000" b="1" spc="-45" dirty="0">
                <a:latin typeface="Arial"/>
                <a:cs typeface="Arial"/>
              </a:rPr>
              <a:t> </a:t>
            </a:r>
            <a:r>
              <a:rPr sz="2000" b="1" dirty="0">
                <a:latin typeface="Arial"/>
                <a:cs typeface="Arial"/>
              </a:rPr>
              <a:t>can</a:t>
            </a:r>
            <a:r>
              <a:rPr sz="2000" b="1" spc="-15" dirty="0">
                <a:latin typeface="Arial"/>
                <a:cs typeface="Arial"/>
              </a:rPr>
              <a:t> </a:t>
            </a:r>
            <a:r>
              <a:rPr sz="2000" b="1" dirty="0">
                <a:latin typeface="Arial"/>
                <a:cs typeface="Arial"/>
              </a:rPr>
              <a:t>contribute</a:t>
            </a:r>
            <a:r>
              <a:rPr sz="2000" b="1" spc="-25" dirty="0">
                <a:latin typeface="Arial"/>
                <a:cs typeface="Arial"/>
              </a:rPr>
              <a:t> </a:t>
            </a:r>
            <a:r>
              <a:rPr sz="2000" b="1" dirty="0">
                <a:latin typeface="Arial"/>
                <a:cs typeface="Arial"/>
              </a:rPr>
              <a:t>and</a:t>
            </a:r>
            <a:r>
              <a:rPr sz="2000" b="1" spc="-10" dirty="0">
                <a:latin typeface="Arial"/>
                <a:cs typeface="Arial"/>
              </a:rPr>
              <a:t> </a:t>
            </a:r>
            <a:r>
              <a:rPr sz="2000" b="1" dirty="0">
                <a:latin typeface="Arial"/>
                <a:cs typeface="Arial"/>
              </a:rPr>
              <a:t>in</a:t>
            </a:r>
            <a:r>
              <a:rPr sz="2000" b="1" spc="-10" dirty="0">
                <a:latin typeface="Arial"/>
                <a:cs typeface="Arial"/>
              </a:rPr>
              <a:t> </a:t>
            </a:r>
            <a:r>
              <a:rPr sz="2000" b="1" spc="-5" dirty="0">
                <a:latin typeface="Arial"/>
                <a:cs typeface="Arial"/>
              </a:rPr>
              <a:t>how</a:t>
            </a:r>
            <a:r>
              <a:rPr sz="2000" b="1" spc="-10" dirty="0">
                <a:latin typeface="Arial"/>
                <a:cs typeface="Arial"/>
              </a:rPr>
              <a:t> </a:t>
            </a:r>
            <a:r>
              <a:rPr sz="2000" b="1" dirty="0">
                <a:latin typeface="Arial"/>
                <a:cs typeface="Arial"/>
              </a:rPr>
              <a:t>much</a:t>
            </a:r>
            <a:r>
              <a:rPr sz="2000" b="1" spc="-10" dirty="0">
                <a:latin typeface="Arial"/>
                <a:cs typeface="Arial"/>
              </a:rPr>
              <a:t> </a:t>
            </a:r>
            <a:r>
              <a:rPr sz="2000" b="1" dirty="0">
                <a:latin typeface="Arial"/>
                <a:cs typeface="Arial"/>
              </a:rPr>
              <a:t>they</a:t>
            </a:r>
            <a:r>
              <a:rPr sz="2000" b="1" spc="-25" dirty="0">
                <a:latin typeface="Arial"/>
                <a:cs typeface="Arial"/>
              </a:rPr>
              <a:t> </a:t>
            </a:r>
            <a:r>
              <a:rPr sz="2000" b="1" dirty="0">
                <a:latin typeface="Arial"/>
                <a:cs typeface="Arial"/>
              </a:rPr>
              <a:t>can </a:t>
            </a:r>
            <a:r>
              <a:rPr sz="2000" b="1" spc="-10" dirty="0">
                <a:latin typeface="Arial"/>
                <a:cs typeface="Arial"/>
              </a:rPr>
              <a:t>give</a:t>
            </a:r>
            <a:endParaRPr sz="2000">
              <a:latin typeface="Arial"/>
              <a:cs typeface="Arial"/>
            </a:endParaRPr>
          </a:p>
          <a:p>
            <a:pPr marL="335280" marR="389255" indent="-285115">
              <a:lnSpc>
                <a:spcPct val="100000"/>
              </a:lnSpc>
              <a:buFont typeface="Arial"/>
              <a:buChar char="•"/>
              <a:tabLst>
                <a:tab pos="335280" algn="l"/>
                <a:tab pos="335915" algn="l"/>
              </a:tabLst>
            </a:pPr>
            <a:r>
              <a:rPr sz="2000" b="1" dirty="0">
                <a:latin typeface="Arial"/>
                <a:cs typeface="Arial"/>
              </a:rPr>
              <a:t>Candidates can accept up to 5K per election from a </a:t>
            </a:r>
            <a:r>
              <a:rPr sz="2000" b="1" spc="-40" dirty="0">
                <a:latin typeface="Arial"/>
                <a:cs typeface="Arial"/>
              </a:rPr>
              <a:t>PAC; </a:t>
            </a:r>
            <a:r>
              <a:rPr sz="2000" b="1" spc="-35" dirty="0">
                <a:latin typeface="Arial"/>
                <a:cs typeface="Arial"/>
              </a:rPr>
              <a:t> </a:t>
            </a:r>
            <a:r>
              <a:rPr sz="2000" b="1" dirty="0">
                <a:latin typeface="Arial"/>
                <a:cs typeface="Arial"/>
              </a:rPr>
              <a:t>they</a:t>
            </a:r>
            <a:r>
              <a:rPr sz="2000" b="1" spc="-20" dirty="0">
                <a:latin typeface="Arial"/>
                <a:cs typeface="Arial"/>
              </a:rPr>
              <a:t> </a:t>
            </a:r>
            <a:r>
              <a:rPr sz="2000" b="1" dirty="0">
                <a:latin typeface="Arial"/>
                <a:cs typeface="Arial"/>
              </a:rPr>
              <a:t>cannot</a:t>
            </a:r>
            <a:r>
              <a:rPr sz="2000" b="1" spc="-25" dirty="0">
                <a:latin typeface="Arial"/>
                <a:cs typeface="Arial"/>
              </a:rPr>
              <a:t> </a:t>
            </a:r>
            <a:r>
              <a:rPr sz="2000" b="1" dirty="0">
                <a:latin typeface="Arial"/>
                <a:cs typeface="Arial"/>
              </a:rPr>
              <a:t>accept</a:t>
            </a:r>
            <a:r>
              <a:rPr sz="2000" b="1" spc="-25" dirty="0">
                <a:latin typeface="Arial"/>
                <a:cs typeface="Arial"/>
              </a:rPr>
              <a:t> </a:t>
            </a:r>
            <a:r>
              <a:rPr sz="2000" b="1" dirty="0">
                <a:latin typeface="Arial"/>
                <a:cs typeface="Arial"/>
              </a:rPr>
              <a:t>money</a:t>
            </a:r>
            <a:r>
              <a:rPr sz="2000" b="1" spc="-5" dirty="0">
                <a:latin typeface="Arial"/>
                <a:cs typeface="Arial"/>
              </a:rPr>
              <a:t> </a:t>
            </a:r>
            <a:r>
              <a:rPr sz="2000" b="1" dirty="0">
                <a:latin typeface="Arial"/>
                <a:cs typeface="Arial"/>
              </a:rPr>
              <a:t>from</a:t>
            </a:r>
            <a:r>
              <a:rPr sz="2000" b="1" spc="-35" dirty="0">
                <a:latin typeface="Arial"/>
                <a:cs typeface="Arial"/>
              </a:rPr>
              <a:t> </a:t>
            </a:r>
            <a:r>
              <a:rPr sz="2000" b="1" dirty="0">
                <a:latin typeface="Arial"/>
                <a:cs typeface="Arial"/>
              </a:rPr>
              <a:t>corporations,</a:t>
            </a:r>
            <a:r>
              <a:rPr sz="2000" b="1" spc="-40" dirty="0">
                <a:latin typeface="Arial"/>
                <a:cs typeface="Arial"/>
              </a:rPr>
              <a:t> </a:t>
            </a:r>
            <a:r>
              <a:rPr sz="2000" b="1" dirty="0">
                <a:latin typeface="Arial"/>
                <a:cs typeface="Arial"/>
              </a:rPr>
              <a:t>unions</a:t>
            </a:r>
            <a:r>
              <a:rPr sz="2000" b="1" spc="-15" dirty="0">
                <a:latin typeface="Arial"/>
                <a:cs typeface="Arial"/>
              </a:rPr>
              <a:t> </a:t>
            </a:r>
            <a:r>
              <a:rPr sz="2000" b="1" dirty="0">
                <a:latin typeface="Arial"/>
                <a:cs typeface="Arial"/>
              </a:rPr>
              <a:t>and </a:t>
            </a:r>
            <a:r>
              <a:rPr sz="2000" b="1" spc="-540" dirty="0">
                <a:latin typeface="Arial"/>
                <a:cs typeface="Arial"/>
              </a:rPr>
              <a:t> </a:t>
            </a:r>
            <a:r>
              <a:rPr sz="2000" b="1" dirty="0">
                <a:latin typeface="Arial"/>
                <a:cs typeface="Arial"/>
              </a:rPr>
              <a:t>associations</a:t>
            </a:r>
            <a:endParaRPr sz="2000">
              <a:latin typeface="Arial"/>
              <a:cs typeface="Arial"/>
            </a:endParaRPr>
          </a:p>
          <a:p>
            <a:pPr marL="335280" marR="144780" indent="-285115">
              <a:lnSpc>
                <a:spcPct val="100000"/>
              </a:lnSpc>
              <a:buFont typeface="Arial"/>
              <a:buChar char="•"/>
              <a:tabLst>
                <a:tab pos="335280" algn="l"/>
                <a:tab pos="335915" algn="l"/>
              </a:tabLst>
            </a:pPr>
            <a:r>
              <a:rPr sz="2000" b="1" dirty="0">
                <a:latin typeface="Arial"/>
                <a:cs typeface="Arial"/>
              </a:rPr>
              <a:t>For</a:t>
            </a:r>
            <a:r>
              <a:rPr sz="2000" b="1" spc="-5" dirty="0">
                <a:latin typeface="Arial"/>
                <a:cs typeface="Arial"/>
              </a:rPr>
              <a:t> </a:t>
            </a:r>
            <a:r>
              <a:rPr sz="2000" b="1" dirty="0">
                <a:latin typeface="Arial"/>
                <a:cs typeface="Arial"/>
              </a:rPr>
              <a:t>Super</a:t>
            </a:r>
            <a:r>
              <a:rPr sz="2000" b="1" spc="-15" dirty="0">
                <a:latin typeface="Arial"/>
                <a:cs typeface="Arial"/>
              </a:rPr>
              <a:t> </a:t>
            </a:r>
            <a:r>
              <a:rPr sz="2000" b="1" spc="-35" dirty="0">
                <a:latin typeface="Arial"/>
                <a:cs typeface="Arial"/>
              </a:rPr>
              <a:t>PACs</a:t>
            </a:r>
            <a:r>
              <a:rPr sz="2000" b="1" dirty="0">
                <a:latin typeface="Arial"/>
                <a:cs typeface="Arial"/>
              </a:rPr>
              <a:t> there</a:t>
            </a:r>
            <a:r>
              <a:rPr sz="2000" b="1" spc="-25" dirty="0">
                <a:latin typeface="Arial"/>
                <a:cs typeface="Arial"/>
              </a:rPr>
              <a:t> </a:t>
            </a:r>
            <a:r>
              <a:rPr sz="2000" b="1" dirty="0">
                <a:latin typeface="Arial"/>
                <a:cs typeface="Arial"/>
              </a:rPr>
              <a:t>is</a:t>
            </a:r>
            <a:r>
              <a:rPr sz="2000" b="1" spc="-20" dirty="0">
                <a:latin typeface="Arial"/>
                <a:cs typeface="Arial"/>
              </a:rPr>
              <a:t> </a:t>
            </a:r>
            <a:r>
              <a:rPr sz="2000" b="1" dirty="0">
                <a:latin typeface="Arial"/>
                <a:cs typeface="Arial"/>
              </a:rPr>
              <a:t>no</a:t>
            </a:r>
            <a:r>
              <a:rPr sz="2000" b="1" spc="-5" dirty="0">
                <a:latin typeface="Arial"/>
                <a:cs typeface="Arial"/>
              </a:rPr>
              <a:t> limit</a:t>
            </a:r>
            <a:r>
              <a:rPr sz="2000" b="1" spc="-20" dirty="0">
                <a:latin typeface="Arial"/>
                <a:cs typeface="Arial"/>
              </a:rPr>
              <a:t> </a:t>
            </a:r>
            <a:r>
              <a:rPr sz="2000" b="1" dirty="0">
                <a:latin typeface="Arial"/>
                <a:cs typeface="Arial"/>
              </a:rPr>
              <a:t>on</a:t>
            </a:r>
            <a:r>
              <a:rPr sz="2000" b="1" spc="-20" dirty="0">
                <a:latin typeface="Arial"/>
                <a:cs typeface="Arial"/>
              </a:rPr>
              <a:t> </a:t>
            </a:r>
            <a:r>
              <a:rPr sz="2000" b="1" spc="10" dirty="0">
                <a:latin typeface="Arial"/>
                <a:cs typeface="Arial"/>
              </a:rPr>
              <a:t>who</a:t>
            </a:r>
            <a:r>
              <a:rPr sz="2000" b="1" spc="-45" dirty="0">
                <a:latin typeface="Arial"/>
                <a:cs typeface="Arial"/>
              </a:rPr>
              <a:t> </a:t>
            </a:r>
            <a:r>
              <a:rPr sz="2000" b="1" dirty="0">
                <a:latin typeface="Arial"/>
                <a:cs typeface="Arial"/>
              </a:rPr>
              <a:t>contributes</a:t>
            </a:r>
            <a:r>
              <a:rPr sz="2000" b="1" spc="-40" dirty="0">
                <a:latin typeface="Arial"/>
                <a:cs typeface="Arial"/>
              </a:rPr>
              <a:t> </a:t>
            </a:r>
            <a:r>
              <a:rPr sz="2000" b="1" dirty="0">
                <a:latin typeface="Arial"/>
                <a:cs typeface="Arial"/>
              </a:rPr>
              <a:t>or</a:t>
            </a:r>
            <a:r>
              <a:rPr sz="2000" b="1" spc="-25" dirty="0">
                <a:latin typeface="Arial"/>
                <a:cs typeface="Arial"/>
              </a:rPr>
              <a:t> </a:t>
            </a:r>
            <a:r>
              <a:rPr sz="2000" b="1" spc="-5" dirty="0">
                <a:latin typeface="Arial"/>
                <a:cs typeface="Arial"/>
              </a:rPr>
              <a:t>how </a:t>
            </a:r>
            <a:r>
              <a:rPr sz="2000" b="1" spc="-540" dirty="0">
                <a:latin typeface="Arial"/>
                <a:cs typeface="Arial"/>
              </a:rPr>
              <a:t> </a:t>
            </a:r>
            <a:r>
              <a:rPr sz="2000" b="1" dirty="0">
                <a:latin typeface="Arial"/>
                <a:cs typeface="Arial"/>
              </a:rPr>
              <a:t>much they can contribute but they cannot </a:t>
            </a:r>
            <a:r>
              <a:rPr sz="2000" b="1" spc="5" dirty="0">
                <a:latin typeface="Arial"/>
                <a:cs typeface="Arial"/>
              </a:rPr>
              <a:t>work </a:t>
            </a:r>
            <a:r>
              <a:rPr sz="2000" b="1" dirty="0">
                <a:latin typeface="Arial"/>
                <a:cs typeface="Arial"/>
              </a:rPr>
              <a:t>in </a:t>
            </a:r>
            <a:r>
              <a:rPr sz="2000" b="1" spc="5" dirty="0">
                <a:latin typeface="Arial"/>
                <a:cs typeface="Arial"/>
              </a:rPr>
              <a:t> </a:t>
            </a:r>
            <a:r>
              <a:rPr sz="2000" b="1" dirty="0">
                <a:latin typeface="Arial"/>
                <a:cs typeface="Arial"/>
              </a:rPr>
              <a:t>conjunction</a:t>
            </a:r>
            <a:r>
              <a:rPr sz="2000" b="1" spc="-40" dirty="0">
                <a:latin typeface="Arial"/>
                <a:cs typeface="Arial"/>
              </a:rPr>
              <a:t> </a:t>
            </a:r>
            <a:r>
              <a:rPr sz="2000" b="1" spc="5" dirty="0">
                <a:latin typeface="Arial"/>
                <a:cs typeface="Arial"/>
              </a:rPr>
              <a:t>with</a:t>
            </a:r>
            <a:r>
              <a:rPr sz="2000" b="1" spc="-45" dirty="0">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candidate</a:t>
            </a:r>
            <a:r>
              <a:rPr sz="2000" b="1" spc="-25" dirty="0">
                <a:latin typeface="Arial"/>
                <a:cs typeface="Arial"/>
              </a:rPr>
              <a:t> </a:t>
            </a:r>
            <a:r>
              <a:rPr sz="2000" b="1" dirty="0">
                <a:latin typeface="Arial"/>
                <a:cs typeface="Arial"/>
              </a:rPr>
              <a:t>they</a:t>
            </a:r>
            <a:r>
              <a:rPr sz="2000" b="1" spc="-25" dirty="0">
                <a:latin typeface="Arial"/>
                <a:cs typeface="Arial"/>
              </a:rPr>
              <a:t> </a:t>
            </a:r>
            <a:r>
              <a:rPr sz="2000" b="1" dirty="0">
                <a:latin typeface="Arial"/>
                <a:cs typeface="Arial"/>
              </a:rPr>
              <a:t>are</a:t>
            </a:r>
            <a:r>
              <a:rPr sz="2000" b="1" spc="-15" dirty="0">
                <a:latin typeface="Arial"/>
                <a:cs typeface="Arial"/>
              </a:rPr>
              <a:t> </a:t>
            </a:r>
            <a:r>
              <a:rPr sz="2000" b="1" dirty="0">
                <a:latin typeface="Arial"/>
                <a:cs typeface="Arial"/>
              </a:rPr>
              <a:t>supporting</a:t>
            </a:r>
            <a:endParaRPr sz="2000">
              <a:latin typeface="Arial"/>
              <a:cs typeface="Arial"/>
            </a:endParaRPr>
          </a:p>
        </p:txBody>
      </p:sp>
      <p:sp>
        <p:nvSpPr>
          <p:cNvPr id="8" name="object 8"/>
          <p:cNvSpPr txBox="1"/>
          <p:nvPr/>
        </p:nvSpPr>
        <p:spPr>
          <a:xfrm>
            <a:off x="4476369" y="6110732"/>
            <a:ext cx="660844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Clinton</a:t>
            </a:r>
            <a:r>
              <a:rPr sz="1200" b="1" spc="40" dirty="0">
                <a:latin typeface="Arial"/>
                <a:cs typeface="Arial"/>
              </a:rPr>
              <a:t> </a:t>
            </a:r>
            <a:r>
              <a:rPr sz="1200" b="1" dirty="0">
                <a:latin typeface="Arial"/>
                <a:cs typeface="Arial"/>
              </a:rPr>
              <a:t>Super</a:t>
            </a:r>
            <a:r>
              <a:rPr sz="1200" b="1" spc="10" dirty="0">
                <a:latin typeface="Arial"/>
                <a:cs typeface="Arial"/>
              </a:rPr>
              <a:t> </a:t>
            </a:r>
            <a:r>
              <a:rPr sz="1200" b="1" spc="-45" dirty="0">
                <a:latin typeface="Arial"/>
                <a:cs typeface="Arial"/>
              </a:rPr>
              <a:t>PAC</a:t>
            </a:r>
            <a:r>
              <a:rPr sz="1200" b="1" spc="60" dirty="0">
                <a:latin typeface="Arial"/>
                <a:cs typeface="Arial"/>
              </a:rPr>
              <a:t> </a:t>
            </a:r>
            <a:r>
              <a:rPr sz="1200" b="1" dirty="0">
                <a:latin typeface="Arial"/>
                <a:cs typeface="Arial"/>
              </a:rPr>
              <a:t>ad</a:t>
            </a:r>
            <a:r>
              <a:rPr sz="1200" b="1" spc="375" dirty="0">
                <a:latin typeface="Arial"/>
                <a:cs typeface="Arial"/>
              </a:rPr>
              <a:t> </a:t>
            </a:r>
            <a:r>
              <a:rPr sz="1200" b="1" u="sng" spc="-5" dirty="0">
                <a:solidFill>
                  <a:srgbClr val="0000FF"/>
                </a:solidFill>
                <a:uFill>
                  <a:solidFill>
                    <a:srgbClr val="0000FF"/>
                  </a:solidFill>
                </a:uFill>
                <a:latin typeface="Arial"/>
                <a:cs typeface="Arial"/>
                <a:hlinkClick r:id="rId3"/>
              </a:rPr>
              <a:t>https://www.youtube.com/watch?v=C0l3L35FIWM&amp;feature=youtu.be</a:t>
            </a:r>
            <a:endParaRPr sz="1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F04B3F-2BCC-9216-8E55-F4C23C839B30}"/>
              </a:ext>
            </a:extLst>
          </p:cNvPr>
          <p:cNvPicPr>
            <a:picLocks noChangeAspect="1"/>
          </p:cNvPicPr>
          <p:nvPr/>
        </p:nvPicPr>
        <p:blipFill>
          <a:blip r:embed="rId2">
            <a:alphaModFix amt="15000"/>
          </a:blip>
          <a:stretch>
            <a:fillRect/>
          </a:stretch>
        </p:blipFill>
        <p:spPr>
          <a:xfrm>
            <a:off x="-16329" y="-128527"/>
            <a:ext cx="12303578" cy="6986527"/>
          </a:xfrm>
          <a:prstGeom prst="rect">
            <a:avLst/>
          </a:prstGeom>
        </p:spPr>
      </p:pic>
      <p:sp>
        <p:nvSpPr>
          <p:cNvPr id="5" name="Title 1">
            <a:extLst>
              <a:ext uri="{FF2B5EF4-FFF2-40B4-BE49-F238E27FC236}">
                <a16:creationId xmlns:a16="http://schemas.microsoft.com/office/drawing/2014/main" id="{2B866D51-7AC2-3DD0-29E3-40EBA7AC7737}"/>
              </a:ext>
            </a:extLst>
          </p:cNvPr>
          <p:cNvSpPr>
            <a:spLocks noGrp="1"/>
          </p:cNvSpPr>
          <p:nvPr>
            <p:ph type="title"/>
          </p:nvPr>
        </p:nvSpPr>
        <p:spPr>
          <a:xfrm>
            <a:off x="0" y="0"/>
            <a:ext cx="12191999" cy="307777"/>
          </a:xfrm>
        </p:spPr>
        <p:txBody>
          <a:bodyPr/>
          <a:lstStyle/>
          <a:p>
            <a:pPr algn="ctr"/>
            <a:r>
              <a:rPr lang="en-US" sz="2000" dirty="0"/>
              <a:t>Characteristics of a Modern Political Campaign</a:t>
            </a:r>
          </a:p>
        </p:txBody>
      </p:sp>
      <p:sp>
        <p:nvSpPr>
          <p:cNvPr id="4" name="TextBox 3">
            <a:extLst>
              <a:ext uri="{FF2B5EF4-FFF2-40B4-BE49-F238E27FC236}">
                <a16:creationId xmlns:a16="http://schemas.microsoft.com/office/drawing/2014/main" id="{CE6B4AE9-30BC-3FE5-7533-E9870C011B5A}"/>
              </a:ext>
            </a:extLst>
          </p:cNvPr>
          <p:cNvSpPr txBox="1"/>
          <p:nvPr/>
        </p:nvSpPr>
        <p:spPr>
          <a:xfrm>
            <a:off x="38099" y="615553"/>
            <a:ext cx="12115799" cy="6370975"/>
          </a:xfrm>
          <a:prstGeom prst="rect">
            <a:avLst/>
          </a:prstGeom>
          <a:noFill/>
        </p:spPr>
        <p:txBody>
          <a:bodyPr wrap="square" rtlCol="0">
            <a:spAutoFit/>
          </a:bodyPr>
          <a:lstStyle/>
          <a:p>
            <a:r>
              <a:rPr lang="en-US" sz="2200" b="1" dirty="0"/>
              <a:t>Why the increase costs? </a:t>
            </a:r>
          </a:p>
          <a:p>
            <a:endParaRPr lang="en-US" sz="2200" b="1" dirty="0"/>
          </a:p>
          <a:p>
            <a:pPr marL="342900" indent="-342900">
              <a:buAutoNum type="arabicPeriod"/>
            </a:pPr>
            <a:r>
              <a:rPr lang="en-US" sz="2200" b="1" dirty="0"/>
              <a:t>Long election cycle-  in some country's election cycles are 10 weeks or less. In USA 2 years out, Pres elections starts after midterms.  The longer the cycle the more expensive campaigns become. Think Iowa and New Hampshire-caucus and primary start at beginning of the </a:t>
            </a:r>
            <a:r>
              <a:rPr lang="en-US" sz="2200" b="1" dirty="0" err="1"/>
              <a:t>pres</a:t>
            </a:r>
            <a:r>
              <a:rPr lang="en-US" sz="2200" b="1" dirty="0"/>
              <a:t> election year- Jan., Feb.</a:t>
            </a:r>
          </a:p>
          <a:p>
            <a:pPr marL="342900" indent="-342900">
              <a:buAutoNum type="arabicPeriod"/>
            </a:pPr>
            <a:r>
              <a:rPr lang="en-US" sz="2200" b="1" dirty="0"/>
              <a:t>Complexity of campaigns- Require professional experts</a:t>
            </a:r>
          </a:p>
          <a:p>
            <a:r>
              <a:rPr lang="en-US" sz="2200" b="1" dirty="0"/>
              <a:t>           - campaign manager</a:t>
            </a:r>
          </a:p>
          <a:p>
            <a:r>
              <a:rPr lang="en-US" sz="2200" b="1" dirty="0"/>
              <a:t>           - public relations expert</a:t>
            </a:r>
          </a:p>
          <a:p>
            <a:r>
              <a:rPr lang="en-US" sz="2200" b="1" dirty="0"/>
              <a:t>           - dedicated fundraisers          </a:t>
            </a:r>
          </a:p>
          <a:p>
            <a:r>
              <a:rPr lang="en-US" sz="2200" b="1" dirty="0"/>
              <a:t>           - social media consultants</a:t>
            </a:r>
          </a:p>
          <a:p>
            <a:r>
              <a:rPr lang="en-US" sz="2400" b="1" dirty="0">
                <a:latin typeface="+mj-lt"/>
              </a:rPr>
              <a:t>3. Political Consultants- Professionals hired by a campaign to develop media strategy, fundraise, research and conduct polling.</a:t>
            </a:r>
          </a:p>
          <a:p>
            <a:r>
              <a:rPr lang="en-US" sz="2400" b="1" dirty="0">
                <a:solidFill>
                  <a:srgbClr val="FF0000"/>
                </a:solidFill>
                <a:latin typeface="+mj-lt"/>
              </a:rPr>
              <a:t>No longer dependent on the political party for this support.  Leading to a decline in the influence of political parties.</a:t>
            </a:r>
          </a:p>
          <a:p>
            <a:r>
              <a:rPr lang="en-US" sz="2200" b="1" dirty="0"/>
              <a:t> 4. Paid employees and volunteers- make calls, visit residences to get the vote out for their candidate &amp; raise money- </a:t>
            </a:r>
            <a:r>
              <a:rPr lang="en-US" sz="2200" b="1" dirty="0">
                <a:solidFill>
                  <a:srgbClr val="FF0000"/>
                </a:solidFill>
              </a:rPr>
              <a:t>canvassing</a:t>
            </a:r>
          </a:p>
          <a:p>
            <a:r>
              <a:rPr lang="en-US" sz="2400" b="1" dirty="0">
                <a:latin typeface="+mj-lt"/>
              </a:rPr>
              <a:t>5. Increased reliance on </a:t>
            </a:r>
            <a:r>
              <a:rPr lang="en-US" sz="2400" b="1" dirty="0">
                <a:solidFill>
                  <a:srgbClr val="FF0000"/>
                </a:solidFill>
                <a:latin typeface="+mj-lt"/>
              </a:rPr>
              <a:t>social media </a:t>
            </a:r>
            <a:r>
              <a:rPr lang="en-US" sz="2400" b="1" dirty="0">
                <a:latin typeface="+mj-lt"/>
              </a:rPr>
              <a:t>for campaign communication and fundraising. “Viral" Marketing</a:t>
            </a:r>
          </a:p>
        </p:txBody>
      </p:sp>
    </p:spTree>
    <p:extLst>
      <p:ext uri="{BB962C8B-B14F-4D97-AF65-F5344CB8AC3E}">
        <p14:creationId xmlns:p14="http://schemas.microsoft.com/office/powerpoint/2010/main" val="340175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55ADE5-9909-FDCA-C486-88BF564672BB}"/>
              </a:ext>
            </a:extLst>
          </p:cNvPr>
          <p:cNvPicPr>
            <a:picLocks noChangeAspect="1"/>
          </p:cNvPicPr>
          <p:nvPr/>
        </p:nvPicPr>
        <p:blipFill>
          <a:blip r:embed="rId2"/>
          <a:stretch>
            <a:fillRect/>
          </a:stretch>
        </p:blipFill>
        <p:spPr>
          <a:xfrm>
            <a:off x="2558815" y="643467"/>
            <a:ext cx="7074370" cy="5571066"/>
          </a:xfrm>
          <a:prstGeom prst="rect">
            <a:avLst/>
          </a:prstGeom>
        </p:spPr>
      </p:pic>
      <p:sp>
        <p:nvSpPr>
          <p:cNvPr id="6" name="TextBox 5">
            <a:extLst>
              <a:ext uri="{FF2B5EF4-FFF2-40B4-BE49-F238E27FC236}">
                <a16:creationId xmlns:a16="http://schemas.microsoft.com/office/drawing/2014/main" id="{6F5DD1B4-1AD1-7E1F-3826-6F4F01A61085}"/>
              </a:ext>
            </a:extLst>
          </p:cNvPr>
          <p:cNvSpPr txBox="1"/>
          <p:nvPr/>
        </p:nvSpPr>
        <p:spPr>
          <a:xfrm>
            <a:off x="10134600" y="6019800"/>
            <a:ext cx="1660968" cy="369332"/>
          </a:xfrm>
          <a:prstGeom prst="rect">
            <a:avLst/>
          </a:prstGeom>
          <a:noFill/>
        </p:spPr>
        <p:txBody>
          <a:bodyPr wrap="none" rtlCol="0">
            <a:spAutoFit/>
          </a:bodyPr>
          <a:lstStyle/>
          <a:p>
            <a:r>
              <a:rPr lang="en-US" b="1" i="1" dirty="0"/>
              <a:t>AMSCO pg. 658</a:t>
            </a:r>
          </a:p>
        </p:txBody>
      </p:sp>
    </p:spTree>
    <p:extLst>
      <p:ext uri="{BB962C8B-B14F-4D97-AF65-F5344CB8AC3E}">
        <p14:creationId xmlns:p14="http://schemas.microsoft.com/office/powerpoint/2010/main" val="519878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9800" y="228600"/>
            <a:ext cx="7772400" cy="647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dirty="0"/>
              <a:t>42</a:t>
            </a:fld>
            <a:endParaRPr dirty="0"/>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17780">
              <a:lnSpc>
                <a:spcPct val="100000"/>
              </a:lnSpc>
              <a:spcBef>
                <a:spcPts val="100"/>
              </a:spcBef>
            </a:pPr>
            <a:r>
              <a:rPr spc="-5" dirty="0"/>
              <a:t>RESISTING</a:t>
            </a:r>
            <a:r>
              <a:rPr spc="-35" dirty="0"/>
              <a:t> </a:t>
            </a:r>
            <a:r>
              <a:rPr spc="-5" dirty="0"/>
              <a:t>REFORM</a:t>
            </a:r>
          </a:p>
        </p:txBody>
      </p:sp>
      <p:sp>
        <p:nvSpPr>
          <p:cNvPr id="3" name="object 3"/>
          <p:cNvSpPr txBox="1"/>
          <p:nvPr/>
        </p:nvSpPr>
        <p:spPr>
          <a:xfrm>
            <a:off x="1219200" y="693370"/>
            <a:ext cx="7987665" cy="4544695"/>
          </a:xfrm>
          <a:prstGeom prst="rect">
            <a:avLst/>
          </a:prstGeom>
        </p:spPr>
        <p:txBody>
          <a:bodyPr vert="horz" wrap="square" lIns="0" tIns="88900" rIns="0" bIns="0" rtlCol="0">
            <a:spAutoFit/>
          </a:bodyPr>
          <a:lstStyle/>
          <a:p>
            <a:pPr marL="12700">
              <a:lnSpc>
                <a:spcPct val="100000"/>
              </a:lnSpc>
              <a:spcBef>
                <a:spcPts val="700"/>
              </a:spcBef>
            </a:pPr>
            <a:r>
              <a:rPr sz="2800" b="1" i="1" spc="-5" dirty="0">
                <a:latin typeface="Calibri"/>
                <a:cs typeface="Calibri"/>
              </a:rPr>
              <a:t>Issue Advocacy</a:t>
            </a:r>
            <a:endParaRPr sz="2800" dirty="0">
              <a:latin typeface="Calibri"/>
              <a:cs typeface="Calibri"/>
            </a:endParaRPr>
          </a:p>
          <a:p>
            <a:pPr marL="355600" marR="80645" indent="-342900">
              <a:lnSpc>
                <a:spcPct val="101499"/>
              </a:lnSpc>
              <a:spcBef>
                <a:spcPts val="475"/>
              </a:spcBef>
              <a:buFont typeface="Arial"/>
              <a:buChar char="•"/>
              <a:tabLst>
                <a:tab pos="354965" algn="l"/>
                <a:tab pos="355600" algn="l"/>
              </a:tabLst>
            </a:pPr>
            <a:r>
              <a:rPr sz="2400" b="1" spc="-5" dirty="0">
                <a:latin typeface="Calibri"/>
                <a:cs typeface="Calibri"/>
              </a:rPr>
              <a:t>Deﬁnition </a:t>
            </a:r>
            <a:r>
              <a:rPr sz="2400" b="1" dirty="0">
                <a:latin typeface="Calibri"/>
                <a:cs typeface="Calibri"/>
              </a:rPr>
              <a:t>– </a:t>
            </a:r>
            <a:r>
              <a:rPr sz="2400" b="1" spc="-5" dirty="0">
                <a:latin typeface="Calibri"/>
                <a:cs typeface="Calibri"/>
              </a:rPr>
              <a:t>Promoting </a:t>
            </a:r>
            <a:r>
              <a:rPr sz="2400" b="1" dirty="0">
                <a:latin typeface="Calibri"/>
                <a:cs typeface="Calibri"/>
              </a:rPr>
              <a:t>a </a:t>
            </a:r>
            <a:r>
              <a:rPr sz="2400" b="1" spc="-5" dirty="0">
                <a:latin typeface="Calibri"/>
                <a:cs typeface="Calibri"/>
              </a:rPr>
              <a:t>particular position </a:t>
            </a:r>
            <a:r>
              <a:rPr sz="2400" b="1" dirty="0">
                <a:latin typeface="Calibri"/>
                <a:cs typeface="Calibri"/>
              </a:rPr>
              <a:t>or an </a:t>
            </a:r>
            <a:r>
              <a:rPr sz="2400" b="1" spc="-5" dirty="0">
                <a:latin typeface="Calibri"/>
                <a:cs typeface="Calibri"/>
              </a:rPr>
              <a:t>issue paid  for by interest groups or individuals but not</a:t>
            </a:r>
            <a:r>
              <a:rPr sz="2400" b="1" spc="5" dirty="0">
                <a:latin typeface="Calibri"/>
                <a:cs typeface="Calibri"/>
              </a:rPr>
              <a:t> </a:t>
            </a:r>
            <a:r>
              <a:rPr sz="2400" b="1" spc="-5" dirty="0">
                <a:latin typeface="Calibri"/>
                <a:cs typeface="Calibri"/>
              </a:rPr>
              <a:t>candidates</a:t>
            </a:r>
            <a:endParaRPr sz="2400" dirty="0">
              <a:latin typeface="Calibri"/>
              <a:cs typeface="Calibri"/>
            </a:endParaRPr>
          </a:p>
          <a:p>
            <a:pPr>
              <a:lnSpc>
                <a:spcPct val="100000"/>
              </a:lnSpc>
              <a:spcBef>
                <a:spcPts val="30"/>
              </a:spcBef>
              <a:buFont typeface="Arial"/>
              <a:buChar char="•"/>
            </a:pPr>
            <a:endParaRPr sz="3450" dirty="0">
              <a:latin typeface="Times New Roman"/>
              <a:cs typeface="Times New Roman"/>
            </a:endParaRPr>
          </a:p>
          <a:p>
            <a:pPr marL="355600" marR="5080" indent="-342900">
              <a:lnSpc>
                <a:spcPct val="99800"/>
              </a:lnSpc>
              <a:spcBef>
                <a:spcPts val="5"/>
              </a:spcBef>
              <a:buFont typeface="Arial"/>
              <a:buChar char="•"/>
              <a:tabLst>
                <a:tab pos="354965" algn="l"/>
                <a:tab pos="355600" algn="l"/>
              </a:tabLst>
            </a:pPr>
            <a:r>
              <a:rPr sz="2400" b="1" dirty="0">
                <a:latin typeface="Calibri"/>
                <a:cs typeface="Calibri"/>
              </a:rPr>
              <a:t>SC ruled that </a:t>
            </a:r>
            <a:r>
              <a:rPr sz="2400" b="1" spc="-5" dirty="0">
                <a:latin typeface="Calibri"/>
                <a:cs typeface="Calibri"/>
              </a:rPr>
              <a:t>groups were </a:t>
            </a:r>
            <a:r>
              <a:rPr sz="2400" b="1" dirty="0">
                <a:latin typeface="Calibri"/>
                <a:cs typeface="Calibri"/>
              </a:rPr>
              <a:t>free to run ads during the  </a:t>
            </a:r>
            <a:r>
              <a:rPr sz="2400" b="1" spc="-5" dirty="0">
                <a:latin typeface="Calibri"/>
                <a:cs typeface="Calibri"/>
              </a:rPr>
              <a:t>campaign season as long as the ads did not use words such  </a:t>
            </a:r>
            <a:r>
              <a:rPr sz="2400" b="1" dirty="0">
                <a:latin typeface="Calibri"/>
                <a:cs typeface="Calibri"/>
              </a:rPr>
              <a:t>as </a:t>
            </a:r>
            <a:r>
              <a:rPr sz="2400" b="1" spc="-5" dirty="0">
                <a:latin typeface="Calibri"/>
                <a:cs typeface="Calibri"/>
              </a:rPr>
              <a:t>“vote </a:t>
            </a:r>
            <a:r>
              <a:rPr sz="2400" b="1" dirty="0">
                <a:latin typeface="Calibri"/>
                <a:cs typeface="Calibri"/>
              </a:rPr>
              <a:t>for” or </a:t>
            </a:r>
            <a:r>
              <a:rPr sz="2400" b="1" spc="-5" dirty="0">
                <a:latin typeface="Calibri"/>
                <a:cs typeface="Calibri"/>
              </a:rPr>
              <a:t>“vote </a:t>
            </a:r>
            <a:r>
              <a:rPr sz="2400" b="1" dirty="0">
                <a:latin typeface="Calibri"/>
                <a:cs typeface="Calibri"/>
              </a:rPr>
              <a:t>against” a </a:t>
            </a:r>
            <a:r>
              <a:rPr sz="2400" b="1" spc="-5" dirty="0">
                <a:latin typeface="Calibri"/>
                <a:cs typeface="Calibri"/>
              </a:rPr>
              <a:t>speciﬁc </a:t>
            </a:r>
            <a:r>
              <a:rPr sz="2400" b="1" dirty="0">
                <a:latin typeface="Calibri"/>
                <a:cs typeface="Calibri"/>
              </a:rPr>
              <a:t>candidate, </a:t>
            </a:r>
            <a:r>
              <a:rPr sz="2400" b="1" spc="-5" dirty="0">
                <a:latin typeface="Calibri"/>
                <a:cs typeface="Calibri"/>
              </a:rPr>
              <a:t>“defeat”  </a:t>
            </a:r>
            <a:r>
              <a:rPr sz="2400" b="1" dirty="0">
                <a:latin typeface="Calibri"/>
                <a:cs typeface="Calibri"/>
              </a:rPr>
              <a:t>or</a:t>
            </a:r>
            <a:r>
              <a:rPr sz="2400" b="1" spc="-5" dirty="0">
                <a:latin typeface="Calibri"/>
                <a:cs typeface="Calibri"/>
              </a:rPr>
              <a:t> “elect”</a:t>
            </a:r>
            <a:endParaRPr sz="2400" dirty="0">
              <a:latin typeface="Calibri"/>
              <a:cs typeface="Calibri"/>
            </a:endParaRPr>
          </a:p>
          <a:p>
            <a:pPr>
              <a:lnSpc>
                <a:spcPct val="100000"/>
              </a:lnSpc>
              <a:spcBef>
                <a:spcPts val="40"/>
              </a:spcBef>
              <a:buFont typeface="Arial"/>
              <a:buChar char="•"/>
            </a:pPr>
            <a:endParaRPr sz="3650" dirty="0">
              <a:latin typeface="Times New Roman"/>
              <a:cs typeface="Times New Roman"/>
            </a:endParaRPr>
          </a:p>
          <a:p>
            <a:pPr marL="355600" marR="1033144" indent="-342900">
              <a:lnSpc>
                <a:spcPts val="2820"/>
              </a:lnSpc>
              <a:buFont typeface="Arial"/>
              <a:buChar char="•"/>
              <a:tabLst>
                <a:tab pos="354965" algn="l"/>
                <a:tab pos="355600" algn="l"/>
              </a:tabLst>
            </a:pPr>
            <a:r>
              <a:rPr sz="2400" b="1" spc="-5" dirty="0">
                <a:latin typeface="Calibri"/>
                <a:cs typeface="Calibri"/>
              </a:rPr>
              <a:t>Interest </a:t>
            </a:r>
            <a:r>
              <a:rPr sz="2400" b="1" dirty="0">
                <a:latin typeface="Calibri"/>
                <a:cs typeface="Calibri"/>
              </a:rPr>
              <a:t>groups found ways to </a:t>
            </a:r>
            <a:r>
              <a:rPr sz="2400" b="1" spc="-5" dirty="0">
                <a:latin typeface="Calibri"/>
                <a:cs typeface="Calibri"/>
              </a:rPr>
              <a:t>avoid disclosure </a:t>
            </a:r>
            <a:r>
              <a:rPr sz="2400" b="1" dirty="0">
                <a:latin typeface="Calibri"/>
                <a:cs typeface="Calibri"/>
              </a:rPr>
              <a:t>or to  </a:t>
            </a:r>
            <a:r>
              <a:rPr sz="2400" b="1" spc="-5" dirty="0">
                <a:latin typeface="Calibri"/>
                <a:cs typeface="Calibri"/>
              </a:rPr>
              <a:t>communicate an electioneering</a:t>
            </a:r>
            <a:r>
              <a:rPr sz="2400" b="1" spc="5" dirty="0">
                <a:latin typeface="Calibri"/>
                <a:cs typeface="Calibri"/>
              </a:rPr>
              <a:t> </a:t>
            </a:r>
            <a:r>
              <a:rPr sz="2400" b="1" spc="-5" dirty="0">
                <a:latin typeface="Calibri"/>
                <a:cs typeface="Calibri"/>
              </a:rPr>
              <a:t>message</a:t>
            </a:r>
            <a:endParaRPr sz="2400" dirty="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ts val="1645"/>
              </a:lnSpc>
            </a:pPr>
            <a:fld id="{81D60167-4931-47E6-BA6A-407CBD079E47}" type="slidenum">
              <a:rPr dirty="0"/>
              <a:t>43</a:t>
            </a:fld>
            <a:endParaRPr dirty="0"/>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17780">
              <a:lnSpc>
                <a:spcPct val="100000"/>
              </a:lnSpc>
              <a:spcBef>
                <a:spcPts val="100"/>
              </a:spcBef>
            </a:pPr>
            <a:r>
              <a:rPr spc="-5" dirty="0"/>
              <a:t>RESISTING</a:t>
            </a:r>
            <a:r>
              <a:rPr spc="-35" dirty="0"/>
              <a:t> </a:t>
            </a:r>
            <a:r>
              <a:rPr spc="-5" dirty="0"/>
              <a:t>REFORM</a:t>
            </a:r>
          </a:p>
        </p:txBody>
      </p:sp>
      <p:sp>
        <p:nvSpPr>
          <p:cNvPr id="3" name="object 3"/>
          <p:cNvSpPr txBox="1"/>
          <p:nvPr/>
        </p:nvSpPr>
        <p:spPr>
          <a:xfrm>
            <a:off x="2059939" y="1023367"/>
            <a:ext cx="7924165" cy="4049395"/>
          </a:xfrm>
          <a:prstGeom prst="rect">
            <a:avLst/>
          </a:prstGeom>
        </p:spPr>
        <p:txBody>
          <a:bodyPr vert="horz" wrap="square" lIns="0" tIns="88900" rIns="0" bIns="0" rtlCol="0">
            <a:spAutoFit/>
          </a:bodyPr>
          <a:lstStyle/>
          <a:p>
            <a:pPr marL="12700">
              <a:lnSpc>
                <a:spcPct val="100000"/>
              </a:lnSpc>
              <a:spcBef>
                <a:spcPts val="700"/>
              </a:spcBef>
            </a:pPr>
            <a:r>
              <a:rPr sz="2800" b="1" i="1" spc="-5" dirty="0">
                <a:latin typeface="Calibri"/>
                <a:cs typeface="Calibri"/>
              </a:rPr>
              <a:t>Independent expenditures</a:t>
            </a:r>
            <a:endParaRPr sz="2800" dirty="0">
              <a:latin typeface="Calibri"/>
              <a:cs typeface="Calibri"/>
            </a:endParaRPr>
          </a:p>
          <a:p>
            <a:pPr marL="355600" marR="5080" indent="-342900">
              <a:lnSpc>
                <a:spcPct val="99400"/>
              </a:lnSpc>
              <a:spcBef>
                <a:spcPts val="535"/>
              </a:spcBef>
              <a:buFont typeface="Arial"/>
              <a:buChar char="•"/>
              <a:tabLst>
                <a:tab pos="354965" algn="l"/>
                <a:tab pos="355600" algn="l"/>
              </a:tabLst>
            </a:pPr>
            <a:r>
              <a:rPr sz="2400" b="1" spc="-5" dirty="0">
                <a:latin typeface="Calibri"/>
                <a:cs typeface="Calibri"/>
              </a:rPr>
              <a:t>Deﬁnition </a:t>
            </a:r>
            <a:r>
              <a:rPr sz="2400" b="1" dirty="0">
                <a:latin typeface="Calibri"/>
                <a:cs typeface="Calibri"/>
              </a:rPr>
              <a:t>– </a:t>
            </a:r>
            <a:r>
              <a:rPr sz="2400" b="1" spc="-5" dirty="0">
                <a:latin typeface="Calibri"/>
                <a:cs typeface="Calibri"/>
              </a:rPr>
              <a:t>Money spent by individuals </a:t>
            </a:r>
            <a:r>
              <a:rPr sz="2400" b="1" dirty="0">
                <a:latin typeface="Calibri"/>
                <a:cs typeface="Calibri"/>
              </a:rPr>
              <a:t>or </a:t>
            </a:r>
            <a:r>
              <a:rPr sz="2400" b="1" spc="-5" dirty="0">
                <a:latin typeface="Calibri"/>
                <a:cs typeface="Calibri"/>
              </a:rPr>
              <a:t>groups not  </a:t>
            </a:r>
            <a:r>
              <a:rPr sz="2400" b="1" dirty="0">
                <a:latin typeface="Calibri"/>
                <a:cs typeface="Calibri"/>
              </a:rPr>
              <a:t>associated </a:t>
            </a:r>
            <a:r>
              <a:rPr sz="2400" b="1" spc="-5" dirty="0">
                <a:latin typeface="Calibri"/>
                <a:cs typeface="Calibri"/>
              </a:rPr>
              <a:t>with </a:t>
            </a:r>
            <a:r>
              <a:rPr sz="2400" b="1" dirty="0">
                <a:latin typeface="Calibri"/>
                <a:cs typeface="Calibri"/>
              </a:rPr>
              <a:t>candidates to elect or defeat candidates</a:t>
            </a:r>
            <a:r>
              <a:rPr sz="2400" b="1" spc="-114" dirty="0">
                <a:latin typeface="Calibri"/>
                <a:cs typeface="Calibri"/>
              </a:rPr>
              <a:t> </a:t>
            </a:r>
            <a:r>
              <a:rPr sz="2400" b="1" dirty="0">
                <a:latin typeface="Calibri"/>
                <a:cs typeface="Calibri"/>
              </a:rPr>
              <a:t>for  oﬃce</a:t>
            </a:r>
            <a:endParaRPr sz="2400" dirty="0">
              <a:latin typeface="Calibri"/>
              <a:cs typeface="Calibri"/>
            </a:endParaRPr>
          </a:p>
          <a:p>
            <a:pPr marL="355600" marR="527685" indent="-342900">
              <a:lnSpc>
                <a:spcPct val="101099"/>
              </a:lnSpc>
              <a:spcBef>
                <a:spcPts val="2065"/>
              </a:spcBef>
              <a:buFont typeface="Arial"/>
              <a:buChar char="•"/>
              <a:tabLst>
                <a:tab pos="354965" algn="l"/>
                <a:tab pos="355600" algn="l"/>
              </a:tabLst>
            </a:pPr>
            <a:r>
              <a:rPr sz="2400" b="1" spc="-5" dirty="0">
                <a:latin typeface="Calibri"/>
                <a:cs typeface="Calibri"/>
              </a:rPr>
              <a:t>Current ﬁnance laws do not constrain independent  expenditures by groups or individuals who are separate  from </a:t>
            </a:r>
            <a:r>
              <a:rPr sz="2400" b="1" spc="-10" dirty="0">
                <a:latin typeface="Calibri"/>
                <a:cs typeface="Calibri"/>
              </a:rPr>
              <a:t>political </a:t>
            </a:r>
            <a:r>
              <a:rPr sz="2400" b="1" spc="-5" dirty="0">
                <a:latin typeface="Calibri"/>
                <a:cs typeface="Calibri"/>
              </a:rPr>
              <a:t>candidates due to free</a:t>
            </a:r>
            <a:r>
              <a:rPr sz="2400" b="1" spc="5" dirty="0">
                <a:latin typeface="Calibri"/>
                <a:cs typeface="Calibri"/>
              </a:rPr>
              <a:t> </a:t>
            </a:r>
            <a:r>
              <a:rPr sz="2400" b="1" spc="-5" dirty="0">
                <a:latin typeface="Calibri"/>
                <a:cs typeface="Calibri"/>
              </a:rPr>
              <a:t>speech</a:t>
            </a:r>
            <a:endParaRPr sz="2400" dirty="0">
              <a:latin typeface="Calibri"/>
              <a:cs typeface="Calibri"/>
            </a:endParaRPr>
          </a:p>
          <a:p>
            <a:pPr marL="355600" marR="109855" indent="-342900">
              <a:lnSpc>
                <a:spcPts val="2820"/>
              </a:lnSpc>
              <a:spcBef>
                <a:spcPts val="2240"/>
              </a:spcBef>
              <a:buFont typeface="Arial"/>
              <a:buChar char="•"/>
              <a:tabLst>
                <a:tab pos="354965" algn="l"/>
                <a:tab pos="355600" algn="l"/>
              </a:tabLst>
            </a:pPr>
            <a:r>
              <a:rPr sz="2400" b="1" spc="-5" dirty="0">
                <a:latin typeface="Calibri"/>
                <a:cs typeface="Calibri"/>
              </a:rPr>
              <a:t>Political parties have the same rights </a:t>
            </a:r>
            <a:r>
              <a:rPr sz="2400" b="1" dirty="0">
                <a:latin typeface="Calibri"/>
                <a:cs typeface="Calibri"/>
              </a:rPr>
              <a:t>to make </a:t>
            </a:r>
            <a:r>
              <a:rPr sz="2400" b="1" spc="-5" dirty="0">
                <a:latin typeface="Calibri"/>
                <a:cs typeface="Calibri"/>
              </a:rPr>
              <a:t>independent  expenditures aﬀorded to groups and individuals</a:t>
            </a:r>
            <a:endParaRPr sz="2400" dirty="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43400" y="152400"/>
            <a:ext cx="7372985" cy="689932"/>
          </a:xfrm>
          <a:prstGeom prst="rect">
            <a:avLst/>
          </a:prstGeom>
        </p:spPr>
        <p:txBody>
          <a:bodyPr vert="horz" wrap="square" lIns="0" tIns="12700" rIns="0" bIns="0" rtlCol="0">
            <a:spAutoFit/>
          </a:bodyPr>
          <a:lstStyle/>
          <a:p>
            <a:pPr marL="12700">
              <a:lnSpc>
                <a:spcPct val="100000"/>
              </a:lnSpc>
              <a:spcBef>
                <a:spcPts val="100"/>
              </a:spcBef>
            </a:pPr>
            <a:r>
              <a:rPr dirty="0"/>
              <a:t>EFFORTS </a:t>
            </a:r>
            <a:r>
              <a:rPr spc="-5" dirty="0"/>
              <a:t>TO</a:t>
            </a:r>
            <a:r>
              <a:rPr spc="-65" dirty="0"/>
              <a:t> </a:t>
            </a:r>
            <a:r>
              <a:rPr spc="-5" dirty="0"/>
              <a:t>REFORM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06596">
            <a:off x="21674" y="-146801"/>
            <a:ext cx="2730995" cy="4227579"/>
          </a:xfrm>
          <a:prstGeom prst="rect">
            <a:avLst/>
          </a:prstGeom>
        </p:spPr>
      </p:pic>
      <p:sp>
        <p:nvSpPr>
          <p:cNvPr id="3" name="object 3"/>
          <p:cNvSpPr txBox="1"/>
          <p:nvPr/>
        </p:nvSpPr>
        <p:spPr>
          <a:xfrm>
            <a:off x="2438400" y="914400"/>
            <a:ext cx="9067800" cy="5315045"/>
          </a:xfrm>
          <a:prstGeom prst="rect">
            <a:avLst/>
          </a:prstGeom>
        </p:spPr>
        <p:txBody>
          <a:bodyPr vert="horz" wrap="square" lIns="0" tIns="88900" rIns="0" bIns="0" rtlCol="0">
            <a:spAutoFit/>
          </a:bodyPr>
          <a:lstStyle/>
          <a:p>
            <a:pPr marL="12700" algn="just">
              <a:lnSpc>
                <a:spcPct val="100000"/>
              </a:lnSpc>
              <a:spcBef>
                <a:spcPts val="700"/>
              </a:spcBef>
            </a:pPr>
            <a:r>
              <a:rPr sz="3200" b="1" i="1" spc="150" dirty="0">
                <a:latin typeface="Calibri"/>
                <a:cs typeface="Calibri"/>
              </a:rPr>
              <a:t>S</a:t>
            </a:r>
            <a:r>
              <a:rPr lang="en-US" sz="3200" b="1" i="1" spc="150" dirty="0">
                <a:latin typeface="Calibri"/>
                <a:cs typeface="Calibri"/>
              </a:rPr>
              <a:t>oft</a:t>
            </a:r>
            <a:r>
              <a:rPr sz="3200" b="1" i="1" spc="-10" dirty="0">
                <a:latin typeface="Calibri"/>
                <a:cs typeface="Calibri"/>
              </a:rPr>
              <a:t> </a:t>
            </a:r>
            <a:r>
              <a:rPr sz="3200" b="1" i="1" spc="-5" dirty="0">
                <a:latin typeface="Calibri"/>
                <a:cs typeface="Calibri"/>
              </a:rPr>
              <a:t>money</a:t>
            </a:r>
            <a:endParaRPr sz="3200" dirty="0">
              <a:latin typeface="Calibri"/>
              <a:cs typeface="Calibri"/>
            </a:endParaRPr>
          </a:p>
          <a:p>
            <a:pPr marL="355600" marR="352425" indent="-342900" algn="just">
              <a:lnSpc>
                <a:spcPct val="99400"/>
              </a:lnSpc>
              <a:spcBef>
                <a:spcPts val="535"/>
              </a:spcBef>
              <a:buFont typeface="Arial"/>
              <a:buChar char="•"/>
              <a:tabLst>
                <a:tab pos="355600" algn="l"/>
              </a:tabLst>
            </a:pPr>
            <a:r>
              <a:rPr sz="2800" b="1" spc="-5" dirty="0">
                <a:latin typeface="Calibri"/>
                <a:cs typeface="Calibri"/>
              </a:rPr>
              <a:t>Deﬁnition </a:t>
            </a:r>
            <a:r>
              <a:rPr sz="2800" b="1" dirty="0">
                <a:latin typeface="Calibri"/>
                <a:cs typeface="Calibri"/>
              </a:rPr>
              <a:t>– </a:t>
            </a:r>
            <a:r>
              <a:rPr sz="2800" b="1" spc="-5" dirty="0">
                <a:latin typeface="Calibri"/>
                <a:cs typeface="Calibri"/>
              </a:rPr>
              <a:t>Funds given </a:t>
            </a:r>
            <a:r>
              <a:rPr sz="2800" b="1" dirty="0">
                <a:latin typeface="Calibri"/>
                <a:cs typeface="Calibri"/>
              </a:rPr>
              <a:t>to </a:t>
            </a:r>
            <a:r>
              <a:rPr sz="2800" b="1" spc="-5" dirty="0">
                <a:latin typeface="Calibri"/>
                <a:cs typeface="Calibri"/>
              </a:rPr>
              <a:t>state and </a:t>
            </a:r>
            <a:r>
              <a:rPr sz="2800" b="1" dirty="0">
                <a:latin typeface="Calibri"/>
                <a:cs typeface="Calibri"/>
              </a:rPr>
              <a:t>local </a:t>
            </a:r>
            <a:r>
              <a:rPr sz="2800" b="1" spc="-5" dirty="0">
                <a:latin typeface="Calibri"/>
                <a:cs typeface="Calibri"/>
              </a:rPr>
              <a:t>parties by political parties, individuals,</a:t>
            </a:r>
            <a:r>
              <a:rPr lang="en-US" sz="2800" b="1" spc="-5" dirty="0">
                <a:latin typeface="Calibri"/>
                <a:cs typeface="Calibri"/>
              </a:rPr>
              <a:t> </a:t>
            </a:r>
            <a:r>
              <a:rPr sz="2800" b="1" dirty="0">
                <a:latin typeface="Calibri"/>
                <a:cs typeface="Calibri"/>
              </a:rPr>
              <a:t>or </a:t>
            </a:r>
            <a:r>
              <a:rPr sz="2800" b="1" spc="-5" dirty="0">
                <a:latin typeface="Calibri"/>
                <a:cs typeface="Calibri"/>
              </a:rPr>
              <a:t>PACs </a:t>
            </a:r>
            <a:r>
              <a:rPr sz="2800" b="1" dirty="0">
                <a:latin typeface="Calibri"/>
                <a:cs typeface="Calibri"/>
              </a:rPr>
              <a:t>for </a:t>
            </a:r>
            <a:r>
              <a:rPr sz="2800" b="1" spc="-5" dirty="0">
                <a:latin typeface="Calibri"/>
                <a:cs typeface="Calibri"/>
              </a:rPr>
              <a:t>voter registration drives and  party mailings</a:t>
            </a:r>
            <a:endParaRPr sz="2800" dirty="0">
              <a:latin typeface="Calibri"/>
              <a:cs typeface="Calibri"/>
            </a:endParaRPr>
          </a:p>
          <a:p>
            <a:pPr marL="355600" indent="-342900">
              <a:lnSpc>
                <a:spcPct val="100000"/>
              </a:lnSpc>
              <a:spcBef>
                <a:spcPts val="2095"/>
              </a:spcBef>
              <a:buFont typeface="Arial"/>
              <a:buChar char="•"/>
              <a:tabLst>
                <a:tab pos="354965" algn="l"/>
                <a:tab pos="355600" algn="l"/>
              </a:tabLst>
            </a:pPr>
            <a:r>
              <a:rPr sz="2800" b="1" spc="-5" dirty="0">
                <a:latin typeface="Calibri"/>
                <a:cs typeface="Calibri"/>
              </a:rPr>
              <a:t>Federal </a:t>
            </a:r>
            <a:r>
              <a:rPr sz="2800" b="1" dirty="0">
                <a:latin typeface="Calibri"/>
                <a:cs typeface="Calibri"/>
              </a:rPr>
              <a:t>law </a:t>
            </a:r>
            <a:r>
              <a:rPr sz="2800" b="1" spc="-5" dirty="0">
                <a:latin typeface="Calibri"/>
                <a:cs typeface="Calibri"/>
              </a:rPr>
              <a:t>does not require disclosure </a:t>
            </a:r>
            <a:r>
              <a:rPr sz="2800" b="1" dirty="0">
                <a:latin typeface="Calibri"/>
                <a:cs typeface="Calibri"/>
              </a:rPr>
              <a:t>of its </a:t>
            </a:r>
            <a:r>
              <a:rPr sz="2800" b="1" spc="-5" dirty="0">
                <a:latin typeface="Calibri"/>
                <a:cs typeface="Calibri"/>
              </a:rPr>
              <a:t>source </a:t>
            </a:r>
            <a:r>
              <a:rPr sz="2800" b="1" dirty="0">
                <a:latin typeface="Calibri"/>
                <a:cs typeface="Calibri"/>
              </a:rPr>
              <a:t>or</a:t>
            </a:r>
            <a:r>
              <a:rPr sz="2800" b="1" spc="45" dirty="0">
                <a:latin typeface="Calibri"/>
                <a:cs typeface="Calibri"/>
              </a:rPr>
              <a:t> </a:t>
            </a:r>
            <a:r>
              <a:rPr sz="2800" b="1" spc="-5" dirty="0">
                <a:latin typeface="Calibri"/>
                <a:cs typeface="Calibri"/>
              </a:rPr>
              <a:t>use</a:t>
            </a:r>
            <a:endParaRPr sz="2800" dirty="0">
              <a:latin typeface="Calibri"/>
              <a:cs typeface="Calibri"/>
            </a:endParaRPr>
          </a:p>
          <a:p>
            <a:pPr marL="355600" marR="5080" indent="-342900">
              <a:lnSpc>
                <a:spcPct val="101499"/>
              </a:lnSpc>
              <a:spcBef>
                <a:spcPts val="2075"/>
              </a:spcBef>
              <a:buFont typeface="Arial"/>
              <a:buChar char="•"/>
              <a:tabLst>
                <a:tab pos="354965" algn="l"/>
                <a:tab pos="355600" algn="l"/>
              </a:tabLst>
            </a:pPr>
            <a:r>
              <a:rPr sz="2800" b="1" spc="-5" dirty="0">
                <a:latin typeface="Calibri"/>
                <a:cs typeface="Calibri"/>
              </a:rPr>
              <a:t>Although </a:t>
            </a:r>
            <a:r>
              <a:rPr sz="2800" b="1" spc="-35" dirty="0">
                <a:latin typeface="Calibri"/>
                <a:cs typeface="Calibri"/>
              </a:rPr>
              <a:t>so</a:t>
            </a:r>
            <a:r>
              <a:rPr lang="en-US" sz="2800" b="1" spc="-35" dirty="0">
                <a:latin typeface="Calibri"/>
                <a:cs typeface="Calibri"/>
              </a:rPr>
              <a:t>ft</a:t>
            </a:r>
            <a:r>
              <a:rPr sz="2800" b="1" spc="-35" dirty="0">
                <a:latin typeface="Calibri"/>
                <a:cs typeface="Calibri"/>
              </a:rPr>
              <a:t> </a:t>
            </a:r>
            <a:r>
              <a:rPr sz="2800" b="1" spc="-5" dirty="0">
                <a:latin typeface="Calibri"/>
                <a:cs typeface="Calibri"/>
              </a:rPr>
              <a:t>money </a:t>
            </a:r>
            <a:r>
              <a:rPr sz="2800" b="1" dirty="0">
                <a:latin typeface="Calibri"/>
                <a:cs typeface="Calibri"/>
              </a:rPr>
              <a:t>is </a:t>
            </a:r>
            <a:r>
              <a:rPr sz="2800" b="1" spc="-5" dirty="0">
                <a:latin typeface="Calibri"/>
                <a:cs typeface="Calibri"/>
              </a:rPr>
              <a:t>supposed </a:t>
            </a:r>
            <a:r>
              <a:rPr sz="2800" b="1" dirty="0">
                <a:latin typeface="Calibri"/>
                <a:cs typeface="Calibri"/>
              </a:rPr>
              <a:t>to </a:t>
            </a:r>
            <a:r>
              <a:rPr sz="2800" b="1" spc="-5" dirty="0">
                <a:latin typeface="Calibri"/>
                <a:cs typeface="Calibri"/>
              </a:rPr>
              <a:t>beneﬁt only state and </a:t>
            </a:r>
            <a:r>
              <a:rPr sz="2800" b="1" dirty="0">
                <a:latin typeface="Calibri"/>
                <a:cs typeface="Calibri"/>
              </a:rPr>
              <a:t>local  </a:t>
            </a:r>
            <a:r>
              <a:rPr sz="2800" b="1" spc="-5" dirty="0">
                <a:latin typeface="Calibri"/>
                <a:cs typeface="Calibri"/>
              </a:rPr>
              <a:t>parties, </a:t>
            </a:r>
            <a:r>
              <a:rPr sz="2800" b="1" dirty="0">
                <a:latin typeface="Calibri"/>
                <a:cs typeface="Calibri"/>
              </a:rPr>
              <a:t>it </a:t>
            </a:r>
            <a:r>
              <a:rPr sz="2800" b="1" spc="-5" dirty="0">
                <a:latin typeface="Calibri"/>
                <a:cs typeface="Calibri"/>
              </a:rPr>
              <a:t>inﬂuences federal</a:t>
            </a:r>
            <a:r>
              <a:rPr sz="2800" b="1" spc="10" dirty="0">
                <a:latin typeface="Calibri"/>
                <a:cs typeface="Calibri"/>
              </a:rPr>
              <a:t> </a:t>
            </a:r>
            <a:r>
              <a:rPr sz="2800" b="1" spc="-5" dirty="0">
                <a:latin typeface="Calibri"/>
                <a:cs typeface="Calibri"/>
              </a:rPr>
              <a:t>elections</a:t>
            </a:r>
            <a:endParaRPr sz="2800" dirty="0">
              <a:latin typeface="Calibri"/>
              <a:cs typeface="Calibri"/>
            </a:endParaRPr>
          </a:p>
          <a:p>
            <a:pPr marL="355600" marR="171450" indent="-342900">
              <a:lnSpc>
                <a:spcPct val="99400"/>
              </a:lnSpc>
              <a:spcBef>
                <a:spcPts val="2115"/>
              </a:spcBef>
              <a:buFont typeface="Arial"/>
              <a:buChar char="•"/>
              <a:tabLst>
                <a:tab pos="354965" algn="l"/>
                <a:tab pos="355600" algn="l"/>
              </a:tabLst>
            </a:pPr>
            <a:r>
              <a:rPr sz="2800" b="1" spc="-5" dirty="0">
                <a:latin typeface="Calibri"/>
                <a:cs typeface="Calibri"/>
              </a:rPr>
              <a:t>Mostly illegal now; </a:t>
            </a:r>
            <a:r>
              <a:rPr sz="2800" b="1" spc="-35" dirty="0">
                <a:latin typeface="Calibri"/>
                <a:cs typeface="Calibri"/>
              </a:rPr>
              <a:t>So</a:t>
            </a:r>
            <a:r>
              <a:rPr lang="en-US" sz="2800" b="1" spc="-35" dirty="0">
                <a:latin typeface="Calibri"/>
                <a:cs typeface="Calibri"/>
              </a:rPr>
              <a:t>ft</a:t>
            </a:r>
            <a:r>
              <a:rPr sz="2800" b="1" spc="-35" dirty="0">
                <a:latin typeface="Calibri"/>
                <a:cs typeface="Calibri"/>
              </a:rPr>
              <a:t> </a:t>
            </a:r>
            <a:r>
              <a:rPr sz="2800" b="1" spc="-5" dirty="0">
                <a:latin typeface="Calibri"/>
                <a:cs typeface="Calibri"/>
              </a:rPr>
              <a:t>money &gt;&gt; purchased access </a:t>
            </a:r>
            <a:r>
              <a:rPr sz="2800" b="1" dirty="0">
                <a:latin typeface="Calibri"/>
                <a:cs typeface="Calibri"/>
              </a:rPr>
              <a:t>to elected  oﬃcials </a:t>
            </a:r>
            <a:r>
              <a:rPr sz="2800" b="1" spc="-5" dirty="0">
                <a:latin typeface="Calibri"/>
                <a:cs typeface="Calibri"/>
              </a:rPr>
              <a:t>&gt;&gt; inﬂuence and the possibility </a:t>
            </a:r>
            <a:r>
              <a:rPr sz="2800" b="1" dirty="0">
                <a:latin typeface="Calibri"/>
                <a:cs typeface="Calibri"/>
              </a:rPr>
              <a:t>or </a:t>
            </a:r>
            <a:r>
              <a:rPr sz="2800" b="1" spc="-5" dirty="0">
                <a:latin typeface="Calibri"/>
                <a:cs typeface="Calibri"/>
              </a:rPr>
              <a:t>appearance </a:t>
            </a:r>
            <a:r>
              <a:rPr sz="2800" b="1" dirty="0">
                <a:latin typeface="Calibri"/>
                <a:cs typeface="Calibri"/>
              </a:rPr>
              <a:t>of  </a:t>
            </a:r>
            <a:r>
              <a:rPr sz="2800" b="1" spc="-5" dirty="0">
                <a:latin typeface="Calibri"/>
                <a:cs typeface="Calibri"/>
              </a:rPr>
              <a:t>corruption</a:t>
            </a:r>
            <a:endParaRPr sz="2800" dirty="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marR="5080" indent="925194">
              <a:lnSpc>
                <a:spcPct val="100000"/>
              </a:lnSpc>
              <a:spcBef>
                <a:spcPts val="100"/>
              </a:spcBef>
            </a:pPr>
            <a:r>
              <a:rPr spc="-50" dirty="0"/>
              <a:t>$uperPACs </a:t>
            </a:r>
            <a:r>
              <a:rPr spc="-45" dirty="0"/>
              <a:t> </a:t>
            </a:r>
            <a:r>
              <a:rPr dirty="0"/>
              <a:t>and</a:t>
            </a:r>
            <a:r>
              <a:rPr spc="-75" dirty="0"/>
              <a:t> </a:t>
            </a:r>
            <a:r>
              <a:rPr spc="-10" dirty="0"/>
              <a:t>Independent</a:t>
            </a:r>
          </a:p>
          <a:p>
            <a:pPr marL="591820">
              <a:lnSpc>
                <a:spcPct val="100000"/>
              </a:lnSpc>
            </a:pPr>
            <a:r>
              <a:rPr spc="-10" dirty="0"/>
              <a:t>Expenditures</a:t>
            </a:r>
          </a:p>
        </p:txBody>
      </p:sp>
      <p:sp>
        <p:nvSpPr>
          <p:cNvPr id="3" name="object 3"/>
          <p:cNvSpPr txBox="1">
            <a:spLocks noGrp="1"/>
          </p:cNvSpPr>
          <p:nvPr>
            <p:ph type="subTitle" idx="4"/>
          </p:nvPr>
        </p:nvSpPr>
        <p:spPr>
          <a:prstGeom prst="rect">
            <a:avLst/>
          </a:prstGeom>
        </p:spPr>
        <p:txBody>
          <a:bodyPr vert="horz" wrap="square" lIns="0" tIns="12065" rIns="0" bIns="0" rtlCol="0">
            <a:spAutoFit/>
          </a:bodyPr>
          <a:lstStyle/>
          <a:p>
            <a:pPr marL="1826260" marR="5080" indent="-1814195">
              <a:lnSpc>
                <a:spcPct val="100000"/>
              </a:lnSpc>
              <a:spcBef>
                <a:spcPts val="95"/>
              </a:spcBef>
            </a:pPr>
            <a:r>
              <a:rPr spc="-5" dirty="0"/>
              <a:t>(notice</a:t>
            </a:r>
            <a:r>
              <a:rPr spc="5" dirty="0"/>
              <a:t> </a:t>
            </a:r>
            <a:r>
              <a:rPr spc="-5" dirty="0"/>
              <a:t>the</a:t>
            </a:r>
            <a:r>
              <a:rPr dirty="0"/>
              <a:t> </a:t>
            </a:r>
            <a:r>
              <a:rPr spc="-5" dirty="0"/>
              <a:t>background</a:t>
            </a:r>
            <a:r>
              <a:rPr spc="5" dirty="0"/>
              <a:t> </a:t>
            </a:r>
            <a:r>
              <a:rPr spc="-5" dirty="0"/>
              <a:t>is</a:t>
            </a:r>
            <a:r>
              <a:rPr dirty="0"/>
              <a:t> </a:t>
            </a:r>
            <a:r>
              <a:rPr spc="-5" dirty="0"/>
              <a:t>the</a:t>
            </a:r>
            <a:r>
              <a:rPr dirty="0"/>
              <a:t> </a:t>
            </a:r>
            <a:r>
              <a:rPr spc="-5" dirty="0"/>
              <a:t>color </a:t>
            </a:r>
            <a:r>
              <a:rPr spc="-620" dirty="0"/>
              <a:t> </a:t>
            </a:r>
            <a:r>
              <a:rPr spc="-5" dirty="0"/>
              <a:t>of </a:t>
            </a:r>
            <a:r>
              <a:rPr spc="-10" dirty="0"/>
              <a:t>money)</a:t>
            </a:r>
          </a:p>
        </p:txBody>
      </p:sp>
      <p:sp>
        <p:nvSpPr>
          <p:cNvPr id="4" name="object 4"/>
          <p:cNvSpPr txBox="1"/>
          <p:nvPr/>
        </p:nvSpPr>
        <p:spPr>
          <a:xfrm>
            <a:off x="11323066" y="6426809"/>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16</a:t>
            </a:r>
            <a:endParaRPr sz="1200">
              <a:latin typeface="Calibri"/>
              <a:cs typeface="Calibri"/>
            </a:endParaRPr>
          </a:p>
        </p:txBody>
      </p:sp>
      <p:pic>
        <p:nvPicPr>
          <p:cNvPr id="5" name="object 5"/>
          <p:cNvPicPr/>
          <p:nvPr/>
        </p:nvPicPr>
        <p:blipFill>
          <a:blip r:embed="rId2" cstate="print"/>
          <a:stretch>
            <a:fillRect/>
          </a:stretch>
        </p:blipFill>
        <p:spPr>
          <a:xfrm>
            <a:off x="6019800" y="152400"/>
            <a:ext cx="6019800" cy="656844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5857" y="36095"/>
            <a:ext cx="8683236" cy="443711"/>
          </a:xfrm>
          <a:prstGeom prst="rect">
            <a:avLst/>
          </a:prstGeom>
        </p:spPr>
        <p:txBody>
          <a:bodyPr vert="horz" wrap="square" lIns="0" tIns="12700" rIns="0" bIns="0" rtlCol="0">
            <a:spAutoFit/>
          </a:bodyPr>
          <a:lstStyle/>
          <a:p>
            <a:pPr marL="1364615" marR="5080" indent="-1352550" algn="ctr">
              <a:lnSpc>
                <a:spcPct val="100000"/>
              </a:lnSpc>
              <a:spcBef>
                <a:spcPts val="100"/>
              </a:spcBef>
            </a:pPr>
            <a:r>
              <a:rPr sz="2800" dirty="0"/>
              <a:t>2016 Outside Spending, by</a:t>
            </a:r>
            <a:r>
              <a:rPr sz="2800" spc="-105" dirty="0"/>
              <a:t> </a:t>
            </a:r>
            <a:r>
              <a:rPr sz="2800" dirty="0"/>
              <a:t>Single-  </a:t>
            </a:r>
            <a:r>
              <a:rPr sz="2800" spc="-5" dirty="0"/>
              <a:t>Candidate Super PAC</a:t>
            </a:r>
            <a:endParaRPr sz="2800" dirty="0"/>
          </a:p>
        </p:txBody>
      </p:sp>
      <p:sp>
        <p:nvSpPr>
          <p:cNvPr id="3" name="object 3"/>
          <p:cNvSpPr/>
          <p:nvPr/>
        </p:nvSpPr>
        <p:spPr>
          <a:xfrm>
            <a:off x="1066800" y="693737"/>
            <a:ext cx="9982200" cy="61321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0200" y="914400"/>
            <a:ext cx="8610600" cy="35814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68580">
              <a:lnSpc>
                <a:spcPct val="100000"/>
              </a:lnSpc>
              <a:spcBef>
                <a:spcPts val="40"/>
              </a:spcBef>
            </a:pPr>
            <a:fld id="{81D60167-4931-47E6-BA6A-407CBD079E47}" type="slidenum">
              <a:rPr sz="1200" dirty="0">
                <a:solidFill>
                  <a:srgbClr val="898989"/>
                </a:solidFill>
                <a:latin typeface="Calibri"/>
                <a:cs typeface="Calibri"/>
              </a:rPr>
              <a:t>47</a:t>
            </a:fld>
            <a:endParaRPr sz="12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4930" y="33654"/>
            <a:ext cx="9895840" cy="574040"/>
          </a:xfrm>
          <a:prstGeom prst="rect">
            <a:avLst/>
          </a:prstGeom>
        </p:spPr>
        <p:txBody>
          <a:bodyPr vert="horz" wrap="square" lIns="0" tIns="12700" rIns="0" bIns="0" rtlCol="0">
            <a:spAutoFit/>
          </a:bodyPr>
          <a:lstStyle/>
          <a:p>
            <a:pPr marL="12700">
              <a:lnSpc>
                <a:spcPct val="100000"/>
              </a:lnSpc>
              <a:spcBef>
                <a:spcPts val="100"/>
              </a:spcBef>
            </a:pPr>
            <a:r>
              <a:rPr sz="3600" i="0" spc="-5" dirty="0">
                <a:solidFill>
                  <a:srgbClr val="000000"/>
                </a:solidFill>
                <a:latin typeface="Calibri"/>
                <a:cs typeface="Calibri"/>
              </a:rPr>
              <a:t>CONTINUING </a:t>
            </a:r>
            <a:r>
              <a:rPr sz="3600" i="0" spc="-10" dirty="0">
                <a:solidFill>
                  <a:srgbClr val="000000"/>
                </a:solidFill>
                <a:latin typeface="Calibri"/>
                <a:cs typeface="Calibri"/>
              </a:rPr>
              <a:t>PROBLEMS</a:t>
            </a:r>
            <a:r>
              <a:rPr sz="3600" i="0" spc="-40" dirty="0">
                <a:solidFill>
                  <a:srgbClr val="000000"/>
                </a:solidFill>
                <a:latin typeface="Calibri"/>
                <a:cs typeface="Calibri"/>
              </a:rPr>
              <a:t> </a:t>
            </a:r>
            <a:r>
              <a:rPr sz="3600" i="0" spc="-5" dirty="0">
                <a:solidFill>
                  <a:srgbClr val="000000"/>
                </a:solidFill>
                <a:latin typeface="Calibri"/>
                <a:cs typeface="Calibri"/>
              </a:rPr>
              <a:t>WITH</a:t>
            </a:r>
            <a:r>
              <a:rPr sz="3600" i="0" spc="5" dirty="0">
                <a:solidFill>
                  <a:srgbClr val="000000"/>
                </a:solidFill>
                <a:latin typeface="Calibri"/>
                <a:cs typeface="Calibri"/>
              </a:rPr>
              <a:t> </a:t>
            </a:r>
            <a:r>
              <a:rPr sz="3600" i="0" spc="-35" dirty="0">
                <a:solidFill>
                  <a:srgbClr val="000000"/>
                </a:solidFill>
                <a:latin typeface="Calibri"/>
                <a:cs typeface="Calibri"/>
              </a:rPr>
              <a:t>CAMPAIGN</a:t>
            </a:r>
            <a:r>
              <a:rPr sz="3600" i="0" spc="-5" dirty="0">
                <a:solidFill>
                  <a:srgbClr val="000000"/>
                </a:solidFill>
                <a:latin typeface="Calibri"/>
                <a:cs typeface="Calibri"/>
              </a:rPr>
              <a:t> </a:t>
            </a:r>
            <a:r>
              <a:rPr sz="3600" i="0" dirty="0">
                <a:solidFill>
                  <a:srgbClr val="000000"/>
                </a:solidFill>
                <a:latin typeface="Calibri"/>
                <a:cs typeface="Calibri"/>
              </a:rPr>
              <a:t>FINANCE</a:t>
            </a:r>
            <a:endParaRPr sz="3600" dirty="0">
              <a:latin typeface="Calibri"/>
              <a:cs typeface="Calibri"/>
            </a:endParaRPr>
          </a:p>
        </p:txBody>
      </p:sp>
      <p:sp>
        <p:nvSpPr>
          <p:cNvPr id="3" name="object 3"/>
          <p:cNvSpPr txBox="1"/>
          <p:nvPr/>
        </p:nvSpPr>
        <p:spPr>
          <a:xfrm>
            <a:off x="207010" y="640351"/>
            <a:ext cx="11777980" cy="6100131"/>
          </a:xfrm>
          <a:prstGeom prst="rect">
            <a:avLst/>
          </a:prstGeom>
        </p:spPr>
        <p:txBody>
          <a:bodyPr vert="horz" wrap="square" lIns="0" tIns="78740" rIns="0" bIns="0" rtlCol="0">
            <a:spAutoFit/>
          </a:bodyPr>
          <a:lstStyle/>
          <a:p>
            <a:pPr marL="12700">
              <a:lnSpc>
                <a:spcPct val="100000"/>
              </a:lnSpc>
              <a:spcBef>
                <a:spcPts val="620"/>
              </a:spcBef>
            </a:pPr>
            <a:r>
              <a:rPr sz="2100" b="1" i="1" dirty="0">
                <a:latin typeface="Calibri"/>
                <a:cs typeface="Calibri"/>
              </a:rPr>
              <a:t>Rising</a:t>
            </a:r>
            <a:r>
              <a:rPr sz="2100" b="1" i="1" spc="-45" dirty="0">
                <a:latin typeface="Calibri"/>
                <a:cs typeface="Calibri"/>
              </a:rPr>
              <a:t> </a:t>
            </a:r>
            <a:r>
              <a:rPr sz="2100" b="1" i="1" spc="-10" dirty="0">
                <a:latin typeface="Calibri"/>
                <a:cs typeface="Calibri"/>
              </a:rPr>
              <a:t>costs</a:t>
            </a:r>
            <a:r>
              <a:rPr sz="2100" b="1" i="1" spc="-30" dirty="0">
                <a:latin typeface="Calibri"/>
                <a:cs typeface="Calibri"/>
              </a:rPr>
              <a:t> </a:t>
            </a:r>
            <a:r>
              <a:rPr sz="2100" b="1" i="1" spc="-5" dirty="0">
                <a:latin typeface="Calibri"/>
                <a:cs typeface="Calibri"/>
              </a:rPr>
              <a:t>of</a:t>
            </a:r>
            <a:r>
              <a:rPr sz="2100" b="1" i="1" spc="-15" dirty="0">
                <a:latin typeface="Calibri"/>
                <a:cs typeface="Calibri"/>
              </a:rPr>
              <a:t> </a:t>
            </a:r>
            <a:r>
              <a:rPr sz="2100" b="1" i="1" spc="-5" dirty="0">
                <a:latin typeface="Calibri"/>
                <a:cs typeface="Calibri"/>
              </a:rPr>
              <a:t>campaigns</a:t>
            </a:r>
            <a:endParaRPr sz="2100" dirty="0">
              <a:latin typeface="Calibri"/>
              <a:cs typeface="Calibri"/>
            </a:endParaRPr>
          </a:p>
          <a:p>
            <a:pPr marL="355600" marR="668655" indent="-342900">
              <a:lnSpc>
                <a:spcPct val="120100"/>
              </a:lnSpc>
              <a:spcBef>
                <a:spcPts val="30"/>
              </a:spcBef>
              <a:buFont typeface="Arial"/>
              <a:buChar char="•"/>
              <a:tabLst>
                <a:tab pos="354965" algn="l"/>
                <a:tab pos="355600" algn="l"/>
              </a:tabLst>
            </a:pPr>
            <a:r>
              <a:rPr sz="2100" b="1" dirty="0">
                <a:latin typeface="Calibri"/>
                <a:cs typeface="Calibri"/>
              </a:rPr>
              <a:t>Since the </a:t>
            </a:r>
            <a:r>
              <a:rPr sz="2100" b="1" spc="-10" dirty="0">
                <a:latin typeface="Calibri"/>
                <a:cs typeface="Calibri"/>
              </a:rPr>
              <a:t>FECA </a:t>
            </a:r>
            <a:r>
              <a:rPr sz="2100" b="1" spc="-5" dirty="0">
                <a:latin typeface="Calibri"/>
                <a:cs typeface="Calibri"/>
              </a:rPr>
              <a:t>became law </a:t>
            </a:r>
            <a:r>
              <a:rPr sz="2100" b="1" dirty="0">
                <a:latin typeface="Calibri"/>
                <a:cs typeface="Calibri"/>
              </a:rPr>
              <a:t>in </a:t>
            </a:r>
            <a:r>
              <a:rPr sz="2100" b="1" spc="-5" dirty="0">
                <a:latin typeface="Calibri"/>
                <a:cs typeface="Calibri"/>
              </a:rPr>
              <a:t>1972, total </a:t>
            </a:r>
            <a:r>
              <a:rPr sz="2100" b="1" spc="-10" dirty="0">
                <a:latin typeface="Calibri"/>
                <a:cs typeface="Calibri"/>
              </a:rPr>
              <a:t>expenditures </a:t>
            </a:r>
            <a:r>
              <a:rPr sz="2100" b="1" spc="-5" dirty="0">
                <a:latin typeface="Calibri"/>
                <a:cs typeface="Calibri"/>
              </a:rPr>
              <a:t>by </a:t>
            </a:r>
            <a:r>
              <a:rPr sz="2100" b="1" spc="-10" dirty="0">
                <a:latin typeface="Calibri"/>
                <a:cs typeface="Calibri"/>
              </a:rPr>
              <a:t>candidates for </a:t>
            </a:r>
            <a:r>
              <a:rPr sz="2100" b="1" dirty="0">
                <a:latin typeface="Calibri"/>
                <a:cs typeface="Calibri"/>
              </a:rPr>
              <a:t>the House </a:t>
            </a:r>
            <a:r>
              <a:rPr sz="2100" b="1" spc="-10" dirty="0">
                <a:latin typeface="Calibri"/>
                <a:cs typeface="Calibri"/>
              </a:rPr>
              <a:t>have more </a:t>
            </a:r>
            <a:r>
              <a:rPr sz="2100" b="1" dirty="0">
                <a:latin typeface="Calibri"/>
                <a:cs typeface="Calibri"/>
              </a:rPr>
              <a:t>than </a:t>
            </a:r>
            <a:r>
              <a:rPr sz="2100" b="1" spc="-5" dirty="0">
                <a:latin typeface="Calibri"/>
                <a:cs typeface="Calibri"/>
              </a:rPr>
              <a:t>doubled </a:t>
            </a:r>
            <a:r>
              <a:rPr sz="2100" b="1" spc="-10" dirty="0">
                <a:latin typeface="Calibri"/>
                <a:cs typeface="Calibri"/>
              </a:rPr>
              <a:t>after </a:t>
            </a:r>
            <a:r>
              <a:rPr sz="2100" b="1" spc="-395" dirty="0">
                <a:latin typeface="Calibri"/>
                <a:cs typeface="Calibri"/>
              </a:rPr>
              <a:t> </a:t>
            </a:r>
            <a:r>
              <a:rPr sz="2100" b="1" spc="-5" dirty="0">
                <a:latin typeface="Calibri"/>
                <a:cs typeface="Calibri"/>
              </a:rPr>
              <a:t>controlling</a:t>
            </a:r>
            <a:r>
              <a:rPr sz="2100" b="1" spc="-50" dirty="0">
                <a:latin typeface="Calibri"/>
                <a:cs typeface="Calibri"/>
              </a:rPr>
              <a:t> </a:t>
            </a:r>
            <a:r>
              <a:rPr sz="2100" b="1" spc="-10" dirty="0">
                <a:latin typeface="Calibri"/>
                <a:cs typeface="Calibri"/>
              </a:rPr>
              <a:t>for</a:t>
            </a:r>
            <a:r>
              <a:rPr sz="2100" b="1" spc="10" dirty="0">
                <a:latin typeface="Calibri"/>
                <a:cs typeface="Calibri"/>
              </a:rPr>
              <a:t> </a:t>
            </a:r>
            <a:r>
              <a:rPr sz="2100" b="1" spc="-5" dirty="0">
                <a:latin typeface="Calibri"/>
                <a:cs typeface="Calibri"/>
              </a:rPr>
              <a:t>inflation,</a:t>
            </a:r>
            <a:r>
              <a:rPr sz="2100" b="1" spc="-35" dirty="0">
                <a:latin typeface="Calibri"/>
                <a:cs typeface="Calibri"/>
              </a:rPr>
              <a:t> </a:t>
            </a:r>
            <a:r>
              <a:rPr sz="2100" b="1" dirty="0">
                <a:latin typeface="Calibri"/>
                <a:cs typeface="Calibri"/>
              </a:rPr>
              <a:t>and</a:t>
            </a:r>
            <a:r>
              <a:rPr sz="2100" b="1" spc="-5" dirty="0">
                <a:latin typeface="Calibri"/>
                <a:cs typeface="Calibri"/>
              </a:rPr>
              <a:t> </a:t>
            </a:r>
            <a:r>
              <a:rPr sz="2100" b="1" dirty="0">
                <a:latin typeface="Calibri"/>
                <a:cs typeface="Calibri"/>
              </a:rPr>
              <a:t>they</a:t>
            </a:r>
            <a:r>
              <a:rPr sz="2100" b="1" spc="-25" dirty="0">
                <a:latin typeface="Calibri"/>
                <a:cs typeface="Calibri"/>
              </a:rPr>
              <a:t> </a:t>
            </a:r>
            <a:r>
              <a:rPr sz="2100" b="1" spc="-10" dirty="0">
                <a:latin typeface="Calibri"/>
                <a:cs typeface="Calibri"/>
              </a:rPr>
              <a:t>have</a:t>
            </a:r>
            <a:r>
              <a:rPr sz="2100" b="1" spc="-20" dirty="0">
                <a:latin typeface="Calibri"/>
                <a:cs typeface="Calibri"/>
              </a:rPr>
              <a:t> </a:t>
            </a:r>
            <a:r>
              <a:rPr sz="2100" b="1" spc="-5" dirty="0">
                <a:latin typeface="Calibri"/>
                <a:cs typeface="Calibri"/>
              </a:rPr>
              <a:t>risen</a:t>
            </a:r>
            <a:r>
              <a:rPr sz="2100" b="1" spc="-20" dirty="0">
                <a:latin typeface="Calibri"/>
                <a:cs typeface="Calibri"/>
              </a:rPr>
              <a:t> </a:t>
            </a:r>
            <a:r>
              <a:rPr sz="2100" b="1" spc="-10" dirty="0">
                <a:latin typeface="Calibri"/>
                <a:cs typeface="Calibri"/>
              </a:rPr>
              <a:t>even more </a:t>
            </a:r>
            <a:r>
              <a:rPr sz="2100" b="1" dirty="0">
                <a:latin typeface="Calibri"/>
                <a:cs typeface="Calibri"/>
              </a:rPr>
              <a:t>in </a:t>
            </a:r>
            <a:r>
              <a:rPr sz="2100" b="1" spc="-10" dirty="0">
                <a:latin typeface="Calibri"/>
                <a:cs typeface="Calibri"/>
              </a:rPr>
              <a:t>Senate</a:t>
            </a:r>
            <a:r>
              <a:rPr sz="2100" b="1" spc="-30" dirty="0">
                <a:latin typeface="Calibri"/>
                <a:cs typeface="Calibri"/>
              </a:rPr>
              <a:t> </a:t>
            </a:r>
            <a:r>
              <a:rPr sz="2100" b="1" spc="-5" dirty="0">
                <a:latin typeface="Calibri"/>
                <a:cs typeface="Calibri"/>
              </a:rPr>
              <a:t>elections</a:t>
            </a:r>
            <a:endParaRPr sz="2100" dirty="0">
              <a:latin typeface="Calibri"/>
              <a:cs typeface="Calibri"/>
            </a:endParaRPr>
          </a:p>
          <a:p>
            <a:pPr>
              <a:lnSpc>
                <a:spcPct val="100000"/>
              </a:lnSpc>
              <a:buFont typeface="Arial"/>
              <a:buChar char="•"/>
            </a:pPr>
            <a:endParaRPr sz="2100" dirty="0">
              <a:latin typeface="Calibri"/>
              <a:cs typeface="Calibri"/>
            </a:endParaRPr>
          </a:p>
          <a:p>
            <a:pPr marL="12700">
              <a:lnSpc>
                <a:spcPct val="100000"/>
              </a:lnSpc>
              <a:spcBef>
                <a:spcPts val="1130"/>
              </a:spcBef>
            </a:pPr>
            <a:r>
              <a:rPr sz="2100" b="1" i="1" spc="-5" dirty="0">
                <a:latin typeface="Calibri"/>
                <a:cs typeface="Calibri"/>
              </a:rPr>
              <a:t>Declining</a:t>
            </a:r>
            <a:r>
              <a:rPr sz="2100" b="1" i="1" spc="-65" dirty="0">
                <a:latin typeface="Calibri"/>
                <a:cs typeface="Calibri"/>
              </a:rPr>
              <a:t> </a:t>
            </a:r>
            <a:r>
              <a:rPr sz="2100" b="1" i="1" spc="-5" dirty="0">
                <a:latin typeface="Calibri"/>
                <a:cs typeface="Calibri"/>
              </a:rPr>
              <a:t>competition</a:t>
            </a:r>
            <a:endParaRPr sz="2100" dirty="0">
              <a:latin typeface="Calibri"/>
              <a:cs typeface="Calibri"/>
            </a:endParaRPr>
          </a:p>
          <a:p>
            <a:pPr marL="355600" indent="-342900">
              <a:lnSpc>
                <a:spcPct val="100000"/>
              </a:lnSpc>
              <a:spcBef>
                <a:spcPts val="464"/>
              </a:spcBef>
              <a:buFont typeface="Arial"/>
              <a:buChar char="•"/>
              <a:tabLst>
                <a:tab pos="354965" algn="l"/>
                <a:tab pos="355600" algn="l"/>
              </a:tabLst>
            </a:pPr>
            <a:r>
              <a:rPr sz="2100" b="1" spc="-5" dirty="0">
                <a:latin typeface="Calibri"/>
                <a:cs typeface="Calibri"/>
              </a:rPr>
              <a:t>The</a:t>
            </a:r>
            <a:r>
              <a:rPr sz="2100" b="1" spc="5" dirty="0">
                <a:latin typeface="Calibri"/>
                <a:cs typeface="Calibri"/>
              </a:rPr>
              <a:t> </a:t>
            </a:r>
            <a:r>
              <a:rPr sz="2100" b="1" dirty="0">
                <a:latin typeface="Calibri"/>
                <a:cs typeface="Calibri"/>
              </a:rPr>
              <a:t>high</a:t>
            </a:r>
            <a:r>
              <a:rPr sz="2100" b="1" spc="-10" dirty="0">
                <a:latin typeface="Calibri"/>
                <a:cs typeface="Calibri"/>
              </a:rPr>
              <a:t> cost</a:t>
            </a:r>
            <a:r>
              <a:rPr sz="2100" b="1" dirty="0">
                <a:latin typeface="Calibri"/>
                <a:cs typeface="Calibri"/>
              </a:rPr>
              <a:t> of</a:t>
            </a:r>
            <a:r>
              <a:rPr sz="2100" b="1" spc="15" dirty="0">
                <a:latin typeface="Calibri"/>
                <a:cs typeface="Calibri"/>
              </a:rPr>
              <a:t> </a:t>
            </a:r>
            <a:r>
              <a:rPr sz="2100" b="1" spc="-5" dirty="0">
                <a:latin typeface="Calibri"/>
                <a:cs typeface="Calibri"/>
              </a:rPr>
              <a:t>campaigns</a:t>
            </a:r>
            <a:r>
              <a:rPr sz="2100" b="1" spc="-20" dirty="0">
                <a:latin typeface="Calibri"/>
                <a:cs typeface="Calibri"/>
              </a:rPr>
              <a:t> </a:t>
            </a:r>
            <a:r>
              <a:rPr sz="2100" b="1" dirty="0">
                <a:latin typeface="Calibri"/>
                <a:cs typeface="Calibri"/>
              </a:rPr>
              <a:t>dampens</a:t>
            </a:r>
            <a:r>
              <a:rPr sz="2100" b="1" spc="-30" dirty="0">
                <a:latin typeface="Calibri"/>
                <a:cs typeface="Calibri"/>
              </a:rPr>
              <a:t> </a:t>
            </a:r>
            <a:r>
              <a:rPr sz="2100" b="1" spc="-5" dirty="0">
                <a:latin typeface="Calibri"/>
                <a:cs typeface="Calibri"/>
              </a:rPr>
              <a:t>competition</a:t>
            </a:r>
            <a:r>
              <a:rPr sz="2100" b="1" spc="-30" dirty="0">
                <a:latin typeface="Calibri"/>
                <a:cs typeface="Calibri"/>
              </a:rPr>
              <a:t> </a:t>
            </a:r>
            <a:r>
              <a:rPr sz="2100" b="1" spc="-5" dirty="0">
                <a:latin typeface="Calibri"/>
                <a:cs typeface="Calibri"/>
              </a:rPr>
              <a:t>by</a:t>
            </a:r>
            <a:r>
              <a:rPr sz="2100" b="1" spc="15" dirty="0">
                <a:latin typeface="Calibri"/>
                <a:cs typeface="Calibri"/>
              </a:rPr>
              <a:t> </a:t>
            </a:r>
            <a:r>
              <a:rPr sz="2100" b="1" spc="-10" dirty="0">
                <a:latin typeface="Calibri"/>
                <a:cs typeface="Calibri"/>
              </a:rPr>
              <a:t>discouraging</a:t>
            </a:r>
            <a:r>
              <a:rPr sz="2100" b="1" spc="-15" dirty="0">
                <a:latin typeface="Calibri"/>
                <a:cs typeface="Calibri"/>
              </a:rPr>
              <a:t> </a:t>
            </a:r>
            <a:r>
              <a:rPr sz="2100" b="1" spc="-5" dirty="0">
                <a:latin typeface="Calibri"/>
                <a:cs typeface="Calibri"/>
              </a:rPr>
              <a:t>individuals</a:t>
            </a:r>
            <a:r>
              <a:rPr sz="2100" b="1" dirty="0">
                <a:latin typeface="Calibri"/>
                <a:cs typeface="Calibri"/>
              </a:rPr>
              <a:t> </a:t>
            </a:r>
            <a:r>
              <a:rPr sz="2100" b="1" spc="-10" dirty="0">
                <a:latin typeface="Calibri"/>
                <a:cs typeface="Calibri"/>
              </a:rPr>
              <a:t>from</a:t>
            </a:r>
            <a:r>
              <a:rPr sz="2100" b="1" spc="-5" dirty="0">
                <a:latin typeface="Calibri"/>
                <a:cs typeface="Calibri"/>
              </a:rPr>
              <a:t> running</a:t>
            </a:r>
            <a:r>
              <a:rPr sz="2100" b="1" spc="-25" dirty="0">
                <a:latin typeface="Calibri"/>
                <a:cs typeface="Calibri"/>
              </a:rPr>
              <a:t> </a:t>
            </a:r>
            <a:r>
              <a:rPr sz="2100" b="1" spc="-10" dirty="0">
                <a:latin typeface="Calibri"/>
                <a:cs typeface="Calibri"/>
              </a:rPr>
              <a:t>for</a:t>
            </a:r>
            <a:r>
              <a:rPr sz="2100" b="1" spc="15" dirty="0">
                <a:latin typeface="Calibri"/>
                <a:cs typeface="Calibri"/>
              </a:rPr>
              <a:t> </a:t>
            </a:r>
            <a:r>
              <a:rPr sz="2100" b="1" spc="-5" dirty="0">
                <a:latin typeface="Calibri"/>
                <a:cs typeface="Calibri"/>
              </a:rPr>
              <a:t>office</a:t>
            </a:r>
            <a:r>
              <a:rPr sz="2100" b="1" spc="25" dirty="0">
                <a:latin typeface="Calibri"/>
                <a:cs typeface="Calibri"/>
              </a:rPr>
              <a:t> </a:t>
            </a:r>
            <a:r>
              <a:rPr sz="2100" b="1" spc="-10" dirty="0">
                <a:latin typeface="Calibri"/>
                <a:cs typeface="Calibri"/>
              </a:rPr>
              <a:t>(challengers</a:t>
            </a:r>
            <a:r>
              <a:rPr sz="2100" b="1" dirty="0">
                <a:latin typeface="Calibri"/>
                <a:cs typeface="Calibri"/>
              </a:rPr>
              <a:t> </a:t>
            </a:r>
            <a:r>
              <a:rPr sz="2100" b="1">
                <a:latin typeface="Calibri"/>
                <a:cs typeface="Calibri"/>
              </a:rPr>
              <a:t>in</a:t>
            </a:r>
            <a:r>
              <a:rPr sz="2100" b="1" spc="5">
                <a:latin typeface="Calibri"/>
                <a:cs typeface="Calibri"/>
              </a:rPr>
              <a:t> </a:t>
            </a:r>
            <a:r>
              <a:rPr sz="2100" b="1" spc="-5">
                <a:latin typeface="Calibri"/>
                <a:cs typeface="Calibri"/>
              </a:rPr>
              <a:t>both</a:t>
            </a:r>
            <a:r>
              <a:rPr lang="en-US" sz="2100" b="1" spc="-5">
                <a:latin typeface="Calibri"/>
                <a:cs typeface="Calibri"/>
              </a:rPr>
              <a:t> </a:t>
            </a:r>
            <a:r>
              <a:rPr sz="2100" b="1">
                <a:latin typeface="Calibri"/>
                <a:cs typeface="Calibri"/>
              </a:rPr>
              <a:t>parties</a:t>
            </a:r>
            <a:r>
              <a:rPr sz="2100" b="1" spc="-45">
                <a:latin typeface="Calibri"/>
                <a:cs typeface="Calibri"/>
              </a:rPr>
              <a:t> </a:t>
            </a:r>
            <a:r>
              <a:rPr sz="2100" b="1" spc="-10" dirty="0">
                <a:latin typeface="Calibri"/>
                <a:cs typeface="Calibri"/>
              </a:rPr>
              <a:t>are</a:t>
            </a:r>
            <a:r>
              <a:rPr sz="2100" b="1" spc="-35" dirty="0">
                <a:latin typeface="Calibri"/>
                <a:cs typeface="Calibri"/>
              </a:rPr>
              <a:t> </a:t>
            </a:r>
            <a:r>
              <a:rPr sz="2100" b="1" spc="-5" dirty="0">
                <a:latin typeface="Calibri"/>
                <a:cs typeface="Calibri"/>
              </a:rPr>
              <a:t>underfunded)</a:t>
            </a:r>
            <a:endParaRPr sz="2100" dirty="0">
              <a:latin typeface="Calibri"/>
              <a:cs typeface="Calibri"/>
            </a:endParaRPr>
          </a:p>
          <a:p>
            <a:pPr>
              <a:lnSpc>
                <a:spcPct val="100000"/>
              </a:lnSpc>
            </a:pPr>
            <a:endParaRPr sz="2100" dirty="0">
              <a:latin typeface="Calibri"/>
              <a:cs typeface="Calibri"/>
            </a:endParaRPr>
          </a:p>
          <a:p>
            <a:pPr marL="12700">
              <a:lnSpc>
                <a:spcPct val="100000"/>
              </a:lnSpc>
              <a:spcBef>
                <a:spcPts val="1135"/>
              </a:spcBef>
            </a:pPr>
            <a:r>
              <a:rPr sz="2100" b="1" i="1" spc="-5" dirty="0">
                <a:latin typeface="Calibri"/>
                <a:cs typeface="Calibri"/>
              </a:rPr>
              <a:t>Dependence</a:t>
            </a:r>
            <a:r>
              <a:rPr sz="2100" b="1" i="1" spc="-20" dirty="0">
                <a:latin typeface="Calibri"/>
                <a:cs typeface="Calibri"/>
              </a:rPr>
              <a:t> </a:t>
            </a:r>
            <a:r>
              <a:rPr sz="2100" b="1" i="1" spc="-5" dirty="0">
                <a:latin typeface="Calibri"/>
                <a:cs typeface="Calibri"/>
              </a:rPr>
              <a:t>on</a:t>
            </a:r>
            <a:r>
              <a:rPr sz="2100" b="1" i="1" spc="-10" dirty="0">
                <a:latin typeface="Calibri"/>
                <a:cs typeface="Calibri"/>
              </a:rPr>
              <a:t> </a:t>
            </a:r>
            <a:r>
              <a:rPr sz="2100" b="1" i="1" spc="-40" dirty="0">
                <a:latin typeface="Calibri"/>
                <a:cs typeface="Calibri"/>
              </a:rPr>
              <a:t>PACs</a:t>
            </a:r>
            <a:r>
              <a:rPr sz="2100" b="1" i="1" spc="-5" dirty="0">
                <a:latin typeface="Calibri"/>
                <a:cs typeface="Calibri"/>
              </a:rPr>
              <a:t> </a:t>
            </a:r>
            <a:r>
              <a:rPr sz="2100" b="1" i="1" spc="-10" dirty="0">
                <a:latin typeface="Calibri"/>
                <a:cs typeface="Calibri"/>
              </a:rPr>
              <a:t>for</a:t>
            </a:r>
            <a:r>
              <a:rPr sz="2100" b="1" i="1" spc="-15" dirty="0">
                <a:latin typeface="Calibri"/>
                <a:cs typeface="Calibri"/>
              </a:rPr>
              <a:t> </a:t>
            </a:r>
            <a:r>
              <a:rPr sz="2100" b="1" i="1" spc="-10" dirty="0">
                <a:latin typeface="Calibri"/>
                <a:cs typeface="Calibri"/>
              </a:rPr>
              <a:t>congressional</a:t>
            </a:r>
            <a:r>
              <a:rPr sz="2100" b="1" i="1" spc="-40" dirty="0">
                <a:latin typeface="Calibri"/>
                <a:cs typeface="Calibri"/>
              </a:rPr>
              <a:t> </a:t>
            </a:r>
            <a:r>
              <a:rPr sz="2100" b="1" i="1" spc="-5" dirty="0">
                <a:latin typeface="Calibri"/>
                <a:cs typeface="Calibri"/>
              </a:rPr>
              <a:t>incumbents</a:t>
            </a:r>
            <a:endParaRPr sz="2100" dirty="0">
              <a:latin typeface="Calibri"/>
              <a:cs typeface="Calibri"/>
            </a:endParaRPr>
          </a:p>
          <a:p>
            <a:pPr marL="355600" indent="-342900">
              <a:lnSpc>
                <a:spcPct val="100000"/>
              </a:lnSpc>
              <a:spcBef>
                <a:spcPts val="465"/>
              </a:spcBef>
              <a:buFont typeface="Arial"/>
              <a:buChar char="•"/>
              <a:tabLst>
                <a:tab pos="354965" algn="l"/>
                <a:tab pos="355600" algn="l"/>
              </a:tabLst>
            </a:pPr>
            <a:r>
              <a:rPr sz="2100" b="1" spc="-40" dirty="0">
                <a:latin typeface="Calibri"/>
                <a:cs typeface="Calibri"/>
              </a:rPr>
              <a:t>PACs</a:t>
            </a:r>
            <a:r>
              <a:rPr sz="2100" b="1" spc="-5" dirty="0">
                <a:latin typeface="Calibri"/>
                <a:cs typeface="Calibri"/>
              </a:rPr>
              <a:t> </a:t>
            </a:r>
            <a:r>
              <a:rPr sz="2100" b="1" dirty="0">
                <a:latin typeface="Calibri"/>
                <a:cs typeface="Calibri"/>
              </a:rPr>
              <a:t>do not</a:t>
            </a:r>
            <a:r>
              <a:rPr sz="2100" b="1" spc="-20" dirty="0">
                <a:latin typeface="Calibri"/>
                <a:cs typeface="Calibri"/>
              </a:rPr>
              <a:t> </a:t>
            </a:r>
            <a:r>
              <a:rPr sz="2100" b="1" spc="-10" dirty="0">
                <a:latin typeface="Calibri"/>
                <a:cs typeface="Calibri"/>
              </a:rPr>
              <a:t>want</a:t>
            </a:r>
            <a:r>
              <a:rPr sz="2100" b="1" spc="5" dirty="0">
                <a:latin typeface="Calibri"/>
                <a:cs typeface="Calibri"/>
              </a:rPr>
              <a:t> </a:t>
            </a:r>
            <a:r>
              <a:rPr sz="2100" b="1" spc="-10" dirty="0">
                <a:latin typeface="Calibri"/>
                <a:cs typeface="Calibri"/>
              </a:rPr>
              <a:t>to offend</a:t>
            </a:r>
            <a:r>
              <a:rPr sz="2100" b="1" spc="-5" dirty="0">
                <a:latin typeface="Calibri"/>
                <a:cs typeface="Calibri"/>
              </a:rPr>
              <a:t> politicians</a:t>
            </a:r>
            <a:r>
              <a:rPr sz="2100" b="1" spc="-15" dirty="0">
                <a:latin typeface="Calibri"/>
                <a:cs typeface="Calibri"/>
              </a:rPr>
              <a:t> </a:t>
            </a:r>
            <a:r>
              <a:rPr sz="2100" b="1" dirty="0">
                <a:latin typeface="Calibri"/>
                <a:cs typeface="Calibri"/>
              </a:rPr>
              <a:t>in</a:t>
            </a:r>
            <a:r>
              <a:rPr sz="2100" b="1" spc="5" dirty="0">
                <a:latin typeface="Calibri"/>
                <a:cs typeface="Calibri"/>
              </a:rPr>
              <a:t> </a:t>
            </a:r>
            <a:r>
              <a:rPr sz="2100" b="1" spc="-30" dirty="0">
                <a:latin typeface="Calibri"/>
                <a:cs typeface="Calibri"/>
              </a:rPr>
              <a:t>power,</a:t>
            </a:r>
            <a:r>
              <a:rPr sz="2100" b="1" spc="-35" dirty="0">
                <a:latin typeface="Calibri"/>
                <a:cs typeface="Calibri"/>
              </a:rPr>
              <a:t> </a:t>
            </a:r>
            <a:r>
              <a:rPr sz="2100" b="1" dirty="0">
                <a:latin typeface="Calibri"/>
                <a:cs typeface="Calibri"/>
              </a:rPr>
              <a:t>and </a:t>
            </a:r>
            <a:r>
              <a:rPr sz="2100" b="1" spc="-5" dirty="0">
                <a:latin typeface="Calibri"/>
                <a:cs typeface="Calibri"/>
              </a:rPr>
              <a:t>politicians</a:t>
            </a:r>
            <a:r>
              <a:rPr sz="2100" b="1" spc="-15" dirty="0">
                <a:latin typeface="Calibri"/>
                <a:cs typeface="Calibri"/>
              </a:rPr>
              <a:t> </a:t>
            </a:r>
            <a:r>
              <a:rPr sz="2100" b="1" dirty="0">
                <a:latin typeface="Calibri"/>
                <a:cs typeface="Calibri"/>
              </a:rPr>
              <a:t>in</a:t>
            </a:r>
            <a:r>
              <a:rPr sz="2100" b="1" spc="5" dirty="0">
                <a:latin typeface="Calibri"/>
                <a:cs typeface="Calibri"/>
              </a:rPr>
              <a:t> </a:t>
            </a:r>
            <a:r>
              <a:rPr sz="2100" b="1" spc="-10" dirty="0">
                <a:latin typeface="Calibri"/>
                <a:cs typeface="Calibri"/>
              </a:rPr>
              <a:t>power</a:t>
            </a:r>
            <a:r>
              <a:rPr sz="2100" b="1" spc="-25" dirty="0">
                <a:latin typeface="Calibri"/>
                <a:cs typeface="Calibri"/>
              </a:rPr>
              <a:t> </a:t>
            </a:r>
            <a:r>
              <a:rPr sz="2100" b="1" spc="-10" dirty="0">
                <a:latin typeface="Calibri"/>
                <a:cs typeface="Calibri"/>
              </a:rPr>
              <a:t>want to</a:t>
            </a:r>
            <a:r>
              <a:rPr sz="2100" b="1" spc="-5" dirty="0">
                <a:latin typeface="Calibri"/>
                <a:cs typeface="Calibri"/>
              </a:rPr>
              <a:t> </a:t>
            </a:r>
            <a:r>
              <a:rPr sz="2100" b="1" spc="-20" dirty="0">
                <a:latin typeface="Calibri"/>
                <a:cs typeface="Calibri"/>
              </a:rPr>
              <a:t>stay</a:t>
            </a:r>
            <a:r>
              <a:rPr sz="2100" b="1" dirty="0">
                <a:latin typeface="Calibri"/>
                <a:cs typeface="Calibri"/>
              </a:rPr>
              <a:t> in </a:t>
            </a:r>
            <a:r>
              <a:rPr sz="2100" b="1" spc="-5" dirty="0">
                <a:latin typeface="Calibri"/>
                <a:cs typeface="Calibri"/>
              </a:rPr>
              <a:t>office</a:t>
            </a:r>
            <a:endParaRPr sz="2100" dirty="0">
              <a:latin typeface="Calibri"/>
              <a:cs typeface="Calibri"/>
            </a:endParaRPr>
          </a:p>
          <a:p>
            <a:pPr marL="355600" indent="-342900">
              <a:lnSpc>
                <a:spcPct val="100000"/>
              </a:lnSpc>
              <a:spcBef>
                <a:spcPts val="430"/>
              </a:spcBef>
              <a:buFont typeface="Arial"/>
              <a:buChar char="•"/>
              <a:tabLst>
                <a:tab pos="354965" algn="l"/>
                <a:tab pos="355600" algn="l"/>
              </a:tabLst>
            </a:pPr>
            <a:r>
              <a:rPr sz="2100" b="1" spc="-5" dirty="0">
                <a:latin typeface="Calibri"/>
                <a:cs typeface="Calibri"/>
              </a:rPr>
              <a:t>Politicians</a:t>
            </a:r>
            <a:r>
              <a:rPr sz="2100" b="1" spc="-40" dirty="0">
                <a:latin typeface="Calibri"/>
                <a:cs typeface="Calibri"/>
              </a:rPr>
              <a:t> </a:t>
            </a:r>
            <a:r>
              <a:rPr sz="2100" b="1" dirty="0">
                <a:latin typeface="Calibri"/>
                <a:cs typeface="Calibri"/>
              </a:rPr>
              <a:t>turn</a:t>
            </a:r>
            <a:r>
              <a:rPr sz="2100" b="1" spc="-5" dirty="0">
                <a:latin typeface="Calibri"/>
                <a:cs typeface="Calibri"/>
              </a:rPr>
              <a:t> </a:t>
            </a:r>
            <a:r>
              <a:rPr sz="2100" b="1" spc="-10" dirty="0">
                <a:latin typeface="Calibri"/>
                <a:cs typeface="Calibri"/>
              </a:rPr>
              <a:t>to</a:t>
            </a:r>
            <a:r>
              <a:rPr sz="2100" b="1" spc="5" dirty="0">
                <a:latin typeface="Calibri"/>
                <a:cs typeface="Calibri"/>
              </a:rPr>
              <a:t> </a:t>
            </a:r>
            <a:r>
              <a:rPr sz="2100" b="1" spc="-5" dirty="0">
                <a:latin typeface="Calibri"/>
                <a:cs typeface="Calibri"/>
              </a:rPr>
              <a:t>individual</a:t>
            </a:r>
            <a:r>
              <a:rPr sz="2100" b="1" spc="-50" dirty="0">
                <a:latin typeface="Calibri"/>
                <a:cs typeface="Calibri"/>
              </a:rPr>
              <a:t> </a:t>
            </a:r>
            <a:r>
              <a:rPr sz="2100" b="1" spc="-5" dirty="0">
                <a:latin typeface="Calibri"/>
                <a:cs typeface="Calibri"/>
              </a:rPr>
              <a:t>donors</a:t>
            </a:r>
            <a:r>
              <a:rPr sz="2100" b="1" spc="-35" dirty="0">
                <a:latin typeface="Calibri"/>
                <a:cs typeface="Calibri"/>
              </a:rPr>
              <a:t> </a:t>
            </a:r>
            <a:r>
              <a:rPr sz="2100" b="1" dirty="0">
                <a:latin typeface="Calibri"/>
                <a:cs typeface="Calibri"/>
              </a:rPr>
              <a:t>who</a:t>
            </a:r>
            <a:r>
              <a:rPr sz="2100" b="1" spc="-5" dirty="0">
                <a:latin typeface="Calibri"/>
                <a:cs typeface="Calibri"/>
              </a:rPr>
              <a:t> can</a:t>
            </a:r>
            <a:r>
              <a:rPr sz="2100" b="1" spc="-10" dirty="0">
                <a:latin typeface="Calibri"/>
                <a:cs typeface="Calibri"/>
              </a:rPr>
              <a:t> </a:t>
            </a:r>
            <a:r>
              <a:rPr sz="2100" b="1" spc="-5" dirty="0">
                <a:latin typeface="Calibri"/>
                <a:cs typeface="Calibri"/>
              </a:rPr>
              <a:t>contribute</a:t>
            </a:r>
            <a:r>
              <a:rPr sz="2100" b="1" spc="-45" dirty="0">
                <a:latin typeface="Calibri"/>
                <a:cs typeface="Calibri"/>
              </a:rPr>
              <a:t> </a:t>
            </a:r>
            <a:r>
              <a:rPr sz="2100" b="1" dirty="0">
                <a:latin typeface="Calibri"/>
                <a:cs typeface="Calibri"/>
              </a:rPr>
              <a:t>$500</a:t>
            </a:r>
            <a:r>
              <a:rPr sz="2100" b="1" spc="10" dirty="0">
                <a:latin typeface="Calibri"/>
                <a:cs typeface="Calibri"/>
              </a:rPr>
              <a:t> </a:t>
            </a:r>
            <a:r>
              <a:rPr sz="2100" b="1" dirty="0">
                <a:latin typeface="Calibri"/>
                <a:cs typeface="Calibri"/>
              </a:rPr>
              <a:t>or</a:t>
            </a:r>
            <a:r>
              <a:rPr sz="2100" b="1" spc="-10" dirty="0">
                <a:latin typeface="Calibri"/>
                <a:cs typeface="Calibri"/>
              </a:rPr>
              <a:t> </a:t>
            </a:r>
            <a:r>
              <a:rPr sz="2100" b="1" dirty="0">
                <a:latin typeface="Calibri"/>
                <a:cs typeface="Calibri"/>
              </a:rPr>
              <a:t>$1,000</a:t>
            </a:r>
            <a:r>
              <a:rPr sz="2100" b="1" spc="10" dirty="0">
                <a:latin typeface="Calibri"/>
                <a:cs typeface="Calibri"/>
              </a:rPr>
              <a:t> </a:t>
            </a:r>
            <a:r>
              <a:rPr sz="2100" b="1" spc="-10" dirty="0">
                <a:latin typeface="Calibri"/>
                <a:cs typeface="Calibri"/>
              </a:rPr>
              <a:t>to</a:t>
            </a:r>
            <a:r>
              <a:rPr sz="2100" b="1" spc="-5" dirty="0">
                <a:latin typeface="Calibri"/>
                <a:cs typeface="Calibri"/>
              </a:rPr>
              <a:t> </a:t>
            </a:r>
            <a:r>
              <a:rPr sz="2100" b="1" dirty="0">
                <a:latin typeface="Calibri"/>
                <a:cs typeface="Calibri"/>
              </a:rPr>
              <a:t>their</a:t>
            </a:r>
            <a:r>
              <a:rPr sz="2100" b="1" spc="-25" dirty="0">
                <a:latin typeface="Calibri"/>
                <a:cs typeface="Calibri"/>
              </a:rPr>
              <a:t> </a:t>
            </a:r>
            <a:r>
              <a:rPr sz="2100" b="1" spc="-5" dirty="0">
                <a:latin typeface="Calibri"/>
                <a:cs typeface="Calibri"/>
              </a:rPr>
              <a:t>campaigns</a:t>
            </a:r>
            <a:endParaRPr sz="2100" dirty="0">
              <a:latin typeface="Calibri"/>
              <a:cs typeface="Calibri"/>
            </a:endParaRPr>
          </a:p>
          <a:p>
            <a:pPr marL="355600" indent="-342900">
              <a:lnSpc>
                <a:spcPct val="100000"/>
              </a:lnSpc>
              <a:spcBef>
                <a:spcPts val="434"/>
              </a:spcBef>
              <a:buFont typeface="Arial"/>
              <a:buChar char="•"/>
              <a:tabLst>
                <a:tab pos="354965" algn="l"/>
                <a:tab pos="355600" algn="l"/>
              </a:tabLst>
            </a:pPr>
            <a:r>
              <a:rPr sz="2100" b="1" spc="-5" dirty="0">
                <a:latin typeface="Calibri"/>
                <a:cs typeface="Calibri"/>
              </a:rPr>
              <a:t>Donors</a:t>
            </a:r>
            <a:r>
              <a:rPr sz="2100" b="1" spc="-35" dirty="0">
                <a:latin typeface="Calibri"/>
                <a:cs typeface="Calibri"/>
              </a:rPr>
              <a:t> </a:t>
            </a:r>
            <a:r>
              <a:rPr sz="2100" b="1" spc="-10" dirty="0">
                <a:latin typeface="Calibri"/>
                <a:cs typeface="Calibri"/>
              </a:rPr>
              <a:t>want</a:t>
            </a:r>
            <a:r>
              <a:rPr sz="2100" b="1" spc="5" dirty="0">
                <a:latin typeface="Calibri"/>
                <a:cs typeface="Calibri"/>
              </a:rPr>
              <a:t> </a:t>
            </a:r>
            <a:r>
              <a:rPr sz="2100" b="1" dirty="0">
                <a:latin typeface="Calibri"/>
                <a:cs typeface="Calibri"/>
              </a:rPr>
              <a:t>access</a:t>
            </a:r>
            <a:r>
              <a:rPr sz="2100" b="1" spc="-5" dirty="0">
                <a:latin typeface="Calibri"/>
                <a:cs typeface="Calibri"/>
              </a:rPr>
              <a:t> </a:t>
            </a:r>
            <a:r>
              <a:rPr sz="2100" b="1" dirty="0">
                <a:latin typeface="Calibri"/>
                <a:cs typeface="Calibri"/>
              </a:rPr>
              <a:t>and</a:t>
            </a:r>
            <a:r>
              <a:rPr sz="2100" b="1" spc="-40" dirty="0">
                <a:latin typeface="Calibri"/>
                <a:cs typeface="Calibri"/>
              </a:rPr>
              <a:t> </a:t>
            </a:r>
            <a:r>
              <a:rPr sz="2100" b="1" spc="-5" dirty="0">
                <a:latin typeface="Calibri"/>
                <a:cs typeface="Calibri"/>
              </a:rPr>
              <a:t>politicians</a:t>
            </a:r>
            <a:r>
              <a:rPr sz="2100" b="1" spc="-30" dirty="0">
                <a:latin typeface="Calibri"/>
                <a:cs typeface="Calibri"/>
              </a:rPr>
              <a:t> </a:t>
            </a:r>
            <a:r>
              <a:rPr sz="2100" b="1" spc="-10" dirty="0">
                <a:latin typeface="Calibri"/>
                <a:cs typeface="Calibri"/>
              </a:rPr>
              <a:t>to</a:t>
            </a:r>
            <a:r>
              <a:rPr sz="2100" b="1" spc="-5" dirty="0">
                <a:latin typeface="Calibri"/>
                <a:cs typeface="Calibri"/>
              </a:rPr>
              <a:t> respond</a:t>
            </a:r>
            <a:r>
              <a:rPr sz="2100" b="1" spc="-40" dirty="0">
                <a:latin typeface="Calibri"/>
                <a:cs typeface="Calibri"/>
              </a:rPr>
              <a:t> </a:t>
            </a:r>
            <a:r>
              <a:rPr sz="2100" b="1" spc="-10" dirty="0">
                <a:latin typeface="Calibri"/>
                <a:cs typeface="Calibri"/>
              </a:rPr>
              <a:t>to</a:t>
            </a:r>
            <a:r>
              <a:rPr sz="2100" b="1" spc="5" dirty="0">
                <a:latin typeface="Calibri"/>
                <a:cs typeface="Calibri"/>
              </a:rPr>
              <a:t> </a:t>
            </a:r>
            <a:r>
              <a:rPr sz="2100" b="1" dirty="0">
                <a:latin typeface="Calibri"/>
                <a:cs typeface="Calibri"/>
              </a:rPr>
              <a:t>their</a:t>
            </a:r>
            <a:r>
              <a:rPr sz="2100" b="1" spc="-20" dirty="0">
                <a:latin typeface="Calibri"/>
                <a:cs typeface="Calibri"/>
              </a:rPr>
              <a:t> </a:t>
            </a:r>
            <a:r>
              <a:rPr sz="2100" b="1" spc="-5" dirty="0">
                <a:latin typeface="Calibri"/>
                <a:cs typeface="Calibri"/>
              </a:rPr>
              <a:t>concerns</a:t>
            </a:r>
            <a:r>
              <a:rPr sz="2100" b="1" spc="-10" dirty="0">
                <a:latin typeface="Calibri"/>
                <a:cs typeface="Calibri"/>
              </a:rPr>
              <a:t> </a:t>
            </a:r>
            <a:r>
              <a:rPr sz="2100" b="1" spc="-15" dirty="0">
                <a:latin typeface="Calibri"/>
                <a:cs typeface="Calibri"/>
              </a:rPr>
              <a:t>and/or</a:t>
            </a:r>
            <a:r>
              <a:rPr sz="2100" b="1" spc="-25" dirty="0">
                <a:latin typeface="Calibri"/>
                <a:cs typeface="Calibri"/>
              </a:rPr>
              <a:t> </a:t>
            </a:r>
            <a:r>
              <a:rPr sz="2100" b="1" dirty="0">
                <a:latin typeface="Calibri"/>
                <a:cs typeface="Calibri"/>
              </a:rPr>
              <a:t>pass</a:t>
            </a:r>
            <a:r>
              <a:rPr sz="2100" b="1" spc="-15" dirty="0">
                <a:latin typeface="Calibri"/>
                <a:cs typeface="Calibri"/>
              </a:rPr>
              <a:t> </a:t>
            </a:r>
            <a:r>
              <a:rPr sz="2100" b="1" spc="-5" dirty="0">
                <a:latin typeface="Calibri"/>
                <a:cs typeface="Calibri"/>
              </a:rPr>
              <a:t>certain</a:t>
            </a:r>
            <a:r>
              <a:rPr sz="2100" b="1" spc="-15" dirty="0">
                <a:latin typeface="Calibri"/>
                <a:cs typeface="Calibri"/>
              </a:rPr>
              <a:t> </a:t>
            </a:r>
            <a:r>
              <a:rPr sz="2100" b="1" spc="-5" dirty="0">
                <a:latin typeface="Calibri"/>
                <a:cs typeface="Calibri"/>
              </a:rPr>
              <a:t>policies</a:t>
            </a:r>
            <a:endParaRPr sz="2100" dirty="0">
              <a:latin typeface="Calibri"/>
              <a:cs typeface="Calibri"/>
            </a:endParaRPr>
          </a:p>
          <a:p>
            <a:pPr marL="355600" indent="-342900">
              <a:lnSpc>
                <a:spcPct val="100000"/>
              </a:lnSpc>
              <a:spcBef>
                <a:spcPts val="430"/>
              </a:spcBef>
              <a:buFont typeface="Arial"/>
              <a:buChar char="•"/>
              <a:tabLst>
                <a:tab pos="354965" algn="l"/>
                <a:tab pos="355600" algn="l"/>
              </a:tabLst>
            </a:pPr>
            <a:r>
              <a:rPr sz="2100" b="1" spc="-50" dirty="0">
                <a:latin typeface="Calibri"/>
                <a:cs typeface="Calibri"/>
              </a:rPr>
              <a:t>PAC</a:t>
            </a:r>
            <a:r>
              <a:rPr sz="2100" b="1" spc="-5" dirty="0">
                <a:latin typeface="Calibri"/>
                <a:cs typeface="Calibri"/>
              </a:rPr>
              <a:t> </a:t>
            </a:r>
            <a:r>
              <a:rPr sz="2100" b="1" spc="-10" dirty="0">
                <a:latin typeface="Calibri"/>
                <a:cs typeface="Calibri"/>
              </a:rPr>
              <a:t>defenders</a:t>
            </a:r>
            <a:r>
              <a:rPr sz="2100" b="1" spc="-30" dirty="0">
                <a:latin typeface="Calibri"/>
                <a:cs typeface="Calibri"/>
              </a:rPr>
              <a:t> </a:t>
            </a:r>
            <a:r>
              <a:rPr sz="2100" b="1" spc="-10" dirty="0">
                <a:latin typeface="Calibri"/>
                <a:cs typeface="Calibri"/>
              </a:rPr>
              <a:t>argue</a:t>
            </a:r>
            <a:r>
              <a:rPr sz="2100" b="1" spc="-5" dirty="0">
                <a:latin typeface="Calibri"/>
                <a:cs typeface="Calibri"/>
              </a:rPr>
              <a:t> there</a:t>
            </a:r>
            <a:r>
              <a:rPr sz="2100" b="1" spc="-15" dirty="0">
                <a:latin typeface="Calibri"/>
                <a:cs typeface="Calibri"/>
              </a:rPr>
              <a:t> </a:t>
            </a:r>
            <a:r>
              <a:rPr sz="2100" b="1" dirty="0">
                <a:latin typeface="Calibri"/>
                <a:cs typeface="Calibri"/>
              </a:rPr>
              <a:t>is</a:t>
            </a:r>
            <a:r>
              <a:rPr sz="2100" b="1" spc="-5" dirty="0">
                <a:latin typeface="Calibri"/>
                <a:cs typeface="Calibri"/>
              </a:rPr>
              <a:t> </a:t>
            </a:r>
            <a:r>
              <a:rPr sz="2100" b="1" dirty="0">
                <a:latin typeface="Calibri"/>
                <a:cs typeface="Calibri"/>
              </a:rPr>
              <a:t>no </a:t>
            </a:r>
            <a:r>
              <a:rPr sz="2100" b="1" spc="-10" dirty="0">
                <a:latin typeface="Calibri"/>
                <a:cs typeface="Calibri"/>
              </a:rPr>
              <a:t>proven</a:t>
            </a:r>
            <a:r>
              <a:rPr sz="2100" b="1" dirty="0">
                <a:latin typeface="Calibri"/>
                <a:cs typeface="Calibri"/>
              </a:rPr>
              <a:t> </a:t>
            </a:r>
            <a:r>
              <a:rPr sz="2100" b="1" spc="-5" dirty="0">
                <a:latin typeface="Calibri"/>
                <a:cs typeface="Calibri"/>
              </a:rPr>
              <a:t>link</a:t>
            </a:r>
            <a:r>
              <a:rPr sz="2100" b="1" spc="-30" dirty="0">
                <a:latin typeface="Calibri"/>
                <a:cs typeface="Calibri"/>
              </a:rPr>
              <a:t> </a:t>
            </a:r>
            <a:r>
              <a:rPr sz="2100" b="1" spc="-5" dirty="0">
                <a:latin typeface="Calibri"/>
                <a:cs typeface="Calibri"/>
              </a:rPr>
              <a:t>between</a:t>
            </a:r>
            <a:r>
              <a:rPr sz="2100" b="1" spc="-25" dirty="0">
                <a:latin typeface="Calibri"/>
                <a:cs typeface="Calibri"/>
              </a:rPr>
              <a:t> </a:t>
            </a:r>
            <a:r>
              <a:rPr sz="2100" b="1" spc="-5" dirty="0">
                <a:latin typeface="Calibri"/>
                <a:cs typeface="Calibri"/>
              </a:rPr>
              <a:t>contributions</a:t>
            </a:r>
            <a:r>
              <a:rPr sz="2100" b="1" spc="-10" dirty="0">
                <a:latin typeface="Calibri"/>
                <a:cs typeface="Calibri"/>
              </a:rPr>
              <a:t> </a:t>
            </a:r>
            <a:r>
              <a:rPr sz="2100" b="1" dirty="0">
                <a:latin typeface="Calibri"/>
                <a:cs typeface="Calibri"/>
              </a:rPr>
              <a:t>and</a:t>
            </a:r>
            <a:r>
              <a:rPr sz="2100" b="1" spc="-40" dirty="0">
                <a:latin typeface="Calibri"/>
                <a:cs typeface="Calibri"/>
              </a:rPr>
              <a:t> </a:t>
            </a:r>
            <a:r>
              <a:rPr sz="2100" b="1" spc="-10" dirty="0">
                <a:latin typeface="Calibri"/>
                <a:cs typeface="Calibri"/>
              </a:rPr>
              <a:t>legislators’</a:t>
            </a:r>
            <a:r>
              <a:rPr sz="2100" b="1" spc="-25" dirty="0">
                <a:latin typeface="Calibri"/>
                <a:cs typeface="Calibri"/>
              </a:rPr>
              <a:t> </a:t>
            </a:r>
            <a:r>
              <a:rPr sz="2100" b="1" spc="-10" dirty="0">
                <a:latin typeface="Calibri"/>
                <a:cs typeface="Calibri"/>
              </a:rPr>
              <a:t>votes</a:t>
            </a:r>
            <a:endParaRPr sz="2100" dirty="0">
              <a:latin typeface="Calibri"/>
              <a:cs typeface="Calibri"/>
            </a:endParaRPr>
          </a:p>
          <a:p>
            <a:pPr marL="355600" indent="-342900">
              <a:lnSpc>
                <a:spcPct val="100000"/>
              </a:lnSpc>
              <a:spcBef>
                <a:spcPts val="434"/>
              </a:spcBef>
              <a:buFont typeface="Arial"/>
              <a:buChar char="•"/>
              <a:tabLst>
                <a:tab pos="354965" algn="l"/>
                <a:tab pos="355600" algn="l"/>
              </a:tabLst>
            </a:pPr>
            <a:r>
              <a:rPr sz="2100" b="1" spc="-10" dirty="0">
                <a:latin typeface="Calibri"/>
                <a:cs typeface="Calibri"/>
              </a:rPr>
              <a:t>Candidates’</a:t>
            </a:r>
            <a:r>
              <a:rPr sz="2100" b="1" spc="-45" dirty="0">
                <a:latin typeface="Calibri"/>
                <a:cs typeface="Calibri"/>
              </a:rPr>
              <a:t> </a:t>
            </a:r>
            <a:r>
              <a:rPr sz="2100" b="1" spc="-5" dirty="0">
                <a:latin typeface="Calibri"/>
                <a:cs typeface="Calibri"/>
              </a:rPr>
              <a:t>personal</a:t>
            </a:r>
            <a:r>
              <a:rPr sz="2100" b="1" spc="-60" dirty="0">
                <a:latin typeface="Calibri"/>
                <a:cs typeface="Calibri"/>
              </a:rPr>
              <a:t> </a:t>
            </a:r>
            <a:r>
              <a:rPr sz="2100" b="1" spc="-5" dirty="0">
                <a:latin typeface="Calibri"/>
                <a:cs typeface="Calibri"/>
              </a:rPr>
              <a:t>wealth</a:t>
            </a:r>
            <a:endParaRPr sz="2100" dirty="0">
              <a:latin typeface="Calibri"/>
              <a:cs typeface="Calibri"/>
            </a:endParaRPr>
          </a:p>
          <a:p>
            <a:pPr marL="355600" indent="-342900">
              <a:lnSpc>
                <a:spcPct val="100000"/>
              </a:lnSpc>
              <a:spcBef>
                <a:spcPts val="430"/>
              </a:spcBef>
              <a:buFont typeface="Arial"/>
              <a:buChar char="•"/>
              <a:tabLst>
                <a:tab pos="354965" algn="l"/>
                <a:tab pos="355600" algn="l"/>
              </a:tabLst>
            </a:pPr>
            <a:r>
              <a:rPr sz="2100" b="1" spc="-5" dirty="0">
                <a:latin typeface="Calibri"/>
                <a:cs typeface="Calibri"/>
              </a:rPr>
              <a:t>Growth</a:t>
            </a:r>
            <a:r>
              <a:rPr sz="2100" b="1" dirty="0">
                <a:latin typeface="Calibri"/>
                <a:cs typeface="Calibri"/>
              </a:rPr>
              <a:t> in </a:t>
            </a:r>
            <a:r>
              <a:rPr sz="2100" b="1" spc="-5" dirty="0">
                <a:latin typeface="Calibri"/>
                <a:cs typeface="Calibri"/>
              </a:rPr>
              <a:t>individual</a:t>
            </a:r>
            <a:r>
              <a:rPr sz="2100" b="1" spc="-10" dirty="0">
                <a:latin typeface="Calibri"/>
                <a:cs typeface="Calibri"/>
              </a:rPr>
              <a:t> contributions</a:t>
            </a:r>
            <a:r>
              <a:rPr sz="2100" b="1" spc="-30" dirty="0">
                <a:latin typeface="Calibri"/>
                <a:cs typeface="Calibri"/>
              </a:rPr>
              <a:t> </a:t>
            </a:r>
            <a:r>
              <a:rPr sz="2100" b="1" dirty="0">
                <a:latin typeface="Calibri"/>
                <a:cs typeface="Calibri"/>
              </a:rPr>
              <a:t>and use</a:t>
            </a:r>
            <a:r>
              <a:rPr sz="2100" b="1" spc="-15" dirty="0">
                <a:latin typeface="Calibri"/>
                <a:cs typeface="Calibri"/>
              </a:rPr>
              <a:t> </a:t>
            </a:r>
            <a:r>
              <a:rPr sz="2100" b="1" dirty="0">
                <a:latin typeface="Calibri"/>
                <a:cs typeface="Calibri"/>
              </a:rPr>
              <a:t>of</a:t>
            </a:r>
            <a:r>
              <a:rPr sz="2100" b="1" spc="5" dirty="0">
                <a:latin typeface="Calibri"/>
                <a:cs typeface="Calibri"/>
              </a:rPr>
              <a:t> </a:t>
            </a:r>
            <a:r>
              <a:rPr sz="2100" b="1" dirty="0">
                <a:latin typeface="Calibri"/>
                <a:cs typeface="Calibri"/>
              </a:rPr>
              <a:t>the </a:t>
            </a:r>
            <a:r>
              <a:rPr sz="2100" b="1" spc="-10" dirty="0">
                <a:latin typeface="Calibri"/>
                <a:cs typeface="Calibri"/>
              </a:rPr>
              <a:t>internet</a:t>
            </a:r>
            <a:r>
              <a:rPr sz="2100" b="1" spc="-30" dirty="0">
                <a:latin typeface="Calibri"/>
                <a:cs typeface="Calibri"/>
              </a:rPr>
              <a:t> </a:t>
            </a:r>
            <a:r>
              <a:rPr sz="2100" b="1" spc="-10" dirty="0">
                <a:latin typeface="Calibri"/>
                <a:cs typeface="Calibri"/>
              </a:rPr>
              <a:t>to</a:t>
            </a:r>
            <a:r>
              <a:rPr sz="2100" b="1" spc="-5" dirty="0">
                <a:latin typeface="Calibri"/>
                <a:cs typeface="Calibri"/>
              </a:rPr>
              <a:t> fund campaigns</a:t>
            </a:r>
            <a:endParaRPr sz="2100" dirty="0">
              <a:latin typeface="Calibri"/>
              <a:cs typeface="Calibri"/>
            </a:endParaRPr>
          </a:p>
          <a:p>
            <a:pPr>
              <a:lnSpc>
                <a:spcPct val="100000"/>
              </a:lnSpc>
              <a:spcBef>
                <a:spcPts val="20"/>
              </a:spcBef>
            </a:pPr>
            <a:endParaRPr sz="2450"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3738117" y="34797"/>
            <a:ext cx="4734560" cy="696595"/>
          </a:xfrm>
          <a:prstGeom prst="rect">
            <a:avLst/>
          </a:prstGeom>
        </p:spPr>
        <p:txBody>
          <a:bodyPr vert="horz" wrap="square" lIns="0" tIns="12700" rIns="0" bIns="0" rtlCol="0">
            <a:spAutoFit/>
          </a:bodyPr>
          <a:lstStyle/>
          <a:p>
            <a:pPr marL="12700">
              <a:lnSpc>
                <a:spcPct val="100000"/>
              </a:lnSpc>
              <a:spcBef>
                <a:spcPts val="100"/>
              </a:spcBef>
            </a:pPr>
            <a:r>
              <a:rPr i="0" spc="-90" dirty="0">
                <a:solidFill>
                  <a:srgbClr val="000000"/>
                </a:solidFill>
                <a:latin typeface="Calibri"/>
                <a:cs typeface="Calibri"/>
              </a:rPr>
              <a:t>WHAT</a:t>
            </a:r>
            <a:r>
              <a:rPr i="0" spc="-45" dirty="0">
                <a:solidFill>
                  <a:srgbClr val="000000"/>
                </a:solidFill>
                <a:latin typeface="Calibri"/>
                <a:cs typeface="Calibri"/>
              </a:rPr>
              <a:t> </a:t>
            </a:r>
            <a:r>
              <a:rPr i="0" spc="-5" dirty="0">
                <a:solidFill>
                  <a:srgbClr val="000000"/>
                </a:solidFill>
                <a:latin typeface="Calibri"/>
                <a:cs typeface="Calibri"/>
              </a:rPr>
              <a:t>MONEY</a:t>
            </a:r>
            <a:r>
              <a:rPr i="0" spc="-20" dirty="0">
                <a:solidFill>
                  <a:srgbClr val="000000"/>
                </a:solidFill>
                <a:latin typeface="Calibri"/>
                <a:cs typeface="Calibri"/>
              </a:rPr>
              <a:t> </a:t>
            </a:r>
            <a:r>
              <a:rPr i="0" spc="-15" dirty="0">
                <a:solidFill>
                  <a:srgbClr val="000000"/>
                </a:solidFill>
                <a:latin typeface="Calibri"/>
                <a:cs typeface="Calibri"/>
              </a:rPr>
              <a:t>BUYS</a:t>
            </a:r>
          </a:p>
        </p:txBody>
      </p:sp>
      <p:sp>
        <p:nvSpPr>
          <p:cNvPr id="4" name="object 4"/>
          <p:cNvSpPr txBox="1"/>
          <p:nvPr/>
        </p:nvSpPr>
        <p:spPr>
          <a:xfrm>
            <a:off x="154939" y="1059891"/>
            <a:ext cx="5339080" cy="5320030"/>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800" b="1" spc="-5" dirty="0">
                <a:latin typeface="Segoe UI"/>
                <a:cs typeface="Segoe UI"/>
              </a:rPr>
              <a:t>The cost </a:t>
            </a:r>
            <a:r>
              <a:rPr sz="2800" b="1" spc="-30" dirty="0">
                <a:latin typeface="Segoe UI"/>
                <a:cs typeface="Segoe UI"/>
              </a:rPr>
              <a:t>of </a:t>
            </a:r>
            <a:r>
              <a:rPr sz="2800" b="1" spc="-5" dirty="0">
                <a:latin typeface="Segoe UI"/>
                <a:cs typeface="Segoe UI"/>
              </a:rPr>
              <a:t>a </a:t>
            </a:r>
            <a:r>
              <a:rPr sz="2800" b="1" spc="-10" dirty="0">
                <a:latin typeface="Segoe UI"/>
                <a:cs typeface="Segoe UI"/>
              </a:rPr>
              <a:t>modern </a:t>
            </a:r>
            <a:r>
              <a:rPr sz="2800" b="1" spc="-5" dirty="0">
                <a:latin typeface="Segoe UI"/>
                <a:cs typeface="Segoe UI"/>
              </a:rPr>
              <a:t>election </a:t>
            </a:r>
            <a:r>
              <a:rPr sz="2800" b="1" spc="-760" dirty="0">
                <a:latin typeface="Segoe UI"/>
                <a:cs typeface="Segoe UI"/>
              </a:rPr>
              <a:t> </a:t>
            </a:r>
            <a:r>
              <a:rPr sz="2800" b="1" spc="-10" dirty="0">
                <a:latin typeface="Segoe UI"/>
                <a:cs typeface="Segoe UI"/>
              </a:rPr>
              <a:t>has increased </a:t>
            </a:r>
            <a:r>
              <a:rPr sz="2800" b="1" spc="-5" dirty="0">
                <a:latin typeface="Segoe UI"/>
                <a:cs typeface="Segoe UI"/>
              </a:rPr>
              <a:t>substantially </a:t>
            </a:r>
            <a:r>
              <a:rPr sz="2800" b="1" spc="-10" dirty="0">
                <a:latin typeface="Segoe UI"/>
                <a:cs typeface="Segoe UI"/>
              </a:rPr>
              <a:t>in </a:t>
            </a:r>
            <a:r>
              <a:rPr sz="2800" b="1" spc="-5" dirty="0">
                <a:latin typeface="Segoe UI"/>
                <a:cs typeface="Segoe UI"/>
              </a:rPr>
              <a:t> </a:t>
            </a:r>
            <a:r>
              <a:rPr sz="2800" b="1" spc="-10" dirty="0">
                <a:latin typeface="Segoe UI"/>
                <a:cs typeface="Segoe UI"/>
              </a:rPr>
              <a:t>American</a:t>
            </a:r>
            <a:r>
              <a:rPr sz="2800" b="1" spc="25" dirty="0">
                <a:latin typeface="Segoe UI"/>
                <a:cs typeface="Segoe UI"/>
              </a:rPr>
              <a:t> </a:t>
            </a:r>
            <a:r>
              <a:rPr sz="2800" b="1" spc="-10" dirty="0">
                <a:latin typeface="Segoe UI"/>
                <a:cs typeface="Segoe UI"/>
              </a:rPr>
              <a:t>campaigns</a:t>
            </a:r>
            <a:endParaRPr sz="2800">
              <a:latin typeface="Segoe UI"/>
              <a:cs typeface="Segoe UI"/>
            </a:endParaRPr>
          </a:p>
          <a:p>
            <a:pPr>
              <a:lnSpc>
                <a:spcPct val="100000"/>
              </a:lnSpc>
              <a:spcBef>
                <a:spcPts val="55"/>
              </a:spcBef>
              <a:buFont typeface="Arial"/>
              <a:buChar char="•"/>
            </a:pPr>
            <a:endParaRPr sz="3500">
              <a:latin typeface="Segoe UI"/>
              <a:cs typeface="Segoe UI"/>
            </a:endParaRPr>
          </a:p>
          <a:p>
            <a:pPr marL="355600" marR="330835" indent="-342900">
              <a:lnSpc>
                <a:spcPct val="100000"/>
              </a:lnSpc>
              <a:buFont typeface="Arial"/>
              <a:buChar char="•"/>
              <a:tabLst>
                <a:tab pos="354965" algn="l"/>
                <a:tab pos="355600" algn="l"/>
              </a:tabLst>
            </a:pPr>
            <a:r>
              <a:rPr sz="2800" b="1" spc="-10" dirty="0">
                <a:latin typeface="Segoe UI"/>
                <a:cs typeface="Segoe UI"/>
              </a:rPr>
              <a:t>Buys</a:t>
            </a:r>
            <a:r>
              <a:rPr sz="2800" b="1" spc="20" dirty="0">
                <a:latin typeface="Segoe UI"/>
                <a:cs typeface="Segoe UI"/>
              </a:rPr>
              <a:t> </a:t>
            </a:r>
            <a:r>
              <a:rPr sz="2800" b="1" spc="-10" dirty="0">
                <a:latin typeface="Segoe UI"/>
                <a:cs typeface="Segoe UI"/>
              </a:rPr>
              <a:t>media</a:t>
            </a:r>
            <a:r>
              <a:rPr sz="2800" b="1" spc="25" dirty="0">
                <a:latin typeface="Segoe UI"/>
                <a:cs typeface="Segoe UI"/>
              </a:rPr>
              <a:t> </a:t>
            </a:r>
            <a:r>
              <a:rPr sz="2800" b="1" spc="-10" dirty="0">
                <a:latin typeface="Segoe UI"/>
                <a:cs typeface="Segoe UI"/>
              </a:rPr>
              <a:t>time</a:t>
            </a:r>
            <a:r>
              <a:rPr sz="2800" b="1" spc="20" dirty="0">
                <a:latin typeface="Segoe UI"/>
                <a:cs typeface="Segoe UI"/>
              </a:rPr>
              <a:t> </a:t>
            </a:r>
            <a:r>
              <a:rPr sz="2800" b="1" spc="-5" dirty="0">
                <a:latin typeface="Segoe UI"/>
                <a:cs typeface="Segoe UI"/>
              </a:rPr>
              <a:t>– </a:t>
            </a:r>
            <a:r>
              <a:rPr sz="2800" b="1" spc="-10" dirty="0">
                <a:latin typeface="Segoe UI"/>
                <a:cs typeface="Segoe UI"/>
              </a:rPr>
              <a:t>ads</a:t>
            </a:r>
            <a:r>
              <a:rPr sz="2800" b="1" spc="10" dirty="0">
                <a:latin typeface="Segoe UI"/>
                <a:cs typeface="Segoe UI"/>
              </a:rPr>
              <a:t> </a:t>
            </a:r>
            <a:r>
              <a:rPr sz="2800" b="1" spc="-5" dirty="0">
                <a:latin typeface="Segoe UI"/>
                <a:cs typeface="Segoe UI"/>
              </a:rPr>
              <a:t>sway </a:t>
            </a:r>
            <a:r>
              <a:rPr sz="2800" b="1" spc="-755" dirty="0">
                <a:latin typeface="Segoe UI"/>
                <a:cs typeface="Segoe UI"/>
              </a:rPr>
              <a:t> </a:t>
            </a:r>
            <a:r>
              <a:rPr sz="2800" b="1" spc="-10" dirty="0">
                <a:latin typeface="Segoe UI"/>
                <a:cs typeface="Segoe UI"/>
              </a:rPr>
              <a:t>voters</a:t>
            </a:r>
            <a:endParaRPr sz="2800">
              <a:latin typeface="Segoe UI"/>
              <a:cs typeface="Segoe UI"/>
            </a:endParaRPr>
          </a:p>
          <a:p>
            <a:pPr>
              <a:lnSpc>
                <a:spcPct val="100000"/>
              </a:lnSpc>
              <a:spcBef>
                <a:spcPts val="50"/>
              </a:spcBef>
              <a:buFont typeface="Arial"/>
              <a:buChar char="•"/>
            </a:pPr>
            <a:endParaRPr sz="3500">
              <a:latin typeface="Segoe UI"/>
              <a:cs typeface="Segoe UI"/>
            </a:endParaRPr>
          </a:p>
          <a:p>
            <a:pPr marL="355600" indent="-342900">
              <a:lnSpc>
                <a:spcPct val="100000"/>
              </a:lnSpc>
              <a:buFont typeface="Arial"/>
              <a:buChar char="•"/>
              <a:tabLst>
                <a:tab pos="354965" algn="l"/>
                <a:tab pos="355600" algn="l"/>
              </a:tabLst>
            </a:pPr>
            <a:r>
              <a:rPr sz="2800" b="1" spc="-10" dirty="0">
                <a:latin typeface="Segoe UI"/>
                <a:cs typeface="Segoe UI"/>
              </a:rPr>
              <a:t>Hire</a:t>
            </a:r>
            <a:r>
              <a:rPr sz="2800" b="1" spc="-5" dirty="0">
                <a:latin typeface="Segoe UI"/>
                <a:cs typeface="Segoe UI"/>
              </a:rPr>
              <a:t> </a:t>
            </a:r>
            <a:r>
              <a:rPr sz="2800" b="1" spc="-15" dirty="0">
                <a:latin typeface="Segoe UI"/>
                <a:cs typeface="Segoe UI"/>
              </a:rPr>
              <a:t>professional</a:t>
            </a:r>
            <a:r>
              <a:rPr sz="2800" b="1" spc="55" dirty="0">
                <a:latin typeface="Segoe UI"/>
                <a:cs typeface="Segoe UI"/>
              </a:rPr>
              <a:t> </a:t>
            </a:r>
            <a:r>
              <a:rPr sz="2800" b="1" spc="-5" dirty="0">
                <a:latin typeface="Segoe UI"/>
                <a:cs typeface="Segoe UI"/>
              </a:rPr>
              <a:t>consultants</a:t>
            </a:r>
            <a:endParaRPr sz="2800">
              <a:latin typeface="Segoe UI"/>
              <a:cs typeface="Segoe UI"/>
            </a:endParaRPr>
          </a:p>
          <a:p>
            <a:pPr marL="756285" marR="427355" indent="-287020">
              <a:lnSpc>
                <a:spcPct val="100000"/>
              </a:lnSpc>
              <a:spcBef>
                <a:spcPts val="595"/>
              </a:spcBef>
            </a:pPr>
            <a:r>
              <a:rPr sz="2400" dirty="0">
                <a:latin typeface="Arial"/>
                <a:cs typeface="Arial"/>
              </a:rPr>
              <a:t>–</a:t>
            </a:r>
            <a:r>
              <a:rPr sz="2400" spc="5" dirty="0">
                <a:latin typeface="Arial"/>
                <a:cs typeface="Arial"/>
              </a:rPr>
              <a:t> </a:t>
            </a:r>
            <a:r>
              <a:rPr sz="2400" b="1" spc="-10" dirty="0">
                <a:latin typeface="Segoe UI"/>
                <a:cs typeface="Segoe UI"/>
              </a:rPr>
              <a:t>Strategize campaign </a:t>
            </a:r>
            <a:r>
              <a:rPr sz="2400" b="1" spc="-5" dirty="0">
                <a:latin typeface="Segoe UI"/>
                <a:cs typeface="Segoe UI"/>
              </a:rPr>
              <a:t>stops, </a:t>
            </a:r>
            <a:r>
              <a:rPr sz="2400" b="1" dirty="0">
                <a:latin typeface="Segoe UI"/>
                <a:cs typeface="Segoe UI"/>
              </a:rPr>
              <a:t> manage </a:t>
            </a:r>
            <a:r>
              <a:rPr sz="2400" b="1" spc="-5" dirty="0">
                <a:latin typeface="Segoe UI"/>
                <a:cs typeface="Segoe UI"/>
              </a:rPr>
              <a:t>message, arrange </a:t>
            </a:r>
            <a:r>
              <a:rPr sz="2400" b="1" dirty="0">
                <a:latin typeface="Segoe UI"/>
                <a:cs typeface="Segoe UI"/>
              </a:rPr>
              <a:t> </a:t>
            </a:r>
            <a:r>
              <a:rPr sz="2400" b="1" spc="-5" dirty="0">
                <a:latin typeface="Segoe UI"/>
                <a:cs typeface="Segoe UI"/>
              </a:rPr>
              <a:t>appearances, mobilize </a:t>
            </a:r>
            <a:r>
              <a:rPr sz="2400" b="1" spc="-10" dirty="0">
                <a:latin typeface="Segoe UI"/>
                <a:cs typeface="Segoe UI"/>
              </a:rPr>
              <a:t>voters </a:t>
            </a:r>
            <a:r>
              <a:rPr sz="2400" b="1" spc="-650" dirty="0">
                <a:latin typeface="Segoe UI"/>
                <a:cs typeface="Segoe UI"/>
              </a:rPr>
              <a:t> </a:t>
            </a:r>
            <a:r>
              <a:rPr sz="2400" b="1" dirty="0">
                <a:latin typeface="Segoe UI"/>
                <a:cs typeface="Segoe UI"/>
              </a:rPr>
              <a:t>via</a:t>
            </a:r>
            <a:r>
              <a:rPr sz="2400" b="1" spc="-5" dirty="0">
                <a:latin typeface="Segoe UI"/>
                <a:cs typeface="Segoe UI"/>
              </a:rPr>
              <a:t> </a:t>
            </a:r>
            <a:r>
              <a:rPr sz="2400" b="1" spc="-10" dirty="0">
                <a:latin typeface="Segoe UI"/>
                <a:cs typeface="Segoe UI"/>
              </a:rPr>
              <a:t>GOTV</a:t>
            </a:r>
            <a:r>
              <a:rPr sz="2400" b="1" spc="10" dirty="0">
                <a:latin typeface="Segoe UI"/>
                <a:cs typeface="Segoe UI"/>
              </a:rPr>
              <a:t> </a:t>
            </a:r>
            <a:r>
              <a:rPr sz="2400" b="1" spc="5" dirty="0">
                <a:latin typeface="Segoe UI"/>
                <a:cs typeface="Segoe UI"/>
              </a:rPr>
              <a:t>efforts</a:t>
            </a:r>
            <a:endParaRPr sz="2400">
              <a:latin typeface="Segoe UI"/>
              <a:cs typeface="Segoe UI"/>
            </a:endParaRPr>
          </a:p>
        </p:txBody>
      </p:sp>
      <p:grpSp>
        <p:nvGrpSpPr>
          <p:cNvPr id="5" name="object 5"/>
          <p:cNvGrpSpPr/>
          <p:nvPr/>
        </p:nvGrpSpPr>
        <p:grpSpPr>
          <a:xfrm>
            <a:off x="5772911" y="903731"/>
            <a:ext cx="6202680" cy="5763895"/>
            <a:chOff x="5772911" y="903731"/>
            <a:chExt cx="6202680" cy="5763895"/>
          </a:xfrm>
        </p:grpSpPr>
        <p:pic>
          <p:nvPicPr>
            <p:cNvPr id="6" name="object 6"/>
            <p:cNvPicPr/>
            <p:nvPr/>
          </p:nvPicPr>
          <p:blipFill>
            <a:blip r:embed="rId3" cstate="print"/>
            <a:stretch>
              <a:fillRect/>
            </a:stretch>
          </p:blipFill>
          <p:spPr>
            <a:xfrm>
              <a:off x="5772911" y="2415539"/>
              <a:ext cx="6202680" cy="4251960"/>
            </a:xfrm>
            <a:prstGeom prst="rect">
              <a:avLst/>
            </a:prstGeom>
          </p:spPr>
        </p:pic>
        <p:pic>
          <p:nvPicPr>
            <p:cNvPr id="7" name="object 7"/>
            <p:cNvPicPr/>
            <p:nvPr/>
          </p:nvPicPr>
          <p:blipFill>
            <a:blip r:embed="rId4" cstate="print"/>
            <a:stretch>
              <a:fillRect/>
            </a:stretch>
          </p:blipFill>
          <p:spPr>
            <a:xfrm>
              <a:off x="5878067" y="2520695"/>
              <a:ext cx="5996940" cy="4046220"/>
            </a:xfrm>
            <a:prstGeom prst="rect">
              <a:avLst/>
            </a:prstGeom>
          </p:spPr>
        </p:pic>
        <p:pic>
          <p:nvPicPr>
            <p:cNvPr id="8" name="object 8"/>
            <p:cNvPicPr/>
            <p:nvPr/>
          </p:nvPicPr>
          <p:blipFill>
            <a:blip r:embed="rId5" cstate="print"/>
            <a:stretch>
              <a:fillRect/>
            </a:stretch>
          </p:blipFill>
          <p:spPr>
            <a:xfrm>
              <a:off x="9262871" y="903731"/>
              <a:ext cx="2374392" cy="2194560"/>
            </a:xfrm>
            <a:prstGeom prst="rect">
              <a:avLst/>
            </a:prstGeom>
          </p:spPr>
        </p:pic>
        <p:pic>
          <p:nvPicPr>
            <p:cNvPr id="9" name="object 9"/>
            <p:cNvPicPr/>
            <p:nvPr/>
          </p:nvPicPr>
          <p:blipFill>
            <a:blip r:embed="rId6" cstate="print"/>
            <a:stretch>
              <a:fillRect/>
            </a:stretch>
          </p:blipFill>
          <p:spPr>
            <a:xfrm>
              <a:off x="9368027" y="1008887"/>
              <a:ext cx="2168652" cy="1988819"/>
            </a:xfrm>
            <a:prstGeom prst="rect">
              <a:avLst/>
            </a:prstGeom>
          </p:spPr>
        </p:pic>
      </p:grpSp>
    </p:spTree>
    <p:extLst>
      <p:ext uri="{BB962C8B-B14F-4D97-AF65-F5344CB8AC3E}">
        <p14:creationId xmlns:p14="http://schemas.microsoft.com/office/powerpoint/2010/main" val="72849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113596-015F-19F0-0DDC-8D2B398131F5}"/>
              </a:ext>
            </a:extLst>
          </p:cNvPr>
          <p:cNvSpPr>
            <a:spLocks noGrp="1"/>
          </p:cNvSpPr>
          <p:nvPr>
            <p:ph type="body" idx="1"/>
          </p:nvPr>
        </p:nvSpPr>
        <p:spPr>
          <a:xfrm>
            <a:off x="177032" y="113528"/>
            <a:ext cx="7237307" cy="287323"/>
          </a:xfrm>
        </p:spPr>
        <p:txBody>
          <a:bodyPr/>
          <a:lstStyle/>
          <a:p>
            <a:r>
              <a:rPr lang="en-US" dirty="0"/>
              <a:t>Social Media:  </a:t>
            </a:r>
            <a:r>
              <a:rPr lang="en-US" dirty="0">
                <a:solidFill>
                  <a:srgbClr val="386FA5"/>
                </a:solidFill>
              </a:rPr>
              <a:t>Facebook</a:t>
            </a:r>
          </a:p>
        </p:txBody>
      </p:sp>
      <p:pic>
        <p:nvPicPr>
          <p:cNvPr id="5" name="Picture 4" descr="Icon&#10;&#10;Description automatically generated">
            <a:extLst>
              <a:ext uri="{FF2B5EF4-FFF2-40B4-BE49-F238E27FC236}">
                <a16:creationId xmlns:a16="http://schemas.microsoft.com/office/drawing/2014/main" id="{9364B0CD-C941-0A73-E049-8952C650129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34400" y="76200"/>
            <a:ext cx="2548689" cy="2362200"/>
          </a:xfrm>
          <a:prstGeom prst="rect">
            <a:avLst/>
          </a:prstGeom>
        </p:spPr>
      </p:pic>
      <p:sp>
        <p:nvSpPr>
          <p:cNvPr id="7" name="TextBox 6">
            <a:extLst>
              <a:ext uri="{FF2B5EF4-FFF2-40B4-BE49-F238E27FC236}">
                <a16:creationId xmlns:a16="http://schemas.microsoft.com/office/drawing/2014/main" id="{FBA72B1A-BA99-E64B-3401-84C79DE08AA2}"/>
              </a:ext>
            </a:extLst>
          </p:cNvPr>
          <p:cNvSpPr txBox="1"/>
          <p:nvPr/>
        </p:nvSpPr>
        <p:spPr>
          <a:xfrm>
            <a:off x="32657" y="484203"/>
            <a:ext cx="8229600" cy="2554545"/>
          </a:xfrm>
          <a:prstGeom prst="rect">
            <a:avLst/>
          </a:prstGeom>
          <a:noFill/>
        </p:spPr>
        <p:txBody>
          <a:bodyPr wrap="square" rtlCol="0">
            <a:spAutoFit/>
          </a:bodyPr>
          <a:lstStyle/>
          <a:p>
            <a:r>
              <a:rPr lang="en-US" sz="2000" b="1" dirty="0"/>
              <a:t>Facebook has dedicated staff that help political candidates reach voters by helping them use the platform to maximize its benefits.   Because Facebook</a:t>
            </a:r>
          </a:p>
          <a:p>
            <a:r>
              <a:rPr lang="en-US" sz="2000" b="1" dirty="0"/>
              <a:t>knows everything about all if its users they know how to target political ads to people who will be receptive to them.</a:t>
            </a:r>
          </a:p>
          <a:p>
            <a:endParaRPr lang="en-US" sz="2000" b="1" dirty="0"/>
          </a:p>
          <a:p>
            <a:r>
              <a:rPr lang="en-US" sz="2000" b="1" dirty="0"/>
              <a:t>Presidential candidates have always exploited communication technologies to communicate with the </a:t>
            </a:r>
            <a:r>
              <a:rPr lang="en-US" sz="2000" b="1"/>
              <a:t>masses.  </a:t>
            </a:r>
            <a:r>
              <a:rPr lang="en-US" sz="2000" b="1" i="1"/>
              <a:t>- </a:t>
            </a:r>
            <a:r>
              <a:rPr lang="en-US" sz="2000" b="1" i="1" dirty="0" err="1"/>
              <a:t>Hiemler’s</a:t>
            </a:r>
            <a:r>
              <a:rPr lang="en-US" sz="2000" b="1" i="1" dirty="0"/>
              <a:t> History</a:t>
            </a:r>
          </a:p>
          <a:p>
            <a:endParaRPr lang="en-US" sz="2000" b="1" dirty="0"/>
          </a:p>
        </p:txBody>
      </p:sp>
      <p:pic>
        <p:nvPicPr>
          <p:cNvPr id="8" name="Picture 7">
            <a:extLst>
              <a:ext uri="{FF2B5EF4-FFF2-40B4-BE49-F238E27FC236}">
                <a16:creationId xmlns:a16="http://schemas.microsoft.com/office/drawing/2014/main" id="{8E55116E-54A2-8C52-5F42-DAF2CB8A1D35}"/>
              </a:ext>
            </a:extLst>
          </p:cNvPr>
          <p:cNvPicPr>
            <a:picLocks noChangeAspect="1"/>
          </p:cNvPicPr>
          <p:nvPr/>
        </p:nvPicPr>
        <p:blipFill>
          <a:blip r:embed="rId4"/>
          <a:stretch>
            <a:fillRect/>
          </a:stretch>
        </p:blipFill>
        <p:spPr>
          <a:xfrm>
            <a:off x="304800" y="3832538"/>
            <a:ext cx="3028950" cy="2035852"/>
          </a:xfrm>
          <a:prstGeom prst="rect">
            <a:avLst/>
          </a:prstGeom>
        </p:spPr>
      </p:pic>
      <p:sp>
        <p:nvSpPr>
          <p:cNvPr id="10" name="TextBox 9">
            <a:extLst>
              <a:ext uri="{FF2B5EF4-FFF2-40B4-BE49-F238E27FC236}">
                <a16:creationId xmlns:a16="http://schemas.microsoft.com/office/drawing/2014/main" id="{5F4E3864-E3D1-4D04-1D07-912944CB61E3}"/>
              </a:ext>
            </a:extLst>
          </p:cNvPr>
          <p:cNvSpPr txBox="1"/>
          <p:nvPr/>
        </p:nvSpPr>
        <p:spPr>
          <a:xfrm>
            <a:off x="304800" y="3351775"/>
            <a:ext cx="2591480" cy="369332"/>
          </a:xfrm>
          <a:prstGeom prst="rect">
            <a:avLst/>
          </a:prstGeom>
          <a:noFill/>
        </p:spPr>
        <p:txBody>
          <a:bodyPr wrap="square">
            <a:spAutoFit/>
          </a:bodyPr>
          <a:lstStyle/>
          <a:p>
            <a:r>
              <a:rPr lang="en-US" sz="1800" b="1" dirty="0"/>
              <a:t>FDR- Radio fireside chats</a:t>
            </a:r>
          </a:p>
        </p:txBody>
      </p:sp>
      <p:pic>
        <p:nvPicPr>
          <p:cNvPr id="12" name="Picture 11">
            <a:extLst>
              <a:ext uri="{FF2B5EF4-FFF2-40B4-BE49-F238E27FC236}">
                <a16:creationId xmlns:a16="http://schemas.microsoft.com/office/drawing/2014/main" id="{80F71760-6482-0AAF-FC9E-6BFC5292A7F0}"/>
              </a:ext>
            </a:extLst>
          </p:cNvPr>
          <p:cNvPicPr>
            <a:picLocks noChangeAspect="1"/>
          </p:cNvPicPr>
          <p:nvPr/>
        </p:nvPicPr>
        <p:blipFill>
          <a:blip r:embed="rId5"/>
          <a:stretch>
            <a:fillRect/>
          </a:stretch>
        </p:blipFill>
        <p:spPr>
          <a:xfrm>
            <a:off x="3810000" y="3848867"/>
            <a:ext cx="3028950" cy="2035851"/>
          </a:xfrm>
          <a:prstGeom prst="rect">
            <a:avLst/>
          </a:prstGeom>
        </p:spPr>
      </p:pic>
      <p:sp>
        <p:nvSpPr>
          <p:cNvPr id="13" name="TextBox 12">
            <a:extLst>
              <a:ext uri="{FF2B5EF4-FFF2-40B4-BE49-F238E27FC236}">
                <a16:creationId xmlns:a16="http://schemas.microsoft.com/office/drawing/2014/main" id="{107BAB45-8B41-4933-75B1-36B823297347}"/>
              </a:ext>
            </a:extLst>
          </p:cNvPr>
          <p:cNvSpPr txBox="1"/>
          <p:nvPr/>
        </p:nvSpPr>
        <p:spPr>
          <a:xfrm>
            <a:off x="4000500" y="3446878"/>
            <a:ext cx="2591480" cy="369332"/>
          </a:xfrm>
          <a:prstGeom prst="rect">
            <a:avLst/>
          </a:prstGeom>
          <a:noFill/>
        </p:spPr>
        <p:txBody>
          <a:bodyPr wrap="square">
            <a:spAutoFit/>
          </a:bodyPr>
          <a:lstStyle/>
          <a:p>
            <a:r>
              <a:rPr lang="en-US" sz="1800" b="1" dirty="0"/>
              <a:t>JFK- television</a:t>
            </a:r>
          </a:p>
        </p:txBody>
      </p:sp>
      <p:pic>
        <p:nvPicPr>
          <p:cNvPr id="15" name="Picture 14">
            <a:extLst>
              <a:ext uri="{FF2B5EF4-FFF2-40B4-BE49-F238E27FC236}">
                <a16:creationId xmlns:a16="http://schemas.microsoft.com/office/drawing/2014/main" id="{CA6222D2-D59A-FE0C-7DF3-59E9429A838C}"/>
              </a:ext>
            </a:extLst>
          </p:cNvPr>
          <p:cNvPicPr>
            <a:picLocks noChangeAspect="1"/>
          </p:cNvPicPr>
          <p:nvPr/>
        </p:nvPicPr>
        <p:blipFill>
          <a:blip r:embed="rId6"/>
          <a:stretch>
            <a:fillRect/>
          </a:stretch>
        </p:blipFill>
        <p:spPr>
          <a:xfrm>
            <a:off x="7971429" y="3725625"/>
            <a:ext cx="3111660" cy="2578233"/>
          </a:xfrm>
          <a:prstGeom prst="rect">
            <a:avLst/>
          </a:prstGeom>
        </p:spPr>
      </p:pic>
      <p:sp>
        <p:nvSpPr>
          <p:cNvPr id="16" name="TextBox 15">
            <a:extLst>
              <a:ext uri="{FF2B5EF4-FFF2-40B4-BE49-F238E27FC236}">
                <a16:creationId xmlns:a16="http://schemas.microsoft.com/office/drawing/2014/main" id="{70A69AA1-2F25-335F-D6E5-B1FF143C682D}"/>
              </a:ext>
            </a:extLst>
          </p:cNvPr>
          <p:cNvSpPr txBox="1"/>
          <p:nvPr/>
        </p:nvSpPr>
        <p:spPr>
          <a:xfrm>
            <a:off x="8028117" y="3043698"/>
            <a:ext cx="2591480" cy="369332"/>
          </a:xfrm>
          <a:prstGeom prst="rect">
            <a:avLst/>
          </a:prstGeom>
          <a:noFill/>
        </p:spPr>
        <p:txBody>
          <a:bodyPr wrap="square">
            <a:spAutoFit/>
          </a:bodyPr>
          <a:lstStyle/>
          <a:p>
            <a:r>
              <a:rPr lang="en-US" sz="1800" b="1" dirty="0"/>
              <a:t>Obama- Facebook</a:t>
            </a:r>
          </a:p>
        </p:txBody>
      </p:sp>
    </p:spTree>
    <p:extLst>
      <p:ext uri="{BB962C8B-B14F-4D97-AF65-F5344CB8AC3E}">
        <p14:creationId xmlns:p14="http://schemas.microsoft.com/office/powerpoint/2010/main" val="217829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F891F"/>
          </a:solidFill>
        </p:spPr>
        <p:txBody>
          <a:bodyPr wrap="square" lIns="0" tIns="0" rIns="0" bIns="0" rtlCol="0"/>
          <a:lstStyle/>
          <a:p>
            <a:endParaRPr/>
          </a:p>
        </p:txBody>
      </p:sp>
      <p:grpSp>
        <p:nvGrpSpPr>
          <p:cNvPr id="3" name="object 3"/>
          <p:cNvGrpSpPr/>
          <p:nvPr/>
        </p:nvGrpSpPr>
        <p:grpSpPr>
          <a:xfrm>
            <a:off x="102107" y="192023"/>
            <a:ext cx="11936095" cy="6474460"/>
            <a:chOff x="102107" y="192023"/>
            <a:chExt cx="11936095" cy="6474460"/>
          </a:xfrm>
        </p:grpSpPr>
        <p:pic>
          <p:nvPicPr>
            <p:cNvPr id="4" name="object 4"/>
            <p:cNvPicPr/>
            <p:nvPr/>
          </p:nvPicPr>
          <p:blipFill>
            <a:blip r:embed="rId2" cstate="print"/>
            <a:stretch>
              <a:fillRect/>
            </a:stretch>
          </p:blipFill>
          <p:spPr>
            <a:xfrm>
              <a:off x="102107" y="192023"/>
              <a:ext cx="6684264" cy="6473952"/>
            </a:xfrm>
            <a:prstGeom prst="rect">
              <a:avLst/>
            </a:prstGeom>
          </p:spPr>
        </p:pic>
        <p:pic>
          <p:nvPicPr>
            <p:cNvPr id="5" name="object 5"/>
            <p:cNvPicPr/>
            <p:nvPr/>
          </p:nvPicPr>
          <p:blipFill>
            <a:blip r:embed="rId3" cstate="print"/>
            <a:stretch>
              <a:fillRect/>
            </a:stretch>
          </p:blipFill>
          <p:spPr>
            <a:xfrm>
              <a:off x="4437887" y="2487168"/>
              <a:ext cx="7600188" cy="800100"/>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E64CF2-1FD4-4187-1BED-880C25DB61F2}"/>
              </a:ext>
            </a:extLst>
          </p:cNvPr>
          <p:cNvPicPr>
            <a:picLocks noChangeAspect="1"/>
          </p:cNvPicPr>
          <p:nvPr/>
        </p:nvPicPr>
        <p:blipFill>
          <a:blip r:embed="rId2"/>
          <a:stretch>
            <a:fillRect/>
          </a:stretch>
        </p:blipFill>
        <p:spPr>
          <a:xfrm>
            <a:off x="914400" y="247261"/>
            <a:ext cx="8991600" cy="3715139"/>
          </a:xfrm>
          <a:prstGeom prst="rect">
            <a:avLst/>
          </a:prstGeom>
        </p:spPr>
      </p:pic>
      <p:sp>
        <p:nvSpPr>
          <p:cNvPr id="4" name="TextBox 3">
            <a:extLst>
              <a:ext uri="{FF2B5EF4-FFF2-40B4-BE49-F238E27FC236}">
                <a16:creationId xmlns:a16="http://schemas.microsoft.com/office/drawing/2014/main" id="{B64F5519-5C0F-9B51-52BA-D6F2435467ED}"/>
              </a:ext>
            </a:extLst>
          </p:cNvPr>
          <p:cNvSpPr txBox="1"/>
          <p:nvPr/>
        </p:nvSpPr>
        <p:spPr>
          <a:xfrm>
            <a:off x="228600" y="4191000"/>
            <a:ext cx="11887200" cy="2585323"/>
          </a:xfrm>
          <a:prstGeom prst="rect">
            <a:avLst/>
          </a:prstGeom>
          <a:noFill/>
        </p:spPr>
        <p:txBody>
          <a:bodyPr wrap="square">
            <a:spAutoFit/>
          </a:bodyPr>
          <a:lstStyle/>
          <a:p>
            <a:r>
              <a:rPr lang="en-US" dirty="0"/>
              <a:t>A. Identify a year from the line graph when there was a decline in the percentage of federal election spending by outside groups.</a:t>
            </a:r>
          </a:p>
          <a:p>
            <a:endParaRPr lang="en-US" dirty="0"/>
          </a:p>
          <a:p>
            <a:r>
              <a:rPr lang="en-US" dirty="0"/>
              <a:t>B. Describe an overall trend in the data after 2010.</a:t>
            </a:r>
          </a:p>
          <a:p>
            <a:endParaRPr lang="en-US" dirty="0"/>
          </a:p>
          <a:p>
            <a:r>
              <a:rPr lang="en-US" dirty="0"/>
              <a:t>C. Draw a conclusion as to why that overall trend occurred after 2010.</a:t>
            </a:r>
          </a:p>
          <a:p>
            <a:endParaRPr lang="en-US" dirty="0"/>
          </a:p>
          <a:p>
            <a:r>
              <a:rPr lang="en-US" dirty="0"/>
              <a:t>D. Explain how federal elections have changed based on the data presented in the line graph.</a:t>
            </a:r>
          </a:p>
          <a:p>
            <a:endParaRPr lang="en-US" dirty="0"/>
          </a:p>
        </p:txBody>
      </p:sp>
    </p:spTree>
    <p:extLst>
      <p:ext uri="{BB962C8B-B14F-4D97-AF65-F5344CB8AC3E}">
        <p14:creationId xmlns:p14="http://schemas.microsoft.com/office/powerpoint/2010/main" val="11244598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1D532C-AA36-ED64-7960-D1011A6D009F}"/>
              </a:ext>
            </a:extLst>
          </p:cNvPr>
          <p:cNvSpPr txBox="1"/>
          <p:nvPr/>
        </p:nvSpPr>
        <p:spPr>
          <a:xfrm>
            <a:off x="0" y="152400"/>
            <a:ext cx="12192000" cy="6555641"/>
          </a:xfrm>
          <a:prstGeom prst="rect">
            <a:avLst/>
          </a:prstGeom>
          <a:noFill/>
        </p:spPr>
        <p:txBody>
          <a:bodyPr wrap="square">
            <a:spAutoFit/>
          </a:bodyPr>
          <a:lstStyle/>
          <a:p>
            <a:pPr marL="342900" indent="-342900">
              <a:buAutoNum type="alphaUcPeriod"/>
            </a:pPr>
            <a:r>
              <a:rPr lang="en-US" sz="2000" dirty="0"/>
              <a:t>Identify a year from the line graph when there was a decline in the percentage of federal election spending by outside groups.</a:t>
            </a:r>
          </a:p>
          <a:p>
            <a:pPr algn="l"/>
            <a:r>
              <a:rPr lang="en-US" sz="2000" b="0" i="0" dirty="0">
                <a:solidFill>
                  <a:srgbClr val="FF0000"/>
                </a:solidFill>
                <a:effectLst/>
                <a:latin typeface="Roboto" panose="02000000000000000000" pitchFamily="2" charset="0"/>
              </a:rPr>
              <a:t> 2006, 2014</a:t>
            </a:r>
          </a:p>
          <a:p>
            <a:endParaRPr lang="en-US" sz="2000" dirty="0"/>
          </a:p>
          <a:p>
            <a:r>
              <a:rPr lang="en-US" sz="2000" dirty="0"/>
              <a:t>B. Describe an overall trend in the data after 2010.</a:t>
            </a:r>
          </a:p>
          <a:p>
            <a:r>
              <a:rPr lang="en-US" sz="2000" dirty="0"/>
              <a:t> </a:t>
            </a:r>
            <a:r>
              <a:rPr lang="en-US" sz="2000" dirty="0">
                <a:solidFill>
                  <a:srgbClr val="FF0000"/>
                </a:solidFill>
              </a:rPr>
              <a:t>Overall, there has been an increase in the percentage of political spending by outside groups in federal elections.</a:t>
            </a:r>
          </a:p>
          <a:p>
            <a:endParaRPr lang="en-US" sz="2000" dirty="0"/>
          </a:p>
          <a:p>
            <a:r>
              <a:rPr lang="en-US" sz="2000" dirty="0"/>
              <a:t>C. Draw a conclusion as to why that overall trend occurred after 2010.</a:t>
            </a:r>
          </a:p>
          <a:p>
            <a:r>
              <a:rPr lang="en-US" sz="2000" dirty="0">
                <a:solidFill>
                  <a:srgbClr val="FF0000"/>
                </a:solidFill>
              </a:rPr>
              <a:t>In 2010, the Supreme Court released the decision Citizens United v. The Federal Election Commission (FEC), which held that under the First Amendment, corporate funding of political information is free speech that cannot be limited. Since the ruling in 2010, more corporations and outside groups have made significant financial contributions to federal elections.</a:t>
            </a:r>
          </a:p>
          <a:p>
            <a:endParaRPr lang="en-US" sz="2000" dirty="0"/>
          </a:p>
          <a:p>
            <a:r>
              <a:rPr lang="en-US" sz="2000" dirty="0"/>
              <a:t>D. Explain how federal elections have changed based on the data presented in the line graph.</a:t>
            </a:r>
          </a:p>
          <a:p>
            <a:r>
              <a:rPr lang="en-US" sz="2000" dirty="0">
                <a:solidFill>
                  <a:srgbClr val="FF0000"/>
                </a:solidFill>
              </a:rPr>
              <a:t> Federal elections have become more costly because outside interest groups are funneling more money into the election cycle. This means that outside groups may have a greater chance to influence the results of elections.</a:t>
            </a:r>
          </a:p>
          <a:p>
            <a:endParaRPr lang="en-US" sz="2000" dirty="0">
              <a:solidFill>
                <a:srgbClr val="FF0000"/>
              </a:solidFill>
            </a:endParaRPr>
          </a:p>
          <a:p>
            <a:r>
              <a:rPr lang="en-US" sz="2000" dirty="0">
                <a:solidFill>
                  <a:srgbClr val="FF0000"/>
                </a:solidFill>
              </a:rPr>
              <a:t>Outside groups are spending more money on elections. Because of Citizens United v. FEC, more outside groups are involved in the elections process than ever before. These groups can contribute large amounts of unregulated money without disclosing to the FEC who donated the money, making it impossible for citizens to cast a ballot that reflects full knowledge of which groups have an influence on the candidate’s policy positions.</a:t>
            </a:r>
          </a:p>
        </p:txBody>
      </p:sp>
    </p:spTree>
    <p:extLst>
      <p:ext uri="{BB962C8B-B14F-4D97-AF65-F5344CB8AC3E}">
        <p14:creationId xmlns:p14="http://schemas.microsoft.com/office/powerpoint/2010/main" val="65676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113596-015F-19F0-0DDC-8D2B398131F5}"/>
              </a:ext>
            </a:extLst>
          </p:cNvPr>
          <p:cNvSpPr>
            <a:spLocks noGrp="1"/>
          </p:cNvSpPr>
          <p:nvPr>
            <p:ph type="body" idx="1"/>
          </p:nvPr>
        </p:nvSpPr>
        <p:spPr>
          <a:xfrm>
            <a:off x="52714" y="76200"/>
            <a:ext cx="7237307" cy="287323"/>
          </a:xfrm>
        </p:spPr>
        <p:txBody>
          <a:bodyPr/>
          <a:lstStyle/>
          <a:p>
            <a:r>
              <a:rPr lang="en-US" dirty="0"/>
              <a:t>Social Media:  </a:t>
            </a:r>
            <a:r>
              <a:rPr lang="en-US" dirty="0">
                <a:solidFill>
                  <a:srgbClr val="386FA5"/>
                </a:solidFill>
              </a:rPr>
              <a:t>Facebook</a:t>
            </a:r>
          </a:p>
        </p:txBody>
      </p:sp>
      <p:pic>
        <p:nvPicPr>
          <p:cNvPr id="5" name="Picture 4" descr="Icon&#10;&#10;Description automatically generated">
            <a:extLst>
              <a:ext uri="{FF2B5EF4-FFF2-40B4-BE49-F238E27FC236}">
                <a16:creationId xmlns:a16="http://schemas.microsoft.com/office/drawing/2014/main" id="{9364B0CD-C941-0A73-E049-8952C650129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72600" y="158668"/>
            <a:ext cx="2548689" cy="2362200"/>
          </a:xfrm>
          <a:prstGeom prst="rect">
            <a:avLst/>
          </a:prstGeom>
        </p:spPr>
      </p:pic>
      <p:pic>
        <p:nvPicPr>
          <p:cNvPr id="8" name="Picture 7">
            <a:extLst>
              <a:ext uri="{FF2B5EF4-FFF2-40B4-BE49-F238E27FC236}">
                <a16:creationId xmlns:a16="http://schemas.microsoft.com/office/drawing/2014/main" id="{8E55116E-54A2-8C52-5F42-DAF2CB8A1D35}"/>
              </a:ext>
            </a:extLst>
          </p:cNvPr>
          <p:cNvPicPr>
            <a:picLocks noChangeAspect="1"/>
          </p:cNvPicPr>
          <p:nvPr/>
        </p:nvPicPr>
        <p:blipFill>
          <a:blip r:embed="rId4"/>
          <a:stretch>
            <a:fillRect/>
          </a:stretch>
        </p:blipFill>
        <p:spPr>
          <a:xfrm>
            <a:off x="152358" y="5850942"/>
            <a:ext cx="1384935" cy="930858"/>
          </a:xfrm>
          <a:prstGeom prst="rect">
            <a:avLst/>
          </a:prstGeom>
        </p:spPr>
      </p:pic>
      <p:sp>
        <p:nvSpPr>
          <p:cNvPr id="10" name="TextBox 9">
            <a:extLst>
              <a:ext uri="{FF2B5EF4-FFF2-40B4-BE49-F238E27FC236}">
                <a16:creationId xmlns:a16="http://schemas.microsoft.com/office/drawing/2014/main" id="{5F4E3864-E3D1-4D04-1D07-912944CB61E3}"/>
              </a:ext>
            </a:extLst>
          </p:cNvPr>
          <p:cNvSpPr txBox="1"/>
          <p:nvPr/>
        </p:nvSpPr>
        <p:spPr>
          <a:xfrm>
            <a:off x="152358" y="5454116"/>
            <a:ext cx="2591480" cy="369332"/>
          </a:xfrm>
          <a:prstGeom prst="rect">
            <a:avLst/>
          </a:prstGeom>
          <a:noFill/>
        </p:spPr>
        <p:txBody>
          <a:bodyPr wrap="square">
            <a:spAutoFit/>
          </a:bodyPr>
          <a:lstStyle/>
          <a:p>
            <a:r>
              <a:rPr lang="en-US" sz="1800" b="1" dirty="0"/>
              <a:t>FDR- Radio fireside chats</a:t>
            </a:r>
          </a:p>
        </p:txBody>
      </p:sp>
      <p:pic>
        <p:nvPicPr>
          <p:cNvPr id="12" name="Picture 11">
            <a:extLst>
              <a:ext uri="{FF2B5EF4-FFF2-40B4-BE49-F238E27FC236}">
                <a16:creationId xmlns:a16="http://schemas.microsoft.com/office/drawing/2014/main" id="{80F71760-6482-0AAF-FC9E-6BFC5292A7F0}"/>
              </a:ext>
            </a:extLst>
          </p:cNvPr>
          <p:cNvPicPr>
            <a:picLocks noChangeAspect="1"/>
          </p:cNvPicPr>
          <p:nvPr/>
        </p:nvPicPr>
        <p:blipFill>
          <a:blip r:embed="rId5"/>
          <a:stretch>
            <a:fillRect/>
          </a:stretch>
        </p:blipFill>
        <p:spPr>
          <a:xfrm>
            <a:off x="4509606" y="5862039"/>
            <a:ext cx="1326304" cy="891450"/>
          </a:xfrm>
          <a:prstGeom prst="rect">
            <a:avLst/>
          </a:prstGeom>
        </p:spPr>
      </p:pic>
      <p:sp>
        <p:nvSpPr>
          <p:cNvPr id="13" name="TextBox 12">
            <a:extLst>
              <a:ext uri="{FF2B5EF4-FFF2-40B4-BE49-F238E27FC236}">
                <a16:creationId xmlns:a16="http://schemas.microsoft.com/office/drawing/2014/main" id="{107BAB45-8B41-4933-75B1-36B823297347}"/>
              </a:ext>
            </a:extLst>
          </p:cNvPr>
          <p:cNvSpPr txBox="1"/>
          <p:nvPr/>
        </p:nvSpPr>
        <p:spPr>
          <a:xfrm>
            <a:off x="4343400" y="5481610"/>
            <a:ext cx="2591480" cy="369332"/>
          </a:xfrm>
          <a:prstGeom prst="rect">
            <a:avLst/>
          </a:prstGeom>
          <a:noFill/>
        </p:spPr>
        <p:txBody>
          <a:bodyPr wrap="square">
            <a:spAutoFit/>
          </a:bodyPr>
          <a:lstStyle/>
          <a:p>
            <a:r>
              <a:rPr lang="en-US" sz="1800" b="1" dirty="0"/>
              <a:t>JFK- television</a:t>
            </a:r>
          </a:p>
        </p:txBody>
      </p:sp>
      <p:pic>
        <p:nvPicPr>
          <p:cNvPr id="15" name="Picture 14">
            <a:extLst>
              <a:ext uri="{FF2B5EF4-FFF2-40B4-BE49-F238E27FC236}">
                <a16:creationId xmlns:a16="http://schemas.microsoft.com/office/drawing/2014/main" id="{CA6222D2-D59A-FE0C-7DF3-59E9429A838C}"/>
              </a:ext>
            </a:extLst>
          </p:cNvPr>
          <p:cNvPicPr>
            <a:picLocks noChangeAspect="1"/>
          </p:cNvPicPr>
          <p:nvPr/>
        </p:nvPicPr>
        <p:blipFill>
          <a:blip r:embed="rId6"/>
          <a:stretch>
            <a:fillRect/>
          </a:stretch>
        </p:blipFill>
        <p:spPr>
          <a:xfrm>
            <a:off x="8927982" y="4146252"/>
            <a:ext cx="3111660" cy="2578233"/>
          </a:xfrm>
          <a:prstGeom prst="rect">
            <a:avLst/>
          </a:prstGeom>
        </p:spPr>
      </p:pic>
      <p:sp>
        <p:nvSpPr>
          <p:cNvPr id="16" name="TextBox 15">
            <a:extLst>
              <a:ext uri="{FF2B5EF4-FFF2-40B4-BE49-F238E27FC236}">
                <a16:creationId xmlns:a16="http://schemas.microsoft.com/office/drawing/2014/main" id="{70A69AA1-2F25-335F-D6E5-B1FF143C682D}"/>
              </a:ext>
            </a:extLst>
          </p:cNvPr>
          <p:cNvSpPr txBox="1"/>
          <p:nvPr/>
        </p:nvSpPr>
        <p:spPr>
          <a:xfrm>
            <a:off x="9677400" y="3750667"/>
            <a:ext cx="2591480" cy="369332"/>
          </a:xfrm>
          <a:prstGeom prst="rect">
            <a:avLst/>
          </a:prstGeom>
          <a:noFill/>
        </p:spPr>
        <p:txBody>
          <a:bodyPr wrap="square">
            <a:spAutoFit/>
          </a:bodyPr>
          <a:lstStyle/>
          <a:p>
            <a:r>
              <a:rPr lang="en-US" sz="1800" b="1" dirty="0"/>
              <a:t>Obama- Facebook</a:t>
            </a:r>
          </a:p>
        </p:txBody>
      </p:sp>
      <p:sp>
        <p:nvSpPr>
          <p:cNvPr id="4" name="TextBox 3">
            <a:extLst>
              <a:ext uri="{FF2B5EF4-FFF2-40B4-BE49-F238E27FC236}">
                <a16:creationId xmlns:a16="http://schemas.microsoft.com/office/drawing/2014/main" id="{67F8946E-FE9C-7911-1961-90F6BF8A6BED}"/>
              </a:ext>
            </a:extLst>
          </p:cNvPr>
          <p:cNvSpPr txBox="1"/>
          <p:nvPr/>
        </p:nvSpPr>
        <p:spPr>
          <a:xfrm>
            <a:off x="0" y="356125"/>
            <a:ext cx="9091286" cy="4401205"/>
          </a:xfrm>
          <a:prstGeom prst="rect">
            <a:avLst/>
          </a:prstGeom>
          <a:noFill/>
        </p:spPr>
        <p:txBody>
          <a:bodyPr wrap="square">
            <a:spAutoFit/>
          </a:bodyPr>
          <a:lstStyle/>
          <a:p>
            <a:r>
              <a:rPr lang="en-US" sz="2000" dirty="0"/>
              <a:t>“</a:t>
            </a:r>
            <a:r>
              <a:rPr lang="en-US" sz="2000" b="1" dirty="0">
                <a:solidFill>
                  <a:srgbClr val="FF0000"/>
                </a:solidFill>
              </a:rPr>
              <a:t>Any candidate using Facebook can put a campaign message promising one thing in front of one group of voters while simultaneously running an ad with a completely opposite message in front of a different group of voters</a:t>
            </a:r>
            <a:r>
              <a:rPr lang="en-US" sz="2000" dirty="0"/>
              <a:t>. The ads themselves are not posted anywhere for the general public to see (this is what’s known as ‘</a:t>
            </a:r>
            <a:r>
              <a:rPr lang="en-US" sz="2000" b="1" dirty="0">
                <a:solidFill>
                  <a:srgbClr val="FF0000"/>
                </a:solidFill>
              </a:rPr>
              <a:t>dark advertising</a:t>
            </a:r>
            <a:r>
              <a:rPr lang="en-US" sz="2000" dirty="0"/>
              <a:t>’), and chances are, no one will ever be the wiser.</a:t>
            </a:r>
          </a:p>
          <a:p>
            <a:endParaRPr lang="en-US" sz="2000" dirty="0"/>
          </a:p>
          <a:p>
            <a:r>
              <a:rPr lang="en-US" sz="2000" dirty="0"/>
              <a:t>That </a:t>
            </a:r>
            <a:r>
              <a:rPr lang="en-US" sz="2000" b="1" dirty="0">
                <a:solidFill>
                  <a:srgbClr val="FF0000"/>
                </a:solidFill>
              </a:rPr>
              <a:t>undermines the very idea of a ‘marketplace of ideas,’</a:t>
            </a:r>
            <a:r>
              <a:rPr lang="en-US" sz="2000" dirty="0"/>
              <a:t> says Ann Ravel, a former member of the Federal Election Commission who has long advocated stricter regulations on digital campaigning. ‘</a:t>
            </a:r>
            <a:r>
              <a:rPr lang="en-US" sz="2000" b="1" dirty="0">
                <a:solidFill>
                  <a:srgbClr val="FF0000"/>
                </a:solidFill>
              </a:rPr>
              <a:t>The way to have a robust democracy is for people to hear all these ideas and make decisions and discuss</a:t>
            </a:r>
            <a:r>
              <a:rPr lang="en-US" sz="2000" dirty="0"/>
              <a:t>,” Ravel said. ‘</a:t>
            </a:r>
            <a:r>
              <a:rPr lang="en-US" sz="2000" b="1" dirty="0">
                <a:solidFill>
                  <a:srgbClr val="FF0000"/>
                </a:solidFill>
              </a:rPr>
              <a:t>With microtargeting, that is not happening.’”</a:t>
            </a:r>
          </a:p>
          <a:p>
            <a:endParaRPr lang="en-US" sz="2000" i="1" dirty="0"/>
          </a:p>
          <a:p>
            <a:r>
              <a:rPr lang="en-US" sz="2000" i="1" dirty="0"/>
              <a:t>Julia Carrie Wong, "'It Might Work Too Well:' the Dark Art of Political Advertising Online," The Guardian, March 19, 2018.</a:t>
            </a:r>
          </a:p>
        </p:txBody>
      </p:sp>
      <p:sp>
        <p:nvSpPr>
          <p:cNvPr id="9" name="TextBox 8">
            <a:extLst>
              <a:ext uri="{FF2B5EF4-FFF2-40B4-BE49-F238E27FC236}">
                <a16:creationId xmlns:a16="http://schemas.microsoft.com/office/drawing/2014/main" id="{B572C62D-6D34-93B9-269A-C4067178563B}"/>
              </a:ext>
            </a:extLst>
          </p:cNvPr>
          <p:cNvSpPr txBox="1"/>
          <p:nvPr/>
        </p:nvSpPr>
        <p:spPr>
          <a:xfrm>
            <a:off x="0" y="4757330"/>
            <a:ext cx="8775624" cy="646331"/>
          </a:xfrm>
          <a:prstGeom prst="rect">
            <a:avLst/>
          </a:prstGeom>
          <a:noFill/>
        </p:spPr>
        <p:txBody>
          <a:bodyPr wrap="square">
            <a:spAutoFit/>
          </a:bodyPr>
          <a:lstStyle/>
          <a:p>
            <a:r>
              <a:rPr lang="en-US" b="1" dirty="0"/>
              <a:t>The effect of targeted campaign messages on different groups of voters, can directly affect voter mobilization efforts and voter turn out.</a:t>
            </a:r>
          </a:p>
        </p:txBody>
      </p:sp>
    </p:spTree>
    <p:extLst>
      <p:ext uri="{BB962C8B-B14F-4D97-AF65-F5344CB8AC3E}">
        <p14:creationId xmlns:p14="http://schemas.microsoft.com/office/powerpoint/2010/main" val="127652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7157-6F00-C214-2F16-35F52FA33245}"/>
              </a:ext>
            </a:extLst>
          </p:cNvPr>
          <p:cNvSpPr>
            <a:spLocks noGrp="1"/>
          </p:cNvSpPr>
          <p:nvPr>
            <p:ph type="title"/>
          </p:nvPr>
        </p:nvSpPr>
        <p:spPr>
          <a:xfrm>
            <a:off x="0" y="32755"/>
            <a:ext cx="12192000" cy="369332"/>
          </a:xfrm>
        </p:spPr>
        <p:txBody>
          <a:bodyPr/>
          <a:lstStyle/>
          <a:p>
            <a:pPr algn="ctr"/>
            <a:r>
              <a:rPr lang="en-US" sz="2400" dirty="0"/>
              <a:t>What is all this money spent on?</a:t>
            </a:r>
          </a:p>
        </p:txBody>
      </p:sp>
      <p:pic>
        <p:nvPicPr>
          <p:cNvPr id="1026" name="Picture 2" descr="30,122 Old Television Stock Photos, Pictures &amp; Royalty-Free Images - iStock">
            <a:extLst>
              <a:ext uri="{FF2B5EF4-FFF2-40B4-BE49-F238E27FC236}">
                <a16:creationId xmlns:a16="http://schemas.microsoft.com/office/drawing/2014/main" id="{AF7E8E21-5A58-1B95-F17B-C87F12462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10591800" cy="65907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16706BF-1191-0008-3792-41D8BBCC4C82}"/>
              </a:ext>
            </a:extLst>
          </p:cNvPr>
          <p:cNvSpPr>
            <a:spLocks noGrp="1"/>
          </p:cNvSpPr>
          <p:nvPr>
            <p:ph type="body" idx="1"/>
          </p:nvPr>
        </p:nvSpPr>
        <p:spPr>
          <a:xfrm>
            <a:off x="76200" y="457200"/>
            <a:ext cx="12192000" cy="276999"/>
          </a:xfrm>
        </p:spPr>
        <p:txBody>
          <a:bodyPr/>
          <a:lstStyle/>
          <a:p>
            <a:pPr marL="457200" indent="-457200">
              <a:buAutoNum type="arabicPeriod"/>
            </a:pPr>
            <a:r>
              <a:rPr lang="en-US" sz="1800" dirty="0"/>
              <a:t>Advertising- Presidential Campaign ads are very expensive</a:t>
            </a:r>
          </a:p>
        </p:txBody>
      </p:sp>
      <p:pic>
        <p:nvPicPr>
          <p:cNvPr id="6" name="Online Media 5" title="60 Years of Presidential Attack Ads, in One Video">
            <a:hlinkClick r:id="" action="ppaction://media"/>
            <a:extLst>
              <a:ext uri="{FF2B5EF4-FFF2-40B4-BE49-F238E27FC236}">
                <a16:creationId xmlns:a16="http://schemas.microsoft.com/office/drawing/2014/main" id="{7721DF7C-89A7-0701-D638-BA3DB0EC6664}"/>
              </a:ext>
            </a:extLst>
          </p:cNvPr>
          <p:cNvPicPr>
            <a:picLocks noRot="1" noChangeAspect="1"/>
          </p:cNvPicPr>
          <p:nvPr>
            <a:videoFile r:link="rId1"/>
          </p:nvPr>
        </p:nvPicPr>
        <p:blipFill>
          <a:blip r:embed="rId4"/>
          <a:stretch>
            <a:fillRect/>
          </a:stretch>
        </p:blipFill>
        <p:spPr>
          <a:xfrm>
            <a:off x="1447800" y="1219200"/>
            <a:ext cx="6781800" cy="4800600"/>
          </a:xfrm>
          <a:prstGeom prst="rect">
            <a:avLst/>
          </a:prstGeom>
        </p:spPr>
      </p:pic>
    </p:spTree>
    <p:extLst>
      <p:ext uri="{BB962C8B-B14F-4D97-AF65-F5344CB8AC3E}">
        <p14:creationId xmlns:p14="http://schemas.microsoft.com/office/powerpoint/2010/main" val="409134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3738117" y="34797"/>
            <a:ext cx="4734560" cy="696595"/>
          </a:xfrm>
          <a:prstGeom prst="rect">
            <a:avLst/>
          </a:prstGeom>
        </p:spPr>
        <p:txBody>
          <a:bodyPr vert="horz" wrap="square" lIns="0" tIns="12700" rIns="0" bIns="0" rtlCol="0">
            <a:spAutoFit/>
          </a:bodyPr>
          <a:lstStyle/>
          <a:p>
            <a:pPr marL="12700">
              <a:lnSpc>
                <a:spcPct val="100000"/>
              </a:lnSpc>
              <a:spcBef>
                <a:spcPts val="100"/>
              </a:spcBef>
            </a:pPr>
            <a:r>
              <a:rPr i="0" spc="-90" dirty="0">
                <a:solidFill>
                  <a:srgbClr val="000000"/>
                </a:solidFill>
                <a:latin typeface="Calibri"/>
                <a:cs typeface="Calibri"/>
              </a:rPr>
              <a:t>WHAT</a:t>
            </a:r>
            <a:r>
              <a:rPr i="0" spc="-45" dirty="0">
                <a:solidFill>
                  <a:srgbClr val="000000"/>
                </a:solidFill>
                <a:latin typeface="Calibri"/>
                <a:cs typeface="Calibri"/>
              </a:rPr>
              <a:t> </a:t>
            </a:r>
            <a:r>
              <a:rPr i="0" spc="-5" dirty="0">
                <a:solidFill>
                  <a:srgbClr val="000000"/>
                </a:solidFill>
                <a:latin typeface="Calibri"/>
                <a:cs typeface="Calibri"/>
              </a:rPr>
              <a:t>MONEY</a:t>
            </a:r>
            <a:r>
              <a:rPr i="0" spc="-20" dirty="0">
                <a:solidFill>
                  <a:srgbClr val="000000"/>
                </a:solidFill>
                <a:latin typeface="Calibri"/>
                <a:cs typeface="Calibri"/>
              </a:rPr>
              <a:t> </a:t>
            </a:r>
            <a:r>
              <a:rPr i="0" spc="-15" dirty="0">
                <a:solidFill>
                  <a:srgbClr val="000000"/>
                </a:solidFill>
                <a:latin typeface="Calibri"/>
                <a:cs typeface="Calibri"/>
              </a:rPr>
              <a:t>BUYS</a:t>
            </a:r>
          </a:p>
        </p:txBody>
      </p:sp>
      <p:sp>
        <p:nvSpPr>
          <p:cNvPr id="4" name="object 4"/>
          <p:cNvSpPr txBox="1"/>
          <p:nvPr/>
        </p:nvSpPr>
        <p:spPr>
          <a:xfrm>
            <a:off x="0" y="1059891"/>
            <a:ext cx="5772911" cy="4346703"/>
          </a:xfrm>
          <a:prstGeom prst="rect">
            <a:avLst/>
          </a:prstGeom>
        </p:spPr>
        <p:txBody>
          <a:bodyPr vert="horz" wrap="square" lIns="0" tIns="12065" rIns="0" bIns="0" rtlCol="0">
            <a:spAutoFit/>
          </a:bodyPr>
          <a:lstStyle/>
          <a:p>
            <a:pPr marL="355600" marR="5080" indent="-342900" algn="just">
              <a:lnSpc>
                <a:spcPct val="100000"/>
              </a:lnSpc>
              <a:spcBef>
                <a:spcPts val="95"/>
              </a:spcBef>
              <a:buFont typeface="Arial"/>
              <a:buChar char="•"/>
              <a:tabLst>
                <a:tab pos="355600" algn="l"/>
              </a:tabLst>
            </a:pPr>
            <a:r>
              <a:rPr sz="2500" b="1" dirty="0">
                <a:latin typeface="+mj-lt"/>
                <a:cs typeface="Arial" panose="020B0604020202020204" pitchFamily="34" charset="0"/>
              </a:rPr>
              <a:t>The cost of a modern election  has increased</a:t>
            </a:r>
            <a:r>
              <a:rPr lang="en-US" sz="2500" b="1" dirty="0">
                <a:latin typeface="+mj-lt"/>
                <a:cs typeface="Arial" panose="020B0604020202020204" pitchFamily="34" charset="0"/>
              </a:rPr>
              <a:t> </a:t>
            </a:r>
            <a:r>
              <a:rPr sz="2500" b="1" dirty="0">
                <a:latin typeface="+mj-lt"/>
                <a:cs typeface="Arial" panose="020B0604020202020204" pitchFamily="34" charset="0"/>
              </a:rPr>
              <a:t>substantially in American campaigns</a:t>
            </a:r>
            <a:endParaRPr sz="2500" dirty="0">
              <a:latin typeface="+mj-lt"/>
              <a:cs typeface="Arial" panose="020B0604020202020204" pitchFamily="34" charset="0"/>
            </a:endParaRPr>
          </a:p>
          <a:p>
            <a:pPr>
              <a:lnSpc>
                <a:spcPct val="100000"/>
              </a:lnSpc>
              <a:spcBef>
                <a:spcPts val="55"/>
              </a:spcBef>
              <a:buFont typeface="Arial"/>
              <a:buChar char="•"/>
            </a:pPr>
            <a:endParaRPr sz="2500" dirty="0">
              <a:latin typeface="+mj-lt"/>
              <a:cs typeface="Arial" panose="020B0604020202020204" pitchFamily="34" charset="0"/>
            </a:endParaRPr>
          </a:p>
          <a:p>
            <a:pPr marL="355600" marR="330835" indent="-342900">
              <a:lnSpc>
                <a:spcPct val="100000"/>
              </a:lnSpc>
              <a:buFont typeface="Arial"/>
              <a:buChar char="•"/>
              <a:tabLst>
                <a:tab pos="354965" algn="l"/>
                <a:tab pos="355600" algn="l"/>
              </a:tabLst>
            </a:pPr>
            <a:r>
              <a:rPr sz="2500" b="1" spc="-10" dirty="0">
                <a:latin typeface="+mj-lt"/>
                <a:cs typeface="Arial" panose="020B0604020202020204" pitchFamily="34" charset="0"/>
              </a:rPr>
              <a:t>Buys</a:t>
            </a:r>
            <a:r>
              <a:rPr sz="2500" b="1" spc="20" dirty="0">
                <a:latin typeface="+mj-lt"/>
                <a:cs typeface="Arial" panose="020B0604020202020204" pitchFamily="34" charset="0"/>
              </a:rPr>
              <a:t> </a:t>
            </a:r>
            <a:r>
              <a:rPr sz="2500" b="1" spc="-10" dirty="0">
                <a:latin typeface="+mj-lt"/>
                <a:cs typeface="Arial" panose="020B0604020202020204" pitchFamily="34" charset="0"/>
              </a:rPr>
              <a:t>media</a:t>
            </a:r>
            <a:r>
              <a:rPr sz="2500" b="1" spc="25" dirty="0">
                <a:latin typeface="+mj-lt"/>
                <a:cs typeface="Arial" panose="020B0604020202020204" pitchFamily="34" charset="0"/>
              </a:rPr>
              <a:t> </a:t>
            </a:r>
            <a:r>
              <a:rPr sz="2500" b="1" spc="-10" dirty="0">
                <a:latin typeface="+mj-lt"/>
                <a:cs typeface="Arial" panose="020B0604020202020204" pitchFamily="34" charset="0"/>
              </a:rPr>
              <a:t>time</a:t>
            </a:r>
            <a:r>
              <a:rPr sz="2500" b="1" spc="20" dirty="0">
                <a:latin typeface="+mj-lt"/>
                <a:cs typeface="Arial" panose="020B0604020202020204" pitchFamily="34" charset="0"/>
              </a:rPr>
              <a:t> </a:t>
            </a:r>
            <a:r>
              <a:rPr sz="2500" b="1" spc="-5" dirty="0">
                <a:latin typeface="+mj-lt"/>
                <a:cs typeface="Arial" panose="020B0604020202020204" pitchFamily="34" charset="0"/>
              </a:rPr>
              <a:t>– </a:t>
            </a:r>
            <a:r>
              <a:rPr sz="2500" b="1" spc="-10" dirty="0">
                <a:latin typeface="+mj-lt"/>
                <a:cs typeface="Arial" panose="020B0604020202020204" pitchFamily="34" charset="0"/>
              </a:rPr>
              <a:t>ads</a:t>
            </a:r>
            <a:r>
              <a:rPr sz="2500" b="1" spc="10" dirty="0">
                <a:latin typeface="+mj-lt"/>
                <a:cs typeface="Arial" panose="020B0604020202020204" pitchFamily="34" charset="0"/>
              </a:rPr>
              <a:t> </a:t>
            </a:r>
            <a:r>
              <a:rPr sz="2500" b="1" spc="-5" dirty="0">
                <a:latin typeface="+mj-lt"/>
                <a:cs typeface="Arial" panose="020B0604020202020204" pitchFamily="34" charset="0"/>
              </a:rPr>
              <a:t>sway </a:t>
            </a:r>
            <a:r>
              <a:rPr sz="2500" b="1" spc="-755" dirty="0">
                <a:latin typeface="+mj-lt"/>
                <a:cs typeface="Arial" panose="020B0604020202020204" pitchFamily="34" charset="0"/>
              </a:rPr>
              <a:t> </a:t>
            </a:r>
            <a:r>
              <a:rPr sz="2500" b="1" spc="-10" dirty="0">
                <a:latin typeface="+mj-lt"/>
                <a:cs typeface="Arial" panose="020B0604020202020204" pitchFamily="34" charset="0"/>
              </a:rPr>
              <a:t>voters</a:t>
            </a:r>
            <a:endParaRPr sz="2500" dirty="0">
              <a:latin typeface="+mj-lt"/>
              <a:cs typeface="Arial" panose="020B0604020202020204" pitchFamily="34" charset="0"/>
            </a:endParaRPr>
          </a:p>
          <a:p>
            <a:pPr>
              <a:lnSpc>
                <a:spcPct val="100000"/>
              </a:lnSpc>
              <a:spcBef>
                <a:spcPts val="50"/>
              </a:spcBef>
              <a:buFont typeface="Arial"/>
              <a:buChar char="•"/>
            </a:pPr>
            <a:endParaRPr sz="2500" dirty="0">
              <a:latin typeface="+mj-lt"/>
              <a:cs typeface="Arial" panose="020B0604020202020204" pitchFamily="34" charset="0"/>
            </a:endParaRPr>
          </a:p>
          <a:p>
            <a:pPr marL="355600" indent="-342900">
              <a:lnSpc>
                <a:spcPct val="100000"/>
              </a:lnSpc>
              <a:buFont typeface="Arial"/>
              <a:buChar char="•"/>
              <a:tabLst>
                <a:tab pos="354965" algn="l"/>
                <a:tab pos="355600" algn="l"/>
              </a:tabLst>
            </a:pPr>
            <a:r>
              <a:rPr sz="2500" b="1" spc="-10" dirty="0">
                <a:latin typeface="+mj-lt"/>
                <a:cs typeface="Arial" panose="020B0604020202020204" pitchFamily="34" charset="0"/>
              </a:rPr>
              <a:t>Hire</a:t>
            </a:r>
            <a:r>
              <a:rPr sz="2500" b="1" spc="-5" dirty="0">
                <a:latin typeface="+mj-lt"/>
                <a:cs typeface="Arial" panose="020B0604020202020204" pitchFamily="34" charset="0"/>
              </a:rPr>
              <a:t> </a:t>
            </a:r>
            <a:r>
              <a:rPr sz="2500" b="1" spc="-15" dirty="0">
                <a:latin typeface="+mj-lt"/>
                <a:cs typeface="Arial" panose="020B0604020202020204" pitchFamily="34" charset="0"/>
              </a:rPr>
              <a:t>professional</a:t>
            </a:r>
            <a:r>
              <a:rPr sz="2500" b="1" spc="55" dirty="0">
                <a:latin typeface="+mj-lt"/>
                <a:cs typeface="Arial" panose="020B0604020202020204" pitchFamily="34" charset="0"/>
              </a:rPr>
              <a:t> </a:t>
            </a:r>
            <a:r>
              <a:rPr sz="2500" b="1" spc="-5" dirty="0">
                <a:latin typeface="+mj-lt"/>
                <a:cs typeface="Arial" panose="020B0604020202020204" pitchFamily="34" charset="0"/>
              </a:rPr>
              <a:t>consultants</a:t>
            </a:r>
            <a:endParaRPr sz="2500" dirty="0">
              <a:latin typeface="+mj-lt"/>
              <a:cs typeface="Arial" panose="020B0604020202020204" pitchFamily="34" charset="0"/>
            </a:endParaRPr>
          </a:p>
          <a:p>
            <a:pPr marL="756285" marR="427355" indent="-287020">
              <a:lnSpc>
                <a:spcPct val="100000"/>
              </a:lnSpc>
              <a:spcBef>
                <a:spcPts val="595"/>
              </a:spcBef>
            </a:pPr>
            <a:r>
              <a:rPr sz="2500" dirty="0">
                <a:latin typeface="+mj-lt"/>
                <a:cs typeface="Arial" panose="020B0604020202020204" pitchFamily="34" charset="0"/>
              </a:rPr>
              <a:t>–</a:t>
            </a:r>
            <a:r>
              <a:rPr sz="2500" spc="5" dirty="0">
                <a:latin typeface="+mj-lt"/>
                <a:cs typeface="Arial" panose="020B0604020202020204" pitchFamily="34" charset="0"/>
              </a:rPr>
              <a:t> </a:t>
            </a:r>
            <a:r>
              <a:rPr sz="2500" b="1" spc="-10" dirty="0">
                <a:latin typeface="+mj-lt"/>
                <a:cs typeface="Arial" panose="020B0604020202020204" pitchFamily="34" charset="0"/>
              </a:rPr>
              <a:t>Strategize campaign </a:t>
            </a:r>
            <a:r>
              <a:rPr sz="2500" b="1" spc="-5" dirty="0">
                <a:latin typeface="+mj-lt"/>
                <a:cs typeface="Arial" panose="020B0604020202020204" pitchFamily="34" charset="0"/>
              </a:rPr>
              <a:t>stops, </a:t>
            </a:r>
            <a:r>
              <a:rPr sz="2500" b="1" dirty="0">
                <a:latin typeface="+mj-lt"/>
                <a:cs typeface="Arial" panose="020B0604020202020204" pitchFamily="34" charset="0"/>
              </a:rPr>
              <a:t> manage </a:t>
            </a:r>
            <a:r>
              <a:rPr sz="2500" b="1" spc="-5" dirty="0">
                <a:latin typeface="+mj-lt"/>
                <a:cs typeface="Arial" panose="020B0604020202020204" pitchFamily="34" charset="0"/>
              </a:rPr>
              <a:t>message, arrange </a:t>
            </a:r>
            <a:r>
              <a:rPr sz="2500" b="1" dirty="0">
                <a:latin typeface="+mj-lt"/>
                <a:cs typeface="Arial" panose="020B0604020202020204" pitchFamily="34" charset="0"/>
              </a:rPr>
              <a:t> </a:t>
            </a:r>
            <a:r>
              <a:rPr sz="2500" b="1" spc="-5" dirty="0">
                <a:latin typeface="+mj-lt"/>
                <a:cs typeface="Arial" panose="020B0604020202020204" pitchFamily="34" charset="0"/>
              </a:rPr>
              <a:t>appearances, mobilize </a:t>
            </a:r>
            <a:r>
              <a:rPr sz="2500" b="1" spc="-10" dirty="0">
                <a:latin typeface="+mj-lt"/>
                <a:cs typeface="Arial" panose="020B0604020202020204" pitchFamily="34" charset="0"/>
              </a:rPr>
              <a:t>voters </a:t>
            </a:r>
            <a:r>
              <a:rPr sz="2500" b="1" spc="-650" dirty="0">
                <a:latin typeface="+mj-lt"/>
                <a:cs typeface="Arial" panose="020B0604020202020204" pitchFamily="34" charset="0"/>
              </a:rPr>
              <a:t> </a:t>
            </a:r>
            <a:r>
              <a:rPr sz="2500" b="1" dirty="0">
                <a:latin typeface="+mj-lt"/>
                <a:cs typeface="Arial" panose="020B0604020202020204" pitchFamily="34" charset="0"/>
              </a:rPr>
              <a:t>via</a:t>
            </a:r>
            <a:r>
              <a:rPr sz="2500" b="1" spc="-5" dirty="0">
                <a:latin typeface="+mj-lt"/>
                <a:cs typeface="Arial" panose="020B0604020202020204" pitchFamily="34" charset="0"/>
              </a:rPr>
              <a:t> </a:t>
            </a:r>
            <a:r>
              <a:rPr sz="2500" b="1" spc="-10" dirty="0">
                <a:latin typeface="+mj-lt"/>
                <a:cs typeface="Arial" panose="020B0604020202020204" pitchFamily="34" charset="0"/>
              </a:rPr>
              <a:t>GOTV</a:t>
            </a:r>
            <a:r>
              <a:rPr sz="2500" b="1" spc="10" dirty="0">
                <a:latin typeface="+mj-lt"/>
                <a:cs typeface="Arial" panose="020B0604020202020204" pitchFamily="34" charset="0"/>
              </a:rPr>
              <a:t> </a:t>
            </a:r>
            <a:r>
              <a:rPr sz="2500" b="1" spc="5" dirty="0">
                <a:latin typeface="+mj-lt"/>
                <a:cs typeface="Arial" panose="020B0604020202020204" pitchFamily="34" charset="0"/>
              </a:rPr>
              <a:t>efforts</a:t>
            </a:r>
            <a:endParaRPr sz="2500" dirty="0">
              <a:latin typeface="+mj-lt"/>
              <a:cs typeface="Arial" panose="020B0604020202020204" pitchFamily="34" charset="0"/>
            </a:endParaRPr>
          </a:p>
        </p:txBody>
      </p:sp>
      <p:grpSp>
        <p:nvGrpSpPr>
          <p:cNvPr id="5" name="object 5"/>
          <p:cNvGrpSpPr/>
          <p:nvPr/>
        </p:nvGrpSpPr>
        <p:grpSpPr>
          <a:xfrm>
            <a:off x="5772911" y="228600"/>
            <a:ext cx="6202680" cy="5763895"/>
            <a:chOff x="5772911" y="903731"/>
            <a:chExt cx="6202680" cy="5763895"/>
          </a:xfrm>
        </p:grpSpPr>
        <p:pic>
          <p:nvPicPr>
            <p:cNvPr id="6" name="object 6"/>
            <p:cNvPicPr/>
            <p:nvPr/>
          </p:nvPicPr>
          <p:blipFill>
            <a:blip r:embed="rId3" cstate="print"/>
            <a:stretch>
              <a:fillRect/>
            </a:stretch>
          </p:blipFill>
          <p:spPr>
            <a:xfrm>
              <a:off x="5772911" y="2415539"/>
              <a:ext cx="6202680" cy="4251960"/>
            </a:xfrm>
            <a:prstGeom prst="rect">
              <a:avLst/>
            </a:prstGeom>
          </p:spPr>
        </p:pic>
        <p:pic>
          <p:nvPicPr>
            <p:cNvPr id="7" name="object 7"/>
            <p:cNvPicPr/>
            <p:nvPr/>
          </p:nvPicPr>
          <p:blipFill>
            <a:blip r:embed="rId4" cstate="print"/>
            <a:stretch>
              <a:fillRect/>
            </a:stretch>
          </p:blipFill>
          <p:spPr>
            <a:xfrm>
              <a:off x="5878067" y="2520695"/>
              <a:ext cx="5996940" cy="4046220"/>
            </a:xfrm>
            <a:prstGeom prst="rect">
              <a:avLst/>
            </a:prstGeom>
          </p:spPr>
        </p:pic>
        <p:pic>
          <p:nvPicPr>
            <p:cNvPr id="8" name="object 8"/>
            <p:cNvPicPr/>
            <p:nvPr/>
          </p:nvPicPr>
          <p:blipFill>
            <a:blip r:embed="rId5" cstate="print"/>
            <a:stretch>
              <a:fillRect/>
            </a:stretch>
          </p:blipFill>
          <p:spPr>
            <a:xfrm>
              <a:off x="9262871" y="903731"/>
              <a:ext cx="2374392" cy="2194560"/>
            </a:xfrm>
            <a:prstGeom prst="rect">
              <a:avLst/>
            </a:prstGeom>
          </p:spPr>
        </p:pic>
        <p:pic>
          <p:nvPicPr>
            <p:cNvPr id="9" name="object 9"/>
            <p:cNvPicPr/>
            <p:nvPr/>
          </p:nvPicPr>
          <p:blipFill>
            <a:blip r:embed="rId6" cstate="print"/>
            <a:stretch>
              <a:fillRect/>
            </a:stretch>
          </p:blipFill>
          <p:spPr>
            <a:xfrm>
              <a:off x="9368027" y="1008887"/>
              <a:ext cx="2168652" cy="1988819"/>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1"/>
            <a:ext cx="12192000" cy="6858000"/>
          </a:xfrm>
          <a:custGeom>
            <a:avLst/>
            <a:gdLst/>
            <a:ahLst/>
            <a:cxnLst/>
            <a:rect l="l" t="t" r="r" b="b"/>
            <a:pathLst>
              <a:path w="12192000" h="6858000">
                <a:moveTo>
                  <a:pt x="0" y="0"/>
                </a:moveTo>
                <a:lnTo>
                  <a:pt x="12191997" y="0"/>
                </a:lnTo>
                <a:lnTo>
                  <a:pt x="12191997" y="6857998"/>
                </a:lnTo>
                <a:lnTo>
                  <a:pt x="0" y="6857998"/>
                </a:lnTo>
                <a:lnTo>
                  <a:pt x="0" y="0"/>
                </a:lnTo>
                <a:close/>
              </a:path>
            </a:pathLst>
          </a:custGeom>
          <a:solidFill>
            <a:srgbClr val="002F7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214372" y="261620"/>
            <a:ext cx="11768455" cy="51308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FF"/>
                </a:solidFill>
              </a:rPr>
              <a:t>What </a:t>
            </a:r>
            <a:r>
              <a:rPr dirty="0">
                <a:solidFill>
                  <a:srgbClr val="FFFFFF"/>
                </a:solidFill>
              </a:rPr>
              <a:t>are </a:t>
            </a:r>
            <a:r>
              <a:rPr spc="-5" dirty="0">
                <a:solidFill>
                  <a:srgbClr val="FFFFFF"/>
                </a:solidFill>
              </a:rPr>
              <a:t>the benefits and drawbacks of modern</a:t>
            </a:r>
            <a:r>
              <a:rPr spc="45" dirty="0">
                <a:solidFill>
                  <a:srgbClr val="FFFFFF"/>
                </a:solidFill>
              </a:rPr>
              <a:t> </a:t>
            </a:r>
            <a:r>
              <a:rPr spc="-5" dirty="0">
                <a:solidFill>
                  <a:srgbClr val="FFFFFF"/>
                </a:solidFill>
              </a:rPr>
              <a:t>campaigns?</a:t>
            </a:r>
          </a:p>
        </p:txBody>
      </p:sp>
      <p:sp>
        <p:nvSpPr>
          <p:cNvPr id="4" name="object 4"/>
          <p:cNvSpPr txBox="1"/>
          <p:nvPr/>
        </p:nvSpPr>
        <p:spPr>
          <a:xfrm>
            <a:off x="231140" y="1099820"/>
            <a:ext cx="9852660" cy="5138420"/>
          </a:xfrm>
          <a:prstGeom prst="rect">
            <a:avLst/>
          </a:prstGeom>
        </p:spPr>
        <p:txBody>
          <a:bodyPr vert="horz" wrap="square" lIns="0" tIns="12700" rIns="0" bIns="0" rtlCol="0">
            <a:spAutoFit/>
          </a:bodyPr>
          <a:lstStyle/>
          <a:p>
            <a:pPr marL="342265" marR="2533650" lvl="0" indent="-342265" algn="r" defTabSz="914400" rtl="0" eaLnBrk="1" fontAlgn="auto" latinLnBrk="0" hangingPunct="1">
              <a:lnSpc>
                <a:spcPts val="3329"/>
              </a:lnSpc>
              <a:spcBef>
                <a:spcPts val="100"/>
              </a:spcBef>
              <a:spcAft>
                <a:spcPts val="0"/>
              </a:spcAft>
              <a:buClrTx/>
              <a:buSzTx/>
              <a:buFont typeface="Arial"/>
              <a:buChar char="•"/>
              <a:tabLst>
                <a:tab pos="342265" algn="l"/>
                <a:tab pos="342900" algn="l"/>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Dependence on professional</a:t>
            </a:r>
            <a:r>
              <a:rPr kumimoji="0" sz="2800" b="1" i="0" u="none" strike="noStrike" kern="1200" cap="none" spc="0" normalizeH="0" baseline="0" noProof="0" dirty="0">
                <a:ln>
                  <a:noFill/>
                </a:ln>
                <a:solidFill>
                  <a:srgbClr val="FFFFFF"/>
                </a:solidFill>
                <a:effectLst/>
                <a:uLnTx/>
                <a:uFillTx/>
                <a:latin typeface="Arial"/>
                <a:ea typeface="+mn-ea"/>
                <a:cs typeface="Arial"/>
              </a:rPr>
              <a:t> </a:t>
            </a:r>
            <a:r>
              <a:rPr kumimoji="0" sz="2800" b="1" i="0" u="none" strike="noStrike" kern="1200" cap="none" spc="-5" normalizeH="0" baseline="0" noProof="0" dirty="0">
                <a:ln>
                  <a:noFill/>
                </a:ln>
                <a:solidFill>
                  <a:srgbClr val="FFFFFF"/>
                </a:solidFill>
                <a:effectLst/>
                <a:uLnTx/>
                <a:uFillTx/>
                <a:latin typeface="Arial"/>
                <a:ea typeface="+mn-ea"/>
                <a:cs typeface="Arial"/>
              </a:rPr>
              <a:t>consultants</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456565" marR="2515235" lvl="1" indent="-456565" algn="r" defTabSz="914400" rtl="0" eaLnBrk="1" fontAlgn="auto" latinLnBrk="0" hangingPunct="1">
              <a:lnSpc>
                <a:spcPts val="3329"/>
              </a:lnSpc>
              <a:spcBef>
                <a:spcPts val="0"/>
              </a:spcBef>
              <a:spcAft>
                <a:spcPts val="0"/>
              </a:spcAft>
              <a:buClrTx/>
              <a:buSzTx/>
              <a:buFont typeface="Wingdings"/>
              <a:buChar char=""/>
              <a:tabLst>
                <a:tab pos="456565" algn="l"/>
                <a:tab pos="457200" algn="l"/>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How is this </a:t>
            </a:r>
            <a:r>
              <a:rPr kumimoji="0" sz="2800" b="1" i="0" u="none" strike="noStrike" kern="1200" cap="none" spc="0" normalizeH="0" baseline="0" noProof="0" dirty="0">
                <a:ln>
                  <a:noFill/>
                </a:ln>
                <a:solidFill>
                  <a:srgbClr val="FFFFFF"/>
                </a:solidFill>
                <a:effectLst/>
                <a:uLnTx/>
                <a:uFillTx/>
                <a:latin typeface="Arial"/>
                <a:ea typeface="+mn-ea"/>
                <a:cs typeface="Arial"/>
              </a:rPr>
              <a:t>a </a:t>
            </a:r>
            <a:r>
              <a:rPr kumimoji="0" sz="2800" b="1" i="0" u="none" strike="noStrike" kern="1200" cap="none" spc="-5" normalizeH="0" baseline="0" noProof="0" dirty="0">
                <a:ln>
                  <a:noFill/>
                </a:ln>
                <a:solidFill>
                  <a:srgbClr val="FFFFFF"/>
                </a:solidFill>
                <a:effectLst/>
                <a:uLnTx/>
                <a:uFillTx/>
                <a:latin typeface="Arial"/>
                <a:ea typeface="+mn-ea"/>
                <a:cs typeface="Arial"/>
              </a:rPr>
              <a:t>positive and </a:t>
            </a:r>
            <a:r>
              <a:rPr kumimoji="0" sz="2800" b="1" i="0" u="none" strike="noStrike" kern="1200" cap="none" spc="0" normalizeH="0" baseline="0" noProof="0" dirty="0">
                <a:ln>
                  <a:noFill/>
                </a:ln>
                <a:solidFill>
                  <a:srgbClr val="FFFFFF"/>
                </a:solidFill>
                <a:effectLst/>
                <a:uLnTx/>
                <a:uFillTx/>
                <a:latin typeface="Arial"/>
                <a:ea typeface="+mn-ea"/>
                <a:cs typeface="Arial"/>
              </a:rPr>
              <a:t>a </a:t>
            </a:r>
            <a:r>
              <a:rPr kumimoji="0" sz="2800" b="1" i="0" u="none" strike="noStrike" kern="1200" cap="none" spc="-5" normalizeH="0" baseline="0" noProof="0" dirty="0">
                <a:ln>
                  <a:noFill/>
                </a:ln>
                <a:solidFill>
                  <a:srgbClr val="FFFFFF"/>
                </a:solidFill>
                <a:effectLst/>
                <a:uLnTx/>
                <a:uFillTx/>
                <a:latin typeface="Arial"/>
                <a:ea typeface="+mn-ea"/>
                <a:cs typeface="Arial"/>
              </a:rPr>
              <a:t>negative?</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457200" marR="0" lvl="1" indent="0" algn="l" defTabSz="914400" rtl="0" eaLnBrk="1" fontAlgn="auto" latinLnBrk="0" hangingPunct="1">
              <a:lnSpc>
                <a:spcPct val="100000"/>
              </a:lnSpc>
              <a:spcBef>
                <a:spcPts val="5"/>
              </a:spcBef>
              <a:spcAft>
                <a:spcPts val="0"/>
              </a:spcAft>
              <a:buClr>
                <a:srgbClr val="FFFFFF"/>
              </a:buClr>
              <a:buSzTx/>
              <a:buFont typeface="Wingdings"/>
              <a:buChar char=""/>
              <a:tabLst/>
              <a:defRPr/>
            </a:pPr>
            <a:endParaRPr kumimoji="0" sz="29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Rising campaign costs and intensive fundraising</a:t>
            </a:r>
            <a:r>
              <a:rPr kumimoji="0" sz="2800" b="1" i="0" u="none" strike="noStrike" kern="1200" cap="none" spc="50" normalizeH="0" baseline="0" noProof="0" dirty="0">
                <a:ln>
                  <a:noFill/>
                </a:ln>
                <a:solidFill>
                  <a:srgbClr val="FFFFFF"/>
                </a:solidFill>
                <a:effectLst/>
                <a:uLnTx/>
                <a:uFillTx/>
                <a:latin typeface="Arial"/>
                <a:ea typeface="+mn-ea"/>
                <a:cs typeface="Arial"/>
              </a:rPr>
              <a:t> </a:t>
            </a:r>
            <a:r>
              <a:rPr kumimoji="0" sz="2800" b="1" i="0" u="none" strike="noStrike" kern="1200" cap="none" spc="-5" normalizeH="0" baseline="0" noProof="0" dirty="0">
                <a:ln>
                  <a:noFill/>
                </a:ln>
                <a:solidFill>
                  <a:srgbClr val="FFFFFF"/>
                </a:solidFill>
                <a:effectLst/>
                <a:uLnTx/>
                <a:uFillTx/>
                <a:latin typeface="Arial"/>
                <a:ea typeface="+mn-ea"/>
                <a:cs typeface="Arial"/>
              </a:rPr>
              <a:t>efforts</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927100" marR="0" lvl="1" indent="-457834" algn="l" defTabSz="914400" rtl="0" eaLnBrk="1" fontAlgn="auto" latinLnBrk="0" hangingPunct="1">
              <a:lnSpc>
                <a:spcPct val="100000"/>
              </a:lnSpc>
              <a:spcBef>
                <a:spcPts val="40"/>
              </a:spcBef>
              <a:spcAft>
                <a:spcPts val="0"/>
              </a:spcAft>
              <a:buClrTx/>
              <a:buSzTx/>
              <a:buFont typeface="Wingdings"/>
              <a:buChar char=""/>
              <a:tabLst>
                <a:tab pos="926465" algn="l"/>
                <a:tab pos="927100" algn="l"/>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How is this generally </a:t>
            </a:r>
            <a:r>
              <a:rPr kumimoji="0" sz="2800" b="1" i="0" u="none" strike="noStrike" kern="1200" cap="none" spc="0" normalizeH="0" baseline="0" noProof="0" dirty="0">
                <a:ln>
                  <a:noFill/>
                </a:ln>
                <a:solidFill>
                  <a:srgbClr val="FFFFFF"/>
                </a:solidFill>
                <a:effectLst/>
                <a:uLnTx/>
                <a:uFillTx/>
                <a:latin typeface="Arial"/>
                <a:ea typeface="+mn-ea"/>
                <a:cs typeface="Arial"/>
              </a:rPr>
              <a:t>a</a:t>
            </a:r>
            <a:r>
              <a:rPr kumimoji="0" sz="2800" b="1" i="0" u="none" strike="noStrike" kern="1200" cap="none" spc="10" normalizeH="0" baseline="0" noProof="0" dirty="0">
                <a:ln>
                  <a:noFill/>
                </a:ln>
                <a:solidFill>
                  <a:srgbClr val="FFFFFF"/>
                </a:solidFill>
                <a:effectLst/>
                <a:uLnTx/>
                <a:uFillTx/>
                <a:latin typeface="Arial"/>
                <a:ea typeface="+mn-ea"/>
                <a:cs typeface="Arial"/>
              </a:rPr>
              <a:t> </a:t>
            </a:r>
            <a:r>
              <a:rPr kumimoji="0" sz="2800" b="1" i="0" u="none" strike="noStrike" kern="1200" cap="none" spc="-5" normalizeH="0" baseline="0" noProof="0" dirty="0">
                <a:ln>
                  <a:noFill/>
                </a:ln>
                <a:solidFill>
                  <a:srgbClr val="FFFFFF"/>
                </a:solidFill>
                <a:effectLst/>
                <a:uLnTx/>
                <a:uFillTx/>
                <a:latin typeface="Arial"/>
                <a:ea typeface="+mn-ea"/>
                <a:cs typeface="Arial"/>
              </a:rPr>
              <a:t>negative?</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457200" marR="0" lvl="1" indent="0" algn="l" defTabSz="914400" rtl="0" eaLnBrk="1" fontAlgn="auto" latinLnBrk="0" hangingPunct="1">
              <a:lnSpc>
                <a:spcPct val="100000"/>
              </a:lnSpc>
              <a:spcBef>
                <a:spcPts val="5"/>
              </a:spcBef>
              <a:spcAft>
                <a:spcPts val="0"/>
              </a:spcAft>
              <a:buClr>
                <a:srgbClr val="FFFFFF"/>
              </a:buClr>
              <a:buSzTx/>
              <a:buFont typeface="Wingdings"/>
              <a:buChar char=""/>
              <a:tabLst/>
              <a:defRPr/>
            </a:pPr>
            <a:endParaRPr kumimoji="0" sz="290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Duration of election</a:t>
            </a:r>
            <a:r>
              <a:rPr kumimoji="0" sz="2800" b="1" i="0" u="none" strike="noStrike" kern="1200" cap="none" spc="-10" normalizeH="0" baseline="0" noProof="0" dirty="0">
                <a:ln>
                  <a:noFill/>
                </a:ln>
                <a:solidFill>
                  <a:srgbClr val="FFFFFF"/>
                </a:solidFill>
                <a:effectLst/>
                <a:uLnTx/>
                <a:uFillTx/>
                <a:latin typeface="Arial"/>
                <a:ea typeface="+mn-ea"/>
                <a:cs typeface="Arial"/>
              </a:rPr>
              <a:t> </a:t>
            </a:r>
            <a:r>
              <a:rPr kumimoji="0" sz="2800" b="1" i="0" u="none" strike="noStrike" kern="1200" cap="none" spc="-5" normalizeH="0" baseline="0" noProof="0" dirty="0">
                <a:ln>
                  <a:noFill/>
                </a:ln>
                <a:solidFill>
                  <a:srgbClr val="FFFFFF"/>
                </a:solidFill>
                <a:effectLst/>
                <a:uLnTx/>
                <a:uFillTx/>
                <a:latin typeface="Arial"/>
                <a:ea typeface="+mn-ea"/>
                <a:cs typeface="Arial"/>
              </a:rPr>
              <a:t>cycles</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927100" marR="0" lvl="1" indent="-457834" algn="l" defTabSz="914400" rtl="0" eaLnBrk="1" fontAlgn="auto" latinLnBrk="0" hangingPunct="1">
              <a:lnSpc>
                <a:spcPct val="100000"/>
              </a:lnSpc>
              <a:spcBef>
                <a:spcPts val="40"/>
              </a:spcBef>
              <a:spcAft>
                <a:spcPts val="0"/>
              </a:spcAft>
              <a:buClrTx/>
              <a:buSzTx/>
              <a:buFont typeface="Wingdings"/>
              <a:buChar char=""/>
              <a:tabLst>
                <a:tab pos="926465" algn="l"/>
                <a:tab pos="927100" algn="l"/>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How is this generally </a:t>
            </a:r>
            <a:r>
              <a:rPr kumimoji="0" sz="2800" b="1" i="0" u="none" strike="noStrike" kern="1200" cap="none" spc="0" normalizeH="0" baseline="0" noProof="0" dirty="0">
                <a:ln>
                  <a:noFill/>
                </a:ln>
                <a:solidFill>
                  <a:srgbClr val="FFFFFF"/>
                </a:solidFill>
                <a:effectLst/>
                <a:uLnTx/>
                <a:uFillTx/>
                <a:latin typeface="Arial"/>
                <a:ea typeface="+mn-ea"/>
                <a:cs typeface="Arial"/>
              </a:rPr>
              <a:t>a</a:t>
            </a:r>
            <a:r>
              <a:rPr kumimoji="0" sz="2800" b="1" i="0" u="none" strike="noStrike" kern="1200" cap="none" spc="10" normalizeH="0" baseline="0" noProof="0" dirty="0">
                <a:ln>
                  <a:noFill/>
                </a:ln>
                <a:solidFill>
                  <a:srgbClr val="FFFFFF"/>
                </a:solidFill>
                <a:effectLst/>
                <a:uLnTx/>
                <a:uFillTx/>
                <a:latin typeface="Arial"/>
                <a:ea typeface="+mn-ea"/>
                <a:cs typeface="Arial"/>
              </a:rPr>
              <a:t> </a:t>
            </a:r>
            <a:r>
              <a:rPr kumimoji="0" sz="2800" b="1" i="0" u="none" strike="noStrike" kern="1200" cap="none" spc="-5" normalizeH="0" baseline="0" noProof="0" dirty="0">
                <a:ln>
                  <a:noFill/>
                </a:ln>
                <a:solidFill>
                  <a:srgbClr val="FFFFFF"/>
                </a:solidFill>
                <a:effectLst/>
                <a:uLnTx/>
                <a:uFillTx/>
                <a:latin typeface="Arial"/>
                <a:ea typeface="+mn-ea"/>
                <a:cs typeface="Arial"/>
              </a:rPr>
              <a:t>negative?</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457200" marR="0" lvl="1" indent="0" algn="l" defTabSz="914400" rtl="0" eaLnBrk="1" fontAlgn="auto" latinLnBrk="0" hangingPunct="1">
              <a:lnSpc>
                <a:spcPct val="100000"/>
              </a:lnSpc>
              <a:spcBef>
                <a:spcPts val="20"/>
              </a:spcBef>
              <a:spcAft>
                <a:spcPts val="0"/>
              </a:spcAft>
              <a:buClr>
                <a:srgbClr val="FFFFFF"/>
              </a:buClr>
              <a:buSzTx/>
              <a:buFont typeface="Wingdings"/>
              <a:buChar char=""/>
              <a:tabLst/>
              <a:defRPr/>
            </a:pPr>
            <a:endParaRPr kumimoji="0" sz="2850" b="0" i="0" u="none" strike="noStrike" kern="1200" cap="none" spc="0" normalizeH="0" baseline="0" noProof="0" dirty="0">
              <a:ln>
                <a:noFill/>
              </a:ln>
              <a:solidFill>
                <a:prstClr val="black"/>
              </a:solidFill>
              <a:effectLst/>
              <a:uLnTx/>
              <a:uFillTx/>
              <a:latin typeface="Times New Roman"/>
              <a:ea typeface="+mn-ea"/>
              <a:cs typeface="Times New Roman"/>
            </a:endParaRPr>
          </a:p>
          <a:p>
            <a:pPr marL="355600" marR="636270" lvl="0" indent="-342900" algn="l" defTabSz="914400" rtl="0" eaLnBrk="1" fontAlgn="auto" latinLnBrk="0" hangingPunct="1">
              <a:lnSpc>
                <a:spcPct val="101200"/>
              </a:lnSpc>
              <a:spcBef>
                <a:spcPts val="0"/>
              </a:spcBef>
              <a:spcAft>
                <a:spcPts val="0"/>
              </a:spcAft>
              <a:buClrTx/>
              <a:buSzTx/>
              <a:buFont typeface="Arial"/>
              <a:buChar char="•"/>
              <a:tabLst>
                <a:tab pos="354965" algn="l"/>
                <a:tab pos="355600" algn="l"/>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Impact of and reliance on social media for campaign  communication and</a:t>
            </a:r>
            <a:r>
              <a:rPr kumimoji="0" sz="2800" b="1" i="0" u="none" strike="noStrike" kern="1200" cap="none" spc="-10" normalizeH="0" baseline="0" noProof="0" dirty="0">
                <a:ln>
                  <a:noFill/>
                </a:ln>
                <a:solidFill>
                  <a:srgbClr val="FFFFFF"/>
                </a:solidFill>
                <a:effectLst/>
                <a:uLnTx/>
                <a:uFillTx/>
                <a:latin typeface="Arial"/>
                <a:ea typeface="+mn-ea"/>
                <a:cs typeface="Arial"/>
              </a:rPr>
              <a:t> </a:t>
            </a:r>
            <a:r>
              <a:rPr kumimoji="0" sz="2800" b="1" i="0" u="none" strike="noStrike" kern="1200" cap="none" spc="-5" normalizeH="0" baseline="0" noProof="0" dirty="0">
                <a:ln>
                  <a:noFill/>
                </a:ln>
                <a:solidFill>
                  <a:srgbClr val="FFFFFF"/>
                </a:solidFill>
                <a:effectLst/>
                <a:uLnTx/>
                <a:uFillTx/>
                <a:latin typeface="Arial"/>
                <a:ea typeface="+mn-ea"/>
                <a:cs typeface="Arial"/>
              </a:rPr>
              <a:t>fundraising</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927100" marR="0" lvl="1" indent="-457834" algn="l" defTabSz="914400" rtl="0" eaLnBrk="1" fontAlgn="auto" latinLnBrk="0" hangingPunct="1">
              <a:lnSpc>
                <a:spcPts val="3300"/>
              </a:lnSpc>
              <a:spcBef>
                <a:spcPts val="0"/>
              </a:spcBef>
              <a:spcAft>
                <a:spcPts val="0"/>
              </a:spcAft>
              <a:buClrTx/>
              <a:buSzTx/>
              <a:buFont typeface="Wingdings"/>
              <a:buChar char=""/>
              <a:tabLst>
                <a:tab pos="926465" algn="l"/>
                <a:tab pos="927100" algn="l"/>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How is this </a:t>
            </a:r>
            <a:r>
              <a:rPr kumimoji="0" sz="2800" b="1" i="0" u="none" strike="noStrike" kern="1200" cap="none" spc="0" normalizeH="0" baseline="0" noProof="0" dirty="0">
                <a:ln>
                  <a:noFill/>
                </a:ln>
                <a:solidFill>
                  <a:srgbClr val="FFFFFF"/>
                </a:solidFill>
                <a:effectLst/>
                <a:uLnTx/>
                <a:uFillTx/>
                <a:latin typeface="Arial"/>
                <a:ea typeface="+mn-ea"/>
                <a:cs typeface="Arial"/>
              </a:rPr>
              <a:t>a </a:t>
            </a:r>
            <a:r>
              <a:rPr kumimoji="0" sz="2800" b="1" i="0" u="none" strike="noStrike" kern="1200" cap="none" spc="-5" normalizeH="0" baseline="0" noProof="0" dirty="0">
                <a:ln>
                  <a:noFill/>
                </a:ln>
                <a:solidFill>
                  <a:srgbClr val="FFFFFF"/>
                </a:solidFill>
                <a:effectLst/>
                <a:uLnTx/>
                <a:uFillTx/>
                <a:latin typeface="Arial"/>
                <a:ea typeface="+mn-ea"/>
                <a:cs typeface="Arial"/>
              </a:rPr>
              <a:t>positive and </a:t>
            </a:r>
            <a:r>
              <a:rPr kumimoji="0" sz="2800" b="1" i="0" u="none" strike="noStrike" kern="1200" cap="none" spc="0" normalizeH="0" baseline="0" noProof="0" dirty="0">
                <a:ln>
                  <a:noFill/>
                </a:ln>
                <a:solidFill>
                  <a:srgbClr val="FFFFFF"/>
                </a:solidFill>
                <a:effectLst/>
                <a:uLnTx/>
                <a:uFillTx/>
                <a:latin typeface="Arial"/>
                <a:ea typeface="+mn-ea"/>
                <a:cs typeface="Arial"/>
              </a:rPr>
              <a:t>a</a:t>
            </a:r>
            <a:r>
              <a:rPr kumimoji="0" sz="2800" b="1" i="0" u="none" strike="noStrike" kern="1200" cap="none" spc="10" normalizeH="0" baseline="0" noProof="0" dirty="0">
                <a:ln>
                  <a:noFill/>
                </a:ln>
                <a:solidFill>
                  <a:srgbClr val="FFFFFF"/>
                </a:solidFill>
                <a:effectLst/>
                <a:uLnTx/>
                <a:uFillTx/>
                <a:latin typeface="Arial"/>
                <a:ea typeface="+mn-ea"/>
                <a:cs typeface="Arial"/>
              </a:rPr>
              <a:t> </a:t>
            </a:r>
            <a:r>
              <a:rPr kumimoji="0" sz="2800" b="1" i="0" u="none" strike="noStrike" kern="1200" cap="none" spc="-5" normalizeH="0" baseline="0" noProof="0" dirty="0">
                <a:ln>
                  <a:noFill/>
                </a:ln>
                <a:solidFill>
                  <a:srgbClr val="FFFFFF"/>
                </a:solidFill>
                <a:effectLst/>
                <a:uLnTx/>
                <a:uFillTx/>
                <a:latin typeface="Arial"/>
                <a:ea typeface="+mn-ea"/>
                <a:cs typeface="Arial"/>
              </a:rPr>
              <a:t>negative?</a:t>
            </a:r>
            <a:endParaRPr kumimoji="0" sz="28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2039</TotalTime>
  <Words>5568</Words>
  <Application>Microsoft Office PowerPoint</Application>
  <PresentationFormat>Widescreen</PresentationFormat>
  <Paragraphs>355</Paragraphs>
  <Slides>52</Slides>
  <Notes>0</Notes>
  <HiddenSlides>2</HiddenSlides>
  <MMClips>1</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52</vt:i4>
      </vt:variant>
    </vt:vector>
  </HeadingPairs>
  <TitlesOfParts>
    <vt:vector size="69" baseType="lpstr">
      <vt:lpstr>MS PGothic</vt:lpstr>
      <vt:lpstr>Arial</vt:lpstr>
      <vt:lpstr>Calibri</vt:lpstr>
      <vt:lpstr>DejaVu Sans</vt:lpstr>
      <vt:lpstr>Franklin Gothic Medium</vt:lpstr>
      <vt:lpstr>Garamond</vt:lpstr>
      <vt:lpstr>Georgia</vt:lpstr>
      <vt:lpstr>LearnosityMath</vt:lpstr>
      <vt:lpstr>Open Sans</vt:lpstr>
      <vt:lpstr>Roboto</vt:lpstr>
      <vt:lpstr>Segoe UI</vt:lpstr>
      <vt:lpstr>Times New Roman</vt:lpstr>
      <vt:lpstr>Wingdings</vt:lpstr>
      <vt:lpstr>Office Theme</vt:lpstr>
      <vt:lpstr>6_Office Theme</vt:lpstr>
      <vt:lpstr>1_Office Theme</vt:lpstr>
      <vt:lpstr>2_Office Theme</vt:lpstr>
      <vt:lpstr>Topic 5.10-5.11 Chpt. 19</vt:lpstr>
      <vt:lpstr>PowerPoint Presentation</vt:lpstr>
      <vt:lpstr>Political Fund-Raising  Presidential Election Expenditures 1996-2020</vt:lpstr>
      <vt:lpstr>Characteristics of a Modern Political Campaign</vt:lpstr>
      <vt:lpstr>PowerPoint Presentation</vt:lpstr>
      <vt:lpstr>PowerPoint Presentation</vt:lpstr>
      <vt:lpstr>What is all this money spent on?</vt:lpstr>
      <vt:lpstr>WHAT MONEY BUYS</vt:lpstr>
      <vt:lpstr>What are the benefits and drawbacks of modern campaigns?</vt:lpstr>
      <vt:lpstr>PowerPoint Presentation</vt:lpstr>
      <vt:lpstr>PowerPoint Presentation</vt:lpstr>
      <vt:lpstr>CAMPAIGN FINANCE REFORM</vt:lpstr>
      <vt:lpstr>EFFORTS TO REFORM</vt:lpstr>
      <vt:lpstr>EFFORTS TO REFORM</vt:lpstr>
      <vt:lpstr>Bipartisan Campaign Reform Act (BCRA)</vt:lpstr>
      <vt:lpstr>Electioneering</vt:lpstr>
      <vt:lpstr>Bipartisan Campaign Reform Act</vt:lpstr>
      <vt:lpstr>Bipartisan Campaign Reform Act</vt:lpstr>
      <vt:lpstr>Citizens United v. F.E.C. (2010) – REQUIRED CASE</vt:lpstr>
      <vt:lpstr>Citizens United v. F.E.C. (2010) – REQUIRED CASE</vt:lpstr>
      <vt:lpstr>PowerPoint Presentation</vt:lpstr>
      <vt:lpstr>No Can’t Show!!!</vt:lpstr>
      <vt:lpstr>PowerPoint Presentation</vt:lpstr>
      <vt:lpstr>PowerPoint Presentation</vt:lpstr>
      <vt:lpstr>MONEY AND POLITICS</vt:lpstr>
      <vt:lpstr>WHAT ARE PACS (POLITICAL ACTION COMMITTEES)?</vt:lpstr>
      <vt:lpstr>Political Action Committees</vt:lpstr>
      <vt:lpstr>THE ROLE OF POLITICAL ACTION COMMITTEES  (PACs)</vt:lpstr>
      <vt:lpstr>THE GROWTH OF PACs</vt:lpstr>
      <vt:lpstr>Political Action Committees</vt:lpstr>
      <vt:lpstr>PAC CONTRIBUTIONS TO CONGRESSIONAL CANDIDATES, 1998-2010</vt:lpstr>
      <vt:lpstr>HOW PACs INVEST THEIR MONEY</vt:lpstr>
      <vt:lpstr>PowerPoint Presentation</vt:lpstr>
      <vt:lpstr>THE GOOD, THE BAD, AND THE ‘EH’ OF PACS</vt:lpstr>
      <vt:lpstr>THE EFFECTIVENESS OF PACs</vt:lpstr>
      <vt:lpstr>SUPER PACS</vt:lpstr>
      <vt:lpstr>SUPER PACS</vt:lpstr>
      <vt:lpstr>SUPER PACS</vt:lpstr>
      <vt:lpstr>SUPER PACS</vt:lpstr>
      <vt:lpstr>PowerPoint Presentation</vt:lpstr>
      <vt:lpstr>PowerPoint Presentation</vt:lpstr>
      <vt:lpstr>RESISTING REFORM</vt:lpstr>
      <vt:lpstr>RESISTING REFORM</vt:lpstr>
      <vt:lpstr>EFFORTS TO REFORM</vt:lpstr>
      <vt:lpstr>$uperPACs  and Independent Expenditures</vt:lpstr>
      <vt:lpstr>2016 Outside Spending, by Single-  Candidate Super PAC</vt:lpstr>
      <vt:lpstr>PowerPoint Presentation</vt:lpstr>
      <vt:lpstr>CONTINUING PROBLEMS WITH CAMPAIGN FINANCE</vt:lpstr>
      <vt:lpstr>WHAT MONEY BUYS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 Groups, Political Parties, and Mass Media</dc:title>
  <dc:creator>Windows User</dc:creator>
  <cp:lastModifiedBy>Rodriguez, Adrian</cp:lastModifiedBy>
  <cp:revision>57</cp:revision>
  <dcterms:created xsi:type="dcterms:W3CDTF">2021-06-01T14:23:53Z</dcterms:created>
  <dcterms:modified xsi:type="dcterms:W3CDTF">2023-07-10T19:53:59Z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2021-04-28T00:00:00Z</vt:filetime>
  </property>
  <property fmtid="{D5CDD505-2E9C-101B-9397-08002B2CF9AE}" pid="3" name="Creator">
    <vt:lpwstr>Microsoft® PowerPoint® 2019</vt:lpwstr>
  </property>
  <property fmtid="{D5CDD505-2E9C-101B-9397-08002B2CF9AE}" pid="4" name="LastSaved">
    <vt:filetime>2021-06-01T00:00:00Z</vt:filetime>
  </property>
</Properties>
</file>