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media/image15.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8" r:id="rId3"/>
    <p:sldMasterId id="2147483684" r:id="rId4"/>
    <p:sldMasterId id="2147483690" r:id="rId5"/>
    <p:sldMasterId id="2147483696" r:id="rId6"/>
  </p:sldMasterIdLst>
  <p:sldIdLst>
    <p:sldId id="272" r:id="rId7"/>
    <p:sldId id="371" r:id="rId8"/>
    <p:sldId id="370" r:id="rId9"/>
    <p:sldId id="303" r:id="rId10"/>
    <p:sldId id="275" r:id="rId11"/>
    <p:sldId id="258" r:id="rId12"/>
    <p:sldId id="277" r:id="rId13"/>
    <p:sldId id="278" r:id="rId14"/>
    <p:sldId id="334" r:id="rId15"/>
    <p:sldId id="290" r:id="rId16"/>
    <p:sldId id="336" r:id="rId17"/>
    <p:sldId id="333" r:id="rId18"/>
    <p:sldId id="332" r:id="rId19"/>
    <p:sldId id="293" r:id="rId20"/>
    <p:sldId id="292" r:id="rId21"/>
    <p:sldId id="274" r:id="rId22"/>
    <p:sldId id="259" r:id="rId23"/>
    <p:sldId id="302" r:id="rId24"/>
    <p:sldId id="276" r:id="rId25"/>
    <p:sldId id="352" r:id="rId26"/>
    <p:sldId id="353" r:id="rId27"/>
    <p:sldId id="354" r:id="rId28"/>
    <p:sldId id="355" r:id="rId29"/>
    <p:sldId id="356" r:id="rId30"/>
    <p:sldId id="357" r:id="rId31"/>
    <p:sldId id="358" r:id="rId32"/>
    <p:sldId id="363" r:id="rId33"/>
    <p:sldId id="340" r:id="rId34"/>
    <p:sldId id="260" r:id="rId35"/>
    <p:sldId id="261" r:id="rId36"/>
    <p:sldId id="341" r:id="rId37"/>
    <p:sldId id="337" r:id="rId38"/>
    <p:sldId id="338" r:id="rId39"/>
    <p:sldId id="339" r:id="rId40"/>
    <p:sldId id="268" r:id="rId41"/>
    <p:sldId id="343" r:id="rId42"/>
    <p:sldId id="345" r:id="rId43"/>
    <p:sldId id="346" r:id="rId44"/>
    <p:sldId id="347" r:id="rId45"/>
    <p:sldId id="348" r:id="rId46"/>
    <p:sldId id="349" r:id="rId47"/>
    <p:sldId id="365" r:id="rId48"/>
    <p:sldId id="351" r:id="rId49"/>
    <p:sldId id="342" r:id="rId50"/>
    <p:sldId id="350" r:id="rId51"/>
    <p:sldId id="360" r:id="rId52"/>
    <p:sldId id="366" r:id="rId53"/>
    <p:sldId id="271" r:id="rId54"/>
    <p:sldId id="372" r:id="rId55"/>
    <p:sldId id="367" r:id="rId56"/>
    <p:sldId id="279" r:id="rId57"/>
    <p:sldId id="281" r:id="rId58"/>
    <p:sldId id="359" r:id="rId59"/>
    <p:sldId id="296" r:id="rId60"/>
    <p:sldId id="282" r:id="rId61"/>
    <p:sldId id="283" r:id="rId62"/>
    <p:sldId id="286" r:id="rId63"/>
    <p:sldId id="284" r:id="rId64"/>
    <p:sldId id="280" r:id="rId65"/>
    <p:sldId id="285" r:id="rId66"/>
    <p:sldId id="287" r:id="rId67"/>
    <p:sldId id="288" r:id="rId68"/>
    <p:sldId id="289" r:id="rId69"/>
    <p:sldId id="368" r:id="rId70"/>
    <p:sldId id="291" r:id="rId71"/>
    <p:sldId id="294" r:id="rId72"/>
    <p:sldId id="295" r:id="rId73"/>
    <p:sldId id="297" r:id="rId74"/>
    <p:sldId id="263" r:id="rId75"/>
    <p:sldId id="264" r:id="rId76"/>
    <p:sldId id="265" r:id="rId77"/>
    <p:sldId id="267" r:id="rId78"/>
    <p:sldId id="262" r:id="rId79"/>
    <p:sldId id="269" r:id="rId80"/>
    <p:sldId id="369" r:id="rId81"/>
    <p:sldId id="362" r:id="rId82"/>
    <p:sldId id="361" r:id="rId83"/>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9BBB59"/>
    <a:srgbClr val="AADCE8"/>
    <a:srgbClr val="B2BFDF"/>
    <a:srgbClr val="D00FDF"/>
    <a:srgbClr val="9A0BA5"/>
    <a:srgbClr val="ECDD98"/>
    <a:srgbClr val="C8CB57"/>
    <a:srgbClr val="4A0D12"/>
    <a:srgbClr val="1903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660"/>
  </p:normalViewPr>
  <p:slideViewPr>
    <p:cSldViewPr>
      <p:cViewPr varScale="1">
        <p:scale>
          <a:sx n="112" d="100"/>
          <a:sy n="112" d="100"/>
        </p:scale>
        <p:origin x="72" y="95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lnSpc>
                <a:spcPct val="100000"/>
              </a:lnSpc>
              <a:spcBef>
                <a:spcPts val="40"/>
              </a:spcBef>
            </a:pPr>
            <a:fld id="{81D60167-4931-47E6-BA6A-407CBD079E47}" type="slidenum">
              <a:rPr spc="-25" dirty="0"/>
              <a:t>‹#›</a:t>
            </a:fld>
            <a:endParaRPr spc="-2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900" b="0" i="0">
                <a:solidFill>
                  <a:srgbClr val="898989"/>
                </a:solidFill>
                <a:latin typeface="Calibri"/>
                <a:cs typeface="Calibri"/>
              </a:defRPr>
            </a:lvl1pPr>
          </a:lstStyle>
          <a:p>
            <a:pPr marL="28575">
              <a:spcBef>
                <a:spcPts val="304"/>
              </a:spcBef>
            </a:pPr>
            <a:fld id="{81D60167-4931-47E6-BA6A-407CBD079E47}" type="slidenum">
              <a:rPr lang="en-US" smtClean="0"/>
              <a:pPr marL="28575">
                <a:spcBef>
                  <a:spcPts val="304"/>
                </a:spcBef>
              </a:pPr>
              <a:t>‹#›</a:t>
            </a:fld>
            <a:endParaRPr lang="en-US" dirty="0"/>
          </a:p>
        </p:txBody>
      </p:sp>
    </p:spTree>
    <p:extLst>
      <p:ext uri="{BB962C8B-B14F-4D97-AF65-F5344CB8AC3E}">
        <p14:creationId xmlns:p14="http://schemas.microsoft.com/office/powerpoint/2010/main" val="3217569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708654" y="801446"/>
            <a:ext cx="1726564" cy="461665"/>
          </a:xfrm>
          <a:prstGeom prst="rect">
            <a:avLst/>
          </a:prstGeom>
        </p:spPr>
        <p:txBody>
          <a:bodyPr wrap="square" lIns="0" tIns="0" rIns="0" bIns="0">
            <a:spAutoFit/>
          </a:bodyPr>
          <a:lstStyle>
            <a:lvl1pPr>
              <a:defRPr sz="30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3213654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12801" y="496950"/>
            <a:ext cx="7918399" cy="461665"/>
          </a:xfrm>
        </p:spPr>
        <p:txBody>
          <a:bodyPr lIns="0" tIns="0" rIns="0" bIns="0"/>
          <a:lstStyle>
            <a:lvl1pPr>
              <a:defRPr sz="30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312632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2801" y="496950"/>
            <a:ext cx="7918399" cy="461665"/>
          </a:xfrm>
        </p:spPr>
        <p:txBody>
          <a:bodyPr lIns="0" tIns="0" rIns="0" bIns="0"/>
          <a:lstStyle>
            <a:lvl1pPr>
              <a:defRPr sz="3000" b="1"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1387345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12801" y="496950"/>
            <a:ext cx="7918399" cy="461665"/>
          </a:xfrm>
        </p:spPr>
        <p:txBody>
          <a:bodyPr lIns="0" tIns="0" rIns="0" bIns="0"/>
          <a:lstStyle>
            <a:lvl1pPr>
              <a:defRPr sz="30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1898026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1825229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3923"/>
            <a:ext cx="9144000" cy="640080"/>
          </a:xfrm>
          <a:custGeom>
            <a:avLst/>
            <a:gdLst/>
            <a:ahLst/>
            <a:cxnLst/>
            <a:rect l="l" t="t" r="r" b="b"/>
            <a:pathLst>
              <a:path w="12192000" h="640080">
                <a:moveTo>
                  <a:pt x="12192000" y="0"/>
                </a:moveTo>
                <a:lnTo>
                  <a:pt x="0" y="0"/>
                </a:lnTo>
                <a:lnTo>
                  <a:pt x="0" y="640079"/>
                </a:lnTo>
                <a:lnTo>
                  <a:pt x="12192000" y="640079"/>
                </a:lnTo>
                <a:lnTo>
                  <a:pt x="12192000" y="0"/>
                </a:lnTo>
                <a:close/>
              </a:path>
            </a:pathLst>
          </a:custGeom>
          <a:solidFill>
            <a:srgbClr val="FF0000"/>
          </a:solidFill>
        </p:spPr>
        <p:txBody>
          <a:bodyPr wrap="square" lIns="0" tIns="0" rIns="0" bIns="0" rtlCol="0"/>
          <a:lstStyle/>
          <a:p>
            <a:endParaRPr sz="1350"/>
          </a:p>
        </p:txBody>
      </p:sp>
      <p:sp>
        <p:nvSpPr>
          <p:cNvPr id="2" name="Holder 2"/>
          <p:cNvSpPr>
            <a:spLocks noGrp="1"/>
          </p:cNvSpPr>
          <p:nvPr>
            <p:ph type="ctrTitle"/>
          </p:nvPr>
        </p:nvSpPr>
        <p:spPr>
          <a:xfrm>
            <a:off x="2234278" y="183641"/>
            <a:ext cx="4675442" cy="415498"/>
          </a:xfrm>
          <a:prstGeom prst="rect">
            <a:avLst/>
          </a:prstGeom>
        </p:spPr>
        <p:txBody>
          <a:bodyPr wrap="square" lIns="0" tIns="0" rIns="0" bIns="0">
            <a:spAutoFit/>
          </a:bodyPr>
          <a:lstStyle>
            <a:lvl1pPr>
              <a:defRPr sz="27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371600" y="3840480"/>
            <a:ext cx="640080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DejaVu Sans"/>
                <a:cs typeface="DejaVu Sans"/>
              </a:defRPr>
            </a:lvl1pPr>
          </a:lstStyle>
          <a:p>
            <a:pPr marL="28575">
              <a:lnSpc>
                <a:spcPts val="930"/>
              </a:lnSpc>
            </a:pPr>
            <a:fld id="{81D60167-4931-47E6-BA6A-407CBD079E47}" type="slidenum">
              <a:rPr lang="en-US" spc="-116" smtClean="0"/>
              <a:pPr marL="28575">
                <a:lnSpc>
                  <a:spcPts val="930"/>
                </a:lnSpc>
              </a:pPr>
              <a:t>‹#›</a:t>
            </a:fld>
            <a:endParaRPr lang="en-US" spc="-116" dirty="0"/>
          </a:p>
        </p:txBody>
      </p:sp>
    </p:spTree>
    <p:extLst>
      <p:ext uri="{BB962C8B-B14F-4D97-AF65-F5344CB8AC3E}">
        <p14:creationId xmlns:p14="http://schemas.microsoft.com/office/powerpoint/2010/main" val="527553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DejaVu Sans"/>
                <a:cs typeface="DejaVu Sans"/>
              </a:defRPr>
            </a:lvl1pPr>
          </a:lstStyle>
          <a:p>
            <a:endParaRPr/>
          </a:p>
        </p:txBody>
      </p:sp>
      <p:sp>
        <p:nvSpPr>
          <p:cNvPr id="3" name="Holder 3"/>
          <p:cNvSpPr>
            <a:spLocks noGrp="1"/>
          </p:cNvSpPr>
          <p:nvPr>
            <p:ph type="body" idx="1"/>
          </p:nvPr>
        </p:nvSpPr>
        <p:spPr>
          <a:xfrm>
            <a:off x="299086" y="1625346"/>
            <a:ext cx="8545829" cy="323165"/>
          </a:xfrm>
        </p:spPr>
        <p:txBody>
          <a:bodyPr lIns="0" tIns="0" rIns="0" bIns="0"/>
          <a:lstStyle>
            <a:lvl1pPr>
              <a:defRPr sz="21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DejaVu Sans"/>
                <a:cs typeface="DejaVu Sans"/>
              </a:defRPr>
            </a:lvl1pPr>
          </a:lstStyle>
          <a:p>
            <a:pPr marL="28575">
              <a:lnSpc>
                <a:spcPts val="930"/>
              </a:lnSpc>
            </a:pPr>
            <a:fld id="{81D60167-4931-47E6-BA6A-407CBD079E47}" type="slidenum">
              <a:rPr lang="en-US" spc="-116" smtClean="0"/>
              <a:pPr marL="28575">
                <a:lnSpc>
                  <a:spcPts val="930"/>
                </a:lnSpc>
              </a:pPr>
              <a:t>‹#›</a:t>
            </a:fld>
            <a:endParaRPr lang="en-US" spc="-116" dirty="0"/>
          </a:p>
        </p:txBody>
      </p:sp>
    </p:spTree>
    <p:extLst>
      <p:ext uri="{BB962C8B-B14F-4D97-AF65-F5344CB8AC3E}">
        <p14:creationId xmlns:p14="http://schemas.microsoft.com/office/powerpoint/2010/main" val="3165442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257300" y="838200"/>
            <a:ext cx="6572250" cy="5638800"/>
          </a:xfrm>
          <a:prstGeom prst="rect">
            <a:avLst/>
          </a:prstGeom>
          <a:blipFill>
            <a:blip r:embed="rId2" cstate="print"/>
            <a:stretch>
              <a:fillRect/>
            </a:stretch>
          </a:blipFill>
        </p:spPr>
        <p:txBody>
          <a:bodyPr wrap="square" lIns="0" tIns="0" rIns="0" bIns="0" rtlCol="0"/>
          <a:lstStyle/>
          <a:p>
            <a:endParaRPr sz="1350"/>
          </a:p>
        </p:txBody>
      </p:sp>
      <p:sp>
        <p:nvSpPr>
          <p:cNvPr id="17" name="bg object 17"/>
          <p:cNvSpPr/>
          <p:nvPr/>
        </p:nvSpPr>
        <p:spPr>
          <a:xfrm>
            <a:off x="114300" y="762000"/>
            <a:ext cx="4457700" cy="5958840"/>
          </a:xfrm>
          <a:custGeom>
            <a:avLst/>
            <a:gdLst/>
            <a:ahLst/>
            <a:cxnLst/>
            <a:rect l="l" t="t" r="r" b="b"/>
            <a:pathLst>
              <a:path w="5943600" h="5958840">
                <a:moveTo>
                  <a:pt x="5943600" y="0"/>
                </a:moveTo>
                <a:lnTo>
                  <a:pt x="0" y="0"/>
                </a:lnTo>
                <a:lnTo>
                  <a:pt x="0" y="5958840"/>
                </a:lnTo>
                <a:lnTo>
                  <a:pt x="5943600" y="5958840"/>
                </a:lnTo>
                <a:lnTo>
                  <a:pt x="5943600" y="0"/>
                </a:lnTo>
                <a:close/>
              </a:path>
            </a:pathLst>
          </a:custGeom>
          <a:solidFill>
            <a:srgbClr val="000000">
              <a:alpha val="59999"/>
            </a:srgbClr>
          </a:solidFill>
        </p:spPr>
        <p:txBody>
          <a:bodyPr wrap="square" lIns="0" tIns="0" rIns="0" bIns="0" rtlCol="0"/>
          <a:lstStyle/>
          <a:p>
            <a:endParaRPr sz="1350"/>
          </a:p>
        </p:txBody>
      </p:sp>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DejaVu Sans"/>
                <a:cs typeface="DejaVu Sans"/>
              </a:defRPr>
            </a:lvl1pPr>
          </a:lstStyle>
          <a:p>
            <a:endParaRPr/>
          </a:p>
        </p:txBody>
      </p:sp>
      <p:sp>
        <p:nvSpPr>
          <p:cNvPr id="3" name="Holder 3"/>
          <p:cNvSpPr>
            <a:spLocks noGrp="1"/>
          </p:cNvSpPr>
          <p:nvPr>
            <p:ph sz="half" idx="2"/>
          </p:nvPr>
        </p:nvSpPr>
        <p:spPr>
          <a:xfrm>
            <a:off x="457200" y="1577340"/>
            <a:ext cx="397764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900" b="0" i="0">
                <a:solidFill>
                  <a:srgbClr val="888888"/>
                </a:solidFill>
                <a:latin typeface="DejaVu Sans"/>
                <a:cs typeface="DejaVu Sans"/>
              </a:defRPr>
            </a:lvl1pPr>
          </a:lstStyle>
          <a:p>
            <a:pPr marL="28575">
              <a:lnSpc>
                <a:spcPts val="930"/>
              </a:lnSpc>
            </a:pPr>
            <a:fld id="{81D60167-4931-47E6-BA6A-407CBD079E47}" type="slidenum">
              <a:rPr lang="en-US" spc="-116" smtClean="0"/>
              <a:pPr marL="28575">
                <a:lnSpc>
                  <a:spcPts val="930"/>
                </a:lnSpc>
              </a:pPr>
              <a:t>‹#›</a:t>
            </a:fld>
            <a:endParaRPr lang="en-US" spc="-116" dirty="0"/>
          </a:p>
        </p:txBody>
      </p:sp>
    </p:spTree>
    <p:extLst>
      <p:ext uri="{BB962C8B-B14F-4D97-AF65-F5344CB8AC3E}">
        <p14:creationId xmlns:p14="http://schemas.microsoft.com/office/powerpoint/2010/main" val="1554581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D0D0D"/>
          </a:solidFill>
        </p:spPr>
        <p:txBody>
          <a:bodyPr wrap="square" lIns="0" tIns="0" rIns="0" bIns="0" rtlCol="0"/>
          <a:lstStyle/>
          <a:p>
            <a:endParaRPr sz="1350"/>
          </a:p>
        </p:txBody>
      </p:sp>
      <p:sp>
        <p:nvSpPr>
          <p:cNvPr id="17" name="bg object 17"/>
          <p:cNvSpPr/>
          <p:nvPr/>
        </p:nvSpPr>
        <p:spPr>
          <a:xfrm>
            <a:off x="1149858" y="1219200"/>
            <a:ext cx="6858000" cy="5638797"/>
          </a:xfrm>
          <a:prstGeom prst="rect">
            <a:avLst/>
          </a:prstGeom>
          <a:blipFill>
            <a:blip r:embed="rId2" cstate="print"/>
            <a:stretch>
              <a:fillRect/>
            </a:stretch>
          </a:blipFill>
        </p:spPr>
        <p:txBody>
          <a:bodyPr wrap="square" lIns="0" tIns="0" rIns="0" bIns="0" rtlCol="0"/>
          <a:lstStyle/>
          <a:p>
            <a:endParaRPr sz="1350"/>
          </a:p>
        </p:txBody>
      </p:sp>
      <p:sp>
        <p:nvSpPr>
          <p:cNvPr id="2" name="Holder 2"/>
          <p:cNvSpPr>
            <a:spLocks noGrp="1"/>
          </p:cNvSpPr>
          <p:nvPr>
            <p:ph type="title"/>
          </p:nvPr>
        </p:nvSpPr>
        <p:spPr>
          <a:xfrm>
            <a:off x="298399" y="76911"/>
            <a:ext cx="8547201" cy="323165"/>
          </a:xfrm>
        </p:spPr>
        <p:txBody>
          <a:bodyPr lIns="0" tIns="0" rIns="0" bIns="0"/>
          <a:lstStyle>
            <a:lvl1pPr>
              <a:defRPr sz="2100" b="1" i="0">
                <a:solidFill>
                  <a:schemeClr val="bg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900" b="0" i="0">
                <a:solidFill>
                  <a:srgbClr val="888888"/>
                </a:solidFill>
                <a:latin typeface="DejaVu Sans"/>
                <a:cs typeface="DejaVu Sans"/>
              </a:defRPr>
            </a:lvl1pPr>
          </a:lstStyle>
          <a:p>
            <a:pPr marL="28575">
              <a:lnSpc>
                <a:spcPts val="930"/>
              </a:lnSpc>
            </a:pPr>
            <a:fld id="{81D60167-4931-47E6-BA6A-407CBD079E47}" type="slidenum">
              <a:rPr lang="en-US" spc="-116" smtClean="0"/>
              <a:pPr marL="28575">
                <a:lnSpc>
                  <a:spcPts val="930"/>
                </a:lnSpc>
              </a:pPr>
              <a:t>‹#›</a:t>
            </a:fld>
            <a:endParaRPr lang="en-US" spc="-116" dirty="0"/>
          </a:p>
        </p:txBody>
      </p:sp>
    </p:spTree>
    <p:extLst>
      <p:ext uri="{BB962C8B-B14F-4D97-AF65-F5344CB8AC3E}">
        <p14:creationId xmlns:p14="http://schemas.microsoft.com/office/powerpoint/2010/main" val="101995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lnSpc>
                <a:spcPct val="100000"/>
              </a:lnSpc>
              <a:spcBef>
                <a:spcPts val="40"/>
              </a:spcBef>
            </a:pPr>
            <a:fld id="{81D60167-4931-47E6-BA6A-407CBD079E47}" type="slidenum">
              <a:rPr spc="-25" dirty="0"/>
              <a:t>‹#›</a:t>
            </a:fld>
            <a:endParaRPr spc="-2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900" b="0" i="0">
                <a:solidFill>
                  <a:srgbClr val="888888"/>
                </a:solidFill>
                <a:latin typeface="DejaVu Sans"/>
                <a:cs typeface="DejaVu Sans"/>
              </a:defRPr>
            </a:lvl1pPr>
          </a:lstStyle>
          <a:p>
            <a:pPr marL="28575">
              <a:lnSpc>
                <a:spcPts val="930"/>
              </a:lnSpc>
            </a:pPr>
            <a:fld id="{81D60167-4931-47E6-BA6A-407CBD079E47}" type="slidenum">
              <a:rPr lang="en-US" spc="-116" smtClean="0"/>
              <a:pPr marL="28575">
                <a:lnSpc>
                  <a:spcPts val="930"/>
                </a:lnSpc>
              </a:pPr>
              <a:t>‹#›</a:t>
            </a:fld>
            <a:endParaRPr lang="en-US" spc="-116" dirty="0"/>
          </a:p>
        </p:txBody>
      </p:sp>
    </p:spTree>
    <p:extLst>
      <p:ext uri="{BB962C8B-B14F-4D97-AF65-F5344CB8AC3E}">
        <p14:creationId xmlns:p14="http://schemas.microsoft.com/office/powerpoint/2010/main" val="243787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38100">
              <a:lnSpc>
                <a:spcPct val="100000"/>
              </a:lnSpc>
              <a:spcBef>
                <a:spcPts val="405"/>
              </a:spcBef>
            </a:pPr>
            <a:fld id="{81D60167-4931-47E6-BA6A-407CBD079E47}" type="slidenum">
              <a:rPr dirty="0"/>
              <a:t>‹#›</a:t>
            </a:fld>
            <a:endParaRPr dirty="0"/>
          </a:p>
        </p:txBody>
      </p:sp>
    </p:spTree>
    <p:extLst>
      <p:ext uri="{BB962C8B-B14F-4D97-AF65-F5344CB8AC3E}">
        <p14:creationId xmlns:p14="http://schemas.microsoft.com/office/powerpoint/2010/main" val="4109492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38100">
              <a:lnSpc>
                <a:spcPct val="100000"/>
              </a:lnSpc>
              <a:spcBef>
                <a:spcPts val="405"/>
              </a:spcBef>
            </a:pPr>
            <a:fld id="{81D60167-4931-47E6-BA6A-407CBD079E47}" type="slidenum">
              <a:rPr dirty="0"/>
              <a:t>‹#›</a:t>
            </a:fld>
            <a:endParaRPr dirty="0"/>
          </a:p>
        </p:txBody>
      </p:sp>
    </p:spTree>
    <p:extLst>
      <p:ext uri="{BB962C8B-B14F-4D97-AF65-F5344CB8AC3E}">
        <p14:creationId xmlns:p14="http://schemas.microsoft.com/office/powerpoint/2010/main" val="464458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38100">
              <a:lnSpc>
                <a:spcPct val="100000"/>
              </a:lnSpc>
              <a:spcBef>
                <a:spcPts val="405"/>
              </a:spcBef>
            </a:pPr>
            <a:fld id="{81D60167-4931-47E6-BA6A-407CBD079E47}" type="slidenum">
              <a:rPr dirty="0"/>
              <a:t>‹#›</a:t>
            </a:fld>
            <a:endParaRPr dirty="0"/>
          </a:p>
        </p:txBody>
      </p:sp>
    </p:spTree>
    <p:extLst>
      <p:ext uri="{BB962C8B-B14F-4D97-AF65-F5344CB8AC3E}">
        <p14:creationId xmlns:p14="http://schemas.microsoft.com/office/powerpoint/2010/main" val="4058116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9144000" cy="6858000"/>
          </a:xfrm>
          <a:custGeom>
            <a:avLst/>
            <a:gdLst/>
            <a:ahLst/>
            <a:cxnLst/>
            <a:rect l="l" t="t" r="r" b="b"/>
            <a:pathLst>
              <a:path w="9144000" h="6858000">
                <a:moveTo>
                  <a:pt x="0" y="0"/>
                </a:moveTo>
                <a:lnTo>
                  <a:pt x="9143998" y="0"/>
                </a:lnTo>
                <a:lnTo>
                  <a:pt x="9143998" y="6857998"/>
                </a:lnTo>
                <a:lnTo>
                  <a:pt x="0" y="6857998"/>
                </a:lnTo>
                <a:lnTo>
                  <a:pt x="0" y="0"/>
                </a:lnTo>
                <a:close/>
              </a:path>
            </a:pathLst>
          </a:custGeom>
          <a:solidFill>
            <a:srgbClr val="000000"/>
          </a:solidFill>
        </p:spPr>
        <p:txBody>
          <a:bodyPr wrap="square" lIns="0" tIns="0" rIns="0" bIns="0" rtlCol="0"/>
          <a:lstStyle/>
          <a:p>
            <a:endParaRPr/>
          </a:p>
        </p:txBody>
      </p:sp>
      <p:sp>
        <p:nvSpPr>
          <p:cNvPr id="17" name="bk object 17"/>
          <p:cNvSpPr/>
          <p:nvPr/>
        </p:nvSpPr>
        <p:spPr>
          <a:xfrm>
            <a:off x="0" y="1066801"/>
            <a:ext cx="9143998" cy="5029198"/>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5814752" y="54032"/>
            <a:ext cx="3304308" cy="2061556"/>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5864699" y="81889"/>
            <a:ext cx="3204845" cy="1753870"/>
          </a:xfrm>
          <a:custGeom>
            <a:avLst/>
            <a:gdLst/>
            <a:ahLst/>
            <a:cxnLst/>
            <a:rect l="l" t="t" r="r" b="b"/>
            <a:pathLst>
              <a:path w="3204845" h="1753870">
                <a:moveTo>
                  <a:pt x="2054863" y="1587237"/>
                </a:moveTo>
                <a:lnTo>
                  <a:pt x="1223627" y="1587237"/>
                </a:lnTo>
                <a:lnTo>
                  <a:pt x="1258340" y="1621587"/>
                </a:lnTo>
                <a:lnTo>
                  <a:pt x="1297833" y="1652535"/>
                </a:lnTo>
                <a:lnTo>
                  <a:pt x="1341650" y="1679829"/>
                </a:lnTo>
                <a:lnTo>
                  <a:pt x="1389340" y="1703218"/>
                </a:lnTo>
                <a:lnTo>
                  <a:pt x="1440449" y="1722451"/>
                </a:lnTo>
                <a:lnTo>
                  <a:pt x="1494522" y="1737276"/>
                </a:lnTo>
                <a:lnTo>
                  <a:pt x="1547538" y="1746981"/>
                </a:lnTo>
                <a:lnTo>
                  <a:pt x="1600568" y="1752264"/>
                </a:lnTo>
                <a:lnTo>
                  <a:pt x="1653233" y="1753277"/>
                </a:lnTo>
                <a:lnTo>
                  <a:pt x="1705153" y="1750173"/>
                </a:lnTo>
                <a:lnTo>
                  <a:pt x="1755946" y="1743104"/>
                </a:lnTo>
                <a:lnTo>
                  <a:pt x="1805232" y="1732221"/>
                </a:lnTo>
                <a:lnTo>
                  <a:pt x="1852631" y="1717678"/>
                </a:lnTo>
                <a:lnTo>
                  <a:pt x="1897763" y="1699626"/>
                </a:lnTo>
                <a:lnTo>
                  <a:pt x="1940246" y="1678218"/>
                </a:lnTo>
                <a:lnTo>
                  <a:pt x="1979700" y="1653605"/>
                </a:lnTo>
                <a:lnTo>
                  <a:pt x="2015745" y="1625941"/>
                </a:lnTo>
                <a:lnTo>
                  <a:pt x="2048001" y="1595376"/>
                </a:lnTo>
                <a:lnTo>
                  <a:pt x="2054863" y="1587237"/>
                </a:lnTo>
                <a:close/>
              </a:path>
              <a:path w="3204845" h="1753870">
                <a:moveTo>
                  <a:pt x="2660071" y="1433309"/>
                </a:moveTo>
                <a:lnTo>
                  <a:pt x="432749" y="1433309"/>
                </a:lnTo>
                <a:lnTo>
                  <a:pt x="434728" y="1435892"/>
                </a:lnTo>
                <a:lnTo>
                  <a:pt x="467617" y="1473478"/>
                </a:lnTo>
                <a:lnTo>
                  <a:pt x="499656" y="1503356"/>
                </a:lnTo>
                <a:lnTo>
                  <a:pt x="534635" y="1530593"/>
                </a:lnTo>
                <a:lnTo>
                  <a:pt x="572276" y="1555139"/>
                </a:lnTo>
                <a:lnTo>
                  <a:pt x="612302" y="1576942"/>
                </a:lnTo>
                <a:lnTo>
                  <a:pt x="654436" y="1595949"/>
                </a:lnTo>
                <a:lnTo>
                  <a:pt x="698401" y="1612110"/>
                </a:lnTo>
                <a:lnTo>
                  <a:pt x="743920" y="1625373"/>
                </a:lnTo>
                <a:lnTo>
                  <a:pt x="790717" y="1635685"/>
                </a:lnTo>
                <a:lnTo>
                  <a:pt x="838513" y="1642997"/>
                </a:lnTo>
                <a:lnTo>
                  <a:pt x="887031" y="1647255"/>
                </a:lnTo>
                <a:lnTo>
                  <a:pt x="935996" y="1648408"/>
                </a:lnTo>
                <a:lnTo>
                  <a:pt x="985129" y="1646405"/>
                </a:lnTo>
                <a:lnTo>
                  <a:pt x="1034154" y="1641194"/>
                </a:lnTo>
                <a:lnTo>
                  <a:pt x="1082793" y="1632723"/>
                </a:lnTo>
                <a:lnTo>
                  <a:pt x="1130770" y="1620941"/>
                </a:lnTo>
                <a:lnTo>
                  <a:pt x="1177807" y="1605796"/>
                </a:lnTo>
                <a:lnTo>
                  <a:pt x="1223627" y="1587237"/>
                </a:lnTo>
                <a:lnTo>
                  <a:pt x="2054863" y="1587237"/>
                </a:lnTo>
                <a:lnTo>
                  <a:pt x="2076086" y="1562064"/>
                </a:lnTo>
                <a:lnTo>
                  <a:pt x="2099621" y="1526156"/>
                </a:lnTo>
                <a:lnTo>
                  <a:pt x="2118224" y="1487805"/>
                </a:lnTo>
                <a:lnTo>
                  <a:pt x="2570903" y="1487805"/>
                </a:lnTo>
                <a:lnTo>
                  <a:pt x="2587202" y="1480502"/>
                </a:lnTo>
                <a:lnTo>
                  <a:pt x="2627232" y="1457375"/>
                </a:lnTo>
                <a:lnTo>
                  <a:pt x="2660071" y="1433309"/>
                </a:lnTo>
                <a:close/>
              </a:path>
              <a:path w="3204845" h="1753870">
                <a:moveTo>
                  <a:pt x="2570903" y="1487805"/>
                </a:moveTo>
                <a:lnTo>
                  <a:pt x="2118224" y="1487805"/>
                </a:lnTo>
                <a:lnTo>
                  <a:pt x="2159638" y="1504770"/>
                </a:lnTo>
                <a:lnTo>
                  <a:pt x="2203107" y="1518183"/>
                </a:lnTo>
                <a:lnTo>
                  <a:pt x="2248222" y="1527956"/>
                </a:lnTo>
                <a:lnTo>
                  <a:pt x="2294570" y="1533998"/>
                </a:lnTo>
                <a:lnTo>
                  <a:pt x="2341742" y="1536221"/>
                </a:lnTo>
                <a:lnTo>
                  <a:pt x="2395526" y="1534055"/>
                </a:lnTo>
                <a:lnTo>
                  <a:pt x="2447369" y="1527104"/>
                </a:lnTo>
                <a:lnTo>
                  <a:pt x="2496866" y="1515664"/>
                </a:lnTo>
                <a:lnTo>
                  <a:pt x="2543612" y="1500031"/>
                </a:lnTo>
                <a:lnTo>
                  <a:pt x="2570903" y="1487805"/>
                </a:lnTo>
                <a:close/>
              </a:path>
              <a:path w="3204845" h="1753870">
                <a:moveTo>
                  <a:pt x="767520" y="154501"/>
                </a:moveTo>
                <a:lnTo>
                  <a:pt x="719914" y="157610"/>
                </a:lnTo>
                <a:lnTo>
                  <a:pt x="666295" y="165254"/>
                </a:lnTo>
                <a:lnTo>
                  <a:pt x="615126" y="176911"/>
                </a:lnTo>
                <a:lnTo>
                  <a:pt x="566666" y="192328"/>
                </a:lnTo>
                <a:lnTo>
                  <a:pt x="521177" y="211247"/>
                </a:lnTo>
                <a:lnTo>
                  <a:pt x="478921" y="233412"/>
                </a:lnTo>
                <a:lnTo>
                  <a:pt x="440159" y="258567"/>
                </a:lnTo>
                <a:lnTo>
                  <a:pt x="405151" y="286457"/>
                </a:lnTo>
                <a:lnTo>
                  <a:pt x="374160" y="316826"/>
                </a:lnTo>
                <a:lnTo>
                  <a:pt x="347446" y="349417"/>
                </a:lnTo>
                <a:lnTo>
                  <a:pt x="325271" y="383974"/>
                </a:lnTo>
                <a:lnTo>
                  <a:pt x="307897" y="420241"/>
                </a:lnTo>
                <a:lnTo>
                  <a:pt x="295583" y="457963"/>
                </a:lnTo>
                <a:lnTo>
                  <a:pt x="288592" y="496883"/>
                </a:lnTo>
                <a:lnTo>
                  <a:pt x="287186" y="536745"/>
                </a:lnTo>
                <a:lnTo>
                  <a:pt x="291624" y="577293"/>
                </a:lnTo>
                <a:lnTo>
                  <a:pt x="288929" y="582752"/>
                </a:lnTo>
                <a:lnTo>
                  <a:pt x="238974" y="589627"/>
                </a:lnTo>
                <a:lnTo>
                  <a:pt x="191650" y="602120"/>
                </a:lnTo>
                <a:lnTo>
                  <a:pt x="147731" y="619857"/>
                </a:lnTo>
                <a:lnTo>
                  <a:pt x="107995" y="642463"/>
                </a:lnTo>
                <a:lnTo>
                  <a:pt x="73219" y="669563"/>
                </a:lnTo>
                <a:lnTo>
                  <a:pt x="44177" y="700784"/>
                </a:lnTo>
                <a:lnTo>
                  <a:pt x="19413" y="740158"/>
                </a:lnTo>
                <a:lnTo>
                  <a:pt x="4795" y="781030"/>
                </a:lnTo>
                <a:lnTo>
                  <a:pt x="0" y="822468"/>
                </a:lnTo>
                <a:lnTo>
                  <a:pt x="4700" y="863540"/>
                </a:lnTo>
                <a:lnTo>
                  <a:pt x="18573" y="903314"/>
                </a:lnTo>
                <a:lnTo>
                  <a:pt x="41292" y="940858"/>
                </a:lnTo>
                <a:lnTo>
                  <a:pt x="72532" y="975239"/>
                </a:lnTo>
                <a:lnTo>
                  <a:pt x="111969" y="1005527"/>
                </a:lnTo>
                <a:lnTo>
                  <a:pt x="159277" y="1030789"/>
                </a:lnTo>
                <a:lnTo>
                  <a:pt x="124424" y="1063838"/>
                </a:lnTo>
                <a:lnTo>
                  <a:pt x="98101" y="1100467"/>
                </a:lnTo>
                <a:lnTo>
                  <a:pt x="80707" y="1139776"/>
                </a:lnTo>
                <a:lnTo>
                  <a:pt x="72639" y="1180868"/>
                </a:lnTo>
                <a:lnTo>
                  <a:pt x="74295" y="1222843"/>
                </a:lnTo>
                <a:lnTo>
                  <a:pt x="84601" y="1261155"/>
                </a:lnTo>
                <a:lnTo>
                  <a:pt x="102551" y="1296786"/>
                </a:lnTo>
                <a:lnTo>
                  <a:pt x="127406" y="1329302"/>
                </a:lnTo>
                <a:lnTo>
                  <a:pt x="158428" y="1358271"/>
                </a:lnTo>
                <a:lnTo>
                  <a:pt x="194880" y="1383258"/>
                </a:lnTo>
                <a:lnTo>
                  <a:pt x="236023" y="1403830"/>
                </a:lnTo>
                <a:lnTo>
                  <a:pt x="281119" y="1419555"/>
                </a:lnTo>
                <a:lnTo>
                  <a:pt x="329431" y="1429999"/>
                </a:lnTo>
                <a:lnTo>
                  <a:pt x="380220" y="1434728"/>
                </a:lnTo>
                <a:lnTo>
                  <a:pt x="432749" y="1433309"/>
                </a:lnTo>
                <a:lnTo>
                  <a:pt x="2660071" y="1433309"/>
                </a:lnTo>
                <a:lnTo>
                  <a:pt x="2694990" y="1401510"/>
                </a:lnTo>
                <a:lnTo>
                  <a:pt x="2721909" y="1369365"/>
                </a:lnTo>
                <a:lnTo>
                  <a:pt x="2743648" y="1334809"/>
                </a:lnTo>
                <a:lnTo>
                  <a:pt x="2759802" y="1298136"/>
                </a:lnTo>
                <a:lnTo>
                  <a:pt x="2769967" y="1259645"/>
                </a:lnTo>
                <a:lnTo>
                  <a:pt x="2773737" y="1219631"/>
                </a:lnTo>
                <a:lnTo>
                  <a:pt x="2824376" y="1212238"/>
                </a:lnTo>
                <a:lnTo>
                  <a:pt x="2873538" y="1201060"/>
                </a:lnTo>
                <a:lnTo>
                  <a:pt x="2920849" y="1186216"/>
                </a:lnTo>
                <a:lnTo>
                  <a:pt x="2965935" y="1167822"/>
                </a:lnTo>
                <a:lnTo>
                  <a:pt x="3008419" y="1145997"/>
                </a:lnTo>
                <a:lnTo>
                  <a:pt x="3052784" y="1117429"/>
                </a:lnTo>
                <a:lnTo>
                  <a:pt x="3091616" y="1085919"/>
                </a:lnTo>
                <a:lnTo>
                  <a:pt x="3124844" y="1051860"/>
                </a:lnTo>
                <a:lnTo>
                  <a:pt x="3152400" y="1015644"/>
                </a:lnTo>
                <a:lnTo>
                  <a:pt x="3174214" y="977667"/>
                </a:lnTo>
                <a:lnTo>
                  <a:pt x="3190218" y="938321"/>
                </a:lnTo>
                <a:lnTo>
                  <a:pt x="3200341" y="897999"/>
                </a:lnTo>
                <a:lnTo>
                  <a:pt x="3204515" y="857096"/>
                </a:lnTo>
                <a:lnTo>
                  <a:pt x="3202671" y="816005"/>
                </a:lnTo>
                <a:lnTo>
                  <a:pt x="3194738" y="775120"/>
                </a:lnTo>
                <a:lnTo>
                  <a:pt x="3180649" y="734833"/>
                </a:lnTo>
                <a:lnTo>
                  <a:pt x="3160333" y="695539"/>
                </a:lnTo>
                <a:lnTo>
                  <a:pt x="3133721" y="657632"/>
                </a:lnTo>
                <a:lnTo>
                  <a:pt x="3100745" y="621503"/>
                </a:lnTo>
                <a:lnTo>
                  <a:pt x="3105944" y="611994"/>
                </a:lnTo>
                <a:lnTo>
                  <a:pt x="3129444" y="543402"/>
                </a:lnTo>
                <a:lnTo>
                  <a:pt x="3132816" y="504289"/>
                </a:lnTo>
                <a:lnTo>
                  <a:pt x="3129285" y="465833"/>
                </a:lnTo>
                <a:lnTo>
                  <a:pt x="3119183" y="428466"/>
                </a:lnTo>
                <a:lnTo>
                  <a:pt x="3102838" y="392620"/>
                </a:lnTo>
                <a:lnTo>
                  <a:pt x="3080583" y="358726"/>
                </a:lnTo>
                <a:lnTo>
                  <a:pt x="3052747" y="327215"/>
                </a:lnTo>
                <a:lnTo>
                  <a:pt x="3019661" y="298520"/>
                </a:lnTo>
                <a:lnTo>
                  <a:pt x="2981656" y="273073"/>
                </a:lnTo>
                <a:lnTo>
                  <a:pt x="2939062" y="251303"/>
                </a:lnTo>
                <a:lnTo>
                  <a:pt x="2892210" y="233644"/>
                </a:lnTo>
                <a:lnTo>
                  <a:pt x="2841430" y="220526"/>
                </a:lnTo>
                <a:lnTo>
                  <a:pt x="2835899" y="205355"/>
                </a:lnTo>
                <a:lnTo>
                  <a:pt x="1040246" y="205355"/>
                </a:lnTo>
                <a:lnTo>
                  <a:pt x="997907" y="188839"/>
                </a:lnTo>
                <a:lnTo>
                  <a:pt x="953900" y="175477"/>
                </a:lnTo>
                <a:lnTo>
                  <a:pt x="908543" y="165315"/>
                </a:lnTo>
                <a:lnTo>
                  <a:pt x="862150" y="158400"/>
                </a:lnTo>
                <a:lnTo>
                  <a:pt x="815037" y="154780"/>
                </a:lnTo>
                <a:lnTo>
                  <a:pt x="767520" y="154501"/>
                </a:lnTo>
                <a:close/>
              </a:path>
              <a:path w="3204845" h="1753870">
                <a:moveTo>
                  <a:pt x="1373093" y="49035"/>
                </a:moveTo>
                <a:lnTo>
                  <a:pt x="1322671" y="53030"/>
                </a:lnTo>
                <a:lnTo>
                  <a:pt x="1273496" y="61756"/>
                </a:lnTo>
                <a:lnTo>
                  <a:pt x="1226202" y="75070"/>
                </a:lnTo>
                <a:lnTo>
                  <a:pt x="1181427" y="92826"/>
                </a:lnTo>
                <a:lnTo>
                  <a:pt x="1139808" y="114877"/>
                </a:lnTo>
                <a:lnTo>
                  <a:pt x="1101980" y="141080"/>
                </a:lnTo>
                <a:lnTo>
                  <a:pt x="1068580" y="171287"/>
                </a:lnTo>
                <a:lnTo>
                  <a:pt x="1040246" y="205355"/>
                </a:lnTo>
                <a:lnTo>
                  <a:pt x="2835899" y="205355"/>
                </a:lnTo>
                <a:lnTo>
                  <a:pt x="2825164" y="175908"/>
                </a:lnTo>
                <a:lnTo>
                  <a:pt x="2799039" y="134330"/>
                </a:lnTo>
                <a:lnTo>
                  <a:pt x="2798306" y="133549"/>
                </a:lnTo>
                <a:lnTo>
                  <a:pt x="1666315" y="133549"/>
                </a:lnTo>
                <a:lnTo>
                  <a:pt x="1645236" y="119148"/>
                </a:lnTo>
                <a:lnTo>
                  <a:pt x="1599239" y="93970"/>
                </a:lnTo>
                <a:lnTo>
                  <a:pt x="1525464" y="66901"/>
                </a:lnTo>
                <a:lnTo>
                  <a:pt x="1475125" y="55826"/>
                </a:lnTo>
                <a:lnTo>
                  <a:pt x="1424123" y="49919"/>
                </a:lnTo>
                <a:lnTo>
                  <a:pt x="1373093" y="49035"/>
                </a:lnTo>
                <a:close/>
              </a:path>
              <a:path w="3204845" h="1753870">
                <a:moveTo>
                  <a:pt x="1950938" y="0"/>
                </a:moveTo>
                <a:lnTo>
                  <a:pt x="1901283" y="3444"/>
                </a:lnTo>
                <a:lnTo>
                  <a:pt x="1853138" y="12472"/>
                </a:lnTo>
                <a:lnTo>
                  <a:pt x="1807396" y="26859"/>
                </a:lnTo>
                <a:lnTo>
                  <a:pt x="1764950" y="46383"/>
                </a:lnTo>
                <a:lnTo>
                  <a:pt x="1726692" y="70821"/>
                </a:lnTo>
                <a:lnTo>
                  <a:pt x="1693516" y="99950"/>
                </a:lnTo>
                <a:lnTo>
                  <a:pt x="1666315" y="133549"/>
                </a:lnTo>
                <a:lnTo>
                  <a:pt x="2798306" y="133549"/>
                </a:lnTo>
                <a:lnTo>
                  <a:pt x="2763743" y="96684"/>
                </a:lnTo>
                <a:lnTo>
                  <a:pt x="2761441" y="94957"/>
                </a:lnTo>
                <a:lnTo>
                  <a:pt x="2212823" y="94957"/>
                </a:lnTo>
                <a:lnTo>
                  <a:pt x="2188774" y="74034"/>
                </a:lnTo>
                <a:lnTo>
                  <a:pt x="2132100" y="39077"/>
                </a:lnTo>
                <a:lnTo>
                  <a:pt x="2051205" y="10747"/>
                </a:lnTo>
                <a:lnTo>
                  <a:pt x="2001210" y="2360"/>
                </a:lnTo>
                <a:lnTo>
                  <a:pt x="1950938" y="0"/>
                </a:lnTo>
                <a:close/>
              </a:path>
              <a:path w="3204845" h="1753870">
                <a:moveTo>
                  <a:pt x="2482818" y="420"/>
                </a:moveTo>
                <a:lnTo>
                  <a:pt x="2432791" y="3488"/>
                </a:lnTo>
                <a:lnTo>
                  <a:pt x="2383730" y="11695"/>
                </a:lnTo>
                <a:lnTo>
                  <a:pt x="2336418" y="24994"/>
                </a:lnTo>
                <a:lnTo>
                  <a:pt x="2291640" y="43336"/>
                </a:lnTo>
                <a:lnTo>
                  <a:pt x="2250180" y="66673"/>
                </a:lnTo>
                <a:lnTo>
                  <a:pt x="2212823" y="94957"/>
                </a:lnTo>
                <a:lnTo>
                  <a:pt x="2761441" y="94957"/>
                </a:lnTo>
                <a:lnTo>
                  <a:pt x="2719967" y="63859"/>
                </a:lnTo>
                <a:lnTo>
                  <a:pt x="2676883" y="40507"/>
                </a:lnTo>
                <a:lnTo>
                  <a:pt x="2630842" y="22535"/>
                </a:lnTo>
                <a:lnTo>
                  <a:pt x="2582627" y="9896"/>
                </a:lnTo>
                <a:lnTo>
                  <a:pt x="2533024" y="2540"/>
                </a:lnTo>
                <a:lnTo>
                  <a:pt x="2482818" y="420"/>
                </a:lnTo>
                <a:close/>
              </a:path>
            </a:pathLst>
          </a:custGeom>
          <a:solidFill>
            <a:srgbClr val="FFFFFF"/>
          </a:solidFill>
        </p:spPr>
        <p:txBody>
          <a:bodyPr wrap="square" lIns="0" tIns="0" rIns="0" bIns="0" rtlCol="0"/>
          <a:lstStyle/>
          <a:p>
            <a:endParaRPr/>
          </a:p>
        </p:txBody>
      </p:sp>
      <p:sp>
        <p:nvSpPr>
          <p:cNvPr id="20" name="bk object 20"/>
          <p:cNvSpPr/>
          <p:nvPr/>
        </p:nvSpPr>
        <p:spPr>
          <a:xfrm>
            <a:off x="6624631" y="1844718"/>
            <a:ext cx="194734" cy="196931"/>
          </a:xfrm>
          <a:prstGeom prst="rect">
            <a:avLst/>
          </a:prstGeom>
          <a:blipFill>
            <a:blip r:embed="rId4" cstate="print"/>
            <a:stretch>
              <a:fillRect/>
            </a:stretch>
          </a:blipFill>
        </p:spPr>
        <p:txBody>
          <a:bodyPr wrap="square" lIns="0" tIns="0" rIns="0" bIns="0" rtlCol="0"/>
          <a:lstStyle/>
          <a:p>
            <a:endParaRPr/>
          </a:p>
        </p:txBody>
      </p:sp>
      <p:sp>
        <p:nvSpPr>
          <p:cNvPr id="21" name="bk object 21"/>
          <p:cNvSpPr/>
          <p:nvPr/>
        </p:nvSpPr>
        <p:spPr>
          <a:xfrm>
            <a:off x="6672875" y="1667388"/>
            <a:ext cx="292100" cy="292100"/>
          </a:xfrm>
          <a:custGeom>
            <a:avLst/>
            <a:gdLst/>
            <a:ahLst/>
            <a:cxnLst/>
            <a:rect l="l" t="t" r="r" b="b"/>
            <a:pathLst>
              <a:path w="292100" h="292100">
                <a:moveTo>
                  <a:pt x="146050" y="0"/>
                </a:moveTo>
                <a:lnTo>
                  <a:pt x="99886" y="7445"/>
                </a:lnTo>
                <a:lnTo>
                  <a:pt x="59794" y="28179"/>
                </a:lnTo>
                <a:lnTo>
                  <a:pt x="28179" y="59794"/>
                </a:lnTo>
                <a:lnTo>
                  <a:pt x="7445" y="99886"/>
                </a:lnTo>
                <a:lnTo>
                  <a:pt x="0" y="146050"/>
                </a:lnTo>
                <a:lnTo>
                  <a:pt x="7445" y="192213"/>
                </a:lnTo>
                <a:lnTo>
                  <a:pt x="28179" y="232305"/>
                </a:lnTo>
                <a:lnTo>
                  <a:pt x="59794" y="263920"/>
                </a:lnTo>
                <a:lnTo>
                  <a:pt x="99886" y="284654"/>
                </a:lnTo>
                <a:lnTo>
                  <a:pt x="146050" y="292100"/>
                </a:lnTo>
                <a:lnTo>
                  <a:pt x="192213" y="284654"/>
                </a:lnTo>
                <a:lnTo>
                  <a:pt x="232305" y="263920"/>
                </a:lnTo>
                <a:lnTo>
                  <a:pt x="263920" y="232305"/>
                </a:lnTo>
                <a:lnTo>
                  <a:pt x="284654" y="192213"/>
                </a:lnTo>
                <a:lnTo>
                  <a:pt x="292100" y="146050"/>
                </a:lnTo>
                <a:lnTo>
                  <a:pt x="284654" y="99886"/>
                </a:lnTo>
                <a:lnTo>
                  <a:pt x="263920" y="59794"/>
                </a:lnTo>
                <a:lnTo>
                  <a:pt x="232305" y="28179"/>
                </a:lnTo>
                <a:lnTo>
                  <a:pt x="192213" y="7445"/>
                </a:lnTo>
                <a:lnTo>
                  <a:pt x="146050" y="0"/>
                </a:lnTo>
                <a:close/>
              </a:path>
            </a:pathLst>
          </a:custGeom>
          <a:solidFill>
            <a:srgbClr val="FFFFFF"/>
          </a:solidFill>
        </p:spPr>
        <p:txBody>
          <a:bodyPr wrap="square" lIns="0" tIns="0" rIns="0" bIns="0" rtlCol="0"/>
          <a:lstStyle/>
          <a:p>
            <a:endParaRPr/>
          </a:p>
        </p:txBody>
      </p:sp>
      <p:sp>
        <p:nvSpPr>
          <p:cNvPr id="22" name="bk object 22"/>
          <p:cNvSpPr/>
          <p:nvPr/>
        </p:nvSpPr>
        <p:spPr>
          <a:xfrm>
            <a:off x="5864699" y="81890"/>
            <a:ext cx="3204845" cy="1753870"/>
          </a:xfrm>
          <a:custGeom>
            <a:avLst/>
            <a:gdLst/>
            <a:ahLst/>
            <a:cxnLst/>
            <a:rect l="l" t="t" r="r" b="b"/>
            <a:pathLst>
              <a:path w="3204845" h="1753870">
                <a:moveTo>
                  <a:pt x="291624" y="577293"/>
                </a:moveTo>
                <a:lnTo>
                  <a:pt x="287186" y="536745"/>
                </a:lnTo>
                <a:lnTo>
                  <a:pt x="288592" y="496883"/>
                </a:lnTo>
                <a:lnTo>
                  <a:pt x="295583" y="457963"/>
                </a:lnTo>
                <a:lnTo>
                  <a:pt x="307896" y="420241"/>
                </a:lnTo>
                <a:lnTo>
                  <a:pt x="325271" y="383974"/>
                </a:lnTo>
                <a:lnTo>
                  <a:pt x="347446" y="349417"/>
                </a:lnTo>
                <a:lnTo>
                  <a:pt x="374159" y="316826"/>
                </a:lnTo>
                <a:lnTo>
                  <a:pt x="405151" y="286458"/>
                </a:lnTo>
                <a:lnTo>
                  <a:pt x="440158" y="258568"/>
                </a:lnTo>
                <a:lnTo>
                  <a:pt x="478920" y="233412"/>
                </a:lnTo>
                <a:lnTo>
                  <a:pt x="521177" y="211247"/>
                </a:lnTo>
                <a:lnTo>
                  <a:pt x="566665" y="192328"/>
                </a:lnTo>
                <a:lnTo>
                  <a:pt x="615125" y="176912"/>
                </a:lnTo>
                <a:lnTo>
                  <a:pt x="666295" y="165254"/>
                </a:lnTo>
                <a:lnTo>
                  <a:pt x="719913" y="157611"/>
                </a:lnTo>
                <a:lnTo>
                  <a:pt x="767519" y="154501"/>
                </a:lnTo>
                <a:lnTo>
                  <a:pt x="815037" y="154780"/>
                </a:lnTo>
                <a:lnTo>
                  <a:pt x="862150" y="158400"/>
                </a:lnTo>
                <a:lnTo>
                  <a:pt x="908543" y="165315"/>
                </a:lnTo>
                <a:lnTo>
                  <a:pt x="953900" y="175477"/>
                </a:lnTo>
                <a:lnTo>
                  <a:pt x="997906" y="188840"/>
                </a:lnTo>
                <a:lnTo>
                  <a:pt x="1040246" y="205355"/>
                </a:lnTo>
                <a:lnTo>
                  <a:pt x="1068580" y="171288"/>
                </a:lnTo>
                <a:lnTo>
                  <a:pt x="1101980" y="141080"/>
                </a:lnTo>
                <a:lnTo>
                  <a:pt x="1139808" y="114877"/>
                </a:lnTo>
                <a:lnTo>
                  <a:pt x="1181427" y="92826"/>
                </a:lnTo>
                <a:lnTo>
                  <a:pt x="1226202" y="75070"/>
                </a:lnTo>
                <a:lnTo>
                  <a:pt x="1273495" y="61756"/>
                </a:lnTo>
                <a:lnTo>
                  <a:pt x="1322671" y="53030"/>
                </a:lnTo>
                <a:lnTo>
                  <a:pt x="1373092" y="49035"/>
                </a:lnTo>
                <a:lnTo>
                  <a:pt x="1424122" y="49919"/>
                </a:lnTo>
                <a:lnTo>
                  <a:pt x="1475124" y="55826"/>
                </a:lnTo>
                <a:lnTo>
                  <a:pt x="1525463" y="66902"/>
                </a:lnTo>
                <a:lnTo>
                  <a:pt x="1574501" y="83292"/>
                </a:lnTo>
                <a:lnTo>
                  <a:pt x="1622847" y="105939"/>
                </a:lnTo>
                <a:lnTo>
                  <a:pt x="1666315" y="133549"/>
                </a:lnTo>
                <a:lnTo>
                  <a:pt x="1693516" y="99950"/>
                </a:lnTo>
                <a:lnTo>
                  <a:pt x="1726692" y="70821"/>
                </a:lnTo>
                <a:lnTo>
                  <a:pt x="1764949" y="46383"/>
                </a:lnTo>
                <a:lnTo>
                  <a:pt x="1807396" y="26859"/>
                </a:lnTo>
                <a:lnTo>
                  <a:pt x="1853138" y="12472"/>
                </a:lnTo>
                <a:lnTo>
                  <a:pt x="1901283" y="3444"/>
                </a:lnTo>
                <a:lnTo>
                  <a:pt x="1950938" y="0"/>
                </a:lnTo>
                <a:lnTo>
                  <a:pt x="2001209" y="2360"/>
                </a:lnTo>
                <a:lnTo>
                  <a:pt x="2051204" y="10747"/>
                </a:lnTo>
                <a:lnTo>
                  <a:pt x="2100030" y="25386"/>
                </a:lnTo>
                <a:lnTo>
                  <a:pt x="2161773" y="55350"/>
                </a:lnTo>
                <a:lnTo>
                  <a:pt x="2212822" y="94958"/>
                </a:lnTo>
                <a:lnTo>
                  <a:pt x="2250179" y="66674"/>
                </a:lnTo>
                <a:lnTo>
                  <a:pt x="2291639" y="43336"/>
                </a:lnTo>
                <a:lnTo>
                  <a:pt x="2336417" y="24994"/>
                </a:lnTo>
                <a:lnTo>
                  <a:pt x="2383729" y="11695"/>
                </a:lnTo>
                <a:lnTo>
                  <a:pt x="2432790" y="3488"/>
                </a:lnTo>
                <a:lnTo>
                  <a:pt x="2482817" y="420"/>
                </a:lnTo>
                <a:lnTo>
                  <a:pt x="2533023" y="2540"/>
                </a:lnTo>
                <a:lnTo>
                  <a:pt x="2582626" y="9896"/>
                </a:lnTo>
                <a:lnTo>
                  <a:pt x="2630841" y="22535"/>
                </a:lnTo>
                <a:lnTo>
                  <a:pt x="2676882" y="40507"/>
                </a:lnTo>
                <a:lnTo>
                  <a:pt x="2719966" y="63859"/>
                </a:lnTo>
                <a:lnTo>
                  <a:pt x="2763742" y="96684"/>
                </a:lnTo>
                <a:lnTo>
                  <a:pt x="2799038" y="134330"/>
                </a:lnTo>
                <a:lnTo>
                  <a:pt x="2825164" y="175908"/>
                </a:lnTo>
                <a:lnTo>
                  <a:pt x="2841429" y="220526"/>
                </a:lnTo>
                <a:lnTo>
                  <a:pt x="2892209" y="233644"/>
                </a:lnTo>
                <a:lnTo>
                  <a:pt x="2939061" y="251303"/>
                </a:lnTo>
                <a:lnTo>
                  <a:pt x="2981655" y="273073"/>
                </a:lnTo>
                <a:lnTo>
                  <a:pt x="3019660" y="298521"/>
                </a:lnTo>
                <a:lnTo>
                  <a:pt x="3052746" y="327216"/>
                </a:lnTo>
                <a:lnTo>
                  <a:pt x="3080582" y="358726"/>
                </a:lnTo>
                <a:lnTo>
                  <a:pt x="3102837" y="392620"/>
                </a:lnTo>
                <a:lnTo>
                  <a:pt x="3119181" y="428467"/>
                </a:lnTo>
                <a:lnTo>
                  <a:pt x="3129284" y="465833"/>
                </a:lnTo>
                <a:lnTo>
                  <a:pt x="3132815" y="504289"/>
                </a:lnTo>
                <a:lnTo>
                  <a:pt x="3129444" y="543403"/>
                </a:lnTo>
                <a:lnTo>
                  <a:pt x="3118839" y="582742"/>
                </a:lnTo>
                <a:lnTo>
                  <a:pt x="3100744" y="621503"/>
                </a:lnTo>
                <a:lnTo>
                  <a:pt x="3133721" y="657632"/>
                </a:lnTo>
                <a:lnTo>
                  <a:pt x="3160332" y="695540"/>
                </a:lnTo>
                <a:lnTo>
                  <a:pt x="3180648" y="734834"/>
                </a:lnTo>
                <a:lnTo>
                  <a:pt x="3194738" y="775120"/>
                </a:lnTo>
                <a:lnTo>
                  <a:pt x="3202670" y="816006"/>
                </a:lnTo>
                <a:lnTo>
                  <a:pt x="3204515" y="857097"/>
                </a:lnTo>
                <a:lnTo>
                  <a:pt x="3200340" y="898000"/>
                </a:lnTo>
                <a:lnTo>
                  <a:pt x="3190217" y="938321"/>
                </a:lnTo>
                <a:lnTo>
                  <a:pt x="3174213" y="977667"/>
                </a:lnTo>
                <a:lnTo>
                  <a:pt x="3152399" y="1015644"/>
                </a:lnTo>
                <a:lnTo>
                  <a:pt x="3124843" y="1051860"/>
                </a:lnTo>
                <a:lnTo>
                  <a:pt x="3091615" y="1085919"/>
                </a:lnTo>
                <a:lnTo>
                  <a:pt x="3052784" y="1117429"/>
                </a:lnTo>
                <a:lnTo>
                  <a:pt x="3008419" y="1145996"/>
                </a:lnTo>
                <a:lnTo>
                  <a:pt x="2965934" y="1167822"/>
                </a:lnTo>
                <a:lnTo>
                  <a:pt x="2920849" y="1186216"/>
                </a:lnTo>
                <a:lnTo>
                  <a:pt x="2873538" y="1201061"/>
                </a:lnTo>
                <a:lnTo>
                  <a:pt x="2824375" y="1212238"/>
                </a:lnTo>
                <a:lnTo>
                  <a:pt x="2773736" y="1219631"/>
                </a:lnTo>
                <a:lnTo>
                  <a:pt x="2769966" y="1259645"/>
                </a:lnTo>
                <a:lnTo>
                  <a:pt x="2759801" y="1298136"/>
                </a:lnTo>
                <a:lnTo>
                  <a:pt x="2743647" y="1334809"/>
                </a:lnTo>
                <a:lnTo>
                  <a:pt x="2721908" y="1369365"/>
                </a:lnTo>
                <a:lnTo>
                  <a:pt x="2694989" y="1401510"/>
                </a:lnTo>
                <a:lnTo>
                  <a:pt x="2663295" y="1430945"/>
                </a:lnTo>
                <a:lnTo>
                  <a:pt x="2627231" y="1457375"/>
                </a:lnTo>
                <a:lnTo>
                  <a:pt x="2587201" y="1480502"/>
                </a:lnTo>
                <a:lnTo>
                  <a:pt x="2543611" y="1500031"/>
                </a:lnTo>
                <a:lnTo>
                  <a:pt x="2496864" y="1515663"/>
                </a:lnTo>
                <a:lnTo>
                  <a:pt x="2447368" y="1527104"/>
                </a:lnTo>
                <a:lnTo>
                  <a:pt x="2395525" y="1534055"/>
                </a:lnTo>
                <a:lnTo>
                  <a:pt x="2341740" y="1536220"/>
                </a:lnTo>
                <a:lnTo>
                  <a:pt x="2294569" y="1533998"/>
                </a:lnTo>
                <a:lnTo>
                  <a:pt x="2248221" y="1527956"/>
                </a:lnTo>
                <a:lnTo>
                  <a:pt x="2203106" y="1518184"/>
                </a:lnTo>
                <a:lnTo>
                  <a:pt x="2159637" y="1504771"/>
                </a:lnTo>
                <a:lnTo>
                  <a:pt x="2118223" y="1487805"/>
                </a:lnTo>
                <a:lnTo>
                  <a:pt x="2099620" y="1526156"/>
                </a:lnTo>
                <a:lnTo>
                  <a:pt x="2076085" y="1562064"/>
                </a:lnTo>
                <a:lnTo>
                  <a:pt x="2048000" y="1595376"/>
                </a:lnTo>
                <a:lnTo>
                  <a:pt x="2015744" y="1625941"/>
                </a:lnTo>
                <a:lnTo>
                  <a:pt x="1979699" y="1653606"/>
                </a:lnTo>
                <a:lnTo>
                  <a:pt x="1940245" y="1678218"/>
                </a:lnTo>
                <a:lnTo>
                  <a:pt x="1897762" y="1699626"/>
                </a:lnTo>
                <a:lnTo>
                  <a:pt x="1852630" y="1717678"/>
                </a:lnTo>
                <a:lnTo>
                  <a:pt x="1805231" y="1732221"/>
                </a:lnTo>
                <a:lnTo>
                  <a:pt x="1755945" y="1743104"/>
                </a:lnTo>
                <a:lnTo>
                  <a:pt x="1705152" y="1750173"/>
                </a:lnTo>
                <a:lnTo>
                  <a:pt x="1653233" y="1753277"/>
                </a:lnTo>
                <a:lnTo>
                  <a:pt x="1600567" y="1752263"/>
                </a:lnTo>
                <a:lnTo>
                  <a:pt x="1547537" y="1746980"/>
                </a:lnTo>
                <a:lnTo>
                  <a:pt x="1494522" y="1737275"/>
                </a:lnTo>
                <a:lnTo>
                  <a:pt x="1440448" y="1722450"/>
                </a:lnTo>
                <a:lnTo>
                  <a:pt x="1389339" y="1703218"/>
                </a:lnTo>
                <a:lnTo>
                  <a:pt x="1341649" y="1679829"/>
                </a:lnTo>
                <a:lnTo>
                  <a:pt x="1297832" y="1652535"/>
                </a:lnTo>
                <a:lnTo>
                  <a:pt x="1258339" y="1621587"/>
                </a:lnTo>
                <a:lnTo>
                  <a:pt x="1223627" y="1587236"/>
                </a:lnTo>
                <a:lnTo>
                  <a:pt x="1177806" y="1605796"/>
                </a:lnTo>
                <a:lnTo>
                  <a:pt x="1130769" y="1620941"/>
                </a:lnTo>
                <a:lnTo>
                  <a:pt x="1082793" y="1632723"/>
                </a:lnTo>
                <a:lnTo>
                  <a:pt x="1034154" y="1641194"/>
                </a:lnTo>
                <a:lnTo>
                  <a:pt x="985129" y="1646405"/>
                </a:lnTo>
                <a:lnTo>
                  <a:pt x="935996" y="1648408"/>
                </a:lnTo>
                <a:lnTo>
                  <a:pt x="887031" y="1647255"/>
                </a:lnTo>
                <a:lnTo>
                  <a:pt x="838512" y="1642997"/>
                </a:lnTo>
                <a:lnTo>
                  <a:pt x="790716" y="1635686"/>
                </a:lnTo>
                <a:lnTo>
                  <a:pt x="743920" y="1625373"/>
                </a:lnTo>
                <a:lnTo>
                  <a:pt x="698401" y="1612111"/>
                </a:lnTo>
                <a:lnTo>
                  <a:pt x="654436" y="1595950"/>
                </a:lnTo>
                <a:lnTo>
                  <a:pt x="612301" y="1576942"/>
                </a:lnTo>
                <a:lnTo>
                  <a:pt x="572275" y="1555140"/>
                </a:lnTo>
                <a:lnTo>
                  <a:pt x="534634" y="1530594"/>
                </a:lnTo>
                <a:lnTo>
                  <a:pt x="499656" y="1503356"/>
                </a:lnTo>
                <a:lnTo>
                  <a:pt x="467617" y="1473478"/>
                </a:lnTo>
                <a:lnTo>
                  <a:pt x="438794" y="1441011"/>
                </a:lnTo>
                <a:lnTo>
                  <a:pt x="432748" y="1433309"/>
                </a:lnTo>
                <a:lnTo>
                  <a:pt x="380220" y="1434728"/>
                </a:lnTo>
                <a:lnTo>
                  <a:pt x="329431" y="1429999"/>
                </a:lnTo>
                <a:lnTo>
                  <a:pt x="281119" y="1419555"/>
                </a:lnTo>
                <a:lnTo>
                  <a:pt x="236023" y="1403831"/>
                </a:lnTo>
                <a:lnTo>
                  <a:pt x="194879" y="1383258"/>
                </a:lnTo>
                <a:lnTo>
                  <a:pt x="158428" y="1358271"/>
                </a:lnTo>
                <a:lnTo>
                  <a:pt x="127405" y="1329302"/>
                </a:lnTo>
                <a:lnTo>
                  <a:pt x="102550" y="1296786"/>
                </a:lnTo>
                <a:lnTo>
                  <a:pt x="84601" y="1261155"/>
                </a:lnTo>
                <a:lnTo>
                  <a:pt x="74295" y="1222843"/>
                </a:lnTo>
                <a:lnTo>
                  <a:pt x="72639" y="1180868"/>
                </a:lnTo>
                <a:lnTo>
                  <a:pt x="80707" y="1139777"/>
                </a:lnTo>
                <a:lnTo>
                  <a:pt x="98101" y="1100467"/>
                </a:lnTo>
                <a:lnTo>
                  <a:pt x="124424" y="1063838"/>
                </a:lnTo>
                <a:lnTo>
                  <a:pt x="159277" y="1030788"/>
                </a:lnTo>
                <a:lnTo>
                  <a:pt x="111969" y="1005527"/>
                </a:lnTo>
                <a:lnTo>
                  <a:pt x="72532" y="975239"/>
                </a:lnTo>
                <a:lnTo>
                  <a:pt x="41292" y="940858"/>
                </a:lnTo>
                <a:lnTo>
                  <a:pt x="18573" y="903314"/>
                </a:lnTo>
                <a:lnTo>
                  <a:pt x="4700" y="863540"/>
                </a:lnTo>
                <a:lnTo>
                  <a:pt x="0" y="822468"/>
                </a:lnTo>
                <a:lnTo>
                  <a:pt x="4795" y="781030"/>
                </a:lnTo>
                <a:lnTo>
                  <a:pt x="19413" y="740158"/>
                </a:lnTo>
                <a:lnTo>
                  <a:pt x="44177" y="700784"/>
                </a:lnTo>
                <a:lnTo>
                  <a:pt x="73218" y="669563"/>
                </a:lnTo>
                <a:lnTo>
                  <a:pt x="107995" y="642462"/>
                </a:lnTo>
                <a:lnTo>
                  <a:pt x="147731" y="619857"/>
                </a:lnTo>
                <a:lnTo>
                  <a:pt x="191649" y="602120"/>
                </a:lnTo>
                <a:lnTo>
                  <a:pt x="238974" y="589627"/>
                </a:lnTo>
                <a:lnTo>
                  <a:pt x="288928" y="582752"/>
                </a:lnTo>
                <a:lnTo>
                  <a:pt x="291624" y="577293"/>
                </a:lnTo>
                <a:close/>
              </a:path>
            </a:pathLst>
          </a:custGeom>
          <a:ln w="9524">
            <a:solidFill>
              <a:srgbClr val="5B92C7"/>
            </a:solidFill>
          </a:ln>
        </p:spPr>
        <p:txBody>
          <a:bodyPr wrap="square" lIns="0" tIns="0" rIns="0" bIns="0" rtlCol="0"/>
          <a:lstStyle/>
          <a:p>
            <a:endParaRPr/>
          </a:p>
        </p:txBody>
      </p:sp>
      <p:sp>
        <p:nvSpPr>
          <p:cNvPr id="23" name="bk object 23"/>
          <p:cNvSpPr/>
          <p:nvPr/>
        </p:nvSpPr>
        <p:spPr>
          <a:xfrm>
            <a:off x="6619868" y="1839955"/>
            <a:ext cx="204258" cy="206456"/>
          </a:xfrm>
          <a:prstGeom prst="rect">
            <a:avLst/>
          </a:prstGeom>
          <a:blipFill>
            <a:blip r:embed="rId5" cstate="print"/>
            <a:stretch>
              <a:fillRect/>
            </a:stretch>
          </a:blipFill>
        </p:spPr>
        <p:txBody>
          <a:bodyPr wrap="square" lIns="0" tIns="0" rIns="0" bIns="0" rtlCol="0"/>
          <a:lstStyle/>
          <a:p>
            <a:endParaRPr/>
          </a:p>
        </p:txBody>
      </p:sp>
      <p:sp>
        <p:nvSpPr>
          <p:cNvPr id="24" name="bk object 24"/>
          <p:cNvSpPr/>
          <p:nvPr/>
        </p:nvSpPr>
        <p:spPr>
          <a:xfrm>
            <a:off x="6672875" y="1667388"/>
            <a:ext cx="292100" cy="292100"/>
          </a:xfrm>
          <a:custGeom>
            <a:avLst/>
            <a:gdLst/>
            <a:ahLst/>
            <a:cxnLst/>
            <a:rect l="l" t="t" r="r" b="b"/>
            <a:pathLst>
              <a:path w="292100" h="292100">
                <a:moveTo>
                  <a:pt x="292100" y="146049"/>
                </a:moveTo>
                <a:lnTo>
                  <a:pt x="284654" y="192213"/>
                </a:lnTo>
                <a:lnTo>
                  <a:pt x="263920" y="232305"/>
                </a:lnTo>
                <a:lnTo>
                  <a:pt x="232305" y="263920"/>
                </a:lnTo>
                <a:lnTo>
                  <a:pt x="192212" y="284654"/>
                </a:lnTo>
                <a:lnTo>
                  <a:pt x="146049" y="292099"/>
                </a:lnTo>
                <a:lnTo>
                  <a:pt x="99886" y="284654"/>
                </a:lnTo>
                <a:lnTo>
                  <a:pt x="59794" y="263920"/>
                </a:lnTo>
                <a:lnTo>
                  <a:pt x="28179" y="232305"/>
                </a:lnTo>
                <a:lnTo>
                  <a:pt x="7445" y="192213"/>
                </a:lnTo>
                <a:lnTo>
                  <a:pt x="0" y="146049"/>
                </a:lnTo>
                <a:lnTo>
                  <a:pt x="7445" y="99886"/>
                </a:lnTo>
                <a:lnTo>
                  <a:pt x="28179" y="59794"/>
                </a:lnTo>
                <a:lnTo>
                  <a:pt x="59794" y="28179"/>
                </a:lnTo>
                <a:lnTo>
                  <a:pt x="99886" y="7445"/>
                </a:lnTo>
                <a:lnTo>
                  <a:pt x="146049" y="0"/>
                </a:lnTo>
                <a:lnTo>
                  <a:pt x="192212" y="7445"/>
                </a:lnTo>
                <a:lnTo>
                  <a:pt x="232305" y="28179"/>
                </a:lnTo>
                <a:lnTo>
                  <a:pt x="263920" y="59794"/>
                </a:lnTo>
                <a:lnTo>
                  <a:pt x="284654" y="99886"/>
                </a:lnTo>
                <a:lnTo>
                  <a:pt x="292100" y="146049"/>
                </a:lnTo>
                <a:close/>
              </a:path>
            </a:pathLst>
          </a:custGeom>
          <a:ln w="9524">
            <a:solidFill>
              <a:srgbClr val="5B92C7"/>
            </a:solidFill>
          </a:ln>
        </p:spPr>
        <p:txBody>
          <a:bodyPr wrap="square" lIns="0" tIns="0" rIns="0" bIns="0" rtlCol="0"/>
          <a:lstStyle/>
          <a:p>
            <a:endParaRPr/>
          </a:p>
        </p:txBody>
      </p:sp>
      <p:sp>
        <p:nvSpPr>
          <p:cNvPr id="25" name="bk object 25"/>
          <p:cNvSpPr/>
          <p:nvPr/>
        </p:nvSpPr>
        <p:spPr>
          <a:xfrm>
            <a:off x="6027410" y="1105854"/>
            <a:ext cx="187960" cy="33020"/>
          </a:xfrm>
          <a:custGeom>
            <a:avLst/>
            <a:gdLst/>
            <a:ahLst/>
            <a:cxnLst/>
            <a:rect l="l" t="t" r="r" b="b"/>
            <a:pathLst>
              <a:path w="187960" h="33019">
                <a:moveTo>
                  <a:pt x="187661" y="32332"/>
                </a:moveTo>
                <a:lnTo>
                  <a:pt x="138681" y="32391"/>
                </a:lnTo>
                <a:lnTo>
                  <a:pt x="90528" y="26927"/>
                </a:lnTo>
                <a:lnTo>
                  <a:pt x="44026" y="16082"/>
                </a:lnTo>
                <a:lnTo>
                  <a:pt x="0" y="0"/>
                </a:lnTo>
              </a:path>
            </a:pathLst>
          </a:custGeom>
          <a:ln w="9524">
            <a:solidFill>
              <a:srgbClr val="5B92C7"/>
            </a:solidFill>
          </a:ln>
        </p:spPr>
        <p:txBody>
          <a:bodyPr wrap="square" lIns="0" tIns="0" rIns="0" bIns="0" rtlCol="0"/>
          <a:lstStyle/>
          <a:p>
            <a:endParaRPr/>
          </a:p>
        </p:txBody>
      </p:sp>
      <p:sp>
        <p:nvSpPr>
          <p:cNvPr id="26" name="bk object 26"/>
          <p:cNvSpPr/>
          <p:nvPr/>
        </p:nvSpPr>
        <p:spPr>
          <a:xfrm>
            <a:off x="6298542" y="1492033"/>
            <a:ext cx="82550" cy="15875"/>
          </a:xfrm>
          <a:custGeom>
            <a:avLst/>
            <a:gdLst/>
            <a:ahLst/>
            <a:cxnLst/>
            <a:rect l="l" t="t" r="r" b="b"/>
            <a:pathLst>
              <a:path w="82550" h="15875">
                <a:moveTo>
                  <a:pt x="82105" y="0"/>
                </a:moveTo>
                <a:lnTo>
                  <a:pt x="62126" y="5369"/>
                </a:lnTo>
                <a:lnTo>
                  <a:pt x="41738" y="9746"/>
                </a:lnTo>
                <a:lnTo>
                  <a:pt x="21007" y="13119"/>
                </a:lnTo>
                <a:lnTo>
                  <a:pt x="0" y="15474"/>
                </a:lnTo>
              </a:path>
            </a:pathLst>
          </a:custGeom>
          <a:ln w="9524">
            <a:solidFill>
              <a:srgbClr val="5B92C7"/>
            </a:solidFill>
          </a:ln>
        </p:spPr>
        <p:txBody>
          <a:bodyPr wrap="square" lIns="0" tIns="0" rIns="0" bIns="0" rtlCol="0"/>
          <a:lstStyle/>
          <a:p>
            <a:endParaRPr/>
          </a:p>
        </p:txBody>
      </p:sp>
      <p:sp>
        <p:nvSpPr>
          <p:cNvPr id="27" name="bk object 27"/>
          <p:cNvSpPr/>
          <p:nvPr/>
        </p:nvSpPr>
        <p:spPr>
          <a:xfrm>
            <a:off x="7038672" y="1591468"/>
            <a:ext cx="49530" cy="71120"/>
          </a:xfrm>
          <a:custGeom>
            <a:avLst/>
            <a:gdLst/>
            <a:ahLst/>
            <a:cxnLst/>
            <a:rect l="l" t="t" r="r" b="b"/>
            <a:pathLst>
              <a:path w="49529" h="71119">
                <a:moveTo>
                  <a:pt x="49470" y="70591"/>
                </a:moveTo>
                <a:lnTo>
                  <a:pt x="35223" y="53703"/>
                </a:lnTo>
                <a:lnTo>
                  <a:pt x="22211" y="36284"/>
                </a:lnTo>
                <a:lnTo>
                  <a:pt x="10461" y="18370"/>
                </a:lnTo>
                <a:lnTo>
                  <a:pt x="0" y="0"/>
                </a:lnTo>
              </a:path>
            </a:pathLst>
          </a:custGeom>
          <a:ln w="9524">
            <a:solidFill>
              <a:srgbClr val="5B92C7"/>
            </a:solidFill>
          </a:ln>
        </p:spPr>
        <p:txBody>
          <a:bodyPr wrap="square" lIns="0" tIns="0" rIns="0" bIns="0" rtlCol="0"/>
          <a:lstStyle/>
          <a:p>
            <a:endParaRPr/>
          </a:p>
        </p:txBody>
      </p:sp>
      <p:sp>
        <p:nvSpPr>
          <p:cNvPr id="28" name="bk object 28"/>
          <p:cNvSpPr/>
          <p:nvPr/>
        </p:nvSpPr>
        <p:spPr>
          <a:xfrm>
            <a:off x="7983244" y="1486029"/>
            <a:ext cx="20320" cy="77470"/>
          </a:xfrm>
          <a:custGeom>
            <a:avLst/>
            <a:gdLst/>
            <a:ahLst/>
            <a:cxnLst/>
            <a:rect l="l" t="t" r="r" b="b"/>
            <a:pathLst>
              <a:path w="20320" h="77469">
                <a:moveTo>
                  <a:pt x="19753" y="0"/>
                </a:moveTo>
                <a:lnTo>
                  <a:pt x="16875" y="19636"/>
                </a:lnTo>
                <a:lnTo>
                  <a:pt x="12617" y="39118"/>
                </a:lnTo>
                <a:lnTo>
                  <a:pt x="6988" y="58406"/>
                </a:lnTo>
                <a:lnTo>
                  <a:pt x="0" y="77457"/>
                </a:lnTo>
              </a:path>
            </a:pathLst>
          </a:custGeom>
          <a:ln w="9524">
            <a:solidFill>
              <a:srgbClr val="5B92C7"/>
            </a:solidFill>
          </a:ln>
        </p:spPr>
        <p:txBody>
          <a:bodyPr wrap="square" lIns="0" tIns="0" rIns="0" bIns="0" rtlCol="0"/>
          <a:lstStyle/>
          <a:p>
            <a:endParaRPr/>
          </a:p>
        </p:txBody>
      </p:sp>
      <p:sp>
        <p:nvSpPr>
          <p:cNvPr id="29" name="bk object 29"/>
          <p:cNvSpPr/>
          <p:nvPr/>
        </p:nvSpPr>
        <p:spPr>
          <a:xfrm>
            <a:off x="8395788" y="1007432"/>
            <a:ext cx="241300" cy="289560"/>
          </a:xfrm>
          <a:custGeom>
            <a:avLst/>
            <a:gdLst/>
            <a:ahLst/>
            <a:cxnLst/>
            <a:rect l="l" t="t" r="r" b="b"/>
            <a:pathLst>
              <a:path w="241300" h="289559">
                <a:moveTo>
                  <a:pt x="0" y="0"/>
                </a:moveTo>
                <a:lnTo>
                  <a:pt x="53037" y="22859"/>
                </a:lnTo>
                <a:lnTo>
                  <a:pt x="100468" y="50660"/>
                </a:lnTo>
                <a:lnTo>
                  <a:pt x="141819" y="82836"/>
                </a:lnTo>
                <a:lnTo>
                  <a:pt x="176619" y="118819"/>
                </a:lnTo>
                <a:lnTo>
                  <a:pt x="204396" y="158042"/>
                </a:lnTo>
                <a:lnTo>
                  <a:pt x="224679" y="199940"/>
                </a:lnTo>
                <a:lnTo>
                  <a:pt x="236996" y="243944"/>
                </a:lnTo>
                <a:lnTo>
                  <a:pt x="240875" y="289488"/>
                </a:lnTo>
              </a:path>
            </a:pathLst>
          </a:custGeom>
          <a:ln w="9524">
            <a:solidFill>
              <a:srgbClr val="5B92C7"/>
            </a:solidFill>
          </a:ln>
        </p:spPr>
        <p:txBody>
          <a:bodyPr wrap="square" lIns="0" tIns="0" rIns="0" bIns="0" rtlCol="0"/>
          <a:lstStyle/>
          <a:p>
            <a:endParaRPr/>
          </a:p>
        </p:txBody>
      </p:sp>
      <p:sp>
        <p:nvSpPr>
          <p:cNvPr id="30" name="bk object 30"/>
          <p:cNvSpPr/>
          <p:nvPr/>
        </p:nvSpPr>
        <p:spPr>
          <a:xfrm>
            <a:off x="8856675" y="699104"/>
            <a:ext cx="107314" cy="108585"/>
          </a:xfrm>
          <a:custGeom>
            <a:avLst/>
            <a:gdLst/>
            <a:ahLst/>
            <a:cxnLst/>
            <a:rect l="l" t="t" r="r" b="b"/>
            <a:pathLst>
              <a:path w="107315" h="108584">
                <a:moveTo>
                  <a:pt x="107257" y="0"/>
                </a:moveTo>
                <a:lnTo>
                  <a:pt x="86892" y="30480"/>
                </a:lnTo>
                <a:lnTo>
                  <a:pt x="62047" y="58915"/>
                </a:lnTo>
                <a:lnTo>
                  <a:pt x="32993" y="85029"/>
                </a:lnTo>
                <a:lnTo>
                  <a:pt x="0" y="108551"/>
                </a:lnTo>
              </a:path>
            </a:pathLst>
          </a:custGeom>
          <a:ln w="9524">
            <a:solidFill>
              <a:srgbClr val="5B92C7"/>
            </a:solidFill>
          </a:ln>
        </p:spPr>
        <p:txBody>
          <a:bodyPr wrap="square" lIns="0" tIns="0" rIns="0" bIns="0" rtlCol="0"/>
          <a:lstStyle/>
          <a:p>
            <a:endParaRPr/>
          </a:p>
        </p:txBody>
      </p:sp>
      <p:sp>
        <p:nvSpPr>
          <p:cNvPr id="31" name="bk object 31"/>
          <p:cNvSpPr/>
          <p:nvPr/>
        </p:nvSpPr>
        <p:spPr>
          <a:xfrm>
            <a:off x="8706567" y="296331"/>
            <a:ext cx="5715" cy="51435"/>
          </a:xfrm>
          <a:custGeom>
            <a:avLst/>
            <a:gdLst/>
            <a:ahLst/>
            <a:cxnLst/>
            <a:rect l="l" t="t" r="r" b="b"/>
            <a:pathLst>
              <a:path w="5715" h="51435">
                <a:moveTo>
                  <a:pt x="0" y="0"/>
                </a:moveTo>
                <a:lnTo>
                  <a:pt x="2659" y="12729"/>
                </a:lnTo>
                <a:lnTo>
                  <a:pt x="4491" y="25531"/>
                </a:lnTo>
                <a:lnTo>
                  <a:pt x="5493" y="38384"/>
                </a:lnTo>
                <a:lnTo>
                  <a:pt x="5661" y="51265"/>
                </a:lnTo>
              </a:path>
            </a:pathLst>
          </a:custGeom>
          <a:ln w="9524">
            <a:solidFill>
              <a:srgbClr val="5B92C7"/>
            </a:solidFill>
          </a:ln>
        </p:spPr>
        <p:txBody>
          <a:bodyPr wrap="square" lIns="0" tIns="0" rIns="0" bIns="0" rtlCol="0"/>
          <a:lstStyle/>
          <a:p>
            <a:endParaRPr/>
          </a:p>
        </p:txBody>
      </p:sp>
      <p:sp>
        <p:nvSpPr>
          <p:cNvPr id="32" name="bk object 32"/>
          <p:cNvSpPr/>
          <p:nvPr/>
        </p:nvSpPr>
        <p:spPr>
          <a:xfrm>
            <a:off x="8021593" y="171152"/>
            <a:ext cx="55244" cy="65405"/>
          </a:xfrm>
          <a:custGeom>
            <a:avLst/>
            <a:gdLst/>
            <a:ahLst/>
            <a:cxnLst/>
            <a:rect l="l" t="t" r="r" b="b"/>
            <a:pathLst>
              <a:path w="55245" h="65404">
                <a:moveTo>
                  <a:pt x="0" y="65379"/>
                </a:moveTo>
                <a:lnTo>
                  <a:pt x="11322" y="47957"/>
                </a:lnTo>
                <a:lnTo>
                  <a:pt x="24289" y="31210"/>
                </a:lnTo>
                <a:lnTo>
                  <a:pt x="38849" y="15203"/>
                </a:lnTo>
                <a:lnTo>
                  <a:pt x="54946" y="0"/>
                </a:lnTo>
              </a:path>
            </a:pathLst>
          </a:custGeom>
          <a:ln w="9524">
            <a:solidFill>
              <a:srgbClr val="5B92C7"/>
            </a:solidFill>
          </a:ln>
        </p:spPr>
        <p:txBody>
          <a:bodyPr wrap="square" lIns="0" tIns="0" rIns="0" bIns="0" rtlCol="0"/>
          <a:lstStyle/>
          <a:p>
            <a:endParaRPr/>
          </a:p>
        </p:txBody>
      </p:sp>
      <p:sp>
        <p:nvSpPr>
          <p:cNvPr id="33" name="bk object 33"/>
          <p:cNvSpPr/>
          <p:nvPr/>
        </p:nvSpPr>
        <p:spPr>
          <a:xfrm>
            <a:off x="7507677" y="211304"/>
            <a:ext cx="26670" cy="56515"/>
          </a:xfrm>
          <a:custGeom>
            <a:avLst/>
            <a:gdLst/>
            <a:ahLst/>
            <a:cxnLst/>
            <a:rect l="l" t="t" r="r" b="b"/>
            <a:pathLst>
              <a:path w="26670" h="56514">
                <a:moveTo>
                  <a:pt x="0" y="56384"/>
                </a:moveTo>
                <a:lnTo>
                  <a:pt x="4879" y="41846"/>
                </a:lnTo>
                <a:lnTo>
                  <a:pt x="10954" y="27575"/>
                </a:lnTo>
                <a:lnTo>
                  <a:pt x="18205" y="13612"/>
                </a:lnTo>
                <a:lnTo>
                  <a:pt x="26612" y="0"/>
                </a:lnTo>
              </a:path>
            </a:pathLst>
          </a:custGeom>
          <a:ln w="9524">
            <a:solidFill>
              <a:srgbClr val="5B92C7"/>
            </a:solidFill>
          </a:ln>
        </p:spPr>
        <p:txBody>
          <a:bodyPr wrap="square" lIns="0" tIns="0" rIns="0" bIns="0" rtlCol="0"/>
          <a:lstStyle/>
          <a:p>
            <a:endParaRPr/>
          </a:p>
        </p:txBody>
      </p:sp>
      <p:sp>
        <p:nvSpPr>
          <p:cNvPr id="34" name="bk object 34"/>
          <p:cNvSpPr/>
          <p:nvPr/>
        </p:nvSpPr>
        <p:spPr>
          <a:xfrm>
            <a:off x="6904564" y="286838"/>
            <a:ext cx="96520" cy="55244"/>
          </a:xfrm>
          <a:custGeom>
            <a:avLst/>
            <a:gdLst/>
            <a:ahLst/>
            <a:cxnLst/>
            <a:rect l="l" t="t" r="r" b="b"/>
            <a:pathLst>
              <a:path w="96520" h="55245">
                <a:moveTo>
                  <a:pt x="0" y="0"/>
                </a:moveTo>
                <a:lnTo>
                  <a:pt x="25713" y="12022"/>
                </a:lnTo>
                <a:lnTo>
                  <a:pt x="50378" y="25172"/>
                </a:lnTo>
                <a:lnTo>
                  <a:pt x="73929" y="39411"/>
                </a:lnTo>
                <a:lnTo>
                  <a:pt x="96298" y="54702"/>
                </a:lnTo>
              </a:path>
            </a:pathLst>
          </a:custGeom>
          <a:ln w="9524">
            <a:solidFill>
              <a:srgbClr val="5B92C7"/>
            </a:solidFill>
          </a:ln>
        </p:spPr>
        <p:txBody>
          <a:bodyPr wrap="square" lIns="0" tIns="0" rIns="0" bIns="0" rtlCol="0"/>
          <a:lstStyle/>
          <a:p>
            <a:endParaRPr/>
          </a:p>
        </p:txBody>
      </p:sp>
      <p:sp>
        <p:nvSpPr>
          <p:cNvPr id="35" name="bk object 35"/>
          <p:cNvSpPr/>
          <p:nvPr/>
        </p:nvSpPr>
        <p:spPr>
          <a:xfrm>
            <a:off x="6156335" y="659198"/>
            <a:ext cx="17145" cy="57785"/>
          </a:xfrm>
          <a:custGeom>
            <a:avLst/>
            <a:gdLst/>
            <a:ahLst/>
            <a:cxnLst/>
            <a:rect l="l" t="t" r="r" b="b"/>
            <a:pathLst>
              <a:path w="17145" h="57784">
                <a:moveTo>
                  <a:pt x="16805" y="57553"/>
                </a:moveTo>
                <a:lnTo>
                  <a:pt x="11461" y="43359"/>
                </a:lnTo>
                <a:lnTo>
                  <a:pt x="6875" y="29024"/>
                </a:lnTo>
                <a:lnTo>
                  <a:pt x="3053" y="14565"/>
                </a:lnTo>
                <a:lnTo>
                  <a:pt x="0" y="0"/>
                </a:lnTo>
              </a:path>
            </a:pathLst>
          </a:custGeom>
          <a:ln w="9524">
            <a:solidFill>
              <a:srgbClr val="5B92C7"/>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38100">
              <a:lnSpc>
                <a:spcPct val="100000"/>
              </a:lnSpc>
              <a:spcBef>
                <a:spcPts val="405"/>
              </a:spcBef>
            </a:pPr>
            <a:fld id="{81D60167-4931-47E6-BA6A-407CBD079E47}" type="slidenum">
              <a:rPr dirty="0"/>
              <a:t>‹#›</a:t>
            </a:fld>
            <a:endParaRPr dirty="0"/>
          </a:p>
        </p:txBody>
      </p:sp>
    </p:spTree>
    <p:extLst>
      <p:ext uri="{BB962C8B-B14F-4D97-AF65-F5344CB8AC3E}">
        <p14:creationId xmlns:p14="http://schemas.microsoft.com/office/powerpoint/2010/main" val="1283848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38100">
              <a:lnSpc>
                <a:spcPct val="100000"/>
              </a:lnSpc>
              <a:spcBef>
                <a:spcPts val="405"/>
              </a:spcBef>
            </a:pPr>
            <a:fld id="{81D60167-4931-47E6-BA6A-407CBD079E47}" type="slidenum">
              <a:rPr dirty="0"/>
              <a:t>‹#›</a:t>
            </a:fld>
            <a:endParaRPr dirty="0"/>
          </a:p>
        </p:txBody>
      </p:sp>
    </p:spTree>
    <p:extLst>
      <p:ext uri="{BB962C8B-B14F-4D97-AF65-F5344CB8AC3E}">
        <p14:creationId xmlns:p14="http://schemas.microsoft.com/office/powerpoint/2010/main" val="3855663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3923"/>
            <a:ext cx="9144000" cy="64008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endParaRPr sz="1350">
              <a:solidFill>
                <a:prstClr val="black"/>
              </a:solidFill>
            </a:endParaRPr>
          </a:p>
        </p:txBody>
      </p:sp>
      <p:sp>
        <p:nvSpPr>
          <p:cNvPr id="2" name="Holder 2"/>
          <p:cNvSpPr>
            <a:spLocks noGrp="1"/>
          </p:cNvSpPr>
          <p:nvPr>
            <p:ph type="ctrTitle"/>
          </p:nvPr>
        </p:nvSpPr>
        <p:spPr>
          <a:xfrm>
            <a:off x="2234278" y="183641"/>
            <a:ext cx="4675442" cy="415498"/>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subTitle" idx="4"/>
          </p:nvPr>
        </p:nvSpPr>
        <p:spPr>
          <a:xfrm>
            <a:off x="1371600" y="3840480"/>
            <a:ext cx="64008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3505101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234278" y="183641"/>
            <a:ext cx="4675442"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a:xfrm>
            <a:off x="283082" y="1433151"/>
            <a:ext cx="8399145" cy="276999"/>
          </a:xfrm>
        </p:spPr>
        <p:txBody>
          <a:bodyPr lIns="0" tIns="0" rIns="0" bIns="0"/>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515157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CEADA"/>
          </a:solid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234278" y="183641"/>
            <a:ext cx="4675442"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457200" y="1577340"/>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1497567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D0D0D"/>
          </a:solidFill>
        </p:spPr>
        <p:txBody>
          <a:bodyPr wrap="square" lIns="0" tIns="0" rIns="0" bIns="0" rtlCol="0"/>
          <a:lstStyle/>
          <a:p>
            <a:endParaRPr sz="1350">
              <a:solidFill>
                <a:prstClr val="black"/>
              </a:solidFill>
            </a:endParaRPr>
          </a:p>
        </p:txBody>
      </p:sp>
      <p:sp>
        <p:nvSpPr>
          <p:cNvPr id="17" name="bk object 17"/>
          <p:cNvSpPr/>
          <p:nvPr/>
        </p:nvSpPr>
        <p:spPr>
          <a:xfrm>
            <a:off x="1149858" y="1219200"/>
            <a:ext cx="6858000" cy="5638797"/>
          </a:xfrm>
          <a:prstGeom prst="rect">
            <a:avLst/>
          </a:prstGeom>
          <a:blipFill>
            <a:blip r:embed="rId2" cstate="print"/>
            <a:stretch>
              <a:fillRect/>
            </a:stretch>
          </a:blipFill>
        </p:spPr>
        <p:txBody>
          <a:bodyPr wrap="square" lIns="0" tIns="0" rIns="0" bIns="0" rtlCol="0"/>
          <a:lstStyle/>
          <a:p>
            <a:endParaRPr sz="1350">
              <a:solidFill>
                <a:prstClr val="black"/>
              </a:solidFill>
            </a:endParaRPr>
          </a:p>
        </p:txBody>
      </p:sp>
      <p:sp>
        <p:nvSpPr>
          <p:cNvPr id="2" name="Holder 2"/>
          <p:cNvSpPr>
            <a:spLocks noGrp="1"/>
          </p:cNvSpPr>
          <p:nvPr>
            <p:ph type="title"/>
          </p:nvPr>
        </p:nvSpPr>
        <p:spPr>
          <a:xfrm>
            <a:off x="2234278" y="183641"/>
            <a:ext cx="4675442" cy="415498"/>
          </a:xfrm>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2145379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582593" y="2067598"/>
            <a:ext cx="5561965" cy="4790440"/>
          </a:xfrm>
          <a:custGeom>
            <a:avLst/>
            <a:gdLst/>
            <a:ahLst/>
            <a:cxnLst/>
            <a:rect l="l" t="t" r="r" b="b"/>
            <a:pathLst>
              <a:path w="5561965" h="4790440">
                <a:moveTo>
                  <a:pt x="5561406" y="0"/>
                </a:moveTo>
                <a:lnTo>
                  <a:pt x="0" y="4790401"/>
                </a:lnTo>
                <a:lnTo>
                  <a:pt x="5561406" y="4790401"/>
                </a:lnTo>
                <a:lnTo>
                  <a:pt x="5561406" y="0"/>
                </a:lnTo>
                <a:close/>
              </a:path>
            </a:pathLst>
          </a:custGeom>
          <a:solidFill>
            <a:srgbClr val="E0E0E0"/>
          </a:solidFill>
        </p:spPr>
        <p:txBody>
          <a:bodyPr wrap="square" lIns="0" tIns="0" rIns="0" bIns="0" rtlCol="0"/>
          <a:lstStyle/>
          <a:p>
            <a:endParaRPr/>
          </a:p>
        </p:txBody>
      </p:sp>
      <p:sp>
        <p:nvSpPr>
          <p:cNvPr id="17" name="bk object 17"/>
          <p:cNvSpPr/>
          <p:nvPr/>
        </p:nvSpPr>
        <p:spPr>
          <a:xfrm>
            <a:off x="30" y="3766007"/>
            <a:ext cx="7370445" cy="3092450"/>
          </a:xfrm>
          <a:custGeom>
            <a:avLst/>
            <a:gdLst/>
            <a:ahLst/>
            <a:cxnLst/>
            <a:rect l="l" t="t" r="r" b="b"/>
            <a:pathLst>
              <a:path w="7370445" h="3092450">
                <a:moveTo>
                  <a:pt x="0" y="0"/>
                </a:moveTo>
                <a:lnTo>
                  <a:pt x="0" y="3091992"/>
                </a:lnTo>
                <a:lnTo>
                  <a:pt x="7370401" y="3091992"/>
                </a:lnTo>
                <a:lnTo>
                  <a:pt x="0" y="0"/>
                </a:lnTo>
                <a:close/>
              </a:path>
            </a:pathLst>
          </a:custGeom>
          <a:solidFill>
            <a:srgbClr val="CFAF6D"/>
          </a:solidFill>
        </p:spPr>
        <p:txBody>
          <a:bodyPr wrap="square" lIns="0" tIns="0" rIns="0" bIns="0" rtlCol="0"/>
          <a:lstStyle/>
          <a:p>
            <a:endParaRPr/>
          </a:p>
        </p:txBody>
      </p:sp>
      <p:sp>
        <p:nvSpPr>
          <p:cNvPr id="18" name="bk object 18"/>
          <p:cNvSpPr/>
          <p:nvPr/>
        </p:nvSpPr>
        <p:spPr>
          <a:xfrm>
            <a:off x="0" y="12473"/>
            <a:ext cx="9144000" cy="6833057"/>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203225" y="275005"/>
            <a:ext cx="8737600" cy="6308090"/>
          </a:xfrm>
          <a:custGeom>
            <a:avLst/>
            <a:gdLst/>
            <a:ahLst/>
            <a:cxnLst/>
            <a:rect l="l" t="t" r="r" b="b"/>
            <a:pathLst>
              <a:path w="8737600" h="6308090">
                <a:moveTo>
                  <a:pt x="0" y="0"/>
                </a:moveTo>
                <a:lnTo>
                  <a:pt x="8737498" y="0"/>
                </a:lnTo>
                <a:lnTo>
                  <a:pt x="8737498" y="6307993"/>
                </a:lnTo>
                <a:lnTo>
                  <a:pt x="0" y="6307993"/>
                </a:lnTo>
                <a:lnTo>
                  <a:pt x="0"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lnSpc>
                <a:spcPct val="100000"/>
              </a:lnSpc>
              <a:spcBef>
                <a:spcPts val="40"/>
              </a:spcBef>
            </a:pPr>
            <a:fld id="{81D60167-4931-47E6-BA6A-407CBD079E47}" type="slidenum">
              <a:rPr spc="-25" dirty="0"/>
              <a:t>‹#›</a:t>
            </a:fld>
            <a:endParaRPr spc="-25"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alpha val="87057"/>
            </a:srgbClr>
          </a:solidFill>
        </p:spPr>
        <p:txBody>
          <a:bodyPr wrap="square" lIns="0" tIns="0" rIns="0" bIns="0" rtlCol="0"/>
          <a:lstStyle/>
          <a:p>
            <a:endParaRPr sz="13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12406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lnSpc>
                <a:spcPct val="100000"/>
              </a:lnSpc>
              <a:spcBef>
                <a:spcPts val="40"/>
              </a:spcBef>
            </a:pPr>
            <a:fld id="{81D60167-4931-47E6-BA6A-407CBD079E47}" type="slidenum">
              <a:rPr spc="-25" dirty="0"/>
              <a:t>‹#›</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lnSpc>
                <a:spcPct val="100000"/>
              </a:lnSpc>
              <a:spcBef>
                <a:spcPts val="40"/>
              </a:spcBef>
            </a:pPr>
            <a:fld id="{81D60167-4931-47E6-BA6A-407CBD079E47}" type="slidenum">
              <a:rPr spc="-25" dirty="0"/>
              <a:t>‹#›</a:t>
            </a:fld>
            <a:endParaRPr spc="-2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900" b="0" i="0">
                <a:solidFill>
                  <a:srgbClr val="898989"/>
                </a:solidFill>
                <a:latin typeface="Calibri"/>
                <a:cs typeface="Calibri"/>
              </a:defRPr>
            </a:lvl1pPr>
          </a:lstStyle>
          <a:p>
            <a:pPr marL="28575">
              <a:spcBef>
                <a:spcPts val="304"/>
              </a:spcBef>
            </a:pPr>
            <a:fld id="{81D60167-4931-47E6-BA6A-407CBD079E47}" type="slidenum">
              <a:rPr lang="en-US" smtClean="0"/>
              <a:pPr marL="28575">
                <a:spcBef>
                  <a:spcPts val="304"/>
                </a:spcBef>
              </a:pPr>
              <a:t>‹#›</a:t>
            </a:fld>
            <a:endParaRPr lang="en-US" dirty="0"/>
          </a:p>
        </p:txBody>
      </p:sp>
    </p:spTree>
    <p:extLst>
      <p:ext uri="{BB962C8B-B14F-4D97-AF65-F5344CB8AC3E}">
        <p14:creationId xmlns:p14="http://schemas.microsoft.com/office/powerpoint/2010/main" val="2037732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06497" y="218598"/>
            <a:ext cx="6331004" cy="507831"/>
          </a:xfrm>
        </p:spPr>
        <p:txBody>
          <a:bodyPr lIns="0" tIns="0" rIns="0" bIns="0"/>
          <a:lstStyle>
            <a:lvl1pPr>
              <a:defRPr sz="3300" b="1" i="0">
                <a:solidFill>
                  <a:schemeClr val="tx1"/>
                </a:solidFill>
                <a:latin typeface="Calibri"/>
                <a:cs typeface="Calibri"/>
              </a:defRPr>
            </a:lvl1pPr>
          </a:lstStyle>
          <a:p>
            <a:endParaRPr/>
          </a:p>
        </p:txBody>
      </p:sp>
      <p:sp>
        <p:nvSpPr>
          <p:cNvPr id="3" name="Holder 3"/>
          <p:cNvSpPr>
            <a:spLocks noGrp="1"/>
          </p:cNvSpPr>
          <p:nvPr>
            <p:ph type="body" idx="1"/>
          </p:nvPr>
        </p:nvSpPr>
        <p:spPr>
          <a:xfrm>
            <a:off x="230504" y="1099821"/>
            <a:ext cx="8682990" cy="323165"/>
          </a:xfrm>
        </p:spPr>
        <p:txBody>
          <a:bodyPr lIns="0" tIns="0" rIns="0" bIns="0"/>
          <a:lstStyle>
            <a:lvl1pPr>
              <a:defRPr sz="21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900" b="0" i="0">
                <a:solidFill>
                  <a:srgbClr val="898989"/>
                </a:solidFill>
                <a:latin typeface="Calibri"/>
                <a:cs typeface="Calibri"/>
              </a:defRPr>
            </a:lvl1pPr>
          </a:lstStyle>
          <a:p>
            <a:pPr marL="28575">
              <a:spcBef>
                <a:spcPts val="304"/>
              </a:spcBef>
            </a:pPr>
            <a:fld id="{81D60167-4931-47E6-BA6A-407CBD079E47}" type="slidenum">
              <a:rPr lang="en-US" smtClean="0"/>
              <a:pPr marL="28575">
                <a:spcBef>
                  <a:spcPts val="304"/>
                </a:spcBef>
              </a:pPr>
              <a:t>‹#›</a:t>
            </a:fld>
            <a:endParaRPr lang="en-US" dirty="0"/>
          </a:p>
        </p:txBody>
      </p:sp>
    </p:spTree>
    <p:extLst>
      <p:ext uri="{BB962C8B-B14F-4D97-AF65-F5344CB8AC3E}">
        <p14:creationId xmlns:p14="http://schemas.microsoft.com/office/powerpoint/2010/main" val="368181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06497" y="218598"/>
            <a:ext cx="6331004" cy="507831"/>
          </a:xfrm>
        </p:spPr>
        <p:txBody>
          <a:bodyPr lIns="0" tIns="0" rIns="0" bIns="0"/>
          <a:lstStyle>
            <a:lvl1pPr>
              <a:defRPr sz="3300" b="1"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900" b="0" i="0">
                <a:solidFill>
                  <a:srgbClr val="898989"/>
                </a:solidFill>
                <a:latin typeface="Calibri"/>
                <a:cs typeface="Calibri"/>
              </a:defRPr>
            </a:lvl1pPr>
          </a:lstStyle>
          <a:p>
            <a:pPr marL="28575">
              <a:spcBef>
                <a:spcPts val="304"/>
              </a:spcBef>
            </a:pPr>
            <a:fld id="{81D60167-4931-47E6-BA6A-407CBD079E47}" type="slidenum">
              <a:rPr lang="en-US" smtClean="0"/>
              <a:pPr marL="28575">
                <a:spcBef>
                  <a:spcPts val="304"/>
                </a:spcBef>
              </a:pPr>
              <a:t>‹#›</a:t>
            </a:fld>
            <a:endParaRPr lang="en-US" dirty="0"/>
          </a:p>
        </p:txBody>
      </p:sp>
    </p:spTree>
    <p:extLst>
      <p:ext uri="{BB962C8B-B14F-4D97-AF65-F5344CB8AC3E}">
        <p14:creationId xmlns:p14="http://schemas.microsoft.com/office/powerpoint/2010/main" val="2352230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9144000" cy="6858000"/>
          </a:xfrm>
          <a:custGeom>
            <a:avLst/>
            <a:gdLst/>
            <a:ahLst/>
            <a:cxnLst/>
            <a:rect l="l" t="t" r="r" b="b"/>
            <a:pathLst>
              <a:path w="9144000" h="6858000">
                <a:moveTo>
                  <a:pt x="0" y="0"/>
                </a:moveTo>
                <a:lnTo>
                  <a:pt x="9143998" y="0"/>
                </a:lnTo>
                <a:lnTo>
                  <a:pt x="9143998" y="6857998"/>
                </a:lnTo>
                <a:lnTo>
                  <a:pt x="0" y="6857998"/>
                </a:lnTo>
                <a:lnTo>
                  <a:pt x="0" y="0"/>
                </a:lnTo>
                <a:close/>
              </a:path>
            </a:pathLst>
          </a:custGeom>
          <a:solidFill>
            <a:srgbClr val="000000"/>
          </a:solidFill>
        </p:spPr>
        <p:txBody>
          <a:bodyPr wrap="square" lIns="0" tIns="0" rIns="0" bIns="0" rtlCol="0"/>
          <a:lstStyle/>
          <a:p>
            <a:endParaRPr sz="1350"/>
          </a:p>
        </p:txBody>
      </p:sp>
      <p:sp>
        <p:nvSpPr>
          <p:cNvPr id="17" name="bk object 17"/>
          <p:cNvSpPr/>
          <p:nvPr/>
        </p:nvSpPr>
        <p:spPr>
          <a:xfrm>
            <a:off x="0" y="1066801"/>
            <a:ext cx="9143998" cy="5029198"/>
          </a:xfrm>
          <a:prstGeom prst="rect">
            <a:avLst/>
          </a:prstGeom>
          <a:blipFill>
            <a:blip r:embed="rId2" cstate="print"/>
            <a:stretch>
              <a:fillRect/>
            </a:stretch>
          </a:blipFill>
        </p:spPr>
        <p:txBody>
          <a:bodyPr wrap="square" lIns="0" tIns="0" rIns="0" bIns="0" rtlCol="0"/>
          <a:lstStyle/>
          <a:p>
            <a:endParaRPr sz="1350"/>
          </a:p>
        </p:txBody>
      </p:sp>
      <p:sp>
        <p:nvSpPr>
          <p:cNvPr id="18" name="bk object 18"/>
          <p:cNvSpPr/>
          <p:nvPr/>
        </p:nvSpPr>
        <p:spPr>
          <a:xfrm>
            <a:off x="5814752" y="54032"/>
            <a:ext cx="3304308" cy="2061556"/>
          </a:xfrm>
          <a:prstGeom prst="rect">
            <a:avLst/>
          </a:prstGeom>
          <a:blipFill>
            <a:blip r:embed="rId3" cstate="print"/>
            <a:stretch>
              <a:fillRect/>
            </a:stretch>
          </a:blipFill>
        </p:spPr>
        <p:txBody>
          <a:bodyPr wrap="square" lIns="0" tIns="0" rIns="0" bIns="0" rtlCol="0"/>
          <a:lstStyle/>
          <a:p>
            <a:endParaRPr sz="1350"/>
          </a:p>
        </p:txBody>
      </p:sp>
      <p:sp>
        <p:nvSpPr>
          <p:cNvPr id="19" name="bk object 19"/>
          <p:cNvSpPr/>
          <p:nvPr/>
        </p:nvSpPr>
        <p:spPr>
          <a:xfrm>
            <a:off x="5864700" y="81889"/>
            <a:ext cx="3204845" cy="1753870"/>
          </a:xfrm>
          <a:custGeom>
            <a:avLst/>
            <a:gdLst/>
            <a:ahLst/>
            <a:cxnLst/>
            <a:rect l="l" t="t" r="r" b="b"/>
            <a:pathLst>
              <a:path w="3204845" h="1753870">
                <a:moveTo>
                  <a:pt x="2054863" y="1587237"/>
                </a:moveTo>
                <a:lnTo>
                  <a:pt x="1223627" y="1587237"/>
                </a:lnTo>
                <a:lnTo>
                  <a:pt x="1258340" y="1621587"/>
                </a:lnTo>
                <a:lnTo>
                  <a:pt x="1297833" y="1652535"/>
                </a:lnTo>
                <a:lnTo>
                  <a:pt x="1341650" y="1679829"/>
                </a:lnTo>
                <a:lnTo>
                  <a:pt x="1389340" y="1703218"/>
                </a:lnTo>
                <a:lnTo>
                  <a:pt x="1440449" y="1722451"/>
                </a:lnTo>
                <a:lnTo>
                  <a:pt x="1494522" y="1737276"/>
                </a:lnTo>
                <a:lnTo>
                  <a:pt x="1547538" y="1746981"/>
                </a:lnTo>
                <a:lnTo>
                  <a:pt x="1600568" y="1752264"/>
                </a:lnTo>
                <a:lnTo>
                  <a:pt x="1653233" y="1753277"/>
                </a:lnTo>
                <a:lnTo>
                  <a:pt x="1705153" y="1750173"/>
                </a:lnTo>
                <a:lnTo>
                  <a:pt x="1755946" y="1743104"/>
                </a:lnTo>
                <a:lnTo>
                  <a:pt x="1805232" y="1732221"/>
                </a:lnTo>
                <a:lnTo>
                  <a:pt x="1852631" y="1717678"/>
                </a:lnTo>
                <a:lnTo>
                  <a:pt x="1897763" y="1699626"/>
                </a:lnTo>
                <a:lnTo>
                  <a:pt x="1940246" y="1678218"/>
                </a:lnTo>
                <a:lnTo>
                  <a:pt x="1979700" y="1653605"/>
                </a:lnTo>
                <a:lnTo>
                  <a:pt x="2015745" y="1625941"/>
                </a:lnTo>
                <a:lnTo>
                  <a:pt x="2048001" y="1595376"/>
                </a:lnTo>
                <a:lnTo>
                  <a:pt x="2054863" y="1587237"/>
                </a:lnTo>
                <a:close/>
              </a:path>
              <a:path w="3204845" h="1753870">
                <a:moveTo>
                  <a:pt x="2660071" y="1433309"/>
                </a:moveTo>
                <a:lnTo>
                  <a:pt x="432749" y="1433309"/>
                </a:lnTo>
                <a:lnTo>
                  <a:pt x="434728" y="1435892"/>
                </a:lnTo>
                <a:lnTo>
                  <a:pt x="467617" y="1473478"/>
                </a:lnTo>
                <a:lnTo>
                  <a:pt x="499656" y="1503356"/>
                </a:lnTo>
                <a:lnTo>
                  <a:pt x="534635" y="1530593"/>
                </a:lnTo>
                <a:lnTo>
                  <a:pt x="572276" y="1555139"/>
                </a:lnTo>
                <a:lnTo>
                  <a:pt x="612302" y="1576942"/>
                </a:lnTo>
                <a:lnTo>
                  <a:pt x="654436" y="1595949"/>
                </a:lnTo>
                <a:lnTo>
                  <a:pt x="698401" y="1612110"/>
                </a:lnTo>
                <a:lnTo>
                  <a:pt x="743920" y="1625373"/>
                </a:lnTo>
                <a:lnTo>
                  <a:pt x="790717" y="1635685"/>
                </a:lnTo>
                <a:lnTo>
                  <a:pt x="838513" y="1642997"/>
                </a:lnTo>
                <a:lnTo>
                  <a:pt x="887031" y="1647255"/>
                </a:lnTo>
                <a:lnTo>
                  <a:pt x="935996" y="1648408"/>
                </a:lnTo>
                <a:lnTo>
                  <a:pt x="985129" y="1646405"/>
                </a:lnTo>
                <a:lnTo>
                  <a:pt x="1034154" y="1641194"/>
                </a:lnTo>
                <a:lnTo>
                  <a:pt x="1082793" y="1632723"/>
                </a:lnTo>
                <a:lnTo>
                  <a:pt x="1130770" y="1620941"/>
                </a:lnTo>
                <a:lnTo>
                  <a:pt x="1177807" y="1605796"/>
                </a:lnTo>
                <a:lnTo>
                  <a:pt x="1223627" y="1587237"/>
                </a:lnTo>
                <a:lnTo>
                  <a:pt x="2054863" y="1587237"/>
                </a:lnTo>
                <a:lnTo>
                  <a:pt x="2076086" y="1562064"/>
                </a:lnTo>
                <a:lnTo>
                  <a:pt x="2099621" y="1526156"/>
                </a:lnTo>
                <a:lnTo>
                  <a:pt x="2118224" y="1487805"/>
                </a:lnTo>
                <a:lnTo>
                  <a:pt x="2570903" y="1487805"/>
                </a:lnTo>
                <a:lnTo>
                  <a:pt x="2587202" y="1480502"/>
                </a:lnTo>
                <a:lnTo>
                  <a:pt x="2627232" y="1457375"/>
                </a:lnTo>
                <a:lnTo>
                  <a:pt x="2660071" y="1433309"/>
                </a:lnTo>
                <a:close/>
              </a:path>
              <a:path w="3204845" h="1753870">
                <a:moveTo>
                  <a:pt x="2570903" y="1487805"/>
                </a:moveTo>
                <a:lnTo>
                  <a:pt x="2118224" y="1487805"/>
                </a:lnTo>
                <a:lnTo>
                  <a:pt x="2159638" y="1504770"/>
                </a:lnTo>
                <a:lnTo>
                  <a:pt x="2203107" y="1518183"/>
                </a:lnTo>
                <a:lnTo>
                  <a:pt x="2248222" y="1527956"/>
                </a:lnTo>
                <a:lnTo>
                  <a:pt x="2294570" y="1533998"/>
                </a:lnTo>
                <a:lnTo>
                  <a:pt x="2341742" y="1536221"/>
                </a:lnTo>
                <a:lnTo>
                  <a:pt x="2395526" y="1534055"/>
                </a:lnTo>
                <a:lnTo>
                  <a:pt x="2447369" y="1527104"/>
                </a:lnTo>
                <a:lnTo>
                  <a:pt x="2496866" y="1515664"/>
                </a:lnTo>
                <a:lnTo>
                  <a:pt x="2543612" y="1500031"/>
                </a:lnTo>
                <a:lnTo>
                  <a:pt x="2570903" y="1487805"/>
                </a:lnTo>
                <a:close/>
              </a:path>
              <a:path w="3204845" h="1753870">
                <a:moveTo>
                  <a:pt x="767520" y="154501"/>
                </a:moveTo>
                <a:lnTo>
                  <a:pt x="719914" y="157610"/>
                </a:lnTo>
                <a:lnTo>
                  <a:pt x="666295" y="165254"/>
                </a:lnTo>
                <a:lnTo>
                  <a:pt x="615126" y="176911"/>
                </a:lnTo>
                <a:lnTo>
                  <a:pt x="566666" y="192328"/>
                </a:lnTo>
                <a:lnTo>
                  <a:pt x="521177" y="211247"/>
                </a:lnTo>
                <a:lnTo>
                  <a:pt x="478921" y="233412"/>
                </a:lnTo>
                <a:lnTo>
                  <a:pt x="440159" y="258567"/>
                </a:lnTo>
                <a:lnTo>
                  <a:pt x="405151" y="286457"/>
                </a:lnTo>
                <a:lnTo>
                  <a:pt x="374160" y="316826"/>
                </a:lnTo>
                <a:lnTo>
                  <a:pt x="347446" y="349417"/>
                </a:lnTo>
                <a:lnTo>
                  <a:pt x="325271" y="383974"/>
                </a:lnTo>
                <a:lnTo>
                  <a:pt x="307897" y="420241"/>
                </a:lnTo>
                <a:lnTo>
                  <a:pt x="295583" y="457963"/>
                </a:lnTo>
                <a:lnTo>
                  <a:pt x="288592" y="496883"/>
                </a:lnTo>
                <a:lnTo>
                  <a:pt x="287186" y="536745"/>
                </a:lnTo>
                <a:lnTo>
                  <a:pt x="291624" y="577293"/>
                </a:lnTo>
                <a:lnTo>
                  <a:pt x="288929" y="582752"/>
                </a:lnTo>
                <a:lnTo>
                  <a:pt x="238974" y="589627"/>
                </a:lnTo>
                <a:lnTo>
                  <a:pt x="191650" y="602120"/>
                </a:lnTo>
                <a:lnTo>
                  <a:pt x="147731" y="619857"/>
                </a:lnTo>
                <a:lnTo>
                  <a:pt x="107995" y="642463"/>
                </a:lnTo>
                <a:lnTo>
                  <a:pt x="73219" y="669563"/>
                </a:lnTo>
                <a:lnTo>
                  <a:pt x="44177" y="700784"/>
                </a:lnTo>
                <a:lnTo>
                  <a:pt x="19413" y="740158"/>
                </a:lnTo>
                <a:lnTo>
                  <a:pt x="4795" y="781030"/>
                </a:lnTo>
                <a:lnTo>
                  <a:pt x="0" y="822468"/>
                </a:lnTo>
                <a:lnTo>
                  <a:pt x="4700" y="863540"/>
                </a:lnTo>
                <a:lnTo>
                  <a:pt x="18573" y="903314"/>
                </a:lnTo>
                <a:lnTo>
                  <a:pt x="41292" y="940858"/>
                </a:lnTo>
                <a:lnTo>
                  <a:pt x="72532" y="975239"/>
                </a:lnTo>
                <a:lnTo>
                  <a:pt x="111969" y="1005527"/>
                </a:lnTo>
                <a:lnTo>
                  <a:pt x="159277" y="1030789"/>
                </a:lnTo>
                <a:lnTo>
                  <a:pt x="124424" y="1063838"/>
                </a:lnTo>
                <a:lnTo>
                  <a:pt x="98101" y="1100467"/>
                </a:lnTo>
                <a:lnTo>
                  <a:pt x="80707" y="1139776"/>
                </a:lnTo>
                <a:lnTo>
                  <a:pt x="72639" y="1180868"/>
                </a:lnTo>
                <a:lnTo>
                  <a:pt x="74295" y="1222843"/>
                </a:lnTo>
                <a:lnTo>
                  <a:pt x="84601" y="1261155"/>
                </a:lnTo>
                <a:lnTo>
                  <a:pt x="102551" y="1296786"/>
                </a:lnTo>
                <a:lnTo>
                  <a:pt x="127406" y="1329302"/>
                </a:lnTo>
                <a:lnTo>
                  <a:pt x="158428" y="1358271"/>
                </a:lnTo>
                <a:lnTo>
                  <a:pt x="194880" y="1383258"/>
                </a:lnTo>
                <a:lnTo>
                  <a:pt x="236023" y="1403830"/>
                </a:lnTo>
                <a:lnTo>
                  <a:pt x="281119" y="1419555"/>
                </a:lnTo>
                <a:lnTo>
                  <a:pt x="329431" y="1429999"/>
                </a:lnTo>
                <a:lnTo>
                  <a:pt x="380220" y="1434728"/>
                </a:lnTo>
                <a:lnTo>
                  <a:pt x="432749" y="1433309"/>
                </a:lnTo>
                <a:lnTo>
                  <a:pt x="2660071" y="1433309"/>
                </a:lnTo>
                <a:lnTo>
                  <a:pt x="2694990" y="1401510"/>
                </a:lnTo>
                <a:lnTo>
                  <a:pt x="2721909" y="1369365"/>
                </a:lnTo>
                <a:lnTo>
                  <a:pt x="2743648" y="1334809"/>
                </a:lnTo>
                <a:lnTo>
                  <a:pt x="2759802" y="1298136"/>
                </a:lnTo>
                <a:lnTo>
                  <a:pt x="2769967" y="1259645"/>
                </a:lnTo>
                <a:lnTo>
                  <a:pt x="2773737" y="1219631"/>
                </a:lnTo>
                <a:lnTo>
                  <a:pt x="2824376" y="1212238"/>
                </a:lnTo>
                <a:lnTo>
                  <a:pt x="2873538" y="1201060"/>
                </a:lnTo>
                <a:lnTo>
                  <a:pt x="2920849" y="1186216"/>
                </a:lnTo>
                <a:lnTo>
                  <a:pt x="2965935" y="1167822"/>
                </a:lnTo>
                <a:lnTo>
                  <a:pt x="3008419" y="1145997"/>
                </a:lnTo>
                <a:lnTo>
                  <a:pt x="3052784" y="1117429"/>
                </a:lnTo>
                <a:lnTo>
                  <a:pt x="3091616" y="1085919"/>
                </a:lnTo>
                <a:lnTo>
                  <a:pt x="3124844" y="1051860"/>
                </a:lnTo>
                <a:lnTo>
                  <a:pt x="3152400" y="1015644"/>
                </a:lnTo>
                <a:lnTo>
                  <a:pt x="3174214" y="977667"/>
                </a:lnTo>
                <a:lnTo>
                  <a:pt x="3190218" y="938321"/>
                </a:lnTo>
                <a:lnTo>
                  <a:pt x="3200341" y="897999"/>
                </a:lnTo>
                <a:lnTo>
                  <a:pt x="3204515" y="857096"/>
                </a:lnTo>
                <a:lnTo>
                  <a:pt x="3202671" y="816005"/>
                </a:lnTo>
                <a:lnTo>
                  <a:pt x="3194738" y="775120"/>
                </a:lnTo>
                <a:lnTo>
                  <a:pt x="3180649" y="734833"/>
                </a:lnTo>
                <a:lnTo>
                  <a:pt x="3160333" y="695539"/>
                </a:lnTo>
                <a:lnTo>
                  <a:pt x="3133721" y="657632"/>
                </a:lnTo>
                <a:lnTo>
                  <a:pt x="3100745" y="621503"/>
                </a:lnTo>
                <a:lnTo>
                  <a:pt x="3105944" y="611994"/>
                </a:lnTo>
                <a:lnTo>
                  <a:pt x="3129444" y="543402"/>
                </a:lnTo>
                <a:lnTo>
                  <a:pt x="3132816" y="504289"/>
                </a:lnTo>
                <a:lnTo>
                  <a:pt x="3129285" y="465833"/>
                </a:lnTo>
                <a:lnTo>
                  <a:pt x="3119183" y="428466"/>
                </a:lnTo>
                <a:lnTo>
                  <a:pt x="3102838" y="392620"/>
                </a:lnTo>
                <a:lnTo>
                  <a:pt x="3080583" y="358726"/>
                </a:lnTo>
                <a:lnTo>
                  <a:pt x="3052747" y="327215"/>
                </a:lnTo>
                <a:lnTo>
                  <a:pt x="3019661" y="298520"/>
                </a:lnTo>
                <a:lnTo>
                  <a:pt x="2981656" y="273073"/>
                </a:lnTo>
                <a:lnTo>
                  <a:pt x="2939062" y="251303"/>
                </a:lnTo>
                <a:lnTo>
                  <a:pt x="2892210" y="233644"/>
                </a:lnTo>
                <a:lnTo>
                  <a:pt x="2841430" y="220526"/>
                </a:lnTo>
                <a:lnTo>
                  <a:pt x="2835899" y="205355"/>
                </a:lnTo>
                <a:lnTo>
                  <a:pt x="1040246" y="205355"/>
                </a:lnTo>
                <a:lnTo>
                  <a:pt x="997907" y="188839"/>
                </a:lnTo>
                <a:lnTo>
                  <a:pt x="953900" y="175477"/>
                </a:lnTo>
                <a:lnTo>
                  <a:pt x="908543" y="165315"/>
                </a:lnTo>
                <a:lnTo>
                  <a:pt x="862150" y="158400"/>
                </a:lnTo>
                <a:lnTo>
                  <a:pt x="815037" y="154780"/>
                </a:lnTo>
                <a:lnTo>
                  <a:pt x="767520" y="154501"/>
                </a:lnTo>
                <a:close/>
              </a:path>
              <a:path w="3204845" h="1753870">
                <a:moveTo>
                  <a:pt x="1373093" y="49035"/>
                </a:moveTo>
                <a:lnTo>
                  <a:pt x="1322671" y="53030"/>
                </a:lnTo>
                <a:lnTo>
                  <a:pt x="1273496" y="61756"/>
                </a:lnTo>
                <a:lnTo>
                  <a:pt x="1226202" y="75070"/>
                </a:lnTo>
                <a:lnTo>
                  <a:pt x="1181427" y="92826"/>
                </a:lnTo>
                <a:lnTo>
                  <a:pt x="1139808" y="114877"/>
                </a:lnTo>
                <a:lnTo>
                  <a:pt x="1101980" y="141080"/>
                </a:lnTo>
                <a:lnTo>
                  <a:pt x="1068580" y="171287"/>
                </a:lnTo>
                <a:lnTo>
                  <a:pt x="1040246" y="205355"/>
                </a:lnTo>
                <a:lnTo>
                  <a:pt x="2835899" y="205355"/>
                </a:lnTo>
                <a:lnTo>
                  <a:pt x="2825164" y="175908"/>
                </a:lnTo>
                <a:lnTo>
                  <a:pt x="2799039" y="134330"/>
                </a:lnTo>
                <a:lnTo>
                  <a:pt x="2798306" y="133549"/>
                </a:lnTo>
                <a:lnTo>
                  <a:pt x="1666315" y="133549"/>
                </a:lnTo>
                <a:lnTo>
                  <a:pt x="1645236" y="119148"/>
                </a:lnTo>
                <a:lnTo>
                  <a:pt x="1599239" y="93970"/>
                </a:lnTo>
                <a:lnTo>
                  <a:pt x="1525464" y="66901"/>
                </a:lnTo>
                <a:lnTo>
                  <a:pt x="1475125" y="55826"/>
                </a:lnTo>
                <a:lnTo>
                  <a:pt x="1424123" y="49919"/>
                </a:lnTo>
                <a:lnTo>
                  <a:pt x="1373093" y="49035"/>
                </a:lnTo>
                <a:close/>
              </a:path>
              <a:path w="3204845" h="1753870">
                <a:moveTo>
                  <a:pt x="1950938" y="0"/>
                </a:moveTo>
                <a:lnTo>
                  <a:pt x="1901283" y="3444"/>
                </a:lnTo>
                <a:lnTo>
                  <a:pt x="1853138" y="12472"/>
                </a:lnTo>
                <a:lnTo>
                  <a:pt x="1807396" y="26859"/>
                </a:lnTo>
                <a:lnTo>
                  <a:pt x="1764950" y="46383"/>
                </a:lnTo>
                <a:lnTo>
                  <a:pt x="1726692" y="70821"/>
                </a:lnTo>
                <a:lnTo>
                  <a:pt x="1693516" y="99950"/>
                </a:lnTo>
                <a:lnTo>
                  <a:pt x="1666315" y="133549"/>
                </a:lnTo>
                <a:lnTo>
                  <a:pt x="2798306" y="133549"/>
                </a:lnTo>
                <a:lnTo>
                  <a:pt x="2763743" y="96684"/>
                </a:lnTo>
                <a:lnTo>
                  <a:pt x="2761441" y="94957"/>
                </a:lnTo>
                <a:lnTo>
                  <a:pt x="2212823" y="94957"/>
                </a:lnTo>
                <a:lnTo>
                  <a:pt x="2188774" y="74034"/>
                </a:lnTo>
                <a:lnTo>
                  <a:pt x="2132100" y="39077"/>
                </a:lnTo>
                <a:lnTo>
                  <a:pt x="2051205" y="10747"/>
                </a:lnTo>
                <a:lnTo>
                  <a:pt x="2001210" y="2360"/>
                </a:lnTo>
                <a:lnTo>
                  <a:pt x="1950938" y="0"/>
                </a:lnTo>
                <a:close/>
              </a:path>
              <a:path w="3204845" h="1753870">
                <a:moveTo>
                  <a:pt x="2482818" y="420"/>
                </a:moveTo>
                <a:lnTo>
                  <a:pt x="2432791" y="3488"/>
                </a:lnTo>
                <a:lnTo>
                  <a:pt x="2383730" y="11695"/>
                </a:lnTo>
                <a:lnTo>
                  <a:pt x="2336418" y="24994"/>
                </a:lnTo>
                <a:lnTo>
                  <a:pt x="2291640" y="43336"/>
                </a:lnTo>
                <a:lnTo>
                  <a:pt x="2250180" y="66673"/>
                </a:lnTo>
                <a:lnTo>
                  <a:pt x="2212823" y="94957"/>
                </a:lnTo>
                <a:lnTo>
                  <a:pt x="2761441" y="94957"/>
                </a:lnTo>
                <a:lnTo>
                  <a:pt x="2719967" y="63859"/>
                </a:lnTo>
                <a:lnTo>
                  <a:pt x="2676883" y="40507"/>
                </a:lnTo>
                <a:lnTo>
                  <a:pt x="2630842" y="22535"/>
                </a:lnTo>
                <a:lnTo>
                  <a:pt x="2582627" y="9896"/>
                </a:lnTo>
                <a:lnTo>
                  <a:pt x="2533024" y="2540"/>
                </a:lnTo>
                <a:lnTo>
                  <a:pt x="2482818" y="420"/>
                </a:lnTo>
                <a:close/>
              </a:path>
            </a:pathLst>
          </a:custGeom>
          <a:solidFill>
            <a:srgbClr val="FFFFFF"/>
          </a:solidFill>
        </p:spPr>
        <p:txBody>
          <a:bodyPr wrap="square" lIns="0" tIns="0" rIns="0" bIns="0" rtlCol="0"/>
          <a:lstStyle/>
          <a:p>
            <a:endParaRPr sz="1350"/>
          </a:p>
        </p:txBody>
      </p:sp>
      <p:sp>
        <p:nvSpPr>
          <p:cNvPr id="20" name="bk object 20"/>
          <p:cNvSpPr/>
          <p:nvPr/>
        </p:nvSpPr>
        <p:spPr>
          <a:xfrm>
            <a:off x="6624632" y="1844719"/>
            <a:ext cx="194734" cy="196931"/>
          </a:xfrm>
          <a:prstGeom prst="rect">
            <a:avLst/>
          </a:prstGeom>
          <a:blipFill>
            <a:blip r:embed="rId4" cstate="print"/>
            <a:stretch>
              <a:fillRect/>
            </a:stretch>
          </a:blipFill>
        </p:spPr>
        <p:txBody>
          <a:bodyPr wrap="square" lIns="0" tIns="0" rIns="0" bIns="0" rtlCol="0"/>
          <a:lstStyle/>
          <a:p>
            <a:endParaRPr sz="1350"/>
          </a:p>
        </p:txBody>
      </p:sp>
      <p:sp>
        <p:nvSpPr>
          <p:cNvPr id="21" name="bk object 21"/>
          <p:cNvSpPr/>
          <p:nvPr/>
        </p:nvSpPr>
        <p:spPr>
          <a:xfrm>
            <a:off x="6672876" y="1667388"/>
            <a:ext cx="292100" cy="292100"/>
          </a:xfrm>
          <a:custGeom>
            <a:avLst/>
            <a:gdLst/>
            <a:ahLst/>
            <a:cxnLst/>
            <a:rect l="l" t="t" r="r" b="b"/>
            <a:pathLst>
              <a:path w="292100" h="292100">
                <a:moveTo>
                  <a:pt x="146050" y="0"/>
                </a:moveTo>
                <a:lnTo>
                  <a:pt x="99886" y="7445"/>
                </a:lnTo>
                <a:lnTo>
                  <a:pt x="59794" y="28179"/>
                </a:lnTo>
                <a:lnTo>
                  <a:pt x="28179" y="59794"/>
                </a:lnTo>
                <a:lnTo>
                  <a:pt x="7445" y="99886"/>
                </a:lnTo>
                <a:lnTo>
                  <a:pt x="0" y="146050"/>
                </a:lnTo>
                <a:lnTo>
                  <a:pt x="7445" y="192213"/>
                </a:lnTo>
                <a:lnTo>
                  <a:pt x="28179" y="232305"/>
                </a:lnTo>
                <a:lnTo>
                  <a:pt x="59794" y="263920"/>
                </a:lnTo>
                <a:lnTo>
                  <a:pt x="99886" y="284654"/>
                </a:lnTo>
                <a:lnTo>
                  <a:pt x="146050" y="292100"/>
                </a:lnTo>
                <a:lnTo>
                  <a:pt x="192213" y="284654"/>
                </a:lnTo>
                <a:lnTo>
                  <a:pt x="232305" y="263920"/>
                </a:lnTo>
                <a:lnTo>
                  <a:pt x="263920" y="232305"/>
                </a:lnTo>
                <a:lnTo>
                  <a:pt x="284654" y="192213"/>
                </a:lnTo>
                <a:lnTo>
                  <a:pt x="292100" y="146050"/>
                </a:lnTo>
                <a:lnTo>
                  <a:pt x="284654" y="99886"/>
                </a:lnTo>
                <a:lnTo>
                  <a:pt x="263920" y="59794"/>
                </a:lnTo>
                <a:lnTo>
                  <a:pt x="232305" y="28179"/>
                </a:lnTo>
                <a:lnTo>
                  <a:pt x="192213" y="7445"/>
                </a:lnTo>
                <a:lnTo>
                  <a:pt x="146050" y="0"/>
                </a:lnTo>
                <a:close/>
              </a:path>
            </a:pathLst>
          </a:custGeom>
          <a:solidFill>
            <a:srgbClr val="FFFFFF"/>
          </a:solidFill>
        </p:spPr>
        <p:txBody>
          <a:bodyPr wrap="square" lIns="0" tIns="0" rIns="0" bIns="0" rtlCol="0"/>
          <a:lstStyle/>
          <a:p>
            <a:endParaRPr sz="1350"/>
          </a:p>
        </p:txBody>
      </p:sp>
      <p:sp>
        <p:nvSpPr>
          <p:cNvPr id="22" name="bk object 22"/>
          <p:cNvSpPr/>
          <p:nvPr/>
        </p:nvSpPr>
        <p:spPr>
          <a:xfrm>
            <a:off x="5864700" y="81890"/>
            <a:ext cx="3204845" cy="1753870"/>
          </a:xfrm>
          <a:custGeom>
            <a:avLst/>
            <a:gdLst/>
            <a:ahLst/>
            <a:cxnLst/>
            <a:rect l="l" t="t" r="r" b="b"/>
            <a:pathLst>
              <a:path w="3204845" h="1753870">
                <a:moveTo>
                  <a:pt x="291624" y="577293"/>
                </a:moveTo>
                <a:lnTo>
                  <a:pt x="287186" y="536745"/>
                </a:lnTo>
                <a:lnTo>
                  <a:pt x="288592" y="496883"/>
                </a:lnTo>
                <a:lnTo>
                  <a:pt x="295583" y="457963"/>
                </a:lnTo>
                <a:lnTo>
                  <a:pt x="307896" y="420241"/>
                </a:lnTo>
                <a:lnTo>
                  <a:pt x="325271" y="383974"/>
                </a:lnTo>
                <a:lnTo>
                  <a:pt x="347446" y="349417"/>
                </a:lnTo>
                <a:lnTo>
                  <a:pt x="374159" y="316826"/>
                </a:lnTo>
                <a:lnTo>
                  <a:pt x="405151" y="286458"/>
                </a:lnTo>
                <a:lnTo>
                  <a:pt x="440158" y="258568"/>
                </a:lnTo>
                <a:lnTo>
                  <a:pt x="478920" y="233412"/>
                </a:lnTo>
                <a:lnTo>
                  <a:pt x="521177" y="211247"/>
                </a:lnTo>
                <a:lnTo>
                  <a:pt x="566665" y="192328"/>
                </a:lnTo>
                <a:lnTo>
                  <a:pt x="615125" y="176912"/>
                </a:lnTo>
                <a:lnTo>
                  <a:pt x="666295" y="165254"/>
                </a:lnTo>
                <a:lnTo>
                  <a:pt x="719913" y="157611"/>
                </a:lnTo>
                <a:lnTo>
                  <a:pt x="767519" y="154501"/>
                </a:lnTo>
                <a:lnTo>
                  <a:pt x="815037" y="154780"/>
                </a:lnTo>
                <a:lnTo>
                  <a:pt x="862150" y="158400"/>
                </a:lnTo>
                <a:lnTo>
                  <a:pt x="908543" y="165315"/>
                </a:lnTo>
                <a:lnTo>
                  <a:pt x="953900" y="175477"/>
                </a:lnTo>
                <a:lnTo>
                  <a:pt x="997906" y="188840"/>
                </a:lnTo>
                <a:lnTo>
                  <a:pt x="1040246" y="205355"/>
                </a:lnTo>
                <a:lnTo>
                  <a:pt x="1068580" y="171288"/>
                </a:lnTo>
                <a:lnTo>
                  <a:pt x="1101980" y="141080"/>
                </a:lnTo>
                <a:lnTo>
                  <a:pt x="1139808" y="114877"/>
                </a:lnTo>
                <a:lnTo>
                  <a:pt x="1181427" y="92826"/>
                </a:lnTo>
                <a:lnTo>
                  <a:pt x="1226202" y="75070"/>
                </a:lnTo>
                <a:lnTo>
                  <a:pt x="1273495" y="61756"/>
                </a:lnTo>
                <a:lnTo>
                  <a:pt x="1322671" y="53030"/>
                </a:lnTo>
                <a:lnTo>
                  <a:pt x="1373092" y="49035"/>
                </a:lnTo>
                <a:lnTo>
                  <a:pt x="1424122" y="49919"/>
                </a:lnTo>
                <a:lnTo>
                  <a:pt x="1475124" y="55826"/>
                </a:lnTo>
                <a:lnTo>
                  <a:pt x="1525463" y="66902"/>
                </a:lnTo>
                <a:lnTo>
                  <a:pt x="1574501" y="83292"/>
                </a:lnTo>
                <a:lnTo>
                  <a:pt x="1622847" y="105939"/>
                </a:lnTo>
                <a:lnTo>
                  <a:pt x="1666315" y="133549"/>
                </a:lnTo>
                <a:lnTo>
                  <a:pt x="1693516" y="99950"/>
                </a:lnTo>
                <a:lnTo>
                  <a:pt x="1726692" y="70821"/>
                </a:lnTo>
                <a:lnTo>
                  <a:pt x="1764949" y="46383"/>
                </a:lnTo>
                <a:lnTo>
                  <a:pt x="1807396" y="26859"/>
                </a:lnTo>
                <a:lnTo>
                  <a:pt x="1853138" y="12472"/>
                </a:lnTo>
                <a:lnTo>
                  <a:pt x="1901283" y="3444"/>
                </a:lnTo>
                <a:lnTo>
                  <a:pt x="1950938" y="0"/>
                </a:lnTo>
                <a:lnTo>
                  <a:pt x="2001209" y="2360"/>
                </a:lnTo>
                <a:lnTo>
                  <a:pt x="2051204" y="10747"/>
                </a:lnTo>
                <a:lnTo>
                  <a:pt x="2100030" y="25386"/>
                </a:lnTo>
                <a:lnTo>
                  <a:pt x="2161773" y="55350"/>
                </a:lnTo>
                <a:lnTo>
                  <a:pt x="2212822" y="94958"/>
                </a:lnTo>
                <a:lnTo>
                  <a:pt x="2250179" y="66674"/>
                </a:lnTo>
                <a:lnTo>
                  <a:pt x="2291639" y="43336"/>
                </a:lnTo>
                <a:lnTo>
                  <a:pt x="2336417" y="24994"/>
                </a:lnTo>
                <a:lnTo>
                  <a:pt x="2383729" y="11695"/>
                </a:lnTo>
                <a:lnTo>
                  <a:pt x="2432790" y="3488"/>
                </a:lnTo>
                <a:lnTo>
                  <a:pt x="2482817" y="420"/>
                </a:lnTo>
                <a:lnTo>
                  <a:pt x="2533023" y="2540"/>
                </a:lnTo>
                <a:lnTo>
                  <a:pt x="2582626" y="9896"/>
                </a:lnTo>
                <a:lnTo>
                  <a:pt x="2630841" y="22535"/>
                </a:lnTo>
                <a:lnTo>
                  <a:pt x="2676882" y="40507"/>
                </a:lnTo>
                <a:lnTo>
                  <a:pt x="2719966" y="63859"/>
                </a:lnTo>
                <a:lnTo>
                  <a:pt x="2763742" y="96684"/>
                </a:lnTo>
                <a:lnTo>
                  <a:pt x="2799038" y="134330"/>
                </a:lnTo>
                <a:lnTo>
                  <a:pt x="2825164" y="175908"/>
                </a:lnTo>
                <a:lnTo>
                  <a:pt x="2841429" y="220526"/>
                </a:lnTo>
                <a:lnTo>
                  <a:pt x="2892209" y="233644"/>
                </a:lnTo>
                <a:lnTo>
                  <a:pt x="2939061" y="251303"/>
                </a:lnTo>
                <a:lnTo>
                  <a:pt x="2981655" y="273073"/>
                </a:lnTo>
                <a:lnTo>
                  <a:pt x="3019660" y="298521"/>
                </a:lnTo>
                <a:lnTo>
                  <a:pt x="3052746" y="327216"/>
                </a:lnTo>
                <a:lnTo>
                  <a:pt x="3080582" y="358726"/>
                </a:lnTo>
                <a:lnTo>
                  <a:pt x="3102837" y="392620"/>
                </a:lnTo>
                <a:lnTo>
                  <a:pt x="3119181" y="428467"/>
                </a:lnTo>
                <a:lnTo>
                  <a:pt x="3129284" y="465833"/>
                </a:lnTo>
                <a:lnTo>
                  <a:pt x="3132815" y="504289"/>
                </a:lnTo>
                <a:lnTo>
                  <a:pt x="3129444" y="543403"/>
                </a:lnTo>
                <a:lnTo>
                  <a:pt x="3118839" y="582742"/>
                </a:lnTo>
                <a:lnTo>
                  <a:pt x="3100744" y="621503"/>
                </a:lnTo>
                <a:lnTo>
                  <a:pt x="3133721" y="657632"/>
                </a:lnTo>
                <a:lnTo>
                  <a:pt x="3160332" y="695540"/>
                </a:lnTo>
                <a:lnTo>
                  <a:pt x="3180648" y="734834"/>
                </a:lnTo>
                <a:lnTo>
                  <a:pt x="3194738" y="775120"/>
                </a:lnTo>
                <a:lnTo>
                  <a:pt x="3202670" y="816006"/>
                </a:lnTo>
                <a:lnTo>
                  <a:pt x="3204515" y="857097"/>
                </a:lnTo>
                <a:lnTo>
                  <a:pt x="3200340" y="898000"/>
                </a:lnTo>
                <a:lnTo>
                  <a:pt x="3190217" y="938321"/>
                </a:lnTo>
                <a:lnTo>
                  <a:pt x="3174213" y="977667"/>
                </a:lnTo>
                <a:lnTo>
                  <a:pt x="3152399" y="1015644"/>
                </a:lnTo>
                <a:lnTo>
                  <a:pt x="3124843" y="1051860"/>
                </a:lnTo>
                <a:lnTo>
                  <a:pt x="3091615" y="1085919"/>
                </a:lnTo>
                <a:lnTo>
                  <a:pt x="3052784" y="1117429"/>
                </a:lnTo>
                <a:lnTo>
                  <a:pt x="3008419" y="1145996"/>
                </a:lnTo>
                <a:lnTo>
                  <a:pt x="2965934" y="1167822"/>
                </a:lnTo>
                <a:lnTo>
                  <a:pt x="2920849" y="1186216"/>
                </a:lnTo>
                <a:lnTo>
                  <a:pt x="2873538" y="1201061"/>
                </a:lnTo>
                <a:lnTo>
                  <a:pt x="2824375" y="1212238"/>
                </a:lnTo>
                <a:lnTo>
                  <a:pt x="2773736" y="1219631"/>
                </a:lnTo>
                <a:lnTo>
                  <a:pt x="2769966" y="1259645"/>
                </a:lnTo>
                <a:lnTo>
                  <a:pt x="2759801" y="1298136"/>
                </a:lnTo>
                <a:lnTo>
                  <a:pt x="2743647" y="1334809"/>
                </a:lnTo>
                <a:lnTo>
                  <a:pt x="2721908" y="1369365"/>
                </a:lnTo>
                <a:lnTo>
                  <a:pt x="2694989" y="1401510"/>
                </a:lnTo>
                <a:lnTo>
                  <a:pt x="2663295" y="1430945"/>
                </a:lnTo>
                <a:lnTo>
                  <a:pt x="2627231" y="1457375"/>
                </a:lnTo>
                <a:lnTo>
                  <a:pt x="2587201" y="1480502"/>
                </a:lnTo>
                <a:lnTo>
                  <a:pt x="2543611" y="1500031"/>
                </a:lnTo>
                <a:lnTo>
                  <a:pt x="2496864" y="1515663"/>
                </a:lnTo>
                <a:lnTo>
                  <a:pt x="2447368" y="1527104"/>
                </a:lnTo>
                <a:lnTo>
                  <a:pt x="2395525" y="1534055"/>
                </a:lnTo>
                <a:lnTo>
                  <a:pt x="2341740" y="1536220"/>
                </a:lnTo>
                <a:lnTo>
                  <a:pt x="2294569" y="1533998"/>
                </a:lnTo>
                <a:lnTo>
                  <a:pt x="2248221" y="1527956"/>
                </a:lnTo>
                <a:lnTo>
                  <a:pt x="2203106" y="1518184"/>
                </a:lnTo>
                <a:lnTo>
                  <a:pt x="2159637" y="1504771"/>
                </a:lnTo>
                <a:lnTo>
                  <a:pt x="2118223" y="1487805"/>
                </a:lnTo>
                <a:lnTo>
                  <a:pt x="2099620" y="1526156"/>
                </a:lnTo>
                <a:lnTo>
                  <a:pt x="2076085" y="1562064"/>
                </a:lnTo>
                <a:lnTo>
                  <a:pt x="2048000" y="1595376"/>
                </a:lnTo>
                <a:lnTo>
                  <a:pt x="2015744" y="1625941"/>
                </a:lnTo>
                <a:lnTo>
                  <a:pt x="1979699" y="1653606"/>
                </a:lnTo>
                <a:lnTo>
                  <a:pt x="1940245" y="1678218"/>
                </a:lnTo>
                <a:lnTo>
                  <a:pt x="1897762" y="1699626"/>
                </a:lnTo>
                <a:lnTo>
                  <a:pt x="1852630" y="1717678"/>
                </a:lnTo>
                <a:lnTo>
                  <a:pt x="1805231" y="1732221"/>
                </a:lnTo>
                <a:lnTo>
                  <a:pt x="1755945" y="1743104"/>
                </a:lnTo>
                <a:lnTo>
                  <a:pt x="1705152" y="1750173"/>
                </a:lnTo>
                <a:lnTo>
                  <a:pt x="1653233" y="1753277"/>
                </a:lnTo>
                <a:lnTo>
                  <a:pt x="1600567" y="1752263"/>
                </a:lnTo>
                <a:lnTo>
                  <a:pt x="1547537" y="1746980"/>
                </a:lnTo>
                <a:lnTo>
                  <a:pt x="1494522" y="1737275"/>
                </a:lnTo>
                <a:lnTo>
                  <a:pt x="1440448" y="1722450"/>
                </a:lnTo>
                <a:lnTo>
                  <a:pt x="1389339" y="1703218"/>
                </a:lnTo>
                <a:lnTo>
                  <a:pt x="1341649" y="1679829"/>
                </a:lnTo>
                <a:lnTo>
                  <a:pt x="1297832" y="1652535"/>
                </a:lnTo>
                <a:lnTo>
                  <a:pt x="1258339" y="1621587"/>
                </a:lnTo>
                <a:lnTo>
                  <a:pt x="1223627" y="1587236"/>
                </a:lnTo>
                <a:lnTo>
                  <a:pt x="1177806" y="1605796"/>
                </a:lnTo>
                <a:lnTo>
                  <a:pt x="1130769" y="1620941"/>
                </a:lnTo>
                <a:lnTo>
                  <a:pt x="1082793" y="1632723"/>
                </a:lnTo>
                <a:lnTo>
                  <a:pt x="1034154" y="1641194"/>
                </a:lnTo>
                <a:lnTo>
                  <a:pt x="985129" y="1646405"/>
                </a:lnTo>
                <a:lnTo>
                  <a:pt x="935996" y="1648408"/>
                </a:lnTo>
                <a:lnTo>
                  <a:pt x="887031" y="1647255"/>
                </a:lnTo>
                <a:lnTo>
                  <a:pt x="838512" y="1642997"/>
                </a:lnTo>
                <a:lnTo>
                  <a:pt x="790716" y="1635686"/>
                </a:lnTo>
                <a:lnTo>
                  <a:pt x="743920" y="1625373"/>
                </a:lnTo>
                <a:lnTo>
                  <a:pt x="698401" y="1612111"/>
                </a:lnTo>
                <a:lnTo>
                  <a:pt x="654436" y="1595950"/>
                </a:lnTo>
                <a:lnTo>
                  <a:pt x="612301" y="1576942"/>
                </a:lnTo>
                <a:lnTo>
                  <a:pt x="572275" y="1555140"/>
                </a:lnTo>
                <a:lnTo>
                  <a:pt x="534634" y="1530594"/>
                </a:lnTo>
                <a:lnTo>
                  <a:pt x="499656" y="1503356"/>
                </a:lnTo>
                <a:lnTo>
                  <a:pt x="467617" y="1473478"/>
                </a:lnTo>
                <a:lnTo>
                  <a:pt x="438794" y="1441011"/>
                </a:lnTo>
                <a:lnTo>
                  <a:pt x="432748" y="1433309"/>
                </a:lnTo>
                <a:lnTo>
                  <a:pt x="380220" y="1434728"/>
                </a:lnTo>
                <a:lnTo>
                  <a:pt x="329431" y="1429999"/>
                </a:lnTo>
                <a:lnTo>
                  <a:pt x="281119" y="1419555"/>
                </a:lnTo>
                <a:lnTo>
                  <a:pt x="236023" y="1403831"/>
                </a:lnTo>
                <a:lnTo>
                  <a:pt x="194879" y="1383258"/>
                </a:lnTo>
                <a:lnTo>
                  <a:pt x="158428" y="1358271"/>
                </a:lnTo>
                <a:lnTo>
                  <a:pt x="127405" y="1329302"/>
                </a:lnTo>
                <a:lnTo>
                  <a:pt x="102550" y="1296786"/>
                </a:lnTo>
                <a:lnTo>
                  <a:pt x="84601" y="1261155"/>
                </a:lnTo>
                <a:lnTo>
                  <a:pt x="74295" y="1222843"/>
                </a:lnTo>
                <a:lnTo>
                  <a:pt x="72639" y="1180868"/>
                </a:lnTo>
                <a:lnTo>
                  <a:pt x="80707" y="1139777"/>
                </a:lnTo>
                <a:lnTo>
                  <a:pt x="98101" y="1100467"/>
                </a:lnTo>
                <a:lnTo>
                  <a:pt x="124424" y="1063838"/>
                </a:lnTo>
                <a:lnTo>
                  <a:pt x="159277" y="1030788"/>
                </a:lnTo>
                <a:lnTo>
                  <a:pt x="111969" y="1005527"/>
                </a:lnTo>
                <a:lnTo>
                  <a:pt x="72532" y="975239"/>
                </a:lnTo>
                <a:lnTo>
                  <a:pt x="41292" y="940858"/>
                </a:lnTo>
                <a:lnTo>
                  <a:pt x="18573" y="903314"/>
                </a:lnTo>
                <a:lnTo>
                  <a:pt x="4700" y="863540"/>
                </a:lnTo>
                <a:lnTo>
                  <a:pt x="0" y="822468"/>
                </a:lnTo>
                <a:lnTo>
                  <a:pt x="4795" y="781030"/>
                </a:lnTo>
                <a:lnTo>
                  <a:pt x="19413" y="740158"/>
                </a:lnTo>
                <a:lnTo>
                  <a:pt x="44177" y="700784"/>
                </a:lnTo>
                <a:lnTo>
                  <a:pt x="73218" y="669563"/>
                </a:lnTo>
                <a:lnTo>
                  <a:pt x="107995" y="642462"/>
                </a:lnTo>
                <a:lnTo>
                  <a:pt x="147731" y="619857"/>
                </a:lnTo>
                <a:lnTo>
                  <a:pt x="191649" y="602120"/>
                </a:lnTo>
                <a:lnTo>
                  <a:pt x="238974" y="589627"/>
                </a:lnTo>
                <a:lnTo>
                  <a:pt x="288928" y="582752"/>
                </a:lnTo>
                <a:lnTo>
                  <a:pt x="291624" y="577293"/>
                </a:lnTo>
                <a:close/>
              </a:path>
            </a:pathLst>
          </a:custGeom>
          <a:ln w="9524">
            <a:solidFill>
              <a:srgbClr val="5B92C7"/>
            </a:solidFill>
          </a:ln>
        </p:spPr>
        <p:txBody>
          <a:bodyPr wrap="square" lIns="0" tIns="0" rIns="0" bIns="0" rtlCol="0"/>
          <a:lstStyle/>
          <a:p>
            <a:endParaRPr sz="1350"/>
          </a:p>
        </p:txBody>
      </p:sp>
      <p:sp>
        <p:nvSpPr>
          <p:cNvPr id="23" name="bk object 23"/>
          <p:cNvSpPr/>
          <p:nvPr/>
        </p:nvSpPr>
        <p:spPr>
          <a:xfrm>
            <a:off x="6619868" y="1839955"/>
            <a:ext cx="204258" cy="206456"/>
          </a:xfrm>
          <a:prstGeom prst="rect">
            <a:avLst/>
          </a:prstGeom>
          <a:blipFill>
            <a:blip r:embed="rId5" cstate="print"/>
            <a:stretch>
              <a:fillRect/>
            </a:stretch>
          </a:blipFill>
        </p:spPr>
        <p:txBody>
          <a:bodyPr wrap="square" lIns="0" tIns="0" rIns="0" bIns="0" rtlCol="0"/>
          <a:lstStyle/>
          <a:p>
            <a:endParaRPr sz="1350"/>
          </a:p>
        </p:txBody>
      </p:sp>
      <p:sp>
        <p:nvSpPr>
          <p:cNvPr id="24" name="bk object 24"/>
          <p:cNvSpPr/>
          <p:nvPr/>
        </p:nvSpPr>
        <p:spPr>
          <a:xfrm>
            <a:off x="6672876" y="1667388"/>
            <a:ext cx="292100" cy="292100"/>
          </a:xfrm>
          <a:custGeom>
            <a:avLst/>
            <a:gdLst/>
            <a:ahLst/>
            <a:cxnLst/>
            <a:rect l="l" t="t" r="r" b="b"/>
            <a:pathLst>
              <a:path w="292100" h="292100">
                <a:moveTo>
                  <a:pt x="292100" y="146049"/>
                </a:moveTo>
                <a:lnTo>
                  <a:pt x="284654" y="192213"/>
                </a:lnTo>
                <a:lnTo>
                  <a:pt x="263920" y="232305"/>
                </a:lnTo>
                <a:lnTo>
                  <a:pt x="232305" y="263920"/>
                </a:lnTo>
                <a:lnTo>
                  <a:pt x="192212" y="284654"/>
                </a:lnTo>
                <a:lnTo>
                  <a:pt x="146049" y="292099"/>
                </a:lnTo>
                <a:lnTo>
                  <a:pt x="99886" y="284654"/>
                </a:lnTo>
                <a:lnTo>
                  <a:pt x="59794" y="263920"/>
                </a:lnTo>
                <a:lnTo>
                  <a:pt x="28179" y="232305"/>
                </a:lnTo>
                <a:lnTo>
                  <a:pt x="7445" y="192213"/>
                </a:lnTo>
                <a:lnTo>
                  <a:pt x="0" y="146049"/>
                </a:lnTo>
                <a:lnTo>
                  <a:pt x="7445" y="99886"/>
                </a:lnTo>
                <a:lnTo>
                  <a:pt x="28179" y="59794"/>
                </a:lnTo>
                <a:lnTo>
                  <a:pt x="59794" y="28179"/>
                </a:lnTo>
                <a:lnTo>
                  <a:pt x="99886" y="7445"/>
                </a:lnTo>
                <a:lnTo>
                  <a:pt x="146049" y="0"/>
                </a:lnTo>
                <a:lnTo>
                  <a:pt x="192212" y="7445"/>
                </a:lnTo>
                <a:lnTo>
                  <a:pt x="232305" y="28179"/>
                </a:lnTo>
                <a:lnTo>
                  <a:pt x="263920" y="59794"/>
                </a:lnTo>
                <a:lnTo>
                  <a:pt x="284654" y="99886"/>
                </a:lnTo>
                <a:lnTo>
                  <a:pt x="292100" y="146049"/>
                </a:lnTo>
                <a:close/>
              </a:path>
            </a:pathLst>
          </a:custGeom>
          <a:ln w="9524">
            <a:solidFill>
              <a:srgbClr val="5B92C7"/>
            </a:solidFill>
          </a:ln>
        </p:spPr>
        <p:txBody>
          <a:bodyPr wrap="square" lIns="0" tIns="0" rIns="0" bIns="0" rtlCol="0"/>
          <a:lstStyle/>
          <a:p>
            <a:endParaRPr sz="1350"/>
          </a:p>
        </p:txBody>
      </p:sp>
      <p:sp>
        <p:nvSpPr>
          <p:cNvPr id="25" name="bk object 25"/>
          <p:cNvSpPr/>
          <p:nvPr/>
        </p:nvSpPr>
        <p:spPr>
          <a:xfrm>
            <a:off x="6027411" y="1105854"/>
            <a:ext cx="187960" cy="33020"/>
          </a:xfrm>
          <a:custGeom>
            <a:avLst/>
            <a:gdLst/>
            <a:ahLst/>
            <a:cxnLst/>
            <a:rect l="l" t="t" r="r" b="b"/>
            <a:pathLst>
              <a:path w="187960" h="33019">
                <a:moveTo>
                  <a:pt x="187661" y="32332"/>
                </a:moveTo>
                <a:lnTo>
                  <a:pt x="138681" y="32391"/>
                </a:lnTo>
                <a:lnTo>
                  <a:pt x="90528" y="26927"/>
                </a:lnTo>
                <a:lnTo>
                  <a:pt x="44026" y="16082"/>
                </a:lnTo>
                <a:lnTo>
                  <a:pt x="0" y="0"/>
                </a:lnTo>
              </a:path>
            </a:pathLst>
          </a:custGeom>
          <a:ln w="9524">
            <a:solidFill>
              <a:srgbClr val="5B92C7"/>
            </a:solidFill>
          </a:ln>
        </p:spPr>
        <p:txBody>
          <a:bodyPr wrap="square" lIns="0" tIns="0" rIns="0" bIns="0" rtlCol="0"/>
          <a:lstStyle/>
          <a:p>
            <a:endParaRPr sz="1350"/>
          </a:p>
        </p:txBody>
      </p:sp>
      <p:sp>
        <p:nvSpPr>
          <p:cNvPr id="26" name="bk object 26"/>
          <p:cNvSpPr/>
          <p:nvPr/>
        </p:nvSpPr>
        <p:spPr>
          <a:xfrm>
            <a:off x="6298543" y="1492035"/>
            <a:ext cx="82550" cy="15875"/>
          </a:xfrm>
          <a:custGeom>
            <a:avLst/>
            <a:gdLst/>
            <a:ahLst/>
            <a:cxnLst/>
            <a:rect l="l" t="t" r="r" b="b"/>
            <a:pathLst>
              <a:path w="82550" h="15875">
                <a:moveTo>
                  <a:pt x="82105" y="0"/>
                </a:moveTo>
                <a:lnTo>
                  <a:pt x="62126" y="5369"/>
                </a:lnTo>
                <a:lnTo>
                  <a:pt x="41738" y="9746"/>
                </a:lnTo>
                <a:lnTo>
                  <a:pt x="21007" y="13119"/>
                </a:lnTo>
                <a:lnTo>
                  <a:pt x="0" y="15474"/>
                </a:lnTo>
              </a:path>
            </a:pathLst>
          </a:custGeom>
          <a:ln w="9524">
            <a:solidFill>
              <a:srgbClr val="5B92C7"/>
            </a:solidFill>
          </a:ln>
        </p:spPr>
        <p:txBody>
          <a:bodyPr wrap="square" lIns="0" tIns="0" rIns="0" bIns="0" rtlCol="0"/>
          <a:lstStyle/>
          <a:p>
            <a:endParaRPr sz="1350"/>
          </a:p>
        </p:txBody>
      </p:sp>
      <p:sp>
        <p:nvSpPr>
          <p:cNvPr id="27" name="bk object 27"/>
          <p:cNvSpPr/>
          <p:nvPr/>
        </p:nvSpPr>
        <p:spPr>
          <a:xfrm>
            <a:off x="7038672" y="1591468"/>
            <a:ext cx="49530" cy="71120"/>
          </a:xfrm>
          <a:custGeom>
            <a:avLst/>
            <a:gdLst/>
            <a:ahLst/>
            <a:cxnLst/>
            <a:rect l="l" t="t" r="r" b="b"/>
            <a:pathLst>
              <a:path w="49529" h="71119">
                <a:moveTo>
                  <a:pt x="49470" y="70591"/>
                </a:moveTo>
                <a:lnTo>
                  <a:pt x="35223" y="53703"/>
                </a:lnTo>
                <a:lnTo>
                  <a:pt x="22211" y="36284"/>
                </a:lnTo>
                <a:lnTo>
                  <a:pt x="10461" y="18370"/>
                </a:lnTo>
                <a:lnTo>
                  <a:pt x="0" y="0"/>
                </a:lnTo>
              </a:path>
            </a:pathLst>
          </a:custGeom>
          <a:ln w="9524">
            <a:solidFill>
              <a:srgbClr val="5B92C7"/>
            </a:solidFill>
          </a:ln>
        </p:spPr>
        <p:txBody>
          <a:bodyPr wrap="square" lIns="0" tIns="0" rIns="0" bIns="0" rtlCol="0"/>
          <a:lstStyle/>
          <a:p>
            <a:endParaRPr sz="1350"/>
          </a:p>
        </p:txBody>
      </p:sp>
      <p:sp>
        <p:nvSpPr>
          <p:cNvPr id="28" name="bk object 28"/>
          <p:cNvSpPr/>
          <p:nvPr/>
        </p:nvSpPr>
        <p:spPr>
          <a:xfrm>
            <a:off x="7983245" y="1486029"/>
            <a:ext cx="20320" cy="77470"/>
          </a:xfrm>
          <a:custGeom>
            <a:avLst/>
            <a:gdLst/>
            <a:ahLst/>
            <a:cxnLst/>
            <a:rect l="l" t="t" r="r" b="b"/>
            <a:pathLst>
              <a:path w="20320" h="77469">
                <a:moveTo>
                  <a:pt x="19753" y="0"/>
                </a:moveTo>
                <a:lnTo>
                  <a:pt x="16875" y="19636"/>
                </a:lnTo>
                <a:lnTo>
                  <a:pt x="12617" y="39118"/>
                </a:lnTo>
                <a:lnTo>
                  <a:pt x="6988" y="58406"/>
                </a:lnTo>
                <a:lnTo>
                  <a:pt x="0" y="77457"/>
                </a:lnTo>
              </a:path>
            </a:pathLst>
          </a:custGeom>
          <a:ln w="9524">
            <a:solidFill>
              <a:srgbClr val="5B92C7"/>
            </a:solidFill>
          </a:ln>
        </p:spPr>
        <p:txBody>
          <a:bodyPr wrap="square" lIns="0" tIns="0" rIns="0" bIns="0" rtlCol="0"/>
          <a:lstStyle/>
          <a:p>
            <a:endParaRPr sz="1350"/>
          </a:p>
        </p:txBody>
      </p:sp>
      <p:sp>
        <p:nvSpPr>
          <p:cNvPr id="29" name="bk object 29"/>
          <p:cNvSpPr/>
          <p:nvPr/>
        </p:nvSpPr>
        <p:spPr>
          <a:xfrm>
            <a:off x="8395788" y="1007432"/>
            <a:ext cx="241300" cy="289560"/>
          </a:xfrm>
          <a:custGeom>
            <a:avLst/>
            <a:gdLst/>
            <a:ahLst/>
            <a:cxnLst/>
            <a:rect l="l" t="t" r="r" b="b"/>
            <a:pathLst>
              <a:path w="241300" h="289559">
                <a:moveTo>
                  <a:pt x="0" y="0"/>
                </a:moveTo>
                <a:lnTo>
                  <a:pt x="53037" y="22859"/>
                </a:lnTo>
                <a:lnTo>
                  <a:pt x="100468" y="50660"/>
                </a:lnTo>
                <a:lnTo>
                  <a:pt x="141819" y="82836"/>
                </a:lnTo>
                <a:lnTo>
                  <a:pt x="176619" y="118819"/>
                </a:lnTo>
                <a:lnTo>
                  <a:pt x="204396" y="158042"/>
                </a:lnTo>
                <a:lnTo>
                  <a:pt x="224679" y="199940"/>
                </a:lnTo>
                <a:lnTo>
                  <a:pt x="236996" y="243944"/>
                </a:lnTo>
                <a:lnTo>
                  <a:pt x="240875" y="289488"/>
                </a:lnTo>
              </a:path>
            </a:pathLst>
          </a:custGeom>
          <a:ln w="9524">
            <a:solidFill>
              <a:srgbClr val="5B92C7"/>
            </a:solidFill>
          </a:ln>
        </p:spPr>
        <p:txBody>
          <a:bodyPr wrap="square" lIns="0" tIns="0" rIns="0" bIns="0" rtlCol="0"/>
          <a:lstStyle/>
          <a:p>
            <a:endParaRPr sz="1350"/>
          </a:p>
        </p:txBody>
      </p:sp>
      <p:sp>
        <p:nvSpPr>
          <p:cNvPr id="30" name="bk object 30"/>
          <p:cNvSpPr/>
          <p:nvPr/>
        </p:nvSpPr>
        <p:spPr>
          <a:xfrm>
            <a:off x="8856675" y="699106"/>
            <a:ext cx="107314" cy="108585"/>
          </a:xfrm>
          <a:custGeom>
            <a:avLst/>
            <a:gdLst/>
            <a:ahLst/>
            <a:cxnLst/>
            <a:rect l="l" t="t" r="r" b="b"/>
            <a:pathLst>
              <a:path w="107315" h="108584">
                <a:moveTo>
                  <a:pt x="107257" y="0"/>
                </a:moveTo>
                <a:lnTo>
                  <a:pt x="86892" y="30480"/>
                </a:lnTo>
                <a:lnTo>
                  <a:pt x="62047" y="58915"/>
                </a:lnTo>
                <a:lnTo>
                  <a:pt x="32993" y="85029"/>
                </a:lnTo>
                <a:lnTo>
                  <a:pt x="0" y="108551"/>
                </a:lnTo>
              </a:path>
            </a:pathLst>
          </a:custGeom>
          <a:ln w="9524">
            <a:solidFill>
              <a:srgbClr val="5B92C7"/>
            </a:solidFill>
          </a:ln>
        </p:spPr>
        <p:txBody>
          <a:bodyPr wrap="square" lIns="0" tIns="0" rIns="0" bIns="0" rtlCol="0"/>
          <a:lstStyle/>
          <a:p>
            <a:endParaRPr sz="1350"/>
          </a:p>
        </p:txBody>
      </p:sp>
      <p:sp>
        <p:nvSpPr>
          <p:cNvPr id="31" name="bk object 31"/>
          <p:cNvSpPr/>
          <p:nvPr/>
        </p:nvSpPr>
        <p:spPr>
          <a:xfrm>
            <a:off x="8706568" y="296333"/>
            <a:ext cx="5715" cy="51435"/>
          </a:xfrm>
          <a:custGeom>
            <a:avLst/>
            <a:gdLst/>
            <a:ahLst/>
            <a:cxnLst/>
            <a:rect l="l" t="t" r="r" b="b"/>
            <a:pathLst>
              <a:path w="5715" h="51435">
                <a:moveTo>
                  <a:pt x="0" y="0"/>
                </a:moveTo>
                <a:lnTo>
                  <a:pt x="2659" y="12729"/>
                </a:lnTo>
                <a:lnTo>
                  <a:pt x="4491" y="25531"/>
                </a:lnTo>
                <a:lnTo>
                  <a:pt x="5493" y="38384"/>
                </a:lnTo>
                <a:lnTo>
                  <a:pt x="5661" y="51265"/>
                </a:lnTo>
              </a:path>
            </a:pathLst>
          </a:custGeom>
          <a:ln w="9524">
            <a:solidFill>
              <a:srgbClr val="5B92C7"/>
            </a:solidFill>
          </a:ln>
        </p:spPr>
        <p:txBody>
          <a:bodyPr wrap="square" lIns="0" tIns="0" rIns="0" bIns="0" rtlCol="0"/>
          <a:lstStyle/>
          <a:p>
            <a:endParaRPr sz="1350"/>
          </a:p>
        </p:txBody>
      </p:sp>
      <p:sp>
        <p:nvSpPr>
          <p:cNvPr id="32" name="bk object 32"/>
          <p:cNvSpPr/>
          <p:nvPr/>
        </p:nvSpPr>
        <p:spPr>
          <a:xfrm>
            <a:off x="8021593" y="171154"/>
            <a:ext cx="55244" cy="65405"/>
          </a:xfrm>
          <a:custGeom>
            <a:avLst/>
            <a:gdLst/>
            <a:ahLst/>
            <a:cxnLst/>
            <a:rect l="l" t="t" r="r" b="b"/>
            <a:pathLst>
              <a:path w="55245" h="65404">
                <a:moveTo>
                  <a:pt x="0" y="65379"/>
                </a:moveTo>
                <a:lnTo>
                  <a:pt x="11322" y="47957"/>
                </a:lnTo>
                <a:lnTo>
                  <a:pt x="24289" y="31210"/>
                </a:lnTo>
                <a:lnTo>
                  <a:pt x="38849" y="15203"/>
                </a:lnTo>
                <a:lnTo>
                  <a:pt x="54946" y="0"/>
                </a:lnTo>
              </a:path>
            </a:pathLst>
          </a:custGeom>
          <a:ln w="9524">
            <a:solidFill>
              <a:srgbClr val="5B92C7"/>
            </a:solidFill>
          </a:ln>
        </p:spPr>
        <p:txBody>
          <a:bodyPr wrap="square" lIns="0" tIns="0" rIns="0" bIns="0" rtlCol="0"/>
          <a:lstStyle/>
          <a:p>
            <a:endParaRPr sz="1350"/>
          </a:p>
        </p:txBody>
      </p:sp>
      <p:sp>
        <p:nvSpPr>
          <p:cNvPr id="33" name="bk object 33"/>
          <p:cNvSpPr/>
          <p:nvPr/>
        </p:nvSpPr>
        <p:spPr>
          <a:xfrm>
            <a:off x="7507677" y="211304"/>
            <a:ext cx="26670" cy="56515"/>
          </a:xfrm>
          <a:custGeom>
            <a:avLst/>
            <a:gdLst/>
            <a:ahLst/>
            <a:cxnLst/>
            <a:rect l="l" t="t" r="r" b="b"/>
            <a:pathLst>
              <a:path w="26670" h="56514">
                <a:moveTo>
                  <a:pt x="0" y="56384"/>
                </a:moveTo>
                <a:lnTo>
                  <a:pt x="4879" y="41846"/>
                </a:lnTo>
                <a:lnTo>
                  <a:pt x="10954" y="27575"/>
                </a:lnTo>
                <a:lnTo>
                  <a:pt x="18205" y="13612"/>
                </a:lnTo>
                <a:lnTo>
                  <a:pt x="26612" y="0"/>
                </a:lnTo>
              </a:path>
            </a:pathLst>
          </a:custGeom>
          <a:ln w="9524">
            <a:solidFill>
              <a:srgbClr val="5B92C7"/>
            </a:solidFill>
          </a:ln>
        </p:spPr>
        <p:txBody>
          <a:bodyPr wrap="square" lIns="0" tIns="0" rIns="0" bIns="0" rtlCol="0"/>
          <a:lstStyle/>
          <a:p>
            <a:endParaRPr sz="1350"/>
          </a:p>
        </p:txBody>
      </p:sp>
      <p:sp>
        <p:nvSpPr>
          <p:cNvPr id="34" name="bk object 34"/>
          <p:cNvSpPr/>
          <p:nvPr/>
        </p:nvSpPr>
        <p:spPr>
          <a:xfrm>
            <a:off x="6904565" y="286838"/>
            <a:ext cx="96520" cy="55244"/>
          </a:xfrm>
          <a:custGeom>
            <a:avLst/>
            <a:gdLst/>
            <a:ahLst/>
            <a:cxnLst/>
            <a:rect l="l" t="t" r="r" b="b"/>
            <a:pathLst>
              <a:path w="96520" h="55245">
                <a:moveTo>
                  <a:pt x="0" y="0"/>
                </a:moveTo>
                <a:lnTo>
                  <a:pt x="25713" y="12022"/>
                </a:lnTo>
                <a:lnTo>
                  <a:pt x="50378" y="25172"/>
                </a:lnTo>
                <a:lnTo>
                  <a:pt x="73929" y="39411"/>
                </a:lnTo>
                <a:lnTo>
                  <a:pt x="96298" y="54702"/>
                </a:lnTo>
              </a:path>
            </a:pathLst>
          </a:custGeom>
          <a:ln w="9524">
            <a:solidFill>
              <a:srgbClr val="5B92C7"/>
            </a:solidFill>
          </a:ln>
        </p:spPr>
        <p:txBody>
          <a:bodyPr wrap="square" lIns="0" tIns="0" rIns="0" bIns="0" rtlCol="0"/>
          <a:lstStyle/>
          <a:p>
            <a:endParaRPr sz="1350"/>
          </a:p>
        </p:txBody>
      </p:sp>
      <p:sp>
        <p:nvSpPr>
          <p:cNvPr id="35" name="bk object 35"/>
          <p:cNvSpPr/>
          <p:nvPr/>
        </p:nvSpPr>
        <p:spPr>
          <a:xfrm>
            <a:off x="6156335" y="659200"/>
            <a:ext cx="17145" cy="57785"/>
          </a:xfrm>
          <a:custGeom>
            <a:avLst/>
            <a:gdLst/>
            <a:ahLst/>
            <a:cxnLst/>
            <a:rect l="l" t="t" r="r" b="b"/>
            <a:pathLst>
              <a:path w="17145" h="57784">
                <a:moveTo>
                  <a:pt x="16805" y="57553"/>
                </a:moveTo>
                <a:lnTo>
                  <a:pt x="11461" y="43359"/>
                </a:lnTo>
                <a:lnTo>
                  <a:pt x="6875" y="29024"/>
                </a:lnTo>
                <a:lnTo>
                  <a:pt x="3053" y="14565"/>
                </a:lnTo>
                <a:lnTo>
                  <a:pt x="0" y="0"/>
                </a:lnTo>
              </a:path>
            </a:pathLst>
          </a:custGeom>
          <a:ln w="9524">
            <a:solidFill>
              <a:srgbClr val="5B92C7"/>
            </a:solidFill>
          </a:ln>
        </p:spPr>
        <p:txBody>
          <a:bodyPr wrap="square" lIns="0" tIns="0" rIns="0" bIns="0" rtlCol="0"/>
          <a:lstStyle/>
          <a:p>
            <a:endParaRPr sz="1350"/>
          </a:p>
        </p:txBody>
      </p:sp>
      <p:sp>
        <p:nvSpPr>
          <p:cNvPr id="2" name="Holder 2"/>
          <p:cNvSpPr>
            <a:spLocks noGrp="1"/>
          </p:cNvSpPr>
          <p:nvPr>
            <p:ph type="title"/>
          </p:nvPr>
        </p:nvSpPr>
        <p:spPr>
          <a:xfrm>
            <a:off x="1406497" y="218598"/>
            <a:ext cx="6331004" cy="507831"/>
          </a:xfrm>
        </p:spPr>
        <p:txBody>
          <a:bodyPr lIns="0" tIns="0" rIns="0" bIns="0"/>
          <a:lstStyle>
            <a:lvl1pPr>
              <a:defRPr sz="33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900" b="0" i="0">
                <a:solidFill>
                  <a:srgbClr val="898989"/>
                </a:solidFill>
                <a:latin typeface="Calibri"/>
                <a:cs typeface="Calibri"/>
              </a:defRPr>
            </a:lvl1pPr>
          </a:lstStyle>
          <a:p>
            <a:pPr marL="28575">
              <a:spcBef>
                <a:spcPts val="304"/>
              </a:spcBef>
            </a:pPr>
            <a:fld id="{81D60167-4931-47E6-BA6A-407CBD079E47}" type="slidenum">
              <a:rPr lang="en-US" smtClean="0"/>
              <a:pPr marL="28575">
                <a:spcBef>
                  <a:spcPts val="304"/>
                </a:spcBef>
              </a:pPr>
              <a:t>‹#›</a:t>
            </a:fld>
            <a:endParaRPr lang="en-US" dirty="0"/>
          </a:p>
        </p:txBody>
      </p:sp>
    </p:spTree>
    <p:extLst>
      <p:ext uri="{BB962C8B-B14F-4D97-AF65-F5344CB8AC3E}">
        <p14:creationId xmlns:p14="http://schemas.microsoft.com/office/powerpoint/2010/main" val="3731133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11805" y="185585"/>
            <a:ext cx="7720388" cy="1120140"/>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307340" y="1176020"/>
            <a:ext cx="8529319" cy="45161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8420557" y="6442064"/>
            <a:ext cx="205740" cy="211454"/>
          </a:xfrm>
          <a:prstGeom prst="rect">
            <a:avLst/>
          </a:prstGeom>
        </p:spPr>
        <p:txBody>
          <a:bodyPr wrap="square" lIns="0" tIns="0" rIns="0" bIns="0">
            <a:spAutoFit/>
          </a:bodyPr>
          <a:lstStyle>
            <a:lvl1pPr>
              <a:defRPr sz="1200" b="0" i="0">
                <a:solidFill>
                  <a:srgbClr val="898989"/>
                </a:solidFill>
                <a:latin typeface="Trebuchet MS"/>
                <a:cs typeface="Trebuchet MS"/>
              </a:defRPr>
            </a:lvl1pPr>
          </a:lstStyle>
          <a:p>
            <a:pPr marL="25400">
              <a:lnSpc>
                <a:spcPct val="100000"/>
              </a:lnSpc>
              <a:spcBef>
                <a:spcPts val="40"/>
              </a:spcBef>
            </a:pP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06497" y="218598"/>
            <a:ext cx="6331004" cy="695960"/>
          </a:xfrm>
          <a:prstGeom prst="rect">
            <a:avLst/>
          </a:prstGeom>
        </p:spPr>
        <p:txBody>
          <a:bodyPr wrap="square" lIns="0" tIns="0" rIns="0" bIns="0">
            <a:spAutoFit/>
          </a:bodyPr>
          <a:lstStyle>
            <a:lvl1pPr>
              <a:defRPr sz="4400" b="1" i="0">
                <a:solidFill>
                  <a:schemeClr val="tx1"/>
                </a:solidFill>
                <a:latin typeface="Calibri"/>
                <a:cs typeface="Calibri"/>
              </a:defRPr>
            </a:lvl1pPr>
          </a:lstStyle>
          <a:p>
            <a:endParaRPr/>
          </a:p>
        </p:txBody>
      </p:sp>
      <p:sp>
        <p:nvSpPr>
          <p:cNvPr id="3" name="Holder 3"/>
          <p:cNvSpPr>
            <a:spLocks noGrp="1"/>
          </p:cNvSpPr>
          <p:nvPr>
            <p:ph type="body" idx="1"/>
          </p:nvPr>
        </p:nvSpPr>
        <p:spPr>
          <a:xfrm>
            <a:off x="230504" y="1099821"/>
            <a:ext cx="8682990" cy="430887"/>
          </a:xfrm>
          <a:prstGeom prst="rect">
            <a:avLst/>
          </a:prstGeom>
        </p:spPr>
        <p:txBody>
          <a:bodyPr wrap="square" lIns="0" tIns="0" rIns="0" bIns="0">
            <a:spAutoFit/>
          </a:bodyPr>
          <a:lstStyle>
            <a:lvl1pPr>
              <a:defRPr sz="28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8407855" y="6396028"/>
            <a:ext cx="231140" cy="138499"/>
          </a:xfrm>
          <a:prstGeom prst="rect">
            <a:avLst/>
          </a:prstGeom>
        </p:spPr>
        <p:txBody>
          <a:bodyPr wrap="square" lIns="0" tIns="0" rIns="0" bIns="0">
            <a:spAutoFit/>
          </a:bodyPr>
          <a:lstStyle>
            <a:lvl1pPr>
              <a:defRPr sz="900" b="0" i="0">
                <a:solidFill>
                  <a:srgbClr val="898989"/>
                </a:solidFill>
                <a:latin typeface="Calibri"/>
                <a:cs typeface="Calibri"/>
              </a:defRPr>
            </a:lvl1pPr>
          </a:lstStyle>
          <a:p>
            <a:pPr marL="28575">
              <a:spcBef>
                <a:spcPts val="304"/>
              </a:spcBef>
            </a:pPr>
            <a:fld id="{81D60167-4931-47E6-BA6A-407CBD079E47}" type="slidenum">
              <a:rPr lang="en-US" smtClean="0"/>
              <a:pPr marL="28575">
                <a:spcBef>
                  <a:spcPts val="304"/>
                </a:spcBef>
              </a:pPr>
              <a:t>‹#›</a:t>
            </a:fld>
            <a:endParaRPr lang="en-US" dirty="0"/>
          </a:p>
        </p:txBody>
      </p:sp>
    </p:spTree>
    <p:extLst>
      <p:ext uri="{BB962C8B-B14F-4D97-AF65-F5344CB8AC3E}">
        <p14:creationId xmlns:p14="http://schemas.microsoft.com/office/powerpoint/2010/main" val="37659166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2801" y="496950"/>
            <a:ext cx="7918399"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body" idx="1"/>
          </p:nvPr>
        </p:nvSpPr>
        <p:spPr>
          <a:xfrm>
            <a:off x="535941" y="1607948"/>
            <a:ext cx="807211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a:xfrm>
            <a:off x="8414512" y="6464985"/>
            <a:ext cx="206375" cy="117020"/>
          </a:xfrm>
          <a:prstGeom prst="rect">
            <a:avLst/>
          </a:prstGeom>
        </p:spPr>
        <p:txBody>
          <a:bodyPr wrap="square" lIns="0" tIns="0" rIns="0" bIns="0">
            <a:spAutoFit/>
          </a:bodyPr>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1810373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8399" y="76911"/>
            <a:ext cx="8547201" cy="430887"/>
          </a:xfrm>
          <a:prstGeom prst="rect">
            <a:avLst/>
          </a:prstGeom>
        </p:spPr>
        <p:txBody>
          <a:bodyPr wrap="square" lIns="0" tIns="0" rIns="0" bIns="0">
            <a:spAutoFit/>
          </a:bodyPr>
          <a:lstStyle>
            <a:lvl1pPr>
              <a:defRPr sz="2800" b="1" i="0">
                <a:solidFill>
                  <a:schemeClr val="bg1"/>
                </a:solidFill>
                <a:latin typeface="DejaVu Sans"/>
                <a:cs typeface="DejaVu Sans"/>
              </a:defRPr>
            </a:lvl1pPr>
          </a:lstStyle>
          <a:p>
            <a:endParaRPr/>
          </a:p>
        </p:txBody>
      </p:sp>
      <p:sp>
        <p:nvSpPr>
          <p:cNvPr id="3" name="Holder 3"/>
          <p:cNvSpPr>
            <a:spLocks noGrp="1"/>
          </p:cNvSpPr>
          <p:nvPr>
            <p:ph type="body" idx="1"/>
          </p:nvPr>
        </p:nvSpPr>
        <p:spPr>
          <a:xfrm>
            <a:off x="299086" y="1625346"/>
            <a:ext cx="8545829" cy="430887"/>
          </a:xfrm>
          <a:prstGeom prst="rect">
            <a:avLst/>
          </a:prstGeom>
        </p:spPr>
        <p:txBody>
          <a:bodyPr wrap="square" lIns="0" tIns="0" rIns="0" bIns="0">
            <a:spAutoFit/>
          </a:bodyPr>
          <a:lstStyle>
            <a:lvl1pPr>
              <a:defRPr sz="28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8473250" y="6464985"/>
            <a:ext cx="173831" cy="230832"/>
          </a:xfrm>
          <a:prstGeom prst="rect">
            <a:avLst/>
          </a:prstGeom>
        </p:spPr>
        <p:txBody>
          <a:bodyPr wrap="square" lIns="0" tIns="0" rIns="0" bIns="0">
            <a:spAutoFit/>
          </a:bodyPr>
          <a:lstStyle>
            <a:lvl1pPr>
              <a:defRPr sz="900" b="0" i="0">
                <a:solidFill>
                  <a:srgbClr val="888888"/>
                </a:solidFill>
                <a:latin typeface="DejaVu Sans"/>
                <a:cs typeface="DejaVu Sans"/>
              </a:defRPr>
            </a:lvl1pPr>
          </a:lstStyle>
          <a:p>
            <a:pPr marL="28575">
              <a:lnSpc>
                <a:spcPts val="930"/>
              </a:lnSpc>
            </a:pPr>
            <a:fld id="{81D60167-4931-47E6-BA6A-407CBD079E47}" type="slidenum">
              <a:rPr lang="en-US" spc="-116" smtClean="0"/>
              <a:pPr marL="28575">
                <a:lnSpc>
                  <a:spcPts val="930"/>
                </a:lnSpc>
              </a:pPr>
              <a:t>‹#›</a:t>
            </a:fld>
            <a:endParaRPr lang="en-US" spc="-116" dirty="0"/>
          </a:p>
        </p:txBody>
      </p:sp>
    </p:spTree>
    <p:extLst>
      <p:ext uri="{BB962C8B-B14F-4D97-AF65-F5344CB8AC3E}">
        <p14:creationId xmlns:p14="http://schemas.microsoft.com/office/powerpoint/2010/main" val="27260065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06497" y="218598"/>
            <a:ext cx="6331004" cy="695960"/>
          </a:xfrm>
          <a:prstGeom prst="rect">
            <a:avLst/>
          </a:prstGeom>
        </p:spPr>
        <p:txBody>
          <a:bodyPr wrap="square" lIns="0" tIns="0" rIns="0" bIns="0">
            <a:spAutoFit/>
          </a:bodyPr>
          <a:lstStyle>
            <a:lvl1pPr>
              <a:defRPr sz="4400" b="1" i="0">
                <a:solidFill>
                  <a:schemeClr val="tx1"/>
                </a:solidFill>
                <a:latin typeface="Calibri"/>
                <a:cs typeface="Calibri"/>
              </a:defRPr>
            </a:lvl1pPr>
          </a:lstStyle>
          <a:p>
            <a:endParaRPr/>
          </a:p>
        </p:txBody>
      </p:sp>
      <p:sp>
        <p:nvSpPr>
          <p:cNvPr id="3" name="Holder 3"/>
          <p:cNvSpPr>
            <a:spLocks noGrp="1"/>
          </p:cNvSpPr>
          <p:nvPr>
            <p:ph type="body" idx="1"/>
          </p:nvPr>
        </p:nvSpPr>
        <p:spPr>
          <a:xfrm>
            <a:off x="230504" y="1099820"/>
            <a:ext cx="8682990" cy="2153920"/>
          </a:xfrm>
          <a:prstGeom prst="rect">
            <a:avLst/>
          </a:prstGeom>
        </p:spPr>
        <p:txBody>
          <a:bodyPr wrap="square" lIns="0" tIns="0" rIns="0" bIns="0">
            <a:spAutoFit/>
          </a:bodyPr>
          <a:lstStyle>
            <a:lvl1pPr>
              <a:defRPr sz="28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8407855" y="6396027"/>
            <a:ext cx="231140" cy="257809"/>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38100">
              <a:lnSpc>
                <a:spcPct val="100000"/>
              </a:lnSpc>
              <a:spcBef>
                <a:spcPts val="405"/>
              </a:spcBef>
            </a:pPr>
            <a:fld id="{81D60167-4931-47E6-BA6A-407CBD079E47}" type="slidenum">
              <a:rPr dirty="0"/>
              <a:t>‹#›</a:t>
            </a:fld>
            <a:endParaRPr dirty="0"/>
          </a:p>
        </p:txBody>
      </p:sp>
    </p:spTree>
    <p:extLst>
      <p:ext uri="{BB962C8B-B14F-4D97-AF65-F5344CB8AC3E}">
        <p14:creationId xmlns:p14="http://schemas.microsoft.com/office/powerpoint/2010/main" val="29164067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34278" y="183641"/>
            <a:ext cx="4675442" cy="574040"/>
          </a:xfrm>
          <a:prstGeom prst="rect">
            <a:avLst/>
          </a:prstGeom>
        </p:spPr>
        <p:txBody>
          <a:bodyPr wrap="square" lIns="0" tIns="0" rIns="0" bIns="0">
            <a:spAutoFit/>
          </a:bodyPr>
          <a:lstStyle>
            <a:lvl1pPr>
              <a:defRPr sz="3600" b="1" i="0">
                <a:solidFill>
                  <a:schemeClr val="tx1"/>
                </a:solidFill>
                <a:latin typeface="Tahoma"/>
                <a:cs typeface="Tahoma"/>
              </a:defRPr>
            </a:lvl1pPr>
          </a:lstStyle>
          <a:p>
            <a:endParaRPr/>
          </a:p>
        </p:txBody>
      </p:sp>
      <p:sp>
        <p:nvSpPr>
          <p:cNvPr id="3" name="Holder 3"/>
          <p:cNvSpPr>
            <a:spLocks noGrp="1"/>
          </p:cNvSpPr>
          <p:nvPr>
            <p:ph type="body" idx="1"/>
          </p:nvPr>
        </p:nvSpPr>
        <p:spPr>
          <a:xfrm>
            <a:off x="283082" y="1433151"/>
            <a:ext cx="8399145" cy="369332"/>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a:xfrm>
            <a:off x="8482775" y="6464985"/>
            <a:ext cx="154781" cy="115416"/>
          </a:xfrm>
          <a:prstGeom prst="rect">
            <a:avLst/>
          </a:prstGeom>
        </p:spPr>
        <p:txBody>
          <a:bodyPr wrap="square" lIns="0" tIns="0" rIns="0" bIns="0">
            <a:spAutoFit/>
          </a:bodyPr>
          <a:lstStyle>
            <a:lvl1pPr>
              <a:defRPr sz="900" b="0" i="0">
                <a:solidFill>
                  <a:srgbClr val="888888"/>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5823349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4.jpg"/><Relationship Id="rId1" Type="http://schemas.openxmlformats.org/officeDocument/2006/relationships/slideLayout" Target="../slideLayouts/slideLayout10.xml"/><Relationship Id="rId5" Type="http://schemas.openxmlformats.org/officeDocument/2006/relationships/image" Target="../media/image20.jpg"/><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86400" y="0"/>
            <a:ext cx="3657600" cy="4748213"/>
          </a:xfrm>
          <a:custGeom>
            <a:avLst/>
            <a:gdLst/>
            <a:ahLst/>
            <a:cxnLst/>
            <a:rect l="l" t="t" r="r" b="b"/>
            <a:pathLst>
              <a:path w="4572000" h="5187950">
                <a:moveTo>
                  <a:pt x="0" y="5187696"/>
                </a:moveTo>
                <a:lnTo>
                  <a:pt x="4572000" y="5187696"/>
                </a:lnTo>
                <a:lnTo>
                  <a:pt x="4572000" y="0"/>
                </a:lnTo>
                <a:lnTo>
                  <a:pt x="0" y="0"/>
                </a:lnTo>
                <a:lnTo>
                  <a:pt x="0" y="5187696"/>
                </a:lnTo>
                <a:close/>
              </a:path>
            </a:pathLst>
          </a:custGeom>
          <a:solidFill>
            <a:srgbClr val="000000"/>
          </a:solidFill>
        </p:spPr>
        <p:txBody>
          <a:bodyPr wrap="square" lIns="0" tIns="0" rIns="0" bIns="0" rtlCol="0"/>
          <a:lstStyle/>
          <a:p>
            <a:endParaRPr sz="1350"/>
          </a:p>
        </p:txBody>
      </p:sp>
      <p:sp>
        <p:nvSpPr>
          <p:cNvPr id="3" name="object 3"/>
          <p:cNvSpPr txBox="1">
            <a:spLocks noGrp="1"/>
          </p:cNvSpPr>
          <p:nvPr>
            <p:ph type="title"/>
          </p:nvPr>
        </p:nvSpPr>
        <p:spPr>
          <a:xfrm>
            <a:off x="5581650" y="104439"/>
            <a:ext cx="3486150" cy="470802"/>
          </a:xfrm>
          <a:prstGeom prst="rect">
            <a:avLst/>
          </a:prstGeom>
        </p:spPr>
        <p:txBody>
          <a:bodyPr vert="horz" wrap="square" lIns="0" tIns="9049" rIns="0" bIns="0" rtlCol="0">
            <a:spAutoFit/>
          </a:bodyPr>
          <a:lstStyle/>
          <a:p>
            <a:pPr marL="9525">
              <a:spcBef>
                <a:spcPts val="71"/>
              </a:spcBef>
            </a:pPr>
            <a:r>
              <a:rPr lang="en-US" sz="3000" spc="-4" dirty="0">
                <a:solidFill>
                  <a:srgbClr val="FFFF00"/>
                </a:solidFill>
                <a:latin typeface="Calibri"/>
                <a:cs typeface="Calibri"/>
              </a:rPr>
              <a:t>Federalism  Topic 1.7</a:t>
            </a:r>
            <a:endParaRPr sz="3000" dirty="0">
              <a:latin typeface="Calibri"/>
              <a:cs typeface="Calibri"/>
            </a:endParaRPr>
          </a:p>
        </p:txBody>
      </p:sp>
      <p:sp>
        <p:nvSpPr>
          <p:cNvPr id="6" name="object 6"/>
          <p:cNvSpPr/>
          <p:nvPr/>
        </p:nvSpPr>
        <p:spPr>
          <a:xfrm>
            <a:off x="0" y="4748020"/>
            <a:ext cx="9144000" cy="2109979"/>
          </a:xfrm>
          <a:custGeom>
            <a:avLst/>
            <a:gdLst/>
            <a:ahLst/>
            <a:cxnLst/>
            <a:rect l="l" t="t" r="r" b="b"/>
            <a:pathLst>
              <a:path w="12192000" h="1670684">
                <a:moveTo>
                  <a:pt x="12192000" y="1670302"/>
                </a:moveTo>
                <a:lnTo>
                  <a:pt x="12192000" y="0"/>
                </a:lnTo>
                <a:lnTo>
                  <a:pt x="0" y="0"/>
                </a:lnTo>
                <a:lnTo>
                  <a:pt x="0" y="1670302"/>
                </a:lnTo>
                <a:lnTo>
                  <a:pt x="12192000" y="1670302"/>
                </a:lnTo>
                <a:close/>
              </a:path>
            </a:pathLst>
          </a:custGeom>
          <a:solidFill>
            <a:srgbClr val="000000"/>
          </a:solidFill>
        </p:spPr>
        <p:txBody>
          <a:bodyPr wrap="square" lIns="0" tIns="0" rIns="0" bIns="0" rtlCol="0"/>
          <a:lstStyle/>
          <a:p>
            <a:pPr algn="ctr"/>
            <a:endParaRPr sz="1350" dirty="0"/>
          </a:p>
        </p:txBody>
      </p:sp>
      <p:sp>
        <p:nvSpPr>
          <p:cNvPr id="7" name="object 7"/>
          <p:cNvSpPr txBox="1"/>
          <p:nvPr/>
        </p:nvSpPr>
        <p:spPr>
          <a:xfrm>
            <a:off x="0" y="5012663"/>
            <a:ext cx="9023859" cy="1892185"/>
          </a:xfrm>
          <a:prstGeom prst="rect">
            <a:avLst/>
          </a:prstGeom>
        </p:spPr>
        <p:txBody>
          <a:bodyPr vert="horz" wrap="square" lIns="0" tIns="9525" rIns="0" bIns="0" rtlCol="0">
            <a:spAutoFit/>
          </a:bodyPr>
          <a:lstStyle/>
          <a:p>
            <a:pPr marL="9525" algn="ctr">
              <a:spcBef>
                <a:spcPts val="75"/>
              </a:spcBef>
            </a:pPr>
            <a:r>
              <a:rPr lang="en-US" sz="4050" b="1" spc="-19" dirty="0" err="1">
                <a:solidFill>
                  <a:srgbClr val="FFFF00"/>
                </a:solidFill>
                <a:latin typeface="Calibri"/>
                <a:cs typeface="Calibri"/>
              </a:rPr>
              <a:t>Chpt</a:t>
            </a:r>
            <a:r>
              <a:rPr lang="en-US" sz="4050" b="1" spc="-19" dirty="0">
                <a:solidFill>
                  <a:srgbClr val="FFFF00"/>
                </a:solidFill>
                <a:latin typeface="Calibri"/>
                <a:cs typeface="Calibri"/>
              </a:rPr>
              <a:t>. 3 Topic 1.7-1.9</a:t>
            </a:r>
          </a:p>
          <a:p>
            <a:pPr marL="9525" algn="ctr">
              <a:spcBef>
                <a:spcPts val="75"/>
              </a:spcBef>
            </a:pPr>
            <a:r>
              <a:rPr lang="en-US" sz="4050" b="1" spc="-19" dirty="0">
                <a:solidFill>
                  <a:srgbClr val="FFFF00"/>
                </a:solidFill>
                <a:latin typeface="Calibri"/>
                <a:cs typeface="Calibri"/>
              </a:rPr>
              <a:t>Relationship Between the States &amp; the National Government</a:t>
            </a:r>
            <a:endParaRPr sz="4050" dirty="0">
              <a:latin typeface="Calibri"/>
              <a:cs typeface="Calibri"/>
            </a:endParaRPr>
          </a:p>
        </p:txBody>
      </p:sp>
      <p:sp>
        <p:nvSpPr>
          <p:cNvPr id="10" name="object 4">
            <a:extLst>
              <a:ext uri="{FF2B5EF4-FFF2-40B4-BE49-F238E27FC236}">
                <a16:creationId xmlns:a16="http://schemas.microsoft.com/office/drawing/2014/main" id="{E3B8F584-5E4A-4A22-B639-F4522BA2B5E4}"/>
              </a:ext>
            </a:extLst>
          </p:cNvPr>
          <p:cNvSpPr txBox="1"/>
          <p:nvPr/>
        </p:nvSpPr>
        <p:spPr>
          <a:xfrm>
            <a:off x="5581650" y="789692"/>
            <a:ext cx="3496803" cy="637995"/>
          </a:xfrm>
          <a:prstGeom prst="rect">
            <a:avLst/>
          </a:prstGeom>
        </p:spPr>
        <p:txBody>
          <a:bodyPr vert="horz" wrap="square" lIns="0" tIns="9525" rIns="0" bIns="0" rtlCol="0">
            <a:spAutoFit/>
          </a:bodyPr>
          <a:lstStyle/>
          <a:p>
            <a:pPr marL="9525">
              <a:spcBef>
                <a:spcPts val="75"/>
              </a:spcBef>
            </a:pPr>
            <a:r>
              <a:rPr lang="en-US" sz="2000" b="1" spc="-8" dirty="0">
                <a:solidFill>
                  <a:srgbClr val="FFFF00"/>
                </a:solidFill>
                <a:latin typeface="Calibri"/>
                <a:cs typeface="Calibri"/>
              </a:rPr>
              <a:t>AMSCO </a:t>
            </a:r>
            <a:r>
              <a:rPr lang="en-US" sz="2000" b="1" spc="-8" dirty="0" err="1">
                <a:solidFill>
                  <a:srgbClr val="FFFF00"/>
                </a:solidFill>
                <a:latin typeface="Calibri"/>
                <a:cs typeface="Calibri"/>
              </a:rPr>
              <a:t>Chpt</a:t>
            </a:r>
            <a:r>
              <a:rPr lang="en-US" sz="2000" b="1" spc="-8" dirty="0">
                <a:solidFill>
                  <a:srgbClr val="FFFF00"/>
                </a:solidFill>
                <a:latin typeface="Calibri"/>
                <a:cs typeface="Calibri"/>
              </a:rPr>
              <a:t>. 3 Federalism</a:t>
            </a:r>
          </a:p>
          <a:p>
            <a:pPr marL="9525">
              <a:spcBef>
                <a:spcPts val="75"/>
              </a:spcBef>
            </a:pPr>
            <a:r>
              <a:rPr lang="en-US" sz="2000" b="1" spc="-8" dirty="0">
                <a:solidFill>
                  <a:srgbClr val="FFFF00"/>
                </a:solidFill>
                <a:latin typeface="Calibri"/>
                <a:cs typeface="Calibri"/>
              </a:rPr>
              <a:t>Pg. 57-65, </a:t>
            </a:r>
            <a:r>
              <a:rPr lang="en-US" sz="2000" b="1" spc="-8" dirty="0" err="1">
                <a:solidFill>
                  <a:srgbClr val="FFFF00"/>
                </a:solidFill>
                <a:latin typeface="Calibri"/>
                <a:cs typeface="Calibri"/>
              </a:rPr>
              <a:t>Wapples</a:t>
            </a:r>
            <a:r>
              <a:rPr lang="en-US" sz="2000" b="1" spc="-8" dirty="0">
                <a:solidFill>
                  <a:srgbClr val="FFFF00"/>
                </a:solidFill>
                <a:latin typeface="Calibri"/>
                <a:cs typeface="Calibri"/>
              </a:rPr>
              <a:t> pg. 148-214</a:t>
            </a:r>
            <a:endParaRPr sz="2000" dirty="0">
              <a:solidFill>
                <a:prstClr val="black"/>
              </a:solidFill>
              <a:latin typeface="Calibri"/>
              <a:cs typeface="Calibri"/>
            </a:endParaRPr>
          </a:p>
        </p:txBody>
      </p:sp>
      <p:sp>
        <p:nvSpPr>
          <p:cNvPr id="12" name="object 5">
            <a:extLst>
              <a:ext uri="{FF2B5EF4-FFF2-40B4-BE49-F238E27FC236}">
                <a16:creationId xmlns:a16="http://schemas.microsoft.com/office/drawing/2014/main" id="{CC3EBCF8-C129-4E72-8D7C-1E406690AAD4}"/>
              </a:ext>
            </a:extLst>
          </p:cNvPr>
          <p:cNvSpPr txBox="1"/>
          <p:nvPr/>
        </p:nvSpPr>
        <p:spPr>
          <a:xfrm>
            <a:off x="5593682" y="1852014"/>
            <a:ext cx="3321718" cy="1064233"/>
          </a:xfrm>
          <a:prstGeom prst="rect">
            <a:avLst/>
          </a:prstGeom>
        </p:spPr>
        <p:txBody>
          <a:bodyPr vert="horz" wrap="square" lIns="0" tIns="32861" rIns="0" bIns="0" rtlCol="0">
            <a:spAutoFit/>
          </a:bodyPr>
          <a:lstStyle/>
          <a:p>
            <a:pPr>
              <a:spcBef>
                <a:spcPts val="259"/>
              </a:spcBef>
            </a:pPr>
            <a:r>
              <a:rPr lang="en-US" sz="2200" b="1" spc="-23" dirty="0">
                <a:solidFill>
                  <a:srgbClr val="FFFF00"/>
                </a:solidFill>
                <a:latin typeface="Calibri"/>
                <a:cs typeface="Calibri"/>
              </a:rPr>
              <a:t>Required Documents:</a:t>
            </a:r>
          </a:p>
          <a:p>
            <a:pPr>
              <a:spcBef>
                <a:spcPts val="259"/>
              </a:spcBef>
            </a:pPr>
            <a:r>
              <a:rPr lang="en-US" sz="2000" b="1" i="1" spc="-23" dirty="0">
                <a:solidFill>
                  <a:srgbClr val="FFFF00"/>
                </a:solidFill>
                <a:latin typeface="Calibri"/>
                <a:cs typeface="Calibri"/>
              </a:rPr>
              <a:t>U.S. Constitution</a:t>
            </a:r>
          </a:p>
          <a:p>
            <a:pPr>
              <a:spcBef>
                <a:spcPts val="259"/>
              </a:spcBef>
            </a:pPr>
            <a:r>
              <a:rPr lang="en-US" sz="2000" b="1" i="1" dirty="0">
                <a:solidFill>
                  <a:srgbClr val="FFFF00"/>
                </a:solidFill>
              </a:rPr>
              <a:t>Federalist No. 51</a:t>
            </a:r>
            <a:endParaRPr lang="en-US" sz="2000" b="1" i="1" spc="-23" dirty="0">
              <a:solidFill>
                <a:srgbClr val="FFFF00"/>
              </a:solidFill>
              <a:latin typeface="Calibri"/>
              <a:cs typeface="Calibri"/>
            </a:endParaRPr>
          </a:p>
        </p:txBody>
      </p:sp>
      <p:sp>
        <p:nvSpPr>
          <p:cNvPr id="13" name="TextBox 12">
            <a:extLst>
              <a:ext uri="{FF2B5EF4-FFF2-40B4-BE49-F238E27FC236}">
                <a16:creationId xmlns:a16="http://schemas.microsoft.com/office/drawing/2014/main" id="{2166C8BF-8858-4AEE-86C9-43ADAFC016B4}"/>
              </a:ext>
            </a:extLst>
          </p:cNvPr>
          <p:cNvSpPr txBox="1"/>
          <p:nvPr/>
        </p:nvSpPr>
        <p:spPr>
          <a:xfrm>
            <a:off x="5486400" y="3063897"/>
            <a:ext cx="3592053" cy="1046440"/>
          </a:xfrm>
          <a:prstGeom prst="rect">
            <a:avLst/>
          </a:prstGeom>
          <a:noFill/>
        </p:spPr>
        <p:txBody>
          <a:bodyPr wrap="square">
            <a:spAutoFit/>
          </a:bodyPr>
          <a:lstStyle/>
          <a:p>
            <a:r>
              <a:rPr lang="en-US" sz="2200" b="1" u="sng" dirty="0">
                <a:solidFill>
                  <a:srgbClr val="FFFF00"/>
                </a:solidFill>
              </a:rPr>
              <a:t>Supreme Ct Cases</a:t>
            </a:r>
          </a:p>
          <a:p>
            <a:r>
              <a:rPr lang="en-US" sz="2000" b="1" i="1" dirty="0">
                <a:solidFill>
                  <a:srgbClr val="FFFF00"/>
                </a:solidFill>
              </a:rPr>
              <a:t>McCulloch v. Maryland (1819)</a:t>
            </a:r>
          </a:p>
          <a:p>
            <a:r>
              <a:rPr lang="en-US" sz="2000" b="1" i="1" dirty="0">
                <a:solidFill>
                  <a:srgbClr val="FFFF00"/>
                </a:solidFill>
                <a:effectLst/>
                <a:latin typeface="Rubik"/>
              </a:rPr>
              <a:t>United States v. Lopez (1995)</a:t>
            </a:r>
          </a:p>
        </p:txBody>
      </p:sp>
      <p:pic>
        <p:nvPicPr>
          <p:cNvPr id="4" name="Picture 3">
            <a:extLst>
              <a:ext uri="{FF2B5EF4-FFF2-40B4-BE49-F238E27FC236}">
                <a16:creationId xmlns:a16="http://schemas.microsoft.com/office/drawing/2014/main" id="{625DBA9D-A78A-1CF0-0BEB-B0C77ECB4F74}"/>
              </a:ext>
            </a:extLst>
          </p:cNvPr>
          <p:cNvPicPr>
            <a:picLocks noChangeAspect="1"/>
          </p:cNvPicPr>
          <p:nvPr/>
        </p:nvPicPr>
        <p:blipFill>
          <a:blip r:embed="rId2"/>
          <a:stretch>
            <a:fillRect/>
          </a:stretch>
        </p:blipFill>
        <p:spPr>
          <a:xfrm>
            <a:off x="1" y="0"/>
            <a:ext cx="5486400" cy="4748020"/>
          </a:xfrm>
          <a:prstGeom prst="rect">
            <a:avLst/>
          </a:prstGeom>
        </p:spPr>
      </p:pic>
    </p:spTree>
    <p:extLst>
      <p:ext uri="{BB962C8B-B14F-4D97-AF65-F5344CB8AC3E}">
        <p14:creationId xmlns:p14="http://schemas.microsoft.com/office/powerpoint/2010/main" val="1874476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DDD9C3"/>
          </a:solidFill>
        </p:spPr>
        <p:txBody>
          <a:bodyPr wrap="square" lIns="0" tIns="0" rIns="0" bIns="0" rtlCol="0"/>
          <a:lstStyle/>
          <a:p>
            <a:endParaRPr sz="1350"/>
          </a:p>
        </p:txBody>
      </p:sp>
      <p:sp>
        <p:nvSpPr>
          <p:cNvPr id="3" name="object 3"/>
          <p:cNvSpPr txBox="1">
            <a:spLocks noGrp="1"/>
          </p:cNvSpPr>
          <p:nvPr>
            <p:ph type="title"/>
          </p:nvPr>
        </p:nvSpPr>
        <p:spPr>
          <a:xfrm>
            <a:off x="533400" y="857250"/>
            <a:ext cx="8458200" cy="470802"/>
          </a:xfrm>
          <a:prstGeom prst="rect">
            <a:avLst/>
          </a:prstGeom>
        </p:spPr>
        <p:txBody>
          <a:bodyPr vert="horz" wrap="square" lIns="0" tIns="9049" rIns="0" bIns="0" rtlCol="0">
            <a:spAutoFit/>
          </a:bodyPr>
          <a:lstStyle/>
          <a:p>
            <a:pPr marL="9525" algn="ctr">
              <a:spcBef>
                <a:spcPts val="71"/>
              </a:spcBef>
            </a:pPr>
            <a:r>
              <a:rPr sz="3000" spc="-11" dirty="0">
                <a:latin typeface="Calibri"/>
                <a:cs typeface="Calibri"/>
              </a:rPr>
              <a:t>CONCURRENT</a:t>
            </a:r>
            <a:r>
              <a:rPr sz="3000" spc="-8" dirty="0">
                <a:latin typeface="Calibri"/>
                <a:cs typeface="Calibri"/>
              </a:rPr>
              <a:t> </a:t>
            </a:r>
            <a:r>
              <a:rPr sz="3000" spc="-19" dirty="0">
                <a:latin typeface="Calibri"/>
                <a:cs typeface="Calibri"/>
              </a:rPr>
              <a:t>POWERS</a:t>
            </a:r>
            <a:r>
              <a:rPr lang="en-US" sz="3000" spc="-19" dirty="0">
                <a:latin typeface="Calibri"/>
                <a:cs typeface="Calibri"/>
              </a:rPr>
              <a:t> or SHARED POWERS</a:t>
            </a:r>
            <a:endParaRPr sz="3000" dirty="0">
              <a:latin typeface="Calibri"/>
              <a:cs typeface="Calibri"/>
            </a:endParaRPr>
          </a:p>
        </p:txBody>
      </p:sp>
      <p:sp>
        <p:nvSpPr>
          <p:cNvPr id="4" name="object 4"/>
          <p:cNvSpPr txBox="1"/>
          <p:nvPr/>
        </p:nvSpPr>
        <p:spPr>
          <a:xfrm>
            <a:off x="303133" y="1600458"/>
            <a:ext cx="8537734" cy="4105130"/>
          </a:xfrm>
          <a:prstGeom prst="rect">
            <a:avLst/>
          </a:prstGeom>
        </p:spPr>
        <p:txBody>
          <a:bodyPr vert="horz" wrap="square" lIns="0" tIns="9049" rIns="0" bIns="0" rtlCol="0">
            <a:spAutoFit/>
          </a:bodyPr>
          <a:lstStyle/>
          <a:p>
            <a:pPr marL="266700" indent="-257175">
              <a:spcBef>
                <a:spcPts val="71"/>
              </a:spcBef>
              <a:buFont typeface="Arial"/>
              <a:buChar char="•"/>
              <a:tabLst>
                <a:tab pos="266224" algn="l"/>
                <a:tab pos="266700" algn="l"/>
              </a:tabLst>
            </a:pPr>
            <a:r>
              <a:rPr sz="2100" b="1" spc="-8" dirty="0">
                <a:latin typeface="Calibri"/>
                <a:cs typeface="Calibri"/>
              </a:rPr>
              <a:t>Each </a:t>
            </a:r>
            <a:r>
              <a:rPr sz="2100" b="1" spc="-23" dirty="0">
                <a:latin typeface="Calibri"/>
                <a:cs typeface="Calibri"/>
              </a:rPr>
              <a:t>state </a:t>
            </a:r>
            <a:r>
              <a:rPr sz="2100" b="1" spc="-4" dirty="0">
                <a:latin typeface="Calibri"/>
                <a:cs typeface="Calibri"/>
              </a:rPr>
              <a:t>has </a:t>
            </a:r>
            <a:r>
              <a:rPr sz="2100" b="1" spc="-11" dirty="0">
                <a:latin typeface="Calibri"/>
                <a:cs typeface="Calibri"/>
              </a:rPr>
              <a:t>concurrent powers </a:t>
            </a:r>
            <a:r>
              <a:rPr sz="2100" b="1" spc="-4" dirty="0">
                <a:latin typeface="Calibri"/>
                <a:cs typeface="Calibri"/>
              </a:rPr>
              <a:t>with the </a:t>
            </a:r>
            <a:r>
              <a:rPr sz="2100" b="1" spc="-8" dirty="0">
                <a:latin typeface="Calibri"/>
                <a:cs typeface="Calibri"/>
              </a:rPr>
              <a:t>national</a:t>
            </a:r>
            <a:r>
              <a:rPr sz="2100" b="1" spc="120" dirty="0">
                <a:latin typeface="Calibri"/>
                <a:cs typeface="Calibri"/>
              </a:rPr>
              <a:t> </a:t>
            </a:r>
            <a:r>
              <a:rPr sz="2100" b="1" spc="-11" dirty="0">
                <a:latin typeface="Calibri"/>
                <a:cs typeface="Calibri"/>
              </a:rPr>
              <a:t>government</a:t>
            </a:r>
            <a:endParaRPr sz="2100" dirty="0">
              <a:latin typeface="Calibri"/>
              <a:cs typeface="Calibri"/>
            </a:endParaRPr>
          </a:p>
          <a:p>
            <a:pPr>
              <a:spcBef>
                <a:spcPts val="38"/>
              </a:spcBef>
              <a:buFont typeface="Arial"/>
              <a:buChar char="•"/>
            </a:pPr>
            <a:endParaRPr sz="2100" dirty="0">
              <a:latin typeface="Times New Roman"/>
              <a:cs typeface="Times New Roman"/>
            </a:endParaRPr>
          </a:p>
          <a:p>
            <a:pPr marL="266700" indent="-257175">
              <a:buFont typeface="Arial"/>
              <a:buChar char="•"/>
              <a:tabLst>
                <a:tab pos="266224" algn="l"/>
                <a:tab pos="266700" algn="l"/>
              </a:tabLst>
            </a:pPr>
            <a:r>
              <a:rPr sz="2100" b="1" spc="-19" dirty="0">
                <a:latin typeface="Calibri"/>
                <a:cs typeface="Calibri"/>
              </a:rPr>
              <a:t>Granted </a:t>
            </a:r>
            <a:r>
              <a:rPr sz="2100" b="1" spc="-11" dirty="0">
                <a:latin typeface="Calibri"/>
                <a:cs typeface="Calibri"/>
              </a:rPr>
              <a:t>to Congress, </a:t>
            </a:r>
            <a:r>
              <a:rPr sz="2100" b="1" spc="-4" dirty="0">
                <a:latin typeface="Calibri"/>
                <a:cs typeface="Calibri"/>
              </a:rPr>
              <a:t>but not denied </a:t>
            </a:r>
            <a:r>
              <a:rPr sz="2100" b="1" spc="-8" dirty="0">
                <a:latin typeface="Calibri"/>
                <a:cs typeface="Calibri"/>
              </a:rPr>
              <a:t>by Constitution </a:t>
            </a:r>
            <a:r>
              <a:rPr sz="2100" b="1" spc="-4" dirty="0">
                <a:latin typeface="Calibri"/>
                <a:cs typeface="Calibri"/>
              </a:rPr>
              <a:t>or courts </a:t>
            </a:r>
            <a:r>
              <a:rPr sz="2100" b="1" spc="-8" dirty="0">
                <a:latin typeface="Calibri"/>
                <a:cs typeface="Calibri"/>
              </a:rPr>
              <a:t>to </a:t>
            </a:r>
            <a:r>
              <a:rPr sz="2100" b="1" spc="-4" dirty="0">
                <a:latin typeface="Calibri"/>
                <a:cs typeface="Calibri"/>
              </a:rPr>
              <a:t>the</a:t>
            </a:r>
            <a:r>
              <a:rPr sz="2100" b="1" spc="214" dirty="0">
                <a:latin typeface="Calibri"/>
                <a:cs typeface="Calibri"/>
              </a:rPr>
              <a:t> </a:t>
            </a:r>
            <a:r>
              <a:rPr sz="2100" b="1" spc="-19" dirty="0">
                <a:latin typeface="Calibri"/>
                <a:cs typeface="Calibri"/>
              </a:rPr>
              <a:t>states</a:t>
            </a:r>
            <a:endParaRPr sz="2100" dirty="0">
              <a:latin typeface="Calibri"/>
              <a:cs typeface="Calibri"/>
            </a:endParaRPr>
          </a:p>
          <a:p>
            <a:pPr marL="266700"/>
            <a:r>
              <a:rPr sz="2100" b="1" spc="-4" dirty="0">
                <a:latin typeface="Calibri"/>
                <a:cs typeface="Calibri"/>
              </a:rPr>
              <a:t>&gt;&gt; held </a:t>
            </a:r>
            <a:r>
              <a:rPr sz="2100" b="1" spc="-8" dirty="0">
                <a:latin typeface="Calibri"/>
                <a:cs typeface="Calibri"/>
              </a:rPr>
              <a:t>by </a:t>
            </a:r>
            <a:r>
              <a:rPr sz="2100" b="1" spc="-4" dirty="0">
                <a:latin typeface="Calibri"/>
                <a:cs typeface="Calibri"/>
              </a:rPr>
              <a:t>both </a:t>
            </a:r>
            <a:r>
              <a:rPr sz="2100" b="1" spc="-8" dirty="0">
                <a:latin typeface="Calibri"/>
                <a:cs typeface="Calibri"/>
              </a:rPr>
              <a:t>national </a:t>
            </a:r>
            <a:r>
              <a:rPr sz="2100" b="1" spc="-4" dirty="0">
                <a:latin typeface="Calibri"/>
                <a:cs typeface="Calibri"/>
              </a:rPr>
              <a:t>and </a:t>
            </a:r>
            <a:r>
              <a:rPr sz="2100" b="1" spc="-19" dirty="0">
                <a:latin typeface="Calibri"/>
                <a:cs typeface="Calibri"/>
              </a:rPr>
              <a:t>state</a:t>
            </a:r>
            <a:r>
              <a:rPr sz="2100" b="1" spc="68" dirty="0">
                <a:latin typeface="Calibri"/>
                <a:cs typeface="Calibri"/>
              </a:rPr>
              <a:t> </a:t>
            </a:r>
            <a:r>
              <a:rPr sz="2100" b="1" spc="-11" dirty="0">
                <a:latin typeface="Calibri"/>
                <a:cs typeface="Calibri"/>
              </a:rPr>
              <a:t>governments</a:t>
            </a:r>
            <a:endParaRPr sz="2100" dirty="0">
              <a:latin typeface="Calibri"/>
              <a:cs typeface="Calibri"/>
            </a:endParaRPr>
          </a:p>
          <a:p>
            <a:pPr>
              <a:spcBef>
                <a:spcPts val="34"/>
              </a:spcBef>
            </a:pPr>
            <a:endParaRPr sz="2100" dirty="0">
              <a:latin typeface="Times New Roman"/>
              <a:cs typeface="Times New Roman"/>
            </a:endParaRPr>
          </a:p>
          <a:p>
            <a:pPr marL="266700" indent="-257175">
              <a:buFont typeface="Arial"/>
              <a:buChar char="•"/>
              <a:tabLst>
                <a:tab pos="266224" algn="l"/>
                <a:tab pos="266700" algn="l"/>
              </a:tabLst>
            </a:pPr>
            <a:r>
              <a:rPr sz="2100" b="1" spc="-8" dirty="0">
                <a:latin typeface="Calibri"/>
                <a:cs typeface="Calibri"/>
              </a:rPr>
              <a:t>Examples:</a:t>
            </a:r>
            <a:endParaRPr sz="2100" dirty="0">
              <a:latin typeface="Calibri"/>
              <a:cs typeface="Calibri"/>
            </a:endParaRPr>
          </a:p>
          <a:p>
            <a:pPr marL="567214" lvl="1" indent="-214789">
              <a:spcBef>
                <a:spcPts val="454"/>
              </a:spcBef>
              <a:buFont typeface="Arial"/>
              <a:buChar char="–"/>
              <a:tabLst>
                <a:tab pos="567690" algn="l"/>
              </a:tabLst>
            </a:pPr>
            <a:r>
              <a:rPr sz="2100" b="1" spc="-30" dirty="0">
                <a:latin typeface="Calibri"/>
                <a:cs typeface="Calibri"/>
              </a:rPr>
              <a:t>Taxing</a:t>
            </a:r>
            <a:r>
              <a:rPr lang="en-US" sz="2100" b="1" spc="-30" dirty="0">
                <a:latin typeface="Calibri"/>
                <a:cs typeface="Calibri"/>
              </a:rPr>
              <a:t>- state gasoline tax, federal gasoline tax</a:t>
            </a:r>
            <a:endParaRPr sz="2100" dirty="0">
              <a:latin typeface="Calibri"/>
              <a:cs typeface="Calibri"/>
            </a:endParaRPr>
          </a:p>
          <a:p>
            <a:pPr marL="567214" lvl="1" indent="-214789">
              <a:spcBef>
                <a:spcPts val="435"/>
              </a:spcBef>
              <a:buFont typeface="Arial"/>
              <a:buChar char="–"/>
              <a:tabLst>
                <a:tab pos="567690" algn="l"/>
              </a:tabLst>
            </a:pPr>
            <a:r>
              <a:rPr sz="2100" b="1" spc="-4" dirty="0">
                <a:latin typeface="Calibri"/>
                <a:cs typeface="Calibri"/>
              </a:rPr>
              <a:t>Borrowing</a:t>
            </a:r>
            <a:endParaRPr sz="2100" dirty="0">
              <a:latin typeface="Calibri"/>
              <a:cs typeface="Calibri"/>
            </a:endParaRPr>
          </a:p>
          <a:p>
            <a:pPr marL="567214" lvl="1" indent="-214789">
              <a:spcBef>
                <a:spcPts val="431"/>
              </a:spcBef>
              <a:buFont typeface="Arial"/>
              <a:buChar char="–"/>
              <a:tabLst>
                <a:tab pos="567690" algn="l"/>
              </a:tabLst>
            </a:pPr>
            <a:r>
              <a:rPr sz="2100" b="1" spc="-4" dirty="0">
                <a:latin typeface="Calibri"/>
                <a:cs typeface="Calibri"/>
              </a:rPr>
              <a:t>Establishing court </a:t>
            </a:r>
            <a:r>
              <a:rPr sz="2100" b="1" spc="-15" dirty="0">
                <a:latin typeface="Calibri"/>
                <a:cs typeface="Calibri"/>
              </a:rPr>
              <a:t>system</a:t>
            </a:r>
            <a:endParaRPr sz="2100" dirty="0">
              <a:latin typeface="Calibri"/>
              <a:cs typeface="Calibri"/>
            </a:endParaRPr>
          </a:p>
          <a:p>
            <a:pPr marL="567214" lvl="1" indent="-214789">
              <a:spcBef>
                <a:spcPts val="431"/>
              </a:spcBef>
              <a:buFont typeface="Arial"/>
              <a:buChar char="–"/>
              <a:tabLst>
                <a:tab pos="567690" algn="l"/>
              </a:tabLst>
            </a:pPr>
            <a:r>
              <a:rPr sz="2100" b="1" spc="-4" dirty="0">
                <a:latin typeface="Calibri"/>
                <a:cs typeface="Calibri"/>
              </a:rPr>
              <a:t>Establishing </a:t>
            </a:r>
            <a:r>
              <a:rPr sz="2100" b="1" spc="-8" dirty="0">
                <a:latin typeface="Calibri"/>
                <a:cs typeface="Calibri"/>
              </a:rPr>
              <a:t>law </a:t>
            </a:r>
            <a:r>
              <a:rPr sz="2100" b="1" spc="-11" dirty="0">
                <a:latin typeface="Calibri"/>
                <a:cs typeface="Calibri"/>
              </a:rPr>
              <a:t>enforcement</a:t>
            </a:r>
            <a:r>
              <a:rPr sz="2100" b="1" dirty="0">
                <a:latin typeface="Calibri"/>
                <a:cs typeface="Calibri"/>
              </a:rPr>
              <a:t> </a:t>
            </a:r>
            <a:r>
              <a:rPr sz="2100" b="1" spc="-8" dirty="0">
                <a:latin typeface="Calibri"/>
                <a:cs typeface="Calibri"/>
              </a:rPr>
              <a:t>agencies</a:t>
            </a:r>
            <a:endParaRPr sz="2100" dirty="0">
              <a:latin typeface="Calibri"/>
              <a:cs typeface="Calibri"/>
            </a:endParaRPr>
          </a:p>
          <a:p>
            <a:pPr lvl="1">
              <a:spcBef>
                <a:spcPts val="15"/>
              </a:spcBef>
              <a:buFont typeface="Arial"/>
              <a:buChar char="–"/>
            </a:pPr>
            <a:endParaRPr sz="2100" dirty="0">
              <a:latin typeface="Times New Roman"/>
              <a:cs typeface="Times New Roman"/>
            </a:endParaRPr>
          </a:p>
          <a:p>
            <a:pPr marL="266700" indent="-257175">
              <a:buFont typeface="Arial"/>
              <a:buChar char="•"/>
              <a:tabLst>
                <a:tab pos="266224" algn="l"/>
                <a:tab pos="266700" algn="l"/>
              </a:tabLst>
            </a:pPr>
            <a:r>
              <a:rPr sz="2100" b="1" spc="-8" dirty="0">
                <a:latin typeface="Calibri"/>
                <a:cs typeface="Calibri"/>
              </a:rPr>
              <a:t>Questions </a:t>
            </a:r>
            <a:r>
              <a:rPr sz="2100" b="1" spc="-4" dirty="0">
                <a:latin typeface="Calibri"/>
                <a:cs typeface="Calibri"/>
              </a:rPr>
              <a:t>of </a:t>
            </a:r>
            <a:r>
              <a:rPr sz="2100" b="1" spc="-23" dirty="0">
                <a:latin typeface="Calibri"/>
                <a:cs typeface="Calibri"/>
              </a:rPr>
              <a:t>federal/state </a:t>
            </a:r>
            <a:r>
              <a:rPr sz="2100" b="1" spc="-4" dirty="0">
                <a:latin typeface="Calibri"/>
                <a:cs typeface="Calibri"/>
              </a:rPr>
              <a:t>authority </a:t>
            </a:r>
            <a:r>
              <a:rPr sz="2100" b="1" spc="-11" dirty="0">
                <a:latin typeface="Calibri"/>
                <a:cs typeface="Calibri"/>
              </a:rPr>
              <a:t>are </a:t>
            </a:r>
            <a:r>
              <a:rPr sz="2100" b="1" spc="-4" dirty="0">
                <a:latin typeface="Calibri"/>
                <a:cs typeface="Calibri"/>
              </a:rPr>
              <a:t>decided </a:t>
            </a:r>
            <a:r>
              <a:rPr sz="2100" b="1" spc="-8" dirty="0">
                <a:latin typeface="Calibri"/>
                <a:cs typeface="Calibri"/>
              </a:rPr>
              <a:t>by</a:t>
            </a:r>
            <a:r>
              <a:rPr sz="2100" b="1" spc="131" dirty="0">
                <a:latin typeface="Calibri"/>
                <a:cs typeface="Calibri"/>
              </a:rPr>
              <a:t> </a:t>
            </a:r>
            <a:r>
              <a:rPr sz="2100" b="1" spc="-8" dirty="0">
                <a:latin typeface="Calibri"/>
                <a:cs typeface="Calibri"/>
              </a:rPr>
              <a:t>courts</a:t>
            </a:r>
            <a:endParaRPr sz="2100" dirty="0">
              <a:latin typeface="Calibri"/>
              <a:cs typeface="Calibri"/>
            </a:endParaRPr>
          </a:p>
        </p:txBody>
      </p:sp>
    </p:spTree>
    <p:extLst>
      <p:ext uri="{BB962C8B-B14F-4D97-AF65-F5344CB8AC3E}">
        <p14:creationId xmlns:p14="http://schemas.microsoft.com/office/powerpoint/2010/main" val="1880450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1530867" y="116522"/>
            <a:ext cx="7686161" cy="748762"/>
          </a:xfrm>
          <a:prstGeom prst="rect">
            <a:avLst/>
          </a:prstGeom>
        </p:spPr>
        <p:txBody>
          <a:bodyPr vert="horz" wrap="square" lIns="0" tIns="10001" rIns="0" bIns="0" rtlCol="0">
            <a:spAutoFit/>
          </a:bodyPr>
          <a:lstStyle/>
          <a:p>
            <a:pPr marL="9525" algn="ctr">
              <a:spcBef>
                <a:spcPts val="79"/>
              </a:spcBef>
            </a:pPr>
            <a:r>
              <a:rPr sz="2400" spc="-15" dirty="0"/>
              <a:t>POWERS </a:t>
            </a:r>
            <a:r>
              <a:rPr sz="2400" spc="-4" dirty="0"/>
              <a:t>DENIED </a:t>
            </a:r>
            <a:r>
              <a:rPr sz="2400" spc="-45" dirty="0"/>
              <a:t>TO</a:t>
            </a:r>
            <a:r>
              <a:rPr sz="2400" spc="-23" dirty="0"/>
              <a:t> </a:t>
            </a:r>
            <a:r>
              <a:rPr sz="2400" spc="-11" dirty="0"/>
              <a:t>CONGRESS</a:t>
            </a:r>
            <a:br>
              <a:rPr lang="en-US" sz="2400" spc="-11" dirty="0"/>
            </a:br>
            <a:r>
              <a:rPr lang="en-US" sz="2400" spc="-11" dirty="0"/>
              <a:t>Article I, Section 9</a:t>
            </a:r>
            <a:endParaRPr sz="2400" dirty="0"/>
          </a:p>
        </p:txBody>
      </p:sp>
      <p:sp>
        <p:nvSpPr>
          <p:cNvPr id="5" name="object 5"/>
          <p:cNvSpPr txBox="1"/>
          <p:nvPr/>
        </p:nvSpPr>
        <p:spPr>
          <a:xfrm>
            <a:off x="7512176" y="5705990"/>
            <a:ext cx="96203" cy="232436"/>
          </a:xfrm>
          <a:prstGeom prst="rect">
            <a:avLst/>
          </a:prstGeom>
        </p:spPr>
        <p:txBody>
          <a:bodyPr vert="horz" wrap="square" lIns="0" tIns="0" rIns="0" bIns="0" rtlCol="0">
            <a:spAutoFit/>
          </a:bodyPr>
          <a:lstStyle/>
          <a:p>
            <a:pPr marL="19050" defTabSz="685800">
              <a:lnSpc>
                <a:spcPts val="930"/>
              </a:lnSpc>
              <a:defRPr/>
            </a:pPr>
            <a:fld id="{81D60167-4931-47E6-BA6A-407CBD079E47}" type="slidenum">
              <a:rPr sz="900" dirty="0">
                <a:solidFill>
                  <a:srgbClr val="888888"/>
                </a:solidFill>
                <a:latin typeface="Calibri"/>
                <a:cs typeface="Calibri"/>
              </a:rPr>
              <a:pPr marL="19050" defTabSz="685800">
                <a:lnSpc>
                  <a:spcPts val="930"/>
                </a:lnSpc>
                <a:defRPr/>
              </a:pPr>
              <a:t>11</a:t>
            </a:fld>
            <a:endParaRPr sz="900">
              <a:solidFill>
                <a:prstClr val="black"/>
              </a:solidFill>
              <a:latin typeface="Calibri"/>
              <a:cs typeface="Calibri"/>
            </a:endParaRPr>
          </a:p>
        </p:txBody>
      </p:sp>
      <p:sp>
        <p:nvSpPr>
          <p:cNvPr id="4" name="object 4"/>
          <p:cNvSpPr txBox="1"/>
          <p:nvPr/>
        </p:nvSpPr>
        <p:spPr>
          <a:xfrm>
            <a:off x="1628734" y="1033244"/>
            <a:ext cx="7391400" cy="5856892"/>
          </a:xfrm>
          <a:prstGeom prst="rect">
            <a:avLst/>
          </a:prstGeom>
        </p:spPr>
        <p:txBody>
          <a:bodyPr vert="horz" wrap="square" lIns="0" tIns="9049" rIns="0" bIns="0" rtlCol="0">
            <a:spAutoFit/>
          </a:bodyPr>
          <a:lstStyle/>
          <a:p>
            <a:pPr marL="266700" indent="-257651" defTabSz="685800">
              <a:spcBef>
                <a:spcPts val="71"/>
              </a:spcBef>
              <a:buFont typeface="Arial"/>
              <a:buChar char="•"/>
              <a:tabLst>
                <a:tab pos="266700" algn="l"/>
                <a:tab pos="267176" algn="l"/>
              </a:tabLst>
              <a:defRPr/>
            </a:pPr>
            <a:r>
              <a:rPr sz="2400" b="1" spc="-11" dirty="0">
                <a:solidFill>
                  <a:prstClr val="black"/>
                </a:solidFill>
                <a:latin typeface="Calibri"/>
                <a:cs typeface="Calibri"/>
              </a:rPr>
              <a:t>Passing </a:t>
            </a:r>
            <a:r>
              <a:rPr sz="2400" b="1" spc="-23" dirty="0">
                <a:solidFill>
                  <a:prstClr val="black"/>
                </a:solidFill>
                <a:latin typeface="Calibri"/>
                <a:cs typeface="Calibri"/>
              </a:rPr>
              <a:t>ex </a:t>
            </a:r>
            <a:r>
              <a:rPr sz="2400" b="1" spc="-11" dirty="0">
                <a:solidFill>
                  <a:prstClr val="black"/>
                </a:solidFill>
                <a:latin typeface="Calibri"/>
                <a:cs typeface="Calibri"/>
              </a:rPr>
              <a:t>post facto</a:t>
            </a:r>
            <a:r>
              <a:rPr sz="2400" b="1" spc="60" dirty="0">
                <a:solidFill>
                  <a:prstClr val="black"/>
                </a:solidFill>
                <a:latin typeface="Calibri"/>
                <a:cs typeface="Calibri"/>
              </a:rPr>
              <a:t> </a:t>
            </a:r>
            <a:r>
              <a:rPr sz="2400" b="1" spc="-11" dirty="0">
                <a:solidFill>
                  <a:prstClr val="black"/>
                </a:solidFill>
                <a:latin typeface="Calibri"/>
                <a:cs typeface="Calibri"/>
              </a:rPr>
              <a:t>laws</a:t>
            </a:r>
            <a:r>
              <a:rPr lang="en-US" sz="2400" spc="-11" dirty="0">
                <a:solidFill>
                  <a:prstClr val="black"/>
                </a:solidFill>
                <a:latin typeface="Calibri"/>
                <a:cs typeface="Calibri"/>
              </a:rPr>
              <a:t>-A law that makes an action a crime even though it was </a:t>
            </a:r>
            <a:r>
              <a:rPr lang="en-US" sz="2400" b="1" spc="-11" dirty="0">
                <a:solidFill>
                  <a:prstClr val="black"/>
                </a:solidFill>
                <a:latin typeface="Calibri"/>
                <a:cs typeface="Calibri"/>
              </a:rPr>
              <a:t>legal</a:t>
            </a:r>
            <a:r>
              <a:rPr lang="en-US" sz="2400" spc="-11" dirty="0">
                <a:solidFill>
                  <a:prstClr val="black"/>
                </a:solidFill>
                <a:latin typeface="Calibri"/>
                <a:cs typeface="Calibri"/>
              </a:rPr>
              <a:t> when it was </a:t>
            </a:r>
            <a:r>
              <a:rPr lang="en-US" sz="2400" b="1" spc="-11" dirty="0">
                <a:solidFill>
                  <a:prstClr val="black"/>
                </a:solidFill>
                <a:latin typeface="Calibri"/>
                <a:cs typeface="Calibri"/>
              </a:rPr>
              <a:t>committed</a:t>
            </a:r>
            <a:r>
              <a:rPr lang="en-US" sz="2400" spc="-11" dirty="0">
                <a:solidFill>
                  <a:prstClr val="black"/>
                </a:solidFill>
                <a:latin typeface="Calibri"/>
                <a:cs typeface="Calibri"/>
              </a:rPr>
              <a:t> or increases the penalty for a crime after it has been committed. Under the Constitution, neither the states nor Congress can pass such a law.</a:t>
            </a:r>
            <a:endParaRPr sz="2400" dirty="0">
              <a:solidFill>
                <a:prstClr val="black"/>
              </a:solidFill>
              <a:latin typeface="Calibri"/>
              <a:cs typeface="Calibri"/>
            </a:endParaRPr>
          </a:p>
          <a:p>
            <a:pPr defTabSz="685800">
              <a:spcBef>
                <a:spcPts val="34"/>
              </a:spcBef>
              <a:buFont typeface="Arial"/>
              <a:buChar char="•"/>
              <a:defRPr/>
            </a:pPr>
            <a:endParaRPr sz="2400" dirty="0">
              <a:solidFill>
                <a:prstClr val="black"/>
              </a:solidFill>
              <a:latin typeface="Times New Roman"/>
              <a:cs typeface="Times New Roman"/>
            </a:endParaRPr>
          </a:p>
          <a:p>
            <a:pPr marL="266700" indent="-257651" defTabSz="685800">
              <a:buFont typeface="Arial"/>
              <a:buChar char="•"/>
              <a:tabLst>
                <a:tab pos="266700" algn="l"/>
                <a:tab pos="267176" algn="l"/>
              </a:tabLst>
              <a:defRPr/>
            </a:pPr>
            <a:r>
              <a:rPr sz="2400" b="1" spc="-11" dirty="0">
                <a:solidFill>
                  <a:prstClr val="black"/>
                </a:solidFill>
                <a:latin typeface="Calibri"/>
                <a:cs typeface="Calibri"/>
              </a:rPr>
              <a:t>Passing </a:t>
            </a:r>
            <a:r>
              <a:rPr sz="2400" b="1" spc="-4" dirty="0">
                <a:solidFill>
                  <a:prstClr val="black"/>
                </a:solidFill>
                <a:latin typeface="Calibri"/>
                <a:cs typeface="Calibri"/>
              </a:rPr>
              <a:t>bills of</a:t>
            </a:r>
            <a:r>
              <a:rPr sz="2400" b="1" spc="19" dirty="0">
                <a:solidFill>
                  <a:prstClr val="black"/>
                </a:solidFill>
                <a:latin typeface="Calibri"/>
                <a:cs typeface="Calibri"/>
              </a:rPr>
              <a:t> </a:t>
            </a:r>
            <a:r>
              <a:rPr sz="2400" b="1" spc="-11" dirty="0">
                <a:solidFill>
                  <a:prstClr val="black"/>
                </a:solidFill>
                <a:latin typeface="Calibri"/>
                <a:cs typeface="Calibri"/>
              </a:rPr>
              <a:t>attainder</a:t>
            </a:r>
            <a:r>
              <a:rPr lang="en-US" sz="2400" spc="-11" dirty="0">
                <a:solidFill>
                  <a:prstClr val="black"/>
                </a:solidFill>
                <a:latin typeface="Calibri"/>
                <a:cs typeface="Calibri"/>
              </a:rPr>
              <a:t>- A law that makes a person guilty of a crime without a </a:t>
            </a:r>
            <a:r>
              <a:rPr lang="en-US" sz="2400" b="1" spc="-11" dirty="0">
                <a:solidFill>
                  <a:prstClr val="black"/>
                </a:solidFill>
                <a:latin typeface="Calibri"/>
                <a:cs typeface="Calibri"/>
              </a:rPr>
              <a:t>trial</a:t>
            </a:r>
            <a:r>
              <a:rPr lang="en-US" sz="2400" spc="-11" dirty="0">
                <a:solidFill>
                  <a:prstClr val="black"/>
                </a:solidFill>
                <a:latin typeface="Calibri"/>
                <a:cs typeface="Calibri"/>
              </a:rPr>
              <a:t>. Neither Congress nor the states can enact such a law under the Constitution.</a:t>
            </a:r>
          </a:p>
          <a:p>
            <a:pPr marL="266700" indent="-257651" defTabSz="685800">
              <a:buFont typeface="Arial"/>
              <a:buChar char="•"/>
              <a:tabLst>
                <a:tab pos="266700" algn="l"/>
                <a:tab pos="267176" algn="l"/>
              </a:tabLst>
              <a:defRPr/>
            </a:pPr>
            <a:endParaRPr sz="2400" dirty="0">
              <a:solidFill>
                <a:prstClr val="black"/>
              </a:solidFill>
              <a:latin typeface="Calibri"/>
              <a:cs typeface="Calibri"/>
            </a:endParaRPr>
          </a:p>
          <a:p>
            <a:pPr marL="266700" marR="3810" indent="-257651" defTabSz="685800">
              <a:buFont typeface="Arial"/>
              <a:buChar char="•"/>
              <a:tabLst>
                <a:tab pos="266700" algn="l"/>
                <a:tab pos="267176" algn="l"/>
              </a:tabLst>
              <a:defRPr/>
            </a:pPr>
            <a:r>
              <a:rPr sz="2400" b="1" spc="-4" dirty="0">
                <a:solidFill>
                  <a:prstClr val="black"/>
                </a:solidFill>
                <a:latin typeface="Calibri"/>
                <a:cs typeface="Calibri"/>
              </a:rPr>
              <a:t>Suspending </a:t>
            </a:r>
            <a:r>
              <a:rPr sz="2400" b="1" spc="-4" dirty="0">
                <a:solidFill>
                  <a:srgbClr val="FF0000"/>
                </a:solidFill>
                <a:latin typeface="Calibri"/>
                <a:cs typeface="Calibri"/>
              </a:rPr>
              <a:t>habeas </a:t>
            </a:r>
            <a:r>
              <a:rPr sz="2400" b="1" spc="-8" dirty="0">
                <a:solidFill>
                  <a:srgbClr val="FF0000"/>
                </a:solidFill>
                <a:latin typeface="Calibri"/>
                <a:cs typeface="Calibri"/>
              </a:rPr>
              <a:t>corpus </a:t>
            </a:r>
            <a:r>
              <a:rPr sz="2400" b="1" spc="-19" dirty="0">
                <a:solidFill>
                  <a:prstClr val="black"/>
                </a:solidFill>
                <a:latin typeface="Calibri"/>
                <a:cs typeface="Calibri"/>
              </a:rPr>
              <a:t>except </a:t>
            </a:r>
            <a:r>
              <a:rPr sz="2400" b="1" spc="-4" dirty="0">
                <a:solidFill>
                  <a:prstClr val="black"/>
                </a:solidFill>
                <a:latin typeface="Calibri"/>
                <a:cs typeface="Calibri"/>
              </a:rPr>
              <a:t>in </a:t>
            </a:r>
            <a:r>
              <a:rPr sz="2400" b="1" spc="-8" dirty="0">
                <a:solidFill>
                  <a:prstClr val="black"/>
                </a:solidFill>
                <a:latin typeface="Calibri"/>
                <a:cs typeface="Calibri"/>
              </a:rPr>
              <a:t>cases </a:t>
            </a:r>
            <a:r>
              <a:rPr sz="2400" b="1" spc="-4" dirty="0">
                <a:solidFill>
                  <a:prstClr val="black"/>
                </a:solidFill>
                <a:latin typeface="Calibri"/>
                <a:cs typeface="Calibri"/>
              </a:rPr>
              <a:t>of  </a:t>
            </a:r>
            <a:r>
              <a:rPr sz="2400" b="1" spc="-11" dirty="0">
                <a:solidFill>
                  <a:prstClr val="black"/>
                </a:solidFill>
                <a:latin typeface="Calibri"/>
                <a:cs typeface="Calibri"/>
              </a:rPr>
              <a:t>rebellion </a:t>
            </a:r>
            <a:r>
              <a:rPr sz="2400" b="1" spc="-4" dirty="0">
                <a:solidFill>
                  <a:prstClr val="black"/>
                </a:solidFill>
                <a:latin typeface="Calibri"/>
                <a:cs typeface="Calibri"/>
              </a:rPr>
              <a:t>or</a:t>
            </a:r>
            <a:r>
              <a:rPr sz="2400" b="1" spc="41" dirty="0">
                <a:solidFill>
                  <a:prstClr val="black"/>
                </a:solidFill>
                <a:latin typeface="Calibri"/>
                <a:cs typeface="Calibri"/>
              </a:rPr>
              <a:t> </a:t>
            </a:r>
            <a:r>
              <a:rPr sz="2400" b="1" spc="-11" dirty="0">
                <a:solidFill>
                  <a:prstClr val="black"/>
                </a:solidFill>
                <a:latin typeface="Calibri"/>
                <a:cs typeface="Calibri"/>
              </a:rPr>
              <a:t>invasion</a:t>
            </a:r>
            <a:endParaRPr lang="en-US" sz="2400" b="1" spc="-11" dirty="0">
              <a:solidFill>
                <a:prstClr val="black"/>
              </a:solidFill>
              <a:latin typeface="Calibri"/>
              <a:cs typeface="Calibri"/>
            </a:endParaRPr>
          </a:p>
          <a:p>
            <a:pPr marL="266700" marR="3810" indent="-257651" defTabSz="685800">
              <a:buFont typeface="Arial"/>
              <a:buChar char="•"/>
              <a:tabLst>
                <a:tab pos="266700" algn="l"/>
                <a:tab pos="267176" algn="l"/>
              </a:tabLst>
              <a:defRPr/>
            </a:pPr>
            <a:r>
              <a:rPr lang="en-US" sz="2400" b="1" spc="-4" dirty="0">
                <a:solidFill>
                  <a:srgbClr val="FF0000"/>
                </a:solidFill>
                <a:latin typeface="Calibri"/>
                <a:cs typeface="Calibri"/>
              </a:rPr>
              <a:t>habeas </a:t>
            </a:r>
            <a:r>
              <a:rPr lang="en-US" sz="2400" b="1" spc="-8" dirty="0">
                <a:solidFill>
                  <a:srgbClr val="FF0000"/>
                </a:solidFill>
                <a:latin typeface="Calibri"/>
                <a:cs typeface="Calibri"/>
              </a:rPr>
              <a:t>corpus- </a:t>
            </a:r>
            <a:r>
              <a:rPr lang="en-US" sz="2400" spc="-8" dirty="0">
                <a:solidFill>
                  <a:prstClr val="black"/>
                </a:solidFill>
                <a:latin typeface="Calibri"/>
                <a:cs typeface="Calibri"/>
              </a:rPr>
              <a:t>A court order directing authorities to show </a:t>
            </a:r>
            <a:r>
              <a:rPr lang="en-US" sz="2400" b="1" spc="-8" dirty="0">
                <a:solidFill>
                  <a:prstClr val="black"/>
                </a:solidFill>
                <a:latin typeface="Calibri"/>
                <a:cs typeface="Calibri"/>
              </a:rPr>
              <a:t>cause</a:t>
            </a:r>
            <a:r>
              <a:rPr lang="en-US" sz="2400" spc="-8" dirty="0">
                <a:solidFill>
                  <a:prstClr val="black"/>
                </a:solidFill>
                <a:latin typeface="Calibri"/>
                <a:cs typeface="Calibri"/>
              </a:rPr>
              <a:t> for why a person under detention should not be </a:t>
            </a:r>
            <a:r>
              <a:rPr lang="en-US" sz="2400" b="1" spc="-8" dirty="0">
                <a:solidFill>
                  <a:prstClr val="black"/>
                </a:solidFill>
                <a:latin typeface="Calibri"/>
                <a:cs typeface="Calibri"/>
              </a:rPr>
              <a:t>released</a:t>
            </a:r>
            <a:r>
              <a:rPr lang="en-US" sz="2400" spc="-8" dirty="0">
                <a:solidFill>
                  <a:prstClr val="black"/>
                </a:solidFill>
                <a:latin typeface="Calibri"/>
                <a:cs typeface="Calibri"/>
              </a:rPr>
              <a:t>.</a:t>
            </a:r>
          </a:p>
          <a:p>
            <a:pPr marL="9049" marR="3810" defTabSz="685800">
              <a:tabLst>
                <a:tab pos="266700" algn="l"/>
                <a:tab pos="267176" algn="l"/>
              </a:tabLst>
              <a:defRPr/>
            </a:pPr>
            <a:endParaRPr sz="2000" dirty="0">
              <a:solidFill>
                <a:prstClr val="black"/>
              </a:solidFill>
              <a:latin typeface="Calibri"/>
              <a:cs typeface="Calibri"/>
            </a:endParaRPr>
          </a:p>
        </p:txBody>
      </p:sp>
      <p:pic>
        <p:nvPicPr>
          <p:cNvPr id="6" name="Picture 5"/>
          <p:cNvPicPr>
            <a:picLocks noChangeAspect="1"/>
          </p:cNvPicPr>
          <p:nvPr/>
        </p:nvPicPr>
        <p:blipFill>
          <a:blip r:embed="rId3"/>
          <a:stretch>
            <a:fillRect/>
          </a:stretch>
        </p:blipFill>
        <p:spPr>
          <a:xfrm rot="21149972">
            <a:off x="629560" y="5926336"/>
            <a:ext cx="1069253" cy="375909"/>
          </a:xfrm>
          <a:prstGeom prst="rect">
            <a:avLst/>
          </a:prstGeom>
        </p:spPr>
      </p:pic>
      <p:pic>
        <p:nvPicPr>
          <p:cNvPr id="8" name="Picture 7"/>
          <p:cNvPicPr>
            <a:picLocks noChangeAspect="1"/>
          </p:cNvPicPr>
          <p:nvPr/>
        </p:nvPicPr>
        <p:blipFill>
          <a:blip r:embed="rId3"/>
          <a:stretch>
            <a:fillRect/>
          </a:stretch>
        </p:blipFill>
        <p:spPr>
          <a:xfrm rot="20418927">
            <a:off x="2321077" y="228074"/>
            <a:ext cx="921621" cy="324008"/>
          </a:xfrm>
          <a:prstGeom prst="rect">
            <a:avLst/>
          </a:prstGeom>
        </p:spPr>
      </p:pic>
      <p:pic>
        <p:nvPicPr>
          <p:cNvPr id="9" name="Picture 8"/>
          <p:cNvPicPr>
            <a:picLocks noChangeAspect="1"/>
          </p:cNvPicPr>
          <p:nvPr/>
        </p:nvPicPr>
        <p:blipFill>
          <a:blip r:embed="rId3"/>
          <a:stretch>
            <a:fillRect/>
          </a:stretch>
        </p:blipFill>
        <p:spPr>
          <a:xfrm rot="1551165">
            <a:off x="7357820" y="561808"/>
            <a:ext cx="854051" cy="300252"/>
          </a:xfrm>
          <a:prstGeom prst="rect">
            <a:avLst/>
          </a:prstGeom>
        </p:spPr>
      </p:pic>
      <p:pic>
        <p:nvPicPr>
          <p:cNvPr id="10" name="Picture 9"/>
          <p:cNvPicPr>
            <a:picLocks noChangeAspect="1"/>
          </p:cNvPicPr>
          <p:nvPr/>
        </p:nvPicPr>
        <p:blipFill>
          <a:blip r:embed="rId4"/>
          <a:stretch>
            <a:fillRect/>
          </a:stretch>
        </p:blipFill>
        <p:spPr>
          <a:xfrm>
            <a:off x="6752120" y="524993"/>
            <a:ext cx="403622" cy="403622"/>
          </a:xfrm>
          <a:prstGeom prst="rect">
            <a:avLst/>
          </a:prstGeom>
        </p:spPr>
      </p:pic>
      <p:pic>
        <p:nvPicPr>
          <p:cNvPr id="12" name="Picture 11"/>
          <p:cNvPicPr>
            <a:picLocks noChangeAspect="1"/>
          </p:cNvPicPr>
          <p:nvPr/>
        </p:nvPicPr>
        <p:blipFill>
          <a:blip r:embed="rId4"/>
          <a:stretch>
            <a:fillRect/>
          </a:stretch>
        </p:blipFill>
        <p:spPr>
          <a:xfrm>
            <a:off x="3366432" y="557908"/>
            <a:ext cx="403622" cy="403622"/>
          </a:xfrm>
          <a:prstGeom prst="rect">
            <a:avLst/>
          </a:prstGeom>
        </p:spPr>
      </p:pic>
      <p:pic>
        <p:nvPicPr>
          <p:cNvPr id="13" name="Picture 12"/>
          <p:cNvPicPr>
            <a:picLocks noChangeAspect="1"/>
          </p:cNvPicPr>
          <p:nvPr/>
        </p:nvPicPr>
        <p:blipFill>
          <a:blip r:embed="rId3"/>
          <a:stretch>
            <a:fillRect/>
          </a:stretch>
        </p:blipFill>
        <p:spPr>
          <a:xfrm rot="21149972">
            <a:off x="8054786" y="4293081"/>
            <a:ext cx="1069253" cy="375909"/>
          </a:xfrm>
          <a:prstGeom prst="rect">
            <a:avLst/>
          </a:prstGeom>
        </p:spPr>
      </p:pic>
      <p:pic>
        <p:nvPicPr>
          <p:cNvPr id="14" name="Picture 13"/>
          <p:cNvPicPr>
            <a:picLocks noChangeAspect="1"/>
          </p:cNvPicPr>
          <p:nvPr/>
        </p:nvPicPr>
        <p:blipFill>
          <a:blip r:embed="rId3"/>
          <a:stretch>
            <a:fillRect/>
          </a:stretch>
        </p:blipFill>
        <p:spPr>
          <a:xfrm rot="21149972">
            <a:off x="5602430" y="2924599"/>
            <a:ext cx="1069253" cy="375909"/>
          </a:xfrm>
          <a:prstGeom prst="rect">
            <a:avLst/>
          </a:prstGeom>
        </p:spPr>
      </p:pic>
      <p:sp>
        <p:nvSpPr>
          <p:cNvPr id="7" name="Rectangle 6">
            <a:extLst>
              <a:ext uri="{FF2B5EF4-FFF2-40B4-BE49-F238E27FC236}">
                <a16:creationId xmlns:a16="http://schemas.microsoft.com/office/drawing/2014/main" id="{ABF7F1D8-443E-4E7C-85E0-4208B8941450}"/>
              </a:ext>
            </a:extLst>
          </p:cNvPr>
          <p:cNvSpPr/>
          <p:nvPr/>
        </p:nvSpPr>
        <p:spPr>
          <a:xfrm>
            <a:off x="14268" y="-11023"/>
            <a:ext cx="1600200"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C9F5684-5096-4285-B7F5-9EDC3B5B7BAF}"/>
              </a:ext>
            </a:extLst>
          </p:cNvPr>
          <p:cNvSpPr txBox="1"/>
          <p:nvPr/>
        </p:nvSpPr>
        <p:spPr>
          <a:xfrm>
            <a:off x="54656" y="153164"/>
            <a:ext cx="1445214" cy="2462213"/>
          </a:xfrm>
          <a:prstGeom prst="rect">
            <a:avLst/>
          </a:prstGeom>
          <a:noFill/>
        </p:spPr>
        <p:txBody>
          <a:bodyPr wrap="square" rtlCol="0">
            <a:spAutoFit/>
          </a:bodyPr>
          <a:lstStyle/>
          <a:p>
            <a:pPr defTabSz="685800"/>
            <a:r>
              <a:rPr lang="en-US" sz="2200" b="1" dirty="0">
                <a:solidFill>
                  <a:prstClr val="black"/>
                </a:solidFill>
                <a:latin typeface="Calibri"/>
              </a:rPr>
              <a:t>The founders also put limits on the powers of Congress </a:t>
            </a:r>
          </a:p>
        </p:txBody>
      </p:sp>
    </p:spTree>
    <p:extLst>
      <p:ext uri="{BB962C8B-B14F-4D97-AF65-F5344CB8AC3E}">
        <p14:creationId xmlns:p14="http://schemas.microsoft.com/office/powerpoint/2010/main" val="277996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22"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666998"/>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24"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1" y="117386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5"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2" y="134860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3" y="857250"/>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a:endParaRPr>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5443876"/>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6" name="Picture 5" descr="Diagram, venn diagram&#10;&#10;Description automatically generated">
            <a:extLst>
              <a:ext uri="{FF2B5EF4-FFF2-40B4-BE49-F238E27FC236}">
                <a16:creationId xmlns:a16="http://schemas.microsoft.com/office/drawing/2014/main" id="{A57D49EE-2556-49E3-80A3-81D240FD53E4}"/>
              </a:ext>
            </a:extLst>
          </p:cNvPr>
          <p:cNvPicPr>
            <a:picLocks noChangeAspect="1"/>
          </p:cNvPicPr>
          <p:nvPr/>
        </p:nvPicPr>
        <p:blipFill>
          <a:blip r:embed="rId2"/>
          <a:stretch>
            <a:fillRect/>
          </a:stretch>
        </p:blipFill>
        <p:spPr>
          <a:xfrm>
            <a:off x="304800" y="499227"/>
            <a:ext cx="8534400" cy="6025159"/>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1" y="5697108"/>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 name="TextBox 6">
            <a:extLst>
              <a:ext uri="{FF2B5EF4-FFF2-40B4-BE49-F238E27FC236}">
                <a16:creationId xmlns:a16="http://schemas.microsoft.com/office/drawing/2014/main" id="{19AB1C26-59C4-4E8C-852B-EB143922FACF}"/>
              </a:ext>
            </a:extLst>
          </p:cNvPr>
          <p:cNvSpPr txBox="1"/>
          <p:nvPr/>
        </p:nvSpPr>
        <p:spPr>
          <a:xfrm>
            <a:off x="304801" y="16653"/>
            <a:ext cx="8534400" cy="461665"/>
          </a:xfrm>
          <a:prstGeom prst="rect">
            <a:avLst/>
          </a:prstGeom>
          <a:solidFill>
            <a:srgbClr val="FFCC99"/>
          </a:solidFill>
        </p:spPr>
        <p:txBody>
          <a:bodyPr wrap="square" rtlCol="0">
            <a:spAutoFit/>
          </a:bodyPr>
          <a:lstStyle/>
          <a:p>
            <a:pPr algn="ctr" defTabSz="685800"/>
            <a:r>
              <a:rPr lang="en-US" sz="2400" b="1" dirty="0">
                <a:solidFill>
                  <a:prstClr val="black"/>
                </a:solidFill>
                <a:latin typeface="Calibri"/>
              </a:rPr>
              <a:t>Federalism: A Sharing of Powers</a:t>
            </a:r>
          </a:p>
        </p:txBody>
      </p:sp>
      <p:sp>
        <p:nvSpPr>
          <p:cNvPr id="8" name="Oval 7">
            <a:extLst>
              <a:ext uri="{FF2B5EF4-FFF2-40B4-BE49-F238E27FC236}">
                <a16:creationId xmlns:a16="http://schemas.microsoft.com/office/drawing/2014/main" id="{7830CE31-71DC-4130-979E-1A6A4E523DF0}"/>
              </a:ext>
            </a:extLst>
          </p:cNvPr>
          <p:cNvSpPr/>
          <p:nvPr/>
        </p:nvSpPr>
        <p:spPr>
          <a:xfrm rot="21170881">
            <a:off x="391012" y="4261117"/>
            <a:ext cx="3045493" cy="1575226"/>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 name="Explosion: 8 Points 1">
            <a:extLst>
              <a:ext uri="{FF2B5EF4-FFF2-40B4-BE49-F238E27FC236}">
                <a16:creationId xmlns:a16="http://schemas.microsoft.com/office/drawing/2014/main" id="{4DB955D7-A33A-4E41-9C44-E94E4B164079}"/>
              </a:ext>
            </a:extLst>
          </p:cNvPr>
          <p:cNvSpPr/>
          <p:nvPr/>
        </p:nvSpPr>
        <p:spPr>
          <a:xfrm rot="20666866">
            <a:off x="3479550" y="1059134"/>
            <a:ext cx="2286000" cy="1673054"/>
          </a:xfrm>
          <a:prstGeom prst="irregularSeal1">
            <a:avLst/>
          </a:prstGeom>
          <a:gradFill>
            <a:gsLst>
              <a:gs pos="48000">
                <a:srgbClr val="ECDD98"/>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Shared Powers</a:t>
            </a:r>
          </a:p>
        </p:txBody>
      </p:sp>
    </p:spTree>
    <p:extLst>
      <p:ext uri="{BB962C8B-B14F-4D97-AF65-F5344CB8AC3E}">
        <p14:creationId xmlns:p14="http://schemas.microsoft.com/office/powerpoint/2010/main" val="357728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26B64-43D7-4CE2-95D6-064ADBC50C31}"/>
              </a:ext>
            </a:extLst>
          </p:cNvPr>
          <p:cNvSpPr>
            <a:spLocks noGrp="1"/>
          </p:cNvSpPr>
          <p:nvPr>
            <p:ph type="title"/>
          </p:nvPr>
        </p:nvSpPr>
        <p:spPr>
          <a:xfrm>
            <a:off x="0" y="0"/>
            <a:ext cx="9144000" cy="492443"/>
          </a:xfrm>
          <a:gradFill>
            <a:gsLst>
              <a:gs pos="44000">
                <a:schemeClr val="accent3">
                  <a:lumMod val="60000"/>
                  <a:lumOff val="40000"/>
                </a:schemeClr>
              </a:gs>
              <a:gs pos="0">
                <a:schemeClr val="accent3">
                  <a:lumMod val="40000"/>
                  <a:lumOff val="60000"/>
                </a:schemeClr>
              </a:gs>
              <a:gs pos="95000">
                <a:schemeClr val="accent3">
                  <a:lumMod val="50000"/>
                </a:schemeClr>
              </a:gs>
            </a:gsLst>
            <a:lin ang="5400000" scaled="1"/>
          </a:gradFill>
          <a:ln>
            <a:solidFill>
              <a:schemeClr val="accent3">
                <a:lumMod val="50000"/>
              </a:schemeClr>
            </a:solidFill>
          </a:ln>
        </p:spPr>
        <p:txBody>
          <a:bodyPr/>
          <a:lstStyle/>
          <a:p>
            <a:pPr algn="ctr"/>
            <a:r>
              <a:rPr lang="en-US" sz="3200" dirty="0"/>
              <a:t>Provisions Defining Federalism</a:t>
            </a:r>
            <a:r>
              <a:rPr lang="en-US" sz="2400" dirty="0"/>
              <a:t>, </a:t>
            </a:r>
            <a:r>
              <a:rPr lang="en-US" sz="1800" i="1" dirty="0"/>
              <a:t>AMSCO pg. 58 </a:t>
            </a:r>
            <a:endParaRPr lang="en-US" sz="2400" i="1" dirty="0"/>
          </a:p>
        </p:txBody>
      </p:sp>
      <p:sp>
        <p:nvSpPr>
          <p:cNvPr id="5" name="TextBox 4">
            <a:extLst>
              <a:ext uri="{FF2B5EF4-FFF2-40B4-BE49-F238E27FC236}">
                <a16:creationId xmlns:a16="http://schemas.microsoft.com/office/drawing/2014/main" id="{44CFB49C-E305-460B-895B-E7D88A364D48}"/>
              </a:ext>
            </a:extLst>
          </p:cNvPr>
          <p:cNvSpPr txBox="1"/>
          <p:nvPr/>
        </p:nvSpPr>
        <p:spPr>
          <a:xfrm>
            <a:off x="0" y="492443"/>
            <a:ext cx="9047527" cy="707886"/>
          </a:xfrm>
          <a:prstGeom prst="rect">
            <a:avLst/>
          </a:prstGeom>
          <a:noFill/>
        </p:spPr>
        <p:txBody>
          <a:bodyPr wrap="square">
            <a:spAutoFit/>
          </a:bodyPr>
          <a:lstStyle/>
          <a:p>
            <a:pPr defTabSz="685800"/>
            <a:r>
              <a:rPr lang="en-US" sz="2000" dirty="0">
                <a:solidFill>
                  <a:prstClr val="black"/>
                </a:solidFill>
                <a:latin typeface="Calibri"/>
              </a:rPr>
              <a:t> The exclusive and concurrent powers of the national and state governments help explain the ongoing debate over the balance of power between the two levels.</a:t>
            </a:r>
          </a:p>
        </p:txBody>
      </p:sp>
      <p:graphicFrame>
        <p:nvGraphicFramePr>
          <p:cNvPr id="3" name="Table 3">
            <a:extLst>
              <a:ext uri="{FF2B5EF4-FFF2-40B4-BE49-F238E27FC236}">
                <a16:creationId xmlns:a16="http://schemas.microsoft.com/office/drawing/2014/main" id="{A77F3348-2050-4C37-958C-E440481CC2A7}"/>
              </a:ext>
            </a:extLst>
          </p:cNvPr>
          <p:cNvGraphicFramePr>
            <a:graphicFrameLocks noGrp="1"/>
          </p:cNvGraphicFramePr>
          <p:nvPr>
            <p:extLst>
              <p:ext uri="{D42A27DB-BD31-4B8C-83A1-F6EECF244321}">
                <p14:modId xmlns:p14="http://schemas.microsoft.com/office/powerpoint/2010/main" val="359852376"/>
              </p:ext>
            </p:extLst>
          </p:nvPr>
        </p:nvGraphicFramePr>
        <p:xfrm>
          <a:off x="115960" y="1301080"/>
          <a:ext cx="8929382" cy="5486177"/>
        </p:xfrm>
        <a:graphic>
          <a:graphicData uri="http://schemas.openxmlformats.org/drawingml/2006/table">
            <a:tbl>
              <a:tblPr firstRow="1" bandRow="1">
                <a:effectLst>
                  <a:outerShdw blurRad="50800" dist="38100" dir="18900000" algn="bl" rotWithShape="0">
                    <a:prstClr val="black">
                      <a:alpha val="40000"/>
                    </a:prstClr>
                  </a:outerShdw>
                </a:effectLst>
                <a:tableStyleId>{69C7853C-536D-4A76-A0AE-DD22124D55A5}</a:tableStyleId>
              </a:tblPr>
              <a:tblGrid>
                <a:gridCol w="2020518">
                  <a:extLst>
                    <a:ext uri="{9D8B030D-6E8A-4147-A177-3AD203B41FA5}">
                      <a16:colId xmlns:a16="http://schemas.microsoft.com/office/drawing/2014/main" val="4018593133"/>
                    </a:ext>
                  </a:extLst>
                </a:gridCol>
                <a:gridCol w="6908864">
                  <a:extLst>
                    <a:ext uri="{9D8B030D-6E8A-4147-A177-3AD203B41FA5}">
                      <a16:colId xmlns:a16="http://schemas.microsoft.com/office/drawing/2014/main" val="2103136253"/>
                    </a:ext>
                  </a:extLst>
                </a:gridCol>
              </a:tblGrid>
              <a:tr h="641347">
                <a:tc gridSpan="2">
                  <a:txBody>
                    <a:bodyPr/>
                    <a:lstStyle/>
                    <a:p>
                      <a:pPr algn="ctr"/>
                      <a:r>
                        <a:rPr lang="en-US" sz="1800" dirty="0">
                          <a:solidFill>
                            <a:schemeClr val="tx1"/>
                          </a:solidFill>
                        </a:rPr>
                        <a:t>CONSTITUTIONAL PROVISIONS THAT GUIDE FEDERALISM </a:t>
                      </a:r>
                    </a:p>
                  </a:txBody>
                  <a:tcPr marL="68580" marR="68580" marT="34290" marB="34290"/>
                </a:tc>
                <a:tc hMerge="1">
                  <a:txBody>
                    <a:bodyPr/>
                    <a:lstStyle/>
                    <a:p>
                      <a:endParaRPr lang="en-US" dirty="0"/>
                    </a:p>
                  </a:txBody>
                  <a:tcPr/>
                </a:tc>
                <a:extLst>
                  <a:ext uri="{0D108BD9-81ED-4DB2-BD59-A6C34878D82A}">
                    <a16:rowId xmlns:a16="http://schemas.microsoft.com/office/drawing/2014/main" val="2789801989"/>
                  </a:ext>
                </a:extLst>
              </a:tr>
              <a:tr h="675202">
                <a:tc>
                  <a:txBody>
                    <a:bodyPr/>
                    <a:lstStyle/>
                    <a:p>
                      <a:r>
                        <a:rPr lang="en-US" sz="1800" b="1" dirty="0"/>
                        <a:t>Article 1, Section 8</a:t>
                      </a:r>
                    </a:p>
                  </a:txBody>
                  <a:tcPr marL="68580" marR="68580" marT="34290" marB="34290"/>
                </a:tc>
                <a:tc>
                  <a:txBody>
                    <a:bodyPr/>
                    <a:lstStyle/>
                    <a:p>
                      <a:r>
                        <a:rPr lang="en-US" sz="1800" b="1" dirty="0"/>
                        <a:t>Enumerated/ Expressed powers of Congress, including the necessary and proper clause- Powers exclusive only to Congress</a:t>
                      </a:r>
                    </a:p>
                  </a:txBody>
                  <a:tcPr marL="68580" marR="68580" marT="34290" marB="34290"/>
                </a:tc>
                <a:extLst>
                  <a:ext uri="{0D108BD9-81ED-4DB2-BD59-A6C34878D82A}">
                    <a16:rowId xmlns:a16="http://schemas.microsoft.com/office/drawing/2014/main" val="3632669187"/>
                  </a:ext>
                </a:extLst>
              </a:tr>
              <a:tr h="67520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t>Article 1, Section 9</a:t>
                      </a:r>
                    </a:p>
                    <a:p>
                      <a:endParaRPr lang="en-US" sz="1800" dirty="0"/>
                    </a:p>
                  </a:txBody>
                  <a:tcPr marL="68580" marR="68580" marT="34290" marB="34290"/>
                </a:tc>
                <a:tc>
                  <a:txBody>
                    <a:bodyPr/>
                    <a:lstStyle/>
                    <a:p>
                      <a:r>
                        <a:rPr lang="en-US" sz="1800" b="1" dirty="0"/>
                        <a:t>Powers denied Congress; No regulating slave trade before 1808; states to be treated uniformly </a:t>
                      </a:r>
                    </a:p>
                  </a:txBody>
                  <a:tcPr marL="68580" marR="68580" marT="34290" marB="34290"/>
                </a:tc>
                <a:extLst>
                  <a:ext uri="{0D108BD9-81ED-4DB2-BD59-A6C34878D82A}">
                    <a16:rowId xmlns:a16="http://schemas.microsoft.com/office/drawing/2014/main" val="613870056"/>
                  </a:ext>
                </a:extLst>
              </a:tr>
              <a:tr h="92750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t>Article 1, Section 10</a:t>
                      </a:r>
                    </a:p>
                    <a:p>
                      <a:endParaRPr lang="en-US" sz="1800" dirty="0"/>
                    </a:p>
                  </a:txBody>
                  <a:tcPr marL="68580" marR="68580" marT="34290" marB="34290"/>
                </a:tc>
                <a:tc>
                  <a:txBody>
                    <a:bodyPr/>
                    <a:lstStyle/>
                    <a:p>
                      <a:r>
                        <a:rPr lang="en-US" sz="1800" b="1" dirty="0"/>
                        <a:t>Powers denied to the states, such as treaties; impairing contracts </a:t>
                      </a:r>
                    </a:p>
                  </a:txBody>
                  <a:tcPr marL="68580" marR="68580" marT="34290" marB="34290"/>
                </a:tc>
                <a:extLst>
                  <a:ext uri="{0D108BD9-81ED-4DB2-BD59-A6C34878D82A}">
                    <a16:rowId xmlns:a16="http://schemas.microsoft.com/office/drawing/2014/main" val="3128648401"/>
                  </a:ext>
                </a:extLst>
              </a:tr>
              <a:tr h="641347">
                <a:tc>
                  <a:txBody>
                    <a:bodyPr/>
                    <a:lstStyle/>
                    <a:p>
                      <a:r>
                        <a:rPr lang="en-US" sz="1800" b="1" dirty="0"/>
                        <a:t>Article IV (4) </a:t>
                      </a:r>
                    </a:p>
                  </a:txBody>
                  <a:tcPr marL="68580" marR="68580" marT="34290" marB="34290"/>
                </a:tc>
                <a:tc>
                  <a:txBody>
                    <a:bodyPr/>
                    <a:lstStyle/>
                    <a:p>
                      <a:r>
                        <a:rPr lang="en-US" sz="1800" b="1" dirty="0"/>
                        <a:t>Full faith and credit; privileges and immunity; extradition </a:t>
                      </a:r>
                    </a:p>
                  </a:txBody>
                  <a:tcPr marL="68580" marR="68580" marT="34290" marB="34290"/>
                </a:tc>
                <a:extLst>
                  <a:ext uri="{0D108BD9-81ED-4DB2-BD59-A6C34878D82A}">
                    <a16:rowId xmlns:a16="http://schemas.microsoft.com/office/drawing/2014/main" val="4214803039"/>
                  </a:ext>
                </a:extLst>
              </a:tr>
              <a:tr h="64211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t>Article VI (6) </a:t>
                      </a:r>
                    </a:p>
                    <a:p>
                      <a:endParaRPr lang="en-US" sz="1800" dirty="0"/>
                    </a:p>
                  </a:txBody>
                  <a:tcPr marL="68580" marR="68580" marT="34290" marB="34290"/>
                </a:tc>
                <a:tc>
                  <a:txBody>
                    <a:bodyPr/>
                    <a:lstStyle/>
                    <a:p>
                      <a:r>
                        <a:rPr lang="en-US" sz="1800" b="1" dirty="0"/>
                        <a:t>Supremacy clause </a:t>
                      </a:r>
                    </a:p>
                  </a:txBody>
                  <a:tcPr marL="68580" marR="68580" marT="34290" marB="34290"/>
                </a:tc>
                <a:extLst>
                  <a:ext uri="{0D108BD9-81ED-4DB2-BD59-A6C34878D82A}">
                    <a16:rowId xmlns:a16="http://schemas.microsoft.com/office/drawing/2014/main" val="3841079439"/>
                  </a:ext>
                </a:extLst>
              </a:tr>
              <a:tr h="641347">
                <a:tc>
                  <a:txBody>
                    <a:bodyPr/>
                    <a:lstStyle/>
                    <a:p>
                      <a:r>
                        <a:rPr lang="en-US" sz="1800" b="1" dirty="0"/>
                        <a:t>9th Amendment </a:t>
                      </a:r>
                    </a:p>
                  </a:txBody>
                  <a:tcPr marL="68580" marR="68580" marT="34290" marB="34290"/>
                </a:tc>
                <a:tc>
                  <a:txBody>
                    <a:bodyPr/>
                    <a:lstStyle/>
                    <a:p>
                      <a:r>
                        <a:rPr lang="en-US" sz="1800" b="1" dirty="0"/>
                        <a:t>rights not listed reserved by the people </a:t>
                      </a:r>
                    </a:p>
                  </a:txBody>
                  <a:tcPr marL="68580" marR="68580" marT="34290" marB="34290"/>
                </a:tc>
                <a:extLst>
                  <a:ext uri="{0D108BD9-81ED-4DB2-BD59-A6C34878D82A}">
                    <a16:rowId xmlns:a16="http://schemas.microsoft.com/office/drawing/2014/main" val="4005648624"/>
                  </a:ext>
                </a:extLst>
              </a:tr>
              <a:tr h="64211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t>10th Amendment </a:t>
                      </a:r>
                    </a:p>
                    <a:p>
                      <a:endParaRPr lang="en-US" sz="1800" dirty="0"/>
                    </a:p>
                  </a:txBody>
                  <a:tcPr marL="68580" marR="68580" marT="34290" marB="34290"/>
                </a:tc>
                <a:tc>
                  <a:txBody>
                    <a:bodyPr/>
                    <a:lstStyle/>
                    <a:p>
                      <a:r>
                        <a:rPr lang="en-US" sz="1800" b="1" dirty="0"/>
                        <a:t>powers not delegated to the federal government reserved by the states </a:t>
                      </a:r>
                    </a:p>
                  </a:txBody>
                  <a:tcPr marL="68580" marR="68580" marT="34290" marB="34290"/>
                </a:tc>
                <a:extLst>
                  <a:ext uri="{0D108BD9-81ED-4DB2-BD59-A6C34878D82A}">
                    <a16:rowId xmlns:a16="http://schemas.microsoft.com/office/drawing/2014/main" val="445922849"/>
                  </a:ext>
                </a:extLst>
              </a:tr>
            </a:tbl>
          </a:graphicData>
        </a:graphic>
      </p:graphicFrame>
    </p:spTree>
    <p:extLst>
      <p:ext uri="{BB962C8B-B14F-4D97-AF65-F5344CB8AC3E}">
        <p14:creationId xmlns:p14="http://schemas.microsoft.com/office/powerpoint/2010/main" val="2830880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0"/>
            <a:ext cx="4572000" cy="440986"/>
          </a:xfrm>
          <a:prstGeom prst="rect">
            <a:avLst/>
          </a:prstGeom>
        </p:spPr>
        <p:txBody>
          <a:bodyPr vert="horz" wrap="square" lIns="0" tIns="10001" rIns="0" bIns="0" rtlCol="0">
            <a:spAutoFit/>
          </a:bodyPr>
          <a:lstStyle/>
          <a:p>
            <a:pPr marL="9525" algn="ctr">
              <a:spcBef>
                <a:spcPts val="79"/>
              </a:spcBef>
            </a:pPr>
            <a:r>
              <a:rPr sz="2800" spc="-45" dirty="0">
                <a:latin typeface="Calibri"/>
                <a:cs typeface="Calibri"/>
              </a:rPr>
              <a:t>INTERSTATE</a:t>
            </a:r>
            <a:r>
              <a:rPr sz="2800" spc="-41" dirty="0">
                <a:latin typeface="Calibri"/>
                <a:cs typeface="Calibri"/>
              </a:rPr>
              <a:t> </a:t>
            </a:r>
            <a:r>
              <a:rPr sz="2800" spc="-23" dirty="0">
                <a:latin typeface="Calibri"/>
                <a:cs typeface="Calibri"/>
              </a:rPr>
              <a:t>RELATIONS</a:t>
            </a:r>
            <a:endParaRPr sz="2800" dirty="0">
              <a:latin typeface="Calibri"/>
              <a:cs typeface="Calibri"/>
            </a:endParaRPr>
          </a:p>
        </p:txBody>
      </p:sp>
      <p:sp>
        <p:nvSpPr>
          <p:cNvPr id="3" name="object 3"/>
          <p:cNvSpPr txBox="1"/>
          <p:nvPr/>
        </p:nvSpPr>
        <p:spPr>
          <a:xfrm>
            <a:off x="205740" y="914400"/>
            <a:ext cx="8732520" cy="4068421"/>
          </a:xfrm>
          <a:prstGeom prst="rect">
            <a:avLst/>
          </a:prstGeom>
        </p:spPr>
        <p:txBody>
          <a:bodyPr vert="horz" wrap="square" lIns="0" tIns="66675" rIns="0" bIns="0" rtlCol="0">
            <a:spAutoFit/>
          </a:bodyPr>
          <a:lstStyle/>
          <a:p>
            <a:pPr marL="266700" indent="-257175">
              <a:spcBef>
                <a:spcPts val="525"/>
              </a:spcBef>
              <a:buFont typeface="Arial"/>
              <a:buChar char="•"/>
              <a:tabLst>
                <a:tab pos="266224" algn="l"/>
                <a:tab pos="266700" algn="l"/>
              </a:tabLst>
            </a:pPr>
            <a:r>
              <a:rPr sz="2400" b="1" dirty="0">
                <a:latin typeface="Calibri"/>
                <a:cs typeface="Calibri"/>
              </a:rPr>
              <a:t>Full </a:t>
            </a:r>
            <a:r>
              <a:rPr sz="2400" b="1" spc="-8" dirty="0">
                <a:latin typeface="Calibri"/>
                <a:cs typeface="Calibri"/>
              </a:rPr>
              <a:t>faith </a:t>
            </a:r>
            <a:r>
              <a:rPr sz="2400" b="1" dirty="0">
                <a:latin typeface="Calibri"/>
                <a:cs typeface="Calibri"/>
              </a:rPr>
              <a:t>and </a:t>
            </a:r>
            <a:r>
              <a:rPr sz="2400" b="1" spc="-8" dirty="0">
                <a:latin typeface="Calibri"/>
                <a:cs typeface="Calibri"/>
              </a:rPr>
              <a:t>credit </a:t>
            </a:r>
            <a:r>
              <a:rPr sz="2400" b="1" spc="-4" dirty="0">
                <a:latin typeface="Calibri"/>
                <a:cs typeface="Calibri"/>
              </a:rPr>
              <a:t>(Article </a:t>
            </a:r>
            <a:r>
              <a:rPr sz="2400" b="1" spc="-49" dirty="0">
                <a:latin typeface="Calibri"/>
                <a:cs typeface="Calibri"/>
              </a:rPr>
              <a:t>IV, </a:t>
            </a:r>
            <a:r>
              <a:rPr sz="2400" b="1" spc="-4" dirty="0">
                <a:latin typeface="Calibri"/>
                <a:cs typeface="Calibri"/>
              </a:rPr>
              <a:t>Section</a:t>
            </a:r>
            <a:r>
              <a:rPr sz="2400" b="1" spc="34" dirty="0">
                <a:latin typeface="Calibri"/>
                <a:cs typeface="Calibri"/>
              </a:rPr>
              <a:t> </a:t>
            </a:r>
            <a:r>
              <a:rPr sz="2400" b="1" spc="-4" dirty="0">
                <a:latin typeface="Calibri"/>
                <a:cs typeface="Calibri"/>
              </a:rPr>
              <a:t>1)</a:t>
            </a:r>
            <a:endParaRPr sz="2400" dirty="0">
              <a:latin typeface="Calibri"/>
              <a:cs typeface="Calibri"/>
            </a:endParaRPr>
          </a:p>
          <a:p>
            <a:pPr marL="567214" lvl="1" indent="-214789">
              <a:spcBef>
                <a:spcPts val="382"/>
              </a:spcBef>
              <a:buFont typeface="Arial"/>
              <a:buChar char="–"/>
              <a:tabLst>
                <a:tab pos="567214" algn="l"/>
                <a:tab pos="567690" algn="l"/>
              </a:tabLst>
            </a:pPr>
            <a:r>
              <a:rPr sz="2400" b="1" spc="-4" dirty="0">
                <a:latin typeface="Calibri"/>
                <a:cs typeface="Calibri"/>
              </a:rPr>
              <a:t>Clause </a:t>
            </a:r>
            <a:r>
              <a:rPr sz="2400" b="1" spc="-8" dirty="0">
                <a:latin typeface="Calibri"/>
                <a:cs typeface="Calibri"/>
              </a:rPr>
              <a:t>requires </a:t>
            </a:r>
            <a:r>
              <a:rPr sz="2400" b="1" spc="-4" dirty="0">
                <a:latin typeface="Calibri"/>
                <a:cs typeface="Calibri"/>
              </a:rPr>
              <a:t>each </a:t>
            </a:r>
            <a:r>
              <a:rPr sz="2400" b="1" spc="-15" dirty="0">
                <a:latin typeface="Calibri"/>
                <a:cs typeface="Calibri"/>
              </a:rPr>
              <a:t>state </a:t>
            </a:r>
            <a:r>
              <a:rPr sz="2400" b="1" spc="-4" dirty="0">
                <a:latin typeface="Calibri"/>
                <a:cs typeface="Calibri"/>
              </a:rPr>
              <a:t>court </a:t>
            </a:r>
            <a:r>
              <a:rPr sz="2400" b="1" spc="-11" dirty="0">
                <a:latin typeface="Calibri"/>
                <a:cs typeface="Calibri"/>
              </a:rPr>
              <a:t>to </a:t>
            </a:r>
            <a:r>
              <a:rPr sz="2400" b="1" dirty="0">
                <a:latin typeface="Calibri"/>
                <a:cs typeface="Calibri"/>
              </a:rPr>
              <a:t>accept </a:t>
            </a:r>
            <a:r>
              <a:rPr sz="2400" b="1" spc="-4" dirty="0">
                <a:latin typeface="Calibri"/>
                <a:cs typeface="Calibri"/>
              </a:rPr>
              <a:t>civil judgments </a:t>
            </a:r>
            <a:r>
              <a:rPr sz="2400" b="1" dirty="0">
                <a:latin typeface="Calibri"/>
                <a:cs typeface="Calibri"/>
              </a:rPr>
              <a:t>and public </a:t>
            </a:r>
            <a:r>
              <a:rPr sz="2400" b="1" spc="-8" dirty="0">
                <a:latin typeface="Calibri"/>
                <a:cs typeface="Calibri"/>
              </a:rPr>
              <a:t>records </a:t>
            </a:r>
            <a:r>
              <a:rPr sz="2400" b="1" dirty="0">
                <a:latin typeface="Calibri"/>
                <a:cs typeface="Calibri"/>
              </a:rPr>
              <a:t>of other </a:t>
            </a:r>
            <a:r>
              <a:rPr sz="2400" b="1" spc="-15" dirty="0">
                <a:latin typeface="Calibri"/>
                <a:cs typeface="Calibri"/>
              </a:rPr>
              <a:t>state</a:t>
            </a:r>
            <a:r>
              <a:rPr sz="2400" b="1" spc="-26" dirty="0">
                <a:latin typeface="Calibri"/>
                <a:cs typeface="Calibri"/>
              </a:rPr>
              <a:t> </a:t>
            </a:r>
            <a:r>
              <a:rPr sz="2400" b="1" spc="-4" dirty="0">
                <a:latin typeface="Calibri"/>
                <a:cs typeface="Calibri"/>
              </a:rPr>
              <a:t>courts</a:t>
            </a:r>
            <a:r>
              <a:rPr lang="en-US" sz="2400" b="1" spc="-4" dirty="0">
                <a:latin typeface="Calibri"/>
                <a:cs typeface="Calibri"/>
              </a:rPr>
              <a:t>-</a:t>
            </a:r>
            <a:r>
              <a:rPr lang="en-US" sz="2400" b="1" spc="-4" dirty="0">
                <a:solidFill>
                  <a:srgbClr val="FF0000"/>
                </a:solidFill>
                <a:latin typeface="Calibri"/>
                <a:cs typeface="Calibri"/>
              </a:rPr>
              <a:t>MARRIAGE, CONTRACTS</a:t>
            </a:r>
            <a:endParaRPr sz="2400" dirty="0">
              <a:solidFill>
                <a:srgbClr val="FF0000"/>
              </a:solidFill>
              <a:latin typeface="Calibri"/>
              <a:cs typeface="Calibri"/>
            </a:endParaRPr>
          </a:p>
          <a:p>
            <a:pPr marL="266700" indent="-257175">
              <a:spcBef>
                <a:spcPts val="413"/>
              </a:spcBef>
              <a:buFont typeface="Arial"/>
              <a:buChar char="•"/>
              <a:tabLst>
                <a:tab pos="266224" algn="l"/>
                <a:tab pos="266700" algn="l"/>
              </a:tabLst>
            </a:pPr>
            <a:r>
              <a:rPr sz="2400" b="1" spc="-15" dirty="0">
                <a:latin typeface="Calibri"/>
                <a:cs typeface="Calibri"/>
              </a:rPr>
              <a:t>Interstate </a:t>
            </a:r>
            <a:r>
              <a:rPr sz="2400" b="1" spc="-4" dirty="0">
                <a:latin typeface="Calibri"/>
                <a:cs typeface="Calibri"/>
              </a:rPr>
              <a:t>privileges </a:t>
            </a:r>
            <a:r>
              <a:rPr sz="2400" b="1" dirty="0">
                <a:latin typeface="Calibri"/>
                <a:cs typeface="Calibri"/>
              </a:rPr>
              <a:t>and </a:t>
            </a:r>
            <a:r>
              <a:rPr sz="2400" b="1" spc="-4" dirty="0">
                <a:latin typeface="Calibri"/>
                <a:cs typeface="Calibri"/>
              </a:rPr>
              <a:t>immunities (Article </a:t>
            </a:r>
            <a:r>
              <a:rPr sz="2400" b="1" spc="-49" dirty="0">
                <a:latin typeface="Calibri"/>
                <a:cs typeface="Calibri"/>
              </a:rPr>
              <a:t>IV, </a:t>
            </a:r>
            <a:r>
              <a:rPr sz="2400" b="1" spc="-4" dirty="0">
                <a:latin typeface="Calibri"/>
                <a:cs typeface="Calibri"/>
              </a:rPr>
              <a:t>Section </a:t>
            </a:r>
            <a:r>
              <a:rPr sz="2400" b="1" dirty="0">
                <a:latin typeface="Calibri"/>
                <a:cs typeface="Calibri"/>
              </a:rPr>
              <a:t>2, </a:t>
            </a:r>
            <a:r>
              <a:rPr sz="2400" b="1" spc="-4" dirty="0">
                <a:latin typeface="Calibri"/>
                <a:cs typeface="Calibri"/>
              </a:rPr>
              <a:t>Clause</a:t>
            </a:r>
            <a:r>
              <a:rPr sz="2400" b="1" spc="64" dirty="0">
                <a:latin typeface="Calibri"/>
                <a:cs typeface="Calibri"/>
              </a:rPr>
              <a:t> </a:t>
            </a:r>
            <a:r>
              <a:rPr sz="2400" b="1" dirty="0">
                <a:latin typeface="Calibri"/>
                <a:cs typeface="Calibri"/>
              </a:rPr>
              <a:t>1)</a:t>
            </a:r>
            <a:endParaRPr sz="2400" dirty="0">
              <a:latin typeface="Calibri"/>
              <a:cs typeface="Calibri"/>
            </a:endParaRPr>
          </a:p>
          <a:p>
            <a:pPr marL="567214" marR="560070" lvl="1" indent="-214789">
              <a:spcBef>
                <a:spcPts val="382"/>
              </a:spcBef>
              <a:buFont typeface="Arial"/>
              <a:buChar char="–"/>
              <a:tabLst>
                <a:tab pos="567214" algn="l"/>
                <a:tab pos="567690" algn="l"/>
              </a:tabLst>
            </a:pPr>
            <a:r>
              <a:rPr sz="2400" b="1" spc="-11" dirty="0">
                <a:latin typeface="Calibri"/>
                <a:cs typeface="Calibri"/>
              </a:rPr>
              <a:t>States </a:t>
            </a:r>
            <a:r>
              <a:rPr sz="2400" b="1" spc="-8" dirty="0">
                <a:latin typeface="Calibri"/>
                <a:cs typeface="Calibri"/>
              </a:rPr>
              <a:t>must </a:t>
            </a:r>
            <a:r>
              <a:rPr sz="2400" b="1" spc="-11" dirty="0">
                <a:latin typeface="Calibri"/>
                <a:cs typeface="Calibri"/>
              </a:rPr>
              <a:t>extend to </a:t>
            </a:r>
            <a:r>
              <a:rPr sz="2400" b="1" spc="-8" dirty="0">
                <a:latin typeface="Calibri"/>
                <a:cs typeface="Calibri"/>
              </a:rPr>
              <a:t>citizens </a:t>
            </a:r>
            <a:r>
              <a:rPr sz="2400" b="1" dirty="0">
                <a:latin typeface="Calibri"/>
                <a:cs typeface="Calibri"/>
              </a:rPr>
              <a:t>of other </a:t>
            </a:r>
            <a:r>
              <a:rPr sz="2400" b="1" spc="-15" dirty="0">
                <a:latin typeface="Calibri"/>
                <a:cs typeface="Calibri"/>
              </a:rPr>
              <a:t>states </a:t>
            </a:r>
            <a:r>
              <a:rPr sz="2400" b="1" dirty="0">
                <a:latin typeface="Calibri"/>
                <a:cs typeface="Calibri"/>
              </a:rPr>
              <a:t>the </a:t>
            </a:r>
            <a:r>
              <a:rPr sz="2400" b="1" spc="-4" dirty="0">
                <a:latin typeface="Calibri"/>
                <a:cs typeface="Calibri"/>
              </a:rPr>
              <a:t>privileges and </a:t>
            </a:r>
            <a:r>
              <a:rPr sz="2400" b="1" dirty="0">
                <a:solidFill>
                  <a:srgbClr val="FF0000"/>
                </a:solidFill>
                <a:latin typeface="Calibri"/>
                <a:cs typeface="Calibri"/>
              </a:rPr>
              <a:t>immunities</a:t>
            </a:r>
            <a:r>
              <a:rPr sz="2400" b="1" dirty="0">
                <a:latin typeface="Calibri"/>
                <a:cs typeface="Calibri"/>
              </a:rPr>
              <a:t> </a:t>
            </a:r>
            <a:r>
              <a:rPr sz="2400" b="1" spc="-15" dirty="0">
                <a:latin typeface="Calibri"/>
                <a:cs typeface="Calibri"/>
              </a:rPr>
              <a:t>granted </a:t>
            </a:r>
            <a:r>
              <a:rPr sz="2400" b="1" spc="-11" dirty="0">
                <a:latin typeface="Calibri"/>
                <a:cs typeface="Calibri"/>
              </a:rPr>
              <a:t>to </a:t>
            </a:r>
            <a:r>
              <a:rPr sz="2400" b="1" dirty="0">
                <a:latin typeface="Calibri"/>
                <a:cs typeface="Calibri"/>
              </a:rPr>
              <a:t>their own  </a:t>
            </a:r>
            <a:r>
              <a:rPr sz="2400" b="1" spc="-8" dirty="0">
                <a:latin typeface="Calibri"/>
                <a:cs typeface="Calibri"/>
              </a:rPr>
              <a:t>citizens</a:t>
            </a:r>
            <a:endParaRPr sz="2400" dirty="0">
              <a:latin typeface="Calibri"/>
              <a:cs typeface="Calibri"/>
            </a:endParaRPr>
          </a:p>
          <a:p>
            <a:pPr marL="567214" lvl="1" indent="-214789">
              <a:spcBef>
                <a:spcPts val="360"/>
              </a:spcBef>
              <a:buFont typeface="Arial"/>
              <a:buChar char="–"/>
              <a:tabLst>
                <a:tab pos="567214" algn="l"/>
                <a:tab pos="567690" algn="l"/>
              </a:tabLst>
            </a:pPr>
            <a:r>
              <a:rPr sz="2400" b="1" spc="-11" dirty="0">
                <a:latin typeface="Calibri"/>
                <a:cs typeface="Calibri"/>
              </a:rPr>
              <a:t>States may </a:t>
            </a:r>
            <a:r>
              <a:rPr sz="2400" b="1" dirty="0">
                <a:latin typeface="Calibri"/>
                <a:cs typeface="Calibri"/>
              </a:rPr>
              <a:t>not impose </a:t>
            </a:r>
            <a:r>
              <a:rPr sz="2400" b="1" spc="-4" dirty="0">
                <a:latin typeface="Calibri"/>
                <a:cs typeface="Calibri"/>
              </a:rPr>
              <a:t>unreasonable residency</a:t>
            </a:r>
            <a:r>
              <a:rPr sz="2400" b="1" spc="-30" dirty="0">
                <a:latin typeface="Calibri"/>
                <a:cs typeface="Calibri"/>
              </a:rPr>
              <a:t> </a:t>
            </a:r>
            <a:r>
              <a:rPr sz="2400" b="1" spc="-8" dirty="0">
                <a:latin typeface="Calibri"/>
                <a:cs typeface="Calibri"/>
              </a:rPr>
              <a:t>requirements</a:t>
            </a:r>
            <a:endParaRPr sz="2400" dirty="0">
              <a:latin typeface="Calibri"/>
              <a:cs typeface="Calibri"/>
            </a:endParaRPr>
          </a:p>
          <a:p>
            <a:pPr marL="266700" indent="-257175">
              <a:spcBef>
                <a:spcPts val="413"/>
              </a:spcBef>
              <a:buFont typeface="Arial"/>
              <a:buChar char="•"/>
              <a:tabLst>
                <a:tab pos="266224" algn="l"/>
                <a:tab pos="266700" algn="l"/>
              </a:tabLst>
            </a:pPr>
            <a:r>
              <a:rPr sz="2400" b="1" spc="-8" dirty="0">
                <a:latin typeface="Calibri"/>
                <a:cs typeface="Calibri"/>
              </a:rPr>
              <a:t>Extradition </a:t>
            </a:r>
            <a:r>
              <a:rPr sz="2400" b="1" dirty="0">
                <a:latin typeface="Calibri"/>
                <a:cs typeface="Calibri"/>
              </a:rPr>
              <a:t>of </a:t>
            </a:r>
            <a:r>
              <a:rPr sz="2400" b="1" spc="-8" dirty="0">
                <a:latin typeface="Calibri"/>
                <a:cs typeface="Calibri"/>
              </a:rPr>
              <a:t>fugitives </a:t>
            </a:r>
            <a:r>
              <a:rPr sz="2400" b="1" spc="-4" dirty="0">
                <a:latin typeface="Calibri"/>
                <a:cs typeface="Calibri"/>
              </a:rPr>
              <a:t>(Article </a:t>
            </a:r>
            <a:r>
              <a:rPr sz="2400" b="1" spc="-49" dirty="0">
                <a:latin typeface="Calibri"/>
                <a:cs typeface="Calibri"/>
              </a:rPr>
              <a:t>IV, </a:t>
            </a:r>
            <a:r>
              <a:rPr sz="2400" b="1" spc="-4" dirty="0">
                <a:latin typeface="Calibri"/>
                <a:cs typeface="Calibri"/>
              </a:rPr>
              <a:t>Section 2, Clause</a:t>
            </a:r>
            <a:r>
              <a:rPr sz="2400" b="1" spc="75" dirty="0">
                <a:latin typeface="Calibri"/>
                <a:cs typeface="Calibri"/>
              </a:rPr>
              <a:t> </a:t>
            </a:r>
            <a:r>
              <a:rPr sz="2400" b="1" spc="-4" dirty="0">
                <a:latin typeface="Calibri"/>
                <a:cs typeface="Calibri"/>
              </a:rPr>
              <a:t>1)</a:t>
            </a:r>
            <a:endParaRPr sz="2400" dirty="0">
              <a:latin typeface="Calibri"/>
              <a:cs typeface="Calibri"/>
            </a:endParaRPr>
          </a:p>
          <a:p>
            <a:pPr marL="567214" marR="3810" lvl="1" indent="-214789">
              <a:spcBef>
                <a:spcPts val="379"/>
              </a:spcBef>
              <a:buFont typeface="Arial"/>
              <a:buChar char="–"/>
              <a:tabLst>
                <a:tab pos="567214" algn="l"/>
                <a:tab pos="567690" algn="l"/>
              </a:tabLst>
            </a:pPr>
            <a:r>
              <a:rPr sz="2400" b="1" dirty="0">
                <a:latin typeface="Calibri"/>
                <a:cs typeface="Calibri"/>
              </a:rPr>
              <a:t>If a </a:t>
            </a:r>
            <a:r>
              <a:rPr sz="2400" b="1" spc="-4" dirty="0">
                <a:latin typeface="Calibri"/>
                <a:cs typeface="Calibri"/>
              </a:rPr>
              <a:t>person is </a:t>
            </a:r>
            <a:r>
              <a:rPr sz="2400" b="1" spc="-11" dirty="0">
                <a:latin typeface="Calibri"/>
                <a:cs typeface="Calibri"/>
              </a:rPr>
              <a:t>charged </a:t>
            </a:r>
            <a:r>
              <a:rPr sz="2400" b="1" dirty="0">
                <a:latin typeface="Calibri"/>
                <a:cs typeface="Calibri"/>
              </a:rPr>
              <a:t>in </a:t>
            </a:r>
            <a:r>
              <a:rPr sz="2400" b="1" spc="-11" dirty="0">
                <a:latin typeface="Calibri"/>
                <a:cs typeface="Calibri"/>
              </a:rPr>
              <a:t>any </a:t>
            </a:r>
            <a:r>
              <a:rPr sz="2400" b="1" spc="-15" dirty="0">
                <a:latin typeface="Calibri"/>
                <a:cs typeface="Calibri"/>
              </a:rPr>
              <a:t>state </a:t>
            </a:r>
            <a:r>
              <a:rPr sz="2400" b="1" spc="-4" dirty="0">
                <a:latin typeface="Calibri"/>
                <a:cs typeface="Calibri"/>
              </a:rPr>
              <a:t>with </a:t>
            </a:r>
            <a:r>
              <a:rPr sz="2400" b="1" dirty="0">
                <a:latin typeface="Calibri"/>
                <a:cs typeface="Calibri"/>
              </a:rPr>
              <a:t>a </a:t>
            </a:r>
            <a:r>
              <a:rPr sz="2400" b="1" spc="-4" dirty="0">
                <a:latin typeface="Calibri"/>
                <a:cs typeface="Calibri"/>
              </a:rPr>
              <a:t>crime </a:t>
            </a:r>
            <a:r>
              <a:rPr sz="2400" b="1" dirty="0">
                <a:latin typeface="Calibri"/>
                <a:cs typeface="Calibri"/>
              </a:rPr>
              <a:t>and </a:t>
            </a:r>
            <a:r>
              <a:rPr sz="2400" b="1" spc="-4" dirty="0">
                <a:latin typeface="Calibri"/>
                <a:cs typeface="Calibri"/>
              </a:rPr>
              <a:t>flees </a:t>
            </a:r>
            <a:r>
              <a:rPr sz="2400" b="1" spc="-8" dirty="0">
                <a:latin typeface="Calibri"/>
                <a:cs typeface="Calibri"/>
              </a:rPr>
              <a:t>from </a:t>
            </a:r>
            <a:r>
              <a:rPr sz="2400" b="1" spc="-4" dirty="0">
                <a:latin typeface="Calibri"/>
                <a:cs typeface="Calibri"/>
              </a:rPr>
              <a:t>justice, </a:t>
            </a:r>
            <a:r>
              <a:rPr sz="2400" b="1" dirty="0">
                <a:latin typeface="Calibri"/>
                <a:cs typeface="Calibri"/>
              </a:rPr>
              <a:t>he </a:t>
            </a:r>
            <a:r>
              <a:rPr sz="2400" b="1" spc="-4" dirty="0">
                <a:latin typeface="Calibri"/>
                <a:cs typeface="Calibri"/>
              </a:rPr>
              <a:t>must </a:t>
            </a:r>
            <a:r>
              <a:rPr sz="2400" b="1" dirty="0">
                <a:latin typeface="Calibri"/>
                <a:cs typeface="Calibri"/>
              </a:rPr>
              <a:t>be </a:t>
            </a:r>
            <a:r>
              <a:rPr sz="2400" b="1" spc="-4" dirty="0">
                <a:latin typeface="Calibri"/>
                <a:cs typeface="Calibri"/>
              </a:rPr>
              <a:t>returned </a:t>
            </a:r>
            <a:r>
              <a:rPr sz="2400" b="1" spc="-11" dirty="0">
                <a:latin typeface="Calibri"/>
                <a:cs typeface="Calibri"/>
              </a:rPr>
              <a:t>to </a:t>
            </a:r>
            <a:r>
              <a:rPr sz="2400" b="1" spc="-8" dirty="0">
                <a:latin typeface="Calibri"/>
                <a:cs typeface="Calibri"/>
              </a:rPr>
              <a:t>that </a:t>
            </a:r>
            <a:r>
              <a:rPr sz="2400" b="1" spc="-15" dirty="0">
                <a:latin typeface="Calibri"/>
                <a:cs typeface="Calibri"/>
              </a:rPr>
              <a:t>state  </a:t>
            </a:r>
            <a:r>
              <a:rPr sz="2400" b="1" spc="-11" dirty="0">
                <a:latin typeface="Calibri"/>
                <a:cs typeface="Calibri"/>
              </a:rPr>
              <a:t>to </a:t>
            </a:r>
            <a:r>
              <a:rPr sz="2400" b="1" spc="-8" dirty="0">
                <a:latin typeface="Calibri"/>
                <a:cs typeface="Calibri"/>
              </a:rPr>
              <a:t>face</a:t>
            </a:r>
            <a:r>
              <a:rPr sz="2400" b="1" dirty="0">
                <a:latin typeface="Calibri"/>
                <a:cs typeface="Calibri"/>
              </a:rPr>
              <a:t> </a:t>
            </a:r>
            <a:r>
              <a:rPr sz="2400" b="1" spc="-11" dirty="0">
                <a:latin typeface="Calibri"/>
                <a:cs typeface="Calibri"/>
              </a:rPr>
              <a:t>charges</a:t>
            </a:r>
            <a:endParaRPr sz="2400" dirty="0">
              <a:latin typeface="Calibri"/>
              <a:cs typeface="Calibri"/>
            </a:endParaRPr>
          </a:p>
        </p:txBody>
      </p:sp>
    </p:spTree>
    <p:extLst>
      <p:ext uri="{BB962C8B-B14F-4D97-AF65-F5344CB8AC3E}">
        <p14:creationId xmlns:p14="http://schemas.microsoft.com/office/powerpoint/2010/main" val="1342722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5877"/>
            <a:ext cx="9144000" cy="48006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endParaRPr sz="1350"/>
          </a:p>
        </p:txBody>
      </p:sp>
      <p:sp>
        <p:nvSpPr>
          <p:cNvPr id="3" name="object 3"/>
          <p:cNvSpPr txBox="1">
            <a:spLocks noGrp="1"/>
          </p:cNvSpPr>
          <p:nvPr>
            <p:ph type="title"/>
          </p:nvPr>
        </p:nvSpPr>
        <p:spPr>
          <a:xfrm>
            <a:off x="1070365" y="94099"/>
            <a:ext cx="7676695" cy="563616"/>
          </a:xfrm>
          <a:prstGeom prst="rect">
            <a:avLst/>
          </a:prstGeom>
        </p:spPr>
        <p:txBody>
          <a:bodyPr vert="horz" wrap="square" lIns="0" tIns="9525" rIns="0" bIns="0" rtlCol="0">
            <a:spAutoFit/>
          </a:bodyPr>
          <a:lstStyle/>
          <a:p>
            <a:pPr marL="10001">
              <a:spcBef>
                <a:spcPts val="75"/>
              </a:spcBef>
            </a:pPr>
            <a:r>
              <a:rPr spc="-4" dirty="0"/>
              <a:t>ESSENTIAL QUESTION</a:t>
            </a:r>
          </a:p>
        </p:txBody>
      </p:sp>
      <p:sp>
        <p:nvSpPr>
          <p:cNvPr id="4" name="object 4"/>
          <p:cNvSpPr txBox="1"/>
          <p:nvPr/>
        </p:nvSpPr>
        <p:spPr>
          <a:xfrm>
            <a:off x="146461" y="998389"/>
            <a:ext cx="8600599" cy="625171"/>
          </a:xfrm>
          <a:prstGeom prst="rect">
            <a:avLst/>
          </a:prstGeom>
        </p:spPr>
        <p:txBody>
          <a:bodyPr vert="horz" wrap="square" lIns="0" tIns="9525" rIns="0" bIns="0" rtlCol="0">
            <a:spAutoFit/>
          </a:bodyPr>
          <a:lstStyle/>
          <a:p>
            <a:pPr marL="9525" marR="3810">
              <a:spcBef>
                <a:spcPts val="75"/>
              </a:spcBef>
            </a:pPr>
            <a:r>
              <a:rPr sz="2000" b="1" dirty="0">
                <a:latin typeface="Tahoma"/>
                <a:cs typeface="Tahoma"/>
              </a:rPr>
              <a:t>What is a </a:t>
            </a:r>
            <a:r>
              <a:rPr sz="2000" b="1" spc="-8" dirty="0">
                <a:latin typeface="Tahoma"/>
                <a:cs typeface="Tahoma"/>
              </a:rPr>
              <a:t>concurrent </a:t>
            </a:r>
            <a:r>
              <a:rPr sz="2000" b="1" spc="-4" dirty="0">
                <a:latin typeface="Tahoma"/>
                <a:cs typeface="Tahoma"/>
              </a:rPr>
              <a:t>power? </a:t>
            </a:r>
            <a:r>
              <a:rPr sz="2000" b="1" dirty="0">
                <a:latin typeface="Tahoma"/>
                <a:cs typeface="Tahoma"/>
              </a:rPr>
              <a:t>Name </a:t>
            </a:r>
            <a:r>
              <a:rPr sz="2000" b="1" spc="-4" dirty="0">
                <a:latin typeface="Tahoma"/>
                <a:cs typeface="Tahoma"/>
              </a:rPr>
              <a:t>five </a:t>
            </a:r>
            <a:r>
              <a:rPr sz="2000" b="1" spc="-8" dirty="0">
                <a:latin typeface="Tahoma"/>
                <a:cs typeface="Tahoma"/>
              </a:rPr>
              <a:t>concurrent </a:t>
            </a:r>
            <a:r>
              <a:rPr sz="2000" b="1" spc="-4" dirty="0">
                <a:latin typeface="Tahoma"/>
                <a:cs typeface="Tahoma"/>
              </a:rPr>
              <a:t>powers </a:t>
            </a:r>
            <a:r>
              <a:rPr sz="2000" b="1" dirty="0">
                <a:latin typeface="Tahoma"/>
                <a:cs typeface="Tahoma"/>
              </a:rPr>
              <a:t>that are shared  by the </a:t>
            </a:r>
            <a:r>
              <a:rPr sz="2000" b="1" spc="-4" dirty="0">
                <a:latin typeface="Tahoma"/>
                <a:cs typeface="Tahoma"/>
              </a:rPr>
              <a:t>national government </a:t>
            </a:r>
            <a:r>
              <a:rPr sz="2000" b="1" dirty="0">
                <a:latin typeface="Tahoma"/>
                <a:cs typeface="Tahoma"/>
              </a:rPr>
              <a:t>and state</a:t>
            </a:r>
            <a:r>
              <a:rPr sz="2000" b="1" spc="-4" dirty="0">
                <a:latin typeface="Tahoma"/>
                <a:cs typeface="Tahoma"/>
              </a:rPr>
              <a:t> governments.</a:t>
            </a:r>
            <a:endParaRPr sz="2000" dirty="0">
              <a:latin typeface="Tahoma"/>
              <a:cs typeface="Tahoma"/>
            </a:endParaRPr>
          </a:p>
        </p:txBody>
      </p:sp>
      <p:sp>
        <p:nvSpPr>
          <p:cNvPr id="5" name="object 5"/>
          <p:cNvSpPr txBox="1"/>
          <p:nvPr/>
        </p:nvSpPr>
        <p:spPr>
          <a:xfrm>
            <a:off x="8501825" y="5715514"/>
            <a:ext cx="116681" cy="115416"/>
          </a:xfrm>
          <a:prstGeom prst="rect">
            <a:avLst/>
          </a:prstGeom>
        </p:spPr>
        <p:txBody>
          <a:bodyPr vert="horz" wrap="square" lIns="0" tIns="0" rIns="0" bIns="0" rtlCol="0">
            <a:spAutoFit/>
          </a:bodyPr>
          <a:lstStyle/>
          <a:p>
            <a:pPr>
              <a:lnSpc>
                <a:spcPts val="855"/>
              </a:lnSpc>
            </a:pPr>
            <a:r>
              <a:rPr sz="900" dirty="0">
                <a:solidFill>
                  <a:srgbClr val="888888"/>
                </a:solidFill>
                <a:latin typeface="Calibri"/>
                <a:cs typeface="Calibri"/>
              </a:rPr>
              <a:t>22</a:t>
            </a:r>
            <a:endParaRPr sz="900">
              <a:latin typeface="Calibri"/>
              <a:cs typeface="Calibri"/>
            </a:endParaRPr>
          </a:p>
        </p:txBody>
      </p:sp>
      <p:sp>
        <p:nvSpPr>
          <p:cNvPr id="6" name="object 6"/>
          <p:cNvSpPr/>
          <p:nvPr/>
        </p:nvSpPr>
        <p:spPr>
          <a:xfrm>
            <a:off x="3371851" y="2631185"/>
            <a:ext cx="5772149" cy="3353562"/>
          </a:xfrm>
          <a:prstGeom prst="rect">
            <a:avLst/>
          </a:prstGeom>
          <a:blipFill>
            <a:blip r:embed="rId2" cstate="print"/>
            <a:stretch>
              <a:fillRect/>
            </a:stretch>
          </a:blipFill>
        </p:spPr>
        <p:txBody>
          <a:bodyPr wrap="square" lIns="0" tIns="0" rIns="0" bIns="0" rtlCol="0"/>
          <a:lstStyle/>
          <a:p>
            <a:endParaRPr sz="1350"/>
          </a:p>
        </p:txBody>
      </p:sp>
      <p:sp>
        <p:nvSpPr>
          <p:cNvPr id="7" name="object 7"/>
          <p:cNvSpPr txBox="1"/>
          <p:nvPr/>
        </p:nvSpPr>
        <p:spPr>
          <a:xfrm>
            <a:off x="173356" y="2996088"/>
            <a:ext cx="3075146" cy="1677447"/>
          </a:xfrm>
          <a:prstGeom prst="rect">
            <a:avLst/>
          </a:prstGeom>
        </p:spPr>
        <p:txBody>
          <a:bodyPr vert="horz" wrap="square" lIns="0" tIns="9525" rIns="0" bIns="0" rtlCol="0">
            <a:spAutoFit/>
          </a:bodyPr>
          <a:lstStyle/>
          <a:p>
            <a:pPr marL="9525" marR="3810">
              <a:spcBef>
                <a:spcPts val="75"/>
              </a:spcBef>
            </a:pPr>
            <a:r>
              <a:rPr b="1" dirty="0">
                <a:latin typeface="Tahoma"/>
                <a:cs typeface="Tahoma"/>
              </a:rPr>
              <a:t>What is a reserved</a:t>
            </a:r>
            <a:r>
              <a:rPr b="1" spc="-83" dirty="0">
                <a:latin typeface="Tahoma"/>
                <a:cs typeface="Tahoma"/>
              </a:rPr>
              <a:t> </a:t>
            </a:r>
            <a:r>
              <a:rPr b="1" spc="-4" dirty="0">
                <a:latin typeface="Tahoma"/>
                <a:cs typeface="Tahoma"/>
              </a:rPr>
              <a:t>power?  </a:t>
            </a:r>
            <a:r>
              <a:rPr b="1" dirty="0">
                <a:latin typeface="Tahoma"/>
                <a:cs typeface="Tahoma"/>
              </a:rPr>
              <a:t>Name three </a:t>
            </a:r>
            <a:r>
              <a:rPr b="1" spc="-4" dirty="0">
                <a:latin typeface="Tahoma"/>
                <a:cs typeface="Tahoma"/>
              </a:rPr>
              <a:t>powers </a:t>
            </a:r>
            <a:r>
              <a:rPr b="1" dirty="0">
                <a:latin typeface="Tahoma"/>
                <a:cs typeface="Tahoma"/>
              </a:rPr>
              <a:t>that  are reserved to the states.  </a:t>
            </a:r>
            <a:r>
              <a:rPr b="1" spc="-4" dirty="0">
                <a:latin typeface="Tahoma"/>
                <a:cs typeface="Tahoma"/>
              </a:rPr>
              <a:t>Be specific.</a:t>
            </a:r>
            <a:endParaRPr dirty="0">
              <a:latin typeface="Tahoma"/>
              <a:cs typeface="Tahoma"/>
            </a:endParaRPr>
          </a:p>
          <a:p>
            <a:pPr>
              <a:spcBef>
                <a:spcPts val="11"/>
              </a:spcBef>
            </a:pPr>
            <a:endParaRPr sz="1838" dirty="0">
              <a:latin typeface="Times New Roman"/>
              <a:cs typeface="Times New Roman"/>
            </a:endParaRPr>
          </a:p>
          <a:p>
            <a:pPr marL="9525"/>
            <a:r>
              <a:rPr b="1" spc="-4" dirty="0">
                <a:latin typeface="Tahoma"/>
                <a:cs typeface="Tahoma"/>
              </a:rPr>
              <a:t>Here’s </a:t>
            </a:r>
            <a:r>
              <a:rPr b="1" spc="-8" dirty="0">
                <a:latin typeface="Tahoma"/>
                <a:cs typeface="Tahoma"/>
              </a:rPr>
              <a:t>one </a:t>
            </a:r>
            <a:r>
              <a:rPr b="1" spc="-4" dirty="0">
                <a:latin typeface="Tahoma"/>
                <a:cs typeface="Tahoma"/>
              </a:rPr>
              <a:t>hint! </a:t>
            </a:r>
            <a:r>
              <a:rPr b="1" spc="-4" dirty="0">
                <a:latin typeface="Wingdings"/>
                <a:cs typeface="Wingdings"/>
              </a:rPr>
              <a:t></a:t>
            </a:r>
            <a:r>
              <a:rPr b="1" spc="-4" dirty="0">
                <a:latin typeface="Times New Roman"/>
                <a:cs typeface="Times New Roman"/>
              </a:rPr>
              <a:t> </a:t>
            </a:r>
            <a:r>
              <a:rPr b="1" spc="-4" dirty="0">
                <a:latin typeface="Wingdings"/>
                <a:cs typeface="Wingdings"/>
              </a:rPr>
              <a:t></a:t>
            </a:r>
            <a:r>
              <a:rPr b="1" spc="153" dirty="0">
                <a:latin typeface="Times New Roman"/>
                <a:cs typeface="Times New Roman"/>
              </a:rPr>
              <a:t> </a:t>
            </a:r>
            <a:r>
              <a:rPr b="1" spc="-4" dirty="0">
                <a:latin typeface="Wingdings"/>
                <a:cs typeface="Wingdings"/>
              </a:rPr>
              <a:t></a:t>
            </a:r>
            <a:endParaRPr dirty="0">
              <a:latin typeface="Wingdings"/>
              <a:cs typeface="Wingdings"/>
            </a:endParaRPr>
          </a:p>
        </p:txBody>
      </p:sp>
    </p:spTree>
    <p:extLst>
      <p:ext uri="{BB962C8B-B14F-4D97-AF65-F5344CB8AC3E}">
        <p14:creationId xmlns:p14="http://schemas.microsoft.com/office/powerpoint/2010/main" val="2534869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93"/>
            <a:ext cx="9144000" cy="422910"/>
          </a:xfrm>
          <a:custGeom>
            <a:avLst/>
            <a:gdLst/>
            <a:ahLst/>
            <a:cxnLst/>
            <a:rect l="l" t="t" r="r" b="b"/>
            <a:pathLst>
              <a:path w="12192000" h="563880">
                <a:moveTo>
                  <a:pt x="0" y="563879"/>
                </a:moveTo>
                <a:lnTo>
                  <a:pt x="12192000" y="563879"/>
                </a:lnTo>
                <a:lnTo>
                  <a:pt x="12192000" y="0"/>
                </a:lnTo>
                <a:lnTo>
                  <a:pt x="0" y="0"/>
                </a:lnTo>
                <a:lnTo>
                  <a:pt x="0" y="563879"/>
                </a:lnTo>
                <a:close/>
              </a:path>
            </a:pathLst>
          </a:custGeom>
          <a:solidFill>
            <a:srgbClr val="92D050"/>
          </a:solidFill>
        </p:spPr>
        <p:txBody>
          <a:bodyPr wrap="square" lIns="0" tIns="0" rIns="0" bIns="0" rtlCol="0"/>
          <a:lstStyle/>
          <a:p>
            <a:endParaRPr sz="1350"/>
          </a:p>
        </p:txBody>
      </p:sp>
      <p:sp>
        <p:nvSpPr>
          <p:cNvPr id="3" name="object 3"/>
          <p:cNvSpPr txBox="1">
            <a:spLocks noGrp="1"/>
          </p:cNvSpPr>
          <p:nvPr>
            <p:ph type="title"/>
          </p:nvPr>
        </p:nvSpPr>
        <p:spPr>
          <a:xfrm>
            <a:off x="1219200" y="4931"/>
            <a:ext cx="6865620" cy="470802"/>
          </a:xfrm>
          <a:prstGeom prst="rect">
            <a:avLst/>
          </a:prstGeom>
        </p:spPr>
        <p:txBody>
          <a:bodyPr vert="horz" wrap="square" lIns="0" tIns="9049" rIns="0" bIns="0" rtlCol="0">
            <a:spAutoFit/>
          </a:bodyPr>
          <a:lstStyle/>
          <a:p>
            <a:pPr marL="9525">
              <a:spcBef>
                <a:spcPts val="71"/>
              </a:spcBef>
            </a:pPr>
            <a:r>
              <a:rPr sz="3000" spc="-64" dirty="0">
                <a:latin typeface="Calibri"/>
                <a:cs typeface="Calibri"/>
              </a:rPr>
              <a:t>WHAT </a:t>
            </a:r>
            <a:r>
              <a:rPr sz="3000" spc="-4" dirty="0">
                <a:latin typeface="Calibri"/>
                <a:cs typeface="Calibri"/>
              </a:rPr>
              <a:t>ARE </a:t>
            </a:r>
            <a:r>
              <a:rPr sz="3000" spc="-45" dirty="0">
                <a:latin typeface="Calibri"/>
                <a:cs typeface="Calibri"/>
              </a:rPr>
              <a:t>ALTERNATIVES TO</a:t>
            </a:r>
            <a:r>
              <a:rPr sz="3000" spc="64" dirty="0">
                <a:latin typeface="Calibri"/>
                <a:cs typeface="Calibri"/>
              </a:rPr>
              <a:t> </a:t>
            </a:r>
            <a:r>
              <a:rPr sz="3000" spc="-4" dirty="0">
                <a:latin typeface="Calibri"/>
                <a:cs typeface="Calibri"/>
              </a:rPr>
              <a:t>FEDERALISM?</a:t>
            </a:r>
            <a:endParaRPr sz="3000" dirty="0">
              <a:latin typeface="Calibri"/>
              <a:cs typeface="Calibri"/>
            </a:endParaRPr>
          </a:p>
        </p:txBody>
      </p:sp>
      <p:sp>
        <p:nvSpPr>
          <p:cNvPr id="4" name="object 4"/>
          <p:cNvSpPr/>
          <p:nvPr/>
        </p:nvSpPr>
        <p:spPr>
          <a:xfrm>
            <a:off x="5943600" y="487457"/>
            <a:ext cx="2934100" cy="3048000"/>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5943600" y="3733800"/>
            <a:ext cx="3048000" cy="2971800"/>
          </a:xfrm>
          <a:prstGeom prst="rect">
            <a:avLst/>
          </a:prstGeom>
          <a:blipFill>
            <a:blip r:embed="rId3" cstate="print"/>
            <a:stretch>
              <a:fillRect/>
            </a:stretch>
          </a:blipFill>
        </p:spPr>
        <p:txBody>
          <a:bodyPr wrap="square" lIns="0" tIns="0" rIns="0" bIns="0" rtlCol="0"/>
          <a:lstStyle/>
          <a:p>
            <a:endParaRPr sz="1350"/>
          </a:p>
        </p:txBody>
      </p:sp>
      <p:sp>
        <p:nvSpPr>
          <p:cNvPr id="6" name="object 6"/>
          <p:cNvSpPr txBox="1"/>
          <p:nvPr/>
        </p:nvSpPr>
        <p:spPr>
          <a:xfrm>
            <a:off x="0" y="428445"/>
            <a:ext cx="5715000" cy="6422912"/>
          </a:xfrm>
          <a:prstGeom prst="rect">
            <a:avLst/>
          </a:prstGeom>
        </p:spPr>
        <p:txBody>
          <a:bodyPr vert="horz" wrap="square" lIns="0" tIns="66675" rIns="0" bIns="0" rtlCol="0">
            <a:spAutoFit/>
          </a:bodyPr>
          <a:lstStyle/>
          <a:p>
            <a:pPr marL="267653" indent="-257175">
              <a:spcBef>
                <a:spcPts val="525"/>
              </a:spcBef>
              <a:buFont typeface="Arial"/>
              <a:buChar char="•"/>
              <a:tabLst>
                <a:tab pos="267653" algn="l"/>
                <a:tab pos="268129" algn="l"/>
              </a:tabLst>
            </a:pPr>
            <a:r>
              <a:rPr b="1" i="1" spc="-26" dirty="0">
                <a:solidFill>
                  <a:srgbClr val="FF0000"/>
                </a:solidFill>
                <a:latin typeface="Calibri"/>
                <a:cs typeface="Calibri"/>
              </a:rPr>
              <a:t>UNITARY</a:t>
            </a:r>
            <a:r>
              <a:rPr b="1" i="1" spc="-26" dirty="0">
                <a:latin typeface="Calibri"/>
                <a:cs typeface="Calibri"/>
              </a:rPr>
              <a:t> </a:t>
            </a:r>
            <a:r>
              <a:rPr b="1" i="1" spc="-15" dirty="0">
                <a:latin typeface="Calibri"/>
                <a:cs typeface="Calibri"/>
              </a:rPr>
              <a:t>SYSTEM </a:t>
            </a:r>
            <a:r>
              <a:rPr b="1" i="1" spc="-4" dirty="0">
                <a:latin typeface="Calibri"/>
                <a:cs typeface="Calibri"/>
              </a:rPr>
              <a:t>(</a:t>
            </a:r>
            <a:r>
              <a:rPr b="1" i="1" spc="-4" dirty="0">
                <a:solidFill>
                  <a:srgbClr val="FF0000"/>
                </a:solidFill>
                <a:latin typeface="Calibri"/>
                <a:cs typeface="Calibri"/>
              </a:rPr>
              <a:t>REMEMBER THE SINGLE</a:t>
            </a:r>
            <a:r>
              <a:rPr b="1" i="1" spc="8" dirty="0">
                <a:solidFill>
                  <a:srgbClr val="FF0000"/>
                </a:solidFill>
                <a:latin typeface="Calibri"/>
                <a:cs typeface="Calibri"/>
              </a:rPr>
              <a:t> </a:t>
            </a:r>
            <a:r>
              <a:rPr b="1" i="1" dirty="0">
                <a:solidFill>
                  <a:srgbClr val="FF0000"/>
                </a:solidFill>
                <a:latin typeface="Calibri"/>
                <a:cs typeface="Calibri"/>
              </a:rPr>
              <a:t>CHAIR</a:t>
            </a:r>
            <a:r>
              <a:rPr b="1" i="1" dirty="0">
                <a:latin typeface="Calibri"/>
                <a:cs typeface="Calibri"/>
              </a:rPr>
              <a:t>)</a:t>
            </a:r>
            <a:endParaRPr dirty="0">
              <a:latin typeface="Calibri"/>
              <a:cs typeface="Calibri"/>
            </a:endParaRPr>
          </a:p>
          <a:p>
            <a:pPr marL="568643" lvl="1" indent="-215265">
              <a:spcBef>
                <a:spcPts val="379"/>
              </a:spcBef>
              <a:buFont typeface="Arial"/>
              <a:buChar char="–"/>
              <a:tabLst>
                <a:tab pos="568643" algn="l"/>
                <a:tab pos="569119" algn="l"/>
              </a:tabLst>
            </a:pPr>
            <a:r>
              <a:rPr b="1" spc="-4" dirty="0">
                <a:latin typeface="Calibri"/>
                <a:cs typeface="Calibri"/>
              </a:rPr>
              <a:t>Places all </a:t>
            </a:r>
            <a:r>
              <a:rPr b="1" spc="-8" dirty="0">
                <a:latin typeface="Calibri"/>
                <a:cs typeface="Calibri"/>
              </a:rPr>
              <a:t>governmental </a:t>
            </a:r>
            <a:r>
              <a:rPr b="1" spc="-4" dirty="0">
                <a:latin typeface="Calibri"/>
                <a:cs typeface="Calibri"/>
              </a:rPr>
              <a:t>power </a:t>
            </a:r>
            <a:r>
              <a:rPr b="1" dirty="0">
                <a:latin typeface="Calibri"/>
                <a:cs typeface="Calibri"/>
              </a:rPr>
              <a:t>in one, </a:t>
            </a:r>
            <a:r>
              <a:rPr b="1" spc="-8" dirty="0">
                <a:latin typeface="Calibri"/>
                <a:cs typeface="Calibri"/>
              </a:rPr>
              <a:t>central, geographic</a:t>
            </a:r>
            <a:r>
              <a:rPr b="1" spc="-26" dirty="0">
                <a:latin typeface="Calibri"/>
                <a:cs typeface="Calibri"/>
              </a:rPr>
              <a:t> </a:t>
            </a:r>
            <a:r>
              <a:rPr b="1" spc="-11" dirty="0">
                <a:latin typeface="Calibri"/>
                <a:cs typeface="Calibri"/>
              </a:rPr>
              <a:t>area</a:t>
            </a:r>
            <a:r>
              <a:rPr lang="en-US" b="1" spc="-11" dirty="0">
                <a:latin typeface="Calibri"/>
                <a:cs typeface="Calibri"/>
              </a:rPr>
              <a:t>. </a:t>
            </a:r>
            <a:r>
              <a:rPr lang="en-US" dirty="0"/>
              <a:t>In the United States, all states have unitary governments with bicameral legislatures (except Nebraska, which has a unicameral legislature). Ultimately, all local governments in a unitary state are subject to a central authority- </a:t>
            </a:r>
            <a:r>
              <a:rPr lang="en-US" b="1" dirty="0"/>
              <a:t>the governor</a:t>
            </a:r>
            <a:r>
              <a:rPr lang="en-US" dirty="0"/>
              <a:t>.</a:t>
            </a:r>
            <a:endParaRPr dirty="0">
              <a:latin typeface="Calibri"/>
              <a:cs typeface="Calibri"/>
            </a:endParaRPr>
          </a:p>
          <a:p>
            <a:pPr marL="568643" lvl="1" indent="-215265">
              <a:spcBef>
                <a:spcPts val="363"/>
              </a:spcBef>
              <a:buFont typeface="Arial"/>
              <a:buChar char="–"/>
              <a:tabLst>
                <a:tab pos="568643" algn="l"/>
                <a:tab pos="569119" algn="l"/>
              </a:tabLst>
            </a:pPr>
            <a:r>
              <a:rPr b="1" spc="-8" dirty="0">
                <a:latin typeface="Calibri"/>
                <a:cs typeface="Calibri"/>
              </a:rPr>
              <a:t>More </a:t>
            </a:r>
            <a:r>
              <a:rPr b="1" spc="-4" dirty="0">
                <a:latin typeface="Calibri"/>
                <a:cs typeface="Calibri"/>
              </a:rPr>
              <a:t>efficient </a:t>
            </a:r>
            <a:r>
              <a:rPr b="1" dirty="0">
                <a:latin typeface="Calibri"/>
                <a:cs typeface="Calibri"/>
              </a:rPr>
              <a:t>than a </a:t>
            </a:r>
            <a:r>
              <a:rPr b="1" spc="-11" dirty="0">
                <a:latin typeface="Calibri"/>
                <a:cs typeface="Calibri"/>
              </a:rPr>
              <a:t>federal system </a:t>
            </a:r>
            <a:r>
              <a:rPr b="1" dirty="0">
                <a:latin typeface="Calibri"/>
                <a:cs typeface="Calibri"/>
              </a:rPr>
              <a:t>(which </a:t>
            </a:r>
            <a:r>
              <a:rPr b="1" spc="-4" dirty="0">
                <a:latin typeface="Calibri"/>
                <a:cs typeface="Calibri"/>
              </a:rPr>
              <a:t>can </a:t>
            </a:r>
            <a:r>
              <a:rPr b="1" dirty="0">
                <a:latin typeface="Calibri"/>
                <a:cs typeface="Calibri"/>
              </a:rPr>
              <a:t>be a bad</a:t>
            </a:r>
            <a:r>
              <a:rPr b="1" spc="-38" dirty="0">
                <a:latin typeface="Calibri"/>
                <a:cs typeface="Calibri"/>
              </a:rPr>
              <a:t> </a:t>
            </a:r>
            <a:r>
              <a:rPr b="1" dirty="0">
                <a:latin typeface="Calibri"/>
                <a:cs typeface="Calibri"/>
              </a:rPr>
              <a:t>thing)</a:t>
            </a:r>
            <a:endParaRPr dirty="0">
              <a:latin typeface="Calibri"/>
              <a:cs typeface="Calibri"/>
            </a:endParaRPr>
          </a:p>
          <a:p>
            <a:pPr marL="568643" lvl="1" indent="-215265">
              <a:spcBef>
                <a:spcPts val="360"/>
              </a:spcBef>
              <a:buFont typeface="Arial"/>
              <a:buChar char="–"/>
              <a:tabLst>
                <a:tab pos="568643" algn="l"/>
                <a:tab pos="569119" algn="l"/>
              </a:tabLst>
            </a:pPr>
            <a:r>
              <a:rPr b="1" spc="-11" dirty="0">
                <a:latin typeface="Calibri"/>
                <a:cs typeface="Calibri"/>
              </a:rPr>
              <a:t>Why </a:t>
            </a:r>
            <a:r>
              <a:rPr b="1" dirty="0">
                <a:latin typeface="Calibri"/>
                <a:cs typeface="Calibri"/>
              </a:rPr>
              <a:t>don’t </a:t>
            </a:r>
            <a:r>
              <a:rPr b="1" spc="-8" dirty="0">
                <a:latin typeface="Calibri"/>
                <a:cs typeface="Calibri"/>
              </a:rPr>
              <a:t>we </a:t>
            </a:r>
            <a:r>
              <a:rPr b="1" dirty="0">
                <a:latin typeface="Calibri"/>
                <a:cs typeface="Calibri"/>
              </a:rPr>
              <a:t>use</a:t>
            </a:r>
            <a:r>
              <a:rPr b="1" spc="-26" dirty="0">
                <a:latin typeface="Calibri"/>
                <a:cs typeface="Calibri"/>
              </a:rPr>
              <a:t> </a:t>
            </a:r>
            <a:r>
              <a:rPr b="1" dirty="0">
                <a:latin typeface="Calibri"/>
                <a:cs typeface="Calibri"/>
              </a:rPr>
              <a:t>it?</a:t>
            </a:r>
            <a:endParaRPr dirty="0">
              <a:latin typeface="Calibri"/>
              <a:cs typeface="Calibri"/>
            </a:endParaRPr>
          </a:p>
          <a:p>
            <a:pPr marL="868204" lvl="2" indent="-171450">
              <a:spcBef>
                <a:spcPts val="360"/>
              </a:spcBef>
              <a:buFont typeface="Arial"/>
              <a:buChar char="•"/>
              <a:tabLst>
                <a:tab pos="868204" algn="l"/>
                <a:tab pos="868680" algn="l"/>
              </a:tabLst>
            </a:pPr>
            <a:r>
              <a:rPr b="1" dirty="0">
                <a:latin typeface="Calibri"/>
                <a:cs typeface="Calibri"/>
              </a:rPr>
              <a:t>Not used because </a:t>
            </a:r>
            <a:r>
              <a:rPr b="1" spc="-8" dirty="0">
                <a:latin typeface="Calibri"/>
                <a:cs typeface="Calibri"/>
              </a:rPr>
              <a:t>too reminiscent </a:t>
            </a:r>
            <a:r>
              <a:rPr b="1" dirty="0">
                <a:latin typeface="Calibri"/>
                <a:cs typeface="Calibri"/>
              </a:rPr>
              <a:t>of British </a:t>
            </a:r>
            <a:r>
              <a:rPr b="1" spc="-4" dirty="0">
                <a:latin typeface="Calibri"/>
                <a:cs typeface="Calibri"/>
              </a:rPr>
              <a:t>rule (strong,</a:t>
            </a:r>
            <a:r>
              <a:rPr b="1" spc="-68" dirty="0">
                <a:latin typeface="Calibri"/>
                <a:cs typeface="Calibri"/>
              </a:rPr>
              <a:t> </a:t>
            </a:r>
            <a:r>
              <a:rPr b="1" spc="-8" dirty="0">
                <a:latin typeface="Calibri"/>
                <a:cs typeface="Calibri"/>
              </a:rPr>
              <a:t>distant</a:t>
            </a:r>
            <a:r>
              <a:rPr lang="en-US" b="1" spc="-8" dirty="0">
                <a:latin typeface="Calibri"/>
                <a:cs typeface="Calibri"/>
              </a:rPr>
              <a:t> </a:t>
            </a:r>
            <a:r>
              <a:rPr b="1" spc="-8" dirty="0">
                <a:latin typeface="Calibri"/>
                <a:cs typeface="Calibri"/>
              </a:rPr>
              <a:t>government that </a:t>
            </a:r>
            <a:r>
              <a:rPr b="1" dirty="0">
                <a:latin typeface="Calibri"/>
                <a:cs typeface="Calibri"/>
              </a:rPr>
              <a:t>becomes</a:t>
            </a:r>
            <a:r>
              <a:rPr b="1" spc="-15" dirty="0">
                <a:latin typeface="Calibri"/>
                <a:cs typeface="Calibri"/>
              </a:rPr>
              <a:t> </a:t>
            </a:r>
            <a:r>
              <a:rPr b="1" spc="-8" dirty="0">
                <a:latin typeface="Calibri"/>
                <a:cs typeface="Calibri"/>
              </a:rPr>
              <a:t>tyrannical)</a:t>
            </a:r>
            <a:endParaRPr dirty="0">
              <a:latin typeface="Calibri"/>
              <a:cs typeface="Calibri"/>
            </a:endParaRPr>
          </a:p>
          <a:p>
            <a:pPr marL="266700" indent="-257175">
              <a:spcBef>
                <a:spcPts val="1031"/>
              </a:spcBef>
              <a:buFont typeface="Arial"/>
              <a:buChar char="•"/>
              <a:tabLst>
                <a:tab pos="266224" algn="l"/>
                <a:tab pos="266700" algn="l"/>
              </a:tabLst>
            </a:pPr>
            <a:r>
              <a:rPr b="1" i="1" spc="-15" dirty="0">
                <a:latin typeface="Calibri"/>
                <a:cs typeface="Calibri"/>
              </a:rPr>
              <a:t>CONFEDERATION </a:t>
            </a:r>
            <a:r>
              <a:rPr b="1" i="1" dirty="0">
                <a:latin typeface="Calibri"/>
                <a:cs typeface="Calibri"/>
              </a:rPr>
              <a:t>(</a:t>
            </a:r>
            <a:r>
              <a:rPr b="1" i="1" dirty="0">
                <a:solidFill>
                  <a:srgbClr val="FF0000"/>
                </a:solidFill>
                <a:latin typeface="Calibri"/>
                <a:cs typeface="Calibri"/>
              </a:rPr>
              <a:t>REMEMBER </a:t>
            </a:r>
            <a:r>
              <a:rPr b="1" i="1" spc="-4" dirty="0">
                <a:solidFill>
                  <a:srgbClr val="FF0000"/>
                </a:solidFill>
                <a:latin typeface="Calibri"/>
                <a:cs typeface="Calibri"/>
              </a:rPr>
              <a:t>THE DIFFERENT</a:t>
            </a:r>
            <a:r>
              <a:rPr b="1" i="1" spc="-34" dirty="0">
                <a:solidFill>
                  <a:srgbClr val="FF0000"/>
                </a:solidFill>
                <a:latin typeface="Calibri"/>
                <a:cs typeface="Calibri"/>
              </a:rPr>
              <a:t> </a:t>
            </a:r>
            <a:r>
              <a:rPr b="1" i="1" spc="-4" dirty="0">
                <a:solidFill>
                  <a:srgbClr val="FF0000"/>
                </a:solidFill>
                <a:latin typeface="Calibri"/>
                <a:cs typeface="Calibri"/>
              </a:rPr>
              <a:t>CHAIRS</a:t>
            </a:r>
            <a:r>
              <a:rPr b="1" i="1" spc="-4" dirty="0">
                <a:latin typeface="Calibri"/>
                <a:cs typeface="Calibri"/>
              </a:rPr>
              <a:t>)</a:t>
            </a:r>
            <a:endParaRPr dirty="0">
              <a:latin typeface="Calibri"/>
              <a:cs typeface="Calibri"/>
            </a:endParaRPr>
          </a:p>
          <a:p>
            <a:pPr marL="567214" marR="3810" lvl="1" indent="-214789">
              <a:spcBef>
                <a:spcPts val="382"/>
              </a:spcBef>
              <a:buFont typeface="Arial"/>
              <a:buChar char="–"/>
              <a:tabLst>
                <a:tab pos="567214" algn="l"/>
                <a:tab pos="567690" algn="l"/>
              </a:tabLst>
            </a:pPr>
            <a:r>
              <a:rPr b="1" spc="-8" dirty="0">
                <a:latin typeface="Calibri"/>
                <a:cs typeface="Calibri"/>
              </a:rPr>
              <a:t>Sovereign </a:t>
            </a:r>
            <a:r>
              <a:rPr b="1" spc="-15" dirty="0">
                <a:latin typeface="Calibri"/>
                <a:cs typeface="Calibri"/>
              </a:rPr>
              <a:t>states create </a:t>
            </a:r>
            <a:r>
              <a:rPr b="1" dirty="0">
                <a:latin typeface="Calibri"/>
                <a:cs typeface="Calibri"/>
              </a:rPr>
              <a:t>a </a:t>
            </a:r>
            <a:r>
              <a:rPr b="1" spc="-8" dirty="0">
                <a:latin typeface="Calibri"/>
                <a:cs typeface="Calibri"/>
              </a:rPr>
              <a:t>central government </a:t>
            </a:r>
            <a:r>
              <a:rPr b="1" dirty="0">
                <a:latin typeface="Calibri"/>
                <a:cs typeface="Calibri"/>
              </a:rPr>
              <a:t>but </a:t>
            </a:r>
            <a:r>
              <a:rPr b="1" spc="-8" dirty="0">
                <a:latin typeface="Calibri"/>
                <a:cs typeface="Calibri"/>
              </a:rPr>
              <a:t>carefully </a:t>
            </a:r>
            <a:r>
              <a:rPr b="1" dirty="0">
                <a:latin typeface="Calibri"/>
                <a:cs typeface="Calibri"/>
              </a:rPr>
              <a:t>limit its </a:t>
            </a:r>
            <a:r>
              <a:rPr b="1" spc="-4" dirty="0">
                <a:latin typeface="Calibri"/>
                <a:cs typeface="Calibri"/>
              </a:rPr>
              <a:t>power  </a:t>
            </a:r>
            <a:r>
              <a:rPr b="1" dirty="0">
                <a:latin typeface="Calibri"/>
                <a:cs typeface="Calibri"/>
              </a:rPr>
              <a:t>and do not </a:t>
            </a:r>
            <a:r>
              <a:rPr b="1" spc="-8" dirty="0">
                <a:latin typeface="Calibri"/>
                <a:cs typeface="Calibri"/>
              </a:rPr>
              <a:t>give </a:t>
            </a:r>
            <a:r>
              <a:rPr b="1" dirty="0">
                <a:latin typeface="Calibri"/>
                <a:cs typeface="Calibri"/>
              </a:rPr>
              <a:t>it </a:t>
            </a:r>
            <a:r>
              <a:rPr b="1" spc="-4" dirty="0">
                <a:latin typeface="Calibri"/>
                <a:cs typeface="Calibri"/>
              </a:rPr>
              <a:t>direct </a:t>
            </a:r>
            <a:r>
              <a:rPr b="1" dirty="0">
                <a:latin typeface="Calibri"/>
                <a:cs typeface="Calibri"/>
              </a:rPr>
              <a:t>authority </a:t>
            </a:r>
            <a:r>
              <a:rPr b="1" spc="-8" dirty="0">
                <a:latin typeface="Calibri"/>
                <a:cs typeface="Calibri"/>
              </a:rPr>
              <a:t>over</a:t>
            </a:r>
            <a:r>
              <a:rPr b="1" spc="-68" dirty="0">
                <a:latin typeface="Calibri"/>
                <a:cs typeface="Calibri"/>
              </a:rPr>
              <a:t> </a:t>
            </a:r>
            <a:r>
              <a:rPr b="1" dirty="0">
                <a:latin typeface="Calibri"/>
                <a:cs typeface="Calibri"/>
              </a:rPr>
              <a:t>individuals</a:t>
            </a:r>
            <a:endParaRPr dirty="0">
              <a:latin typeface="Calibri"/>
              <a:cs typeface="Calibri"/>
            </a:endParaRPr>
          </a:p>
          <a:p>
            <a:pPr marL="567214" lvl="1" indent="-214789">
              <a:spcBef>
                <a:spcPts val="360"/>
              </a:spcBef>
              <a:buFont typeface="Arial"/>
              <a:buChar char="–"/>
              <a:tabLst>
                <a:tab pos="567214" algn="l"/>
                <a:tab pos="567690" algn="l"/>
              </a:tabLst>
            </a:pPr>
            <a:r>
              <a:rPr b="1" spc="-11" dirty="0">
                <a:latin typeface="Calibri"/>
                <a:cs typeface="Calibri"/>
              </a:rPr>
              <a:t>States are </a:t>
            </a:r>
            <a:r>
              <a:rPr b="1" spc="-4" dirty="0">
                <a:latin typeface="Calibri"/>
                <a:cs typeface="Calibri"/>
              </a:rPr>
              <a:t>supreme over </a:t>
            </a:r>
            <a:r>
              <a:rPr b="1" spc="-11" dirty="0">
                <a:latin typeface="Calibri"/>
                <a:cs typeface="Calibri"/>
              </a:rPr>
              <a:t>central</a:t>
            </a:r>
            <a:r>
              <a:rPr b="1" spc="15" dirty="0">
                <a:latin typeface="Calibri"/>
                <a:cs typeface="Calibri"/>
              </a:rPr>
              <a:t> </a:t>
            </a:r>
            <a:r>
              <a:rPr b="1" spc="-8" dirty="0">
                <a:latin typeface="Calibri"/>
                <a:cs typeface="Calibri"/>
              </a:rPr>
              <a:t>government</a:t>
            </a:r>
            <a:endParaRPr dirty="0">
              <a:latin typeface="Calibri"/>
              <a:cs typeface="Calibri"/>
            </a:endParaRPr>
          </a:p>
          <a:p>
            <a:pPr marL="567214" lvl="1" indent="-214789">
              <a:spcBef>
                <a:spcPts val="360"/>
              </a:spcBef>
              <a:buFont typeface="Arial"/>
              <a:buChar char="–"/>
              <a:tabLst>
                <a:tab pos="567214" algn="l"/>
                <a:tab pos="567690" algn="l"/>
              </a:tabLst>
            </a:pPr>
            <a:r>
              <a:rPr b="1" spc="-11" dirty="0">
                <a:latin typeface="Calibri"/>
                <a:cs typeface="Calibri"/>
              </a:rPr>
              <a:t>Why </a:t>
            </a:r>
            <a:r>
              <a:rPr b="1" dirty="0">
                <a:latin typeface="Calibri"/>
                <a:cs typeface="Calibri"/>
              </a:rPr>
              <a:t>don’t </a:t>
            </a:r>
            <a:r>
              <a:rPr b="1" spc="-8" dirty="0">
                <a:latin typeface="Calibri"/>
                <a:cs typeface="Calibri"/>
              </a:rPr>
              <a:t>we </a:t>
            </a:r>
            <a:r>
              <a:rPr b="1" dirty="0">
                <a:latin typeface="Calibri"/>
                <a:cs typeface="Calibri"/>
              </a:rPr>
              <a:t>use</a:t>
            </a:r>
            <a:r>
              <a:rPr b="1" spc="-26" dirty="0">
                <a:latin typeface="Calibri"/>
                <a:cs typeface="Calibri"/>
              </a:rPr>
              <a:t> </a:t>
            </a:r>
            <a:r>
              <a:rPr b="1" dirty="0">
                <a:latin typeface="Calibri"/>
                <a:cs typeface="Calibri"/>
              </a:rPr>
              <a:t>it?</a:t>
            </a:r>
            <a:endParaRPr dirty="0">
              <a:latin typeface="Calibri"/>
              <a:cs typeface="Calibri"/>
            </a:endParaRPr>
          </a:p>
          <a:p>
            <a:pPr marL="866775" lvl="2" indent="-171450">
              <a:spcBef>
                <a:spcPts val="360"/>
              </a:spcBef>
              <a:buFont typeface="Arial"/>
              <a:buChar char="•"/>
              <a:tabLst>
                <a:tab pos="866775" algn="l"/>
                <a:tab pos="867251" algn="l"/>
              </a:tabLst>
            </a:pPr>
            <a:r>
              <a:rPr b="1" dirty="0">
                <a:latin typeface="Calibri"/>
                <a:cs typeface="Calibri"/>
              </a:rPr>
              <a:t>Not used because </a:t>
            </a:r>
            <a:r>
              <a:rPr b="1" spc="-4" dirty="0">
                <a:latin typeface="Calibri"/>
                <a:cs typeface="Calibri"/>
              </a:rPr>
              <a:t>too </a:t>
            </a:r>
            <a:r>
              <a:rPr b="1" spc="-8" dirty="0">
                <a:latin typeface="Calibri"/>
                <a:cs typeface="Calibri"/>
              </a:rPr>
              <a:t>reminiscent </a:t>
            </a:r>
            <a:r>
              <a:rPr b="1" dirty="0">
                <a:latin typeface="Calibri"/>
                <a:cs typeface="Calibri"/>
              </a:rPr>
              <a:t>of </a:t>
            </a:r>
            <a:r>
              <a:rPr b="1" spc="-4" dirty="0">
                <a:latin typeface="Calibri"/>
                <a:cs typeface="Calibri"/>
              </a:rPr>
              <a:t>Articles </a:t>
            </a:r>
            <a:r>
              <a:rPr b="1" dirty="0">
                <a:latin typeface="Calibri"/>
                <a:cs typeface="Calibri"/>
              </a:rPr>
              <a:t>(tried and</a:t>
            </a:r>
            <a:r>
              <a:rPr b="1" spc="-79" dirty="0">
                <a:latin typeface="Calibri"/>
                <a:cs typeface="Calibri"/>
              </a:rPr>
              <a:t> </a:t>
            </a:r>
            <a:r>
              <a:rPr b="1" spc="-4" dirty="0">
                <a:latin typeface="Calibri"/>
                <a:cs typeface="Calibri"/>
              </a:rPr>
              <a:t>failed)</a:t>
            </a:r>
            <a:endParaRPr dirty="0">
              <a:latin typeface="Calibri"/>
              <a:cs typeface="Calibri"/>
            </a:endParaRPr>
          </a:p>
        </p:txBody>
      </p:sp>
    </p:spTree>
    <p:extLst>
      <p:ext uri="{BB962C8B-B14F-4D97-AF65-F5344CB8AC3E}">
        <p14:creationId xmlns:p14="http://schemas.microsoft.com/office/powerpoint/2010/main" val="229934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14500"/>
            <a:ext cx="9144000" cy="51435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solidFill>
        </p:spPr>
        <p:txBody>
          <a:bodyPr wrap="square" lIns="0" tIns="0" rIns="0" bIns="0" rtlCol="0"/>
          <a:lstStyle/>
          <a:p>
            <a:endParaRPr sz="1350"/>
          </a:p>
        </p:txBody>
      </p:sp>
      <p:grpSp>
        <p:nvGrpSpPr>
          <p:cNvPr id="3" name="object 3"/>
          <p:cNvGrpSpPr/>
          <p:nvPr/>
        </p:nvGrpSpPr>
        <p:grpSpPr>
          <a:xfrm>
            <a:off x="516255" y="1872034"/>
            <a:ext cx="8111490" cy="4985966"/>
            <a:chOff x="1600200" y="1143000"/>
            <a:chExt cx="9034780" cy="5683250"/>
          </a:xfrm>
        </p:grpSpPr>
        <p:sp>
          <p:nvSpPr>
            <p:cNvPr id="4" name="object 4"/>
            <p:cNvSpPr/>
            <p:nvPr/>
          </p:nvSpPr>
          <p:spPr>
            <a:xfrm>
              <a:off x="1676400" y="1143000"/>
              <a:ext cx="8892540" cy="5562600"/>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1600200" y="1143000"/>
              <a:ext cx="9034272" cy="5682996"/>
            </a:xfrm>
            <a:prstGeom prst="rect">
              <a:avLst/>
            </a:prstGeom>
            <a:blipFill>
              <a:blip r:embed="rId3" cstate="print"/>
              <a:stretch>
                <a:fillRect/>
              </a:stretch>
            </a:blipFill>
          </p:spPr>
          <p:txBody>
            <a:bodyPr wrap="square" lIns="0" tIns="0" rIns="0" bIns="0" rtlCol="0"/>
            <a:lstStyle/>
            <a:p>
              <a:endParaRPr sz="1350"/>
            </a:p>
          </p:txBody>
        </p:sp>
      </p:grpSp>
      <p:sp>
        <p:nvSpPr>
          <p:cNvPr id="6" name="object 6"/>
          <p:cNvSpPr txBox="1"/>
          <p:nvPr/>
        </p:nvSpPr>
        <p:spPr>
          <a:xfrm>
            <a:off x="8550592" y="5677357"/>
            <a:ext cx="77153" cy="148117"/>
          </a:xfrm>
          <a:prstGeom prst="rect">
            <a:avLst/>
          </a:prstGeom>
        </p:spPr>
        <p:txBody>
          <a:bodyPr vert="horz" wrap="square" lIns="0" tIns="9525" rIns="0" bIns="0" rtlCol="0">
            <a:spAutoFit/>
          </a:bodyPr>
          <a:lstStyle/>
          <a:p>
            <a:pPr marL="9525">
              <a:spcBef>
                <a:spcPts val="75"/>
              </a:spcBef>
            </a:pPr>
            <a:r>
              <a:rPr sz="900" spc="-116" dirty="0">
                <a:solidFill>
                  <a:srgbClr val="888888"/>
                </a:solidFill>
                <a:latin typeface="DejaVu Sans"/>
                <a:cs typeface="DejaVu Sans"/>
              </a:rPr>
              <a:t>4</a:t>
            </a:r>
            <a:endParaRPr sz="900">
              <a:latin typeface="DejaVu Sans"/>
              <a:cs typeface="DejaVu Sans"/>
            </a:endParaRPr>
          </a:p>
        </p:txBody>
      </p:sp>
      <p:sp>
        <p:nvSpPr>
          <p:cNvPr id="7" name="object 7"/>
          <p:cNvSpPr txBox="1">
            <a:spLocks noGrp="1"/>
          </p:cNvSpPr>
          <p:nvPr>
            <p:ph type="title"/>
          </p:nvPr>
        </p:nvSpPr>
        <p:spPr>
          <a:xfrm>
            <a:off x="76200" y="767781"/>
            <a:ext cx="4873898" cy="841095"/>
          </a:xfrm>
          <a:prstGeom prst="rect">
            <a:avLst/>
          </a:prstGeom>
        </p:spPr>
        <p:txBody>
          <a:bodyPr vert="horz" wrap="square" lIns="0" tIns="10001" rIns="0" bIns="0" rtlCol="0">
            <a:spAutoFit/>
          </a:bodyPr>
          <a:lstStyle/>
          <a:p>
            <a:pPr marL="9525">
              <a:spcBef>
                <a:spcPts val="79"/>
              </a:spcBef>
            </a:pPr>
            <a:r>
              <a:rPr sz="1800" dirty="0">
                <a:solidFill>
                  <a:srgbClr val="FF0000"/>
                </a:solidFill>
              </a:rPr>
              <a:t>UNITARY</a:t>
            </a:r>
            <a:r>
              <a:rPr sz="1800" dirty="0">
                <a:solidFill>
                  <a:srgbClr val="000000"/>
                </a:solidFill>
              </a:rPr>
              <a:t> SYSTEM – GOV’T MAKES LAWS AND THE</a:t>
            </a:r>
            <a:r>
              <a:rPr lang="en-US" sz="1800" dirty="0">
                <a:solidFill>
                  <a:srgbClr val="000000"/>
                </a:solidFill>
              </a:rPr>
              <a:t> </a:t>
            </a:r>
            <a:r>
              <a:rPr sz="1800" dirty="0">
                <a:solidFill>
                  <a:srgbClr val="000000"/>
                </a:solidFill>
              </a:rPr>
              <a:t>WHOLE COUNTRY FOLLOWS THEM.</a:t>
            </a:r>
            <a:endParaRPr sz="1800" dirty="0"/>
          </a:p>
        </p:txBody>
      </p:sp>
      <p:sp>
        <p:nvSpPr>
          <p:cNvPr id="8" name="object 8"/>
          <p:cNvSpPr txBox="1"/>
          <p:nvPr/>
        </p:nvSpPr>
        <p:spPr>
          <a:xfrm>
            <a:off x="4873898" y="807857"/>
            <a:ext cx="4282459" cy="841095"/>
          </a:xfrm>
          <a:prstGeom prst="rect">
            <a:avLst/>
          </a:prstGeom>
        </p:spPr>
        <p:txBody>
          <a:bodyPr vert="horz" wrap="square" lIns="0" tIns="10001" rIns="0" bIns="0" rtlCol="0">
            <a:spAutoFit/>
          </a:bodyPr>
          <a:lstStyle/>
          <a:p>
            <a:pPr marL="9525">
              <a:spcBef>
                <a:spcPts val="79"/>
              </a:spcBef>
            </a:pPr>
            <a:r>
              <a:rPr b="1" dirty="0">
                <a:latin typeface="DejaVu Sans"/>
                <a:cs typeface="DejaVu Sans"/>
              </a:rPr>
              <a:t>FEDERAL SYSTEM – NATIONAL GOVERNMENT IS</a:t>
            </a:r>
            <a:r>
              <a:rPr lang="en-US" b="1" dirty="0">
                <a:latin typeface="DejaVu Sans"/>
                <a:cs typeface="DejaVu Sans"/>
              </a:rPr>
              <a:t> </a:t>
            </a:r>
            <a:r>
              <a:rPr b="1" dirty="0">
                <a:latin typeface="DejaVu Sans"/>
                <a:cs typeface="DejaVu Sans"/>
              </a:rPr>
              <a:t>LIMITED IN WHAT THEY CAN DO.</a:t>
            </a:r>
            <a:endParaRPr dirty="0">
              <a:latin typeface="DejaVu Sans"/>
              <a:cs typeface="DejaVu Sans"/>
            </a:endParaRPr>
          </a:p>
        </p:txBody>
      </p:sp>
      <p:sp>
        <p:nvSpPr>
          <p:cNvPr id="9" name="TextBox 8">
            <a:extLst>
              <a:ext uri="{FF2B5EF4-FFF2-40B4-BE49-F238E27FC236}">
                <a16:creationId xmlns:a16="http://schemas.microsoft.com/office/drawing/2014/main" id="{4B032921-D5D6-4FA1-A23D-BD6F542C077E}"/>
              </a:ext>
            </a:extLst>
          </p:cNvPr>
          <p:cNvSpPr txBox="1"/>
          <p:nvPr/>
        </p:nvSpPr>
        <p:spPr>
          <a:xfrm>
            <a:off x="1241107" y="0"/>
            <a:ext cx="5906873" cy="584775"/>
          </a:xfrm>
          <a:prstGeom prst="rect">
            <a:avLst/>
          </a:prstGeom>
          <a:noFill/>
        </p:spPr>
        <p:txBody>
          <a:bodyPr wrap="none" rtlCol="0">
            <a:spAutoFit/>
          </a:bodyPr>
          <a:lstStyle/>
          <a:p>
            <a:r>
              <a:rPr lang="en-US" sz="3200" b="1" dirty="0"/>
              <a:t>Federal Grant Program </a:t>
            </a:r>
            <a:r>
              <a:rPr lang="en-US" sz="2000" b="1" dirty="0"/>
              <a:t>AMSCO </a:t>
            </a:r>
            <a:r>
              <a:rPr lang="en-US" sz="2000" b="1" dirty="0" err="1"/>
              <a:t>pg</a:t>
            </a:r>
            <a:r>
              <a:rPr lang="en-US" sz="2000" b="1" dirty="0"/>
              <a:t> 60-64</a:t>
            </a:r>
            <a:endParaRPr lang="en-US" sz="32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16759" y="923534"/>
            <a:ext cx="5143500" cy="1005507"/>
          </a:xfrm>
          <a:prstGeom prst="rect">
            <a:avLst/>
          </a:prstGeom>
          <a:blipFill>
            <a:blip r:embed="rId2" cstate="print"/>
            <a:stretch>
              <a:fillRect/>
            </a:stretch>
          </a:blipFill>
        </p:spPr>
        <p:txBody>
          <a:bodyPr wrap="square" lIns="0" tIns="0" rIns="0" bIns="0" rtlCol="0"/>
          <a:lstStyle/>
          <a:p>
            <a:pPr defTabSz="685800"/>
            <a:endParaRPr sz="1013">
              <a:solidFill>
                <a:prstClr val="black"/>
              </a:solidFill>
              <a:latin typeface="Calibri"/>
            </a:endParaRPr>
          </a:p>
        </p:txBody>
      </p:sp>
      <p:sp>
        <p:nvSpPr>
          <p:cNvPr id="4" name="object 4"/>
          <p:cNvSpPr/>
          <p:nvPr/>
        </p:nvSpPr>
        <p:spPr>
          <a:xfrm>
            <a:off x="5917002" y="2846077"/>
            <a:ext cx="3285524" cy="3193438"/>
          </a:xfrm>
          <a:prstGeom prst="rect">
            <a:avLst/>
          </a:prstGeom>
          <a:blipFill>
            <a:blip r:embed="rId3" cstate="print"/>
            <a:stretch>
              <a:fillRect/>
            </a:stretch>
          </a:blipFill>
        </p:spPr>
        <p:txBody>
          <a:bodyPr wrap="square" lIns="0" tIns="0" rIns="0" bIns="0" rtlCol="0"/>
          <a:lstStyle/>
          <a:p>
            <a:pPr defTabSz="685800"/>
            <a:endParaRPr sz="1013">
              <a:solidFill>
                <a:prstClr val="black"/>
              </a:solidFill>
              <a:latin typeface="Calibri"/>
            </a:endParaRPr>
          </a:p>
        </p:txBody>
      </p:sp>
      <p:sp>
        <p:nvSpPr>
          <p:cNvPr id="5" name="object 5"/>
          <p:cNvSpPr txBox="1"/>
          <p:nvPr/>
        </p:nvSpPr>
        <p:spPr>
          <a:xfrm>
            <a:off x="762001" y="1447800"/>
            <a:ext cx="1752600" cy="560851"/>
          </a:xfrm>
          <a:prstGeom prst="rect">
            <a:avLst/>
          </a:prstGeom>
        </p:spPr>
        <p:txBody>
          <a:bodyPr vert="horz" wrap="square" lIns="0" tIns="6787" rIns="0" bIns="0" rtlCol="0">
            <a:spAutoFit/>
          </a:bodyPr>
          <a:lstStyle/>
          <a:p>
            <a:pPr marL="184309" marR="2858" indent="-177522" algn="ctr" defTabSz="685800">
              <a:spcBef>
                <a:spcPts val="53"/>
              </a:spcBef>
            </a:pPr>
            <a:r>
              <a:rPr b="1" spc="-6" dirty="0">
                <a:solidFill>
                  <a:prstClr val="black"/>
                </a:solidFill>
                <a:latin typeface="Tahoma"/>
                <a:cs typeface="Tahoma"/>
              </a:rPr>
              <a:t>TOO</a:t>
            </a:r>
            <a:r>
              <a:rPr b="1" spc="-31" dirty="0">
                <a:solidFill>
                  <a:prstClr val="black"/>
                </a:solidFill>
                <a:latin typeface="Tahoma"/>
                <a:cs typeface="Tahoma"/>
              </a:rPr>
              <a:t> </a:t>
            </a:r>
            <a:r>
              <a:rPr b="1" spc="-6" dirty="0">
                <a:solidFill>
                  <a:prstClr val="black"/>
                </a:solidFill>
                <a:latin typeface="Tahoma"/>
                <a:cs typeface="Tahoma"/>
              </a:rPr>
              <a:t>STRONG  (KING)</a:t>
            </a:r>
            <a:endParaRPr dirty="0">
              <a:solidFill>
                <a:prstClr val="black"/>
              </a:solidFill>
              <a:latin typeface="Tahoma"/>
              <a:cs typeface="Tahoma"/>
            </a:endParaRPr>
          </a:p>
        </p:txBody>
      </p:sp>
      <p:sp>
        <p:nvSpPr>
          <p:cNvPr id="6" name="object 6"/>
          <p:cNvSpPr txBox="1"/>
          <p:nvPr/>
        </p:nvSpPr>
        <p:spPr>
          <a:xfrm>
            <a:off x="6705600" y="2054609"/>
            <a:ext cx="1969058" cy="560851"/>
          </a:xfrm>
          <a:prstGeom prst="rect">
            <a:avLst/>
          </a:prstGeom>
        </p:spPr>
        <p:txBody>
          <a:bodyPr vert="horz" wrap="square" lIns="0" tIns="6787" rIns="0" bIns="0" rtlCol="0">
            <a:spAutoFit/>
          </a:bodyPr>
          <a:lstStyle/>
          <a:p>
            <a:pPr marL="7144" marR="2858" indent="124301" defTabSz="685800">
              <a:spcBef>
                <a:spcPts val="53"/>
              </a:spcBef>
            </a:pPr>
            <a:r>
              <a:rPr b="1" spc="-6" dirty="0">
                <a:solidFill>
                  <a:prstClr val="black"/>
                </a:solidFill>
                <a:latin typeface="Tahoma"/>
                <a:cs typeface="Tahoma"/>
              </a:rPr>
              <a:t>TOO </a:t>
            </a:r>
            <a:r>
              <a:rPr b="1" spc="-3" dirty="0">
                <a:solidFill>
                  <a:prstClr val="black"/>
                </a:solidFill>
                <a:latin typeface="Tahoma"/>
                <a:cs typeface="Tahoma"/>
              </a:rPr>
              <a:t>WEAK  </a:t>
            </a:r>
            <a:r>
              <a:rPr b="1" spc="-6" dirty="0">
                <a:solidFill>
                  <a:prstClr val="black"/>
                </a:solidFill>
                <a:latin typeface="Tahoma"/>
                <a:cs typeface="Tahoma"/>
              </a:rPr>
              <a:t>(ART OF</a:t>
            </a:r>
            <a:r>
              <a:rPr b="1" spc="-17" dirty="0">
                <a:solidFill>
                  <a:prstClr val="black"/>
                </a:solidFill>
                <a:latin typeface="Tahoma"/>
                <a:cs typeface="Tahoma"/>
              </a:rPr>
              <a:t> </a:t>
            </a:r>
            <a:r>
              <a:rPr b="1" spc="-6" dirty="0">
                <a:solidFill>
                  <a:prstClr val="black"/>
                </a:solidFill>
                <a:latin typeface="Tahoma"/>
                <a:cs typeface="Tahoma"/>
              </a:rPr>
              <a:t>CONF)</a:t>
            </a:r>
            <a:endParaRPr dirty="0">
              <a:solidFill>
                <a:prstClr val="black"/>
              </a:solidFill>
              <a:latin typeface="Tahoma"/>
              <a:cs typeface="Tahoma"/>
            </a:endParaRPr>
          </a:p>
        </p:txBody>
      </p:sp>
      <p:sp>
        <p:nvSpPr>
          <p:cNvPr id="7" name="object 7"/>
          <p:cNvSpPr txBox="1"/>
          <p:nvPr/>
        </p:nvSpPr>
        <p:spPr>
          <a:xfrm>
            <a:off x="2988154" y="107096"/>
            <a:ext cx="5143500" cy="640801"/>
          </a:xfrm>
          <a:prstGeom prst="rect">
            <a:avLst/>
          </a:prstGeom>
          <a:solidFill>
            <a:srgbClr val="FFFF00"/>
          </a:solidFill>
        </p:spPr>
        <p:txBody>
          <a:bodyPr vert="horz" wrap="square" lIns="0" tIns="25004" rIns="0" bIns="0" rtlCol="0">
            <a:spAutoFit/>
          </a:bodyPr>
          <a:lstStyle/>
          <a:p>
            <a:pPr marL="357" algn="ctr" defTabSz="685800">
              <a:spcBef>
                <a:spcPts val="197"/>
              </a:spcBef>
            </a:pPr>
            <a:r>
              <a:rPr sz="2000" b="1" dirty="0">
                <a:solidFill>
                  <a:prstClr val="black"/>
                </a:solidFill>
                <a:latin typeface="Tahoma"/>
                <a:cs typeface="Tahoma"/>
              </a:rPr>
              <a:t>GOLDILOCKS OF</a:t>
            </a:r>
            <a:r>
              <a:rPr sz="2000" b="1" spc="-34" dirty="0">
                <a:solidFill>
                  <a:prstClr val="black"/>
                </a:solidFill>
                <a:latin typeface="Tahoma"/>
                <a:cs typeface="Tahoma"/>
              </a:rPr>
              <a:t> </a:t>
            </a:r>
            <a:r>
              <a:rPr sz="2000" b="1" spc="-3" dirty="0">
                <a:solidFill>
                  <a:prstClr val="black"/>
                </a:solidFill>
                <a:latin typeface="Tahoma"/>
                <a:cs typeface="Tahoma"/>
              </a:rPr>
              <a:t>GOVERNMENT</a:t>
            </a:r>
            <a:endParaRPr sz="2000">
              <a:solidFill>
                <a:prstClr val="black"/>
              </a:solidFill>
              <a:latin typeface="Tahoma"/>
              <a:cs typeface="Tahoma"/>
            </a:endParaRPr>
          </a:p>
          <a:p>
            <a:pPr algn="ctr" defTabSz="685800">
              <a:spcBef>
                <a:spcPts val="3"/>
              </a:spcBef>
            </a:pPr>
            <a:r>
              <a:rPr sz="2000" b="1" dirty="0">
                <a:solidFill>
                  <a:prstClr val="black"/>
                </a:solidFill>
                <a:latin typeface="Tahoma"/>
                <a:cs typeface="Tahoma"/>
              </a:rPr>
              <a:t>THINK OF </a:t>
            </a:r>
            <a:r>
              <a:rPr sz="2000" b="1" spc="-3" dirty="0">
                <a:solidFill>
                  <a:prstClr val="black"/>
                </a:solidFill>
                <a:latin typeface="Tahoma"/>
                <a:cs typeface="Tahoma"/>
              </a:rPr>
              <a:t>THE PENDULUM</a:t>
            </a:r>
            <a:r>
              <a:rPr sz="2000" b="1" spc="-56" dirty="0">
                <a:solidFill>
                  <a:prstClr val="black"/>
                </a:solidFill>
                <a:latin typeface="Tahoma"/>
                <a:cs typeface="Tahoma"/>
              </a:rPr>
              <a:t> </a:t>
            </a:r>
            <a:r>
              <a:rPr sz="2000" b="1" dirty="0">
                <a:solidFill>
                  <a:prstClr val="black"/>
                </a:solidFill>
                <a:latin typeface="Tahoma"/>
                <a:cs typeface="Tahoma"/>
              </a:rPr>
              <a:t>SWING</a:t>
            </a:r>
            <a:endParaRPr sz="2000">
              <a:solidFill>
                <a:prstClr val="black"/>
              </a:solidFill>
              <a:latin typeface="Tahoma"/>
              <a:cs typeface="Tahoma"/>
            </a:endParaRPr>
          </a:p>
        </p:txBody>
      </p:sp>
      <p:sp>
        <p:nvSpPr>
          <p:cNvPr id="8" name="object 8"/>
          <p:cNvSpPr/>
          <p:nvPr/>
        </p:nvSpPr>
        <p:spPr>
          <a:xfrm>
            <a:off x="2579299" y="3429000"/>
            <a:ext cx="3364301" cy="2975811"/>
          </a:xfrm>
          <a:prstGeom prst="rect">
            <a:avLst/>
          </a:prstGeom>
          <a:blipFill>
            <a:blip r:embed="rId4" cstate="print"/>
            <a:stretch>
              <a:fillRect/>
            </a:stretch>
          </a:blipFill>
        </p:spPr>
        <p:txBody>
          <a:bodyPr wrap="square" lIns="0" tIns="0" rIns="0" bIns="0" rtlCol="0"/>
          <a:lstStyle/>
          <a:p>
            <a:pPr defTabSz="685800"/>
            <a:endParaRPr sz="1013">
              <a:solidFill>
                <a:prstClr val="black"/>
              </a:solidFill>
              <a:latin typeface="Calibri"/>
            </a:endParaRPr>
          </a:p>
        </p:txBody>
      </p:sp>
      <p:sp>
        <p:nvSpPr>
          <p:cNvPr id="9" name="object 9"/>
          <p:cNvSpPr txBox="1"/>
          <p:nvPr/>
        </p:nvSpPr>
        <p:spPr>
          <a:xfrm>
            <a:off x="3270899" y="2654451"/>
            <a:ext cx="2400773" cy="560851"/>
          </a:xfrm>
          <a:prstGeom prst="rect">
            <a:avLst/>
          </a:prstGeom>
        </p:spPr>
        <p:txBody>
          <a:bodyPr vert="horz" wrap="square" lIns="0" tIns="6787" rIns="0" bIns="0" rtlCol="0">
            <a:spAutoFit/>
          </a:bodyPr>
          <a:lstStyle/>
          <a:p>
            <a:pPr marL="7144" marR="2858" indent="155020" defTabSz="685800">
              <a:spcBef>
                <a:spcPts val="53"/>
              </a:spcBef>
            </a:pPr>
            <a:r>
              <a:rPr b="1" spc="-3" dirty="0">
                <a:solidFill>
                  <a:prstClr val="black"/>
                </a:solidFill>
                <a:latin typeface="Tahoma"/>
                <a:cs typeface="Tahoma"/>
              </a:rPr>
              <a:t>JUST </a:t>
            </a:r>
            <a:r>
              <a:rPr b="1" spc="-6" dirty="0">
                <a:solidFill>
                  <a:prstClr val="black"/>
                </a:solidFill>
                <a:latin typeface="Tahoma"/>
                <a:cs typeface="Tahoma"/>
              </a:rPr>
              <a:t>RIGHT  </a:t>
            </a:r>
            <a:r>
              <a:rPr b="1" spc="-3" dirty="0">
                <a:solidFill>
                  <a:prstClr val="black"/>
                </a:solidFill>
                <a:latin typeface="Tahoma"/>
                <a:cs typeface="Tahoma"/>
              </a:rPr>
              <a:t>(FEDERAL</a:t>
            </a:r>
            <a:r>
              <a:rPr b="1" spc="-28" dirty="0">
                <a:solidFill>
                  <a:prstClr val="black"/>
                </a:solidFill>
                <a:latin typeface="Tahoma"/>
                <a:cs typeface="Tahoma"/>
              </a:rPr>
              <a:t> </a:t>
            </a:r>
            <a:r>
              <a:rPr b="1" spc="-6" dirty="0">
                <a:solidFill>
                  <a:prstClr val="black"/>
                </a:solidFill>
                <a:latin typeface="Tahoma"/>
                <a:cs typeface="Tahoma"/>
              </a:rPr>
              <a:t>GOV’T)</a:t>
            </a:r>
            <a:endParaRPr dirty="0">
              <a:solidFill>
                <a:prstClr val="black"/>
              </a:solidFill>
              <a:latin typeface="Tahoma"/>
              <a:cs typeface="Tahoma"/>
            </a:endParaRPr>
          </a:p>
        </p:txBody>
      </p:sp>
      <p:sp>
        <p:nvSpPr>
          <p:cNvPr id="11" name="TextBox 10">
            <a:extLst>
              <a:ext uri="{FF2B5EF4-FFF2-40B4-BE49-F238E27FC236}">
                <a16:creationId xmlns:a16="http://schemas.microsoft.com/office/drawing/2014/main" id="{09C736AC-FC67-40F2-B551-146DC46DF320}"/>
              </a:ext>
            </a:extLst>
          </p:cNvPr>
          <p:cNvSpPr txBox="1"/>
          <p:nvPr/>
        </p:nvSpPr>
        <p:spPr>
          <a:xfrm>
            <a:off x="0" y="6498"/>
            <a:ext cx="3086363" cy="1323439"/>
          </a:xfrm>
          <a:prstGeom prst="rect">
            <a:avLst/>
          </a:prstGeom>
          <a:noFill/>
        </p:spPr>
        <p:txBody>
          <a:bodyPr wrap="square">
            <a:spAutoFit/>
          </a:bodyPr>
          <a:lstStyle/>
          <a:p>
            <a:pPr defTabSz="685800"/>
            <a:r>
              <a:rPr lang="en-US" sz="2000" b="1" dirty="0">
                <a:solidFill>
                  <a:prstClr val="black"/>
                </a:solidFill>
                <a:latin typeface="Calibri"/>
              </a:rPr>
              <a:t>There are three ways of dividing power between the national government and the states</a:t>
            </a:r>
          </a:p>
        </p:txBody>
      </p:sp>
      <p:sp>
        <p:nvSpPr>
          <p:cNvPr id="3" name="object 3"/>
          <p:cNvSpPr/>
          <p:nvPr/>
        </p:nvSpPr>
        <p:spPr>
          <a:xfrm>
            <a:off x="0" y="2246973"/>
            <a:ext cx="2752325" cy="3088646"/>
          </a:xfrm>
          <a:prstGeom prst="rect">
            <a:avLst/>
          </a:prstGeom>
          <a:blipFill>
            <a:blip r:embed="rId5" cstate="print"/>
            <a:stretch>
              <a:fillRect/>
            </a:stretch>
          </a:blipFill>
        </p:spPr>
        <p:txBody>
          <a:bodyPr wrap="square" lIns="0" tIns="0" rIns="0" bIns="0" rtlCol="0"/>
          <a:lstStyle/>
          <a:p>
            <a:pPr defTabSz="685800"/>
            <a:endParaRPr sz="1013">
              <a:solidFill>
                <a:prstClr val="black"/>
              </a:solidFill>
              <a:latin typeface="Calibri"/>
            </a:endParaRPr>
          </a:p>
        </p:txBody>
      </p:sp>
    </p:spTree>
    <p:extLst>
      <p:ext uri="{BB962C8B-B14F-4D97-AF65-F5344CB8AC3E}">
        <p14:creationId xmlns:p14="http://schemas.microsoft.com/office/powerpoint/2010/main" val="1128792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457200" y="0"/>
            <a:ext cx="8534400" cy="563616"/>
          </a:xfrm>
          <a:prstGeom prst="rect">
            <a:avLst/>
          </a:prstGeom>
        </p:spPr>
        <p:txBody>
          <a:bodyPr vert="horz" wrap="square" lIns="0" tIns="9525" rIns="0" bIns="0" rtlCol="0">
            <a:spAutoFit/>
          </a:bodyPr>
          <a:lstStyle/>
          <a:p>
            <a:pPr marL="10001" algn="ctr">
              <a:spcBef>
                <a:spcPts val="75"/>
              </a:spcBef>
            </a:pPr>
            <a:r>
              <a:rPr spc="-4" dirty="0"/>
              <a:t>ESSENTIAL QUESTION</a:t>
            </a:r>
          </a:p>
        </p:txBody>
      </p:sp>
      <p:sp>
        <p:nvSpPr>
          <p:cNvPr id="3" name="object 3"/>
          <p:cNvSpPr txBox="1"/>
          <p:nvPr/>
        </p:nvSpPr>
        <p:spPr>
          <a:xfrm>
            <a:off x="17929" y="685800"/>
            <a:ext cx="9144000" cy="747801"/>
          </a:xfrm>
          <a:prstGeom prst="rect">
            <a:avLst/>
          </a:prstGeom>
        </p:spPr>
        <p:txBody>
          <a:bodyPr vert="horz" wrap="square" lIns="0" tIns="9049" rIns="0" bIns="0" rtlCol="0">
            <a:spAutoFit/>
          </a:bodyPr>
          <a:lstStyle/>
          <a:p>
            <a:pPr marL="9525" marR="3810" algn="ctr">
              <a:spcBef>
                <a:spcPts val="71"/>
              </a:spcBef>
            </a:pPr>
            <a:r>
              <a:rPr sz="2400" b="1" spc="-8" dirty="0">
                <a:latin typeface="Tahoma"/>
                <a:cs typeface="Tahoma"/>
              </a:rPr>
              <a:t>Explain how federalism differs </a:t>
            </a:r>
            <a:r>
              <a:rPr sz="2400" b="1" spc="-4" dirty="0">
                <a:latin typeface="Tahoma"/>
                <a:cs typeface="Tahoma"/>
              </a:rPr>
              <a:t>in the amount of </a:t>
            </a:r>
            <a:r>
              <a:rPr sz="2400" b="1" spc="-8" dirty="0">
                <a:latin typeface="Tahoma"/>
                <a:cs typeface="Tahoma"/>
              </a:rPr>
              <a:t>power </a:t>
            </a:r>
            <a:r>
              <a:rPr sz="2400" b="1" spc="-4" dirty="0">
                <a:latin typeface="Tahoma"/>
                <a:cs typeface="Tahoma"/>
              </a:rPr>
              <a:t>that the  </a:t>
            </a:r>
            <a:r>
              <a:rPr sz="2400" b="1" spc="-8" dirty="0">
                <a:latin typeface="Tahoma"/>
                <a:cs typeface="Tahoma"/>
              </a:rPr>
              <a:t>national government has </a:t>
            </a:r>
            <a:r>
              <a:rPr sz="2400" b="1" spc="-4" dirty="0">
                <a:latin typeface="Tahoma"/>
                <a:cs typeface="Tahoma"/>
              </a:rPr>
              <a:t>versus a</a:t>
            </a:r>
            <a:r>
              <a:rPr sz="2400" b="1" spc="68" dirty="0">
                <a:latin typeface="Tahoma"/>
                <a:cs typeface="Tahoma"/>
              </a:rPr>
              <a:t> </a:t>
            </a:r>
            <a:r>
              <a:rPr sz="2400" b="1" spc="-4" dirty="0">
                <a:latin typeface="Tahoma"/>
                <a:cs typeface="Tahoma"/>
              </a:rPr>
              <a:t>confederation.</a:t>
            </a:r>
            <a:endParaRPr sz="2400" dirty="0">
              <a:latin typeface="Tahoma"/>
              <a:cs typeface="Tahoma"/>
            </a:endParaRPr>
          </a:p>
        </p:txBody>
      </p:sp>
      <p:sp>
        <p:nvSpPr>
          <p:cNvPr id="4" name="object 4"/>
          <p:cNvSpPr/>
          <p:nvPr/>
        </p:nvSpPr>
        <p:spPr>
          <a:xfrm>
            <a:off x="17930" y="1709647"/>
            <a:ext cx="9126070" cy="4386354"/>
          </a:xfrm>
          <a:prstGeom prst="rect">
            <a:avLst/>
          </a:prstGeom>
          <a:blipFill>
            <a:blip r:embed="rId2" cstate="print"/>
            <a:stretch>
              <a:fillRect/>
            </a:stretch>
          </a:blipFill>
        </p:spPr>
        <p:txBody>
          <a:bodyPr wrap="square" lIns="0" tIns="0" rIns="0" bIns="0" rtlCol="0"/>
          <a:lstStyle/>
          <a:p>
            <a:endParaRPr sz="1350"/>
          </a:p>
        </p:txBody>
      </p:sp>
      <p:sp>
        <p:nvSpPr>
          <p:cNvPr id="5" name="Explosion: 8 Points 4">
            <a:extLst>
              <a:ext uri="{FF2B5EF4-FFF2-40B4-BE49-F238E27FC236}">
                <a16:creationId xmlns:a16="http://schemas.microsoft.com/office/drawing/2014/main" id="{0F7E45DF-135B-404D-99A3-1DEC03476194}"/>
              </a:ext>
            </a:extLst>
          </p:cNvPr>
          <p:cNvSpPr/>
          <p:nvPr/>
        </p:nvSpPr>
        <p:spPr>
          <a:xfrm rot="20705754">
            <a:off x="3578040" y="1636209"/>
            <a:ext cx="2557423" cy="215240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The people Source of Power</a:t>
            </a:r>
          </a:p>
        </p:txBody>
      </p:sp>
      <p:sp>
        <p:nvSpPr>
          <p:cNvPr id="6" name="Explosion: 8 Points 5">
            <a:extLst>
              <a:ext uri="{FF2B5EF4-FFF2-40B4-BE49-F238E27FC236}">
                <a16:creationId xmlns:a16="http://schemas.microsoft.com/office/drawing/2014/main" id="{5831C941-7E57-4E36-BF8D-45F420FDDA01}"/>
              </a:ext>
            </a:extLst>
          </p:cNvPr>
          <p:cNvSpPr/>
          <p:nvPr/>
        </p:nvSpPr>
        <p:spPr>
          <a:xfrm rot="20705754">
            <a:off x="3598088" y="1740481"/>
            <a:ext cx="2557423" cy="215240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Popular Sovereignty</a:t>
            </a:r>
          </a:p>
        </p:txBody>
      </p:sp>
    </p:spTree>
    <p:extLst>
      <p:ext uri="{BB962C8B-B14F-4D97-AF65-F5344CB8AC3E}">
        <p14:creationId xmlns:p14="http://schemas.microsoft.com/office/powerpoint/2010/main" val="128391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23265" y="1219200"/>
            <a:ext cx="1957935" cy="2868090"/>
          </a:xfrm>
        </p:spPr>
        <p:txBody>
          <a:bodyPr/>
          <a:lstStyle/>
          <a:p>
            <a:endParaRPr lang="en-US" sz="2000" b="1" dirty="0"/>
          </a:p>
          <a:p>
            <a:r>
              <a:rPr lang="en-US" sz="2000" b="1" dirty="0"/>
              <a:t>Explain how the</a:t>
            </a:r>
          </a:p>
          <a:p>
            <a:r>
              <a:rPr lang="en-US" sz="2000" b="1" dirty="0"/>
              <a:t>constitutional allocation of</a:t>
            </a:r>
          </a:p>
          <a:p>
            <a:r>
              <a:rPr lang="en-US" sz="2000" b="1" dirty="0"/>
              <a:t>power between the national</a:t>
            </a:r>
          </a:p>
          <a:p>
            <a:r>
              <a:rPr lang="en-US" sz="2000" b="1" dirty="0"/>
              <a:t>and state governments</a:t>
            </a:r>
          </a:p>
          <a:p>
            <a:r>
              <a:rPr lang="en-US" sz="2000" b="1" dirty="0"/>
              <a:t>affects society.</a:t>
            </a:r>
          </a:p>
        </p:txBody>
      </p:sp>
      <p:sp>
        <p:nvSpPr>
          <p:cNvPr id="7" name="TextBox 6">
            <a:extLst>
              <a:ext uri="{FF2B5EF4-FFF2-40B4-BE49-F238E27FC236}">
                <a16:creationId xmlns:a16="http://schemas.microsoft.com/office/drawing/2014/main" id="{39547FF2-8888-4B88-988A-6B31066208F4}"/>
              </a:ext>
            </a:extLst>
          </p:cNvPr>
          <p:cNvSpPr txBox="1"/>
          <p:nvPr/>
        </p:nvSpPr>
        <p:spPr>
          <a:xfrm>
            <a:off x="1931472" y="3198167"/>
            <a:ext cx="7210121" cy="1631216"/>
          </a:xfrm>
          <a:prstGeom prst="rect">
            <a:avLst/>
          </a:prstGeom>
          <a:noFill/>
        </p:spPr>
        <p:txBody>
          <a:bodyPr wrap="square">
            <a:spAutoFit/>
          </a:bodyPr>
          <a:lstStyle/>
          <a:p>
            <a:r>
              <a:rPr lang="en-US" sz="2000" b="1" dirty="0"/>
              <a:t>Exclusive power is held by only one level of government and includes enumerated powers that are written in the Constitution, and implied powers that are not specifically written in the Constitution but are inferred from the Necessary and Proper Clause.</a:t>
            </a:r>
          </a:p>
        </p:txBody>
      </p:sp>
      <p:sp>
        <p:nvSpPr>
          <p:cNvPr id="9" name="TextBox 8">
            <a:extLst>
              <a:ext uri="{FF2B5EF4-FFF2-40B4-BE49-F238E27FC236}">
                <a16:creationId xmlns:a16="http://schemas.microsoft.com/office/drawing/2014/main" id="{CED87157-903E-4706-A761-DC721ADD0739}"/>
              </a:ext>
            </a:extLst>
          </p:cNvPr>
          <p:cNvSpPr txBox="1"/>
          <p:nvPr/>
        </p:nvSpPr>
        <p:spPr>
          <a:xfrm>
            <a:off x="0" y="5898"/>
            <a:ext cx="9143999" cy="461665"/>
          </a:xfrm>
          <a:prstGeom prst="rect">
            <a:avLst/>
          </a:prstGeom>
          <a:gradFill>
            <a:gsLst>
              <a:gs pos="42000">
                <a:schemeClr val="tx2">
                  <a:lumMod val="60000"/>
                  <a:lumOff val="40000"/>
                </a:schemeClr>
              </a:gs>
              <a:gs pos="92000">
                <a:schemeClr val="tx2">
                  <a:lumMod val="75000"/>
                </a:schemeClr>
              </a:gs>
              <a:gs pos="18000">
                <a:schemeClr val="tx2">
                  <a:lumMod val="40000"/>
                  <a:lumOff val="60000"/>
                </a:schemeClr>
              </a:gs>
            </a:gsLst>
            <a:lin ang="5400000" scaled="1"/>
          </a:gradFill>
          <a:ln>
            <a:solidFill>
              <a:schemeClr val="tx2">
                <a:lumMod val="75000"/>
              </a:schemeClr>
            </a:solidFill>
          </a:ln>
        </p:spPr>
        <p:txBody>
          <a:bodyPr wrap="square">
            <a:spAutoFit/>
          </a:bodyPr>
          <a:lstStyle/>
          <a:p>
            <a:r>
              <a:rPr lang="en-US" sz="2400" b="1" dirty="0">
                <a:solidFill>
                  <a:schemeClr val="bg1"/>
                </a:solidFill>
              </a:rPr>
              <a:t>TOPIC 1.7 Relationship Between the States and Federal Government </a:t>
            </a:r>
          </a:p>
        </p:txBody>
      </p:sp>
      <p:sp>
        <p:nvSpPr>
          <p:cNvPr id="11" name="TextBox 10">
            <a:extLst>
              <a:ext uri="{FF2B5EF4-FFF2-40B4-BE49-F238E27FC236}">
                <a16:creationId xmlns:a16="http://schemas.microsoft.com/office/drawing/2014/main" id="{3EF3D62D-76D7-4B0F-BA1C-029A5AE12BC1}"/>
              </a:ext>
            </a:extLst>
          </p:cNvPr>
          <p:cNvSpPr txBox="1"/>
          <p:nvPr/>
        </p:nvSpPr>
        <p:spPr>
          <a:xfrm>
            <a:off x="0" y="563287"/>
            <a:ext cx="9091864" cy="707886"/>
          </a:xfrm>
          <a:prstGeom prst="rect">
            <a:avLst/>
          </a:prstGeom>
          <a:noFill/>
        </p:spPr>
        <p:txBody>
          <a:bodyPr wrap="square">
            <a:spAutoFit/>
          </a:bodyPr>
          <a:lstStyle/>
          <a:p>
            <a:r>
              <a:rPr lang="en-US" sz="2000" b="1" dirty="0"/>
              <a:t>Federalism reflects the dynamic distribution of power between national and state governments.</a:t>
            </a:r>
          </a:p>
        </p:txBody>
      </p:sp>
      <p:sp>
        <p:nvSpPr>
          <p:cNvPr id="13" name="TextBox 12">
            <a:extLst>
              <a:ext uri="{FF2B5EF4-FFF2-40B4-BE49-F238E27FC236}">
                <a16:creationId xmlns:a16="http://schemas.microsoft.com/office/drawing/2014/main" id="{3FEA4166-9EEE-4E92-B2CB-2F8803B5312C}"/>
              </a:ext>
            </a:extLst>
          </p:cNvPr>
          <p:cNvSpPr txBox="1"/>
          <p:nvPr/>
        </p:nvSpPr>
        <p:spPr>
          <a:xfrm>
            <a:off x="1905007" y="1271173"/>
            <a:ext cx="721012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Federalism is the system of government in the United States in which power is shared between the national and state governments.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The exclusive and concurrent powers of the national and state governments help explain the ongoing debate over the balance of power between the two levels.</a:t>
            </a: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a:off x="1828800" y="1271173"/>
            <a:ext cx="0" cy="5410200"/>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C9F00DCD-6C31-5D25-41D7-3CBB03136205}"/>
              </a:ext>
            </a:extLst>
          </p:cNvPr>
          <p:cNvSpPr txBox="1"/>
          <p:nvPr/>
        </p:nvSpPr>
        <p:spPr>
          <a:xfrm>
            <a:off x="1933879" y="4891645"/>
            <a:ext cx="7210121" cy="1015663"/>
          </a:xfrm>
          <a:prstGeom prst="rect">
            <a:avLst/>
          </a:prstGeom>
          <a:noFill/>
        </p:spPr>
        <p:txBody>
          <a:bodyPr wrap="square">
            <a:spAutoFit/>
          </a:bodyPr>
          <a:lstStyle/>
          <a:p>
            <a:r>
              <a:rPr lang="en-US" sz="2000" b="1" dirty="0"/>
              <a:t>Reserved powers are those not delegated or enumerated to the national government but are reserved to the states, as stated in the Tenth Amendment.</a:t>
            </a:r>
          </a:p>
        </p:txBody>
      </p:sp>
    </p:spTree>
    <p:extLst>
      <p:ext uri="{BB962C8B-B14F-4D97-AF65-F5344CB8AC3E}">
        <p14:creationId xmlns:p14="http://schemas.microsoft.com/office/powerpoint/2010/main" val="2854659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9144000" cy="6858000"/>
          </a:xfrm>
          <a:custGeom>
            <a:avLst/>
            <a:gdLst/>
            <a:ahLst/>
            <a:cxnLst/>
            <a:rect l="l" t="t" r="r" b="b"/>
            <a:pathLst>
              <a:path w="9144000" h="6858000">
                <a:moveTo>
                  <a:pt x="0" y="0"/>
                </a:moveTo>
                <a:lnTo>
                  <a:pt x="9143998" y="0"/>
                </a:lnTo>
                <a:lnTo>
                  <a:pt x="9143998" y="6857998"/>
                </a:lnTo>
                <a:lnTo>
                  <a:pt x="0" y="6857998"/>
                </a:lnTo>
                <a:lnTo>
                  <a:pt x="0" y="0"/>
                </a:lnTo>
                <a:close/>
              </a:path>
            </a:pathLst>
          </a:custGeom>
          <a:solidFill>
            <a:srgbClr val="0433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953202" y="97776"/>
            <a:ext cx="709104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TWO TYPES </a:t>
            </a:r>
            <a:r>
              <a:rPr sz="3600" dirty="0">
                <a:solidFill>
                  <a:srgbClr val="FFFFFF"/>
                </a:solidFill>
              </a:rPr>
              <a:t>OF DIVISION OF</a:t>
            </a:r>
            <a:r>
              <a:rPr sz="3600" spc="-45" dirty="0">
                <a:solidFill>
                  <a:srgbClr val="FFFFFF"/>
                </a:solidFill>
              </a:rPr>
              <a:t> </a:t>
            </a:r>
            <a:r>
              <a:rPr sz="3600" spc="-5" dirty="0">
                <a:solidFill>
                  <a:srgbClr val="FFFFFF"/>
                </a:solidFill>
              </a:rPr>
              <a:t>POWERS</a:t>
            </a:r>
            <a:endParaRPr sz="3600" dirty="0"/>
          </a:p>
        </p:txBody>
      </p:sp>
      <p:sp>
        <p:nvSpPr>
          <p:cNvPr id="4" name="object 4"/>
          <p:cNvSpPr/>
          <p:nvPr/>
        </p:nvSpPr>
        <p:spPr>
          <a:xfrm>
            <a:off x="187703" y="890301"/>
            <a:ext cx="8768594" cy="464819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469987" y="5748020"/>
            <a:ext cx="8135620" cy="662940"/>
          </a:xfrm>
          <a:prstGeom prst="rect">
            <a:avLst/>
          </a:prstGeom>
        </p:spPr>
        <p:txBody>
          <a:bodyPr vert="horz" wrap="square" lIns="0" tIns="25400" rIns="0" bIns="0" rtlCol="0">
            <a:spAutoFit/>
          </a:bodyPr>
          <a:lstStyle/>
          <a:p>
            <a:pPr marL="340360" marR="5080" lvl="0" indent="-328295" algn="l" defTabSz="914400" rtl="0" eaLnBrk="1" fontAlgn="auto" latinLnBrk="0" hangingPunct="1">
              <a:lnSpc>
                <a:spcPts val="2500"/>
              </a:lnSpc>
              <a:spcBef>
                <a:spcPts val="200"/>
              </a:spcBef>
              <a:spcAft>
                <a:spcPts val="0"/>
              </a:spcAft>
              <a:buClrTx/>
              <a:buSzTx/>
              <a:buFontTx/>
              <a:buNone/>
              <a:tabLst>
                <a:tab pos="2657475" algn="l"/>
                <a:tab pos="4820285" algn="l"/>
              </a:tabLst>
              <a:defRPr/>
            </a:pPr>
            <a:r>
              <a:rPr kumimoji="0" sz="2100" b="1" i="0" u="none" strike="noStrike" kern="1200" cap="none" spc="-5" normalizeH="0" baseline="0" noProof="0" dirty="0">
                <a:ln>
                  <a:noFill/>
                </a:ln>
                <a:solidFill>
                  <a:srgbClr val="FFFFFF"/>
                </a:solidFill>
                <a:effectLst/>
                <a:uLnTx/>
                <a:uFillTx/>
                <a:latin typeface="Arial"/>
                <a:ea typeface="+mn-ea"/>
                <a:cs typeface="Arial"/>
              </a:rPr>
              <a:t>IF YOU DON’T KNOW </a:t>
            </a:r>
            <a:r>
              <a:rPr kumimoji="0" sz="2100" b="1" i="0" u="none" strike="noStrike" kern="1200" cap="none" spc="-45" normalizeH="0" baseline="0" noProof="0" dirty="0">
                <a:ln>
                  <a:noFill/>
                </a:ln>
                <a:solidFill>
                  <a:srgbClr val="FFFFFF"/>
                </a:solidFill>
                <a:effectLst/>
                <a:uLnTx/>
                <a:uFillTx/>
                <a:latin typeface="Arial"/>
                <a:ea typeface="+mn-ea"/>
                <a:cs typeface="Arial"/>
              </a:rPr>
              <a:t>WHAT </a:t>
            </a:r>
            <a:r>
              <a:rPr kumimoji="0" sz="2100" b="1" i="0" u="none" strike="noStrike" kern="1200" cap="none" spc="0" normalizeH="0" baseline="0" noProof="0" dirty="0">
                <a:ln>
                  <a:noFill/>
                </a:ln>
                <a:solidFill>
                  <a:srgbClr val="FFFFFF"/>
                </a:solidFill>
                <a:effectLst/>
                <a:uLnTx/>
                <a:uFillTx/>
                <a:latin typeface="Arial"/>
                <a:ea typeface="+mn-ea"/>
                <a:cs typeface="Arial"/>
              </a:rPr>
              <a:t>A </a:t>
            </a:r>
            <a:r>
              <a:rPr kumimoji="0" sz="2100" b="1" i="0" u="none" strike="noStrike" kern="1200" cap="none" spc="-40" normalizeH="0" baseline="0" noProof="0" dirty="0">
                <a:ln>
                  <a:noFill/>
                </a:ln>
                <a:solidFill>
                  <a:srgbClr val="FFFFFF"/>
                </a:solidFill>
                <a:effectLst/>
                <a:uLnTx/>
                <a:uFillTx/>
                <a:latin typeface="Arial"/>
                <a:ea typeface="+mn-ea"/>
                <a:cs typeface="Arial"/>
              </a:rPr>
              <a:t>LAYER </a:t>
            </a:r>
            <a:r>
              <a:rPr kumimoji="0" sz="2100" b="1" i="0" u="none" strike="noStrike" kern="1200" cap="none" spc="0" normalizeH="0" baseline="0" noProof="0" dirty="0">
                <a:ln>
                  <a:noFill/>
                </a:ln>
                <a:solidFill>
                  <a:srgbClr val="FFFFFF"/>
                </a:solidFill>
                <a:effectLst/>
                <a:uLnTx/>
                <a:uFillTx/>
                <a:latin typeface="Arial"/>
                <a:ea typeface="+mn-ea"/>
                <a:cs typeface="Arial"/>
              </a:rPr>
              <a:t>CAKE </a:t>
            </a:r>
            <a:r>
              <a:rPr kumimoji="0" sz="2100" b="1" i="0" u="none" strike="noStrike" kern="1200" cap="none" spc="-5" normalizeH="0" baseline="0" noProof="0" dirty="0">
                <a:ln>
                  <a:noFill/>
                </a:ln>
                <a:solidFill>
                  <a:srgbClr val="FFFFFF"/>
                </a:solidFill>
                <a:effectLst/>
                <a:uLnTx/>
                <a:uFillTx/>
                <a:latin typeface="Arial"/>
                <a:ea typeface="+mn-ea"/>
                <a:cs typeface="Arial"/>
              </a:rPr>
              <a:t>OR MARBLE</a:t>
            </a:r>
            <a:r>
              <a:rPr kumimoji="0" sz="2100" b="1" i="0" u="none" strike="noStrike" kern="1200" cap="none" spc="-110" normalizeH="0" baseline="0" noProof="0" dirty="0">
                <a:ln>
                  <a:noFill/>
                </a:ln>
                <a:solidFill>
                  <a:srgbClr val="FFFFFF"/>
                </a:solidFill>
                <a:effectLst/>
                <a:uLnTx/>
                <a:uFillTx/>
                <a:latin typeface="Arial"/>
                <a:ea typeface="+mn-ea"/>
                <a:cs typeface="Arial"/>
              </a:rPr>
              <a:t> </a:t>
            </a:r>
            <a:r>
              <a:rPr kumimoji="0" sz="2100" b="1" i="0" u="none" strike="noStrike" kern="1200" cap="none" spc="0" normalizeH="0" baseline="0" noProof="0" dirty="0">
                <a:ln>
                  <a:noFill/>
                </a:ln>
                <a:solidFill>
                  <a:srgbClr val="FFFFFF"/>
                </a:solidFill>
                <a:effectLst/>
                <a:uLnTx/>
                <a:uFillTx/>
                <a:latin typeface="Arial"/>
                <a:ea typeface="+mn-ea"/>
                <a:cs typeface="Arial"/>
              </a:rPr>
              <a:t>CAKE  </a:t>
            </a:r>
            <a:r>
              <a:rPr kumimoji="0" sz="2100" b="1" i="0" u="none" strike="noStrike" kern="1200" cap="none" spc="-5" normalizeH="0" baseline="0" noProof="0" dirty="0">
                <a:ln>
                  <a:noFill/>
                </a:ln>
                <a:solidFill>
                  <a:srgbClr val="FFFFFF"/>
                </a:solidFill>
                <a:effectLst/>
                <a:uLnTx/>
                <a:uFillTx/>
                <a:latin typeface="Arial"/>
                <a:ea typeface="+mn-ea"/>
                <a:cs typeface="Arial"/>
              </a:rPr>
              <a:t>IS,</a:t>
            </a:r>
            <a:r>
              <a:rPr kumimoji="0" sz="2100" b="1" i="0" u="none" strike="noStrike" kern="1200" cap="none" spc="0" normalizeH="0" baseline="0" noProof="0" dirty="0">
                <a:ln>
                  <a:noFill/>
                </a:ln>
                <a:solidFill>
                  <a:srgbClr val="FFFFFF"/>
                </a:solidFill>
                <a:effectLst/>
                <a:uLnTx/>
                <a:uFillTx/>
                <a:latin typeface="Arial"/>
                <a:ea typeface="+mn-ea"/>
                <a:cs typeface="Arial"/>
              </a:rPr>
              <a:t> </a:t>
            </a:r>
            <a:r>
              <a:rPr kumimoji="0" sz="2100" b="1" i="0" u="none" strike="noStrike" kern="1200" cap="none" spc="-5" normalizeH="0" baseline="0" noProof="0" dirty="0">
                <a:ln>
                  <a:noFill/>
                </a:ln>
                <a:solidFill>
                  <a:srgbClr val="FFFFFF"/>
                </a:solidFill>
                <a:effectLst/>
                <a:uLnTx/>
                <a:uFillTx/>
                <a:latin typeface="Arial"/>
                <a:ea typeface="+mn-ea"/>
                <a:cs typeface="Arial"/>
              </a:rPr>
              <a:t>PLEASE</a:t>
            </a:r>
            <a:r>
              <a:rPr kumimoji="0" sz="2100" b="1" i="0" u="none" strike="noStrike" kern="1200" cap="none" spc="-70" normalizeH="0" baseline="0" noProof="0" dirty="0">
                <a:ln>
                  <a:noFill/>
                </a:ln>
                <a:solidFill>
                  <a:srgbClr val="FFFFFF"/>
                </a:solidFill>
                <a:effectLst/>
                <a:uLnTx/>
                <a:uFillTx/>
                <a:latin typeface="Arial"/>
                <a:ea typeface="+mn-ea"/>
                <a:cs typeface="Arial"/>
              </a:rPr>
              <a:t> </a:t>
            </a:r>
            <a:r>
              <a:rPr kumimoji="0" sz="2100" b="1" i="0" u="none" strike="noStrike" kern="1200" cap="none" spc="0" normalizeH="0" baseline="0" noProof="0" dirty="0">
                <a:ln>
                  <a:noFill/>
                </a:ln>
                <a:solidFill>
                  <a:srgbClr val="FFFFFF"/>
                </a:solidFill>
                <a:effectLst/>
                <a:uLnTx/>
                <a:uFillTx/>
                <a:latin typeface="Arial"/>
                <a:ea typeface="+mn-ea"/>
                <a:cs typeface="Arial"/>
              </a:rPr>
              <a:t>ASK.	I </a:t>
            </a:r>
            <a:r>
              <a:rPr kumimoji="0" sz="2100" b="1" i="0" u="none" strike="noStrike" kern="1200" cap="none" spc="-5" normalizeH="0" baseline="0" noProof="0" dirty="0">
                <a:ln>
                  <a:noFill/>
                </a:ln>
                <a:solidFill>
                  <a:srgbClr val="FFFFFF"/>
                </a:solidFill>
                <a:effectLst/>
                <a:uLnTx/>
                <a:uFillTx/>
                <a:latin typeface="Arial"/>
                <a:ea typeface="+mn-ea"/>
                <a:cs typeface="Arial"/>
              </a:rPr>
              <a:t>DIDN’T</a:t>
            </a:r>
            <a:r>
              <a:rPr kumimoji="0" sz="2100" b="1" i="0" u="none" strike="noStrike" kern="1200" cap="none" spc="0" normalizeH="0" baseline="0" noProof="0" dirty="0">
                <a:ln>
                  <a:noFill/>
                </a:ln>
                <a:solidFill>
                  <a:srgbClr val="FFFFFF"/>
                </a:solidFill>
                <a:effectLst/>
                <a:uLnTx/>
                <a:uFillTx/>
                <a:latin typeface="Arial"/>
                <a:ea typeface="+mn-ea"/>
                <a:cs typeface="Arial"/>
              </a:rPr>
              <a:t> </a:t>
            </a:r>
            <a:r>
              <a:rPr kumimoji="0" sz="2100" b="1" i="0" u="none" strike="noStrike" kern="1200" cap="none" spc="-25" normalizeH="0" baseline="0" noProof="0" dirty="0">
                <a:ln>
                  <a:noFill/>
                </a:ln>
                <a:solidFill>
                  <a:srgbClr val="FFFFFF"/>
                </a:solidFill>
                <a:effectLst/>
                <a:uLnTx/>
                <a:uFillTx/>
                <a:latin typeface="Arial"/>
                <a:ea typeface="+mn-ea"/>
                <a:cs typeface="Arial"/>
              </a:rPr>
              <a:t>KNOW.	</a:t>
            </a:r>
            <a:r>
              <a:rPr kumimoji="0" sz="2100" b="1" i="0" u="none" strike="noStrike" kern="1200" cap="none" spc="0" normalizeH="0" baseline="0" noProof="0" dirty="0">
                <a:ln>
                  <a:noFill/>
                </a:ln>
                <a:solidFill>
                  <a:srgbClr val="FFFFFF"/>
                </a:solidFill>
                <a:effectLst/>
                <a:uLnTx/>
                <a:uFillTx/>
                <a:latin typeface="Arial"/>
                <a:ea typeface="+mn-ea"/>
                <a:cs typeface="Arial"/>
              </a:rPr>
              <a:t>CAKE </a:t>
            </a:r>
            <a:r>
              <a:rPr kumimoji="0" sz="2100" b="1" i="0" u="none" strike="noStrike" kern="1200" cap="none" spc="-5" normalizeH="0" baseline="0" noProof="0" dirty="0">
                <a:ln>
                  <a:noFill/>
                </a:ln>
                <a:solidFill>
                  <a:srgbClr val="FFFFFF"/>
                </a:solidFill>
                <a:effectLst/>
                <a:uLnTx/>
                <a:uFillTx/>
                <a:latin typeface="Arial"/>
                <a:ea typeface="+mn-ea"/>
                <a:cs typeface="Arial"/>
              </a:rPr>
              <a:t>IS </a:t>
            </a:r>
            <a:r>
              <a:rPr kumimoji="0" sz="2100" b="1" i="0" u="none" strike="noStrike" kern="1200" cap="none" spc="0" normalizeH="0" baseline="0" noProof="0" dirty="0">
                <a:ln>
                  <a:noFill/>
                </a:ln>
                <a:solidFill>
                  <a:srgbClr val="FFFFFF"/>
                </a:solidFill>
                <a:effectLst/>
                <a:uLnTx/>
                <a:uFillTx/>
                <a:latin typeface="Arial"/>
                <a:ea typeface="+mn-ea"/>
                <a:cs typeface="Arial"/>
              </a:rPr>
              <a:t>CAKE </a:t>
            </a:r>
            <a:r>
              <a:rPr kumimoji="0" sz="2100" b="1" i="0" u="none" strike="noStrike" kern="1200" cap="none" spc="-20" normalizeH="0" baseline="0" noProof="0" dirty="0">
                <a:ln>
                  <a:noFill/>
                </a:ln>
                <a:solidFill>
                  <a:srgbClr val="FFFFFF"/>
                </a:solidFill>
                <a:effectLst/>
                <a:uLnTx/>
                <a:uFillTx/>
                <a:latin typeface="Arial"/>
                <a:ea typeface="+mn-ea"/>
                <a:cs typeface="Arial"/>
              </a:rPr>
              <a:t>TO</a:t>
            </a:r>
            <a:r>
              <a:rPr kumimoji="0" sz="2100" b="1" i="0" u="none" strike="noStrike" kern="1200" cap="none" spc="-40" normalizeH="0" baseline="0" noProof="0" dirty="0">
                <a:ln>
                  <a:noFill/>
                </a:ln>
                <a:solidFill>
                  <a:srgbClr val="FFFFFF"/>
                </a:solidFill>
                <a:effectLst/>
                <a:uLnTx/>
                <a:uFillTx/>
                <a:latin typeface="Arial"/>
                <a:ea typeface="+mn-ea"/>
                <a:cs typeface="Arial"/>
              </a:rPr>
              <a:t> </a:t>
            </a:r>
            <a:r>
              <a:rPr kumimoji="0" sz="2100" b="1" i="0" u="none" strike="noStrike" kern="1200" cap="none" spc="0" normalizeH="0" baseline="0" noProof="0" dirty="0">
                <a:ln>
                  <a:noFill/>
                </a:ln>
                <a:solidFill>
                  <a:srgbClr val="FFFFFF"/>
                </a:solidFill>
                <a:effectLst/>
                <a:uLnTx/>
                <a:uFillTx/>
                <a:latin typeface="Arial"/>
                <a:ea typeface="+mn-ea"/>
                <a:cs typeface="Arial"/>
              </a:rPr>
              <a:t>ME.</a:t>
            </a:r>
            <a:endParaRPr kumimoji="0" sz="21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153353"/>
          </a:xfrm>
          <a:custGeom>
            <a:avLst/>
            <a:gdLst/>
            <a:ahLst/>
            <a:cxnLst/>
            <a:rect l="l" t="t" r="r" b="b"/>
            <a:pathLst>
              <a:path w="12192000" h="204470">
                <a:moveTo>
                  <a:pt x="0" y="204216"/>
                </a:moveTo>
                <a:lnTo>
                  <a:pt x="12192000" y="204216"/>
                </a:lnTo>
                <a:lnTo>
                  <a:pt x="12192000" y="0"/>
                </a:lnTo>
                <a:lnTo>
                  <a:pt x="0" y="0"/>
                </a:lnTo>
                <a:lnTo>
                  <a:pt x="0" y="204216"/>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1267586"/>
            <a:ext cx="9144000" cy="4476274"/>
          </a:xfrm>
          <a:custGeom>
            <a:avLst/>
            <a:gdLst/>
            <a:ahLst/>
            <a:cxnLst/>
            <a:rect l="l" t="t" r="r" b="b"/>
            <a:pathLst>
              <a:path w="12192000" h="5968365">
                <a:moveTo>
                  <a:pt x="0" y="5967983"/>
                </a:moveTo>
                <a:lnTo>
                  <a:pt x="12192000" y="5967983"/>
                </a:lnTo>
                <a:lnTo>
                  <a:pt x="12192000" y="0"/>
                </a:lnTo>
                <a:lnTo>
                  <a:pt x="0" y="0"/>
                </a:lnTo>
                <a:lnTo>
                  <a:pt x="0" y="5967983"/>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1010411"/>
            <a:ext cx="9144000" cy="514350"/>
          </a:xfrm>
          <a:custGeom>
            <a:avLst/>
            <a:gdLst/>
            <a:ahLst/>
            <a:cxnLst/>
            <a:rect l="l" t="t" r="r" b="b"/>
            <a:pathLst>
              <a:path w="12192000" h="685800">
                <a:moveTo>
                  <a:pt x="0" y="685800"/>
                </a:moveTo>
                <a:lnTo>
                  <a:pt x="12192000" y="685800"/>
                </a:lnTo>
                <a:lnTo>
                  <a:pt x="12192000" y="0"/>
                </a:lnTo>
                <a:lnTo>
                  <a:pt x="0" y="0"/>
                </a:lnTo>
                <a:lnTo>
                  <a:pt x="0" y="68580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1366837" y="933926"/>
            <a:ext cx="6410325" cy="1363835"/>
          </a:xfrm>
          <a:prstGeom prst="rect">
            <a:avLst/>
          </a:prstGeom>
        </p:spPr>
        <p:txBody>
          <a:bodyPr vert="horz" wrap="square" lIns="0" tIns="9525" rIns="0" bIns="0" rtlCol="0">
            <a:spAutoFit/>
          </a:bodyPr>
          <a:lstStyle/>
          <a:p>
            <a:pPr marL="9525">
              <a:spcBef>
                <a:spcPts val="75"/>
              </a:spcBef>
            </a:pPr>
            <a:r>
              <a:rPr spc="-56" dirty="0">
                <a:solidFill>
                  <a:srgbClr val="0000FF"/>
                </a:solidFill>
              </a:rPr>
              <a:t>WHAT </a:t>
            </a:r>
            <a:r>
              <a:rPr dirty="0">
                <a:solidFill>
                  <a:srgbClr val="0000FF"/>
                </a:solidFill>
                <a:latin typeface="Calibri"/>
                <a:cs typeface="Calibri"/>
              </a:rPr>
              <a:t>IS </a:t>
            </a:r>
            <a:r>
              <a:rPr spc="-19" dirty="0">
                <a:solidFill>
                  <a:srgbClr val="0000FF"/>
                </a:solidFill>
              </a:rPr>
              <a:t>DUAL </a:t>
            </a:r>
            <a:r>
              <a:rPr spc="-34" dirty="0">
                <a:solidFill>
                  <a:srgbClr val="0000FF"/>
                </a:solidFill>
              </a:rPr>
              <a:t>(“LAYER</a:t>
            </a:r>
            <a:r>
              <a:rPr lang="en-US" spc="-34" dirty="0">
                <a:solidFill>
                  <a:srgbClr val="0000FF"/>
                </a:solidFill>
              </a:rPr>
              <a:t>)</a:t>
            </a:r>
            <a:r>
              <a:rPr spc="-34" dirty="0">
                <a:solidFill>
                  <a:srgbClr val="0000FF"/>
                </a:solidFill>
              </a:rPr>
              <a:t> </a:t>
            </a:r>
            <a:r>
              <a:rPr spc="-4" dirty="0">
                <a:solidFill>
                  <a:srgbClr val="0000FF"/>
                </a:solidFill>
              </a:rPr>
              <a:t>CAKE”)</a:t>
            </a:r>
            <a:r>
              <a:rPr spc="68" dirty="0">
                <a:solidFill>
                  <a:srgbClr val="0000FF"/>
                </a:solidFill>
              </a:rPr>
              <a:t> </a:t>
            </a:r>
            <a:r>
              <a:rPr dirty="0">
                <a:solidFill>
                  <a:srgbClr val="0000FF"/>
                </a:solidFill>
                <a:latin typeface="Calibri"/>
                <a:cs typeface="Calibri"/>
              </a:rPr>
              <a:t>FEDERALISM?</a:t>
            </a:r>
          </a:p>
        </p:txBody>
      </p:sp>
      <p:sp>
        <p:nvSpPr>
          <p:cNvPr id="6" name="object 6"/>
          <p:cNvSpPr txBox="1"/>
          <p:nvPr/>
        </p:nvSpPr>
        <p:spPr>
          <a:xfrm>
            <a:off x="76201" y="1464497"/>
            <a:ext cx="8915400" cy="4304383"/>
          </a:xfrm>
          <a:prstGeom prst="rect">
            <a:avLst/>
          </a:prstGeom>
        </p:spPr>
        <p:txBody>
          <a:bodyPr vert="horz" wrap="square" lIns="0" tIns="127635" rIns="0" bIns="0" rtlCol="0">
            <a:spAutoFit/>
          </a:bodyPr>
          <a:lstStyle/>
          <a:p>
            <a:pPr marL="266700" marR="0" lvl="0" indent="-257175" algn="l" defTabSz="914400" rtl="0" eaLnBrk="1" fontAlgn="auto" latinLnBrk="0" hangingPunct="1">
              <a:lnSpc>
                <a:spcPct val="100000"/>
              </a:lnSpc>
              <a:spcBef>
                <a:spcPts val="1005"/>
              </a:spcBef>
              <a:spcAft>
                <a:spcPts val="0"/>
              </a:spcAft>
              <a:buClrTx/>
              <a:buSzTx/>
              <a:buFont typeface="Arial"/>
              <a:buChar char="•"/>
              <a:tabLst>
                <a:tab pos="266224" algn="l"/>
                <a:tab pos="266700" algn="l"/>
              </a:tabLst>
              <a:defRPr/>
            </a:pPr>
            <a:r>
              <a:rPr kumimoji="0" sz="2000" b="1" i="0" u="none" strike="noStrike" kern="1200" cap="none" spc="-11" normalizeH="0" baseline="0" noProof="0" dirty="0">
                <a:ln>
                  <a:noFill/>
                </a:ln>
                <a:solidFill>
                  <a:srgbClr val="FFFFFF"/>
                </a:solidFill>
                <a:effectLst/>
                <a:uLnTx/>
                <a:uFillTx/>
                <a:latin typeface="Calibri"/>
                <a:ea typeface="+mn-ea"/>
                <a:cs typeface="Calibri"/>
              </a:rPr>
              <a:t>Prevalent </a:t>
            </a:r>
            <a:r>
              <a:rPr kumimoji="0" sz="2000" b="1" i="0" u="none" strike="noStrike" kern="1200" cap="none" spc="-4" normalizeH="0" baseline="0" noProof="0" dirty="0">
                <a:ln>
                  <a:noFill/>
                </a:ln>
                <a:solidFill>
                  <a:srgbClr val="FFFFFF"/>
                </a:solidFill>
                <a:effectLst/>
                <a:uLnTx/>
                <a:uFillTx/>
                <a:latin typeface="Calibri"/>
                <a:ea typeface="+mn-ea"/>
                <a:cs typeface="Calibri"/>
              </a:rPr>
              <a:t>through </a:t>
            </a:r>
            <a:r>
              <a:rPr kumimoji="0" sz="2000" b="1" i="0" u="none" strike="noStrike" kern="1200" cap="none" spc="0" normalizeH="0" baseline="0" noProof="0" dirty="0">
                <a:ln>
                  <a:noFill/>
                </a:ln>
                <a:solidFill>
                  <a:srgbClr val="FFFFFF"/>
                </a:solidFill>
                <a:effectLst/>
                <a:uLnTx/>
                <a:uFillTx/>
                <a:latin typeface="Calibri"/>
                <a:ea typeface="+mn-ea"/>
                <a:cs typeface="Calibri"/>
              </a:rPr>
              <a:t>~ </a:t>
            </a:r>
            <a:r>
              <a:rPr kumimoji="0" sz="2000" b="1" i="0" u="none" strike="noStrike" kern="1200" cap="none" spc="-4" normalizeH="0" baseline="0" noProof="0" dirty="0">
                <a:ln>
                  <a:noFill/>
                </a:ln>
                <a:solidFill>
                  <a:srgbClr val="FFFFFF"/>
                </a:solidFill>
                <a:effectLst/>
                <a:uLnTx/>
                <a:uFillTx/>
                <a:latin typeface="Calibri"/>
                <a:ea typeface="+mn-ea"/>
                <a:cs typeface="Calibri"/>
              </a:rPr>
              <a:t>1937</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66700" marR="631983" lvl="0" indent="-257175" algn="l" defTabSz="914400" rtl="0" eaLnBrk="1" fontAlgn="auto" latinLnBrk="0" hangingPunct="1">
              <a:lnSpc>
                <a:spcPts val="2595"/>
              </a:lnSpc>
              <a:spcBef>
                <a:spcPts val="1571"/>
              </a:spcBef>
              <a:spcAft>
                <a:spcPts val="0"/>
              </a:spcAft>
              <a:buClrTx/>
              <a:buSzTx/>
              <a:buFont typeface="Arial"/>
              <a:buChar char="•"/>
              <a:tabLst>
                <a:tab pos="266224" algn="l"/>
                <a:tab pos="266700" algn="l"/>
              </a:tabLst>
              <a:defRPr/>
            </a:pPr>
            <a:r>
              <a:rPr kumimoji="0" sz="2000" b="1" i="0" u="none" strike="noStrike" kern="1200" cap="none" spc="-15" normalizeH="0" baseline="0" noProof="0" dirty="0">
                <a:ln>
                  <a:noFill/>
                </a:ln>
                <a:solidFill>
                  <a:srgbClr val="FFFF00"/>
                </a:solidFill>
                <a:effectLst/>
                <a:uLnTx/>
                <a:uFillTx/>
                <a:latin typeface="Calibri"/>
                <a:ea typeface="+mn-ea"/>
                <a:cs typeface="Calibri"/>
              </a:rPr>
              <a:t>State </a:t>
            </a:r>
            <a:r>
              <a:rPr kumimoji="0" sz="2000" b="1" i="0" u="none" strike="noStrike" kern="1200" cap="none" spc="-11" normalizeH="0" baseline="0" noProof="0" dirty="0">
                <a:ln>
                  <a:noFill/>
                </a:ln>
                <a:solidFill>
                  <a:srgbClr val="FFFF00"/>
                </a:solidFill>
                <a:effectLst/>
                <a:uLnTx/>
                <a:uFillTx/>
                <a:latin typeface="Calibri"/>
                <a:ea typeface="+mn-ea"/>
                <a:cs typeface="Calibri"/>
              </a:rPr>
              <a:t>governments </a:t>
            </a:r>
            <a:r>
              <a:rPr kumimoji="0" sz="2000" b="1" i="0" u="none" strike="noStrike" kern="1200" cap="none" spc="0" normalizeH="0" baseline="0" noProof="0" dirty="0">
                <a:ln>
                  <a:noFill/>
                </a:ln>
                <a:solidFill>
                  <a:srgbClr val="FFFF00"/>
                </a:solidFill>
                <a:effectLst/>
                <a:uLnTx/>
                <a:uFillTx/>
                <a:latin typeface="Calibri"/>
                <a:ea typeface="+mn-ea"/>
                <a:cs typeface="Calibri"/>
              </a:rPr>
              <a:t>and </a:t>
            </a:r>
            <a:r>
              <a:rPr kumimoji="0" sz="2000" b="1" i="0" u="none" strike="noStrike" kern="1200" cap="none" spc="-4" normalizeH="0" baseline="0" noProof="0" dirty="0">
                <a:ln>
                  <a:noFill/>
                </a:ln>
                <a:solidFill>
                  <a:srgbClr val="FFFF00"/>
                </a:solidFill>
                <a:effectLst/>
                <a:uLnTx/>
                <a:uFillTx/>
                <a:latin typeface="Calibri"/>
                <a:ea typeface="+mn-ea"/>
                <a:cs typeface="Calibri"/>
              </a:rPr>
              <a:t>national </a:t>
            </a:r>
            <a:r>
              <a:rPr kumimoji="0" sz="2000" b="1" i="0" u="none" strike="noStrike" kern="1200" cap="none" spc="-11" normalizeH="0" baseline="0" noProof="0" dirty="0">
                <a:ln>
                  <a:noFill/>
                </a:ln>
                <a:solidFill>
                  <a:srgbClr val="FFFF00"/>
                </a:solidFill>
                <a:effectLst/>
                <a:uLnTx/>
                <a:uFillTx/>
                <a:latin typeface="Calibri"/>
                <a:ea typeface="+mn-ea"/>
                <a:cs typeface="Calibri"/>
              </a:rPr>
              <a:t>government </a:t>
            </a:r>
            <a:r>
              <a:rPr kumimoji="0" sz="2000" b="1" i="0" u="none" strike="noStrike" kern="1200" cap="none" spc="-4" normalizeH="0" baseline="0" noProof="0" dirty="0">
                <a:ln>
                  <a:noFill/>
                </a:ln>
                <a:solidFill>
                  <a:srgbClr val="FFFF00"/>
                </a:solidFill>
                <a:effectLst/>
                <a:uLnTx/>
                <a:uFillTx/>
                <a:latin typeface="Calibri"/>
                <a:ea typeface="+mn-ea"/>
                <a:cs typeface="Calibri"/>
              </a:rPr>
              <a:t>each </a:t>
            </a:r>
            <a:r>
              <a:rPr kumimoji="0" sz="2000" b="1" i="0" u="none" strike="noStrike" kern="1200" cap="none" spc="-8" normalizeH="0" baseline="0" noProof="0" dirty="0">
                <a:ln>
                  <a:noFill/>
                </a:ln>
                <a:solidFill>
                  <a:srgbClr val="FFFF00"/>
                </a:solidFill>
                <a:effectLst/>
                <a:uLnTx/>
                <a:uFillTx/>
                <a:latin typeface="Calibri"/>
                <a:ea typeface="+mn-ea"/>
                <a:cs typeface="Calibri"/>
              </a:rPr>
              <a:t>remained  supreme </a:t>
            </a:r>
            <a:r>
              <a:rPr kumimoji="0" sz="2000" b="1" i="0" u="none" strike="noStrike" kern="1200" cap="none" spc="-4" normalizeH="0" baseline="0" noProof="0" dirty="0">
                <a:ln>
                  <a:noFill/>
                </a:ln>
                <a:solidFill>
                  <a:srgbClr val="FFFF00"/>
                </a:solidFill>
                <a:effectLst/>
                <a:uLnTx/>
                <a:uFillTx/>
                <a:latin typeface="Calibri"/>
                <a:ea typeface="+mn-ea"/>
                <a:cs typeface="Calibri"/>
              </a:rPr>
              <a:t>within </a:t>
            </a:r>
            <a:r>
              <a:rPr kumimoji="0" sz="2000" b="1" i="0" u="none" strike="noStrike" kern="1200" cap="none" spc="0" normalizeH="0" baseline="0" noProof="0" dirty="0">
                <a:ln>
                  <a:noFill/>
                </a:ln>
                <a:solidFill>
                  <a:srgbClr val="FFFF00"/>
                </a:solidFill>
                <a:effectLst/>
                <a:uLnTx/>
                <a:uFillTx/>
                <a:latin typeface="Calibri"/>
                <a:ea typeface="+mn-ea"/>
                <a:cs typeface="Calibri"/>
              </a:rPr>
              <a:t>their own</a:t>
            </a:r>
            <a:r>
              <a:rPr kumimoji="0" sz="2000" b="1" i="0" u="none" strike="noStrike" kern="1200" cap="none" spc="-34" normalizeH="0" baseline="0" noProof="0" dirty="0">
                <a:ln>
                  <a:noFill/>
                </a:ln>
                <a:solidFill>
                  <a:srgbClr val="FFFF00"/>
                </a:solidFill>
                <a:effectLst/>
                <a:uLnTx/>
                <a:uFillTx/>
                <a:latin typeface="Calibri"/>
                <a:ea typeface="+mn-ea"/>
                <a:cs typeface="Calibri"/>
              </a:rPr>
              <a:t> </a:t>
            </a:r>
            <a:r>
              <a:rPr kumimoji="0" sz="2000" b="1" i="0" u="none" strike="noStrike" kern="1200" cap="none" spc="-8" normalizeH="0" baseline="0" noProof="0" dirty="0">
                <a:ln>
                  <a:noFill/>
                </a:ln>
                <a:solidFill>
                  <a:srgbClr val="FFFF00"/>
                </a:solidFill>
                <a:effectLst/>
                <a:uLnTx/>
                <a:uFillTx/>
                <a:latin typeface="Calibri"/>
                <a:ea typeface="+mn-ea"/>
                <a:cs typeface="Calibri"/>
              </a:rPr>
              <a:t>spheres.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66700" marR="571500" lvl="0" indent="-257175" algn="l" defTabSz="914400" rtl="0" eaLnBrk="1" fontAlgn="auto" latinLnBrk="0" hangingPunct="1">
              <a:lnSpc>
                <a:spcPct val="90000"/>
              </a:lnSpc>
              <a:spcBef>
                <a:spcPts val="1414"/>
              </a:spcBef>
              <a:spcAft>
                <a:spcPts val="0"/>
              </a:spcAft>
              <a:buClrTx/>
              <a:buSzTx/>
              <a:buFont typeface="Arial"/>
              <a:buChar char="•"/>
              <a:tabLst>
                <a:tab pos="266224" algn="l"/>
                <a:tab pos="266700" algn="l"/>
              </a:tabLst>
              <a:defRPr/>
            </a:pPr>
            <a:r>
              <a:rPr kumimoji="0" sz="2000" b="1" i="0" u="none" strike="noStrike" kern="1200" cap="none" spc="-8" normalizeH="0" baseline="0" noProof="0" dirty="0">
                <a:ln>
                  <a:noFill/>
                </a:ln>
                <a:solidFill>
                  <a:srgbClr val="FFFFFF"/>
                </a:solidFill>
                <a:effectLst/>
                <a:uLnTx/>
                <a:uFillTx/>
                <a:latin typeface="Calibri"/>
                <a:ea typeface="+mn-ea"/>
                <a:cs typeface="Calibri"/>
              </a:rPr>
              <a:t>Proper relationship between government </a:t>
            </a:r>
            <a:r>
              <a:rPr kumimoji="0" sz="2000" b="1" i="0" u="none" strike="noStrike" kern="1200" cap="none" spc="0" normalizeH="0" baseline="0" noProof="0" dirty="0">
                <a:ln>
                  <a:noFill/>
                </a:ln>
                <a:solidFill>
                  <a:srgbClr val="FFFFFF"/>
                </a:solidFill>
                <a:effectLst/>
                <a:uLnTx/>
                <a:uFillTx/>
                <a:latin typeface="Calibri"/>
                <a:ea typeface="+mn-ea"/>
                <a:cs typeface="Calibri"/>
              </a:rPr>
              <a:t>and </a:t>
            </a:r>
            <a:r>
              <a:rPr kumimoji="0" sz="2000" b="1" i="0" u="none" strike="noStrike" kern="1200" cap="none" spc="-4" normalizeH="0" baseline="0" noProof="0" dirty="0">
                <a:ln>
                  <a:noFill/>
                </a:ln>
                <a:solidFill>
                  <a:srgbClr val="FFFFFF"/>
                </a:solidFill>
                <a:effectLst/>
                <a:uLnTx/>
                <a:uFillTx/>
                <a:latin typeface="Calibri"/>
                <a:ea typeface="+mn-ea"/>
                <a:cs typeface="Calibri"/>
              </a:rPr>
              <a:t>the </a:t>
            </a:r>
            <a:r>
              <a:rPr kumimoji="0" sz="2000" b="1" i="0" u="none" strike="noStrike" kern="1200" cap="none" spc="-15" normalizeH="0" baseline="0" noProof="0" dirty="0">
                <a:ln>
                  <a:noFill/>
                </a:ln>
                <a:solidFill>
                  <a:srgbClr val="FFFFFF"/>
                </a:solidFill>
                <a:effectLst/>
                <a:uLnTx/>
                <a:uFillTx/>
                <a:latin typeface="Calibri"/>
                <a:ea typeface="+mn-ea"/>
                <a:cs typeface="Calibri"/>
              </a:rPr>
              <a:t>states, </a:t>
            </a:r>
            <a:r>
              <a:rPr kumimoji="0" sz="2000" b="1" i="0" u="none" strike="noStrike" kern="1200" cap="none" spc="-11" normalizeH="0" baseline="0" noProof="0" dirty="0">
                <a:ln>
                  <a:noFill/>
                </a:ln>
                <a:solidFill>
                  <a:srgbClr val="FFFFFF"/>
                </a:solidFill>
                <a:effectLst/>
                <a:uLnTx/>
                <a:uFillTx/>
                <a:latin typeface="Calibri"/>
                <a:ea typeface="+mn-ea"/>
                <a:cs typeface="Calibri"/>
              </a:rPr>
              <a:t>portraying </a:t>
            </a:r>
            <a:r>
              <a:rPr kumimoji="0" sz="2000" b="1" i="0" u="none" strike="noStrike" kern="1200" cap="none" spc="-4" normalizeH="0" baseline="0" noProof="0" dirty="0">
                <a:ln>
                  <a:noFill/>
                </a:ln>
                <a:solidFill>
                  <a:srgbClr val="FFFFFF"/>
                </a:solidFill>
                <a:effectLst/>
                <a:uLnTx/>
                <a:uFillTx/>
                <a:latin typeface="Calibri"/>
                <a:ea typeface="+mn-ea"/>
                <a:cs typeface="Calibri"/>
              </a:rPr>
              <a:t>the </a:t>
            </a:r>
            <a:r>
              <a:rPr kumimoji="0" sz="2000" b="1" i="0" u="none" strike="noStrike" kern="1200" cap="none" spc="-15" normalizeH="0" baseline="0" noProof="0" dirty="0">
                <a:ln>
                  <a:noFill/>
                </a:ln>
                <a:solidFill>
                  <a:srgbClr val="FFFFFF"/>
                </a:solidFill>
                <a:effectLst/>
                <a:uLnTx/>
                <a:uFillTx/>
                <a:latin typeface="Calibri"/>
                <a:ea typeface="+mn-ea"/>
                <a:cs typeface="Calibri"/>
              </a:rPr>
              <a:t>states </a:t>
            </a:r>
            <a:r>
              <a:rPr kumimoji="0" sz="2000" b="1" i="0" u="none" strike="noStrike" kern="1200" cap="none" spc="0" normalizeH="0" baseline="0" noProof="0" dirty="0">
                <a:ln>
                  <a:noFill/>
                </a:ln>
                <a:solidFill>
                  <a:srgbClr val="FFFFFF"/>
                </a:solidFill>
                <a:effectLst/>
                <a:uLnTx/>
                <a:uFillTx/>
                <a:latin typeface="Calibri"/>
                <a:ea typeface="+mn-ea"/>
                <a:cs typeface="Calibri"/>
              </a:rPr>
              <a:t>as  </a:t>
            </a:r>
            <a:r>
              <a:rPr kumimoji="0" sz="2000" b="1" i="0" u="none" strike="noStrike" kern="1200" cap="none" spc="-8" normalizeH="0" baseline="0" noProof="0" dirty="0">
                <a:ln>
                  <a:noFill/>
                </a:ln>
                <a:solidFill>
                  <a:srgbClr val="FFFFFF"/>
                </a:solidFill>
                <a:effectLst/>
                <a:uLnTx/>
                <a:uFillTx/>
                <a:latin typeface="Calibri"/>
                <a:ea typeface="+mn-ea"/>
                <a:cs typeface="Calibri"/>
              </a:rPr>
              <a:t>powerful </a:t>
            </a:r>
            <a:r>
              <a:rPr kumimoji="0" sz="2000" b="1" i="0" u="none" strike="noStrike" kern="1200" cap="none" spc="-4" normalizeH="0" baseline="0" noProof="0" dirty="0">
                <a:ln>
                  <a:noFill/>
                </a:ln>
                <a:solidFill>
                  <a:srgbClr val="FFFFFF"/>
                </a:solidFill>
                <a:effectLst/>
                <a:uLnTx/>
                <a:uFillTx/>
                <a:latin typeface="Calibri"/>
                <a:ea typeface="+mn-ea"/>
                <a:cs typeface="Calibri"/>
              </a:rPr>
              <a:t>components </a:t>
            </a:r>
            <a:r>
              <a:rPr kumimoji="0" sz="2000" b="1" i="0" u="none" strike="noStrike" kern="1200" cap="none" spc="0" normalizeH="0" baseline="0" noProof="0" dirty="0">
                <a:ln>
                  <a:noFill/>
                </a:ln>
                <a:solidFill>
                  <a:srgbClr val="FFFFFF"/>
                </a:solidFill>
                <a:effectLst/>
                <a:uLnTx/>
                <a:uFillTx/>
                <a:latin typeface="Calibri"/>
                <a:ea typeface="+mn-ea"/>
                <a:cs typeface="Calibri"/>
              </a:rPr>
              <a:t>of </a:t>
            </a:r>
            <a:r>
              <a:rPr kumimoji="0" sz="2000" b="1" i="0" u="none" strike="noStrike" kern="1200" cap="none" spc="-4" normalizeH="0" baseline="0" noProof="0" dirty="0">
                <a:ln>
                  <a:noFill/>
                </a:ln>
                <a:solidFill>
                  <a:srgbClr val="FFFFFF"/>
                </a:solidFill>
                <a:effectLst/>
                <a:uLnTx/>
                <a:uFillTx/>
                <a:latin typeface="Calibri"/>
                <a:ea typeface="+mn-ea"/>
                <a:cs typeface="Calibri"/>
              </a:rPr>
              <a:t>the </a:t>
            </a:r>
            <a:r>
              <a:rPr kumimoji="0" sz="2000" b="1" i="0" u="none" strike="noStrike" kern="1200" cap="none" spc="-11" normalizeH="0" baseline="0" noProof="0" dirty="0">
                <a:ln>
                  <a:noFill/>
                </a:ln>
                <a:solidFill>
                  <a:srgbClr val="FFFFFF"/>
                </a:solidFill>
                <a:effectLst/>
                <a:uLnTx/>
                <a:uFillTx/>
                <a:latin typeface="Calibri"/>
                <a:ea typeface="+mn-ea"/>
                <a:cs typeface="Calibri"/>
              </a:rPr>
              <a:t>federal </a:t>
            </a:r>
            <a:r>
              <a:rPr kumimoji="0" sz="2000" b="1" i="0" u="none" strike="noStrike" kern="1200" cap="none" spc="-8" normalizeH="0" baseline="0" noProof="0" dirty="0">
                <a:ln>
                  <a:noFill/>
                </a:ln>
                <a:solidFill>
                  <a:srgbClr val="FFFFFF"/>
                </a:solidFill>
                <a:effectLst/>
                <a:uLnTx/>
                <a:uFillTx/>
                <a:latin typeface="Calibri"/>
                <a:ea typeface="+mn-ea"/>
                <a:cs typeface="Calibri"/>
              </a:rPr>
              <a:t>government </a:t>
            </a:r>
            <a:r>
              <a:rPr kumimoji="0" sz="2000" b="1" i="0" u="none" strike="noStrike" kern="1200" cap="none" spc="-4"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a:ln>
                  <a:noFill/>
                </a:ln>
                <a:solidFill>
                  <a:srgbClr val="FFFFFF"/>
                </a:solidFill>
                <a:effectLst/>
                <a:uLnTx/>
                <a:uFillTx/>
                <a:latin typeface="Calibri"/>
                <a:ea typeface="+mn-ea"/>
                <a:cs typeface="Calibri"/>
              </a:rPr>
              <a:t>nearly </a:t>
            </a:r>
            <a:r>
              <a:rPr kumimoji="0" sz="2000" b="1" i="0" u="none" strike="noStrike" kern="1200" cap="none" spc="-4" normalizeH="0" baseline="0" noProof="0" dirty="0">
                <a:ln>
                  <a:noFill/>
                </a:ln>
                <a:solidFill>
                  <a:srgbClr val="FFFFFF"/>
                </a:solidFill>
                <a:effectLst/>
                <a:uLnTx/>
                <a:uFillTx/>
                <a:latin typeface="Calibri"/>
                <a:ea typeface="+mn-ea"/>
                <a:cs typeface="Calibri"/>
              </a:rPr>
              <a:t>equal </a:t>
            </a:r>
            <a:r>
              <a:rPr kumimoji="0" sz="2000" b="1" i="0" u="none" strike="noStrike" kern="1200" cap="none" spc="-11" normalizeH="0" baseline="0" noProof="0" dirty="0">
                <a:ln>
                  <a:noFill/>
                </a:ln>
                <a:solidFill>
                  <a:srgbClr val="FFFFFF"/>
                </a:solidFill>
                <a:effectLst/>
                <a:uLnTx/>
                <a:uFillTx/>
                <a:latin typeface="Calibri"/>
                <a:ea typeface="+mn-ea"/>
                <a:cs typeface="Calibri"/>
              </a:rPr>
              <a:t>to </a:t>
            </a:r>
            <a:r>
              <a:rPr kumimoji="0" sz="2000" b="1" i="0" u="none" strike="noStrike" kern="1200" cap="none" spc="-4" normalizeH="0" baseline="0" noProof="0" dirty="0">
                <a:ln>
                  <a:noFill/>
                </a:ln>
                <a:solidFill>
                  <a:srgbClr val="FFFFFF"/>
                </a:solidFill>
                <a:effectLst/>
                <a:uLnTx/>
                <a:uFillTx/>
                <a:latin typeface="Calibri"/>
                <a:ea typeface="+mn-ea"/>
                <a:cs typeface="Calibri"/>
              </a:rPr>
              <a:t>the national  </a:t>
            </a:r>
            <a:r>
              <a:rPr kumimoji="0" sz="2000" b="1" i="0" u="none" strike="noStrike" kern="1200" cap="none" spc="-8" normalizeH="0" baseline="0" noProof="0" dirty="0">
                <a:ln>
                  <a:noFill/>
                </a:ln>
                <a:solidFill>
                  <a:srgbClr val="FFFFFF"/>
                </a:solidFill>
                <a:effectLst/>
                <a:uLnTx/>
                <a:uFillTx/>
                <a:latin typeface="Calibri"/>
                <a:ea typeface="+mn-ea"/>
                <a:cs typeface="Calibri"/>
              </a:rPr>
              <a:t>government.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66700" marR="0" lvl="0" indent="-257175" algn="l" defTabSz="914400" rtl="0" eaLnBrk="1" fontAlgn="auto" latinLnBrk="0" hangingPunct="1">
              <a:lnSpc>
                <a:spcPts val="2051"/>
              </a:lnSpc>
              <a:spcBef>
                <a:spcPts val="1208"/>
              </a:spcBef>
              <a:spcAft>
                <a:spcPts val="0"/>
              </a:spcAft>
              <a:buClrTx/>
              <a:buSzTx/>
              <a:buFont typeface="Arial"/>
              <a:buChar char="•"/>
              <a:tabLst>
                <a:tab pos="266224" algn="l"/>
                <a:tab pos="266700" algn="l"/>
              </a:tabLst>
              <a:defRPr/>
            </a:pPr>
            <a:r>
              <a:rPr kumimoji="0" sz="2000" b="1" i="0" u="none" strike="noStrike" kern="1200" cap="none" spc="-15" normalizeH="0" baseline="0" noProof="0" dirty="0">
                <a:ln>
                  <a:noFill/>
                </a:ln>
                <a:solidFill>
                  <a:srgbClr val="FFFFFF"/>
                </a:solidFill>
                <a:effectLst/>
                <a:uLnTx/>
                <a:uFillTx/>
                <a:latin typeface="Calibri"/>
                <a:ea typeface="+mn-ea"/>
                <a:cs typeface="Calibri"/>
              </a:rPr>
              <a:t>Powers </a:t>
            </a:r>
            <a:r>
              <a:rPr kumimoji="0" sz="2000" b="1" i="0" u="none" strike="noStrike" kern="1200" cap="none" spc="0" normalizeH="0" baseline="0" noProof="0" dirty="0">
                <a:ln>
                  <a:noFill/>
                </a:ln>
                <a:solidFill>
                  <a:srgbClr val="FFFFFF"/>
                </a:solidFill>
                <a:effectLst/>
                <a:uLnTx/>
                <a:uFillTx/>
                <a:latin typeface="Calibri"/>
                <a:ea typeface="+mn-ea"/>
                <a:cs typeface="Calibri"/>
              </a:rPr>
              <a:t>and </a:t>
            </a:r>
            <a:r>
              <a:rPr kumimoji="0" sz="2000" b="1" i="0" u="none" strike="noStrike" kern="1200" cap="none" spc="-4" normalizeH="0" baseline="0" noProof="0" dirty="0">
                <a:ln>
                  <a:noFill/>
                </a:ln>
                <a:solidFill>
                  <a:srgbClr val="FFFFFF"/>
                </a:solidFill>
                <a:effectLst/>
                <a:uLnTx/>
                <a:uFillTx/>
                <a:latin typeface="Calibri"/>
                <a:ea typeface="+mn-ea"/>
                <a:cs typeface="Calibri"/>
              </a:rPr>
              <a:t>policy assignments </a:t>
            </a:r>
            <a:r>
              <a:rPr kumimoji="0" sz="2000" b="1" i="0" u="none" strike="noStrike" kern="1200" cap="none" spc="0" normalizeH="0" baseline="0" noProof="0" dirty="0">
                <a:ln>
                  <a:noFill/>
                </a:ln>
                <a:solidFill>
                  <a:srgbClr val="FFFFFF"/>
                </a:solidFill>
                <a:effectLst/>
                <a:uLnTx/>
                <a:uFillTx/>
                <a:latin typeface="Calibri"/>
                <a:ea typeface="+mn-ea"/>
                <a:cs typeface="Calibri"/>
              </a:rPr>
              <a:t>of </a:t>
            </a:r>
            <a:r>
              <a:rPr kumimoji="0" sz="2000" b="1" i="0" u="none" strike="noStrike" kern="1200" cap="none" spc="-4" normalizeH="0" baseline="0" noProof="0" dirty="0">
                <a:ln>
                  <a:noFill/>
                </a:ln>
                <a:solidFill>
                  <a:srgbClr val="FFFFFF"/>
                </a:solidFill>
                <a:effectLst/>
                <a:uLnTx/>
                <a:uFillTx/>
                <a:latin typeface="Calibri"/>
                <a:ea typeface="+mn-ea"/>
                <a:cs typeface="Calibri"/>
              </a:rPr>
              <a:t>the </a:t>
            </a:r>
            <a:r>
              <a:rPr kumimoji="0" sz="2000" b="1" i="0" u="none" strike="noStrike" kern="1200" cap="none" spc="-15" normalizeH="0" baseline="0" noProof="0" dirty="0">
                <a:ln>
                  <a:noFill/>
                </a:ln>
                <a:solidFill>
                  <a:srgbClr val="FFFFFF"/>
                </a:solidFill>
                <a:effectLst/>
                <a:uLnTx/>
                <a:uFillTx/>
                <a:latin typeface="Calibri"/>
                <a:ea typeface="+mn-ea"/>
                <a:cs typeface="Calibri"/>
              </a:rPr>
              <a:t>layers </a:t>
            </a:r>
            <a:r>
              <a:rPr kumimoji="0" sz="2000" b="1" i="0" u="none" strike="noStrike" kern="1200" cap="none" spc="0" normalizeH="0" baseline="0" noProof="0" dirty="0">
                <a:ln>
                  <a:noFill/>
                </a:ln>
                <a:solidFill>
                  <a:srgbClr val="FFFFFF"/>
                </a:solidFill>
                <a:effectLst/>
                <a:uLnTx/>
                <a:uFillTx/>
                <a:latin typeface="Calibri"/>
                <a:ea typeface="+mn-ea"/>
                <a:cs typeface="Calibri"/>
              </a:rPr>
              <a:t>of </a:t>
            </a:r>
            <a:r>
              <a:rPr kumimoji="0" sz="2000" b="1" i="0" u="none" strike="noStrike" kern="1200" cap="none" spc="-11" normalizeH="0" baseline="0" noProof="0" dirty="0">
                <a:ln>
                  <a:noFill/>
                </a:ln>
                <a:solidFill>
                  <a:srgbClr val="FFFFFF"/>
                </a:solidFill>
                <a:effectLst/>
                <a:uLnTx/>
                <a:uFillTx/>
                <a:latin typeface="Calibri"/>
                <a:ea typeface="+mn-ea"/>
                <a:cs typeface="Calibri"/>
              </a:rPr>
              <a:t>government were </a:t>
            </a:r>
            <a:r>
              <a:rPr kumimoji="0" sz="2000" b="1" i="0" u="none" strike="noStrike" kern="1200" cap="none" spc="-8" normalizeH="0" baseline="0" noProof="0" dirty="0">
                <a:ln>
                  <a:noFill/>
                </a:ln>
                <a:solidFill>
                  <a:srgbClr val="FFFFFF"/>
                </a:solidFill>
                <a:effectLst/>
                <a:uLnTx/>
                <a:uFillTx/>
                <a:latin typeface="Calibri"/>
                <a:ea typeface="+mn-ea"/>
                <a:cs typeface="Calibri"/>
              </a:rPr>
              <a:t>distinct, </a:t>
            </a:r>
            <a:r>
              <a:rPr kumimoji="0" sz="2000" b="1" i="0" u="none" strike="noStrike" kern="1200" cap="none" spc="0" normalizeH="0" baseline="0" noProof="0" dirty="0">
                <a:ln>
                  <a:noFill/>
                </a:ln>
                <a:solidFill>
                  <a:srgbClr val="FFFFFF"/>
                </a:solidFill>
                <a:effectLst/>
                <a:uLnTx/>
                <a:uFillTx/>
                <a:latin typeface="Calibri"/>
                <a:ea typeface="+mn-ea"/>
                <a:cs typeface="Calibri"/>
              </a:rPr>
              <a:t>as in a</a:t>
            </a:r>
            <a:r>
              <a:rPr kumimoji="0" sz="2000" b="1" i="0" u="none" strike="noStrike" kern="1200" cap="none" spc="94" normalizeH="0" baseline="0" noProof="0" dirty="0">
                <a:ln>
                  <a:noFill/>
                </a:ln>
                <a:solidFill>
                  <a:srgbClr val="FFFFFF"/>
                </a:solidFill>
                <a:effectLst/>
                <a:uLnTx/>
                <a:uFillTx/>
                <a:latin typeface="Calibri"/>
                <a:ea typeface="+mn-ea"/>
                <a:cs typeface="Calibri"/>
              </a:rPr>
              <a:t> </a:t>
            </a:r>
            <a:r>
              <a:rPr kumimoji="0" sz="2000" b="1" i="0" u="none" strike="noStrike" kern="1200" cap="none" spc="-15" normalizeH="0" baseline="0" noProof="0" dirty="0">
                <a:ln>
                  <a:noFill/>
                </a:ln>
                <a:solidFill>
                  <a:srgbClr val="FFFFFF"/>
                </a:solidFill>
                <a:effectLst/>
                <a:uLnTx/>
                <a:uFillTx/>
                <a:latin typeface="Calibri"/>
                <a:ea typeface="+mn-ea"/>
                <a:cs typeface="Calibri"/>
              </a:rPr>
              <a:t>layer</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66700" marR="0" lvl="0" indent="0" algn="l" defTabSz="914400" rtl="0" eaLnBrk="1" fontAlgn="auto" latinLnBrk="0" hangingPunct="1">
              <a:lnSpc>
                <a:spcPts val="2051"/>
              </a:lnSpc>
              <a:spcBef>
                <a:spcPts val="0"/>
              </a:spcBef>
              <a:spcAft>
                <a:spcPts val="0"/>
              </a:spcAft>
              <a:buClrTx/>
              <a:buSzTx/>
              <a:buFontTx/>
              <a:buNone/>
              <a:tabLst/>
              <a:defRPr/>
            </a:pPr>
            <a:r>
              <a:rPr kumimoji="0" sz="2000" b="1" i="0" u="none" strike="noStrike" kern="1200" cap="none" spc="-15" normalizeH="0" baseline="0" noProof="0" dirty="0">
                <a:ln>
                  <a:noFill/>
                </a:ln>
                <a:solidFill>
                  <a:srgbClr val="FFFFFF"/>
                </a:solidFill>
                <a:effectLst/>
                <a:uLnTx/>
                <a:uFillTx/>
                <a:latin typeface="Calibri"/>
                <a:ea typeface="+mn-ea"/>
                <a:cs typeface="Calibri"/>
              </a:rPr>
              <a:t>cake.</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66700" marR="3810" lvl="0" indent="-257175" algn="just" defTabSz="914400" rtl="0" eaLnBrk="1" fontAlgn="auto" latinLnBrk="0" hangingPunct="1">
              <a:lnSpc>
                <a:spcPct val="90000"/>
              </a:lnSpc>
              <a:spcBef>
                <a:spcPts val="1529"/>
              </a:spcBef>
              <a:spcAft>
                <a:spcPts val="0"/>
              </a:spcAft>
              <a:buClrTx/>
              <a:buSzTx/>
              <a:buFont typeface="Arial"/>
              <a:buChar char="•"/>
              <a:tabLst>
                <a:tab pos="266700" algn="l"/>
              </a:tabLst>
              <a:defRPr/>
            </a:pPr>
            <a:r>
              <a:rPr kumimoji="0" sz="2000" b="1" i="0" u="none" strike="noStrike" kern="1200" cap="none" spc="-8" normalizeH="0" baseline="0" noProof="0" dirty="0">
                <a:ln>
                  <a:noFill/>
                </a:ln>
                <a:solidFill>
                  <a:srgbClr val="FFFF00"/>
                </a:solidFill>
                <a:effectLst/>
                <a:uLnTx/>
                <a:uFillTx/>
                <a:latin typeface="Calibri"/>
                <a:ea typeface="+mn-ea"/>
                <a:cs typeface="Calibri"/>
              </a:rPr>
              <a:t>Suggested </a:t>
            </a:r>
            <a:r>
              <a:rPr kumimoji="0" sz="2000" b="1" i="0" u="none" strike="noStrike" kern="1200" cap="none" spc="-4" normalizeH="0" baseline="0" noProof="0" dirty="0">
                <a:ln>
                  <a:noFill/>
                </a:ln>
                <a:solidFill>
                  <a:srgbClr val="FFFF00"/>
                </a:solidFill>
                <a:effectLst/>
                <a:uLnTx/>
                <a:uFillTx/>
                <a:latin typeface="Calibri"/>
                <a:ea typeface="+mn-ea"/>
                <a:cs typeface="Calibri"/>
              </a:rPr>
              <a:t>that </a:t>
            </a:r>
            <a:r>
              <a:rPr kumimoji="0" sz="2000" b="1" i="0" u="none" strike="noStrike" kern="1200" cap="none" spc="0" normalizeH="0" baseline="0" noProof="0" dirty="0">
                <a:ln>
                  <a:noFill/>
                </a:ln>
                <a:solidFill>
                  <a:srgbClr val="FFFF00"/>
                </a:solidFill>
                <a:effectLst/>
                <a:uLnTx/>
                <a:uFillTx/>
                <a:latin typeface="Calibri"/>
                <a:ea typeface="+mn-ea"/>
                <a:cs typeface="Calibri"/>
              </a:rPr>
              <a:t>the </a:t>
            </a:r>
            <a:r>
              <a:rPr kumimoji="0" sz="2000" b="1" i="0" u="none" strike="noStrike" kern="1200" cap="none" spc="-11" normalizeH="0" baseline="0" noProof="0" dirty="0">
                <a:ln>
                  <a:noFill/>
                </a:ln>
                <a:solidFill>
                  <a:srgbClr val="FFFF00"/>
                </a:solidFill>
                <a:effectLst/>
                <a:uLnTx/>
                <a:uFillTx/>
                <a:latin typeface="Calibri"/>
                <a:ea typeface="+mn-ea"/>
                <a:cs typeface="Calibri"/>
              </a:rPr>
              <a:t>powers </a:t>
            </a:r>
            <a:r>
              <a:rPr kumimoji="0" sz="2000" b="1" i="0" u="none" strike="noStrike" kern="1200" cap="none" spc="0" normalizeH="0" baseline="0" noProof="0" dirty="0">
                <a:ln>
                  <a:noFill/>
                </a:ln>
                <a:solidFill>
                  <a:srgbClr val="FFFF00"/>
                </a:solidFill>
                <a:effectLst/>
                <a:uLnTx/>
                <a:uFillTx/>
                <a:latin typeface="Calibri"/>
                <a:ea typeface="+mn-ea"/>
                <a:cs typeface="Calibri"/>
              </a:rPr>
              <a:t>of the </a:t>
            </a:r>
            <a:r>
              <a:rPr kumimoji="0" sz="2000" b="1" i="0" u="none" strike="noStrike" kern="1200" cap="none" spc="-4" normalizeH="0" baseline="0" noProof="0" dirty="0">
                <a:ln>
                  <a:noFill/>
                </a:ln>
                <a:solidFill>
                  <a:srgbClr val="FFFF00"/>
                </a:solidFill>
                <a:effectLst/>
                <a:uLnTx/>
                <a:uFillTx/>
                <a:latin typeface="Calibri"/>
                <a:ea typeface="+mn-ea"/>
                <a:cs typeface="Calibri"/>
              </a:rPr>
              <a:t>national</a:t>
            </a:r>
            <a:r>
              <a:rPr kumimoji="0" lang="en-US" sz="2000" b="1" i="0" u="none" strike="noStrike" kern="1200" cap="none" spc="-4" normalizeH="0" baseline="0" noProof="0" dirty="0">
                <a:ln>
                  <a:noFill/>
                </a:ln>
                <a:solidFill>
                  <a:srgbClr val="FFFF00"/>
                </a:solidFill>
                <a:effectLst/>
                <a:uLnTx/>
                <a:uFillTx/>
                <a:latin typeface="Calibri"/>
                <a:ea typeface="+mn-ea"/>
                <a:cs typeface="Calibri"/>
              </a:rPr>
              <a:t> </a:t>
            </a:r>
            <a:r>
              <a:rPr kumimoji="0" sz="2000" b="1" i="0" u="none" strike="noStrike" kern="1200" cap="none" spc="-11" normalizeH="0" baseline="0" noProof="0" dirty="0">
                <a:ln>
                  <a:noFill/>
                </a:ln>
                <a:solidFill>
                  <a:srgbClr val="FFFF00"/>
                </a:solidFill>
                <a:effectLst/>
                <a:uLnTx/>
                <a:uFillTx/>
                <a:latin typeface="Calibri"/>
                <a:ea typeface="+mn-ea"/>
                <a:cs typeface="Calibri"/>
              </a:rPr>
              <a:t>government </a:t>
            </a:r>
            <a:r>
              <a:rPr kumimoji="0" sz="2000" b="1" i="0" u="none" strike="noStrike" kern="1200" cap="none" spc="0" normalizeH="0" baseline="0" noProof="0" dirty="0">
                <a:ln>
                  <a:noFill/>
                </a:ln>
                <a:solidFill>
                  <a:srgbClr val="FFFF00"/>
                </a:solidFill>
                <a:effectLst/>
                <a:uLnTx/>
                <a:uFillTx/>
                <a:latin typeface="Calibri"/>
                <a:ea typeface="+mn-ea"/>
                <a:cs typeface="Calibri"/>
              </a:rPr>
              <a:t>should be</a:t>
            </a:r>
            <a:r>
              <a:rPr kumimoji="0" lang="en-US" sz="2000" b="1" i="0" u="none" strike="noStrike" kern="1200" cap="none" spc="0" normalizeH="0" baseline="0" noProof="0" dirty="0">
                <a:ln>
                  <a:noFill/>
                </a:ln>
                <a:solidFill>
                  <a:srgbClr val="FFFF00"/>
                </a:solidFill>
                <a:effectLst/>
                <a:uLnTx/>
                <a:uFillTx/>
                <a:latin typeface="Calibri"/>
                <a:ea typeface="+mn-ea"/>
                <a:cs typeface="Calibri"/>
              </a:rPr>
              <a:t> </a:t>
            </a:r>
            <a:r>
              <a:rPr kumimoji="0" sz="2000" b="1" i="0" u="none" strike="noStrike" kern="1200" cap="none" spc="-15" normalizeH="0" baseline="0" noProof="0" dirty="0">
                <a:ln>
                  <a:noFill/>
                </a:ln>
                <a:solidFill>
                  <a:srgbClr val="FFFF00"/>
                </a:solidFill>
                <a:effectLst/>
                <a:uLnTx/>
                <a:uFillTx/>
                <a:latin typeface="Calibri"/>
                <a:ea typeface="+mn-ea"/>
                <a:cs typeface="Calibri"/>
              </a:rPr>
              <a:t>interpreted </a:t>
            </a:r>
            <a:r>
              <a:rPr kumimoji="0" sz="2000" b="1" i="0" u="none" strike="noStrike" kern="1200" cap="none" spc="-4" normalizeH="0" baseline="0" noProof="0" dirty="0">
                <a:ln>
                  <a:noFill/>
                </a:ln>
                <a:solidFill>
                  <a:srgbClr val="FFFF00"/>
                </a:solidFill>
                <a:effectLst/>
                <a:uLnTx/>
                <a:uFillTx/>
                <a:latin typeface="Calibri"/>
                <a:ea typeface="+mn-ea"/>
                <a:cs typeface="Calibri"/>
              </a:rPr>
              <a:t>narrowly (Constitution </a:t>
            </a:r>
            <a:r>
              <a:rPr kumimoji="0" sz="2000" b="1" i="0" u="none" strike="noStrike" kern="1200" cap="none" spc="-8" normalizeH="0" baseline="0" noProof="0" dirty="0">
                <a:ln>
                  <a:noFill/>
                </a:ln>
                <a:solidFill>
                  <a:srgbClr val="FFFF00"/>
                </a:solidFill>
                <a:effectLst/>
                <a:uLnTx/>
                <a:uFillTx/>
                <a:latin typeface="Calibri"/>
                <a:ea typeface="+mn-ea"/>
                <a:cs typeface="Calibri"/>
              </a:rPr>
              <a:t>gives </a:t>
            </a:r>
            <a:r>
              <a:rPr kumimoji="0" sz="2000" b="1" i="0" u="none" strike="noStrike" kern="1200" cap="none" spc="0" normalizeH="0" baseline="0" noProof="0" dirty="0">
                <a:ln>
                  <a:noFill/>
                </a:ln>
                <a:solidFill>
                  <a:srgbClr val="FFFF00"/>
                </a:solidFill>
                <a:effectLst/>
                <a:uLnTx/>
                <a:uFillTx/>
                <a:latin typeface="Calibri"/>
                <a:ea typeface="+mn-ea"/>
                <a:cs typeface="Calibri"/>
              </a:rPr>
              <a:t>the </a:t>
            </a:r>
            <a:r>
              <a:rPr kumimoji="0" sz="2000" b="1" i="0" u="none" strike="noStrike" kern="1200" cap="none" spc="-19" normalizeH="0" baseline="0" noProof="0" dirty="0">
                <a:ln>
                  <a:noFill/>
                </a:ln>
                <a:solidFill>
                  <a:srgbClr val="FFFF00"/>
                </a:solidFill>
                <a:effectLst/>
                <a:uLnTx/>
                <a:uFillTx/>
                <a:latin typeface="Calibri"/>
                <a:ea typeface="+mn-ea"/>
                <a:cs typeface="Calibri"/>
              </a:rPr>
              <a:t>federal </a:t>
            </a:r>
            <a:r>
              <a:rPr kumimoji="0" sz="2000" b="1" i="0" u="none" strike="noStrike" kern="1200" cap="none" spc="-11" normalizeH="0" baseline="0" noProof="0" dirty="0">
                <a:ln>
                  <a:noFill/>
                </a:ln>
                <a:solidFill>
                  <a:srgbClr val="FFFF00"/>
                </a:solidFill>
                <a:effectLst/>
                <a:uLnTx/>
                <a:uFillTx/>
                <a:latin typeface="Calibri"/>
                <a:ea typeface="+mn-ea"/>
                <a:cs typeface="Calibri"/>
              </a:rPr>
              <a:t>government </a:t>
            </a:r>
            <a:r>
              <a:rPr kumimoji="0" sz="2000" b="1" i="0" u="none" strike="noStrike" kern="1200" cap="none" spc="-4" normalizeH="0" baseline="0" noProof="0" dirty="0">
                <a:ln>
                  <a:noFill/>
                </a:ln>
                <a:solidFill>
                  <a:srgbClr val="FFFF00"/>
                </a:solidFill>
                <a:effectLst/>
                <a:uLnTx/>
                <a:uFillTx/>
                <a:latin typeface="Calibri"/>
                <a:ea typeface="+mn-ea"/>
                <a:cs typeface="Calibri"/>
              </a:rPr>
              <a:t>limited </a:t>
            </a:r>
            <a:r>
              <a:rPr kumimoji="0" sz="2000" b="1" i="0" u="none" strike="noStrike" kern="1200" cap="none" spc="-11" normalizeH="0" baseline="0" noProof="0" dirty="0">
                <a:ln>
                  <a:noFill/>
                </a:ln>
                <a:solidFill>
                  <a:srgbClr val="FFFF00"/>
                </a:solidFill>
                <a:effectLst/>
                <a:uLnTx/>
                <a:uFillTx/>
                <a:latin typeface="Calibri"/>
                <a:ea typeface="+mn-ea"/>
                <a:cs typeface="Calibri"/>
              </a:rPr>
              <a:t>powers </a:t>
            </a:r>
            <a:r>
              <a:rPr kumimoji="0" sz="2000" b="1" i="0" u="none" strike="noStrike" kern="1200" cap="none" spc="0" normalizeH="0" baseline="0" noProof="0" dirty="0">
                <a:ln>
                  <a:noFill/>
                </a:ln>
                <a:solidFill>
                  <a:srgbClr val="FFFF00"/>
                </a:solidFill>
                <a:effectLst/>
                <a:uLnTx/>
                <a:uFillTx/>
                <a:latin typeface="Calibri"/>
                <a:ea typeface="+mn-ea"/>
                <a:cs typeface="Calibri"/>
              </a:rPr>
              <a:t>and the </a:t>
            </a:r>
            <a:r>
              <a:rPr kumimoji="0" sz="2000" b="1" i="0" u="none" strike="noStrike" kern="1200" cap="none" spc="-19" normalizeH="0" baseline="0" noProof="0" dirty="0">
                <a:ln>
                  <a:noFill/>
                </a:ln>
                <a:solidFill>
                  <a:srgbClr val="FFFF00"/>
                </a:solidFill>
                <a:effectLst/>
                <a:uLnTx/>
                <a:uFillTx/>
                <a:latin typeface="Calibri"/>
                <a:ea typeface="+mn-ea"/>
                <a:cs typeface="Calibri"/>
              </a:rPr>
              <a:t>rest </a:t>
            </a:r>
            <a:r>
              <a:rPr kumimoji="0" sz="2000" b="1" i="0" u="none" strike="noStrike" kern="1200" cap="none" spc="0" normalizeH="0" baseline="0" noProof="0" dirty="0">
                <a:ln>
                  <a:noFill/>
                </a:ln>
                <a:solidFill>
                  <a:srgbClr val="FFFF00"/>
                </a:solidFill>
                <a:effectLst/>
                <a:uLnTx/>
                <a:uFillTx/>
                <a:latin typeface="Calibri"/>
                <a:ea typeface="+mn-ea"/>
                <a:cs typeface="Calibri"/>
              </a:rPr>
              <a:t>should be </a:t>
            </a:r>
            <a:r>
              <a:rPr kumimoji="0" sz="2000" b="1" i="0" u="none" strike="noStrike" kern="1200" cap="none" spc="-15" normalizeH="0" baseline="0" noProof="0" dirty="0">
                <a:ln>
                  <a:noFill/>
                </a:ln>
                <a:solidFill>
                  <a:srgbClr val="FFFF00"/>
                </a:solidFill>
                <a:effectLst/>
                <a:uLnTx/>
                <a:uFillTx/>
                <a:latin typeface="Calibri"/>
                <a:ea typeface="+mn-ea"/>
                <a:cs typeface="Calibri"/>
              </a:rPr>
              <a:t>to </a:t>
            </a:r>
            <a:r>
              <a:rPr kumimoji="0" sz="2000" b="1" i="0" u="none" strike="noStrike" kern="1200" cap="none" spc="0" normalizeH="0" baseline="0" noProof="0" dirty="0">
                <a:ln>
                  <a:noFill/>
                </a:ln>
                <a:solidFill>
                  <a:srgbClr val="FFFF00"/>
                </a:solidFill>
                <a:effectLst/>
                <a:uLnTx/>
                <a:uFillTx/>
                <a:latin typeface="Calibri"/>
                <a:ea typeface="+mn-ea"/>
                <a:cs typeface="Calibri"/>
              </a:rPr>
              <a:t>the</a:t>
            </a:r>
            <a:r>
              <a:rPr kumimoji="0" sz="2000" b="1" i="0" u="none" strike="noStrike" kern="1200" cap="none" spc="-19" normalizeH="0" baseline="0" noProof="0" dirty="0">
                <a:ln>
                  <a:noFill/>
                </a:ln>
                <a:solidFill>
                  <a:srgbClr val="FFFF00"/>
                </a:solidFill>
                <a:effectLst/>
                <a:uLnTx/>
                <a:uFillTx/>
                <a:latin typeface="Calibri"/>
                <a:ea typeface="+mn-ea"/>
                <a:cs typeface="Calibri"/>
              </a:rPr>
              <a:t> </a:t>
            </a:r>
            <a:r>
              <a:rPr kumimoji="0" sz="2000" b="1" i="0" u="none" strike="noStrike" kern="1200" cap="none" spc="-15" normalizeH="0" baseline="0" noProof="0" dirty="0">
                <a:ln>
                  <a:noFill/>
                </a:ln>
                <a:solidFill>
                  <a:srgbClr val="FFFF00"/>
                </a:solidFill>
                <a:effectLst/>
                <a:uLnTx/>
                <a:uFillTx/>
                <a:latin typeface="Calibri"/>
                <a:ea typeface="+mn-ea"/>
                <a:cs typeface="Calibri"/>
              </a:rPr>
              <a:t>state</a:t>
            </a:r>
            <a:r>
              <a:rPr kumimoji="0" lang="en-US" sz="2000" b="1" i="0" u="none" strike="noStrike" kern="1200" cap="none" spc="-15" normalizeH="0" baseline="0" noProof="0" dirty="0">
                <a:ln>
                  <a:noFill/>
                </a:ln>
                <a:solidFill>
                  <a:srgbClr val="FFFF00"/>
                </a:solidFill>
                <a:effectLst/>
                <a:uLnTx/>
                <a:uFillTx/>
                <a:latin typeface="Calibri"/>
                <a:ea typeface="+mn-ea"/>
                <a:cs typeface="Calibri"/>
              </a:rPr>
              <a:t>'</a:t>
            </a:r>
            <a:r>
              <a:rPr kumimoji="0" sz="2000" b="1" i="0" u="none" strike="noStrike" kern="1200" cap="none" spc="-15" normalizeH="0" baseline="0" noProof="0" dirty="0">
                <a:ln>
                  <a:noFill/>
                </a:ln>
                <a:solidFill>
                  <a:srgbClr val="FFFF00"/>
                </a:solidFill>
                <a:effectLst/>
                <a:uLnTx/>
                <a:uFillTx/>
                <a:latin typeface="Calibri"/>
                <a:ea typeface="+mn-ea"/>
                <a:cs typeface="Calibri"/>
              </a:rPr>
              <a:t>s</a:t>
            </a:r>
            <a:r>
              <a:rPr kumimoji="0" lang="en-US" sz="2000" b="1" i="0" u="none" strike="noStrike" kern="1200" cap="none" spc="-15" normalizeH="0" baseline="0" noProof="0" dirty="0">
                <a:ln>
                  <a:noFill/>
                </a:ln>
                <a:solidFill>
                  <a:srgbClr val="FFFF00"/>
                </a:solidFill>
                <a:effectLst/>
                <a:uLnTx/>
                <a:uFillTx/>
                <a:latin typeface="Calibri"/>
                <a:ea typeface="+mn-ea"/>
                <a:cs typeface="Calibri"/>
              </a:rPr>
              <a:t> power</a:t>
            </a:r>
            <a:r>
              <a:rPr kumimoji="0" sz="2000" b="1" i="0" u="none" strike="noStrike" kern="1200" cap="none" spc="-15" normalizeH="0" baseline="0" noProof="0" dirty="0">
                <a:ln>
                  <a:noFill/>
                </a:ln>
                <a:solidFill>
                  <a:srgbClr val="FFFF00"/>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161501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4036" y="0"/>
            <a:ext cx="6664959" cy="382156"/>
          </a:xfrm>
          <a:prstGeom prst="rect">
            <a:avLst/>
          </a:prstGeom>
        </p:spPr>
        <p:txBody>
          <a:bodyPr vert="horz" wrap="square" lIns="0" tIns="12700" rIns="0" bIns="0" rtlCol="0">
            <a:spAutoFit/>
          </a:bodyPr>
          <a:lstStyle/>
          <a:p>
            <a:pPr marL="12700" algn="ctr">
              <a:lnSpc>
                <a:spcPct val="100000"/>
              </a:lnSpc>
              <a:spcBef>
                <a:spcPts val="100"/>
              </a:spcBef>
            </a:pPr>
            <a:r>
              <a:rPr sz="2400" spc="-5" dirty="0"/>
              <a:t>DUAL (“LAYER CAKE”)</a:t>
            </a:r>
            <a:r>
              <a:rPr sz="2400" spc="5" dirty="0"/>
              <a:t> </a:t>
            </a:r>
            <a:r>
              <a:rPr sz="2400" spc="-5" dirty="0"/>
              <a:t>FEDERALISM</a:t>
            </a:r>
            <a:endParaRPr sz="2400" dirty="0"/>
          </a:p>
        </p:txBody>
      </p:sp>
      <p:sp>
        <p:nvSpPr>
          <p:cNvPr id="3" name="object 3"/>
          <p:cNvSpPr txBox="1"/>
          <p:nvPr/>
        </p:nvSpPr>
        <p:spPr>
          <a:xfrm>
            <a:off x="0" y="355262"/>
            <a:ext cx="9144000" cy="3458639"/>
          </a:xfrm>
          <a:prstGeom prst="rect">
            <a:avLst/>
          </a:prstGeom>
        </p:spPr>
        <p:txBody>
          <a:bodyPr vert="horz" wrap="square" lIns="0" tIns="59690" rIns="0" bIns="0" rtlCol="0">
            <a:spAutoFit/>
          </a:bodyPr>
          <a:lstStyle/>
          <a:p>
            <a:pPr marL="355600" indent="-342900">
              <a:lnSpc>
                <a:spcPct val="100000"/>
              </a:lnSpc>
              <a:spcBef>
                <a:spcPts val="470"/>
              </a:spcBef>
              <a:buFont typeface="Arial"/>
              <a:buChar char="•"/>
              <a:tabLst>
                <a:tab pos="354965" algn="l"/>
                <a:tab pos="355600" algn="l"/>
              </a:tabLst>
            </a:pPr>
            <a:r>
              <a:rPr sz="2000" b="1" spc="-5" dirty="0">
                <a:latin typeface="Calibri"/>
                <a:cs typeface="Calibri"/>
              </a:rPr>
              <a:t>Dual federalism</a:t>
            </a:r>
            <a:endParaRPr sz="2000" dirty="0">
              <a:latin typeface="Calibri"/>
              <a:cs typeface="Calibri"/>
            </a:endParaRPr>
          </a:p>
          <a:p>
            <a:pPr marL="755650" lvl="1" indent="-286385">
              <a:lnSpc>
                <a:spcPct val="100000"/>
              </a:lnSpc>
              <a:spcBef>
                <a:spcPts val="370"/>
              </a:spcBef>
              <a:buFont typeface="Arial"/>
              <a:buChar char="–"/>
              <a:tabLst>
                <a:tab pos="755015" algn="l"/>
                <a:tab pos="755650" algn="l"/>
              </a:tabLst>
            </a:pPr>
            <a:r>
              <a:rPr sz="2000" b="1" dirty="0">
                <a:latin typeface="Calibri"/>
                <a:cs typeface="Calibri"/>
              </a:rPr>
              <a:t>Each </a:t>
            </a:r>
            <a:r>
              <a:rPr sz="2000" b="1" spc="-5" dirty="0">
                <a:latin typeface="Calibri"/>
                <a:cs typeface="Calibri"/>
              </a:rPr>
              <a:t>government </a:t>
            </a:r>
            <a:r>
              <a:rPr sz="2000" b="1" dirty="0">
                <a:latin typeface="Calibri"/>
                <a:cs typeface="Calibri"/>
              </a:rPr>
              <a:t>unit </a:t>
            </a:r>
            <a:r>
              <a:rPr sz="2000" b="1" spc="-5" dirty="0">
                <a:latin typeface="Calibri"/>
                <a:cs typeface="Calibri"/>
              </a:rPr>
              <a:t>-- nation</a:t>
            </a:r>
            <a:r>
              <a:rPr lang="en-US" sz="2000" b="1" spc="-5" dirty="0">
                <a:latin typeface="Calibri"/>
                <a:cs typeface="Calibri"/>
              </a:rPr>
              <a:t>al</a:t>
            </a:r>
            <a:r>
              <a:rPr sz="2000" b="1" spc="-5" dirty="0">
                <a:latin typeface="Calibri"/>
                <a:cs typeface="Calibri"/>
              </a:rPr>
              <a:t> </a:t>
            </a:r>
            <a:r>
              <a:rPr sz="2000" b="1" dirty="0">
                <a:latin typeface="Calibri"/>
                <a:cs typeface="Calibri"/>
              </a:rPr>
              <a:t>and </a:t>
            </a:r>
            <a:r>
              <a:rPr sz="2000" b="1" spc="-5" dirty="0">
                <a:latin typeface="Calibri"/>
                <a:cs typeface="Calibri"/>
              </a:rPr>
              <a:t>state -- </a:t>
            </a:r>
            <a:r>
              <a:rPr sz="2000" b="1" dirty="0">
                <a:latin typeface="Calibri"/>
                <a:cs typeface="Calibri"/>
              </a:rPr>
              <a:t>is </a:t>
            </a:r>
            <a:r>
              <a:rPr sz="2000" b="1" spc="-5" dirty="0">
                <a:latin typeface="Calibri"/>
                <a:cs typeface="Calibri"/>
              </a:rPr>
              <a:t>sovereign within </a:t>
            </a:r>
            <a:r>
              <a:rPr sz="2000" b="1" dirty="0">
                <a:latin typeface="Calibri"/>
                <a:cs typeface="Calibri"/>
              </a:rPr>
              <a:t>its</a:t>
            </a:r>
            <a:r>
              <a:rPr sz="2000" b="1" spc="25" dirty="0">
                <a:latin typeface="Calibri"/>
                <a:cs typeface="Calibri"/>
              </a:rPr>
              <a:t> </a:t>
            </a:r>
            <a:r>
              <a:rPr sz="2000" b="1" spc="-5" dirty="0">
                <a:latin typeface="Calibri"/>
                <a:cs typeface="Calibri"/>
              </a:rPr>
              <a:t>sphere.</a:t>
            </a:r>
            <a:endParaRPr sz="2000" dirty="0">
              <a:latin typeface="Calibri"/>
              <a:cs typeface="Calibri"/>
            </a:endParaRPr>
          </a:p>
          <a:p>
            <a:pPr marL="748665" marR="115570" lvl="1" indent="-279400">
              <a:lnSpc>
                <a:spcPct val="100000"/>
              </a:lnSpc>
              <a:spcBef>
                <a:spcPts val="440"/>
              </a:spcBef>
              <a:buFont typeface="Arial"/>
              <a:buChar char="–"/>
              <a:tabLst>
                <a:tab pos="755015" algn="l"/>
                <a:tab pos="755650" algn="l"/>
              </a:tabLst>
            </a:pPr>
            <a:r>
              <a:rPr sz="2000" b="1" spc="-5" dirty="0">
                <a:latin typeface="Calibri"/>
                <a:cs typeface="Calibri"/>
              </a:rPr>
              <a:t>The relationship between nation</a:t>
            </a:r>
            <a:r>
              <a:rPr lang="en-US" sz="2000" b="1" spc="-5" dirty="0">
                <a:latin typeface="Calibri"/>
                <a:cs typeface="Calibri"/>
              </a:rPr>
              <a:t>al</a:t>
            </a:r>
            <a:r>
              <a:rPr sz="2000" b="1" spc="-5" dirty="0">
                <a:latin typeface="Calibri"/>
                <a:cs typeface="Calibri"/>
              </a:rPr>
              <a:t> and </a:t>
            </a:r>
            <a:r>
              <a:rPr sz="2000" b="1" dirty="0">
                <a:latin typeface="Calibri"/>
                <a:cs typeface="Calibri"/>
              </a:rPr>
              <a:t>states </a:t>
            </a:r>
            <a:r>
              <a:rPr sz="2000" b="1" spc="-5" dirty="0">
                <a:latin typeface="Calibri"/>
                <a:cs typeface="Calibri"/>
              </a:rPr>
              <a:t>is best characterized by </a:t>
            </a:r>
            <a:r>
              <a:rPr sz="2000" b="1" spc="-5" dirty="0">
                <a:solidFill>
                  <a:srgbClr val="FF0000"/>
                </a:solidFill>
                <a:latin typeface="Calibri"/>
                <a:cs typeface="Calibri"/>
              </a:rPr>
              <a:t>tension</a:t>
            </a:r>
            <a:r>
              <a:rPr sz="2000" b="1" spc="-5" dirty="0">
                <a:latin typeface="Calibri"/>
                <a:cs typeface="Calibri"/>
              </a:rPr>
              <a:t> rather </a:t>
            </a:r>
            <a:r>
              <a:rPr sz="2000" b="1" dirty="0">
                <a:latin typeface="Calibri"/>
                <a:cs typeface="Calibri"/>
              </a:rPr>
              <a:t>than</a:t>
            </a:r>
            <a:r>
              <a:rPr sz="2000" b="1" spc="-10" dirty="0">
                <a:latin typeface="Calibri"/>
                <a:cs typeface="Calibri"/>
              </a:rPr>
              <a:t> </a:t>
            </a:r>
            <a:r>
              <a:rPr sz="2000" b="1" spc="-5" dirty="0">
                <a:solidFill>
                  <a:srgbClr val="FF0000"/>
                </a:solidFill>
                <a:latin typeface="Calibri"/>
                <a:cs typeface="Calibri"/>
              </a:rPr>
              <a:t>cooperation</a:t>
            </a:r>
            <a:r>
              <a:rPr sz="2000" b="1" spc="-5" dirty="0">
                <a:latin typeface="Calibri"/>
                <a:cs typeface="Calibri"/>
              </a:rPr>
              <a:t>.</a:t>
            </a:r>
            <a:endParaRPr sz="2000" dirty="0">
              <a:latin typeface="Calibri"/>
              <a:cs typeface="Calibri"/>
            </a:endParaRPr>
          </a:p>
          <a:p>
            <a:pPr marL="748665" marR="5080" lvl="1" indent="-279400">
              <a:lnSpc>
                <a:spcPts val="2070"/>
              </a:lnSpc>
              <a:spcBef>
                <a:spcPts val="625"/>
              </a:spcBef>
              <a:buFont typeface="Arial"/>
              <a:buChar char="–"/>
              <a:tabLst>
                <a:tab pos="755015" algn="l"/>
                <a:tab pos="755650" algn="l"/>
              </a:tabLst>
            </a:pPr>
            <a:r>
              <a:rPr sz="2000" b="1" dirty="0">
                <a:latin typeface="Calibri"/>
                <a:cs typeface="Calibri"/>
              </a:rPr>
              <a:t>The </a:t>
            </a:r>
            <a:r>
              <a:rPr sz="2000" b="1" spc="-5" dirty="0">
                <a:latin typeface="Calibri"/>
                <a:cs typeface="Calibri"/>
              </a:rPr>
              <a:t>national government </a:t>
            </a:r>
            <a:r>
              <a:rPr sz="2000" b="1" dirty="0">
                <a:latin typeface="Calibri"/>
                <a:cs typeface="Calibri"/>
              </a:rPr>
              <a:t>has a limited set of </a:t>
            </a:r>
            <a:r>
              <a:rPr sz="2000" b="1" spc="-5" dirty="0">
                <a:latin typeface="Calibri"/>
                <a:cs typeface="Calibri"/>
              </a:rPr>
              <a:t>constitutional </a:t>
            </a:r>
            <a:r>
              <a:rPr sz="2000" b="1" dirty="0">
                <a:latin typeface="Calibri"/>
                <a:cs typeface="Calibri"/>
              </a:rPr>
              <a:t>purposes. </a:t>
            </a:r>
            <a:r>
              <a:rPr sz="2000" b="1" spc="-5" dirty="0">
                <a:latin typeface="Calibri"/>
                <a:cs typeface="Calibri"/>
              </a:rPr>
              <a:t>All </a:t>
            </a:r>
            <a:r>
              <a:rPr sz="2000" b="1" dirty="0">
                <a:latin typeface="Calibri"/>
                <a:cs typeface="Calibri"/>
              </a:rPr>
              <a:t>remaining  powers belong to </a:t>
            </a:r>
            <a:r>
              <a:rPr sz="2000" b="1" spc="-5" dirty="0">
                <a:latin typeface="Calibri"/>
                <a:cs typeface="Calibri"/>
              </a:rPr>
              <a:t>the states.</a:t>
            </a:r>
            <a:endParaRPr sz="2000" dirty="0">
              <a:latin typeface="Calibri"/>
              <a:cs typeface="Calibri"/>
            </a:endParaRPr>
          </a:p>
          <a:p>
            <a:pPr marL="355600" marR="246379" indent="-342900">
              <a:lnSpc>
                <a:spcPct val="99800"/>
              </a:lnSpc>
              <a:spcBef>
                <a:spcPts val="1689"/>
              </a:spcBef>
              <a:buFont typeface="Arial"/>
              <a:buChar char="•"/>
              <a:tabLst>
                <a:tab pos="354965" algn="l"/>
                <a:tab pos="355600" algn="l"/>
              </a:tabLst>
            </a:pPr>
            <a:r>
              <a:rPr sz="2000" b="1" spc="-5" dirty="0">
                <a:latin typeface="Calibri"/>
                <a:cs typeface="Calibri"/>
              </a:rPr>
              <a:t>Of primary importance in dual federalism is </a:t>
            </a:r>
            <a:r>
              <a:rPr sz="2000" b="1" dirty="0">
                <a:solidFill>
                  <a:srgbClr val="0000FF"/>
                </a:solidFill>
                <a:latin typeface="Calibri"/>
                <a:cs typeface="Calibri"/>
              </a:rPr>
              <a:t>states' </a:t>
            </a:r>
            <a:r>
              <a:rPr sz="2000" b="1" spc="-5" dirty="0">
                <a:solidFill>
                  <a:srgbClr val="0000FF"/>
                </a:solidFill>
                <a:latin typeface="Calibri"/>
                <a:cs typeface="Calibri"/>
              </a:rPr>
              <a:t>rights</a:t>
            </a:r>
            <a:r>
              <a:rPr sz="2000" b="1" spc="-5" dirty="0">
                <a:latin typeface="Calibri"/>
                <a:cs typeface="Calibri"/>
              </a:rPr>
              <a:t>, which reserve </a:t>
            </a:r>
            <a:r>
              <a:rPr sz="2000" b="1" dirty="0">
                <a:latin typeface="Calibri"/>
                <a:cs typeface="Calibri"/>
              </a:rPr>
              <a:t>to the </a:t>
            </a:r>
            <a:r>
              <a:rPr sz="2000" b="1" spc="-5" dirty="0">
                <a:latin typeface="Calibri"/>
                <a:cs typeface="Calibri"/>
              </a:rPr>
              <a:t>states  </a:t>
            </a:r>
            <a:r>
              <a:rPr sz="2000" b="1" dirty="0">
                <a:latin typeface="Calibri"/>
                <a:cs typeface="Calibri"/>
              </a:rPr>
              <a:t>all rights not </a:t>
            </a:r>
            <a:r>
              <a:rPr sz="2000" b="1" spc="-5" dirty="0">
                <a:latin typeface="Calibri"/>
                <a:cs typeface="Calibri"/>
              </a:rPr>
              <a:t>speciﬁcally </a:t>
            </a:r>
            <a:r>
              <a:rPr sz="2000" b="1" dirty="0">
                <a:latin typeface="Calibri"/>
                <a:cs typeface="Calibri"/>
              </a:rPr>
              <a:t>conferred on the </a:t>
            </a:r>
            <a:r>
              <a:rPr sz="2000" b="1" spc="-5" dirty="0">
                <a:latin typeface="Calibri"/>
                <a:cs typeface="Calibri"/>
              </a:rPr>
              <a:t>national government </a:t>
            </a:r>
            <a:r>
              <a:rPr sz="2000" b="1" dirty="0">
                <a:latin typeface="Calibri"/>
                <a:cs typeface="Calibri"/>
              </a:rPr>
              <a:t>by the </a:t>
            </a:r>
            <a:r>
              <a:rPr sz="2000" b="1" spc="-5" dirty="0">
                <a:latin typeface="Calibri"/>
                <a:cs typeface="Calibri"/>
              </a:rPr>
              <a:t>Constitution.  </a:t>
            </a:r>
            <a:r>
              <a:rPr sz="2000" b="1" dirty="0">
                <a:latin typeface="Calibri"/>
                <a:cs typeface="Calibri"/>
              </a:rPr>
              <a:t>According to the theory of dual federalism, a </a:t>
            </a:r>
            <a:r>
              <a:rPr sz="2000" b="1" dirty="0">
                <a:solidFill>
                  <a:srgbClr val="FF0000"/>
                </a:solidFill>
                <a:latin typeface="Calibri"/>
                <a:cs typeface="Calibri"/>
              </a:rPr>
              <a:t>rigid wall separates the </a:t>
            </a:r>
            <a:r>
              <a:rPr sz="2000" b="1" spc="-5" dirty="0">
                <a:solidFill>
                  <a:srgbClr val="FF0000"/>
                </a:solidFill>
                <a:latin typeface="Calibri"/>
                <a:cs typeface="Calibri"/>
              </a:rPr>
              <a:t>nation</a:t>
            </a:r>
            <a:r>
              <a:rPr lang="en-US" sz="2000" b="1" spc="-5" dirty="0">
                <a:solidFill>
                  <a:srgbClr val="FF0000"/>
                </a:solidFill>
                <a:latin typeface="Calibri"/>
                <a:cs typeface="Calibri"/>
              </a:rPr>
              <a:t>al</a:t>
            </a:r>
            <a:r>
              <a:rPr sz="2000" b="1" spc="-5" dirty="0">
                <a:solidFill>
                  <a:srgbClr val="FF0000"/>
                </a:solidFill>
                <a:latin typeface="Calibri"/>
                <a:cs typeface="Calibri"/>
              </a:rPr>
              <a:t> </a:t>
            </a:r>
            <a:r>
              <a:rPr sz="2000" b="1" dirty="0">
                <a:solidFill>
                  <a:srgbClr val="FF0000"/>
                </a:solidFill>
                <a:latin typeface="Calibri"/>
                <a:cs typeface="Calibri"/>
              </a:rPr>
              <a:t>and the  state</a:t>
            </a:r>
            <a:r>
              <a:rPr lang="en-US" sz="2000" b="1" dirty="0">
                <a:solidFill>
                  <a:srgbClr val="FF0000"/>
                </a:solidFill>
                <a:latin typeface="Calibri"/>
                <a:cs typeface="Calibri"/>
              </a:rPr>
              <a:t> governments</a:t>
            </a:r>
            <a:r>
              <a:rPr sz="2000" b="1" dirty="0">
                <a:latin typeface="Calibri"/>
                <a:cs typeface="Calibri"/>
              </a:rPr>
              <a:t>.</a:t>
            </a:r>
            <a:endParaRPr sz="2000" dirty="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51435" rIns="0" bIns="0" rtlCol="0">
            <a:spAutoFit/>
          </a:bodyPr>
          <a:lstStyle/>
          <a:p>
            <a:pPr marL="38100">
              <a:lnSpc>
                <a:spcPct val="100000"/>
              </a:lnSpc>
              <a:spcBef>
                <a:spcPts val="405"/>
              </a:spcBef>
            </a:pPr>
            <a:fld id="{81D60167-4931-47E6-BA6A-407CBD079E47}" type="slidenum">
              <a:rPr dirty="0"/>
              <a:t>22</a:t>
            </a:fld>
            <a:endParaRPr dirty="0"/>
          </a:p>
        </p:txBody>
      </p:sp>
      <p:pic>
        <p:nvPicPr>
          <p:cNvPr id="7" name="Picture 6"/>
          <p:cNvPicPr>
            <a:picLocks noChangeAspect="1"/>
          </p:cNvPicPr>
          <p:nvPr/>
        </p:nvPicPr>
        <p:blipFill>
          <a:blip r:embed="rId2"/>
          <a:stretch>
            <a:fillRect/>
          </a:stretch>
        </p:blipFill>
        <p:spPr>
          <a:xfrm>
            <a:off x="3657600" y="3795531"/>
            <a:ext cx="3747563" cy="298627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114300"/>
          </a:xfrm>
          <a:custGeom>
            <a:avLst/>
            <a:gdLst/>
            <a:ahLst/>
            <a:cxnLst/>
            <a:rect l="l" t="t" r="r" b="b"/>
            <a:pathLst>
              <a:path w="12192000" h="152400">
                <a:moveTo>
                  <a:pt x="0" y="152400"/>
                </a:moveTo>
                <a:lnTo>
                  <a:pt x="12192000" y="152400"/>
                </a:lnTo>
                <a:lnTo>
                  <a:pt x="12192000" y="0"/>
                </a:lnTo>
                <a:lnTo>
                  <a:pt x="0" y="0"/>
                </a:lnTo>
                <a:lnTo>
                  <a:pt x="0" y="15240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990600"/>
            <a:ext cx="9144000" cy="4572000"/>
          </a:xfrm>
          <a:custGeom>
            <a:avLst/>
            <a:gdLst/>
            <a:ahLst/>
            <a:cxnLst/>
            <a:rect l="l" t="t" r="r" b="b"/>
            <a:pathLst>
              <a:path w="12192000" h="6096000">
                <a:moveTo>
                  <a:pt x="0" y="6095999"/>
                </a:moveTo>
                <a:lnTo>
                  <a:pt x="12192000" y="6095999"/>
                </a:lnTo>
                <a:lnTo>
                  <a:pt x="12192000" y="0"/>
                </a:lnTo>
                <a:lnTo>
                  <a:pt x="0" y="0"/>
                </a:lnTo>
                <a:lnTo>
                  <a:pt x="0" y="6095999"/>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971550"/>
            <a:ext cx="9144000" cy="457200"/>
          </a:xfrm>
          <a:custGeom>
            <a:avLst/>
            <a:gdLst/>
            <a:ahLst/>
            <a:cxnLst/>
            <a:rect l="l" t="t" r="r" b="b"/>
            <a:pathLst>
              <a:path w="12192000" h="609600">
                <a:moveTo>
                  <a:pt x="0" y="609600"/>
                </a:moveTo>
                <a:lnTo>
                  <a:pt x="12192000" y="609600"/>
                </a:lnTo>
                <a:lnTo>
                  <a:pt x="12192000" y="0"/>
                </a:lnTo>
                <a:lnTo>
                  <a:pt x="0" y="0"/>
                </a:lnTo>
                <a:lnTo>
                  <a:pt x="0" y="60960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1030129" y="988505"/>
            <a:ext cx="7083266" cy="378950"/>
          </a:xfrm>
          <a:prstGeom prst="rect">
            <a:avLst/>
          </a:prstGeom>
        </p:spPr>
        <p:txBody>
          <a:bodyPr vert="horz" wrap="square" lIns="0" tIns="9525" rIns="0" bIns="0" rtlCol="0">
            <a:spAutoFit/>
          </a:bodyPr>
          <a:lstStyle/>
          <a:p>
            <a:pPr marL="9525">
              <a:spcBef>
                <a:spcPts val="75"/>
              </a:spcBef>
            </a:pPr>
            <a:r>
              <a:rPr sz="2400" spc="-49" dirty="0">
                <a:solidFill>
                  <a:srgbClr val="0000FF"/>
                </a:solidFill>
              </a:rPr>
              <a:t>WHAT </a:t>
            </a:r>
            <a:r>
              <a:rPr sz="2400" dirty="0">
                <a:solidFill>
                  <a:srgbClr val="0000FF"/>
                </a:solidFill>
              </a:rPr>
              <a:t>IS </a:t>
            </a:r>
            <a:r>
              <a:rPr sz="2400" spc="-23" dirty="0">
                <a:solidFill>
                  <a:srgbClr val="0000FF"/>
                </a:solidFill>
              </a:rPr>
              <a:t>COOPERATIVE </a:t>
            </a:r>
            <a:r>
              <a:rPr sz="2400" dirty="0">
                <a:solidFill>
                  <a:srgbClr val="0000FF"/>
                </a:solidFill>
              </a:rPr>
              <a:t>(“MARBLE </a:t>
            </a:r>
            <a:r>
              <a:rPr sz="2400" spc="-4" dirty="0">
                <a:solidFill>
                  <a:srgbClr val="0000FF"/>
                </a:solidFill>
              </a:rPr>
              <a:t>CAKE”)</a:t>
            </a:r>
            <a:r>
              <a:rPr sz="2400" spc="53" dirty="0">
                <a:solidFill>
                  <a:srgbClr val="0000FF"/>
                </a:solidFill>
              </a:rPr>
              <a:t> </a:t>
            </a:r>
            <a:r>
              <a:rPr sz="2400" spc="-4" dirty="0">
                <a:solidFill>
                  <a:srgbClr val="0000FF"/>
                </a:solidFill>
              </a:rPr>
              <a:t>FEDERALISM?</a:t>
            </a:r>
            <a:endParaRPr sz="2400" dirty="0"/>
          </a:p>
        </p:txBody>
      </p:sp>
      <p:sp>
        <p:nvSpPr>
          <p:cNvPr id="6" name="object 6"/>
          <p:cNvSpPr txBox="1"/>
          <p:nvPr/>
        </p:nvSpPr>
        <p:spPr>
          <a:xfrm>
            <a:off x="116204" y="1439607"/>
            <a:ext cx="8761095" cy="3691235"/>
          </a:xfrm>
          <a:prstGeom prst="rect">
            <a:avLst/>
          </a:prstGeom>
        </p:spPr>
        <p:txBody>
          <a:bodyPr vert="horz" wrap="square" lIns="0" tIns="145256" rIns="0" bIns="0" rtlCol="0">
            <a:spAutoFit/>
          </a:bodyPr>
          <a:lstStyle/>
          <a:p>
            <a:pPr marL="266700" marR="0" lvl="0" indent="-257175" algn="l" defTabSz="914400" rtl="0" eaLnBrk="1" fontAlgn="auto" latinLnBrk="0" hangingPunct="1">
              <a:lnSpc>
                <a:spcPct val="100000"/>
              </a:lnSpc>
              <a:spcBef>
                <a:spcPts val="1144"/>
              </a:spcBef>
              <a:spcAft>
                <a:spcPts val="0"/>
              </a:spcAft>
              <a:buClrTx/>
              <a:buSzTx/>
              <a:buFont typeface="Arial"/>
              <a:buChar char="•"/>
              <a:tabLst>
                <a:tab pos="266224" algn="l"/>
                <a:tab pos="266700" algn="l"/>
              </a:tabLst>
              <a:defRPr/>
            </a:pPr>
            <a:r>
              <a:rPr kumimoji="0" sz="2100" b="1" i="0" u="none" strike="noStrike" kern="1200" cap="none" spc="-15" normalizeH="0" baseline="0" noProof="0" dirty="0">
                <a:ln>
                  <a:noFill/>
                </a:ln>
                <a:solidFill>
                  <a:srgbClr val="FFFFFF"/>
                </a:solidFill>
                <a:effectLst/>
                <a:uLnTx/>
                <a:uFillTx/>
                <a:latin typeface="Calibri"/>
                <a:ea typeface="+mn-ea"/>
                <a:cs typeface="Calibri"/>
              </a:rPr>
              <a:t>Prevalent </a:t>
            </a:r>
            <a:r>
              <a:rPr kumimoji="0" sz="2100" b="1" i="0" u="none" strike="noStrike" kern="1200" cap="none" spc="-4" normalizeH="0" baseline="0" noProof="0" dirty="0">
                <a:ln>
                  <a:noFill/>
                </a:ln>
                <a:solidFill>
                  <a:srgbClr val="FFFFFF"/>
                </a:solidFill>
                <a:effectLst/>
                <a:uLnTx/>
                <a:uFillTx/>
                <a:latin typeface="Calibri"/>
                <a:ea typeface="+mn-ea"/>
                <a:cs typeface="Calibri"/>
              </a:rPr>
              <a:t>since ~</a:t>
            </a:r>
            <a:r>
              <a:rPr kumimoji="0" sz="2100" b="1" i="0" u="none" strike="noStrike" kern="1200" cap="none" spc="56" normalizeH="0" baseline="0" noProof="0" dirty="0">
                <a:ln>
                  <a:noFill/>
                </a:ln>
                <a:solidFill>
                  <a:srgbClr val="FFFFFF"/>
                </a:solidFill>
                <a:effectLst/>
                <a:uLnTx/>
                <a:uFillTx/>
                <a:latin typeface="Calibri"/>
                <a:ea typeface="+mn-ea"/>
                <a:cs typeface="Calibri"/>
              </a:rPr>
              <a:t> </a:t>
            </a:r>
            <a:r>
              <a:rPr kumimoji="0" sz="2100" b="1" i="0" u="none" strike="noStrike" kern="1200" cap="none" spc="-4" normalizeH="0" baseline="0" noProof="0" dirty="0">
                <a:ln>
                  <a:noFill/>
                </a:ln>
                <a:solidFill>
                  <a:srgbClr val="FFFFFF"/>
                </a:solidFill>
                <a:effectLst/>
                <a:uLnTx/>
                <a:uFillTx/>
                <a:latin typeface="Calibri"/>
                <a:ea typeface="+mn-ea"/>
                <a:cs typeface="Calibri"/>
              </a:rPr>
              <a:t>1937</a:t>
            </a: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266700" marR="105251" lvl="0" indent="-257175" algn="l" defTabSz="914400" rtl="0" eaLnBrk="1" fontAlgn="auto" latinLnBrk="0" hangingPunct="1">
              <a:lnSpc>
                <a:spcPts val="2918"/>
              </a:lnSpc>
              <a:spcBef>
                <a:spcPts val="1751"/>
              </a:spcBef>
              <a:spcAft>
                <a:spcPts val="0"/>
              </a:spcAft>
              <a:buClrTx/>
              <a:buSzTx/>
              <a:buFont typeface="Arial"/>
              <a:buChar char="•"/>
              <a:tabLst>
                <a:tab pos="266700" algn="l"/>
              </a:tabLst>
              <a:defRPr/>
            </a:pPr>
            <a:r>
              <a:rPr kumimoji="0" sz="2700" b="1" i="0" u="none" strike="noStrike" kern="1200" cap="none" spc="-4" normalizeH="0" baseline="0" noProof="0" dirty="0">
                <a:ln>
                  <a:noFill/>
                </a:ln>
                <a:solidFill>
                  <a:srgbClr val="FFFF00"/>
                </a:solidFill>
                <a:effectLst/>
                <a:uLnTx/>
                <a:uFillTx/>
                <a:latin typeface="Calibri"/>
                <a:ea typeface="+mn-ea"/>
                <a:cs typeface="Calibri"/>
              </a:rPr>
              <a:t>Mingling </a:t>
            </a:r>
            <a:r>
              <a:rPr kumimoji="0" sz="2700" b="1" i="0" u="none" strike="noStrike" kern="1200" cap="none" spc="0" normalizeH="0" baseline="0" noProof="0" dirty="0">
                <a:ln>
                  <a:noFill/>
                </a:ln>
                <a:solidFill>
                  <a:srgbClr val="FFFF00"/>
                </a:solidFill>
                <a:effectLst/>
                <a:uLnTx/>
                <a:uFillTx/>
                <a:latin typeface="Calibri"/>
                <a:ea typeface="+mn-ea"/>
                <a:cs typeface="Calibri"/>
              </a:rPr>
              <a:t>of </a:t>
            </a:r>
            <a:r>
              <a:rPr kumimoji="0" sz="2700" b="1" i="0" u="none" strike="noStrike" kern="1200" cap="none" spc="-8" normalizeH="0" baseline="0" noProof="0" dirty="0">
                <a:ln>
                  <a:noFill/>
                </a:ln>
                <a:solidFill>
                  <a:srgbClr val="FFFF00"/>
                </a:solidFill>
                <a:effectLst/>
                <a:uLnTx/>
                <a:uFillTx/>
                <a:latin typeface="Calibri"/>
                <a:ea typeface="+mn-ea"/>
                <a:cs typeface="Calibri"/>
              </a:rPr>
              <a:t>responsibilities between </a:t>
            </a:r>
            <a:r>
              <a:rPr kumimoji="0" sz="2700" b="1" i="0" u="none" strike="noStrike" kern="1200" cap="none" spc="0" normalizeH="0" baseline="0" noProof="0" dirty="0">
                <a:ln>
                  <a:noFill/>
                </a:ln>
                <a:solidFill>
                  <a:srgbClr val="FFFF00"/>
                </a:solidFill>
                <a:effectLst/>
                <a:uLnTx/>
                <a:uFillTx/>
                <a:latin typeface="Calibri"/>
                <a:ea typeface="+mn-ea"/>
                <a:cs typeface="Calibri"/>
              </a:rPr>
              <a:t>the </a:t>
            </a:r>
            <a:r>
              <a:rPr kumimoji="0" sz="2700" b="1" i="0" u="none" strike="noStrike" kern="1200" cap="none" spc="-26" normalizeH="0" baseline="0" noProof="0" dirty="0">
                <a:ln>
                  <a:noFill/>
                </a:ln>
                <a:solidFill>
                  <a:srgbClr val="FFFF00"/>
                </a:solidFill>
                <a:effectLst/>
                <a:uLnTx/>
                <a:uFillTx/>
                <a:latin typeface="Calibri"/>
                <a:ea typeface="+mn-ea"/>
                <a:cs typeface="Calibri"/>
              </a:rPr>
              <a:t>state </a:t>
            </a:r>
            <a:r>
              <a:rPr kumimoji="0" sz="2700" b="1" i="0" u="none" strike="noStrike" kern="1200" cap="none" spc="0" normalizeH="0" baseline="0" noProof="0" dirty="0">
                <a:ln>
                  <a:noFill/>
                </a:ln>
                <a:solidFill>
                  <a:srgbClr val="FFFF00"/>
                </a:solidFill>
                <a:effectLst/>
                <a:uLnTx/>
                <a:uFillTx/>
                <a:latin typeface="Calibri"/>
                <a:ea typeface="+mn-ea"/>
                <a:cs typeface="Calibri"/>
              </a:rPr>
              <a:t>and </a:t>
            </a:r>
            <a:r>
              <a:rPr kumimoji="0" sz="2700" b="1" i="0" u="none" strike="noStrike" kern="1200" cap="none" spc="-4" normalizeH="0" baseline="0" noProof="0" dirty="0">
                <a:ln>
                  <a:noFill/>
                </a:ln>
                <a:solidFill>
                  <a:srgbClr val="FFFF00"/>
                </a:solidFill>
                <a:effectLst/>
                <a:uLnTx/>
                <a:uFillTx/>
                <a:latin typeface="Calibri"/>
                <a:ea typeface="+mn-ea"/>
                <a:cs typeface="Calibri"/>
              </a:rPr>
              <a:t>national  </a:t>
            </a:r>
            <a:r>
              <a:rPr kumimoji="0" sz="2700" b="1" i="0" u="none" strike="noStrike" kern="1200" cap="none" spc="-11" normalizeH="0" baseline="0" noProof="0" dirty="0">
                <a:ln>
                  <a:noFill/>
                </a:ln>
                <a:solidFill>
                  <a:srgbClr val="FFFF00"/>
                </a:solidFill>
                <a:effectLst/>
                <a:uLnTx/>
                <a:uFillTx/>
                <a:latin typeface="Calibri"/>
                <a:ea typeface="+mn-ea"/>
                <a:cs typeface="Calibri"/>
              </a:rPr>
              <a:t>government.</a:t>
            </a:r>
            <a:endParaRPr kumimoji="0" sz="2700" b="0" i="0" u="none" strike="noStrike" kern="1200" cap="none" spc="0" normalizeH="0" baseline="0" noProof="0" dirty="0">
              <a:ln>
                <a:noFill/>
              </a:ln>
              <a:solidFill>
                <a:prstClr val="black"/>
              </a:solidFill>
              <a:effectLst/>
              <a:uLnTx/>
              <a:uFillTx/>
              <a:latin typeface="Calibri"/>
              <a:ea typeface="+mn-ea"/>
              <a:cs typeface="Calibri"/>
            </a:endParaRPr>
          </a:p>
          <a:p>
            <a:pPr marL="266700" marR="0" lvl="0" indent="-257175" algn="l" defTabSz="914400" rtl="0" eaLnBrk="1" fontAlgn="auto" latinLnBrk="0" hangingPunct="1">
              <a:lnSpc>
                <a:spcPct val="100000"/>
              </a:lnSpc>
              <a:spcBef>
                <a:spcPts val="1328"/>
              </a:spcBef>
              <a:spcAft>
                <a:spcPts val="0"/>
              </a:spcAft>
              <a:buClrTx/>
              <a:buSzTx/>
              <a:buFont typeface="Arial"/>
              <a:buChar char="•"/>
              <a:tabLst>
                <a:tab pos="266224" algn="l"/>
                <a:tab pos="266700" algn="l"/>
              </a:tabLst>
              <a:defRPr/>
            </a:pPr>
            <a:r>
              <a:rPr kumimoji="0" sz="2100" b="1" i="0" u="none" strike="noStrike" kern="1200" cap="none" spc="-4" normalizeH="0" baseline="0" noProof="0" dirty="0">
                <a:ln>
                  <a:noFill/>
                </a:ln>
                <a:solidFill>
                  <a:srgbClr val="FFFFFF"/>
                </a:solidFill>
                <a:effectLst/>
                <a:uLnTx/>
                <a:uFillTx/>
                <a:latin typeface="Calibri"/>
                <a:ea typeface="+mn-ea"/>
                <a:cs typeface="Calibri"/>
              </a:rPr>
              <a:t>Sharing </a:t>
            </a:r>
            <a:r>
              <a:rPr kumimoji="0" sz="2100" b="1" i="0" u="none" strike="noStrike" kern="1200" cap="none" spc="-11" normalizeH="0" baseline="0" noProof="0" dirty="0">
                <a:ln>
                  <a:noFill/>
                </a:ln>
                <a:solidFill>
                  <a:srgbClr val="FFFFFF"/>
                </a:solidFill>
                <a:effectLst/>
                <a:uLnTx/>
                <a:uFillTx/>
                <a:latin typeface="Calibri"/>
                <a:ea typeface="+mn-ea"/>
                <a:cs typeface="Calibri"/>
              </a:rPr>
              <a:t>powers </a:t>
            </a:r>
            <a:r>
              <a:rPr kumimoji="0" sz="2100" b="1" i="0" u="none" strike="noStrike" kern="1200" cap="none" spc="-4" normalizeH="0" baseline="0" noProof="0" dirty="0">
                <a:ln>
                  <a:noFill/>
                </a:ln>
                <a:solidFill>
                  <a:srgbClr val="FFFFFF"/>
                </a:solidFill>
                <a:effectLst/>
                <a:uLnTx/>
                <a:uFillTx/>
                <a:latin typeface="Calibri"/>
                <a:ea typeface="+mn-ea"/>
                <a:cs typeface="Calibri"/>
              </a:rPr>
              <a:t>&amp; policy assignments, </a:t>
            </a:r>
            <a:r>
              <a:rPr kumimoji="0" sz="2100" b="1" i="0" u="none" strike="noStrike" kern="1200" cap="none" spc="-19" normalizeH="0" baseline="0" noProof="0" dirty="0">
                <a:ln>
                  <a:noFill/>
                </a:ln>
                <a:solidFill>
                  <a:srgbClr val="FFFFFF"/>
                </a:solidFill>
                <a:effectLst/>
                <a:uLnTx/>
                <a:uFillTx/>
                <a:latin typeface="Calibri"/>
                <a:ea typeface="+mn-ea"/>
                <a:cs typeface="Calibri"/>
              </a:rPr>
              <a:t>like </a:t>
            </a:r>
            <a:r>
              <a:rPr kumimoji="0" sz="2100" b="1" i="0" u="none" strike="noStrike" kern="1200" cap="none" spc="-4" normalizeH="0" baseline="0" noProof="0" dirty="0">
                <a:ln>
                  <a:noFill/>
                </a:ln>
                <a:solidFill>
                  <a:srgbClr val="FFFFFF"/>
                </a:solidFill>
                <a:effectLst/>
                <a:uLnTx/>
                <a:uFillTx/>
                <a:latin typeface="Calibri"/>
                <a:ea typeface="+mn-ea"/>
                <a:cs typeface="Calibri"/>
              </a:rPr>
              <a:t>a marble</a:t>
            </a:r>
            <a:r>
              <a:rPr kumimoji="0" sz="2100" b="1" i="0" u="none" strike="noStrike" kern="1200" cap="none" spc="109" normalizeH="0" baseline="0" noProof="0" dirty="0">
                <a:ln>
                  <a:noFill/>
                </a:ln>
                <a:solidFill>
                  <a:srgbClr val="FFFFFF"/>
                </a:solidFill>
                <a:effectLst/>
                <a:uLnTx/>
                <a:uFillTx/>
                <a:latin typeface="Calibri"/>
                <a:ea typeface="+mn-ea"/>
                <a:cs typeface="Calibri"/>
              </a:rPr>
              <a:t> </a:t>
            </a:r>
            <a:r>
              <a:rPr kumimoji="0" sz="2100" b="1" i="0" u="none" strike="noStrike" kern="1200" cap="none" spc="-19" normalizeH="0" baseline="0" noProof="0" dirty="0">
                <a:ln>
                  <a:noFill/>
                </a:ln>
                <a:solidFill>
                  <a:srgbClr val="FFFFFF"/>
                </a:solidFill>
                <a:effectLst/>
                <a:uLnTx/>
                <a:uFillTx/>
                <a:latin typeface="Calibri"/>
                <a:ea typeface="+mn-ea"/>
                <a:cs typeface="Calibri"/>
              </a:rPr>
              <a:t>cake.</a:t>
            </a: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266700" marR="1349216" lvl="0" indent="-257175" algn="l" defTabSz="914400" rtl="0" eaLnBrk="1" fontAlgn="auto" latinLnBrk="0" hangingPunct="1">
              <a:lnSpc>
                <a:spcPts val="2273"/>
              </a:lnSpc>
              <a:spcBef>
                <a:spcPts val="1624"/>
              </a:spcBef>
              <a:spcAft>
                <a:spcPts val="0"/>
              </a:spcAft>
              <a:buClrTx/>
              <a:buSzTx/>
              <a:buFont typeface="Arial"/>
              <a:buChar char="•"/>
              <a:tabLst>
                <a:tab pos="266224" algn="l"/>
                <a:tab pos="266700" algn="l"/>
              </a:tabLst>
              <a:defRPr/>
            </a:pPr>
            <a:r>
              <a:rPr kumimoji="0" sz="2100" b="1" i="0" u="none" strike="noStrike" kern="1200" cap="none" spc="-8" normalizeH="0" baseline="0" noProof="0" dirty="0">
                <a:ln>
                  <a:noFill/>
                </a:ln>
                <a:solidFill>
                  <a:srgbClr val="FFFFFF"/>
                </a:solidFill>
                <a:effectLst/>
                <a:uLnTx/>
                <a:uFillTx/>
                <a:latin typeface="Calibri"/>
                <a:ea typeface="+mn-ea"/>
                <a:cs typeface="Calibri"/>
              </a:rPr>
              <a:t>Acknowledges </a:t>
            </a:r>
            <a:r>
              <a:rPr kumimoji="0" sz="2100" b="1" i="0" u="none" strike="noStrike" kern="1200" cap="none" spc="-4" normalizeH="0" baseline="0" noProof="0" dirty="0">
                <a:ln>
                  <a:noFill/>
                </a:ln>
                <a:solidFill>
                  <a:srgbClr val="FFFFFF"/>
                </a:solidFill>
                <a:effectLst/>
                <a:uLnTx/>
                <a:uFillTx/>
                <a:latin typeface="Calibri"/>
                <a:ea typeface="+mn-ea"/>
                <a:cs typeface="Calibri"/>
              </a:rPr>
              <a:t>a need </a:t>
            </a:r>
            <a:r>
              <a:rPr kumimoji="0" sz="2100" b="1" i="0" u="none" strike="noStrike" kern="1200" cap="none" spc="-15" normalizeH="0" baseline="0" noProof="0" dirty="0">
                <a:ln>
                  <a:noFill/>
                </a:ln>
                <a:solidFill>
                  <a:srgbClr val="FFFFFF"/>
                </a:solidFill>
                <a:effectLst/>
                <a:uLnTx/>
                <a:uFillTx/>
                <a:latin typeface="Calibri"/>
                <a:ea typeface="+mn-ea"/>
                <a:cs typeface="Calibri"/>
              </a:rPr>
              <a:t>for </a:t>
            </a:r>
            <a:r>
              <a:rPr kumimoji="0" sz="2100" b="1" i="0" u="none" strike="noStrike" kern="1200" cap="none" spc="-11" normalizeH="0" baseline="0" noProof="0" dirty="0">
                <a:ln>
                  <a:noFill/>
                </a:ln>
                <a:solidFill>
                  <a:srgbClr val="FFFFFF"/>
                </a:solidFill>
                <a:effectLst/>
                <a:uLnTx/>
                <a:uFillTx/>
                <a:latin typeface="Calibri"/>
                <a:ea typeface="+mn-ea"/>
                <a:cs typeface="Calibri"/>
              </a:rPr>
              <a:t>cooperation between </a:t>
            </a:r>
            <a:r>
              <a:rPr kumimoji="0" sz="2100" b="1" i="0" u="none" strike="noStrike" kern="1200" cap="none" spc="-23" normalizeH="0" baseline="0" noProof="0" dirty="0">
                <a:ln>
                  <a:noFill/>
                </a:ln>
                <a:solidFill>
                  <a:srgbClr val="FFFFFF"/>
                </a:solidFill>
                <a:effectLst/>
                <a:uLnTx/>
                <a:uFillTx/>
                <a:latin typeface="Calibri"/>
                <a:ea typeface="+mn-ea"/>
                <a:cs typeface="Calibri"/>
              </a:rPr>
              <a:t>state </a:t>
            </a:r>
            <a:r>
              <a:rPr kumimoji="0" sz="2100" b="1" i="0" u="none" strike="noStrike" kern="1200" cap="none" spc="-4" normalizeH="0" baseline="0" noProof="0" dirty="0">
                <a:ln>
                  <a:noFill/>
                </a:ln>
                <a:solidFill>
                  <a:srgbClr val="FFFFFF"/>
                </a:solidFill>
                <a:effectLst/>
                <a:uLnTx/>
                <a:uFillTx/>
                <a:latin typeface="Calibri"/>
                <a:ea typeface="+mn-ea"/>
                <a:cs typeface="Calibri"/>
              </a:rPr>
              <a:t>and </a:t>
            </a:r>
            <a:r>
              <a:rPr kumimoji="0" sz="2100" b="1" i="0" u="none" strike="noStrike" kern="1200" cap="none" spc="-19" normalizeH="0" baseline="0" noProof="0" dirty="0">
                <a:ln>
                  <a:noFill/>
                </a:ln>
                <a:solidFill>
                  <a:srgbClr val="FFFFFF"/>
                </a:solidFill>
                <a:effectLst/>
                <a:uLnTx/>
                <a:uFillTx/>
                <a:latin typeface="Calibri"/>
                <a:ea typeface="+mn-ea"/>
                <a:cs typeface="Calibri"/>
              </a:rPr>
              <a:t>federal  </a:t>
            </a:r>
            <a:r>
              <a:rPr kumimoji="0" sz="2100" b="1" i="0" u="none" strike="noStrike" kern="1200" cap="none" spc="-11" normalizeH="0" baseline="0" noProof="0" dirty="0">
                <a:ln>
                  <a:noFill/>
                </a:ln>
                <a:solidFill>
                  <a:srgbClr val="FFFFFF"/>
                </a:solidFill>
                <a:effectLst/>
                <a:uLnTx/>
                <a:uFillTx/>
                <a:latin typeface="Calibri"/>
                <a:ea typeface="+mn-ea"/>
                <a:cs typeface="Calibri"/>
              </a:rPr>
              <a:t>governments.</a:t>
            </a:r>
            <a:endParaRPr kumimoji="0" sz="2100" b="0" i="0" u="none" strike="noStrike" kern="1200" cap="none" spc="0" normalizeH="0" baseline="0" noProof="0" dirty="0">
              <a:ln>
                <a:noFill/>
              </a:ln>
              <a:solidFill>
                <a:prstClr val="black"/>
              </a:solidFill>
              <a:effectLst/>
              <a:uLnTx/>
              <a:uFillTx/>
              <a:latin typeface="Calibri"/>
              <a:ea typeface="+mn-ea"/>
              <a:cs typeface="Calibri"/>
            </a:endParaRPr>
          </a:p>
          <a:p>
            <a:pPr marL="266700" marR="3810" lvl="0" indent="-257175" algn="l" defTabSz="914400" rtl="0" eaLnBrk="1" fontAlgn="auto" latinLnBrk="0" hangingPunct="1">
              <a:lnSpc>
                <a:spcPts val="2918"/>
              </a:lnSpc>
              <a:spcBef>
                <a:spcPts val="1710"/>
              </a:spcBef>
              <a:spcAft>
                <a:spcPts val="0"/>
              </a:spcAft>
              <a:buClrTx/>
              <a:buSzTx/>
              <a:buFont typeface="Arial"/>
              <a:buChar char="•"/>
              <a:tabLst>
                <a:tab pos="266700" algn="l"/>
              </a:tabLst>
              <a:defRPr/>
            </a:pPr>
            <a:r>
              <a:rPr kumimoji="0" sz="2700" b="1" i="0" u="none" strike="noStrike" kern="1200" cap="none" spc="-8" normalizeH="0" baseline="0" noProof="0" dirty="0">
                <a:ln>
                  <a:noFill/>
                </a:ln>
                <a:solidFill>
                  <a:srgbClr val="FFFF00"/>
                </a:solidFill>
                <a:effectLst/>
                <a:uLnTx/>
                <a:uFillTx/>
                <a:latin typeface="Calibri"/>
                <a:ea typeface="+mn-ea"/>
                <a:cs typeface="Calibri"/>
              </a:rPr>
              <a:t>Suggests that </a:t>
            </a:r>
            <a:r>
              <a:rPr kumimoji="0" sz="2700" b="1" i="0" u="none" strike="noStrike" kern="1200" cap="none" spc="-11" normalizeH="0" baseline="0" noProof="0" dirty="0">
                <a:ln>
                  <a:noFill/>
                </a:ln>
                <a:solidFill>
                  <a:srgbClr val="FFFF00"/>
                </a:solidFill>
                <a:effectLst/>
                <a:uLnTx/>
                <a:uFillTx/>
                <a:latin typeface="Calibri"/>
                <a:ea typeface="+mn-ea"/>
                <a:cs typeface="Calibri"/>
              </a:rPr>
              <a:t>powers </a:t>
            </a:r>
            <a:r>
              <a:rPr kumimoji="0" sz="2700" b="1" i="0" u="none" strike="noStrike" kern="1200" cap="none" spc="0" normalizeH="0" baseline="0" noProof="0" dirty="0">
                <a:ln>
                  <a:noFill/>
                </a:ln>
                <a:solidFill>
                  <a:srgbClr val="FFFF00"/>
                </a:solidFill>
                <a:effectLst/>
                <a:uLnTx/>
                <a:uFillTx/>
                <a:latin typeface="Calibri"/>
                <a:ea typeface="+mn-ea"/>
                <a:cs typeface="Calibri"/>
              </a:rPr>
              <a:t>of the </a:t>
            </a:r>
            <a:r>
              <a:rPr kumimoji="0" sz="2700" b="1" i="0" u="none" strike="noStrike" kern="1200" cap="none" spc="-4" normalizeH="0" baseline="0" noProof="0" dirty="0">
                <a:ln>
                  <a:noFill/>
                </a:ln>
                <a:solidFill>
                  <a:srgbClr val="FFFF00"/>
                </a:solidFill>
                <a:effectLst/>
                <a:uLnTx/>
                <a:uFillTx/>
                <a:latin typeface="Calibri"/>
                <a:ea typeface="+mn-ea"/>
                <a:cs typeface="Calibri"/>
              </a:rPr>
              <a:t>national </a:t>
            </a:r>
            <a:r>
              <a:rPr kumimoji="0" sz="2700" b="1" i="0" u="none" strike="noStrike" kern="1200" cap="none" spc="-11" normalizeH="0" baseline="0" noProof="0" dirty="0">
                <a:ln>
                  <a:noFill/>
                </a:ln>
                <a:solidFill>
                  <a:srgbClr val="FFFF00"/>
                </a:solidFill>
                <a:effectLst/>
                <a:uLnTx/>
                <a:uFillTx/>
                <a:latin typeface="Calibri"/>
                <a:ea typeface="+mn-ea"/>
                <a:cs typeface="Calibri"/>
              </a:rPr>
              <a:t>government </a:t>
            </a:r>
            <a:r>
              <a:rPr kumimoji="0" sz="2700" b="1" i="0" u="none" strike="noStrike" kern="1200" cap="none" spc="0" normalizeH="0" baseline="0" noProof="0" dirty="0">
                <a:ln>
                  <a:noFill/>
                </a:ln>
                <a:solidFill>
                  <a:srgbClr val="FFFF00"/>
                </a:solidFill>
                <a:effectLst/>
                <a:uLnTx/>
                <a:uFillTx/>
                <a:latin typeface="Calibri"/>
                <a:ea typeface="+mn-ea"/>
                <a:cs typeface="Calibri"/>
              </a:rPr>
              <a:t>should be  </a:t>
            </a:r>
            <a:r>
              <a:rPr kumimoji="0" sz="2700" b="1" i="0" u="none" strike="noStrike" kern="1200" cap="none" spc="-15" normalizeH="0" baseline="0" noProof="0" dirty="0">
                <a:ln>
                  <a:noFill/>
                </a:ln>
                <a:solidFill>
                  <a:srgbClr val="FFFF00"/>
                </a:solidFill>
                <a:effectLst/>
                <a:uLnTx/>
                <a:uFillTx/>
                <a:latin typeface="Calibri"/>
                <a:ea typeface="+mn-ea"/>
                <a:cs typeface="Calibri"/>
              </a:rPr>
              <a:t>interpreted</a:t>
            </a:r>
            <a:r>
              <a:rPr kumimoji="0" sz="2700" b="1" i="0" u="none" strike="noStrike" kern="1200" cap="none" spc="-8" normalizeH="0" baseline="0" noProof="0" dirty="0">
                <a:ln>
                  <a:noFill/>
                </a:ln>
                <a:solidFill>
                  <a:srgbClr val="FFFF00"/>
                </a:solidFill>
                <a:effectLst/>
                <a:uLnTx/>
                <a:uFillTx/>
                <a:latin typeface="Calibri"/>
                <a:ea typeface="+mn-ea"/>
                <a:cs typeface="Calibri"/>
              </a:rPr>
              <a:t> </a:t>
            </a:r>
            <a:r>
              <a:rPr kumimoji="0" sz="2700" b="1" i="0" u="none" strike="noStrike" kern="1200" cap="none" spc="-26" normalizeH="0" baseline="0" noProof="0" dirty="0">
                <a:ln>
                  <a:noFill/>
                </a:ln>
                <a:solidFill>
                  <a:srgbClr val="FFFF00"/>
                </a:solidFill>
                <a:effectLst/>
                <a:uLnTx/>
                <a:uFillTx/>
                <a:latin typeface="Calibri"/>
                <a:ea typeface="+mn-ea"/>
                <a:cs typeface="Calibri"/>
              </a:rPr>
              <a:t>broadly.</a:t>
            </a:r>
            <a:endParaRPr kumimoji="0" sz="27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075635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3499" y="261778"/>
            <a:ext cx="7762240" cy="513080"/>
          </a:xfrm>
          <a:prstGeom prst="rect">
            <a:avLst/>
          </a:prstGeom>
        </p:spPr>
        <p:txBody>
          <a:bodyPr vert="horz" wrap="square" lIns="0" tIns="12700" rIns="0" bIns="0" rtlCol="0">
            <a:spAutoFit/>
          </a:bodyPr>
          <a:lstStyle/>
          <a:p>
            <a:pPr marL="12700">
              <a:lnSpc>
                <a:spcPct val="100000"/>
              </a:lnSpc>
              <a:spcBef>
                <a:spcPts val="100"/>
              </a:spcBef>
            </a:pPr>
            <a:r>
              <a:rPr sz="3200" spc="-5" dirty="0"/>
              <a:t>COOPERATIVE (“MARBLE CAKE”)</a:t>
            </a:r>
            <a:r>
              <a:rPr sz="3200" spc="35" dirty="0"/>
              <a:t> </a:t>
            </a:r>
            <a:r>
              <a:rPr sz="3200" spc="-5" dirty="0"/>
              <a:t>FEDERALISM</a:t>
            </a:r>
            <a:endParaRPr sz="3200" dirty="0"/>
          </a:p>
        </p:txBody>
      </p:sp>
      <p:sp>
        <p:nvSpPr>
          <p:cNvPr id="3" name="object 3"/>
          <p:cNvSpPr txBox="1"/>
          <p:nvPr/>
        </p:nvSpPr>
        <p:spPr>
          <a:xfrm>
            <a:off x="231140" y="1023620"/>
            <a:ext cx="8716645" cy="2479590"/>
          </a:xfrm>
          <a:prstGeom prst="rect">
            <a:avLst/>
          </a:prstGeom>
        </p:spPr>
        <p:txBody>
          <a:bodyPr vert="horz" wrap="square" lIns="0" tIns="12700" rIns="0" bIns="0" rtlCol="0">
            <a:spAutoFit/>
          </a:bodyPr>
          <a:lstStyle/>
          <a:p>
            <a:pPr marL="355600" marR="172720" indent="-342900">
              <a:lnSpc>
                <a:spcPct val="100000"/>
              </a:lnSpc>
              <a:spcBef>
                <a:spcPts val="100"/>
              </a:spcBef>
              <a:buFont typeface="Arial"/>
              <a:buChar char="•"/>
              <a:tabLst>
                <a:tab pos="354965" algn="l"/>
                <a:tab pos="355600" algn="l"/>
              </a:tabLst>
            </a:pPr>
            <a:r>
              <a:rPr sz="2000" b="1" spc="-10" dirty="0">
                <a:latin typeface="Calibri"/>
                <a:cs typeface="Calibri"/>
              </a:rPr>
              <a:t>Cooperative </a:t>
            </a:r>
            <a:r>
              <a:rPr sz="2000" b="1" spc="-5" dirty="0">
                <a:latin typeface="Calibri"/>
                <a:cs typeface="Calibri"/>
              </a:rPr>
              <a:t>federalism rejects that state and </a:t>
            </a:r>
            <a:r>
              <a:rPr sz="2000" b="1" spc="-10" dirty="0">
                <a:latin typeface="Calibri"/>
                <a:cs typeface="Calibri"/>
              </a:rPr>
              <a:t>national </a:t>
            </a:r>
            <a:r>
              <a:rPr sz="2000" b="1" spc="-5" dirty="0">
                <a:latin typeface="Calibri"/>
                <a:cs typeface="Calibri"/>
              </a:rPr>
              <a:t>government must exist  </a:t>
            </a:r>
            <a:r>
              <a:rPr sz="2000" b="1" dirty="0">
                <a:latin typeface="Calibri"/>
                <a:cs typeface="Calibri"/>
              </a:rPr>
              <a:t>in </a:t>
            </a:r>
            <a:r>
              <a:rPr sz="2000" b="1" spc="-5" dirty="0">
                <a:latin typeface="Calibri"/>
                <a:cs typeface="Calibri"/>
              </a:rPr>
              <a:t>separate spheres</a:t>
            </a:r>
            <a:r>
              <a:rPr lang="en-US" sz="2000" b="1" spc="-5" dirty="0">
                <a:latin typeface="Calibri"/>
                <a:cs typeface="Calibri"/>
              </a:rPr>
              <a:t>- NO layer cake.  Only marble cake</a:t>
            </a:r>
            <a:endParaRPr sz="2000" dirty="0">
              <a:latin typeface="Calibri"/>
              <a:cs typeface="Calibri"/>
            </a:endParaRPr>
          </a:p>
          <a:p>
            <a:pPr marL="748665" marR="5080" lvl="1" indent="-279400">
              <a:lnSpc>
                <a:spcPts val="2070"/>
              </a:lnSpc>
              <a:spcBef>
                <a:spcPts val="575"/>
              </a:spcBef>
              <a:buFont typeface="Arial"/>
              <a:buChar char="–"/>
              <a:tabLst>
                <a:tab pos="755015" algn="l"/>
                <a:tab pos="755650" algn="l"/>
              </a:tabLst>
            </a:pPr>
            <a:r>
              <a:rPr sz="1800" b="1" spc="-5" dirty="0">
                <a:latin typeface="Calibri"/>
                <a:cs typeface="Calibri"/>
              </a:rPr>
              <a:t>National </a:t>
            </a:r>
            <a:r>
              <a:rPr sz="1800" b="1" dirty="0">
                <a:latin typeface="Calibri"/>
                <a:cs typeface="Calibri"/>
              </a:rPr>
              <a:t>and state agencies </a:t>
            </a:r>
            <a:r>
              <a:rPr sz="1800" b="1" spc="-5" dirty="0">
                <a:latin typeface="Calibri"/>
                <a:cs typeface="Calibri"/>
              </a:rPr>
              <a:t>typically </a:t>
            </a:r>
            <a:r>
              <a:rPr sz="1800" b="1" dirty="0">
                <a:latin typeface="Calibri"/>
                <a:cs typeface="Calibri"/>
              </a:rPr>
              <a:t>undertake </a:t>
            </a:r>
            <a:r>
              <a:rPr sz="1800" b="1" spc="-5" dirty="0">
                <a:latin typeface="Calibri"/>
                <a:cs typeface="Calibri"/>
              </a:rPr>
              <a:t>government functions </a:t>
            </a:r>
            <a:r>
              <a:rPr sz="1800" b="1" dirty="0">
                <a:latin typeface="Calibri"/>
                <a:cs typeface="Calibri"/>
              </a:rPr>
              <a:t>jointly rather  than exclusively and </a:t>
            </a:r>
            <a:r>
              <a:rPr sz="1800" b="1" spc="-5" dirty="0">
                <a:latin typeface="Calibri"/>
                <a:cs typeface="Calibri"/>
              </a:rPr>
              <a:t>routinely share</a:t>
            </a:r>
            <a:r>
              <a:rPr sz="1800" b="1" spc="-10" dirty="0">
                <a:latin typeface="Calibri"/>
                <a:cs typeface="Calibri"/>
              </a:rPr>
              <a:t> </a:t>
            </a:r>
            <a:r>
              <a:rPr sz="1800" b="1" dirty="0">
                <a:latin typeface="Calibri"/>
                <a:cs typeface="Calibri"/>
              </a:rPr>
              <a:t>power.</a:t>
            </a:r>
            <a:endParaRPr sz="1800" dirty="0">
              <a:latin typeface="Calibri"/>
              <a:cs typeface="Calibri"/>
            </a:endParaRPr>
          </a:p>
          <a:p>
            <a:pPr lvl="1">
              <a:lnSpc>
                <a:spcPct val="100000"/>
              </a:lnSpc>
              <a:spcBef>
                <a:spcPts val="50"/>
              </a:spcBef>
              <a:buFont typeface="Arial"/>
              <a:buChar char="–"/>
            </a:pPr>
            <a:endParaRPr sz="2600" dirty="0">
              <a:latin typeface="Times New Roman"/>
              <a:cs typeface="Times New Roman"/>
            </a:endParaRPr>
          </a:p>
          <a:p>
            <a:pPr marL="748665" marR="50165" lvl="1" indent="-279400">
              <a:lnSpc>
                <a:spcPct val="98800"/>
              </a:lnSpc>
              <a:buFont typeface="Arial"/>
              <a:buChar char="–"/>
              <a:tabLst>
                <a:tab pos="755015" algn="l"/>
                <a:tab pos="755650" algn="l"/>
              </a:tabLst>
            </a:pPr>
            <a:r>
              <a:rPr sz="1800" b="1" spc="-5" dirty="0">
                <a:latin typeface="Calibri"/>
                <a:cs typeface="Calibri"/>
              </a:rPr>
              <a:t>Power is not concentrated at any government level or in any agency. The  fragmentation of </a:t>
            </a:r>
            <a:r>
              <a:rPr sz="1800" b="1" spc="-10" dirty="0">
                <a:latin typeface="Calibri"/>
                <a:cs typeface="Calibri"/>
              </a:rPr>
              <a:t>responsibilities </a:t>
            </a:r>
            <a:r>
              <a:rPr sz="1800" b="1" spc="-5" dirty="0">
                <a:latin typeface="Calibri"/>
                <a:cs typeface="Calibri"/>
              </a:rPr>
              <a:t>gives people and groups access to many venues of  </a:t>
            </a:r>
            <a:r>
              <a:rPr sz="1800" b="1" dirty="0">
                <a:latin typeface="Calibri"/>
                <a:cs typeface="Calibri"/>
              </a:rPr>
              <a:t>inﬂuence.</a:t>
            </a:r>
            <a:endParaRPr sz="1800" dirty="0">
              <a:latin typeface="Calibri"/>
              <a:cs typeface="Calibri"/>
            </a:endParaRPr>
          </a:p>
        </p:txBody>
      </p:sp>
      <p:sp>
        <p:nvSpPr>
          <p:cNvPr id="4" name="object 4"/>
          <p:cNvSpPr/>
          <p:nvPr/>
        </p:nvSpPr>
        <p:spPr>
          <a:xfrm>
            <a:off x="2286000" y="3456940"/>
            <a:ext cx="5410200" cy="2834051"/>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7"/>
          </p:nvPr>
        </p:nvSpPr>
        <p:spPr>
          <a:prstGeom prst="rect">
            <a:avLst/>
          </a:prstGeom>
        </p:spPr>
        <p:txBody>
          <a:bodyPr vert="horz" wrap="square" lIns="0" tIns="51435" rIns="0" bIns="0" rtlCol="0">
            <a:spAutoFit/>
          </a:bodyPr>
          <a:lstStyle/>
          <a:p>
            <a:pPr marL="38100">
              <a:lnSpc>
                <a:spcPct val="100000"/>
              </a:lnSpc>
              <a:spcBef>
                <a:spcPts val="405"/>
              </a:spcBef>
            </a:pPr>
            <a:fld id="{81D60167-4931-47E6-BA6A-407CBD079E47}" type="slidenum">
              <a:rPr dirty="0"/>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51435" rIns="0" bIns="0" rtlCol="0">
            <a:spAutoFit/>
          </a:bodyPr>
          <a:lstStyle/>
          <a:p>
            <a:pPr marL="38100">
              <a:lnSpc>
                <a:spcPct val="100000"/>
              </a:lnSpc>
              <a:spcBef>
                <a:spcPts val="405"/>
              </a:spcBef>
            </a:pPr>
            <a:fld id="{81D60167-4931-47E6-BA6A-407CBD079E47}" type="slidenum">
              <a:rPr dirty="0"/>
              <a:t>25</a:t>
            </a:fld>
            <a:endParaRPr dirty="0"/>
          </a:p>
        </p:txBody>
      </p:sp>
      <p:sp>
        <p:nvSpPr>
          <p:cNvPr id="2" name="object 2"/>
          <p:cNvSpPr txBox="1">
            <a:spLocks noGrp="1"/>
          </p:cNvSpPr>
          <p:nvPr>
            <p:ph type="title"/>
          </p:nvPr>
        </p:nvSpPr>
        <p:spPr>
          <a:xfrm>
            <a:off x="432958" y="42036"/>
            <a:ext cx="8209280" cy="513080"/>
          </a:xfrm>
          <a:prstGeom prst="rect">
            <a:avLst/>
          </a:prstGeom>
        </p:spPr>
        <p:txBody>
          <a:bodyPr vert="horz" wrap="square" lIns="0" tIns="12700" rIns="0" bIns="0" rtlCol="0">
            <a:spAutoFit/>
          </a:bodyPr>
          <a:lstStyle/>
          <a:p>
            <a:pPr marL="12700">
              <a:lnSpc>
                <a:spcPct val="100000"/>
              </a:lnSpc>
              <a:spcBef>
                <a:spcPts val="100"/>
              </a:spcBef>
            </a:pPr>
            <a:r>
              <a:rPr sz="3200" spc="-5" dirty="0"/>
              <a:t>DIFFERENCE BETWEEN DUAL AND</a:t>
            </a:r>
            <a:r>
              <a:rPr sz="3200" spc="45" dirty="0"/>
              <a:t> </a:t>
            </a:r>
            <a:r>
              <a:rPr sz="3200" spc="-5" dirty="0"/>
              <a:t>COOPERATIVE</a:t>
            </a:r>
            <a:endParaRPr sz="3200" dirty="0"/>
          </a:p>
        </p:txBody>
      </p:sp>
      <p:sp>
        <p:nvSpPr>
          <p:cNvPr id="3" name="object 3"/>
          <p:cNvSpPr txBox="1"/>
          <p:nvPr/>
        </p:nvSpPr>
        <p:spPr>
          <a:xfrm>
            <a:off x="235902" y="632036"/>
            <a:ext cx="8672195" cy="5892895"/>
          </a:xfrm>
          <a:prstGeom prst="rect">
            <a:avLst/>
          </a:prstGeom>
        </p:spPr>
        <p:txBody>
          <a:bodyPr vert="horz" wrap="square" lIns="0" tIns="12700" rIns="0" bIns="0" rtlCol="0">
            <a:spAutoFit/>
          </a:bodyPr>
          <a:lstStyle/>
          <a:p>
            <a:pPr marL="419100" marR="480695" indent="-342900">
              <a:lnSpc>
                <a:spcPct val="100000"/>
              </a:lnSpc>
              <a:spcBef>
                <a:spcPts val="100"/>
              </a:spcBef>
              <a:buFont typeface="Arial"/>
              <a:buChar char="•"/>
              <a:tabLst>
                <a:tab pos="418465" algn="l"/>
                <a:tab pos="419100" algn="l"/>
              </a:tabLst>
            </a:pPr>
            <a:r>
              <a:rPr sz="2000" b="1" dirty="0">
                <a:solidFill>
                  <a:srgbClr val="FF0000"/>
                </a:solidFill>
                <a:latin typeface="Calibri"/>
                <a:cs typeface="Calibri"/>
              </a:rPr>
              <a:t>A </a:t>
            </a:r>
            <a:r>
              <a:rPr sz="2000" b="1" spc="-5" dirty="0">
                <a:solidFill>
                  <a:srgbClr val="FF0000"/>
                </a:solidFill>
                <a:latin typeface="Calibri"/>
                <a:cs typeface="Calibri"/>
              </a:rPr>
              <a:t>critical </a:t>
            </a:r>
            <a:r>
              <a:rPr sz="2000" b="1" dirty="0">
                <a:solidFill>
                  <a:srgbClr val="FF0000"/>
                </a:solidFill>
                <a:latin typeface="Calibri"/>
                <a:cs typeface="Calibri"/>
              </a:rPr>
              <a:t>diﬀerence between dual and </a:t>
            </a:r>
            <a:r>
              <a:rPr sz="2000" b="1" spc="-5" dirty="0">
                <a:solidFill>
                  <a:srgbClr val="FF0000"/>
                </a:solidFill>
                <a:latin typeface="Calibri"/>
                <a:cs typeface="Calibri"/>
              </a:rPr>
              <a:t>cooperative federalism </a:t>
            </a:r>
            <a:r>
              <a:rPr sz="2000" b="1" dirty="0">
                <a:solidFill>
                  <a:srgbClr val="FF0000"/>
                </a:solidFill>
                <a:latin typeface="Calibri"/>
                <a:cs typeface="Calibri"/>
              </a:rPr>
              <a:t>is how they  interpret the </a:t>
            </a:r>
            <a:r>
              <a:rPr sz="2000" b="1" spc="-5" dirty="0">
                <a:solidFill>
                  <a:srgbClr val="FF0000"/>
                </a:solidFill>
                <a:latin typeface="Calibri"/>
                <a:cs typeface="Calibri"/>
              </a:rPr>
              <a:t>elastic clause </a:t>
            </a:r>
            <a:r>
              <a:rPr sz="2000" b="1" dirty="0">
                <a:solidFill>
                  <a:srgbClr val="FF0000"/>
                </a:solidFill>
                <a:latin typeface="Calibri"/>
                <a:cs typeface="Calibri"/>
              </a:rPr>
              <a:t>and </a:t>
            </a:r>
            <a:r>
              <a:rPr sz="2000" b="1" i="1" dirty="0">
                <a:solidFill>
                  <a:schemeClr val="accent2">
                    <a:lumMod val="75000"/>
                  </a:schemeClr>
                </a:solidFill>
                <a:latin typeface="Calibri"/>
                <a:cs typeface="Calibri"/>
              </a:rPr>
              <a:t>Tenth Amendment.</a:t>
            </a:r>
            <a:endParaRPr sz="2000" i="1" dirty="0">
              <a:solidFill>
                <a:schemeClr val="accent2">
                  <a:lumMod val="75000"/>
                </a:schemeClr>
              </a:solidFill>
              <a:latin typeface="Calibri"/>
              <a:cs typeface="Calibri"/>
            </a:endParaRPr>
          </a:p>
          <a:p>
            <a:pPr>
              <a:lnSpc>
                <a:spcPct val="100000"/>
              </a:lnSpc>
              <a:spcBef>
                <a:spcPts val="35"/>
              </a:spcBef>
              <a:buFont typeface="Arial"/>
              <a:buChar char="•"/>
            </a:pPr>
            <a:endParaRPr sz="2000" dirty="0">
              <a:latin typeface="Times New Roman"/>
              <a:cs typeface="Times New Roman"/>
            </a:endParaRPr>
          </a:p>
          <a:p>
            <a:pPr marL="419100" marR="162560" indent="-342900">
              <a:lnSpc>
                <a:spcPts val="2320"/>
              </a:lnSpc>
              <a:buFont typeface="Arial"/>
              <a:buChar char="•"/>
              <a:tabLst>
                <a:tab pos="418465" algn="l"/>
                <a:tab pos="419100" algn="l"/>
              </a:tabLst>
            </a:pPr>
            <a:r>
              <a:rPr sz="2000" b="1" spc="-5" dirty="0">
                <a:latin typeface="Calibri"/>
                <a:cs typeface="Calibri"/>
              </a:rPr>
              <a:t>These </a:t>
            </a:r>
            <a:r>
              <a:rPr sz="2000" b="1" dirty="0">
                <a:latin typeface="Calibri"/>
                <a:cs typeface="Calibri"/>
              </a:rPr>
              <a:t>two </a:t>
            </a:r>
            <a:r>
              <a:rPr sz="2000" b="1" spc="-5" dirty="0">
                <a:latin typeface="Calibri"/>
                <a:cs typeface="Calibri"/>
              </a:rPr>
              <a:t>sections of the </a:t>
            </a:r>
            <a:r>
              <a:rPr sz="2000" b="1" spc="-10" dirty="0">
                <a:latin typeface="Calibri"/>
                <a:cs typeface="Calibri"/>
              </a:rPr>
              <a:t>Constitution </a:t>
            </a:r>
            <a:r>
              <a:rPr sz="2000" b="1" spc="-5" dirty="0">
                <a:latin typeface="Calibri"/>
                <a:cs typeface="Calibri"/>
              </a:rPr>
              <a:t>deﬁne the relationship between </a:t>
            </a:r>
            <a:r>
              <a:rPr sz="2000" b="1" dirty="0">
                <a:latin typeface="Calibri"/>
                <a:cs typeface="Calibri"/>
              </a:rPr>
              <a:t>state  and </a:t>
            </a:r>
            <a:r>
              <a:rPr sz="2000" b="1" spc="-5" dirty="0">
                <a:latin typeface="Calibri"/>
                <a:cs typeface="Calibri"/>
              </a:rPr>
              <a:t>national governments.</a:t>
            </a:r>
            <a:endParaRPr sz="2000" dirty="0">
              <a:latin typeface="Calibri"/>
              <a:cs typeface="Calibri"/>
            </a:endParaRPr>
          </a:p>
          <a:p>
            <a:pPr marL="812165" marR="185420" lvl="1" indent="-279400">
              <a:lnSpc>
                <a:spcPct val="101400"/>
              </a:lnSpc>
              <a:spcBef>
                <a:spcPts val="340"/>
              </a:spcBef>
              <a:buFont typeface="Arial"/>
              <a:buChar char="–"/>
              <a:tabLst>
                <a:tab pos="818515" algn="l"/>
                <a:tab pos="819150" algn="l"/>
              </a:tabLst>
            </a:pPr>
            <a:r>
              <a:rPr sz="2000" b="1" spc="-5" dirty="0">
                <a:latin typeface="Calibri"/>
                <a:cs typeface="Calibri"/>
              </a:rPr>
              <a:t>Article 1, Section 8, </a:t>
            </a:r>
            <a:r>
              <a:rPr sz="2000" b="1" dirty="0">
                <a:latin typeface="Calibri"/>
                <a:cs typeface="Calibri"/>
              </a:rPr>
              <a:t>lists the enumerated powers of Congress and ends with the  </a:t>
            </a:r>
            <a:r>
              <a:rPr sz="2000" b="1" spc="-5" dirty="0">
                <a:solidFill>
                  <a:srgbClr val="FF0000"/>
                </a:solidFill>
                <a:latin typeface="Calibri"/>
                <a:cs typeface="Calibri"/>
              </a:rPr>
              <a:t>elastic </a:t>
            </a:r>
            <a:r>
              <a:rPr sz="2000" b="1" dirty="0">
                <a:solidFill>
                  <a:srgbClr val="FF0000"/>
                </a:solidFill>
                <a:latin typeface="Calibri"/>
                <a:cs typeface="Calibri"/>
              </a:rPr>
              <a:t>clause, which </a:t>
            </a:r>
            <a:r>
              <a:rPr sz="2000" b="1" spc="-5" dirty="0">
                <a:solidFill>
                  <a:srgbClr val="FF0000"/>
                </a:solidFill>
                <a:latin typeface="Calibri"/>
                <a:cs typeface="Calibri"/>
              </a:rPr>
              <a:t>gives </a:t>
            </a:r>
            <a:r>
              <a:rPr sz="2000" b="1" dirty="0">
                <a:solidFill>
                  <a:srgbClr val="FF0000"/>
                </a:solidFill>
                <a:latin typeface="Calibri"/>
                <a:cs typeface="Calibri"/>
              </a:rPr>
              <a:t>Congress the power "to make all Laws which shall be  </a:t>
            </a:r>
            <a:r>
              <a:rPr sz="2000" b="1" spc="-5" dirty="0">
                <a:solidFill>
                  <a:srgbClr val="FF0000"/>
                </a:solidFill>
                <a:latin typeface="Calibri"/>
                <a:cs typeface="Calibri"/>
              </a:rPr>
              <a:t>necessary </a:t>
            </a:r>
            <a:r>
              <a:rPr sz="2000" b="1" dirty="0">
                <a:solidFill>
                  <a:srgbClr val="FF0000"/>
                </a:solidFill>
                <a:latin typeface="Calibri"/>
                <a:cs typeface="Calibri"/>
              </a:rPr>
              <a:t>and proper for </a:t>
            </a:r>
            <a:r>
              <a:rPr sz="2000" b="1" spc="-5" dirty="0">
                <a:solidFill>
                  <a:srgbClr val="FF0000"/>
                </a:solidFill>
                <a:latin typeface="Calibri"/>
                <a:cs typeface="Calibri"/>
              </a:rPr>
              <a:t>carrying </a:t>
            </a:r>
            <a:r>
              <a:rPr sz="2000" b="1" dirty="0">
                <a:solidFill>
                  <a:srgbClr val="FF0000"/>
                </a:solidFill>
                <a:latin typeface="Calibri"/>
                <a:cs typeface="Calibri"/>
              </a:rPr>
              <a:t>into </a:t>
            </a:r>
            <a:r>
              <a:rPr sz="2000" b="1" spc="-5" dirty="0">
                <a:solidFill>
                  <a:srgbClr val="FF0000"/>
                </a:solidFill>
                <a:latin typeface="Calibri"/>
                <a:cs typeface="Calibri"/>
              </a:rPr>
              <a:t>Execution the </a:t>
            </a:r>
            <a:r>
              <a:rPr sz="2000" b="1" dirty="0">
                <a:solidFill>
                  <a:srgbClr val="FF0000"/>
                </a:solidFill>
                <a:latin typeface="Calibri"/>
                <a:cs typeface="Calibri"/>
              </a:rPr>
              <a:t>foregoing </a:t>
            </a:r>
            <a:r>
              <a:rPr sz="2000" b="1" spc="-5" dirty="0">
                <a:solidFill>
                  <a:srgbClr val="FF0000"/>
                </a:solidFill>
                <a:latin typeface="Calibri"/>
                <a:cs typeface="Calibri"/>
              </a:rPr>
              <a:t>Powers" meaning  </a:t>
            </a:r>
            <a:r>
              <a:rPr sz="2000" b="1" dirty="0">
                <a:solidFill>
                  <a:srgbClr val="FF0000"/>
                </a:solidFill>
                <a:latin typeface="Calibri"/>
                <a:cs typeface="Calibri"/>
              </a:rPr>
              <a:t>the enumerated</a:t>
            </a:r>
            <a:r>
              <a:rPr sz="2000" b="1" spc="-5" dirty="0">
                <a:solidFill>
                  <a:srgbClr val="FF0000"/>
                </a:solidFill>
                <a:latin typeface="Calibri"/>
                <a:cs typeface="Calibri"/>
              </a:rPr>
              <a:t> powers.</a:t>
            </a:r>
            <a:endParaRPr sz="2000" dirty="0">
              <a:solidFill>
                <a:srgbClr val="FF0000"/>
              </a:solidFill>
              <a:latin typeface="Calibri"/>
              <a:cs typeface="Calibri"/>
            </a:endParaRPr>
          </a:p>
          <a:p>
            <a:pPr marL="812165" marR="81280" lvl="1" indent="-279400">
              <a:lnSpc>
                <a:spcPct val="100000"/>
              </a:lnSpc>
              <a:spcBef>
                <a:spcPts val="370"/>
              </a:spcBef>
              <a:buFont typeface="Arial"/>
              <a:buChar char="–"/>
              <a:tabLst>
                <a:tab pos="818515" algn="l"/>
                <a:tab pos="819150" algn="l"/>
              </a:tabLst>
            </a:pPr>
            <a:r>
              <a:rPr sz="2000" b="1" spc="-5" dirty="0">
                <a:latin typeface="Calibri"/>
                <a:cs typeface="Calibri"/>
              </a:rPr>
              <a:t>The </a:t>
            </a:r>
            <a:r>
              <a:rPr sz="2000" b="1" dirty="0">
                <a:solidFill>
                  <a:srgbClr val="FF0000"/>
                </a:solidFill>
                <a:latin typeface="Calibri"/>
                <a:cs typeface="Calibri"/>
              </a:rPr>
              <a:t>10</a:t>
            </a:r>
            <a:r>
              <a:rPr sz="2000" b="1" baseline="25462" dirty="0">
                <a:solidFill>
                  <a:srgbClr val="FF0000"/>
                </a:solidFill>
                <a:latin typeface="Calibri"/>
                <a:cs typeface="Calibri"/>
              </a:rPr>
              <a:t>th </a:t>
            </a:r>
            <a:r>
              <a:rPr sz="2000" b="1" dirty="0">
                <a:solidFill>
                  <a:srgbClr val="FF0000"/>
                </a:solidFill>
                <a:latin typeface="Calibri"/>
                <a:cs typeface="Calibri"/>
              </a:rPr>
              <a:t>Amendment </a:t>
            </a:r>
            <a:r>
              <a:rPr sz="2000" b="1" spc="-5" dirty="0">
                <a:latin typeface="Calibri"/>
                <a:cs typeface="Calibri"/>
              </a:rPr>
              <a:t>reserves </a:t>
            </a:r>
            <a:r>
              <a:rPr sz="2000" b="1" dirty="0">
                <a:latin typeface="Calibri"/>
                <a:cs typeface="Calibri"/>
              </a:rPr>
              <a:t>for states or the people powers not assigned to the  </a:t>
            </a:r>
            <a:r>
              <a:rPr sz="2000" b="1" spc="-5" dirty="0">
                <a:latin typeface="Calibri"/>
                <a:cs typeface="Calibri"/>
              </a:rPr>
              <a:t>national </a:t>
            </a:r>
            <a:r>
              <a:rPr sz="2000" b="1" dirty="0">
                <a:latin typeface="Calibri"/>
                <a:cs typeface="Calibri"/>
              </a:rPr>
              <a:t>government or denied to </a:t>
            </a:r>
            <a:r>
              <a:rPr sz="2000" b="1" spc="-5" dirty="0">
                <a:latin typeface="Calibri"/>
                <a:cs typeface="Calibri"/>
              </a:rPr>
              <a:t>the states </a:t>
            </a:r>
            <a:r>
              <a:rPr sz="2000" b="1" dirty="0">
                <a:latin typeface="Calibri"/>
                <a:cs typeface="Calibri"/>
              </a:rPr>
              <a:t>by </a:t>
            </a:r>
            <a:r>
              <a:rPr sz="2000" b="1" spc="-5" dirty="0">
                <a:latin typeface="Calibri"/>
                <a:cs typeface="Calibri"/>
              </a:rPr>
              <a:t>the</a:t>
            </a:r>
            <a:r>
              <a:rPr sz="2000" b="1" spc="5" dirty="0">
                <a:latin typeface="Calibri"/>
                <a:cs typeface="Calibri"/>
              </a:rPr>
              <a:t> </a:t>
            </a:r>
            <a:r>
              <a:rPr sz="2000" b="1" spc="-5" dirty="0">
                <a:latin typeface="Calibri"/>
                <a:cs typeface="Calibri"/>
              </a:rPr>
              <a:t>Constitution.</a:t>
            </a:r>
            <a:endParaRPr sz="2000" dirty="0">
              <a:latin typeface="Calibri"/>
              <a:cs typeface="Calibri"/>
            </a:endParaRPr>
          </a:p>
          <a:p>
            <a:pPr lvl="1">
              <a:lnSpc>
                <a:spcPct val="100000"/>
              </a:lnSpc>
              <a:spcBef>
                <a:spcPts val="40"/>
              </a:spcBef>
              <a:buFont typeface="Arial"/>
              <a:buChar char="–"/>
            </a:pPr>
            <a:endParaRPr sz="2000" dirty="0">
              <a:latin typeface="Times New Roman"/>
              <a:cs typeface="Times New Roman"/>
            </a:endParaRPr>
          </a:p>
          <a:p>
            <a:pPr marL="419100" marR="186690" indent="-342900">
              <a:lnSpc>
                <a:spcPct val="98300"/>
              </a:lnSpc>
              <a:buFont typeface="Arial"/>
              <a:buChar char="•"/>
              <a:tabLst>
                <a:tab pos="418465" algn="l"/>
                <a:tab pos="419100" algn="l"/>
              </a:tabLst>
            </a:pPr>
            <a:r>
              <a:rPr sz="2000" b="1" spc="-5" dirty="0">
                <a:latin typeface="Calibri"/>
                <a:cs typeface="Calibri"/>
              </a:rPr>
              <a:t>Dual federalism insists that powers not assigned to the </a:t>
            </a:r>
            <a:r>
              <a:rPr sz="2000" b="1" spc="-10" dirty="0">
                <a:latin typeface="Calibri"/>
                <a:cs typeface="Calibri"/>
              </a:rPr>
              <a:t>national </a:t>
            </a:r>
            <a:r>
              <a:rPr sz="2000" b="1" spc="-5" dirty="0">
                <a:latin typeface="Calibri"/>
                <a:cs typeface="Calibri"/>
              </a:rPr>
              <a:t>government  </a:t>
            </a:r>
            <a:r>
              <a:rPr sz="2000" b="1" dirty="0">
                <a:latin typeface="Calibri"/>
                <a:cs typeface="Calibri"/>
              </a:rPr>
              <a:t>are only for </a:t>
            </a:r>
            <a:r>
              <a:rPr sz="2000" b="1" spc="-5" dirty="0">
                <a:latin typeface="Calibri"/>
                <a:cs typeface="Calibri"/>
              </a:rPr>
              <a:t>states </a:t>
            </a:r>
            <a:r>
              <a:rPr sz="2000" b="1" dirty="0">
                <a:latin typeface="Calibri"/>
                <a:cs typeface="Calibri"/>
              </a:rPr>
              <a:t>and the people, and claims that the </a:t>
            </a:r>
            <a:r>
              <a:rPr sz="2000" b="1" spc="-5" dirty="0">
                <a:latin typeface="Calibri"/>
                <a:cs typeface="Calibri"/>
              </a:rPr>
              <a:t>elastic </a:t>
            </a:r>
            <a:r>
              <a:rPr sz="2000" b="1" dirty="0">
                <a:latin typeface="Calibri"/>
                <a:cs typeface="Calibri"/>
              </a:rPr>
              <a:t>clause is  inﬂexible.</a:t>
            </a:r>
            <a:endParaRPr sz="2000" dirty="0">
              <a:latin typeface="Calibri"/>
              <a:cs typeface="Calibri"/>
            </a:endParaRPr>
          </a:p>
          <a:p>
            <a:pPr>
              <a:lnSpc>
                <a:spcPct val="100000"/>
              </a:lnSpc>
              <a:spcBef>
                <a:spcPts val="20"/>
              </a:spcBef>
              <a:buFont typeface="Arial"/>
              <a:buChar char="•"/>
            </a:pPr>
            <a:endParaRPr sz="2000" dirty="0">
              <a:latin typeface="Times New Roman"/>
              <a:cs typeface="Times New Roman"/>
            </a:endParaRPr>
          </a:p>
          <a:p>
            <a:pPr marL="419100" marR="1207770" indent="-342900">
              <a:lnSpc>
                <a:spcPts val="2320"/>
              </a:lnSpc>
              <a:spcBef>
                <a:spcPts val="5"/>
              </a:spcBef>
              <a:buFont typeface="Arial"/>
              <a:buChar char="•"/>
              <a:tabLst>
                <a:tab pos="418465" algn="l"/>
                <a:tab pos="419100" algn="l"/>
              </a:tabLst>
            </a:pPr>
            <a:r>
              <a:rPr sz="2000" b="1" spc="-10" dirty="0">
                <a:latin typeface="Calibri"/>
                <a:cs typeface="Calibri"/>
              </a:rPr>
              <a:t>Cooperative </a:t>
            </a:r>
            <a:r>
              <a:rPr sz="2000" b="1" spc="-5" dirty="0">
                <a:latin typeface="Calibri"/>
                <a:cs typeface="Calibri"/>
              </a:rPr>
              <a:t>federalism restricts the </a:t>
            </a:r>
            <a:r>
              <a:rPr sz="2000" b="1" spc="10" dirty="0">
                <a:solidFill>
                  <a:schemeClr val="accent2">
                    <a:lumMod val="75000"/>
                  </a:schemeClr>
                </a:solidFill>
                <a:latin typeface="Calibri"/>
                <a:cs typeface="Calibri"/>
              </a:rPr>
              <a:t>10</a:t>
            </a:r>
            <a:r>
              <a:rPr sz="2000" b="1" spc="15" baseline="25641" dirty="0">
                <a:solidFill>
                  <a:schemeClr val="accent2">
                    <a:lumMod val="75000"/>
                  </a:schemeClr>
                </a:solidFill>
                <a:latin typeface="Calibri"/>
                <a:cs typeface="Calibri"/>
              </a:rPr>
              <a:t>th </a:t>
            </a:r>
            <a:r>
              <a:rPr sz="2000" b="1" dirty="0">
                <a:solidFill>
                  <a:schemeClr val="accent2">
                    <a:lumMod val="75000"/>
                  </a:schemeClr>
                </a:solidFill>
                <a:latin typeface="Calibri"/>
                <a:cs typeface="Calibri"/>
              </a:rPr>
              <a:t>Amendment </a:t>
            </a:r>
            <a:r>
              <a:rPr sz="2000" b="1" dirty="0">
                <a:latin typeface="Calibri"/>
                <a:cs typeface="Calibri"/>
              </a:rPr>
              <a:t>and </a:t>
            </a:r>
            <a:r>
              <a:rPr sz="2000" b="1" spc="-5" dirty="0">
                <a:latin typeface="Calibri"/>
                <a:cs typeface="Calibri"/>
              </a:rPr>
              <a:t>suggests  supplements </a:t>
            </a:r>
            <a:r>
              <a:rPr sz="2000" b="1" dirty="0">
                <a:latin typeface="Calibri"/>
                <a:cs typeface="Calibri"/>
              </a:rPr>
              <a:t>to the </a:t>
            </a:r>
            <a:r>
              <a:rPr sz="2000" b="1" spc="-5" dirty="0">
                <a:latin typeface="Calibri"/>
                <a:cs typeface="Calibri"/>
              </a:rPr>
              <a:t>elastic</a:t>
            </a:r>
            <a:r>
              <a:rPr sz="2000" b="1" dirty="0">
                <a:latin typeface="Calibri"/>
                <a:cs typeface="Calibri"/>
              </a:rPr>
              <a:t> clause.</a:t>
            </a:r>
            <a:endParaRPr sz="2000" dirty="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970" y="179741"/>
            <a:ext cx="9144000" cy="48006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endParaRPr sz="1350" dirty="0"/>
          </a:p>
        </p:txBody>
      </p:sp>
      <p:sp>
        <p:nvSpPr>
          <p:cNvPr id="3" name="object 3"/>
          <p:cNvSpPr txBox="1">
            <a:spLocks noGrp="1"/>
          </p:cNvSpPr>
          <p:nvPr>
            <p:ph type="title"/>
          </p:nvPr>
        </p:nvSpPr>
        <p:spPr>
          <a:xfrm>
            <a:off x="1752600" y="71791"/>
            <a:ext cx="6331004" cy="695960"/>
          </a:xfrm>
          <a:prstGeom prst="rect">
            <a:avLst/>
          </a:prstGeom>
        </p:spPr>
        <p:txBody>
          <a:bodyPr vert="horz" wrap="square" lIns="0" tIns="9525" rIns="0" bIns="0" rtlCol="0">
            <a:spAutoFit/>
          </a:bodyPr>
          <a:lstStyle/>
          <a:p>
            <a:pPr marL="10001">
              <a:spcBef>
                <a:spcPts val="75"/>
              </a:spcBef>
            </a:pPr>
            <a:r>
              <a:rPr spc="-4" dirty="0"/>
              <a:t>ESSENTIAL QUESTION</a:t>
            </a:r>
            <a:r>
              <a:rPr spc="-71" dirty="0"/>
              <a:t> </a:t>
            </a:r>
            <a:r>
              <a:rPr spc="-4" dirty="0"/>
              <a:t>CFU</a:t>
            </a:r>
          </a:p>
        </p:txBody>
      </p:sp>
      <p:sp>
        <p:nvSpPr>
          <p:cNvPr id="4" name="object 4"/>
          <p:cNvSpPr txBox="1"/>
          <p:nvPr/>
        </p:nvSpPr>
        <p:spPr>
          <a:xfrm>
            <a:off x="176975" y="882186"/>
            <a:ext cx="8315325" cy="947215"/>
          </a:xfrm>
          <a:prstGeom prst="rect">
            <a:avLst/>
          </a:prstGeom>
        </p:spPr>
        <p:txBody>
          <a:bodyPr vert="horz" wrap="square" lIns="0" tIns="64294" rIns="0" bIns="0" rtlCol="0">
            <a:spAutoFit/>
          </a:bodyPr>
          <a:lstStyle/>
          <a:p>
            <a:pPr marL="266700" indent="-257175">
              <a:spcBef>
                <a:spcPts val="506"/>
              </a:spcBef>
              <a:buFont typeface="Arial"/>
              <a:buChar char="•"/>
              <a:tabLst>
                <a:tab pos="266224" algn="l"/>
                <a:tab pos="266700" algn="l"/>
              </a:tabLst>
            </a:pPr>
            <a:r>
              <a:rPr b="1" spc="-4" dirty="0">
                <a:latin typeface="Tahoma"/>
                <a:cs typeface="Tahoma"/>
              </a:rPr>
              <a:t>Literally, which cake is </a:t>
            </a:r>
            <a:r>
              <a:rPr b="1" dirty="0">
                <a:latin typeface="Tahoma"/>
                <a:cs typeface="Tahoma"/>
              </a:rPr>
              <a:t>better – layer </a:t>
            </a:r>
            <a:r>
              <a:rPr b="1" spc="-4" dirty="0">
                <a:latin typeface="Tahoma"/>
                <a:cs typeface="Tahoma"/>
              </a:rPr>
              <a:t>or</a:t>
            </a:r>
            <a:r>
              <a:rPr b="1" spc="4" dirty="0">
                <a:latin typeface="Tahoma"/>
                <a:cs typeface="Tahoma"/>
              </a:rPr>
              <a:t> </a:t>
            </a:r>
            <a:r>
              <a:rPr b="1" dirty="0">
                <a:latin typeface="Tahoma"/>
                <a:cs typeface="Tahoma"/>
              </a:rPr>
              <a:t>marble?</a:t>
            </a:r>
            <a:endParaRPr dirty="0">
              <a:latin typeface="Tahoma"/>
              <a:cs typeface="Tahoma"/>
            </a:endParaRPr>
          </a:p>
          <a:p>
            <a:pPr marL="266700" marR="3810" indent="-257175">
              <a:spcBef>
                <a:spcPts val="431"/>
              </a:spcBef>
              <a:buFont typeface="Arial"/>
              <a:buChar char="•"/>
              <a:tabLst>
                <a:tab pos="266224" algn="l"/>
                <a:tab pos="266700" algn="l"/>
                <a:tab pos="7180898" algn="l"/>
              </a:tabLst>
            </a:pPr>
            <a:r>
              <a:rPr b="1" spc="-4" dirty="0">
                <a:latin typeface="Tahoma"/>
                <a:cs typeface="Tahoma"/>
              </a:rPr>
              <a:t>Explain </a:t>
            </a:r>
            <a:r>
              <a:rPr b="1" dirty="0">
                <a:latin typeface="Tahoma"/>
                <a:cs typeface="Tahoma"/>
              </a:rPr>
              <a:t>why state </a:t>
            </a:r>
            <a:r>
              <a:rPr b="1" spc="-4" dirty="0">
                <a:latin typeface="Tahoma"/>
                <a:cs typeface="Tahoma"/>
              </a:rPr>
              <a:t>governments would like</a:t>
            </a:r>
            <a:r>
              <a:rPr b="1" spc="60" dirty="0">
                <a:latin typeface="Tahoma"/>
                <a:cs typeface="Tahoma"/>
              </a:rPr>
              <a:t> </a:t>
            </a:r>
            <a:r>
              <a:rPr b="1" spc="-4" dirty="0">
                <a:latin typeface="Tahoma"/>
                <a:cs typeface="Tahoma"/>
              </a:rPr>
              <a:t>dual</a:t>
            </a:r>
            <a:r>
              <a:rPr b="1" dirty="0">
                <a:latin typeface="Tahoma"/>
                <a:cs typeface="Tahoma"/>
              </a:rPr>
              <a:t> </a:t>
            </a:r>
            <a:r>
              <a:rPr b="1" spc="-4" dirty="0">
                <a:latin typeface="Tahoma"/>
                <a:cs typeface="Tahoma"/>
              </a:rPr>
              <a:t>federalism.	How</a:t>
            </a:r>
            <a:r>
              <a:rPr b="1" spc="-68" dirty="0">
                <a:latin typeface="Tahoma"/>
                <a:cs typeface="Tahoma"/>
              </a:rPr>
              <a:t> </a:t>
            </a:r>
            <a:r>
              <a:rPr b="1" spc="-4" dirty="0">
                <a:latin typeface="Tahoma"/>
                <a:cs typeface="Tahoma"/>
              </a:rPr>
              <a:t>does  </a:t>
            </a:r>
            <a:r>
              <a:rPr b="1" dirty="0">
                <a:latin typeface="Tahoma"/>
                <a:cs typeface="Tahoma"/>
              </a:rPr>
              <a:t>the </a:t>
            </a:r>
            <a:r>
              <a:rPr b="1" spc="-4" dirty="0">
                <a:latin typeface="Tahoma"/>
                <a:cs typeface="Tahoma"/>
              </a:rPr>
              <a:t>10</a:t>
            </a:r>
            <a:r>
              <a:rPr b="1" spc="-5" baseline="24305" dirty="0">
                <a:latin typeface="Tahoma"/>
                <a:cs typeface="Tahoma"/>
              </a:rPr>
              <a:t>th </a:t>
            </a:r>
            <a:r>
              <a:rPr b="1" dirty="0">
                <a:latin typeface="Tahoma"/>
                <a:cs typeface="Tahoma"/>
              </a:rPr>
              <a:t>Amendment </a:t>
            </a:r>
            <a:r>
              <a:rPr b="1" spc="-4" dirty="0">
                <a:latin typeface="Tahoma"/>
                <a:cs typeface="Tahoma"/>
              </a:rPr>
              <a:t>play </a:t>
            </a:r>
            <a:r>
              <a:rPr b="1" dirty="0">
                <a:latin typeface="Tahoma"/>
                <a:cs typeface="Tahoma"/>
              </a:rPr>
              <a:t>a </a:t>
            </a:r>
            <a:r>
              <a:rPr b="1" spc="-4" dirty="0">
                <a:latin typeface="Tahoma"/>
                <a:cs typeface="Tahoma"/>
              </a:rPr>
              <a:t>role </a:t>
            </a:r>
            <a:r>
              <a:rPr b="1" dirty="0">
                <a:latin typeface="Tahoma"/>
                <a:cs typeface="Tahoma"/>
              </a:rPr>
              <a:t>in this </a:t>
            </a:r>
            <a:r>
              <a:rPr b="1" spc="-4" dirty="0">
                <a:latin typeface="Tahoma"/>
                <a:cs typeface="Tahoma"/>
              </a:rPr>
              <a:t>form of</a:t>
            </a:r>
            <a:r>
              <a:rPr b="1" spc="-184" dirty="0">
                <a:latin typeface="Tahoma"/>
                <a:cs typeface="Tahoma"/>
              </a:rPr>
              <a:t> </a:t>
            </a:r>
            <a:r>
              <a:rPr b="1" spc="-4" dirty="0">
                <a:latin typeface="Tahoma"/>
                <a:cs typeface="Tahoma"/>
              </a:rPr>
              <a:t>federalism?</a:t>
            </a:r>
            <a:endParaRPr dirty="0">
              <a:latin typeface="Tahoma"/>
              <a:cs typeface="Tahoma"/>
            </a:endParaRPr>
          </a:p>
        </p:txBody>
      </p:sp>
      <p:sp>
        <p:nvSpPr>
          <p:cNvPr id="5" name="object 5"/>
          <p:cNvSpPr txBox="1"/>
          <p:nvPr/>
        </p:nvSpPr>
        <p:spPr>
          <a:xfrm>
            <a:off x="8492300" y="5677357"/>
            <a:ext cx="135731" cy="148117"/>
          </a:xfrm>
          <a:prstGeom prst="rect">
            <a:avLst/>
          </a:prstGeom>
        </p:spPr>
        <p:txBody>
          <a:bodyPr vert="horz" wrap="square" lIns="0" tIns="9525" rIns="0" bIns="0" rtlCol="0">
            <a:spAutoFit/>
          </a:bodyPr>
          <a:lstStyle/>
          <a:p>
            <a:pPr marL="9525">
              <a:spcBef>
                <a:spcPts val="75"/>
              </a:spcBef>
            </a:pPr>
            <a:r>
              <a:rPr sz="900" dirty="0">
                <a:solidFill>
                  <a:srgbClr val="888888"/>
                </a:solidFill>
                <a:latin typeface="Calibri"/>
                <a:cs typeface="Calibri"/>
              </a:rPr>
              <a:t>14</a:t>
            </a:r>
            <a:endParaRPr sz="900">
              <a:latin typeface="Calibri"/>
              <a:cs typeface="Calibri"/>
            </a:endParaRPr>
          </a:p>
        </p:txBody>
      </p:sp>
      <p:sp>
        <p:nvSpPr>
          <p:cNvPr id="6" name="object 6"/>
          <p:cNvSpPr/>
          <p:nvPr/>
        </p:nvSpPr>
        <p:spPr>
          <a:xfrm>
            <a:off x="914400" y="1943836"/>
            <a:ext cx="6915150" cy="3429855"/>
          </a:xfrm>
          <a:prstGeom prst="rect">
            <a:avLst/>
          </a:prstGeom>
          <a:blipFill>
            <a:blip r:embed="rId2" cstate="print"/>
            <a:stretch>
              <a:fillRect/>
            </a:stretch>
          </a:blipFill>
        </p:spPr>
        <p:txBody>
          <a:bodyPr wrap="square" lIns="0" tIns="0" rIns="0" bIns="0" rtlCol="0"/>
          <a:lstStyle/>
          <a:p>
            <a:endParaRPr sz="1350"/>
          </a:p>
        </p:txBody>
      </p:sp>
      <p:sp>
        <p:nvSpPr>
          <p:cNvPr id="7" name="object 4">
            <a:extLst>
              <a:ext uri="{FF2B5EF4-FFF2-40B4-BE49-F238E27FC236}">
                <a16:creationId xmlns:a16="http://schemas.microsoft.com/office/drawing/2014/main" id="{4A2567B6-3F37-4950-93E2-80A30D45530F}"/>
              </a:ext>
            </a:extLst>
          </p:cNvPr>
          <p:cNvSpPr txBox="1"/>
          <p:nvPr/>
        </p:nvSpPr>
        <p:spPr>
          <a:xfrm>
            <a:off x="4584970" y="5336703"/>
            <a:ext cx="3222895" cy="895919"/>
          </a:xfrm>
          <a:prstGeom prst="rect">
            <a:avLst/>
          </a:prstGeom>
        </p:spPr>
        <p:txBody>
          <a:bodyPr vert="horz" wrap="square" lIns="0" tIns="64294" rIns="0" bIns="0" rtlCol="0">
            <a:spAutoFit/>
          </a:bodyPr>
          <a:lstStyle/>
          <a:p>
            <a:pPr marL="9525">
              <a:spcBef>
                <a:spcPts val="506"/>
              </a:spcBef>
              <a:tabLst>
                <a:tab pos="266224" algn="l"/>
                <a:tab pos="266700" algn="l"/>
              </a:tabLst>
            </a:pPr>
            <a:r>
              <a:rPr lang="en-US" b="1" spc="-4" dirty="0">
                <a:latin typeface="Tahoma"/>
                <a:cs typeface="Tahoma"/>
              </a:rPr>
              <a:t>Cooperative Federalism- state &amp; federal power overlap</a:t>
            </a:r>
            <a:endParaRPr dirty="0">
              <a:latin typeface="Tahoma"/>
              <a:cs typeface="Tahoma"/>
            </a:endParaRPr>
          </a:p>
        </p:txBody>
      </p:sp>
      <p:sp>
        <p:nvSpPr>
          <p:cNvPr id="8" name="object 4">
            <a:extLst>
              <a:ext uri="{FF2B5EF4-FFF2-40B4-BE49-F238E27FC236}">
                <a16:creationId xmlns:a16="http://schemas.microsoft.com/office/drawing/2014/main" id="{BD772737-6B42-4880-BE0B-193DE973F0E2}"/>
              </a:ext>
            </a:extLst>
          </p:cNvPr>
          <p:cNvSpPr txBox="1"/>
          <p:nvPr/>
        </p:nvSpPr>
        <p:spPr>
          <a:xfrm>
            <a:off x="990600" y="5402874"/>
            <a:ext cx="3222895" cy="895919"/>
          </a:xfrm>
          <a:prstGeom prst="rect">
            <a:avLst/>
          </a:prstGeom>
        </p:spPr>
        <p:txBody>
          <a:bodyPr vert="horz" wrap="square" lIns="0" tIns="64294" rIns="0" bIns="0" rtlCol="0">
            <a:spAutoFit/>
          </a:bodyPr>
          <a:lstStyle/>
          <a:p>
            <a:pPr marL="9525" algn="ctr">
              <a:spcBef>
                <a:spcPts val="506"/>
              </a:spcBef>
              <a:tabLst>
                <a:tab pos="266224" algn="l"/>
                <a:tab pos="266700" algn="l"/>
              </a:tabLst>
            </a:pPr>
            <a:r>
              <a:rPr lang="en-US" b="1" spc="-4" dirty="0">
                <a:latin typeface="Tahoma"/>
                <a:cs typeface="Tahoma"/>
              </a:rPr>
              <a:t>Dual Federalism- 2 distinct separate power zones; not intruding upon each other</a:t>
            </a:r>
            <a:endParaRPr dirty="0">
              <a:latin typeface="Tahoma"/>
              <a:cs typeface="Tahoma"/>
            </a:endParaRPr>
          </a:p>
        </p:txBody>
      </p:sp>
    </p:spTree>
    <p:extLst>
      <p:ext uri="{BB962C8B-B14F-4D97-AF65-F5344CB8AC3E}">
        <p14:creationId xmlns:p14="http://schemas.microsoft.com/office/powerpoint/2010/main" val="1503817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ABC11-92D0-485C-9B27-6E8DFA483791}"/>
              </a:ext>
            </a:extLst>
          </p:cNvPr>
          <p:cNvSpPr>
            <a:spLocks noGrp="1"/>
          </p:cNvSpPr>
          <p:nvPr>
            <p:ph type="title"/>
          </p:nvPr>
        </p:nvSpPr>
        <p:spPr>
          <a:xfrm>
            <a:off x="0" y="0"/>
            <a:ext cx="5658719" cy="307777"/>
          </a:xfrm>
        </p:spPr>
        <p:txBody>
          <a:bodyPr/>
          <a:lstStyle/>
          <a:p>
            <a:r>
              <a:rPr lang="en-US" sz="2000" dirty="0"/>
              <a:t>The New Deal &amp; The Great Depression</a:t>
            </a:r>
          </a:p>
        </p:txBody>
      </p:sp>
      <p:sp>
        <p:nvSpPr>
          <p:cNvPr id="3" name="Text Placeholder 2">
            <a:extLst>
              <a:ext uri="{FF2B5EF4-FFF2-40B4-BE49-F238E27FC236}">
                <a16:creationId xmlns:a16="http://schemas.microsoft.com/office/drawing/2014/main" id="{FC10FCAB-4B24-4372-B7EB-5402C63AD112}"/>
              </a:ext>
            </a:extLst>
          </p:cNvPr>
          <p:cNvSpPr>
            <a:spLocks noGrp="1"/>
          </p:cNvSpPr>
          <p:nvPr>
            <p:ph type="body" idx="1"/>
          </p:nvPr>
        </p:nvSpPr>
        <p:spPr>
          <a:xfrm>
            <a:off x="35512" y="369902"/>
            <a:ext cx="6593888" cy="1992298"/>
          </a:xfrm>
        </p:spPr>
        <p:txBody>
          <a:bodyPr/>
          <a:lstStyle/>
          <a:p>
            <a:r>
              <a:rPr lang="en-US" dirty="0"/>
              <a:t>The </a:t>
            </a:r>
            <a:r>
              <a:rPr lang="en-US" b="1" dirty="0">
                <a:solidFill>
                  <a:srgbClr val="FF0000"/>
                </a:solidFill>
              </a:rPr>
              <a:t>expansion</a:t>
            </a:r>
            <a:r>
              <a:rPr lang="en-US" dirty="0"/>
              <a:t> of </a:t>
            </a:r>
            <a:r>
              <a:rPr lang="en-US" b="1" dirty="0">
                <a:solidFill>
                  <a:srgbClr val="FF0000"/>
                </a:solidFill>
              </a:rPr>
              <a:t>national power </a:t>
            </a:r>
            <a:r>
              <a:rPr lang="en-US" dirty="0"/>
              <a:t>under Roosevelt’s </a:t>
            </a:r>
            <a:r>
              <a:rPr lang="en-US" b="1" dirty="0">
                <a:solidFill>
                  <a:srgbClr val="FF0000"/>
                </a:solidFill>
              </a:rPr>
              <a:t>New Deal</a:t>
            </a:r>
            <a:r>
              <a:rPr lang="en-US" dirty="0"/>
              <a:t>—especially Congress’s authority to regulate interstate commerce—permanently altered the relationship between the states and the national government. </a:t>
            </a:r>
            <a:r>
              <a:rPr lang="en-US" b="1" dirty="0">
                <a:solidFill>
                  <a:srgbClr val="FF0000"/>
                </a:solidFill>
              </a:rPr>
              <a:t>Cooperative</a:t>
            </a:r>
            <a:r>
              <a:rPr lang="en-US" dirty="0"/>
              <a:t> federalism, in which </a:t>
            </a:r>
            <a:r>
              <a:rPr lang="en-US" b="1" dirty="0">
                <a:solidFill>
                  <a:srgbClr val="FF0000"/>
                </a:solidFill>
              </a:rPr>
              <a:t>both</a:t>
            </a:r>
            <a:r>
              <a:rPr lang="en-US" dirty="0"/>
              <a:t> </a:t>
            </a:r>
            <a:r>
              <a:rPr lang="en-US" b="1" dirty="0">
                <a:solidFill>
                  <a:srgbClr val="FF0000"/>
                </a:solidFill>
              </a:rPr>
              <a:t>levels</a:t>
            </a:r>
            <a:r>
              <a:rPr lang="en-US" dirty="0"/>
              <a:t> of </a:t>
            </a:r>
            <a:r>
              <a:rPr lang="en-US" b="1" dirty="0">
                <a:solidFill>
                  <a:srgbClr val="FF0000"/>
                </a:solidFill>
              </a:rPr>
              <a:t>government</a:t>
            </a:r>
            <a:r>
              <a:rPr lang="en-US" dirty="0"/>
              <a:t> are involved in setting </a:t>
            </a:r>
            <a:r>
              <a:rPr lang="en-US" b="1" dirty="0">
                <a:solidFill>
                  <a:srgbClr val="FF0000"/>
                </a:solidFill>
              </a:rPr>
              <a:t>policy</a:t>
            </a:r>
            <a:r>
              <a:rPr lang="en-US" dirty="0"/>
              <a:t>, firmly replaced earlier models of </a:t>
            </a:r>
            <a:r>
              <a:rPr lang="en-US" b="1" dirty="0">
                <a:solidFill>
                  <a:srgbClr val="FF0000"/>
                </a:solidFill>
              </a:rPr>
              <a:t>dual</a:t>
            </a:r>
            <a:r>
              <a:rPr lang="en-US" dirty="0"/>
              <a:t> federalism and made the national government at least a </a:t>
            </a:r>
            <a:r>
              <a:rPr lang="en-US" b="1" dirty="0">
                <a:solidFill>
                  <a:srgbClr val="FF0000"/>
                </a:solidFill>
              </a:rPr>
              <a:t>coequal</a:t>
            </a:r>
            <a:r>
              <a:rPr lang="en-US" dirty="0"/>
              <a:t> in many areas of public policy traditionally handled by the states.</a:t>
            </a:r>
          </a:p>
        </p:txBody>
      </p:sp>
      <p:pic>
        <p:nvPicPr>
          <p:cNvPr id="4" name="Picture 3">
            <a:extLst>
              <a:ext uri="{FF2B5EF4-FFF2-40B4-BE49-F238E27FC236}">
                <a16:creationId xmlns:a16="http://schemas.microsoft.com/office/drawing/2014/main" id="{5AB3D262-6149-487A-A067-7885A17979C6}"/>
              </a:ext>
            </a:extLst>
          </p:cNvPr>
          <p:cNvPicPr>
            <a:picLocks noChangeAspect="1"/>
          </p:cNvPicPr>
          <p:nvPr/>
        </p:nvPicPr>
        <p:blipFill>
          <a:blip r:embed="rId2"/>
          <a:stretch>
            <a:fillRect/>
          </a:stretch>
        </p:blipFill>
        <p:spPr>
          <a:xfrm>
            <a:off x="6629400" y="0"/>
            <a:ext cx="2550112" cy="3350568"/>
          </a:xfrm>
          <a:prstGeom prst="rect">
            <a:avLst/>
          </a:prstGeom>
        </p:spPr>
      </p:pic>
      <p:sp>
        <p:nvSpPr>
          <p:cNvPr id="6" name="TextBox 5">
            <a:extLst>
              <a:ext uri="{FF2B5EF4-FFF2-40B4-BE49-F238E27FC236}">
                <a16:creationId xmlns:a16="http://schemas.microsoft.com/office/drawing/2014/main" id="{3CA30DB8-4A31-443F-90FD-153A1CEBDE8A}"/>
              </a:ext>
            </a:extLst>
          </p:cNvPr>
          <p:cNvSpPr txBox="1"/>
          <p:nvPr/>
        </p:nvSpPr>
        <p:spPr>
          <a:xfrm>
            <a:off x="17015" y="4888538"/>
            <a:ext cx="9116628" cy="1754326"/>
          </a:xfrm>
          <a:prstGeom prst="rect">
            <a:avLst/>
          </a:prstGeom>
          <a:noFill/>
        </p:spPr>
        <p:txBody>
          <a:bodyPr wrap="square">
            <a:spAutoFit/>
          </a:bodyPr>
          <a:lstStyle/>
          <a:p>
            <a:r>
              <a:rPr lang="en-US" dirty="0"/>
              <a:t>In addition, the program supported theater, music, and visual arts projects. Other programs funded research, historic preservation, and public libraries. The revolution in federalism was made possible by the severe economic crisis facing the nation and the inability of states to handle its fallout. </a:t>
            </a:r>
            <a:r>
              <a:rPr lang="en-US" b="1" dirty="0">
                <a:solidFill>
                  <a:srgbClr val="FF0000"/>
                </a:solidFill>
              </a:rPr>
              <a:t>States</a:t>
            </a:r>
            <a:r>
              <a:rPr lang="en-US" dirty="0"/>
              <a:t> were </a:t>
            </a:r>
            <a:r>
              <a:rPr lang="en-US" b="1" dirty="0">
                <a:solidFill>
                  <a:srgbClr val="FF0000"/>
                </a:solidFill>
              </a:rPr>
              <a:t>desperate</a:t>
            </a:r>
            <a:r>
              <a:rPr lang="en-US" dirty="0"/>
              <a:t> for </a:t>
            </a:r>
            <a:r>
              <a:rPr lang="en-US" b="1" dirty="0">
                <a:solidFill>
                  <a:srgbClr val="FF0000"/>
                </a:solidFill>
              </a:rPr>
              <a:t>help</a:t>
            </a:r>
            <a:r>
              <a:rPr lang="en-US" dirty="0"/>
              <a:t> in handling the </a:t>
            </a:r>
            <a:r>
              <a:rPr lang="en-US" b="1" dirty="0">
                <a:solidFill>
                  <a:srgbClr val="FF0000"/>
                </a:solidFill>
              </a:rPr>
              <a:t>impact</a:t>
            </a:r>
            <a:r>
              <a:rPr lang="en-US" dirty="0"/>
              <a:t> of the </a:t>
            </a:r>
            <a:r>
              <a:rPr lang="en-US" b="1" dirty="0">
                <a:solidFill>
                  <a:srgbClr val="FF0000"/>
                </a:solidFill>
              </a:rPr>
              <a:t>Great Depression</a:t>
            </a:r>
            <a:r>
              <a:rPr lang="en-US" dirty="0"/>
              <a:t>, and the </a:t>
            </a:r>
            <a:r>
              <a:rPr lang="en-US" b="1" dirty="0">
                <a:solidFill>
                  <a:srgbClr val="FF0000"/>
                </a:solidFill>
              </a:rPr>
              <a:t>Roosevelt administration </a:t>
            </a:r>
            <a:r>
              <a:rPr lang="en-US" dirty="0"/>
              <a:t>drastically </a:t>
            </a:r>
            <a:r>
              <a:rPr lang="en-US" b="1" dirty="0">
                <a:solidFill>
                  <a:srgbClr val="FF0000"/>
                </a:solidFill>
              </a:rPr>
              <a:t>increased</a:t>
            </a:r>
            <a:r>
              <a:rPr lang="en-US" dirty="0"/>
              <a:t> the role of the </a:t>
            </a:r>
            <a:r>
              <a:rPr lang="en-US" b="1" dirty="0">
                <a:solidFill>
                  <a:srgbClr val="FF0000"/>
                </a:solidFill>
              </a:rPr>
              <a:t>federal</a:t>
            </a:r>
            <a:r>
              <a:rPr lang="en-US" dirty="0"/>
              <a:t> government as a result.  </a:t>
            </a:r>
            <a:r>
              <a:rPr lang="en-US" b="1" i="1" dirty="0" err="1"/>
              <a:t>Wapples</a:t>
            </a:r>
            <a:r>
              <a:rPr lang="en-US" b="1" i="1" dirty="0"/>
              <a:t> pg. 172-174</a:t>
            </a:r>
            <a:endParaRPr lang="en-US" dirty="0"/>
          </a:p>
        </p:txBody>
      </p:sp>
      <p:sp>
        <p:nvSpPr>
          <p:cNvPr id="8" name="TextBox 7">
            <a:extLst>
              <a:ext uri="{FF2B5EF4-FFF2-40B4-BE49-F238E27FC236}">
                <a16:creationId xmlns:a16="http://schemas.microsoft.com/office/drawing/2014/main" id="{5A1117B2-6D13-4F03-B0AE-11EAB0E137E8}"/>
              </a:ext>
            </a:extLst>
          </p:cNvPr>
          <p:cNvSpPr txBox="1"/>
          <p:nvPr/>
        </p:nvSpPr>
        <p:spPr>
          <a:xfrm>
            <a:off x="-19236" y="2481849"/>
            <a:ext cx="6724835" cy="923330"/>
          </a:xfrm>
          <a:prstGeom prst="rect">
            <a:avLst/>
          </a:prstGeom>
          <a:noFill/>
        </p:spPr>
        <p:txBody>
          <a:bodyPr wrap="square">
            <a:spAutoFit/>
          </a:bodyPr>
          <a:lstStyle/>
          <a:p>
            <a:r>
              <a:rPr lang="en-US" dirty="0"/>
              <a:t>It established </a:t>
            </a:r>
            <a:r>
              <a:rPr lang="en-US" b="1" dirty="0">
                <a:solidFill>
                  <a:srgbClr val="FF0000"/>
                </a:solidFill>
              </a:rPr>
              <a:t>unemployment insurance </a:t>
            </a:r>
            <a:r>
              <a:rPr lang="en-US" dirty="0"/>
              <a:t>for American workers. It set up </a:t>
            </a:r>
            <a:r>
              <a:rPr lang="en-US" b="1" dirty="0">
                <a:solidFill>
                  <a:srgbClr val="FF0000"/>
                </a:solidFill>
              </a:rPr>
              <a:t>old-age insurance </a:t>
            </a:r>
            <a:r>
              <a:rPr lang="en-US" dirty="0"/>
              <a:t>and </a:t>
            </a:r>
            <a:r>
              <a:rPr lang="en-US" b="1" dirty="0">
                <a:solidFill>
                  <a:srgbClr val="FF0000"/>
                </a:solidFill>
              </a:rPr>
              <a:t>old-age assistance programs</a:t>
            </a:r>
            <a:r>
              <a:rPr lang="en-US" dirty="0"/>
              <a:t>, later supplemented with </a:t>
            </a:r>
            <a:r>
              <a:rPr lang="en-US" b="1" dirty="0">
                <a:solidFill>
                  <a:srgbClr val="FF0000"/>
                </a:solidFill>
              </a:rPr>
              <a:t>disability</a:t>
            </a:r>
            <a:r>
              <a:rPr lang="en-US" dirty="0"/>
              <a:t> insurance. </a:t>
            </a:r>
          </a:p>
        </p:txBody>
      </p:sp>
      <p:sp>
        <p:nvSpPr>
          <p:cNvPr id="10" name="TextBox 9">
            <a:extLst>
              <a:ext uri="{FF2B5EF4-FFF2-40B4-BE49-F238E27FC236}">
                <a16:creationId xmlns:a16="http://schemas.microsoft.com/office/drawing/2014/main" id="{D6B4CED2-5CC7-4C42-8ACA-41DB0CC390B2}"/>
              </a:ext>
            </a:extLst>
          </p:cNvPr>
          <p:cNvSpPr txBox="1"/>
          <p:nvPr/>
        </p:nvSpPr>
        <p:spPr>
          <a:xfrm>
            <a:off x="-10357" y="3380889"/>
            <a:ext cx="9144000" cy="1477328"/>
          </a:xfrm>
          <a:prstGeom prst="rect">
            <a:avLst/>
          </a:prstGeom>
          <a:noFill/>
        </p:spPr>
        <p:txBody>
          <a:bodyPr wrap="square">
            <a:spAutoFit/>
          </a:bodyPr>
          <a:lstStyle/>
          <a:p>
            <a:r>
              <a:rPr lang="en-US" dirty="0"/>
              <a:t>The Works Progress Administration (WPA) was the largest of the New Deal public works programs. It was created to provide jobs for the thousands of people who were unemployed during Great Depression. By 1943, the WPA had brought 8.5 million Americans into the workforce. The WPA projects-built infrastructure projects to benefit the public, such as bridges, airports, schools, parks, and utilities.</a:t>
            </a:r>
          </a:p>
        </p:txBody>
      </p:sp>
    </p:spTree>
    <p:extLst>
      <p:ext uri="{BB962C8B-B14F-4D97-AF65-F5344CB8AC3E}">
        <p14:creationId xmlns:p14="http://schemas.microsoft.com/office/powerpoint/2010/main" val="1408972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6315418" y="5688798"/>
            <a:ext cx="154305" cy="237309"/>
          </a:xfrm>
          <a:prstGeom prst="rect">
            <a:avLst/>
          </a:prstGeom>
        </p:spPr>
        <p:txBody>
          <a:bodyPr vert="horz" wrap="square" lIns="0" tIns="0" rIns="0" bIns="0" rtlCol="0">
            <a:spAutoFit/>
          </a:bodyPr>
          <a:lstStyle/>
          <a:p>
            <a:pPr marL="28575">
              <a:lnSpc>
                <a:spcPts val="930"/>
              </a:lnSpc>
            </a:pPr>
            <a:fld id="{81D60167-4931-47E6-BA6A-407CBD079E47}" type="slidenum">
              <a:rPr spc="-116" dirty="0"/>
              <a:pPr marL="28575">
                <a:lnSpc>
                  <a:spcPts val="930"/>
                </a:lnSpc>
              </a:pPr>
              <a:t>28</a:t>
            </a:fld>
            <a:endParaRPr spc="-116" dirty="0"/>
          </a:p>
        </p:txBody>
      </p:sp>
      <p:sp>
        <p:nvSpPr>
          <p:cNvPr id="2" name="object 2"/>
          <p:cNvSpPr txBox="1">
            <a:spLocks noGrp="1"/>
          </p:cNvSpPr>
          <p:nvPr>
            <p:ph type="title"/>
          </p:nvPr>
        </p:nvSpPr>
        <p:spPr>
          <a:xfrm>
            <a:off x="1600200" y="152400"/>
            <a:ext cx="6205633" cy="425116"/>
          </a:xfrm>
          <a:prstGeom prst="rect">
            <a:avLst/>
          </a:prstGeom>
        </p:spPr>
        <p:txBody>
          <a:bodyPr vert="horz" wrap="square" lIns="0" tIns="9525" rIns="0" bIns="0" rtlCol="0">
            <a:spAutoFit/>
          </a:bodyPr>
          <a:lstStyle/>
          <a:p>
            <a:pPr marL="9525">
              <a:spcBef>
                <a:spcPts val="75"/>
              </a:spcBef>
            </a:pPr>
            <a:r>
              <a:rPr sz="2700" dirty="0">
                <a:solidFill>
                  <a:srgbClr val="000000"/>
                </a:solidFill>
              </a:rPr>
              <a:t>WHAT ARE FEDERAL GRANTS?</a:t>
            </a:r>
            <a:endParaRPr sz="2700" dirty="0"/>
          </a:p>
        </p:txBody>
      </p:sp>
      <p:sp>
        <p:nvSpPr>
          <p:cNvPr id="3" name="object 3"/>
          <p:cNvSpPr txBox="1"/>
          <p:nvPr/>
        </p:nvSpPr>
        <p:spPr>
          <a:xfrm>
            <a:off x="120623" y="1143000"/>
            <a:ext cx="9021318" cy="4228241"/>
          </a:xfrm>
          <a:prstGeom prst="rect">
            <a:avLst/>
          </a:prstGeom>
        </p:spPr>
        <p:txBody>
          <a:bodyPr vert="horz" wrap="square" lIns="0" tIns="9049" rIns="0" bIns="0" rtlCol="0">
            <a:spAutoFit/>
          </a:bodyPr>
          <a:lstStyle/>
          <a:p>
            <a:pPr marL="222885" marR="3810" indent="-213836">
              <a:spcBef>
                <a:spcPts val="71"/>
              </a:spcBef>
              <a:buFont typeface="DejaVu Sans"/>
              <a:buChar char="•"/>
              <a:tabLst>
                <a:tab pos="223361" algn="l"/>
              </a:tabLst>
            </a:pPr>
            <a:r>
              <a:rPr sz="2000" b="1" dirty="0">
                <a:latin typeface="DejaVu Sans"/>
                <a:cs typeface="DejaVu Sans"/>
              </a:rPr>
              <a:t>Federal revenue given to state and local governments to establish minimum  national standards in important areas (air quality, water quality,  transportation, education)</a:t>
            </a:r>
            <a:endParaRPr sz="2000" dirty="0">
              <a:latin typeface="DejaVu Sans"/>
              <a:cs typeface="DejaVu Sans"/>
            </a:endParaRPr>
          </a:p>
          <a:p>
            <a:pPr>
              <a:lnSpc>
                <a:spcPct val="100000"/>
              </a:lnSpc>
              <a:buFont typeface="DejaVu Sans"/>
              <a:buChar char="•"/>
            </a:pPr>
            <a:endParaRPr sz="2000" dirty="0">
              <a:latin typeface="DejaVu Sans"/>
              <a:cs typeface="DejaVu Sans"/>
            </a:endParaRPr>
          </a:p>
          <a:p>
            <a:pPr>
              <a:spcBef>
                <a:spcPts val="15"/>
              </a:spcBef>
              <a:buFont typeface="DejaVu Sans"/>
              <a:buChar char="•"/>
            </a:pPr>
            <a:endParaRPr sz="2000" dirty="0">
              <a:latin typeface="DejaVu Sans"/>
              <a:cs typeface="DejaVu Sans"/>
            </a:endParaRPr>
          </a:p>
          <a:p>
            <a:pPr marL="22860" algn="ctr"/>
            <a:r>
              <a:rPr sz="2000" b="1" dirty="0">
                <a:latin typeface="DejaVu Sans"/>
                <a:cs typeface="DejaVu Sans"/>
              </a:rPr>
              <a:t>PURPOSE OF FEDERAL GRANTS</a:t>
            </a:r>
            <a:endParaRPr sz="2000" dirty="0">
              <a:latin typeface="DejaVu Sans"/>
              <a:cs typeface="DejaVu Sans"/>
            </a:endParaRPr>
          </a:p>
          <a:p>
            <a:pPr marL="224314" indent="-215265">
              <a:spcBef>
                <a:spcPts val="1654"/>
              </a:spcBef>
              <a:buFont typeface="DejaVu Sans"/>
              <a:buChar char="•"/>
              <a:tabLst>
                <a:tab pos="224790" algn="l"/>
              </a:tabLst>
            </a:pPr>
            <a:r>
              <a:rPr sz="2000" b="1" dirty="0">
                <a:latin typeface="DejaVu Sans"/>
                <a:cs typeface="DejaVu Sans"/>
              </a:rPr>
              <a:t>To equalize resources among the states (both rich and poor)</a:t>
            </a:r>
            <a:endParaRPr sz="2000" dirty="0">
              <a:latin typeface="DejaVu Sans"/>
              <a:cs typeface="DejaVu Sans"/>
            </a:endParaRPr>
          </a:p>
          <a:p>
            <a:pPr>
              <a:spcBef>
                <a:spcPts val="34"/>
              </a:spcBef>
              <a:buFont typeface="DejaVu Sans"/>
              <a:buChar char="•"/>
            </a:pPr>
            <a:endParaRPr sz="2000" dirty="0">
              <a:latin typeface="DejaVu Sans"/>
              <a:cs typeface="DejaVu Sans"/>
            </a:endParaRPr>
          </a:p>
          <a:p>
            <a:pPr marL="224314" marR="271939" indent="-215265">
              <a:buFont typeface="DejaVu Sans"/>
              <a:buChar char="•"/>
              <a:tabLst>
                <a:tab pos="224790" algn="l"/>
              </a:tabLst>
            </a:pPr>
            <a:r>
              <a:rPr sz="2000" b="1" dirty="0">
                <a:latin typeface="DejaVu Sans"/>
                <a:cs typeface="DejaVu Sans"/>
              </a:rPr>
              <a:t>To attack national problems, yet minimize the growth of federal agencies  (reduces growth of federal bureaucracy &gt;&gt; federal government simply  provides money to states and has states run the programs - </a:t>
            </a:r>
            <a:r>
              <a:rPr sz="2000" b="1" u="heavy" dirty="0">
                <a:uFill>
                  <a:solidFill>
                    <a:srgbClr val="000000"/>
                  </a:solidFill>
                </a:uFill>
                <a:latin typeface="DejaVu Sans"/>
                <a:cs typeface="DejaVu Sans"/>
              </a:rPr>
              <a:t>under federal  guidelines</a:t>
            </a:r>
            <a:r>
              <a:rPr sz="2000" b="1" dirty="0">
                <a:latin typeface="DejaVu Sans"/>
                <a:cs typeface="DejaVu Sans"/>
              </a:rPr>
              <a:t>, of course)</a:t>
            </a:r>
            <a:r>
              <a:rPr lang="en-US" sz="2000" b="1" dirty="0">
                <a:latin typeface="DejaVu Sans"/>
                <a:cs typeface="DejaVu Sans"/>
              </a:rPr>
              <a:t>3</a:t>
            </a:r>
            <a:endParaRPr sz="2000" dirty="0">
              <a:latin typeface="DejaVu Sans"/>
              <a:cs typeface="DejaVu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sz="1350"/>
          </a:p>
        </p:txBody>
      </p:sp>
      <p:sp>
        <p:nvSpPr>
          <p:cNvPr id="3" name="object 3"/>
          <p:cNvSpPr/>
          <p:nvPr/>
        </p:nvSpPr>
        <p:spPr>
          <a:xfrm>
            <a:off x="114300" y="1924279"/>
            <a:ext cx="8915400" cy="4057650"/>
          </a:xfrm>
          <a:prstGeom prst="rect">
            <a:avLst/>
          </a:prstGeom>
          <a:blipFill>
            <a:blip r:embed="rId2" cstate="print"/>
            <a:stretch>
              <a:fillRect/>
            </a:stretch>
          </a:blipFill>
        </p:spPr>
        <p:txBody>
          <a:bodyPr wrap="square" lIns="0" tIns="0" rIns="0" bIns="0" rtlCol="0"/>
          <a:lstStyle/>
          <a:p>
            <a:endParaRPr sz="1350"/>
          </a:p>
        </p:txBody>
      </p:sp>
      <p:sp>
        <p:nvSpPr>
          <p:cNvPr id="4" name="object 4"/>
          <p:cNvSpPr txBox="1">
            <a:spLocks noGrp="1"/>
          </p:cNvSpPr>
          <p:nvPr>
            <p:ph type="title"/>
          </p:nvPr>
        </p:nvSpPr>
        <p:spPr>
          <a:xfrm>
            <a:off x="114300" y="987289"/>
            <a:ext cx="8899399" cy="800540"/>
          </a:xfrm>
          <a:prstGeom prst="rect">
            <a:avLst/>
          </a:prstGeom>
        </p:spPr>
        <p:txBody>
          <a:bodyPr vert="horz" wrap="square" lIns="0" tIns="56198" rIns="0" bIns="0" rtlCol="0">
            <a:spAutoFit/>
          </a:bodyPr>
          <a:lstStyle/>
          <a:p>
            <a:pPr marL="9525" marR="3810">
              <a:lnSpc>
                <a:spcPts val="2918"/>
              </a:lnSpc>
              <a:spcBef>
                <a:spcPts val="443"/>
              </a:spcBef>
            </a:pPr>
            <a:r>
              <a:rPr sz="2700" dirty="0">
                <a:solidFill>
                  <a:schemeClr val="bg1"/>
                </a:solidFill>
              </a:rPr>
              <a:t>The Feds want the States to do something, the Feds can  either…</a:t>
            </a:r>
          </a:p>
        </p:txBody>
      </p:sp>
      <p:sp>
        <p:nvSpPr>
          <p:cNvPr id="5" name="object 5"/>
          <p:cNvSpPr txBox="1">
            <a:spLocks noGrp="1"/>
          </p:cNvSpPr>
          <p:nvPr>
            <p:ph type="body" idx="1"/>
          </p:nvPr>
        </p:nvSpPr>
        <p:spPr>
          <a:xfrm>
            <a:off x="114300" y="2148042"/>
            <a:ext cx="8899399" cy="3610123"/>
          </a:xfrm>
          <a:prstGeom prst="rect">
            <a:avLst/>
          </a:prstGeom>
        </p:spPr>
        <p:txBody>
          <a:bodyPr vert="horz" wrap="square" lIns="0" tIns="9049" rIns="0" bIns="0" rtlCol="0">
            <a:spAutoFit/>
          </a:bodyPr>
          <a:lstStyle/>
          <a:p>
            <a:pPr marL="326707" marR="3810" indent="-278130">
              <a:spcBef>
                <a:spcPts val="71"/>
              </a:spcBef>
              <a:buSzPct val="85714"/>
              <a:buAutoNum type="arabicPeriod"/>
              <a:tabLst>
                <a:tab pos="327660" algn="l"/>
              </a:tabLst>
            </a:pPr>
            <a:r>
              <a:rPr sz="1950" b="1" i="1" u="heavy" dirty="0">
                <a:uFill>
                  <a:solidFill>
                    <a:srgbClr val="000000"/>
                  </a:solidFill>
                </a:uFill>
                <a:latin typeface="DejaVu Sans"/>
                <a:cs typeface="Nimbus Mono L"/>
              </a:rPr>
              <a:t>GRANT</a:t>
            </a:r>
            <a:r>
              <a:rPr sz="1950" b="1" i="1" dirty="0">
                <a:latin typeface="DejaVu Sans"/>
                <a:cs typeface="Nimbus Mono L"/>
              </a:rPr>
              <a:t> </a:t>
            </a:r>
            <a:r>
              <a:rPr sz="1950" b="1" dirty="0">
                <a:latin typeface="DejaVu Sans"/>
              </a:rPr>
              <a:t>the states money. States usually need more money so they accept  the grants even if there are significant strings attached. Congress is able to  use money to </a:t>
            </a:r>
            <a:r>
              <a:rPr sz="1950" b="1" dirty="0">
                <a:solidFill>
                  <a:srgbClr val="FF0000"/>
                </a:solidFill>
                <a:latin typeface="DejaVu Sans"/>
              </a:rPr>
              <a:t>usurp</a:t>
            </a:r>
            <a:r>
              <a:rPr sz="1950" b="1" dirty="0">
                <a:latin typeface="DejaVu Sans"/>
              </a:rPr>
              <a:t> state power because when the states voluntarily take  the money they also sign on the dotted line to accept all the </a:t>
            </a:r>
            <a:r>
              <a:rPr sz="1950" b="1" dirty="0">
                <a:solidFill>
                  <a:srgbClr val="FF0000"/>
                </a:solidFill>
                <a:latin typeface="DejaVu Sans"/>
              </a:rPr>
              <a:t>conditions</a:t>
            </a:r>
            <a:r>
              <a:rPr sz="1950" b="1" dirty="0">
                <a:latin typeface="DejaVu Sans"/>
              </a:rPr>
              <a:t> of  the grant.</a:t>
            </a:r>
          </a:p>
          <a:p>
            <a:pPr marL="39529">
              <a:spcBef>
                <a:spcPts val="8"/>
              </a:spcBef>
              <a:buFont typeface="Nimbus Mono L"/>
              <a:buAutoNum type="arabicPeriod"/>
            </a:pPr>
            <a:endParaRPr sz="1950" b="1" dirty="0">
              <a:latin typeface="DejaVu Sans"/>
            </a:endParaRPr>
          </a:p>
          <a:p>
            <a:pPr marL="49054"/>
            <a:r>
              <a:rPr sz="1950" b="1" dirty="0">
                <a:latin typeface="DejaVu Sans"/>
              </a:rPr>
              <a:t>or</a:t>
            </a:r>
          </a:p>
          <a:p>
            <a:pPr marL="39529">
              <a:spcBef>
                <a:spcPts val="19"/>
              </a:spcBef>
            </a:pPr>
            <a:endParaRPr sz="1950" b="1" dirty="0">
              <a:latin typeface="DejaVu Sans"/>
            </a:endParaRPr>
          </a:p>
          <a:p>
            <a:pPr marL="391478" marR="101441" indent="-342900">
              <a:buSzPct val="85714"/>
              <a:buAutoNum type="arabicPeriod" startAt="2"/>
              <a:tabLst>
                <a:tab pos="392430" algn="l"/>
              </a:tabLst>
            </a:pPr>
            <a:r>
              <a:rPr sz="1950" b="1" i="1" u="heavy" dirty="0">
                <a:uFill>
                  <a:solidFill>
                    <a:srgbClr val="000000"/>
                  </a:solidFill>
                </a:uFill>
                <a:latin typeface="DejaVu Sans"/>
                <a:cs typeface="Nimbus Mono L"/>
              </a:rPr>
              <a:t>MANDATE</a:t>
            </a:r>
            <a:r>
              <a:rPr sz="1950" b="1" i="1" dirty="0">
                <a:latin typeface="DejaVu Sans"/>
                <a:cs typeface="Nimbus Mono L"/>
              </a:rPr>
              <a:t> </a:t>
            </a:r>
            <a:r>
              <a:rPr sz="1950" b="1" dirty="0">
                <a:latin typeface="DejaVu Sans"/>
              </a:rPr>
              <a:t>the states to do it. These mandates can either be </a:t>
            </a:r>
            <a:r>
              <a:rPr sz="1950" b="1" dirty="0">
                <a:solidFill>
                  <a:srgbClr val="FF0000"/>
                </a:solidFill>
                <a:latin typeface="DejaVu Sans"/>
              </a:rPr>
              <a:t>fully</a:t>
            </a:r>
            <a:r>
              <a:rPr sz="1950" b="1" dirty="0">
                <a:latin typeface="DejaVu Sans"/>
              </a:rPr>
              <a:t> funded,  </a:t>
            </a:r>
            <a:r>
              <a:rPr sz="1950" b="1" dirty="0">
                <a:solidFill>
                  <a:srgbClr val="FF0000"/>
                </a:solidFill>
                <a:latin typeface="DejaVu Sans"/>
              </a:rPr>
              <a:t>partially</a:t>
            </a:r>
            <a:r>
              <a:rPr sz="1950" b="1" dirty="0">
                <a:latin typeface="DejaVu Sans"/>
              </a:rPr>
              <a:t> funded, or </a:t>
            </a:r>
            <a:r>
              <a:rPr sz="1950" b="1" dirty="0">
                <a:solidFill>
                  <a:srgbClr val="FF0000"/>
                </a:solidFill>
                <a:latin typeface="DejaVu Sans"/>
              </a:rPr>
              <a:t>un</a:t>
            </a:r>
            <a:r>
              <a:rPr sz="1950" b="1" dirty="0">
                <a:latin typeface="DejaVu Sans"/>
              </a:rPr>
              <a:t>funded. Feds must have the </a:t>
            </a:r>
            <a:r>
              <a:rPr sz="1950" b="1" dirty="0">
                <a:solidFill>
                  <a:srgbClr val="FF0000"/>
                </a:solidFill>
                <a:latin typeface="DejaVu Sans"/>
              </a:rPr>
              <a:t>constitutional  authority </a:t>
            </a:r>
            <a:r>
              <a:rPr sz="1950" b="1" dirty="0">
                <a:latin typeface="DejaVu Sans"/>
              </a:rPr>
              <a:t>to issue the mandate.</a:t>
            </a:r>
          </a:p>
        </p:txBody>
      </p:sp>
      <p:sp>
        <p:nvSpPr>
          <p:cNvPr id="6" name="TextBox 5">
            <a:extLst>
              <a:ext uri="{FF2B5EF4-FFF2-40B4-BE49-F238E27FC236}">
                <a16:creationId xmlns:a16="http://schemas.microsoft.com/office/drawing/2014/main" id="{0A1D6100-3AB3-4647-800B-F65E16593E24}"/>
              </a:ext>
            </a:extLst>
          </p:cNvPr>
          <p:cNvSpPr txBox="1"/>
          <p:nvPr/>
        </p:nvSpPr>
        <p:spPr>
          <a:xfrm>
            <a:off x="114300" y="87459"/>
            <a:ext cx="6819900" cy="523220"/>
          </a:xfrm>
          <a:prstGeom prst="rect">
            <a:avLst/>
          </a:prstGeom>
          <a:noFill/>
        </p:spPr>
        <p:txBody>
          <a:bodyPr wrap="square" rtlCol="0">
            <a:spAutoFit/>
          </a:bodyPr>
          <a:lstStyle/>
          <a:p>
            <a:r>
              <a:rPr lang="en-US" sz="2800" b="1" dirty="0"/>
              <a:t>Addressing National Issues AMSCO pg. 61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54142" y="1295400"/>
            <a:ext cx="2177716" cy="2944290"/>
          </a:xfrm>
        </p:spPr>
        <p:txBody>
          <a:bodyPr/>
          <a:lstStyle/>
          <a:p>
            <a:endParaRPr lang="en-US" sz="2000" b="1" dirty="0"/>
          </a:p>
          <a:p>
            <a:r>
              <a:rPr lang="en-US" sz="2000" b="1" dirty="0"/>
              <a:t>Explain how the</a:t>
            </a:r>
          </a:p>
          <a:p>
            <a:r>
              <a:rPr lang="en-US" sz="2000" b="1" dirty="0"/>
              <a:t>constitutional allocation of</a:t>
            </a:r>
          </a:p>
          <a:p>
            <a:r>
              <a:rPr lang="en-US" sz="2000" b="1" dirty="0"/>
              <a:t>power between the national</a:t>
            </a:r>
          </a:p>
          <a:p>
            <a:r>
              <a:rPr lang="en-US" sz="2000" b="1" dirty="0"/>
              <a:t>and state governments</a:t>
            </a:r>
          </a:p>
          <a:p>
            <a:r>
              <a:rPr lang="en-US" sz="2000" b="1" dirty="0"/>
              <a:t>affects society.</a:t>
            </a:r>
          </a:p>
        </p:txBody>
      </p:sp>
      <p:sp>
        <p:nvSpPr>
          <p:cNvPr id="9" name="TextBox 8">
            <a:extLst>
              <a:ext uri="{FF2B5EF4-FFF2-40B4-BE49-F238E27FC236}">
                <a16:creationId xmlns:a16="http://schemas.microsoft.com/office/drawing/2014/main" id="{CED87157-903E-4706-A761-DC721ADD0739}"/>
              </a:ext>
            </a:extLst>
          </p:cNvPr>
          <p:cNvSpPr txBox="1"/>
          <p:nvPr/>
        </p:nvSpPr>
        <p:spPr>
          <a:xfrm>
            <a:off x="0" y="5898"/>
            <a:ext cx="9143999" cy="461665"/>
          </a:xfrm>
          <a:prstGeom prst="rect">
            <a:avLst/>
          </a:prstGeom>
          <a:gradFill>
            <a:gsLst>
              <a:gs pos="42000">
                <a:schemeClr val="tx2">
                  <a:lumMod val="60000"/>
                  <a:lumOff val="40000"/>
                </a:schemeClr>
              </a:gs>
              <a:gs pos="92000">
                <a:schemeClr val="tx2">
                  <a:lumMod val="75000"/>
                </a:schemeClr>
              </a:gs>
              <a:gs pos="18000">
                <a:schemeClr val="tx2">
                  <a:lumMod val="40000"/>
                  <a:lumOff val="60000"/>
                </a:schemeClr>
              </a:gs>
            </a:gsLst>
            <a:lin ang="5400000" scaled="1"/>
          </a:gradFill>
          <a:ln>
            <a:solidFill>
              <a:schemeClr val="tx2">
                <a:lumMod val="75000"/>
              </a:schemeClr>
            </a:solidFill>
          </a:ln>
        </p:spPr>
        <p:txBody>
          <a:bodyPr wrap="square">
            <a:spAutoFit/>
          </a:bodyPr>
          <a:lstStyle/>
          <a:p>
            <a:r>
              <a:rPr lang="en-US" sz="2400" b="1" dirty="0">
                <a:solidFill>
                  <a:schemeClr val="bg1"/>
                </a:solidFill>
              </a:rPr>
              <a:t>TOPIC 1.7 Relationship Between the States and Federal Government </a:t>
            </a:r>
          </a:p>
        </p:txBody>
      </p:sp>
      <p:sp>
        <p:nvSpPr>
          <p:cNvPr id="11" name="TextBox 10">
            <a:extLst>
              <a:ext uri="{FF2B5EF4-FFF2-40B4-BE49-F238E27FC236}">
                <a16:creationId xmlns:a16="http://schemas.microsoft.com/office/drawing/2014/main" id="{3EF3D62D-76D7-4B0F-BA1C-029A5AE12BC1}"/>
              </a:ext>
            </a:extLst>
          </p:cNvPr>
          <p:cNvSpPr txBox="1"/>
          <p:nvPr/>
        </p:nvSpPr>
        <p:spPr>
          <a:xfrm>
            <a:off x="0" y="563287"/>
            <a:ext cx="9091864" cy="707886"/>
          </a:xfrm>
          <a:prstGeom prst="rect">
            <a:avLst/>
          </a:prstGeom>
          <a:noFill/>
        </p:spPr>
        <p:txBody>
          <a:bodyPr wrap="square">
            <a:spAutoFit/>
          </a:bodyPr>
          <a:lstStyle/>
          <a:p>
            <a:r>
              <a:rPr lang="en-US" sz="2000" b="1" dirty="0"/>
              <a:t>Federalism reflects the dynamic distribution of power between national and state governments.</a:t>
            </a:r>
          </a:p>
        </p:txBody>
      </p:sp>
      <p:sp>
        <p:nvSpPr>
          <p:cNvPr id="13" name="TextBox 12">
            <a:extLst>
              <a:ext uri="{FF2B5EF4-FFF2-40B4-BE49-F238E27FC236}">
                <a16:creationId xmlns:a16="http://schemas.microsoft.com/office/drawing/2014/main" id="{3FEA4166-9EEE-4E92-B2CB-2F8803B5312C}"/>
              </a:ext>
            </a:extLst>
          </p:cNvPr>
          <p:cNvSpPr txBox="1"/>
          <p:nvPr/>
        </p:nvSpPr>
        <p:spPr>
          <a:xfrm>
            <a:off x="2245584" y="1023959"/>
            <a:ext cx="67609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Concurrent powers are shared between both levels of  government (fed and state govts) such as the power to collect taxes, the power to make and enforce laws and the power to build roads.</a:t>
            </a: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a:off x="2245584" y="1143000"/>
            <a:ext cx="0" cy="5410200"/>
          </a:xfrm>
          <a:prstGeom prst="line">
            <a:avLst/>
          </a:prstGeom>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B54C8B8A-DBB3-2918-CCC4-4D0A54D7D1DE}"/>
              </a:ext>
            </a:extLst>
          </p:cNvPr>
          <p:cNvSpPr txBox="1"/>
          <p:nvPr/>
        </p:nvSpPr>
        <p:spPr>
          <a:xfrm>
            <a:off x="2266408" y="2519610"/>
            <a:ext cx="6852793" cy="3785652"/>
          </a:xfrm>
          <a:prstGeom prst="rect">
            <a:avLst/>
          </a:prstGeom>
          <a:noFill/>
        </p:spPr>
        <p:txBody>
          <a:bodyPr wrap="square">
            <a:spAutoFit/>
          </a:bodyPr>
          <a:lstStyle/>
          <a:p>
            <a:r>
              <a:rPr lang="en-US" sz="2000" b="1" dirty="0"/>
              <a:t>The distribution of power between national and state governments is demonstrated by:</a:t>
            </a:r>
          </a:p>
          <a:p>
            <a:r>
              <a:rPr lang="en-US" sz="2000" b="1" dirty="0" err="1"/>
              <a:t>i</a:t>
            </a:r>
            <a:r>
              <a:rPr lang="en-US" sz="2000" b="1" dirty="0"/>
              <a:t>. Revenue sharing (national funding with almost no restrictions to the states on its use and is the least used form of funding)</a:t>
            </a:r>
          </a:p>
          <a:p>
            <a:r>
              <a:rPr lang="en-US" sz="2000" b="1" dirty="0"/>
              <a:t>ii. Block grants (national funding with minimal restrictions to the states on its use and is preferred by the states)</a:t>
            </a:r>
          </a:p>
          <a:p>
            <a:r>
              <a:rPr lang="en-US" sz="2000" b="1" dirty="0"/>
              <a:t>iii. Categorical grants (national funding that is restricted to specific categories of expenditures, is preferred by the national</a:t>
            </a:r>
          </a:p>
          <a:p>
            <a:r>
              <a:rPr lang="en-US" sz="2000" b="1" dirty="0"/>
              <a:t>government, and is the most commonly used form of funding)</a:t>
            </a:r>
          </a:p>
          <a:p>
            <a:r>
              <a:rPr lang="en-US" sz="2000" b="1" dirty="0"/>
              <a:t>iv. Mandates (requirements by the national government of the states)</a:t>
            </a:r>
          </a:p>
        </p:txBody>
      </p:sp>
    </p:spTree>
    <p:extLst>
      <p:ext uri="{BB962C8B-B14F-4D97-AF65-F5344CB8AC3E}">
        <p14:creationId xmlns:p14="http://schemas.microsoft.com/office/powerpoint/2010/main" val="178924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81000"/>
            <a:ext cx="9144000" cy="63246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BEDF4"/>
          </a:solidFill>
        </p:spPr>
        <p:txBody>
          <a:bodyPr wrap="square" lIns="0" tIns="0" rIns="0" bIns="0" rtlCol="0"/>
          <a:lstStyle/>
          <a:p>
            <a:endParaRPr sz="1350"/>
          </a:p>
        </p:txBody>
      </p:sp>
      <p:sp>
        <p:nvSpPr>
          <p:cNvPr id="3" name="object 3"/>
          <p:cNvSpPr txBox="1">
            <a:spLocks noGrp="1"/>
          </p:cNvSpPr>
          <p:nvPr>
            <p:ph type="title"/>
          </p:nvPr>
        </p:nvSpPr>
        <p:spPr>
          <a:xfrm>
            <a:off x="857726" y="478584"/>
            <a:ext cx="7258050" cy="317395"/>
          </a:xfrm>
          <a:prstGeom prst="rect">
            <a:avLst/>
          </a:prstGeom>
        </p:spPr>
        <p:txBody>
          <a:bodyPr vert="horz" wrap="square" lIns="0" tIns="9525" rIns="0" bIns="0" rtlCol="0">
            <a:spAutoFit/>
          </a:bodyPr>
          <a:lstStyle/>
          <a:p>
            <a:pPr marL="9525">
              <a:spcBef>
                <a:spcPts val="75"/>
              </a:spcBef>
            </a:pPr>
            <a:r>
              <a:rPr sz="2000" dirty="0">
                <a:solidFill>
                  <a:srgbClr val="000000"/>
                </a:solidFill>
              </a:rPr>
              <a:t>FISCAL AND REGULATORY FEDERALISM</a:t>
            </a:r>
            <a:endParaRPr sz="2000" dirty="0"/>
          </a:p>
        </p:txBody>
      </p:sp>
      <p:sp>
        <p:nvSpPr>
          <p:cNvPr id="4" name="object 4"/>
          <p:cNvSpPr txBox="1"/>
          <p:nvPr/>
        </p:nvSpPr>
        <p:spPr>
          <a:xfrm>
            <a:off x="0" y="1036595"/>
            <a:ext cx="9143999" cy="5666616"/>
          </a:xfrm>
          <a:prstGeom prst="rect">
            <a:avLst/>
          </a:prstGeom>
        </p:spPr>
        <p:txBody>
          <a:bodyPr vert="horz" wrap="square" lIns="0" tIns="61913" rIns="0" bIns="0" rtlCol="0">
            <a:spAutoFit/>
          </a:bodyPr>
          <a:lstStyle/>
          <a:p>
            <a:pPr marL="9525">
              <a:spcBef>
                <a:spcPts val="488"/>
              </a:spcBef>
            </a:pPr>
            <a:r>
              <a:rPr sz="2000" b="1" dirty="0">
                <a:latin typeface="+mj-lt"/>
                <a:cs typeface="DejaVu Sans"/>
              </a:rPr>
              <a:t>“THE CARROT” AND “THE STICK”</a:t>
            </a:r>
            <a:endParaRPr sz="2000" dirty="0">
              <a:latin typeface="+mj-lt"/>
              <a:cs typeface="DejaVu Sans"/>
            </a:endParaRPr>
          </a:p>
          <a:p>
            <a:pPr marL="266700" marR="127159" indent="-257175">
              <a:spcBef>
                <a:spcPts val="344"/>
              </a:spcBef>
              <a:buFont typeface="DejaVu Sans"/>
              <a:buChar char="•"/>
              <a:tabLst>
                <a:tab pos="266224" algn="l"/>
                <a:tab pos="266700" algn="l"/>
              </a:tabLst>
            </a:pPr>
            <a:r>
              <a:rPr sz="2000" b="1" dirty="0">
                <a:latin typeface="+mj-lt"/>
                <a:cs typeface="DejaVu Sans"/>
              </a:rPr>
              <a:t>To use a common metaphor, the national government uses the need for fiscal assistance as both a carrot  and a stick.</a:t>
            </a:r>
            <a:endParaRPr sz="2000" dirty="0">
              <a:latin typeface="+mj-lt"/>
              <a:cs typeface="DejaVu Sans"/>
            </a:endParaRPr>
          </a:p>
          <a:p>
            <a:pPr>
              <a:lnSpc>
                <a:spcPct val="100000"/>
              </a:lnSpc>
              <a:buFont typeface="DejaVu Sans"/>
              <a:buChar char="•"/>
            </a:pPr>
            <a:endParaRPr sz="2000" dirty="0">
              <a:latin typeface="+mj-lt"/>
              <a:cs typeface="DejaVu Sans"/>
            </a:endParaRPr>
          </a:p>
          <a:p>
            <a:pPr marL="266700" indent="-257175">
              <a:buFont typeface="DejaVu Sans"/>
              <a:buChar char="•"/>
              <a:tabLst>
                <a:tab pos="266224" algn="l"/>
                <a:tab pos="266700" algn="l"/>
              </a:tabLst>
            </a:pPr>
            <a:r>
              <a:rPr sz="2000" b="1" dirty="0">
                <a:latin typeface="+mj-lt"/>
                <a:cs typeface="DejaVu Sans"/>
              </a:rPr>
              <a:t>The CARROT is the federal dollars needed by the state, which come in the form of grants-in-aid.</a:t>
            </a:r>
            <a:endParaRPr sz="2000" dirty="0">
              <a:latin typeface="+mj-lt"/>
              <a:cs typeface="DejaVu Sans"/>
            </a:endParaRPr>
          </a:p>
          <a:p>
            <a:pPr marL="567214" lvl="1" indent="-215265">
              <a:spcBef>
                <a:spcPts val="330"/>
              </a:spcBef>
              <a:buFont typeface="DejaVu Sans"/>
              <a:buChar char="–"/>
              <a:tabLst>
                <a:tab pos="567214" algn="l"/>
                <a:tab pos="567690" algn="l"/>
              </a:tabLst>
            </a:pPr>
            <a:r>
              <a:rPr sz="2000" b="1" dirty="0">
                <a:latin typeface="+mj-lt"/>
                <a:cs typeface="DejaVu Sans"/>
              </a:rPr>
              <a:t>As citizens’ needs expand, the states look to the national government to assist in meeting the financial aspects of</a:t>
            </a:r>
            <a:endParaRPr sz="2000" dirty="0">
              <a:latin typeface="+mj-lt"/>
              <a:cs typeface="DejaVu Sans"/>
            </a:endParaRPr>
          </a:p>
          <a:p>
            <a:pPr marL="567214"/>
            <a:r>
              <a:rPr sz="2000" b="1" dirty="0">
                <a:latin typeface="+mj-lt"/>
                <a:cs typeface="DejaVu Sans"/>
              </a:rPr>
              <a:t>fulfilling those needs.</a:t>
            </a:r>
            <a:endParaRPr sz="2000" dirty="0">
              <a:latin typeface="+mj-lt"/>
              <a:cs typeface="DejaVu Sans"/>
            </a:endParaRPr>
          </a:p>
          <a:p>
            <a:pPr marL="266700" indent="-257175">
              <a:spcBef>
                <a:spcPts val="356"/>
              </a:spcBef>
              <a:buFont typeface="DejaVu Sans"/>
              <a:buChar char="•"/>
              <a:tabLst>
                <a:tab pos="266224" algn="l"/>
                <a:tab pos="266700" algn="l"/>
              </a:tabLst>
            </a:pPr>
            <a:r>
              <a:rPr sz="2000" b="1" i="1" dirty="0">
                <a:latin typeface="+mj-lt"/>
                <a:cs typeface="Nimbus Mono L"/>
              </a:rPr>
              <a:t>FISCAL FEDERALISM = THE CARROT</a:t>
            </a:r>
            <a:endParaRPr sz="2000" dirty="0">
              <a:latin typeface="+mj-lt"/>
              <a:cs typeface="Nimbus Mono L"/>
            </a:endParaRPr>
          </a:p>
          <a:p>
            <a:pPr marL="266700" indent="-257175">
              <a:spcBef>
                <a:spcPts val="1440"/>
              </a:spcBef>
              <a:buFont typeface="DejaVu Sans"/>
              <a:buChar char="•"/>
              <a:tabLst>
                <a:tab pos="266224" algn="l"/>
                <a:tab pos="266700" algn="l"/>
              </a:tabLst>
            </a:pPr>
            <a:r>
              <a:rPr sz="2000" b="1" dirty="0">
                <a:latin typeface="+mj-lt"/>
                <a:cs typeface="DejaVu Sans"/>
              </a:rPr>
              <a:t>The STICK comes in the form of regulation and compliance with federal mandates to receive the money or</a:t>
            </a:r>
            <a:r>
              <a:rPr lang="en-US" sz="2000" b="1" dirty="0">
                <a:latin typeface="+mj-lt"/>
                <a:cs typeface="DejaVu Sans"/>
              </a:rPr>
              <a:t> </a:t>
            </a:r>
            <a:r>
              <a:rPr sz="2000" b="1" dirty="0">
                <a:latin typeface="+mj-lt"/>
                <a:cs typeface="DejaVu Sans"/>
              </a:rPr>
              <a:t>to continue to obtain grants-in-aid.</a:t>
            </a:r>
            <a:endParaRPr lang="en-US" sz="2000" b="1" dirty="0">
              <a:latin typeface="+mj-lt"/>
              <a:cs typeface="DejaVu Sans"/>
            </a:endParaRPr>
          </a:p>
          <a:p>
            <a:pPr marL="567214" marR="671989" lvl="1" indent="-215265">
              <a:spcBef>
                <a:spcPts val="600"/>
              </a:spcBef>
              <a:buFont typeface="DejaVu Sans"/>
              <a:buChar char="–"/>
              <a:tabLst>
                <a:tab pos="567214" algn="l"/>
                <a:tab pos="567690" algn="l"/>
              </a:tabLst>
            </a:pPr>
            <a:r>
              <a:rPr sz="2000" b="1" dirty="0">
                <a:latin typeface="+mj-lt"/>
                <a:cs typeface="DejaVu Sans"/>
              </a:rPr>
              <a:t>Regulations such as minimum wage, speed limits, and handicap</a:t>
            </a:r>
            <a:r>
              <a:rPr lang="en-US" sz="2000" b="1" dirty="0">
                <a:latin typeface="+mj-lt"/>
                <a:cs typeface="DejaVu Sans"/>
              </a:rPr>
              <a:t> </a:t>
            </a:r>
            <a:r>
              <a:rPr sz="2000" b="1" dirty="0">
                <a:latin typeface="+mj-lt"/>
                <a:cs typeface="DejaVu Sans"/>
              </a:rPr>
              <a:t>accessibility are examples of “sticks,” or  mandates, that states must</a:t>
            </a:r>
            <a:r>
              <a:rPr lang="en-US" sz="2000" b="1" dirty="0">
                <a:latin typeface="+mj-lt"/>
                <a:cs typeface="DejaVu Sans"/>
              </a:rPr>
              <a:t> </a:t>
            </a:r>
            <a:r>
              <a:rPr sz="2000" b="1" dirty="0">
                <a:latin typeface="+mj-lt"/>
                <a:cs typeface="DejaVu Sans"/>
              </a:rPr>
              <a:t>comply with to receive the national funds.</a:t>
            </a:r>
            <a:endParaRPr lang="en-US" sz="2000" b="1" dirty="0">
              <a:latin typeface="+mj-lt"/>
              <a:cs typeface="DejaVu Sans"/>
            </a:endParaRPr>
          </a:p>
          <a:p>
            <a:pPr marL="351949" marR="671989" lvl="1">
              <a:lnSpc>
                <a:spcPts val="1590"/>
              </a:lnSpc>
              <a:spcBef>
                <a:spcPts val="435"/>
              </a:spcBef>
              <a:tabLst>
                <a:tab pos="567214" algn="l"/>
                <a:tab pos="567690" algn="l"/>
              </a:tabLst>
            </a:pPr>
            <a:endParaRPr sz="2000" dirty="0">
              <a:latin typeface="+mj-lt"/>
              <a:cs typeface="DejaVu Sans"/>
            </a:endParaRPr>
          </a:p>
          <a:p>
            <a:pPr marL="266700" indent="-257175">
              <a:spcBef>
                <a:spcPts val="311"/>
              </a:spcBef>
              <a:buFont typeface="DejaVu Sans"/>
              <a:buChar char="•"/>
              <a:tabLst>
                <a:tab pos="266224" algn="l"/>
                <a:tab pos="266700" algn="l"/>
              </a:tabLst>
            </a:pPr>
            <a:r>
              <a:rPr sz="2000" b="1" i="1" dirty="0">
                <a:latin typeface="+mj-lt"/>
                <a:cs typeface="Nimbus Mono L"/>
              </a:rPr>
              <a:t>REGULATORY FEDERALISM = THE STICK</a:t>
            </a:r>
            <a:endParaRPr sz="2000" dirty="0">
              <a:latin typeface="+mj-lt"/>
              <a:cs typeface="Nimbus Mono 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1874" y="163690"/>
            <a:ext cx="6410401" cy="424636"/>
          </a:xfrm>
          <a:prstGeom prst="rect">
            <a:avLst/>
          </a:prstGeom>
        </p:spPr>
        <p:txBody>
          <a:bodyPr vert="horz" wrap="square" lIns="0" tIns="9049" rIns="0" bIns="0" rtlCol="0">
            <a:spAutoFit/>
          </a:bodyPr>
          <a:lstStyle/>
          <a:p>
            <a:pPr marL="9525">
              <a:spcBef>
                <a:spcPts val="71"/>
              </a:spcBef>
            </a:pPr>
            <a:r>
              <a:rPr sz="2700" dirty="0">
                <a:solidFill>
                  <a:srgbClr val="000000"/>
                </a:solidFill>
              </a:rPr>
              <a:t>TYPES OF FEDERAL GRANTS</a:t>
            </a:r>
            <a:endParaRPr sz="2700" dirty="0"/>
          </a:p>
        </p:txBody>
      </p:sp>
      <p:sp>
        <p:nvSpPr>
          <p:cNvPr id="3" name="object 3"/>
          <p:cNvSpPr txBox="1"/>
          <p:nvPr/>
        </p:nvSpPr>
        <p:spPr>
          <a:xfrm>
            <a:off x="187411" y="838200"/>
            <a:ext cx="4317683" cy="4470294"/>
          </a:xfrm>
          <a:prstGeom prst="rect">
            <a:avLst/>
          </a:prstGeom>
        </p:spPr>
        <p:txBody>
          <a:bodyPr vert="horz" wrap="square" lIns="0" tIns="101441" rIns="0" bIns="0" rtlCol="0">
            <a:spAutoFit/>
          </a:bodyPr>
          <a:lstStyle/>
          <a:p>
            <a:pPr marL="10001" algn="ctr" defTabSz="685800">
              <a:spcBef>
                <a:spcPts val="799"/>
              </a:spcBef>
            </a:pPr>
            <a:r>
              <a:rPr sz="2100" b="1" dirty="0">
                <a:solidFill>
                  <a:srgbClr val="FFFF00"/>
                </a:solidFill>
                <a:latin typeface="DejaVu Sans"/>
                <a:cs typeface="DejaVu Sans"/>
              </a:rPr>
              <a:t>BLOCK GRANTS</a:t>
            </a:r>
            <a:endParaRPr sz="2100" dirty="0">
              <a:solidFill>
                <a:prstClr val="black"/>
              </a:solidFill>
              <a:latin typeface="DejaVu Sans"/>
              <a:cs typeface="DejaVu Sans"/>
            </a:endParaRPr>
          </a:p>
          <a:p>
            <a:pPr marL="304324" marR="51435" indent="-257175" defTabSz="685800">
              <a:spcBef>
                <a:spcPts val="488"/>
              </a:spcBef>
              <a:buFont typeface="DejaVu Sans"/>
              <a:buChar char="•"/>
              <a:tabLst>
                <a:tab pos="304324" algn="l"/>
                <a:tab pos="304800" algn="l"/>
              </a:tabLst>
            </a:pPr>
            <a:r>
              <a:rPr b="1" dirty="0">
                <a:solidFill>
                  <a:srgbClr val="FFFFFF"/>
                </a:solidFill>
                <a:latin typeface="DejaVu Sans"/>
                <a:cs typeface="DejaVu Sans"/>
              </a:rPr>
              <a:t>Granted to support a collection of </a:t>
            </a:r>
            <a:r>
              <a:rPr b="1" u="heavy" dirty="0">
                <a:solidFill>
                  <a:srgbClr val="FFFFFF"/>
                </a:solidFill>
                <a:uFill>
                  <a:solidFill>
                    <a:srgbClr val="FFFFFF"/>
                  </a:solidFill>
                </a:uFill>
                <a:latin typeface="DejaVu Sans"/>
                <a:cs typeface="DejaVu Sans"/>
              </a:rPr>
              <a:t>general </a:t>
            </a:r>
            <a:r>
              <a:rPr b="1" dirty="0">
                <a:solidFill>
                  <a:srgbClr val="FFFFFF"/>
                </a:solidFill>
                <a:latin typeface="DejaVu Sans"/>
                <a:cs typeface="DejaVu Sans"/>
              </a:rPr>
              <a:t> programs (e.g. transportation, urban  development, education)</a:t>
            </a:r>
            <a:endParaRPr dirty="0">
              <a:solidFill>
                <a:prstClr val="black"/>
              </a:solidFill>
              <a:latin typeface="DejaVu Sans"/>
              <a:cs typeface="DejaVu Sans"/>
            </a:endParaRPr>
          </a:p>
          <a:p>
            <a:pPr marL="304324" marR="118110" indent="-257175" defTabSz="685800">
              <a:spcBef>
                <a:spcPts val="435"/>
              </a:spcBef>
              <a:buFont typeface="DejaVu Sans"/>
              <a:buChar char="•"/>
              <a:tabLst>
                <a:tab pos="304324" algn="l"/>
                <a:tab pos="304800" algn="l"/>
              </a:tabLst>
            </a:pPr>
            <a:r>
              <a:rPr b="1" u="heavy" dirty="0">
                <a:solidFill>
                  <a:srgbClr val="FFFF00"/>
                </a:solidFill>
                <a:uFill>
                  <a:solidFill>
                    <a:srgbClr val="FFFF00"/>
                  </a:solidFill>
                </a:uFill>
                <a:latin typeface="DejaVu Sans"/>
                <a:cs typeface="DejaVu Sans"/>
              </a:rPr>
              <a:t>LESS STRINGS ATTACHED</a:t>
            </a:r>
            <a:r>
              <a:rPr b="1" dirty="0">
                <a:solidFill>
                  <a:srgbClr val="FFFF00"/>
                </a:solidFill>
                <a:latin typeface="DejaVu Sans"/>
                <a:cs typeface="DejaVu Sans"/>
              </a:rPr>
              <a:t> </a:t>
            </a:r>
            <a:r>
              <a:rPr b="1" dirty="0">
                <a:solidFill>
                  <a:srgbClr val="FFFFFF"/>
                </a:solidFill>
                <a:latin typeface="DejaVu Sans"/>
                <a:cs typeface="DejaVu Sans"/>
              </a:rPr>
              <a:t>= States have  more freedom to spend money how they  see fit = fewer federal restrictions</a:t>
            </a:r>
            <a:endParaRPr dirty="0">
              <a:solidFill>
                <a:prstClr val="black"/>
              </a:solidFill>
              <a:latin typeface="DejaVu Sans"/>
              <a:cs typeface="DejaVu Sans"/>
            </a:endParaRPr>
          </a:p>
          <a:p>
            <a:pPr marL="304324" marR="320516" indent="-257175" defTabSz="685800">
              <a:spcBef>
                <a:spcPts val="431"/>
              </a:spcBef>
              <a:buFont typeface="DejaVu Sans"/>
              <a:buChar char="•"/>
              <a:tabLst>
                <a:tab pos="304324" algn="l"/>
                <a:tab pos="304800" algn="l"/>
              </a:tabLst>
            </a:pPr>
            <a:r>
              <a:rPr b="1" dirty="0">
                <a:solidFill>
                  <a:srgbClr val="FFFFFF"/>
                </a:solidFill>
                <a:latin typeface="DejaVu Sans"/>
                <a:cs typeface="DejaVu Sans"/>
              </a:rPr>
              <a:t>Associate these with 104</a:t>
            </a:r>
            <a:r>
              <a:rPr b="1" baseline="24305" dirty="0">
                <a:solidFill>
                  <a:srgbClr val="FFFFFF"/>
                </a:solidFill>
                <a:latin typeface="DejaVu Sans"/>
                <a:cs typeface="DejaVu Sans"/>
              </a:rPr>
              <a:t>th </a:t>
            </a:r>
            <a:r>
              <a:rPr b="1" dirty="0">
                <a:solidFill>
                  <a:srgbClr val="FFFFFF"/>
                </a:solidFill>
                <a:latin typeface="DejaVu Sans"/>
                <a:cs typeface="DejaVu Sans"/>
              </a:rPr>
              <a:t>and 105</a:t>
            </a:r>
            <a:r>
              <a:rPr b="1" baseline="24305" dirty="0">
                <a:solidFill>
                  <a:srgbClr val="FFFFFF"/>
                </a:solidFill>
                <a:latin typeface="DejaVu Sans"/>
                <a:cs typeface="DejaVu Sans"/>
              </a:rPr>
              <a:t>th </a:t>
            </a:r>
            <a:r>
              <a:rPr sz="1200" b="1" dirty="0">
                <a:solidFill>
                  <a:srgbClr val="FFFFFF"/>
                </a:solidFill>
                <a:latin typeface="DejaVu Sans"/>
                <a:cs typeface="DejaVu Sans"/>
              </a:rPr>
              <a:t> </a:t>
            </a:r>
            <a:r>
              <a:rPr b="1" dirty="0">
                <a:solidFill>
                  <a:srgbClr val="FFFFFF"/>
                </a:solidFill>
                <a:latin typeface="DejaVu Sans"/>
                <a:cs typeface="DejaVu Sans"/>
              </a:rPr>
              <a:t>Republican Congress and </a:t>
            </a:r>
            <a:r>
              <a:rPr b="1" dirty="0">
                <a:solidFill>
                  <a:srgbClr val="FFFF00"/>
                </a:solidFill>
                <a:latin typeface="DejaVu Sans"/>
                <a:cs typeface="DejaVu Sans"/>
              </a:rPr>
              <a:t>devolution of  power back to states</a:t>
            </a:r>
            <a:endParaRPr dirty="0">
              <a:solidFill>
                <a:srgbClr val="FFFF00"/>
              </a:solidFill>
              <a:latin typeface="DejaVu Sans"/>
              <a:cs typeface="DejaVu Sans"/>
            </a:endParaRPr>
          </a:p>
        </p:txBody>
      </p:sp>
      <p:sp>
        <p:nvSpPr>
          <p:cNvPr id="4" name="object 4"/>
          <p:cNvSpPr txBox="1"/>
          <p:nvPr/>
        </p:nvSpPr>
        <p:spPr>
          <a:xfrm>
            <a:off x="8501825" y="5715514"/>
            <a:ext cx="116681" cy="230832"/>
          </a:xfrm>
          <a:prstGeom prst="rect">
            <a:avLst/>
          </a:prstGeom>
        </p:spPr>
        <p:txBody>
          <a:bodyPr vert="horz" wrap="square" lIns="0" tIns="0" rIns="0" bIns="0" rtlCol="0">
            <a:spAutoFit/>
          </a:bodyPr>
          <a:lstStyle/>
          <a:p>
            <a:pPr defTabSz="685800">
              <a:lnSpc>
                <a:spcPts val="855"/>
              </a:lnSpc>
            </a:pPr>
            <a:r>
              <a:rPr sz="900" spc="-116" dirty="0">
                <a:solidFill>
                  <a:srgbClr val="888888"/>
                </a:solidFill>
                <a:latin typeface="DejaVu Sans"/>
                <a:cs typeface="DejaVu Sans"/>
              </a:rPr>
              <a:t>12</a:t>
            </a:r>
            <a:endParaRPr sz="900">
              <a:solidFill>
                <a:prstClr val="black"/>
              </a:solidFill>
              <a:latin typeface="DejaVu Sans"/>
              <a:cs typeface="DejaVu Sans"/>
            </a:endParaRPr>
          </a:p>
        </p:txBody>
      </p:sp>
      <p:sp>
        <p:nvSpPr>
          <p:cNvPr id="5" name="object 5"/>
          <p:cNvSpPr/>
          <p:nvPr/>
        </p:nvSpPr>
        <p:spPr>
          <a:xfrm>
            <a:off x="4578693" y="767186"/>
            <a:ext cx="4587961" cy="5943600"/>
          </a:xfrm>
          <a:custGeom>
            <a:avLst/>
            <a:gdLst/>
            <a:ahLst/>
            <a:cxnLst/>
            <a:rect l="l" t="t" r="r" b="b"/>
            <a:pathLst>
              <a:path w="5867400" h="5958840">
                <a:moveTo>
                  <a:pt x="5867400" y="0"/>
                </a:moveTo>
                <a:lnTo>
                  <a:pt x="0" y="0"/>
                </a:lnTo>
                <a:lnTo>
                  <a:pt x="0" y="5958840"/>
                </a:lnTo>
                <a:lnTo>
                  <a:pt x="5867400" y="5958840"/>
                </a:lnTo>
                <a:lnTo>
                  <a:pt x="5867400" y="0"/>
                </a:lnTo>
                <a:close/>
              </a:path>
            </a:pathLst>
          </a:custGeom>
          <a:solidFill>
            <a:srgbClr val="000000">
              <a:alpha val="59999"/>
            </a:srgbClr>
          </a:solidFill>
        </p:spPr>
        <p:txBody>
          <a:bodyPr wrap="square" lIns="0" tIns="0" rIns="0" bIns="0" rtlCol="0"/>
          <a:lstStyle/>
          <a:p>
            <a:pPr defTabSz="685800"/>
            <a:endParaRPr sz="1350">
              <a:solidFill>
                <a:prstClr val="black"/>
              </a:solidFill>
              <a:latin typeface="Calibri"/>
            </a:endParaRPr>
          </a:p>
        </p:txBody>
      </p:sp>
      <p:sp>
        <p:nvSpPr>
          <p:cNvPr id="6" name="object 6"/>
          <p:cNvSpPr txBox="1"/>
          <p:nvPr/>
        </p:nvSpPr>
        <p:spPr>
          <a:xfrm>
            <a:off x="4701449" y="889000"/>
            <a:ext cx="4342447" cy="4470294"/>
          </a:xfrm>
          <a:prstGeom prst="rect">
            <a:avLst/>
          </a:prstGeom>
        </p:spPr>
        <p:txBody>
          <a:bodyPr vert="horz" wrap="square" lIns="0" tIns="101441" rIns="0" bIns="0" rtlCol="0">
            <a:spAutoFit/>
          </a:bodyPr>
          <a:lstStyle/>
          <a:p>
            <a:pPr marL="29051" algn="ctr" defTabSz="685800">
              <a:spcBef>
                <a:spcPts val="799"/>
              </a:spcBef>
            </a:pPr>
            <a:r>
              <a:rPr sz="2100" b="1" dirty="0">
                <a:solidFill>
                  <a:srgbClr val="FFFF00"/>
                </a:solidFill>
                <a:latin typeface="DejaVu Sans"/>
                <a:cs typeface="DejaVu Sans"/>
              </a:rPr>
              <a:t>CATEGORICAL GRANTS</a:t>
            </a:r>
            <a:endParaRPr sz="2100" dirty="0">
              <a:solidFill>
                <a:prstClr val="black"/>
              </a:solidFill>
              <a:latin typeface="DejaVu Sans"/>
              <a:cs typeface="DejaVu Sans"/>
            </a:endParaRPr>
          </a:p>
          <a:p>
            <a:pPr marL="266700" marR="108585" indent="-257651" defTabSz="685800">
              <a:spcBef>
                <a:spcPts val="488"/>
              </a:spcBef>
              <a:buFont typeface="DejaVu Sans"/>
              <a:buChar char="•"/>
              <a:tabLst>
                <a:tab pos="266700" algn="l"/>
                <a:tab pos="267176" algn="l"/>
              </a:tabLst>
            </a:pPr>
            <a:r>
              <a:rPr b="1" dirty="0">
                <a:solidFill>
                  <a:srgbClr val="FFFFFF"/>
                </a:solidFill>
                <a:latin typeface="DejaVu Sans"/>
                <a:cs typeface="DejaVu Sans"/>
              </a:rPr>
              <a:t>Congress appropriates funds for </a:t>
            </a:r>
            <a:r>
              <a:rPr b="1" u="heavy" dirty="0">
                <a:solidFill>
                  <a:srgbClr val="FFFFFF"/>
                </a:solidFill>
                <a:uFill>
                  <a:solidFill>
                    <a:srgbClr val="FFFFFF"/>
                  </a:solidFill>
                </a:uFill>
                <a:latin typeface="DejaVu Sans"/>
                <a:cs typeface="DejaVu Sans"/>
              </a:rPr>
              <a:t>specific </a:t>
            </a:r>
            <a:r>
              <a:rPr b="1" dirty="0">
                <a:solidFill>
                  <a:srgbClr val="FFFFFF"/>
                </a:solidFill>
                <a:latin typeface="DejaVu Sans"/>
                <a:cs typeface="DejaVu Sans"/>
              </a:rPr>
              <a:t> purposes (e.g. low-emission bus, low-  income housing, STEM education)</a:t>
            </a:r>
            <a:endParaRPr dirty="0">
              <a:solidFill>
                <a:prstClr val="black"/>
              </a:solidFill>
              <a:latin typeface="DejaVu Sans"/>
              <a:cs typeface="DejaVu Sans"/>
            </a:endParaRPr>
          </a:p>
          <a:p>
            <a:pPr marL="266700" marR="90488" indent="-257651" algn="just" defTabSz="685800">
              <a:spcBef>
                <a:spcPts val="435"/>
              </a:spcBef>
              <a:buFont typeface="DejaVu Sans"/>
              <a:buChar char="•"/>
              <a:tabLst>
                <a:tab pos="267176" algn="l"/>
              </a:tabLst>
            </a:pPr>
            <a:r>
              <a:rPr b="1" u="heavy" dirty="0">
                <a:solidFill>
                  <a:srgbClr val="FFFF00"/>
                </a:solidFill>
                <a:uFill>
                  <a:solidFill>
                    <a:srgbClr val="FFFF00"/>
                  </a:solidFill>
                </a:uFill>
                <a:latin typeface="DejaVu Sans"/>
                <a:cs typeface="DejaVu Sans"/>
              </a:rPr>
              <a:t>MORE STRINGS ATTACHED</a:t>
            </a:r>
            <a:r>
              <a:rPr b="1" dirty="0">
                <a:solidFill>
                  <a:srgbClr val="FFFF00"/>
                </a:solidFill>
                <a:latin typeface="DejaVu Sans"/>
                <a:cs typeface="DejaVu Sans"/>
              </a:rPr>
              <a:t> </a:t>
            </a:r>
            <a:r>
              <a:rPr b="1" dirty="0">
                <a:solidFill>
                  <a:srgbClr val="FFFFFF"/>
                </a:solidFill>
                <a:latin typeface="DejaVu Sans"/>
                <a:cs typeface="DejaVu Sans"/>
              </a:rPr>
              <a:t>= States have  less freedom to spend money how they  see fit = more federal restrictions</a:t>
            </a:r>
            <a:endParaRPr dirty="0">
              <a:solidFill>
                <a:prstClr val="black"/>
              </a:solidFill>
              <a:latin typeface="DejaVu Sans"/>
              <a:cs typeface="DejaVu Sans"/>
            </a:endParaRPr>
          </a:p>
          <a:p>
            <a:pPr marL="266700" marR="3810" indent="-257651" defTabSz="685800">
              <a:spcBef>
                <a:spcPts val="431"/>
              </a:spcBef>
              <a:buFont typeface="DejaVu Sans"/>
              <a:buChar char="•"/>
              <a:tabLst>
                <a:tab pos="266700" algn="l"/>
                <a:tab pos="267176" algn="l"/>
              </a:tabLst>
            </a:pPr>
            <a:r>
              <a:rPr b="1" dirty="0">
                <a:solidFill>
                  <a:srgbClr val="FFFFFF"/>
                </a:solidFill>
                <a:latin typeface="DejaVu Sans"/>
                <a:cs typeface="DejaVu Sans"/>
              </a:rPr>
              <a:t>States don’t </a:t>
            </a:r>
            <a:r>
              <a:rPr b="1" u="heavy" dirty="0">
                <a:solidFill>
                  <a:srgbClr val="FFFFFF"/>
                </a:solidFill>
                <a:uFill>
                  <a:solidFill>
                    <a:srgbClr val="FFFFFF"/>
                  </a:solidFill>
                </a:uFill>
                <a:latin typeface="DejaVu Sans"/>
                <a:cs typeface="DejaVu Sans"/>
              </a:rPr>
              <a:t>have</a:t>
            </a:r>
            <a:r>
              <a:rPr b="1" dirty="0">
                <a:solidFill>
                  <a:srgbClr val="FFFFFF"/>
                </a:solidFill>
                <a:latin typeface="DejaVu Sans"/>
                <a:cs typeface="DejaVu Sans"/>
              </a:rPr>
              <a:t> to accept these, but if  they do they must comply with federal  standards &gt;&gt; weakens the power of state  governors and legislators</a:t>
            </a:r>
            <a:endParaRPr dirty="0">
              <a:solidFill>
                <a:prstClr val="black"/>
              </a:solidFill>
              <a:latin typeface="DejaVu Sans"/>
              <a:cs typeface="DejaVu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1450" y="914400"/>
            <a:ext cx="6743700" cy="5086350"/>
          </a:xfrm>
          <a:prstGeom prst="rect">
            <a:avLst/>
          </a:prstGeom>
          <a:blipFill>
            <a:blip r:embed="rId2" cstate="print"/>
            <a:stretch>
              <a:fillRect/>
            </a:stretch>
          </a:blipFill>
        </p:spPr>
        <p:txBody>
          <a:bodyPr wrap="square" lIns="0" tIns="0" rIns="0" bIns="0" rtlCol="0"/>
          <a:lstStyle/>
          <a:p>
            <a:endParaRPr sz="1350"/>
          </a:p>
        </p:txBody>
      </p:sp>
      <p:sp>
        <p:nvSpPr>
          <p:cNvPr id="3" name="object 3"/>
          <p:cNvSpPr/>
          <p:nvPr/>
        </p:nvSpPr>
        <p:spPr>
          <a:xfrm>
            <a:off x="7029450" y="857250"/>
            <a:ext cx="2114550" cy="5143500"/>
          </a:xfrm>
          <a:custGeom>
            <a:avLst/>
            <a:gdLst/>
            <a:ahLst/>
            <a:cxnLst/>
            <a:rect l="l" t="t" r="r" b="b"/>
            <a:pathLst>
              <a:path w="2286000" h="6858000">
                <a:moveTo>
                  <a:pt x="2286000" y="0"/>
                </a:moveTo>
                <a:lnTo>
                  <a:pt x="0" y="0"/>
                </a:lnTo>
                <a:lnTo>
                  <a:pt x="0" y="6858000"/>
                </a:lnTo>
                <a:lnTo>
                  <a:pt x="2286000" y="6858000"/>
                </a:lnTo>
                <a:lnTo>
                  <a:pt x="2286000" y="0"/>
                </a:lnTo>
                <a:close/>
              </a:path>
            </a:pathLst>
          </a:custGeom>
          <a:solidFill>
            <a:srgbClr val="000000">
              <a:alpha val="50195"/>
            </a:srgbClr>
          </a:solidFill>
        </p:spPr>
        <p:txBody>
          <a:bodyPr wrap="square" lIns="0" tIns="0" rIns="0" bIns="0" rtlCol="0"/>
          <a:lstStyle/>
          <a:p>
            <a:endParaRPr sz="1350"/>
          </a:p>
        </p:txBody>
      </p:sp>
      <p:sp>
        <p:nvSpPr>
          <p:cNvPr id="4" name="object 4"/>
          <p:cNvSpPr txBox="1"/>
          <p:nvPr/>
        </p:nvSpPr>
        <p:spPr>
          <a:xfrm>
            <a:off x="7115175" y="1771650"/>
            <a:ext cx="1943100" cy="2502128"/>
          </a:xfrm>
          <a:prstGeom prst="rect">
            <a:avLst/>
          </a:prstGeom>
        </p:spPr>
        <p:txBody>
          <a:bodyPr vert="horz" wrap="square" lIns="0" tIns="9049" rIns="0" bIns="0" rtlCol="0">
            <a:spAutoFit/>
          </a:bodyPr>
          <a:lstStyle/>
          <a:p>
            <a:pPr marL="9525" marR="3810" indent="476" algn="ctr">
              <a:spcBef>
                <a:spcPts val="71"/>
              </a:spcBef>
            </a:pPr>
            <a:r>
              <a:rPr lang="en-US" sz="2025" b="1" dirty="0">
                <a:solidFill>
                  <a:srgbClr val="FFFFFF"/>
                </a:solidFill>
                <a:latin typeface="DejaVu Sans"/>
                <a:cs typeface="DejaVu Sans"/>
              </a:rPr>
              <a:t>H</a:t>
            </a:r>
            <a:r>
              <a:rPr sz="2025" b="1" dirty="0">
                <a:solidFill>
                  <a:srgbClr val="FFFFFF"/>
                </a:solidFill>
                <a:latin typeface="DejaVu Sans"/>
                <a:cs typeface="DejaVu Sans"/>
              </a:rPr>
              <a:t>ow can  the federal  government  make the  state  governments do what  they want?</a:t>
            </a:r>
            <a:endParaRPr sz="2025" dirty="0">
              <a:latin typeface="DejaVu Sans"/>
              <a:cs typeface="DejaVu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600075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DEFD6">
              <a:alpha val="61175"/>
            </a:srgbClr>
          </a:solidFill>
        </p:spPr>
        <p:txBody>
          <a:bodyPr wrap="square" lIns="0" tIns="0" rIns="0" bIns="0" rtlCol="0"/>
          <a:lstStyle/>
          <a:p>
            <a:endParaRPr sz="1350"/>
          </a:p>
        </p:txBody>
      </p:sp>
      <p:sp>
        <p:nvSpPr>
          <p:cNvPr id="3" name="object 3"/>
          <p:cNvSpPr txBox="1">
            <a:spLocks noGrp="1"/>
          </p:cNvSpPr>
          <p:nvPr>
            <p:ph type="title"/>
          </p:nvPr>
        </p:nvSpPr>
        <p:spPr>
          <a:xfrm>
            <a:off x="402875" y="864588"/>
            <a:ext cx="8405811" cy="379431"/>
          </a:xfrm>
          <a:prstGeom prst="rect">
            <a:avLst/>
          </a:prstGeom>
        </p:spPr>
        <p:txBody>
          <a:bodyPr vert="horz" wrap="square" lIns="0" tIns="10001" rIns="0" bIns="0" rtlCol="0">
            <a:spAutoFit/>
          </a:bodyPr>
          <a:lstStyle/>
          <a:p>
            <a:pPr marL="9525">
              <a:spcBef>
                <a:spcPts val="79"/>
              </a:spcBef>
            </a:pPr>
            <a:r>
              <a:rPr sz="2400" dirty="0">
                <a:solidFill>
                  <a:srgbClr val="000000"/>
                </a:solidFill>
              </a:rPr>
              <a:t>Why does every state have a drinking age of 21?</a:t>
            </a:r>
            <a:endParaRPr sz="2400" dirty="0"/>
          </a:p>
        </p:txBody>
      </p:sp>
      <p:sp>
        <p:nvSpPr>
          <p:cNvPr id="4" name="object 4"/>
          <p:cNvSpPr txBox="1"/>
          <p:nvPr/>
        </p:nvSpPr>
        <p:spPr>
          <a:xfrm>
            <a:off x="8631745" y="5781599"/>
            <a:ext cx="66199" cy="113493"/>
          </a:xfrm>
          <a:prstGeom prst="rect">
            <a:avLst/>
          </a:prstGeom>
        </p:spPr>
        <p:txBody>
          <a:bodyPr vert="horz" wrap="square" lIns="0" tIns="9525" rIns="0" bIns="0" rtlCol="0">
            <a:spAutoFit/>
          </a:bodyPr>
          <a:lstStyle/>
          <a:p>
            <a:pPr marL="9525">
              <a:spcBef>
                <a:spcPts val="75"/>
              </a:spcBef>
            </a:pPr>
            <a:r>
              <a:rPr sz="675" spc="-64" dirty="0">
                <a:solidFill>
                  <a:srgbClr val="A93B92"/>
                </a:solidFill>
                <a:latin typeface="DejaVu Sans"/>
                <a:cs typeface="DejaVu Sans"/>
              </a:rPr>
              <a:t>9</a:t>
            </a:r>
            <a:endParaRPr sz="675">
              <a:latin typeface="DejaVu Sans"/>
              <a:cs typeface="DejaVu Sans"/>
            </a:endParaRPr>
          </a:p>
        </p:txBody>
      </p:sp>
      <p:grpSp>
        <p:nvGrpSpPr>
          <p:cNvPr id="5" name="object 5"/>
          <p:cNvGrpSpPr/>
          <p:nvPr/>
        </p:nvGrpSpPr>
        <p:grpSpPr>
          <a:xfrm>
            <a:off x="3657600" y="1344806"/>
            <a:ext cx="5486400" cy="5513193"/>
            <a:chOff x="5562600" y="801623"/>
            <a:chExt cx="6242685" cy="5737860"/>
          </a:xfrm>
        </p:grpSpPr>
        <p:sp>
          <p:nvSpPr>
            <p:cNvPr id="6" name="object 6"/>
            <p:cNvSpPr/>
            <p:nvPr/>
          </p:nvSpPr>
          <p:spPr>
            <a:xfrm>
              <a:off x="5562600" y="824483"/>
              <a:ext cx="6242304" cy="5715000"/>
            </a:xfrm>
            <a:prstGeom prst="rect">
              <a:avLst/>
            </a:prstGeom>
            <a:blipFill>
              <a:blip r:embed="rId2" cstate="print"/>
              <a:stretch>
                <a:fillRect/>
              </a:stretch>
            </a:blipFill>
          </p:spPr>
          <p:txBody>
            <a:bodyPr wrap="square" lIns="0" tIns="0" rIns="0" bIns="0" rtlCol="0"/>
            <a:lstStyle/>
            <a:p>
              <a:endParaRPr sz="1350"/>
            </a:p>
          </p:txBody>
        </p:sp>
        <p:sp>
          <p:nvSpPr>
            <p:cNvPr id="7" name="object 7"/>
            <p:cNvSpPr/>
            <p:nvPr/>
          </p:nvSpPr>
          <p:spPr>
            <a:xfrm>
              <a:off x="5900927" y="1138427"/>
              <a:ext cx="1115568" cy="1598676"/>
            </a:xfrm>
            <a:prstGeom prst="rect">
              <a:avLst/>
            </a:prstGeom>
            <a:blipFill>
              <a:blip r:embed="rId3" cstate="print"/>
              <a:stretch>
                <a:fillRect/>
              </a:stretch>
            </a:blipFill>
          </p:spPr>
          <p:txBody>
            <a:bodyPr wrap="square" lIns="0" tIns="0" rIns="0" bIns="0" rtlCol="0"/>
            <a:lstStyle/>
            <a:p>
              <a:endParaRPr sz="1350"/>
            </a:p>
          </p:txBody>
        </p:sp>
        <p:sp>
          <p:nvSpPr>
            <p:cNvPr id="8" name="object 8"/>
            <p:cNvSpPr/>
            <p:nvPr/>
          </p:nvSpPr>
          <p:spPr>
            <a:xfrm>
              <a:off x="5969508" y="1331975"/>
              <a:ext cx="925067" cy="1197864"/>
            </a:xfrm>
            <a:prstGeom prst="rect">
              <a:avLst/>
            </a:prstGeom>
            <a:blipFill>
              <a:blip r:embed="rId4" cstate="print"/>
              <a:stretch>
                <a:fillRect/>
              </a:stretch>
            </a:blipFill>
          </p:spPr>
          <p:txBody>
            <a:bodyPr wrap="square" lIns="0" tIns="0" rIns="0" bIns="0" rtlCol="0"/>
            <a:lstStyle/>
            <a:p>
              <a:endParaRPr sz="1350"/>
            </a:p>
          </p:txBody>
        </p:sp>
        <p:sp>
          <p:nvSpPr>
            <p:cNvPr id="9" name="object 9"/>
            <p:cNvSpPr/>
            <p:nvPr/>
          </p:nvSpPr>
          <p:spPr>
            <a:xfrm>
              <a:off x="5950077" y="1162303"/>
              <a:ext cx="1016000" cy="1501140"/>
            </a:xfrm>
            <a:custGeom>
              <a:avLst/>
              <a:gdLst/>
              <a:ahLst/>
              <a:cxnLst/>
              <a:rect l="l" t="t" r="r" b="b"/>
              <a:pathLst>
                <a:path w="1016000" h="1501139">
                  <a:moveTo>
                    <a:pt x="317626" y="0"/>
                  </a:moveTo>
                  <a:lnTo>
                    <a:pt x="0" y="154940"/>
                  </a:lnTo>
                  <a:lnTo>
                    <a:pt x="539114" y="1260602"/>
                  </a:lnTo>
                  <a:lnTo>
                    <a:pt x="380364" y="1338072"/>
                  </a:lnTo>
                  <a:lnTo>
                    <a:pt x="852931" y="1500759"/>
                  </a:lnTo>
                  <a:lnTo>
                    <a:pt x="1015619" y="1028192"/>
                  </a:lnTo>
                  <a:lnTo>
                    <a:pt x="856869" y="1105662"/>
                  </a:lnTo>
                  <a:lnTo>
                    <a:pt x="317626" y="0"/>
                  </a:lnTo>
                  <a:close/>
                </a:path>
              </a:pathLst>
            </a:custGeom>
            <a:solidFill>
              <a:srgbClr val="000000"/>
            </a:solidFill>
          </p:spPr>
          <p:txBody>
            <a:bodyPr wrap="square" lIns="0" tIns="0" rIns="0" bIns="0" rtlCol="0"/>
            <a:lstStyle/>
            <a:p>
              <a:endParaRPr sz="1350"/>
            </a:p>
          </p:txBody>
        </p:sp>
        <p:sp>
          <p:nvSpPr>
            <p:cNvPr id="10" name="object 10"/>
            <p:cNvSpPr/>
            <p:nvPr/>
          </p:nvSpPr>
          <p:spPr>
            <a:xfrm>
              <a:off x="5950077" y="1162303"/>
              <a:ext cx="1016000" cy="1501140"/>
            </a:xfrm>
            <a:custGeom>
              <a:avLst/>
              <a:gdLst/>
              <a:ahLst/>
              <a:cxnLst/>
              <a:rect l="l" t="t" r="r" b="b"/>
              <a:pathLst>
                <a:path w="1016000" h="1501139">
                  <a:moveTo>
                    <a:pt x="380364" y="1338072"/>
                  </a:moveTo>
                  <a:lnTo>
                    <a:pt x="539114" y="1260602"/>
                  </a:lnTo>
                  <a:lnTo>
                    <a:pt x="0" y="154940"/>
                  </a:lnTo>
                  <a:lnTo>
                    <a:pt x="317626" y="0"/>
                  </a:lnTo>
                  <a:lnTo>
                    <a:pt x="856869" y="1105662"/>
                  </a:lnTo>
                  <a:lnTo>
                    <a:pt x="1015619" y="1028192"/>
                  </a:lnTo>
                  <a:lnTo>
                    <a:pt x="852931" y="1500759"/>
                  </a:lnTo>
                  <a:lnTo>
                    <a:pt x="380364" y="1338072"/>
                  </a:lnTo>
                  <a:close/>
                </a:path>
              </a:pathLst>
            </a:custGeom>
            <a:ln w="11430">
              <a:solidFill>
                <a:srgbClr val="B83C68"/>
              </a:solidFill>
            </a:ln>
          </p:spPr>
          <p:txBody>
            <a:bodyPr wrap="square" lIns="0" tIns="0" rIns="0" bIns="0" rtlCol="0"/>
            <a:lstStyle/>
            <a:p>
              <a:endParaRPr sz="1350"/>
            </a:p>
          </p:txBody>
        </p:sp>
        <p:sp>
          <p:nvSpPr>
            <p:cNvPr id="11" name="object 11"/>
            <p:cNvSpPr/>
            <p:nvPr/>
          </p:nvSpPr>
          <p:spPr>
            <a:xfrm>
              <a:off x="6189218" y="1524126"/>
              <a:ext cx="162941" cy="192786"/>
            </a:xfrm>
            <a:prstGeom prst="rect">
              <a:avLst/>
            </a:prstGeom>
            <a:blipFill>
              <a:blip r:embed="rId5" cstate="print"/>
              <a:stretch>
                <a:fillRect/>
              </a:stretch>
            </a:blipFill>
          </p:spPr>
          <p:txBody>
            <a:bodyPr wrap="square" lIns="0" tIns="0" rIns="0" bIns="0" rtlCol="0"/>
            <a:lstStyle/>
            <a:p>
              <a:endParaRPr sz="1350"/>
            </a:p>
          </p:txBody>
        </p:sp>
        <p:sp>
          <p:nvSpPr>
            <p:cNvPr id="12" name="object 12"/>
            <p:cNvSpPr/>
            <p:nvPr/>
          </p:nvSpPr>
          <p:spPr>
            <a:xfrm>
              <a:off x="6336373" y="1790938"/>
              <a:ext cx="167532" cy="174529"/>
            </a:xfrm>
            <a:prstGeom prst="rect">
              <a:avLst/>
            </a:prstGeom>
            <a:blipFill>
              <a:blip r:embed="rId6" cstate="print"/>
              <a:stretch>
                <a:fillRect/>
              </a:stretch>
            </a:blipFill>
          </p:spPr>
          <p:txBody>
            <a:bodyPr wrap="square" lIns="0" tIns="0" rIns="0" bIns="0" rtlCol="0"/>
            <a:lstStyle/>
            <a:p>
              <a:endParaRPr sz="1350"/>
            </a:p>
          </p:txBody>
        </p:sp>
        <p:sp>
          <p:nvSpPr>
            <p:cNvPr id="13" name="object 13"/>
            <p:cNvSpPr/>
            <p:nvPr/>
          </p:nvSpPr>
          <p:spPr>
            <a:xfrm>
              <a:off x="6438138" y="2021077"/>
              <a:ext cx="179577" cy="193135"/>
            </a:xfrm>
            <a:prstGeom prst="rect">
              <a:avLst/>
            </a:prstGeom>
            <a:blipFill>
              <a:blip r:embed="rId7" cstate="print"/>
              <a:stretch>
                <a:fillRect/>
              </a:stretch>
            </a:blipFill>
          </p:spPr>
          <p:txBody>
            <a:bodyPr wrap="square" lIns="0" tIns="0" rIns="0" bIns="0" rtlCol="0"/>
            <a:lstStyle/>
            <a:p>
              <a:endParaRPr sz="1350"/>
            </a:p>
          </p:txBody>
        </p:sp>
        <p:sp>
          <p:nvSpPr>
            <p:cNvPr id="14" name="object 14"/>
            <p:cNvSpPr/>
            <p:nvPr/>
          </p:nvSpPr>
          <p:spPr>
            <a:xfrm>
              <a:off x="9881615" y="848867"/>
              <a:ext cx="1671827" cy="1254252"/>
            </a:xfrm>
            <a:prstGeom prst="rect">
              <a:avLst/>
            </a:prstGeom>
            <a:blipFill>
              <a:blip r:embed="rId8" cstate="print"/>
              <a:stretch>
                <a:fillRect/>
              </a:stretch>
            </a:blipFill>
          </p:spPr>
          <p:txBody>
            <a:bodyPr wrap="square" lIns="0" tIns="0" rIns="0" bIns="0" rtlCol="0"/>
            <a:lstStyle/>
            <a:p>
              <a:endParaRPr sz="1350"/>
            </a:p>
          </p:txBody>
        </p:sp>
        <p:sp>
          <p:nvSpPr>
            <p:cNvPr id="15" name="object 15"/>
            <p:cNvSpPr/>
            <p:nvPr/>
          </p:nvSpPr>
          <p:spPr>
            <a:xfrm>
              <a:off x="9826752" y="801623"/>
              <a:ext cx="1790700" cy="1310639"/>
            </a:xfrm>
            <a:prstGeom prst="rect">
              <a:avLst/>
            </a:prstGeom>
            <a:blipFill>
              <a:blip r:embed="rId9" cstate="print"/>
              <a:stretch>
                <a:fillRect/>
              </a:stretch>
            </a:blipFill>
          </p:spPr>
          <p:txBody>
            <a:bodyPr wrap="square" lIns="0" tIns="0" rIns="0" bIns="0" rtlCol="0"/>
            <a:lstStyle/>
            <a:p>
              <a:endParaRPr sz="1350"/>
            </a:p>
          </p:txBody>
        </p:sp>
        <p:sp>
          <p:nvSpPr>
            <p:cNvPr id="16" name="object 16"/>
            <p:cNvSpPr/>
            <p:nvPr/>
          </p:nvSpPr>
          <p:spPr>
            <a:xfrm>
              <a:off x="9929495" y="871981"/>
              <a:ext cx="1574800" cy="1155700"/>
            </a:xfrm>
            <a:custGeom>
              <a:avLst/>
              <a:gdLst/>
              <a:ahLst/>
              <a:cxnLst/>
              <a:rect l="l" t="t" r="r" b="b"/>
              <a:pathLst>
                <a:path w="1574800" h="1155700">
                  <a:moveTo>
                    <a:pt x="1391793" y="0"/>
                  </a:moveTo>
                  <a:lnTo>
                    <a:pt x="218694" y="690498"/>
                  </a:lnTo>
                  <a:lnTo>
                    <a:pt x="127507" y="535431"/>
                  </a:lnTo>
                  <a:lnTo>
                    <a:pt x="0" y="1027810"/>
                  </a:lnTo>
                  <a:lnTo>
                    <a:pt x="492378" y="1155445"/>
                  </a:lnTo>
                  <a:lnTo>
                    <a:pt x="401193" y="1000378"/>
                  </a:lnTo>
                  <a:lnTo>
                    <a:pt x="1574291" y="310006"/>
                  </a:lnTo>
                  <a:lnTo>
                    <a:pt x="1391793" y="0"/>
                  </a:lnTo>
                  <a:close/>
                </a:path>
              </a:pathLst>
            </a:custGeom>
            <a:solidFill>
              <a:srgbClr val="000000"/>
            </a:solidFill>
          </p:spPr>
          <p:txBody>
            <a:bodyPr wrap="square" lIns="0" tIns="0" rIns="0" bIns="0" rtlCol="0"/>
            <a:lstStyle/>
            <a:p>
              <a:endParaRPr sz="1350"/>
            </a:p>
          </p:txBody>
        </p:sp>
        <p:sp>
          <p:nvSpPr>
            <p:cNvPr id="17" name="object 17"/>
            <p:cNvSpPr/>
            <p:nvPr/>
          </p:nvSpPr>
          <p:spPr>
            <a:xfrm>
              <a:off x="9929495" y="871981"/>
              <a:ext cx="1574800" cy="1155700"/>
            </a:xfrm>
            <a:custGeom>
              <a:avLst/>
              <a:gdLst/>
              <a:ahLst/>
              <a:cxnLst/>
              <a:rect l="l" t="t" r="r" b="b"/>
              <a:pathLst>
                <a:path w="1574800" h="1155700">
                  <a:moveTo>
                    <a:pt x="127507" y="535431"/>
                  </a:moveTo>
                  <a:lnTo>
                    <a:pt x="218694" y="690498"/>
                  </a:lnTo>
                  <a:lnTo>
                    <a:pt x="1391793" y="0"/>
                  </a:lnTo>
                  <a:lnTo>
                    <a:pt x="1574291" y="310006"/>
                  </a:lnTo>
                  <a:lnTo>
                    <a:pt x="401193" y="1000378"/>
                  </a:lnTo>
                  <a:lnTo>
                    <a:pt x="492378" y="1155445"/>
                  </a:lnTo>
                  <a:lnTo>
                    <a:pt x="0" y="1027810"/>
                  </a:lnTo>
                  <a:lnTo>
                    <a:pt x="127507" y="535431"/>
                  </a:lnTo>
                  <a:close/>
                </a:path>
              </a:pathLst>
            </a:custGeom>
            <a:ln w="11430">
              <a:solidFill>
                <a:srgbClr val="B83C68"/>
              </a:solidFill>
            </a:ln>
          </p:spPr>
          <p:txBody>
            <a:bodyPr wrap="square" lIns="0" tIns="0" rIns="0" bIns="0" rtlCol="0"/>
            <a:lstStyle/>
            <a:p>
              <a:endParaRPr sz="1350"/>
            </a:p>
          </p:txBody>
        </p:sp>
        <p:sp>
          <p:nvSpPr>
            <p:cNvPr id="18" name="object 18"/>
            <p:cNvSpPr/>
            <p:nvPr/>
          </p:nvSpPr>
          <p:spPr>
            <a:xfrm>
              <a:off x="11205209" y="1005331"/>
              <a:ext cx="179070" cy="138556"/>
            </a:xfrm>
            <a:prstGeom prst="rect">
              <a:avLst/>
            </a:prstGeom>
            <a:blipFill>
              <a:blip r:embed="rId10" cstate="print"/>
              <a:stretch>
                <a:fillRect/>
              </a:stretch>
            </a:blipFill>
          </p:spPr>
          <p:txBody>
            <a:bodyPr wrap="square" lIns="0" tIns="0" rIns="0" bIns="0" rtlCol="0"/>
            <a:lstStyle/>
            <a:p>
              <a:endParaRPr sz="1350"/>
            </a:p>
          </p:txBody>
        </p:sp>
        <p:sp>
          <p:nvSpPr>
            <p:cNvPr id="19" name="object 19"/>
            <p:cNvSpPr/>
            <p:nvPr/>
          </p:nvSpPr>
          <p:spPr>
            <a:xfrm>
              <a:off x="10971784" y="1165351"/>
              <a:ext cx="184404" cy="162813"/>
            </a:xfrm>
            <a:prstGeom prst="rect">
              <a:avLst/>
            </a:prstGeom>
            <a:blipFill>
              <a:blip r:embed="rId11" cstate="print"/>
              <a:stretch>
                <a:fillRect/>
              </a:stretch>
            </a:blipFill>
          </p:spPr>
          <p:txBody>
            <a:bodyPr wrap="square" lIns="0" tIns="0" rIns="0" bIns="0" rtlCol="0"/>
            <a:lstStyle/>
            <a:p>
              <a:endParaRPr sz="1350"/>
            </a:p>
          </p:txBody>
        </p:sp>
        <p:sp>
          <p:nvSpPr>
            <p:cNvPr id="20" name="object 20"/>
            <p:cNvSpPr/>
            <p:nvPr/>
          </p:nvSpPr>
          <p:spPr>
            <a:xfrm>
              <a:off x="10754740" y="1261618"/>
              <a:ext cx="181355" cy="205105"/>
            </a:xfrm>
            <a:prstGeom prst="rect">
              <a:avLst/>
            </a:prstGeom>
            <a:blipFill>
              <a:blip r:embed="rId12" cstate="print"/>
              <a:stretch>
                <a:fillRect/>
              </a:stretch>
            </a:blipFill>
          </p:spPr>
          <p:txBody>
            <a:bodyPr wrap="square" lIns="0" tIns="0" rIns="0" bIns="0" rtlCol="0"/>
            <a:lstStyle/>
            <a:p>
              <a:endParaRPr sz="1350"/>
            </a:p>
          </p:txBody>
        </p:sp>
        <p:sp>
          <p:nvSpPr>
            <p:cNvPr id="21" name="object 21"/>
            <p:cNvSpPr/>
            <p:nvPr/>
          </p:nvSpPr>
          <p:spPr>
            <a:xfrm>
              <a:off x="10537697" y="1403476"/>
              <a:ext cx="189610" cy="171450"/>
            </a:xfrm>
            <a:prstGeom prst="rect">
              <a:avLst/>
            </a:prstGeom>
            <a:blipFill>
              <a:blip r:embed="rId13" cstate="print"/>
              <a:stretch>
                <a:fillRect/>
              </a:stretch>
            </a:blipFill>
          </p:spPr>
          <p:txBody>
            <a:bodyPr wrap="square" lIns="0" tIns="0" rIns="0" bIns="0" rtlCol="0"/>
            <a:lstStyle/>
            <a:p>
              <a:endParaRPr sz="1350"/>
            </a:p>
          </p:txBody>
        </p:sp>
        <p:sp>
          <p:nvSpPr>
            <p:cNvPr id="22" name="object 22"/>
            <p:cNvSpPr/>
            <p:nvPr/>
          </p:nvSpPr>
          <p:spPr>
            <a:xfrm>
              <a:off x="10305922" y="1520443"/>
              <a:ext cx="203961" cy="195960"/>
            </a:xfrm>
            <a:prstGeom prst="rect">
              <a:avLst/>
            </a:prstGeom>
            <a:blipFill>
              <a:blip r:embed="rId14" cstate="print"/>
              <a:stretch>
                <a:fillRect/>
              </a:stretch>
            </a:blipFill>
          </p:spPr>
          <p:txBody>
            <a:bodyPr wrap="square" lIns="0" tIns="0" rIns="0" bIns="0" rtlCol="0"/>
            <a:lstStyle/>
            <a:p>
              <a:endParaRPr sz="1350"/>
            </a:p>
          </p:txBody>
        </p:sp>
        <p:sp>
          <p:nvSpPr>
            <p:cNvPr id="23" name="object 23"/>
            <p:cNvSpPr/>
            <p:nvPr/>
          </p:nvSpPr>
          <p:spPr>
            <a:xfrm>
              <a:off x="10106405" y="1652270"/>
              <a:ext cx="179324" cy="153924"/>
            </a:xfrm>
            <a:prstGeom prst="rect">
              <a:avLst/>
            </a:prstGeom>
            <a:blipFill>
              <a:blip r:embed="rId15" cstate="print"/>
              <a:stretch>
                <a:fillRect/>
              </a:stretch>
            </a:blipFill>
          </p:spPr>
          <p:txBody>
            <a:bodyPr wrap="square" lIns="0" tIns="0" rIns="0" bIns="0" rtlCol="0"/>
            <a:lstStyle/>
            <a:p>
              <a:endParaRPr sz="1350"/>
            </a:p>
          </p:txBody>
        </p:sp>
      </p:grpSp>
      <p:sp>
        <p:nvSpPr>
          <p:cNvPr id="24" name="object 24"/>
          <p:cNvSpPr txBox="1"/>
          <p:nvPr/>
        </p:nvSpPr>
        <p:spPr>
          <a:xfrm>
            <a:off x="121549" y="1792968"/>
            <a:ext cx="3416959" cy="3564918"/>
          </a:xfrm>
          <a:prstGeom prst="rect">
            <a:avLst/>
          </a:prstGeom>
        </p:spPr>
        <p:txBody>
          <a:bodyPr vert="horz" wrap="square" lIns="0" tIns="10001" rIns="0" bIns="0" rtlCol="0">
            <a:spAutoFit/>
          </a:bodyPr>
          <a:lstStyle/>
          <a:p>
            <a:pPr marL="9525" marR="3810">
              <a:spcBef>
                <a:spcPts val="79"/>
              </a:spcBef>
            </a:pPr>
            <a:r>
              <a:rPr sz="3200" b="1" dirty="0">
                <a:latin typeface="DejaVu Sans"/>
                <a:cs typeface="DejaVu Sans"/>
              </a:rPr>
              <a:t>Same reason most of you will do as  your parents wish when you are in  college!</a:t>
            </a:r>
            <a:endParaRPr sz="3200" dirty="0">
              <a:latin typeface="DejaVu Sans"/>
              <a:cs typeface="DejaVu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sz="1350"/>
          </a:p>
        </p:txBody>
      </p:sp>
      <p:sp>
        <p:nvSpPr>
          <p:cNvPr id="3" name="object 3"/>
          <p:cNvSpPr txBox="1">
            <a:spLocks noGrp="1"/>
          </p:cNvSpPr>
          <p:nvPr>
            <p:ph type="title"/>
          </p:nvPr>
        </p:nvSpPr>
        <p:spPr>
          <a:xfrm>
            <a:off x="228600" y="856566"/>
            <a:ext cx="7979740" cy="378950"/>
          </a:xfrm>
          <a:prstGeom prst="rect">
            <a:avLst/>
          </a:prstGeom>
        </p:spPr>
        <p:txBody>
          <a:bodyPr vert="horz" wrap="square" lIns="0" tIns="9525" rIns="0" bIns="0" rtlCol="0">
            <a:spAutoFit/>
          </a:bodyPr>
          <a:lstStyle/>
          <a:p>
            <a:pPr marL="9525" algn="ctr">
              <a:spcBef>
                <a:spcPts val="75"/>
              </a:spcBef>
            </a:pPr>
            <a:r>
              <a:rPr sz="2400" dirty="0">
                <a:solidFill>
                  <a:srgbClr val="FFFF00"/>
                </a:solidFill>
              </a:rPr>
              <a:t>FISCAL FEDERALISM (“THE CARROT”)</a:t>
            </a:r>
            <a:endParaRPr sz="2400" dirty="0"/>
          </a:p>
        </p:txBody>
      </p:sp>
      <p:sp>
        <p:nvSpPr>
          <p:cNvPr id="5" name="object 5"/>
          <p:cNvSpPr txBox="1">
            <a:spLocks noGrp="1"/>
          </p:cNvSpPr>
          <p:nvPr>
            <p:ph type="sldNum" sz="quarter" idx="7"/>
          </p:nvPr>
        </p:nvSpPr>
        <p:spPr>
          <a:xfrm>
            <a:off x="6315418" y="5688798"/>
            <a:ext cx="154305" cy="237309"/>
          </a:xfrm>
          <a:prstGeom prst="rect">
            <a:avLst/>
          </a:prstGeom>
        </p:spPr>
        <p:txBody>
          <a:bodyPr vert="horz" wrap="square" lIns="0" tIns="0" rIns="0" bIns="0" rtlCol="0">
            <a:spAutoFit/>
          </a:bodyPr>
          <a:lstStyle/>
          <a:p>
            <a:pPr marL="28575">
              <a:lnSpc>
                <a:spcPts val="930"/>
              </a:lnSpc>
            </a:pPr>
            <a:fld id="{81D60167-4931-47E6-BA6A-407CBD079E47}" type="slidenum">
              <a:rPr spc="-116" dirty="0"/>
              <a:pPr marL="28575">
                <a:lnSpc>
                  <a:spcPts val="930"/>
                </a:lnSpc>
              </a:pPr>
              <a:t>34</a:t>
            </a:fld>
            <a:endParaRPr spc="-116" dirty="0"/>
          </a:p>
        </p:txBody>
      </p:sp>
      <p:sp>
        <p:nvSpPr>
          <p:cNvPr id="4" name="object 4"/>
          <p:cNvSpPr txBox="1"/>
          <p:nvPr/>
        </p:nvSpPr>
        <p:spPr>
          <a:xfrm>
            <a:off x="22861" y="1406149"/>
            <a:ext cx="8642300" cy="4336444"/>
          </a:xfrm>
          <a:prstGeom prst="rect">
            <a:avLst/>
          </a:prstGeom>
        </p:spPr>
        <p:txBody>
          <a:bodyPr vert="horz" wrap="square" lIns="0" tIns="9525" rIns="0" bIns="0" rtlCol="0">
            <a:spAutoFit/>
          </a:bodyPr>
          <a:lstStyle/>
          <a:p>
            <a:pPr marL="266700" marR="3810" indent="-257175">
              <a:spcBef>
                <a:spcPts val="75"/>
              </a:spcBef>
              <a:buFont typeface="DejaVu Sans"/>
              <a:buChar char="•"/>
              <a:tabLst>
                <a:tab pos="266224" algn="l"/>
                <a:tab pos="266700" algn="l"/>
              </a:tabLst>
            </a:pPr>
            <a:r>
              <a:rPr sz="1650" b="1" dirty="0">
                <a:solidFill>
                  <a:srgbClr val="FFFF00"/>
                </a:solidFill>
                <a:latin typeface="DejaVu Sans"/>
                <a:cs typeface="DejaVu Sans"/>
              </a:rPr>
              <a:t>Fiscal federalism is the model of spending, taxing, and providing grants in the federal  government system.</a:t>
            </a:r>
            <a:endParaRPr sz="1650" dirty="0">
              <a:latin typeface="DejaVu Sans"/>
              <a:cs typeface="DejaVu Sans"/>
            </a:endParaRPr>
          </a:p>
          <a:p>
            <a:pPr marL="266700" marR="34290" indent="-257175">
              <a:spcBef>
                <a:spcPts val="1568"/>
              </a:spcBef>
              <a:buFont typeface="DejaVu Sans"/>
              <a:buChar char="•"/>
              <a:tabLst>
                <a:tab pos="266224" algn="l"/>
                <a:tab pos="266700" algn="l"/>
              </a:tabLst>
            </a:pPr>
            <a:r>
              <a:rPr sz="1650" b="1" dirty="0">
                <a:solidFill>
                  <a:srgbClr val="FFFF00"/>
                </a:solidFill>
                <a:latin typeface="DejaVu Sans"/>
                <a:cs typeface="DejaVu Sans"/>
              </a:rPr>
              <a:t>The national government’s primary means of influencing state governments is giving  money to states in the form of grants-in-aid (or grants).</a:t>
            </a:r>
            <a:endParaRPr sz="1650" dirty="0">
              <a:latin typeface="DejaVu Sans"/>
              <a:cs typeface="DejaVu Sans"/>
            </a:endParaRPr>
          </a:p>
          <a:p>
            <a:pPr marL="266700" indent="-257175">
              <a:spcBef>
                <a:spcPts val="1568"/>
              </a:spcBef>
              <a:buFont typeface="DejaVu Sans"/>
              <a:buChar char="•"/>
              <a:tabLst>
                <a:tab pos="266224" algn="l"/>
                <a:tab pos="266700" algn="l"/>
              </a:tabLst>
            </a:pPr>
            <a:r>
              <a:rPr sz="1650" b="1" dirty="0">
                <a:solidFill>
                  <a:srgbClr val="FFFF00"/>
                </a:solidFill>
                <a:latin typeface="DejaVu Sans"/>
                <a:cs typeface="DejaVu Sans"/>
              </a:rPr>
              <a:t>Since World War II, states have come to rely heavily on federal money.</a:t>
            </a:r>
            <a:endParaRPr sz="1650" dirty="0">
              <a:latin typeface="DejaVu Sans"/>
              <a:cs typeface="DejaVu Sans"/>
            </a:endParaRPr>
          </a:p>
          <a:p>
            <a:pPr marL="266700" marR="178594" indent="-257175">
              <a:spcBef>
                <a:spcPts val="1568"/>
              </a:spcBef>
              <a:buFont typeface="DejaVu Sans"/>
              <a:buChar char="•"/>
              <a:tabLst>
                <a:tab pos="266224" algn="l"/>
                <a:tab pos="266700" algn="l"/>
              </a:tabLst>
            </a:pPr>
            <a:r>
              <a:rPr sz="1650" b="1" dirty="0">
                <a:solidFill>
                  <a:srgbClr val="FFFF00"/>
                </a:solidFill>
                <a:latin typeface="DejaVu Sans"/>
                <a:cs typeface="DejaVu Sans"/>
              </a:rPr>
              <a:t>Likewise, the national government has also relied on the states to administer some  federal policies, a practice called fiscal federalism.</a:t>
            </a:r>
            <a:endParaRPr sz="1650" dirty="0">
              <a:latin typeface="DejaVu Sans"/>
              <a:cs typeface="DejaVu Sans"/>
            </a:endParaRPr>
          </a:p>
          <a:p>
            <a:pPr marL="266700" marR="363855" indent="-257175">
              <a:spcBef>
                <a:spcPts val="1568"/>
              </a:spcBef>
              <a:buFont typeface="DejaVu Sans"/>
              <a:buChar char="•"/>
              <a:tabLst>
                <a:tab pos="266224" algn="l"/>
                <a:tab pos="266700" algn="l"/>
              </a:tabLst>
            </a:pPr>
            <a:r>
              <a:rPr sz="1650" b="1" dirty="0">
                <a:solidFill>
                  <a:srgbClr val="FFFF00"/>
                </a:solidFill>
                <a:latin typeface="DejaVu Sans"/>
                <a:cs typeface="DejaVu Sans"/>
              </a:rPr>
              <a:t>The nation’s leaders originally designed them to help fund agriculture, land grant  colleges, and farm-related education.</a:t>
            </a:r>
            <a:endParaRPr sz="1650" dirty="0">
              <a:latin typeface="DejaVu Sans"/>
              <a:cs typeface="DejaVu Sans"/>
            </a:endParaRPr>
          </a:p>
          <a:p>
            <a:pPr marL="266700" marR="96203" indent="-257175">
              <a:spcBef>
                <a:spcPts val="1568"/>
              </a:spcBef>
              <a:buFont typeface="DejaVu Sans"/>
              <a:buChar char="•"/>
              <a:tabLst>
                <a:tab pos="266224" algn="l"/>
                <a:tab pos="266700" algn="l"/>
              </a:tabLst>
            </a:pPr>
            <a:r>
              <a:rPr sz="1650" b="1" dirty="0">
                <a:solidFill>
                  <a:srgbClr val="FFFF00"/>
                </a:solidFill>
                <a:latin typeface="DejaVu Sans"/>
                <a:cs typeface="DejaVu Sans"/>
              </a:rPr>
              <a:t>They grew to encompass many other types of funding such as public housing, urban  development, and school lunch programs.</a:t>
            </a:r>
            <a:endParaRPr sz="1650" dirty="0">
              <a:latin typeface="DejaVu Sans"/>
              <a:cs typeface="DejaVu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CEADA"/>
          </a:solidFill>
        </p:spPr>
        <p:txBody>
          <a:bodyPr wrap="square" lIns="0" tIns="0" rIns="0" bIns="0" rtlCol="0"/>
          <a:lstStyle/>
          <a:p>
            <a:endParaRPr sz="1350"/>
          </a:p>
        </p:txBody>
      </p:sp>
      <p:sp>
        <p:nvSpPr>
          <p:cNvPr id="3" name="object 3"/>
          <p:cNvSpPr txBox="1">
            <a:spLocks noGrp="1"/>
          </p:cNvSpPr>
          <p:nvPr>
            <p:ph type="title"/>
          </p:nvPr>
        </p:nvSpPr>
        <p:spPr>
          <a:xfrm>
            <a:off x="0" y="0"/>
            <a:ext cx="9144000" cy="502061"/>
          </a:xfrm>
          <a:prstGeom prst="rect">
            <a:avLst/>
          </a:prstGeom>
        </p:spPr>
        <p:txBody>
          <a:bodyPr vert="horz" wrap="square" lIns="0" tIns="9525" rIns="0" bIns="0" rtlCol="0">
            <a:spAutoFit/>
          </a:bodyPr>
          <a:lstStyle/>
          <a:p>
            <a:pPr marL="9525" algn="ctr">
              <a:spcBef>
                <a:spcPts val="75"/>
              </a:spcBef>
            </a:pPr>
            <a:r>
              <a:rPr sz="3200" dirty="0">
                <a:solidFill>
                  <a:srgbClr val="000000"/>
                </a:solidFill>
              </a:rPr>
              <a:t>THE POLITICS OF FEDERAL GRANTS</a:t>
            </a:r>
            <a:endParaRPr sz="3200" dirty="0"/>
          </a:p>
        </p:txBody>
      </p:sp>
      <p:sp>
        <p:nvSpPr>
          <p:cNvPr id="4" name="object 4"/>
          <p:cNvSpPr txBox="1"/>
          <p:nvPr/>
        </p:nvSpPr>
        <p:spPr>
          <a:xfrm>
            <a:off x="0" y="590001"/>
            <a:ext cx="8991600" cy="6201217"/>
          </a:xfrm>
          <a:prstGeom prst="rect">
            <a:avLst/>
          </a:prstGeom>
        </p:spPr>
        <p:txBody>
          <a:bodyPr vert="horz" wrap="square" lIns="0" tIns="22384" rIns="0" bIns="0" rtlCol="0">
            <a:spAutoFit/>
          </a:bodyPr>
          <a:lstStyle/>
          <a:p>
            <a:pPr marL="266700" marR="3810" indent="-257175">
              <a:lnSpc>
                <a:spcPts val="2123"/>
              </a:lnSpc>
              <a:spcBef>
                <a:spcPts val="176"/>
              </a:spcBef>
              <a:buFont typeface="DejaVu Sans"/>
              <a:buChar char="•"/>
              <a:tabLst>
                <a:tab pos="266224" algn="l"/>
                <a:tab pos="266700" algn="l"/>
              </a:tabLst>
            </a:pPr>
            <a:r>
              <a:rPr sz="1900" b="1" dirty="0">
                <a:solidFill>
                  <a:srgbClr val="0070C0"/>
                </a:solidFill>
                <a:latin typeface="DejaVu Sans"/>
                <a:cs typeface="DejaVu Sans"/>
              </a:rPr>
              <a:t>DEMOCRATS</a:t>
            </a:r>
            <a:r>
              <a:rPr sz="1900" b="1" dirty="0">
                <a:latin typeface="DejaVu Sans"/>
                <a:cs typeface="DejaVu Sans"/>
              </a:rPr>
              <a:t> have generally favored greater funding, but with more “strings” associated  with </a:t>
            </a:r>
            <a:r>
              <a:rPr sz="1900" b="1" u="heavy" dirty="0">
                <a:uFill>
                  <a:solidFill>
                    <a:srgbClr val="000000"/>
                  </a:solidFill>
                </a:uFill>
                <a:latin typeface="DejaVu Sans"/>
                <a:cs typeface="DejaVu Sans"/>
              </a:rPr>
              <a:t>categorical</a:t>
            </a:r>
            <a:r>
              <a:rPr sz="1900" b="1" dirty="0">
                <a:latin typeface="DejaVu Sans"/>
                <a:cs typeface="DejaVu Sans"/>
              </a:rPr>
              <a:t> grants.</a:t>
            </a:r>
            <a:endParaRPr sz="1900" dirty="0">
              <a:latin typeface="DejaVu Sans"/>
              <a:cs typeface="DejaVu Sans"/>
            </a:endParaRPr>
          </a:p>
          <a:p>
            <a:pPr marL="266700" marR="176213" indent="-257175">
              <a:lnSpc>
                <a:spcPts val="2123"/>
              </a:lnSpc>
              <a:spcBef>
                <a:spcPts val="510"/>
              </a:spcBef>
              <a:buFont typeface="DejaVu Sans"/>
              <a:buChar char="•"/>
              <a:tabLst>
                <a:tab pos="266224" algn="l"/>
                <a:tab pos="266700" algn="l"/>
              </a:tabLst>
            </a:pPr>
            <a:r>
              <a:rPr sz="1900" b="1" dirty="0">
                <a:solidFill>
                  <a:srgbClr val="FF0000"/>
                </a:solidFill>
                <a:latin typeface="DejaVu Sans"/>
                <a:cs typeface="DejaVu Sans"/>
              </a:rPr>
              <a:t>REPUBLICANS</a:t>
            </a:r>
            <a:r>
              <a:rPr sz="1900" b="1" dirty="0">
                <a:latin typeface="DejaVu Sans"/>
                <a:cs typeface="DejaVu Sans"/>
              </a:rPr>
              <a:t> have generally favored less funding, but with fewer “strings” associated  with </a:t>
            </a:r>
            <a:r>
              <a:rPr sz="1900" b="1" u="heavy" dirty="0">
                <a:uFill>
                  <a:solidFill>
                    <a:srgbClr val="000000"/>
                  </a:solidFill>
                </a:uFill>
                <a:latin typeface="DejaVu Sans"/>
                <a:cs typeface="DejaVu Sans"/>
              </a:rPr>
              <a:t>block</a:t>
            </a:r>
            <a:r>
              <a:rPr sz="1900" b="1" dirty="0">
                <a:latin typeface="DejaVu Sans"/>
                <a:cs typeface="DejaVu Sans"/>
              </a:rPr>
              <a:t> grants.</a:t>
            </a:r>
            <a:endParaRPr sz="1900" dirty="0">
              <a:latin typeface="DejaVu Sans"/>
              <a:cs typeface="DejaVu Sans"/>
            </a:endParaRPr>
          </a:p>
          <a:p>
            <a:pPr marL="266700" indent="-257175">
              <a:spcBef>
                <a:spcPts val="368"/>
              </a:spcBef>
              <a:buFont typeface="DejaVu Sans"/>
              <a:buChar char="•"/>
              <a:tabLst>
                <a:tab pos="266224" algn="l"/>
                <a:tab pos="266700" algn="l"/>
              </a:tabLst>
            </a:pPr>
            <a:r>
              <a:rPr sz="1900" b="1" dirty="0">
                <a:latin typeface="DejaVu Sans"/>
                <a:cs typeface="DejaVu Sans"/>
              </a:rPr>
              <a:t>Welfare is an example of this.</a:t>
            </a:r>
            <a:endParaRPr sz="1900" dirty="0">
              <a:latin typeface="DejaVu Sans"/>
              <a:cs typeface="DejaVu Sans"/>
            </a:endParaRPr>
          </a:p>
          <a:p>
            <a:pPr marL="567214" marR="116681" lvl="1" indent="-215265">
              <a:spcBef>
                <a:spcPts val="435"/>
              </a:spcBef>
              <a:buFont typeface="DejaVu Sans"/>
              <a:buChar char="–"/>
              <a:tabLst>
                <a:tab pos="567690" algn="l"/>
              </a:tabLst>
            </a:pPr>
            <a:r>
              <a:rPr sz="1900" b="1" dirty="0">
                <a:latin typeface="DejaVu Sans"/>
                <a:cs typeface="DejaVu Sans"/>
              </a:rPr>
              <a:t>End of entitlement status of AFDC and federal guarantee of welfare checks with  passage in 1996 of Personal Responsibility and Work Opportunity Reconciliation Act  (Welfare Reform Act of 1996).</a:t>
            </a:r>
            <a:endParaRPr sz="1900" dirty="0">
              <a:latin typeface="DejaVu Sans"/>
              <a:cs typeface="DejaVu Sans"/>
            </a:endParaRPr>
          </a:p>
          <a:p>
            <a:pPr marL="567214" lvl="1" indent="-215265">
              <a:spcBef>
                <a:spcPts val="431"/>
              </a:spcBef>
              <a:buFont typeface="DejaVu Sans"/>
              <a:buChar char="–"/>
              <a:tabLst>
                <a:tab pos="567690" algn="l"/>
              </a:tabLst>
            </a:pPr>
            <a:r>
              <a:rPr sz="1900" b="1" dirty="0">
                <a:latin typeface="DejaVu Sans"/>
                <a:cs typeface="DejaVu Sans"/>
              </a:rPr>
              <a:t>Welfare </a:t>
            </a:r>
            <a:r>
              <a:rPr sz="1900" b="1" u="heavy" dirty="0">
                <a:uFill>
                  <a:solidFill>
                    <a:srgbClr val="000000"/>
                  </a:solidFill>
                </a:uFill>
                <a:latin typeface="DejaVu Sans"/>
                <a:cs typeface="DejaVu Sans"/>
              </a:rPr>
              <a:t>block</a:t>
            </a:r>
            <a:r>
              <a:rPr sz="1900" b="1" dirty="0">
                <a:latin typeface="DejaVu Sans"/>
                <a:cs typeface="DejaVu Sans"/>
              </a:rPr>
              <a:t> grants therefore replaced the welfare </a:t>
            </a:r>
            <a:r>
              <a:rPr sz="1900" b="1" u="heavy" dirty="0">
                <a:uFill>
                  <a:solidFill>
                    <a:srgbClr val="000000"/>
                  </a:solidFill>
                </a:uFill>
                <a:latin typeface="DejaVu Sans"/>
                <a:cs typeface="DejaVu Sans"/>
              </a:rPr>
              <a:t>categorical</a:t>
            </a:r>
            <a:r>
              <a:rPr sz="1900" b="1" dirty="0">
                <a:latin typeface="DejaVu Sans"/>
                <a:cs typeface="DejaVu Sans"/>
              </a:rPr>
              <a:t> grants.</a:t>
            </a:r>
            <a:endParaRPr sz="1900" dirty="0">
              <a:latin typeface="DejaVu Sans"/>
              <a:cs typeface="DejaVu Sans"/>
            </a:endParaRPr>
          </a:p>
          <a:p>
            <a:pPr marL="567214" lvl="1" indent="-215265">
              <a:spcBef>
                <a:spcPts val="469"/>
              </a:spcBef>
              <a:buFont typeface="DejaVu Sans"/>
              <a:buChar char="–"/>
              <a:tabLst>
                <a:tab pos="567690" algn="l"/>
              </a:tabLst>
            </a:pPr>
            <a:r>
              <a:rPr sz="1900" b="1" dirty="0">
                <a:latin typeface="DejaVu Sans"/>
                <a:cs typeface="DejaVu Sans"/>
              </a:rPr>
              <a:t>Even as a block grant, the Welfare Reform Act involved federal “strings.”</a:t>
            </a:r>
            <a:endParaRPr sz="1900" dirty="0">
              <a:latin typeface="DejaVu Sans"/>
              <a:cs typeface="DejaVu Sans"/>
            </a:endParaRPr>
          </a:p>
          <a:p>
            <a:pPr marL="866775" lvl="2" indent="-171926">
              <a:spcBef>
                <a:spcPts val="344"/>
              </a:spcBef>
              <a:buFont typeface="DejaVu Sans"/>
              <a:buChar char="•"/>
              <a:tabLst>
                <a:tab pos="866775" algn="l"/>
                <a:tab pos="867251" algn="l"/>
              </a:tabLst>
            </a:pPr>
            <a:r>
              <a:rPr sz="1900" b="1" dirty="0">
                <a:latin typeface="DejaVu Sans"/>
                <a:cs typeface="DejaVu Sans"/>
              </a:rPr>
              <a:t>No federal funds go to recipients who have not worked within 2 years.</a:t>
            </a:r>
            <a:endParaRPr sz="1900" dirty="0">
              <a:latin typeface="DejaVu Sans"/>
              <a:cs typeface="DejaVu Sans"/>
            </a:endParaRPr>
          </a:p>
          <a:p>
            <a:pPr marL="866775" lvl="2" indent="-171926">
              <a:spcBef>
                <a:spcPts val="363"/>
              </a:spcBef>
              <a:buFont typeface="DejaVu Sans"/>
              <a:buChar char="•"/>
              <a:tabLst>
                <a:tab pos="866775" algn="l"/>
                <a:tab pos="867251" algn="l"/>
              </a:tabLst>
            </a:pPr>
            <a:r>
              <a:rPr sz="1900" b="1" dirty="0">
                <a:latin typeface="DejaVu Sans"/>
                <a:cs typeface="DejaVu Sans"/>
              </a:rPr>
              <a:t>No federal funds go to recipients who have received federal money &gt;5 years.</a:t>
            </a:r>
            <a:endParaRPr sz="1900" dirty="0">
              <a:latin typeface="DejaVu Sans"/>
              <a:cs typeface="DejaVu Sans"/>
            </a:endParaRPr>
          </a:p>
          <a:p>
            <a:pPr marL="866775" lvl="2" indent="-171926">
              <a:spcBef>
                <a:spcPts val="360"/>
              </a:spcBef>
              <a:buFont typeface="DejaVu Sans"/>
              <a:buChar char="•"/>
              <a:tabLst>
                <a:tab pos="866775" algn="l"/>
                <a:tab pos="867251" algn="l"/>
              </a:tabLst>
            </a:pPr>
            <a:r>
              <a:rPr sz="1900" b="1" dirty="0">
                <a:latin typeface="DejaVu Sans"/>
                <a:cs typeface="DejaVu Sans"/>
              </a:rPr>
              <a:t>States must spend at least 75% of what they had previously spent on welfare – this to avoid the</a:t>
            </a:r>
            <a:r>
              <a:rPr lang="en-US" sz="1900" b="1" dirty="0">
                <a:latin typeface="DejaVu Sans"/>
                <a:cs typeface="DejaVu Sans"/>
              </a:rPr>
              <a:t> </a:t>
            </a:r>
            <a:r>
              <a:rPr sz="1900" b="1" dirty="0">
                <a:latin typeface="DejaVu Sans"/>
                <a:cs typeface="DejaVu Sans"/>
              </a:rPr>
              <a:t>“</a:t>
            </a:r>
            <a:r>
              <a:rPr sz="1900" b="1" dirty="0">
                <a:solidFill>
                  <a:srgbClr val="FF0000"/>
                </a:solidFill>
                <a:latin typeface="DejaVu Sans"/>
                <a:cs typeface="DejaVu Sans"/>
              </a:rPr>
              <a:t>race to the bottom</a:t>
            </a:r>
            <a:r>
              <a:rPr sz="1900" b="1" dirty="0">
                <a:latin typeface="DejaVu Sans"/>
                <a:cs typeface="DejaVu Sans"/>
              </a:rPr>
              <a:t>.”</a:t>
            </a:r>
            <a:endParaRPr sz="1900" dirty="0">
              <a:latin typeface="DejaVu Sans"/>
              <a:cs typeface="DejaVu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27562"/>
            <a:ext cx="7548754" cy="379431"/>
          </a:xfrm>
          <a:prstGeom prst="rect">
            <a:avLst/>
          </a:prstGeom>
        </p:spPr>
        <p:txBody>
          <a:bodyPr vert="horz" wrap="square" lIns="0" tIns="10001" rIns="0" bIns="0" rtlCol="0">
            <a:spAutoFit/>
          </a:bodyPr>
          <a:lstStyle/>
          <a:p>
            <a:pPr marL="9525" algn="ctr">
              <a:spcBef>
                <a:spcPts val="79"/>
              </a:spcBef>
            </a:pPr>
            <a:r>
              <a:rPr sz="2400" dirty="0">
                <a:solidFill>
                  <a:srgbClr val="000000"/>
                </a:solidFill>
              </a:rPr>
              <a:t>DEVOLUTION REVOLUTION</a:t>
            </a:r>
            <a:endParaRPr sz="2400" dirty="0"/>
          </a:p>
        </p:txBody>
      </p:sp>
      <p:sp>
        <p:nvSpPr>
          <p:cNvPr id="3" name="object 3"/>
          <p:cNvSpPr txBox="1"/>
          <p:nvPr/>
        </p:nvSpPr>
        <p:spPr>
          <a:xfrm>
            <a:off x="-1" y="571677"/>
            <a:ext cx="9133703" cy="3630577"/>
          </a:xfrm>
          <a:prstGeom prst="rect">
            <a:avLst/>
          </a:prstGeom>
        </p:spPr>
        <p:txBody>
          <a:bodyPr vert="horz" wrap="square" lIns="0" tIns="40481" rIns="0" bIns="0" rtlCol="0">
            <a:spAutoFit/>
          </a:bodyPr>
          <a:lstStyle/>
          <a:p>
            <a:pPr marL="314325" marR="60484" indent="-257175">
              <a:lnSpc>
                <a:spcPts val="1943"/>
              </a:lnSpc>
              <a:spcBef>
                <a:spcPts val="319"/>
              </a:spcBef>
              <a:buFont typeface="DejaVu Sans"/>
              <a:buChar char="•"/>
              <a:tabLst>
                <a:tab pos="313849" algn="l"/>
                <a:tab pos="314325" algn="l"/>
              </a:tabLst>
            </a:pPr>
            <a:r>
              <a:rPr sz="2300" b="1" dirty="0">
                <a:solidFill>
                  <a:srgbClr val="0000FF"/>
                </a:solidFill>
                <a:latin typeface="+mj-lt"/>
                <a:cs typeface="Times New Roman" panose="02020603050405020304" pitchFamily="18" charset="0"/>
              </a:rPr>
              <a:t>Devolution was a movement to transfer responsibilities of government from the federal  government to state and local governments.</a:t>
            </a:r>
            <a:endParaRPr sz="2300" b="1" dirty="0">
              <a:latin typeface="+mj-lt"/>
              <a:cs typeface="Times New Roman" panose="02020603050405020304" pitchFamily="18" charset="0"/>
            </a:endParaRPr>
          </a:p>
          <a:p>
            <a:pPr marL="314325" indent="-257175">
              <a:spcBef>
                <a:spcPts val="1379"/>
              </a:spcBef>
              <a:buFont typeface="DejaVu Sans"/>
              <a:buChar char="•"/>
              <a:tabLst>
                <a:tab pos="313849" algn="l"/>
                <a:tab pos="314325" algn="l"/>
              </a:tabLst>
            </a:pPr>
            <a:r>
              <a:rPr sz="2300" b="1" dirty="0">
                <a:latin typeface="+mj-lt"/>
                <a:cs typeface="Times New Roman" panose="02020603050405020304" pitchFamily="18" charset="0"/>
              </a:rPr>
              <a:t>Shifting of some authority from national government back to the states</a:t>
            </a:r>
          </a:p>
          <a:p>
            <a:pPr marL="314325" indent="-257175">
              <a:lnSpc>
                <a:spcPts val="2051"/>
              </a:lnSpc>
              <a:spcBef>
                <a:spcPts val="1208"/>
              </a:spcBef>
              <a:buFont typeface="DejaVu Sans"/>
              <a:buChar char="•"/>
              <a:tabLst>
                <a:tab pos="313849" algn="l"/>
                <a:tab pos="314325" algn="l"/>
              </a:tabLst>
            </a:pPr>
            <a:r>
              <a:rPr sz="2300" b="1" dirty="0">
                <a:latin typeface="+mj-lt"/>
                <a:cs typeface="Times New Roman" panose="02020603050405020304" pitchFamily="18" charset="0"/>
              </a:rPr>
              <a:t>Associated with Nixon, Reagan, and especially associated with 104</a:t>
            </a:r>
            <a:r>
              <a:rPr sz="2300" b="1" baseline="24305" dirty="0">
                <a:latin typeface="+mj-lt"/>
                <a:cs typeface="Times New Roman" panose="02020603050405020304" pitchFamily="18" charset="0"/>
              </a:rPr>
              <a:t>th </a:t>
            </a:r>
            <a:r>
              <a:rPr sz="2300" b="1" dirty="0">
                <a:latin typeface="+mj-lt"/>
                <a:cs typeface="Times New Roman" panose="02020603050405020304" pitchFamily="18" charset="0"/>
              </a:rPr>
              <a:t>(1995-1997) and</a:t>
            </a:r>
            <a:r>
              <a:rPr lang="en-US" sz="2300" b="1" dirty="0">
                <a:latin typeface="+mj-lt"/>
                <a:cs typeface="Times New Roman" panose="02020603050405020304" pitchFamily="18" charset="0"/>
              </a:rPr>
              <a:t> </a:t>
            </a:r>
            <a:r>
              <a:rPr sz="2300" b="1" dirty="0">
                <a:latin typeface="+mj-lt"/>
                <a:cs typeface="Times New Roman" panose="02020603050405020304" pitchFamily="18" charset="0"/>
              </a:rPr>
              <a:t>105</a:t>
            </a:r>
            <a:r>
              <a:rPr sz="2300" b="1" baseline="24305" dirty="0">
                <a:latin typeface="+mj-lt"/>
                <a:cs typeface="Times New Roman" panose="02020603050405020304" pitchFamily="18" charset="0"/>
              </a:rPr>
              <a:t>th </a:t>
            </a:r>
            <a:r>
              <a:rPr sz="2300" b="1" dirty="0">
                <a:latin typeface="+mj-lt"/>
                <a:cs typeface="Times New Roman" panose="02020603050405020304" pitchFamily="18" charset="0"/>
              </a:rPr>
              <a:t>(1997-1999) Republican Congress: “Devolution Revolution”</a:t>
            </a:r>
          </a:p>
          <a:p>
            <a:pPr marL="314325" marR="60960" indent="-257175">
              <a:lnSpc>
                <a:spcPts val="1943"/>
              </a:lnSpc>
              <a:spcBef>
                <a:spcPts val="1451"/>
              </a:spcBef>
              <a:buFont typeface="DejaVu Sans"/>
              <a:buChar char="•"/>
              <a:tabLst>
                <a:tab pos="313849" algn="l"/>
                <a:tab pos="314325" algn="l"/>
              </a:tabLst>
            </a:pPr>
            <a:r>
              <a:rPr sz="2300" b="1" dirty="0">
                <a:latin typeface="+mj-lt"/>
                <a:cs typeface="Times New Roman" panose="02020603050405020304" pitchFamily="18" charset="0"/>
              </a:rPr>
              <a:t>1980s (Reagan) started shifting the responsibilities and costs for many programs to state  governments</a:t>
            </a:r>
          </a:p>
          <a:p>
            <a:pPr marL="314325" marR="334804" indent="-257175">
              <a:lnSpc>
                <a:spcPts val="1943"/>
              </a:lnSpc>
              <a:spcBef>
                <a:spcPts val="1425"/>
              </a:spcBef>
              <a:buFont typeface="DejaVu Sans"/>
              <a:buChar char="•"/>
              <a:tabLst>
                <a:tab pos="313849" algn="l"/>
                <a:tab pos="314325" algn="l"/>
              </a:tabLst>
            </a:pPr>
            <a:r>
              <a:rPr sz="2300" b="1" dirty="0">
                <a:latin typeface="+mj-lt"/>
                <a:cs typeface="Times New Roman" panose="02020603050405020304" pitchFamily="18" charset="0"/>
              </a:rPr>
              <a:t>Example: Use of block grants in Welfare Reform Bill of 1996 (ended welfare as federal  entitlement program and gave more control to the States)</a:t>
            </a:r>
          </a:p>
        </p:txBody>
      </p:sp>
      <p:sp>
        <p:nvSpPr>
          <p:cNvPr id="4" name="object 4"/>
          <p:cNvSpPr/>
          <p:nvPr/>
        </p:nvSpPr>
        <p:spPr>
          <a:xfrm>
            <a:off x="5562600" y="3886200"/>
            <a:ext cx="3849129" cy="2856716"/>
          </a:xfrm>
          <a:prstGeom prst="rect">
            <a:avLst/>
          </a:prstGeom>
          <a:blipFill>
            <a:blip r:embed="rId2" cstate="print"/>
            <a:stretch>
              <a:fillRect/>
            </a:stretch>
          </a:blipFill>
        </p:spPr>
        <p:txBody>
          <a:bodyPr wrap="square" lIns="0" tIns="0" rIns="0" bIns="0" rtlCol="0"/>
          <a:lstStyle/>
          <a:p>
            <a:endParaRPr sz="1350" dirty="0"/>
          </a:p>
        </p:txBody>
      </p:sp>
      <p:sp>
        <p:nvSpPr>
          <p:cNvPr id="5" name="Text Box 2">
            <a:extLst>
              <a:ext uri="{FF2B5EF4-FFF2-40B4-BE49-F238E27FC236}">
                <a16:creationId xmlns:a16="http://schemas.microsoft.com/office/drawing/2014/main" id="{41D94DA0-2FE9-7461-2468-549972785C56}"/>
              </a:ext>
            </a:extLst>
          </p:cNvPr>
          <p:cNvSpPr txBox="1">
            <a:spLocks noChangeArrowheads="1"/>
          </p:cNvSpPr>
          <p:nvPr/>
        </p:nvSpPr>
        <p:spPr bwMode="auto">
          <a:xfrm>
            <a:off x="1447800" y="5346495"/>
            <a:ext cx="4559300" cy="93982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r">
              <a:spcBef>
                <a:spcPts val="0"/>
              </a:spcBef>
              <a:spcAft>
                <a:spcPts val="0"/>
              </a:spcAft>
            </a:pPr>
            <a:r>
              <a:rPr lang="en-US" sz="2000" b="1" dirty="0">
                <a:effectLst/>
                <a:latin typeface="Garamond" panose="02020404030301010803" pitchFamily="18" charset="0"/>
                <a:ea typeface="Tahoma" panose="020B0604030504040204" pitchFamily="34" charset="0"/>
              </a:rPr>
              <a:t>“…government is not the solution to our problems; government is the problem."- Ronald Reagan</a:t>
            </a:r>
            <a:endParaRPr lang="en-US" sz="2000" dirty="0">
              <a:effectLst/>
              <a:latin typeface="Tahoma" panose="020B0604030504040204" pitchFamily="34" charset="0"/>
              <a:ea typeface="Tahoma" panose="020B0604030504040204" pitchFamily="34" charset="0"/>
            </a:endParaRPr>
          </a:p>
          <a:p>
            <a:pPr marL="0" marR="0">
              <a:spcBef>
                <a:spcPts val="0"/>
              </a:spcBef>
              <a:spcAft>
                <a:spcPts val="0"/>
              </a:spcAft>
            </a:pPr>
            <a:r>
              <a:rPr lang="en-US" sz="2000" dirty="0">
                <a:effectLst/>
                <a:latin typeface="Tahoma" panose="020B0604030504040204" pitchFamily="34" charset="0"/>
                <a:ea typeface="Tahoma" panose="020B0604030504040204" pitchFamily="34" charset="0"/>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152400"/>
            <a:ext cx="6431662" cy="363561"/>
          </a:xfrm>
          <a:prstGeom prst="rect">
            <a:avLst/>
          </a:prstGeom>
        </p:spPr>
        <p:txBody>
          <a:bodyPr vert="horz" wrap="square" lIns="0" tIns="9525" rIns="0" bIns="0" rtlCol="0">
            <a:spAutoFit/>
          </a:bodyPr>
          <a:lstStyle/>
          <a:p>
            <a:pPr marL="9525" algn="ctr">
              <a:spcBef>
                <a:spcPts val="75"/>
              </a:spcBef>
            </a:pPr>
            <a:r>
              <a:rPr sz="2300" dirty="0">
                <a:solidFill>
                  <a:srgbClr val="000000"/>
                </a:solidFill>
              </a:rPr>
              <a:t>DEVOLUTION REVOLUTION</a:t>
            </a:r>
            <a:endParaRPr sz="2300" dirty="0"/>
          </a:p>
        </p:txBody>
      </p:sp>
      <p:sp>
        <p:nvSpPr>
          <p:cNvPr id="3" name="object 3"/>
          <p:cNvSpPr txBox="1"/>
          <p:nvPr/>
        </p:nvSpPr>
        <p:spPr>
          <a:xfrm>
            <a:off x="57150" y="685800"/>
            <a:ext cx="9029700" cy="5704606"/>
          </a:xfrm>
          <a:prstGeom prst="rect">
            <a:avLst/>
          </a:prstGeom>
        </p:spPr>
        <p:txBody>
          <a:bodyPr vert="horz" wrap="square" lIns="0" tIns="137636" rIns="0" bIns="0" rtlCol="0">
            <a:spAutoFit/>
          </a:bodyPr>
          <a:lstStyle/>
          <a:p>
            <a:pPr marL="256699" marR="3671411" indent="-256699" defTabSz="685800">
              <a:spcBef>
                <a:spcPts val="1084"/>
              </a:spcBef>
              <a:buFont typeface="DejaVu Sans"/>
              <a:buChar char="•"/>
              <a:tabLst>
                <a:tab pos="256699" algn="l"/>
                <a:tab pos="257175" algn="l"/>
              </a:tabLst>
            </a:pPr>
            <a:r>
              <a:rPr sz="2000" b="1" dirty="0">
                <a:solidFill>
                  <a:prstClr val="black"/>
                </a:solidFill>
                <a:latin typeface="+mj-lt"/>
                <a:cs typeface="Times New Roman" panose="02020603050405020304" pitchFamily="18" charset="0"/>
              </a:rPr>
              <a:t>Supreme  Court actions consistent with</a:t>
            </a:r>
            <a:r>
              <a:rPr lang="en-US" sz="2000" b="1" dirty="0">
                <a:solidFill>
                  <a:prstClr val="black"/>
                </a:solidFill>
                <a:latin typeface="+mj-lt"/>
                <a:cs typeface="Times New Roman" panose="02020603050405020304" pitchFamily="18" charset="0"/>
              </a:rPr>
              <a:t> </a:t>
            </a:r>
            <a:r>
              <a:rPr sz="2000" b="1" dirty="0">
                <a:solidFill>
                  <a:prstClr val="black"/>
                </a:solidFill>
                <a:latin typeface="+mj-lt"/>
                <a:cs typeface="Times New Roman" panose="02020603050405020304" pitchFamily="18" charset="0"/>
              </a:rPr>
              <a:t>devolution:</a:t>
            </a:r>
            <a:endParaRPr sz="2000" dirty="0">
              <a:solidFill>
                <a:prstClr val="black"/>
              </a:solidFill>
              <a:latin typeface="+mj-lt"/>
              <a:cs typeface="Times New Roman" panose="02020603050405020304" pitchFamily="18" charset="0"/>
            </a:endParaRPr>
          </a:p>
          <a:p>
            <a:pPr marL="215265" marR="3678079" lvl="1" indent="-215265" algn="r" defTabSz="685800">
              <a:spcBef>
                <a:spcPts val="1013"/>
              </a:spcBef>
              <a:buFont typeface="DejaVu Sans"/>
              <a:buChar char="–"/>
              <a:tabLst>
                <a:tab pos="215265" algn="l"/>
              </a:tabLst>
            </a:pPr>
            <a:r>
              <a:rPr sz="2000" b="1" dirty="0">
                <a:solidFill>
                  <a:prstClr val="black"/>
                </a:solidFill>
                <a:latin typeface="+mj-lt"/>
                <a:cs typeface="Times New Roman" panose="02020603050405020304" pitchFamily="18" charset="0"/>
              </a:rPr>
              <a:t>Struck down Gun Free  School Zones  Act in 1995</a:t>
            </a:r>
            <a:endParaRPr sz="2000" dirty="0">
              <a:solidFill>
                <a:prstClr val="black"/>
              </a:solidFill>
              <a:latin typeface="+mj-lt"/>
              <a:cs typeface="Times New Roman" panose="02020603050405020304" pitchFamily="18" charset="0"/>
            </a:endParaRPr>
          </a:p>
          <a:p>
            <a:pPr marL="866775" marR="143828" lvl="2" indent="-171926" defTabSz="685800">
              <a:lnSpc>
                <a:spcPts val="1620"/>
              </a:lnSpc>
              <a:spcBef>
                <a:spcPts val="405"/>
              </a:spcBef>
              <a:buFont typeface="DejaVu Sans"/>
              <a:buChar char="•"/>
              <a:tabLst>
                <a:tab pos="866775" algn="l"/>
                <a:tab pos="867251" algn="l"/>
              </a:tabLst>
            </a:pPr>
            <a:r>
              <a:rPr sz="2000" b="1" dirty="0">
                <a:solidFill>
                  <a:prstClr val="black"/>
                </a:solidFill>
                <a:latin typeface="+mj-lt"/>
                <a:cs typeface="Times New Roman" panose="02020603050405020304" pitchFamily="18" charset="0"/>
              </a:rPr>
              <a:t>Congress overextended itself when it linked gun control laws to the interstate commerce clause of  the Constitution. (</a:t>
            </a:r>
            <a:r>
              <a:rPr sz="2000" b="1" i="1" dirty="0">
                <a:solidFill>
                  <a:prstClr val="black"/>
                </a:solidFill>
                <a:latin typeface="+mj-lt"/>
                <a:cs typeface="Times New Roman" panose="02020603050405020304" pitchFamily="18" charset="0"/>
              </a:rPr>
              <a:t>U.S. v. Lopez</a:t>
            </a:r>
            <a:r>
              <a:rPr sz="2000" b="1" dirty="0">
                <a:solidFill>
                  <a:prstClr val="black"/>
                </a:solidFill>
                <a:latin typeface="+mj-lt"/>
                <a:cs typeface="Times New Roman" panose="02020603050405020304" pitchFamily="18" charset="0"/>
              </a:rPr>
              <a:t>)</a:t>
            </a:r>
            <a:endParaRPr sz="2000" dirty="0">
              <a:solidFill>
                <a:prstClr val="black"/>
              </a:solidFill>
              <a:latin typeface="+mj-lt"/>
              <a:cs typeface="Times New Roman" panose="02020603050405020304" pitchFamily="18" charset="0"/>
            </a:endParaRPr>
          </a:p>
          <a:p>
            <a:pPr marL="567214" lvl="1" indent="-215265" defTabSz="685800">
              <a:spcBef>
                <a:spcPts val="1215"/>
              </a:spcBef>
              <a:buFont typeface="DejaVu Sans"/>
              <a:buChar char="–"/>
              <a:tabLst>
                <a:tab pos="567690" algn="l"/>
              </a:tabLst>
            </a:pPr>
            <a:r>
              <a:rPr sz="2000" b="1" dirty="0">
                <a:solidFill>
                  <a:prstClr val="black"/>
                </a:solidFill>
                <a:latin typeface="+mj-lt"/>
                <a:cs typeface="Times New Roman" panose="02020603050405020304" pitchFamily="18" charset="0"/>
              </a:rPr>
              <a:t>Struck down part of the Violence Against Women Act in 2000</a:t>
            </a:r>
            <a:endParaRPr sz="2000" dirty="0">
              <a:solidFill>
                <a:prstClr val="black"/>
              </a:solidFill>
              <a:latin typeface="+mj-lt"/>
              <a:cs typeface="Times New Roman" panose="02020603050405020304" pitchFamily="18" charset="0"/>
            </a:endParaRPr>
          </a:p>
          <a:p>
            <a:pPr marL="866775" marR="404813" lvl="2" indent="-171926" defTabSz="685800">
              <a:lnSpc>
                <a:spcPts val="1620"/>
              </a:lnSpc>
              <a:spcBef>
                <a:spcPts val="405"/>
              </a:spcBef>
              <a:buFont typeface="DejaVu Sans"/>
              <a:buChar char="•"/>
              <a:tabLst>
                <a:tab pos="866775" algn="l"/>
                <a:tab pos="867251" algn="l"/>
              </a:tabLst>
            </a:pPr>
            <a:r>
              <a:rPr sz="2000" b="1" dirty="0">
                <a:solidFill>
                  <a:prstClr val="black"/>
                </a:solidFill>
                <a:latin typeface="+mj-lt"/>
                <a:cs typeface="Times New Roman" panose="02020603050405020304" pitchFamily="18" charset="0"/>
              </a:rPr>
              <a:t>Rape victims could not sue their attackers in federal court because it was up to the states – not  Congress – to give such help to women victimized by violence.</a:t>
            </a:r>
            <a:endParaRPr sz="2000" dirty="0">
              <a:solidFill>
                <a:prstClr val="black"/>
              </a:solidFill>
              <a:latin typeface="+mj-lt"/>
              <a:cs typeface="Times New Roman" panose="02020603050405020304" pitchFamily="18" charset="0"/>
            </a:endParaRPr>
          </a:p>
          <a:p>
            <a:pPr marL="866775" lvl="2" indent="-171926" defTabSz="685800">
              <a:lnSpc>
                <a:spcPts val="1710"/>
              </a:lnSpc>
              <a:spcBef>
                <a:spcPts val="157"/>
              </a:spcBef>
              <a:buFont typeface="DejaVu Sans"/>
              <a:buChar char="•"/>
              <a:tabLst>
                <a:tab pos="866775" algn="l"/>
                <a:tab pos="867251" algn="l"/>
              </a:tabLst>
            </a:pPr>
            <a:r>
              <a:rPr sz="2000" b="1" dirty="0">
                <a:solidFill>
                  <a:prstClr val="black"/>
                </a:solidFill>
                <a:latin typeface="+mj-lt"/>
                <a:cs typeface="Times New Roman" panose="02020603050405020304" pitchFamily="18" charset="0"/>
              </a:rPr>
              <a:t>Again, the Court said that the Congress overextended itself with the use of the interstate commerce</a:t>
            </a:r>
            <a:endParaRPr sz="2000" dirty="0">
              <a:solidFill>
                <a:prstClr val="black"/>
              </a:solidFill>
              <a:latin typeface="+mj-lt"/>
              <a:cs typeface="Times New Roman" panose="02020603050405020304" pitchFamily="18" charset="0"/>
            </a:endParaRPr>
          </a:p>
          <a:p>
            <a:pPr marL="866775" defTabSz="685800">
              <a:lnSpc>
                <a:spcPts val="1710"/>
              </a:lnSpc>
            </a:pPr>
            <a:r>
              <a:rPr sz="2000" b="1" dirty="0">
                <a:solidFill>
                  <a:prstClr val="black"/>
                </a:solidFill>
                <a:latin typeface="+mj-lt"/>
                <a:cs typeface="Times New Roman" panose="02020603050405020304" pitchFamily="18" charset="0"/>
              </a:rPr>
              <a:t>clause in passing the Act.</a:t>
            </a:r>
            <a:endParaRPr sz="2000" dirty="0">
              <a:solidFill>
                <a:prstClr val="black"/>
              </a:solidFill>
              <a:latin typeface="+mj-lt"/>
              <a:cs typeface="Times New Roman" panose="02020603050405020304" pitchFamily="18" charset="0"/>
            </a:endParaRPr>
          </a:p>
          <a:p>
            <a:pPr marL="567214" lvl="1" indent="-215265" defTabSz="685800">
              <a:spcBef>
                <a:spcPts val="1229"/>
              </a:spcBef>
              <a:buFont typeface="DejaVu Sans"/>
              <a:buChar char="–"/>
              <a:tabLst>
                <a:tab pos="567690" algn="l"/>
              </a:tabLst>
            </a:pPr>
            <a:r>
              <a:rPr sz="2000" b="1" dirty="0">
                <a:solidFill>
                  <a:prstClr val="black"/>
                </a:solidFill>
                <a:latin typeface="+mj-lt"/>
                <a:cs typeface="Times New Roman" panose="02020603050405020304" pitchFamily="18" charset="0"/>
              </a:rPr>
              <a:t>Struck down Religious Freedom Restoration Act in 1993</a:t>
            </a:r>
            <a:endParaRPr sz="2000" dirty="0">
              <a:solidFill>
                <a:prstClr val="black"/>
              </a:solidFill>
              <a:latin typeface="+mj-lt"/>
              <a:cs typeface="Times New Roman" panose="02020603050405020304" pitchFamily="18" charset="0"/>
            </a:endParaRPr>
          </a:p>
          <a:p>
            <a:pPr marL="866775" lvl="2" indent="-171926" defTabSz="685800">
              <a:lnSpc>
                <a:spcPts val="1710"/>
              </a:lnSpc>
              <a:spcBef>
                <a:spcPts val="203"/>
              </a:spcBef>
              <a:buFont typeface="DejaVu Sans"/>
              <a:buChar char="•"/>
              <a:tabLst>
                <a:tab pos="866775" algn="l"/>
                <a:tab pos="867251" algn="l"/>
              </a:tabLst>
            </a:pPr>
            <a:r>
              <a:rPr sz="2000" b="1" dirty="0">
                <a:solidFill>
                  <a:prstClr val="black"/>
                </a:solidFill>
                <a:latin typeface="+mj-lt"/>
                <a:cs typeface="Times New Roman" panose="02020603050405020304" pitchFamily="18" charset="0"/>
              </a:rPr>
              <a:t>This act had restricted the power of the states to regulate religion &gt;&gt; this ruling gave states greater</a:t>
            </a:r>
            <a:endParaRPr sz="2000" dirty="0">
              <a:solidFill>
                <a:prstClr val="black"/>
              </a:solidFill>
              <a:latin typeface="+mj-lt"/>
              <a:cs typeface="Times New Roman" panose="02020603050405020304" pitchFamily="18" charset="0"/>
            </a:endParaRPr>
          </a:p>
          <a:p>
            <a:pPr marL="866775" defTabSz="685800">
              <a:lnSpc>
                <a:spcPts val="1710"/>
              </a:lnSpc>
            </a:pPr>
            <a:r>
              <a:rPr sz="2000" b="1" dirty="0">
                <a:solidFill>
                  <a:prstClr val="black"/>
                </a:solidFill>
                <a:latin typeface="+mj-lt"/>
                <a:cs typeface="Times New Roman" panose="02020603050405020304" pitchFamily="18" charset="0"/>
              </a:rPr>
              <a:t>authority to regulate religion.</a:t>
            </a:r>
            <a:endParaRPr sz="2000" dirty="0">
              <a:solidFill>
                <a:prstClr val="black"/>
              </a:solidFill>
              <a:latin typeface="+mj-lt"/>
              <a:cs typeface="Times New Roman" panose="02020603050405020304" pitchFamily="18" charset="0"/>
            </a:endParaRPr>
          </a:p>
          <a:p>
            <a:pPr marL="567214" lvl="1" indent="-215265" defTabSz="685800">
              <a:spcBef>
                <a:spcPts val="1241"/>
              </a:spcBef>
              <a:buFont typeface="DejaVu Sans"/>
              <a:buChar char="–"/>
              <a:tabLst>
                <a:tab pos="567690" algn="l"/>
              </a:tabLst>
            </a:pPr>
            <a:r>
              <a:rPr sz="2000" b="1" dirty="0">
                <a:solidFill>
                  <a:prstClr val="black"/>
                </a:solidFill>
                <a:latin typeface="+mj-lt"/>
                <a:cs typeface="Times New Roman" panose="02020603050405020304" pitchFamily="18" charset="0"/>
              </a:rPr>
              <a:t>Struck down Brady Act in 1997</a:t>
            </a:r>
            <a:endParaRPr sz="2000" dirty="0">
              <a:solidFill>
                <a:prstClr val="black"/>
              </a:solidFill>
              <a:latin typeface="+mj-lt"/>
              <a:cs typeface="Times New Roman" panose="02020603050405020304" pitchFamily="18" charset="0"/>
            </a:endParaRPr>
          </a:p>
          <a:p>
            <a:pPr marL="866775" lvl="2" indent="-171926" defTabSz="685800">
              <a:spcBef>
                <a:spcPts val="199"/>
              </a:spcBef>
              <a:buFont typeface="DejaVu Sans"/>
              <a:buChar char="•"/>
              <a:tabLst>
                <a:tab pos="866775" algn="l"/>
                <a:tab pos="867251" algn="l"/>
              </a:tabLst>
            </a:pPr>
            <a:r>
              <a:rPr sz="2000" b="1" dirty="0">
                <a:solidFill>
                  <a:prstClr val="black"/>
                </a:solidFill>
                <a:latin typeface="+mj-lt"/>
                <a:cs typeface="Times New Roman" panose="02020603050405020304" pitchFamily="18" charset="0"/>
              </a:rPr>
              <a:t>Law required local law enforcement agencies to do background checks on gun buyers.</a:t>
            </a:r>
            <a:endParaRPr sz="2000" dirty="0">
              <a:solidFill>
                <a:prstClr val="black"/>
              </a:solidFill>
              <a:latin typeface="+mj-lt"/>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sz="1350"/>
          </a:p>
        </p:txBody>
      </p:sp>
      <p:sp>
        <p:nvSpPr>
          <p:cNvPr id="3" name="object 3"/>
          <p:cNvSpPr txBox="1">
            <a:spLocks noGrp="1"/>
          </p:cNvSpPr>
          <p:nvPr>
            <p:ph type="title"/>
          </p:nvPr>
        </p:nvSpPr>
        <p:spPr>
          <a:xfrm>
            <a:off x="539903" y="1036256"/>
            <a:ext cx="8627745" cy="425116"/>
          </a:xfrm>
          <a:prstGeom prst="rect">
            <a:avLst/>
          </a:prstGeom>
        </p:spPr>
        <p:txBody>
          <a:bodyPr vert="horz" wrap="square" lIns="0" tIns="9525" rIns="0" bIns="0" rtlCol="0">
            <a:spAutoFit/>
          </a:bodyPr>
          <a:lstStyle/>
          <a:p>
            <a:pPr marL="9525" algn="ctr">
              <a:spcBef>
                <a:spcPts val="75"/>
              </a:spcBef>
            </a:pPr>
            <a:r>
              <a:rPr sz="2700" dirty="0">
                <a:solidFill>
                  <a:srgbClr val="FFFF00"/>
                </a:solidFill>
              </a:rPr>
              <a:t>REGULATORY FEDERALISM (“THE STICK”)</a:t>
            </a:r>
            <a:endParaRPr sz="2700" dirty="0"/>
          </a:p>
        </p:txBody>
      </p:sp>
      <p:sp>
        <p:nvSpPr>
          <p:cNvPr id="4" name="object 4"/>
          <p:cNvSpPr txBox="1"/>
          <p:nvPr/>
        </p:nvSpPr>
        <p:spPr>
          <a:xfrm>
            <a:off x="320516" y="1885432"/>
            <a:ext cx="8502968" cy="3840956"/>
          </a:xfrm>
          <a:prstGeom prst="rect">
            <a:avLst/>
          </a:prstGeom>
        </p:spPr>
        <p:txBody>
          <a:bodyPr vert="horz" wrap="square" lIns="0" tIns="9049" rIns="0" bIns="0" rtlCol="0">
            <a:spAutoFit/>
          </a:bodyPr>
          <a:lstStyle/>
          <a:p>
            <a:pPr marL="266700" marR="658654" indent="-257175">
              <a:spcBef>
                <a:spcPts val="71"/>
              </a:spcBef>
              <a:buFont typeface="DejaVu Sans"/>
              <a:buChar char="•"/>
              <a:tabLst>
                <a:tab pos="266224" algn="l"/>
                <a:tab pos="266700" algn="l"/>
              </a:tabLst>
            </a:pPr>
            <a:r>
              <a:rPr sz="2100" b="1" dirty="0">
                <a:solidFill>
                  <a:srgbClr val="FFFF00"/>
                </a:solidFill>
                <a:latin typeface="DejaVu Sans"/>
                <a:cs typeface="DejaVu Sans"/>
              </a:rPr>
              <a:t>One way for Congress to pass </a:t>
            </a:r>
            <a:r>
              <a:rPr sz="2100" b="1" dirty="0">
                <a:solidFill>
                  <a:schemeClr val="bg1"/>
                </a:solidFill>
                <a:latin typeface="DejaVu Sans"/>
                <a:cs typeface="DejaVu Sans"/>
              </a:rPr>
              <a:t>mandates</a:t>
            </a:r>
            <a:r>
              <a:rPr sz="2100" b="1" dirty="0">
                <a:solidFill>
                  <a:srgbClr val="FFFF00"/>
                </a:solidFill>
                <a:latin typeface="DejaVu Sans"/>
                <a:cs typeface="DejaVu Sans"/>
              </a:rPr>
              <a:t> is to impose regulations and  standards on state and local governments.</a:t>
            </a:r>
            <a:endParaRPr sz="2100" dirty="0">
              <a:latin typeface="DejaVu Sans"/>
              <a:cs typeface="DejaVu Sans"/>
            </a:endParaRPr>
          </a:p>
          <a:p>
            <a:pPr>
              <a:spcBef>
                <a:spcPts val="38"/>
              </a:spcBef>
              <a:buClr>
                <a:srgbClr val="FFFF00"/>
              </a:buClr>
              <a:buFont typeface="DejaVu Sans"/>
              <a:buChar char="•"/>
            </a:pPr>
            <a:endParaRPr sz="3000" dirty="0">
              <a:latin typeface="DejaVu Sans"/>
              <a:cs typeface="DejaVu Sans"/>
            </a:endParaRPr>
          </a:p>
          <a:p>
            <a:pPr marL="266700" marR="33814" indent="-257175">
              <a:buFont typeface="DejaVu Sans"/>
              <a:buChar char="•"/>
              <a:tabLst>
                <a:tab pos="266224" algn="l"/>
                <a:tab pos="266700" algn="l"/>
              </a:tabLst>
            </a:pPr>
            <a:r>
              <a:rPr sz="2100" b="1" dirty="0">
                <a:solidFill>
                  <a:srgbClr val="FFFF00"/>
                </a:solidFill>
                <a:latin typeface="DejaVu Sans"/>
                <a:cs typeface="DejaVu Sans"/>
              </a:rPr>
              <a:t>DEFINITION: A federal mandate is a requirement or an order from the  central government that all state and local government must comply with.</a:t>
            </a:r>
            <a:endParaRPr sz="2100" dirty="0">
              <a:latin typeface="DejaVu Sans"/>
              <a:cs typeface="DejaVu Sans"/>
            </a:endParaRPr>
          </a:p>
          <a:p>
            <a:pPr>
              <a:spcBef>
                <a:spcPts val="38"/>
              </a:spcBef>
              <a:buClr>
                <a:srgbClr val="FFFF00"/>
              </a:buClr>
              <a:buFont typeface="DejaVu Sans"/>
              <a:buChar char="•"/>
            </a:pPr>
            <a:endParaRPr sz="3000" dirty="0">
              <a:latin typeface="DejaVu Sans"/>
              <a:cs typeface="DejaVu Sans"/>
            </a:endParaRPr>
          </a:p>
          <a:p>
            <a:pPr marL="266700" marR="3810" indent="-257175">
              <a:buFont typeface="DejaVu Sans"/>
              <a:buChar char="•"/>
              <a:tabLst>
                <a:tab pos="266224" algn="l"/>
                <a:tab pos="266700" algn="l"/>
              </a:tabLst>
            </a:pPr>
            <a:r>
              <a:rPr sz="2100" b="1" dirty="0">
                <a:solidFill>
                  <a:srgbClr val="FFFF00"/>
                </a:solidFill>
                <a:latin typeface="DejaVu Sans"/>
                <a:cs typeface="DejaVu Sans"/>
              </a:rPr>
              <a:t>In the past, Congress has forced state governments to meet certain federal  guidelines. This is known as </a:t>
            </a:r>
            <a:r>
              <a:rPr sz="2100" b="1" dirty="0">
                <a:solidFill>
                  <a:schemeClr val="bg1"/>
                </a:solidFill>
                <a:latin typeface="DejaVu Sans"/>
                <a:cs typeface="DejaVu Sans"/>
              </a:rPr>
              <a:t>regulatory</a:t>
            </a:r>
            <a:r>
              <a:rPr sz="2100" b="1" dirty="0">
                <a:solidFill>
                  <a:srgbClr val="FFFF00"/>
                </a:solidFill>
                <a:latin typeface="DejaVu Sans"/>
                <a:cs typeface="DejaVu Sans"/>
              </a:rPr>
              <a:t> federalism.</a:t>
            </a:r>
            <a:endParaRPr sz="2100" dirty="0">
              <a:latin typeface="DejaVu Sans"/>
              <a:cs typeface="DejaVu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CE6F1"/>
          </a:solidFill>
        </p:spPr>
        <p:txBody>
          <a:bodyPr wrap="square" lIns="0" tIns="0" rIns="0" bIns="0" rtlCol="0"/>
          <a:lstStyle/>
          <a:p>
            <a:endParaRPr sz="1350"/>
          </a:p>
        </p:txBody>
      </p:sp>
      <p:sp>
        <p:nvSpPr>
          <p:cNvPr id="3" name="object 3"/>
          <p:cNvSpPr txBox="1">
            <a:spLocks noGrp="1"/>
          </p:cNvSpPr>
          <p:nvPr>
            <p:ph type="title"/>
          </p:nvPr>
        </p:nvSpPr>
        <p:spPr>
          <a:xfrm>
            <a:off x="1576179" y="30330"/>
            <a:ext cx="5257229" cy="332783"/>
          </a:xfrm>
          <a:prstGeom prst="rect">
            <a:avLst/>
          </a:prstGeom>
        </p:spPr>
        <p:txBody>
          <a:bodyPr vert="horz" wrap="square" lIns="0" tIns="9525" rIns="0" bIns="0" rtlCol="0">
            <a:spAutoFit/>
          </a:bodyPr>
          <a:lstStyle/>
          <a:p>
            <a:pPr marL="9525" algn="ctr">
              <a:spcBef>
                <a:spcPts val="75"/>
              </a:spcBef>
            </a:pPr>
            <a:r>
              <a:rPr dirty="0">
                <a:solidFill>
                  <a:srgbClr val="000000"/>
                </a:solidFill>
              </a:rPr>
              <a:t>FEDERAL MANDATES</a:t>
            </a:r>
            <a:endParaRPr dirty="0"/>
          </a:p>
        </p:txBody>
      </p:sp>
      <p:sp>
        <p:nvSpPr>
          <p:cNvPr id="4" name="object 4"/>
          <p:cNvSpPr txBox="1"/>
          <p:nvPr/>
        </p:nvSpPr>
        <p:spPr>
          <a:xfrm>
            <a:off x="13794" y="444689"/>
            <a:ext cx="8382000" cy="5968622"/>
          </a:xfrm>
          <a:prstGeom prst="rect">
            <a:avLst/>
          </a:prstGeom>
        </p:spPr>
        <p:txBody>
          <a:bodyPr vert="horz" wrap="square" lIns="0" tIns="56198" rIns="0" bIns="0" rtlCol="0">
            <a:spAutoFit/>
          </a:bodyPr>
          <a:lstStyle/>
          <a:p>
            <a:pPr marL="266700" indent="-257175">
              <a:spcBef>
                <a:spcPts val="443"/>
              </a:spcBef>
              <a:buFont typeface="DejaVu Sans"/>
              <a:buChar char="•"/>
              <a:tabLst>
                <a:tab pos="266224" algn="l"/>
                <a:tab pos="266700" algn="l"/>
              </a:tabLst>
            </a:pPr>
            <a:r>
              <a:rPr sz="2000" b="1" dirty="0">
                <a:latin typeface="Times New Roman" panose="02020603050405020304" pitchFamily="18" charset="0"/>
                <a:cs typeface="Times New Roman" panose="02020603050405020304" pitchFamily="18" charset="0"/>
              </a:rPr>
              <a:t>Mandate: a federal order imposed upon states. Examples:</a:t>
            </a:r>
            <a:endParaRPr sz="2000" dirty="0">
              <a:latin typeface="Times New Roman" panose="02020603050405020304" pitchFamily="18" charset="0"/>
              <a:cs typeface="Times New Roman" panose="02020603050405020304" pitchFamily="18" charset="0"/>
            </a:endParaRPr>
          </a:p>
          <a:p>
            <a:pPr marL="567214" lvl="1" indent="-215265">
              <a:spcBef>
                <a:spcPts val="330"/>
              </a:spcBef>
              <a:buFont typeface="DejaVu Sans"/>
              <a:buChar char="–"/>
              <a:tabLst>
                <a:tab pos="567214" algn="l"/>
                <a:tab pos="567690" algn="l"/>
              </a:tabLst>
            </a:pPr>
            <a:r>
              <a:rPr sz="2000" b="1" dirty="0">
                <a:latin typeface="Times New Roman" panose="02020603050405020304" pitchFamily="18" charset="0"/>
                <a:cs typeface="Times New Roman" panose="02020603050405020304" pitchFamily="18" charset="0"/>
              </a:rPr>
              <a:t>Americans with Disabilities Act (governors and mayors don’t like because of costs to remodel)</a:t>
            </a:r>
            <a:endParaRPr sz="2000" dirty="0">
              <a:latin typeface="Times New Roman" panose="02020603050405020304" pitchFamily="18" charset="0"/>
              <a:cs typeface="Times New Roman" panose="02020603050405020304" pitchFamily="18" charset="0"/>
            </a:endParaRPr>
          </a:p>
          <a:p>
            <a:pPr marL="567214" lvl="1" indent="-215265">
              <a:spcBef>
                <a:spcPts val="326"/>
              </a:spcBef>
              <a:buFont typeface="DejaVu Sans"/>
              <a:buChar char="–"/>
              <a:tabLst>
                <a:tab pos="567214" algn="l"/>
                <a:tab pos="567690" algn="l"/>
              </a:tabLst>
            </a:pPr>
            <a:r>
              <a:rPr sz="2000" b="1" dirty="0">
                <a:latin typeface="Times New Roman" panose="02020603050405020304" pitchFamily="18" charset="0"/>
                <a:cs typeface="Times New Roman" panose="02020603050405020304" pitchFamily="18" charset="0"/>
              </a:rPr>
              <a:t>Various environmental acts (e.g. Clean Air Act, Clean Water Act).</a:t>
            </a:r>
            <a:endParaRPr sz="2000" dirty="0">
              <a:latin typeface="Times New Roman" panose="02020603050405020304" pitchFamily="18" charset="0"/>
              <a:cs typeface="Times New Roman" panose="02020603050405020304" pitchFamily="18" charset="0"/>
            </a:endParaRPr>
          </a:p>
          <a:p>
            <a:pPr marL="567214" lvl="1" indent="-215265">
              <a:spcBef>
                <a:spcPts val="326"/>
              </a:spcBef>
              <a:buFont typeface="DejaVu Sans"/>
              <a:buChar char="–"/>
              <a:tabLst>
                <a:tab pos="567214" algn="l"/>
                <a:tab pos="567690" algn="l"/>
              </a:tabLst>
            </a:pPr>
            <a:r>
              <a:rPr sz="2000" b="1" dirty="0">
                <a:latin typeface="Times New Roman" panose="02020603050405020304" pitchFamily="18" charset="0"/>
                <a:cs typeface="Times New Roman" panose="02020603050405020304" pitchFamily="18" charset="0"/>
              </a:rPr>
              <a:t>Individuals with Disabilities Education Act.</a:t>
            </a:r>
            <a:endParaRPr sz="2000" dirty="0">
              <a:latin typeface="Times New Roman" panose="02020603050405020304" pitchFamily="18" charset="0"/>
              <a:cs typeface="Times New Roman" panose="02020603050405020304" pitchFamily="18" charset="0"/>
            </a:endParaRPr>
          </a:p>
          <a:p>
            <a:pPr lvl="1">
              <a:spcBef>
                <a:spcPts val="11"/>
              </a:spcBef>
              <a:buFont typeface="DejaVu Sans"/>
              <a:buChar char="–"/>
            </a:pPr>
            <a:endParaRPr sz="2000" dirty="0">
              <a:latin typeface="Times New Roman" panose="02020603050405020304" pitchFamily="18" charset="0"/>
              <a:cs typeface="Times New Roman" panose="02020603050405020304" pitchFamily="18" charset="0"/>
            </a:endParaRPr>
          </a:p>
          <a:p>
            <a:pPr marL="266700" indent="-257175">
              <a:buFont typeface="DejaVu Sans"/>
              <a:buChar char="•"/>
              <a:tabLst>
                <a:tab pos="266224" algn="l"/>
                <a:tab pos="266700" algn="l"/>
              </a:tabLst>
            </a:pPr>
            <a:r>
              <a:rPr sz="2000" b="1" dirty="0">
                <a:latin typeface="Times New Roman" panose="02020603050405020304" pitchFamily="18" charset="0"/>
                <a:cs typeface="Times New Roman" panose="02020603050405020304" pitchFamily="18" charset="0"/>
              </a:rPr>
              <a:t>Purposes: to meet a goal of the federal government.</a:t>
            </a:r>
            <a:endParaRPr sz="2000" dirty="0">
              <a:latin typeface="Times New Roman" panose="02020603050405020304" pitchFamily="18" charset="0"/>
              <a:cs typeface="Times New Roman" panose="02020603050405020304" pitchFamily="18" charset="0"/>
            </a:endParaRPr>
          </a:p>
          <a:p>
            <a:pPr marL="266700" indent="-257175">
              <a:spcBef>
                <a:spcPts val="1354"/>
              </a:spcBef>
              <a:buFont typeface="DejaVu Sans"/>
              <a:buChar char="•"/>
              <a:tabLst>
                <a:tab pos="266224" algn="l"/>
                <a:tab pos="266700" algn="l"/>
              </a:tabLst>
            </a:pPr>
            <a:r>
              <a:rPr sz="2000" b="1" dirty="0">
                <a:latin typeface="Times New Roman" panose="02020603050405020304" pitchFamily="18" charset="0"/>
                <a:cs typeface="Times New Roman" panose="02020603050405020304" pitchFamily="18" charset="0"/>
              </a:rPr>
              <a:t>Impact upon the states:</a:t>
            </a:r>
            <a:endParaRPr sz="2000" dirty="0">
              <a:latin typeface="Times New Roman" panose="02020603050405020304" pitchFamily="18" charset="0"/>
              <a:cs typeface="Times New Roman" panose="02020603050405020304" pitchFamily="18" charset="0"/>
            </a:endParaRPr>
          </a:p>
          <a:p>
            <a:pPr marL="567214" marR="3017044" lvl="1" indent="-215265">
              <a:spcBef>
                <a:spcPts val="330"/>
              </a:spcBef>
              <a:buFont typeface="DejaVu Sans"/>
              <a:buChar char="–"/>
              <a:tabLst>
                <a:tab pos="567214" algn="l"/>
                <a:tab pos="567690" algn="l"/>
              </a:tabLst>
            </a:pPr>
            <a:r>
              <a:rPr sz="2000" b="1" dirty="0">
                <a:latin typeface="Times New Roman" panose="02020603050405020304" pitchFamily="18" charset="0"/>
                <a:cs typeface="Times New Roman" panose="02020603050405020304" pitchFamily="18" charset="0"/>
              </a:rPr>
              <a:t>Financial burdens, especially with </a:t>
            </a:r>
            <a:r>
              <a:rPr sz="2000" b="1" dirty="0">
                <a:solidFill>
                  <a:srgbClr val="FF0000"/>
                </a:solidFill>
                <a:latin typeface="Times New Roman" panose="02020603050405020304" pitchFamily="18" charset="0"/>
                <a:cs typeface="Times New Roman" panose="02020603050405020304" pitchFamily="18" charset="0"/>
              </a:rPr>
              <a:t>unfunded</a:t>
            </a:r>
            <a:r>
              <a:rPr sz="2000" b="1" dirty="0">
                <a:latin typeface="Times New Roman" panose="02020603050405020304" pitchFamily="18" charset="0"/>
                <a:cs typeface="Times New Roman" panose="02020603050405020304" pitchFamily="18" charset="0"/>
              </a:rPr>
              <a:t>  mandates (e.g. ADA has imposed large costs upon  states as they make “reasonable accommodations”  for the disabled).</a:t>
            </a:r>
            <a:endParaRPr sz="2000" dirty="0">
              <a:latin typeface="Times New Roman" panose="02020603050405020304" pitchFamily="18" charset="0"/>
              <a:cs typeface="Times New Roman" panose="02020603050405020304" pitchFamily="18" charset="0"/>
            </a:endParaRPr>
          </a:p>
          <a:p>
            <a:pPr marL="567214" marR="2933224" lvl="1" indent="-215265">
              <a:spcBef>
                <a:spcPts val="326"/>
              </a:spcBef>
              <a:buFont typeface="DejaVu Sans"/>
              <a:buChar char="–"/>
              <a:tabLst>
                <a:tab pos="567214" algn="l"/>
                <a:tab pos="567690" algn="l"/>
              </a:tabLst>
            </a:pPr>
            <a:r>
              <a:rPr sz="2000" b="1" dirty="0">
                <a:latin typeface="Times New Roman" panose="02020603050405020304" pitchFamily="18" charset="0"/>
                <a:cs typeface="Times New Roman" panose="02020603050405020304" pitchFamily="18" charset="0"/>
              </a:rPr>
              <a:t>State complaints about federal heavy-handedness  (e.g. if a state does not devise a plan and pay for the  requirements of the Clean Air Act of 1990, the  federal government will impose its own plan upon  the state).</a:t>
            </a:r>
            <a:endParaRPr sz="2000" dirty="0">
              <a:latin typeface="Times New Roman" panose="02020603050405020304" pitchFamily="18" charset="0"/>
              <a:cs typeface="Times New Roman" panose="02020603050405020304" pitchFamily="18" charset="0"/>
            </a:endParaRPr>
          </a:p>
        </p:txBody>
      </p:sp>
      <p:sp>
        <p:nvSpPr>
          <p:cNvPr id="5" name="object 5"/>
          <p:cNvSpPr/>
          <p:nvPr/>
        </p:nvSpPr>
        <p:spPr>
          <a:xfrm>
            <a:off x="5486401" y="3257550"/>
            <a:ext cx="3643805" cy="2741402"/>
          </a:xfrm>
          <a:prstGeom prst="rect">
            <a:avLst/>
          </a:prstGeom>
          <a:blipFill>
            <a:blip r:embed="rId2" cstate="print"/>
            <a:stretch>
              <a:fillRect/>
            </a:stretch>
          </a:blipFill>
        </p:spPr>
        <p:txBody>
          <a:bodyPr wrap="square" lIns="0" tIns="0" rIns="0" bIns="0" rtlCol="0"/>
          <a:lstStyle/>
          <a:p>
            <a:endParaRPr sz="1350"/>
          </a:p>
        </p:txBody>
      </p:sp>
      <p:sp>
        <p:nvSpPr>
          <p:cNvPr id="6" name="object 6"/>
          <p:cNvSpPr txBox="1">
            <a:spLocks noGrp="1"/>
          </p:cNvSpPr>
          <p:nvPr>
            <p:ph type="sldNum" sz="quarter" idx="7"/>
          </p:nvPr>
        </p:nvSpPr>
        <p:spPr>
          <a:xfrm>
            <a:off x="6354938" y="5705989"/>
            <a:ext cx="130373" cy="230832"/>
          </a:xfrm>
          <a:prstGeom prst="rect">
            <a:avLst/>
          </a:prstGeom>
        </p:spPr>
        <p:txBody>
          <a:bodyPr vert="horz" wrap="square" lIns="0" tIns="0" rIns="0" bIns="0" rtlCol="0">
            <a:spAutoFit/>
          </a:bodyPr>
          <a:lstStyle/>
          <a:p>
            <a:pPr marL="28575">
              <a:lnSpc>
                <a:spcPts val="930"/>
              </a:lnSpc>
            </a:pPr>
            <a:fld id="{81D60167-4931-47E6-BA6A-407CBD079E47}" type="slidenum">
              <a:rPr spc="-116" dirty="0"/>
              <a:pPr marL="28575">
                <a:lnSpc>
                  <a:spcPts val="930"/>
                </a:lnSpc>
              </a:pPr>
              <a:t>39</a:t>
            </a:fld>
            <a:endParaRPr spc="-116"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108284" y="1551510"/>
            <a:ext cx="2177716" cy="1846659"/>
          </a:xfrm>
        </p:spPr>
        <p:txBody>
          <a:bodyPr/>
          <a:lstStyle/>
          <a:p>
            <a:endParaRPr lang="en-US" sz="2000" b="1" dirty="0"/>
          </a:p>
          <a:p>
            <a:r>
              <a:rPr lang="en-US" sz="2000" b="1" dirty="0"/>
              <a:t>Explain how the</a:t>
            </a:r>
          </a:p>
          <a:p>
            <a:r>
              <a:rPr lang="en-US" sz="2000" b="1" dirty="0"/>
              <a:t>constitutional allocation of</a:t>
            </a:r>
          </a:p>
          <a:p>
            <a:r>
              <a:rPr lang="en-US" sz="2000" b="1" dirty="0"/>
              <a:t>power between the national</a:t>
            </a:r>
          </a:p>
          <a:p>
            <a:r>
              <a:rPr lang="en-US" sz="2000" b="1" dirty="0"/>
              <a:t>and state governments</a:t>
            </a:r>
          </a:p>
          <a:p>
            <a:r>
              <a:rPr lang="en-US" sz="2000" b="1" dirty="0"/>
              <a:t>affects society.</a:t>
            </a:r>
          </a:p>
        </p:txBody>
      </p:sp>
      <p:sp>
        <p:nvSpPr>
          <p:cNvPr id="7" name="TextBox 6">
            <a:extLst>
              <a:ext uri="{FF2B5EF4-FFF2-40B4-BE49-F238E27FC236}">
                <a16:creationId xmlns:a16="http://schemas.microsoft.com/office/drawing/2014/main" id="{39547FF2-8888-4B88-988A-6B31066208F4}"/>
              </a:ext>
            </a:extLst>
          </p:cNvPr>
          <p:cNvSpPr txBox="1"/>
          <p:nvPr/>
        </p:nvSpPr>
        <p:spPr>
          <a:xfrm>
            <a:off x="2819402" y="3570744"/>
            <a:ext cx="6092990" cy="2308324"/>
          </a:xfrm>
          <a:prstGeom prst="rect">
            <a:avLst/>
          </a:prstGeom>
          <a:noFill/>
        </p:spPr>
        <p:txBody>
          <a:bodyPr wrap="square">
            <a:spAutoFit/>
          </a:bodyPr>
          <a:lstStyle/>
          <a:p>
            <a:r>
              <a:rPr lang="en-US" sz="2400" b="1" dirty="0"/>
              <a:t>The distribution of power between federal and state governments to meet the needs of society changes, as reflected by grants, incentives, and aid programs, including federal revenue sharing, mandates, categorical grants, and block grants</a:t>
            </a:r>
          </a:p>
        </p:txBody>
      </p:sp>
      <p:sp>
        <p:nvSpPr>
          <p:cNvPr id="9" name="TextBox 8">
            <a:extLst>
              <a:ext uri="{FF2B5EF4-FFF2-40B4-BE49-F238E27FC236}">
                <a16:creationId xmlns:a16="http://schemas.microsoft.com/office/drawing/2014/main" id="{CED87157-903E-4706-A761-DC721ADD0739}"/>
              </a:ext>
            </a:extLst>
          </p:cNvPr>
          <p:cNvSpPr txBox="1"/>
          <p:nvPr/>
        </p:nvSpPr>
        <p:spPr>
          <a:xfrm>
            <a:off x="0" y="5898"/>
            <a:ext cx="9143999" cy="461665"/>
          </a:xfrm>
          <a:prstGeom prst="rect">
            <a:avLst/>
          </a:prstGeom>
          <a:gradFill>
            <a:gsLst>
              <a:gs pos="42000">
                <a:schemeClr val="tx2">
                  <a:lumMod val="60000"/>
                  <a:lumOff val="40000"/>
                </a:schemeClr>
              </a:gs>
              <a:gs pos="92000">
                <a:schemeClr val="tx2">
                  <a:lumMod val="75000"/>
                </a:schemeClr>
              </a:gs>
              <a:gs pos="18000">
                <a:schemeClr val="tx2">
                  <a:lumMod val="40000"/>
                  <a:lumOff val="60000"/>
                </a:schemeClr>
              </a:gs>
            </a:gsLst>
            <a:lin ang="5400000" scaled="1"/>
          </a:gradFill>
          <a:ln>
            <a:solidFill>
              <a:schemeClr val="tx2">
                <a:lumMod val="75000"/>
              </a:schemeClr>
            </a:solidFill>
          </a:ln>
        </p:spPr>
        <p:txBody>
          <a:bodyPr wrap="square">
            <a:spAutoFit/>
          </a:bodyPr>
          <a:lstStyle/>
          <a:p>
            <a:r>
              <a:rPr lang="en-US" sz="2400" b="1" dirty="0">
                <a:solidFill>
                  <a:schemeClr val="bg1"/>
                </a:solidFill>
              </a:rPr>
              <a:t>TOPIC 1.7 Relationship Between the States and Federal Government </a:t>
            </a:r>
          </a:p>
        </p:txBody>
      </p:sp>
      <p:sp>
        <p:nvSpPr>
          <p:cNvPr id="11" name="TextBox 10">
            <a:extLst>
              <a:ext uri="{FF2B5EF4-FFF2-40B4-BE49-F238E27FC236}">
                <a16:creationId xmlns:a16="http://schemas.microsoft.com/office/drawing/2014/main" id="{3EF3D62D-76D7-4B0F-BA1C-029A5AE12BC1}"/>
              </a:ext>
            </a:extLst>
          </p:cNvPr>
          <p:cNvSpPr txBox="1"/>
          <p:nvPr/>
        </p:nvSpPr>
        <p:spPr>
          <a:xfrm>
            <a:off x="0" y="563287"/>
            <a:ext cx="9091864" cy="707886"/>
          </a:xfrm>
          <a:prstGeom prst="rect">
            <a:avLst/>
          </a:prstGeom>
          <a:noFill/>
        </p:spPr>
        <p:txBody>
          <a:bodyPr wrap="square">
            <a:spAutoFit/>
          </a:bodyPr>
          <a:lstStyle/>
          <a:p>
            <a:r>
              <a:rPr lang="en-US" sz="2000" b="1" dirty="0"/>
              <a:t>Federalism reflects the dynamic distribution of power between national and state governments.</a:t>
            </a:r>
          </a:p>
        </p:txBody>
      </p:sp>
      <p:sp>
        <p:nvSpPr>
          <p:cNvPr id="13" name="TextBox 12">
            <a:extLst>
              <a:ext uri="{FF2B5EF4-FFF2-40B4-BE49-F238E27FC236}">
                <a16:creationId xmlns:a16="http://schemas.microsoft.com/office/drawing/2014/main" id="{3FEA4166-9EEE-4E92-B2CB-2F8803B5312C}"/>
              </a:ext>
            </a:extLst>
          </p:cNvPr>
          <p:cNvSpPr txBox="1"/>
          <p:nvPr/>
        </p:nvSpPr>
        <p:spPr>
          <a:xfrm>
            <a:off x="2743203" y="1490008"/>
            <a:ext cx="624839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exclusive and concurrent powers of the national and state governments help explain the negotiations over the balance of power between the two levels.</a:t>
            </a: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a:off x="2330963" y="1143000"/>
            <a:ext cx="0" cy="541020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55754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CE6F1"/>
          </a:solidFill>
        </p:spPr>
        <p:txBody>
          <a:bodyPr wrap="square" lIns="0" tIns="0" rIns="0" bIns="0" rtlCol="0"/>
          <a:lstStyle/>
          <a:p>
            <a:endParaRPr sz="1350"/>
          </a:p>
        </p:txBody>
      </p:sp>
      <p:sp>
        <p:nvSpPr>
          <p:cNvPr id="3" name="object 3"/>
          <p:cNvSpPr txBox="1">
            <a:spLocks noGrp="1"/>
          </p:cNvSpPr>
          <p:nvPr>
            <p:ph type="title"/>
          </p:nvPr>
        </p:nvSpPr>
        <p:spPr>
          <a:xfrm>
            <a:off x="609600" y="-10898"/>
            <a:ext cx="8134422" cy="425116"/>
          </a:xfrm>
          <a:prstGeom prst="rect">
            <a:avLst/>
          </a:prstGeom>
        </p:spPr>
        <p:txBody>
          <a:bodyPr vert="horz" wrap="square" lIns="0" tIns="9525" rIns="0" bIns="0" rtlCol="0">
            <a:spAutoFit/>
          </a:bodyPr>
          <a:lstStyle/>
          <a:p>
            <a:pPr marL="9525">
              <a:spcBef>
                <a:spcPts val="75"/>
              </a:spcBef>
            </a:pPr>
            <a:r>
              <a:rPr sz="2700" dirty="0">
                <a:solidFill>
                  <a:srgbClr val="000000"/>
                </a:solidFill>
              </a:rPr>
              <a:t>NEW TECHNIQUES OF FEDERAL CONTROL</a:t>
            </a:r>
            <a:endParaRPr sz="2700" dirty="0"/>
          </a:p>
        </p:txBody>
      </p:sp>
      <p:sp>
        <p:nvSpPr>
          <p:cNvPr id="4" name="object 4"/>
          <p:cNvSpPr txBox="1"/>
          <p:nvPr/>
        </p:nvSpPr>
        <p:spPr>
          <a:xfrm>
            <a:off x="0" y="519951"/>
            <a:ext cx="9134147" cy="6232315"/>
          </a:xfrm>
          <a:prstGeom prst="rect">
            <a:avLst/>
          </a:prstGeom>
        </p:spPr>
        <p:txBody>
          <a:bodyPr vert="horz" wrap="square" lIns="0" tIns="10001" rIns="0" bIns="0" rtlCol="0">
            <a:spAutoFit/>
          </a:bodyPr>
          <a:lstStyle/>
          <a:p>
            <a:pPr marL="177165" indent="-168116">
              <a:spcBef>
                <a:spcPts val="79"/>
              </a:spcBef>
              <a:buFont typeface="DejaVu Sans"/>
              <a:buChar char="•"/>
              <a:tabLst>
                <a:tab pos="177165" algn="l"/>
                <a:tab pos="177641" algn="l"/>
              </a:tabLst>
            </a:pPr>
            <a:r>
              <a:rPr sz="1900" i="1" dirty="0">
                <a:latin typeface="Times New Roman" panose="02020603050405020304" pitchFamily="18" charset="0"/>
                <a:cs typeface="Times New Roman" panose="02020603050405020304" pitchFamily="18" charset="0"/>
              </a:rPr>
              <a:t>These four techniques fall under the category of unfunded mandates</a:t>
            </a:r>
            <a:endParaRPr sz="1900" dirty="0">
              <a:latin typeface="Times New Roman" panose="02020603050405020304" pitchFamily="18" charset="0"/>
              <a:cs typeface="Times New Roman" panose="02020603050405020304" pitchFamily="18" charset="0"/>
            </a:endParaRPr>
          </a:p>
          <a:p>
            <a:pPr marL="352425" indent="-342900">
              <a:spcBef>
                <a:spcPts val="1492"/>
              </a:spcBef>
              <a:buAutoNum type="arabicPeriod"/>
              <a:tabLst>
                <a:tab pos="351949" algn="l"/>
                <a:tab pos="352425" algn="l"/>
              </a:tabLst>
            </a:pPr>
            <a:r>
              <a:rPr sz="1900" b="1" dirty="0">
                <a:latin typeface="Times New Roman" panose="02020603050405020304" pitchFamily="18" charset="0"/>
                <a:cs typeface="Times New Roman" panose="02020603050405020304" pitchFamily="18" charset="0"/>
              </a:rPr>
              <a:t>DIRECT ORDERS</a:t>
            </a:r>
          </a:p>
          <a:p>
            <a:pPr marL="567214" lvl="1" indent="-215265">
              <a:spcBef>
                <a:spcPts val="344"/>
              </a:spcBef>
              <a:buFont typeface="DejaVu Sans"/>
              <a:buChar char="–"/>
              <a:tabLst>
                <a:tab pos="567214" algn="l"/>
                <a:tab pos="567690" algn="l"/>
              </a:tabLst>
            </a:pPr>
            <a:r>
              <a:rPr sz="1900" dirty="0">
                <a:latin typeface="Times New Roman" panose="02020603050405020304" pitchFamily="18" charset="0"/>
                <a:cs typeface="Times New Roman" panose="02020603050405020304" pitchFamily="18" charset="0"/>
              </a:rPr>
              <a:t>State or local government must act under the threat of criminal or civil penalties</a:t>
            </a:r>
          </a:p>
          <a:p>
            <a:pPr marL="866775" marR="94298" lvl="2" indent="-171926">
              <a:spcBef>
                <a:spcPts val="304"/>
              </a:spcBef>
              <a:buFont typeface="DejaVu Sans"/>
              <a:buChar char="•"/>
              <a:tabLst>
                <a:tab pos="866775" algn="l"/>
                <a:tab pos="867251" algn="l"/>
              </a:tabLst>
            </a:pPr>
            <a:r>
              <a:rPr sz="1900" dirty="0">
                <a:latin typeface="Times New Roman" panose="02020603050405020304" pitchFamily="18" charset="0"/>
                <a:cs typeface="Times New Roman" panose="02020603050405020304" pitchFamily="18" charset="0"/>
              </a:rPr>
              <a:t>Equal Employment Opportunity Act (1972) – bars job discrimination by state and local governments on the basis of  race, color, religion, sex, and national origin.</a:t>
            </a:r>
          </a:p>
          <a:p>
            <a:pPr marL="567214" lvl="1" indent="-215265">
              <a:spcBef>
                <a:spcPts val="307"/>
              </a:spcBef>
              <a:buFont typeface="DejaVu Sans"/>
              <a:buChar char="–"/>
              <a:tabLst>
                <a:tab pos="567214" algn="l"/>
                <a:tab pos="567690" algn="l"/>
              </a:tabLst>
            </a:pPr>
            <a:r>
              <a:rPr sz="1900" dirty="0">
                <a:latin typeface="Times New Roman" panose="02020603050405020304" pitchFamily="18" charset="0"/>
                <a:cs typeface="Times New Roman" panose="02020603050405020304" pitchFamily="18" charset="0"/>
              </a:rPr>
              <a:t>Pits the legal authority of Congress against the constitutional rights of the states.</a:t>
            </a:r>
          </a:p>
          <a:p>
            <a:pPr marL="352425" indent="-342900">
              <a:spcBef>
                <a:spcPts val="1260"/>
              </a:spcBef>
              <a:buAutoNum type="arabicPeriod"/>
              <a:tabLst>
                <a:tab pos="351949" algn="l"/>
                <a:tab pos="352425" algn="l"/>
              </a:tabLst>
            </a:pPr>
            <a:r>
              <a:rPr sz="1900" b="1" dirty="0">
                <a:latin typeface="Times New Roman" panose="02020603050405020304" pitchFamily="18" charset="0"/>
                <a:cs typeface="Times New Roman" panose="02020603050405020304" pitchFamily="18" charset="0"/>
              </a:rPr>
              <a:t>CROSS-CUTTING REQUIREMENTS</a:t>
            </a:r>
          </a:p>
          <a:p>
            <a:pPr marL="567214" lvl="1" indent="-215265">
              <a:spcBef>
                <a:spcPts val="344"/>
              </a:spcBef>
              <a:buFont typeface="DejaVu Sans"/>
              <a:buChar char="–"/>
              <a:tabLst>
                <a:tab pos="567214" algn="l"/>
                <a:tab pos="567690" algn="l"/>
              </a:tabLst>
            </a:pPr>
            <a:r>
              <a:rPr sz="1900" dirty="0">
                <a:latin typeface="Times New Roman" panose="02020603050405020304" pitchFamily="18" charset="0"/>
                <a:cs typeface="Times New Roman" panose="02020603050405020304" pitchFamily="18" charset="0"/>
              </a:rPr>
              <a:t>Conditions on one grant extended to all federally-supported activities</a:t>
            </a:r>
          </a:p>
          <a:p>
            <a:pPr marL="567214" lvl="1" indent="-215265">
              <a:spcBef>
                <a:spcPts val="307"/>
              </a:spcBef>
              <a:buFont typeface="DejaVu Sans"/>
              <a:buChar char="–"/>
              <a:tabLst>
                <a:tab pos="567214" algn="l"/>
                <a:tab pos="567690" algn="l"/>
              </a:tabLst>
            </a:pPr>
            <a:r>
              <a:rPr sz="1900" dirty="0">
                <a:latin typeface="Times New Roman" panose="02020603050405020304" pitchFamily="18" charset="0"/>
                <a:cs typeface="Times New Roman" panose="02020603050405020304" pitchFamily="18" charset="0"/>
              </a:rPr>
              <a:t>Requirements imposed on virtually all grants to further various national social and economic policies.</a:t>
            </a:r>
          </a:p>
          <a:p>
            <a:pPr marL="866775" marR="3810" lvl="2" indent="-171926">
              <a:spcBef>
                <a:spcPts val="304"/>
              </a:spcBef>
              <a:buFont typeface="DejaVu Sans"/>
              <a:buChar char="•"/>
              <a:tabLst>
                <a:tab pos="866775" algn="l"/>
                <a:tab pos="867251" algn="l"/>
              </a:tabLst>
            </a:pPr>
            <a:r>
              <a:rPr sz="1900" dirty="0">
                <a:latin typeface="Times New Roman" panose="02020603050405020304" pitchFamily="18" charset="0"/>
                <a:cs typeface="Times New Roman" panose="02020603050405020304" pitchFamily="18" charset="0"/>
              </a:rPr>
              <a:t>Title VI of the Civil Rights Act (1964) – no person in the U.S. shall, on the grounds of race, color, or national origin, be  excluded from participation in, be denied the benefits of, or be subjected to discrimination under any program  receiving federal assistance.</a:t>
            </a:r>
          </a:p>
          <a:p>
            <a:pPr marL="866775" lvl="2" indent="-171926">
              <a:spcBef>
                <a:spcPts val="307"/>
              </a:spcBef>
              <a:buFont typeface="DejaVu Sans"/>
              <a:buChar char="•"/>
              <a:tabLst>
                <a:tab pos="866775" algn="l"/>
                <a:tab pos="867251" algn="l"/>
              </a:tabLst>
            </a:pPr>
            <a:r>
              <a:rPr sz="1900" dirty="0">
                <a:latin typeface="Times New Roman" panose="02020603050405020304" pitchFamily="18" charset="0"/>
                <a:cs typeface="Times New Roman" panose="02020603050405020304" pitchFamily="18" charset="0"/>
              </a:rPr>
              <a:t>Title IX of the Education Amendments (1972) – prohibited sex discrimination in educational institutions receiving</a:t>
            </a:r>
            <a:r>
              <a:rPr lang="en-US" sz="1900" dirty="0">
                <a:latin typeface="Times New Roman" panose="02020603050405020304" pitchFamily="18" charset="0"/>
                <a:cs typeface="Times New Roman" panose="02020603050405020304" pitchFamily="18" charset="0"/>
              </a:rPr>
              <a:t> </a:t>
            </a:r>
            <a:r>
              <a:rPr sz="1900" dirty="0">
                <a:latin typeface="Times New Roman" panose="02020603050405020304" pitchFamily="18" charset="0"/>
                <a:cs typeface="Times New Roman" panose="02020603050405020304" pitchFamily="18" charset="0"/>
              </a:rPr>
              <a:t>federal aid.</a:t>
            </a:r>
          </a:p>
          <a:p>
            <a:pPr marL="567214" marR="254318" lvl="1" indent="-215265">
              <a:spcBef>
                <a:spcPts val="307"/>
              </a:spcBef>
              <a:buFont typeface="DejaVu Sans"/>
              <a:buChar char="–"/>
              <a:tabLst>
                <a:tab pos="567214" algn="l"/>
                <a:tab pos="567690" algn="l"/>
              </a:tabLst>
            </a:pPr>
            <a:r>
              <a:rPr sz="1900" b="1" dirty="0">
                <a:latin typeface="Times New Roman" panose="02020603050405020304" pitchFamily="18" charset="0"/>
                <a:cs typeface="Times New Roman" panose="02020603050405020304" pitchFamily="18" charset="0"/>
              </a:rPr>
              <a:t>The federal government will force states to follow the law through the Civil Rights Act and if the state doesn’t, it risks losing money on all federally funded projects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CE6F1"/>
          </a:solidFill>
        </p:spPr>
        <p:txBody>
          <a:bodyPr wrap="square" lIns="0" tIns="0" rIns="0" bIns="0" rtlCol="0"/>
          <a:lstStyle/>
          <a:p>
            <a:endParaRPr sz="1350"/>
          </a:p>
        </p:txBody>
      </p:sp>
      <p:sp>
        <p:nvSpPr>
          <p:cNvPr id="3" name="object 3"/>
          <p:cNvSpPr txBox="1">
            <a:spLocks noGrp="1"/>
          </p:cNvSpPr>
          <p:nvPr>
            <p:ph type="title"/>
          </p:nvPr>
        </p:nvSpPr>
        <p:spPr>
          <a:xfrm>
            <a:off x="535400" y="24714"/>
            <a:ext cx="8073200" cy="425116"/>
          </a:xfrm>
          <a:prstGeom prst="rect">
            <a:avLst/>
          </a:prstGeom>
        </p:spPr>
        <p:txBody>
          <a:bodyPr vert="horz" wrap="square" lIns="0" tIns="9525" rIns="0" bIns="0" rtlCol="0">
            <a:spAutoFit/>
          </a:bodyPr>
          <a:lstStyle/>
          <a:p>
            <a:pPr marL="9525">
              <a:spcBef>
                <a:spcPts val="75"/>
              </a:spcBef>
            </a:pPr>
            <a:r>
              <a:rPr sz="2700" dirty="0">
                <a:solidFill>
                  <a:srgbClr val="000000"/>
                </a:solidFill>
              </a:rPr>
              <a:t>NEW TECHNIQUES OF FEDERAL CONTROL</a:t>
            </a:r>
            <a:endParaRPr sz="2700" dirty="0"/>
          </a:p>
        </p:txBody>
      </p:sp>
      <p:sp>
        <p:nvSpPr>
          <p:cNvPr id="4" name="object 4"/>
          <p:cNvSpPr txBox="1"/>
          <p:nvPr/>
        </p:nvSpPr>
        <p:spPr>
          <a:xfrm>
            <a:off x="0" y="685800"/>
            <a:ext cx="9144000" cy="4883228"/>
          </a:xfrm>
          <a:prstGeom prst="rect">
            <a:avLst/>
          </a:prstGeom>
        </p:spPr>
        <p:txBody>
          <a:bodyPr vert="horz" wrap="square" lIns="0" tIns="10001" rIns="0" bIns="0" rtlCol="0">
            <a:spAutoFit/>
          </a:bodyPr>
          <a:lstStyle/>
          <a:p>
            <a:pPr marL="177165" indent="-168116">
              <a:spcBef>
                <a:spcPts val="79"/>
              </a:spcBef>
              <a:buFont typeface="DejaVu Sans"/>
              <a:buChar char="•"/>
              <a:tabLst>
                <a:tab pos="177165" algn="l"/>
                <a:tab pos="177641" algn="l"/>
              </a:tabLst>
            </a:pPr>
            <a:r>
              <a:rPr sz="2000" b="1" i="1" dirty="0">
                <a:latin typeface="Times New Roman" panose="02020603050405020304" pitchFamily="18" charset="0"/>
                <a:cs typeface="Times New Roman" panose="02020603050405020304" pitchFamily="18" charset="0"/>
              </a:rPr>
              <a:t>These four techniques fall under the category of unfunded mandates</a:t>
            </a:r>
            <a:endParaRPr sz="2000" b="1" dirty="0">
              <a:latin typeface="Times New Roman" panose="02020603050405020304" pitchFamily="18" charset="0"/>
              <a:cs typeface="Times New Roman" panose="02020603050405020304" pitchFamily="18" charset="0"/>
            </a:endParaRPr>
          </a:p>
          <a:p>
            <a:pPr>
              <a:spcBef>
                <a:spcPts val="23"/>
              </a:spcBef>
            </a:pPr>
            <a:endParaRPr sz="2000" dirty="0">
              <a:latin typeface="Times New Roman" panose="02020603050405020304" pitchFamily="18" charset="0"/>
              <a:cs typeface="Times New Roman" panose="02020603050405020304" pitchFamily="18" charset="0"/>
            </a:endParaRPr>
          </a:p>
          <a:p>
            <a:pPr marL="352425" indent="-342900">
              <a:buAutoNum type="arabicPeriod" startAt="3"/>
              <a:tabLst>
                <a:tab pos="352425" algn="l"/>
              </a:tabLst>
            </a:pPr>
            <a:r>
              <a:rPr sz="2000" b="1" dirty="0">
                <a:latin typeface="Times New Roman" panose="02020603050405020304" pitchFamily="18" charset="0"/>
                <a:cs typeface="Times New Roman" panose="02020603050405020304" pitchFamily="18" charset="0"/>
              </a:rPr>
              <a:t>CROSS-OVER SANCTIONS</a:t>
            </a:r>
          </a:p>
          <a:p>
            <a:pPr marL="567214" lvl="1" indent="-215265">
              <a:spcBef>
                <a:spcPts val="401"/>
              </a:spcBef>
              <a:buFont typeface="DejaVu Sans"/>
              <a:buChar char="–"/>
              <a:tabLst>
                <a:tab pos="567214" algn="l"/>
                <a:tab pos="567690" algn="l"/>
              </a:tabLst>
            </a:pPr>
            <a:r>
              <a:rPr sz="2000" dirty="0">
                <a:latin typeface="Times New Roman" panose="02020603050405020304" pitchFamily="18" charset="0"/>
                <a:cs typeface="Times New Roman" panose="02020603050405020304" pitchFamily="18" charset="0"/>
              </a:rPr>
              <a:t>Permit the use of federal dollars in one program to influence state and local policy in another</a:t>
            </a:r>
          </a:p>
          <a:p>
            <a:pPr marL="567214" lvl="1" indent="-215265">
              <a:spcBef>
                <a:spcPts val="360"/>
              </a:spcBef>
              <a:buFont typeface="DejaVu Sans"/>
              <a:buChar char="–"/>
              <a:tabLst>
                <a:tab pos="567214" algn="l"/>
                <a:tab pos="567690" algn="l"/>
              </a:tabLst>
            </a:pPr>
            <a:r>
              <a:rPr sz="2000" dirty="0">
                <a:latin typeface="Times New Roman" panose="02020603050405020304" pitchFamily="18" charset="0"/>
                <a:cs typeface="Times New Roman" panose="02020603050405020304" pitchFamily="18" charset="0"/>
              </a:rPr>
              <a:t>Failure to comply with the requirements of one program can result in reduced or terminated funds</a:t>
            </a:r>
            <a:r>
              <a:rPr lang="en-US" sz="200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from another program that was separately authorized and separately begun.</a:t>
            </a:r>
          </a:p>
          <a:p>
            <a:pPr marL="866775" lvl="2" indent="-171926">
              <a:spcBef>
                <a:spcPts val="360"/>
              </a:spcBef>
              <a:buFont typeface="DejaVu Sans"/>
              <a:buChar char="•"/>
              <a:tabLst>
                <a:tab pos="866775" algn="l"/>
                <a:tab pos="867251" algn="l"/>
              </a:tabLst>
            </a:pPr>
            <a:r>
              <a:rPr sz="2000" dirty="0">
                <a:solidFill>
                  <a:srgbClr val="FF0000"/>
                </a:solidFill>
                <a:latin typeface="Times New Roman" panose="02020603050405020304" pitchFamily="18" charset="0"/>
                <a:cs typeface="Times New Roman" panose="02020603050405020304" pitchFamily="18" charset="0"/>
              </a:rPr>
              <a:t>Federal highway aid and minimum drinking age of 21</a:t>
            </a:r>
            <a:r>
              <a:rPr lang="en-US" sz="2000" dirty="0">
                <a:solidFill>
                  <a:srgbClr val="FF0000"/>
                </a:solidFill>
                <a:latin typeface="Times New Roman" panose="02020603050405020304" pitchFamily="18" charset="0"/>
                <a:cs typeface="Times New Roman" panose="02020603050405020304" pitchFamily="18" charset="0"/>
              </a:rPr>
              <a:t> AMSCO pg. 63 </a:t>
            </a:r>
            <a:r>
              <a:rPr lang="en-US" sz="2000" i="1" u="sng" dirty="0">
                <a:solidFill>
                  <a:srgbClr val="FF0000"/>
                </a:solidFill>
                <a:latin typeface="Times New Roman" panose="02020603050405020304" pitchFamily="18" charset="0"/>
                <a:cs typeface="Times New Roman" panose="02020603050405020304" pitchFamily="18" charset="0"/>
              </a:rPr>
              <a:t> South Dakota v. Dole</a:t>
            </a:r>
            <a:endParaRPr sz="2000" dirty="0">
              <a:solidFill>
                <a:srgbClr val="FF0000"/>
              </a:solidFill>
              <a:latin typeface="Times New Roman" panose="02020603050405020304" pitchFamily="18" charset="0"/>
              <a:cs typeface="Times New Roman" panose="02020603050405020304" pitchFamily="18" charset="0"/>
            </a:endParaRPr>
          </a:p>
          <a:p>
            <a:pPr lvl="2">
              <a:spcBef>
                <a:spcPts val="4"/>
              </a:spcBef>
              <a:buFont typeface="DejaVu Sans"/>
              <a:buChar char="•"/>
            </a:pPr>
            <a:endParaRPr sz="2000" dirty="0">
              <a:latin typeface="Times New Roman" panose="02020603050405020304" pitchFamily="18" charset="0"/>
              <a:cs typeface="Times New Roman" panose="02020603050405020304" pitchFamily="18" charset="0"/>
            </a:endParaRPr>
          </a:p>
          <a:p>
            <a:pPr marL="9525">
              <a:spcBef>
                <a:spcPts val="4"/>
              </a:spcBef>
              <a:tabLst>
                <a:tab pos="352425" algn="l"/>
              </a:tabLst>
            </a:pPr>
            <a:r>
              <a:rPr lang="en-US" sz="2000" dirty="0">
                <a:latin typeface="Times New Roman" panose="02020603050405020304" pitchFamily="18" charset="0"/>
                <a:cs typeface="Times New Roman" panose="02020603050405020304" pitchFamily="18" charset="0"/>
              </a:rPr>
              <a:t>4.   </a:t>
            </a:r>
            <a:r>
              <a:rPr sz="2000" b="1" dirty="0">
                <a:latin typeface="Times New Roman" panose="02020603050405020304" pitchFamily="18" charset="0"/>
                <a:cs typeface="Times New Roman" panose="02020603050405020304" pitchFamily="18" charset="0"/>
              </a:rPr>
              <a:t>PARTIAL PREEMPTION</a:t>
            </a:r>
          </a:p>
          <a:p>
            <a:pPr marL="567214" marR="190024" lvl="1" indent="-215265">
              <a:spcBef>
                <a:spcPts val="401"/>
              </a:spcBef>
              <a:buFont typeface="DejaVu Sans"/>
              <a:buChar char="–"/>
              <a:tabLst>
                <a:tab pos="567214" algn="l"/>
                <a:tab pos="567690" algn="l"/>
              </a:tabLst>
            </a:pPr>
            <a:r>
              <a:rPr sz="2000" dirty="0">
                <a:latin typeface="Times New Roman" panose="02020603050405020304" pitchFamily="18" charset="0"/>
                <a:cs typeface="Times New Roman" panose="02020603050405020304" pitchFamily="18" charset="0"/>
              </a:rPr>
              <a:t>Federal law establishes basic policies but requires states to administer them usually without any  federal funds</a:t>
            </a:r>
          </a:p>
          <a:p>
            <a:pPr marL="866775" lvl="2" indent="-171926">
              <a:spcBef>
                <a:spcPts val="360"/>
              </a:spcBef>
              <a:buFont typeface="DejaVu Sans"/>
              <a:buChar char="•"/>
              <a:tabLst>
                <a:tab pos="866775" algn="l"/>
                <a:tab pos="867251" algn="l"/>
              </a:tabLst>
            </a:pPr>
            <a:r>
              <a:rPr sz="2000" dirty="0">
                <a:latin typeface="Times New Roman" panose="02020603050405020304" pitchFamily="18" charset="0"/>
                <a:cs typeface="Times New Roman" panose="02020603050405020304" pitchFamily="18" charset="0"/>
              </a:rPr>
              <a:t>Clean Air Act of 1990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3ED1B-BEC6-476D-B973-4BDAC21A8DF2}"/>
              </a:ext>
            </a:extLst>
          </p:cNvPr>
          <p:cNvPicPr>
            <a:picLocks noChangeAspect="1"/>
          </p:cNvPicPr>
          <p:nvPr/>
        </p:nvPicPr>
        <p:blipFill>
          <a:blip r:embed="rId2"/>
          <a:stretch>
            <a:fillRect/>
          </a:stretch>
        </p:blipFill>
        <p:spPr>
          <a:xfrm>
            <a:off x="1219200" y="228600"/>
            <a:ext cx="6441428" cy="4038600"/>
          </a:xfrm>
          <a:prstGeom prst="rect">
            <a:avLst/>
          </a:prstGeom>
        </p:spPr>
      </p:pic>
      <p:sp>
        <p:nvSpPr>
          <p:cNvPr id="6" name="TextBox 5">
            <a:extLst>
              <a:ext uri="{FF2B5EF4-FFF2-40B4-BE49-F238E27FC236}">
                <a16:creationId xmlns:a16="http://schemas.microsoft.com/office/drawing/2014/main" id="{34D27203-E063-4BB5-BF5F-1D1CFFE90F1A}"/>
              </a:ext>
            </a:extLst>
          </p:cNvPr>
          <p:cNvSpPr txBox="1"/>
          <p:nvPr/>
        </p:nvSpPr>
        <p:spPr>
          <a:xfrm>
            <a:off x="76200" y="4502769"/>
            <a:ext cx="8991600" cy="2354491"/>
          </a:xfrm>
          <a:prstGeom prst="rect">
            <a:avLst/>
          </a:prstGeom>
          <a:noFill/>
        </p:spPr>
        <p:txBody>
          <a:bodyPr wrap="square">
            <a:spAutoFit/>
          </a:bodyPr>
          <a:lstStyle/>
          <a:p>
            <a:r>
              <a:rPr lang="en-US" sz="2100" dirty="0"/>
              <a:t>Using the data in the graph above and your knowledge of United States politics, perform the following tasks.</a:t>
            </a:r>
          </a:p>
          <a:p>
            <a:r>
              <a:rPr lang="en-US" sz="2100" dirty="0"/>
              <a:t>(a)   Identify two trends shown in the graph.</a:t>
            </a:r>
          </a:p>
          <a:p>
            <a:pPr marL="342900" indent="-342900">
              <a:buAutoNum type="alphaLcParenBoth" startAt="2"/>
            </a:pPr>
            <a:r>
              <a:rPr lang="en-US" sz="2100" dirty="0"/>
              <a:t>Explain how each of the following contributes to the difference between the federal and the state and local lines in the graph.</a:t>
            </a:r>
          </a:p>
          <a:p>
            <a:pPr marL="285750" indent="-285750">
              <a:buFont typeface="Arial" panose="020B0604020202020204" pitchFamily="34" charset="0"/>
              <a:buChar char="•"/>
            </a:pPr>
            <a:r>
              <a:rPr lang="en-US" sz="2100" dirty="0"/>
              <a:t>Block grants</a:t>
            </a:r>
          </a:p>
          <a:p>
            <a:pPr marL="285750" indent="-285750">
              <a:buFont typeface="Arial" panose="020B0604020202020204" pitchFamily="34" charset="0"/>
              <a:buChar char="•"/>
            </a:pPr>
            <a:r>
              <a:rPr lang="en-US" sz="2100" dirty="0"/>
              <a:t>Federal mandates</a:t>
            </a:r>
          </a:p>
        </p:txBody>
      </p:sp>
    </p:spTree>
    <p:extLst>
      <p:ext uri="{BB962C8B-B14F-4D97-AF65-F5344CB8AC3E}">
        <p14:creationId xmlns:p14="http://schemas.microsoft.com/office/powerpoint/2010/main" val="1963421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066800" y="144469"/>
            <a:ext cx="5995322" cy="563616"/>
          </a:xfrm>
          <a:prstGeom prst="rect">
            <a:avLst/>
          </a:prstGeom>
        </p:spPr>
        <p:txBody>
          <a:bodyPr vert="horz" wrap="square" lIns="0" tIns="9525" rIns="0" bIns="0" rtlCol="0">
            <a:spAutoFit/>
          </a:bodyPr>
          <a:lstStyle/>
          <a:p>
            <a:pPr marL="10001" algn="ctr">
              <a:spcBef>
                <a:spcPts val="75"/>
              </a:spcBef>
            </a:pPr>
            <a:r>
              <a:rPr spc="-150" dirty="0"/>
              <a:t>ESSENTIAL </a:t>
            </a:r>
            <a:r>
              <a:rPr spc="-143" dirty="0"/>
              <a:t>QUESTION</a:t>
            </a:r>
            <a:endParaRPr spc="-221" dirty="0"/>
          </a:p>
        </p:txBody>
      </p:sp>
      <p:sp>
        <p:nvSpPr>
          <p:cNvPr id="3" name="object 3"/>
          <p:cNvSpPr txBox="1"/>
          <p:nvPr/>
        </p:nvSpPr>
        <p:spPr>
          <a:xfrm>
            <a:off x="144780" y="1066800"/>
            <a:ext cx="8854440" cy="655468"/>
          </a:xfrm>
          <a:prstGeom prst="rect">
            <a:avLst/>
          </a:prstGeom>
        </p:spPr>
        <p:txBody>
          <a:bodyPr vert="horz" wrap="square" lIns="0" tIns="9049" rIns="0" bIns="0" rtlCol="0">
            <a:spAutoFit/>
          </a:bodyPr>
          <a:lstStyle/>
          <a:p>
            <a:pPr marL="9525" marR="3810">
              <a:spcBef>
                <a:spcPts val="71"/>
              </a:spcBef>
              <a:tabLst>
                <a:tab pos="8579168" algn="l"/>
              </a:tabLst>
            </a:pPr>
            <a:r>
              <a:rPr sz="2100" b="1" dirty="0">
                <a:latin typeface="DejaVu Sans"/>
                <a:cs typeface="DejaVu Sans"/>
              </a:rPr>
              <a:t>How does the “devolution revolution” give states more power?</a:t>
            </a:r>
            <a:r>
              <a:rPr lang="en-US" sz="2100" b="1" dirty="0">
                <a:latin typeface="DejaVu Sans"/>
                <a:cs typeface="DejaVu Sans"/>
              </a:rPr>
              <a:t>  </a:t>
            </a:r>
            <a:r>
              <a:rPr sz="2100" b="1" dirty="0">
                <a:latin typeface="DejaVu Sans"/>
                <a:cs typeface="DejaVu Sans"/>
              </a:rPr>
              <a:t>Is  this a good or bad idea?</a:t>
            </a:r>
            <a:endParaRPr sz="2100" dirty="0">
              <a:latin typeface="DejaVu Sans"/>
              <a:cs typeface="DejaVu Sans"/>
            </a:endParaRPr>
          </a:p>
        </p:txBody>
      </p:sp>
      <p:grpSp>
        <p:nvGrpSpPr>
          <p:cNvPr id="4" name="object 4"/>
          <p:cNvGrpSpPr/>
          <p:nvPr/>
        </p:nvGrpSpPr>
        <p:grpSpPr>
          <a:xfrm>
            <a:off x="0" y="2343148"/>
            <a:ext cx="9143999" cy="4370383"/>
            <a:chOff x="673608" y="1981199"/>
            <a:chExt cx="10617835" cy="4876800"/>
          </a:xfrm>
        </p:grpSpPr>
        <p:sp>
          <p:nvSpPr>
            <p:cNvPr id="5" name="object 5"/>
            <p:cNvSpPr/>
            <p:nvPr/>
          </p:nvSpPr>
          <p:spPr>
            <a:xfrm>
              <a:off x="6711696" y="1981199"/>
              <a:ext cx="4579620" cy="4876798"/>
            </a:xfrm>
            <a:prstGeom prst="rect">
              <a:avLst/>
            </a:prstGeom>
            <a:blipFill>
              <a:blip r:embed="rId2" cstate="print"/>
              <a:stretch>
                <a:fillRect/>
              </a:stretch>
            </a:blipFill>
          </p:spPr>
          <p:txBody>
            <a:bodyPr wrap="square" lIns="0" tIns="0" rIns="0" bIns="0" rtlCol="0"/>
            <a:lstStyle/>
            <a:p>
              <a:endParaRPr sz="1350"/>
            </a:p>
          </p:txBody>
        </p:sp>
        <p:sp>
          <p:nvSpPr>
            <p:cNvPr id="6" name="object 6"/>
            <p:cNvSpPr/>
            <p:nvPr/>
          </p:nvSpPr>
          <p:spPr>
            <a:xfrm>
              <a:off x="673608" y="1981199"/>
              <a:ext cx="6079236" cy="4876798"/>
            </a:xfrm>
            <a:prstGeom prst="rect">
              <a:avLst/>
            </a:prstGeom>
            <a:blipFill>
              <a:blip r:embed="rId3" cstate="print"/>
              <a:stretch>
                <a:fillRect/>
              </a:stretch>
            </a:blipFill>
          </p:spPr>
          <p:txBody>
            <a:bodyPr wrap="square" lIns="0" tIns="0" rIns="0" bIns="0" rtlCol="0"/>
            <a:lstStyle/>
            <a:p>
              <a:endParaRPr sz="1350"/>
            </a:p>
          </p:txBody>
        </p:sp>
      </p:grpSp>
      <p:sp>
        <p:nvSpPr>
          <p:cNvPr id="7" name="object 7"/>
          <p:cNvSpPr txBox="1">
            <a:spLocks noGrp="1"/>
          </p:cNvSpPr>
          <p:nvPr>
            <p:ph type="sldNum" sz="quarter" idx="7"/>
          </p:nvPr>
        </p:nvSpPr>
        <p:spPr>
          <a:xfrm>
            <a:off x="6315418" y="5688798"/>
            <a:ext cx="154305" cy="237309"/>
          </a:xfrm>
          <a:prstGeom prst="rect">
            <a:avLst/>
          </a:prstGeom>
        </p:spPr>
        <p:txBody>
          <a:bodyPr vert="horz" wrap="square" lIns="0" tIns="0" rIns="0" bIns="0" rtlCol="0">
            <a:spAutoFit/>
          </a:bodyPr>
          <a:lstStyle/>
          <a:p>
            <a:pPr marL="28575">
              <a:lnSpc>
                <a:spcPts val="930"/>
              </a:lnSpc>
            </a:pPr>
            <a:fld id="{81D60167-4931-47E6-BA6A-407CBD079E47}" type="slidenum">
              <a:rPr spc="-116" dirty="0"/>
              <a:pPr marL="28575">
                <a:lnSpc>
                  <a:spcPts val="930"/>
                </a:lnSpc>
              </a:pPr>
              <a:t>43</a:t>
            </a:fld>
            <a:endParaRPr spc="-116"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524000" y="88262"/>
            <a:ext cx="5881022" cy="440505"/>
          </a:xfrm>
          <a:prstGeom prst="rect">
            <a:avLst/>
          </a:prstGeom>
        </p:spPr>
        <p:txBody>
          <a:bodyPr vert="horz" wrap="square" lIns="0" tIns="9525" rIns="0" bIns="0" rtlCol="0">
            <a:spAutoFit/>
          </a:bodyPr>
          <a:lstStyle/>
          <a:p>
            <a:pPr marL="10001" algn="ctr">
              <a:spcBef>
                <a:spcPts val="75"/>
              </a:spcBef>
            </a:pPr>
            <a:r>
              <a:rPr sz="2800" spc="-150" dirty="0"/>
              <a:t>ESSENTIAL </a:t>
            </a:r>
            <a:r>
              <a:rPr sz="2800" spc="-143" dirty="0"/>
              <a:t>QUESTION</a:t>
            </a:r>
            <a:endParaRPr sz="2800" spc="-221" dirty="0"/>
          </a:p>
        </p:txBody>
      </p:sp>
      <p:sp>
        <p:nvSpPr>
          <p:cNvPr id="3" name="object 3"/>
          <p:cNvSpPr txBox="1"/>
          <p:nvPr/>
        </p:nvSpPr>
        <p:spPr>
          <a:xfrm>
            <a:off x="116204" y="678651"/>
            <a:ext cx="9027796" cy="870912"/>
          </a:xfrm>
          <a:prstGeom prst="rect">
            <a:avLst/>
          </a:prstGeom>
        </p:spPr>
        <p:txBody>
          <a:bodyPr vert="horz" wrap="square" lIns="0" tIns="9049" rIns="0" bIns="0" rtlCol="0">
            <a:spAutoFit/>
          </a:bodyPr>
          <a:lstStyle/>
          <a:p>
            <a:pPr marL="9525" marR="3810">
              <a:spcBef>
                <a:spcPts val="71"/>
              </a:spcBef>
            </a:pPr>
            <a:r>
              <a:rPr sz="2800" b="1" spc="-158" dirty="0">
                <a:latin typeface="Garamond" panose="02020404030301010803" pitchFamily="18" charset="0"/>
                <a:cs typeface="DejaVu Sans"/>
              </a:rPr>
              <a:t>What are the </a:t>
            </a:r>
            <a:r>
              <a:rPr sz="2800" b="1" spc="-150" dirty="0">
                <a:latin typeface="Garamond" panose="02020404030301010803" pitchFamily="18" charset="0"/>
                <a:cs typeface="DejaVu Sans"/>
              </a:rPr>
              <a:t>positives </a:t>
            </a:r>
            <a:r>
              <a:rPr sz="2800" b="1" spc="-169" dirty="0">
                <a:latin typeface="Garamond" panose="02020404030301010803" pitchFamily="18" charset="0"/>
                <a:cs typeface="DejaVu Sans"/>
              </a:rPr>
              <a:t>and </a:t>
            </a:r>
            <a:r>
              <a:rPr sz="2800" b="1" spc="-161" dirty="0">
                <a:latin typeface="Garamond" panose="02020404030301010803" pitchFamily="18" charset="0"/>
                <a:cs typeface="DejaVu Sans"/>
              </a:rPr>
              <a:t>negatives </a:t>
            </a:r>
            <a:r>
              <a:rPr sz="2800" b="1" spc="-135" dirty="0">
                <a:latin typeface="Garamond" panose="02020404030301010803" pitchFamily="18" charset="0"/>
                <a:cs typeface="DejaVu Sans"/>
              </a:rPr>
              <a:t>of </a:t>
            </a:r>
            <a:r>
              <a:rPr sz="2800" b="1" spc="-153" dirty="0">
                <a:latin typeface="Garamond" panose="02020404030301010803" pitchFamily="18" charset="0"/>
                <a:cs typeface="DejaVu Sans"/>
              </a:rPr>
              <a:t>both </a:t>
            </a:r>
            <a:r>
              <a:rPr sz="2800" b="1" spc="-139" dirty="0">
                <a:latin typeface="Garamond" panose="02020404030301010803" pitchFamily="18" charset="0"/>
                <a:cs typeface="DejaVu Sans"/>
              </a:rPr>
              <a:t>block </a:t>
            </a:r>
            <a:r>
              <a:rPr sz="2800" b="1" spc="-161" dirty="0">
                <a:latin typeface="Garamond" panose="02020404030301010803" pitchFamily="18" charset="0"/>
                <a:cs typeface="DejaVu Sans"/>
              </a:rPr>
              <a:t>grants </a:t>
            </a:r>
            <a:r>
              <a:rPr sz="2800" b="1" spc="-169" dirty="0">
                <a:latin typeface="Garamond" panose="02020404030301010803" pitchFamily="18" charset="0"/>
                <a:cs typeface="DejaVu Sans"/>
              </a:rPr>
              <a:t>and  </a:t>
            </a:r>
            <a:r>
              <a:rPr sz="2800" b="1" spc="-146" dirty="0">
                <a:latin typeface="Garamond" panose="02020404030301010803" pitchFamily="18" charset="0"/>
                <a:cs typeface="DejaVu Sans"/>
              </a:rPr>
              <a:t>categorical</a:t>
            </a:r>
            <a:r>
              <a:rPr sz="2800" b="1" spc="-94" dirty="0">
                <a:latin typeface="Garamond" panose="02020404030301010803" pitchFamily="18" charset="0"/>
                <a:cs typeface="DejaVu Sans"/>
              </a:rPr>
              <a:t> </a:t>
            </a:r>
            <a:r>
              <a:rPr sz="2800" b="1" spc="-143" dirty="0">
                <a:latin typeface="Garamond" panose="02020404030301010803" pitchFamily="18" charset="0"/>
                <a:cs typeface="DejaVu Sans"/>
              </a:rPr>
              <a:t>grants?</a:t>
            </a:r>
            <a:endParaRPr sz="2800" dirty="0">
              <a:latin typeface="Garamond" panose="02020404030301010803" pitchFamily="18" charset="0"/>
              <a:cs typeface="DejaVu Sans"/>
            </a:endParaRPr>
          </a:p>
        </p:txBody>
      </p:sp>
      <p:sp>
        <p:nvSpPr>
          <p:cNvPr id="4" name="object 4"/>
          <p:cNvSpPr/>
          <p:nvPr/>
        </p:nvSpPr>
        <p:spPr>
          <a:xfrm>
            <a:off x="1981200" y="1549563"/>
            <a:ext cx="5867400" cy="4848348"/>
          </a:xfrm>
          <a:prstGeom prst="rect">
            <a:avLst/>
          </a:prstGeom>
          <a:blipFill>
            <a:blip r:embed="rId2" cstate="print"/>
            <a:stretch>
              <a:fillRect/>
            </a:stretch>
          </a:blipFill>
        </p:spPr>
        <p:txBody>
          <a:bodyPr wrap="square" lIns="0" tIns="0" rIns="0" bIns="0" rtlCol="0"/>
          <a:lstStyle/>
          <a:p>
            <a:endParaRPr sz="135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313856" y="320308"/>
            <a:ext cx="6412802" cy="378950"/>
          </a:xfrm>
          <a:prstGeom prst="rect">
            <a:avLst/>
          </a:prstGeom>
        </p:spPr>
        <p:txBody>
          <a:bodyPr vert="horz" wrap="square" lIns="0" tIns="9525" rIns="0" bIns="0" rtlCol="0">
            <a:spAutoFit/>
          </a:bodyPr>
          <a:lstStyle/>
          <a:p>
            <a:pPr marL="10001" algn="ctr">
              <a:spcBef>
                <a:spcPts val="75"/>
              </a:spcBef>
            </a:pPr>
            <a:r>
              <a:rPr sz="2400" dirty="0"/>
              <a:t>ESSENTIAL QUESTION</a:t>
            </a:r>
          </a:p>
        </p:txBody>
      </p:sp>
      <p:sp>
        <p:nvSpPr>
          <p:cNvPr id="3" name="object 3"/>
          <p:cNvSpPr txBox="1"/>
          <p:nvPr/>
        </p:nvSpPr>
        <p:spPr>
          <a:xfrm>
            <a:off x="110026" y="931893"/>
            <a:ext cx="9027796" cy="655468"/>
          </a:xfrm>
          <a:prstGeom prst="rect">
            <a:avLst/>
          </a:prstGeom>
        </p:spPr>
        <p:txBody>
          <a:bodyPr vert="horz" wrap="square" lIns="0" tIns="9049" rIns="0" bIns="0" rtlCol="0">
            <a:spAutoFit/>
          </a:bodyPr>
          <a:lstStyle/>
          <a:p>
            <a:pPr marL="9525" marR="3810">
              <a:spcBef>
                <a:spcPts val="71"/>
              </a:spcBef>
              <a:tabLst>
                <a:tab pos="7463790" algn="l"/>
              </a:tabLst>
            </a:pPr>
            <a:r>
              <a:rPr sz="2100" b="1" dirty="0">
                <a:latin typeface="DejaVu Sans"/>
                <a:cs typeface="DejaVu Sans"/>
              </a:rPr>
              <a:t>Why do unfunded mandates really hurt state budgets?</a:t>
            </a:r>
            <a:r>
              <a:rPr lang="en-US" sz="2100" b="1" dirty="0">
                <a:latin typeface="DejaVu Sans"/>
                <a:cs typeface="DejaVu Sans"/>
              </a:rPr>
              <a:t>  </a:t>
            </a:r>
            <a:r>
              <a:rPr sz="2100" b="1" dirty="0">
                <a:latin typeface="DejaVu Sans"/>
                <a:cs typeface="DejaVu Sans"/>
              </a:rPr>
              <a:t>Use the  Americans with Disabilities Act as an example.</a:t>
            </a:r>
            <a:endParaRPr sz="2100" dirty="0">
              <a:latin typeface="DejaVu Sans"/>
              <a:cs typeface="DejaVu Sans"/>
            </a:endParaRPr>
          </a:p>
        </p:txBody>
      </p:sp>
      <p:sp>
        <p:nvSpPr>
          <p:cNvPr id="4" name="object 4"/>
          <p:cNvSpPr/>
          <p:nvPr/>
        </p:nvSpPr>
        <p:spPr>
          <a:xfrm>
            <a:off x="7391400" y="1656147"/>
            <a:ext cx="1584916" cy="1475467"/>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65531" y="3200400"/>
            <a:ext cx="9027796" cy="3622693"/>
          </a:xfrm>
          <a:prstGeom prst="rect">
            <a:avLst/>
          </a:prstGeom>
          <a:blipFill>
            <a:blip r:embed="rId3" cstate="print"/>
            <a:stretch>
              <a:fillRect/>
            </a:stretch>
          </a:blipFill>
        </p:spPr>
        <p:txBody>
          <a:bodyPr wrap="square" lIns="0" tIns="0" rIns="0" bIns="0" rtlCol="0"/>
          <a:lstStyle/>
          <a:p>
            <a:endParaRPr sz="1350"/>
          </a:p>
        </p:txBody>
      </p:sp>
      <p:sp>
        <p:nvSpPr>
          <p:cNvPr id="6" name="object 6"/>
          <p:cNvSpPr txBox="1">
            <a:spLocks noGrp="1"/>
          </p:cNvSpPr>
          <p:nvPr>
            <p:ph type="sldNum" sz="quarter" idx="7"/>
          </p:nvPr>
        </p:nvSpPr>
        <p:spPr>
          <a:xfrm>
            <a:off x="6315418" y="5688798"/>
            <a:ext cx="154305" cy="237309"/>
          </a:xfrm>
          <a:prstGeom prst="rect">
            <a:avLst/>
          </a:prstGeom>
        </p:spPr>
        <p:txBody>
          <a:bodyPr vert="horz" wrap="square" lIns="0" tIns="0" rIns="0" bIns="0" rtlCol="0">
            <a:spAutoFit/>
          </a:bodyPr>
          <a:lstStyle/>
          <a:p>
            <a:pPr marL="28575">
              <a:lnSpc>
                <a:spcPts val="930"/>
              </a:lnSpc>
            </a:pPr>
            <a:fld id="{81D60167-4931-47E6-BA6A-407CBD079E47}" type="slidenum">
              <a:rPr spc="-116" dirty="0"/>
              <a:pPr marL="28575">
                <a:lnSpc>
                  <a:spcPts val="930"/>
                </a:lnSpc>
              </a:pPr>
              <a:t>45</a:t>
            </a:fld>
            <a:endParaRPr spc="-116"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9869" y="0"/>
            <a:ext cx="7424261" cy="393858"/>
          </a:xfrm>
          <a:prstGeom prst="rect">
            <a:avLst/>
          </a:prstGeom>
        </p:spPr>
        <p:txBody>
          <a:bodyPr vert="horz" wrap="square" lIns="0" tIns="9049" rIns="0" bIns="0" rtlCol="0">
            <a:spAutoFit/>
          </a:bodyPr>
          <a:lstStyle/>
          <a:p>
            <a:pPr marL="9525">
              <a:spcBef>
                <a:spcPts val="71"/>
              </a:spcBef>
            </a:pPr>
            <a:r>
              <a:rPr sz="2500" spc="-64" dirty="0">
                <a:latin typeface="Calibri"/>
                <a:cs typeface="Calibri"/>
              </a:rPr>
              <a:t>WHAT </a:t>
            </a:r>
            <a:r>
              <a:rPr sz="2500" spc="-4" dirty="0">
                <a:latin typeface="Calibri"/>
                <a:cs typeface="Calibri"/>
              </a:rPr>
              <a:t>ARE </a:t>
            </a:r>
            <a:r>
              <a:rPr sz="2500" spc="-8" dirty="0">
                <a:latin typeface="Calibri"/>
                <a:cs typeface="Calibri"/>
              </a:rPr>
              <a:t>THE </a:t>
            </a:r>
            <a:r>
              <a:rPr sz="2500" spc="-56" dirty="0">
                <a:latin typeface="Calibri"/>
                <a:cs typeface="Calibri"/>
              </a:rPr>
              <a:t>ADVANTAGES </a:t>
            </a:r>
            <a:r>
              <a:rPr sz="2500" spc="-4" dirty="0">
                <a:latin typeface="Calibri"/>
                <a:cs typeface="Calibri"/>
              </a:rPr>
              <a:t>OF</a:t>
            </a:r>
            <a:r>
              <a:rPr sz="2500" spc="120" dirty="0">
                <a:latin typeface="Calibri"/>
                <a:cs typeface="Calibri"/>
              </a:rPr>
              <a:t> </a:t>
            </a:r>
            <a:r>
              <a:rPr sz="2500" spc="-4" dirty="0">
                <a:latin typeface="Calibri"/>
                <a:cs typeface="Calibri"/>
              </a:rPr>
              <a:t>FEDERALISM?</a:t>
            </a:r>
            <a:endParaRPr sz="2500" dirty="0">
              <a:latin typeface="Calibri"/>
              <a:cs typeface="Calibri"/>
            </a:endParaRPr>
          </a:p>
        </p:txBody>
      </p:sp>
      <p:sp>
        <p:nvSpPr>
          <p:cNvPr id="3" name="object 3"/>
          <p:cNvSpPr txBox="1"/>
          <p:nvPr/>
        </p:nvSpPr>
        <p:spPr>
          <a:xfrm>
            <a:off x="55052" y="379943"/>
            <a:ext cx="4745548" cy="6386557"/>
          </a:xfrm>
          <a:prstGeom prst="rect">
            <a:avLst/>
          </a:prstGeom>
        </p:spPr>
        <p:txBody>
          <a:bodyPr vert="horz" wrap="square" lIns="0" tIns="53340" rIns="0" bIns="0" rtlCol="0">
            <a:spAutoFit/>
          </a:bodyPr>
          <a:lstStyle/>
          <a:p>
            <a:pPr marL="9525" marR="0" lvl="0" indent="0" algn="l" defTabSz="914400" rtl="0" eaLnBrk="1" fontAlgn="auto" latinLnBrk="0" hangingPunct="1">
              <a:lnSpc>
                <a:spcPct val="100000"/>
              </a:lnSpc>
              <a:spcBef>
                <a:spcPts val="420"/>
              </a:spcBef>
              <a:spcAft>
                <a:spcPts val="0"/>
              </a:spcAft>
              <a:buClrTx/>
              <a:buSzTx/>
              <a:buFontTx/>
              <a:buNone/>
              <a:tabLst/>
              <a:defRPr/>
            </a:pPr>
            <a:r>
              <a:rPr kumimoji="0" sz="1700" b="1" i="1" u="none" strike="noStrike" kern="1200" cap="none" spc="0" normalizeH="0" baseline="0" noProof="0" dirty="0">
                <a:ln>
                  <a:noFill/>
                </a:ln>
                <a:solidFill>
                  <a:prstClr val="black"/>
                </a:solidFill>
                <a:effectLst/>
                <a:uLnTx/>
                <a:uFillTx/>
                <a:latin typeface="Calibri"/>
                <a:ea typeface="+mn-ea"/>
                <a:cs typeface="Calibri"/>
              </a:rPr>
              <a:t>1. </a:t>
            </a:r>
            <a:r>
              <a:rPr kumimoji="0" sz="1700" b="1" i="1" u="none" strike="noStrike" kern="1200" cap="none" spc="-4" normalizeH="0" baseline="0" noProof="0" dirty="0">
                <a:ln>
                  <a:noFill/>
                </a:ln>
                <a:solidFill>
                  <a:prstClr val="black"/>
                </a:solidFill>
                <a:effectLst/>
                <a:uLnTx/>
                <a:uFillTx/>
                <a:latin typeface="Calibri"/>
                <a:ea typeface="+mn-ea"/>
                <a:cs typeface="Calibri"/>
              </a:rPr>
              <a:t>FEDERALISM </a:t>
            </a:r>
            <a:r>
              <a:rPr kumimoji="0" sz="1700" b="1" i="1" u="none" strike="noStrike" kern="1200" cap="none" spc="-8" normalizeH="0" baseline="0" noProof="0" dirty="0">
                <a:ln>
                  <a:noFill/>
                </a:ln>
                <a:solidFill>
                  <a:prstClr val="black"/>
                </a:solidFill>
                <a:effectLst/>
                <a:uLnTx/>
                <a:uFillTx/>
                <a:latin typeface="Calibri"/>
                <a:ea typeface="+mn-ea"/>
                <a:cs typeface="Calibri"/>
              </a:rPr>
              <a:t>CHECKS </a:t>
            </a:r>
            <a:r>
              <a:rPr kumimoji="0" sz="1700" b="1" i="1" u="none" strike="noStrike" kern="1200" cap="none" spc="-4" normalizeH="0" baseline="0" noProof="0" dirty="0">
                <a:ln>
                  <a:noFill/>
                </a:ln>
                <a:solidFill>
                  <a:prstClr val="black"/>
                </a:solidFill>
                <a:effectLst/>
                <a:uLnTx/>
                <a:uFillTx/>
                <a:latin typeface="Calibri"/>
                <a:ea typeface="+mn-ea"/>
                <a:cs typeface="Calibri"/>
              </a:rPr>
              <a:t>THE </a:t>
            </a:r>
            <a:r>
              <a:rPr kumimoji="0" sz="1700" b="1" i="1" u="none" strike="noStrike" kern="1200" cap="none" spc="-8" normalizeH="0" baseline="0" noProof="0" dirty="0">
                <a:ln>
                  <a:noFill/>
                </a:ln>
                <a:solidFill>
                  <a:prstClr val="black"/>
                </a:solidFill>
                <a:effectLst/>
                <a:uLnTx/>
                <a:uFillTx/>
                <a:latin typeface="Calibri"/>
                <a:ea typeface="+mn-ea"/>
                <a:cs typeface="Calibri"/>
              </a:rPr>
              <a:t>GROWTH </a:t>
            </a:r>
            <a:r>
              <a:rPr kumimoji="0" sz="1700" b="1" i="1" u="none" strike="noStrike" kern="1200" cap="none" spc="-4" normalizeH="0" baseline="0" noProof="0" dirty="0">
                <a:ln>
                  <a:noFill/>
                </a:ln>
                <a:solidFill>
                  <a:prstClr val="black"/>
                </a:solidFill>
                <a:effectLst/>
                <a:uLnTx/>
                <a:uFillTx/>
                <a:latin typeface="Calibri"/>
                <a:ea typeface="+mn-ea"/>
                <a:cs typeface="Calibri"/>
              </a:rPr>
              <a:t>OF</a:t>
            </a:r>
            <a:r>
              <a:rPr kumimoji="0" sz="1700" b="1" i="1" u="none" strike="noStrike" kern="1200" cap="none" spc="26" normalizeH="0" baseline="0" noProof="0" dirty="0">
                <a:ln>
                  <a:noFill/>
                </a:ln>
                <a:solidFill>
                  <a:prstClr val="black"/>
                </a:solidFill>
                <a:effectLst/>
                <a:uLnTx/>
                <a:uFillTx/>
                <a:latin typeface="Calibri"/>
                <a:ea typeface="+mn-ea"/>
                <a:cs typeface="Calibri"/>
              </a:rPr>
              <a:t> </a:t>
            </a:r>
            <a:r>
              <a:rPr kumimoji="0" sz="1700" b="1" i="1" u="none" strike="noStrike" kern="1200" cap="none" spc="-4" normalizeH="0" baseline="0" noProof="0" dirty="0">
                <a:ln>
                  <a:noFill/>
                </a:ln>
                <a:solidFill>
                  <a:prstClr val="black"/>
                </a:solidFill>
                <a:effectLst/>
                <a:uLnTx/>
                <a:uFillTx/>
                <a:latin typeface="Calibri"/>
                <a:ea typeface="+mn-ea"/>
                <a:cs typeface="Calibri"/>
              </a:rPr>
              <a:t>TYRANNY</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0" lvl="0" indent="-257175" algn="l" defTabSz="914400" rtl="0" eaLnBrk="1" fontAlgn="auto" latinLnBrk="0" hangingPunct="1">
              <a:lnSpc>
                <a:spcPct val="100000"/>
              </a:lnSpc>
              <a:spcBef>
                <a:spcPts val="304"/>
              </a:spcBef>
              <a:spcAft>
                <a:spcPts val="0"/>
              </a:spcAft>
              <a:buClrTx/>
              <a:buSzTx/>
              <a:buFont typeface="Arial"/>
              <a:buChar char="•"/>
              <a:tabLst>
                <a:tab pos="266224" algn="l"/>
                <a:tab pos="266700" algn="l"/>
              </a:tabLst>
              <a:defRPr/>
            </a:pPr>
            <a:r>
              <a:rPr kumimoji="0" sz="1700" b="1" i="0" u="none" strike="noStrike" kern="1200" cap="none" spc="-4" normalizeH="0" baseline="0" noProof="0" dirty="0">
                <a:ln>
                  <a:noFill/>
                </a:ln>
                <a:solidFill>
                  <a:prstClr val="black"/>
                </a:solidFill>
                <a:effectLst/>
                <a:uLnTx/>
                <a:uFillTx/>
                <a:latin typeface="Calibri"/>
                <a:ea typeface="+mn-ea"/>
                <a:cs typeface="Calibri"/>
              </a:rPr>
              <a:t>Inhibits </a:t>
            </a:r>
            <a:r>
              <a:rPr kumimoji="0" sz="1700" b="1" i="0" u="none" strike="noStrike" kern="1200" cap="none" spc="-8" normalizeH="0" baseline="0" noProof="0" dirty="0">
                <a:ln>
                  <a:noFill/>
                </a:ln>
                <a:solidFill>
                  <a:prstClr val="black"/>
                </a:solidFill>
                <a:effectLst/>
                <a:uLnTx/>
                <a:uFillTx/>
                <a:latin typeface="Calibri"/>
                <a:ea typeface="+mn-ea"/>
                <a:cs typeface="Calibri"/>
              </a:rPr>
              <a:t>formation </a:t>
            </a:r>
            <a:r>
              <a:rPr kumimoji="0" sz="1700" b="1" i="0" u="none" strike="noStrike" kern="1200" cap="none" spc="-4" normalizeH="0" baseline="0" noProof="0" dirty="0">
                <a:ln>
                  <a:noFill/>
                </a:ln>
                <a:solidFill>
                  <a:prstClr val="black"/>
                </a:solidFill>
                <a:effectLst/>
                <a:uLnTx/>
                <a:uFillTx/>
                <a:latin typeface="Calibri"/>
                <a:ea typeface="+mn-ea"/>
                <a:cs typeface="Calibri"/>
              </a:rPr>
              <a:t>of a </a:t>
            </a:r>
            <a:r>
              <a:rPr kumimoji="0" sz="1700" b="1" i="0" u="none" strike="noStrike" kern="1200" cap="none" spc="-8" normalizeH="0" baseline="0" noProof="0" dirty="0">
                <a:ln>
                  <a:noFill/>
                </a:ln>
                <a:solidFill>
                  <a:prstClr val="black"/>
                </a:solidFill>
                <a:effectLst/>
                <a:uLnTx/>
                <a:uFillTx/>
                <a:latin typeface="Calibri"/>
                <a:ea typeface="+mn-ea"/>
                <a:cs typeface="Calibri"/>
              </a:rPr>
              <a:t>single-interest</a:t>
            </a:r>
            <a:r>
              <a:rPr kumimoji="0" sz="1700" b="1" i="0" u="none" strike="noStrike" kern="1200" cap="none" spc="26" normalizeH="0" baseline="0" noProof="0" dirty="0">
                <a:ln>
                  <a:noFill/>
                </a:ln>
                <a:solidFill>
                  <a:prstClr val="black"/>
                </a:solidFill>
                <a:effectLst/>
                <a:uLnTx/>
                <a:uFillTx/>
                <a:latin typeface="Calibri"/>
                <a:ea typeface="+mn-ea"/>
                <a:cs typeface="Calibri"/>
              </a:rPr>
              <a:t> </a:t>
            </a:r>
            <a:r>
              <a:rPr kumimoji="0" sz="1700" b="1" i="0" u="none" strike="noStrike" kern="1200" cap="none" spc="-8" normalizeH="0" baseline="0" noProof="0" dirty="0">
                <a:ln>
                  <a:noFill/>
                </a:ln>
                <a:solidFill>
                  <a:prstClr val="black"/>
                </a:solidFill>
                <a:effectLst/>
                <a:uLnTx/>
                <a:uFillTx/>
                <a:latin typeface="Calibri"/>
                <a:ea typeface="+mn-ea"/>
                <a:cs typeface="Calibri"/>
              </a:rPr>
              <a:t>majority</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215741" lvl="0" indent="-257175" algn="l" defTabSz="914400" rtl="0" eaLnBrk="1" fontAlgn="auto" latinLnBrk="0" hangingPunct="1">
              <a:lnSpc>
                <a:spcPct val="101299"/>
              </a:lnSpc>
              <a:spcBef>
                <a:spcPts val="270"/>
              </a:spcBef>
              <a:spcAft>
                <a:spcPts val="0"/>
              </a:spcAft>
              <a:buClrTx/>
              <a:buSzTx/>
              <a:buFont typeface="Arial"/>
              <a:buChar char="•"/>
              <a:tabLst>
                <a:tab pos="266224" algn="l"/>
                <a:tab pos="266700" algn="l"/>
              </a:tabLst>
              <a:defRPr/>
            </a:pPr>
            <a:r>
              <a:rPr kumimoji="0" sz="1700" b="1" i="0" u="none" strike="noStrike" kern="1200" cap="none" spc="-8" normalizeH="0" baseline="0" noProof="0" dirty="0">
                <a:ln>
                  <a:noFill/>
                </a:ln>
                <a:solidFill>
                  <a:prstClr val="black"/>
                </a:solidFill>
                <a:effectLst/>
                <a:uLnTx/>
                <a:uFillTx/>
                <a:latin typeface="Calibri"/>
                <a:ea typeface="+mn-ea"/>
                <a:cs typeface="Calibri"/>
              </a:rPr>
              <a:t>If </a:t>
            </a:r>
            <a:r>
              <a:rPr kumimoji="0" sz="1700" b="1" i="0" u="none" strike="noStrike" kern="1200" cap="none" spc="-11" normalizeH="0" baseline="0" noProof="0" dirty="0">
                <a:ln>
                  <a:noFill/>
                </a:ln>
                <a:solidFill>
                  <a:prstClr val="black"/>
                </a:solidFill>
                <a:effectLst/>
                <a:uLnTx/>
                <a:uFillTx/>
                <a:latin typeface="Calibri"/>
                <a:ea typeface="+mn-ea"/>
                <a:cs typeface="Calibri"/>
              </a:rPr>
              <a:t>tyranny </a:t>
            </a:r>
            <a:r>
              <a:rPr kumimoji="0" sz="1700" b="1" i="0" u="none" strike="noStrike" kern="1200" cap="none" spc="-8" normalizeH="0" baseline="0" noProof="0" dirty="0">
                <a:ln>
                  <a:noFill/>
                </a:ln>
                <a:solidFill>
                  <a:prstClr val="black"/>
                </a:solidFill>
                <a:effectLst/>
                <a:uLnTx/>
                <a:uFillTx/>
                <a:latin typeface="Calibri"/>
                <a:ea typeface="+mn-ea"/>
                <a:cs typeface="Calibri"/>
              </a:rPr>
              <a:t>occurred </a:t>
            </a:r>
            <a:r>
              <a:rPr kumimoji="0" sz="1700" b="1" i="0" u="none" strike="noStrike" kern="1200" cap="none" spc="-4" normalizeH="0" baseline="0" noProof="0" dirty="0">
                <a:ln>
                  <a:noFill/>
                </a:ln>
                <a:solidFill>
                  <a:prstClr val="black"/>
                </a:solidFill>
                <a:effectLst/>
                <a:uLnTx/>
                <a:uFillTx/>
                <a:latin typeface="Calibri"/>
                <a:ea typeface="+mn-ea"/>
                <a:cs typeface="Calibri"/>
              </a:rPr>
              <a:t>in a </a:t>
            </a:r>
            <a:r>
              <a:rPr kumimoji="0" sz="1700" b="1" i="0" u="none" strike="noStrike" kern="1200" cap="none" spc="-15" normalizeH="0" baseline="0" noProof="0" dirty="0">
                <a:ln>
                  <a:noFill/>
                </a:ln>
                <a:solidFill>
                  <a:prstClr val="black"/>
                </a:solidFill>
                <a:effectLst/>
                <a:uLnTx/>
                <a:uFillTx/>
                <a:latin typeface="Calibri"/>
                <a:ea typeface="+mn-ea"/>
                <a:cs typeface="Calibri"/>
              </a:rPr>
              <a:t>few </a:t>
            </a:r>
            <a:r>
              <a:rPr kumimoji="0" sz="1700" b="1" i="0" u="none" strike="noStrike" kern="1200" cap="none" spc="-11" normalizeH="0" baseline="0" noProof="0" dirty="0">
                <a:ln>
                  <a:noFill/>
                </a:ln>
                <a:solidFill>
                  <a:prstClr val="black"/>
                </a:solidFill>
                <a:effectLst/>
                <a:uLnTx/>
                <a:uFillTx/>
                <a:latin typeface="Calibri"/>
                <a:ea typeface="+mn-ea"/>
                <a:cs typeface="Calibri"/>
              </a:rPr>
              <a:t>states, federal </a:t>
            </a:r>
            <a:r>
              <a:rPr kumimoji="0" sz="1700" b="1" i="0" u="none" strike="noStrike" kern="1200" cap="none" spc="-8" normalizeH="0" baseline="0" noProof="0" dirty="0">
                <a:ln>
                  <a:noFill/>
                </a:ln>
                <a:solidFill>
                  <a:prstClr val="black"/>
                </a:solidFill>
                <a:effectLst/>
                <a:uLnTx/>
                <a:uFillTx/>
                <a:latin typeface="Calibri"/>
                <a:ea typeface="+mn-ea"/>
                <a:cs typeface="Calibri"/>
              </a:rPr>
              <a:t>government </a:t>
            </a:r>
            <a:r>
              <a:rPr kumimoji="0" sz="1700" b="1" i="0" u="none" strike="noStrike" kern="1200" cap="none" spc="-4" normalizeH="0" baseline="0" noProof="0" dirty="0">
                <a:ln>
                  <a:noFill/>
                </a:ln>
                <a:solidFill>
                  <a:prstClr val="black"/>
                </a:solidFill>
                <a:effectLst/>
                <a:uLnTx/>
                <a:uFillTx/>
                <a:latin typeface="Calibri"/>
                <a:ea typeface="+mn-ea"/>
                <a:cs typeface="Calibri"/>
              </a:rPr>
              <a:t>could  </a:t>
            </a:r>
            <a:r>
              <a:rPr kumimoji="0" sz="1700" b="1" i="0" u="none" strike="noStrike" kern="1200" cap="none" spc="-11" normalizeH="0" baseline="0" noProof="0" dirty="0">
                <a:ln>
                  <a:noFill/>
                </a:ln>
                <a:solidFill>
                  <a:prstClr val="black"/>
                </a:solidFill>
                <a:effectLst/>
                <a:uLnTx/>
                <a:uFillTx/>
                <a:latin typeface="Calibri"/>
                <a:ea typeface="+mn-ea"/>
                <a:cs typeface="Calibri"/>
              </a:rPr>
              <a:t>prevent </a:t>
            </a:r>
            <a:r>
              <a:rPr kumimoji="0" sz="1700" b="1" i="0" u="none" strike="noStrike" kern="1200" cap="none" spc="-4" normalizeH="0" baseline="0" noProof="0" dirty="0">
                <a:ln>
                  <a:noFill/>
                </a:ln>
                <a:solidFill>
                  <a:prstClr val="black"/>
                </a:solidFill>
                <a:effectLst/>
                <a:uLnTx/>
                <a:uFillTx/>
                <a:latin typeface="Calibri"/>
                <a:ea typeface="+mn-ea"/>
                <a:cs typeface="Calibri"/>
              </a:rPr>
              <a:t>its </a:t>
            </a:r>
            <a:r>
              <a:rPr kumimoji="0" sz="1700" b="1" i="0" u="none" strike="noStrike" kern="1200" cap="none" spc="-8" normalizeH="0" baseline="0" noProof="0" dirty="0">
                <a:ln>
                  <a:noFill/>
                </a:ln>
                <a:solidFill>
                  <a:prstClr val="black"/>
                </a:solidFill>
                <a:effectLst/>
                <a:uLnTx/>
                <a:uFillTx/>
                <a:latin typeface="Calibri"/>
                <a:ea typeface="+mn-ea"/>
                <a:cs typeface="Calibri"/>
              </a:rPr>
              <a:t>spread to others </a:t>
            </a:r>
            <a:r>
              <a:rPr kumimoji="0" sz="1700" b="1" i="0" u="none" strike="noStrike" kern="1200" cap="none" spc="-4" normalizeH="0" baseline="0" noProof="0" dirty="0">
                <a:ln>
                  <a:noFill/>
                </a:ln>
                <a:solidFill>
                  <a:prstClr val="black"/>
                </a:solidFill>
                <a:effectLst/>
                <a:uLnTx/>
                <a:uFillTx/>
                <a:latin typeface="Calibri"/>
                <a:ea typeface="+mn-ea"/>
                <a:cs typeface="Calibri"/>
              </a:rPr>
              <a:t>(e.g. </a:t>
            </a:r>
            <a:r>
              <a:rPr kumimoji="0" sz="1700" b="1" i="0" u="none" strike="noStrike" kern="1200" cap="none" spc="-8" normalizeH="0" baseline="0" noProof="0" dirty="0">
                <a:ln>
                  <a:noFill/>
                </a:ln>
                <a:solidFill>
                  <a:prstClr val="black"/>
                </a:solidFill>
                <a:effectLst/>
                <a:uLnTx/>
                <a:uFillTx/>
                <a:latin typeface="Calibri"/>
                <a:ea typeface="+mn-ea"/>
                <a:cs typeface="Calibri"/>
              </a:rPr>
              <a:t>Shays</a:t>
            </a:r>
            <a:r>
              <a:rPr kumimoji="0" sz="1700" b="1" i="0" u="none" strike="noStrike" kern="1200" cap="none" spc="-8" normalizeH="0" baseline="0" noProof="0" dirty="0">
                <a:ln>
                  <a:noFill/>
                </a:ln>
                <a:solidFill>
                  <a:prstClr val="black"/>
                </a:solidFill>
                <a:effectLst/>
                <a:uLnTx/>
                <a:uFillTx/>
                <a:latin typeface="MS PGothic"/>
                <a:ea typeface="+mn-ea"/>
                <a:cs typeface="MS PGothic"/>
              </a:rPr>
              <a:t>’</a:t>
            </a:r>
            <a:r>
              <a:rPr kumimoji="0" sz="1700" b="1" i="0" u="none" strike="noStrike" kern="1200" cap="none" spc="-11" normalizeH="0" baseline="0" noProof="0" dirty="0">
                <a:ln>
                  <a:noFill/>
                </a:ln>
                <a:solidFill>
                  <a:prstClr val="black"/>
                </a:solidFill>
                <a:effectLst/>
                <a:uLnTx/>
                <a:uFillTx/>
                <a:latin typeface="MS PGothic"/>
                <a:ea typeface="+mn-ea"/>
                <a:cs typeface="MS PGothic"/>
              </a:rPr>
              <a:t> </a:t>
            </a:r>
            <a:r>
              <a:rPr kumimoji="0" sz="1700" b="1" i="0" u="none" strike="noStrike" kern="1200" cap="none" spc="-8" normalizeH="0" baseline="0" noProof="0" dirty="0">
                <a:ln>
                  <a:noFill/>
                </a:ln>
                <a:solidFill>
                  <a:prstClr val="black"/>
                </a:solidFill>
                <a:effectLst/>
                <a:uLnTx/>
                <a:uFillTx/>
                <a:latin typeface="Calibri"/>
                <a:ea typeface="+mn-ea"/>
                <a:cs typeface="Calibri"/>
              </a:rPr>
              <a:t>Rebellion).</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181928" lvl="0" indent="-257175" algn="l" defTabSz="914400" rtl="0" eaLnBrk="1" fontAlgn="auto" latinLnBrk="0" hangingPunct="1">
              <a:lnSpc>
                <a:spcPct val="100000"/>
              </a:lnSpc>
              <a:spcBef>
                <a:spcPts val="270"/>
              </a:spcBef>
              <a:spcAft>
                <a:spcPts val="0"/>
              </a:spcAft>
              <a:buClrTx/>
              <a:buSzTx/>
              <a:buFont typeface="Arial"/>
              <a:buChar char="•"/>
              <a:tabLst>
                <a:tab pos="266224" algn="l"/>
                <a:tab pos="266700" algn="l"/>
              </a:tabLst>
              <a:defRPr/>
            </a:pPr>
            <a:r>
              <a:rPr kumimoji="0" sz="1700" b="1" i="0" u="none" strike="noStrike" kern="1200" cap="none" spc="-4" normalizeH="0" baseline="0" noProof="0" dirty="0">
                <a:ln>
                  <a:noFill/>
                </a:ln>
                <a:solidFill>
                  <a:prstClr val="black"/>
                </a:solidFill>
                <a:effectLst/>
                <a:uLnTx/>
                <a:uFillTx/>
                <a:latin typeface="Calibri"/>
                <a:ea typeface="+mn-ea"/>
                <a:cs typeface="Calibri"/>
              </a:rPr>
              <a:t>National </a:t>
            </a:r>
            <a:r>
              <a:rPr kumimoji="0" sz="1700" b="1" i="0" u="none" strike="noStrike" kern="1200" cap="none" spc="-8" normalizeH="0" baseline="0" noProof="0" dirty="0">
                <a:ln>
                  <a:noFill/>
                </a:ln>
                <a:solidFill>
                  <a:prstClr val="black"/>
                </a:solidFill>
                <a:effectLst/>
                <a:uLnTx/>
                <a:uFillTx/>
                <a:latin typeface="Calibri"/>
                <a:ea typeface="+mn-ea"/>
                <a:cs typeface="Calibri"/>
              </a:rPr>
              <a:t>government </a:t>
            </a:r>
            <a:r>
              <a:rPr kumimoji="0" sz="1700" b="1" i="0" u="none" strike="noStrike" kern="1200" cap="none" spc="-4" normalizeH="0" baseline="0" noProof="0" dirty="0">
                <a:ln>
                  <a:noFill/>
                </a:ln>
                <a:solidFill>
                  <a:prstClr val="black"/>
                </a:solidFill>
                <a:effectLst/>
                <a:uLnTx/>
                <a:uFillTx/>
                <a:latin typeface="Calibri"/>
                <a:ea typeface="+mn-ea"/>
                <a:cs typeface="Calibri"/>
              </a:rPr>
              <a:t>has only those </a:t>
            </a:r>
            <a:r>
              <a:rPr kumimoji="0" sz="1700" b="1" i="0" u="none" strike="noStrike" kern="1200" cap="none" spc="-11" normalizeH="0" baseline="0" noProof="0" dirty="0">
                <a:ln>
                  <a:noFill/>
                </a:ln>
                <a:solidFill>
                  <a:prstClr val="black"/>
                </a:solidFill>
                <a:effectLst/>
                <a:uLnTx/>
                <a:uFillTx/>
                <a:latin typeface="Calibri"/>
                <a:ea typeface="+mn-ea"/>
                <a:cs typeface="Calibri"/>
              </a:rPr>
              <a:t>powers granted </a:t>
            </a:r>
            <a:r>
              <a:rPr kumimoji="0" sz="1700" b="1" i="0" u="none" strike="noStrike" kern="1200" cap="none" spc="-8" normalizeH="0" baseline="0" noProof="0" dirty="0">
                <a:ln>
                  <a:noFill/>
                </a:ln>
                <a:solidFill>
                  <a:prstClr val="black"/>
                </a:solidFill>
                <a:effectLst/>
                <a:uLnTx/>
                <a:uFillTx/>
                <a:latin typeface="Calibri"/>
                <a:ea typeface="+mn-ea"/>
                <a:cs typeface="Calibri"/>
              </a:rPr>
              <a:t>to </a:t>
            </a:r>
            <a:r>
              <a:rPr kumimoji="0" sz="1700" b="1" i="0" u="none" strike="noStrike" kern="1200" cap="none" spc="-4" normalizeH="0" baseline="0" noProof="0" dirty="0">
                <a:ln>
                  <a:noFill/>
                </a:ln>
                <a:solidFill>
                  <a:prstClr val="black"/>
                </a:solidFill>
                <a:effectLst/>
                <a:uLnTx/>
                <a:uFillTx/>
                <a:latin typeface="Calibri"/>
                <a:ea typeface="+mn-ea"/>
                <a:cs typeface="Calibri"/>
              </a:rPr>
              <a:t>it - all  </a:t>
            </a:r>
            <a:r>
              <a:rPr kumimoji="0" sz="1700" b="1" i="0" u="none" strike="noStrike" kern="1200" cap="none" spc="-8" normalizeH="0" baseline="0" noProof="0" dirty="0">
                <a:ln>
                  <a:noFill/>
                </a:ln>
                <a:solidFill>
                  <a:prstClr val="black"/>
                </a:solidFill>
                <a:effectLst/>
                <a:uLnTx/>
                <a:uFillTx/>
                <a:latin typeface="Calibri"/>
                <a:ea typeface="+mn-ea"/>
                <a:cs typeface="Calibri"/>
              </a:rPr>
              <a:t>others </a:t>
            </a:r>
            <a:r>
              <a:rPr kumimoji="0" sz="1700" b="1" i="0" u="none" strike="noStrike" kern="1200" cap="none" spc="-4" normalizeH="0" baseline="0" noProof="0" dirty="0">
                <a:ln>
                  <a:noFill/>
                </a:ln>
                <a:solidFill>
                  <a:prstClr val="black"/>
                </a:solidFill>
                <a:effectLst/>
                <a:uLnTx/>
                <a:uFillTx/>
                <a:latin typeface="Calibri"/>
                <a:ea typeface="+mn-ea"/>
                <a:cs typeface="Calibri"/>
              </a:rPr>
              <a:t>belong </a:t>
            </a:r>
            <a:r>
              <a:rPr kumimoji="0" sz="1700" b="1" i="0" u="none" strike="noStrike" kern="1200" cap="none" spc="-8" normalizeH="0" baseline="0" noProof="0" dirty="0">
                <a:ln>
                  <a:noFill/>
                </a:ln>
                <a:solidFill>
                  <a:prstClr val="black"/>
                </a:solidFill>
                <a:effectLst/>
                <a:uLnTx/>
                <a:uFillTx/>
                <a:latin typeface="Calibri"/>
                <a:ea typeface="+mn-ea"/>
                <a:cs typeface="Calibri"/>
              </a:rPr>
              <a:t>to </a:t>
            </a:r>
            <a:r>
              <a:rPr kumimoji="0" sz="1700" b="1" i="0" u="none" strike="noStrike" kern="1200" cap="none" spc="-11" normalizeH="0" baseline="0" noProof="0" dirty="0">
                <a:ln>
                  <a:noFill/>
                </a:ln>
                <a:solidFill>
                  <a:prstClr val="black"/>
                </a:solidFill>
                <a:effectLst/>
                <a:uLnTx/>
                <a:uFillTx/>
                <a:latin typeface="Calibri"/>
                <a:ea typeface="+mn-ea"/>
                <a:cs typeface="Calibri"/>
              </a:rPr>
              <a:t>states </a:t>
            </a:r>
            <a:r>
              <a:rPr kumimoji="0" sz="1700" b="1" i="0" u="none" strike="noStrike" kern="1200" cap="none" spc="-8" normalizeH="0" baseline="0" noProof="0" dirty="0">
                <a:ln>
                  <a:noFill/>
                </a:ln>
                <a:solidFill>
                  <a:prstClr val="black"/>
                </a:solidFill>
                <a:effectLst/>
                <a:uLnTx/>
                <a:uFillTx/>
                <a:latin typeface="Calibri"/>
                <a:ea typeface="+mn-ea"/>
                <a:cs typeface="Calibri"/>
              </a:rPr>
              <a:t>through Amendment</a:t>
            </a:r>
            <a:r>
              <a:rPr kumimoji="0" sz="1700" b="1" i="0" u="none" strike="noStrike" kern="1200" cap="none" spc="83" normalizeH="0" baseline="0" noProof="0" dirty="0">
                <a:ln>
                  <a:noFill/>
                </a:ln>
                <a:solidFill>
                  <a:prstClr val="black"/>
                </a:solidFill>
                <a:effectLst/>
                <a:uLnTx/>
                <a:uFillTx/>
                <a:latin typeface="Calibri"/>
                <a:ea typeface="+mn-ea"/>
                <a:cs typeface="Calibri"/>
              </a:rPr>
              <a:t> </a:t>
            </a:r>
            <a:r>
              <a:rPr kumimoji="0" sz="1700" b="1" i="0" u="none" strike="noStrike" kern="1200" cap="none" spc="-4" normalizeH="0" baseline="0" noProof="0" dirty="0">
                <a:ln>
                  <a:noFill/>
                </a:ln>
                <a:solidFill>
                  <a:prstClr val="black"/>
                </a:solidFill>
                <a:effectLst/>
                <a:uLnTx/>
                <a:uFillTx/>
                <a:latin typeface="Calibri"/>
                <a:ea typeface="+mn-ea"/>
                <a:cs typeface="Calibri"/>
              </a:rPr>
              <a:t>10.</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9"/>
              </a:spcBef>
              <a:spcAft>
                <a:spcPts val="0"/>
              </a:spcAft>
              <a:buClrTx/>
              <a:buSzTx/>
              <a:buFontTx/>
              <a:buNone/>
              <a:tabLst/>
              <a:defRPr/>
            </a:pPr>
            <a:endParaRPr kumimoji="0" sz="1700" b="0" i="0" u="none" strike="noStrike" kern="1200" cap="none" spc="0" normalizeH="0" baseline="0" noProof="0" dirty="0">
              <a:ln>
                <a:noFill/>
              </a:ln>
              <a:solidFill>
                <a:prstClr val="black"/>
              </a:solidFill>
              <a:effectLst/>
              <a:uLnTx/>
              <a:uFillTx/>
              <a:latin typeface="Times New Roman"/>
              <a:ea typeface="+mn-ea"/>
              <a:cs typeface="Times New Roman"/>
            </a:endParaRPr>
          </a:p>
          <a:p>
            <a:pPr marL="9525" marR="0" lvl="0" indent="0" algn="l" defTabSz="914400" rtl="0" eaLnBrk="1" fontAlgn="auto" latinLnBrk="0" hangingPunct="1">
              <a:lnSpc>
                <a:spcPct val="100000"/>
              </a:lnSpc>
              <a:spcBef>
                <a:spcPts val="4"/>
              </a:spcBef>
              <a:spcAft>
                <a:spcPts val="0"/>
              </a:spcAft>
              <a:buClrTx/>
              <a:buSzTx/>
              <a:buFontTx/>
              <a:buNone/>
              <a:tabLst/>
              <a:defRPr/>
            </a:pPr>
            <a:r>
              <a:rPr kumimoji="0" sz="1700" b="1" i="1" u="none" strike="noStrike" kern="1200" cap="none" spc="0" normalizeH="0" baseline="0" noProof="0" dirty="0">
                <a:ln>
                  <a:noFill/>
                </a:ln>
                <a:solidFill>
                  <a:prstClr val="black"/>
                </a:solidFill>
                <a:effectLst/>
                <a:uLnTx/>
                <a:uFillTx/>
                <a:latin typeface="Calibri"/>
                <a:ea typeface="+mn-ea"/>
                <a:cs typeface="Calibri"/>
              </a:rPr>
              <a:t>2. </a:t>
            </a:r>
            <a:r>
              <a:rPr kumimoji="0" sz="1700" b="1" i="1" u="none" strike="noStrike" kern="1200" cap="none" spc="-4" normalizeH="0" baseline="0" noProof="0" dirty="0">
                <a:ln>
                  <a:noFill/>
                </a:ln>
                <a:solidFill>
                  <a:prstClr val="black"/>
                </a:solidFill>
                <a:effectLst/>
                <a:uLnTx/>
                <a:uFillTx/>
                <a:latin typeface="Calibri"/>
                <a:ea typeface="+mn-ea"/>
                <a:cs typeface="Calibri"/>
              </a:rPr>
              <a:t>FEDERALISM </a:t>
            </a:r>
            <a:r>
              <a:rPr kumimoji="0" sz="1700" b="1" i="1" u="none" strike="noStrike" kern="1200" cap="none" spc="-15" normalizeH="0" baseline="0" noProof="0" dirty="0">
                <a:ln>
                  <a:noFill/>
                </a:ln>
                <a:solidFill>
                  <a:prstClr val="black"/>
                </a:solidFill>
                <a:effectLst/>
                <a:uLnTx/>
                <a:uFillTx/>
                <a:latin typeface="Calibri"/>
                <a:ea typeface="+mn-ea"/>
                <a:cs typeface="Calibri"/>
              </a:rPr>
              <a:t>ALLOWS </a:t>
            </a:r>
            <a:r>
              <a:rPr kumimoji="0" sz="1700" b="1" i="1" u="none" strike="noStrike" kern="1200" cap="none" spc="-4" normalizeH="0" baseline="0" noProof="0" dirty="0">
                <a:ln>
                  <a:noFill/>
                </a:ln>
                <a:solidFill>
                  <a:prstClr val="black"/>
                </a:solidFill>
                <a:effectLst/>
                <a:uLnTx/>
                <a:uFillTx/>
                <a:latin typeface="Calibri"/>
                <a:ea typeface="+mn-ea"/>
                <a:cs typeface="Calibri"/>
              </a:rPr>
              <a:t>UNITY </a:t>
            </a:r>
            <a:r>
              <a:rPr kumimoji="0" sz="1700" b="1" i="1" u="none" strike="noStrike" kern="1200" cap="none" spc="0" normalizeH="0" baseline="0" noProof="0" dirty="0">
                <a:ln>
                  <a:noFill/>
                </a:ln>
                <a:solidFill>
                  <a:prstClr val="black"/>
                </a:solidFill>
                <a:effectLst/>
                <a:uLnTx/>
                <a:uFillTx/>
                <a:latin typeface="Calibri"/>
                <a:ea typeface="+mn-ea"/>
                <a:cs typeface="Calibri"/>
              </a:rPr>
              <a:t>WITHOUT</a:t>
            </a:r>
            <a:r>
              <a:rPr kumimoji="0" sz="1700" b="1" i="1" u="none" strike="noStrike" kern="1200" cap="none" spc="30" normalizeH="0" baseline="0" noProof="0" dirty="0">
                <a:ln>
                  <a:noFill/>
                </a:ln>
                <a:solidFill>
                  <a:prstClr val="black"/>
                </a:solidFill>
                <a:effectLst/>
                <a:uLnTx/>
                <a:uFillTx/>
                <a:latin typeface="Calibri"/>
                <a:ea typeface="+mn-ea"/>
                <a:cs typeface="Calibri"/>
              </a:rPr>
              <a:t> </a:t>
            </a:r>
            <a:r>
              <a:rPr kumimoji="0" sz="1700" b="1" i="1" u="none" strike="noStrike" kern="1200" cap="none" spc="-4" normalizeH="0" baseline="0" noProof="0" dirty="0">
                <a:ln>
                  <a:noFill/>
                </a:ln>
                <a:solidFill>
                  <a:prstClr val="black"/>
                </a:solidFill>
                <a:effectLst/>
                <a:uLnTx/>
                <a:uFillTx/>
                <a:latin typeface="Calibri"/>
                <a:ea typeface="+mn-ea"/>
                <a:cs typeface="Calibri"/>
              </a:rPr>
              <a:t>UNIFORMITY</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0" lvl="0" indent="-257175" algn="l" defTabSz="914400" rtl="0" eaLnBrk="1" fontAlgn="auto" latinLnBrk="0" hangingPunct="1">
              <a:lnSpc>
                <a:spcPct val="100000"/>
              </a:lnSpc>
              <a:spcBef>
                <a:spcPts val="300"/>
              </a:spcBef>
              <a:spcAft>
                <a:spcPts val="0"/>
              </a:spcAft>
              <a:buClrTx/>
              <a:buSzTx/>
              <a:buFont typeface="Arial"/>
              <a:buChar char="•"/>
              <a:tabLst>
                <a:tab pos="266224" algn="l"/>
                <a:tab pos="266700" algn="l"/>
              </a:tabLst>
              <a:defRPr/>
            </a:pPr>
            <a:r>
              <a:rPr kumimoji="0" sz="1700" b="1" i="0" u="none" strike="noStrike" kern="1200" cap="none" spc="-4" normalizeH="0" baseline="0" noProof="0" dirty="0">
                <a:ln>
                  <a:noFill/>
                </a:ln>
                <a:solidFill>
                  <a:prstClr val="black"/>
                </a:solidFill>
                <a:effectLst/>
                <a:uLnTx/>
                <a:uFillTx/>
                <a:latin typeface="Calibri"/>
                <a:ea typeface="+mn-ea"/>
                <a:cs typeface="Calibri"/>
              </a:rPr>
              <a:t>No </a:t>
            </a:r>
            <a:r>
              <a:rPr kumimoji="0" sz="1700" b="1" i="0" u="none" strike="noStrike" kern="1200" cap="none" spc="-8" normalizeH="0" baseline="0" noProof="0" dirty="0">
                <a:ln>
                  <a:noFill/>
                </a:ln>
                <a:solidFill>
                  <a:prstClr val="black"/>
                </a:solidFill>
                <a:effectLst/>
                <a:uLnTx/>
                <a:uFillTx/>
                <a:latin typeface="Calibri"/>
                <a:ea typeface="+mn-ea"/>
                <a:cs typeface="Calibri"/>
              </a:rPr>
              <a:t>need for </a:t>
            </a:r>
            <a:r>
              <a:rPr kumimoji="0" sz="1700" b="1" i="0" u="none" strike="noStrike" kern="1200" cap="none" spc="-4" normalizeH="0" baseline="0" noProof="0" dirty="0">
                <a:ln>
                  <a:noFill/>
                </a:ln>
                <a:solidFill>
                  <a:prstClr val="black"/>
                </a:solidFill>
                <a:effectLst/>
                <a:uLnTx/>
                <a:uFillTx/>
                <a:latin typeface="Calibri"/>
                <a:ea typeface="+mn-ea"/>
                <a:cs typeface="Calibri"/>
              </a:rPr>
              <a:t>consensus on </a:t>
            </a:r>
            <a:r>
              <a:rPr kumimoji="0" sz="1700" b="1" i="0" u="none" strike="noStrike" kern="1200" cap="none" spc="-8" normalizeH="0" baseline="0" noProof="0" dirty="0">
                <a:ln>
                  <a:noFill/>
                </a:ln>
                <a:solidFill>
                  <a:prstClr val="black"/>
                </a:solidFill>
                <a:effectLst/>
                <a:uLnTx/>
                <a:uFillTx/>
                <a:latin typeface="Calibri"/>
                <a:ea typeface="+mn-ea"/>
                <a:cs typeface="Calibri"/>
              </a:rPr>
              <a:t>every </a:t>
            </a:r>
            <a:r>
              <a:rPr kumimoji="0" sz="1700" b="1" i="0" u="none" strike="noStrike" kern="1200" cap="none" spc="-4" normalizeH="0" baseline="0" noProof="0" dirty="0">
                <a:ln>
                  <a:noFill/>
                </a:ln>
                <a:solidFill>
                  <a:prstClr val="black"/>
                </a:solidFill>
                <a:effectLst/>
                <a:uLnTx/>
                <a:uFillTx/>
                <a:latin typeface="Calibri"/>
                <a:ea typeface="+mn-ea"/>
                <a:cs typeface="Calibri"/>
              </a:rPr>
              <a:t>divisive</a:t>
            </a:r>
            <a:r>
              <a:rPr kumimoji="0" sz="1700" b="1" i="0" u="none" strike="noStrike" kern="1200" cap="none" spc="68" normalizeH="0" baseline="0" noProof="0" dirty="0">
                <a:ln>
                  <a:noFill/>
                </a:ln>
                <a:solidFill>
                  <a:prstClr val="black"/>
                </a:solidFill>
                <a:effectLst/>
                <a:uLnTx/>
                <a:uFillTx/>
                <a:latin typeface="Calibri"/>
                <a:ea typeface="+mn-ea"/>
                <a:cs typeface="Calibri"/>
              </a:rPr>
              <a:t> </a:t>
            </a:r>
            <a:r>
              <a:rPr kumimoji="0" sz="1700" b="1" i="0" u="none" strike="noStrike" kern="1200" cap="none" spc="-4" normalizeH="0" baseline="0" noProof="0" dirty="0">
                <a:ln>
                  <a:noFill/>
                </a:ln>
                <a:solidFill>
                  <a:prstClr val="black"/>
                </a:solidFill>
                <a:effectLst/>
                <a:uLnTx/>
                <a:uFillTx/>
                <a:latin typeface="Calibri"/>
                <a:ea typeface="+mn-ea"/>
                <a:cs typeface="Calibri"/>
              </a:rPr>
              <a:t>issue</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454819" lvl="0" indent="-257175" algn="l" defTabSz="914400" rtl="0" eaLnBrk="1" fontAlgn="auto" latinLnBrk="0" hangingPunct="1">
              <a:lnSpc>
                <a:spcPct val="100000"/>
              </a:lnSpc>
              <a:spcBef>
                <a:spcPts val="289"/>
              </a:spcBef>
              <a:spcAft>
                <a:spcPts val="0"/>
              </a:spcAft>
              <a:buClrTx/>
              <a:buSzTx/>
              <a:buFont typeface="Arial"/>
              <a:buChar char="•"/>
              <a:tabLst>
                <a:tab pos="266224" algn="l"/>
                <a:tab pos="266700" algn="l"/>
              </a:tabLst>
              <a:defRPr/>
            </a:pPr>
            <a:r>
              <a:rPr kumimoji="0" sz="1700" b="1" i="0" u="none" strike="noStrike" kern="1200" cap="none" spc="-8" normalizeH="0" baseline="0" noProof="0" dirty="0">
                <a:ln>
                  <a:noFill/>
                </a:ln>
                <a:solidFill>
                  <a:prstClr val="black"/>
                </a:solidFill>
                <a:effectLst/>
                <a:uLnTx/>
                <a:uFillTx/>
                <a:latin typeface="Calibri"/>
                <a:ea typeface="+mn-ea"/>
                <a:cs typeface="Calibri"/>
              </a:rPr>
              <a:t>More </a:t>
            </a:r>
            <a:r>
              <a:rPr kumimoji="0" sz="1700" b="1" i="0" u="none" strike="noStrike" kern="1200" cap="none" spc="-4" normalizeH="0" baseline="0" noProof="0" dirty="0">
                <a:ln>
                  <a:noFill/>
                </a:ln>
                <a:solidFill>
                  <a:prstClr val="black"/>
                </a:solidFill>
                <a:effectLst/>
                <a:uLnTx/>
                <a:uFillTx/>
                <a:latin typeface="Calibri"/>
                <a:ea typeface="+mn-ea"/>
                <a:cs typeface="Calibri"/>
              </a:rPr>
              <a:t>suitable </a:t>
            </a:r>
            <a:r>
              <a:rPr kumimoji="0" sz="1700" b="1" i="0" u="none" strike="noStrike" kern="1200" cap="none" spc="-8" normalizeH="0" baseline="0" noProof="0" dirty="0">
                <a:ln>
                  <a:noFill/>
                </a:ln>
                <a:solidFill>
                  <a:prstClr val="black"/>
                </a:solidFill>
                <a:effectLst/>
                <a:uLnTx/>
                <a:uFillTx/>
                <a:latin typeface="Calibri"/>
                <a:ea typeface="+mn-ea"/>
                <a:cs typeface="Calibri"/>
              </a:rPr>
              <a:t>for geographically large </a:t>
            </a:r>
            <a:r>
              <a:rPr kumimoji="0" sz="1700" b="1" i="0" u="none" strike="noStrike" kern="1200" cap="none" spc="-4" normalizeH="0" baseline="0" noProof="0" dirty="0">
                <a:ln>
                  <a:noFill/>
                </a:ln>
                <a:solidFill>
                  <a:prstClr val="black"/>
                </a:solidFill>
                <a:effectLst/>
                <a:uLnTx/>
                <a:uFillTx/>
                <a:latin typeface="Calibri"/>
                <a:ea typeface="+mn-ea"/>
                <a:cs typeface="Calibri"/>
              </a:rPr>
              <a:t>nation – allows </a:t>
            </a:r>
            <a:r>
              <a:rPr kumimoji="0" sz="1700" b="1" i="0" u="none" strike="noStrike" kern="1200" cap="none" spc="-8" normalizeH="0" baseline="0" noProof="0" dirty="0">
                <a:ln>
                  <a:noFill/>
                </a:ln>
                <a:solidFill>
                  <a:prstClr val="black"/>
                </a:solidFill>
                <a:effectLst/>
                <a:uLnTx/>
                <a:uFillTx/>
                <a:latin typeface="Calibri"/>
                <a:ea typeface="+mn-ea"/>
                <a:cs typeface="Calibri"/>
              </a:rPr>
              <a:t>for  differences </a:t>
            </a:r>
            <a:r>
              <a:rPr kumimoji="0" sz="1700" b="1" i="0" u="none" strike="noStrike" kern="1200" cap="none" spc="-4" normalizeH="0" baseline="0" noProof="0" dirty="0">
                <a:ln>
                  <a:noFill/>
                </a:ln>
                <a:solidFill>
                  <a:prstClr val="black"/>
                </a:solidFill>
                <a:effectLst/>
                <a:uLnTx/>
                <a:uFillTx/>
                <a:latin typeface="Calibri"/>
                <a:ea typeface="+mn-ea"/>
                <a:cs typeface="Calibri"/>
              </a:rPr>
              <a:t>among</a:t>
            </a:r>
            <a:r>
              <a:rPr kumimoji="0" sz="1700" b="1" i="0" u="none" strike="noStrike" kern="1200" cap="none" spc="30" normalizeH="0" baseline="0" noProof="0" dirty="0">
                <a:ln>
                  <a:noFill/>
                </a:ln>
                <a:solidFill>
                  <a:prstClr val="black"/>
                </a:solidFill>
                <a:effectLst/>
                <a:uLnTx/>
                <a:uFillTx/>
                <a:latin typeface="Calibri"/>
                <a:ea typeface="+mn-ea"/>
                <a:cs typeface="Calibri"/>
              </a:rPr>
              <a:t> </a:t>
            </a:r>
            <a:r>
              <a:rPr kumimoji="0" sz="1700" b="1" i="0" u="none" strike="noStrike" kern="1200" cap="none" spc="-11" normalizeH="0" baseline="0" noProof="0" dirty="0">
                <a:ln>
                  <a:noFill/>
                </a:ln>
                <a:solidFill>
                  <a:prstClr val="black"/>
                </a:solidFill>
                <a:effectLst/>
                <a:uLnTx/>
                <a:uFillTx/>
                <a:latin typeface="Calibri"/>
                <a:ea typeface="+mn-ea"/>
                <a:cs typeface="Calibri"/>
              </a:rPr>
              <a:t>states</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0" lvl="0" indent="-257175" algn="l" defTabSz="914400" rtl="0" eaLnBrk="1" fontAlgn="auto" latinLnBrk="0" hangingPunct="1">
              <a:lnSpc>
                <a:spcPct val="100000"/>
              </a:lnSpc>
              <a:spcBef>
                <a:spcPts val="289"/>
              </a:spcBef>
              <a:spcAft>
                <a:spcPts val="0"/>
              </a:spcAft>
              <a:buClrTx/>
              <a:buSzTx/>
              <a:buFont typeface="Arial"/>
              <a:buChar char="•"/>
              <a:tabLst>
                <a:tab pos="266224" algn="l"/>
                <a:tab pos="266700" algn="l"/>
              </a:tabLst>
              <a:defRPr/>
            </a:pPr>
            <a:r>
              <a:rPr kumimoji="0" sz="1700" b="1" i="0" u="none" strike="noStrike" kern="1200" cap="none" spc="-8" normalizeH="0" baseline="0" noProof="0" dirty="0">
                <a:ln>
                  <a:noFill/>
                </a:ln>
                <a:solidFill>
                  <a:prstClr val="black"/>
                </a:solidFill>
                <a:effectLst/>
                <a:uLnTx/>
                <a:uFillTx/>
                <a:latin typeface="Calibri"/>
                <a:ea typeface="+mn-ea"/>
                <a:cs typeface="Calibri"/>
              </a:rPr>
              <a:t>More </a:t>
            </a:r>
            <a:r>
              <a:rPr kumimoji="0" sz="1700" b="1" i="0" u="none" strike="noStrike" kern="1200" cap="none" spc="-4" normalizeH="0" baseline="0" noProof="0" dirty="0">
                <a:ln>
                  <a:noFill/>
                </a:ln>
                <a:solidFill>
                  <a:prstClr val="black"/>
                </a:solidFill>
                <a:effectLst/>
                <a:uLnTx/>
                <a:uFillTx/>
                <a:latin typeface="Calibri"/>
                <a:ea typeface="+mn-ea"/>
                <a:cs typeface="Calibri"/>
              </a:rPr>
              <a:t>suitable </a:t>
            </a:r>
            <a:r>
              <a:rPr kumimoji="0" sz="1700" b="1" i="0" u="none" strike="noStrike" kern="1200" cap="none" spc="-11" normalizeH="0" baseline="0" noProof="0" dirty="0">
                <a:ln>
                  <a:noFill/>
                </a:ln>
                <a:solidFill>
                  <a:prstClr val="black"/>
                </a:solidFill>
                <a:effectLst/>
                <a:uLnTx/>
                <a:uFillTx/>
                <a:latin typeface="Calibri"/>
                <a:ea typeface="+mn-ea"/>
                <a:cs typeface="Calibri"/>
              </a:rPr>
              <a:t>for heterogeneous </a:t>
            </a:r>
            <a:r>
              <a:rPr kumimoji="0" sz="1700" b="1" i="0" u="none" strike="noStrike" kern="1200" cap="none" spc="-8" normalizeH="0" baseline="0" noProof="0" dirty="0">
                <a:ln>
                  <a:noFill/>
                </a:ln>
                <a:solidFill>
                  <a:prstClr val="black"/>
                </a:solidFill>
                <a:effectLst/>
                <a:uLnTx/>
                <a:uFillTx/>
                <a:latin typeface="Calibri"/>
                <a:ea typeface="+mn-ea"/>
                <a:cs typeface="Calibri"/>
              </a:rPr>
              <a:t>people </a:t>
            </a:r>
            <a:r>
              <a:rPr kumimoji="0" sz="1700" b="1" i="0" u="none" strike="noStrike" kern="1200" cap="none" spc="-4" normalizeH="0" baseline="0" noProof="0" dirty="0">
                <a:ln>
                  <a:noFill/>
                </a:ln>
                <a:solidFill>
                  <a:prstClr val="black"/>
                </a:solidFill>
                <a:effectLst/>
                <a:uLnTx/>
                <a:uFillTx/>
                <a:latin typeface="Calibri"/>
                <a:ea typeface="+mn-ea"/>
                <a:cs typeface="Calibri"/>
              </a:rPr>
              <a:t>– allows </a:t>
            </a:r>
            <a:r>
              <a:rPr kumimoji="0" sz="1700" b="1" i="0" u="none" strike="noStrike" kern="1200" cap="none" spc="-11" normalizeH="0" baseline="0" noProof="0" dirty="0">
                <a:ln>
                  <a:noFill/>
                </a:ln>
                <a:solidFill>
                  <a:prstClr val="black"/>
                </a:solidFill>
                <a:effectLst/>
                <a:uLnTx/>
                <a:uFillTx/>
                <a:latin typeface="Calibri"/>
                <a:ea typeface="+mn-ea"/>
                <a:cs typeface="Calibri"/>
              </a:rPr>
              <a:t>for</a:t>
            </a:r>
            <a:r>
              <a:rPr kumimoji="0" sz="1700" b="1" i="0" u="none" strike="noStrike" kern="1200" cap="none" spc="127" normalizeH="0" baseline="0" noProof="0" dirty="0">
                <a:ln>
                  <a:noFill/>
                </a:ln>
                <a:solidFill>
                  <a:prstClr val="black"/>
                </a:solidFill>
                <a:effectLst/>
                <a:uLnTx/>
                <a:uFillTx/>
                <a:latin typeface="Calibri"/>
                <a:ea typeface="+mn-ea"/>
                <a:cs typeface="Calibri"/>
              </a:rPr>
              <a:t> </a:t>
            </a:r>
            <a:r>
              <a:rPr kumimoji="0" sz="1700" b="1" i="0" u="none" strike="noStrike" kern="1200" cap="none" spc="-8" normalizeH="0" baseline="0" noProof="0" dirty="0">
                <a:ln>
                  <a:noFill/>
                </a:ln>
                <a:solidFill>
                  <a:prstClr val="black"/>
                </a:solidFill>
                <a:effectLst/>
                <a:uLnTx/>
                <a:uFillTx/>
                <a:latin typeface="Calibri"/>
                <a:ea typeface="+mn-ea"/>
                <a:cs typeface="Calibri"/>
              </a:rPr>
              <a:t>differences</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3"/>
              </a:spcBef>
              <a:spcAft>
                <a:spcPts val="0"/>
              </a:spcAft>
              <a:buClrTx/>
              <a:buSzTx/>
              <a:buFontTx/>
              <a:buNone/>
              <a:tabLst/>
              <a:defRPr/>
            </a:pPr>
            <a:endParaRPr kumimoji="0" sz="1700" b="0" i="0" u="none" strike="noStrike" kern="1200" cap="none" spc="0" normalizeH="0" baseline="0" noProof="0" dirty="0">
              <a:ln>
                <a:noFill/>
              </a:ln>
              <a:solidFill>
                <a:prstClr val="black"/>
              </a:solidFill>
              <a:effectLst/>
              <a:uLnTx/>
              <a:uFillTx/>
              <a:latin typeface="Times New Roman"/>
              <a:ea typeface="+mn-ea"/>
              <a:cs typeface="Times New Roman"/>
            </a:endParaRPr>
          </a:p>
          <a:p>
            <a:pPr marL="9525" marR="0" lvl="0" indent="0" algn="l" defTabSz="914400" rtl="0" eaLnBrk="1" fontAlgn="auto" latinLnBrk="0" hangingPunct="1">
              <a:lnSpc>
                <a:spcPct val="100000"/>
              </a:lnSpc>
              <a:spcBef>
                <a:spcPts val="0"/>
              </a:spcBef>
              <a:spcAft>
                <a:spcPts val="0"/>
              </a:spcAft>
              <a:buClrTx/>
              <a:buSzTx/>
              <a:buFontTx/>
              <a:buNone/>
              <a:tabLst/>
              <a:defRPr/>
            </a:pPr>
            <a:r>
              <a:rPr kumimoji="0" sz="1700" b="1" i="1" u="none" strike="noStrike" kern="1200" cap="none" spc="0" normalizeH="0" baseline="0" noProof="0" dirty="0">
                <a:ln>
                  <a:noFill/>
                </a:ln>
                <a:solidFill>
                  <a:prstClr val="black"/>
                </a:solidFill>
                <a:effectLst/>
                <a:uLnTx/>
                <a:uFillTx/>
                <a:latin typeface="Calibri"/>
                <a:ea typeface="+mn-ea"/>
                <a:cs typeface="Calibri"/>
              </a:rPr>
              <a:t>3. </a:t>
            </a:r>
            <a:r>
              <a:rPr kumimoji="0" sz="1700" b="1" i="1" u="none" strike="noStrike" kern="1200" cap="none" spc="-4" normalizeH="0" baseline="0" noProof="0" dirty="0">
                <a:ln>
                  <a:noFill/>
                </a:ln>
                <a:solidFill>
                  <a:prstClr val="black"/>
                </a:solidFill>
                <a:effectLst/>
                <a:uLnTx/>
                <a:uFillTx/>
                <a:latin typeface="Calibri"/>
                <a:ea typeface="+mn-ea"/>
                <a:cs typeface="Calibri"/>
              </a:rPr>
              <a:t>FEDERALISM </a:t>
            </a:r>
            <a:r>
              <a:rPr kumimoji="0" sz="1700" b="1" i="1" u="none" strike="noStrike" kern="1200" cap="none" spc="-8" normalizeH="0" baseline="0" noProof="0" dirty="0">
                <a:ln>
                  <a:noFill/>
                </a:ln>
                <a:solidFill>
                  <a:prstClr val="black"/>
                </a:solidFill>
                <a:effectLst/>
                <a:uLnTx/>
                <a:uFillTx/>
                <a:latin typeface="Calibri"/>
                <a:ea typeface="+mn-ea"/>
                <a:cs typeface="Calibri"/>
              </a:rPr>
              <a:t>ENCOURAGES</a:t>
            </a:r>
            <a:r>
              <a:rPr kumimoji="0" sz="1700" b="1" i="1" u="none" strike="noStrike" kern="1200" cap="none" spc="15" normalizeH="0" baseline="0" noProof="0" dirty="0">
                <a:ln>
                  <a:noFill/>
                </a:ln>
                <a:solidFill>
                  <a:prstClr val="black"/>
                </a:solidFill>
                <a:effectLst/>
                <a:uLnTx/>
                <a:uFillTx/>
                <a:latin typeface="Calibri"/>
                <a:ea typeface="+mn-ea"/>
                <a:cs typeface="Calibri"/>
              </a:rPr>
              <a:t> </a:t>
            </a:r>
            <a:r>
              <a:rPr kumimoji="0" sz="1700" b="1" i="1" u="none" strike="noStrike" kern="1200" cap="none" spc="-19" normalizeH="0" baseline="0" noProof="0" dirty="0">
                <a:ln>
                  <a:noFill/>
                </a:ln>
                <a:solidFill>
                  <a:prstClr val="black"/>
                </a:solidFill>
                <a:effectLst/>
                <a:uLnTx/>
                <a:uFillTx/>
                <a:latin typeface="Calibri"/>
                <a:ea typeface="+mn-ea"/>
                <a:cs typeface="Calibri"/>
              </a:rPr>
              <a:t>EXPERIMENTATION</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371951" lvl="0" indent="-257175" algn="l" defTabSz="914400" rtl="0" eaLnBrk="1" fontAlgn="auto" latinLnBrk="0" hangingPunct="1">
              <a:lnSpc>
                <a:spcPct val="100000"/>
              </a:lnSpc>
              <a:spcBef>
                <a:spcPts val="304"/>
              </a:spcBef>
              <a:spcAft>
                <a:spcPts val="0"/>
              </a:spcAft>
              <a:buClrTx/>
              <a:buSzTx/>
              <a:buFont typeface="Arial"/>
              <a:buChar char="•"/>
              <a:tabLst>
                <a:tab pos="266224" algn="l"/>
                <a:tab pos="266700" algn="l"/>
              </a:tabLst>
              <a:defRPr/>
            </a:pPr>
            <a:r>
              <a:rPr kumimoji="0" sz="1700" b="1" i="0" u="none" strike="noStrike" kern="1200" cap="none" spc="-11" normalizeH="0" baseline="0" noProof="0" dirty="0">
                <a:ln>
                  <a:noFill/>
                </a:ln>
                <a:solidFill>
                  <a:prstClr val="black"/>
                </a:solidFill>
                <a:effectLst/>
                <a:uLnTx/>
                <a:uFillTx/>
                <a:latin typeface="Calibri"/>
                <a:ea typeface="+mn-ea"/>
                <a:cs typeface="Calibri"/>
              </a:rPr>
              <a:t>States </a:t>
            </a:r>
            <a:r>
              <a:rPr kumimoji="0" sz="1700" b="1" i="0" u="none" strike="noStrike" kern="1200" cap="none" spc="-8" normalizeH="0" baseline="0" noProof="0" dirty="0">
                <a:ln>
                  <a:noFill/>
                </a:ln>
                <a:solidFill>
                  <a:prstClr val="black"/>
                </a:solidFill>
                <a:effectLst/>
                <a:uLnTx/>
                <a:uFillTx/>
                <a:latin typeface="Calibri"/>
                <a:ea typeface="+mn-ea"/>
                <a:cs typeface="Calibri"/>
              </a:rPr>
              <a:t>are "laboratories" </a:t>
            </a:r>
            <a:r>
              <a:rPr kumimoji="0" sz="1700" b="1" i="0" u="none" strike="noStrike" kern="1200" cap="none" spc="-11" normalizeH="0" baseline="0" noProof="0" dirty="0">
                <a:ln>
                  <a:noFill/>
                </a:ln>
                <a:solidFill>
                  <a:prstClr val="black"/>
                </a:solidFill>
                <a:effectLst/>
                <a:uLnTx/>
                <a:uFillTx/>
                <a:latin typeface="Calibri"/>
                <a:ea typeface="+mn-ea"/>
                <a:cs typeface="Calibri"/>
              </a:rPr>
              <a:t>for </a:t>
            </a:r>
            <a:r>
              <a:rPr kumimoji="0" sz="1700" b="1" i="0" u="none" strike="noStrike" kern="1200" cap="none" spc="-4" normalizeH="0" baseline="0" noProof="0" dirty="0">
                <a:ln>
                  <a:noFill/>
                </a:ln>
                <a:solidFill>
                  <a:prstClr val="black"/>
                </a:solidFill>
                <a:effectLst/>
                <a:uLnTx/>
                <a:uFillTx/>
                <a:latin typeface="Calibri"/>
                <a:ea typeface="+mn-ea"/>
                <a:cs typeface="Calibri"/>
              </a:rPr>
              <a:t>public policy </a:t>
            </a:r>
            <a:r>
              <a:rPr kumimoji="0" sz="1700" b="1" i="0" u="none" strike="noStrike" kern="1200" cap="none" spc="-8" normalizeH="0" baseline="0" noProof="0" dirty="0">
                <a:ln>
                  <a:noFill/>
                </a:ln>
                <a:solidFill>
                  <a:prstClr val="black"/>
                </a:solidFill>
                <a:effectLst/>
                <a:uLnTx/>
                <a:uFillTx/>
                <a:latin typeface="Calibri"/>
                <a:ea typeface="+mn-ea"/>
                <a:cs typeface="Calibri"/>
              </a:rPr>
              <a:t>experimentation  </a:t>
            </a:r>
            <a:r>
              <a:rPr kumimoji="0" sz="1700" b="1" i="0" u="none" strike="noStrike" kern="1200" cap="none" spc="-4" normalizeH="0" baseline="0" noProof="0" dirty="0">
                <a:ln>
                  <a:noFill/>
                </a:ln>
                <a:solidFill>
                  <a:prstClr val="black"/>
                </a:solidFill>
                <a:effectLst/>
                <a:uLnTx/>
                <a:uFillTx/>
                <a:latin typeface="Calibri"/>
                <a:ea typeface="+mn-ea"/>
                <a:cs typeface="Calibri"/>
              </a:rPr>
              <a:t>(gambling in </a:t>
            </a:r>
            <a:r>
              <a:rPr kumimoji="0" sz="1700" b="1" i="0" u="none" strike="noStrike" kern="1200" cap="none" spc="-34" normalizeH="0" baseline="0" noProof="0" dirty="0">
                <a:ln>
                  <a:noFill/>
                </a:ln>
                <a:solidFill>
                  <a:prstClr val="black"/>
                </a:solidFill>
                <a:effectLst/>
                <a:uLnTx/>
                <a:uFillTx/>
                <a:latin typeface="Calibri"/>
                <a:ea typeface="+mn-ea"/>
                <a:cs typeface="Calibri"/>
              </a:rPr>
              <a:t>NV, </a:t>
            </a:r>
            <a:r>
              <a:rPr kumimoji="0" sz="1700" b="1" i="0" u="none" strike="noStrike" kern="1200" cap="none" spc="-4" normalizeH="0" baseline="0" noProof="0" dirty="0">
                <a:ln>
                  <a:noFill/>
                </a:ln>
                <a:solidFill>
                  <a:prstClr val="black"/>
                </a:solidFill>
                <a:effectLst/>
                <a:uLnTx/>
                <a:uFillTx/>
                <a:latin typeface="Calibri"/>
                <a:ea typeface="+mn-ea"/>
                <a:cs typeface="Calibri"/>
              </a:rPr>
              <a:t>marijuana in</a:t>
            </a:r>
            <a:r>
              <a:rPr kumimoji="0" sz="1700" b="1" i="0" u="none" strike="noStrike" kern="1200" cap="none" spc="64" normalizeH="0" baseline="0" noProof="0" dirty="0">
                <a:ln>
                  <a:noFill/>
                </a:ln>
                <a:solidFill>
                  <a:prstClr val="black"/>
                </a:solidFill>
                <a:effectLst/>
                <a:uLnTx/>
                <a:uFillTx/>
                <a:latin typeface="Calibri"/>
                <a:ea typeface="+mn-ea"/>
                <a:cs typeface="Calibri"/>
              </a:rPr>
              <a:t> </a:t>
            </a:r>
            <a:r>
              <a:rPr kumimoji="0" sz="1700" b="1" i="0" u="none" strike="noStrike" kern="1200" cap="none" spc="-11" normalizeH="0" baseline="0" noProof="0" dirty="0">
                <a:ln>
                  <a:noFill/>
                </a:ln>
                <a:solidFill>
                  <a:prstClr val="black"/>
                </a:solidFill>
                <a:effectLst/>
                <a:uLnTx/>
                <a:uFillTx/>
                <a:latin typeface="Calibri"/>
                <a:ea typeface="+mn-ea"/>
                <a:cs typeface="Calibri"/>
              </a:rPr>
              <a:t>CO)</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324803" lvl="0" indent="-257175" algn="l" defTabSz="914400" rtl="0" eaLnBrk="1" fontAlgn="auto" latinLnBrk="0" hangingPunct="1">
              <a:lnSpc>
                <a:spcPct val="100000"/>
              </a:lnSpc>
              <a:spcBef>
                <a:spcPts val="289"/>
              </a:spcBef>
              <a:spcAft>
                <a:spcPts val="0"/>
              </a:spcAft>
              <a:buClrTx/>
              <a:buSzTx/>
              <a:buFont typeface="Arial"/>
              <a:buChar char="•"/>
              <a:tabLst>
                <a:tab pos="266224" algn="l"/>
                <a:tab pos="266700" algn="l"/>
              </a:tabLst>
              <a:defRPr/>
            </a:pPr>
            <a:r>
              <a:rPr kumimoji="0" sz="1700" b="1" i="0" u="none" strike="noStrike" kern="1200" cap="none" spc="-11" normalizeH="0" baseline="0" noProof="0" dirty="0">
                <a:ln>
                  <a:noFill/>
                </a:ln>
                <a:solidFill>
                  <a:prstClr val="black"/>
                </a:solidFill>
                <a:effectLst/>
                <a:uLnTx/>
                <a:uFillTx/>
                <a:latin typeface="Calibri"/>
                <a:ea typeface="+mn-ea"/>
                <a:cs typeface="Calibri"/>
              </a:rPr>
              <a:t>States have </a:t>
            </a:r>
            <a:r>
              <a:rPr kumimoji="0" sz="1700" b="1" i="0" u="none" strike="noStrike" kern="1200" cap="none" spc="-4" normalizeH="0" baseline="0" noProof="0" dirty="0">
                <a:ln>
                  <a:noFill/>
                </a:ln>
                <a:solidFill>
                  <a:prstClr val="black"/>
                </a:solidFill>
                <a:effectLst/>
                <a:uLnTx/>
                <a:uFillTx/>
                <a:latin typeface="Calibri"/>
                <a:ea typeface="+mn-ea"/>
                <a:cs typeface="Calibri"/>
              </a:rPr>
              <a:t>been in </a:t>
            </a:r>
            <a:r>
              <a:rPr kumimoji="0" sz="1700" b="1" i="0" u="none" strike="noStrike" kern="1200" cap="none" spc="-8" normalizeH="0" baseline="0" noProof="0" dirty="0">
                <a:ln>
                  <a:noFill/>
                </a:ln>
                <a:solidFill>
                  <a:prstClr val="black"/>
                </a:solidFill>
                <a:effectLst/>
                <a:uLnTx/>
                <a:uFillTx/>
                <a:latin typeface="Calibri"/>
                <a:ea typeface="+mn-ea"/>
                <a:cs typeface="Calibri"/>
              </a:rPr>
              <a:t>the </a:t>
            </a:r>
            <a:r>
              <a:rPr kumimoji="0" sz="1700" b="1" i="0" u="none" strike="noStrike" kern="1200" cap="none" spc="-11" normalizeH="0" baseline="0" noProof="0" dirty="0">
                <a:ln>
                  <a:noFill/>
                </a:ln>
                <a:solidFill>
                  <a:prstClr val="black"/>
                </a:solidFill>
                <a:effectLst/>
                <a:uLnTx/>
                <a:uFillTx/>
                <a:latin typeface="Calibri"/>
                <a:ea typeface="+mn-ea"/>
                <a:cs typeface="Calibri"/>
              </a:rPr>
              <a:t>forefront </a:t>
            </a:r>
            <a:r>
              <a:rPr kumimoji="0" sz="1700" b="1" i="0" u="none" strike="noStrike" kern="1200" cap="none" spc="-4" normalizeH="0" baseline="0" noProof="0" dirty="0">
                <a:ln>
                  <a:noFill/>
                </a:ln>
                <a:solidFill>
                  <a:prstClr val="black"/>
                </a:solidFill>
                <a:effectLst/>
                <a:uLnTx/>
                <a:uFillTx/>
                <a:latin typeface="Calibri"/>
                <a:ea typeface="+mn-ea"/>
                <a:cs typeface="Calibri"/>
              </a:rPr>
              <a:t>on health </a:t>
            </a:r>
            <a:r>
              <a:rPr kumimoji="0" sz="1700" b="1" i="0" u="none" strike="noStrike" kern="1200" cap="none" spc="-8" normalizeH="0" baseline="0" noProof="0" dirty="0">
                <a:ln>
                  <a:noFill/>
                </a:ln>
                <a:solidFill>
                  <a:prstClr val="black"/>
                </a:solidFill>
                <a:effectLst/>
                <a:uLnTx/>
                <a:uFillTx/>
                <a:latin typeface="Calibri"/>
                <a:ea typeface="+mn-ea"/>
                <a:cs typeface="Calibri"/>
              </a:rPr>
              <a:t>care, </a:t>
            </a:r>
            <a:r>
              <a:rPr kumimoji="0" sz="1700" b="1" i="0" u="none" strike="noStrike" kern="1200" cap="none" spc="-4" normalizeH="0" baseline="0" noProof="0" dirty="0">
                <a:ln>
                  <a:noFill/>
                </a:ln>
                <a:solidFill>
                  <a:prstClr val="black"/>
                </a:solidFill>
                <a:effectLst/>
                <a:uLnTx/>
                <a:uFillTx/>
                <a:latin typeface="Calibri"/>
                <a:ea typeface="+mn-ea"/>
                <a:cs typeface="Calibri"/>
              </a:rPr>
              <a:t>voting, </a:t>
            </a:r>
            <a:r>
              <a:rPr kumimoji="0" sz="1700" b="1" i="0" u="none" strike="noStrike" kern="1200" cap="none" spc="0" normalizeH="0" baseline="0" noProof="0" dirty="0">
                <a:ln>
                  <a:noFill/>
                </a:ln>
                <a:solidFill>
                  <a:prstClr val="black"/>
                </a:solidFill>
                <a:effectLst/>
                <a:uLnTx/>
                <a:uFillTx/>
                <a:latin typeface="Calibri"/>
                <a:ea typeface="+mn-ea"/>
                <a:cs typeface="Calibri"/>
              </a:rPr>
              <a:t>air  </a:t>
            </a:r>
            <a:r>
              <a:rPr kumimoji="0" sz="1700" b="1" i="0" u="none" strike="noStrike" kern="1200" cap="none" spc="-4" normalizeH="0" baseline="0" noProof="0" dirty="0">
                <a:ln>
                  <a:noFill/>
                </a:ln>
                <a:solidFill>
                  <a:prstClr val="black"/>
                </a:solidFill>
                <a:effectLst/>
                <a:uLnTx/>
                <a:uFillTx/>
                <a:latin typeface="Calibri"/>
                <a:ea typeface="+mn-ea"/>
                <a:cs typeface="Calibri"/>
              </a:rPr>
              <a:t>pollution </a:t>
            </a:r>
            <a:r>
              <a:rPr kumimoji="0" sz="1700" b="1" i="0" u="none" strike="noStrike" kern="1200" cap="none" spc="-11" normalizeH="0" baseline="0" noProof="0" dirty="0">
                <a:ln>
                  <a:noFill/>
                </a:ln>
                <a:solidFill>
                  <a:prstClr val="black"/>
                </a:solidFill>
                <a:effectLst/>
                <a:uLnTx/>
                <a:uFillTx/>
                <a:latin typeface="Calibri"/>
                <a:ea typeface="+mn-ea"/>
                <a:cs typeface="Calibri"/>
              </a:rPr>
              <a:t>control</a:t>
            </a:r>
            <a:r>
              <a:rPr kumimoji="0" sz="1700" b="1" i="0" u="none" strike="noStrike" kern="1200" cap="none" spc="19" normalizeH="0" baseline="0" noProof="0" dirty="0">
                <a:ln>
                  <a:noFill/>
                </a:ln>
                <a:solidFill>
                  <a:prstClr val="black"/>
                </a:solidFill>
                <a:effectLst/>
                <a:uLnTx/>
                <a:uFillTx/>
                <a:latin typeface="Calibri"/>
                <a:ea typeface="+mn-ea"/>
                <a:cs typeface="Calibri"/>
              </a:rPr>
              <a:t> </a:t>
            </a:r>
            <a:r>
              <a:rPr kumimoji="0" sz="1700" b="1" i="0" u="none" strike="noStrike" kern="1200" cap="none" spc="-11" normalizeH="0" baseline="0" noProof="0" dirty="0">
                <a:ln>
                  <a:noFill/>
                </a:ln>
                <a:solidFill>
                  <a:prstClr val="black"/>
                </a:solidFill>
                <a:effectLst/>
                <a:uLnTx/>
                <a:uFillTx/>
                <a:latin typeface="Calibri"/>
                <a:ea typeface="+mn-ea"/>
                <a:cs typeface="Calibri"/>
              </a:rPr>
              <a:t>programs</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4"/>
          <p:cNvSpPr txBox="1"/>
          <p:nvPr/>
        </p:nvSpPr>
        <p:spPr>
          <a:xfrm>
            <a:off x="4800600" y="533400"/>
            <a:ext cx="4304824" cy="4649350"/>
          </a:xfrm>
          <a:prstGeom prst="rect">
            <a:avLst/>
          </a:prstGeom>
        </p:spPr>
        <p:txBody>
          <a:bodyPr vert="horz" wrap="square" lIns="0" tIns="9525" rIns="0" bIns="0" rtlCol="0">
            <a:spAutoFit/>
          </a:bodyPr>
          <a:lstStyle/>
          <a:p>
            <a:pPr marL="180975" marR="4763" lvl="0" indent="-171450" algn="l" defTabSz="914400" rtl="0" eaLnBrk="1" fontAlgn="auto" latinLnBrk="0" hangingPunct="1">
              <a:lnSpc>
                <a:spcPct val="100000"/>
              </a:lnSpc>
              <a:spcBef>
                <a:spcPts val="75"/>
              </a:spcBef>
              <a:spcAft>
                <a:spcPts val="0"/>
              </a:spcAft>
              <a:buClrTx/>
              <a:buSzTx/>
              <a:buFontTx/>
              <a:buNone/>
              <a:tabLst/>
              <a:defRPr/>
            </a:pPr>
            <a:r>
              <a:rPr kumimoji="0" sz="1700" b="1" i="1" u="none" strike="noStrike" kern="1200" cap="none" spc="0" normalizeH="0" baseline="0" noProof="0" dirty="0">
                <a:ln>
                  <a:noFill/>
                </a:ln>
                <a:solidFill>
                  <a:prstClr val="black"/>
                </a:solidFill>
                <a:effectLst/>
                <a:uLnTx/>
                <a:uFillTx/>
                <a:latin typeface="Calibri"/>
                <a:ea typeface="+mn-ea"/>
                <a:cs typeface="Calibri"/>
              </a:rPr>
              <a:t>4. </a:t>
            </a:r>
            <a:r>
              <a:rPr kumimoji="0" sz="1700" b="1" i="1" u="none" strike="noStrike" kern="1200" cap="none" spc="-4" normalizeH="0" baseline="0" noProof="0" dirty="0">
                <a:ln>
                  <a:noFill/>
                </a:ln>
                <a:solidFill>
                  <a:prstClr val="black"/>
                </a:solidFill>
                <a:effectLst/>
                <a:uLnTx/>
                <a:uFillTx/>
                <a:latin typeface="Calibri"/>
                <a:ea typeface="+mn-ea"/>
                <a:cs typeface="Calibri"/>
              </a:rPr>
              <a:t>FEDERALISM </a:t>
            </a:r>
            <a:r>
              <a:rPr kumimoji="0" sz="1700" b="1" i="1" u="none" strike="noStrike" kern="1200" cap="none" spc="-8" normalizeH="0" baseline="0" noProof="0" dirty="0">
                <a:ln>
                  <a:noFill/>
                </a:ln>
                <a:solidFill>
                  <a:prstClr val="black"/>
                </a:solidFill>
                <a:effectLst/>
                <a:uLnTx/>
                <a:uFillTx/>
                <a:latin typeface="Calibri"/>
                <a:ea typeface="+mn-ea"/>
                <a:cs typeface="Calibri"/>
              </a:rPr>
              <a:t>PROVIDES </a:t>
            </a:r>
            <a:r>
              <a:rPr kumimoji="0" sz="1700" b="1" i="1" u="none" strike="noStrike" kern="1200" cap="none" spc="-4" normalizeH="0" baseline="0" noProof="0" dirty="0">
                <a:ln>
                  <a:noFill/>
                </a:ln>
                <a:solidFill>
                  <a:prstClr val="black"/>
                </a:solidFill>
                <a:effectLst/>
                <a:uLnTx/>
                <a:uFillTx/>
                <a:latin typeface="Calibri"/>
                <a:ea typeface="+mn-ea"/>
                <a:cs typeface="Calibri"/>
              </a:rPr>
              <a:t>TRAINING </a:t>
            </a:r>
            <a:r>
              <a:rPr kumimoji="0" sz="1700" b="1" i="1" u="none" strike="noStrike" kern="1200" cap="none" spc="-8" normalizeH="0" baseline="0" noProof="0" dirty="0">
                <a:ln>
                  <a:noFill/>
                </a:ln>
                <a:solidFill>
                  <a:prstClr val="black"/>
                </a:solidFill>
                <a:effectLst/>
                <a:uLnTx/>
                <a:uFillTx/>
                <a:latin typeface="Calibri"/>
                <a:ea typeface="+mn-ea"/>
                <a:cs typeface="Calibri"/>
              </a:rPr>
              <a:t>FOR </a:t>
            </a:r>
            <a:r>
              <a:rPr kumimoji="0" sz="1700" b="1" i="1" u="none" strike="noStrike" kern="1200" cap="none" spc="0" normalizeH="0" baseline="0" noProof="0" dirty="0">
                <a:ln>
                  <a:noFill/>
                </a:ln>
                <a:solidFill>
                  <a:prstClr val="black"/>
                </a:solidFill>
                <a:effectLst/>
                <a:uLnTx/>
                <a:uFillTx/>
                <a:latin typeface="Calibri"/>
                <a:ea typeface="+mn-ea"/>
                <a:cs typeface="Calibri"/>
              </a:rPr>
              <a:t>FUTURE </a:t>
            </a:r>
            <a:r>
              <a:rPr kumimoji="0" sz="1700" b="1" i="1" u="none" strike="noStrike" kern="1200" cap="none" spc="-19" normalizeH="0" baseline="0" noProof="0" dirty="0">
                <a:ln>
                  <a:noFill/>
                </a:ln>
                <a:solidFill>
                  <a:prstClr val="black"/>
                </a:solidFill>
                <a:effectLst/>
                <a:uLnTx/>
                <a:uFillTx/>
                <a:latin typeface="Calibri"/>
                <a:ea typeface="+mn-ea"/>
                <a:cs typeface="Calibri"/>
              </a:rPr>
              <a:t>NATIONAL  </a:t>
            </a:r>
            <a:r>
              <a:rPr kumimoji="0" sz="1700" b="1" i="1" u="none" strike="noStrike" kern="1200" cap="none" spc="-8" normalizeH="0" baseline="0" noProof="0" dirty="0">
                <a:ln>
                  <a:noFill/>
                </a:ln>
                <a:solidFill>
                  <a:prstClr val="black"/>
                </a:solidFill>
                <a:effectLst/>
                <a:uLnTx/>
                <a:uFillTx/>
                <a:latin typeface="Calibri"/>
                <a:ea typeface="+mn-ea"/>
                <a:cs typeface="Calibri"/>
              </a:rPr>
              <a:t>LEADERS</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0" lvl="0" indent="-257175" algn="l" defTabSz="914400" rtl="0" eaLnBrk="1" fontAlgn="auto" latinLnBrk="0" hangingPunct="1">
              <a:lnSpc>
                <a:spcPct val="100000"/>
              </a:lnSpc>
              <a:spcBef>
                <a:spcPts val="304"/>
              </a:spcBef>
              <a:spcAft>
                <a:spcPts val="0"/>
              </a:spcAft>
              <a:buClrTx/>
              <a:buSzTx/>
              <a:buFont typeface="Arial"/>
              <a:buChar char="•"/>
              <a:tabLst>
                <a:tab pos="266224" algn="l"/>
                <a:tab pos="266700" algn="l"/>
              </a:tabLst>
              <a:defRPr/>
            </a:pPr>
            <a:r>
              <a:rPr kumimoji="0" sz="1700" b="1" i="0" u="none" strike="noStrike" kern="1200" cap="none" spc="-15" normalizeH="0" baseline="0" noProof="0" dirty="0">
                <a:ln>
                  <a:noFill/>
                </a:ln>
                <a:solidFill>
                  <a:prstClr val="black"/>
                </a:solidFill>
                <a:effectLst/>
                <a:uLnTx/>
                <a:uFillTx/>
                <a:latin typeface="Calibri"/>
                <a:ea typeface="+mn-ea"/>
                <a:cs typeface="Calibri"/>
              </a:rPr>
              <a:t>Training </a:t>
            </a:r>
            <a:r>
              <a:rPr kumimoji="0" sz="1700" b="1" i="0" u="none" strike="noStrike" kern="1200" cap="none" spc="-8" normalizeH="0" baseline="0" noProof="0" dirty="0">
                <a:ln>
                  <a:noFill/>
                </a:ln>
                <a:solidFill>
                  <a:prstClr val="black"/>
                </a:solidFill>
                <a:effectLst/>
                <a:uLnTx/>
                <a:uFillTx/>
                <a:latin typeface="Calibri"/>
                <a:ea typeface="+mn-ea"/>
                <a:cs typeface="Calibri"/>
              </a:rPr>
              <a:t>ground for </a:t>
            </a:r>
            <a:r>
              <a:rPr kumimoji="0" sz="1700" b="1" i="0" u="none" strike="noStrike" kern="1200" cap="none" spc="-11" normalizeH="0" baseline="0" noProof="0" dirty="0">
                <a:ln>
                  <a:noFill/>
                </a:ln>
                <a:solidFill>
                  <a:prstClr val="black"/>
                </a:solidFill>
                <a:effectLst/>
                <a:uLnTx/>
                <a:uFillTx/>
                <a:latin typeface="Calibri"/>
                <a:ea typeface="+mn-ea"/>
                <a:cs typeface="Calibri"/>
              </a:rPr>
              <a:t>state </a:t>
            </a:r>
            <a:r>
              <a:rPr kumimoji="0" sz="1700" b="1" i="0" u="none" strike="noStrike" kern="1200" cap="none" spc="-4" normalizeH="0" baseline="0" noProof="0" dirty="0">
                <a:ln>
                  <a:noFill/>
                </a:ln>
                <a:solidFill>
                  <a:prstClr val="black"/>
                </a:solidFill>
                <a:effectLst/>
                <a:uLnTx/>
                <a:uFillTx/>
                <a:latin typeface="Calibri"/>
                <a:ea typeface="+mn-ea"/>
                <a:cs typeface="Calibri"/>
              </a:rPr>
              <a:t>and local politicians </a:t>
            </a:r>
            <a:r>
              <a:rPr kumimoji="0" sz="1700" b="1" i="0" u="none" strike="noStrike" kern="1200" cap="none" spc="-8" normalizeH="0" baseline="0" noProof="0" dirty="0">
                <a:ln>
                  <a:noFill/>
                </a:ln>
                <a:solidFill>
                  <a:prstClr val="black"/>
                </a:solidFill>
                <a:effectLst/>
                <a:uLnTx/>
                <a:uFillTx/>
                <a:latin typeface="Calibri"/>
                <a:ea typeface="+mn-ea"/>
                <a:cs typeface="Calibri"/>
              </a:rPr>
              <a:t>to gain</a:t>
            </a:r>
            <a:r>
              <a:rPr kumimoji="0" sz="1700" b="1" i="0" u="none" strike="noStrike" kern="1200" cap="none" spc="75" normalizeH="0" baseline="0" noProof="0" dirty="0">
                <a:ln>
                  <a:noFill/>
                </a:ln>
                <a:solidFill>
                  <a:prstClr val="black"/>
                </a:solidFill>
                <a:effectLst/>
                <a:uLnTx/>
                <a:uFillTx/>
                <a:latin typeface="Calibri"/>
                <a:ea typeface="+mn-ea"/>
                <a:cs typeface="Calibri"/>
              </a:rPr>
              <a:t> </a:t>
            </a:r>
            <a:r>
              <a:rPr kumimoji="0" sz="1700" b="1" i="0" u="none" strike="noStrike" kern="1200" cap="none" spc="-8" normalizeH="0" baseline="0" noProof="0" dirty="0">
                <a:ln>
                  <a:noFill/>
                </a:ln>
                <a:solidFill>
                  <a:prstClr val="black"/>
                </a:solidFill>
                <a:effectLst/>
                <a:uLnTx/>
                <a:uFillTx/>
                <a:latin typeface="Calibri"/>
                <a:ea typeface="+mn-ea"/>
                <a:cs typeface="Calibri"/>
              </a:rPr>
              <a:t>experience</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327660" lvl="0" indent="-257175" algn="l" defTabSz="914400" rtl="0" eaLnBrk="1" fontAlgn="auto" latinLnBrk="0" hangingPunct="1">
              <a:lnSpc>
                <a:spcPct val="100000"/>
              </a:lnSpc>
              <a:spcBef>
                <a:spcPts val="289"/>
              </a:spcBef>
              <a:spcAft>
                <a:spcPts val="0"/>
              </a:spcAft>
              <a:buClrTx/>
              <a:buSzTx/>
              <a:buFont typeface="Arial"/>
              <a:buChar char="•"/>
              <a:tabLst>
                <a:tab pos="266224" algn="l"/>
                <a:tab pos="266700" algn="l"/>
              </a:tabLst>
              <a:defRPr/>
            </a:pPr>
            <a:r>
              <a:rPr kumimoji="0" sz="1700" b="1" i="0" u="none" strike="noStrike" kern="1200" cap="none" spc="-4" normalizeH="0" baseline="0" noProof="0" dirty="0">
                <a:ln>
                  <a:noFill/>
                </a:ln>
                <a:solidFill>
                  <a:prstClr val="black"/>
                </a:solidFill>
                <a:effectLst/>
                <a:uLnTx/>
                <a:uFillTx/>
                <a:latin typeface="Calibri"/>
                <a:ea typeface="+mn-ea"/>
                <a:cs typeface="Calibri"/>
              </a:rPr>
              <a:t>20 of </a:t>
            </a:r>
            <a:r>
              <a:rPr kumimoji="0" sz="1700" b="1" i="0" u="none" strike="noStrike" kern="1200" cap="none" spc="-15" normalizeH="0" baseline="0" noProof="0" dirty="0">
                <a:ln>
                  <a:noFill/>
                </a:ln>
                <a:solidFill>
                  <a:prstClr val="black"/>
                </a:solidFill>
                <a:effectLst/>
                <a:uLnTx/>
                <a:uFillTx/>
                <a:latin typeface="Calibri"/>
                <a:ea typeface="+mn-ea"/>
                <a:cs typeface="Calibri"/>
              </a:rPr>
              <a:t>nation’s </a:t>
            </a:r>
            <a:r>
              <a:rPr kumimoji="0" sz="1700" b="1" i="0" u="none" strike="noStrike" kern="1200" cap="none" spc="-4" normalizeH="0" baseline="0" noProof="0" dirty="0">
                <a:ln>
                  <a:noFill/>
                </a:ln>
                <a:solidFill>
                  <a:prstClr val="black"/>
                </a:solidFill>
                <a:effectLst/>
                <a:uLnTx/>
                <a:uFillTx/>
                <a:latin typeface="Calibri"/>
                <a:ea typeface="+mn-ea"/>
                <a:cs typeface="Calibri"/>
              </a:rPr>
              <a:t>45 </a:t>
            </a:r>
            <a:r>
              <a:rPr kumimoji="0" sz="1700" b="1" i="0" u="none" strike="noStrike" kern="1200" cap="none" spc="-8" normalizeH="0" baseline="0" noProof="0" dirty="0">
                <a:ln>
                  <a:noFill/>
                </a:ln>
                <a:solidFill>
                  <a:prstClr val="black"/>
                </a:solidFill>
                <a:effectLst/>
                <a:uLnTx/>
                <a:uFillTx/>
                <a:latin typeface="Calibri"/>
                <a:ea typeface="+mn-ea"/>
                <a:cs typeface="Calibri"/>
              </a:rPr>
              <a:t>presidents </a:t>
            </a:r>
            <a:r>
              <a:rPr kumimoji="0" sz="1700" b="1" i="0" u="none" strike="noStrike" kern="1200" cap="none" spc="-4" normalizeH="0" baseline="0" noProof="0" dirty="0">
                <a:ln>
                  <a:noFill/>
                </a:ln>
                <a:solidFill>
                  <a:prstClr val="black"/>
                </a:solidFill>
                <a:effectLst/>
                <a:uLnTx/>
                <a:uFillTx/>
                <a:latin typeface="Calibri"/>
                <a:ea typeface="+mn-ea"/>
                <a:cs typeface="Calibri"/>
              </a:rPr>
              <a:t>served as </a:t>
            </a:r>
            <a:r>
              <a:rPr kumimoji="0" sz="1700" b="1" i="0" u="none" strike="noStrike" kern="1200" cap="none" spc="-8" normalizeH="0" baseline="0" noProof="0" dirty="0">
                <a:ln>
                  <a:noFill/>
                </a:ln>
                <a:solidFill>
                  <a:prstClr val="black"/>
                </a:solidFill>
                <a:effectLst/>
                <a:uLnTx/>
                <a:uFillTx/>
                <a:latin typeface="Calibri"/>
                <a:ea typeface="+mn-ea"/>
                <a:cs typeface="Calibri"/>
              </a:rPr>
              <a:t>governor </a:t>
            </a:r>
            <a:r>
              <a:rPr kumimoji="0" sz="1700" b="1" i="0" u="none" strike="noStrike" kern="1200" cap="none" spc="-4" normalizeH="0" baseline="0" noProof="0" dirty="0">
                <a:ln>
                  <a:noFill/>
                </a:ln>
                <a:solidFill>
                  <a:prstClr val="black"/>
                </a:solidFill>
                <a:effectLst/>
                <a:uLnTx/>
                <a:uFillTx/>
                <a:latin typeface="Calibri"/>
                <a:ea typeface="+mn-ea"/>
                <a:cs typeface="Calibri"/>
              </a:rPr>
              <a:t>of a </a:t>
            </a:r>
            <a:r>
              <a:rPr kumimoji="0" sz="1700" b="1" i="0" u="none" strike="noStrike" kern="1200" cap="none" spc="-11" normalizeH="0" baseline="0" noProof="0" dirty="0">
                <a:ln>
                  <a:noFill/>
                </a:ln>
                <a:solidFill>
                  <a:prstClr val="black"/>
                </a:solidFill>
                <a:effectLst/>
                <a:uLnTx/>
                <a:uFillTx/>
                <a:latin typeface="Calibri"/>
                <a:ea typeface="+mn-ea"/>
                <a:cs typeface="Calibri"/>
              </a:rPr>
              <a:t>state </a:t>
            </a:r>
            <a:r>
              <a:rPr kumimoji="0" sz="1700" b="1" i="0" u="none" strike="noStrike" kern="1200" cap="none" spc="-4" normalizeH="0" baseline="0" noProof="0" dirty="0">
                <a:ln>
                  <a:noFill/>
                </a:ln>
                <a:solidFill>
                  <a:prstClr val="black"/>
                </a:solidFill>
                <a:effectLst/>
                <a:uLnTx/>
                <a:uFillTx/>
                <a:latin typeface="Calibri"/>
                <a:ea typeface="+mn-ea"/>
                <a:cs typeface="Calibri"/>
              </a:rPr>
              <a:t>=  </a:t>
            </a:r>
            <a:r>
              <a:rPr kumimoji="0" sz="1700" b="1" i="0" u="none" strike="noStrike" kern="1200" cap="none" spc="-11" normalizeH="0" baseline="0" noProof="0" dirty="0">
                <a:ln>
                  <a:noFill/>
                </a:ln>
                <a:solidFill>
                  <a:prstClr val="black"/>
                </a:solidFill>
                <a:effectLst/>
                <a:uLnTx/>
                <a:uFillTx/>
                <a:latin typeface="Calibri"/>
                <a:ea typeface="+mn-ea"/>
                <a:cs typeface="Calibri"/>
              </a:rPr>
              <a:t>executive </a:t>
            </a:r>
            <a:r>
              <a:rPr kumimoji="0" sz="1700" b="1" i="0" u="none" strike="noStrike" kern="1200" cap="none" spc="-4" normalizeH="0" baseline="0" noProof="0" dirty="0">
                <a:ln>
                  <a:noFill/>
                </a:ln>
                <a:solidFill>
                  <a:prstClr val="black"/>
                </a:solidFill>
                <a:effectLst/>
                <a:uLnTx/>
                <a:uFillTx/>
                <a:latin typeface="Calibri"/>
                <a:ea typeface="+mn-ea"/>
                <a:cs typeface="Calibri"/>
              </a:rPr>
              <a:t>office</a:t>
            </a:r>
            <a:r>
              <a:rPr kumimoji="0" sz="1700" b="1" i="0" u="none" strike="noStrike" kern="1200" cap="none" spc="8" normalizeH="0" baseline="0" noProof="0" dirty="0">
                <a:ln>
                  <a:noFill/>
                </a:ln>
                <a:solidFill>
                  <a:prstClr val="black"/>
                </a:solidFill>
                <a:effectLst/>
                <a:uLnTx/>
                <a:uFillTx/>
                <a:latin typeface="Calibri"/>
                <a:ea typeface="+mn-ea"/>
                <a:cs typeface="Calibri"/>
              </a:rPr>
              <a:t> </a:t>
            </a:r>
            <a:r>
              <a:rPr kumimoji="0" sz="1700" b="1" i="0" u="none" strike="noStrike" kern="1200" cap="none" spc="-8" normalizeH="0" baseline="0" noProof="0" dirty="0">
                <a:ln>
                  <a:noFill/>
                </a:ln>
                <a:solidFill>
                  <a:prstClr val="black"/>
                </a:solidFill>
                <a:effectLst/>
                <a:uLnTx/>
                <a:uFillTx/>
                <a:latin typeface="Calibri"/>
                <a:ea typeface="+mn-ea"/>
                <a:cs typeface="Calibri"/>
              </a:rPr>
              <a:t>experience</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9"/>
              </a:spcBef>
              <a:spcAft>
                <a:spcPts val="0"/>
              </a:spcAft>
              <a:buClrTx/>
              <a:buSzTx/>
              <a:buFontTx/>
              <a:buNone/>
              <a:tabLst/>
              <a:defRPr/>
            </a:pPr>
            <a:endParaRPr kumimoji="0" sz="1700" b="0" i="0" u="none" strike="noStrike" kern="1200" cap="none" spc="0" normalizeH="0" baseline="0" noProof="0" dirty="0">
              <a:ln>
                <a:noFill/>
              </a:ln>
              <a:solidFill>
                <a:prstClr val="black"/>
              </a:solidFill>
              <a:effectLst/>
              <a:uLnTx/>
              <a:uFillTx/>
              <a:latin typeface="Times New Roman"/>
              <a:ea typeface="+mn-ea"/>
              <a:cs typeface="Times New Roman"/>
            </a:endParaRPr>
          </a:p>
          <a:p>
            <a:pPr marL="180975" marR="539591" lvl="0" indent="-171450" algn="l" defTabSz="914400" rtl="0" eaLnBrk="1" fontAlgn="auto" latinLnBrk="0" hangingPunct="1">
              <a:lnSpc>
                <a:spcPct val="100000"/>
              </a:lnSpc>
              <a:spcBef>
                <a:spcPts val="0"/>
              </a:spcBef>
              <a:spcAft>
                <a:spcPts val="0"/>
              </a:spcAft>
              <a:buClrTx/>
              <a:buSzTx/>
              <a:buFontTx/>
              <a:buNone/>
              <a:tabLst/>
              <a:defRPr/>
            </a:pPr>
            <a:r>
              <a:rPr kumimoji="0" sz="1700" b="1" i="1" u="none" strike="noStrike" kern="1200" cap="none" spc="0" normalizeH="0" baseline="0" noProof="0" dirty="0">
                <a:ln>
                  <a:noFill/>
                </a:ln>
                <a:solidFill>
                  <a:prstClr val="black"/>
                </a:solidFill>
                <a:effectLst/>
                <a:uLnTx/>
                <a:uFillTx/>
                <a:latin typeface="Calibri"/>
                <a:ea typeface="+mn-ea"/>
                <a:cs typeface="Calibri"/>
              </a:rPr>
              <a:t>5. </a:t>
            </a:r>
            <a:r>
              <a:rPr kumimoji="0" sz="1700" b="1" i="1" u="none" strike="noStrike" kern="1200" cap="none" spc="-4" normalizeH="0" baseline="0" noProof="0" dirty="0">
                <a:ln>
                  <a:noFill/>
                </a:ln>
                <a:solidFill>
                  <a:prstClr val="black"/>
                </a:solidFill>
                <a:effectLst/>
                <a:uLnTx/>
                <a:uFillTx/>
                <a:latin typeface="Calibri"/>
                <a:ea typeface="+mn-ea"/>
                <a:cs typeface="Calibri"/>
              </a:rPr>
              <a:t>FEDERALISM </a:t>
            </a:r>
            <a:r>
              <a:rPr kumimoji="0" sz="1700" b="1" i="1" u="none" strike="noStrike" kern="1200" cap="none" spc="0" normalizeH="0" baseline="0" noProof="0" dirty="0">
                <a:ln>
                  <a:noFill/>
                </a:ln>
                <a:solidFill>
                  <a:prstClr val="black"/>
                </a:solidFill>
                <a:effectLst/>
                <a:uLnTx/>
                <a:uFillTx/>
                <a:latin typeface="Calibri"/>
                <a:ea typeface="+mn-ea"/>
                <a:cs typeface="Calibri"/>
              </a:rPr>
              <a:t>KEEPS </a:t>
            </a:r>
            <a:r>
              <a:rPr kumimoji="0" sz="1700" b="1" i="1" u="none" strike="noStrike" kern="1200" cap="none" spc="-8" normalizeH="0" baseline="0" noProof="0" dirty="0">
                <a:ln>
                  <a:noFill/>
                </a:ln>
                <a:solidFill>
                  <a:prstClr val="black"/>
                </a:solidFill>
                <a:effectLst/>
                <a:uLnTx/>
                <a:uFillTx/>
                <a:latin typeface="Calibri"/>
                <a:ea typeface="+mn-ea"/>
                <a:cs typeface="Calibri"/>
              </a:rPr>
              <a:t>GOVERNMENT </a:t>
            </a:r>
            <a:r>
              <a:rPr kumimoji="0" sz="1700" b="1" i="1" u="none" strike="noStrike" kern="1200" cap="none" spc="-11" normalizeH="0" baseline="0" noProof="0" dirty="0">
                <a:ln>
                  <a:noFill/>
                </a:ln>
                <a:solidFill>
                  <a:prstClr val="black"/>
                </a:solidFill>
                <a:effectLst/>
                <a:uLnTx/>
                <a:uFillTx/>
                <a:latin typeface="Calibri"/>
                <a:ea typeface="+mn-ea"/>
                <a:cs typeface="Calibri"/>
              </a:rPr>
              <a:t>CLOSER </a:t>
            </a:r>
            <a:r>
              <a:rPr kumimoji="0" sz="1700" b="1" i="1" u="none" strike="noStrike" kern="1200" cap="none" spc="-15" normalizeH="0" baseline="0" noProof="0" dirty="0">
                <a:ln>
                  <a:noFill/>
                </a:ln>
                <a:solidFill>
                  <a:prstClr val="black"/>
                </a:solidFill>
                <a:effectLst/>
                <a:uLnTx/>
                <a:uFillTx/>
                <a:latin typeface="Calibri"/>
                <a:ea typeface="+mn-ea"/>
                <a:cs typeface="Calibri"/>
              </a:rPr>
              <a:t>TO </a:t>
            </a:r>
            <a:r>
              <a:rPr kumimoji="0" sz="1700" b="1" i="1" u="none" strike="noStrike" kern="1200" cap="none" spc="-4" normalizeH="0" baseline="0" noProof="0" dirty="0">
                <a:ln>
                  <a:noFill/>
                </a:ln>
                <a:solidFill>
                  <a:prstClr val="black"/>
                </a:solidFill>
                <a:effectLst/>
                <a:uLnTx/>
                <a:uFillTx/>
                <a:latin typeface="Calibri"/>
                <a:ea typeface="+mn-ea"/>
                <a:cs typeface="Calibri"/>
              </a:rPr>
              <a:t>THE  </a:t>
            </a:r>
            <a:r>
              <a:rPr kumimoji="0" sz="1700" b="1" i="1" u="none" strike="noStrike" kern="1200" cap="none" spc="-11" normalizeH="0" baseline="0" noProof="0" dirty="0">
                <a:ln>
                  <a:noFill/>
                </a:ln>
                <a:solidFill>
                  <a:prstClr val="black"/>
                </a:solidFill>
                <a:effectLst/>
                <a:uLnTx/>
                <a:uFillTx/>
                <a:latin typeface="Calibri"/>
                <a:ea typeface="+mn-ea"/>
                <a:cs typeface="Calibri"/>
              </a:rPr>
              <a:t>PEOPLE</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0" lvl="0" indent="-257175" algn="l" defTabSz="914400" rtl="0" eaLnBrk="1" fontAlgn="auto" latinLnBrk="0" hangingPunct="1">
              <a:lnSpc>
                <a:spcPct val="100000"/>
              </a:lnSpc>
              <a:spcBef>
                <a:spcPts val="304"/>
              </a:spcBef>
              <a:spcAft>
                <a:spcPts val="0"/>
              </a:spcAft>
              <a:buClrTx/>
              <a:buSzTx/>
              <a:buFont typeface="Arial"/>
              <a:buChar char="•"/>
              <a:tabLst>
                <a:tab pos="266224" algn="l"/>
                <a:tab pos="266700" algn="l"/>
              </a:tabLst>
              <a:defRPr/>
            </a:pPr>
            <a:r>
              <a:rPr kumimoji="0" sz="1700" b="1" i="0" u="none" strike="noStrike" kern="1200" cap="none" spc="-8" normalizeH="0" baseline="0" noProof="0" dirty="0">
                <a:ln>
                  <a:noFill/>
                </a:ln>
                <a:solidFill>
                  <a:prstClr val="black"/>
                </a:solidFill>
                <a:effectLst/>
                <a:uLnTx/>
                <a:uFillTx/>
                <a:latin typeface="Calibri"/>
                <a:ea typeface="+mn-ea"/>
                <a:cs typeface="Calibri"/>
              </a:rPr>
              <a:t>Provides numerous arenas for</a:t>
            </a:r>
            <a:r>
              <a:rPr kumimoji="0" sz="1700" b="1" i="0" u="none" strike="noStrike" kern="1200" cap="none" spc="68" normalizeH="0" baseline="0" noProof="0" dirty="0">
                <a:ln>
                  <a:noFill/>
                </a:ln>
                <a:solidFill>
                  <a:prstClr val="black"/>
                </a:solidFill>
                <a:effectLst/>
                <a:uLnTx/>
                <a:uFillTx/>
                <a:latin typeface="Calibri"/>
                <a:ea typeface="+mn-ea"/>
                <a:cs typeface="Calibri"/>
              </a:rPr>
              <a:t> </a:t>
            </a:r>
            <a:r>
              <a:rPr kumimoji="0" sz="1700" b="1" i="0" u="none" strike="noStrike" kern="1200" cap="none" spc="-4" normalizeH="0" baseline="0" noProof="0" dirty="0">
                <a:ln>
                  <a:noFill/>
                </a:ln>
                <a:solidFill>
                  <a:prstClr val="black"/>
                </a:solidFill>
                <a:effectLst/>
                <a:uLnTx/>
                <a:uFillTx/>
                <a:latin typeface="Calibri"/>
                <a:ea typeface="+mn-ea"/>
                <a:cs typeface="Calibri"/>
              </a:rPr>
              <a:t>decision-making</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121920" lvl="0" indent="-257175" algn="l" defTabSz="914400" rtl="0" eaLnBrk="1" fontAlgn="auto" latinLnBrk="0" hangingPunct="1">
              <a:lnSpc>
                <a:spcPct val="100000"/>
              </a:lnSpc>
              <a:spcBef>
                <a:spcPts val="289"/>
              </a:spcBef>
              <a:spcAft>
                <a:spcPts val="0"/>
              </a:spcAft>
              <a:buClrTx/>
              <a:buSzTx/>
              <a:buFont typeface="Arial"/>
              <a:buChar char="•"/>
              <a:tabLst>
                <a:tab pos="266224" algn="l"/>
                <a:tab pos="266700" algn="l"/>
              </a:tabLst>
              <a:defRPr/>
            </a:pPr>
            <a:r>
              <a:rPr kumimoji="0" sz="1700" b="1" i="0" u="none" strike="noStrike" kern="1200" cap="none" spc="-4" normalizeH="0" baseline="0" noProof="0" dirty="0">
                <a:ln>
                  <a:noFill/>
                </a:ln>
                <a:solidFill>
                  <a:prstClr val="black"/>
                </a:solidFill>
                <a:effectLst/>
                <a:uLnTx/>
                <a:uFillTx/>
                <a:latin typeface="Calibri"/>
                <a:ea typeface="+mn-ea"/>
                <a:cs typeface="Calibri"/>
              </a:rPr>
              <a:t>Local and </a:t>
            </a:r>
            <a:r>
              <a:rPr kumimoji="0" sz="1700" b="1" i="0" u="none" strike="noStrike" kern="1200" cap="none" spc="-11" normalizeH="0" baseline="0" noProof="0" dirty="0">
                <a:ln>
                  <a:noFill/>
                </a:ln>
                <a:solidFill>
                  <a:prstClr val="black"/>
                </a:solidFill>
                <a:effectLst/>
                <a:uLnTx/>
                <a:uFillTx/>
                <a:latin typeface="Calibri"/>
                <a:ea typeface="+mn-ea"/>
                <a:cs typeface="Calibri"/>
              </a:rPr>
              <a:t>state </a:t>
            </a:r>
            <a:r>
              <a:rPr kumimoji="0" sz="1700" b="1" i="0" u="none" strike="noStrike" kern="1200" cap="none" spc="-4" normalizeH="0" baseline="0" noProof="0" dirty="0">
                <a:ln>
                  <a:noFill/>
                </a:ln>
                <a:solidFill>
                  <a:prstClr val="black"/>
                </a:solidFill>
                <a:effectLst/>
                <a:uLnTx/>
                <a:uFillTx/>
                <a:latin typeface="Calibri"/>
                <a:ea typeface="+mn-ea"/>
                <a:cs typeface="Calibri"/>
              </a:rPr>
              <a:t>politics </a:t>
            </a:r>
            <a:r>
              <a:rPr kumimoji="0" sz="1700" b="1" i="0" u="none" strike="noStrike" kern="1200" cap="none" spc="-8" normalizeH="0" baseline="0" noProof="0" dirty="0">
                <a:ln>
                  <a:noFill/>
                </a:ln>
                <a:solidFill>
                  <a:prstClr val="black"/>
                </a:solidFill>
                <a:effectLst/>
                <a:uLnTx/>
                <a:uFillTx/>
                <a:latin typeface="Calibri"/>
                <a:ea typeface="+mn-ea"/>
                <a:cs typeface="Calibri"/>
              </a:rPr>
              <a:t>involve citizens </a:t>
            </a:r>
            <a:r>
              <a:rPr kumimoji="0" sz="1700" b="1" i="0" u="none" strike="noStrike" kern="1200" cap="none" spc="-4" normalizeH="0" baseline="0" noProof="0" dirty="0">
                <a:ln>
                  <a:noFill/>
                </a:ln>
                <a:solidFill>
                  <a:prstClr val="black"/>
                </a:solidFill>
                <a:effectLst/>
                <a:uLnTx/>
                <a:uFillTx/>
                <a:latin typeface="Calibri"/>
                <a:ea typeface="+mn-ea"/>
                <a:cs typeface="Calibri"/>
              </a:rPr>
              <a:t>in </a:t>
            </a:r>
            <a:r>
              <a:rPr kumimoji="0" sz="1700" b="1" i="0" u="none" strike="noStrike" kern="1200" cap="none" spc="-8" normalizeH="0" baseline="0" noProof="0" dirty="0">
                <a:ln>
                  <a:noFill/>
                </a:ln>
                <a:solidFill>
                  <a:prstClr val="black"/>
                </a:solidFill>
                <a:effectLst/>
                <a:uLnTx/>
                <a:uFillTx/>
                <a:latin typeface="Calibri"/>
                <a:ea typeface="+mn-ea"/>
                <a:cs typeface="Calibri"/>
              </a:rPr>
              <a:t>large </a:t>
            </a:r>
            <a:r>
              <a:rPr kumimoji="0" sz="1700" b="1" i="0" u="none" strike="noStrike" kern="1200" cap="none" spc="-11" normalizeH="0" baseline="0" noProof="0" dirty="0">
                <a:ln>
                  <a:noFill/>
                </a:ln>
                <a:solidFill>
                  <a:prstClr val="black"/>
                </a:solidFill>
                <a:effectLst/>
                <a:uLnTx/>
                <a:uFillTx/>
                <a:latin typeface="Calibri"/>
                <a:ea typeface="+mn-ea"/>
                <a:cs typeface="Calibri"/>
              </a:rPr>
              <a:t>numbers </a:t>
            </a:r>
            <a:r>
              <a:rPr kumimoji="0" sz="1700" b="1" i="0" u="none" strike="noStrike" kern="1200" cap="none" spc="-8" normalizeH="0" baseline="0" noProof="0" dirty="0">
                <a:ln>
                  <a:noFill/>
                </a:ln>
                <a:solidFill>
                  <a:prstClr val="black"/>
                </a:solidFill>
                <a:effectLst/>
                <a:uLnTx/>
                <a:uFillTx/>
                <a:latin typeface="Calibri"/>
                <a:ea typeface="+mn-ea"/>
                <a:cs typeface="Calibri"/>
              </a:rPr>
              <a:t>(most  Americans </a:t>
            </a:r>
            <a:r>
              <a:rPr kumimoji="0" sz="1700" b="1" i="0" u="none" strike="noStrike" kern="1200" cap="none" spc="-4" normalizeH="0" baseline="0" noProof="0" dirty="0">
                <a:ln>
                  <a:noFill/>
                </a:ln>
                <a:solidFill>
                  <a:prstClr val="black"/>
                </a:solidFill>
                <a:effectLst/>
                <a:uLnTx/>
                <a:uFillTx/>
                <a:latin typeface="Calibri"/>
                <a:ea typeface="+mn-ea"/>
                <a:cs typeface="Calibri"/>
              </a:rPr>
              <a:t>had a </a:t>
            </a:r>
            <a:r>
              <a:rPr kumimoji="0" sz="1700" b="1" i="0" u="none" strike="noStrike" kern="1200" cap="none" spc="-8" normalizeH="0" baseline="0" noProof="0" dirty="0">
                <a:ln>
                  <a:noFill/>
                </a:ln>
                <a:solidFill>
                  <a:prstClr val="black"/>
                </a:solidFill>
                <a:effectLst/>
                <a:uLnTx/>
                <a:uFillTx/>
                <a:latin typeface="Calibri"/>
                <a:ea typeface="+mn-ea"/>
                <a:cs typeface="Calibri"/>
              </a:rPr>
              <a:t>stronger </a:t>
            </a:r>
            <a:r>
              <a:rPr kumimoji="0" sz="1700" b="1" i="0" u="none" strike="noStrike" kern="1200" cap="none" spc="-4" normalizeH="0" baseline="0" noProof="0" dirty="0">
                <a:ln>
                  <a:noFill/>
                </a:ln>
                <a:solidFill>
                  <a:prstClr val="black"/>
                </a:solidFill>
                <a:effectLst/>
                <a:uLnTx/>
                <a:uFillTx/>
                <a:latin typeface="Calibri"/>
                <a:ea typeface="+mn-ea"/>
                <a:cs typeface="Calibri"/>
              </a:rPr>
              <a:t>allegiance </a:t>
            </a:r>
            <a:r>
              <a:rPr kumimoji="0" sz="1700" b="1" i="0" u="none" strike="noStrike" kern="1200" cap="none" spc="-8" normalizeH="0" baseline="0" noProof="0" dirty="0">
                <a:ln>
                  <a:noFill/>
                </a:ln>
                <a:solidFill>
                  <a:prstClr val="black"/>
                </a:solidFill>
                <a:effectLst/>
                <a:uLnTx/>
                <a:uFillTx/>
                <a:latin typeface="Calibri"/>
                <a:ea typeface="+mn-ea"/>
                <a:cs typeface="Calibri"/>
              </a:rPr>
              <a:t>to their </a:t>
            </a:r>
            <a:r>
              <a:rPr kumimoji="0" sz="1700" b="1" i="0" u="none" strike="noStrike" kern="1200" cap="none" spc="-11" normalizeH="0" baseline="0" noProof="0" dirty="0">
                <a:ln>
                  <a:noFill/>
                </a:ln>
                <a:solidFill>
                  <a:prstClr val="black"/>
                </a:solidFill>
                <a:effectLst/>
                <a:uLnTx/>
                <a:uFillTx/>
                <a:latin typeface="Calibri"/>
                <a:ea typeface="+mn-ea"/>
                <a:cs typeface="Calibri"/>
              </a:rPr>
              <a:t>state </a:t>
            </a:r>
            <a:r>
              <a:rPr kumimoji="0" sz="1700" b="1" i="0" u="none" strike="noStrike" kern="1200" cap="none" spc="-4" normalizeH="0" baseline="0" noProof="0" dirty="0">
                <a:ln>
                  <a:noFill/>
                </a:ln>
                <a:solidFill>
                  <a:prstClr val="black"/>
                </a:solidFill>
                <a:effectLst/>
                <a:uLnTx/>
                <a:uFillTx/>
                <a:latin typeface="Calibri"/>
                <a:ea typeface="+mn-ea"/>
                <a:cs typeface="Calibri"/>
              </a:rPr>
              <a:t>and </a:t>
            </a:r>
            <a:r>
              <a:rPr kumimoji="0" sz="1700" b="1" i="0" u="none" strike="noStrike" kern="1200" cap="none" spc="-11" normalizeH="0" baseline="0" noProof="0" dirty="0">
                <a:ln>
                  <a:noFill/>
                </a:ln>
                <a:solidFill>
                  <a:prstClr val="black"/>
                </a:solidFill>
                <a:effectLst/>
                <a:uLnTx/>
                <a:uFillTx/>
                <a:latin typeface="Calibri"/>
                <a:ea typeface="+mn-ea"/>
                <a:cs typeface="Calibri"/>
              </a:rPr>
              <a:t>state  </a:t>
            </a:r>
            <a:r>
              <a:rPr kumimoji="0" sz="1700" b="1" i="0" u="none" strike="noStrike" kern="1200" cap="none" spc="-8" normalizeH="0" baseline="0" noProof="0" dirty="0">
                <a:ln>
                  <a:noFill/>
                </a:ln>
                <a:solidFill>
                  <a:prstClr val="black"/>
                </a:solidFill>
                <a:effectLst/>
                <a:uLnTx/>
                <a:uFillTx/>
                <a:latin typeface="Calibri"/>
                <a:ea typeface="+mn-ea"/>
                <a:cs typeface="Calibri"/>
              </a:rPr>
              <a:t>government)</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a:p>
            <a:pPr marL="266700" marR="0" lvl="0" indent="-257175" algn="l" defTabSz="914400" rtl="0" eaLnBrk="1" fontAlgn="auto" latinLnBrk="0" hangingPunct="1">
              <a:lnSpc>
                <a:spcPct val="100000"/>
              </a:lnSpc>
              <a:spcBef>
                <a:spcPts val="293"/>
              </a:spcBef>
              <a:spcAft>
                <a:spcPts val="0"/>
              </a:spcAft>
              <a:buClrTx/>
              <a:buSzTx/>
              <a:buFont typeface="Arial"/>
              <a:buChar char="•"/>
              <a:tabLst>
                <a:tab pos="266224" algn="l"/>
                <a:tab pos="266700" algn="l"/>
              </a:tabLst>
              <a:defRPr/>
            </a:pPr>
            <a:r>
              <a:rPr kumimoji="0" sz="1700" b="1" i="0" u="none" strike="noStrike" kern="1200" cap="none" spc="-4" normalizeH="0" baseline="0" noProof="0" dirty="0">
                <a:ln>
                  <a:noFill/>
                </a:ln>
                <a:solidFill>
                  <a:prstClr val="black"/>
                </a:solidFill>
                <a:effectLst/>
                <a:uLnTx/>
                <a:uFillTx/>
                <a:latin typeface="Calibri"/>
                <a:ea typeface="+mn-ea"/>
                <a:cs typeface="Calibri"/>
              </a:rPr>
              <a:t>Multiple points of access </a:t>
            </a:r>
            <a:r>
              <a:rPr kumimoji="0" sz="1700" b="1" i="0" u="none" strike="noStrike" kern="1200" cap="none" spc="-11" normalizeH="0" baseline="0" noProof="0" dirty="0">
                <a:ln>
                  <a:noFill/>
                </a:ln>
                <a:solidFill>
                  <a:prstClr val="black"/>
                </a:solidFill>
                <a:effectLst/>
                <a:uLnTx/>
                <a:uFillTx/>
                <a:latin typeface="Calibri"/>
                <a:ea typeface="+mn-ea"/>
                <a:cs typeface="Calibri"/>
              </a:rPr>
              <a:t>for</a:t>
            </a:r>
            <a:r>
              <a:rPr kumimoji="0" sz="1700" b="1" i="0" u="none" strike="noStrike" kern="1200" cap="none" spc="26" normalizeH="0" baseline="0" noProof="0" dirty="0">
                <a:ln>
                  <a:noFill/>
                </a:ln>
                <a:solidFill>
                  <a:prstClr val="black"/>
                </a:solidFill>
                <a:effectLst/>
                <a:uLnTx/>
                <a:uFillTx/>
                <a:latin typeface="Calibri"/>
                <a:ea typeface="+mn-ea"/>
                <a:cs typeface="Calibri"/>
              </a:rPr>
              <a:t> </a:t>
            </a:r>
            <a:r>
              <a:rPr kumimoji="0" sz="1700" b="1" i="0" u="none" strike="noStrike" kern="1200" cap="none" spc="-8" normalizeH="0" baseline="0" noProof="0" dirty="0">
                <a:ln>
                  <a:noFill/>
                </a:ln>
                <a:solidFill>
                  <a:prstClr val="black"/>
                </a:solidFill>
                <a:effectLst/>
                <a:uLnTx/>
                <a:uFillTx/>
                <a:latin typeface="Calibri"/>
                <a:ea typeface="+mn-ea"/>
                <a:cs typeface="Calibri"/>
              </a:rPr>
              <a:t>citizens</a:t>
            </a:r>
            <a:endParaRPr kumimoji="0" sz="17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728944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384300" y="0"/>
            <a:ext cx="6451600" cy="505267"/>
          </a:xfrm>
          <a:prstGeom prst="rect">
            <a:avLst/>
          </a:prstGeom>
        </p:spPr>
        <p:txBody>
          <a:bodyPr vert="horz" wrap="square" lIns="0" tIns="12700" rIns="0" bIns="0" rtlCol="0">
            <a:spAutoFit/>
          </a:bodyPr>
          <a:lstStyle/>
          <a:p>
            <a:pPr marL="12700">
              <a:lnSpc>
                <a:spcPct val="100000"/>
              </a:lnSpc>
              <a:spcBef>
                <a:spcPts val="100"/>
              </a:spcBef>
            </a:pPr>
            <a:r>
              <a:rPr sz="3200" spc="-5" dirty="0"/>
              <a:t>ADVANTAGES </a:t>
            </a:r>
            <a:r>
              <a:rPr sz="3200" dirty="0"/>
              <a:t>OF</a:t>
            </a:r>
            <a:r>
              <a:rPr sz="3200" spc="-15" dirty="0"/>
              <a:t> </a:t>
            </a:r>
            <a:r>
              <a:rPr sz="3200" spc="-5" dirty="0"/>
              <a:t>FEDERALISM</a:t>
            </a:r>
            <a:endParaRPr sz="3200" dirty="0"/>
          </a:p>
        </p:txBody>
      </p:sp>
      <p:sp>
        <p:nvSpPr>
          <p:cNvPr id="3" name="object 3"/>
          <p:cNvSpPr txBox="1"/>
          <p:nvPr/>
        </p:nvSpPr>
        <p:spPr>
          <a:xfrm>
            <a:off x="152400" y="762000"/>
            <a:ext cx="4718222" cy="2520562"/>
          </a:xfrm>
          <a:prstGeom prst="rect">
            <a:avLst/>
          </a:prstGeom>
        </p:spPr>
        <p:txBody>
          <a:bodyPr vert="horz" wrap="square" lIns="0" tIns="57785" rIns="0" bIns="0" rtlCol="0">
            <a:spAutoFit/>
          </a:bodyPr>
          <a:lstStyle/>
          <a:p>
            <a:pPr marL="12700">
              <a:lnSpc>
                <a:spcPct val="100000"/>
              </a:lnSpc>
              <a:spcBef>
                <a:spcPts val="455"/>
              </a:spcBef>
            </a:pPr>
            <a:r>
              <a:rPr lang="en-US" sz="2000" b="1" i="1" spc="-5" dirty="0">
                <a:latin typeface="Calibri"/>
                <a:cs typeface="Calibri"/>
              </a:rPr>
              <a:t>6.</a:t>
            </a:r>
            <a:r>
              <a:rPr lang="en-US" sz="1400" b="1" i="1" spc="-5" dirty="0">
                <a:latin typeface="Calibri"/>
                <a:cs typeface="Calibri"/>
              </a:rPr>
              <a:t> </a:t>
            </a:r>
            <a:r>
              <a:rPr lang="en-US" sz="2000" b="1" i="0" dirty="0">
                <a:effectLst/>
                <a:latin typeface="+mj-lt"/>
              </a:rPr>
              <a:t>Allows the federal government to make unified policy when necessary or to protect minority rights when states may be violating them. (Think of </a:t>
            </a:r>
            <a:r>
              <a:rPr lang="en-US" sz="2000" b="1" i="0" dirty="0">
                <a:solidFill>
                  <a:srgbClr val="FF0000"/>
                </a:solidFill>
                <a:effectLst/>
                <a:latin typeface="+mj-lt"/>
              </a:rPr>
              <a:t>civil rights legislation</a:t>
            </a:r>
            <a:r>
              <a:rPr lang="en-US" sz="2000" b="1" i="0" dirty="0">
                <a:effectLst/>
                <a:latin typeface="+mj-lt"/>
              </a:rPr>
              <a:t>.) Also allows states to make policies specific to their needs and to serve as laboratories of democracy when there isn’t a national consensus on an issue</a:t>
            </a:r>
            <a:endParaRPr sz="1400" b="1" dirty="0">
              <a:latin typeface="+mj-lt"/>
              <a:cs typeface="Calibri"/>
            </a:endParaRPr>
          </a:p>
        </p:txBody>
      </p:sp>
      <p:sp>
        <p:nvSpPr>
          <p:cNvPr id="7" name="TextBox 6">
            <a:extLst>
              <a:ext uri="{FF2B5EF4-FFF2-40B4-BE49-F238E27FC236}">
                <a16:creationId xmlns:a16="http://schemas.microsoft.com/office/drawing/2014/main" id="{412648A9-DA5D-4B15-902A-2390318F0739}"/>
              </a:ext>
            </a:extLst>
          </p:cNvPr>
          <p:cNvSpPr txBox="1"/>
          <p:nvPr/>
        </p:nvSpPr>
        <p:spPr>
          <a:xfrm>
            <a:off x="38100" y="3962400"/>
            <a:ext cx="9067800" cy="2831544"/>
          </a:xfrm>
          <a:prstGeom prst="rect">
            <a:avLst/>
          </a:prstGeom>
          <a:noFill/>
        </p:spPr>
        <p:txBody>
          <a:bodyPr wrap="square">
            <a:spAutoFit/>
          </a:bodyPr>
          <a:lstStyle/>
          <a:p>
            <a:r>
              <a:rPr lang="en-US" sz="2000" b="1" dirty="0"/>
              <a:t>How do separation of powers and federalism protect the rights of the individuals? </a:t>
            </a:r>
          </a:p>
          <a:p>
            <a:endParaRPr lang="en-US" dirty="0"/>
          </a:p>
          <a:p>
            <a:r>
              <a:rPr lang="en-US" sz="2000" dirty="0"/>
              <a:t>Both ensure that no one person, branch, or level of government has too much power. Separation of powers does so by creating 3 branches of the federal government, each with their own powers: Legislative-make laws, Executive-enforce laws, and Judicial-interpret laws. </a:t>
            </a:r>
          </a:p>
          <a:p>
            <a:endParaRPr lang="en-US" sz="2000" dirty="0"/>
          </a:p>
          <a:p>
            <a:r>
              <a:rPr lang="en-US" sz="2000" dirty="0"/>
              <a:t>Federalism is the division of power between national, state, and local governments, leaving some policymaking powers to each level.</a:t>
            </a:r>
          </a:p>
        </p:txBody>
      </p:sp>
      <p:pic>
        <p:nvPicPr>
          <p:cNvPr id="5" name="Picture 4">
            <a:extLst>
              <a:ext uri="{FF2B5EF4-FFF2-40B4-BE49-F238E27FC236}">
                <a16:creationId xmlns:a16="http://schemas.microsoft.com/office/drawing/2014/main" id="{90918A44-C179-4ADB-8306-81A06B6BD162}"/>
              </a:ext>
            </a:extLst>
          </p:cNvPr>
          <p:cNvPicPr>
            <a:picLocks noChangeAspect="1"/>
          </p:cNvPicPr>
          <p:nvPr/>
        </p:nvPicPr>
        <p:blipFill>
          <a:blip r:embed="rId2"/>
          <a:stretch>
            <a:fillRect/>
          </a:stretch>
        </p:blipFill>
        <p:spPr>
          <a:xfrm>
            <a:off x="4914900" y="686809"/>
            <a:ext cx="4191000" cy="2670944"/>
          </a:xfrm>
          <a:prstGeom prst="rect">
            <a:avLst/>
          </a:prstGeom>
        </p:spPr>
      </p:pic>
    </p:spTree>
    <p:extLst>
      <p:ext uri="{BB962C8B-B14F-4D97-AF65-F5344CB8AC3E}">
        <p14:creationId xmlns:p14="http://schemas.microsoft.com/office/powerpoint/2010/main" val="1537810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51117" rIns="0" bIns="0" rtlCol="0">
            <a:spAutoFit/>
          </a:bodyPr>
          <a:lstStyle/>
          <a:p>
            <a:pPr marL="38100">
              <a:lnSpc>
                <a:spcPct val="100000"/>
              </a:lnSpc>
              <a:spcBef>
                <a:spcPts val="40"/>
              </a:spcBef>
            </a:pPr>
            <a:fld id="{81D60167-4931-47E6-BA6A-407CBD079E47}" type="slidenum">
              <a:rPr dirty="0"/>
              <a:t>48</a:t>
            </a:fld>
            <a:endParaRPr dirty="0"/>
          </a:p>
        </p:txBody>
      </p:sp>
      <p:sp>
        <p:nvSpPr>
          <p:cNvPr id="2" name="object 2"/>
          <p:cNvSpPr txBox="1">
            <a:spLocks noGrp="1"/>
          </p:cNvSpPr>
          <p:nvPr>
            <p:ph type="title"/>
          </p:nvPr>
        </p:nvSpPr>
        <p:spPr>
          <a:xfrm>
            <a:off x="201930" y="0"/>
            <a:ext cx="8740140" cy="566822"/>
          </a:xfrm>
          <a:prstGeom prst="rect">
            <a:avLst/>
          </a:prstGeom>
        </p:spPr>
        <p:txBody>
          <a:bodyPr vert="horz" wrap="square" lIns="0" tIns="12700" rIns="0" bIns="0" rtlCol="0">
            <a:spAutoFit/>
          </a:bodyPr>
          <a:lstStyle/>
          <a:p>
            <a:pPr marL="12700" algn="ctr">
              <a:lnSpc>
                <a:spcPct val="100000"/>
              </a:lnSpc>
              <a:spcBef>
                <a:spcPts val="100"/>
              </a:spcBef>
            </a:pPr>
            <a:r>
              <a:rPr sz="3600" spc="-5" dirty="0"/>
              <a:t>DISADVANTAGES </a:t>
            </a:r>
            <a:r>
              <a:rPr sz="3600" dirty="0"/>
              <a:t>OF </a:t>
            </a:r>
            <a:r>
              <a:rPr sz="3600" spc="-5" dirty="0"/>
              <a:t>FEDERALISM</a:t>
            </a:r>
            <a:endParaRPr sz="3600" dirty="0"/>
          </a:p>
        </p:txBody>
      </p:sp>
      <p:sp>
        <p:nvSpPr>
          <p:cNvPr id="3" name="object 3"/>
          <p:cNvSpPr txBox="1"/>
          <p:nvPr/>
        </p:nvSpPr>
        <p:spPr>
          <a:xfrm>
            <a:off x="307340" y="1404620"/>
            <a:ext cx="8509000" cy="3604260"/>
          </a:xfrm>
          <a:prstGeom prst="rect">
            <a:avLst/>
          </a:prstGeom>
        </p:spPr>
        <p:txBody>
          <a:bodyPr vert="horz" wrap="square" lIns="0" tIns="33020" rIns="0" bIns="0" rtlCol="0">
            <a:spAutoFit/>
          </a:bodyPr>
          <a:lstStyle/>
          <a:p>
            <a:pPr marL="427355" marR="415290" indent="-427355">
              <a:lnSpc>
                <a:spcPts val="2800"/>
              </a:lnSpc>
              <a:spcBef>
                <a:spcPts val="260"/>
              </a:spcBef>
              <a:buAutoNum type="arabicPeriod"/>
              <a:tabLst>
                <a:tab pos="427355" algn="l"/>
                <a:tab pos="427990" algn="l"/>
              </a:tabLst>
            </a:pPr>
            <a:r>
              <a:rPr sz="2400" b="1" spc="-5" dirty="0">
                <a:latin typeface="Calibri"/>
                <a:cs typeface="Calibri"/>
              </a:rPr>
              <a:t>Promotes inequality because of states diﬀer in the resources  </a:t>
            </a:r>
            <a:r>
              <a:rPr sz="2400" b="1" dirty="0">
                <a:latin typeface="Calibri"/>
                <a:cs typeface="Calibri"/>
              </a:rPr>
              <a:t>they can </a:t>
            </a:r>
            <a:r>
              <a:rPr sz="2400" b="1" spc="-5" dirty="0">
                <a:latin typeface="Calibri"/>
                <a:cs typeface="Calibri"/>
              </a:rPr>
              <a:t>devote </a:t>
            </a:r>
            <a:r>
              <a:rPr sz="2400" b="1" dirty="0">
                <a:latin typeface="Calibri"/>
                <a:cs typeface="Calibri"/>
              </a:rPr>
              <a:t>to providing</a:t>
            </a:r>
            <a:r>
              <a:rPr sz="2400" b="1" spc="-10" dirty="0">
                <a:latin typeface="Calibri"/>
                <a:cs typeface="Calibri"/>
              </a:rPr>
              <a:t> </a:t>
            </a:r>
            <a:r>
              <a:rPr sz="2400" b="1" spc="-5" dirty="0">
                <a:latin typeface="Calibri"/>
                <a:cs typeface="Calibri"/>
              </a:rPr>
              <a:t>services.</a:t>
            </a:r>
            <a:endParaRPr sz="2400">
              <a:latin typeface="Calibri"/>
              <a:cs typeface="Calibri"/>
            </a:endParaRPr>
          </a:p>
          <a:p>
            <a:pPr>
              <a:lnSpc>
                <a:spcPct val="100000"/>
              </a:lnSpc>
              <a:spcBef>
                <a:spcPts val="20"/>
              </a:spcBef>
              <a:buFont typeface="Calibri"/>
              <a:buAutoNum type="arabicPeriod"/>
            </a:pPr>
            <a:endParaRPr sz="3600">
              <a:latin typeface="Times New Roman"/>
              <a:cs typeface="Times New Roman"/>
            </a:endParaRPr>
          </a:p>
          <a:p>
            <a:pPr marL="427355" marR="5080" indent="-427355">
              <a:lnSpc>
                <a:spcPts val="2820"/>
              </a:lnSpc>
              <a:buAutoNum type="arabicPeriod"/>
              <a:tabLst>
                <a:tab pos="427355" algn="l"/>
                <a:tab pos="427990" algn="l"/>
              </a:tabLst>
            </a:pPr>
            <a:r>
              <a:rPr sz="2400" b="1" dirty="0">
                <a:latin typeface="Calibri"/>
                <a:cs typeface="Calibri"/>
              </a:rPr>
              <a:t>Enables local </a:t>
            </a:r>
            <a:r>
              <a:rPr sz="2400" b="1" spc="-5" dirty="0">
                <a:latin typeface="Calibri"/>
                <a:cs typeface="Calibri"/>
              </a:rPr>
              <a:t>interests </a:t>
            </a:r>
            <a:r>
              <a:rPr sz="2400" b="1" dirty="0">
                <a:latin typeface="Calibri"/>
                <a:cs typeface="Calibri"/>
              </a:rPr>
              <a:t>to delay or </a:t>
            </a:r>
            <a:r>
              <a:rPr sz="2400" b="1" spc="-5" dirty="0">
                <a:latin typeface="Calibri"/>
                <a:cs typeface="Calibri"/>
              </a:rPr>
              <a:t>even </a:t>
            </a:r>
            <a:r>
              <a:rPr sz="2400" b="1" dirty="0">
                <a:latin typeface="Calibri"/>
                <a:cs typeface="Calibri"/>
              </a:rPr>
              <a:t>thwart majority </a:t>
            </a:r>
            <a:r>
              <a:rPr sz="2400" b="1" spc="-5" dirty="0">
                <a:latin typeface="Calibri"/>
                <a:cs typeface="Calibri"/>
              </a:rPr>
              <a:t>support  for </a:t>
            </a:r>
            <a:r>
              <a:rPr sz="2400" b="1" dirty="0">
                <a:latin typeface="Calibri"/>
                <a:cs typeface="Calibri"/>
              </a:rPr>
              <a:t>a</a:t>
            </a:r>
            <a:r>
              <a:rPr sz="2400" b="1" spc="-5" dirty="0">
                <a:latin typeface="Calibri"/>
                <a:cs typeface="Calibri"/>
              </a:rPr>
              <a:t> policy.</a:t>
            </a:r>
            <a:endParaRPr sz="2400">
              <a:latin typeface="Calibri"/>
              <a:cs typeface="Calibri"/>
            </a:endParaRPr>
          </a:p>
          <a:p>
            <a:pPr>
              <a:lnSpc>
                <a:spcPct val="100000"/>
              </a:lnSpc>
              <a:spcBef>
                <a:spcPts val="5"/>
              </a:spcBef>
              <a:buFont typeface="Calibri"/>
              <a:buAutoNum type="arabicPeriod"/>
            </a:pPr>
            <a:endParaRPr sz="3500">
              <a:latin typeface="Times New Roman"/>
              <a:cs typeface="Times New Roman"/>
            </a:endParaRPr>
          </a:p>
          <a:p>
            <a:pPr marL="427355" marR="308610" indent="-427355">
              <a:lnSpc>
                <a:spcPct val="99400"/>
              </a:lnSpc>
              <a:buAutoNum type="arabicPeriod"/>
              <a:tabLst>
                <a:tab pos="427355" algn="l"/>
                <a:tab pos="427990" algn="l"/>
              </a:tabLst>
            </a:pPr>
            <a:r>
              <a:rPr sz="2400" b="1" spc="-5" dirty="0">
                <a:latin typeface="Calibri"/>
                <a:cs typeface="Calibri"/>
              </a:rPr>
              <a:t>Creates confusion because the diﬀerent levels of government  </a:t>
            </a:r>
            <a:r>
              <a:rPr sz="2400" b="1" dirty="0">
                <a:latin typeface="Calibri"/>
                <a:cs typeface="Calibri"/>
              </a:rPr>
              <a:t>make it </a:t>
            </a:r>
            <a:r>
              <a:rPr sz="2400" b="1" spc="-5" dirty="0">
                <a:latin typeface="Calibri"/>
                <a:cs typeface="Calibri"/>
              </a:rPr>
              <a:t>diﬃcult </a:t>
            </a:r>
            <a:r>
              <a:rPr sz="2400" b="1" dirty="0">
                <a:latin typeface="Calibri"/>
                <a:cs typeface="Calibri"/>
              </a:rPr>
              <a:t>for </a:t>
            </a:r>
            <a:r>
              <a:rPr sz="2400" b="1" spc="-5" dirty="0">
                <a:latin typeface="Calibri"/>
                <a:cs typeface="Calibri"/>
              </a:rPr>
              <a:t>citizens </a:t>
            </a:r>
            <a:r>
              <a:rPr sz="2400" b="1" dirty="0">
                <a:latin typeface="Calibri"/>
                <a:cs typeface="Calibri"/>
              </a:rPr>
              <a:t>to </a:t>
            </a:r>
            <a:r>
              <a:rPr sz="2400" b="1" spc="-5" dirty="0">
                <a:latin typeface="Calibri"/>
                <a:cs typeface="Calibri"/>
              </a:rPr>
              <a:t>know what diﬀerent  governments </a:t>
            </a:r>
            <a:r>
              <a:rPr sz="2400" b="1" dirty="0">
                <a:latin typeface="Calibri"/>
                <a:cs typeface="Calibri"/>
              </a:rPr>
              <a:t>are </a:t>
            </a:r>
            <a:r>
              <a:rPr sz="2400" b="1" spc="-5" dirty="0">
                <a:latin typeface="Calibri"/>
                <a:cs typeface="Calibri"/>
              </a:rPr>
              <a:t>doing.</a:t>
            </a:r>
            <a:endParaRPr sz="240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ED87157-903E-4706-A761-DC721ADD0739}"/>
              </a:ext>
            </a:extLst>
          </p:cNvPr>
          <p:cNvSpPr txBox="1"/>
          <p:nvPr/>
        </p:nvSpPr>
        <p:spPr>
          <a:xfrm>
            <a:off x="0" y="5898"/>
            <a:ext cx="9143999" cy="461665"/>
          </a:xfrm>
          <a:prstGeom prst="rect">
            <a:avLst/>
          </a:prstGeom>
          <a:gradFill>
            <a:gsLst>
              <a:gs pos="42000">
                <a:schemeClr val="bg2">
                  <a:lumMod val="75000"/>
                </a:schemeClr>
              </a:gs>
              <a:gs pos="92000">
                <a:schemeClr val="bg2">
                  <a:lumMod val="50000"/>
                </a:schemeClr>
              </a:gs>
              <a:gs pos="18000">
                <a:schemeClr val="bg2">
                  <a:lumMod val="90000"/>
                </a:schemeClr>
              </a:gs>
            </a:gsLst>
            <a:lin ang="5400000" scaled="1"/>
          </a:gradFill>
          <a:ln>
            <a:solidFill>
              <a:schemeClr val="bg2">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a:ea typeface="+mn-ea"/>
                <a:cs typeface="+mn-cs"/>
              </a:rPr>
              <a:t>TOPIC 1.8 </a:t>
            </a:r>
            <a:r>
              <a:rPr lang="en-US" sz="2400" b="1" dirty="0"/>
              <a:t>Constitutional Interpretations of Federalism</a:t>
            </a:r>
            <a:endParaRPr kumimoji="0" lang="en-US" sz="2400" b="1" i="0" u="none" strike="noStrike" kern="1200" cap="none" spc="0" normalizeH="0" baseline="0" noProof="0" dirty="0">
              <a:ln>
                <a:noFill/>
              </a:ln>
              <a:effectLst/>
              <a:uLnTx/>
              <a:uFillTx/>
              <a:latin typeface="Calibri"/>
              <a:ea typeface="+mn-ea"/>
              <a:cs typeface="+mn-cs"/>
            </a:endParaRPr>
          </a:p>
        </p:txBody>
      </p:sp>
      <p:sp>
        <p:nvSpPr>
          <p:cNvPr id="11" name="TextBox 10">
            <a:extLst>
              <a:ext uri="{FF2B5EF4-FFF2-40B4-BE49-F238E27FC236}">
                <a16:creationId xmlns:a16="http://schemas.microsoft.com/office/drawing/2014/main" id="{3EF3D62D-76D7-4B0F-BA1C-029A5AE12BC1}"/>
              </a:ext>
            </a:extLst>
          </p:cNvPr>
          <p:cNvSpPr txBox="1"/>
          <p:nvPr/>
        </p:nvSpPr>
        <p:spPr>
          <a:xfrm>
            <a:off x="0" y="465983"/>
            <a:ext cx="90918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Federalism reflects the dynamic distribution of power between national and state governments.</a:t>
            </a:r>
          </a:p>
        </p:txBody>
      </p:sp>
      <p:sp>
        <p:nvSpPr>
          <p:cNvPr id="13" name="TextBox 12">
            <a:extLst>
              <a:ext uri="{FF2B5EF4-FFF2-40B4-BE49-F238E27FC236}">
                <a16:creationId xmlns:a16="http://schemas.microsoft.com/office/drawing/2014/main" id="{3FEA4166-9EEE-4E92-B2CB-2F8803B5312C}"/>
              </a:ext>
            </a:extLst>
          </p:cNvPr>
          <p:cNvSpPr txBox="1"/>
          <p:nvPr/>
        </p:nvSpPr>
        <p:spPr>
          <a:xfrm>
            <a:off x="2939932" y="927648"/>
            <a:ext cx="6230097"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Due Process and Equal Protection Clauses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of the Fourteenth Amendment give the national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government the power to enforce protections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for any person against the states, but Supreme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Court interpretations can influence the extent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of those protections.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Commerce Clause gives the national government the power to regulate interstate commerce, but Supreme Court interpretations can influence the extent of this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algn="l"/>
            <a:r>
              <a:rPr lang="en-US" b="1" i="0" u="none" strike="noStrike" baseline="0" dirty="0">
                <a:latin typeface="Arial" panose="020B0604020202020204" pitchFamily="34" charset="0"/>
                <a:cs typeface="Arial" panose="020B0604020202020204" pitchFamily="34" charset="0"/>
              </a:rPr>
              <a:t>The Necessary and Proper Clause gives Congress the power to make laws related to carrying out its enumerated powers, but Supreme Court interpretations can influence the extent of these powers.</a:t>
            </a:r>
          </a:p>
          <a:p>
            <a:pPr algn="l"/>
            <a:endParaRPr lang="en-US" b="1" i="0" u="none" strike="noStrike" baseline="0" dirty="0">
              <a:latin typeface="Arial" panose="020B0604020202020204" pitchFamily="34" charset="0"/>
              <a:cs typeface="Arial" panose="020B0604020202020204" pitchFamily="34" charset="0"/>
            </a:endParaRPr>
          </a:p>
          <a:p>
            <a:pPr algn="l"/>
            <a:r>
              <a:rPr kumimoji="0" lang="en-US" b="1"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The Supremacy Clause gives the national government and its laws general precedence over states’ laws, but Supreme Court interpretations may affect when specific actions exceed this constitutional power.</a:t>
            </a:r>
          </a:p>
          <a:p>
            <a:pPr algn="l"/>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a:off x="2819400" y="1066800"/>
            <a:ext cx="0" cy="5625882"/>
          </a:xfrm>
          <a:prstGeom prst="line">
            <a:avLst/>
          </a:prstGeom>
          <a:ln>
            <a:solidFill>
              <a:schemeClr val="bg2">
                <a:lumMod val="50000"/>
              </a:schemeClr>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01F3B8BD-3C2D-E18B-5172-590AC7DD1855}"/>
              </a:ext>
            </a:extLst>
          </p:cNvPr>
          <p:cNvSpPr txBox="1"/>
          <p:nvPr/>
        </p:nvSpPr>
        <p:spPr>
          <a:xfrm>
            <a:off x="41021" y="4876800"/>
            <a:ext cx="3048000" cy="1815882"/>
          </a:xfrm>
          <a:prstGeom prst="rect">
            <a:avLst/>
          </a:prstGeom>
          <a:noFill/>
        </p:spPr>
        <p:txBody>
          <a:bodyPr wrap="square">
            <a:spAutoFit/>
          </a:bodyPr>
          <a:lstStyle/>
          <a:p>
            <a:r>
              <a:rPr lang="en-US" sz="1400" b="1" dirty="0">
                <a:solidFill>
                  <a:srgbClr val="FF0000"/>
                </a:solidFill>
              </a:rPr>
              <a:t>REQUIRED FOUNDATIONAL DOCUMENT</a:t>
            </a:r>
          </a:p>
          <a:p>
            <a:pPr marL="285750" indent="-285750">
              <a:buFont typeface="Arial" panose="020B0604020202020204" pitchFamily="34" charset="0"/>
              <a:buChar char="•"/>
            </a:pPr>
            <a:r>
              <a:rPr lang="en-US" sz="1400" dirty="0">
                <a:solidFill>
                  <a:srgbClr val="FF0000"/>
                </a:solidFill>
              </a:rPr>
              <a:t>The Constitution of the United States</a:t>
            </a:r>
          </a:p>
          <a:p>
            <a:endParaRPr lang="en-US" sz="1400" dirty="0">
              <a:solidFill>
                <a:srgbClr val="FF0000"/>
              </a:solidFill>
            </a:endParaRPr>
          </a:p>
          <a:p>
            <a:r>
              <a:rPr lang="en-US" sz="1400" b="1" dirty="0">
                <a:solidFill>
                  <a:srgbClr val="FF0000"/>
                </a:solidFill>
              </a:rPr>
              <a:t>REQUIRED SUPREME COURT CASES</a:t>
            </a:r>
          </a:p>
          <a:p>
            <a:pPr marL="285750" indent="-285750">
              <a:buFont typeface="Arial" panose="020B0604020202020204" pitchFamily="34" charset="0"/>
              <a:buChar char="•"/>
            </a:pPr>
            <a:r>
              <a:rPr lang="en-US" sz="1400" dirty="0">
                <a:solidFill>
                  <a:srgbClr val="FF0000"/>
                </a:solidFill>
              </a:rPr>
              <a:t>McCulloch v. Maryland (1819)</a:t>
            </a:r>
          </a:p>
          <a:p>
            <a:pPr marL="285750" indent="-285750">
              <a:buFont typeface="Arial" panose="020B0604020202020204" pitchFamily="34" charset="0"/>
              <a:buChar char="•"/>
            </a:pPr>
            <a:r>
              <a:rPr lang="en-US" sz="1400" dirty="0">
                <a:solidFill>
                  <a:srgbClr val="FF0000"/>
                </a:solidFill>
              </a:rPr>
              <a:t>United States v. Lopez (1995)</a:t>
            </a:r>
          </a:p>
        </p:txBody>
      </p:sp>
      <p:sp>
        <p:nvSpPr>
          <p:cNvPr id="6" name="Text Placeholder 2">
            <a:extLst>
              <a:ext uri="{FF2B5EF4-FFF2-40B4-BE49-F238E27FC236}">
                <a16:creationId xmlns:a16="http://schemas.microsoft.com/office/drawing/2014/main" id="{79268EFC-6932-E827-7340-DD3B5A56DAC3}"/>
              </a:ext>
            </a:extLst>
          </p:cNvPr>
          <p:cNvSpPr txBox="1">
            <a:spLocks/>
          </p:cNvSpPr>
          <p:nvPr/>
        </p:nvSpPr>
        <p:spPr>
          <a:xfrm>
            <a:off x="19251" y="1490008"/>
            <a:ext cx="2571550" cy="2215991"/>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b="1" kern="0" dirty="0"/>
              <a:t>Explain how the balance</a:t>
            </a:r>
          </a:p>
          <a:p>
            <a:r>
              <a:rPr lang="en-US" b="1" kern="0" dirty="0"/>
              <a:t>of power between national</a:t>
            </a:r>
          </a:p>
          <a:p>
            <a:r>
              <a:rPr lang="en-US" b="1" kern="0" dirty="0"/>
              <a:t>and state governments has</a:t>
            </a:r>
          </a:p>
          <a:p>
            <a:r>
              <a:rPr lang="en-US" b="1" kern="0" dirty="0"/>
              <a:t>changed over time based</a:t>
            </a:r>
          </a:p>
          <a:p>
            <a:r>
              <a:rPr lang="en-US" b="1" kern="0" dirty="0"/>
              <a:t>on interpretations of the</a:t>
            </a:r>
          </a:p>
          <a:p>
            <a:r>
              <a:rPr lang="en-US" b="1" kern="0" dirty="0"/>
              <a:t>Supreme Court of the United States.</a:t>
            </a:r>
          </a:p>
        </p:txBody>
      </p:sp>
    </p:spTree>
    <p:extLst>
      <p:ext uri="{BB962C8B-B14F-4D97-AF65-F5344CB8AC3E}">
        <p14:creationId xmlns:p14="http://schemas.microsoft.com/office/powerpoint/2010/main" val="2116494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0244"/>
            <a:ext cx="9144000" cy="457200"/>
          </a:xfrm>
          <a:custGeom>
            <a:avLst/>
            <a:gdLst/>
            <a:ahLst/>
            <a:cxnLst/>
            <a:rect l="l" t="t" r="r" b="b"/>
            <a:pathLst>
              <a:path w="12192000" h="609600">
                <a:moveTo>
                  <a:pt x="0" y="609600"/>
                </a:moveTo>
                <a:lnTo>
                  <a:pt x="12192000" y="609600"/>
                </a:lnTo>
                <a:lnTo>
                  <a:pt x="12192000" y="0"/>
                </a:lnTo>
                <a:lnTo>
                  <a:pt x="0" y="0"/>
                </a:lnTo>
                <a:lnTo>
                  <a:pt x="0" y="609600"/>
                </a:lnTo>
                <a:close/>
              </a:path>
            </a:pathLst>
          </a:custGeom>
          <a:solidFill>
            <a:srgbClr val="92D050"/>
          </a:solidFill>
        </p:spPr>
        <p:txBody>
          <a:bodyPr wrap="square" lIns="0" tIns="0" rIns="0" bIns="0" rtlCol="0"/>
          <a:lstStyle/>
          <a:p>
            <a:endParaRPr sz="1350"/>
          </a:p>
        </p:txBody>
      </p:sp>
      <p:sp>
        <p:nvSpPr>
          <p:cNvPr id="3" name="object 3"/>
          <p:cNvSpPr txBox="1">
            <a:spLocks noGrp="1"/>
          </p:cNvSpPr>
          <p:nvPr>
            <p:ph type="title"/>
          </p:nvPr>
        </p:nvSpPr>
        <p:spPr>
          <a:xfrm>
            <a:off x="2703672" y="-33846"/>
            <a:ext cx="3627596" cy="470802"/>
          </a:xfrm>
          <a:prstGeom prst="rect">
            <a:avLst/>
          </a:prstGeom>
        </p:spPr>
        <p:txBody>
          <a:bodyPr vert="horz" wrap="square" lIns="0" tIns="9049" rIns="0" bIns="0" rtlCol="0">
            <a:spAutoFit/>
          </a:bodyPr>
          <a:lstStyle/>
          <a:p>
            <a:pPr marL="9525">
              <a:spcBef>
                <a:spcPts val="71"/>
              </a:spcBef>
            </a:pPr>
            <a:r>
              <a:rPr sz="3000" spc="-64" dirty="0">
                <a:latin typeface="Calibri"/>
                <a:cs typeface="Calibri"/>
              </a:rPr>
              <a:t>WHAT </a:t>
            </a:r>
            <a:r>
              <a:rPr sz="3000" spc="-4" dirty="0">
                <a:latin typeface="Calibri"/>
                <a:cs typeface="Calibri"/>
              </a:rPr>
              <a:t>IS</a:t>
            </a:r>
            <a:r>
              <a:rPr sz="3000" spc="19" dirty="0">
                <a:latin typeface="Calibri"/>
                <a:cs typeface="Calibri"/>
              </a:rPr>
              <a:t> </a:t>
            </a:r>
            <a:r>
              <a:rPr sz="3000" spc="-8" dirty="0">
                <a:latin typeface="Calibri"/>
                <a:cs typeface="Calibri"/>
              </a:rPr>
              <a:t>FEDERALISM?</a:t>
            </a:r>
            <a:endParaRPr sz="3000" dirty="0">
              <a:latin typeface="Calibri"/>
              <a:cs typeface="Calibri"/>
            </a:endParaRPr>
          </a:p>
        </p:txBody>
      </p:sp>
      <p:sp>
        <p:nvSpPr>
          <p:cNvPr id="4" name="object 4"/>
          <p:cNvSpPr txBox="1"/>
          <p:nvPr/>
        </p:nvSpPr>
        <p:spPr>
          <a:xfrm>
            <a:off x="0" y="465734"/>
            <a:ext cx="9144000" cy="1117614"/>
          </a:xfrm>
          <a:prstGeom prst="rect">
            <a:avLst/>
          </a:prstGeom>
        </p:spPr>
        <p:txBody>
          <a:bodyPr vert="horz" wrap="square" lIns="0" tIns="9525" rIns="0" bIns="0" rtlCol="0">
            <a:spAutoFit/>
          </a:bodyPr>
          <a:lstStyle/>
          <a:p>
            <a:pPr marL="266700" marR="3810" indent="-257175">
              <a:spcBef>
                <a:spcPts val="75"/>
              </a:spcBef>
              <a:buFont typeface="Arial"/>
              <a:buChar char="•"/>
              <a:tabLst>
                <a:tab pos="266224" algn="l"/>
                <a:tab pos="266700" algn="l"/>
              </a:tabLst>
            </a:pPr>
            <a:r>
              <a:rPr sz="2400" b="1" i="1" spc="-4" dirty="0">
                <a:latin typeface="Calibri"/>
                <a:cs typeface="Calibri"/>
              </a:rPr>
              <a:t>DEFINITION </a:t>
            </a:r>
            <a:r>
              <a:rPr sz="2400" b="1" i="1" dirty="0">
                <a:latin typeface="Calibri"/>
                <a:cs typeface="Calibri"/>
              </a:rPr>
              <a:t>- </a:t>
            </a:r>
            <a:r>
              <a:rPr sz="2400" b="1" i="1" spc="-8" dirty="0">
                <a:latin typeface="Calibri"/>
                <a:cs typeface="Calibri"/>
              </a:rPr>
              <a:t>Constitutional </a:t>
            </a:r>
            <a:r>
              <a:rPr sz="2400" b="1" i="1" dirty="0">
                <a:latin typeface="Calibri"/>
                <a:cs typeface="Calibri"/>
              </a:rPr>
              <a:t>division </a:t>
            </a:r>
            <a:r>
              <a:rPr sz="2400" b="1" i="1" spc="-4" dirty="0">
                <a:latin typeface="Calibri"/>
                <a:cs typeface="Calibri"/>
              </a:rPr>
              <a:t>of </a:t>
            </a:r>
            <a:r>
              <a:rPr sz="2400" b="1" i="1" spc="-8" dirty="0">
                <a:latin typeface="Calibri"/>
                <a:cs typeface="Calibri"/>
              </a:rPr>
              <a:t>powers </a:t>
            </a:r>
            <a:r>
              <a:rPr sz="2400" b="1" i="1" spc="-4" dirty="0">
                <a:latin typeface="Calibri"/>
                <a:cs typeface="Calibri"/>
              </a:rPr>
              <a:t>between the  national </a:t>
            </a:r>
            <a:r>
              <a:rPr sz="2400" b="1" i="1" spc="-8" dirty="0">
                <a:latin typeface="Calibri"/>
                <a:cs typeface="Calibri"/>
              </a:rPr>
              <a:t>government </a:t>
            </a:r>
            <a:r>
              <a:rPr sz="2400" b="1" i="1" dirty="0">
                <a:latin typeface="Calibri"/>
                <a:cs typeface="Calibri"/>
              </a:rPr>
              <a:t>and </a:t>
            </a:r>
            <a:r>
              <a:rPr sz="2400" b="1" i="1" spc="-4" dirty="0">
                <a:latin typeface="Calibri"/>
                <a:cs typeface="Calibri"/>
              </a:rPr>
              <a:t>the </a:t>
            </a:r>
            <a:r>
              <a:rPr sz="2400" b="1" i="1" spc="-11" dirty="0">
                <a:latin typeface="Calibri"/>
                <a:cs typeface="Calibri"/>
              </a:rPr>
              <a:t>states; </a:t>
            </a:r>
            <a:r>
              <a:rPr sz="2400" b="1" i="1" spc="-4" dirty="0">
                <a:latin typeface="Calibri"/>
                <a:cs typeface="Calibri"/>
              </a:rPr>
              <a:t>both get their </a:t>
            </a:r>
            <a:r>
              <a:rPr sz="2400" b="1" i="1" spc="-8" dirty="0">
                <a:latin typeface="Calibri"/>
                <a:cs typeface="Calibri"/>
              </a:rPr>
              <a:t>powers  </a:t>
            </a:r>
            <a:r>
              <a:rPr sz="2400" b="1" i="1" spc="-4" dirty="0">
                <a:latin typeface="Calibri"/>
                <a:cs typeface="Calibri"/>
              </a:rPr>
              <a:t>from </a:t>
            </a:r>
            <a:r>
              <a:rPr sz="2400" b="1" i="1" spc="-8" dirty="0">
                <a:latin typeface="Calibri"/>
                <a:cs typeface="Calibri"/>
              </a:rPr>
              <a:t>Constitution, not </a:t>
            </a:r>
            <a:r>
              <a:rPr sz="2400" b="1" i="1" spc="-4" dirty="0">
                <a:latin typeface="Calibri"/>
                <a:cs typeface="Calibri"/>
              </a:rPr>
              <a:t>each</a:t>
            </a:r>
            <a:r>
              <a:rPr sz="2400" b="1" i="1" spc="26" dirty="0">
                <a:latin typeface="Calibri"/>
                <a:cs typeface="Calibri"/>
              </a:rPr>
              <a:t> </a:t>
            </a:r>
            <a:r>
              <a:rPr sz="2400" b="1" i="1" spc="-8" dirty="0">
                <a:latin typeface="Calibri"/>
                <a:cs typeface="Calibri"/>
              </a:rPr>
              <a:t>other</a:t>
            </a:r>
            <a:endParaRPr sz="2400" dirty="0">
              <a:latin typeface="Calibri"/>
              <a:cs typeface="Calibri"/>
            </a:endParaRPr>
          </a:p>
        </p:txBody>
      </p:sp>
      <p:sp>
        <p:nvSpPr>
          <p:cNvPr id="5" name="object 5"/>
          <p:cNvSpPr txBox="1"/>
          <p:nvPr/>
        </p:nvSpPr>
        <p:spPr>
          <a:xfrm>
            <a:off x="32084" y="1612126"/>
            <a:ext cx="6446951" cy="4985820"/>
          </a:xfrm>
          <a:prstGeom prst="rect">
            <a:avLst/>
          </a:prstGeom>
        </p:spPr>
        <p:txBody>
          <a:bodyPr vert="horz" wrap="square" lIns="0" tIns="10001" rIns="0" bIns="0" rtlCol="0">
            <a:spAutoFit/>
          </a:bodyPr>
          <a:lstStyle/>
          <a:p>
            <a:pPr marL="266700" indent="-257175">
              <a:spcBef>
                <a:spcPts val="79"/>
              </a:spcBef>
              <a:buFont typeface="Arial"/>
              <a:buChar char="•"/>
              <a:tabLst>
                <a:tab pos="266224" algn="l"/>
                <a:tab pos="266700" algn="l"/>
              </a:tabLst>
            </a:pPr>
            <a:r>
              <a:rPr sz="2000" b="1" spc="-4" dirty="0">
                <a:latin typeface="Calibri"/>
                <a:cs typeface="Calibri"/>
              </a:rPr>
              <a:t>Constitution </a:t>
            </a:r>
            <a:r>
              <a:rPr sz="2000" b="1" spc="-8" dirty="0">
                <a:latin typeface="Calibri"/>
                <a:cs typeface="Calibri"/>
              </a:rPr>
              <a:t>(federally </a:t>
            </a:r>
            <a:r>
              <a:rPr sz="2000" b="1" dirty="0">
                <a:latin typeface="Calibri"/>
                <a:cs typeface="Calibri"/>
              </a:rPr>
              <a:t>based) </a:t>
            </a:r>
            <a:r>
              <a:rPr sz="2000" b="1" spc="-8" dirty="0">
                <a:latin typeface="Calibri"/>
                <a:cs typeface="Calibri"/>
              </a:rPr>
              <a:t>replaced </a:t>
            </a:r>
            <a:r>
              <a:rPr sz="2000" b="1" spc="-4" dirty="0">
                <a:latin typeface="Calibri"/>
                <a:cs typeface="Calibri"/>
              </a:rPr>
              <a:t>Articles </a:t>
            </a:r>
            <a:r>
              <a:rPr sz="2000" b="1" spc="-8" dirty="0">
                <a:latin typeface="Calibri"/>
                <a:cs typeface="Calibri"/>
              </a:rPr>
              <a:t>(confederation</a:t>
            </a:r>
            <a:r>
              <a:rPr sz="2000" b="1" spc="-23" dirty="0">
                <a:latin typeface="Calibri"/>
                <a:cs typeface="Calibri"/>
              </a:rPr>
              <a:t> </a:t>
            </a:r>
            <a:r>
              <a:rPr sz="2000" b="1" dirty="0">
                <a:latin typeface="Calibri"/>
                <a:cs typeface="Calibri"/>
              </a:rPr>
              <a:t>based)</a:t>
            </a:r>
            <a:endParaRPr sz="2000" dirty="0">
              <a:latin typeface="Calibri"/>
              <a:cs typeface="Calibri"/>
            </a:endParaRPr>
          </a:p>
          <a:p>
            <a:pPr marL="266700" indent="-257175">
              <a:spcBef>
                <a:spcPts val="1331"/>
              </a:spcBef>
              <a:buFont typeface="Arial"/>
              <a:buChar char="•"/>
              <a:tabLst>
                <a:tab pos="266224" algn="l"/>
                <a:tab pos="266700" algn="l"/>
              </a:tabLst>
            </a:pPr>
            <a:r>
              <a:rPr sz="2000" b="1" spc="-11" dirty="0">
                <a:latin typeface="Calibri"/>
                <a:cs typeface="Calibri"/>
              </a:rPr>
              <a:t>Federal system </a:t>
            </a:r>
            <a:r>
              <a:rPr sz="2000" b="1" dirty="0">
                <a:latin typeface="Calibri"/>
                <a:cs typeface="Calibri"/>
              </a:rPr>
              <a:t>is </a:t>
            </a:r>
            <a:r>
              <a:rPr sz="2000" b="1" spc="-11" dirty="0">
                <a:latin typeface="Calibri"/>
                <a:cs typeface="Calibri"/>
              </a:rPr>
              <a:t>NOT </a:t>
            </a:r>
            <a:r>
              <a:rPr sz="2000" b="1" dirty="0">
                <a:latin typeface="Calibri"/>
                <a:cs typeface="Calibri"/>
              </a:rPr>
              <a:t>as </a:t>
            </a:r>
            <a:r>
              <a:rPr sz="2000" b="1" spc="-4" dirty="0">
                <a:latin typeface="Calibri"/>
                <a:cs typeface="Calibri"/>
              </a:rPr>
              <a:t>efficient </a:t>
            </a:r>
            <a:r>
              <a:rPr sz="2000" b="1" dirty="0">
                <a:latin typeface="Calibri"/>
                <a:cs typeface="Calibri"/>
              </a:rPr>
              <a:t>as a </a:t>
            </a:r>
            <a:r>
              <a:rPr sz="2000" b="1" spc="-4" dirty="0">
                <a:solidFill>
                  <a:srgbClr val="FF0000"/>
                </a:solidFill>
                <a:latin typeface="Calibri"/>
                <a:cs typeface="Calibri"/>
              </a:rPr>
              <a:t>unitary</a:t>
            </a:r>
            <a:r>
              <a:rPr sz="2000" b="1" spc="-4" dirty="0">
                <a:latin typeface="Calibri"/>
                <a:cs typeface="Calibri"/>
              </a:rPr>
              <a:t> </a:t>
            </a:r>
            <a:r>
              <a:rPr sz="2000" b="1" spc="-11" dirty="0">
                <a:latin typeface="Calibri"/>
                <a:cs typeface="Calibri"/>
              </a:rPr>
              <a:t>system </a:t>
            </a:r>
            <a:r>
              <a:rPr sz="2000" b="1" dirty="0">
                <a:latin typeface="Calibri"/>
                <a:cs typeface="Calibri"/>
              </a:rPr>
              <a:t>(which </a:t>
            </a:r>
            <a:r>
              <a:rPr sz="2000" b="1" spc="-4" dirty="0">
                <a:latin typeface="Calibri"/>
                <a:cs typeface="Calibri"/>
              </a:rPr>
              <a:t>can </a:t>
            </a:r>
            <a:r>
              <a:rPr sz="2000" b="1" dirty="0">
                <a:latin typeface="Calibri"/>
                <a:cs typeface="Calibri"/>
              </a:rPr>
              <a:t>be</a:t>
            </a:r>
            <a:r>
              <a:rPr sz="2000" b="1" spc="-45" dirty="0">
                <a:latin typeface="Calibri"/>
                <a:cs typeface="Calibri"/>
              </a:rPr>
              <a:t> </a:t>
            </a:r>
            <a:r>
              <a:rPr sz="2000" b="1" spc="-4" dirty="0">
                <a:latin typeface="Calibri"/>
                <a:cs typeface="Calibri"/>
              </a:rPr>
              <a:t>good)</a:t>
            </a:r>
            <a:endParaRPr sz="2000" dirty="0">
              <a:latin typeface="Calibri"/>
              <a:cs typeface="Calibri"/>
            </a:endParaRPr>
          </a:p>
          <a:p>
            <a:pPr marL="266700" marR="177641" indent="-257175">
              <a:spcBef>
                <a:spcPts val="1331"/>
              </a:spcBef>
              <a:buFont typeface="Arial"/>
              <a:buChar char="•"/>
              <a:tabLst>
                <a:tab pos="266224" algn="l"/>
                <a:tab pos="266700" algn="l"/>
              </a:tabLst>
            </a:pPr>
            <a:r>
              <a:rPr sz="2000" b="1" spc="-8" dirty="0">
                <a:latin typeface="Calibri"/>
                <a:cs typeface="Calibri"/>
              </a:rPr>
              <a:t>Federalism debates </a:t>
            </a:r>
            <a:r>
              <a:rPr sz="2000" b="1" dirty="0">
                <a:latin typeface="Calibri"/>
                <a:cs typeface="Calibri"/>
              </a:rPr>
              <a:t>depend upon issue </a:t>
            </a:r>
            <a:r>
              <a:rPr sz="2000" b="1" spc="-15" dirty="0">
                <a:latin typeface="Calibri"/>
                <a:cs typeface="Calibri"/>
              </a:rPr>
              <a:t>at </a:t>
            </a:r>
            <a:r>
              <a:rPr sz="2000" b="1" spc="-19" dirty="0">
                <a:latin typeface="Calibri"/>
                <a:cs typeface="Calibri"/>
              </a:rPr>
              <a:t>stake </a:t>
            </a:r>
            <a:r>
              <a:rPr sz="2000" b="1" dirty="0">
                <a:latin typeface="Calibri"/>
                <a:cs typeface="Calibri"/>
              </a:rPr>
              <a:t>and </a:t>
            </a:r>
            <a:r>
              <a:rPr sz="2000" b="1" spc="-8" dirty="0">
                <a:latin typeface="Calibri"/>
                <a:cs typeface="Calibri"/>
              </a:rPr>
              <a:t>rival </a:t>
            </a:r>
            <a:r>
              <a:rPr sz="2000" b="1" dirty="0">
                <a:latin typeface="Calibri"/>
                <a:cs typeface="Calibri"/>
              </a:rPr>
              <a:t>philosophies of  </a:t>
            </a:r>
            <a:r>
              <a:rPr sz="2000" b="1" spc="-4" dirty="0">
                <a:latin typeface="Calibri"/>
                <a:cs typeface="Calibri"/>
              </a:rPr>
              <a:t>national </a:t>
            </a:r>
            <a:r>
              <a:rPr sz="2000" b="1" dirty="0">
                <a:latin typeface="Calibri"/>
                <a:cs typeface="Calibri"/>
              </a:rPr>
              <a:t>action </a:t>
            </a:r>
            <a:r>
              <a:rPr sz="2000" b="1" spc="-4" dirty="0">
                <a:latin typeface="Calibri"/>
                <a:cs typeface="Calibri"/>
              </a:rPr>
              <a:t>vs. </a:t>
            </a:r>
            <a:r>
              <a:rPr sz="2000" b="1" spc="-8" dirty="0">
                <a:latin typeface="Calibri"/>
                <a:cs typeface="Calibri"/>
              </a:rPr>
              <a:t>decentralization </a:t>
            </a:r>
            <a:r>
              <a:rPr sz="2000" b="1" dirty="0">
                <a:solidFill>
                  <a:srgbClr val="0000FF"/>
                </a:solidFill>
                <a:latin typeface="Calibri"/>
                <a:cs typeface="Calibri"/>
              </a:rPr>
              <a:t>(be able </a:t>
            </a:r>
            <a:r>
              <a:rPr sz="2000" b="1" spc="-11" dirty="0">
                <a:solidFill>
                  <a:srgbClr val="0000FF"/>
                </a:solidFill>
                <a:latin typeface="Calibri"/>
                <a:cs typeface="Calibri"/>
              </a:rPr>
              <a:t>to </a:t>
            </a:r>
            <a:r>
              <a:rPr sz="2000" b="1" spc="-8" dirty="0">
                <a:solidFill>
                  <a:srgbClr val="0000FF"/>
                </a:solidFill>
                <a:latin typeface="Calibri"/>
                <a:cs typeface="Calibri"/>
              </a:rPr>
              <a:t>explain what </a:t>
            </a:r>
            <a:r>
              <a:rPr sz="2000" b="1" dirty="0">
                <a:solidFill>
                  <a:srgbClr val="0000FF"/>
                </a:solidFill>
                <a:latin typeface="Calibri"/>
                <a:cs typeface="Calibri"/>
              </a:rPr>
              <a:t>this</a:t>
            </a:r>
            <a:r>
              <a:rPr sz="2000" b="1" spc="-8" dirty="0">
                <a:solidFill>
                  <a:srgbClr val="0000FF"/>
                </a:solidFill>
                <a:latin typeface="Calibri"/>
                <a:cs typeface="Calibri"/>
              </a:rPr>
              <a:t> </a:t>
            </a:r>
            <a:r>
              <a:rPr sz="2000" b="1" spc="-4" dirty="0">
                <a:solidFill>
                  <a:srgbClr val="0000FF"/>
                </a:solidFill>
                <a:latin typeface="Calibri"/>
                <a:cs typeface="Calibri"/>
              </a:rPr>
              <a:t>means)</a:t>
            </a:r>
            <a:endParaRPr sz="2000" dirty="0">
              <a:latin typeface="Calibri"/>
              <a:cs typeface="Calibri"/>
            </a:endParaRPr>
          </a:p>
          <a:p>
            <a:pPr marL="266700" marR="3810" indent="-257175">
              <a:spcBef>
                <a:spcPts val="1335"/>
              </a:spcBef>
              <a:buFont typeface="Arial"/>
              <a:buChar char="•"/>
              <a:tabLst>
                <a:tab pos="266224" algn="l"/>
                <a:tab pos="266700" algn="l"/>
              </a:tabLst>
            </a:pPr>
            <a:r>
              <a:rPr sz="2000" b="1" dirty="0">
                <a:latin typeface="Calibri"/>
                <a:cs typeface="Calibri"/>
              </a:rPr>
              <a:t>Since the </a:t>
            </a:r>
            <a:r>
              <a:rPr sz="2000" b="1" spc="-4" dirty="0">
                <a:latin typeface="Calibri"/>
                <a:cs typeface="Calibri"/>
              </a:rPr>
              <a:t>New Deal </a:t>
            </a:r>
            <a:r>
              <a:rPr sz="2000" b="1" dirty="0">
                <a:latin typeface="Calibri"/>
                <a:cs typeface="Calibri"/>
              </a:rPr>
              <a:t>in the 1930s </a:t>
            </a:r>
            <a:r>
              <a:rPr sz="2000" b="1" spc="-11" dirty="0">
                <a:latin typeface="Calibri"/>
                <a:cs typeface="Calibri"/>
              </a:rPr>
              <a:t>to </a:t>
            </a:r>
            <a:r>
              <a:rPr sz="2000" b="1" spc="-23" dirty="0">
                <a:latin typeface="Calibri"/>
                <a:cs typeface="Calibri"/>
              </a:rPr>
              <a:t>today, </a:t>
            </a:r>
            <a:r>
              <a:rPr sz="2000" b="1" spc="-4" dirty="0">
                <a:latin typeface="Calibri"/>
                <a:cs typeface="Calibri"/>
              </a:rPr>
              <a:t>there </a:t>
            </a:r>
            <a:r>
              <a:rPr sz="2000" b="1" dirty="0">
                <a:latin typeface="Calibri"/>
                <a:cs typeface="Calibri"/>
              </a:rPr>
              <a:t>has been a shift of </a:t>
            </a:r>
            <a:r>
              <a:rPr sz="2000" b="1" spc="-4" dirty="0">
                <a:latin typeface="Calibri"/>
                <a:cs typeface="Calibri"/>
              </a:rPr>
              <a:t>power  </a:t>
            </a:r>
            <a:r>
              <a:rPr sz="2000" b="1" spc="-8" dirty="0">
                <a:latin typeface="Calibri"/>
                <a:cs typeface="Calibri"/>
              </a:rPr>
              <a:t>from </a:t>
            </a:r>
            <a:r>
              <a:rPr sz="2000" b="1" dirty="0">
                <a:latin typeface="Calibri"/>
                <a:cs typeface="Calibri"/>
              </a:rPr>
              <a:t>the </a:t>
            </a:r>
            <a:r>
              <a:rPr sz="2000" b="1" spc="-15" dirty="0">
                <a:latin typeface="Calibri"/>
                <a:cs typeface="Calibri"/>
              </a:rPr>
              <a:t>states </a:t>
            </a:r>
            <a:r>
              <a:rPr sz="2000" b="1" spc="-11" dirty="0">
                <a:latin typeface="Calibri"/>
                <a:cs typeface="Calibri"/>
              </a:rPr>
              <a:t>to </a:t>
            </a:r>
            <a:r>
              <a:rPr sz="2000" b="1" dirty="0">
                <a:latin typeface="Calibri"/>
                <a:cs typeface="Calibri"/>
              </a:rPr>
              <a:t>the </a:t>
            </a:r>
            <a:r>
              <a:rPr sz="2000" b="1" spc="-4" dirty="0">
                <a:latin typeface="Calibri"/>
                <a:cs typeface="Calibri"/>
              </a:rPr>
              <a:t>national </a:t>
            </a:r>
            <a:r>
              <a:rPr sz="2000" b="1" spc="-8" dirty="0">
                <a:latin typeface="Calibri"/>
                <a:cs typeface="Calibri"/>
              </a:rPr>
              <a:t>government; </a:t>
            </a:r>
            <a:r>
              <a:rPr sz="2000" b="1" dirty="0">
                <a:latin typeface="Calibri"/>
                <a:cs typeface="Calibri"/>
              </a:rPr>
              <a:t>since 1994 </a:t>
            </a:r>
            <a:r>
              <a:rPr sz="2000" b="1" spc="-4" dirty="0">
                <a:latin typeface="Calibri"/>
                <a:cs typeface="Calibri"/>
              </a:rPr>
              <a:t>elections there </a:t>
            </a:r>
            <a:r>
              <a:rPr sz="2000" b="1" dirty="0">
                <a:latin typeface="Calibri"/>
                <a:cs typeface="Calibri"/>
              </a:rPr>
              <a:t>has  been an </a:t>
            </a:r>
            <a:r>
              <a:rPr sz="2000" b="1" spc="-11" dirty="0">
                <a:latin typeface="Calibri"/>
                <a:cs typeface="Calibri"/>
              </a:rPr>
              <a:t>attempt to </a:t>
            </a:r>
            <a:r>
              <a:rPr sz="2000" b="1" spc="-8" dirty="0">
                <a:latin typeface="Calibri"/>
                <a:cs typeface="Calibri"/>
              </a:rPr>
              <a:t>return </a:t>
            </a:r>
            <a:r>
              <a:rPr sz="2000" b="1" spc="-4" dirty="0">
                <a:latin typeface="Calibri"/>
                <a:cs typeface="Calibri"/>
              </a:rPr>
              <a:t>power </a:t>
            </a:r>
            <a:r>
              <a:rPr sz="2000" b="1" spc="-11" dirty="0">
                <a:latin typeface="Calibri"/>
                <a:cs typeface="Calibri"/>
              </a:rPr>
              <a:t>to </a:t>
            </a:r>
            <a:r>
              <a:rPr sz="2000" b="1" dirty="0">
                <a:latin typeface="Calibri"/>
                <a:cs typeface="Calibri"/>
              </a:rPr>
              <a:t>the</a:t>
            </a:r>
            <a:r>
              <a:rPr sz="2000" b="1" spc="-15" dirty="0">
                <a:latin typeface="Calibri"/>
                <a:cs typeface="Calibri"/>
              </a:rPr>
              <a:t> states</a:t>
            </a:r>
            <a:endParaRPr sz="2000" dirty="0">
              <a:latin typeface="Calibri"/>
              <a:cs typeface="Calibri"/>
            </a:endParaRPr>
          </a:p>
          <a:p>
            <a:pPr marL="266700" marR="397669" indent="-257175">
              <a:spcBef>
                <a:spcPts val="1335"/>
              </a:spcBef>
              <a:buFont typeface="Arial"/>
              <a:buChar char="•"/>
              <a:tabLst>
                <a:tab pos="266224" algn="l"/>
                <a:tab pos="266700" algn="l"/>
              </a:tabLst>
            </a:pPr>
            <a:r>
              <a:rPr sz="2000" b="1" spc="-8" dirty="0">
                <a:latin typeface="Calibri"/>
                <a:cs typeface="Calibri"/>
              </a:rPr>
              <a:t>Federalism </a:t>
            </a:r>
            <a:r>
              <a:rPr sz="2000" b="1" dirty="0">
                <a:latin typeface="Calibri"/>
                <a:cs typeface="Calibri"/>
              </a:rPr>
              <a:t>issues </a:t>
            </a:r>
            <a:r>
              <a:rPr sz="2000" b="1" spc="-8" dirty="0">
                <a:latin typeface="Calibri"/>
                <a:cs typeface="Calibri"/>
              </a:rPr>
              <a:t>are </a:t>
            </a:r>
            <a:r>
              <a:rPr sz="2000" b="1" spc="-11" dirty="0">
                <a:latin typeface="Calibri"/>
                <a:cs typeface="Calibri"/>
              </a:rPr>
              <a:t>at </a:t>
            </a:r>
            <a:r>
              <a:rPr sz="2000" b="1" dirty="0">
                <a:latin typeface="Calibri"/>
                <a:cs typeface="Calibri"/>
              </a:rPr>
              <a:t>the </a:t>
            </a:r>
            <a:r>
              <a:rPr sz="2000" b="1" spc="-8" dirty="0">
                <a:latin typeface="Calibri"/>
                <a:cs typeface="Calibri"/>
              </a:rPr>
              <a:t>top </a:t>
            </a:r>
            <a:r>
              <a:rPr sz="2000" b="1" dirty="0">
                <a:latin typeface="Calibri"/>
                <a:cs typeface="Calibri"/>
              </a:rPr>
              <a:t>of the political </a:t>
            </a:r>
            <a:r>
              <a:rPr sz="2000" b="1" spc="-4" dirty="0">
                <a:latin typeface="Calibri"/>
                <a:cs typeface="Calibri"/>
              </a:rPr>
              <a:t>agenda along with </a:t>
            </a:r>
            <a:r>
              <a:rPr sz="2000" b="1" dirty="0">
                <a:latin typeface="Calibri"/>
                <a:cs typeface="Calibri"/>
              </a:rPr>
              <a:t>the  issue of </a:t>
            </a:r>
            <a:r>
              <a:rPr sz="2000" b="1" spc="-4" dirty="0">
                <a:latin typeface="Calibri"/>
                <a:cs typeface="Calibri"/>
              </a:rPr>
              <a:t>devolution </a:t>
            </a:r>
            <a:r>
              <a:rPr sz="2000" b="1" spc="-8" dirty="0">
                <a:solidFill>
                  <a:srgbClr val="0000FF"/>
                </a:solidFill>
                <a:latin typeface="Calibri"/>
                <a:cs typeface="Calibri"/>
              </a:rPr>
              <a:t>(what </a:t>
            </a:r>
            <a:r>
              <a:rPr sz="2000" b="1" dirty="0">
                <a:solidFill>
                  <a:srgbClr val="0000FF"/>
                </a:solidFill>
                <a:latin typeface="Calibri"/>
                <a:cs typeface="Calibri"/>
              </a:rPr>
              <a:t>is</a:t>
            </a:r>
            <a:r>
              <a:rPr sz="2000" b="1" spc="-30" dirty="0">
                <a:solidFill>
                  <a:srgbClr val="0000FF"/>
                </a:solidFill>
                <a:latin typeface="Calibri"/>
                <a:cs typeface="Calibri"/>
              </a:rPr>
              <a:t> </a:t>
            </a:r>
            <a:r>
              <a:rPr sz="2000" b="1" spc="-4" dirty="0">
                <a:solidFill>
                  <a:srgbClr val="0000FF"/>
                </a:solidFill>
                <a:latin typeface="Calibri"/>
                <a:cs typeface="Calibri"/>
              </a:rPr>
              <a:t>devolution?)</a:t>
            </a:r>
            <a:endParaRPr sz="2000" dirty="0">
              <a:latin typeface="Calibri"/>
              <a:cs typeface="Calibri"/>
            </a:endParaRPr>
          </a:p>
        </p:txBody>
      </p:sp>
      <p:sp>
        <p:nvSpPr>
          <p:cNvPr id="6" name="object 6"/>
          <p:cNvSpPr/>
          <p:nvPr/>
        </p:nvSpPr>
        <p:spPr>
          <a:xfrm>
            <a:off x="6479035" y="3124200"/>
            <a:ext cx="2641282" cy="2447579"/>
          </a:xfrm>
          <a:prstGeom prst="rect">
            <a:avLst/>
          </a:prstGeom>
          <a:blipFill>
            <a:blip r:embed="rId2" cstate="print"/>
            <a:stretch>
              <a:fillRect/>
            </a:stretch>
          </a:blipFill>
        </p:spPr>
        <p:txBody>
          <a:bodyPr wrap="square" lIns="0" tIns="0" rIns="0" bIns="0" rtlCol="0"/>
          <a:lstStyle/>
          <a:p>
            <a:endParaRPr sz="1400"/>
          </a:p>
        </p:txBody>
      </p:sp>
      <p:sp>
        <p:nvSpPr>
          <p:cNvPr id="7" name="object 7"/>
          <p:cNvSpPr txBox="1"/>
          <p:nvPr/>
        </p:nvSpPr>
        <p:spPr>
          <a:xfrm>
            <a:off x="6615243" y="2778508"/>
            <a:ext cx="2368866" cy="316914"/>
          </a:xfrm>
          <a:prstGeom prst="rect">
            <a:avLst/>
          </a:prstGeom>
          <a:solidFill>
            <a:srgbClr val="FF0000"/>
          </a:solidFill>
        </p:spPr>
        <p:txBody>
          <a:bodyPr vert="horz" wrap="square" lIns="0" tIns="9049" rIns="0" bIns="0" rtlCol="0">
            <a:spAutoFit/>
          </a:bodyPr>
          <a:lstStyle/>
          <a:p>
            <a:pPr marL="9525" algn="ctr">
              <a:spcBef>
                <a:spcPts val="71"/>
              </a:spcBef>
            </a:pPr>
            <a:r>
              <a:rPr sz="2000" b="1" spc="-4" dirty="0">
                <a:solidFill>
                  <a:schemeClr val="bg1"/>
                </a:solidFill>
                <a:latin typeface="Arial"/>
                <a:cs typeface="Arial"/>
              </a:rPr>
              <a:t>FEDER</a:t>
            </a:r>
            <a:r>
              <a:rPr sz="2000" b="1" spc="-38" dirty="0">
                <a:solidFill>
                  <a:schemeClr val="bg1"/>
                </a:solidFill>
                <a:latin typeface="Arial"/>
                <a:cs typeface="Arial"/>
              </a:rPr>
              <a:t>A</a:t>
            </a:r>
            <a:r>
              <a:rPr sz="2000" b="1" spc="-4" dirty="0">
                <a:solidFill>
                  <a:schemeClr val="bg1"/>
                </a:solidFill>
                <a:latin typeface="Arial"/>
                <a:cs typeface="Arial"/>
              </a:rPr>
              <a:t>LISM</a:t>
            </a:r>
            <a:endParaRPr sz="2000" dirty="0">
              <a:solidFill>
                <a:schemeClr val="bg1"/>
              </a:solidFill>
              <a:latin typeface="Arial"/>
              <a:cs typeface="Arial"/>
            </a:endParaRPr>
          </a:p>
        </p:txBody>
      </p:sp>
      <p:sp>
        <p:nvSpPr>
          <p:cNvPr id="8" name="object 8"/>
          <p:cNvSpPr txBox="1"/>
          <p:nvPr/>
        </p:nvSpPr>
        <p:spPr>
          <a:xfrm>
            <a:off x="8541067" y="5705989"/>
            <a:ext cx="96203" cy="346249"/>
          </a:xfrm>
          <a:prstGeom prst="rect">
            <a:avLst/>
          </a:prstGeom>
        </p:spPr>
        <p:txBody>
          <a:bodyPr vert="horz" wrap="square" lIns="0" tIns="0" rIns="0" bIns="0" rtlCol="0">
            <a:spAutoFit/>
          </a:bodyPr>
          <a:lstStyle/>
          <a:p>
            <a:pPr marL="19050">
              <a:lnSpc>
                <a:spcPts val="930"/>
              </a:lnSpc>
            </a:pPr>
            <a:fld id="{81D60167-4931-47E6-BA6A-407CBD079E47}" type="slidenum">
              <a:rPr sz="900" dirty="0">
                <a:solidFill>
                  <a:srgbClr val="888888"/>
                </a:solidFill>
                <a:latin typeface="Calibri"/>
                <a:cs typeface="Calibri"/>
              </a:rPr>
              <a:pPr marL="19050">
                <a:lnSpc>
                  <a:spcPts val="930"/>
                </a:lnSpc>
              </a:pPr>
              <a:t>5</a:t>
            </a:fld>
            <a:endParaRPr sz="900">
              <a:latin typeface="Calibri"/>
              <a:cs typeface="Calibri"/>
            </a:endParaRPr>
          </a:p>
        </p:txBody>
      </p:sp>
    </p:spTree>
    <p:extLst>
      <p:ext uri="{BB962C8B-B14F-4D97-AF65-F5344CB8AC3E}">
        <p14:creationId xmlns:p14="http://schemas.microsoft.com/office/powerpoint/2010/main" val="3998390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29189" y="1490008"/>
            <a:ext cx="3047999" cy="1538883"/>
          </a:xfrm>
        </p:spPr>
        <p:txBody>
          <a:bodyPr/>
          <a:lstStyle/>
          <a:p>
            <a:r>
              <a:rPr lang="en-US" sz="2000" b="1" dirty="0"/>
              <a:t>Explain how the balance of power between national and state governments has been interpreted differently over time</a:t>
            </a:r>
          </a:p>
        </p:txBody>
      </p:sp>
      <p:sp>
        <p:nvSpPr>
          <p:cNvPr id="9" name="TextBox 8">
            <a:extLst>
              <a:ext uri="{FF2B5EF4-FFF2-40B4-BE49-F238E27FC236}">
                <a16:creationId xmlns:a16="http://schemas.microsoft.com/office/drawing/2014/main" id="{CED87157-903E-4706-A761-DC721ADD0739}"/>
              </a:ext>
            </a:extLst>
          </p:cNvPr>
          <p:cNvSpPr txBox="1"/>
          <p:nvPr/>
        </p:nvSpPr>
        <p:spPr>
          <a:xfrm>
            <a:off x="0" y="5898"/>
            <a:ext cx="9143999" cy="461665"/>
          </a:xfrm>
          <a:prstGeom prst="rect">
            <a:avLst/>
          </a:prstGeom>
          <a:gradFill>
            <a:gsLst>
              <a:gs pos="42000">
                <a:schemeClr val="bg2">
                  <a:lumMod val="75000"/>
                </a:schemeClr>
              </a:gs>
              <a:gs pos="92000">
                <a:schemeClr val="bg2">
                  <a:lumMod val="50000"/>
                </a:schemeClr>
              </a:gs>
              <a:gs pos="18000">
                <a:schemeClr val="bg2">
                  <a:lumMod val="90000"/>
                </a:schemeClr>
              </a:gs>
            </a:gsLst>
            <a:lin ang="5400000" scaled="1"/>
          </a:gradFill>
          <a:ln>
            <a:solidFill>
              <a:schemeClr val="bg2">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a:ea typeface="+mn-ea"/>
                <a:cs typeface="+mn-cs"/>
              </a:rPr>
              <a:t>OLD CED:  TOPIC 1.8 </a:t>
            </a:r>
            <a:r>
              <a:rPr lang="en-US" sz="2400" b="1" dirty="0"/>
              <a:t>Constitutional Interpretations of Federalism</a:t>
            </a:r>
            <a:endParaRPr kumimoji="0" lang="en-US" sz="2400" b="1" i="0" u="none" strike="noStrike" kern="1200" cap="none" spc="0" normalizeH="0" baseline="0" noProof="0" dirty="0">
              <a:ln>
                <a:noFill/>
              </a:ln>
              <a:effectLst/>
              <a:uLnTx/>
              <a:uFillTx/>
              <a:latin typeface="Calibri"/>
              <a:ea typeface="+mn-ea"/>
              <a:cs typeface="+mn-cs"/>
            </a:endParaRPr>
          </a:p>
        </p:txBody>
      </p:sp>
      <p:sp>
        <p:nvSpPr>
          <p:cNvPr id="11" name="TextBox 10">
            <a:extLst>
              <a:ext uri="{FF2B5EF4-FFF2-40B4-BE49-F238E27FC236}">
                <a16:creationId xmlns:a16="http://schemas.microsoft.com/office/drawing/2014/main" id="{3EF3D62D-76D7-4B0F-BA1C-029A5AE12BC1}"/>
              </a:ext>
            </a:extLst>
          </p:cNvPr>
          <p:cNvSpPr txBox="1"/>
          <p:nvPr/>
        </p:nvSpPr>
        <p:spPr>
          <a:xfrm>
            <a:off x="0" y="563287"/>
            <a:ext cx="90918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Federalism reflects the dynamic distribution of power between national and state governments.</a:t>
            </a:r>
          </a:p>
        </p:txBody>
      </p:sp>
      <p:sp>
        <p:nvSpPr>
          <p:cNvPr id="13" name="TextBox 12">
            <a:extLst>
              <a:ext uri="{FF2B5EF4-FFF2-40B4-BE49-F238E27FC236}">
                <a16:creationId xmlns:a16="http://schemas.microsoft.com/office/drawing/2014/main" id="{3FEA4166-9EEE-4E92-B2CB-2F8803B5312C}"/>
              </a:ext>
            </a:extLst>
          </p:cNvPr>
          <p:cNvSpPr txBox="1"/>
          <p:nvPr/>
        </p:nvSpPr>
        <p:spPr>
          <a:xfrm>
            <a:off x="3350837" y="1345049"/>
            <a:ext cx="582058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The interpretation of the Tenth and Fourteenth Amendments, the commerce clause, the necessary and proper clause, and other enumerated and implied powers is at the heart of the debate over the balance of power between the national and state governments.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a:off x="3283979" y="1345049"/>
            <a:ext cx="0" cy="5410200"/>
          </a:xfrm>
          <a:prstGeom prst="line">
            <a:avLst/>
          </a:prstGeom>
          <a:ln>
            <a:solidFill>
              <a:schemeClr val="bg2">
                <a:lumMod val="50000"/>
              </a:schemeClr>
            </a:solidFill>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19F3B7E9-663A-77FF-80DA-68B777763543}"/>
              </a:ext>
            </a:extLst>
          </p:cNvPr>
          <p:cNvSpPr txBox="1"/>
          <p:nvPr/>
        </p:nvSpPr>
        <p:spPr>
          <a:xfrm>
            <a:off x="3349013" y="3284041"/>
            <a:ext cx="5714994" cy="923330"/>
          </a:xfrm>
          <a:prstGeom prst="rect">
            <a:avLst/>
          </a:prstGeom>
          <a:noFill/>
        </p:spPr>
        <p:txBody>
          <a:bodyPr wrap="square">
            <a:spAutoFit/>
          </a:bodyPr>
          <a:lstStyle/>
          <a:p>
            <a:r>
              <a:rPr lang="en-US" b="1" dirty="0"/>
              <a:t>The balance of power between the national and state governments has changed over time based on U.S. Supreme Court interpretation of such cases as:</a:t>
            </a:r>
          </a:p>
        </p:txBody>
      </p:sp>
      <p:sp>
        <p:nvSpPr>
          <p:cNvPr id="12" name="TextBox 11">
            <a:extLst>
              <a:ext uri="{FF2B5EF4-FFF2-40B4-BE49-F238E27FC236}">
                <a16:creationId xmlns:a16="http://schemas.microsoft.com/office/drawing/2014/main" id="{C64E0554-18A0-EA6B-861F-B1608C5F0B77}"/>
              </a:ext>
            </a:extLst>
          </p:cNvPr>
          <p:cNvSpPr txBox="1"/>
          <p:nvPr/>
        </p:nvSpPr>
        <p:spPr>
          <a:xfrm>
            <a:off x="3271279" y="4219161"/>
            <a:ext cx="5820585" cy="2585323"/>
          </a:xfrm>
          <a:prstGeom prst="rect">
            <a:avLst/>
          </a:prstGeom>
          <a:noFill/>
        </p:spPr>
        <p:txBody>
          <a:bodyPr wrap="square">
            <a:spAutoFit/>
          </a:bodyPr>
          <a:lstStyle/>
          <a:p>
            <a:pPr marL="285750" indent="-285750">
              <a:buFont typeface="Arial" panose="020B0604020202020204" pitchFamily="34" charset="0"/>
              <a:buChar char="•"/>
            </a:pPr>
            <a:r>
              <a:rPr lang="en-US" b="1" dirty="0"/>
              <a:t>McCulloch v. Maryland </a:t>
            </a:r>
            <a:r>
              <a:rPr lang="en-US" dirty="0"/>
              <a:t>(1819), which declared that Congress has implied powers necessary to implement its enumerated powers and established supremacy of the Constitution and federal laws over state laws</a:t>
            </a:r>
          </a:p>
          <a:p>
            <a:pPr marL="285750" indent="-285750">
              <a:buFont typeface="Arial" panose="020B0604020202020204" pitchFamily="34" charset="0"/>
              <a:buChar char="•"/>
            </a:pPr>
            <a:r>
              <a:rPr lang="en-US" b="1" dirty="0"/>
              <a:t>United States v. Lopez</a:t>
            </a:r>
            <a:r>
              <a:rPr lang="en-US" dirty="0"/>
              <a:t> (1995), which ruled that Congress may not use the commerce clause to make possession of a gun in a school zone a federal crime, introducing anew phase of federalism that recognized the importance of state sovereignty and local control</a:t>
            </a:r>
          </a:p>
        </p:txBody>
      </p:sp>
      <p:sp>
        <p:nvSpPr>
          <p:cNvPr id="14" name="TextBox 13">
            <a:extLst>
              <a:ext uri="{FF2B5EF4-FFF2-40B4-BE49-F238E27FC236}">
                <a16:creationId xmlns:a16="http://schemas.microsoft.com/office/drawing/2014/main" id="{01F3B8BD-3C2D-E18B-5172-590AC7DD1855}"/>
              </a:ext>
            </a:extLst>
          </p:cNvPr>
          <p:cNvSpPr txBox="1"/>
          <p:nvPr/>
        </p:nvSpPr>
        <p:spPr>
          <a:xfrm>
            <a:off x="-1" y="4403827"/>
            <a:ext cx="3204423" cy="1384995"/>
          </a:xfrm>
          <a:prstGeom prst="rect">
            <a:avLst/>
          </a:prstGeom>
          <a:noFill/>
        </p:spPr>
        <p:txBody>
          <a:bodyPr wrap="square">
            <a:spAutoFit/>
          </a:bodyPr>
          <a:lstStyle/>
          <a:p>
            <a:r>
              <a:rPr lang="en-US" sz="1400" b="1" dirty="0"/>
              <a:t>REQUIRED FOUNDATIONAL DOCUMENT</a:t>
            </a:r>
          </a:p>
          <a:p>
            <a:pPr marL="285750" indent="-285750">
              <a:buFont typeface="Arial" panose="020B0604020202020204" pitchFamily="34" charset="0"/>
              <a:buChar char="•"/>
            </a:pPr>
            <a:r>
              <a:rPr lang="en-US" sz="1400" dirty="0"/>
              <a:t>The Constitution of the United States</a:t>
            </a:r>
          </a:p>
          <a:p>
            <a:endParaRPr lang="en-US" sz="1400" dirty="0"/>
          </a:p>
          <a:p>
            <a:r>
              <a:rPr lang="en-US" sz="1400" b="1" dirty="0"/>
              <a:t>REQUIRED SUPREME COURT CASES</a:t>
            </a:r>
          </a:p>
          <a:p>
            <a:pPr marL="285750" indent="-285750">
              <a:buFont typeface="Arial" panose="020B0604020202020204" pitchFamily="34" charset="0"/>
              <a:buChar char="•"/>
            </a:pPr>
            <a:r>
              <a:rPr lang="en-US" sz="1400" dirty="0"/>
              <a:t>McCulloch v. Maryland (1819)</a:t>
            </a:r>
          </a:p>
          <a:p>
            <a:pPr marL="285750" indent="-285750">
              <a:buFont typeface="Arial" panose="020B0604020202020204" pitchFamily="34" charset="0"/>
              <a:buChar char="•"/>
            </a:pPr>
            <a:r>
              <a:rPr lang="en-US" sz="1400" dirty="0"/>
              <a:t>United States v. Lopez (1995)</a:t>
            </a:r>
          </a:p>
        </p:txBody>
      </p:sp>
    </p:spTree>
    <p:extLst>
      <p:ext uri="{BB962C8B-B14F-4D97-AF65-F5344CB8AC3E}">
        <p14:creationId xmlns:p14="http://schemas.microsoft.com/office/powerpoint/2010/main" val="1986152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876639" y="1600200"/>
            <a:ext cx="1905000" cy="1314450"/>
          </a:xfrm>
          <a:custGeom>
            <a:avLst/>
            <a:gdLst/>
            <a:ahLst/>
            <a:cxnLst/>
            <a:rect l="l" t="t" r="r" b="b"/>
            <a:pathLst>
              <a:path w="2209800" h="1752600">
                <a:moveTo>
                  <a:pt x="0" y="876300"/>
                </a:moveTo>
                <a:lnTo>
                  <a:pt x="1274" y="833839"/>
                </a:lnTo>
                <a:lnTo>
                  <a:pt x="5057" y="791901"/>
                </a:lnTo>
                <a:lnTo>
                  <a:pt x="11293" y="750531"/>
                </a:lnTo>
                <a:lnTo>
                  <a:pt x="19922" y="709774"/>
                </a:lnTo>
                <a:lnTo>
                  <a:pt x="30887" y="669676"/>
                </a:lnTo>
                <a:lnTo>
                  <a:pt x="44131" y="630284"/>
                </a:lnTo>
                <a:lnTo>
                  <a:pt x="59594" y="591644"/>
                </a:lnTo>
                <a:lnTo>
                  <a:pt x="77220" y="553800"/>
                </a:lnTo>
                <a:lnTo>
                  <a:pt x="96950" y="516799"/>
                </a:lnTo>
                <a:lnTo>
                  <a:pt x="118728" y="480688"/>
                </a:lnTo>
                <a:lnTo>
                  <a:pt x="142493" y="445511"/>
                </a:lnTo>
                <a:lnTo>
                  <a:pt x="168190" y="411315"/>
                </a:lnTo>
                <a:lnTo>
                  <a:pt x="195760" y="378145"/>
                </a:lnTo>
                <a:lnTo>
                  <a:pt x="225145" y="346048"/>
                </a:lnTo>
                <a:lnTo>
                  <a:pt x="256287" y="315069"/>
                </a:lnTo>
                <a:lnTo>
                  <a:pt x="289128" y="285255"/>
                </a:lnTo>
                <a:lnTo>
                  <a:pt x="323611" y="256651"/>
                </a:lnTo>
                <a:lnTo>
                  <a:pt x="359678" y="229302"/>
                </a:lnTo>
                <a:lnTo>
                  <a:pt x="397271" y="203256"/>
                </a:lnTo>
                <a:lnTo>
                  <a:pt x="436331" y="178558"/>
                </a:lnTo>
                <a:lnTo>
                  <a:pt x="476801" y="155253"/>
                </a:lnTo>
                <a:lnTo>
                  <a:pt x="518624" y="133388"/>
                </a:lnTo>
                <a:lnTo>
                  <a:pt x="561741" y="113008"/>
                </a:lnTo>
                <a:lnTo>
                  <a:pt x="606094" y="94160"/>
                </a:lnTo>
                <a:lnTo>
                  <a:pt x="651626" y="76889"/>
                </a:lnTo>
                <a:lnTo>
                  <a:pt x="698279" y="61241"/>
                </a:lnTo>
                <a:lnTo>
                  <a:pt x="745994" y="47262"/>
                </a:lnTo>
                <a:lnTo>
                  <a:pt x="794714" y="34999"/>
                </a:lnTo>
                <a:lnTo>
                  <a:pt x="844382" y="24496"/>
                </a:lnTo>
                <a:lnTo>
                  <a:pt x="894938" y="15799"/>
                </a:lnTo>
                <a:lnTo>
                  <a:pt x="946326" y="8956"/>
                </a:lnTo>
                <a:lnTo>
                  <a:pt x="998488" y="4011"/>
                </a:lnTo>
                <a:lnTo>
                  <a:pt x="1051365" y="1010"/>
                </a:lnTo>
                <a:lnTo>
                  <a:pt x="1104900" y="0"/>
                </a:lnTo>
                <a:lnTo>
                  <a:pt x="1158434" y="1010"/>
                </a:lnTo>
                <a:lnTo>
                  <a:pt x="1211311" y="4011"/>
                </a:lnTo>
                <a:lnTo>
                  <a:pt x="1263473" y="8956"/>
                </a:lnTo>
                <a:lnTo>
                  <a:pt x="1314861" y="15799"/>
                </a:lnTo>
                <a:lnTo>
                  <a:pt x="1365417" y="24496"/>
                </a:lnTo>
                <a:lnTo>
                  <a:pt x="1415085" y="34999"/>
                </a:lnTo>
                <a:lnTo>
                  <a:pt x="1463805" y="47262"/>
                </a:lnTo>
                <a:lnTo>
                  <a:pt x="1511520" y="61241"/>
                </a:lnTo>
                <a:lnTo>
                  <a:pt x="1558173" y="76889"/>
                </a:lnTo>
                <a:lnTo>
                  <a:pt x="1603705" y="94160"/>
                </a:lnTo>
                <a:lnTo>
                  <a:pt x="1648058" y="113008"/>
                </a:lnTo>
                <a:lnTo>
                  <a:pt x="1691175" y="133388"/>
                </a:lnTo>
                <a:lnTo>
                  <a:pt x="1732998" y="155253"/>
                </a:lnTo>
                <a:lnTo>
                  <a:pt x="1773468" y="178558"/>
                </a:lnTo>
                <a:lnTo>
                  <a:pt x="1812528" y="203256"/>
                </a:lnTo>
                <a:lnTo>
                  <a:pt x="1850121" y="229302"/>
                </a:lnTo>
                <a:lnTo>
                  <a:pt x="1886188" y="256651"/>
                </a:lnTo>
                <a:lnTo>
                  <a:pt x="1920671" y="285255"/>
                </a:lnTo>
                <a:lnTo>
                  <a:pt x="1953512" y="315069"/>
                </a:lnTo>
                <a:lnTo>
                  <a:pt x="1984654" y="346048"/>
                </a:lnTo>
                <a:lnTo>
                  <a:pt x="2014039" y="378145"/>
                </a:lnTo>
                <a:lnTo>
                  <a:pt x="2041609" y="411315"/>
                </a:lnTo>
                <a:lnTo>
                  <a:pt x="2067306" y="445511"/>
                </a:lnTo>
                <a:lnTo>
                  <a:pt x="2091071" y="480688"/>
                </a:lnTo>
                <a:lnTo>
                  <a:pt x="2112849" y="516799"/>
                </a:lnTo>
                <a:lnTo>
                  <a:pt x="2132579" y="553800"/>
                </a:lnTo>
                <a:lnTo>
                  <a:pt x="2150205" y="591644"/>
                </a:lnTo>
                <a:lnTo>
                  <a:pt x="2165668" y="630284"/>
                </a:lnTo>
                <a:lnTo>
                  <a:pt x="2178912" y="669676"/>
                </a:lnTo>
                <a:lnTo>
                  <a:pt x="2189877" y="709774"/>
                </a:lnTo>
                <a:lnTo>
                  <a:pt x="2198506" y="750531"/>
                </a:lnTo>
                <a:lnTo>
                  <a:pt x="2204742" y="791901"/>
                </a:lnTo>
                <a:lnTo>
                  <a:pt x="2208525" y="833839"/>
                </a:lnTo>
                <a:lnTo>
                  <a:pt x="2209800" y="876300"/>
                </a:lnTo>
                <a:lnTo>
                  <a:pt x="2208525" y="918760"/>
                </a:lnTo>
                <a:lnTo>
                  <a:pt x="2204742" y="960698"/>
                </a:lnTo>
                <a:lnTo>
                  <a:pt x="2198506" y="1002068"/>
                </a:lnTo>
                <a:lnTo>
                  <a:pt x="2189877" y="1042825"/>
                </a:lnTo>
                <a:lnTo>
                  <a:pt x="2178912" y="1082923"/>
                </a:lnTo>
                <a:lnTo>
                  <a:pt x="2165668" y="1122315"/>
                </a:lnTo>
                <a:lnTo>
                  <a:pt x="2150205" y="1160955"/>
                </a:lnTo>
                <a:lnTo>
                  <a:pt x="2132579" y="1198799"/>
                </a:lnTo>
                <a:lnTo>
                  <a:pt x="2112849" y="1235800"/>
                </a:lnTo>
                <a:lnTo>
                  <a:pt x="2091071" y="1271911"/>
                </a:lnTo>
                <a:lnTo>
                  <a:pt x="2067306" y="1307088"/>
                </a:lnTo>
                <a:lnTo>
                  <a:pt x="2041609" y="1341284"/>
                </a:lnTo>
                <a:lnTo>
                  <a:pt x="2014039" y="1374454"/>
                </a:lnTo>
                <a:lnTo>
                  <a:pt x="1984654" y="1406551"/>
                </a:lnTo>
                <a:lnTo>
                  <a:pt x="1953512" y="1437530"/>
                </a:lnTo>
                <a:lnTo>
                  <a:pt x="1920671" y="1467344"/>
                </a:lnTo>
                <a:lnTo>
                  <a:pt x="1886188" y="1495948"/>
                </a:lnTo>
                <a:lnTo>
                  <a:pt x="1850121" y="1523297"/>
                </a:lnTo>
                <a:lnTo>
                  <a:pt x="1812528" y="1549343"/>
                </a:lnTo>
                <a:lnTo>
                  <a:pt x="1773468" y="1574041"/>
                </a:lnTo>
                <a:lnTo>
                  <a:pt x="1732998" y="1597346"/>
                </a:lnTo>
                <a:lnTo>
                  <a:pt x="1691175" y="1619211"/>
                </a:lnTo>
                <a:lnTo>
                  <a:pt x="1648058" y="1639591"/>
                </a:lnTo>
                <a:lnTo>
                  <a:pt x="1603705" y="1658439"/>
                </a:lnTo>
                <a:lnTo>
                  <a:pt x="1558173" y="1675710"/>
                </a:lnTo>
                <a:lnTo>
                  <a:pt x="1511520" y="1691358"/>
                </a:lnTo>
                <a:lnTo>
                  <a:pt x="1463805" y="1705337"/>
                </a:lnTo>
                <a:lnTo>
                  <a:pt x="1415085" y="1717600"/>
                </a:lnTo>
                <a:lnTo>
                  <a:pt x="1365417" y="1728103"/>
                </a:lnTo>
                <a:lnTo>
                  <a:pt x="1314861" y="1736800"/>
                </a:lnTo>
                <a:lnTo>
                  <a:pt x="1263473" y="1743643"/>
                </a:lnTo>
                <a:lnTo>
                  <a:pt x="1211311" y="1748588"/>
                </a:lnTo>
                <a:lnTo>
                  <a:pt x="1158434" y="1751589"/>
                </a:lnTo>
                <a:lnTo>
                  <a:pt x="1104900" y="1752600"/>
                </a:lnTo>
                <a:lnTo>
                  <a:pt x="1051365" y="1751589"/>
                </a:lnTo>
                <a:lnTo>
                  <a:pt x="998488" y="1748588"/>
                </a:lnTo>
                <a:lnTo>
                  <a:pt x="946326" y="1743643"/>
                </a:lnTo>
                <a:lnTo>
                  <a:pt x="894938" y="1736800"/>
                </a:lnTo>
                <a:lnTo>
                  <a:pt x="844382" y="1728103"/>
                </a:lnTo>
                <a:lnTo>
                  <a:pt x="794714" y="1717600"/>
                </a:lnTo>
                <a:lnTo>
                  <a:pt x="745994" y="1705337"/>
                </a:lnTo>
                <a:lnTo>
                  <a:pt x="698279" y="1691358"/>
                </a:lnTo>
                <a:lnTo>
                  <a:pt x="651626" y="1675710"/>
                </a:lnTo>
                <a:lnTo>
                  <a:pt x="606094" y="1658439"/>
                </a:lnTo>
                <a:lnTo>
                  <a:pt x="561741" y="1639591"/>
                </a:lnTo>
                <a:lnTo>
                  <a:pt x="518624" y="1619211"/>
                </a:lnTo>
                <a:lnTo>
                  <a:pt x="476801" y="1597346"/>
                </a:lnTo>
                <a:lnTo>
                  <a:pt x="436331" y="1574041"/>
                </a:lnTo>
                <a:lnTo>
                  <a:pt x="397271" y="1549343"/>
                </a:lnTo>
                <a:lnTo>
                  <a:pt x="359678" y="1523297"/>
                </a:lnTo>
                <a:lnTo>
                  <a:pt x="323611" y="1495948"/>
                </a:lnTo>
                <a:lnTo>
                  <a:pt x="289128" y="1467344"/>
                </a:lnTo>
                <a:lnTo>
                  <a:pt x="256287" y="1437530"/>
                </a:lnTo>
                <a:lnTo>
                  <a:pt x="225145" y="1406551"/>
                </a:lnTo>
                <a:lnTo>
                  <a:pt x="195760" y="1374454"/>
                </a:lnTo>
                <a:lnTo>
                  <a:pt x="168190" y="1341284"/>
                </a:lnTo>
                <a:lnTo>
                  <a:pt x="142493" y="1307088"/>
                </a:lnTo>
                <a:lnTo>
                  <a:pt x="118728" y="1271911"/>
                </a:lnTo>
                <a:lnTo>
                  <a:pt x="96950" y="1235800"/>
                </a:lnTo>
                <a:lnTo>
                  <a:pt x="77220" y="1198799"/>
                </a:lnTo>
                <a:lnTo>
                  <a:pt x="59594" y="1160955"/>
                </a:lnTo>
                <a:lnTo>
                  <a:pt x="44131" y="1122315"/>
                </a:lnTo>
                <a:lnTo>
                  <a:pt x="30887" y="1082923"/>
                </a:lnTo>
                <a:lnTo>
                  <a:pt x="19922" y="1042825"/>
                </a:lnTo>
                <a:lnTo>
                  <a:pt x="11293" y="1002068"/>
                </a:lnTo>
                <a:lnTo>
                  <a:pt x="5057" y="960698"/>
                </a:lnTo>
                <a:lnTo>
                  <a:pt x="1274" y="918760"/>
                </a:lnTo>
                <a:lnTo>
                  <a:pt x="0" y="876300"/>
                </a:lnTo>
                <a:close/>
              </a:path>
            </a:pathLst>
          </a:custGeom>
          <a:ln w="12192">
            <a:solidFill>
              <a:srgbClr val="30528F"/>
            </a:solidFill>
          </a:ln>
        </p:spPr>
        <p:txBody>
          <a:bodyPr wrap="square" lIns="0" tIns="0" rIns="0" bIns="0" rtlCol="0"/>
          <a:lstStyle/>
          <a:p>
            <a:endParaRPr sz="1350"/>
          </a:p>
        </p:txBody>
      </p:sp>
      <p:sp>
        <p:nvSpPr>
          <p:cNvPr id="2" name="object 2"/>
          <p:cNvSpPr/>
          <p:nvPr/>
        </p:nvSpPr>
        <p:spPr>
          <a:xfrm>
            <a:off x="0" y="1500759"/>
            <a:ext cx="9144000" cy="4499989"/>
          </a:xfrm>
          <a:prstGeom prst="rect">
            <a:avLst/>
          </a:prstGeom>
          <a:blipFill>
            <a:blip r:embed="rId2" cstate="print">
              <a:alphaModFix amt="62000"/>
            </a:blip>
            <a:stretch>
              <a:fillRect/>
            </a:stretch>
          </a:blipFill>
        </p:spPr>
        <p:txBody>
          <a:bodyPr wrap="square" lIns="0" tIns="0" rIns="0" bIns="0" rtlCol="0"/>
          <a:lstStyle/>
          <a:p>
            <a:endParaRPr sz="1350"/>
          </a:p>
        </p:txBody>
      </p:sp>
      <p:grpSp>
        <p:nvGrpSpPr>
          <p:cNvPr id="19" name="Group 18">
            <a:extLst>
              <a:ext uri="{FF2B5EF4-FFF2-40B4-BE49-F238E27FC236}">
                <a16:creationId xmlns:a16="http://schemas.microsoft.com/office/drawing/2014/main" id="{2B808161-BDD6-4ACB-9A94-78F24B4C176F}"/>
              </a:ext>
            </a:extLst>
          </p:cNvPr>
          <p:cNvGrpSpPr/>
          <p:nvPr/>
        </p:nvGrpSpPr>
        <p:grpSpPr>
          <a:xfrm>
            <a:off x="5896708" y="1608869"/>
            <a:ext cx="1905000" cy="1314450"/>
            <a:chOff x="5896708" y="1608869"/>
            <a:chExt cx="1905000" cy="1314450"/>
          </a:xfrm>
        </p:grpSpPr>
        <p:sp>
          <p:nvSpPr>
            <p:cNvPr id="3" name="object 3"/>
            <p:cNvSpPr/>
            <p:nvPr/>
          </p:nvSpPr>
          <p:spPr>
            <a:xfrm>
              <a:off x="5896708" y="1608869"/>
              <a:ext cx="1905000" cy="1314450"/>
            </a:xfrm>
            <a:custGeom>
              <a:avLst/>
              <a:gdLst/>
              <a:ahLst/>
              <a:cxnLst/>
              <a:rect l="l" t="t" r="r" b="b"/>
              <a:pathLst>
                <a:path w="2209800" h="1752600">
                  <a:moveTo>
                    <a:pt x="1104900" y="0"/>
                  </a:moveTo>
                  <a:lnTo>
                    <a:pt x="1051365" y="1010"/>
                  </a:lnTo>
                  <a:lnTo>
                    <a:pt x="998488" y="4011"/>
                  </a:lnTo>
                  <a:lnTo>
                    <a:pt x="946326" y="8956"/>
                  </a:lnTo>
                  <a:lnTo>
                    <a:pt x="894938" y="15799"/>
                  </a:lnTo>
                  <a:lnTo>
                    <a:pt x="844382" y="24496"/>
                  </a:lnTo>
                  <a:lnTo>
                    <a:pt x="794714" y="34999"/>
                  </a:lnTo>
                  <a:lnTo>
                    <a:pt x="745994" y="47262"/>
                  </a:lnTo>
                  <a:lnTo>
                    <a:pt x="698279" y="61241"/>
                  </a:lnTo>
                  <a:lnTo>
                    <a:pt x="651626" y="76889"/>
                  </a:lnTo>
                  <a:lnTo>
                    <a:pt x="606094" y="94160"/>
                  </a:lnTo>
                  <a:lnTo>
                    <a:pt x="561741" y="113008"/>
                  </a:lnTo>
                  <a:lnTo>
                    <a:pt x="518624" y="133388"/>
                  </a:lnTo>
                  <a:lnTo>
                    <a:pt x="476801" y="155253"/>
                  </a:lnTo>
                  <a:lnTo>
                    <a:pt x="436331" y="178558"/>
                  </a:lnTo>
                  <a:lnTo>
                    <a:pt x="397271" y="203256"/>
                  </a:lnTo>
                  <a:lnTo>
                    <a:pt x="359678" y="229302"/>
                  </a:lnTo>
                  <a:lnTo>
                    <a:pt x="323611" y="256651"/>
                  </a:lnTo>
                  <a:lnTo>
                    <a:pt x="289128" y="285255"/>
                  </a:lnTo>
                  <a:lnTo>
                    <a:pt x="256287" y="315069"/>
                  </a:lnTo>
                  <a:lnTo>
                    <a:pt x="225145" y="346048"/>
                  </a:lnTo>
                  <a:lnTo>
                    <a:pt x="195760" y="378145"/>
                  </a:lnTo>
                  <a:lnTo>
                    <a:pt x="168190" y="411315"/>
                  </a:lnTo>
                  <a:lnTo>
                    <a:pt x="142493" y="445511"/>
                  </a:lnTo>
                  <a:lnTo>
                    <a:pt x="118728" y="480688"/>
                  </a:lnTo>
                  <a:lnTo>
                    <a:pt x="96950" y="516799"/>
                  </a:lnTo>
                  <a:lnTo>
                    <a:pt x="77220" y="553800"/>
                  </a:lnTo>
                  <a:lnTo>
                    <a:pt x="59594" y="591644"/>
                  </a:lnTo>
                  <a:lnTo>
                    <a:pt x="44131" y="630284"/>
                  </a:lnTo>
                  <a:lnTo>
                    <a:pt x="30887" y="669676"/>
                  </a:lnTo>
                  <a:lnTo>
                    <a:pt x="19922" y="709774"/>
                  </a:lnTo>
                  <a:lnTo>
                    <a:pt x="11293" y="750531"/>
                  </a:lnTo>
                  <a:lnTo>
                    <a:pt x="5057" y="791901"/>
                  </a:lnTo>
                  <a:lnTo>
                    <a:pt x="1274" y="833839"/>
                  </a:lnTo>
                  <a:lnTo>
                    <a:pt x="0" y="876300"/>
                  </a:lnTo>
                  <a:lnTo>
                    <a:pt x="1274" y="918760"/>
                  </a:lnTo>
                  <a:lnTo>
                    <a:pt x="5057" y="960698"/>
                  </a:lnTo>
                  <a:lnTo>
                    <a:pt x="11293" y="1002068"/>
                  </a:lnTo>
                  <a:lnTo>
                    <a:pt x="19922" y="1042825"/>
                  </a:lnTo>
                  <a:lnTo>
                    <a:pt x="30887" y="1082923"/>
                  </a:lnTo>
                  <a:lnTo>
                    <a:pt x="44131" y="1122315"/>
                  </a:lnTo>
                  <a:lnTo>
                    <a:pt x="59594" y="1160955"/>
                  </a:lnTo>
                  <a:lnTo>
                    <a:pt x="77220" y="1198799"/>
                  </a:lnTo>
                  <a:lnTo>
                    <a:pt x="96950" y="1235800"/>
                  </a:lnTo>
                  <a:lnTo>
                    <a:pt x="118728" y="1271911"/>
                  </a:lnTo>
                  <a:lnTo>
                    <a:pt x="142493" y="1307088"/>
                  </a:lnTo>
                  <a:lnTo>
                    <a:pt x="168190" y="1341284"/>
                  </a:lnTo>
                  <a:lnTo>
                    <a:pt x="195760" y="1374454"/>
                  </a:lnTo>
                  <a:lnTo>
                    <a:pt x="225145" y="1406551"/>
                  </a:lnTo>
                  <a:lnTo>
                    <a:pt x="256287" y="1437530"/>
                  </a:lnTo>
                  <a:lnTo>
                    <a:pt x="289128" y="1467344"/>
                  </a:lnTo>
                  <a:lnTo>
                    <a:pt x="323611" y="1495948"/>
                  </a:lnTo>
                  <a:lnTo>
                    <a:pt x="359678" y="1523297"/>
                  </a:lnTo>
                  <a:lnTo>
                    <a:pt x="397271" y="1549343"/>
                  </a:lnTo>
                  <a:lnTo>
                    <a:pt x="436331" y="1574041"/>
                  </a:lnTo>
                  <a:lnTo>
                    <a:pt x="476801" y="1597346"/>
                  </a:lnTo>
                  <a:lnTo>
                    <a:pt x="518624" y="1619211"/>
                  </a:lnTo>
                  <a:lnTo>
                    <a:pt x="561741" y="1639591"/>
                  </a:lnTo>
                  <a:lnTo>
                    <a:pt x="606094" y="1658439"/>
                  </a:lnTo>
                  <a:lnTo>
                    <a:pt x="651626" y="1675710"/>
                  </a:lnTo>
                  <a:lnTo>
                    <a:pt x="698279" y="1691358"/>
                  </a:lnTo>
                  <a:lnTo>
                    <a:pt x="745994" y="1705337"/>
                  </a:lnTo>
                  <a:lnTo>
                    <a:pt x="794714" y="1717600"/>
                  </a:lnTo>
                  <a:lnTo>
                    <a:pt x="844382" y="1728103"/>
                  </a:lnTo>
                  <a:lnTo>
                    <a:pt x="894938" y="1736800"/>
                  </a:lnTo>
                  <a:lnTo>
                    <a:pt x="946326" y="1743643"/>
                  </a:lnTo>
                  <a:lnTo>
                    <a:pt x="998488" y="1748588"/>
                  </a:lnTo>
                  <a:lnTo>
                    <a:pt x="1051365" y="1751589"/>
                  </a:lnTo>
                  <a:lnTo>
                    <a:pt x="1104900" y="1752600"/>
                  </a:lnTo>
                  <a:lnTo>
                    <a:pt x="1158434" y="1751589"/>
                  </a:lnTo>
                  <a:lnTo>
                    <a:pt x="1211311" y="1748588"/>
                  </a:lnTo>
                  <a:lnTo>
                    <a:pt x="1263473" y="1743643"/>
                  </a:lnTo>
                  <a:lnTo>
                    <a:pt x="1314861" y="1736800"/>
                  </a:lnTo>
                  <a:lnTo>
                    <a:pt x="1365417" y="1728103"/>
                  </a:lnTo>
                  <a:lnTo>
                    <a:pt x="1415085" y="1717600"/>
                  </a:lnTo>
                  <a:lnTo>
                    <a:pt x="1463805" y="1705337"/>
                  </a:lnTo>
                  <a:lnTo>
                    <a:pt x="1511520" y="1691358"/>
                  </a:lnTo>
                  <a:lnTo>
                    <a:pt x="1558173" y="1675710"/>
                  </a:lnTo>
                  <a:lnTo>
                    <a:pt x="1603705" y="1658439"/>
                  </a:lnTo>
                  <a:lnTo>
                    <a:pt x="1648058" y="1639591"/>
                  </a:lnTo>
                  <a:lnTo>
                    <a:pt x="1691175" y="1619211"/>
                  </a:lnTo>
                  <a:lnTo>
                    <a:pt x="1732998" y="1597346"/>
                  </a:lnTo>
                  <a:lnTo>
                    <a:pt x="1773468" y="1574041"/>
                  </a:lnTo>
                  <a:lnTo>
                    <a:pt x="1812528" y="1549343"/>
                  </a:lnTo>
                  <a:lnTo>
                    <a:pt x="1850121" y="1523297"/>
                  </a:lnTo>
                  <a:lnTo>
                    <a:pt x="1886188" y="1495948"/>
                  </a:lnTo>
                  <a:lnTo>
                    <a:pt x="1920671" y="1467344"/>
                  </a:lnTo>
                  <a:lnTo>
                    <a:pt x="1953512" y="1437530"/>
                  </a:lnTo>
                  <a:lnTo>
                    <a:pt x="1984654" y="1406551"/>
                  </a:lnTo>
                  <a:lnTo>
                    <a:pt x="2014039" y="1374454"/>
                  </a:lnTo>
                  <a:lnTo>
                    <a:pt x="2041609" y="1341284"/>
                  </a:lnTo>
                  <a:lnTo>
                    <a:pt x="2067306" y="1307088"/>
                  </a:lnTo>
                  <a:lnTo>
                    <a:pt x="2091071" y="1271911"/>
                  </a:lnTo>
                  <a:lnTo>
                    <a:pt x="2112849" y="1235800"/>
                  </a:lnTo>
                  <a:lnTo>
                    <a:pt x="2132579" y="1198799"/>
                  </a:lnTo>
                  <a:lnTo>
                    <a:pt x="2150205" y="1160955"/>
                  </a:lnTo>
                  <a:lnTo>
                    <a:pt x="2165668" y="1122315"/>
                  </a:lnTo>
                  <a:lnTo>
                    <a:pt x="2178912" y="1082923"/>
                  </a:lnTo>
                  <a:lnTo>
                    <a:pt x="2189877" y="1042825"/>
                  </a:lnTo>
                  <a:lnTo>
                    <a:pt x="2198506" y="1002068"/>
                  </a:lnTo>
                  <a:lnTo>
                    <a:pt x="2204742" y="960698"/>
                  </a:lnTo>
                  <a:lnTo>
                    <a:pt x="2208525" y="918760"/>
                  </a:lnTo>
                  <a:lnTo>
                    <a:pt x="2209800" y="876300"/>
                  </a:lnTo>
                  <a:lnTo>
                    <a:pt x="2208525" y="833839"/>
                  </a:lnTo>
                  <a:lnTo>
                    <a:pt x="2204742" y="791901"/>
                  </a:lnTo>
                  <a:lnTo>
                    <a:pt x="2198506" y="750531"/>
                  </a:lnTo>
                  <a:lnTo>
                    <a:pt x="2189877" y="709774"/>
                  </a:lnTo>
                  <a:lnTo>
                    <a:pt x="2178912" y="669676"/>
                  </a:lnTo>
                  <a:lnTo>
                    <a:pt x="2165668" y="630284"/>
                  </a:lnTo>
                  <a:lnTo>
                    <a:pt x="2150205" y="591644"/>
                  </a:lnTo>
                  <a:lnTo>
                    <a:pt x="2132579" y="553800"/>
                  </a:lnTo>
                  <a:lnTo>
                    <a:pt x="2112849" y="516799"/>
                  </a:lnTo>
                  <a:lnTo>
                    <a:pt x="2091071" y="480688"/>
                  </a:lnTo>
                  <a:lnTo>
                    <a:pt x="2067306" y="445511"/>
                  </a:lnTo>
                  <a:lnTo>
                    <a:pt x="2041609" y="411315"/>
                  </a:lnTo>
                  <a:lnTo>
                    <a:pt x="2014039" y="378145"/>
                  </a:lnTo>
                  <a:lnTo>
                    <a:pt x="1984654" y="346048"/>
                  </a:lnTo>
                  <a:lnTo>
                    <a:pt x="1953512" y="315069"/>
                  </a:lnTo>
                  <a:lnTo>
                    <a:pt x="1920671" y="285255"/>
                  </a:lnTo>
                  <a:lnTo>
                    <a:pt x="1886188" y="256651"/>
                  </a:lnTo>
                  <a:lnTo>
                    <a:pt x="1850121" y="229302"/>
                  </a:lnTo>
                  <a:lnTo>
                    <a:pt x="1812528" y="203256"/>
                  </a:lnTo>
                  <a:lnTo>
                    <a:pt x="1773468" y="178558"/>
                  </a:lnTo>
                  <a:lnTo>
                    <a:pt x="1732998" y="155253"/>
                  </a:lnTo>
                  <a:lnTo>
                    <a:pt x="1691175" y="133388"/>
                  </a:lnTo>
                  <a:lnTo>
                    <a:pt x="1648058" y="113008"/>
                  </a:lnTo>
                  <a:lnTo>
                    <a:pt x="1603705" y="94160"/>
                  </a:lnTo>
                  <a:lnTo>
                    <a:pt x="1558173" y="76889"/>
                  </a:lnTo>
                  <a:lnTo>
                    <a:pt x="1511520" y="61241"/>
                  </a:lnTo>
                  <a:lnTo>
                    <a:pt x="1463805" y="47262"/>
                  </a:lnTo>
                  <a:lnTo>
                    <a:pt x="1415085" y="34999"/>
                  </a:lnTo>
                  <a:lnTo>
                    <a:pt x="1365417" y="24496"/>
                  </a:lnTo>
                  <a:lnTo>
                    <a:pt x="1314861" y="15799"/>
                  </a:lnTo>
                  <a:lnTo>
                    <a:pt x="1263473" y="8956"/>
                  </a:lnTo>
                  <a:lnTo>
                    <a:pt x="1211311" y="4011"/>
                  </a:lnTo>
                  <a:lnTo>
                    <a:pt x="1158434" y="1010"/>
                  </a:lnTo>
                  <a:lnTo>
                    <a:pt x="1104900" y="0"/>
                  </a:lnTo>
                  <a:close/>
                </a:path>
              </a:pathLst>
            </a:custGeom>
            <a:solidFill>
              <a:srgbClr val="FF0000"/>
            </a:solidFill>
            <a:ln w="19050">
              <a:solidFill>
                <a:srgbClr val="30528F"/>
              </a:solidFill>
            </a:ln>
          </p:spPr>
          <p:txBody>
            <a:bodyPr wrap="square" lIns="0" tIns="0" rIns="0" bIns="0" rtlCol="0"/>
            <a:lstStyle/>
            <a:p>
              <a:endParaRPr sz="1350"/>
            </a:p>
          </p:txBody>
        </p:sp>
        <p:sp>
          <p:nvSpPr>
            <p:cNvPr id="5" name="object 5"/>
            <p:cNvSpPr txBox="1"/>
            <p:nvPr/>
          </p:nvSpPr>
          <p:spPr>
            <a:xfrm>
              <a:off x="6094102" y="1826970"/>
              <a:ext cx="1361020" cy="625171"/>
            </a:xfrm>
            <a:prstGeom prst="rect">
              <a:avLst/>
            </a:prstGeom>
          </p:spPr>
          <p:txBody>
            <a:bodyPr vert="horz" wrap="square" lIns="0" tIns="9525" rIns="0" bIns="0" rtlCol="0">
              <a:spAutoFit/>
            </a:bodyPr>
            <a:lstStyle/>
            <a:p>
              <a:pPr marL="953" algn="ctr">
                <a:spcBef>
                  <a:spcPts val="75"/>
                </a:spcBef>
              </a:pPr>
              <a:r>
                <a:rPr sz="2000" b="1" dirty="0">
                  <a:solidFill>
                    <a:srgbClr val="FFFFFF"/>
                  </a:solidFill>
                  <a:latin typeface="Calibri"/>
                  <a:cs typeface="Calibri"/>
                </a:rPr>
                <a:t>National</a:t>
              </a:r>
              <a:endParaRPr sz="2000" dirty="0">
                <a:latin typeface="Calibri"/>
                <a:cs typeface="Calibri"/>
              </a:endParaRPr>
            </a:p>
            <a:p>
              <a:pPr algn="ctr">
                <a:spcBef>
                  <a:spcPts val="4"/>
                </a:spcBef>
              </a:pPr>
              <a:r>
                <a:rPr sz="2000" b="1" spc="-4" dirty="0">
                  <a:solidFill>
                    <a:srgbClr val="FFFFFF"/>
                  </a:solidFill>
                  <a:latin typeface="Calibri"/>
                  <a:cs typeface="Calibri"/>
                </a:rPr>
                <a:t>G</a:t>
              </a:r>
              <a:r>
                <a:rPr sz="2000" b="1" spc="4" dirty="0">
                  <a:solidFill>
                    <a:srgbClr val="FFFFFF"/>
                  </a:solidFill>
                  <a:latin typeface="Calibri"/>
                  <a:cs typeface="Calibri"/>
                </a:rPr>
                <a:t>o</a:t>
              </a:r>
              <a:r>
                <a:rPr sz="2000" b="1" spc="-4" dirty="0">
                  <a:solidFill>
                    <a:srgbClr val="FFFFFF"/>
                  </a:solidFill>
                  <a:latin typeface="Calibri"/>
                  <a:cs typeface="Calibri"/>
                </a:rPr>
                <a:t>v</a:t>
              </a:r>
              <a:r>
                <a:rPr sz="2000" b="1" spc="4" dirty="0">
                  <a:solidFill>
                    <a:srgbClr val="FFFFFF"/>
                  </a:solidFill>
                  <a:latin typeface="Calibri"/>
                  <a:cs typeface="Calibri"/>
                </a:rPr>
                <a:t>e</a:t>
              </a:r>
              <a:r>
                <a:rPr sz="2000" b="1" spc="-4" dirty="0">
                  <a:solidFill>
                    <a:srgbClr val="FFFFFF"/>
                  </a:solidFill>
                  <a:latin typeface="Calibri"/>
                  <a:cs typeface="Calibri"/>
                </a:rPr>
                <a:t>rnme</a:t>
              </a:r>
              <a:r>
                <a:rPr sz="2000" b="1" spc="-8" dirty="0">
                  <a:solidFill>
                    <a:srgbClr val="FFFFFF"/>
                  </a:solidFill>
                  <a:latin typeface="Calibri"/>
                  <a:cs typeface="Calibri"/>
                </a:rPr>
                <a:t>n</a:t>
              </a:r>
              <a:r>
                <a:rPr sz="2000" b="1" dirty="0">
                  <a:solidFill>
                    <a:srgbClr val="FFFFFF"/>
                  </a:solidFill>
                  <a:latin typeface="Calibri"/>
                  <a:cs typeface="Calibri"/>
                </a:rPr>
                <a:t>t</a:t>
              </a:r>
              <a:endParaRPr sz="2000" dirty="0">
                <a:latin typeface="Calibri"/>
                <a:cs typeface="Calibri"/>
              </a:endParaRPr>
            </a:p>
          </p:txBody>
        </p:sp>
      </p:grpSp>
      <p:sp>
        <p:nvSpPr>
          <p:cNvPr id="7" name="object 7"/>
          <p:cNvSpPr/>
          <p:nvPr/>
        </p:nvSpPr>
        <p:spPr>
          <a:xfrm>
            <a:off x="4191001" y="2466602"/>
            <a:ext cx="4929554" cy="3979506"/>
          </a:xfrm>
          <a:prstGeom prst="rect">
            <a:avLst/>
          </a:prstGeom>
          <a:blipFill>
            <a:blip r:embed="rId3" cstate="print"/>
            <a:stretch>
              <a:fillRect/>
            </a:stretch>
          </a:blipFill>
        </p:spPr>
        <p:txBody>
          <a:bodyPr wrap="square" lIns="0" tIns="0" rIns="0" bIns="0" rtlCol="0"/>
          <a:lstStyle/>
          <a:p>
            <a:endParaRPr sz="1350"/>
          </a:p>
        </p:txBody>
      </p:sp>
      <p:sp>
        <p:nvSpPr>
          <p:cNvPr id="8" name="object 8"/>
          <p:cNvSpPr/>
          <p:nvPr/>
        </p:nvSpPr>
        <p:spPr>
          <a:xfrm>
            <a:off x="69" y="1510078"/>
            <a:ext cx="4400550" cy="4517958"/>
          </a:xfrm>
          <a:custGeom>
            <a:avLst/>
            <a:gdLst/>
            <a:ahLst/>
            <a:cxnLst/>
            <a:rect l="l" t="t" r="r" b="b"/>
            <a:pathLst>
              <a:path w="5867400" h="5020309">
                <a:moveTo>
                  <a:pt x="0" y="5020056"/>
                </a:moveTo>
                <a:lnTo>
                  <a:pt x="5867400" y="5020056"/>
                </a:lnTo>
                <a:lnTo>
                  <a:pt x="5867400" y="0"/>
                </a:lnTo>
                <a:lnTo>
                  <a:pt x="0" y="0"/>
                </a:lnTo>
                <a:lnTo>
                  <a:pt x="0" y="5020056"/>
                </a:lnTo>
                <a:close/>
              </a:path>
            </a:pathLst>
          </a:custGeom>
          <a:solidFill>
            <a:srgbClr val="000000">
              <a:alpha val="67842"/>
            </a:srgbClr>
          </a:solidFill>
        </p:spPr>
        <p:txBody>
          <a:bodyPr wrap="square" lIns="0" tIns="0" rIns="0" bIns="0" rtlCol="0"/>
          <a:lstStyle/>
          <a:p>
            <a:endParaRPr sz="1350"/>
          </a:p>
        </p:txBody>
      </p:sp>
      <p:sp>
        <p:nvSpPr>
          <p:cNvPr id="9" name="object 9"/>
          <p:cNvSpPr/>
          <p:nvPr/>
        </p:nvSpPr>
        <p:spPr>
          <a:xfrm>
            <a:off x="0" y="2235707"/>
            <a:ext cx="4400550" cy="3765233"/>
          </a:xfrm>
          <a:custGeom>
            <a:avLst/>
            <a:gdLst/>
            <a:ahLst/>
            <a:cxnLst/>
            <a:rect l="l" t="t" r="r" b="b"/>
            <a:pathLst>
              <a:path w="5867400" h="5020309">
                <a:moveTo>
                  <a:pt x="0" y="5020056"/>
                </a:moveTo>
                <a:lnTo>
                  <a:pt x="5867400" y="5020056"/>
                </a:lnTo>
                <a:lnTo>
                  <a:pt x="5867400" y="0"/>
                </a:lnTo>
                <a:lnTo>
                  <a:pt x="0" y="0"/>
                </a:lnTo>
                <a:lnTo>
                  <a:pt x="0" y="5020056"/>
                </a:lnTo>
                <a:close/>
              </a:path>
            </a:pathLst>
          </a:custGeom>
          <a:ln w="12192">
            <a:solidFill>
              <a:srgbClr val="000000"/>
            </a:solidFill>
          </a:ln>
        </p:spPr>
        <p:txBody>
          <a:bodyPr wrap="square" lIns="0" tIns="0" rIns="0" bIns="0" rtlCol="0"/>
          <a:lstStyle/>
          <a:p>
            <a:endParaRPr sz="1350"/>
          </a:p>
        </p:txBody>
      </p:sp>
      <p:sp>
        <p:nvSpPr>
          <p:cNvPr id="10" name="object 10"/>
          <p:cNvSpPr txBox="1"/>
          <p:nvPr/>
        </p:nvSpPr>
        <p:spPr>
          <a:xfrm>
            <a:off x="11723" y="1949225"/>
            <a:ext cx="4606290" cy="624690"/>
          </a:xfrm>
          <a:prstGeom prst="rect">
            <a:avLst/>
          </a:prstGeom>
        </p:spPr>
        <p:txBody>
          <a:bodyPr vert="horz" wrap="square" lIns="0" tIns="9049" rIns="0" bIns="0" rtlCol="0">
            <a:spAutoFit/>
          </a:bodyPr>
          <a:lstStyle/>
          <a:p>
            <a:pPr marL="9525">
              <a:spcBef>
                <a:spcPts val="71"/>
              </a:spcBef>
            </a:pPr>
            <a:r>
              <a:rPr sz="1950" b="1" spc="-4" dirty="0">
                <a:solidFill>
                  <a:srgbClr val="FFFFFF"/>
                </a:solidFill>
                <a:latin typeface="Calibri"/>
                <a:cs typeface="Calibri"/>
              </a:rPr>
              <a:t>Imagine the elastic </a:t>
            </a:r>
            <a:r>
              <a:rPr sz="1950" b="1" spc="-8" dirty="0">
                <a:solidFill>
                  <a:srgbClr val="FFFFFF"/>
                </a:solidFill>
                <a:latin typeface="Calibri"/>
                <a:cs typeface="Calibri"/>
              </a:rPr>
              <a:t>clause </a:t>
            </a:r>
            <a:r>
              <a:rPr sz="1950" b="1" spc="-4" dirty="0">
                <a:solidFill>
                  <a:srgbClr val="FFFFFF"/>
                </a:solidFill>
                <a:latin typeface="Calibri"/>
                <a:cs typeface="Calibri"/>
              </a:rPr>
              <a:t>as a </a:t>
            </a:r>
            <a:r>
              <a:rPr sz="1950" b="1" spc="-8" dirty="0">
                <a:solidFill>
                  <a:srgbClr val="FFFFFF"/>
                </a:solidFill>
                <a:latin typeface="Calibri"/>
                <a:cs typeface="Calibri"/>
              </a:rPr>
              <a:t>giant </a:t>
            </a:r>
            <a:r>
              <a:rPr sz="1950" b="1" spc="-4" dirty="0">
                <a:solidFill>
                  <a:srgbClr val="FFFFFF"/>
                </a:solidFill>
                <a:latin typeface="Calibri"/>
                <a:cs typeface="Calibri"/>
              </a:rPr>
              <a:t>pair</a:t>
            </a:r>
            <a:r>
              <a:rPr sz="1950" b="1" spc="60" dirty="0">
                <a:solidFill>
                  <a:srgbClr val="FFFFFF"/>
                </a:solidFill>
                <a:latin typeface="Calibri"/>
                <a:cs typeface="Calibri"/>
              </a:rPr>
              <a:t> </a:t>
            </a:r>
            <a:r>
              <a:rPr sz="1950" b="1" spc="-8" dirty="0">
                <a:solidFill>
                  <a:srgbClr val="FFFFFF"/>
                </a:solidFill>
                <a:latin typeface="Calibri"/>
                <a:cs typeface="Calibri"/>
              </a:rPr>
              <a:t>of</a:t>
            </a:r>
            <a:endParaRPr sz="1950" dirty="0">
              <a:latin typeface="Calibri"/>
              <a:cs typeface="Calibri"/>
            </a:endParaRPr>
          </a:p>
          <a:p>
            <a:pPr marL="9525">
              <a:spcBef>
                <a:spcPts val="4"/>
              </a:spcBef>
            </a:pPr>
            <a:r>
              <a:rPr sz="1950" b="1" spc="-4" dirty="0">
                <a:solidFill>
                  <a:srgbClr val="FFFFFF"/>
                </a:solidFill>
                <a:latin typeface="Calibri"/>
                <a:cs typeface="Calibri"/>
              </a:rPr>
              <a:t>sweatpants.</a:t>
            </a:r>
            <a:endParaRPr sz="1950" dirty="0">
              <a:latin typeface="Calibri"/>
              <a:cs typeface="Calibri"/>
            </a:endParaRPr>
          </a:p>
        </p:txBody>
      </p:sp>
      <p:sp>
        <p:nvSpPr>
          <p:cNvPr id="12" name="object 12"/>
          <p:cNvSpPr/>
          <p:nvPr/>
        </p:nvSpPr>
        <p:spPr>
          <a:xfrm>
            <a:off x="11723" y="581025"/>
            <a:ext cx="9144000" cy="485775"/>
          </a:xfrm>
          <a:custGeom>
            <a:avLst/>
            <a:gdLst/>
            <a:ahLst/>
            <a:cxnLst/>
            <a:rect l="l" t="t" r="r" b="b"/>
            <a:pathLst>
              <a:path w="12192000" h="647700">
                <a:moveTo>
                  <a:pt x="0" y="647700"/>
                </a:moveTo>
                <a:lnTo>
                  <a:pt x="12192000" y="647700"/>
                </a:lnTo>
                <a:lnTo>
                  <a:pt x="12192000" y="0"/>
                </a:lnTo>
                <a:lnTo>
                  <a:pt x="0" y="0"/>
                </a:lnTo>
                <a:lnTo>
                  <a:pt x="0" y="647700"/>
                </a:lnTo>
                <a:close/>
              </a:path>
            </a:pathLst>
          </a:custGeom>
          <a:solidFill>
            <a:srgbClr val="0000FF"/>
          </a:solidFill>
        </p:spPr>
        <p:txBody>
          <a:bodyPr wrap="square" lIns="0" tIns="0" rIns="0" bIns="0" rtlCol="0"/>
          <a:lstStyle/>
          <a:p>
            <a:endParaRPr sz="1350"/>
          </a:p>
        </p:txBody>
      </p:sp>
      <p:sp>
        <p:nvSpPr>
          <p:cNvPr id="13" name="object 13"/>
          <p:cNvSpPr txBox="1">
            <a:spLocks noGrp="1"/>
          </p:cNvSpPr>
          <p:nvPr>
            <p:ph type="title"/>
          </p:nvPr>
        </p:nvSpPr>
        <p:spPr>
          <a:xfrm>
            <a:off x="151766" y="597243"/>
            <a:ext cx="8839200" cy="502061"/>
          </a:xfrm>
          <a:prstGeom prst="rect">
            <a:avLst/>
          </a:prstGeom>
        </p:spPr>
        <p:txBody>
          <a:bodyPr vert="horz" wrap="square" lIns="0" tIns="9525" rIns="0" bIns="0" rtlCol="0">
            <a:spAutoFit/>
          </a:bodyPr>
          <a:lstStyle/>
          <a:p>
            <a:pPr marL="9525">
              <a:spcBef>
                <a:spcPts val="75"/>
              </a:spcBef>
            </a:pPr>
            <a:r>
              <a:rPr sz="3200" spc="-19" dirty="0">
                <a:solidFill>
                  <a:srgbClr val="FFFFFF"/>
                </a:solidFill>
                <a:latin typeface="Calibri"/>
                <a:cs typeface="Calibri"/>
              </a:rPr>
              <a:t>NECESSARY </a:t>
            </a:r>
            <a:r>
              <a:rPr sz="3200" dirty="0">
                <a:solidFill>
                  <a:srgbClr val="FFFFFF"/>
                </a:solidFill>
                <a:latin typeface="Calibri"/>
                <a:cs typeface="Calibri"/>
              </a:rPr>
              <a:t>AND </a:t>
            </a:r>
            <a:r>
              <a:rPr sz="3200" spc="-8" dirty="0">
                <a:solidFill>
                  <a:srgbClr val="FFFFFF"/>
                </a:solidFill>
                <a:latin typeface="Calibri"/>
                <a:cs typeface="Calibri"/>
              </a:rPr>
              <a:t>PROPER </a:t>
            </a:r>
            <a:r>
              <a:rPr sz="3200" spc="-11" dirty="0">
                <a:solidFill>
                  <a:srgbClr val="FFFFFF"/>
                </a:solidFill>
                <a:latin typeface="Calibri"/>
                <a:cs typeface="Calibri"/>
              </a:rPr>
              <a:t>CLAUSE </a:t>
            </a:r>
            <a:r>
              <a:rPr sz="3200" dirty="0">
                <a:solidFill>
                  <a:srgbClr val="FFFFFF"/>
                </a:solidFill>
                <a:latin typeface="Calibri"/>
                <a:cs typeface="Calibri"/>
              </a:rPr>
              <a:t>– AKA . .</a:t>
            </a:r>
            <a:r>
              <a:rPr sz="3200" spc="-38" dirty="0">
                <a:solidFill>
                  <a:srgbClr val="FFFFFF"/>
                </a:solidFill>
                <a:latin typeface="Calibri"/>
                <a:cs typeface="Calibri"/>
              </a:rPr>
              <a:t> </a:t>
            </a:r>
            <a:r>
              <a:rPr sz="3200" dirty="0">
                <a:solidFill>
                  <a:srgbClr val="FFFFFF"/>
                </a:solidFill>
                <a:latin typeface="Calibri"/>
                <a:cs typeface="Calibri"/>
              </a:rPr>
              <a:t>.</a:t>
            </a:r>
          </a:p>
        </p:txBody>
      </p:sp>
      <p:sp>
        <p:nvSpPr>
          <p:cNvPr id="14" name="Rectangle 13"/>
          <p:cNvSpPr/>
          <p:nvPr/>
        </p:nvSpPr>
        <p:spPr>
          <a:xfrm>
            <a:off x="-994" y="5914678"/>
            <a:ext cx="4401543" cy="534536"/>
          </a:xfrm>
          <a:prstGeom prst="rect">
            <a:avLst/>
          </a:prstGeom>
          <a:solidFill>
            <a:srgbClr val="19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1"/>
          <p:cNvSpPr txBox="1"/>
          <p:nvPr/>
        </p:nvSpPr>
        <p:spPr>
          <a:xfrm>
            <a:off x="11722" y="2545512"/>
            <a:ext cx="4303395" cy="3910205"/>
          </a:xfrm>
          <a:prstGeom prst="rect">
            <a:avLst/>
          </a:prstGeom>
        </p:spPr>
        <p:txBody>
          <a:bodyPr vert="horz" wrap="square" lIns="0" tIns="9049" rIns="0" bIns="0" rtlCol="0">
            <a:spAutoFit/>
          </a:bodyPr>
          <a:lstStyle/>
          <a:p>
            <a:pPr marL="9525" marR="112395">
              <a:spcBef>
                <a:spcPts val="71"/>
              </a:spcBef>
            </a:pPr>
            <a:r>
              <a:rPr sz="1950" b="1" spc="-8" dirty="0">
                <a:solidFill>
                  <a:srgbClr val="FFFFFF"/>
                </a:solidFill>
                <a:latin typeface="Calibri"/>
                <a:cs typeface="Calibri"/>
              </a:rPr>
              <a:t>The elastic clause, </a:t>
            </a:r>
            <a:r>
              <a:rPr sz="1950" b="1" spc="-4" dirty="0">
                <a:solidFill>
                  <a:srgbClr val="FFFFFF"/>
                </a:solidFill>
                <a:latin typeface="Calibri"/>
                <a:cs typeface="Calibri"/>
              </a:rPr>
              <a:t>or </a:t>
            </a:r>
            <a:r>
              <a:rPr sz="1950" b="1" spc="-8" dirty="0">
                <a:solidFill>
                  <a:srgbClr val="FFFFFF"/>
                </a:solidFill>
                <a:latin typeface="Calibri"/>
                <a:cs typeface="Calibri"/>
              </a:rPr>
              <a:t>the </a:t>
            </a:r>
            <a:r>
              <a:rPr sz="1950" b="1" spc="-4" dirty="0">
                <a:solidFill>
                  <a:srgbClr val="FFFFFF"/>
                </a:solidFill>
                <a:latin typeface="Calibri"/>
                <a:cs typeface="Calibri"/>
              </a:rPr>
              <a:t>necessary </a:t>
            </a:r>
            <a:r>
              <a:rPr sz="1950" b="1" spc="-8" dirty="0">
                <a:solidFill>
                  <a:srgbClr val="FFFFFF"/>
                </a:solidFill>
                <a:latin typeface="Calibri"/>
                <a:cs typeface="Calibri"/>
              </a:rPr>
              <a:t>and proper  clause, </a:t>
            </a:r>
            <a:r>
              <a:rPr sz="1950" b="1" spc="-4" dirty="0">
                <a:solidFill>
                  <a:srgbClr val="FFFFFF"/>
                </a:solidFill>
                <a:latin typeface="Calibri"/>
                <a:cs typeface="Calibri"/>
              </a:rPr>
              <a:t>is a </a:t>
            </a:r>
            <a:r>
              <a:rPr sz="1950" b="1" spc="-8" dirty="0">
                <a:solidFill>
                  <a:srgbClr val="FFFFFF"/>
                </a:solidFill>
                <a:latin typeface="Calibri"/>
                <a:cs typeface="Calibri"/>
              </a:rPr>
              <a:t>constitutional clause </a:t>
            </a:r>
            <a:r>
              <a:rPr sz="1950" b="1" spc="-4" dirty="0">
                <a:solidFill>
                  <a:srgbClr val="FFFFFF"/>
                </a:solidFill>
                <a:latin typeface="Calibri"/>
                <a:cs typeface="Calibri"/>
              </a:rPr>
              <a:t>that gives  </a:t>
            </a:r>
            <a:r>
              <a:rPr sz="1950" b="1" spc="-8" dirty="0">
                <a:solidFill>
                  <a:srgbClr val="FFFFFF"/>
                </a:solidFill>
                <a:latin typeface="Calibri"/>
                <a:cs typeface="Calibri"/>
              </a:rPr>
              <a:t>Congress the power </a:t>
            </a:r>
            <a:r>
              <a:rPr sz="1950" b="1" spc="-4" dirty="0">
                <a:solidFill>
                  <a:srgbClr val="FFFFFF"/>
                </a:solidFill>
                <a:latin typeface="Calibri"/>
                <a:cs typeface="Calibri"/>
              </a:rPr>
              <a:t>to </a:t>
            </a:r>
            <a:r>
              <a:rPr sz="1950" b="1" spc="-8" dirty="0">
                <a:solidFill>
                  <a:srgbClr val="FFFFFF"/>
                </a:solidFill>
                <a:latin typeface="Calibri"/>
                <a:cs typeface="Calibri"/>
              </a:rPr>
              <a:t>make </a:t>
            </a:r>
            <a:r>
              <a:rPr sz="1950" b="1" spc="-4" dirty="0">
                <a:solidFill>
                  <a:srgbClr val="FFFFFF"/>
                </a:solidFill>
                <a:latin typeface="Calibri"/>
                <a:cs typeface="Calibri"/>
              </a:rPr>
              <a:t>all laws </a:t>
            </a:r>
            <a:r>
              <a:rPr sz="1950" b="1" spc="-8" dirty="0">
                <a:solidFill>
                  <a:srgbClr val="FFFFFF"/>
                </a:solidFill>
                <a:latin typeface="Calibri"/>
                <a:cs typeface="Calibri"/>
              </a:rPr>
              <a:t>“necessary  and </a:t>
            </a:r>
            <a:r>
              <a:rPr sz="1950" b="1" spc="-4" dirty="0">
                <a:solidFill>
                  <a:srgbClr val="FFFFFF"/>
                </a:solidFill>
                <a:latin typeface="Calibri"/>
                <a:cs typeface="Calibri"/>
              </a:rPr>
              <a:t>proper” for </a:t>
            </a:r>
            <a:r>
              <a:rPr sz="1950" b="1" spc="-8" dirty="0">
                <a:solidFill>
                  <a:srgbClr val="FFFFFF"/>
                </a:solidFill>
                <a:latin typeface="Calibri"/>
                <a:cs typeface="Calibri"/>
              </a:rPr>
              <a:t>executing </a:t>
            </a:r>
            <a:r>
              <a:rPr sz="1950" b="1" spc="-4" dirty="0">
                <a:solidFill>
                  <a:srgbClr val="FFFFFF"/>
                </a:solidFill>
                <a:latin typeface="Calibri"/>
                <a:cs typeface="Calibri"/>
              </a:rPr>
              <a:t>its</a:t>
            </a:r>
            <a:r>
              <a:rPr sz="1950" b="1" spc="68" dirty="0">
                <a:solidFill>
                  <a:srgbClr val="FFFFFF"/>
                </a:solidFill>
                <a:latin typeface="Calibri"/>
                <a:cs typeface="Calibri"/>
              </a:rPr>
              <a:t> </a:t>
            </a:r>
            <a:r>
              <a:rPr sz="1950" b="1" spc="-8" dirty="0">
                <a:solidFill>
                  <a:srgbClr val="FFFFFF"/>
                </a:solidFill>
                <a:latin typeface="Calibri"/>
                <a:cs typeface="Calibri"/>
              </a:rPr>
              <a:t>powers.</a:t>
            </a:r>
            <a:endParaRPr sz="1950" dirty="0">
              <a:latin typeface="Calibri"/>
              <a:cs typeface="Calibri"/>
            </a:endParaRPr>
          </a:p>
          <a:p>
            <a:pPr>
              <a:lnSpc>
                <a:spcPct val="100000"/>
              </a:lnSpc>
            </a:pPr>
            <a:endParaRPr sz="1950" dirty="0">
              <a:latin typeface="Times New Roman"/>
              <a:cs typeface="Times New Roman"/>
            </a:endParaRPr>
          </a:p>
          <a:p>
            <a:pPr marL="9525" marR="3810"/>
            <a:r>
              <a:rPr sz="1950" b="1" spc="-4" dirty="0">
                <a:solidFill>
                  <a:srgbClr val="FFFFFF"/>
                </a:solidFill>
                <a:latin typeface="Calibri"/>
                <a:cs typeface="Calibri"/>
              </a:rPr>
              <a:t>In other </a:t>
            </a:r>
            <a:r>
              <a:rPr sz="1950" b="1" spc="-8" dirty="0">
                <a:solidFill>
                  <a:srgbClr val="FFFFFF"/>
                </a:solidFill>
                <a:latin typeface="Calibri"/>
                <a:cs typeface="Calibri"/>
              </a:rPr>
              <a:t>words, </a:t>
            </a:r>
            <a:r>
              <a:rPr sz="1950" b="1" spc="-4" dirty="0">
                <a:solidFill>
                  <a:srgbClr val="FFFFFF"/>
                </a:solidFill>
                <a:latin typeface="Calibri"/>
                <a:cs typeface="Calibri"/>
              </a:rPr>
              <a:t>it </a:t>
            </a:r>
            <a:r>
              <a:rPr sz="1950" b="1" spc="-8" dirty="0">
                <a:solidFill>
                  <a:srgbClr val="FFFFFF"/>
                </a:solidFill>
                <a:latin typeface="Calibri"/>
                <a:cs typeface="Calibri"/>
              </a:rPr>
              <a:t>means </a:t>
            </a:r>
            <a:r>
              <a:rPr sz="1950" b="1" spc="-4" dirty="0">
                <a:solidFill>
                  <a:srgbClr val="FFFFFF"/>
                </a:solidFill>
                <a:latin typeface="Calibri"/>
                <a:cs typeface="Calibri"/>
              </a:rPr>
              <a:t>that it is implied that  </a:t>
            </a:r>
            <a:r>
              <a:rPr sz="1950" b="1" spc="-8" dirty="0">
                <a:solidFill>
                  <a:srgbClr val="FFFFFF"/>
                </a:solidFill>
                <a:latin typeface="Calibri"/>
                <a:cs typeface="Calibri"/>
              </a:rPr>
              <a:t>Congress has the </a:t>
            </a:r>
            <a:r>
              <a:rPr sz="1950" b="1" spc="-4" dirty="0">
                <a:solidFill>
                  <a:srgbClr val="FFFFFF"/>
                </a:solidFill>
                <a:latin typeface="Calibri"/>
                <a:cs typeface="Calibri"/>
              </a:rPr>
              <a:t>implied </a:t>
            </a:r>
            <a:r>
              <a:rPr sz="1950" b="1" spc="-8" dirty="0">
                <a:solidFill>
                  <a:srgbClr val="FFFFFF"/>
                </a:solidFill>
                <a:latin typeface="Calibri"/>
                <a:cs typeface="Calibri"/>
              </a:rPr>
              <a:t>power, </a:t>
            </a:r>
            <a:r>
              <a:rPr sz="1950" b="1" spc="-4" dirty="0">
                <a:solidFill>
                  <a:srgbClr val="FFFFFF"/>
                </a:solidFill>
                <a:latin typeface="Calibri"/>
                <a:cs typeface="Calibri"/>
              </a:rPr>
              <a:t>for instance, to  set up a </a:t>
            </a:r>
            <a:r>
              <a:rPr sz="1950" b="1" spc="-8" dirty="0">
                <a:solidFill>
                  <a:srgbClr val="FFFFFF"/>
                </a:solidFill>
                <a:latin typeface="Calibri"/>
                <a:cs typeface="Calibri"/>
              </a:rPr>
              <a:t>national </a:t>
            </a:r>
            <a:r>
              <a:rPr sz="1950" b="1" spc="-4" dirty="0">
                <a:solidFill>
                  <a:srgbClr val="FFFFFF"/>
                </a:solidFill>
                <a:latin typeface="Calibri"/>
                <a:cs typeface="Calibri"/>
              </a:rPr>
              <a:t>banking system (we are  </a:t>
            </a:r>
            <a:r>
              <a:rPr sz="1950" b="1" spc="-8" dirty="0">
                <a:solidFill>
                  <a:srgbClr val="FFFFFF"/>
                </a:solidFill>
                <a:latin typeface="Calibri"/>
                <a:cs typeface="Calibri"/>
              </a:rPr>
              <a:t>stretching </a:t>
            </a:r>
            <a:r>
              <a:rPr sz="1950" b="1" spc="-4" dirty="0">
                <a:solidFill>
                  <a:srgbClr val="FFFFFF"/>
                </a:solidFill>
                <a:latin typeface="Calibri"/>
                <a:cs typeface="Calibri"/>
              </a:rPr>
              <a:t>the </a:t>
            </a:r>
            <a:r>
              <a:rPr sz="1950" b="1" spc="-8" dirty="0">
                <a:solidFill>
                  <a:srgbClr val="FFFFFF"/>
                </a:solidFill>
                <a:latin typeface="Calibri"/>
                <a:cs typeface="Calibri"/>
              </a:rPr>
              <a:t>meaning of </a:t>
            </a:r>
            <a:r>
              <a:rPr sz="1950" b="1" spc="-4" dirty="0">
                <a:solidFill>
                  <a:srgbClr val="FFFFFF"/>
                </a:solidFill>
                <a:latin typeface="Calibri"/>
                <a:cs typeface="Calibri"/>
              </a:rPr>
              <a:t>the </a:t>
            </a:r>
            <a:r>
              <a:rPr sz="1950" b="1" spc="-8" dirty="0">
                <a:solidFill>
                  <a:srgbClr val="FFFFFF"/>
                </a:solidFill>
                <a:latin typeface="Calibri"/>
                <a:cs typeface="Calibri"/>
              </a:rPr>
              <a:t>power to borrow  and </a:t>
            </a:r>
            <a:r>
              <a:rPr sz="1950" b="1" spc="-4" dirty="0">
                <a:solidFill>
                  <a:srgbClr val="FFFFFF"/>
                </a:solidFill>
                <a:latin typeface="Calibri"/>
                <a:cs typeface="Calibri"/>
              </a:rPr>
              <a:t>spend), </a:t>
            </a:r>
            <a:r>
              <a:rPr sz="1950" b="1" spc="-8" dirty="0">
                <a:solidFill>
                  <a:srgbClr val="FFFFFF"/>
                </a:solidFill>
                <a:latin typeface="Calibri"/>
                <a:cs typeface="Calibri"/>
              </a:rPr>
              <a:t>even though </a:t>
            </a:r>
            <a:r>
              <a:rPr sz="1950" b="1" spc="-4" dirty="0">
                <a:solidFill>
                  <a:srgbClr val="FFFFFF"/>
                </a:solidFill>
                <a:latin typeface="Calibri"/>
                <a:cs typeface="Calibri"/>
              </a:rPr>
              <a:t>it’s </a:t>
            </a:r>
            <a:r>
              <a:rPr sz="1950" b="1" spc="-8" dirty="0">
                <a:solidFill>
                  <a:srgbClr val="FFFFFF"/>
                </a:solidFill>
                <a:latin typeface="Calibri"/>
                <a:cs typeface="Calibri"/>
              </a:rPr>
              <a:t>not expressed </a:t>
            </a:r>
            <a:r>
              <a:rPr sz="1950" b="1" spc="-4" dirty="0">
                <a:solidFill>
                  <a:srgbClr val="FFFFFF"/>
                </a:solidFill>
                <a:latin typeface="Calibri"/>
                <a:cs typeface="Calibri"/>
              </a:rPr>
              <a:t>in </a:t>
            </a:r>
            <a:r>
              <a:rPr sz="1950" b="1" spc="-8" dirty="0">
                <a:solidFill>
                  <a:srgbClr val="FFFFFF"/>
                </a:solidFill>
                <a:latin typeface="Calibri"/>
                <a:cs typeface="Calibri"/>
              </a:rPr>
              <a:t>the</a:t>
            </a:r>
            <a:r>
              <a:rPr lang="en-US" sz="1950" b="1" spc="-8" dirty="0">
                <a:solidFill>
                  <a:srgbClr val="FFFFFF"/>
                </a:solidFill>
                <a:latin typeface="Calibri"/>
                <a:cs typeface="Calibri"/>
              </a:rPr>
              <a:t> </a:t>
            </a:r>
            <a:r>
              <a:rPr sz="1950" b="1" spc="-8" dirty="0">
                <a:solidFill>
                  <a:srgbClr val="FFFFFF"/>
                </a:solidFill>
                <a:latin typeface="Calibri"/>
                <a:cs typeface="Calibri"/>
              </a:rPr>
              <a:t> Constitution.</a:t>
            </a:r>
            <a:endParaRPr sz="1950" dirty="0">
              <a:latin typeface="Calibri"/>
              <a:cs typeface="Calibri"/>
            </a:endParaRPr>
          </a:p>
        </p:txBody>
      </p:sp>
      <p:sp>
        <p:nvSpPr>
          <p:cNvPr id="15" name="Rectangle 14"/>
          <p:cNvSpPr/>
          <p:nvPr/>
        </p:nvSpPr>
        <p:spPr>
          <a:xfrm>
            <a:off x="4392507" y="5943599"/>
            <a:ext cx="4751493" cy="502509"/>
          </a:xfrm>
          <a:prstGeom prst="rect">
            <a:avLst/>
          </a:prstGeom>
          <a:solidFill>
            <a:srgbClr val="4A0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8868" y="956656"/>
            <a:ext cx="5029200" cy="523220"/>
          </a:xfrm>
          <a:prstGeom prst="rect">
            <a:avLst/>
          </a:prstGeom>
          <a:noFill/>
        </p:spPr>
        <p:txBody>
          <a:bodyPr wrap="square" rtlCol="0">
            <a:spAutoFit/>
          </a:bodyPr>
          <a:lstStyle/>
          <a:p>
            <a:r>
              <a:rPr lang="en-US" sz="2800" b="1" dirty="0"/>
              <a:t>IMPLIED POWERS</a:t>
            </a:r>
          </a:p>
        </p:txBody>
      </p:sp>
      <p:sp>
        <p:nvSpPr>
          <p:cNvPr id="17" name="object 6"/>
          <p:cNvSpPr txBox="1"/>
          <p:nvPr/>
        </p:nvSpPr>
        <p:spPr>
          <a:xfrm>
            <a:off x="2543468" y="981231"/>
            <a:ext cx="2817495" cy="440986"/>
          </a:xfrm>
          <a:prstGeom prst="rect">
            <a:avLst/>
          </a:prstGeom>
        </p:spPr>
        <p:txBody>
          <a:bodyPr vert="horz" wrap="square" lIns="0" tIns="10001" rIns="0" bIns="0" rtlCol="0">
            <a:spAutoFit/>
          </a:bodyPr>
          <a:lstStyle/>
          <a:p>
            <a:pPr marL="9525" algn="ctr">
              <a:spcBef>
                <a:spcPts val="79"/>
              </a:spcBef>
            </a:pPr>
            <a:r>
              <a:rPr sz="2800" b="1" spc="-4" dirty="0">
                <a:latin typeface="Calibri"/>
                <a:cs typeface="Calibri"/>
              </a:rPr>
              <a:t>ELASTIC</a:t>
            </a:r>
            <a:r>
              <a:rPr sz="2800" b="1" spc="-45" dirty="0">
                <a:latin typeface="Calibri"/>
                <a:cs typeface="Calibri"/>
              </a:rPr>
              <a:t> </a:t>
            </a:r>
            <a:r>
              <a:rPr sz="2800" b="1" spc="-4" dirty="0">
                <a:latin typeface="Calibri"/>
                <a:cs typeface="Calibri"/>
              </a:rPr>
              <a:t>CLAUSE</a:t>
            </a:r>
            <a:endParaRPr sz="2800" dirty="0">
              <a:latin typeface="Calibri"/>
              <a:cs typeface="Calibri"/>
            </a:endParaRPr>
          </a:p>
        </p:txBody>
      </p:sp>
      <p:sp>
        <p:nvSpPr>
          <p:cNvPr id="18" name="TextBox 17">
            <a:extLst>
              <a:ext uri="{FF2B5EF4-FFF2-40B4-BE49-F238E27FC236}">
                <a16:creationId xmlns:a16="http://schemas.microsoft.com/office/drawing/2014/main" id="{BB2DE7C8-94AA-4D97-9EDA-4682BE200025}"/>
              </a:ext>
            </a:extLst>
          </p:cNvPr>
          <p:cNvSpPr txBox="1"/>
          <p:nvPr/>
        </p:nvSpPr>
        <p:spPr>
          <a:xfrm>
            <a:off x="-9353" y="7544"/>
            <a:ext cx="9047861" cy="523220"/>
          </a:xfrm>
          <a:prstGeom prst="rect">
            <a:avLst/>
          </a:prstGeom>
          <a:noFill/>
        </p:spPr>
        <p:txBody>
          <a:bodyPr wrap="none" rtlCol="0">
            <a:spAutoFit/>
          </a:bodyPr>
          <a:lstStyle/>
          <a:p>
            <a:r>
              <a:rPr lang="en-US" sz="2600" b="1" dirty="0"/>
              <a:t>Topic 1.8 Constitutional Interpretations of Federalism,</a:t>
            </a:r>
            <a:r>
              <a:rPr lang="en-US" sz="2800" b="1" dirty="0"/>
              <a:t> </a:t>
            </a:r>
            <a:r>
              <a:rPr lang="en-US" sz="1400" b="1" dirty="0"/>
              <a:t>AMSCO pg. 66-74 </a:t>
            </a:r>
          </a:p>
        </p:txBody>
      </p:sp>
      <p:sp>
        <p:nvSpPr>
          <p:cNvPr id="6" name="object 6"/>
          <p:cNvSpPr txBox="1"/>
          <p:nvPr/>
        </p:nvSpPr>
        <p:spPr>
          <a:xfrm>
            <a:off x="812482" y="1482982"/>
            <a:ext cx="2817495" cy="379431"/>
          </a:xfrm>
          <a:prstGeom prst="rect">
            <a:avLst/>
          </a:prstGeom>
        </p:spPr>
        <p:txBody>
          <a:bodyPr vert="horz" wrap="square" lIns="0" tIns="10001" rIns="0" bIns="0" rtlCol="0">
            <a:spAutoFit/>
          </a:bodyPr>
          <a:lstStyle/>
          <a:p>
            <a:pPr marL="9525">
              <a:spcBef>
                <a:spcPts val="79"/>
              </a:spcBef>
            </a:pPr>
            <a:r>
              <a:rPr sz="2400" b="1" spc="-4" dirty="0">
                <a:solidFill>
                  <a:srgbClr val="FFFFFF"/>
                </a:solidFill>
                <a:latin typeface="Calibri"/>
                <a:cs typeface="Calibri"/>
              </a:rPr>
              <a:t>ELASTIC</a:t>
            </a:r>
            <a:r>
              <a:rPr sz="2400" b="1" spc="-45" dirty="0">
                <a:solidFill>
                  <a:srgbClr val="FFFFFF"/>
                </a:solidFill>
                <a:latin typeface="Calibri"/>
                <a:cs typeface="Calibri"/>
              </a:rPr>
              <a:t> </a:t>
            </a:r>
            <a:r>
              <a:rPr sz="2400" b="1" spc="-4" dirty="0">
                <a:solidFill>
                  <a:srgbClr val="FFFFFF"/>
                </a:solidFill>
                <a:latin typeface="Calibri"/>
                <a:cs typeface="Calibri"/>
              </a:rPr>
              <a:t>CLAUSE</a:t>
            </a:r>
            <a:endParaRPr sz="2400" dirty="0">
              <a:latin typeface="Calibri"/>
              <a:cs typeface="Calibri"/>
            </a:endParaRPr>
          </a:p>
        </p:txBody>
      </p:sp>
    </p:spTree>
    <p:extLst>
      <p:ext uri="{BB962C8B-B14F-4D97-AF65-F5344CB8AC3E}">
        <p14:creationId xmlns:p14="http://schemas.microsoft.com/office/powerpoint/2010/main" val="15686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D9D9D9"/>
          </a:solidFill>
        </p:spPr>
        <p:txBody>
          <a:bodyPr wrap="square" lIns="0" tIns="0" rIns="0" bIns="0" rtlCol="0"/>
          <a:lstStyle/>
          <a:p>
            <a:endParaRPr sz="1350" dirty="0"/>
          </a:p>
        </p:txBody>
      </p:sp>
      <p:sp>
        <p:nvSpPr>
          <p:cNvPr id="3" name="object 3"/>
          <p:cNvSpPr txBox="1">
            <a:spLocks noGrp="1"/>
          </p:cNvSpPr>
          <p:nvPr>
            <p:ph type="title"/>
          </p:nvPr>
        </p:nvSpPr>
        <p:spPr>
          <a:xfrm>
            <a:off x="182956" y="930935"/>
            <a:ext cx="4491038" cy="623087"/>
          </a:xfrm>
          <a:prstGeom prst="rect">
            <a:avLst/>
          </a:prstGeom>
        </p:spPr>
        <p:txBody>
          <a:bodyPr vert="horz" wrap="square" lIns="0" tIns="10001" rIns="0" bIns="0" rtlCol="0">
            <a:spAutoFit/>
          </a:bodyPr>
          <a:lstStyle/>
          <a:p>
            <a:pPr algn="ctr">
              <a:spcBef>
                <a:spcPts val="79"/>
              </a:spcBef>
            </a:pPr>
            <a:r>
              <a:rPr sz="2400" spc="-49" dirty="0">
                <a:latin typeface="Calibri"/>
                <a:cs typeface="Calibri"/>
              </a:rPr>
              <a:t>WHAT </a:t>
            </a:r>
            <a:r>
              <a:rPr sz="2400" dirty="0">
                <a:latin typeface="Calibri"/>
                <a:cs typeface="Calibri"/>
              </a:rPr>
              <a:t>IS </a:t>
            </a:r>
            <a:r>
              <a:rPr sz="2400" spc="-4" dirty="0">
                <a:latin typeface="Calibri"/>
                <a:cs typeface="Calibri"/>
              </a:rPr>
              <a:t>THE </a:t>
            </a:r>
            <a:r>
              <a:rPr sz="2400" spc="-8" dirty="0">
                <a:latin typeface="Calibri"/>
                <a:cs typeface="Calibri"/>
              </a:rPr>
              <a:t>SUPREMACY</a:t>
            </a:r>
            <a:r>
              <a:rPr sz="2400" spc="26" dirty="0">
                <a:latin typeface="Calibri"/>
                <a:cs typeface="Calibri"/>
              </a:rPr>
              <a:t> </a:t>
            </a:r>
            <a:r>
              <a:rPr sz="2400" spc="-8" dirty="0">
                <a:latin typeface="Calibri"/>
                <a:cs typeface="Calibri"/>
              </a:rPr>
              <a:t>CLAUSE?</a:t>
            </a:r>
            <a:endParaRPr sz="2400" dirty="0">
              <a:latin typeface="Calibri"/>
              <a:cs typeface="Calibri"/>
            </a:endParaRPr>
          </a:p>
          <a:p>
            <a:pPr marL="2381" algn="ctr">
              <a:spcBef>
                <a:spcPts val="56"/>
              </a:spcBef>
            </a:pPr>
            <a:r>
              <a:rPr sz="1500" dirty="0">
                <a:latin typeface="Calibri"/>
                <a:cs typeface="Calibri"/>
              </a:rPr>
              <a:t>(Good </a:t>
            </a:r>
            <a:r>
              <a:rPr sz="1500" spc="-11" dirty="0">
                <a:latin typeface="Calibri"/>
                <a:cs typeface="Calibri"/>
              </a:rPr>
              <a:t>for </a:t>
            </a:r>
            <a:r>
              <a:rPr sz="1500" dirty="0">
                <a:latin typeface="Calibri"/>
                <a:cs typeface="Calibri"/>
              </a:rPr>
              <a:t>the </a:t>
            </a:r>
            <a:r>
              <a:rPr sz="1500" spc="-4" dirty="0">
                <a:latin typeface="Calibri"/>
                <a:cs typeface="Calibri"/>
              </a:rPr>
              <a:t>National</a:t>
            </a:r>
            <a:r>
              <a:rPr sz="1500" spc="-26" dirty="0">
                <a:latin typeface="Calibri"/>
                <a:cs typeface="Calibri"/>
              </a:rPr>
              <a:t> </a:t>
            </a:r>
            <a:r>
              <a:rPr sz="1500" spc="4" dirty="0">
                <a:latin typeface="Calibri"/>
                <a:cs typeface="Calibri"/>
              </a:rPr>
              <a:t>Gov’t)</a:t>
            </a:r>
            <a:endParaRPr sz="1500" dirty="0">
              <a:latin typeface="Calibri"/>
              <a:cs typeface="Calibri"/>
            </a:endParaRPr>
          </a:p>
        </p:txBody>
      </p:sp>
      <p:sp>
        <p:nvSpPr>
          <p:cNvPr id="4" name="object 4"/>
          <p:cNvSpPr txBox="1"/>
          <p:nvPr/>
        </p:nvSpPr>
        <p:spPr>
          <a:xfrm>
            <a:off x="230505" y="1836382"/>
            <a:ext cx="4209574" cy="3713998"/>
          </a:xfrm>
          <a:prstGeom prst="rect">
            <a:avLst/>
          </a:prstGeom>
        </p:spPr>
        <p:txBody>
          <a:bodyPr vert="horz" wrap="square" lIns="0" tIns="9049" rIns="0" bIns="0" rtlCol="0">
            <a:spAutoFit/>
          </a:bodyPr>
          <a:lstStyle/>
          <a:p>
            <a:pPr marL="266700" marR="3810" indent="-257175">
              <a:spcBef>
                <a:spcPts val="71"/>
              </a:spcBef>
              <a:buFont typeface="Arial"/>
              <a:buChar char="•"/>
              <a:tabLst>
                <a:tab pos="266224" algn="l"/>
                <a:tab pos="266700" algn="l"/>
              </a:tabLst>
            </a:pPr>
            <a:r>
              <a:rPr sz="2100" b="1" spc="-15" dirty="0">
                <a:latin typeface="Calibri"/>
                <a:cs typeface="Calibri"/>
              </a:rPr>
              <a:t>States may </a:t>
            </a:r>
            <a:r>
              <a:rPr sz="2100" b="1" spc="-8" dirty="0">
                <a:latin typeface="Calibri"/>
                <a:cs typeface="Calibri"/>
              </a:rPr>
              <a:t>not </a:t>
            </a:r>
            <a:r>
              <a:rPr sz="2100" b="1" spc="-11" dirty="0">
                <a:latin typeface="Calibri"/>
                <a:cs typeface="Calibri"/>
              </a:rPr>
              <a:t>override </a:t>
            </a:r>
            <a:r>
              <a:rPr sz="2100" b="1" spc="-8" dirty="0">
                <a:latin typeface="Calibri"/>
                <a:cs typeface="Calibri"/>
              </a:rPr>
              <a:t>national  </a:t>
            </a:r>
            <a:r>
              <a:rPr sz="2100" b="1" spc="-4" dirty="0">
                <a:latin typeface="Calibri"/>
                <a:cs typeface="Calibri"/>
              </a:rPr>
              <a:t>policies; this </a:t>
            </a:r>
            <a:r>
              <a:rPr sz="2100" b="1" spc="-8" dirty="0">
                <a:latin typeface="Calibri"/>
                <a:cs typeface="Calibri"/>
              </a:rPr>
              <a:t>restriction </a:t>
            </a:r>
            <a:r>
              <a:rPr sz="2100" b="1" spc="-4" dirty="0">
                <a:latin typeface="Calibri"/>
                <a:cs typeface="Calibri"/>
              </a:rPr>
              <a:t>also </a:t>
            </a:r>
            <a:r>
              <a:rPr sz="2100" b="1" spc="-8" dirty="0">
                <a:latin typeface="Calibri"/>
                <a:cs typeface="Calibri"/>
              </a:rPr>
              <a:t>applies  </a:t>
            </a:r>
            <a:r>
              <a:rPr sz="2100" b="1" spc="-11" dirty="0">
                <a:latin typeface="Calibri"/>
                <a:cs typeface="Calibri"/>
              </a:rPr>
              <a:t>to </a:t>
            </a:r>
            <a:r>
              <a:rPr sz="2100" b="1" spc="-4" dirty="0">
                <a:latin typeface="Calibri"/>
                <a:cs typeface="Calibri"/>
              </a:rPr>
              <a:t>local units of </a:t>
            </a:r>
            <a:r>
              <a:rPr sz="2100" b="1" spc="-11" dirty="0">
                <a:latin typeface="Calibri"/>
                <a:cs typeface="Calibri"/>
              </a:rPr>
              <a:t>government, </a:t>
            </a:r>
            <a:r>
              <a:rPr sz="2100" b="1" spc="-4" dirty="0">
                <a:latin typeface="Calibri"/>
                <a:cs typeface="Calibri"/>
              </a:rPr>
              <a:t>since  </a:t>
            </a:r>
            <a:r>
              <a:rPr sz="2100" b="1" spc="-8" dirty="0">
                <a:latin typeface="Calibri"/>
                <a:cs typeface="Calibri"/>
              </a:rPr>
              <a:t>they </a:t>
            </a:r>
            <a:r>
              <a:rPr sz="2100" b="1" spc="-11" dirty="0">
                <a:latin typeface="Calibri"/>
                <a:cs typeface="Calibri"/>
              </a:rPr>
              <a:t>are agents </a:t>
            </a:r>
            <a:r>
              <a:rPr sz="2100" b="1" spc="-4" dirty="0">
                <a:latin typeface="Calibri"/>
                <a:cs typeface="Calibri"/>
              </a:rPr>
              <a:t>of the </a:t>
            </a:r>
            <a:r>
              <a:rPr sz="2100" b="1" spc="-19" dirty="0">
                <a:latin typeface="Calibri"/>
                <a:cs typeface="Calibri"/>
              </a:rPr>
              <a:t>states  </a:t>
            </a:r>
            <a:r>
              <a:rPr sz="2100" b="1" spc="-8" dirty="0">
                <a:latin typeface="Calibri"/>
                <a:cs typeface="Calibri"/>
              </a:rPr>
              <a:t>(Constitution </a:t>
            </a:r>
            <a:r>
              <a:rPr sz="2100" b="1" spc="-4" dirty="0">
                <a:latin typeface="Calibri"/>
                <a:cs typeface="Calibri"/>
              </a:rPr>
              <a:t>and </a:t>
            </a:r>
            <a:r>
              <a:rPr sz="2100" b="1" spc="-8" dirty="0">
                <a:latin typeface="Calibri"/>
                <a:cs typeface="Calibri"/>
              </a:rPr>
              <a:t>national </a:t>
            </a:r>
            <a:r>
              <a:rPr sz="2100" b="1" spc="-11" dirty="0">
                <a:latin typeface="Calibri"/>
                <a:cs typeface="Calibri"/>
              </a:rPr>
              <a:t>laws are  </a:t>
            </a:r>
            <a:r>
              <a:rPr sz="2100" b="1" spc="-4" dirty="0">
                <a:latin typeface="Calibri"/>
                <a:cs typeface="Calibri"/>
              </a:rPr>
              <a:t>the </a:t>
            </a:r>
            <a:r>
              <a:rPr sz="2100" b="1" spc="-8" dirty="0">
                <a:latin typeface="Calibri"/>
                <a:cs typeface="Calibri"/>
              </a:rPr>
              <a:t>supreme</a:t>
            </a:r>
            <a:r>
              <a:rPr sz="2100" b="1" spc="23" dirty="0">
                <a:latin typeface="Calibri"/>
                <a:cs typeface="Calibri"/>
              </a:rPr>
              <a:t> </a:t>
            </a:r>
            <a:r>
              <a:rPr sz="2100" b="1" spc="-11" dirty="0">
                <a:latin typeface="Calibri"/>
                <a:cs typeface="Calibri"/>
              </a:rPr>
              <a:t>laws)</a:t>
            </a:r>
            <a:endParaRPr sz="2100" dirty="0">
              <a:latin typeface="Calibri"/>
              <a:cs typeface="Calibri"/>
            </a:endParaRPr>
          </a:p>
          <a:p>
            <a:pPr>
              <a:lnSpc>
                <a:spcPct val="100000"/>
              </a:lnSpc>
              <a:buFont typeface="Arial"/>
              <a:buChar char="•"/>
            </a:pPr>
            <a:endParaRPr sz="3075" dirty="0">
              <a:latin typeface="Times New Roman"/>
              <a:cs typeface="Times New Roman"/>
            </a:endParaRPr>
          </a:p>
          <a:p>
            <a:pPr marL="266700" marR="42386" indent="-257175">
              <a:buFont typeface="Arial"/>
              <a:buChar char="•"/>
              <a:tabLst>
                <a:tab pos="266224" algn="l"/>
                <a:tab pos="266700" algn="l"/>
              </a:tabLst>
            </a:pPr>
            <a:r>
              <a:rPr sz="2100" b="1" spc="-8" dirty="0">
                <a:latin typeface="Calibri"/>
                <a:cs typeface="Calibri"/>
              </a:rPr>
              <a:t>The </a:t>
            </a:r>
            <a:r>
              <a:rPr sz="2100" b="1" spc="-8" dirty="0">
                <a:solidFill>
                  <a:srgbClr val="FF0000"/>
                </a:solidFill>
                <a:latin typeface="Calibri"/>
                <a:cs typeface="Calibri"/>
              </a:rPr>
              <a:t>Supremacy Clause </a:t>
            </a:r>
            <a:r>
              <a:rPr sz="2100" b="1" spc="-4" dirty="0">
                <a:latin typeface="Calibri"/>
                <a:cs typeface="Calibri"/>
              </a:rPr>
              <a:t>in the  </a:t>
            </a:r>
            <a:r>
              <a:rPr sz="2100" b="1" spc="-8" dirty="0">
                <a:latin typeface="Calibri"/>
                <a:cs typeface="Calibri"/>
              </a:rPr>
              <a:t>Constitution </a:t>
            </a:r>
            <a:r>
              <a:rPr sz="2100" b="1" spc="-19" dirty="0">
                <a:latin typeface="Calibri"/>
                <a:cs typeface="Calibri"/>
              </a:rPr>
              <a:t>states </a:t>
            </a:r>
            <a:r>
              <a:rPr sz="2100" b="1" spc="-8" dirty="0">
                <a:latin typeface="Calibri"/>
                <a:cs typeface="Calibri"/>
              </a:rPr>
              <a:t>that </a:t>
            </a:r>
            <a:r>
              <a:rPr sz="2100" b="1" spc="-19" dirty="0">
                <a:latin typeface="Calibri"/>
                <a:cs typeface="Calibri"/>
              </a:rPr>
              <a:t>federal </a:t>
            </a:r>
            <a:r>
              <a:rPr sz="2100" b="1" spc="-11" dirty="0">
                <a:latin typeface="Calibri"/>
                <a:cs typeface="Calibri"/>
              </a:rPr>
              <a:t>law  </a:t>
            </a:r>
            <a:r>
              <a:rPr sz="2100" b="1" spc="-19" dirty="0">
                <a:latin typeface="Calibri"/>
                <a:cs typeface="Calibri"/>
              </a:rPr>
              <a:t>takes </a:t>
            </a:r>
            <a:r>
              <a:rPr sz="2100" b="1" spc="-8" dirty="0">
                <a:latin typeface="Calibri"/>
                <a:cs typeface="Calibri"/>
              </a:rPr>
              <a:t>precedence </a:t>
            </a:r>
            <a:r>
              <a:rPr sz="2100" b="1" spc="-15" dirty="0">
                <a:latin typeface="Calibri"/>
                <a:cs typeface="Calibri"/>
              </a:rPr>
              <a:t>over </a:t>
            </a:r>
            <a:r>
              <a:rPr sz="2100" b="1" spc="-23" dirty="0">
                <a:latin typeface="Calibri"/>
                <a:cs typeface="Calibri"/>
              </a:rPr>
              <a:t>state </a:t>
            </a:r>
            <a:r>
              <a:rPr sz="2100" b="1" spc="-11" dirty="0">
                <a:latin typeface="Calibri"/>
                <a:cs typeface="Calibri"/>
              </a:rPr>
              <a:t>law  </a:t>
            </a:r>
            <a:r>
              <a:rPr sz="2100" b="1" spc="-8" dirty="0">
                <a:latin typeface="Calibri"/>
                <a:cs typeface="Calibri"/>
              </a:rPr>
              <a:t>when </a:t>
            </a:r>
            <a:r>
              <a:rPr sz="2100" b="1" spc="-4" dirty="0">
                <a:latin typeface="Calibri"/>
                <a:cs typeface="Calibri"/>
              </a:rPr>
              <a:t>the </a:t>
            </a:r>
            <a:r>
              <a:rPr sz="2100" b="1" spc="-11" dirty="0">
                <a:latin typeface="Calibri"/>
                <a:cs typeface="Calibri"/>
              </a:rPr>
              <a:t>laws</a:t>
            </a:r>
            <a:r>
              <a:rPr sz="2100" b="1" spc="15" dirty="0">
                <a:latin typeface="Calibri"/>
                <a:cs typeface="Calibri"/>
              </a:rPr>
              <a:t> </a:t>
            </a:r>
            <a:r>
              <a:rPr sz="2100" b="1" spc="-8" dirty="0">
                <a:latin typeface="Calibri"/>
                <a:cs typeface="Calibri"/>
              </a:rPr>
              <a:t>conflict</a:t>
            </a:r>
            <a:endParaRPr sz="2100" dirty="0">
              <a:latin typeface="Calibri"/>
              <a:cs typeface="Calibri"/>
            </a:endParaRPr>
          </a:p>
        </p:txBody>
      </p:sp>
      <p:sp>
        <p:nvSpPr>
          <p:cNvPr id="5" name="object 5"/>
          <p:cNvSpPr txBox="1"/>
          <p:nvPr/>
        </p:nvSpPr>
        <p:spPr>
          <a:xfrm>
            <a:off x="8492300" y="5677357"/>
            <a:ext cx="135731" cy="148117"/>
          </a:xfrm>
          <a:prstGeom prst="rect">
            <a:avLst/>
          </a:prstGeom>
        </p:spPr>
        <p:txBody>
          <a:bodyPr vert="horz" wrap="square" lIns="0" tIns="9525" rIns="0" bIns="0" rtlCol="0">
            <a:spAutoFit/>
          </a:bodyPr>
          <a:lstStyle/>
          <a:p>
            <a:pPr marL="9525">
              <a:spcBef>
                <a:spcPts val="75"/>
              </a:spcBef>
            </a:pPr>
            <a:r>
              <a:rPr sz="900" dirty="0">
                <a:solidFill>
                  <a:srgbClr val="888888"/>
                </a:solidFill>
                <a:latin typeface="Calibri"/>
                <a:cs typeface="Calibri"/>
              </a:rPr>
              <a:t>11</a:t>
            </a:r>
            <a:endParaRPr sz="900">
              <a:latin typeface="Calibri"/>
              <a:cs typeface="Calibri"/>
            </a:endParaRPr>
          </a:p>
        </p:txBody>
      </p:sp>
      <p:sp>
        <p:nvSpPr>
          <p:cNvPr id="6" name="object 6"/>
          <p:cNvSpPr/>
          <p:nvPr/>
        </p:nvSpPr>
        <p:spPr>
          <a:xfrm>
            <a:off x="5747386" y="1465535"/>
            <a:ext cx="3201923" cy="4498707"/>
          </a:xfrm>
          <a:prstGeom prst="rect">
            <a:avLst/>
          </a:prstGeom>
          <a:blipFill>
            <a:blip r:embed="rId2" cstate="print"/>
            <a:stretch>
              <a:fillRect/>
            </a:stretch>
          </a:blipFill>
        </p:spPr>
        <p:txBody>
          <a:bodyPr wrap="square" lIns="0" tIns="0" rIns="0" bIns="0" rtlCol="0"/>
          <a:lstStyle/>
          <a:p>
            <a:endParaRPr sz="1350"/>
          </a:p>
        </p:txBody>
      </p:sp>
      <p:sp>
        <p:nvSpPr>
          <p:cNvPr id="7" name="object 7"/>
          <p:cNvSpPr txBox="1"/>
          <p:nvPr/>
        </p:nvSpPr>
        <p:spPr>
          <a:xfrm>
            <a:off x="5333238" y="842448"/>
            <a:ext cx="3421380" cy="623087"/>
          </a:xfrm>
          <a:prstGeom prst="rect">
            <a:avLst/>
          </a:prstGeom>
        </p:spPr>
        <p:txBody>
          <a:bodyPr vert="horz" wrap="square" lIns="0" tIns="10001" rIns="0" bIns="0" rtlCol="0">
            <a:spAutoFit/>
          </a:bodyPr>
          <a:lstStyle/>
          <a:p>
            <a:pPr algn="ctr">
              <a:spcBef>
                <a:spcPts val="79"/>
              </a:spcBef>
            </a:pPr>
            <a:r>
              <a:rPr sz="2400" b="1" dirty="0">
                <a:latin typeface="Calibri"/>
                <a:cs typeface="Calibri"/>
              </a:rPr>
              <a:t>WHO </a:t>
            </a:r>
            <a:r>
              <a:rPr sz="2400" b="1" spc="-4" dirty="0">
                <a:latin typeface="Calibri"/>
                <a:cs typeface="Calibri"/>
              </a:rPr>
              <a:t>ARE THE</a:t>
            </a:r>
            <a:r>
              <a:rPr sz="2400" b="1" spc="-34" dirty="0">
                <a:latin typeface="Calibri"/>
                <a:cs typeface="Calibri"/>
              </a:rPr>
              <a:t> </a:t>
            </a:r>
            <a:r>
              <a:rPr sz="2400" b="1" spc="-8" dirty="0">
                <a:latin typeface="Calibri"/>
                <a:cs typeface="Calibri"/>
              </a:rPr>
              <a:t>SUPREMES?</a:t>
            </a:r>
            <a:endParaRPr sz="2400" dirty="0">
              <a:latin typeface="Calibri"/>
              <a:cs typeface="Calibri"/>
            </a:endParaRPr>
          </a:p>
          <a:p>
            <a:pPr marL="1429" algn="ctr">
              <a:spcBef>
                <a:spcPts val="56"/>
              </a:spcBef>
            </a:pPr>
            <a:r>
              <a:rPr sz="1500" b="1" dirty="0">
                <a:latin typeface="Calibri"/>
                <a:cs typeface="Calibri"/>
              </a:rPr>
              <a:t>(Good </a:t>
            </a:r>
            <a:r>
              <a:rPr sz="1500" b="1" spc="-11" dirty="0">
                <a:latin typeface="Calibri"/>
                <a:cs typeface="Calibri"/>
              </a:rPr>
              <a:t>for </a:t>
            </a:r>
            <a:r>
              <a:rPr sz="1500" b="1" dirty="0">
                <a:latin typeface="Calibri"/>
                <a:cs typeface="Calibri"/>
              </a:rPr>
              <a:t>the</a:t>
            </a:r>
            <a:r>
              <a:rPr sz="1500" b="1" spc="-15" dirty="0">
                <a:latin typeface="Calibri"/>
                <a:cs typeface="Calibri"/>
              </a:rPr>
              <a:t> </a:t>
            </a:r>
            <a:r>
              <a:rPr sz="1500" b="1" spc="-4" dirty="0">
                <a:latin typeface="Calibri"/>
                <a:cs typeface="Calibri"/>
              </a:rPr>
              <a:t>Nation)</a:t>
            </a:r>
            <a:endParaRPr sz="1500" dirty="0">
              <a:latin typeface="Calibri"/>
              <a:cs typeface="Calibri"/>
            </a:endParaRPr>
          </a:p>
        </p:txBody>
      </p:sp>
      <p:sp>
        <p:nvSpPr>
          <p:cNvPr id="8" name="Rectangle 7"/>
          <p:cNvSpPr/>
          <p:nvPr/>
        </p:nvSpPr>
        <p:spPr>
          <a:xfrm>
            <a:off x="0" y="3886200"/>
            <a:ext cx="4912627" cy="369332"/>
          </a:xfrm>
          <a:prstGeom prst="rect">
            <a:avLst/>
          </a:prstGeom>
        </p:spPr>
        <p:txBody>
          <a:bodyPr wrap="none">
            <a:spAutoFit/>
          </a:bodyPr>
          <a:lstStyle/>
          <a:p>
            <a:r>
              <a:rPr lang="en-US" b="1" dirty="0">
                <a:solidFill>
                  <a:srgbClr val="FF0000"/>
                </a:solidFill>
              </a:rPr>
              <a:t>Article VI (6), Paragraph 2 of the U.S. Constitution</a:t>
            </a:r>
          </a:p>
        </p:txBody>
      </p:sp>
    </p:spTree>
    <p:extLst>
      <p:ext uri="{BB962C8B-B14F-4D97-AF65-F5344CB8AC3E}">
        <p14:creationId xmlns:p14="http://schemas.microsoft.com/office/powerpoint/2010/main" val="2230392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565" y="3387"/>
            <a:ext cx="9257236" cy="594360"/>
          </a:xfrm>
          <a:custGeom>
            <a:avLst/>
            <a:gdLst/>
            <a:ahLst/>
            <a:cxnLst/>
            <a:rect l="l" t="t" r="r" b="b"/>
            <a:pathLst>
              <a:path w="12192000" h="792480">
                <a:moveTo>
                  <a:pt x="0" y="792479"/>
                </a:moveTo>
                <a:lnTo>
                  <a:pt x="12192000" y="792479"/>
                </a:lnTo>
                <a:lnTo>
                  <a:pt x="12192000" y="0"/>
                </a:lnTo>
                <a:lnTo>
                  <a:pt x="0" y="0"/>
                </a:lnTo>
                <a:lnTo>
                  <a:pt x="0" y="792479"/>
                </a:lnTo>
                <a:close/>
              </a:path>
            </a:pathLst>
          </a:custGeom>
          <a:solidFill>
            <a:srgbClr val="0D0D0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198065" y="-88979"/>
            <a:ext cx="7456170" cy="686726"/>
          </a:xfrm>
          <a:prstGeom prst="rect">
            <a:avLst/>
          </a:prstGeom>
        </p:spPr>
        <p:txBody>
          <a:bodyPr vert="horz" wrap="square" lIns="0" tIns="9525" rIns="0" bIns="0" rtlCol="0">
            <a:spAutoFit/>
          </a:bodyPr>
          <a:lstStyle/>
          <a:p>
            <a:pPr marL="9525" algn="l">
              <a:spcBef>
                <a:spcPts val="75"/>
              </a:spcBef>
            </a:pPr>
            <a:r>
              <a:rPr spc="-4" dirty="0">
                <a:solidFill>
                  <a:srgbClr val="FFFFFF"/>
                </a:solidFill>
              </a:rPr>
              <a:t>10</a:t>
            </a:r>
            <a:r>
              <a:rPr sz="2700" spc="-5" baseline="25462" dirty="0">
                <a:solidFill>
                  <a:srgbClr val="FFFFFF"/>
                </a:solidFill>
              </a:rPr>
              <a:t>TH </a:t>
            </a:r>
            <a:r>
              <a:rPr sz="2700" dirty="0">
                <a:solidFill>
                  <a:srgbClr val="FFFFFF"/>
                </a:solidFill>
              </a:rPr>
              <a:t>AMENDMENT </a:t>
            </a:r>
            <a:r>
              <a:rPr sz="2700" spc="-8" dirty="0">
                <a:solidFill>
                  <a:srgbClr val="FFFFFF"/>
                </a:solidFill>
              </a:rPr>
              <a:t>VS. </a:t>
            </a:r>
            <a:r>
              <a:rPr lang="en-US" sz="2700" spc="-8" dirty="0">
                <a:solidFill>
                  <a:srgbClr val="FFFFFF"/>
                </a:solidFill>
              </a:rPr>
              <a:t> </a:t>
            </a:r>
            <a:r>
              <a:rPr spc="-4" dirty="0">
                <a:solidFill>
                  <a:srgbClr val="FFFFFF"/>
                </a:solidFill>
              </a:rPr>
              <a:t>14</a:t>
            </a:r>
            <a:r>
              <a:rPr sz="3200" spc="-5" baseline="25462" dirty="0">
                <a:solidFill>
                  <a:srgbClr val="FFFFFF"/>
                </a:solidFill>
              </a:rPr>
              <a:t>TH</a:t>
            </a:r>
            <a:r>
              <a:rPr spc="-78" baseline="25462" dirty="0">
                <a:solidFill>
                  <a:srgbClr val="FFFFFF"/>
                </a:solidFill>
              </a:rPr>
              <a:t> </a:t>
            </a:r>
            <a:r>
              <a:rPr sz="2700" dirty="0">
                <a:solidFill>
                  <a:srgbClr val="FFFFFF"/>
                </a:solidFill>
              </a:rPr>
              <a:t>AMENDMENT</a:t>
            </a:r>
            <a:endParaRPr sz="2700" dirty="0"/>
          </a:p>
        </p:txBody>
      </p:sp>
      <p:sp>
        <p:nvSpPr>
          <p:cNvPr id="4" name="object 4"/>
          <p:cNvSpPr txBox="1"/>
          <p:nvPr/>
        </p:nvSpPr>
        <p:spPr>
          <a:xfrm>
            <a:off x="5041840" y="1776021"/>
            <a:ext cx="3928290" cy="2224968"/>
          </a:xfrm>
          <a:prstGeom prst="rect">
            <a:avLst/>
          </a:prstGeom>
        </p:spPr>
        <p:txBody>
          <a:bodyPr vert="horz" wrap="square" lIns="0" tIns="80010" rIns="0" bIns="0" rtlCol="0">
            <a:spAutoFit/>
          </a:bodyPr>
          <a:lstStyle/>
          <a:p>
            <a:pPr marL="266700" marR="0" lvl="0" indent="-257175" algn="l" defTabSz="914400" rtl="0" eaLnBrk="1" fontAlgn="auto" latinLnBrk="0" hangingPunct="1">
              <a:lnSpc>
                <a:spcPct val="100000"/>
              </a:lnSpc>
              <a:spcBef>
                <a:spcPts val="630"/>
              </a:spcBef>
              <a:spcAft>
                <a:spcPts val="0"/>
              </a:spcAft>
              <a:buClrTx/>
              <a:buSzTx/>
              <a:buFont typeface="Arial"/>
              <a:buChar char="•"/>
              <a:tabLst>
                <a:tab pos="266224" algn="l"/>
                <a:tab pos="266700" algn="l"/>
              </a:tabLst>
              <a:defRPr/>
            </a:pPr>
            <a:r>
              <a:rPr kumimoji="0" lang="en-US" sz="2200" b="1" i="1" u="none" strike="noStrike" kern="1200" cap="none" spc="-15" normalizeH="0" baseline="0" noProof="0" dirty="0">
                <a:ln>
                  <a:noFill/>
                </a:ln>
                <a:solidFill>
                  <a:prstClr val="black"/>
                </a:solidFill>
                <a:effectLst/>
                <a:uLnTx/>
                <a:uFillTx/>
                <a:latin typeface="Calibri"/>
                <a:ea typeface="+mn-ea"/>
                <a:cs typeface="Calibri"/>
              </a:rPr>
              <a:t>State</a:t>
            </a:r>
            <a:r>
              <a:rPr kumimoji="0" lang="en-US" sz="2200" b="1" i="1" u="none" strike="noStrike" kern="1200" cap="none" spc="8" normalizeH="0" baseline="0" noProof="0" dirty="0">
                <a:ln>
                  <a:noFill/>
                </a:ln>
                <a:solidFill>
                  <a:prstClr val="black"/>
                </a:solidFill>
                <a:effectLst/>
                <a:uLnTx/>
                <a:uFillTx/>
                <a:latin typeface="Calibri"/>
                <a:ea typeface="+mn-ea"/>
                <a:cs typeface="Calibri"/>
              </a:rPr>
              <a:t> </a:t>
            </a:r>
            <a:r>
              <a:rPr kumimoji="0" lang="en-US" sz="2200" b="1" i="1" u="none" strike="noStrike" kern="1200" cap="none" spc="-15" normalizeH="0" baseline="0" noProof="0" dirty="0">
                <a:ln>
                  <a:noFill/>
                </a:ln>
                <a:solidFill>
                  <a:prstClr val="black"/>
                </a:solidFill>
                <a:effectLst/>
                <a:uLnTx/>
                <a:uFillTx/>
                <a:latin typeface="Calibri"/>
                <a:ea typeface="+mn-ea"/>
                <a:cs typeface="Calibri"/>
              </a:rPr>
              <a:t>Power</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9525" marR="0" lvl="0" indent="0" algn="l" defTabSz="914400" rtl="0" eaLnBrk="1" fontAlgn="auto" latinLnBrk="0" hangingPunct="1">
              <a:lnSpc>
                <a:spcPct val="100000"/>
              </a:lnSpc>
              <a:spcBef>
                <a:spcPts val="401"/>
              </a:spcBef>
              <a:spcAft>
                <a:spcPts val="0"/>
              </a:spcAft>
              <a:buClrTx/>
              <a:buSzTx/>
              <a:buFontTx/>
              <a:buNone/>
              <a:tabLst/>
              <a:defRPr/>
            </a:pPr>
            <a:r>
              <a:rPr kumimoji="0" sz="1900" b="1" i="0" u="sng" strike="noStrike" kern="1200" cap="none" spc="-30" normalizeH="0" baseline="0" noProof="0" dirty="0">
                <a:ln>
                  <a:noFill/>
                </a:ln>
                <a:solidFill>
                  <a:prstClr val="black"/>
                </a:solidFill>
                <a:effectLst/>
                <a:uLnTx/>
                <a:uFill>
                  <a:solidFill>
                    <a:srgbClr val="000000"/>
                  </a:solidFill>
                </a:uFill>
                <a:latin typeface="Calibri"/>
                <a:ea typeface="+mn-ea"/>
                <a:cs typeface="Calibri"/>
              </a:rPr>
              <a:t>Tenth</a:t>
            </a:r>
            <a:r>
              <a:rPr kumimoji="0" sz="1900" b="1" i="0" u="sng"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900" b="1" i="0" u="sng" strike="noStrike" kern="1200" cap="none" spc="-4" normalizeH="0" baseline="0" noProof="0" dirty="0">
                <a:ln>
                  <a:noFill/>
                </a:ln>
                <a:solidFill>
                  <a:prstClr val="black"/>
                </a:solidFill>
                <a:effectLst/>
                <a:uLnTx/>
                <a:uFill>
                  <a:solidFill>
                    <a:srgbClr val="000000"/>
                  </a:solidFill>
                </a:uFill>
                <a:latin typeface="Calibri"/>
                <a:ea typeface="+mn-ea"/>
                <a:cs typeface="Calibri"/>
              </a:rPr>
              <a:t>Amendment</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9525" marR="3810" lvl="0" indent="0" algn="l" defTabSz="914400" rtl="0" eaLnBrk="1" fontAlgn="auto" latinLnBrk="0" hangingPunct="1">
              <a:lnSpc>
                <a:spcPct val="100000"/>
              </a:lnSpc>
              <a:spcBef>
                <a:spcPts val="4"/>
              </a:spcBef>
              <a:spcAft>
                <a:spcPts val="0"/>
              </a:spcAft>
              <a:buClrTx/>
              <a:buSzTx/>
              <a:buFontTx/>
              <a:buNone/>
              <a:tabLst/>
              <a:defRPr/>
            </a:pPr>
            <a:r>
              <a:rPr kumimoji="0" sz="1900" b="0" i="0" u="none" strike="noStrike" kern="1200" cap="none" spc="-4" normalizeH="0" baseline="0" noProof="0" dirty="0">
                <a:ln>
                  <a:noFill/>
                </a:ln>
                <a:solidFill>
                  <a:prstClr val="black"/>
                </a:solidFill>
                <a:effectLst/>
                <a:uLnTx/>
                <a:uFillTx/>
                <a:latin typeface="Calibri"/>
                <a:ea typeface="+mn-ea"/>
                <a:cs typeface="Calibri"/>
              </a:rPr>
              <a:t>The </a:t>
            </a:r>
            <a:r>
              <a:rPr kumimoji="0" sz="1900" b="0" i="0" u="none" strike="noStrike" kern="1200" cap="none" spc="-11" normalizeH="0" baseline="0" noProof="0" dirty="0">
                <a:ln>
                  <a:noFill/>
                </a:ln>
                <a:solidFill>
                  <a:prstClr val="black"/>
                </a:solidFill>
                <a:effectLst/>
                <a:uLnTx/>
                <a:uFillTx/>
                <a:latin typeface="Calibri"/>
                <a:ea typeface="+mn-ea"/>
                <a:cs typeface="Calibri"/>
              </a:rPr>
              <a:t>powers </a:t>
            </a:r>
            <a:r>
              <a:rPr kumimoji="0" sz="1900" b="0" i="0" u="none" strike="noStrike" kern="1200" cap="none" spc="-4" normalizeH="0" baseline="0" noProof="0" dirty="0">
                <a:ln>
                  <a:noFill/>
                </a:ln>
                <a:solidFill>
                  <a:prstClr val="black"/>
                </a:solidFill>
                <a:effectLst/>
                <a:uLnTx/>
                <a:uFillTx/>
                <a:latin typeface="Calibri"/>
                <a:ea typeface="+mn-ea"/>
                <a:cs typeface="Calibri"/>
              </a:rPr>
              <a:t>not </a:t>
            </a:r>
            <a:r>
              <a:rPr kumimoji="0" sz="1900" b="0" i="0" u="none" strike="noStrike" kern="1200" cap="none" spc="-8" normalizeH="0" baseline="0" noProof="0" dirty="0">
                <a:ln>
                  <a:noFill/>
                </a:ln>
                <a:solidFill>
                  <a:prstClr val="black"/>
                </a:solidFill>
                <a:effectLst/>
                <a:uLnTx/>
                <a:uFillTx/>
                <a:latin typeface="Calibri"/>
                <a:ea typeface="+mn-ea"/>
                <a:cs typeface="Calibri"/>
              </a:rPr>
              <a:t>delegated to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8" normalizeH="0" baseline="0" noProof="0" dirty="0">
                <a:ln>
                  <a:noFill/>
                </a:ln>
                <a:solidFill>
                  <a:prstClr val="black"/>
                </a:solidFill>
                <a:effectLst/>
                <a:uLnTx/>
                <a:uFillTx/>
                <a:latin typeface="Calibri"/>
                <a:ea typeface="+mn-ea"/>
                <a:cs typeface="Calibri"/>
              </a:rPr>
              <a:t>United </a:t>
            </a:r>
            <a:r>
              <a:rPr kumimoji="0" sz="1900" b="0" i="0" u="none" strike="noStrike" kern="1200" cap="none" spc="-11" normalizeH="0" baseline="0" noProof="0" dirty="0">
                <a:ln>
                  <a:noFill/>
                </a:ln>
                <a:solidFill>
                  <a:prstClr val="black"/>
                </a:solidFill>
                <a:effectLst/>
                <a:uLnTx/>
                <a:uFillTx/>
                <a:latin typeface="Calibri"/>
                <a:ea typeface="+mn-ea"/>
                <a:cs typeface="Calibri"/>
              </a:rPr>
              <a:t>States </a:t>
            </a:r>
            <a:r>
              <a:rPr kumimoji="0" sz="1900" b="0" i="0" u="none" strike="noStrike" kern="1200" cap="none" spc="-4" normalizeH="0" baseline="0" noProof="0" dirty="0">
                <a:ln>
                  <a:noFill/>
                </a:ln>
                <a:solidFill>
                  <a:prstClr val="black"/>
                </a:solidFill>
                <a:effectLst/>
                <a:uLnTx/>
                <a:uFillTx/>
                <a:latin typeface="Calibri"/>
                <a:ea typeface="+mn-ea"/>
                <a:cs typeface="Calibri"/>
              </a:rPr>
              <a:t>by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4" normalizeH="0" baseline="0" noProof="0" dirty="0">
                <a:ln>
                  <a:noFill/>
                </a:ln>
                <a:solidFill>
                  <a:prstClr val="black"/>
                </a:solidFill>
                <a:effectLst/>
                <a:uLnTx/>
                <a:uFillTx/>
                <a:latin typeface="Calibri"/>
                <a:ea typeface="+mn-ea"/>
                <a:cs typeface="Calibri"/>
              </a:rPr>
              <a:t>Constitution, nor </a:t>
            </a:r>
            <a:r>
              <a:rPr kumimoji="0" sz="1900" b="0" i="0" u="none" strike="noStrike" kern="1200" cap="none" spc="-8" normalizeH="0" baseline="0" noProof="0" dirty="0">
                <a:ln>
                  <a:noFill/>
                </a:ln>
                <a:solidFill>
                  <a:prstClr val="black"/>
                </a:solidFill>
                <a:effectLst/>
                <a:uLnTx/>
                <a:uFillTx/>
                <a:latin typeface="Calibri"/>
                <a:ea typeface="+mn-ea"/>
                <a:cs typeface="Calibri"/>
              </a:rPr>
              <a:t>prohibited </a:t>
            </a:r>
            <a:r>
              <a:rPr kumimoji="0" sz="1900" b="0" i="0" u="none" strike="noStrike" kern="1200" cap="none" spc="-4" normalizeH="0" baseline="0" noProof="0" dirty="0">
                <a:ln>
                  <a:noFill/>
                </a:ln>
                <a:solidFill>
                  <a:prstClr val="black"/>
                </a:solidFill>
                <a:effectLst/>
                <a:uLnTx/>
                <a:uFillTx/>
                <a:latin typeface="Calibri"/>
                <a:ea typeface="+mn-ea"/>
                <a:cs typeface="Calibri"/>
              </a:rPr>
              <a:t>by it </a:t>
            </a:r>
            <a:r>
              <a:rPr kumimoji="0" sz="1900" b="0" i="0" u="none" strike="noStrike" kern="1200" cap="none" spc="-8" normalizeH="0" baseline="0" noProof="0" dirty="0">
                <a:ln>
                  <a:noFill/>
                </a:ln>
                <a:solidFill>
                  <a:prstClr val="black"/>
                </a:solidFill>
                <a:effectLst/>
                <a:uLnTx/>
                <a:uFillTx/>
                <a:latin typeface="Calibri"/>
                <a:ea typeface="+mn-ea"/>
                <a:cs typeface="Calibri"/>
              </a:rPr>
              <a:t>to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11" normalizeH="0" baseline="0" noProof="0" dirty="0">
                <a:ln>
                  <a:noFill/>
                </a:ln>
                <a:solidFill>
                  <a:prstClr val="black"/>
                </a:solidFill>
                <a:effectLst/>
                <a:uLnTx/>
                <a:uFillTx/>
                <a:latin typeface="Calibri"/>
                <a:ea typeface="+mn-ea"/>
                <a:cs typeface="Calibri"/>
              </a:rPr>
              <a:t>states, </a:t>
            </a:r>
            <a:r>
              <a:rPr kumimoji="0" sz="1900" b="0" i="0" u="none" strike="noStrike" kern="1200" cap="none" spc="-8" normalizeH="0" baseline="0" noProof="0" dirty="0">
                <a:ln>
                  <a:noFill/>
                </a:ln>
                <a:solidFill>
                  <a:prstClr val="black"/>
                </a:solidFill>
                <a:effectLst/>
                <a:uLnTx/>
                <a:uFillTx/>
                <a:latin typeface="Calibri"/>
                <a:ea typeface="+mn-ea"/>
                <a:cs typeface="Calibri"/>
              </a:rPr>
              <a:t>are  </a:t>
            </a:r>
            <a:r>
              <a:rPr kumimoji="0" sz="1900" b="0" i="0" u="none" strike="noStrike" kern="1200" cap="none" spc="-4" normalizeH="0" baseline="0" noProof="0" dirty="0">
                <a:ln>
                  <a:noFill/>
                </a:ln>
                <a:solidFill>
                  <a:prstClr val="black"/>
                </a:solidFill>
                <a:effectLst/>
                <a:uLnTx/>
                <a:uFillTx/>
                <a:latin typeface="Calibri"/>
                <a:ea typeface="+mn-ea"/>
                <a:cs typeface="Calibri"/>
              </a:rPr>
              <a:t>reserved </a:t>
            </a:r>
            <a:r>
              <a:rPr kumimoji="0" sz="1900" b="0" i="0" u="none" strike="noStrike" kern="1200" cap="none" spc="-8" normalizeH="0" baseline="0" noProof="0" dirty="0">
                <a:ln>
                  <a:noFill/>
                </a:ln>
                <a:solidFill>
                  <a:prstClr val="black"/>
                </a:solidFill>
                <a:effectLst/>
                <a:uLnTx/>
                <a:uFillTx/>
                <a:latin typeface="Calibri"/>
                <a:ea typeface="+mn-ea"/>
                <a:cs typeface="Calibri"/>
              </a:rPr>
              <a:t>to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11" normalizeH="0" baseline="0" noProof="0" dirty="0">
                <a:ln>
                  <a:noFill/>
                </a:ln>
                <a:solidFill>
                  <a:prstClr val="black"/>
                </a:solidFill>
                <a:effectLst/>
                <a:uLnTx/>
                <a:uFillTx/>
                <a:latin typeface="Calibri"/>
                <a:ea typeface="+mn-ea"/>
                <a:cs typeface="Calibri"/>
              </a:rPr>
              <a:t>states respectively, </a:t>
            </a:r>
            <a:r>
              <a:rPr kumimoji="0" sz="1900" b="0" i="0" u="none" strike="noStrike" kern="1200" cap="none" spc="-4" normalizeH="0" baseline="0" noProof="0" dirty="0">
                <a:ln>
                  <a:noFill/>
                </a:ln>
                <a:solidFill>
                  <a:prstClr val="black"/>
                </a:solidFill>
                <a:effectLst/>
                <a:uLnTx/>
                <a:uFillTx/>
                <a:latin typeface="Calibri"/>
                <a:ea typeface="+mn-ea"/>
                <a:cs typeface="Calibri"/>
              </a:rPr>
              <a:t>or </a:t>
            </a:r>
            <a:r>
              <a:rPr kumimoji="0" sz="1900" b="0" i="0" u="none" strike="noStrike" kern="1200" cap="none" spc="-8" normalizeH="0" baseline="0" noProof="0" dirty="0">
                <a:ln>
                  <a:noFill/>
                </a:ln>
                <a:solidFill>
                  <a:prstClr val="black"/>
                </a:solidFill>
                <a:effectLst/>
                <a:uLnTx/>
                <a:uFillTx/>
                <a:latin typeface="Calibri"/>
                <a:ea typeface="+mn-ea"/>
                <a:cs typeface="Calibri"/>
              </a:rPr>
              <a:t>to </a:t>
            </a:r>
            <a:r>
              <a:rPr kumimoji="0" sz="1900" b="0" i="0" u="none" strike="noStrike" kern="1200" cap="none" spc="0" normalizeH="0" baseline="0" noProof="0" dirty="0">
                <a:ln>
                  <a:noFill/>
                </a:ln>
                <a:solidFill>
                  <a:prstClr val="black"/>
                </a:solidFill>
                <a:effectLst/>
                <a:uLnTx/>
                <a:uFillTx/>
                <a:latin typeface="Calibri"/>
                <a:ea typeface="+mn-ea"/>
                <a:cs typeface="Calibri"/>
              </a:rPr>
              <a:t>the</a:t>
            </a:r>
            <a:r>
              <a:rPr kumimoji="0" sz="1900" b="0" i="0" u="none" strike="noStrike" kern="1200" cap="none" spc="23" normalizeH="0" baseline="0" noProof="0" dirty="0">
                <a:ln>
                  <a:noFill/>
                </a:ln>
                <a:solidFill>
                  <a:prstClr val="black"/>
                </a:solidFill>
                <a:effectLst/>
                <a:uLnTx/>
                <a:uFillTx/>
                <a:latin typeface="Calibri"/>
                <a:ea typeface="+mn-ea"/>
                <a:cs typeface="Calibri"/>
              </a:rPr>
              <a:t> </a:t>
            </a:r>
            <a:r>
              <a:rPr kumimoji="0" sz="1900" b="0" i="0" u="none" strike="noStrike" kern="1200" cap="none" spc="-4" normalizeH="0" baseline="0" noProof="0" dirty="0">
                <a:ln>
                  <a:noFill/>
                </a:ln>
                <a:solidFill>
                  <a:prstClr val="black"/>
                </a:solidFill>
                <a:effectLst/>
                <a:uLnTx/>
                <a:uFillTx/>
                <a:latin typeface="Calibri"/>
                <a:ea typeface="+mn-ea"/>
                <a:cs typeface="Calibri"/>
              </a:rPr>
              <a:t>people.</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object 5"/>
          <p:cNvSpPr txBox="1"/>
          <p:nvPr/>
        </p:nvSpPr>
        <p:spPr>
          <a:xfrm>
            <a:off x="95249" y="1691771"/>
            <a:ext cx="4830901" cy="3686907"/>
          </a:xfrm>
          <a:prstGeom prst="rect">
            <a:avLst/>
          </a:prstGeom>
        </p:spPr>
        <p:txBody>
          <a:bodyPr vert="horz" wrap="square" lIns="0" tIns="80010" rIns="0" bIns="0" rtlCol="0">
            <a:spAutoFit/>
          </a:bodyPr>
          <a:lstStyle/>
          <a:p>
            <a:pPr marL="266700" marR="0" lvl="0" indent="-257175" algn="l" defTabSz="914400" rtl="0" eaLnBrk="1" fontAlgn="auto" latinLnBrk="0" hangingPunct="1">
              <a:lnSpc>
                <a:spcPct val="100000"/>
              </a:lnSpc>
              <a:spcBef>
                <a:spcPts val="630"/>
              </a:spcBef>
              <a:spcAft>
                <a:spcPts val="0"/>
              </a:spcAft>
              <a:buClrTx/>
              <a:buSzTx/>
              <a:buFont typeface="Arial"/>
              <a:buChar char="•"/>
              <a:tabLst>
                <a:tab pos="266224" algn="l"/>
                <a:tab pos="266700" algn="l"/>
              </a:tabLst>
              <a:defRPr/>
            </a:pPr>
            <a:r>
              <a:rPr kumimoji="0" sz="2200" b="1" i="1" u="none" strike="noStrike" kern="1200" cap="none" spc="-11" normalizeH="0" baseline="0" noProof="0" dirty="0">
                <a:ln>
                  <a:noFill/>
                </a:ln>
                <a:solidFill>
                  <a:prstClr val="black"/>
                </a:solidFill>
                <a:effectLst/>
                <a:uLnTx/>
                <a:uFillTx/>
                <a:latin typeface="Calibri"/>
                <a:ea typeface="+mn-ea"/>
                <a:cs typeface="Calibri"/>
              </a:rPr>
              <a:t>Federal</a:t>
            </a:r>
            <a:r>
              <a:rPr kumimoji="0" sz="2200" b="1" i="1" u="none" strike="noStrike" kern="1200" cap="none" spc="11" normalizeH="0" baseline="0" noProof="0" dirty="0">
                <a:ln>
                  <a:noFill/>
                </a:ln>
                <a:solidFill>
                  <a:prstClr val="black"/>
                </a:solidFill>
                <a:effectLst/>
                <a:uLnTx/>
                <a:uFillTx/>
                <a:latin typeface="Calibri"/>
                <a:ea typeface="+mn-ea"/>
                <a:cs typeface="Calibri"/>
              </a:rPr>
              <a:t> </a:t>
            </a:r>
            <a:r>
              <a:rPr kumimoji="0" sz="2200" b="1" i="1" u="none" strike="noStrike" kern="1200" cap="none" spc="-15" normalizeH="0" baseline="0" noProof="0" dirty="0">
                <a:ln>
                  <a:noFill/>
                </a:ln>
                <a:solidFill>
                  <a:prstClr val="black"/>
                </a:solidFill>
                <a:effectLst/>
                <a:uLnTx/>
                <a:uFillTx/>
                <a:latin typeface="Calibri"/>
                <a:ea typeface="+mn-ea"/>
                <a:cs typeface="Calibri"/>
              </a:rPr>
              <a:t>Power</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9525" marR="0" lvl="0" indent="0" algn="l" defTabSz="914400" rtl="0" eaLnBrk="1" fontAlgn="auto" latinLnBrk="0" hangingPunct="1">
              <a:lnSpc>
                <a:spcPct val="100000"/>
              </a:lnSpc>
              <a:spcBef>
                <a:spcPts val="401"/>
              </a:spcBef>
              <a:spcAft>
                <a:spcPts val="0"/>
              </a:spcAft>
              <a:buClrTx/>
              <a:buSzTx/>
              <a:buFontTx/>
              <a:buNone/>
              <a:tabLst/>
              <a:defRPr/>
            </a:pPr>
            <a:r>
              <a:rPr kumimoji="0" sz="1900" b="1" i="0" u="sng" strike="noStrike" kern="1200" cap="none" spc="-8" normalizeH="0" baseline="0" noProof="0" dirty="0">
                <a:ln>
                  <a:noFill/>
                </a:ln>
                <a:solidFill>
                  <a:prstClr val="black"/>
                </a:solidFill>
                <a:effectLst/>
                <a:uLnTx/>
                <a:uFill>
                  <a:solidFill>
                    <a:srgbClr val="000000"/>
                  </a:solidFill>
                </a:uFill>
                <a:latin typeface="Calibri"/>
                <a:ea typeface="+mn-ea"/>
                <a:cs typeface="Calibri"/>
              </a:rPr>
              <a:t>Fourteenth</a:t>
            </a:r>
            <a:r>
              <a:rPr kumimoji="0" sz="1900" b="1" i="0" u="sng" strike="noStrike" kern="1200" cap="none" spc="-26" normalizeH="0" baseline="0" noProof="0" dirty="0">
                <a:ln>
                  <a:noFill/>
                </a:ln>
                <a:solidFill>
                  <a:prstClr val="black"/>
                </a:solidFill>
                <a:effectLst/>
                <a:uLnTx/>
                <a:uFill>
                  <a:solidFill>
                    <a:srgbClr val="000000"/>
                  </a:solidFill>
                </a:uFill>
                <a:latin typeface="Calibri"/>
                <a:ea typeface="+mn-ea"/>
                <a:cs typeface="Calibri"/>
              </a:rPr>
              <a:t> </a:t>
            </a:r>
            <a:r>
              <a:rPr kumimoji="0" sz="1900" b="1" i="0" u="sng" strike="noStrike" kern="1200" cap="none" spc="-4" normalizeH="0" baseline="0" noProof="0" dirty="0">
                <a:ln>
                  <a:noFill/>
                </a:ln>
                <a:solidFill>
                  <a:prstClr val="black"/>
                </a:solidFill>
                <a:effectLst/>
                <a:uLnTx/>
                <a:uFill>
                  <a:solidFill>
                    <a:srgbClr val="000000"/>
                  </a:solidFill>
                </a:uFill>
                <a:latin typeface="Calibri"/>
                <a:ea typeface="+mn-ea"/>
                <a:cs typeface="Calibri"/>
              </a:rPr>
              <a:t>Amendment</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a:p>
            <a:pPr marL="9525" marR="3810" lvl="0" indent="0" algn="l" defTabSz="914400" rtl="0" eaLnBrk="1" fontAlgn="auto" latinLnBrk="0" hangingPunct="1">
              <a:lnSpc>
                <a:spcPct val="100000"/>
              </a:lnSpc>
              <a:spcBef>
                <a:spcPts val="4"/>
              </a:spcBef>
              <a:spcAft>
                <a:spcPts val="0"/>
              </a:spcAft>
              <a:buClrTx/>
              <a:buSzTx/>
              <a:buFontTx/>
              <a:buNone/>
              <a:tabLst/>
              <a:defRPr/>
            </a:pPr>
            <a:r>
              <a:rPr kumimoji="0" sz="1900" b="0" i="0" u="none" strike="noStrike" kern="1200" cap="none" spc="-4" normalizeH="0" baseline="0" noProof="0" dirty="0">
                <a:ln>
                  <a:noFill/>
                </a:ln>
                <a:solidFill>
                  <a:prstClr val="black"/>
                </a:solidFill>
                <a:effectLst/>
                <a:uLnTx/>
                <a:uFillTx/>
                <a:latin typeface="Calibri"/>
                <a:ea typeface="+mn-ea"/>
                <a:cs typeface="Calibri"/>
              </a:rPr>
              <a:t>Section </a:t>
            </a:r>
            <a:r>
              <a:rPr kumimoji="0" sz="1900" b="0" i="0" u="none" strike="noStrike" kern="1200" cap="none" spc="0" normalizeH="0" baseline="0" noProof="0" dirty="0">
                <a:ln>
                  <a:noFill/>
                </a:ln>
                <a:solidFill>
                  <a:prstClr val="black"/>
                </a:solidFill>
                <a:effectLst/>
                <a:uLnTx/>
                <a:uFillTx/>
                <a:latin typeface="Calibri"/>
                <a:ea typeface="+mn-ea"/>
                <a:cs typeface="Calibri"/>
              </a:rPr>
              <a:t>1. </a:t>
            </a:r>
            <a:r>
              <a:rPr kumimoji="0" sz="1900" b="0" i="0" u="none" strike="noStrike" kern="1200" cap="none" spc="-4" normalizeH="0" baseline="0" noProof="0" dirty="0">
                <a:ln>
                  <a:noFill/>
                </a:ln>
                <a:solidFill>
                  <a:prstClr val="black"/>
                </a:solidFill>
                <a:effectLst/>
                <a:uLnTx/>
                <a:uFillTx/>
                <a:latin typeface="Calibri"/>
                <a:ea typeface="+mn-ea"/>
                <a:cs typeface="Calibri"/>
              </a:rPr>
              <a:t>All </a:t>
            </a:r>
            <a:r>
              <a:rPr kumimoji="0" sz="1900" b="0" i="0" u="none" strike="noStrike" kern="1200" cap="none" spc="-8" normalizeH="0" baseline="0" noProof="0" dirty="0">
                <a:ln>
                  <a:noFill/>
                </a:ln>
                <a:solidFill>
                  <a:prstClr val="black"/>
                </a:solidFill>
                <a:effectLst/>
                <a:uLnTx/>
                <a:uFillTx/>
                <a:latin typeface="Calibri"/>
                <a:ea typeface="+mn-ea"/>
                <a:cs typeface="Calibri"/>
              </a:rPr>
              <a:t>persons </a:t>
            </a:r>
            <a:r>
              <a:rPr kumimoji="0" sz="1900" b="0" i="0" u="none" strike="noStrike" kern="1200" cap="none" spc="-4" normalizeH="0" baseline="0" noProof="0" dirty="0">
                <a:ln>
                  <a:noFill/>
                </a:ln>
                <a:solidFill>
                  <a:prstClr val="black"/>
                </a:solidFill>
                <a:effectLst/>
                <a:uLnTx/>
                <a:uFillTx/>
                <a:latin typeface="Calibri"/>
                <a:ea typeface="+mn-ea"/>
                <a:cs typeface="Calibri"/>
              </a:rPr>
              <a:t>born or </a:t>
            </a:r>
            <a:r>
              <a:rPr kumimoji="0" sz="1900" b="0" i="0" u="none" strike="noStrike" kern="1200" cap="none" spc="-8" normalizeH="0" baseline="0" noProof="0" dirty="0">
                <a:ln>
                  <a:noFill/>
                </a:ln>
                <a:solidFill>
                  <a:prstClr val="black"/>
                </a:solidFill>
                <a:effectLst/>
                <a:uLnTx/>
                <a:uFillTx/>
                <a:latin typeface="Calibri"/>
                <a:ea typeface="+mn-ea"/>
                <a:cs typeface="Calibri"/>
              </a:rPr>
              <a:t>naturalized </a:t>
            </a:r>
            <a:r>
              <a:rPr kumimoji="0" sz="1900" b="0" i="0" u="none" strike="noStrike" kern="1200" cap="none" spc="-4" normalizeH="0" baseline="0" noProof="0" dirty="0">
                <a:ln>
                  <a:noFill/>
                </a:ln>
                <a:solidFill>
                  <a:prstClr val="black"/>
                </a:solidFill>
                <a:effectLst/>
                <a:uLnTx/>
                <a:uFillTx/>
                <a:latin typeface="Calibri"/>
                <a:ea typeface="+mn-ea"/>
                <a:cs typeface="Calibri"/>
              </a:rPr>
              <a:t>in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8" normalizeH="0" baseline="0" noProof="0" dirty="0">
                <a:ln>
                  <a:noFill/>
                </a:ln>
                <a:solidFill>
                  <a:prstClr val="black"/>
                </a:solidFill>
                <a:effectLst/>
                <a:uLnTx/>
                <a:uFillTx/>
                <a:latin typeface="Calibri"/>
                <a:ea typeface="+mn-ea"/>
                <a:cs typeface="Calibri"/>
              </a:rPr>
              <a:t>United  </a:t>
            </a:r>
            <a:r>
              <a:rPr kumimoji="0" sz="1900" b="0" i="0" u="none" strike="noStrike" kern="1200" cap="none" spc="-11" normalizeH="0" baseline="0" noProof="0" dirty="0">
                <a:ln>
                  <a:noFill/>
                </a:ln>
                <a:solidFill>
                  <a:prstClr val="black"/>
                </a:solidFill>
                <a:effectLst/>
                <a:uLnTx/>
                <a:uFillTx/>
                <a:latin typeface="Calibri"/>
                <a:ea typeface="+mn-ea"/>
                <a:cs typeface="Calibri"/>
              </a:rPr>
              <a:t>States </a:t>
            </a:r>
            <a:r>
              <a:rPr kumimoji="0" sz="1900" b="0" i="0" u="none" strike="noStrike" kern="1200" cap="none" spc="0" normalizeH="0" baseline="0" noProof="0" dirty="0">
                <a:ln>
                  <a:noFill/>
                </a:ln>
                <a:solidFill>
                  <a:prstClr val="black"/>
                </a:solidFill>
                <a:effectLst/>
                <a:uLnTx/>
                <a:uFillTx/>
                <a:latin typeface="Calibri"/>
                <a:ea typeface="+mn-ea"/>
                <a:cs typeface="Calibri"/>
              </a:rPr>
              <a:t>and </a:t>
            </a:r>
            <a:r>
              <a:rPr kumimoji="0" sz="1900" b="0" i="0" u="none" strike="noStrike" kern="1200" cap="none" spc="-4" normalizeH="0" baseline="0" noProof="0" dirty="0">
                <a:ln>
                  <a:noFill/>
                </a:ln>
                <a:solidFill>
                  <a:prstClr val="black"/>
                </a:solidFill>
                <a:effectLst/>
                <a:uLnTx/>
                <a:uFillTx/>
                <a:latin typeface="Calibri"/>
                <a:ea typeface="+mn-ea"/>
                <a:cs typeface="Calibri"/>
              </a:rPr>
              <a:t>subject </a:t>
            </a:r>
            <a:r>
              <a:rPr kumimoji="0" sz="1900" b="0" i="0" u="none" strike="noStrike" kern="1200" cap="none" spc="-8" normalizeH="0" baseline="0" noProof="0" dirty="0">
                <a:ln>
                  <a:noFill/>
                </a:ln>
                <a:solidFill>
                  <a:prstClr val="black"/>
                </a:solidFill>
                <a:effectLst/>
                <a:uLnTx/>
                <a:uFillTx/>
                <a:latin typeface="Calibri"/>
                <a:ea typeface="+mn-ea"/>
                <a:cs typeface="Calibri"/>
              </a:rPr>
              <a:t>to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4" normalizeH="0" baseline="0" noProof="0" dirty="0">
                <a:ln>
                  <a:noFill/>
                </a:ln>
                <a:solidFill>
                  <a:prstClr val="black"/>
                </a:solidFill>
                <a:effectLst/>
                <a:uLnTx/>
                <a:uFillTx/>
                <a:latin typeface="Calibri"/>
                <a:ea typeface="+mn-ea"/>
                <a:cs typeface="Calibri"/>
              </a:rPr>
              <a:t>jurisdiction </a:t>
            </a:r>
            <a:r>
              <a:rPr kumimoji="0" sz="1900" b="0" i="0" u="none" strike="noStrike" kern="1200" cap="none" spc="-15" normalizeH="0" baseline="0" noProof="0" dirty="0">
                <a:ln>
                  <a:noFill/>
                </a:ln>
                <a:solidFill>
                  <a:prstClr val="black"/>
                </a:solidFill>
                <a:effectLst/>
                <a:uLnTx/>
                <a:uFillTx/>
                <a:latin typeface="Calibri"/>
                <a:ea typeface="+mn-ea"/>
                <a:cs typeface="Calibri"/>
              </a:rPr>
              <a:t>thereof, </a:t>
            </a:r>
            <a:r>
              <a:rPr kumimoji="0" sz="1900" b="0" i="0" u="none" strike="noStrike" kern="1200" cap="none" spc="-8" normalizeH="0" baseline="0" noProof="0" dirty="0">
                <a:ln>
                  <a:noFill/>
                </a:ln>
                <a:solidFill>
                  <a:prstClr val="black"/>
                </a:solidFill>
                <a:effectLst/>
                <a:uLnTx/>
                <a:uFillTx/>
                <a:latin typeface="Calibri"/>
                <a:ea typeface="+mn-ea"/>
                <a:cs typeface="Calibri"/>
              </a:rPr>
              <a:t>are citizens </a:t>
            </a:r>
            <a:r>
              <a:rPr kumimoji="0" sz="1900" b="0" i="0" u="none" strike="noStrike" kern="1200" cap="none" spc="-4" normalizeH="0" baseline="0" noProof="0" dirty="0">
                <a:ln>
                  <a:noFill/>
                </a:ln>
                <a:solidFill>
                  <a:prstClr val="black"/>
                </a:solidFill>
                <a:effectLst/>
                <a:uLnTx/>
                <a:uFillTx/>
                <a:latin typeface="Calibri"/>
                <a:ea typeface="+mn-ea"/>
                <a:cs typeface="Calibri"/>
              </a:rPr>
              <a:t>of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8" normalizeH="0" baseline="0" noProof="0" dirty="0">
                <a:ln>
                  <a:noFill/>
                </a:ln>
                <a:solidFill>
                  <a:prstClr val="black"/>
                </a:solidFill>
                <a:effectLst/>
                <a:uLnTx/>
                <a:uFillTx/>
                <a:latin typeface="Calibri"/>
                <a:ea typeface="+mn-ea"/>
                <a:cs typeface="Calibri"/>
              </a:rPr>
              <a:t>United </a:t>
            </a:r>
            <a:r>
              <a:rPr kumimoji="0" sz="1900" b="0" i="0" u="none" strike="noStrike" kern="1200" cap="none" spc="-11" normalizeH="0" baseline="0" noProof="0" dirty="0">
                <a:ln>
                  <a:noFill/>
                </a:ln>
                <a:solidFill>
                  <a:prstClr val="black"/>
                </a:solidFill>
                <a:effectLst/>
                <a:uLnTx/>
                <a:uFillTx/>
                <a:latin typeface="Calibri"/>
                <a:ea typeface="+mn-ea"/>
                <a:cs typeface="Calibri"/>
              </a:rPr>
              <a:t>States </a:t>
            </a:r>
            <a:r>
              <a:rPr kumimoji="0" sz="1900" b="0" i="0" u="none" strike="noStrike" kern="1200" cap="none" spc="0" normalizeH="0" baseline="0" noProof="0" dirty="0">
                <a:ln>
                  <a:noFill/>
                </a:ln>
                <a:solidFill>
                  <a:prstClr val="black"/>
                </a:solidFill>
                <a:effectLst/>
                <a:uLnTx/>
                <a:uFillTx/>
                <a:latin typeface="Calibri"/>
                <a:ea typeface="+mn-ea"/>
                <a:cs typeface="Calibri"/>
              </a:rPr>
              <a:t>and </a:t>
            </a:r>
            <a:r>
              <a:rPr kumimoji="0" sz="1900" b="0" i="0" u="none" strike="noStrike" kern="1200" cap="none" spc="-4" normalizeH="0" baseline="0" noProof="0" dirty="0">
                <a:ln>
                  <a:noFill/>
                </a:ln>
                <a:solidFill>
                  <a:prstClr val="black"/>
                </a:solidFill>
                <a:effectLst/>
                <a:uLnTx/>
                <a:uFillTx/>
                <a:latin typeface="Calibri"/>
                <a:ea typeface="+mn-ea"/>
                <a:cs typeface="Calibri"/>
              </a:rPr>
              <a:t>of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15" normalizeH="0" baseline="0" noProof="0" dirty="0">
                <a:ln>
                  <a:noFill/>
                </a:ln>
                <a:solidFill>
                  <a:prstClr val="black"/>
                </a:solidFill>
                <a:effectLst/>
                <a:uLnTx/>
                <a:uFillTx/>
                <a:latin typeface="Calibri"/>
                <a:ea typeface="+mn-ea"/>
                <a:cs typeface="Calibri"/>
              </a:rPr>
              <a:t>State </a:t>
            </a:r>
            <a:r>
              <a:rPr kumimoji="0" sz="1900" b="0" i="0" u="none" strike="noStrike" kern="1200" cap="none" spc="-4" normalizeH="0" baseline="0" noProof="0" dirty="0">
                <a:ln>
                  <a:noFill/>
                </a:ln>
                <a:solidFill>
                  <a:prstClr val="black"/>
                </a:solidFill>
                <a:effectLst/>
                <a:uLnTx/>
                <a:uFillTx/>
                <a:latin typeface="Calibri"/>
                <a:ea typeface="+mn-ea"/>
                <a:cs typeface="Calibri"/>
              </a:rPr>
              <a:t>wherein they reside. </a:t>
            </a:r>
            <a:r>
              <a:rPr kumimoji="0" sz="1900" b="0" i="0" u="none" strike="noStrike" kern="1200" cap="none" spc="0" normalizeH="0" baseline="0" noProof="0" dirty="0">
                <a:ln>
                  <a:noFill/>
                </a:ln>
                <a:solidFill>
                  <a:prstClr val="black"/>
                </a:solidFill>
                <a:effectLst/>
                <a:uLnTx/>
                <a:uFillTx/>
                <a:latin typeface="Calibri"/>
                <a:ea typeface="+mn-ea"/>
                <a:cs typeface="Calibri"/>
              </a:rPr>
              <a:t>No  </a:t>
            </a:r>
            <a:r>
              <a:rPr kumimoji="0" sz="1900" b="0" i="0" u="none" strike="noStrike" kern="1200" cap="none" spc="-15" normalizeH="0" baseline="0" noProof="0" dirty="0">
                <a:ln>
                  <a:noFill/>
                </a:ln>
                <a:solidFill>
                  <a:prstClr val="black"/>
                </a:solidFill>
                <a:effectLst/>
                <a:uLnTx/>
                <a:uFillTx/>
                <a:latin typeface="Calibri"/>
                <a:ea typeface="+mn-ea"/>
                <a:cs typeface="Calibri"/>
              </a:rPr>
              <a:t>State </a:t>
            </a:r>
            <a:r>
              <a:rPr kumimoji="0" sz="1900" b="0" i="0" u="none" strike="noStrike" kern="1200" cap="none" spc="-4" normalizeH="0" baseline="0" noProof="0" dirty="0">
                <a:ln>
                  <a:noFill/>
                </a:ln>
                <a:solidFill>
                  <a:prstClr val="black"/>
                </a:solidFill>
                <a:effectLst/>
                <a:uLnTx/>
                <a:uFillTx/>
                <a:latin typeface="Calibri"/>
                <a:ea typeface="+mn-ea"/>
                <a:cs typeface="Calibri"/>
              </a:rPr>
              <a:t>shall </a:t>
            </a:r>
            <a:r>
              <a:rPr kumimoji="0" sz="1900" b="0" i="0" u="none" strike="noStrike" kern="1200" cap="none" spc="-11" normalizeH="0" baseline="0" noProof="0" dirty="0">
                <a:ln>
                  <a:noFill/>
                </a:ln>
                <a:solidFill>
                  <a:prstClr val="black"/>
                </a:solidFill>
                <a:effectLst/>
                <a:uLnTx/>
                <a:uFillTx/>
                <a:latin typeface="Calibri"/>
                <a:ea typeface="+mn-ea"/>
                <a:cs typeface="Calibri"/>
              </a:rPr>
              <a:t>make </a:t>
            </a:r>
            <a:r>
              <a:rPr kumimoji="0" sz="1900" b="0" i="0" u="none" strike="noStrike" kern="1200" cap="none" spc="-4" normalizeH="0" baseline="0" noProof="0" dirty="0">
                <a:ln>
                  <a:noFill/>
                </a:ln>
                <a:solidFill>
                  <a:prstClr val="black"/>
                </a:solidFill>
                <a:effectLst/>
                <a:uLnTx/>
                <a:uFillTx/>
                <a:latin typeface="Calibri"/>
                <a:ea typeface="+mn-ea"/>
                <a:cs typeface="Calibri"/>
              </a:rPr>
              <a:t>or </a:t>
            </a:r>
            <a:r>
              <a:rPr kumimoji="0" sz="1900" b="0" i="0" u="none" strike="noStrike" kern="1200" cap="none" spc="-11" normalizeH="0" baseline="0" noProof="0" dirty="0">
                <a:ln>
                  <a:noFill/>
                </a:ln>
                <a:solidFill>
                  <a:prstClr val="black"/>
                </a:solidFill>
                <a:effectLst/>
                <a:uLnTx/>
                <a:uFillTx/>
                <a:latin typeface="Calibri"/>
                <a:ea typeface="+mn-ea"/>
                <a:cs typeface="Calibri"/>
              </a:rPr>
              <a:t>enforce any </a:t>
            </a:r>
            <a:r>
              <a:rPr kumimoji="0" sz="1900" b="0" i="0" u="none" strike="noStrike" kern="1200" cap="none" spc="-4" normalizeH="0" baseline="0" noProof="0" dirty="0">
                <a:ln>
                  <a:noFill/>
                </a:ln>
                <a:solidFill>
                  <a:prstClr val="black"/>
                </a:solidFill>
                <a:effectLst/>
                <a:uLnTx/>
                <a:uFillTx/>
                <a:latin typeface="Calibri"/>
                <a:ea typeface="+mn-ea"/>
                <a:cs typeface="Calibri"/>
              </a:rPr>
              <a:t>law which </a:t>
            </a:r>
            <a:r>
              <a:rPr kumimoji="0" sz="1900" b="0" i="0" u="none" strike="noStrike" kern="1200" cap="none" spc="0" normalizeH="0" baseline="0" noProof="0" dirty="0">
                <a:ln>
                  <a:noFill/>
                </a:ln>
                <a:solidFill>
                  <a:prstClr val="black"/>
                </a:solidFill>
                <a:effectLst/>
                <a:uLnTx/>
                <a:uFillTx/>
                <a:latin typeface="Calibri"/>
                <a:ea typeface="+mn-ea"/>
                <a:cs typeface="Calibri"/>
              </a:rPr>
              <a:t>shall </a:t>
            </a:r>
            <a:r>
              <a:rPr kumimoji="0" sz="1900" b="0" i="0" u="none" strike="noStrike" kern="1200" cap="none" spc="-4" normalizeH="0" baseline="0" noProof="0" dirty="0">
                <a:ln>
                  <a:noFill/>
                </a:ln>
                <a:solidFill>
                  <a:prstClr val="black"/>
                </a:solidFill>
                <a:effectLst/>
                <a:uLnTx/>
                <a:uFillTx/>
                <a:latin typeface="Calibri"/>
                <a:ea typeface="+mn-ea"/>
                <a:cs typeface="Calibri"/>
              </a:rPr>
              <a:t>abridge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4" normalizeH="0" baseline="0" noProof="0" dirty="0">
                <a:ln>
                  <a:noFill/>
                </a:ln>
                <a:solidFill>
                  <a:prstClr val="black"/>
                </a:solidFill>
                <a:effectLst/>
                <a:uLnTx/>
                <a:uFillTx/>
                <a:latin typeface="Calibri"/>
                <a:ea typeface="+mn-ea"/>
                <a:cs typeface="Calibri"/>
              </a:rPr>
              <a:t>privileges or immunities of </a:t>
            </a:r>
            <a:r>
              <a:rPr kumimoji="0" sz="1900" b="0" i="0" u="none" strike="noStrike" kern="1200" cap="none" spc="-8" normalizeH="0" baseline="0" noProof="0" dirty="0">
                <a:ln>
                  <a:noFill/>
                </a:ln>
                <a:solidFill>
                  <a:prstClr val="black"/>
                </a:solidFill>
                <a:effectLst/>
                <a:uLnTx/>
                <a:uFillTx/>
                <a:latin typeface="Calibri"/>
                <a:ea typeface="+mn-ea"/>
                <a:cs typeface="Calibri"/>
              </a:rPr>
              <a:t>citizens </a:t>
            </a:r>
            <a:r>
              <a:rPr kumimoji="0" sz="1900" b="0" i="0" u="none" strike="noStrike" kern="1200" cap="none" spc="-4" normalizeH="0" baseline="0" noProof="0" dirty="0">
                <a:ln>
                  <a:noFill/>
                </a:ln>
                <a:solidFill>
                  <a:prstClr val="black"/>
                </a:solidFill>
                <a:effectLst/>
                <a:uLnTx/>
                <a:uFillTx/>
                <a:latin typeface="Calibri"/>
                <a:ea typeface="+mn-ea"/>
                <a:cs typeface="Calibri"/>
              </a:rPr>
              <a:t>of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4" normalizeH="0" baseline="0" noProof="0" dirty="0">
                <a:ln>
                  <a:noFill/>
                </a:ln>
                <a:solidFill>
                  <a:prstClr val="black"/>
                </a:solidFill>
                <a:effectLst/>
                <a:uLnTx/>
                <a:uFillTx/>
                <a:latin typeface="Calibri"/>
                <a:ea typeface="+mn-ea"/>
                <a:cs typeface="Calibri"/>
              </a:rPr>
              <a:t>United </a:t>
            </a:r>
            <a:r>
              <a:rPr kumimoji="0" sz="1900" b="0" i="0" u="none" strike="noStrike" kern="1200" cap="none" spc="-11" normalizeH="0" baseline="0" noProof="0" dirty="0">
                <a:ln>
                  <a:noFill/>
                </a:ln>
                <a:solidFill>
                  <a:prstClr val="black"/>
                </a:solidFill>
                <a:effectLst/>
                <a:uLnTx/>
                <a:uFillTx/>
                <a:latin typeface="Calibri"/>
                <a:ea typeface="+mn-ea"/>
                <a:cs typeface="Calibri"/>
              </a:rPr>
              <a:t>States; </a:t>
            </a:r>
            <a:r>
              <a:rPr kumimoji="0" sz="1900" b="0" i="0" u="none" strike="noStrike" kern="1200" cap="none" spc="-4" normalizeH="0" baseline="0" noProof="0" dirty="0">
                <a:ln>
                  <a:noFill/>
                </a:ln>
                <a:solidFill>
                  <a:prstClr val="black"/>
                </a:solidFill>
                <a:effectLst/>
                <a:uLnTx/>
                <a:uFillTx/>
                <a:latin typeface="Calibri"/>
                <a:ea typeface="+mn-ea"/>
                <a:cs typeface="Calibri"/>
              </a:rPr>
              <a:t>nor  </a:t>
            </a:r>
            <a:r>
              <a:rPr kumimoji="0" sz="1900" b="0" i="0" u="none" strike="noStrike" kern="1200" cap="none" spc="0" normalizeH="0" baseline="0" noProof="0" dirty="0">
                <a:ln>
                  <a:noFill/>
                </a:ln>
                <a:solidFill>
                  <a:prstClr val="black"/>
                </a:solidFill>
                <a:effectLst/>
                <a:uLnTx/>
                <a:uFillTx/>
                <a:latin typeface="Calibri"/>
                <a:ea typeface="+mn-ea"/>
                <a:cs typeface="Calibri"/>
              </a:rPr>
              <a:t>shall </a:t>
            </a:r>
            <a:r>
              <a:rPr kumimoji="0" sz="1900" b="0" i="0" u="none" strike="noStrike" kern="1200" cap="none" spc="-11" normalizeH="0" baseline="0" noProof="0" dirty="0">
                <a:ln>
                  <a:noFill/>
                </a:ln>
                <a:solidFill>
                  <a:prstClr val="black"/>
                </a:solidFill>
                <a:effectLst/>
                <a:uLnTx/>
                <a:uFillTx/>
                <a:latin typeface="Calibri"/>
                <a:ea typeface="+mn-ea"/>
                <a:cs typeface="Calibri"/>
              </a:rPr>
              <a:t>any </a:t>
            </a:r>
            <a:r>
              <a:rPr kumimoji="0" sz="1900" b="0" i="0" u="none" strike="noStrike" kern="1200" cap="none" spc="-15" normalizeH="0" baseline="0" noProof="0" dirty="0">
                <a:ln>
                  <a:noFill/>
                </a:ln>
                <a:solidFill>
                  <a:prstClr val="black"/>
                </a:solidFill>
                <a:effectLst/>
                <a:uLnTx/>
                <a:uFillTx/>
                <a:latin typeface="Calibri"/>
                <a:ea typeface="+mn-ea"/>
                <a:cs typeface="Calibri"/>
              </a:rPr>
              <a:t>State </a:t>
            </a:r>
            <a:r>
              <a:rPr kumimoji="0" sz="1900" b="0" i="0" u="none" strike="noStrike" kern="1200" cap="none" spc="-4" normalizeH="0" baseline="0" noProof="0" dirty="0">
                <a:ln>
                  <a:noFill/>
                </a:ln>
                <a:solidFill>
                  <a:prstClr val="black"/>
                </a:solidFill>
                <a:effectLst/>
                <a:uLnTx/>
                <a:uFillTx/>
                <a:latin typeface="Calibri"/>
                <a:ea typeface="+mn-ea"/>
                <a:cs typeface="Calibri"/>
              </a:rPr>
              <a:t>deprive </a:t>
            </a:r>
            <a:r>
              <a:rPr kumimoji="0" sz="1900" b="0" i="0" u="none" strike="noStrike" kern="1200" cap="none" spc="-8" normalizeH="0" baseline="0" noProof="0" dirty="0">
                <a:ln>
                  <a:noFill/>
                </a:ln>
                <a:solidFill>
                  <a:prstClr val="black"/>
                </a:solidFill>
                <a:effectLst/>
                <a:uLnTx/>
                <a:uFillTx/>
                <a:latin typeface="Calibri"/>
                <a:ea typeface="+mn-ea"/>
                <a:cs typeface="Calibri"/>
              </a:rPr>
              <a:t>any person </a:t>
            </a:r>
            <a:r>
              <a:rPr kumimoji="0" sz="1900" b="0" i="0" u="none" strike="noStrike" kern="1200" cap="none" spc="-4" normalizeH="0" baseline="0" noProof="0" dirty="0">
                <a:ln>
                  <a:noFill/>
                </a:ln>
                <a:solidFill>
                  <a:prstClr val="black"/>
                </a:solidFill>
                <a:effectLst/>
                <a:uLnTx/>
                <a:uFillTx/>
                <a:latin typeface="Calibri"/>
                <a:ea typeface="+mn-ea"/>
                <a:cs typeface="Calibri"/>
              </a:rPr>
              <a:t>of </a:t>
            </a:r>
            <a:r>
              <a:rPr kumimoji="0" sz="1900" b="0" i="0" u="none" strike="noStrike" kern="1200" cap="none" spc="-11" normalizeH="0" baseline="0" noProof="0" dirty="0">
                <a:ln>
                  <a:noFill/>
                </a:ln>
                <a:solidFill>
                  <a:prstClr val="black"/>
                </a:solidFill>
                <a:effectLst/>
                <a:uLnTx/>
                <a:uFillTx/>
                <a:latin typeface="Calibri"/>
                <a:ea typeface="+mn-ea"/>
                <a:cs typeface="Calibri"/>
              </a:rPr>
              <a:t>life, </a:t>
            </a:r>
            <a:r>
              <a:rPr kumimoji="0" sz="1900" b="0" i="0" u="none" strike="noStrike" kern="1200" cap="none" spc="-15" normalizeH="0" baseline="0" noProof="0" dirty="0">
                <a:ln>
                  <a:noFill/>
                </a:ln>
                <a:solidFill>
                  <a:prstClr val="black"/>
                </a:solidFill>
                <a:effectLst/>
                <a:uLnTx/>
                <a:uFillTx/>
                <a:latin typeface="Calibri"/>
                <a:ea typeface="+mn-ea"/>
                <a:cs typeface="Calibri"/>
              </a:rPr>
              <a:t>liberty, </a:t>
            </a:r>
            <a:r>
              <a:rPr kumimoji="0" sz="1900" b="0" i="0" u="none" strike="noStrike" kern="1200" cap="none" spc="-4" normalizeH="0" baseline="0" noProof="0" dirty="0">
                <a:ln>
                  <a:noFill/>
                </a:ln>
                <a:solidFill>
                  <a:prstClr val="black"/>
                </a:solidFill>
                <a:effectLst/>
                <a:uLnTx/>
                <a:uFillTx/>
                <a:latin typeface="Calibri"/>
                <a:ea typeface="+mn-ea"/>
                <a:cs typeface="Calibri"/>
              </a:rPr>
              <a:t>or  </a:t>
            </a:r>
            <a:r>
              <a:rPr kumimoji="0" sz="1900" b="0" i="0" u="none" strike="noStrike" kern="1200" cap="none" spc="-19" normalizeH="0" baseline="0" noProof="0" dirty="0">
                <a:ln>
                  <a:noFill/>
                </a:ln>
                <a:solidFill>
                  <a:prstClr val="black"/>
                </a:solidFill>
                <a:effectLst/>
                <a:uLnTx/>
                <a:uFillTx/>
                <a:latin typeface="Calibri"/>
                <a:ea typeface="+mn-ea"/>
                <a:cs typeface="Calibri"/>
              </a:rPr>
              <a:t>property, </a:t>
            </a:r>
            <a:r>
              <a:rPr kumimoji="0" sz="1900" b="0" i="0" u="none" strike="noStrike" kern="1200" cap="none" spc="-4" normalizeH="0" baseline="0" noProof="0" dirty="0">
                <a:ln>
                  <a:noFill/>
                </a:ln>
                <a:solidFill>
                  <a:prstClr val="black"/>
                </a:solidFill>
                <a:effectLst/>
                <a:uLnTx/>
                <a:uFillTx/>
                <a:latin typeface="Calibri"/>
                <a:ea typeface="+mn-ea"/>
                <a:cs typeface="Calibri"/>
              </a:rPr>
              <a:t>without due </a:t>
            </a:r>
            <a:r>
              <a:rPr kumimoji="0" sz="1900" b="0" i="0" u="none" strike="noStrike" kern="1200" cap="none" spc="-8" normalizeH="0" baseline="0" noProof="0" dirty="0">
                <a:ln>
                  <a:noFill/>
                </a:ln>
                <a:solidFill>
                  <a:prstClr val="black"/>
                </a:solidFill>
                <a:effectLst/>
                <a:uLnTx/>
                <a:uFillTx/>
                <a:latin typeface="Calibri"/>
                <a:ea typeface="+mn-ea"/>
                <a:cs typeface="Calibri"/>
              </a:rPr>
              <a:t>process </a:t>
            </a:r>
            <a:r>
              <a:rPr kumimoji="0" sz="1900" b="0" i="0" u="none" strike="noStrike" kern="1200" cap="none" spc="-4" normalizeH="0" baseline="0" noProof="0" dirty="0">
                <a:ln>
                  <a:noFill/>
                </a:ln>
                <a:solidFill>
                  <a:prstClr val="black"/>
                </a:solidFill>
                <a:effectLst/>
                <a:uLnTx/>
                <a:uFillTx/>
                <a:latin typeface="Calibri"/>
                <a:ea typeface="+mn-ea"/>
                <a:cs typeface="Calibri"/>
              </a:rPr>
              <a:t>of law; nor </a:t>
            </a:r>
            <a:r>
              <a:rPr kumimoji="0" sz="1900" b="0" i="0" u="none" strike="noStrike" kern="1200" cap="none" spc="-8" normalizeH="0" baseline="0" noProof="0" dirty="0">
                <a:ln>
                  <a:noFill/>
                </a:ln>
                <a:solidFill>
                  <a:prstClr val="black"/>
                </a:solidFill>
                <a:effectLst/>
                <a:uLnTx/>
                <a:uFillTx/>
                <a:latin typeface="Calibri"/>
                <a:ea typeface="+mn-ea"/>
                <a:cs typeface="Calibri"/>
              </a:rPr>
              <a:t>deny to </a:t>
            </a:r>
            <a:r>
              <a:rPr kumimoji="0" sz="1900" b="0" i="0" u="none" strike="noStrike" kern="1200" cap="none" spc="-11" normalizeH="0" baseline="0" noProof="0" dirty="0">
                <a:ln>
                  <a:noFill/>
                </a:ln>
                <a:solidFill>
                  <a:prstClr val="black"/>
                </a:solidFill>
                <a:effectLst/>
                <a:uLnTx/>
                <a:uFillTx/>
                <a:latin typeface="Calibri"/>
                <a:ea typeface="+mn-ea"/>
                <a:cs typeface="Calibri"/>
              </a:rPr>
              <a:t>any  </a:t>
            </a:r>
            <a:r>
              <a:rPr kumimoji="0" sz="1900" b="0" i="0" u="none" strike="noStrike" kern="1200" cap="none" spc="-8" normalizeH="0" baseline="0" noProof="0" dirty="0">
                <a:ln>
                  <a:noFill/>
                </a:ln>
                <a:solidFill>
                  <a:prstClr val="black"/>
                </a:solidFill>
                <a:effectLst/>
                <a:uLnTx/>
                <a:uFillTx/>
                <a:latin typeface="Calibri"/>
                <a:ea typeface="+mn-ea"/>
                <a:cs typeface="Calibri"/>
              </a:rPr>
              <a:t>person </a:t>
            </a:r>
            <a:r>
              <a:rPr kumimoji="0" sz="1900" b="0" i="0" u="none" strike="noStrike" kern="1200" cap="none" spc="-4" normalizeH="0" baseline="0" noProof="0" dirty="0">
                <a:ln>
                  <a:noFill/>
                </a:ln>
                <a:solidFill>
                  <a:prstClr val="black"/>
                </a:solidFill>
                <a:effectLst/>
                <a:uLnTx/>
                <a:uFillTx/>
                <a:latin typeface="Calibri"/>
                <a:ea typeface="+mn-ea"/>
                <a:cs typeface="Calibri"/>
              </a:rPr>
              <a:t>within its jurisdiction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4" normalizeH="0" baseline="0" noProof="0" dirty="0">
                <a:ln>
                  <a:noFill/>
                </a:ln>
                <a:solidFill>
                  <a:prstClr val="black"/>
                </a:solidFill>
                <a:effectLst/>
                <a:uLnTx/>
                <a:uFillTx/>
                <a:latin typeface="Calibri"/>
                <a:ea typeface="+mn-ea"/>
                <a:cs typeface="Calibri"/>
              </a:rPr>
              <a:t>equal </a:t>
            </a:r>
            <a:r>
              <a:rPr kumimoji="0" sz="1900" b="0" i="0" u="none" strike="noStrike" kern="1200" cap="none" spc="-8" normalizeH="0" baseline="0" noProof="0" dirty="0">
                <a:ln>
                  <a:noFill/>
                </a:ln>
                <a:solidFill>
                  <a:prstClr val="black"/>
                </a:solidFill>
                <a:effectLst/>
                <a:uLnTx/>
                <a:uFillTx/>
                <a:latin typeface="Calibri"/>
                <a:ea typeface="+mn-ea"/>
                <a:cs typeface="Calibri"/>
              </a:rPr>
              <a:t>protection </a:t>
            </a:r>
            <a:r>
              <a:rPr kumimoji="0" sz="1900" b="0" i="0" u="none" strike="noStrike" kern="1200" cap="none" spc="-4" normalizeH="0" baseline="0" noProof="0" dirty="0">
                <a:ln>
                  <a:noFill/>
                </a:ln>
                <a:solidFill>
                  <a:prstClr val="black"/>
                </a:solidFill>
                <a:effectLst/>
                <a:uLnTx/>
                <a:uFillTx/>
                <a:latin typeface="Calibri"/>
                <a:ea typeface="+mn-ea"/>
                <a:cs typeface="Calibri"/>
              </a:rPr>
              <a:t>of </a:t>
            </a:r>
            <a:r>
              <a:rPr kumimoji="0" sz="1900" b="0" i="0" u="none" strike="noStrike" kern="1200" cap="none" spc="0" normalizeH="0" baseline="0" noProof="0" dirty="0">
                <a:ln>
                  <a:noFill/>
                </a:ln>
                <a:solidFill>
                  <a:prstClr val="black"/>
                </a:solidFill>
                <a:effectLst/>
                <a:uLnTx/>
                <a:uFillTx/>
                <a:latin typeface="Calibri"/>
                <a:ea typeface="+mn-ea"/>
                <a:cs typeface="Calibri"/>
              </a:rPr>
              <a:t>the  </a:t>
            </a:r>
            <a:r>
              <a:rPr kumimoji="0" sz="1900" b="0" i="0" u="none" strike="noStrike" kern="1200" cap="none" spc="-8" normalizeH="0" baseline="0" noProof="0" dirty="0">
                <a:ln>
                  <a:noFill/>
                </a:ln>
                <a:solidFill>
                  <a:prstClr val="black"/>
                </a:solidFill>
                <a:effectLst/>
                <a:uLnTx/>
                <a:uFillTx/>
                <a:latin typeface="Calibri"/>
                <a:ea typeface="+mn-ea"/>
                <a:cs typeface="Calibri"/>
              </a:rPr>
              <a:t>laws.</a:t>
            </a:r>
            <a:endParaRPr kumimoji="0" sz="19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object 6"/>
          <p:cNvSpPr txBox="1"/>
          <p:nvPr/>
        </p:nvSpPr>
        <p:spPr>
          <a:xfrm>
            <a:off x="65723" y="628077"/>
            <a:ext cx="8983028" cy="1117614"/>
          </a:xfrm>
          <a:prstGeom prst="rect">
            <a:avLst/>
          </a:prstGeom>
        </p:spPr>
        <p:txBody>
          <a:bodyPr vert="horz" wrap="square" lIns="0" tIns="9525" rIns="0" bIns="0" rtlCol="0">
            <a:spAutoFit/>
          </a:bodyPr>
          <a:lstStyle/>
          <a:p>
            <a:pPr marL="9525" marR="3810" lvl="0" indent="0" algn="l" defTabSz="914400" rtl="0" eaLnBrk="1" fontAlgn="auto" latinLnBrk="0" hangingPunct="1">
              <a:lnSpc>
                <a:spcPct val="100000"/>
              </a:lnSpc>
              <a:spcBef>
                <a:spcPts val="75"/>
              </a:spcBef>
              <a:spcAft>
                <a:spcPts val="0"/>
              </a:spcAft>
              <a:buClrTx/>
              <a:buSzTx/>
              <a:buFontTx/>
              <a:buNone/>
              <a:tabLst/>
              <a:defRPr/>
            </a:pPr>
            <a:r>
              <a:rPr kumimoji="0" b="1" i="0" u="none" strike="noStrike" kern="1200" cap="none" spc="-4" normalizeH="0" baseline="0" noProof="0" dirty="0">
                <a:ln>
                  <a:noFill/>
                </a:ln>
                <a:solidFill>
                  <a:prstClr val="black"/>
                </a:solidFill>
                <a:effectLst/>
                <a:uLnTx/>
                <a:uFillTx/>
                <a:latin typeface="Calibri"/>
                <a:ea typeface="+mn-ea"/>
                <a:cs typeface="Calibri"/>
              </a:rPr>
              <a:t>The </a:t>
            </a:r>
            <a:r>
              <a:rPr kumimoji="0" b="1" i="0" u="none" strike="noStrike" kern="1200" cap="none" spc="-8" normalizeH="0" baseline="0" noProof="0" dirty="0">
                <a:ln>
                  <a:noFill/>
                </a:ln>
                <a:solidFill>
                  <a:prstClr val="black"/>
                </a:solidFill>
                <a:effectLst/>
                <a:uLnTx/>
                <a:uFillTx/>
                <a:latin typeface="Calibri"/>
                <a:ea typeface="+mn-ea"/>
                <a:cs typeface="Calibri"/>
              </a:rPr>
              <a:t>arguments presented to </a:t>
            </a:r>
            <a:r>
              <a:rPr kumimoji="0" b="1" i="0" u="none" strike="noStrike" kern="1200" cap="none" spc="0" normalizeH="0" baseline="0" noProof="0" dirty="0">
                <a:ln>
                  <a:noFill/>
                </a:ln>
                <a:solidFill>
                  <a:prstClr val="black"/>
                </a:solidFill>
                <a:effectLst/>
                <a:uLnTx/>
                <a:uFillTx/>
                <a:latin typeface="Calibri"/>
                <a:ea typeface="+mn-ea"/>
                <a:cs typeface="Calibri"/>
              </a:rPr>
              <a:t>the </a:t>
            </a:r>
            <a:r>
              <a:rPr kumimoji="0" b="1" i="0" u="none" strike="noStrike" kern="1200" cap="none" spc="-4" normalizeH="0" baseline="0" noProof="0" dirty="0">
                <a:ln>
                  <a:noFill/>
                </a:ln>
                <a:solidFill>
                  <a:prstClr val="black"/>
                </a:solidFill>
                <a:effectLst/>
                <a:uLnTx/>
                <a:uFillTx/>
                <a:latin typeface="Calibri"/>
                <a:ea typeface="+mn-ea"/>
                <a:cs typeface="Calibri"/>
              </a:rPr>
              <a:t>Supreme Court </a:t>
            </a:r>
            <a:r>
              <a:rPr kumimoji="0" b="1" i="0" u="none" strike="noStrike" kern="1200" cap="none" spc="0" normalizeH="0" baseline="0" noProof="0" dirty="0">
                <a:ln>
                  <a:noFill/>
                </a:ln>
                <a:solidFill>
                  <a:prstClr val="black"/>
                </a:solidFill>
                <a:effectLst/>
                <a:uLnTx/>
                <a:uFillTx/>
                <a:latin typeface="Calibri"/>
                <a:ea typeface="+mn-ea"/>
                <a:cs typeface="Calibri"/>
              </a:rPr>
              <a:t>of the </a:t>
            </a:r>
            <a:r>
              <a:rPr kumimoji="0" b="1" i="0" u="none" strike="noStrike" kern="1200" cap="none" spc="-4" normalizeH="0" baseline="0" noProof="0" dirty="0">
                <a:ln>
                  <a:noFill/>
                </a:ln>
                <a:solidFill>
                  <a:prstClr val="black"/>
                </a:solidFill>
                <a:effectLst/>
                <a:uLnTx/>
                <a:uFillTx/>
                <a:latin typeface="Calibri"/>
                <a:ea typeface="+mn-ea"/>
                <a:cs typeface="Calibri"/>
              </a:rPr>
              <a:t>United </a:t>
            </a:r>
            <a:r>
              <a:rPr kumimoji="0" b="1" i="0" u="none" strike="noStrike" kern="1200" cap="none" spc="-8" normalizeH="0" baseline="0" noProof="0" dirty="0">
                <a:ln>
                  <a:noFill/>
                </a:ln>
                <a:solidFill>
                  <a:prstClr val="black"/>
                </a:solidFill>
                <a:effectLst/>
                <a:uLnTx/>
                <a:uFillTx/>
                <a:latin typeface="Calibri"/>
                <a:ea typeface="+mn-ea"/>
                <a:cs typeface="Calibri"/>
              </a:rPr>
              <a:t>States </a:t>
            </a:r>
            <a:r>
              <a:rPr kumimoji="0" b="1" i="0" u="none" strike="noStrike" kern="1200" cap="none" spc="0" normalizeH="0" baseline="0" noProof="0" dirty="0">
                <a:ln>
                  <a:noFill/>
                </a:ln>
                <a:solidFill>
                  <a:prstClr val="black"/>
                </a:solidFill>
                <a:effectLst/>
                <a:uLnTx/>
                <a:uFillTx/>
                <a:latin typeface="Calibri"/>
                <a:ea typeface="+mn-ea"/>
                <a:cs typeface="Calibri"/>
              </a:rPr>
              <a:t>in </a:t>
            </a:r>
            <a:r>
              <a:rPr kumimoji="0" b="1" i="1" u="none" strike="noStrike" kern="1200" cap="none" spc="-8" normalizeH="0" baseline="0" noProof="0" dirty="0">
                <a:ln>
                  <a:noFill/>
                </a:ln>
                <a:solidFill>
                  <a:prstClr val="black"/>
                </a:solidFill>
                <a:effectLst/>
                <a:uLnTx/>
                <a:uFillTx/>
                <a:latin typeface="Calibri"/>
                <a:ea typeface="+mn-ea"/>
                <a:cs typeface="Calibri"/>
              </a:rPr>
              <a:t>Plessy </a:t>
            </a:r>
            <a:r>
              <a:rPr kumimoji="0" b="1" i="1" u="none" strike="noStrike" kern="1200" cap="none" spc="-38" normalizeH="0" baseline="0" noProof="0" dirty="0">
                <a:ln>
                  <a:noFill/>
                </a:ln>
                <a:solidFill>
                  <a:prstClr val="black"/>
                </a:solidFill>
                <a:effectLst/>
                <a:uLnTx/>
                <a:uFillTx/>
                <a:latin typeface="Calibri"/>
                <a:ea typeface="+mn-ea"/>
                <a:cs typeface="Calibri"/>
              </a:rPr>
              <a:t>v. </a:t>
            </a:r>
            <a:r>
              <a:rPr kumimoji="0" b="1" i="1" u="none" strike="noStrike" kern="1200" cap="none" spc="-4" normalizeH="0" baseline="0" noProof="0" dirty="0">
                <a:ln>
                  <a:noFill/>
                </a:ln>
                <a:solidFill>
                  <a:prstClr val="black"/>
                </a:solidFill>
                <a:effectLst/>
                <a:uLnTx/>
                <a:uFillTx/>
                <a:latin typeface="Calibri"/>
                <a:ea typeface="+mn-ea"/>
                <a:cs typeface="Calibri"/>
              </a:rPr>
              <a:t>Ferguson </a:t>
            </a:r>
            <a:r>
              <a:rPr kumimoji="0" b="1" i="0" u="none" strike="noStrike" kern="1200" cap="none" spc="-8" normalizeH="0" baseline="0" noProof="0" dirty="0">
                <a:ln>
                  <a:noFill/>
                </a:ln>
                <a:solidFill>
                  <a:prstClr val="black"/>
                </a:solidFill>
                <a:effectLst/>
                <a:uLnTx/>
                <a:uFillTx/>
                <a:latin typeface="Calibri"/>
                <a:ea typeface="+mn-ea"/>
                <a:cs typeface="Calibri"/>
              </a:rPr>
              <a:t>involve </a:t>
            </a:r>
            <a:r>
              <a:rPr kumimoji="0" b="1" i="0" u="none" strike="noStrike" kern="1200" cap="none" spc="-4" normalizeH="0" baseline="0" noProof="0" dirty="0">
                <a:ln>
                  <a:noFill/>
                </a:ln>
                <a:solidFill>
                  <a:prstClr val="black"/>
                </a:solidFill>
                <a:effectLst/>
                <a:uLnTx/>
                <a:uFillTx/>
                <a:latin typeface="Calibri"/>
                <a:ea typeface="+mn-ea"/>
                <a:cs typeface="Calibri"/>
              </a:rPr>
              <a:t>two competing amendments  </a:t>
            </a:r>
            <a:r>
              <a:rPr kumimoji="0" b="1" i="0" u="none" strike="noStrike" kern="1200" cap="none" spc="-8" normalizeH="0" baseline="0" noProof="0" dirty="0">
                <a:ln>
                  <a:noFill/>
                </a:ln>
                <a:solidFill>
                  <a:prstClr val="black"/>
                </a:solidFill>
                <a:effectLst/>
                <a:uLnTx/>
                <a:uFillTx/>
                <a:latin typeface="Calibri"/>
                <a:ea typeface="+mn-ea"/>
                <a:cs typeface="Calibri"/>
              </a:rPr>
              <a:t>to </a:t>
            </a:r>
            <a:r>
              <a:rPr kumimoji="0" b="1" i="0" u="none" strike="noStrike" kern="1200" cap="none" spc="0" normalizeH="0" baseline="0" noProof="0" dirty="0">
                <a:ln>
                  <a:noFill/>
                </a:ln>
                <a:solidFill>
                  <a:prstClr val="black"/>
                </a:solidFill>
                <a:effectLst/>
                <a:uLnTx/>
                <a:uFillTx/>
                <a:latin typeface="Calibri"/>
                <a:ea typeface="+mn-ea"/>
                <a:cs typeface="Calibri"/>
              </a:rPr>
              <a:t>the </a:t>
            </a:r>
            <a:r>
              <a:rPr kumimoji="0" b="1" i="0" u="none" strike="noStrike" kern="1200" cap="none" spc="-4" normalizeH="0" baseline="0" noProof="0" dirty="0">
                <a:ln>
                  <a:noFill/>
                </a:ln>
                <a:solidFill>
                  <a:prstClr val="black"/>
                </a:solidFill>
                <a:effectLst/>
                <a:uLnTx/>
                <a:uFillTx/>
                <a:latin typeface="Calibri"/>
                <a:ea typeface="+mn-ea"/>
                <a:cs typeface="Calibri"/>
              </a:rPr>
              <a:t>Constitution. The </a:t>
            </a:r>
            <a:r>
              <a:rPr kumimoji="0" b="1" i="0" u="none" strike="noStrike" kern="1200" cap="none" spc="-8" normalizeH="0" baseline="0" noProof="0" dirty="0">
                <a:ln>
                  <a:noFill/>
                </a:ln>
                <a:solidFill>
                  <a:prstClr val="black"/>
                </a:solidFill>
                <a:effectLst/>
                <a:uLnTx/>
                <a:uFillTx/>
                <a:latin typeface="Calibri"/>
                <a:ea typeface="+mn-ea"/>
                <a:cs typeface="Calibri"/>
              </a:rPr>
              <a:t>Fourteenth Amendment </a:t>
            </a:r>
            <a:r>
              <a:rPr kumimoji="0" b="1" i="0" u="none" strike="noStrike" kern="1200" cap="none" spc="-11" normalizeH="0" baseline="0" noProof="0" dirty="0">
                <a:ln>
                  <a:noFill/>
                </a:ln>
                <a:solidFill>
                  <a:prstClr val="black"/>
                </a:solidFill>
                <a:effectLst/>
                <a:uLnTx/>
                <a:uFillTx/>
                <a:latin typeface="Calibri"/>
                <a:ea typeface="+mn-ea"/>
                <a:cs typeface="Calibri"/>
              </a:rPr>
              <a:t>says states may </a:t>
            </a:r>
            <a:r>
              <a:rPr kumimoji="0" b="1" i="0" u="none" strike="noStrike" kern="1200" cap="none" spc="0" normalizeH="0" baseline="0" noProof="0" dirty="0">
                <a:ln>
                  <a:noFill/>
                </a:ln>
                <a:solidFill>
                  <a:prstClr val="black"/>
                </a:solidFill>
                <a:effectLst/>
                <a:uLnTx/>
                <a:uFillTx/>
                <a:latin typeface="Calibri"/>
                <a:ea typeface="+mn-ea"/>
                <a:cs typeface="Calibri"/>
              </a:rPr>
              <a:t>not </a:t>
            </a:r>
            <a:r>
              <a:rPr kumimoji="0" b="1" i="0" u="none" strike="noStrike" kern="1200" cap="none" spc="-8" normalizeH="0" baseline="0" noProof="0" dirty="0">
                <a:ln>
                  <a:noFill/>
                </a:ln>
                <a:solidFill>
                  <a:prstClr val="black"/>
                </a:solidFill>
                <a:effectLst/>
                <a:uLnTx/>
                <a:uFillTx/>
                <a:latin typeface="Calibri"/>
                <a:ea typeface="+mn-ea"/>
                <a:cs typeface="Calibri"/>
              </a:rPr>
              <a:t>deny </a:t>
            </a:r>
            <a:r>
              <a:rPr kumimoji="0" b="1" i="0" u="none" strike="noStrike" kern="1200" cap="none" spc="-4" normalizeH="0" baseline="0" noProof="0" dirty="0">
                <a:ln>
                  <a:noFill/>
                </a:ln>
                <a:solidFill>
                  <a:prstClr val="black"/>
                </a:solidFill>
                <a:effectLst/>
                <a:uLnTx/>
                <a:uFillTx/>
                <a:latin typeface="Calibri"/>
                <a:ea typeface="+mn-ea"/>
                <a:cs typeface="Calibri"/>
              </a:rPr>
              <a:t>people equal </a:t>
            </a:r>
            <a:r>
              <a:rPr kumimoji="0" b="1" i="0" u="none" strike="noStrike" kern="1200" cap="none" spc="-8" normalizeH="0" baseline="0" noProof="0" dirty="0">
                <a:ln>
                  <a:noFill/>
                </a:ln>
                <a:solidFill>
                  <a:prstClr val="black"/>
                </a:solidFill>
                <a:effectLst/>
                <a:uLnTx/>
                <a:uFillTx/>
                <a:latin typeface="Calibri"/>
                <a:ea typeface="+mn-ea"/>
                <a:cs typeface="Calibri"/>
              </a:rPr>
              <a:t>protection </a:t>
            </a:r>
            <a:r>
              <a:rPr kumimoji="0" b="1" i="0" u="none" strike="noStrike" kern="1200" cap="none" spc="0" normalizeH="0" baseline="0" noProof="0" dirty="0">
                <a:ln>
                  <a:noFill/>
                </a:ln>
                <a:solidFill>
                  <a:prstClr val="black"/>
                </a:solidFill>
                <a:effectLst/>
                <a:uLnTx/>
                <a:uFillTx/>
                <a:latin typeface="Calibri"/>
                <a:ea typeface="+mn-ea"/>
                <a:cs typeface="Calibri"/>
              </a:rPr>
              <a:t>of the </a:t>
            </a:r>
            <a:r>
              <a:rPr kumimoji="0" b="1" i="0" u="none" strike="noStrike" kern="1200" cap="none" spc="-4" normalizeH="0" baseline="0" noProof="0" dirty="0">
                <a:ln>
                  <a:noFill/>
                </a:ln>
                <a:solidFill>
                  <a:prstClr val="black"/>
                </a:solidFill>
                <a:effectLst/>
                <a:uLnTx/>
                <a:uFillTx/>
                <a:latin typeface="Calibri"/>
                <a:ea typeface="+mn-ea"/>
                <a:cs typeface="Calibri"/>
              </a:rPr>
              <a:t>law </a:t>
            </a:r>
            <a:r>
              <a:rPr kumimoji="0" b="1" i="0" u="none" strike="noStrike" kern="1200" cap="none" spc="0" normalizeH="0" baseline="0" noProof="0" dirty="0">
                <a:ln>
                  <a:noFill/>
                </a:ln>
                <a:solidFill>
                  <a:prstClr val="black"/>
                </a:solidFill>
                <a:effectLst/>
                <a:uLnTx/>
                <a:uFillTx/>
                <a:latin typeface="Calibri"/>
                <a:ea typeface="+mn-ea"/>
                <a:cs typeface="Calibri"/>
              </a:rPr>
              <a:t>and the </a:t>
            </a:r>
            <a:r>
              <a:rPr kumimoji="0" b="1" i="0" u="none" strike="noStrike" kern="1200" cap="none" spc="-26" normalizeH="0" baseline="0" noProof="0" dirty="0">
                <a:ln>
                  <a:noFill/>
                </a:ln>
                <a:solidFill>
                  <a:prstClr val="black"/>
                </a:solidFill>
                <a:effectLst/>
                <a:uLnTx/>
                <a:uFillTx/>
                <a:latin typeface="Calibri"/>
                <a:ea typeface="+mn-ea"/>
                <a:cs typeface="Calibri"/>
              </a:rPr>
              <a:t>Tenth  </a:t>
            </a:r>
            <a:r>
              <a:rPr kumimoji="0" b="1" i="0" u="none" strike="noStrike" kern="1200" cap="none" spc="-4" normalizeH="0" baseline="0" noProof="0" dirty="0">
                <a:ln>
                  <a:noFill/>
                </a:ln>
                <a:solidFill>
                  <a:prstClr val="black"/>
                </a:solidFill>
                <a:effectLst/>
                <a:uLnTx/>
                <a:uFillTx/>
                <a:latin typeface="Calibri"/>
                <a:ea typeface="+mn-ea"/>
                <a:cs typeface="Calibri"/>
              </a:rPr>
              <a:t>Amendment </a:t>
            </a:r>
            <a:r>
              <a:rPr kumimoji="0" b="1" i="0" u="none" strike="noStrike" kern="1200" cap="none" spc="-8" normalizeH="0" baseline="0" noProof="0" dirty="0">
                <a:ln>
                  <a:noFill/>
                </a:ln>
                <a:solidFill>
                  <a:prstClr val="black"/>
                </a:solidFill>
                <a:effectLst/>
                <a:uLnTx/>
                <a:uFillTx/>
                <a:latin typeface="Calibri"/>
                <a:ea typeface="+mn-ea"/>
                <a:cs typeface="Calibri"/>
              </a:rPr>
              <a:t>reserves broad, </a:t>
            </a:r>
            <a:r>
              <a:rPr kumimoji="0" b="1" i="0" u="none" strike="noStrike" kern="1200" cap="none" spc="0" normalizeH="0" baseline="0" noProof="0" dirty="0">
                <a:ln>
                  <a:noFill/>
                </a:ln>
                <a:solidFill>
                  <a:prstClr val="black"/>
                </a:solidFill>
                <a:effectLst/>
                <a:uLnTx/>
                <a:uFillTx/>
                <a:latin typeface="Calibri"/>
                <a:ea typeface="+mn-ea"/>
                <a:cs typeface="Calibri"/>
              </a:rPr>
              <a:t>undefined </a:t>
            </a:r>
            <a:r>
              <a:rPr kumimoji="0" b="1" i="0" u="none" strike="noStrike" kern="1200" cap="none" spc="-8" normalizeH="0" baseline="0" noProof="0" dirty="0">
                <a:ln>
                  <a:noFill/>
                </a:ln>
                <a:solidFill>
                  <a:prstClr val="black"/>
                </a:solidFill>
                <a:effectLst/>
                <a:uLnTx/>
                <a:uFillTx/>
                <a:latin typeface="Calibri"/>
                <a:ea typeface="+mn-ea"/>
                <a:cs typeface="Calibri"/>
              </a:rPr>
              <a:t>powers </a:t>
            </a:r>
            <a:r>
              <a:rPr kumimoji="0" b="1" i="0" u="none" strike="noStrike" kern="1200" cap="none" spc="-4" normalizeH="0" baseline="0" noProof="0" dirty="0">
                <a:ln>
                  <a:noFill/>
                </a:ln>
                <a:solidFill>
                  <a:prstClr val="black"/>
                </a:solidFill>
                <a:effectLst/>
                <a:uLnTx/>
                <a:uFillTx/>
                <a:latin typeface="Calibri"/>
                <a:ea typeface="+mn-ea"/>
                <a:cs typeface="Calibri"/>
              </a:rPr>
              <a:t>(often </a:t>
            </a:r>
            <a:r>
              <a:rPr kumimoji="0" b="1" i="0" u="none" strike="noStrike" kern="1200" cap="none" spc="-15" normalizeH="0" baseline="0" noProof="0" dirty="0">
                <a:ln>
                  <a:noFill/>
                </a:ln>
                <a:solidFill>
                  <a:prstClr val="black"/>
                </a:solidFill>
                <a:effectLst/>
                <a:uLnTx/>
                <a:uFillTx/>
                <a:latin typeface="Calibri"/>
                <a:ea typeface="+mn-ea"/>
                <a:cs typeface="Calibri"/>
              </a:rPr>
              <a:t>referred </a:t>
            </a:r>
            <a:r>
              <a:rPr kumimoji="0" b="1" i="0" u="none" strike="noStrike" kern="1200" cap="none" spc="-8" normalizeH="0" baseline="0" noProof="0" dirty="0">
                <a:ln>
                  <a:noFill/>
                </a:ln>
                <a:solidFill>
                  <a:prstClr val="black"/>
                </a:solidFill>
                <a:effectLst/>
                <a:uLnTx/>
                <a:uFillTx/>
                <a:latin typeface="Calibri"/>
                <a:ea typeface="+mn-ea"/>
                <a:cs typeface="Calibri"/>
              </a:rPr>
              <a:t>to </a:t>
            </a:r>
            <a:r>
              <a:rPr kumimoji="0" b="1" i="0" u="none" strike="noStrike" kern="1200" cap="none" spc="0" normalizeH="0" baseline="0" noProof="0" dirty="0">
                <a:ln>
                  <a:noFill/>
                </a:ln>
                <a:solidFill>
                  <a:prstClr val="black"/>
                </a:solidFill>
                <a:effectLst/>
                <a:uLnTx/>
                <a:uFillTx/>
                <a:latin typeface="Calibri"/>
                <a:ea typeface="+mn-ea"/>
                <a:cs typeface="Calibri"/>
              </a:rPr>
              <a:t>as police </a:t>
            </a:r>
            <a:r>
              <a:rPr kumimoji="0" b="1" i="0" u="none" strike="noStrike" kern="1200" cap="none" spc="-8" normalizeH="0" baseline="0" noProof="0" dirty="0">
                <a:ln>
                  <a:noFill/>
                </a:ln>
                <a:solidFill>
                  <a:prstClr val="black"/>
                </a:solidFill>
                <a:effectLst/>
                <a:uLnTx/>
                <a:uFillTx/>
                <a:latin typeface="Calibri"/>
                <a:ea typeface="+mn-ea"/>
                <a:cs typeface="Calibri"/>
              </a:rPr>
              <a:t>powers) for </a:t>
            </a:r>
            <a:r>
              <a:rPr kumimoji="0" b="1" i="0" u="none" strike="noStrike" kern="1200" cap="none" spc="0" normalizeH="0" baseline="0" noProof="0" dirty="0">
                <a:ln>
                  <a:noFill/>
                </a:ln>
                <a:solidFill>
                  <a:prstClr val="black"/>
                </a:solidFill>
                <a:effectLst/>
                <a:uLnTx/>
                <a:uFillTx/>
                <a:latin typeface="Calibri"/>
                <a:ea typeface="+mn-ea"/>
                <a:cs typeface="Calibri"/>
              </a:rPr>
              <a:t>the</a:t>
            </a:r>
            <a:r>
              <a:rPr kumimoji="0" b="1" i="0" u="none" strike="noStrike" kern="1200" cap="none" spc="-109" normalizeH="0" baseline="0" noProof="0" dirty="0">
                <a:ln>
                  <a:noFill/>
                </a:ln>
                <a:solidFill>
                  <a:prstClr val="black"/>
                </a:solidFill>
                <a:effectLst/>
                <a:uLnTx/>
                <a:uFillTx/>
                <a:latin typeface="Calibri"/>
                <a:ea typeface="+mn-ea"/>
                <a:cs typeface="Calibri"/>
              </a:rPr>
              <a:t> </a:t>
            </a:r>
            <a:r>
              <a:rPr kumimoji="0" b="1" i="0" u="none" strike="noStrike" kern="1200" cap="none" spc="-11" normalizeH="0" baseline="0" noProof="0" dirty="0">
                <a:ln>
                  <a:noFill/>
                </a:ln>
                <a:solidFill>
                  <a:prstClr val="black"/>
                </a:solidFill>
                <a:effectLst/>
                <a:uLnTx/>
                <a:uFillTx/>
                <a:latin typeface="Calibri"/>
                <a:ea typeface="+mn-ea"/>
                <a:cs typeface="Calibri"/>
              </a:rPr>
              <a:t>states.</a:t>
            </a:r>
            <a:endParaRPr kumimoji="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object 7"/>
          <p:cNvSpPr txBox="1"/>
          <p:nvPr/>
        </p:nvSpPr>
        <p:spPr>
          <a:xfrm>
            <a:off x="52970" y="5449329"/>
            <a:ext cx="9066316" cy="1394613"/>
          </a:xfrm>
          <a:prstGeom prst="rect">
            <a:avLst/>
          </a:prstGeom>
        </p:spPr>
        <p:txBody>
          <a:bodyPr vert="horz" wrap="square" lIns="0" tIns="9525" rIns="0" bIns="0" rtlCol="0">
            <a:spAutoFit/>
          </a:bodyPr>
          <a:lstStyle/>
          <a:p>
            <a:pPr marL="9525" marR="3810" lvl="0" indent="0" algn="l" defTabSz="914400" rtl="0" eaLnBrk="1" fontAlgn="auto" latinLnBrk="0" hangingPunct="1">
              <a:lnSpc>
                <a:spcPct val="100000"/>
              </a:lnSpc>
              <a:spcBef>
                <a:spcPts val="75"/>
              </a:spcBef>
              <a:spcAft>
                <a:spcPts val="0"/>
              </a:spcAft>
              <a:buClrTx/>
              <a:buSzTx/>
              <a:buFontTx/>
              <a:buNone/>
              <a:tabLst/>
              <a:defRPr/>
            </a:pPr>
            <a:r>
              <a:rPr kumimoji="0" b="1" i="0" u="none" strike="noStrike" kern="1200" cap="none" spc="-8" normalizeH="0" baseline="0" noProof="0" dirty="0">
                <a:ln>
                  <a:noFill/>
                </a:ln>
                <a:solidFill>
                  <a:prstClr val="black"/>
                </a:solidFill>
                <a:effectLst/>
                <a:uLnTx/>
                <a:uFillTx/>
                <a:latin typeface="Calibri"/>
                <a:ea typeface="+mn-ea"/>
                <a:cs typeface="Calibri"/>
              </a:rPr>
              <a:t>Plessy argued that by restricting </a:t>
            </a:r>
            <a:r>
              <a:rPr kumimoji="0" b="1" i="0" u="none" strike="noStrike" kern="1200" cap="none" spc="-4" normalizeH="0" baseline="0" noProof="0" dirty="0">
                <a:ln>
                  <a:noFill/>
                </a:ln>
                <a:solidFill>
                  <a:prstClr val="black"/>
                </a:solidFill>
                <a:effectLst/>
                <a:uLnTx/>
                <a:uFillTx/>
                <a:latin typeface="Calibri"/>
                <a:ea typeface="+mn-ea"/>
                <a:cs typeface="Calibri"/>
              </a:rPr>
              <a:t>him </a:t>
            </a:r>
            <a:r>
              <a:rPr kumimoji="0" b="1" i="0" u="none" strike="noStrike" kern="1200" cap="none" spc="-11" normalizeH="0" baseline="0" noProof="0" dirty="0">
                <a:ln>
                  <a:noFill/>
                </a:ln>
                <a:solidFill>
                  <a:prstClr val="black"/>
                </a:solidFill>
                <a:effectLst/>
                <a:uLnTx/>
                <a:uFillTx/>
                <a:latin typeface="Calibri"/>
                <a:ea typeface="+mn-ea"/>
                <a:cs typeface="Calibri"/>
              </a:rPr>
              <a:t>to </a:t>
            </a:r>
            <a:r>
              <a:rPr kumimoji="0" b="1" i="0" u="none" strike="noStrike" kern="1200" cap="none" spc="0" normalizeH="0" baseline="0" noProof="0" dirty="0">
                <a:ln>
                  <a:noFill/>
                </a:ln>
                <a:solidFill>
                  <a:prstClr val="black"/>
                </a:solidFill>
                <a:effectLst/>
                <a:uLnTx/>
                <a:uFillTx/>
                <a:latin typeface="Calibri"/>
                <a:ea typeface="+mn-ea"/>
                <a:cs typeface="Calibri"/>
              </a:rPr>
              <a:t>a </a:t>
            </a:r>
            <a:r>
              <a:rPr kumimoji="0" b="1" i="0" u="none" strike="noStrike" kern="1200" cap="none" spc="-11" normalizeH="0" baseline="0" noProof="0" dirty="0">
                <a:ln>
                  <a:noFill/>
                </a:ln>
                <a:solidFill>
                  <a:prstClr val="black"/>
                </a:solidFill>
                <a:effectLst/>
                <a:uLnTx/>
                <a:uFillTx/>
                <a:latin typeface="Calibri"/>
                <a:ea typeface="+mn-ea"/>
                <a:cs typeface="Calibri"/>
              </a:rPr>
              <a:t>separate </a:t>
            </a:r>
            <a:r>
              <a:rPr kumimoji="0" b="1" i="0" u="none" strike="noStrike" kern="1200" cap="none" spc="-8" normalizeH="0" baseline="0" noProof="0" dirty="0">
                <a:ln>
                  <a:noFill/>
                </a:ln>
                <a:solidFill>
                  <a:prstClr val="black"/>
                </a:solidFill>
                <a:effectLst/>
                <a:uLnTx/>
                <a:uFillTx/>
                <a:latin typeface="Calibri"/>
                <a:ea typeface="+mn-ea"/>
                <a:cs typeface="Calibri"/>
              </a:rPr>
              <a:t>train </a:t>
            </a:r>
            <a:r>
              <a:rPr kumimoji="0" b="1" i="0" u="none" strike="noStrike" kern="1200" cap="none" spc="-38" normalizeH="0" baseline="0" noProof="0" dirty="0">
                <a:ln>
                  <a:noFill/>
                </a:ln>
                <a:solidFill>
                  <a:prstClr val="black"/>
                </a:solidFill>
                <a:effectLst/>
                <a:uLnTx/>
                <a:uFillTx/>
                <a:latin typeface="Calibri"/>
                <a:ea typeface="+mn-ea"/>
                <a:cs typeface="Calibri"/>
              </a:rPr>
              <a:t>car, </a:t>
            </a:r>
            <a:r>
              <a:rPr kumimoji="0" b="1" i="0" u="none" strike="noStrike" kern="1200" cap="none" spc="-4" normalizeH="0" baseline="0" noProof="0" dirty="0">
                <a:ln>
                  <a:noFill/>
                </a:ln>
                <a:solidFill>
                  <a:prstClr val="black"/>
                </a:solidFill>
                <a:effectLst/>
                <a:uLnTx/>
                <a:uFillTx/>
                <a:latin typeface="Calibri"/>
                <a:ea typeface="+mn-ea"/>
                <a:cs typeface="Calibri"/>
              </a:rPr>
              <a:t>the </a:t>
            </a:r>
            <a:r>
              <a:rPr kumimoji="0" b="1" i="0" u="none" strike="noStrike" kern="1200" cap="none" spc="-15" normalizeH="0" baseline="0" noProof="0" dirty="0">
                <a:ln>
                  <a:noFill/>
                </a:ln>
                <a:solidFill>
                  <a:prstClr val="black"/>
                </a:solidFill>
                <a:effectLst/>
                <a:uLnTx/>
                <a:uFillTx/>
                <a:latin typeface="Calibri"/>
                <a:ea typeface="+mn-ea"/>
                <a:cs typeface="Calibri"/>
              </a:rPr>
              <a:t>State </a:t>
            </a:r>
            <a:r>
              <a:rPr kumimoji="0" b="1" i="0" u="none" strike="noStrike" kern="1200" cap="none" spc="0" normalizeH="0" baseline="0" noProof="0" dirty="0">
                <a:ln>
                  <a:noFill/>
                </a:ln>
                <a:solidFill>
                  <a:prstClr val="black"/>
                </a:solidFill>
                <a:effectLst/>
                <a:uLnTx/>
                <a:uFillTx/>
                <a:latin typeface="Calibri"/>
                <a:ea typeface="+mn-ea"/>
                <a:cs typeface="Calibri"/>
              </a:rPr>
              <a:t>of </a:t>
            </a:r>
            <a:r>
              <a:rPr kumimoji="0" b="1" i="0" u="none" strike="noStrike" kern="1200" cap="none" spc="-4" normalizeH="0" baseline="0" noProof="0" dirty="0">
                <a:ln>
                  <a:noFill/>
                </a:ln>
                <a:solidFill>
                  <a:prstClr val="black"/>
                </a:solidFill>
                <a:effectLst/>
                <a:uLnTx/>
                <a:uFillTx/>
                <a:latin typeface="Calibri"/>
                <a:ea typeface="+mn-ea"/>
                <a:cs typeface="Calibri"/>
              </a:rPr>
              <a:t>Louisiana </a:t>
            </a:r>
            <a:r>
              <a:rPr kumimoji="0" b="1" i="0" u="none" strike="noStrike" kern="1200" cap="none" spc="-8" normalizeH="0" baseline="0" noProof="0" dirty="0">
                <a:ln>
                  <a:noFill/>
                </a:ln>
                <a:solidFill>
                  <a:prstClr val="black"/>
                </a:solidFill>
                <a:effectLst/>
                <a:uLnTx/>
                <a:uFillTx/>
                <a:latin typeface="Calibri"/>
                <a:ea typeface="+mn-ea"/>
                <a:cs typeface="Calibri"/>
              </a:rPr>
              <a:t>violated </a:t>
            </a:r>
            <a:r>
              <a:rPr kumimoji="0" b="1" i="0" u="none" strike="noStrike" kern="1200" cap="none" spc="-4" normalizeH="0" baseline="0" noProof="0" dirty="0">
                <a:ln>
                  <a:noFill/>
                </a:ln>
                <a:solidFill>
                  <a:prstClr val="black"/>
                </a:solidFill>
                <a:effectLst/>
                <a:uLnTx/>
                <a:uFillTx/>
                <a:latin typeface="Calibri"/>
                <a:ea typeface="+mn-ea"/>
                <a:cs typeface="Calibri"/>
              </a:rPr>
              <a:t>his  </a:t>
            </a:r>
            <a:r>
              <a:rPr kumimoji="0" b="1" i="0" u="none" strike="noStrike" kern="1200" cap="none" spc="-8" normalizeH="0" baseline="0" noProof="0" dirty="0">
                <a:ln>
                  <a:noFill/>
                </a:ln>
                <a:solidFill>
                  <a:prstClr val="black"/>
                </a:solidFill>
                <a:effectLst/>
                <a:uLnTx/>
                <a:uFillTx/>
                <a:latin typeface="Calibri"/>
                <a:ea typeface="+mn-ea"/>
                <a:cs typeface="Calibri"/>
              </a:rPr>
              <a:t>Fourteenth </a:t>
            </a:r>
            <a:r>
              <a:rPr kumimoji="0" b="1" i="0" u="none" strike="noStrike" kern="1200" cap="none" spc="-4" normalizeH="0" baseline="0" noProof="0" dirty="0">
                <a:ln>
                  <a:noFill/>
                </a:ln>
                <a:solidFill>
                  <a:prstClr val="black"/>
                </a:solidFill>
                <a:effectLst/>
                <a:uLnTx/>
                <a:uFillTx/>
                <a:latin typeface="Calibri"/>
                <a:ea typeface="+mn-ea"/>
                <a:cs typeface="Calibri"/>
              </a:rPr>
              <a:t>Amendment </a:t>
            </a:r>
            <a:r>
              <a:rPr kumimoji="0" b="1" i="0" u="none" strike="noStrike" kern="1200" cap="none" spc="-8" normalizeH="0" baseline="0" noProof="0" dirty="0">
                <a:ln>
                  <a:noFill/>
                </a:ln>
                <a:solidFill>
                  <a:prstClr val="black"/>
                </a:solidFill>
                <a:effectLst/>
                <a:uLnTx/>
                <a:uFillTx/>
                <a:latin typeface="Calibri"/>
                <a:ea typeface="+mn-ea"/>
                <a:cs typeface="Calibri"/>
              </a:rPr>
              <a:t>rights. </a:t>
            </a:r>
            <a:r>
              <a:rPr kumimoji="0" b="1" i="0" u="none" strike="noStrike" kern="1200" cap="none" spc="-23" normalizeH="0" baseline="0" noProof="0" dirty="0">
                <a:ln>
                  <a:noFill/>
                </a:ln>
                <a:solidFill>
                  <a:prstClr val="black"/>
                </a:solidFill>
                <a:effectLst/>
                <a:uLnTx/>
                <a:uFillTx/>
                <a:latin typeface="Calibri"/>
                <a:ea typeface="+mn-ea"/>
                <a:cs typeface="Calibri"/>
              </a:rPr>
              <a:t>However, </a:t>
            </a:r>
            <a:r>
              <a:rPr kumimoji="0" b="1" i="0" u="none" strike="noStrike" kern="1200" cap="none" spc="-4" normalizeH="0" baseline="0" noProof="0" dirty="0">
                <a:ln>
                  <a:noFill/>
                </a:ln>
                <a:solidFill>
                  <a:prstClr val="black"/>
                </a:solidFill>
                <a:effectLst/>
                <a:uLnTx/>
                <a:uFillTx/>
                <a:latin typeface="Calibri"/>
                <a:ea typeface="+mn-ea"/>
                <a:cs typeface="Calibri"/>
              </a:rPr>
              <a:t>the </a:t>
            </a:r>
            <a:r>
              <a:rPr kumimoji="0" b="1" i="0" u="none" strike="noStrike" kern="1200" cap="none" spc="-15" normalizeH="0" baseline="0" noProof="0" dirty="0">
                <a:ln>
                  <a:noFill/>
                </a:ln>
                <a:solidFill>
                  <a:prstClr val="black"/>
                </a:solidFill>
                <a:effectLst/>
                <a:uLnTx/>
                <a:uFillTx/>
                <a:latin typeface="Calibri"/>
                <a:ea typeface="+mn-ea"/>
                <a:cs typeface="Calibri"/>
              </a:rPr>
              <a:t>State </a:t>
            </a:r>
            <a:r>
              <a:rPr kumimoji="0" b="1" i="0" u="none" strike="noStrike" kern="1200" cap="none" spc="0" normalizeH="0" baseline="0" noProof="0" dirty="0">
                <a:ln>
                  <a:noFill/>
                </a:ln>
                <a:solidFill>
                  <a:prstClr val="black"/>
                </a:solidFill>
                <a:effectLst/>
                <a:uLnTx/>
                <a:uFillTx/>
                <a:latin typeface="Calibri"/>
                <a:ea typeface="+mn-ea"/>
                <a:cs typeface="Calibri"/>
              </a:rPr>
              <a:t>of </a:t>
            </a:r>
            <a:r>
              <a:rPr kumimoji="0" b="1" i="0" u="none" strike="noStrike" kern="1200" cap="none" spc="-4" normalizeH="0" baseline="0" noProof="0" dirty="0">
                <a:ln>
                  <a:noFill/>
                </a:ln>
                <a:solidFill>
                  <a:prstClr val="black"/>
                </a:solidFill>
                <a:effectLst/>
                <a:uLnTx/>
                <a:uFillTx/>
                <a:latin typeface="Calibri"/>
                <a:ea typeface="+mn-ea"/>
                <a:cs typeface="Calibri"/>
              </a:rPr>
              <a:t>Louisiana </a:t>
            </a:r>
            <a:r>
              <a:rPr kumimoji="0" b="1" i="0" u="none" strike="noStrike" kern="1200" cap="none" spc="-11" normalizeH="0" baseline="0" noProof="0" dirty="0">
                <a:ln>
                  <a:noFill/>
                </a:ln>
                <a:solidFill>
                  <a:prstClr val="black"/>
                </a:solidFill>
                <a:effectLst/>
                <a:uLnTx/>
                <a:uFillTx/>
                <a:latin typeface="Calibri"/>
                <a:ea typeface="+mn-ea"/>
                <a:cs typeface="Calibri"/>
              </a:rPr>
              <a:t>countered </a:t>
            </a:r>
            <a:r>
              <a:rPr kumimoji="0" b="1" i="0" u="none" strike="noStrike" kern="1200" cap="none" spc="-8" normalizeH="0" baseline="0" noProof="0" dirty="0">
                <a:ln>
                  <a:noFill/>
                </a:ln>
                <a:solidFill>
                  <a:prstClr val="black"/>
                </a:solidFill>
                <a:effectLst/>
                <a:uLnTx/>
                <a:uFillTx/>
                <a:latin typeface="Calibri"/>
                <a:ea typeface="+mn-ea"/>
                <a:cs typeface="Calibri"/>
              </a:rPr>
              <a:t>that </a:t>
            </a:r>
            <a:r>
              <a:rPr kumimoji="0" b="1" i="0" u="none" strike="noStrike" kern="1200" cap="none" spc="0" normalizeH="0" baseline="0" noProof="0" dirty="0">
                <a:ln>
                  <a:noFill/>
                </a:ln>
                <a:solidFill>
                  <a:prstClr val="black"/>
                </a:solidFill>
                <a:effectLst/>
                <a:uLnTx/>
                <a:uFillTx/>
                <a:latin typeface="Calibri"/>
                <a:ea typeface="+mn-ea"/>
                <a:cs typeface="Calibri"/>
              </a:rPr>
              <a:t>it </a:t>
            </a:r>
            <a:r>
              <a:rPr kumimoji="0" b="1" i="0" u="none" strike="noStrike" kern="1200" cap="none" spc="-4" normalizeH="0" baseline="0" noProof="0" dirty="0">
                <a:ln>
                  <a:noFill/>
                </a:ln>
                <a:solidFill>
                  <a:prstClr val="black"/>
                </a:solidFill>
                <a:effectLst/>
                <a:uLnTx/>
                <a:uFillTx/>
                <a:latin typeface="Calibri"/>
                <a:ea typeface="+mn-ea"/>
                <a:cs typeface="Calibri"/>
              </a:rPr>
              <a:t>had the  </a:t>
            </a:r>
            <a:r>
              <a:rPr kumimoji="0" b="1" i="0" u="none" strike="noStrike" kern="1200" cap="none" spc="-8" normalizeH="0" baseline="0" noProof="0" dirty="0">
                <a:ln>
                  <a:noFill/>
                </a:ln>
                <a:solidFill>
                  <a:prstClr val="black"/>
                </a:solidFill>
                <a:effectLst/>
                <a:uLnTx/>
                <a:uFillTx/>
                <a:latin typeface="Calibri"/>
                <a:ea typeface="+mn-ea"/>
                <a:cs typeface="Calibri"/>
              </a:rPr>
              <a:t>power </a:t>
            </a:r>
            <a:r>
              <a:rPr kumimoji="0" b="1" i="0" u="none" strike="noStrike" kern="1200" cap="none" spc="-4" normalizeH="0" baseline="0" noProof="0" dirty="0">
                <a:ln>
                  <a:noFill/>
                </a:ln>
                <a:solidFill>
                  <a:prstClr val="black"/>
                </a:solidFill>
                <a:effectLst/>
                <a:uLnTx/>
                <a:uFillTx/>
                <a:latin typeface="Calibri"/>
                <a:ea typeface="+mn-ea"/>
                <a:cs typeface="Calibri"/>
              </a:rPr>
              <a:t>under </a:t>
            </a:r>
            <a:r>
              <a:rPr kumimoji="0" b="1" i="0" u="none" strike="noStrike" kern="1200" cap="none" spc="0" normalizeH="0" baseline="0" noProof="0" dirty="0">
                <a:ln>
                  <a:noFill/>
                </a:ln>
                <a:solidFill>
                  <a:prstClr val="black"/>
                </a:solidFill>
                <a:effectLst/>
                <a:uLnTx/>
                <a:uFillTx/>
                <a:latin typeface="Calibri"/>
                <a:ea typeface="+mn-ea"/>
                <a:cs typeface="Calibri"/>
              </a:rPr>
              <a:t>the </a:t>
            </a:r>
            <a:r>
              <a:rPr kumimoji="0" b="1" i="0" u="none" strike="noStrike" kern="1200" cap="none" spc="-38" normalizeH="0" baseline="0" noProof="0" dirty="0">
                <a:ln>
                  <a:noFill/>
                </a:ln>
                <a:solidFill>
                  <a:prstClr val="black"/>
                </a:solidFill>
                <a:effectLst/>
                <a:uLnTx/>
                <a:uFillTx/>
                <a:latin typeface="Calibri"/>
                <a:ea typeface="+mn-ea"/>
                <a:cs typeface="Calibri"/>
              </a:rPr>
              <a:t>Tenth </a:t>
            </a:r>
            <a:r>
              <a:rPr kumimoji="0" b="1" i="0" u="none" strike="noStrike" kern="1200" cap="none" spc="-4" normalizeH="0" baseline="0" noProof="0" dirty="0">
                <a:ln>
                  <a:noFill/>
                </a:ln>
                <a:solidFill>
                  <a:prstClr val="black"/>
                </a:solidFill>
                <a:effectLst/>
                <a:uLnTx/>
                <a:uFillTx/>
                <a:latin typeface="Calibri"/>
                <a:ea typeface="+mn-ea"/>
                <a:cs typeface="Calibri"/>
              </a:rPr>
              <a:t>Amendment </a:t>
            </a:r>
            <a:r>
              <a:rPr kumimoji="0" b="1" i="0" u="none" strike="noStrike" kern="1200" cap="none" spc="-11" normalizeH="0" baseline="0" noProof="0" dirty="0">
                <a:ln>
                  <a:noFill/>
                </a:ln>
                <a:solidFill>
                  <a:prstClr val="black"/>
                </a:solidFill>
                <a:effectLst/>
                <a:uLnTx/>
                <a:uFillTx/>
                <a:latin typeface="Calibri"/>
                <a:ea typeface="+mn-ea"/>
                <a:cs typeface="Calibri"/>
              </a:rPr>
              <a:t>to create laws </a:t>
            </a:r>
            <a:r>
              <a:rPr kumimoji="0" b="1" i="0" u="none" strike="noStrike" kern="1200" cap="none" spc="-8" normalizeH="0" baseline="0" noProof="0" dirty="0">
                <a:ln>
                  <a:noFill/>
                </a:ln>
                <a:solidFill>
                  <a:prstClr val="black"/>
                </a:solidFill>
                <a:effectLst/>
                <a:uLnTx/>
                <a:uFillTx/>
                <a:latin typeface="Calibri"/>
                <a:ea typeface="+mn-ea"/>
                <a:cs typeface="Calibri"/>
              </a:rPr>
              <a:t>that </a:t>
            </a:r>
            <a:r>
              <a:rPr kumimoji="0" b="1" i="0" u="none" strike="noStrike" kern="1200" cap="none" spc="-4" normalizeH="0" baseline="0" noProof="0" dirty="0">
                <a:ln>
                  <a:noFill/>
                </a:ln>
                <a:solidFill>
                  <a:prstClr val="black"/>
                </a:solidFill>
                <a:effectLst/>
                <a:uLnTx/>
                <a:uFillTx/>
                <a:latin typeface="Calibri"/>
                <a:ea typeface="+mn-ea"/>
                <a:cs typeface="Calibri"/>
              </a:rPr>
              <a:t>preserve order </a:t>
            </a:r>
            <a:r>
              <a:rPr kumimoji="0" b="1" i="0" u="none" strike="noStrike" kern="1200" cap="none" spc="0" normalizeH="0" baseline="0" noProof="0" dirty="0">
                <a:ln>
                  <a:noFill/>
                </a:ln>
                <a:solidFill>
                  <a:prstClr val="black"/>
                </a:solidFill>
                <a:effectLst/>
                <a:uLnTx/>
                <a:uFillTx/>
                <a:latin typeface="Calibri"/>
                <a:ea typeface="+mn-ea"/>
                <a:cs typeface="Calibri"/>
              </a:rPr>
              <a:t>and </a:t>
            </a:r>
            <a:r>
              <a:rPr kumimoji="0" b="1" i="0" u="none" strike="noStrike" kern="1200" cap="none" spc="-4" normalizeH="0" baseline="0" noProof="0" dirty="0">
                <a:ln>
                  <a:noFill/>
                </a:ln>
                <a:solidFill>
                  <a:prstClr val="black"/>
                </a:solidFill>
                <a:effectLst/>
                <a:uLnTx/>
                <a:uFillTx/>
                <a:latin typeface="Calibri"/>
                <a:ea typeface="+mn-ea"/>
                <a:cs typeface="Calibri"/>
              </a:rPr>
              <a:t>public peace.</a:t>
            </a:r>
            <a:r>
              <a:rPr kumimoji="0" lang="en-US" b="1" i="0" u="none" strike="noStrike" kern="1200" cap="none" spc="-4" normalizeH="0" baseline="0" noProof="0" dirty="0">
                <a:ln>
                  <a:noFill/>
                </a:ln>
                <a:solidFill>
                  <a:prstClr val="black"/>
                </a:solidFill>
                <a:effectLst/>
                <a:uLnTx/>
                <a:uFillTx/>
                <a:latin typeface="Calibri"/>
                <a:ea typeface="+mn-ea"/>
                <a:cs typeface="Calibri"/>
              </a:rPr>
              <a:t> </a:t>
            </a:r>
            <a:r>
              <a:rPr kumimoji="0" lang="en-US" b="1" i="0" u="none" strike="noStrike" kern="1200" cap="none" spc="0" normalizeH="0" baseline="0" noProof="0" dirty="0">
                <a:ln>
                  <a:noFill/>
                </a:ln>
                <a:solidFill>
                  <a:prstClr val="black"/>
                </a:solidFill>
                <a:effectLst/>
                <a:uLnTx/>
                <a:uFillTx/>
                <a:latin typeface="Calibri"/>
                <a:ea typeface="+mn-ea"/>
                <a:cs typeface="+mn-cs"/>
              </a:rPr>
              <a:t>Louisiana claimed that by mixing black folks and white folks in areas of public accommodations, it would spark chaos and violence.</a:t>
            </a:r>
            <a:endParaRPr kumimoji="0" b="1" i="0" u="none" strike="noStrike" kern="1200" cap="none" spc="0" normalizeH="0" baseline="-9259"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512094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04040"/>
          </a:solidFill>
        </p:spPr>
        <p:txBody>
          <a:bodyPr wrap="square" lIns="0" tIns="0" rIns="0" bIns="0" rtlCol="0"/>
          <a:lstStyle/>
          <a:p>
            <a:endParaRPr sz="1350"/>
          </a:p>
        </p:txBody>
      </p:sp>
      <p:sp>
        <p:nvSpPr>
          <p:cNvPr id="3" name="object 3"/>
          <p:cNvSpPr txBox="1">
            <a:spLocks noGrp="1"/>
          </p:cNvSpPr>
          <p:nvPr>
            <p:ph type="title"/>
          </p:nvPr>
        </p:nvSpPr>
        <p:spPr>
          <a:xfrm>
            <a:off x="1842849" y="849477"/>
            <a:ext cx="5458301" cy="470802"/>
          </a:xfrm>
          <a:prstGeom prst="rect">
            <a:avLst/>
          </a:prstGeom>
        </p:spPr>
        <p:txBody>
          <a:bodyPr vert="horz" wrap="square" lIns="0" tIns="9049" rIns="0" bIns="0" rtlCol="0">
            <a:spAutoFit/>
          </a:bodyPr>
          <a:lstStyle/>
          <a:p>
            <a:pPr marL="9525">
              <a:spcBef>
                <a:spcPts val="71"/>
              </a:spcBef>
            </a:pPr>
            <a:r>
              <a:rPr sz="3000" spc="-4" dirty="0">
                <a:solidFill>
                  <a:srgbClr val="FFFFFF"/>
                </a:solidFill>
                <a:latin typeface="Calibri"/>
                <a:cs typeface="Calibri"/>
              </a:rPr>
              <a:t>FEDERAL </a:t>
            </a:r>
            <a:r>
              <a:rPr sz="3000" spc="-19" dirty="0">
                <a:solidFill>
                  <a:srgbClr val="FFFFFF"/>
                </a:solidFill>
                <a:latin typeface="Calibri"/>
                <a:cs typeface="Calibri"/>
              </a:rPr>
              <a:t>COURTS </a:t>
            </a:r>
            <a:r>
              <a:rPr sz="3000" spc="-4" dirty="0">
                <a:solidFill>
                  <a:srgbClr val="FFFFFF"/>
                </a:solidFill>
                <a:latin typeface="Calibri"/>
                <a:cs typeface="Calibri"/>
              </a:rPr>
              <a:t>AND THE</a:t>
            </a:r>
            <a:r>
              <a:rPr sz="3000" dirty="0">
                <a:solidFill>
                  <a:srgbClr val="FFFFFF"/>
                </a:solidFill>
                <a:latin typeface="Calibri"/>
                <a:cs typeface="Calibri"/>
              </a:rPr>
              <a:t> </a:t>
            </a:r>
            <a:r>
              <a:rPr sz="3000" spc="-94" dirty="0">
                <a:solidFill>
                  <a:srgbClr val="FFFFFF"/>
                </a:solidFill>
                <a:latin typeface="Calibri"/>
                <a:cs typeface="Calibri"/>
              </a:rPr>
              <a:t>STATES</a:t>
            </a:r>
            <a:endParaRPr sz="3000" dirty="0">
              <a:latin typeface="Calibri"/>
              <a:cs typeface="Calibri"/>
            </a:endParaRPr>
          </a:p>
        </p:txBody>
      </p:sp>
      <p:sp>
        <p:nvSpPr>
          <p:cNvPr id="4" name="object 4"/>
          <p:cNvSpPr txBox="1"/>
          <p:nvPr/>
        </p:nvSpPr>
        <p:spPr>
          <a:xfrm>
            <a:off x="287656" y="1781746"/>
            <a:ext cx="4665344" cy="3333605"/>
          </a:xfrm>
          <a:prstGeom prst="rect">
            <a:avLst/>
          </a:prstGeom>
        </p:spPr>
        <p:txBody>
          <a:bodyPr vert="horz" wrap="square" lIns="0" tIns="9525" rIns="0" bIns="0" rtlCol="0">
            <a:spAutoFit/>
          </a:bodyPr>
          <a:lstStyle/>
          <a:p>
            <a:pPr marL="266700" marR="182880" indent="-257175">
              <a:spcBef>
                <a:spcPts val="75"/>
              </a:spcBef>
              <a:buFont typeface="Arial"/>
              <a:buChar char="•"/>
              <a:tabLst>
                <a:tab pos="266224" algn="l"/>
                <a:tab pos="266700" algn="l"/>
              </a:tabLst>
            </a:pPr>
            <a:r>
              <a:rPr sz="2000" b="1" dirty="0">
                <a:solidFill>
                  <a:srgbClr val="FFFFFF"/>
                </a:solidFill>
                <a:latin typeface="Calibri"/>
                <a:cs typeface="Calibri"/>
              </a:rPr>
              <a:t>Actions </a:t>
            </a:r>
            <a:r>
              <a:rPr sz="2000" b="1" spc="-8" dirty="0">
                <a:solidFill>
                  <a:srgbClr val="FFFFFF"/>
                </a:solidFill>
                <a:latin typeface="Calibri"/>
                <a:cs typeface="Calibri"/>
              </a:rPr>
              <a:t>by </a:t>
            </a:r>
            <a:r>
              <a:rPr sz="2000" b="1" spc="-19" dirty="0">
                <a:solidFill>
                  <a:srgbClr val="FFFFFF"/>
                </a:solidFill>
                <a:latin typeface="Calibri"/>
                <a:cs typeface="Calibri"/>
              </a:rPr>
              <a:t>state </a:t>
            </a:r>
            <a:r>
              <a:rPr sz="2000" b="1" dirty="0">
                <a:solidFill>
                  <a:srgbClr val="FFFFFF"/>
                </a:solidFill>
                <a:latin typeface="Calibri"/>
                <a:cs typeface="Calibri"/>
              </a:rPr>
              <a:t>and local officials </a:t>
            </a:r>
            <a:r>
              <a:rPr sz="2000" b="1" spc="-4" dirty="0">
                <a:solidFill>
                  <a:srgbClr val="FFFFFF"/>
                </a:solidFill>
                <a:latin typeface="Calibri"/>
                <a:cs typeface="Calibri"/>
              </a:rPr>
              <a:t>can</a:t>
            </a:r>
            <a:r>
              <a:rPr sz="2000" b="1" spc="-79" dirty="0">
                <a:solidFill>
                  <a:srgbClr val="FFFFFF"/>
                </a:solidFill>
                <a:latin typeface="Calibri"/>
                <a:cs typeface="Calibri"/>
              </a:rPr>
              <a:t> </a:t>
            </a:r>
            <a:r>
              <a:rPr sz="2000" b="1" spc="-4" dirty="0">
                <a:solidFill>
                  <a:srgbClr val="FFFFFF"/>
                </a:solidFill>
                <a:latin typeface="Calibri"/>
                <a:cs typeface="Calibri"/>
              </a:rPr>
              <a:t>be  </a:t>
            </a:r>
            <a:r>
              <a:rPr sz="2000" b="1" spc="-8" dirty="0">
                <a:solidFill>
                  <a:srgbClr val="FFFFFF"/>
                </a:solidFill>
                <a:latin typeface="Calibri"/>
                <a:cs typeface="Calibri"/>
              </a:rPr>
              <a:t>challenged </a:t>
            </a:r>
            <a:r>
              <a:rPr sz="2000" b="1" spc="-11" dirty="0">
                <a:solidFill>
                  <a:srgbClr val="FFFFFF"/>
                </a:solidFill>
                <a:latin typeface="Calibri"/>
                <a:cs typeface="Calibri"/>
              </a:rPr>
              <a:t>before </a:t>
            </a:r>
            <a:r>
              <a:rPr sz="2000" b="1" dirty="0">
                <a:solidFill>
                  <a:srgbClr val="FFFFFF"/>
                </a:solidFill>
                <a:latin typeface="Calibri"/>
                <a:cs typeface="Calibri"/>
              </a:rPr>
              <a:t>a </a:t>
            </a:r>
            <a:r>
              <a:rPr sz="2000" b="1" spc="-11" dirty="0">
                <a:solidFill>
                  <a:srgbClr val="FFFFFF"/>
                </a:solidFill>
                <a:latin typeface="Calibri"/>
                <a:cs typeface="Calibri"/>
              </a:rPr>
              <a:t>federal</a:t>
            </a:r>
            <a:r>
              <a:rPr sz="2000" b="1" spc="-19" dirty="0">
                <a:solidFill>
                  <a:srgbClr val="FFFFFF"/>
                </a:solidFill>
                <a:latin typeface="Calibri"/>
                <a:cs typeface="Calibri"/>
              </a:rPr>
              <a:t> </a:t>
            </a:r>
            <a:r>
              <a:rPr sz="2000" b="1" spc="-8" dirty="0">
                <a:solidFill>
                  <a:srgbClr val="FFFFFF"/>
                </a:solidFill>
                <a:latin typeface="Calibri"/>
                <a:cs typeface="Calibri"/>
              </a:rPr>
              <a:t>judge</a:t>
            </a:r>
            <a:endParaRPr sz="2000" dirty="0">
              <a:latin typeface="Calibri"/>
              <a:cs typeface="Calibri"/>
            </a:endParaRPr>
          </a:p>
          <a:p>
            <a:pPr>
              <a:spcBef>
                <a:spcPts val="8"/>
              </a:spcBef>
              <a:buClr>
                <a:srgbClr val="FFFFFF"/>
              </a:buClr>
              <a:buFont typeface="Arial"/>
              <a:buChar char="•"/>
            </a:pPr>
            <a:endParaRPr sz="2800" dirty="0">
              <a:latin typeface="Times New Roman"/>
              <a:cs typeface="Times New Roman"/>
            </a:endParaRPr>
          </a:p>
          <a:p>
            <a:pPr marL="266700" marR="3810" indent="-257175">
              <a:buFont typeface="Arial"/>
              <a:buChar char="•"/>
              <a:tabLst>
                <a:tab pos="266224" algn="l"/>
                <a:tab pos="266700" algn="l"/>
              </a:tabLst>
            </a:pPr>
            <a:r>
              <a:rPr sz="2000" b="1" spc="-8" dirty="0">
                <a:solidFill>
                  <a:srgbClr val="FFFF00"/>
                </a:solidFill>
                <a:latin typeface="Calibri"/>
                <a:cs typeface="Calibri"/>
              </a:rPr>
              <a:t>Preemption</a:t>
            </a:r>
            <a:r>
              <a:rPr sz="2000" b="1" spc="-8" dirty="0">
                <a:solidFill>
                  <a:srgbClr val="FFFFFF"/>
                </a:solidFill>
                <a:latin typeface="Calibri"/>
                <a:cs typeface="Calibri"/>
              </a:rPr>
              <a:t> </a:t>
            </a:r>
            <a:r>
              <a:rPr sz="2000" b="1" dirty="0">
                <a:solidFill>
                  <a:srgbClr val="FFFFFF"/>
                </a:solidFill>
                <a:latin typeface="Calibri"/>
                <a:cs typeface="Calibri"/>
              </a:rPr>
              <a:t>- </a:t>
            </a:r>
            <a:r>
              <a:rPr sz="2000" b="1" spc="-11" dirty="0">
                <a:solidFill>
                  <a:srgbClr val="FFFFFF"/>
                </a:solidFill>
                <a:latin typeface="Calibri"/>
                <a:cs typeface="Calibri"/>
              </a:rPr>
              <a:t>federal laws </a:t>
            </a:r>
            <a:r>
              <a:rPr sz="2000" b="1" spc="-19" dirty="0">
                <a:solidFill>
                  <a:srgbClr val="FFFFFF"/>
                </a:solidFill>
                <a:latin typeface="Calibri"/>
                <a:cs typeface="Calibri"/>
              </a:rPr>
              <a:t>take </a:t>
            </a:r>
            <a:r>
              <a:rPr sz="2000" b="1" spc="-8" dirty="0">
                <a:solidFill>
                  <a:srgbClr val="FFFFFF"/>
                </a:solidFill>
                <a:latin typeface="Calibri"/>
                <a:cs typeface="Calibri"/>
              </a:rPr>
              <a:t>precedence  over </a:t>
            </a:r>
            <a:r>
              <a:rPr sz="2000" b="1" spc="-19" dirty="0">
                <a:solidFill>
                  <a:srgbClr val="FFFFFF"/>
                </a:solidFill>
                <a:latin typeface="Calibri"/>
                <a:cs typeface="Calibri"/>
              </a:rPr>
              <a:t>state </a:t>
            </a:r>
            <a:r>
              <a:rPr sz="2000" b="1" dirty="0">
                <a:solidFill>
                  <a:srgbClr val="FFFFFF"/>
                </a:solidFill>
                <a:latin typeface="Calibri"/>
                <a:cs typeface="Calibri"/>
              </a:rPr>
              <a:t>and local </a:t>
            </a:r>
            <a:r>
              <a:rPr sz="2000" b="1" spc="-8" dirty="0">
                <a:solidFill>
                  <a:srgbClr val="FFFFFF"/>
                </a:solidFill>
                <a:latin typeface="Calibri"/>
                <a:cs typeface="Calibri"/>
              </a:rPr>
              <a:t>laws </a:t>
            </a:r>
            <a:r>
              <a:rPr sz="2000" b="1" dirty="0">
                <a:solidFill>
                  <a:srgbClr val="FFFFFF"/>
                </a:solidFill>
                <a:latin typeface="Calibri"/>
                <a:cs typeface="Calibri"/>
              </a:rPr>
              <a:t>(civil </a:t>
            </a:r>
            <a:r>
              <a:rPr sz="2000" b="1" spc="-8" dirty="0">
                <a:solidFill>
                  <a:srgbClr val="FFFFFF"/>
                </a:solidFill>
                <a:latin typeface="Calibri"/>
                <a:cs typeface="Calibri"/>
              </a:rPr>
              <a:t>rights,  </a:t>
            </a:r>
            <a:r>
              <a:rPr sz="2000" b="1" spc="-15" dirty="0">
                <a:solidFill>
                  <a:srgbClr val="FFFFFF"/>
                </a:solidFill>
                <a:latin typeface="Calibri"/>
                <a:cs typeface="Calibri"/>
              </a:rPr>
              <a:t>water</a:t>
            </a:r>
            <a:r>
              <a:rPr sz="2000" b="1" spc="-8" dirty="0">
                <a:solidFill>
                  <a:srgbClr val="FFFFFF"/>
                </a:solidFill>
                <a:latin typeface="Calibri"/>
                <a:cs typeface="Calibri"/>
              </a:rPr>
              <a:t> </a:t>
            </a:r>
            <a:r>
              <a:rPr sz="2000" b="1" spc="-4" dirty="0">
                <a:solidFill>
                  <a:srgbClr val="FFFFFF"/>
                </a:solidFill>
                <a:latin typeface="Calibri"/>
                <a:cs typeface="Calibri"/>
              </a:rPr>
              <a:t>quality)</a:t>
            </a:r>
            <a:endParaRPr sz="2000" dirty="0">
              <a:latin typeface="Calibri"/>
              <a:cs typeface="Calibri"/>
            </a:endParaRPr>
          </a:p>
          <a:p>
            <a:pPr>
              <a:spcBef>
                <a:spcPts val="8"/>
              </a:spcBef>
              <a:buClr>
                <a:srgbClr val="FFFFFF"/>
              </a:buClr>
              <a:buFont typeface="Arial"/>
              <a:buChar char="•"/>
            </a:pPr>
            <a:endParaRPr sz="2800" dirty="0">
              <a:latin typeface="Times New Roman"/>
              <a:cs typeface="Times New Roman"/>
            </a:endParaRPr>
          </a:p>
          <a:p>
            <a:pPr marL="266700" marR="338613" indent="-257175">
              <a:buFont typeface="Arial"/>
              <a:buChar char="•"/>
              <a:tabLst>
                <a:tab pos="266224" algn="l"/>
                <a:tab pos="266700" algn="l"/>
              </a:tabLst>
            </a:pPr>
            <a:r>
              <a:rPr sz="2000" b="1" spc="-4" dirty="0">
                <a:solidFill>
                  <a:srgbClr val="FFFF00"/>
                </a:solidFill>
                <a:latin typeface="Calibri"/>
                <a:cs typeface="Calibri"/>
              </a:rPr>
              <a:t>Supreme Court </a:t>
            </a:r>
            <a:r>
              <a:rPr sz="2000" b="1" dirty="0">
                <a:solidFill>
                  <a:srgbClr val="FFFF00"/>
                </a:solidFill>
                <a:latin typeface="Calibri"/>
                <a:cs typeface="Calibri"/>
              </a:rPr>
              <a:t>has </a:t>
            </a:r>
            <a:r>
              <a:rPr sz="2000" b="1" spc="-8" dirty="0">
                <a:solidFill>
                  <a:srgbClr val="FFFF00"/>
                </a:solidFill>
                <a:latin typeface="Calibri"/>
                <a:cs typeface="Calibri"/>
              </a:rPr>
              <a:t>generally </a:t>
            </a:r>
            <a:r>
              <a:rPr sz="2000" b="1" spc="-15" dirty="0">
                <a:solidFill>
                  <a:srgbClr val="FFFF00"/>
                </a:solidFill>
                <a:latin typeface="Calibri"/>
                <a:cs typeface="Calibri"/>
              </a:rPr>
              <a:t>favored  </a:t>
            </a:r>
            <a:r>
              <a:rPr sz="2000" b="1" spc="-8" dirty="0">
                <a:solidFill>
                  <a:srgbClr val="FFFF00"/>
                </a:solidFill>
                <a:latin typeface="Calibri"/>
                <a:cs typeface="Calibri"/>
              </a:rPr>
              <a:t>powers </a:t>
            </a:r>
            <a:r>
              <a:rPr sz="2000" b="1" dirty="0">
                <a:solidFill>
                  <a:srgbClr val="FFFF00"/>
                </a:solidFill>
                <a:latin typeface="Calibri"/>
                <a:cs typeface="Calibri"/>
              </a:rPr>
              <a:t>of </a:t>
            </a:r>
            <a:r>
              <a:rPr sz="2000" b="1" spc="-11" dirty="0">
                <a:solidFill>
                  <a:srgbClr val="FFFF00"/>
                </a:solidFill>
                <a:latin typeface="Calibri"/>
                <a:cs typeface="Calibri"/>
              </a:rPr>
              <a:t>federal </a:t>
            </a:r>
            <a:r>
              <a:rPr sz="2000" b="1" spc="-8" dirty="0">
                <a:solidFill>
                  <a:srgbClr val="FFFF00"/>
                </a:solidFill>
                <a:latin typeface="Calibri"/>
                <a:cs typeface="Calibri"/>
              </a:rPr>
              <a:t>government over</a:t>
            </a:r>
            <a:r>
              <a:rPr sz="2000" b="1" spc="-71" dirty="0">
                <a:solidFill>
                  <a:srgbClr val="FFFF00"/>
                </a:solidFill>
                <a:latin typeface="Calibri"/>
                <a:cs typeface="Calibri"/>
              </a:rPr>
              <a:t> </a:t>
            </a:r>
            <a:r>
              <a:rPr sz="2000" b="1" dirty="0">
                <a:solidFill>
                  <a:srgbClr val="FFFF00"/>
                </a:solidFill>
                <a:latin typeface="Calibri"/>
                <a:cs typeface="Calibri"/>
              </a:rPr>
              <a:t>the  </a:t>
            </a:r>
            <a:r>
              <a:rPr sz="2000" b="1" spc="-15" dirty="0">
                <a:solidFill>
                  <a:srgbClr val="FFFF00"/>
                </a:solidFill>
                <a:latin typeface="Calibri"/>
                <a:cs typeface="Calibri"/>
              </a:rPr>
              <a:t>states</a:t>
            </a:r>
            <a:endParaRPr sz="2000" dirty="0">
              <a:solidFill>
                <a:srgbClr val="FFFF00"/>
              </a:solidFill>
              <a:latin typeface="Calibri"/>
              <a:cs typeface="Calibri"/>
            </a:endParaRPr>
          </a:p>
        </p:txBody>
      </p:sp>
      <p:sp>
        <p:nvSpPr>
          <p:cNvPr id="5" name="object 5"/>
          <p:cNvSpPr/>
          <p:nvPr/>
        </p:nvSpPr>
        <p:spPr>
          <a:xfrm>
            <a:off x="5486400" y="1328052"/>
            <a:ext cx="3429000" cy="3822192"/>
          </a:xfrm>
          <a:prstGeom prst="rect">
            <a:avLst/>
          </a:prstGeom>
          <a:blipFill>
            <a:blip r:embed="rId2" cstate="print"/>
            <a:stretch>
              <a:fillRect/>
            </a:stretch>
          </a:blipFill>
        </p:spPr>
        <p:txBody>
          <a:bodyPr wrap="square" lIns="0" tIns="0" rIns="0" bIns="0" rtlCol="0"/>
          <a:lstStyle/>
          <a:p>
            <a:endParaRPr sz="1350"/>
          </a:p>
        </p:txBody>
      </p:sp>
      <p:sp>
        <p:nvSpPr>
          <p:cNvPr id="6" name="TextBox 5">
            <a:extLst>
              <a:ext uri="{FF2B5EF4-FFF2-40B4-BE49-F238E27FC236}">
                <a16:creationId xmlns:a16="http://schemas.microsoft.com/office/drawing/2014/main" id="{898551B3-E430-442A-97C3-83EE60DCE857}"/>
              </a:ext>
            </a:extLst>
          </p:cNvPr>
          <p:cNvSpPr txBox="1"/>
          <p:nvPr/>
        </p:nvSpPr>
        <p:spPr>
          <a:xfrm>
            <a:off x="990600" y="47672"/>
            <a:ext cx="7591630" cy="584775"/>
          </a:xfrm>
          <a:prstGeom prst="rect">
            <a:avLst/>
          </a:prstGeom>
          <a:noFill/>
        </p:spPr>
        <p:txBody>
          <a:bodyPr wrap="none" rtlCol="0">
            <a:spAutoFit/>
          </a:bodyPr>
          <a:lstStyle/>
          <a:p>
            <a:r>
              <a:rPr lang="en-US" sz="3200" b="1" dirty="0"/>
              <a:t>Supreme Court Shapes Federalism,</a:t>
            </a:r>
            <a:r>
              <a:rPr lang="en-US" sz="2800" b="1" dirty="0"/>
              <a:t> </a:t>
            </a:r>
            <a:r>
              <a:rPr lang="en-US" b="1" dirty="0"/>
              <a:t>AMSCO pg. 68 </a:t>
            </a:r>
            <a:endParaRPr lang="en-US" sz="2800" b="1" dirty="0"/>
          </a:p>
        </p:txBody>
      </p:sp>
    </p:spTree>
    <p:extLst>
      <p:ext uri="{BB962C8B-B14F-4D97-AF65-F5344CB8AC3E}">
        <p14:creationId xmlns:p14="http://schemas.microsoft.com/office/powerpoint/2010/main" val="2053086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10" y="31020"/>
            <a:ext cx="9102090" cy="486191"/>
          </a:xfrm>
          <a:prstGeom prst="rect">
            <a:avLst/>
          </a:prstGeom>
        </p:spPr>
        <p:txBody>
          <a:bodyPr vert="horz" wrap="square" lIns="0" tIns="9049" rIns="0" bIns="0" rtlCol="0">
            <a:spAutoFit/>
          </a:bodyPr>
          <a:lstStyle/>
          <a:p>
            <a:pPr marL="9525">
              <a:spcBef>
                <a:spcPts val="71"/>
              </a:spcBef>
            </a:pPr>
            <a:r>
              <a:rPr sz="3100" i="1" spc="-4" dirty="0">
                <a:solidFill>
                  <a:srgbClr val="008000"/>
                </a:solidFill>
                <a:latin typeface="Calibri"/>
                <a:cs typeface="Calibri"/>
              </a:rPr>
              <a:t>McCulloch </a:t>
            </a:r>
            <a:r>
              <a:rPr sz="3100" i="1" spc="-90" dirty="0">
                <a:solidFill>
                  <a:srgbClr val="008000"/>
                </a:solidFill>
                <a:latin typeface="Calibri"/>
                <a:cs typeface="Calibri"/>
              </a:rPr>
              <a:t>v. </a:t>
            </a:r>
            <a:r>
              <a:rPr sz="3100" i="1" spc="-4" dirty="0">
                <a:solidFill>
                  <a:srgbClr val="008000"/>
                </a:solidFill>
                <a:latin typeface="Calibri"/>
                <a:cs typeface="Calibri"/>
              </a:rPr>
              <a:t>Maryland </a:t>
            </a:r>
            <a:r>
              <a:rPr sz="3100" dirty="0">
                <a:solidFill>
                  <a:srgbClr val="008000"/>
                </a:solidFill>
                <a:latin typeface="Calibri"/>
                <a:cs typeface="Calibri"/>
              </a:rPr>
              <a:t>(1819) </a:t>
            </a:r>
            <a:r>
              <a:rPr sz="3100" spc="-4" dirty="0">
                <a:solidFill>
                  <a:srgbClr val="008000"/>
                </a:solidFill>
                <a:latin typeface="Calibri"/>
                <a:cs typeface="Calibri"/>
              </a:rPr>
              <a:t>– </a:t>
            </a:r>
            <a:r>
              <a:rPr sz="3100" spc="-15" dirty="0">
                <a:solidFill>
                  <a:srgbClr val="008000"/>
                </a:solidFill>
                <a:latin typeface="Calibri"/>
                <a:cs typeface="Calibri"/>
              </a:rPr>
              <a:t>REQUIRED </a:t>
            </a:r>
            <a:r>
              <a:rPr sz="3100" spc="-19" dirty="0">
                <a:solidFill>
                  <a:srgbClr val="008000"/>
                </a:solidFill>
                <a:latin typeface="Calibri"/>
                <a:cs typeface="Calibri"/>
              </a:rPr>
              <a:t>COURT</a:t>
            </a:r>
            <a:r>
              <a:rPr sz="3100" spc="161" dirty="0">
                <a:solidFill>
                  <a:srgbClr val="008000"/>
                </a:solidFill>
                <a:latin typeface="Calibri"/>
                <a:cs typeface="Calibri"/>
              </a:rPr>
              <a:t> </a:t>
            </a:r>
            <a:r>
              <a:rPr sz="3100" spc="-8" dirty="0">
                <a:solidFill>
                  <a:srgbClr val="008000"/>
                </a:solidFill>
                <a:latin typeface="Calibri"/>
                <a:cs typeface="Calibri"/>
              </a:rPr>
              <a:t>CASE</a:t>
            </a:r>
            <a:endParaRPr sz="3100" dirty="0">
              <a:latin typeface="Calibri"/>
              <a:cs typeface="Calibri"/>
            </a:endParaRPr>
          </a:p>
        </p:txBody>
      </p:sp>
      <p:sp>
        <p:nvSpPr>
          <p:cNvPr id="3" name="object 3"/>
          <p:cNvSpPr/>
          <p:nvPr/>
        </p:nvSpPr>
        <p:spPr>
          <a:xfrm>
            <a:off x="13448" y="767869"/>
            <a:ext cx="8629650" cy="3371850"/>
          </a:xfrm>
          <a:prstGeom prst="rect">
            <a:avLst/>
          </a:prstGeom>
          <a:blipFill>
            <a:blip r:embed="rId2" cstate="print"/>
            <a:stretch>
              <a:fillRect/>
            </a:stretch>
          </a:blipFill>
        </p:spPr>
        <p:txBody>
          <a:bodyPr wrap="square" lIns="0" tIns="0" rIns="0" bIns="0" rtlCol="0"/>
          <a:lstStyle/>
          <a:p>
            <a:endParaRPr sz="1400"/>
          </a:p>
        </p:txBody>
      </p:sp>
      <p:sp>
        <p:nvSpPr>
          <p:cNvPr id="4" name="object 4"/>
          <p:cNvSpPr txBox="1"/>
          <p:nvPr/>
        </p:nvSpPr>
        <p:spPr>
          <a:xfrm>
            <a:off x="338865" y="2224399"/>
            <a:ext cx="2273149" cy="2165978"/>
          </a:xfrm>
          <a:prstGeom prst="rect">
            <a:avLst/>
          </a:prstGeom>
          <a:solidFill>
            <a:srgbClr val="000000">
              <a:alpha val="65881"/>
            </a:srgbClr>
          </a:solidFill>
        </p:spPr>
        <p:txBody>
          <a:bodyPr vert="horz" wrap="square" lIns="0" tIns="11430" rIns="0" bIns="0" rtlCol="0">
            <a:spAutoFit/>
          </a:bodyPr>
          <a:lstStyle/>
          <a:p>
            <a:pPr marL="51435" marR="190024">
              <a:spcBef>
                <a:spcPts val="90"/>
              </a:spcBef>
            </a:pPr>
            <a:r>
              <a:rPr sz="2000" b="1" dirty="0">
                <a:solidFill>
                  <a:srgbClr val="FFFFFF"/>
                </a:solidFill>
                <a:latin typeface="Calibri"/>
                <a:cs typeface="Calibri"/>
              </a:rPr>
              <a:t>In </a:t>
            </a:r>
            <a:r>
              <a:rPr sz="2000" b="1" spc="-4" dirty="0">
                <a:solidFill>
                  <a:srgbClr val="FFFFFF"/>
                </a:solidFill>
                <a:latin typeface="Calibri"/>
                <a:cs typeface="Calibri"/>
              </a:rPr>
              <a:t>1816, the </a:t>
            </a:r>
            <a:r>
              <a:rPr sz="2000" b="1" dirty="0">
                <a:solidFill>
                  <a:srgbClr val="FFFFFF"/>
                </a:solidFill>
                <a:latin typeface="Calibri"/>
                <a:cs typeface="Calibri"/>
              </a:rPr>
              <a:t>Federal  </a:t>
            </a:r>
            <a:r>
              <a:rPr sz="2000" b="1" spc="-4" dirty="0">
                <a:solidFill>
                  <a:srgbClr val="FFFFFF"/>
                </a:solidFill>
                <a:latin typeface="Calibri"/>
                <a:cs typeface="Calibri"/>
              </a:rPr>
              <a:t>gov’t established</a:t>
            </a:r>
            <a:r>
              <a:rPr sz="2000" b="1" spc="-49" dirty="0">
                <a:solidFill>
                  <a:srgbClr val="FFFFFF"/>
                </a:solidFill>
                <a:latin typeface="Calibri"/>
                <a:cs typeface="Calibri"/>
              </a:rPr>
              <a:t> </a:t>
            </a:r>
            <a:r>
              <a:rPr sz="2000" b="1" spc="-4" dirty="0">
                <a:solidFill>
                  <a:srgbClr val="FFFFFF"/>
                </a:solidFill>
                <a:latin typeface="Calibri"/>
                <a:cs typeface="Calibri"/>
              </a:rPr>
              <a:t>the  </a:t>
            </a:r>
            <a:r>
              <a:rPr sz="2000" b="1" dirty="0">
                <a:solidFill>
                  <a:srgbClr val="FFFFFF"/>
                </a:solidFill>
                <a:latin typeface="Calibri"/>
                <a:cs typeface="Calibri"/>
              </a:rPr>
              <a:t>Second Bank of </a:t>
            </a:r>
            <a:r>
              <a:rPr sz="2000" b="1" spc="-4" dirty="0">
                <a:solidFill>
                  <a:srgbClr val="FFFFFF"/>
                </a:solidFill>
                <a:latin typeface="Calibri"/>
                <a:cs typeface="Calibri"/>
              </a:rPr>
              <a:t>the  United States </a:t>
            </a:r>
            <a:r>
              <a:rPr sz="2000" b="1" dirty="0">
                <a:solidFill>
                  <a:srgbClr val="FFFFFF"/>
                </a:solidFill>
                <a:latin typeface="Calibri"/>
                <a:cs typeface="Calibri"/>
              </a:rPr>
              <a:t>in  </a:t>
            </a:r>
            <a:r>
              <a:rPr sz="2000" b="1" spc="-4" dirty="0">
                <a:solidFill>
                  <a:srgbClr val="FFFFFF"/>
                </a:solidFill>
                <a:latin typeface="Calibri"/>
                <a:cs typeface="Calibri"/>
              </a:rPr>
              <a:t>Baltimore,</a:t>
            </a:r>
            <a:r>
              <a:rPr sz="2000" b="1" spc="-34" dirty="0">
                <a:solidFill>
                  <a:srgbClr val="FFFFFF"/>
                </a:solidFill>
                <a:latin typeface="Calibri"/>
                <a:cs typeface="Calibri"/>
              </a:rPr>
              <a:t> </a:t>
            </a:r>
            <a:r>
              <a:rPr sz="2000" b="1" spc="-4" dirty="0">
                <a:solidFill>
                  <a:srgbClr val="FFFFFF"/>
                </a:solidFill>
                <a:latin typeface="Calibri"/>
                <a:cs typeface="Calibri"/>
              </a:rPr>
              <a:t>Maryland</a:t>
            </a:r>
            <a:endParaRPr sz="2000" dirty="0">
              <a:latin typeface="Calibri"/>
              <a:cs typeface="Calibri"/>
            </a:endParaRPr>
          </a:p>
        </p:txBody>
      </p:sp>
      <p:sp>
        <p:nvSpPr>
          <p:cNvPr id="5" name="object 5"/>
          <p:cNvSpPr txBox="1"/>
          <p:nvPr/>
        </p:nvSpPr>
        <p:spPr>
          <a:xfrm>
            <a:off x="2895600" y="2281518"/>
            <a:ext cx="2683732" cy="1858201"/>
          </a:xfrm>
          <a:prstGeom prst="rect">
            <a:avLst/>
          </a:prstGeom>
          <a:solidFill>
            <a:srgbClr val="000000">
              <a:alpha val="67057"/>
            </a:srgbClr>
          </a:solidFill>
        </p:spPr>
        <p:txBody>
          <a:bodyPr vert="horz" wrap="square" lIns="0" tIns="11430" rIns="0" bIns="0" rtlCol="0">
            <a:spAutoFit/>
          </a:bodyPr>
          <a:lstStyle/>
          <a:p>
            <a:pPr marL="60008" marR="52864" algn="ctr">
              <a:spcBef>
                <a:spcPts val="90"/>
              </a:spcBef>
            </a:pPr>
            <a:r>
              <a:rPr sz="2000" b="1" dirty="0">
                <a:solidFill>
                  <a:srgbClr val="FFFFFF"/>
                </a:solidFill>
                <a:latin typeface="Calibri"/>
                <a:cs typeface="Calibri"/>
              </a:rPr>
              <a:t>In </a:t>
            </a:r>
            <a:r>
              <a:rPr sz="2000" b="1" spc="-4" dirty="0">
                <a:solidFill>
                  <a:srgbClr val="FFFFFF"/>
                </a:solidFill>
                <a:latin typeface="Calibri"/>
                <a:cs typeface="Calibri"/>
              </a:rPr>
              <a:t>1818, the </a:t>
            </a:r>
            <a:r>
              <a:rPr sz="2000" b="1" dirty="0">
                <a:solidFill>
                  <a:srgbClr val="FFFFFF"/>
                </a:solidFill>
                <a:latin typeface="Calibri"/>
                <a:cs typeface="Calibri"/>
              </a:rPr>
              <a:t>State of  </a:t>
            </a:r>
            <a:r>
              <a:rPr sz="2000" b="1" spc="-4" dirty="0">
                <a:solidFill>
                  <a:srgbClr val="FFFFFF"/>
                </a:solidFill>
                <a:latin typeface="Calibri"/>
                <a:cs typeface="Calibri"/>
              </a:rPr>
              <a:t>Maryland </a:t>
            </a:r>
            <a:r>
              <a:rPr sz="2000" b="1" dirty="0">
                <a:solidFill>
                  <a:srgbClr val="FFFFFF"/>
                </a:solidFill>
                <a:latin typeface="Calibri"/>
                <a:cs typeface="Calibri"/>
              </a:rPr>
              <a:t>passed an act to  impose a tax on all </a:t>
            </a:r>
            <a:r>
              <a:rPr sz="2000" b="1" spc="-4" dirty="0">
                <a:solidFill>
                  <a:srgbClr val="FFFFFF"/>
                </a:solidFill>
                <a:latin typeface="Calibri"/>
                <a:cs typeface="Calibri"/>
              </a:rPr>
              <a:t>banks</a:t>
            </a:r>
            <a:r>
              <a:rPr sz="2000" b="1" spc="-98" dirty="0">
                <a:solidFill>
                  <a:srgbClr val="FFFFFF"/>
                </a:solidFill>
                <a:latin typeface="Calibri"/>
                <a:cs typeface="Calibri"/>
              </a:rPr>
              <a:t> </a:t>
            </a:r>
            <a:r>
              <a:rPr sz="2000" b="1" dirty="0">
                <a:solidFill>
                  <a:srgbClr val="FFFFFF"/>
                </a:solidFill>
                <a:latin typeface="Calibri"/>
                <a:cs typeface="Calibri"/>
              </a:rPr>
              <a:t>in  </a:t>
            </a:r>
            <a:r>
              <a:rPr sz="2000" b="1" spc="-4" dirty="0">
                <a:solidFill>
                  <a:srgbClr val="FFFFFF"/>
                </a:solidFill>
                <a:latin typeface="Calibri"/>
                <a:cs typeface="Calibri"/>
              </a:rPr>
              <a:t>the </a:t>
            </a:r>
            <a:r>
              <a:rPr sz="2000" b="1" dirty="0">
                <a:solidFill>
                  <a:srgbClr val="FFFFFF"/>
                </a:solidFill>
                <a:latin typeface="Calibri"/>
                <a:cs typeface="Calibri"/>
              </a:rPr>
              <a:t>State of </a:t>
            </a:r>
            <a:r>
              <a:rPr sz="2000" b="1" spc="-4" dirty="0">
                <a:solidFill>
                  <a:srgbClr val="FFFFFF"/>
                </a:solidFill>
                <a:latin typeface="Calibri"/>
                <a:cs typeface="Calibri"/>
              </a:rPr>
              <a:t>Maryland </a:t>
            </a:r>
            <a:r>
              <a:rPr sz="2000" b="1" dirty="0">
                <a:solidFill>
                  <a:srgbClr val="FFFFFF"/>
                </a:solidFill>
                <a:latin typeface="Calibri"/>
                <a:cs typeface="Calibri"/>
              </a:rPr>
              <a:t>not  </a:t>
            </a:r>
            <a:r>
              <a:rPr sz="2000" b="1" spc="-4" dirty="0">
                <a:solidFill>
                  <a:srgbClr val="FFFFFF"/>
                </a:solidFill>
                <a:latin typeface="Calibri"/>
                <a:cs typeface="Calibri"/>
              </a:rPr>
              <a:t>chartered </a:t>
            </a:r>
            <a:r>
              <a:rPr sz="2000" b="1" dirty="0">
                <a:solidFill>
                  <a:srgbClr val="FFFFFF"/>
                </a:solidFill>
                <a:latin typeface="Calibri"/>
                <a:cs typeface="Calibri"/>
              </a:rPr>
              <a:t>by </a:t>
            </a:r>
            <a:r>
              <a:rPr sz="2000" b="1" spc="-4" dirty="0">
                <a:solidFill>
                  <a:srgbClr val="FFFFFF"/>
                </a:solidFill>
                <a:latin typeface="Calibri"/>
                <a:cs typeface="Calibri"/>
              </a:rPr>
              <a:t>the</a:t>
            </a:r>
            <a:r>
              <a:rPr sz="2000" b="1" spc="-53" dirty="0">
                <a:solidFill>
                  <a:srgbClr val="FFFFFF"/>
                </a:solidFill>
                <a:latin typeface="Calibri"/>
                <a:cs typeface="Calibri"/>
              </a:rPr>
              <a:t> </a:t>
            </a:r>
            <a:r>
              <a:rPr sz="2000" b="1" dirty="0">
                <a:solidFill>
                  <a:srgbClr val="FFFFFF"/>
                </a:solidFill>
                <a:latin typeface="Calibri"/>
                <a:cs typeface="Calibri"/>
              </a:rPr>
              <a:t>legislature</a:t>
            </a:r>
            <a:endParaRPr sz="2000" dirty="0">
              <a:latin typeface="Calibri"/>
              <a:cs typeface="Calibri"/>
            </a:endParaRPr>
          </a:p>
        </p:txBody>
      </p:sp>
      <p:sp>
        <p:nvSpPr>
          <p:cNvPr id="6" name="object 6"/>
          <p:cNvSpPr/>
          <p:nvPr/>
        </p:nvSpPr>
        <p:spPr>
          <a:xfrm>
            <a:off x="5803450" y="2283079"/>
            <a:ext cx="2057400" cy="2107297"/>
          </a:xfrm>
          <a:custGeom>
            <a:avLst/>
            <a:gdLst/>
            <a:ahLst/>
            <a:cxnLst/>
            <a:rect l="l" t="t" r="r" b="b"/>
            <a:pathLst>
              <a:path w="2743200" h="1981200">
                <a:moveTo>
                  <a:pt x="0" y="1981200"/>
                </a:moveTo>
                <a:lnTo>
                  <a:pt x="2743200" y="1981200"/>
                </a:lnTo>
                <a:lnTo>
                  <a:pt x="2743200" y="0"/>
                </a:lnTo>
                <a:lnTo>
                  <a:pt x="0" y="0"/>
                </a:lnTo>
                <a:lnTo>
                  <a:pt x="0" y="1981200"/>
                </a:lnTo>
                <a:close/>
              </a:path>
            </a:pathLst>
          </a:custGeom>
          <a:solidFill>
            <a:srgbClr val="000000">
              <a:alpha val="65881"/>
            </a:srgbClr>
          </a:solidFill>
        </p:spPr>
        <p:txBody>
          <a:bodyPr wrap="square" lIns="0" tIns="0" rIns="0" bIns="0" rtlCol="0"/>
          <a:lstStyle/>
          <a:p>
            <a:endParaRPr sz="1350"/>
          </a:p>
        </p:txBody>
      </p:sp>
      <p:sp>
        <p:nvSpPr>
          <p:cNvPr id="7" name="object 7"/>
          <p:cNvSpPr txBox="1"/>
          <p:nvPr/>
        </p:nvSpPr>
        <p:spPr>
          <a:xfrm>
            <a:off x="5936200" y="2347408"/>
            <a:ext cx="2013099" cy="1856277"/>
          </a:xfrm>
          <a:prstGeom prst="rect">
            <a:avLst/>
          </a:prstGeom>
        </p:spPr>
        <p:txBody>
          <a:bodyPr vert="horz" wrap="square" lIns="0" tIns="9525" rIns="0" bIns="0" rtlCol="0">
            <a:spAutoFit/>
          </a:bodyPr>
          <a:lstStyle/>
          <a:p>
            <a:pPr marL="51911" marR="60484">
              <a:spcBef>
                <a:spcPts val="75"/>
              </a:spcBef>
            </a:pPr>
            <a:r>
              <a:rPr sz="2000" b="1" spc="-8" dirty="0">
                <a:solidFill>
                  <a:srgbClr val="FFFFFF"/>
                </a:solidFill>
                <a:latin typeface="Calibri"/>
                <a:cs typeface="Calibri"/>
              </a:rPr>
              <a:t>With </a:t>
            </a:r>
            <a:r>
              <a:rPr sz="2000" b="1" dirty="0">
                <a:solidFill>
                  <a:srgbClr val="FFFFFF"/>
                </a:solidFill>
                <a:latin typeface="Calibri"/>
                <a:cs typeface="Calibri"/>
              </a:rPr>
              <a:t>the </a:t>
            </a:r>
            <a:r>
              <a:rPr sz="2000" b="1" spc="-4" dirty="0">
                <a:solidFill>
                  <a:srgbClr val="FFFFFF"/>
                </a:solidFill>
                <a:latin typeface="Calibri"/>
                <a:cs typeface="Calibri"/>
              </a:rPr>
              <a:t>bank  refusing </a:t>
            </a:r>
            <a:r>
              <a:rPr sz="2000" b="1" dirty="0">
                <a:solidFill>
                  <a:srgbClr val="FFFFFF"/>
                </a:solidFill>
                <a:latin typeface="Calibri"/>
                <a:cs typeface="Calibri"/>
              </a:rPr>
              <a:t>to </a:t>
            </a:r>
            <a:r>
              <a:rPr sz="2000" b="1" spc="-4" dirty="0">
                <a:solidFill>
                  <a:srgbClr val="FFFFFF"/>
                </a:solidFill>
                <a:latin typeface="Calibri"/>
                <a:cs typeface="Calibri"/>
              </a:rPr>
              <a:t>pay </a:t>
            </a:r>
            <a:r>
              <a:rPr sz="2000" b="1" dirty="0">
                <a:solidFill>
                  <a:srgbClr val="FFFFFF"/>
                </a:solidFill>
                <a:latin typeface="Calibri"/>
                <a:cs typeface="Calibri"/>
              </a:rPr>
              <a:t>such  taxes, </a:t>
            </a:r>
            <a:r>
              <a:rPr sz="2000" b="1" spc="-4" dirty="0">
                <a:solidFill>
                  <a:srgbClr val="FFFFFF"/>
                </a:solidFill>
                <a:latin typeface="Calibri"/>
                <a:cs typeface="Calibri"/>
              </a:rPr>
              <a:t>the </a:t>
            </a:r>
            <a:r>
              <a:rPr sz="2000" b="1" dirty="0">
                <a:solidFill>
                  <a:srgbClr val="FFFFFF"/>
                </a:solidFill>
                <a:latin typeface="Calibri"/>
                <a:cs typeface="Calibri"/>
              </a:rPr>
              <a:t>case</a:t>
            </a:r>
            <a:r>
              <a:rPr sz="2000" b="1" spc="-60" dirty="0">
                <a:solidFill>
                  <a:srgbClr val="FFFFFF"/>
                </a:solidFill>
                <a:latin typeface="Calibri"/>
                <a:cs typeface="Calibri"/>
              </a:rPr>
              <a:t> </a:t>
            </a:r>
            <a:r>
              <a:rPr sz="2000" b="1" dirty="0">
                <a:solidFill>
                  <a:srgbClr val="FFFFFF"/>
                </a:solidFill>
                <a:latin typeface="Calibri"/>
                <a:cs typeface="Calibri"/>
              </a:rPr>
              <a:t>went  all </a:t>
            </a:r>
            <a:r>
              <a:rPr sz="2000" b="1" spc="-4" dirty="0">
                <a:solidFill>
                  <a:srgbClr val="FFFFFF"/>
                </a:solidFill>
                <a:latin typeface="Calibri"/>
                <a:cs typeface="Calibri"/>
              </a:rPr>
              <a:t>the way </a:t>
            </a:r>
            <a:r>
              <a:rPr sz="2000" b="1" dirty="0">
                <a:solidFill>
                  <a:srgbClr val="FFFFFF"/>
                </a:solidFill>
                <a:latin typeface="Calibri"/>
                <a:cs typeface="Calibri"/>
              </a:rPr>
              <a:t>to </a:t>
            </a:r>
            <a:r>
              <a:rPr sz="2000" b="1" spc="-4" dirty="0">
                <a:solidFill>
                  <a:srgbClr val="FFFFFF"/>
                </a:solidFill>
                <a:latin typeface="Calibri"/>
                <a:cs typeface="Calibri"/>
              </a:rPr>
              <a:t>the  </a:t>
            </a:r>
            <a:r>
              <a:rPr sz="2000" b="1" dirty="0">
                <a:solidFill>
                  <a:srgbClr val="FFFFFF"/>
                </a:solidFill>
                <a:latin typeface="Calibri"/>
                <a:cs typeface="Calibri"/>
              </a:rPr>
              <a:t>Supreme</a:t>
            </a:r>
            <a:r>
              <a:rPr sz="2000" b="1" spc="-8" dirty="0">
                <a:solidFill>
                  <a:srgbClr val="FFFFFF"/>
                </a:solidFill>
                <a:latin typeface="Calibri"/>
                <a:cs typeface="Calibri"/>
              </a:rPr>
              <a:t> </a:t>
            </a:r>
            <a:r>
              <a:rPr sz="2000" b="1" spc="-4" dirty="0">
                <a:solidFill>
                  <a:srgbClr val="FFFFFF"/>
                </a:solidFill>
                <a:latin typeface="Calibri"/>
                <a:cs typeface="Calibri"/>
              </a:rPr>
              <a:t>Court</a:t>
            </a:r>
            <a:endParaRPr sz="2000" dirty="0">
              <a:latin typeface="Calibri"/>
              <a:cs typeface="Calibri"/>
            </a:endParaRPr>
          </a:p>
        </p:txBody>
      </p:sp>
      <p:sp>
        <p:nvSpPr>
          <p:cNvPr id="8" name="object 8"/>
          <p:cNvSpPr/>
          <p:nvPr/>
        </p:nvSpPr>
        <p:spPr>
          <a:xfrm>
            <a:off x="0" y="4857748"/>
            <a:ext cx="9144000" cy="1802328"/>
          </a:xfrm>
          <a:custGeom>
            <a:avLst/>
            <a:gdLst/>
            <a:ahLst/>
            <a:cxnLst/>
            <a:rect l="l" t="t" r="r" b="b"/>
            <a:pathLst>
              <a:path w="12192000" h="1524000">
                <a:moveTo>
                  <a:pt x="0" y="1523999"/>
                </a:moveTo>
                <a:lnTo>
                  <a:pt x="12192000" y="1523999"/>
                </a:lnTo>
                <a:lnTo>
                  <a:pt x="12192000" y="0"/>
                </a:lnTo>
                <a:lnTo>
                  <a:pt x="0" y="0"/>
                </a:lnTo>
                <a:lnTo>
                  <a:pt x="0" y="1523999"/>
                </a:lnTo>
                <a:close/>
              </a:path>
            </a:pathLst>
          </a:custGeom>
          <a:solidFill>
            <a:srgbClr val="000000"/>
          </a:solidFill>
        </p:spPr>
        <p:txBody>
          <a:bodyPr wrap="square" lIns="0" tIns="0" rIns="0" bIns="0" rtlCol="0"/>
          <a:lstStyle/>
          <a:p>
            <a:endParaRPr sz="1350"/>
          </a:p>
        </p:txBody>
      </p:sp>
      <p:sp>
        <p:nvSpPr>
          <p:cNvPr id="9" name="object 9"/>
          <p:cNvSpPr txBox="1"/>
          <p:nvPr/>
        </p:nvSpPr>
        <p:spPr>
          <a:xfrm>
            <a:off x="73286" y="4921714"/>
            <a:ext cx="8891588" cy="1671611"/>
          </a:xfrm>
          <a:prstGeom prst="rect">
            <a:avLst/>
          </a:prstGeom>
        </p:spPr>
        <p:txBody>
          <a:bodyPr vert="horz" wrap="square" lIns="0" tIns="9525" rIns="0" bIns="0" rtlCol="0">
            <a:spAutoFit/>
          </a:bodyPr>
          <a:lstStyle/>
          <a:p>
            <a:pPr marL="9525">
              <a:spcBef>
                <a:spcPts val="75"/>
              </a:spcBef>
            </a:pPr>
            <a:r>
              <a:rPr b="1" spc="-4" dirty="0">
                <a:solidFill>
                  <a:srgbClr val="FFFFFF"/>
                </a:solidFill>
                <a:latin typeface="Calibri"/>
                <a:cs typeface="Calibri"/>
              </a:rPr>
              <a:t>Chief </a:t>
            </a:r>
            <a:r>
              <a:rPr b="1" dirty="0">
                <a:solidFill>
                  <a:srgbClr val="FFFFFF"/>
                </a:solidFill>
                <a:latin typeface="Calibri"/>
                <a:cs typeface="Calibri"/>
              </a:rPr>
              <a:t>Justice John </a:t>
            </a:r>
            <a:r>
              <a:rPr b="1" spc="-4" dirty="0">
                <a:solidFill>
                  <a:srgbClr val="FFFFFF"/>
                </a:solidFill>
                <a:latin typeface="Calibri"/>
                <a:cs typeface="Calibri"/>
              </a:rPr>
              <a:t>Marshall ruled </a:t>
            </a:r>
            <a:r>
              <a:rPr b="1" dirty="0">
                <a:solidFill>
                  <a:srgbClr val="FFFFFF"/>
                </a:solidFill>
                <a:latin typeface="Calibri"/>
                <a:cs typeface="Calibri"/>
              </a:rPr>
              <a:t>in </a:t>
            </a:r>
            <a:r>
              <a:rPr b="1" spc="-4" dirty="0">
                <a:solidFill>
                  <a:srgbClr val="FFFFFF"/>
                </a:solidFill>
                <a:latin typeface="Calibri"/>
                <a:cs typeface="Calibri"/>
              </a:rPr>
              <a:t>favor </a:t>
            </a:r>
            <a:r>
              <a:rPr b="1" dirty="0">
                <a:solidFill>
                  <a:srgbClr val="FFFFFF"/>
                </a:solidFill>
                <a:latin typeface="Calibri"/>
                <a:cs typeface="Calibri"/>
              </a:rPr>
              <a:t>of the banks and </a:t>
            </a:r>
            <a:r>
              <a:rPr b="1" spc="-4" dirty="0">
                <a:solidFill>
                  <a:srgbClr val="FFFFFF"/>
                </a:solidFill>
                <a:latin typeface="Calibri"/>
                <a:cs typeface="Calibri"/>
              </a:rPr>
              <a:t>gave </a:t>
            </a:r>
            <a:r>
              <a:rPr b="1" dirty="0">
                <a:solidFill>
                  <a:srgbClr val="FFFFFF"/>
                </a:solidFill>
                <a:latin typeface="Calibri"/>
                <a:cs typeface="Calibri"/>
              </a:rPr>
              <a:t>his </a:t>
            </a:r>
            <a:r>
              <a:rPr b="1" spc="-4" dirty="0">
                <a:solidFill>
                  <a:srgbClr val="FFFFFF"/>
                </a:solidFill>
                <a:latin typeface="Calibri"/>
                <a:cs typeface="Calibri"/>
              </a:rPr>
              <a:t>ruling </a:t>
            </a:r>
            <a:r>
              <a:rPr b="1" dirty="0">
                <a:solidFill>
                  <a:srgbClr val="FFFFFF"/>
                </a:solidFill>
                <a:latin typeface="Calibri"/>
                <a:cs typeface="Calibri"/>
              </a:rPr>
              <a:t>on two important</a:t>
            </a:r>
            <a:r>
              <a:rPr b="1" spc="-169" dirty="0">
                <a:solidFill>
                  <a:srgbClr val="FFFFFF"/>
                </a:solidFill>
                <a:latin typeface="Calibri"/>
                <a:cs typeface="Calibri"/>
              </a:rPr>
              <a:t> </a:t>
            </a:r>
            <a:r>
              <a:rPr b="1" dirty="0">
                <a:solidFill>
                  <a:srgbClr val="FFFFFF"/>
                </a:solidFill>
                <a:latin typeface="Calibri"/>
                <a:cs typeface="Calibri"/>
              </a:rPr>
              <a:t>parts:</a:t>
            </a:r>
            <a:endParaRPr dirty="0">
              <a:latin typeface="Calibri"/>
              <a:cs typeface="Calibri"/>
            </a:endParaRPr>
          </a:p>
          <a:p>
            <a:pPr marL="350996" indent="-257175">
              <a:buAutoNum type="arabicPeriod"/>
              <a:tabLst>
                <a:tab pos="350996" algn="l"/>
                <a:tab pos="351473" algn="l"/>
              </a:tabLst>
            </a:pPr>
            <a:r>
              <a:rPr b="1" spc="-4" dirty="0">
                <a:solidFill>
                  <a:srgbClr val="FFFFFF"/>
                </a:solidFill>
                <a:latin typeface="Calibri"/>
                <a:cs typeface="Calibri"/>
              </a:rPr>
              <a:t>The establishment </a:t>
            </a:r>
            <a:r>
              <a:rPr b="1" dirty="0">
                <a:solidFill>
                  <a:srgbClr val="FFFFFF"/>
                </a:solidFill>
                <a:latin typeface="Calibri"/>
                <a:cs typeface="Calibri"/>
              </a:rPr>
              <a:t>of national </a:t>
            </a:r>
            <a:r>
              <a:rPr b="1" spc="-4" dirty="0">
                <a:solidFill>
                  <a:srgbClr val="FFFFFF"/>
                </a:solidFill>
                <a:latin typeface="Calibri"/>
                <a:cs typeface="Calibri"/>
              </a:rPr>
              <a:t>banking system, </a:t>
            </a:r>
            <a:r>
              <a:rPr b="1" dirty="0">
                <a:solidFill>
                  <a:srgbClr val="FFFFFF"/>
                </a:solidFill>
                <a:latin typeface="Calibri"/>
                <a:cs typeface="Calibri"/>
              </a:rPr>
              <a:t>even though it isn’t stated in the </a:t>
            </a:r>
            <a:r>
              <a:rPr b="1" spc="-4" dirty="0">
                <a:solidFill>
                  <a:srgbClr val="FFFFFF"/>
                </a:solidFill>
                <a:latin typeface="Calibri"/>
                <a:cs typeface="Calibri"/>
              </a:rPr>
              <a:t>Constitution, </a:t>
            </a:r>
            <a:r>
              <a:rPr b="1" dirty="0">
                <a:solidFill>
                  <a:srgbClr val="FFFFFF"/>
                </a:solidFill>
                <a:latin typeface="Calibri"/>
                <a:cs typeface="Calibri"/>
              </a:rPr>
              <a:t>is </a:t>
            </a:r>
            <a:r>
              <a:rPr b="1" spc="-4" dirty="0">
                <a:solidFill>
                  <a:srgbClr val="FFFFFF"/>
                </a:solidFill>
                <a:latin typeface="Calibri"/>
                <a:cs typeface="Calibri"/>
              </a:rPr>
              <a:t>constitutional </a:t>
            </a:r>
            <a:r>
              <a:rPr b="1" dirty="0">
                <a:solidFill>
                  <a:srgbClr val="FFFFFF"/>
                </a:solidFill>
                <a:latin typeface="Calibri"/>
                <a:cs typeface="Calibri"/>
              </a:rPr>
              <a:t>under</a:t>
            </a:r>
            <a:r>
              <a:rPr b="1" spc="-210" dirty="0">
                <a:solidFill>
                  <a:srgbClr val="FFFFFF"/>
                </a:solidFill>
                <a:latin typeface="Calibri"/>
                <a:cs typeface="Calibri"/>
              </a:rPr>
              <a:t> </a:t>
            </a:r>
            <a:r>
              <a:rPr b="1" dirty="0">
                <a:solidFill>
                  <a:srgbClr val="FFFFFF"/>
                </a:solidFill>
                <a:latin typeface="Calibri"/>
                <a:cs typeface="Calibri"/>
              </a:rPr>
              <a:t>the</a:t>
            </a:r>
            <a:r>
              <a:rPr lang="en-US" b="1" dirty="0">
                <a:solidFill>
                  <a:srgbClr val="FFFFFF"/>
                </a:solidFill>
                <a:latin typeface="Calibri"/>
                <a:cs typeface="Calibri"/>
              </a:rPr>
              <a:t> </a:t>
            </a:r>
            <a:r>
              <a:rPr b="1" spc="-4" dirty="0">
                <a:solidFill>
                  <a:srgbClr val="FFFFFF"/>
                </a:solidFill>
                <a:latin typeface="Calibri"/>
                <a:cs typeface="Calibri"/>
              </a:rPr>
              <a:t>“Necessary </a:t>
            </a:r>
            <a:r>
              <a:rPr b="1" dirty="0">
                <a:solidFill>
                  <a:srgbClr val="FFFFFF"/>
                </a:solidFill>
                <a:latin typeface="Calibri"/>
                <a:cs typeface="Calibri"/>
              </a:rPr>
              <a:t>and </a:t>
            </a:r>
            <a:r>
              <a:rPr b="1" spc="-4" dirty="0">
                <a:solidFill>
                  <a:srgbClr val="FFFFFF"/>
                </a:solidFill>
                <a:latin typeface="Calibri"/>
                <a:cs typeface="Calibri"/>
              </a:rPr>
              <a:t>Proper</a:t>
            </a:r>
            <a:r>
              <a:rPr b="1" spc="-60" dirty="0">
                <a:solidFill>
                  <a:srgbClr val="FFFFFF"/>
                </a:solidFill>
                <a:latin typeface="Calibri"/>
                <a:cs typeface="Calibri"/>
              </a:rPr>
              <a:t> </a:t>
            </a:r>
            <a:r>
              <a:rPr b="1" spc="-4" dirty="0">
                <a:solidFill>
                  <a:srgbClr val="FFFFFF"/>
                </a:solidFill>
                <a:latin typeface="Calibri"/>
                <a:cs typeface="Calibri"/>
              </a:rPr>
              <a:t>Clause.”</a:t>
            </a:r>
            <a:endParaRPr dirty="0">
              <a:latin typeface="Calibri"/>
              <a:cs typeface="Calibri"/>
            </a:endParaRPr>
          </a:p>
          <a:p>
            <a:pPr marL="350996" marR="131921" indent="-257175">
              <a:buAutoNum type="arabicPeriod" startAt="2"/>
              <a:tabLst>
                <a:tab pos="350996" algn="l"/>
                <a:tab pos="351473" algn="l"/>
              </a:tabLst>
            </a:pPr>
            <a:r>
              <a:rPr b="1" dirty="0">
                <a:solidFill>
                  <a:srgbClr val="FFFFFF"/>
                </a:solidFill>
                <a:latin typeface="Calibri"/>
                <a:cs typeface="Calibri"/>
              </a:rPr>
              <a:t>States do not have the </a:t>
            </a:r>
            <a:r>
              <a:rPr b="1" spc="-4" dirty="0">
                <a:solidFill>
                  <a:srgbClr val="FFFFFF"/>
                </a:solidFill>
                <a:latin typeface="Calibri"/>
                <a:cs typeface="Calibri"/>
              </a:rPr>
              <a:t>right </a:t>
            </a:r>
            <a:r>
              <a:rPr b="1" dirty="0">
                <a:solidFill>
                  <a:srgbClr val="FFFFFF"/>
                </a:solidFill>
                <a:latin typeface="Calibri"/>
                <a:cs typeface="Calibri"/>
              </a:rPr>
              <a:t>to tax a </a:t>
            </a:r>
            <a:r>
              <a:rPr b="1" spc="-4" dirty="0">
                <a:solidFill>
                  <a:srgbClr val="FFFFFF"/>
                </a:solidFill>
                <a:latin typeface="Calibri"/>
                <a:cs typeface="Calibri"/>
              </a:rPr>
              <a:t>federal institution </a:t>
            </a:r>
            <a:r>
              <a:rPr b="1" dirty="0">
                <a:solidFill>
                  <a:srgbClr val="FFFFFF"/>
                </a:solidFill>
                <a:latin typeface="Calibri"/>
                <a:cs typeface="Calibri"/>
              </a:rPr>
              <a:t>(“the power to tax is a power to destroy”) based on</a:t>
            </a:r>
            <a:r>
              <a:rPr b="1" spc="-191" dirty="0">
                <a:solidFill>
                  <a:srgbClr val="FFFFFF"/>
                </a:solidFill>
                <a:latin typeface="Calibri"/>
                <a:cs typeface="Calibri"/>
              </a:rPr>
              <a:t> </a:t>
            </a:r>
            <a:r>
              <a:rPr b="1" spc="-4" dirty="0">
                <a:solidFill>
                  <a:srgbClr val="FFFFFF"/>
                </a:solidFill>
                <a:latin typeface="Calibri"/>
                <a:cs typeface="Calibri"/>
              </a:rPr>
              <a:t>Supremacy  Clause.</a:t>
            </a:r>
            <a:endParaRPr dirty="0">
              <a:latin typeface="Calibri"/>
              <a:cs typeface="Calibri"/>
            </a:endParaRPr>
          </a:p>
        </p:txBody>
      </p:sp>
      <p:sp>
        <p:nvSpPr>
          <p:cNvPr id="10" name="object 10"/>
          <p:cNvSpPr/>
          <p:nvPr/>
        </p:nvSpPr>
        <p:spPr>
          <a:xfrm>
            <a:off x="7200901" y="3364491"/>
            <a:ext cx="1943099" cy="1490472"/>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6026358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984" y="0"/>
            <a:ext cx="8632031" cy="332303"/>
          </a:xfrm>
          <a:prstGeom prst="rect">
            <a:avLst/>
          </a:prstGeom>
        </p:spPr>
        <p:txBody>
          <a:bodyPr vert="horz" wrap="square" lIns="0" tIns="9049" rIns="0" bIns="0" rtlCol="0">
            <a:spAutoFit/>
          </a:bodyPr>
          <a:lstStyle/>
          <a:p>
            <a:pPr marL="9525">
              <a:spcBef>
                <a:spcPts val="71"/>
              </a:spcBef>
            </a:pPr>
            <a:r>
              <a:rPr sz="2100" spc="-4" dirty="0">
                <a:latin typeface="Calibri"/>
                <a:cs typeface="Calibri"/>
              </a:rPr>
              <a:t>THE </a:t>
            </a:r>
            <a:r>
              <a:rPr sz="2100" spc="-26" dirty="0">
                <a:latin typeface="Calibri"/>
                <a:cs typeface="Calibri"/>
              </a:rPr>
              <a:t>NATIONAL </a:t>
            </a:r>
            <a:r>
              <a:rPr sz="2100" spc="-15" dirty="0">
                <a:latin typeface="Calibri"/>
                <a:cs typeface="Calibri"/>
              </a:rPr>
              <a:t>COURTS </a:t>
            </a:r>
            <a:r>
              <a:rPr sz="2100" spc="-8" dirty="0">
                <a:latin typeface="Calibri"/>
                <a:cs typeface="Calibri"/>
              </a:rPr>
              <a:t>AND </a:t>
            </a:r>
            <a:r>
              <a:rPr sz="2100" spc="-4" dirty="0">
                <a:latin typeface="Calibri"/>
                <a:cs typeface="Calibri"/>
              </a:rPr>
              <a:t>FEDERALISM – </a:t>
            </a:r>
            <a:r>
              <a:rPr sz="2100" i="1" spc="-11" dirty="0">
                <a:solidFill>
                  <a:srgbClr val="008000"/>
                </a:solidFill>
                <a:latin typeface="Calibri"/>
                <a:cs typeface="Calibri"/>
              </a:rPr>
              <a:t>McCULLOCH </a:t>
            </a:r>
            <a:r>
              <a:rPr sz="2100" spc="-79" dirty="0">
                <a:solidFill>
                  <a:srgbClr val="008000"/>
                </a:solidFill>
                <a:latin typeface="Calibri"/>
                <a:cs typeface="Calibri"/>
              </a:rPr>
              <a:t>v. </a:t>
            </a:r>
            <a:r>
              <a:rPr sz="2100" i="1" spc="-11" dirty="0">
                <a:solidFill>
                  <a:srgbClr val="008000"/>
                </a:solidFill>
                <a:latin typeface="Calibri"/>
                <a:cs typeface="Calibri"/>
              </a:rPr>
              <a:t>MARYLAND</a:t>
            </a:r>
            <a:r>
              <a:rPr sz="2100" i="1" spc="315" dirty="0">
                <a:solidFill>
                  <a:srgbClr val="008000"/>
                </a:solidFill>
                <a:latin typeface="Calibri"/>
                <a:cs typeface="Calibri"/>
              </a:rPr>
              <a:t> </a:t>
            </a:r>
            <a:r>
              <a:rPr sz="2100" i="1" spc="-4" dirty="0">
                <a:solidFill>
                  <a:srgbClr val="008000"/>
                </a:solidFill>
                <a:latin typeface="Calibri"/>
                <a:cs typeface="Calibri"/>
              </a:rPr>
              <a:t>(1819)</a:t>
            </a:r>
            <a:endParaRPr sz="2100" dirty="0">
              <a:latin typeface="Calibri"/>
              <a:cs typeface="Calibri"/>
            </a:endParaRPr>
          </a:p>
        </p:txBody>
      </p:sp>
      <p:sp>
        <p:nvSpPr>
          <p:cNvPr id="3" name="object 3"/>
          <p:cNvSpPr txBox="1"/>
          <p:nvPr/>
        </p:nvSpPr>
        <p:spPr>
          <a:xfrm>
            <a:off x="0" y="425162"/>
            <a:ext cx="8787765" cy="6661438"/>
          </a:xfrm>
          <a:prstGeom prst="rect">
            <a:avLst/>
          </a:prstGeom>
        </p:spPr>
        <p:txBody>
          <a:bodyPr vert="horz" wrap="square" lIns="0" tIns="43814" rIns="0" bIns="0" rtlCol="0">
            <a:spAutoFit/>
          </a:bodyPr>
          <a:lstStyle/>
          <a:p>
            <a:pPr marL="9525">
              <a:spcBef>
                <a:spcPts val="344"/>
              </a:spcBef>
            </a:pPr>
            <a:r>
              <a:rPr sz="1450" b="1" spc="-11" dirty="0">
                <a:latin typeface="Calibri"/>
                <a:cs typeface="Calibri"/>
              </a:rPr>
              <a:t>BACKGROUND:</a:t>
            </a:r>
            <a:endParaRPr sz="1450" dirty="0">
              <a:latin typeface="Calibri"/>
              <a:cs typeface="Calibri"/>
            </a:endParaRPr>
          </a:p>
          <a:p>
            <a:pPr marL="266700" marR="48577" indent="-257175">
              <a:spcBef>
                <a:spcPts val="270"/>
              </a:spcBef>
              <a:buFont typeface="Arial"/>
              <a:buChar char="•"/>
              <a:tabLst>
                <a:tab pos="266224" algn="l"/>
                <a:tab pos="266700" algn="l"/>
              </a:tabLst>
            </a:pPr>
            <a:r>
              <a:rPr sz="1450" dirty="0">
                <a:latin typeface="Calibri"/>
                <a:cs typeface="Calibri"/>
              </a:rPr>
              <a:t>Maryland </a:t>
            </a:r>
            <a:r>
              <a:rPr sz="1450" spc="-8" dirty="0">
                <a:latin typeface="Calibri"/>
                <a:cs typeface="Calibri"/>
              </a:rPr>
              <a:t>attempted to </a:t>
            </a:r>
            <a:r>
              <a:rPr sz="1450" spc="-4" dirty="0">
                <a:latin typeface="Calibri"/>
                <a:cs typeface="Calibri"/>
              </a:rPr>
              <a:t>close </a:t>
            </a:r>
            <a:r>
              <a:rPr sz="1450" dirty="0">
                <a:latin typeface="Calibri"/>
                <a:cs typeface="Calibri"/>
              </a:rPr>
              <a:t>the </a:t>
            </a:r>
            <a:r>
              <a:rPr sz="1450" spc="-4" dirty="0">
                <a:latin typeface="Calibri"/>
                <a:cs typeface="Calibri"/>
              </a:rPr>
              <a:t>Baltimore </a:t>
            </a:r>
            <a:r>
              <a:rPr sz="1450" spc="-8" dirty="0">
                <a:latin typeface="Calibri"/>
                <a:cs typeface="Calibri"/>
              </a:rPr>
              <a:t>branch </a:t>
            </a:r>
            <a:r>
              <a:rPr sz="1450" spc="-4" dirty="0">
                <a:latin typeface="Calibri"/>
                <a:cs typeface="Calibri"/>
              </a:rPr>
              <a:t>of </a:t>
            </a:r>
            <a:r>
              <a:rPr sz="1450" dirty="0">
                <a:latin typeface="Calibri"/>
                <a:cs typeface="Calibri"/>
              </a:rPr>
              <a:t>the </a:t>
            </a:r>
            <a:r>
              <a:rPr sz="1450" spc="-4" dirty="0">
                <a:latin typeface="Calibri"/>
                <a:cs typeface="Calibri"/>
              </a:rPr>
              <a:t>national </a:t>
            </a:r>
            <a:r>
              <a:rPr sz="1450" dirty="0">
                <a:latin typeface="Calibri"/>
                <a:cs typeface="Calibri"/>
              </a:rPr>
              <a:t>bank </a:t>
            </a:r>
            <a:r>
              <a:rPr sz="1450" spc="-4" dirty="0">
                <a:latin typeface="Calibri"/>
                <a:cs typeface="Calibri"/>
              </a:rPr>
              <a:t>by </a:t>
            </a:r>
            <a:r>
              <a:rPr sz="1450" dirty="0">
                <a:latin typeface="Calibri"/>
                <a:cs typeface="Calibri"/>
              </a:rPr>
              <a:t>passing a </a:t>
            </a:r>
            <a:r>
              <a:rPr sz="1450" spc="-4" dirty="0">
                <a:latin typeface="Calibri"/>
                <a:cs typeface="Calibri"/>
              </a:rPr>
              <a:t>law that </a:t>
            </a:r>
            <a:r>
              <a:rPr sz="1450" spc="-11" dirty="0">
                <a:latin typeface="Calibri"/>
                <a:cs typeface="Calibri"/>
              </a:rPr>
              <a:t>forced </a:t>
            </a:r>
            <a:r>
              <a:rPr sz="1450" dirty="0">
                <a:latin typeface="Calibri"/>
                <a:cs typeface="Calibri"/>
              </a:rPr>
              <a:t>all </a:t>
            </a:r>
            <a:r>
              <a:rPr sz="1450" spc="-4" dirty="0">
                <a:latin typeface="Calibri"/>
                <a:cs typeface="Calibri"/>
              </a:rPr>
              <a:t>banks chartered </a:t>
            </a:r>
            <a:r>
              <a:rPr sz="1450" spc="4" dirty="0">
                <a:latin typeface="Calibri"/>
                <a:cs typeface="Calibri"/>
              </a:rPr>
              <a:t>outside </a:t>
            </a:r>
            <a:r>
              <a:rPr sz="1450" dirty="0">
                <a:latin typeface="Calibri"/>
                <a:cs typeface="Calibri"/>
              </a:rPr>
              <a:t>of the </a:t>
            </a:r>
            <a:r>
              <a:rPr sz="1450" spc="-11" dirty="0">
                <a:latin typeface="Calibri"/>
                <a:cs typeface="Calibri"/>
              </a:rPr>
              <a:t>state </a:t>
            </a:r>
            <a:r>
              <a:rPr sz="1450" spc="-8" dirty="0">
                <a:latin typeface="Calibri"/>
                <a:cs typeface="Calibri"/>
              </a:rPr>
              <a:t>to pay  </a:t>
            </a:r>
            <a:r>
              <a:rPr sz="1450" dirty="0">
                <a:latin typeface="Calibri"/>
                <a:cs typeface="Calibri"/>
              </a:rPr>
              <a:t>a </a:t>
            </a:r>
            <a:r>
              <a:rPr sz="1450" spc="-4" dirty="0">
                <a:latin typeface="Calibri"/>
                <a:cs typeface="Calibri"/>
              </a:rPr>
              <a:t>yearly </a:t>
            </a:r>
            <a:r>
              <a:rPr sz="1450" spc="-11" dirty="0">
                <a:latin typeface="Calibri"/>
                <a:cs typeface="Calibri"/>
              </a:rPr>
              <a:t>tax. </a:t>
            </a:r>
            <a:r>
              <a:rPr sz="1450" dirty="0">
                <a:latin typeface="Calibri"/>
                <a:cs typeface="Calibri"/>
              </a:rPr>
              <a:t>James McCulloch, the </a:t>
            </a:r>
            <a:r>
              <a:rPr sz="1450" spc="-4" dirty="0">
                <a:latin typeface="Calibri"/>
                <a:cs typeface="Calibri"/>
              </a:rPr>
              <a:t>chief </a:t>
            </a:r>
            <a:r>
              <a:rPr sz="1450" spc="-8" dirty="0">
                <a:latin typeface="Calibri"/>
                <a:cs typeface="Calibri"/>
              </a:rPr>
              <a:t>administrative officer </a:t>
            </a:r>
            <a:r>
              <a:rPr sz="1450" spc="-4" dirty="0">
                <a:latin typeface="Calibri"/>
                <a:cs typeface="Calibri"/>
              </a:rPr>
              <a:t>of </a:t>
            </a:r>
            <a:r>
              <a:rPr sz="1450" dirty="0">
                <a:latin typeface="Calibri"/>
                <a:cs typeface="Calibri"/>
              </a:rPr>
              <a:t>the </a:t>
            </a:r>
            <a:r>
              <a:rPr sz="1450" spc="-4" dirty="0">
                <a:latin typeface="Calibri"/>
                <a:cs typeface="Calibri"/>
              </a:rPr>
              <a:t>Baltimore branch, </a:t>
            </a:r>
            <a:r>
              <a:rPr sz="1450" spc="-8" dirty="0">
                <a:latin typeface="Calibri"/>
                <a:cs typeface="Calibri"/>
              </a:rPr>
              <a:t>refused to pay </a:t>
            </a:r>
            <a:r>
              <a:rPr sz="1450" dirty="0">
                <a:latin typeface="Calibri"/>
                <a:cs typeface="Calibri"/>
              </a:rPr>
              <a:t>the </a:t>
            </a:r>
            <a:r>
              <a:rPr sz="1450" spc="-11" dirty="0">
                <a:latin typeface="Calibri"/>
                <a:cs typeface="Calibri"/>
              </a:rPr>
              <a:t>tax. </a:t>
            </a:r>
            <a:r>
              <a:rPr sz="1450" spc="-4" dirty="0">
                <a:latin typeface="Calibri"/>
                <a:cs typeface="Calibri"/>
              </a:rPr>
              <a:t>The </a:t>
            </a:r>
            <a:r>
              <a:rPr sz="1450" spc="-11" dirty="0">
                <a:latin typeface="Calibri"/>
                <a:cs typeface="Calibri"/>
              </a:rPr>
              <a:t>state </a:t>
            </a:r>
            <a:r>
              <a:rPr sz="1450" spc="-4" dirty="0">
                <a:latin typeface="Calibri"/>
                <a:cs typeface="Calibri"/>
              </a:rPr>
              <a:t>of </a:t>
            </a:r>
            <a:r>
              <a:rPr sz="1450" dirty="0">
                <a:latin typeface="Calibri"/>
                <a:cs typeface="Calibri"/>
              </a:rPr>
              <a:t>Maryland </a:t>
            </a:r>
            <a:r>
              <a:rPr sz="1450" spc="-4" dirty="0">
                <a:latin typeface="Calibri"/>
                <a:cs typeface="Calibri"/>
              </a:rPr>
              <a:t>sued  McCulloch, saying that </a:t>
            </a:r>
            <a:r>
              <a:rPr sz="1450" dirty="0">
                <a:latin typeface="Calibri"/>
                <a:cs typeface="Calibri"/>
              </a:rPr>
              <a:t>Maryland </a:t>
            </a:r>
            <a:r>
              <a:rPr sz="1450" spc="-4" dirty="0">
                <a:latin typeface="Calibri"/>
                <a:cs typeface="Calibri"/>
              </a:rPr>
              <a:t>had </a:t>
            </a:r>
            <a:r>
              <a:rPr sz="1450" dirty="0">
                <a:latin typeface="Calibri"/>
                <a:cs typeface="Calibri"/>
              </a:rPr>
              <a:t>the </a:t>
            </a:r>
            <a:r>
              <a:rPr sz="1450" spc="-4" dirty="0">
                <a:latin typeface="Calibri"/>
                <a:cs typeface="Calibri"/>
              </a:rPr>
              <a:t>power </a:t>
            </a:r>
            <a:r>
              <a:rPr sz="1450" spc="-8" dirty="0">
                <a:latin typeface="Calibri"/>
                <a:cs typeface="Calibri"/>
              </a:rPr>
              <a:t>to </a:t>
            </a:r>
            <a:r>
              <a:rPr sz="1450" spc="-11" dirty="0">
                <a:latin typeface="Calibri"/>
                <a:cs typeface="Calibri"/>
              </a:rPr>
              <a:t>tax </a:t>
            </a:r>
            <a:r>
              <a:rPr sz="1450" spc="-8" dirty="0">
                <a:latin typeface="Calibri"/>
                <a:cs typeface="Calibri"/>
              </a:rPr>
              <a:t>any </a:t>
            </a:r>
            <a:r>
              <a:rPr sz="1450" spc="-4" dirty="0">
                <a:latin typeface="Calibri"/>
                <a:cs typeface="Calibri"/>
              </a:rPr>
              <a:t>business </a:t>
            </a:r>
            <a:r>
              <a:rPr sz="1450" dirty="0">
                <a:latin typeface="Calibri"/>
                <a:cs typeface="Calibri"/>
              </a:rPr>
              <a:t>in its </a:t>
            </a:r>
            <a:r>
              <a:rPr sz="1450" spc="-11" dirty="0">
                <a:latin typeface="Calibri"/>
                <a:cs typeface="Calibri"/>
              </a:rPr>
              <a:t>state </a:t>
            </a:r>
            <a:r>
              <a:rPr sz="1450" dirty="0">
                <a:latin typeface="Calibri"/>
                <a:cs typeface="Calibri"/>
              </a:rPr>
              <a:t>and </a:t>
            </a:r>
            <a:r>
              <a:rPr sz="1450" spc="-4" dirty="0">
                <a:latin typeface="Calibri"/>
                <a:cs typeface="Calibri"/>
              </a:rPr>
              <a:t>that </a:t>
            </a:r>
            <a:r>
              <a:rPr sz="1450" dirty="0">
                <a:latin typeface="Calibri"/>
                <a:cs typeface="Calibri"/>
              </a:rPr>
              <a:t>the </a:t>
            </a:r>
            <a:r>
              <a:rPr sz="1450" spc="-4" dirty="0">
                <a:latin typeface="Calibri"/>
                <a:cs typeface="Calibri"/>
              </a:rPr>
              <a:t>Constitution does not give </a:t>
            </a:r>
            <a:r>
              <a:rPr sz="1450" dirty="0">
                <a:latin typeface="Calibri"/>
                <a:cs typeface="Calibri"/>
              </a:rPr>
              <a:t>Congress the </a:t>
            </a:r>
            <a:r>
              <a:rPr sz="1450" spc="-4" dirty="0">
                <a:latin typeface="Calibri"/>
                <a:cs typeface="Calibri"/>
              </a:rPr>
              <a:t>power</a:t>
            </a:r>
            <a:r>
              <a:rPr sz="1450" spc="-94" dirty="0">
                <a:latin typeface="Calibri"/>
                <a:cs typeface="Calibri"/>
              </a:rPr>
              <a:t> </a:t>
            </a:r>
            <a:r>
              <a:rPr sz="1450" spc="-8" dirty="0">
                <a:latin typeface="Calibri"/>
                <a:cs typeface="Calibri"/>
              </a:rPr>
              <a:t>to</a:t>
            </a:r>
            <a:endParaRPr sz="1450" dirty="0">
              <a:latin typeface="Calibri"/>
              <a:cs typeface="Calibri"/>
            </a:endParaRPr>
          </a:p>
          <a:p>
            <a:pPr marL="266700" marR="3810"/>
            <a:r>
              <a:rPr sz="1450" spc="-8" dirty="0">
                <a:latin typeface="Calibri"/>
                <a:cs typeface="Calibri"/>
              </a:rPr>
              <a:t>create </a:t>
            </a:r>
            <a:r>
              <a:rPr sz="1450" dirty="0">
                <a:latin typeface="Calibri"/>
                <a:cs typeface="Calibri"/>
              </a:rPr>
              <a:t>a </a:t>
            </a:r>
            <a:r>
              <a:rPr sz="1450" spc="-4" dirty="0">
                <a:latin typeface="Calibri"/>
                <a:cs typeface="Calibri"/>
              </a:rPr>
              <a:t>national </a:t>
            </a:r>
            <a:r>
              <a:rPr sz="1450" dirty="0">
                <a:latin typeface="Calibri"/>
                <a:cs typeface="Calibri"/>
              </a:rPr>
              <a:t>bank. </a:t>
            </a:r>
            <a:r>
              <a:rPr sz="1450" spc="-8" dirty="0">
                <a:latin typeface="Calibri"/>
                <a:cs typeface="Calibri"/>
              </a:rPr>
              <a:t>McCulloch’s attorneys </a:t>
            </a:r>
            <a:r>
              <a:rPr sz="1450" spc="-4" dirty="0">
                <a:latin typeface="Calibri"/>
                <a:cs typeface="Calibri"/>
              </a:rPr>
              <a:t>argued that </a:t>
            </a:r>
            <a:r>
              <a:rPr sz="1450" dirty="0">
                <a:latin typeface="Calibri"/>
                <a:cs typeface="Calibri"/>
              </a:rPr>
              <a:t>the </a:t>
            </a:r>
            <a:r>
              <a:rPr sz="1450" spc="-4" dirty="0">
                <a:latin typeface="Calibri"/>
                <a:cs typeface="Calibri"/>
              </a:rPr>
              <a:t>establishment of </a:t>
            </a:r>
            <a:r>
              <a:rPr sz="1450" dirty="0">
                <a:latin typeface="Calibri"/>
                <a:cs typeface="Calibri"/>
              </a:rPr>
              <a:t>a </a:t>
            </a:r>
            <a:r>
              <a:rPr sz="1450" spc="-4" dirty="0">
                <a:latin typeface="Calibri"/>
                <a:cs typeface="Calibri"/>
              </a:rPr>
              <a:t>national </a:t>
            </a:r>
            <a:r>
              <a:rPr sz="1450" dirty="0">
                <a:latin typeface="Calibri"/>
                <a:cs typeface="Calibri"/>
              </a:rPr>
              <a:t>bank </a:t>
            </a:r>
            <a:r>
              <a:rPr sz="1450" spc="-8" dirty="0">
                <a:latin typeface="Calibri"/>
                <a:cs typeface="Calibri"/>
              </a:rPr>
              <a:t>was </a:t>
            </a:r>
            <a:r>
              <a:rPr sz="1450" dirty="0">
                <a:latin typeface="Calibri"/>
                <a:cs typeface="Calibri"/>
              </a:rPr>
              <a:t>a </a:t>
            </a:r>
            <a:r>
              <a:rPr sz="1450" spc="-4" dirty="0">
                <a:latin typeface="Calibri"/>
                <a:cs typeface="Calibri"/>
              </a:rPr>
              <a:t>“necessary </a:t>
            </a:r>
            <a:r>
              <a:rPr sz="1450" dirty="0">
                <a:latin typeface="Calibri"/>
                <a:cs typeface="Calibri"/>
              </a:rPr>
              <a:t>and </a:t>
            </a:r>
            <a:r>
              <a:rPr sz="1450" spc="4" dirty="0">
                <a:latin typeface="Calibri"/>
                <a:cs typeface="Calibri"/>
              </a:rPr>
              <a:t>proper” function </a:t>
            </a:r>
            <a:r>
              <a:rPr sz="1450" spc="-4" dirty="0">
                <a:latin typeface="Calibri"/>
                <a:cs typeface="Calibri"/>
              </a:rPr>
              <a:t>of Congress,  one of many </a:t>
            </a:r>
            <a:r>
              <a:rPr sz="1450" dirty="0">
                <a:latin typeface="Calibri"/>
                <a:cs typeface="Calibri"/>
              </a:rPr>
              <a:t>implied, but </a:t>
            </a:r>
            <a:r>
              <a:rPr sz="1450" spc="-4" dirty="0">
                <a:latin typeface="Calibri"/>
                <a:cs typeface="Calibri"/>
              </a:rPr>
              <a:t>not explicitly </a:t>
            </a:r>
            <a:r>
              <a:rPr sz="1450" spc="-8" dirty="0">
                <a:latin typeface="Calibri"/>
                <a:cs typeface="Calibri"/>
              </a:rPr>
              <a:t>stated, powers </a:t>
            </a:r>
            <a:r>
              <a:rPr sz="1450" dirty="0">
                <a:latin typeface="Calibri"/>
                <a:cs typeface="Calibri"/>
              </a:rPr>
              <a:t>in the </a:t>
            </a:r>
            <a:r>
              <a:rPr sz="1450" spc="-4" dirty="0">
                <a:latin typeface="Calibri"/>
                <a:cs typeface="Calibri"/>
              </a:rPr>
              <a:t>Constitution. The </a:t>
            </a:r>
            <a:r>
              <a:rPr sz="1450" dirty="0">
                <a:latin typeface="Calibri"/>
                <a:cs typeface="Calibri"/>
              </a:rPr>
              <a:t>Maryland </a:t>
            </a:r>
            <a:r>
              <a:rPr sz="1450" spc="-4" dirty="0">
                <a:latin typeface="Calibri"/>
                <a:cs typeface="Calibri"/>
              </a:rPr>
              <a:t>Court of Appeals </a:t>
            </a:r>
            <a:r>
              <a:rPr sz="1450" dirty="0">
                <a:latin typeface="Calibri"/>
                <a:cs typeface="Calibri"/>
              </a:rPr>
              <a:t>ruled in </a:t>
            </a:r>
            <a:r>
              <a:rPr sz="1450" spc="-15" dirty="0">
                <a:latin typeface="Calibri"/>
                <a:cs typeface="Calibri"/>
              </a:rPr>
              <a:t>favor </a:t>
            </a:r>
            <a:r>
              <a:rPr sz="1450" spc="-4" dirty="0">
                <a:latin typeface="Calibri"/>
                <a:cs typeface="Calibri"/>
              </a:rPr>
              <a:t>of </a:t>
            </a:r>
            <a:r>
              <a:rPr sz="1450" spc="4" dirty="0">
                <a:latin typeface="Calibri"/>
                <a:cs typeface="Calibri"/>
              </a:rPr>
              <a:t>Maryland, </a:t>
            </a:r>
            <a:r>
              <a:rPr sz="1450" dirty="0">
                <a:latin typeface="Calibri"/>
                <a:cs typeface="Calibri"/>
              </a:rPr>
              <a:t>and  McCulloch appealed </a:t>
            </a:r>
            <a:r>
              <a:rPr sz="1450" spc="-4" dirty="0">
                <a:latin typeface="Calibri"/>
                <a:cs typeface="Calibri"/>
              </a:rPr>
              <a:t>again. The case </a:t>
            </a:r>
            <a:r>
              <a:rPr sz="1450" spc="-8" dirty="0">
                <a:latin typeface="Calibri"/>
                <a:cs typeface="Calibri"/>
              </a:rPr>
              <a:t>was </a:t>
            </a:r>
            <a:r>
              <a:rPr sz="1450" spc="-4" dirty="0">
                <a:latin typeface="Calibri"/>
                <a:cs typeface="Calibri"/>
              </a:rPr>
              <a:t>heard by </a:t>
            </a:r>
            <a:r>
              <a:rPr sz="1450" dirty="0">
                <a:latin typeface="Calibri"/>
                <a:cs typeface="Calibri"/>
              </a:rPr>
              <a:t>the </a:t>
            </a:r>
            <a:r>
              <a:rPr sz="1450" spc="-4" dirty="0">
                <a:latin typeface="Calibri"/>
                <a:cs typeface="Calibri"/>
              </a:rPr>
              <a:t>Supreme Court of </a:t>
            </a:r>
            <a:r>
              <a:rPr sz="1450" dirty="0">
                <a:latin typeface="Calibri"/>
                <a:cs typeface="Calibri"/>
              </a:rPr>
              <a:t>the </a:t>
            </a:r>
            <a:r>
              <a:rPr sz="1450" spc="-4" dirty="0">
                <a:latin typeface="Calibri"/>
                <a:cs typeface="Calibri"/>
              </a:rPr>
              <a:t>United</a:t>
            </a:r>
            <a:r>
              <a:rPr sz="1450" spc="-71" dirty="0">
                <a:latin typeface="Calibri"/>
                <a:cs typeface="Calibri"/>
              </a:rPr>
              <a:t> </a:t>
            </a:r>
            <a:r>
              <a:rPr sz="1450" spc="-8" dirty="0">
                <a:latin typeface="Calibri"/>
                <a:cs typeface="Calibri"/>
              </a:rPr>
              <a:t>States.</a:t>
            </a:r>
            <a:endParaRPr sz="1450" dirty="0">
              <a:latin typeface="Calibri"/>
              <a:cs typeface="Calibri"/>
            </a:endParaRPr>
          </a:p>
          <a:p>
            <a:pPr marL="9525">
              <a:spcBef>
                <a:spcPts val="270"/>
              </a:spcBef>
            </a:pPr>
            <a:r>
              <a:rPr sz="1450" b="1" spc="-4" dirty="0">
                <a:latin typeface="Calibri"/>
                <a:cs typeface="Calibri"/>
              </a:rPr>
              <a:t>ISSUE:</a:t>
            </a:r>
            <a:endParaRPr sz="1450" dirty="0">
              <a:latin typeface="Calibri"/>
              <a:cs typeface="Calibri"/>
            </a:endParaRPr>
          </a:p>
          <a:p>
            <a:pPr marL="266700" indent="-257175">
              <a:spcBef>
                <a:spcPts val="270"/>
              </a:spcBef>
              <a:buFont typeface="Arial"/>
              <a:buChar char="•"/>
              <a:tabLst>
                <a:tab pos="266224" algn="l"/>
                <a:tab pos="266700" algn="l"/>
              </a:tabLst>
            </a:pPr>
            <a:r>
              <a:rPr sz="1450" spc="-4" dirty="0">
                <a:latin typeface="Calibri"/>
                <a:cs typeface="Calibri"/>
              </a:rPr>
              <a:t>Did Congress </a:t>
            </a:r>
            <a:r>
              <a:rPr sz="1450" spc="-11" dirty="0">
                <a:latin typeface="Calibri"/>
                <a:cs typeface="Calibri"/>
              </a:rPr>
              <a:t>have </a:t>
            </a:r>
            <a:r>
              <a:rPr sz="1450" dirty="0">
                <a:latin typeface="Calibri"/>
                <a:cs typeface="Calibri"/>
              </a:rPr>
              <a:t>the authority </a:t>
            </a:r>
            <a:r>
              <a:rPr sz="1450" spc="-4" dirty="0">
                <a:latin typeface="Calibri"/>
                <a:cs typeface="Calibri"/>
              </a:rPr>
              <a:t>under </a:t>
            </a:r>
            <a:r>
              <a:rPr sz="1450" dirty="0">
                <a:latin typeface="Calibri"/>
                <a:cs typeface="Calibri"/>
              </a:rPr>
              <a:t>the </a:t>
            </a:r>
            <a:r>
              <a:rPr sz="1450" spc="-4" dirty="0">
                <a:latin typeface="Calibri"/>
                <a:cs typeface="Calibri"/>
              </a:rPr>
              <a:t>Constitution </a:t>
            </a:r>
            <a:r>
              <a:rPr sz="1450" spc="-8" dirty="0">
                <a:latin typeface="Calibri"/>
                <a:cs typeface="Calibri"/>
              </a:rPr>
              <a:t>to </a:t>
            </a:r>
            <a:r>
              <a:rPr sz="1450" spc="-4" dirty="0">
                <a:latin typeface="Calibri"/>
                <a:cs typeface="Calibri"/>
              </a:rPr>
              <a:t>commission </a:t>
            </a:r>
            <a:r>
              <a:rPr sz="1450" dirty="0">
                <a:latin typeface="Calibri"/>
                <a:cs typeface="Calibri"/>
              </a:rPr>
              <a:t>a </a:t>
            </a:r>
            <a:r>
              <a:rPr sz="1450" spc="-4" dirty="0">
                <a:latin typeface="Calibri"/>
                <a:cs typeface="Calibri"/>
              </a:rPr>
              <a:t>national </a:t>
            </a:r>
            <a:r>
              <a:rPr sz="1450" dirty="0">
                <a:latin typeface="Calibri"/>
                <a:cs typeface="Calibri"/>
              </a:rPr>
              <a:t>bank? If </a:t>
            </a:r>
            <a:r>
              <a:rPr sz="1450" spc="-8" dirty="0">
                <a:latin typeface="Calibri"/>
                <a:cs typeface="Calibri"/>
              </a:rPr>
              <a:t>so, </a:t>
            </a:r>
            <a:r>
              <a:rPr sz="1450" spc="-4" dirty="0">
                <a:latin typeface="Calibri"/>
                <a:cs typeface="Calibri"/>
              </a:rPr>
              <a:t>did </a:t>
            </a:r>
            <a:r>
              <a:rPr sz="1450" dirty="0">
                <a:latin typeface="Calibri"/>
                <a:cs typeface="Calibri"/>
              </a:rPr>
              <a:t>the </a:t>
            </a:r>
            <a:r>
              <a:rPr sz="1450" spc="-11" dirty="0">
                <a:latin typeface="Calibri"/>
                <a:cs typeface="Calibri"/>
              </a:rPr>
              <a:t>state </a:t>
            </a:r>
            <a:r>
              <a:rPr sz="1450" spc="-4" dirty="0">
                <a:latin typeface="Calibri"/>
                <a:cs typeface="Calibri"/>
              </a:rPr>
              <a:t>of </a:t>
            </a:r>
            <a:r>
              <a:rPr sz="1450" dirty="0">
                <a:latin typeface="Calibri"/>
                <a:cs typeface="Calibri"/>
              </a:rPr>
              <a:t>Maryland </a:t>
            </a:r>
            <a:r>
              <a:rPr sz="1450" spc="-11" dirty="0">
                <a:latin typeface="Calibri"/>
                <a:cs typeface="Calibri"/>
              </a:rPr>
              <a:t>have </a:t>
            </a:r>
            <a:r>
              <a:rPr sz="1450" spc="8" dirty="0">
                <a:latin typeface="Calibri"/>
                <a:cs typeface="Calibri"/>
              </a:rPr>
              <a:t>the </a:t>
            </a:r>
            <a:r>
              <a:rPr sz="1450" dirty="0">
                <a:latin typeface="Calibri"/>
                <a:cs typeface="Calibri"/>
              </a:rPr>
              <a:t>authority </a:t>
            </a:r>
            <a:r>
              <a:rPr sz="1450" spc="-8" dirty="0">
                <a:latin typeface="Calibri"/>
                <a:cs typeface="Calibri"/>
              </a:rPr>
              <a:t>to </a:t>
            </a:r>
            <a:r>
              <a:rPr sz="1450" spc="-11" dirty="0">
                <a:latin typeface="Calibri"/>
                <a:cs typeface="Calibri"/>
              </a:rPr>
              <a:t>tax</a:t>
            </a:r>
            <a:r>
              <a:rPr sz="1450" spc="-109" dirty="0">
                <a:latin typeface="Calibri"/>
                <a:cs typeface="Calibri"/>
              </a:rPr>
              <a:t> </a:t>
            </a:r>
            <a:r>
              <a:rPr sz="1450" dirty="0">
                <a:latin typeface="Calibri"/>
                <a:cs typeface="Calibri"/>
              </a:rPr>
              <a:t>a</a:t>
            </a:r>
          </a:p>
          <a:p>
            <a:pPr marL="266700">
              <a:spcBef>
                <a:spcPts val="4"/>
              </a:spcBef>
            </a:pPr>
            <a:r>
              <a:rPr sz="1450" spc="-8" dirty="0">
                <a:latin typeface="Calibri"/>
                <a:cs typeface="Calibri"/>
              </a:rPr>
              <a:t>branch </a:t>
            </a:r>
            <a:r>
              <a:rPr sz="1450" spc="-4" dirty="0">
                <a:latin typeface="Calibri"/>
                <a:cs typeface="Calibri"/>
              </a:rPr>
              <a:t>of </a:t>
            </a:r>
            <a:r>
              <a:rPr sz="1450" dirty="0">
                <a:latin typeface="Calibri"/>
                <a:cs typeface="Calibri"/>
              </a:rPr>
              <a:t>the </a:t>
            </a:r>
            <a:r>
              <a:rPr sz="1450" spc="-4" dirty="0">
                <a:latin typeface="Calibri"/>
                <a:cs typeface="Calibri"/>
              </a:rPr>
              <a:t>national </a:t>
            </a:r>
            <a:r>
              <a:rPr sz="1450" dirty="0">
                <a:latin typeface="Calibri"/>
                <a:cs typeface="Calibri"/>
              </a:rPr>
              <a:t>bank </a:t>
            </a:r>
            <a:r>
              <a:rPr sz="1450" spc="-8" dirty="0">
                <a:latin typeface="Calibri"/>
                <a:cs typeface="Calibri"/>
              </a:rPr>
              <a:t>operating </a:t>
            </a:r>
            <a:r>
              <a:rPr sz="1450" spc="-4" dirty="0">
                <a:latin typeface="Calibri"/>
                <a:cs typeface="Calibri"/>
              </a:rPr>
              <a:t>within </a:t>
            </a:r>
            <a:r>
              <a:rPr sz="1450" dirty="0">
                <a:latin typeface="Calibri"/>
                <a:cs typeface="Calibri"/>
              </a:rPr>
              <a:t>its</a:t>
            </a:r>
            <a:r>
              <a:rPr sz="1450" spc="-45" dirty="0">
                <a:latin typeface="Calibri"/>
                <a:cs typeface="Calibri"/>
              </a:rPr>
              <a:t> </a:t>
            </a:r>
            <a:r>
              <a:rPr sz="1450" spc="-8" dirty="0">
                <a:latin typeface="Calibri"/>
                <a:cs typeface="Calibri"/>
              </a:rPr>
              <a:t>borders?</a:t>
            </a:r>
            <a:endParaRPr sz="1450" dirty="0">
              <a:latin typeface="Calibri"/>
              <a:cs typeface="Calibri"/>
            </a:endParaRPr>
          </a:p>
          <a:p>
            <a:pPr marL="9525">
              <a:spcBef>
                <a:spcPts val="269"/>
              </a:spcBef>
            </a:pPr>
            <a:r>
              <a:rPr sz="1450" b="1" spc="-4" dirty="0">
                <a:latin typeface="Calibri"/>
                <a:cs typeface="Calibri"/>
              </a:rPr>
              <a:t>MAJORITY</a:t>
            </a:r>
            <a:r>
              <a:rPr sz="1450" b="1" spc="-8" dirty="0">
                <a:latin typeface="Calibri"/>
                <a:cs typeface="Calibri"/>
              </a:rPr>
              <a:t> </a:t>
            </a:r>
            <a:r>
              <a:rPr sz="1450" b="1" spc="-4" dirty="0">
                <a:latin typeface="Calibri"/>
                <a:cs typeface="Calibri"/>
              </a:rPr>
              <a:t>OPINION:</a:t>
            </a:r>
            <a:endParaRPr sz="1450" dirty="0">
              <a:latin typeface="Calibri"/>
              <a:cs typeface="Calibri"/>
            </a:endParaRPr>
          </a:p>
          <a:p>
            <a:pPr marL="266700" indent="-257175">
              <a:spcBef>
                <a:spcPts val="270"/>
              </a:spcBef>
              <a:buFont typeface="Arial"/>
              <a:buChar char="•"/>
              <a:tabLst>
                <a:tab pos="266224" algn="l"/>
                <a:tab pos="266700" algn="l"/>
              </a:tabLst>
            </a:pPr>
            <a:r>
              <a:rPr sz="1450" b="1" spc="-11" dirty="0">
                <a:latin typeface="Calibri"/>
                <a:cs typeface="Calibri"/>
              </a:rPr>
              <a:t>Key</a:t>
            </a:r>
            <a:r>
              <a:rPr sz="1450" b="1" spc="-8" dirty="0">
                <a:latin typeface="Calibri"/>
                <a:cs typeface="Calibri"/>
              </a:rPr>
              <a:t> </a:t>
            </a:r>
            <a:r>
              <a:rPr sz="1450" b="1" spc="-4" dirty="0">
                <a:latin typeface="Calibri"/>
                <a:cs typeface="Calibri"/>
              </a:rPr>
              <a:t>Claim(s):</a:t>
            </a:r>
            <a:endParaRPr sz="1450" dirty="0">
              <a:latin typeface="Calibri"/>
              <a:cs typeface="Calibri"/>
            </a:endParaRPr>
          </a:p>
          <a:p>
            <a:pPr marL="567214" marR="555308" lvl="1" indent="-214789" algn="just">
              <a:spcBef>
                <a:spcPts val="269"/>
              </a:spcBef>
              <a:buFont typeface="Arial"/>
              <a:buChar char="–"/>
              <a:tabLst>
                <a:tab pos="567690" algn="l"/>
              </a:tabLst>
            </a:pPr>
            <a:r>
              <a:rPr sz="1450" spc="-4" dirty="0">
                <a:latin typeface="Calibri"/>
                <a:cs typeface="Calibri"/>
              </a:rPr>
              <a:t>The Supreme Court determined that Congress </a:t>
            </a:r>
            <a:r>
              <a:rPr sz="1450" dirty="0">
                <a:latin typeface="Calibri"/>
                <a:cs typeface="Calibri"/>
              </a:rPr>
              <a:t>did </a:t>
            </a:r>
            <a:r>
              <a:rPr sz="1450" spc="-11" dirty="0">
                <a:latin typeface="Calibri"/>
                <a:cs typeface="Calibri"/>
              </a:rPr>
              <a:t>have </a:t>
            </a:r>
            <a:r>
              <a:rPr sz="1450" dirty="0">
                <a:latin typeface="Calibri"/>
                <a:cs typeface="Calibri"/>
              </a:rPr>
              <a:t>the </a:t>
            </a:r>
            <a:r>
              <a:rPr sz="1450" spc="-4" dirty="0">
                <a:latin typeface="Calibri"/>
                <a:cs typeface="Calibri"/>
              </a:rPr>
              <a:t>power </a:t>
            </a:r>
            <a:r>
              <a:rPr sz="1450" dirty="0">
                <a:latin typeface="Calibri"/>
                <a:cs typeface="Calibri"/>
              </a:rPr>
              <a:t>under the </a:t>
            </a:r>
            <a:r>
              <a:rPr sz="1450" spc="-4" dirty="0">
                <a:latin typeface="Calibri"/>
                <a:cs typeface="Calibri"/>
              </a:rPr>
              <a:t>Constitution </a:t>
            </a:r>
            <a:r>
              <a:rPr sz="1450" spc="-8" dirty="0">
                <a:latin typeface="Calibri"/>
                <a:cs typeface="Calibri"/>
              </a:rPr>
              <a:t>to create </a:t>
            </a:r>
            <a:r>
              <a:rPr sz="1450" dirty="0">
                <a:latin typeface="Calibri"/>
                <a:cs typeface="Calibri"/>
              </a:rPr>
              <a:t>a </a:t>
            </a:r>
            <a:r>
              <a:rPr sz="1450" spc="-4" dirty="0">
                <a:latin typeface="Calibri"/>
                <a:cs typeface="Calibri"/>
              </a:rPr>
              <a:t>national </a:t>
            </a:r>
            <a:r>
              <a:rPr sz="1450" dirty="0">
                <a:latin typeface="Calibri"/>
                <a:cs typeface="Calibri"/>
              </a:rPr>
              <a:t>bank. </a:t>
            </a:r>
            <a:r>
              <a:rPr sz="1450" spc="-11" dirty="0">
                <a:latin typeface="Calibri"/>
                <a:cs typeface="Calibri"/>
              </a:rPr>
              <a:t>Even </a:t>
            </a:r>
            <a:r>
              <a:rPr sz="1450" spc="-4" dirty="0">
                <a:latin typeface="Calibri"/>
                <a:cs typeface="Calibri"/>
              </a:rPr>
              <a:t>though </a:t>
            </a:r>
            <a:r>
              <a:rPr sz="1450" spc="8" dirty="0">
                <a:latin typeface="Calibri"/>
                <a:cs typeface="Calibri"/>
              </a:rPr>
              <a:t>the  </a:t>
            </a:r>
            <a:r>
              <a:rPr sz="1450" spc="-4" dirty="0">
                <a:latin typeface="Calibri"/>
                <a:cs typeface="Calibri"/>
              </a:rPr>
              <a:t>Constitution does not explicitly </a:t>
            </a:r>
            <a:r>
              <a:rPr sz="1450" dirty="0">
                <a:latin typeface="Calibri"/>
                <a:cs typeface="Calibri"/>
              </a:rPr>
              <a:t>include </a:t>
            </a:r>
            <a:r>
              <a:rPr sz="1450" spc="-4" dirty="0">
                <a:latin typeface="Calibri"/>
                <a:cs typeface="Calibri"/>
              </a:rPr>
              <a:t>that </a:t>
            </a:r>
            <a:r>
              <a:rPr sz="1450" spc="-23" dirty="0">
                <a:latin typeface="Calibri"/>
                <a:cs typeface="Calibri"/>
              </a:rPr>
              <a:t>power, </a:t>
            </a:r>
            <a:r>
              <a:rPr sz="1450" spc="-4" dirty="0">
                <a:latin typeface="Calibri"/>
                <a:cs typeface="Calibri"/>
              </a:rPr>
              <a:t>there </a:t>
            </a:r>
            <a:r>
              <a:rPr sz="1450" dirty="0">
                <a:latin typeface="Calibri"/>
                <a:cs typeface="Calibri"/>
              </a:rPr>
              <a:t>is also nothing in the </a:t>
            </a:r>
            <a:r>
              <a:rPr sz="1450" spc="-4" dirty="0">
                <a:latin typeface="Calibri"/>
                <a:cs typeface="Calibri"/>
              </a:rPr>
              <a:t>Constitution that restricts </a:t>
            </a:r>
            <a:r>
              <a:rPr sz="1450" spc="-11" dirty="0">
                <a:latin typeface="Calibri"/>
                <a:cs typeface="Calibri"/>
              </a:rPr>
              <a:t>Congress’s </a:t>
            </a:r>
            <a:r>
              <a:rPr sz="1450" spc="-4" dirty="0">
                <a:latin typeface="Calibri"/>
                <a:cs typeface="Calibri"/>
              </a:rPr>
              <a:t>powers </a:t>
            </a:r>
            <a:r>
              <a:rPr sz="1450" spc="-8" dirty="0">
                <a:latin typeface="Calibri"/>
                <a:cs typeface="Calibri"/>
              </a:rPr>
              <a:t>to </a:t>
            </a:r>
            <a:r>
              <a:rPr sz="1450" dirty="0">
                <a:latin typeface="Calibri"/>
                <a:cs typeface="Calibri"/>
              </a:rPr>
              <a:t>those  </a:t>
            </a:r>
            <a:r>
              <a:rPr sz="1450" spc="-4" dirty="0">
                <a:latin typeface="Calibri"/>
                <a:cs typeface="Calibri"/>
              </a:rPr>
              <a:t>specifically</a:t>
            </a:r>
            <a:r>
              <a:rPr sz="1450" dirty="0">
                <a:latin typeface="Calibri"/>
                <a:cs typeface="Calibri"/>
              </a:rPr>
              <a:t> </a:t>
            </a:r>
            <a:r>
              <a:rPr sz="1450" spc="-8" dirty="0">
                <a:latin typeface="Calibri"/>
                <a:cs typeface="Calibri"/>
              </a:rPr>
              <a:t>enumerated.</a:t>
            </a:r>
            <a:endParaRPr sz="1450" dirty="0">
              <a:latin typeface="Calibri"/>
              <a:cs typeface="Calibri"/>
            </a:endParaRPr>
          </a:p>
          <a:p>
            <a:pPr marL="266700" indent="-257175">
              <a:spcBef>
                <a:spcPts val="270"/>
              </a:spcBef>
              <a:buFont typeface="Arial"/>
              <a:buChar char="•"/>
              <a:tabLst>
                <a:tab pos="266224" algn="l"/>
                <a:tab pos="266700" algn="l"/>
              </a:tabLst>
            </a:pPr>
            <a:r>
              <a:rPr sz="1450" b="1" spc="-4" dirty="0">
                <a:latin typeface="Calibri"/>
                <a:cs typeface="Calibri"/>
              </a:rPr>
              <a:t>Reasoning </a:t>
            </a:r>
            <a:r>
              <a:rPr sz="1450" b="1" dirty="0">
                <a:latin typeface="Calibri"/>
                <a:cs typeface="Calibri"/>
              </a:rPr>
              <a:t>used </a:t>
            </a:r>
            <a:r>
              <a:rPr sz="1450" b="1" spc="-8" dirty="0">
                <a:latin typeface="Calibri"/>
                <a:cs typeface="Calibri"/>
              </a:rPr>
              <a:t>to </a:t>
            </a:r>
            <a:r>
              <a:rPr sz="1450" b="1" spc="-4" dirty="0">
                <a:latin typeface="Calibri"/>
                <a:cs typeface="Calibri"/>
              </a:rPr>
              <a:t>justify the</a:t>
            </a:r>
            <a:r>
              <a:rPr sz="1450" b="1" spc="-19" dirty="0">
                <a:latin typeface="Calibri"/>
                <a:cs typeface="Calibri"/>
              </a:rPr>
              <a:t> </a:t>
            </a:r>
            <a:r>
              <a:rPr sz="1450" b="1" spc="-4" dirty="0">
                <a:latin typeface="Calibri"/>
                <a:cs typeface="Calibri"/>
              </a:rPr>
              <a:t>opinion:</a:t>
            </a:r>
            <a:endParaRPr sz="1450" dirty="0">
              <a:latin typeface="Calibri"/>
              <a:cs typeface="Calibri"/>
            </a:endParaRPr>
          </a:p>
          <a:p>
            <a:pPr marL="567214" marR="69533" lvl="1" indent="-214789">
              <a:spcBef>
                <a:spcPts val="270"/>
              </a:spcBef>
              <a:buFont typeface="Arial"/>
              <a:buChar char="–"/>
              <a:tabLst>
                <a:tab pos="567214" algn="l"/>
                <a:tab pos="567690" algn="l"/>
              </a:tabLst>
            </a:pPr>
            <a:r>
              <a:rPr sz="1450" spc="-4" dirty="0">
                <a:latin typeface="Calibri"/>
                <a:cs typeface="Calibri"/>
              </a:rPr>
              <a:t>The </a:t>
            </a:r>
            <a:r>
              <a:rPr sz="1450" b="1" dirty="0">
                <a:solidFill>
                  <a:srgbClr val="FF0000"/>
                </a:solidFill>
                <a:latin typeface="Calibri"/>
                <a:cs typeface="Calibri"/>
              </a:rPr>
              <a:t>Necessary and </a:t>
            </a:r>
            <a:r>
              <a:rPr sz="1450" b="1" spc="-4" dirty="0">
                <a:solidFill>
                  <a:srgbClr val="FF0000"/>
                </a:solidFill>
                <a:latin typeface="Calibri"/>
                <a:cs typeface="Calibri"/>
              </a:rPr>
              <a:t>Proper Clause </a:t>
            </a:r>
            <a:r>
              <a:rPr sz="1450" spc="-4" dirty="0">
                <a:latin typeface="Calibri"/>
                <a:cs typeface="Calibri"/>
              </a:rPr>
              <a:t>gives Congress </a:t>
            </a:r>
            <a:r>
              <a:rPr sz="1450" dirty="0">
                <a:latin typeface="Calibri"/>
                <a:cs typeface="Calibri"/>
              </a:rPr>
              <a:t>the </a:t>
            </a:r>
            <a:r>
              <a:rPr sz="1450" spc="-4" dirty="0">
                <a:latin typeface="Calibri"/>
                <a:cs typeface="Calibri"/>
              </a:rPr>
              <a:t>authority </a:t>
            </a:r>
            <a:r>
              <a:rPr sz="1450" spc="-8" dirty="0">
                <a:latin typeface="Calibri"/>
                <a:cs typeface="Calibri"/>
              </a:rPr>
              <a:t>to </a:t>
            </a:r>
            <a:r>
              <a:rPr sz="1450" spc="-11" dirty="0">
                <a:latin typeface="Calibri"/>
                <a:cs typeface="Calibri"/>
              </a:rPr>
              <a:t>make </a:t>
            </a:r>
            <a:r>
              <a:rPr sz="1450" spc="-8" dirty="0">
                <a:latin typeface="Calibri"/>
                <a:cs typeface="Calibri"/>
              </a:rPr>
              <a:t>“all laws </a:t>
            </a:r>
            <a:r>
              <a:rPr sz="1450" spc="-4" dirty="0">
                <a:latin typeface="Calibri"/>
                <a:cs typeface="Calibri"/>
              </a:rPr>
              <a:t>which shall </a:t>
            </a:r>
            <a:r>
              <a:rPr sz="1450" dirty="0">
                <a:latin typeface="Calibri"/>
                <a:cs typeface="Calibri"/>
              </a:rPr>
              <a:t>be </a:t>
            </a:r>
            <a:r>
              <a:rPr sz="1450" spc="-4" dirty="0">
                <a:latin typeface="Calibri"/>
                <a:cs typeface="Calibri"/>
              </a:rPr>
              <a:t>necessary </a:t>
            </a:r>
            <a:r>
              <a:rPr sz="1450" dirty="0">
                <a:latin typeface="Calibri"/>
                <a:cs typeface="Calibri"/>
              </a:rPr>
              <a:t>and </a:t>
            </a:r>
            <a:r>
              <a:rPr sz="1450" spc="4" dirty="0">
                <a:latin typeface="Calibri"/>
                <a:cs typeface="Calibri"/>
              </a:rPr>
              <a:t>proper” </a:t>
            </a:r>
            <a:r>
              <a:rPr sz="1450" spc="-11" dirty="0">
                <a:latin typeface="Calibri"/>
                <a:cs typeface="Calibri"/>
              </a:rPr>
              <a:t>for </a:t>
            </a:r>
            <a:r>
              <a:rPr sz="1450" spc="-8" dirty="0">
                <a:latin typeface="Calibri"/>
                <a:cs typeface="Calibri"/>
              </a:rPr>
              <a:t>exercising </a:t>
            </a:r>
            <a:r>
              <a:rPr sz="1450" dirty="0">
                <a:latin typeface="Calibri"/>
                <a:cs typeface="Calibri"/>
              </a:rPr>
              <a:t>the  </a:t>
            </a:r>
            <a:r>
              <a:rPr sz="1450" spc="-8" dirty="0">
                <a:latin typeface="Calibri"/>
                <a:cs typeface="Calibri"/>
              </a:rPr>
              <a:t>powers </a:t>
            </a:r>
            <a:r>
              <a:rPr sz="1450" spc="-4" dirty="0">
                <a:latin typeface="Calibri"/>
                <a:cs typeface="Calibri"/>
              </a:rPr>
              <a:t>that </a:t>
            </a:r>
            <a:r>
              <a:rPr sz="1450" spc="-8" dirty="0">
                <a:latin typeface="Calibri"/>
                <a:cs typeface="Calibri"/>
              </a:rPr>
              <a:t>are </a:t>
            </a:r>
            <a:r>
              <a:rPr sz="1450" spc="-4" dirty="0">
                <a:latin typeface="Calibri"/>
                <a:cs typeface="Calibri"/>
              </a:rPr>
              <a:t>specifically </a:t>
            </a:r>
            <a:r>
              <a:rPr sz="1450" spc="-8" dirty="0">
                <a:latin typeface="Calibri"/>
                <a:cs typeface="Calibri"/>
              </a:rPr>
              <a:t>enumerated, </a:t>
            </a:r>
            <a:r>
              <a:rPr sz="1450" dirty="0">
                <a:latin typeface="Calibri"/>
                <a:cs typeface="Calibri"/>
              </a:rPr>
              <a:t>and the </a:t>
            </a:r>
            <a:r>
              <a:rPr sz="1450" spc="-4" dirty="0">
                <a:latin typeface="Calibri"/>
                <a:cs typeface="Calibri"/>
              </a:rPr>
              <a:t>establishment of </a:t>
            </a:r>
            <a:r>
              <a:rPr sz="1450" dirty="0">
                <a:latin typeface="Calibri"/>
                <a:cs typeface="Calibri"/>
              </a:rPr>
              <a:t>a </a:t>
            </a:r>
            <a:r>
              <a:rPr sz="1450" spc="-4" dirty="0">
                <a:latin typeface="Calibri"/>
                <a:cs typeface="Calibri"/>
              </a:rPr>
              <a:t>national </a:t>
            </a:r>
            <a:r>
              <a:rPr sz="1450" dirty="0">
                <a:latin typeface="Calibri"/>
                <a:cs typeface="Calibri"/>
              </a:rPr>
              <a:t>bank is </a:t>
            </a:r>
            <a:r>
              <a:rPr sz="1450" spc="-4" dirty="0">
                <a:latin typeface="Calibri"/>
                <a:cs typeface="Calibri"/>
              </a:rPr>
              <a:t>“necessary </a:t>
            </a:r>
            <a:r>
              <a:rPr sz="1450" dirty="0">
                <a:latin typeface="Calibri"/>
                <a:cs typeface="Calibri"/>
              </a:rPr>
              <a:t>and </a:t>
            </a:r>
            <a:r>
              <a:rPr sz="1450" spc="4" dirty="0">
                <a:latin typeface="Calibri"/>
                <a:cs typeface="Calibri"/>
              </a:rPr>
              <a:t>proper” </a:t>
            </a:r>
            <a:r>
              <a:rPr sz="1450" spc="-8" dirty="0">
                <a:latin typeface="Calibri"/>
                <a:cs typeface="Calibri"/>
              </a:rPr>
              <a:t>to exercising </a:t>
            </a:r>
            <a:r>
              <a:rPr sz="1450" spc="4" dirty="0">
                <a:latin typeface="Calibri"/>
                <a:cs typeface="Calibri"/>
              </a:rPr>
              <a:t>other </a:t>
            </a:r>
            <a:r>
              <a:rPr sz="1450" spc="-8" dirty="0">
                <a:latin typeface="Calibri"/>
                <a:cs typeface="Calibri"/>
              </a:rPr>
              <a:t>enumerated  powers.</a:t>
            </a:r>
            <a:endParaRPr sz="1450" dirty="0">
              <a:latin typeface="Calibri"/>
              <a:cs typeface="Calibri"/>
            </a:endParaRPr>
          </a:p>
          <a:p>
            <a:pPr marL="9525">
              <a:spcBef>
                <a:spcPts val="274"/>
              </a:spcBef>
            </a:pPr>
            <a:r>
              <a:rPr sz="1450" b="1" spc="-11" dirty="0">
                <a:latin typeface="Calibri"/>
                <a:cs typeface="Calibri"/>
              </a:rPr>
              <a:t>IMPLICATIONS:</a:t>
            </a:r>
            <a:endParaRPr sz="1450" dirty="0">
              <a:latin typeface="Calibri"/>
              <a:cs typeface="Calibri"/>
            </a:endParaRPr>
          </a:p>
          <a:p>
            <a:pPr marL="266700" marR="129540" indent="-257175">
              <a:spcBef>
                <a:spcPts val="270"/>
              </a:spcBef>
              <a:buFont typeface="Arial"/>
              <a:buChar char="•"/>
              <a:tabLst>
                <a:tab pos="266224" algn="l"/>
                <a:tab pos="266700" algn="l"/>
              </a:tabLst>
            </a:pPr>
            <a:r>
              <a:rPr sz="1450" spc="-4" dirty="0">
                <a:latin typeface="Calibri"/>
                <a:cs typeface="Calibri"/>
              </a:rPr>
              <a:t>The Marshall Court declared that “the Constitution </a:t>
            </a:r>
            <a:r>
              <a:rPr sz="1450" dirty="0">
                <a:latin typeface="Calibri"/>
                <a:cs typeface="Calibri"/>
              </a:rPr>
              <a:t>and the </a:t>
            </a:r>
            <a:r>
              <a:rPr sz="1450" spc="-8" dirty="0">
                <a:latin typeface="Calibri"/>
                <a:cs typeface="Calibri"/>
              </a:rPr>
              <a:t>laws </a:t>
            </a:r>
            <a:r>
              <a:rPr sz="1450" dirty="0">
                <a:latin typeface="Calibri"/>
                <a:cs typeface="Calibri"/>
              </a:rPr>
              <a:t>made in </a:t>
            </a:r>
            <a:r>
              <a:rPr sz="1450" spc="-4" dirty="0">
                <a:latin typeface="Calibri"/>
                <a:cs typeface="Calibri"/>
              </a:rPr>
              <a:t>pursuance thereof </a:t>
            </a:r>
            <a:r>
              <a:rPr sz="1450" spc="-8" dirty="0">
                <a:latin typeface="Calibri"/>
                <a:cs typeface="Calibri"/>
              </a:rPr>
              <a:t>are </a:t>
            </a:r>
            <a:r>
              <a:rPr sz="1450" spc="-4" dirty="0">
                <a:latin typeface="Calibri"/>
                <a:cs typeface="Calibri"/>
              </a:rPr>
              <a:t>supreme; that they </a:t>
            </a:r>
            <a:r>
              <a:rPr sz="1450" spc="-8" dirty="0">
                <a:latin typeface="Calibri"/>
                <a:cs typeface="Calibri"/>
              </a:rPr>
              <a:t>control </a:t>
            </a:r>
            <a:r>
              <a:rPr sz="1450" dirty="0">
                <a:latin typeface="Calibri"/>
                <a:cs typeface="Calibri"/>
              </a:rPr>
              <a:t>the </a:t>
            </a:r>
            <a:r>
              <a:rPr sz="1450" spc="-4" dirty="0">
                <a:latin typeface="Calibri"/>
                <a:cs typeface="Calibri"/>
              </a:rPr>
              <a:t>constitution </a:t>
            </a:r>
            <a:r>
              <a:rPr sz="1450" dirty="0">
                <a:latin typeface="Calibri"/>
                <a:cs typeface="Calibri"/>
              </a:rPr>
              <a:t>and  </a:t>
            </a:r>
            <a:r>
              <a:rPr sz="1450" spc="-8" dirty="0">
                <a:latin typeface="Calibri"/>
                <a:cs typeface="Calibri"/>
              </a:rPr>
              <a:t>laws </a:t>
            </a:r>
            <a:r>
              <a:rPr sz="1450" spc="-4" dirty="0">
                <a:latin typeface="Calibri"/>
                <a:cs typeface="Calibri"/>
              </a:rPr>
              <a:t>of </a:t>
            </a:r>
            <a:r>
              <a:rPr sz="1450" dirty="0">
                <a:latin typeface="Calibri"/>
                <a:cs typeface="Calibri"/>
              </a:rPr>
              <a:t>the </a:t>
            </a:r>
            <a:r>
              <a:rPr sz="1450" spc="-4" dirty="0">
                <a:latin typeface="Calibri"/>
                <a:cs typeface="Calibri"/>
              </a:rPr>
              <a:t>respective </a:t>
            </a:r>
            <a:r>
              <a:rPr sz="1450" spc="-8" dirty="0">
                <a:latin typeface="Calibri"/>
                <a:cs typeface="Calibri"/>
              </a:rPr>
              <a:t>states, </a:t>
            </a:r>
            <a:r>
              <a:rPr sz="1450" dirty="0">
                <a:latin typeface="Calibri"/>
                <a:cs typeface="Calibri"/>
              </a:rPr>
              <a:t>and </a:t>
            </a:r>
            <a:r>
              <a:rPr sz="1450" spc="-4" dirty="0">
                <a:latin typeface="Calibri"/>
                <a:cs typeface="Calibri"/>
              </a:rPr>
              <a:t>cannot </a:t>
            </a:r>
            <a:r>
              <a:rPr sz="1450" dirty="0">
                <a:latin typeface="Calibri"/>
                <a:cs typeface="Calibri"/>
              </a:rPr>
              <a:t>be </a:t>
            </a:r>
            <a:r>
              <a:rPr sz="1450" spc="-8" dirty="0">
                <a:latin typeface="Calibri"/>
                <a:cs typeface="Calibri"/>
              </a:rPr>
              <a:t>controlled </a:t>
            </a:r>
            <a:r>
              <a:rPr sz="1450" spc="-4" dirty="0">
                <a:latin typeface="Calibri"/>
                <a:cs typeface="Calibri"/>
              </a:rPr>
              <a:t>by </a:t>
            </a:r>
            <a:r>
              <a:rPr sz="1450" spc="-15" dirty="0">
                <a:latin typeface="Calibri"/>
                <a:cs typeface="Calibri"/>
              </a:rPr>
              <a:t>them.” </a:t>
            </a:r>
            <a:r>
              <a:rPr sz="1450" spc="-4" dirty="0">
                <a:latin typeface="Calibri"/>
                <a:cs typeface="Calibri"/>
              </a:rPr>
              <a:t>Allowing </a:t>
            </a:r>
            <a:r>
              <a:rPr sz="1450" dirty="0">
                <a:latin typeface="Calibri"/>
                <a:cs typeface="Calibri"/>
              </a:rPr>
              <a:t>a </a:t>
            </a:r>
            <a:r>
              <a:rPr sz="1450" spc="-11" dirty="0">
                <a:latin typeface="Calibri"/>
                <a:cs typeface="Calibri"/>
              </a:rPr>
              <a:t>state </a:t>
            </a:r>
            <a:r>
              <a:rPr sz="1450" spc="-8" dirty="0">
                <a:latin typeface="Calibri"/>
                <a:cs typeface="Calibri"/>
              </a:rPr>
              <a:t>to </a:t>
            </a:r>
            <a:r>
              <a:rPr sz="1450" spc="-11" dirty="0">
                <a:latin typeface="Calibri"/>
                <a:cs typeface="Calibri"/>
              </a:rPr>
              <a:t>tax </a:t>
            </a:r>
            <a:r>
              <a:rPr sz="1450" dirty="0">
                <a:latin typeface="Calibri"/>
                <a:cs typeface="Calibri"/>
              </a:rPr>
              <a:t>a </a:t>
            </a:r>
            <a:r>
              <a:rPr sz="1450" spc="-8" dirty="0">
                <a:latin typeface="Calibri"/>
                <a:cs typeface="Calibri"/>
              </a:rPr>
              <a:t>branch </a:t>
            </a:r>
            <a:r>
              <a:rPr sz="1450" spc="-4" dirty="0">
                <a:latin typeface="Calibri"/>
                <a:cs typeface="Calibri"/>
              </a:rPr>
              <a:t>of </a:t>
            </a:r>
            <a:r>
              <a:rPr sz="1450" dirty="0">
                <a:latin typeface="Calibri"/>
                <a:cs typeface="Calibri"/>
              </a:rPr>
              <a:t>the </a:t>
            </a:r>
            <a:r>
              <a:rPr sz="1450" spc="-4" dirty="0">
                <a:latin typeface="Calibri"/>
                <a:cs typeface="Calibri"/>
              </a:rPr>
              <a:t>national </a:t>
            </a:r>
            <a:r>
              <a:rPr sz="1450" dirty="0">
                <a:latin typeface="Calibri"/>
                <a:cs typeface="Calibri"/>
              </a:rPr>
              <a:t>bank </a:t>
            </a:r>
            <a:r>
              <a:rPr sz="1450" spc="-4" dirty="0">
                <a:latin typeface="Calibri"/>
                <a:cs typeface="Calibri"/>
              </a:rPr>
              <a:t>created by Congress would  </a:t>
            </a:r>
            <a:r>
              <a:rPr sz="1450" dirty="0">
                <a:latin typeface="Calibri"/>
                <a:cs typeface="Calibri"/>
              </a:rPr>
              <a:t>allow </a:t>
            </a:r>
            <a:r>
              <a:rPr sz="1450" spc="-4" dirty="0">
                <a:latin typeface="Calibri"/>
                <a:cs typeface="Calibri"/>
              </a:rPr>
              <a:t>that </a:t>
            </a:r>
            <a:r>
              <a:rPr sz="1450" spc="-11" dirty="0">
                <a:latin typeface="Calibri"/>
                <a:cs typeface="Calibri"/>
              </a:rPr>
              <a:t>state </a:t>
            </a:r>
            <a:r>
              <a:rPr sz="1450" spc="-8" dirty="0">
                <a:latin typeface="Calibri"/>
                <a:cs typeface="Calibri"/>
              </a:rPr>
              <a:t>to interfere </a:t>
            </a:r>
            <a:r>
              <a:rPr sz="1450" spc="-4" dirty="0">
                <a:latin typeface="Calibri"/>
                <a:cs typeface="Calibri"/>
              </a:rPr>
              <a:t>with </a:t>
            </a:r>
            <a:r>
              <a:rPr sz="1450" dirty="0">
                <a:latin typeface="Calibri"/>
                <a:cs typeface="Calibri"/>
              </a:rPr>
              <a:t>the </a:t>
            </a:r>
            <a:r>
              <a:rPr sz="1450" spc="-11" dirty="0">
                <a:latin typeface="Calibri"/>
                <a:cs typeface="Calibri"/>
              </a:rPr>
              <a:t>exercise </a:t>
            </a:r>
            <a:r>
              <a:rPr sz="1450" spc="-4" dirty="0">
                <a:latin typeface="Calibri"/>
                <a:cs typeface="Calibri"/>
              </a:rPr>
              <a:t>of </a:t>
            </a:r>
            <a:r>
              <a:rPr sz="1450" spc="-11" dirty="0">
                <a:latin typeface="Calibri"/>
                <a:cs typeface="Calibri"/>
              </a:rPr>
              <a:t>Congress’s </a:t>
            </a:r>
            <a:r>
              <a:rPr sz="1450" spc="-4" dirty="0">
                <a:latin typeface="Calibri"/>
                <a:cs typeface="Calibri"/>
              </a:rPr>
              <a:t>constitutional</a:t>
            </a:r>
            <a:r>
              <a:rPr sz="1450" spc="-19" dirty="0">
                <a:latin typeface="Calibri"/>
                <a:cs typeface="Calibri"/>
              </a:rPr>
              <a:t> </a:t>
            </a:r>
            <a:r>
              <a:rPr sz="1450" spc="-8" dirty="0">
                <a:latin typeface="Calibri"/>
                <a:cs typeface="Calibri"/>
              </a:rPr>
              <a:t>powers.</a:t>
            </a:r>
            <a:endParaRPr sz="1450" dirty="0">
              <a:latin typeface="Calibri"/>
              <a:cs typeface="Calibri"/>
            </a:endParaRPr>
          </a:p>
        </p:txBody>
      </p:sp>
    </p:spTree>
    <p:extLst>
      <p:ext uri="{BB962C8B-B14F-4D97-AF65-F5344CB8AC3E}">
        <p14:creationId xmlns:p14="http://schemas.microsoft.com/office/powerpoint/2010/main" val="2305902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91121"/>
            <a:ext cx="9144000" cy="6244375"/>
          </a:xfrm>
          <a:prstGeom prst="rect">
            <a:avLst/>
          </a:prstGeom>
          <a:blipFill>
            <a:blip r:embed="rId2" cstate="print"/>
            <a:stretch>
              <a:fillRect/>
            </a:stretch>
          </a:blipFill>
        </p:spPr>
        <p:txBody>
          <a:bodyPr wrap="square" lIns="0" tIns="0" rIns="0" bIns="0" rtlCol="0"/>
          <a:lstStyle/>
          <a:p>
            <a:endParaRPr sz="1350"/>
          </a:p>
        </p:txBody>
      </p:sp>
      <p:sp>
        <p:nvSpPr>
          <p:cNvPr id="3" name="object 3"/>
          <p:cNvSpPr txBox="1">
            <a:spLocks noGrp="1"/>
          </p:cNvSpPr>
          <p:nvPr>
            <p:ph type="title"/>
          </p:nvPr>
        </p:nvSpPr>
        <p:spPr>
          <a:xfrm>
            <a:off x="2377075" y="96176"/>
            <a:ext cx="4273868" cy="517449"/>
          </a:xfrm>
          <a:prstGeom prst="rect">
            <a:avLst/>
          </a:prstGeom>
        </p:spPr>
        <p:txBody>
          <a:bodyPr vert="horz" wrap="square" lIns="0" tIns="9525" rIns="0" bIns="0" rtlCol="0">
            <a:spAutoFit/>
          </a:bodyPr>
          <a:lstStyle/>
          <a:p>
            <a:pPr marL="9525">
              <a:spcBef>
                <a:spcPts val="75"/>
              </a:spcBef>
            </a:pPr>
            <a:r>
              <a:rPr sz="3300" i="1" spc="-4" dirty="0">
                <a:latin typeface="Calibri"/>
                <a:cs typeface="Calibri"/>
              </a:rPr>
              <a:t>Gibbons </a:t>
            </a:r>
            <a:r>
              <a:rPr sz="3300" i="1" spc="-98" dirty="0">
                <a:latin typeface="Calibri"/>
                <a:cs typeface="Calibri"/>
              </a:rPr>
              <a:t>v. </a:t>
            </a:r>
            <a:r>
              <a:rPr sz="3300" i="1" spc="-4" dirty="0">
                <a:latin typeface="Calibri"/>
                <a:cs typeface="Calibri"/>
              </a:rPr>
              <a:t>Ogden</a:t>
            </a:r>
            <a:r>
              <a:rPr sz="3300" i="1" spc="83" dirty="0">
                <a:latin typeface="Calibri"/>
                <a:cs typeface="Calibri"/>
              </a:rPr>
              <a:t> </a:t>
            </a:r>
            <a:r>
              <a:rPr sz="3300" dirty="0">
                <a:latin typeface="Calibri"/>
                <a:cs typeface="Calibri"/>
              </a:rPr>
              <a:t>(1824)</a:t>
            </a:r>
          </a:p>
        </p:txBody>
      </p:sp>
      <p:sp>
        <p:nvSpPr>
          <p:cNvPr id="4" name="object 4"/>
          <p:cNvSpPr/>
          <p:nvPr/>
        </p:nvSpPr>
        <p:spPr>
          <a:xfrm>
            <a:off x="1085850" y="4343400"/>
            <a:ext cx="962406" cy="540639"/>
          </a:xfrm>
          <a:prstGeom prst="rect">
            <a:avLst/>
          </a:prstGeom>
          <a:blipFill>
            <a:blip r:embed="rId3" cstate="print"/>
            <a:stretch>
              <a:fillRect/>
            </a:stretch>
          </a:blipFill>
        </p:spPr>
        <p:txBody>
          <a:bodyPr wrap="square" lIns="0" tIns="0" rIns="0" bIns="0" rtlCol="0"/>
          <a:lstStyle/>
          <a:p>
            <a:endParaRPr sz="1350"/>
          </a:p>
        </p:txBody>
      </p:sp>
      <p:sp>
        <p:nvSpPr>
          <p:cNvPr id="5" name="object 5"/>
          <p:cNvSpPr/>
          <p:nvPr/>
        </p:nvSpPr>
        <p:spPr>
          <a:xfrm>
            <a:off x="6248401" y="1940768"/>
            <a:ext cx="491728" cy="573831"/>
          </a:xfrm>
          <a:custGeom>
            <a:avLst/>
            <a:gdLst/>
            <a:ahLst/>
            <a:cxnLst/>
            <a:rect l="l" t="t" r="r" b="b"/>
            <a:pathLst>
              <a:path w="551179" h="548639">
                <a:moveTo>
                  <a:pt x="889" y="314578"/>
                </a:moveTo>
                <a:lnTo>
                  <a:pt x="0" y="547751"/>
                </a:lnTo>
                <a:lnTo>
                  <a:pt x="233299" y="548639"/>
                </a:lnTo>
                <a:lnTo>
                  <a:pt x="175133" y="490092"/>
                </a:lnTo>
                <a:lnTo>
                  <a:pt x="292936" y="373125"/>
                </a:lnTo>
                <a:lnTo>
                  <a:pt x="58927" y="373125"/>
                </a:lnTo>
                <a:lnTo>
                  <a:pt x="889" y="314578"/>
                </a:lnTo>
                <a:close/>
              </a:path>
              <a:path w="551179" h="548639">
                <a:moveTo>
                  <a:pt x="434721" y="0"/>
                </a:moveTo>
                <a:lnTo>
                  <a:pt x="58927" y="373125"/>
                </a:lnTo>
                <a:lnTo>
                  <a:pt x="292936" y="373125"/>
                </a:lnTo>
                <a:lnTo>
                  <a:pt x="550926" y="116966"/>
                </a:lnTo>
                <a:lnTo>
                  <a:pt x="434721" y="0"/>
                </a:lnTo>
                <a:close/>
              </a:path>
            </a:pathLst>
          </a:custGeom>
          <a:solidFill>
            <a:srgbClr val="000000"/>
          </a:solidFill>
        </p:spPr>
        <p:txBody>
          <a:bodyPr wrap="square" lIns="0" tIns="0" rIns="0" bIns="0" rtlCol="0"/>
          <a:lstStyle/>
          <a:p>
            <a:endParaRPr sz="1350"/>
          </a:p>
        </p:txBody>
      </p:sp>
      <p:sp>
        <p:nvSpPr>
          <p:cNvPr id="7" name="object 7"/>
          <p:cNvSpPr txBox="1"/>
          <p:nvPr/>
        </p:nvSpPr>
        <p:spPr>
          <a:xfrm>
            <a:off x="5902391" y="1630637"/>
            <a:ext cx="1474470" cy="255839"/>
          </a:xfrm>
          <a:prstGeom prst="rect">
            <a:avLst/>
          </a:prstGeom>
        </p:spPr>
        <p:txBody>
          <a:bodyPr vert="horz" wrap="square" lIns="0" tIns="9525" rIns="0" bIns="0" rtlCol="0">
            <a:spAutoFit/>
          </a:bodyPr>
          <a:lstStyle/>
          <a:p>
            <a:pPr marL="9525">
              <a:spcBef>
                <a:spcPts val="75"/>
              </a:spcBef>
            </a:pPr>
            <a:r>
              <a:rPr sz="1600" b="1" dirty="0">
                <a:solidFill>
                  <a:srgbClr val="FFFFFF"/>
                </a:solidFill>
                <a:latin typeface="Calibri"/>
                <a:cs typeface="Calibri"/>
              </a:rPr>
              <a:t>Hudson</a:t>
            </a:r>
            <a:r>
              <a:rPr sz="1600" b="1" spc="-79" dirty="0">
                <a:solidFill>
                  <a:srgbClr val="FFFFFF"/>
                </a:solidFill>
                <a:latin typeface="Calibri"/>
                <a:cs typeface="Calibri"/>
              </a:rPr>
              <a:t> </a:t>
            </a:r>
            <a:r>
              <a:rPr sz="1600" b="1" spc="-4" dirty="0">
                <a:solidFill>
                  <a:srgbClr val="FFFFFF"/>
                </a:solidFill>
                <a:latin typeface="Calibri"/>
                <a:cs typeface="Calibri"/>
              </a:rPr>
              <a:t>River</a:t>
            </a:r>
            <a:endParaRPr sz="1600" dirty="0">
              <a:latin typeface="Calibri"/>
              <a:cs typeface="Calibri"/>
            </a:endParaRPr>
          </a:p>
        </p:txBody>
      </p:sp>
      <p:sp>
        <p:nvSpPr>
          <p:cNvPr id="8" name="object 8"/>
          <p:cNvSpPr/>
          <p:nvPr/>
        </p:nvSpPr>
        <p:spPr>
          <a:xfrm>
            <a:off x="0" y="2514600"/>
            <a:ext cx="3865721" cy="1331133"/>
          </a:xfrm>
          <a:custGeom>
            <a:avLst/>
            <a:gdLst/>
            <a:ahLst/>
            <a:cxnLst/>
            <a:rect l="l" t="t" r="r" b="b"/>
            <a:pathLst>
              <a:path w="5154295" h="1179829">
                <a:moveTo>
                  <a:pt x="0" y="1179576"/>
                </a:moveTo>
                <a:lnTo>
                  <a:pt x="5154168" y="1179576"/>
                </a:lnTo>
                <a:lnTo>
                  <a:pt x="5154168" y="0"/>
                </a:lnTo>
                <a:lnTo>
                  <a:pt x="0" y="0"/>
                </a:lnTo>
                <a:lnTo>
                  <a:pt x="0" y="1179576"/>
                </a:lnTo>
                <a:close/>
              </a:path>
            </a:pathLst>
          </a:custGeom>
          <a:solidFill>
            <a:srgbClr val="000000">
              <a:alpha val="63136"/>
            </a:srgbClr>
          </a:solidFill>
        </p:spPr>
        <p:txBody>
          <a:bodyPr wrap="square" lIns="0" tIns="0" rIns="0" bIns="0" rtlCol="0"/>
          <a:lstStyle/>
          <a:p>
            <a:endParaRPr sz="1350"/>
          </a:p>
        </p:txBody>
      </p:sp>
      <p:sp>
        <p:nvSpPr>
          <p:cNvPr id="10" name="object 10"/>
          <p:cNvSpPr txBox="1"/>
          <p:nvPr/>
        </p:nvSpPr>
        <p:spPr>
          <a:xfrm>
            <a:off x="123749" y="2519515"/>
            <a:ext cx="3730466" cy="1240724"/>
          </a:xfrm>
          <a:prstGeom prst="rect">
            <a:avLst/>
          </a:prstGeom>
        </p:spPr>
        <p:txBody>
          <a:bodyPr vert="horz" wrap="square" lIns="0" tIns="9525" rIns="0" bIns="0" rtlCol="0">
            <a:spAutoFit/>
          </a:bodyPr>
          <a:lstStyle/>
          <a:p>
            <a:pPr marL="9525" marR="3810" indent="953" algn="ctr">
              <a:spcBef>
                <a:spcPts val="75"/>
              </a:spcBef>
            </a:pPr>
            <a:r>
              <a:rPr sz="1600" b="1" dirty="0">
                <a:solidFill>
                  <a:srgbClr val="FFFFFF"/>
                </a:solidFill>
                <a:latin typeface="Calibri"/>
                <a:cs typeface="Calibri"/>
              </a:rPr>
              <a:t>NY </a:t>
            </a:r>
            <a:r>
              <a:rPr sz="1600" b="1" spc="-4" dirty="0">
                <a:solidFill>
                  <a:srgbClr val="FFFFFF"/>
                </a:solidFill>
                <a:latin typeface="Calibri"/>
                <a:cs typeface="Calibri"/>
              </a:rPr>
              <a:t>Legislature </a:t>
            </a:r>
            <a:r>
              <a:rPr sz="1600" b="1" dirty="0">
                <a:solidFill>
                  <a:srgbClr val="FFFFFF"/>
                </a:solidFill>
                <a:latin typeface="Calibri"/>
                <a:cs typeface="Calibri"/>
              </a:rPr>
              <a:t>had </a:t>
            </a:r>
            <a:r>
              <a:rPr sz="1600" b="1" spc="-4" dirty="0">
                <a:solidFill>
                  <a:srgbClr val="FFFFFF"/>
                </a:solidFill>
                <a:latin typeface="Calibri"/>
                <a:cs typeface="Calibri"/>
              </a:rPr>
              <a:t>passed </a:t>
            </a:r>
            <a:r>
              <a:rPr sz="1600" b="1" dirty="0">
                <a:solidFill>
                  <a:srgbClr val="FFFFFF"/>
                </a:solidFill>
                <a:latin typeface="Calibri"/>
                <a:cs typeface="Calibri"/>
              </a:rPr>
              <a:t>a law </a:t>
            </a:r>
            <a:r>
              <a:rPr sz="1600" b="1" spc="-4" dirty="0">
                <a:solidFill>
                  <a:srgbClr val="FFFFFF"/>
                </a:solidFill>
                <a:latin typeface="Calibri"/>
                <a:cs typeface="Calibri"/>
              </a:rPr>
              <a:t>giving </a:t>
            </a:r>
            <a:r>
              <a:rPr sz="1600" b="1" dirty="0">
                <a:solidFill>
                  <a:srgbClr val="FFFFFF"/>
                </a:solidFill>
                <a:latin typeface="Calibri"/>
                <a:cs typeface="Calibri"/>
              </a:rPr>
              <a:t>a </a:t>
            </a:r>
            <a:r>
              <a:rPr sz="1600" b="1" spc="-4" dirty="0">
                <a:solidFill>
                  <a:srgbClr val="FFFFFF"/>
                </a:solidFill>
                <a:latin typeface="Calibri"/>
                <a:cs typeface="Calibri"/>
              </a:rPr>
              <a:t>monopoly  </a:t>
            </a:r>
            <a:r>
              <a:rPr sz="1600" b="1" dirty="0">
                <a:solidFill>
                  <a:srgbClr val="FFFFFF"/>
                </a:solidFill>
                <a:latin typeface="Calibri"/>
                <a:cs typeface="Calibri"/>
              </a:rPr>
              <a:t>on </a:t>
            </a:r>
            <a:r>
              <a:rPr sz="1600" b="1" spc="-4" dirty="0">
                <a:solidFill>
                  <a:srgbClr val="FFFFFF"/>
                </a:solidFill>
                <a:latin typeface="Calibri"/>
                <a:cs typeface="Calibri"/>
              </a:rPr>
              <a:t>steamship </a:t>
            </a:r>
            <a:r>
              <a:rPr sz="1600" b="1" dirty="0">
                <a:solidFill>
                  <a:srgbClr val="FFFFFF"/>
                </a:solidFill>
                <a:latin typeface="Calibri"/>
                <a:cs typeface="Calibri"/>
              </a:rPr>
              <a:t>travel in NY state to a </a:t>
            </a:r>
            <a:r>
              <a:rPr sz="1600" b="1" spc="-4" dirty="0">
                <a:solidFill>
                  <a:srgbClr val="FFFFFF"/>
                </a:solidFill>
                <a:latin typeface="Calibri"/>
                <a:cs typeface="Calibri"/>
              </a:rPr>
              <a:t>group </a:t>
            </a:r>
            <a:r>
              <a:rPr sz="1600" b="1" dirty="0">
                <a:solidFill>
                  <a:srgbClr val="FFFFFF"/>
                </a:solidFill>
                <a:latin typeface="Calibri"/>
                <a:cs typeface="Calibri"/>
              </a:rPr>
              <a:t>of  </a:t>
            </a:r>
            <a:r>
              <a:rPr sz="1600" b="1" spc="-4" dirty="0">
                <a:solidFill>
                  <a:srgbClr val="FFFFFF"/>
                </a:solidFill>
                <a:latin typeface="Calibri"/>
                <a:cs typeface="Calibri"/>
              </a:rPr>
              <a:t>investors. Among </a:t>
            </a:r>
            <a:r>
              <a:rPr sz="1600" b="1" dirty="0">
                <a:solidFill>
                  <a:srgbClr val="FFFFFF"/>
                </a:solidFill>
                <a:latin typeface="Calibri"/>
                <a:cs typeface="Calibri"/>
              </a:rPr>
              <a:t>the people who had </a:t>
            </a:r>
            <a:r>
              <a:rPr sz="1600" b="1" spc="-4" dirty="0">
                <a:solidFill>
                  <a:srgbClr val="FFFFFF"/>
                </a:solidFill>
                <a:latin typeface="Calibri"/>
                <a:cs typeface="Calibri"/>
              </a:rPr>
              <a:t>permission</a:t>
            </a:r>
            <a:r>
              <a:rPr sz="1600" b="1" spc="-139" dirty="0">
                <a:solidFill>
                  <a:srgbClr val="FFFFFF"/>
                </a:solidFill>
                <a:latin typeface="Calibri"/>
                <a:cs typeface="Calibri"/>
              </a:rPr>
              <a:t> </a:t>
            </a:r>
            <a:r>
              <a:rPr sz="1600" b="1" dirty="0">
                <a:solidFill>
                  <a:srgbClr val="FFFFFF"/>
                </a:solidFill>
                <a:latin typeface="Calibri"/>
                <a:cs typeface="Calibri"/>
              </a:rPr>
              <a:t>to  do </a:t>
            </a:r>
            <a:r>
              <a:rPr sz="1600" b="1" spc="-4" dirty="0">
                <a:solidFill>
                  <a:srgbClr val="FFFFFF"/>
                </a:solidFill>
                <a:latin typeface="Calibri"/>
                <a:cs typeface="Calibri"/>
              </a:rPr>
              <a:t>business </a:t>
            </a:r>
            <a:r>
              <a:rPr sz="1600" b="1" dirty="0">
                <a:solidFill>
                  <a:srgbClr val="FFFFFF"/>
                </a:solidFill>
                <a:latin typeface="Calibri"/>
                <a:cs typeface="Calibri"/>
              </a:rPr>
              <a:t>under this </a:t>
            </a:r>
            <a:r>
              <a:rPr sz="1600" b="1" spc="-4" dirty="0">
                <a:solidFill>
                  <a:srgbClr val="FFFFFF"/>
                </a:solidFill>
                <a:latin typeface="Calibri"/>
                <a:cs typeface="Calibri"/>
              </a:rPr>
              <a:t>monopoly was </a:t>
            </a:r>
            <a:r>
              <a:rPr sz="1600" b="1" dirty="0">
                <a:solidFill>
                  <a:srgbClr val="FFFFFF"/>
                </a:solidFill>
                <a:latin typeface="Calibri"/>
                <a:cs typeface="Calibri"/>
              </a:rPr>
              <a:t>Aaron</a:t>
            </a:r>
            <a:r>
              <a:rPr sz="1600" b="1" spc="-139" dirty="0">
                <a:solidFill>
                  <a:srgbClr val="FFFFFF"/>
                </a:solidFill>
                <a:latin typeface="Calibri"/>
                <a:cs typeface="Calibri"/>
              </a:rPr>
              <a:t> </a:t>
            </a:r>
            <a:r>
              <a:rPr sz="1600" b="1" spc="-4" dirty="0">
                <a:solidFill>
                  <a:srgbClr val="FFFFFF"/>
                </a:solidFill>
                <a:latin typeface="Calibri"/>
                <a:cs typeface="Calibri"/>
              </a:rPr>
              <a:t>Ogden</a:t>
            </a:r>
            <a:r>
              <a:rPr sz="1350" b="1" spc="-4" dirty="0">
                <a:solidFill>
                  <a:srgbClr val="FFFFFF"/>
                </a:solidFill>
                <a:latin typeface="Calibri"/>
                <a:cs typeface="Calibri"/>
              </a:rPr>
              <a:t>.</a:t>
            </a:r>
            <a:endParaRPr sz="1350" dirty="0">
              <a:latin typeface="Calibri"/>
              <a:cs typeface="Calibri"/>
            </a:endParaRPr>
          </a:p>
        </p:txBody>
      </p:sp>
      <p:sp>
        <p:nvSpPr>
          <p:cNvPr id="11" name="object 11"/>
          <p:cNvSpPr/>
          <p:nvPr/>
        </p:nvSpPr>
        <p:spPr>
          <a:xfrm>
            <a:off x="5074844" y="2753230"/>
            <a:ext cx="3985362" cy="1997669"/>
          </a:xfrm>
          <a:custGeom>
            <a:avLst/>
            <a:gdLst/>
            <a:ahLst/>
            <a:cxnLst/>
            <a:rect l="l" t="t" r="r" b="b"/>
            <a:pathLst>
              <a:path w="5334000" h="1752600">
                <a:moveTo>
                  <a:pt x="0" y="1752600"/>
                </a:moveTo>
                <a:lnTo>
                  <a:pt x="5334000" y="1752600"/>
                </a:lnTo>
                <a:lnTo>
                  <a:pt x="5334000" y="0"/>
                </a:lnTo>
                <a:lnTo>
                  <a:pt x="0" y="0"/>
                </a:lnTo>
                <a:lnTo>
                  <a:pt x="0" y="1752600"/>
                </a:lnTo>
                <a:close/>
              </a:path>
            </a:pathLst>
          </a:custGeom>
          <a:solidFill>
            <a:srgbClr val="000000">
              <a:alpha val="63920"/>
            </a:srgbClr>
          </a:solidFill>
        </p:spPr>
        <p:txBody>
          <a:bodyPr wrap="square" lIns="0" tIns="0" rIns="0" bIns="0" rtlCol="0"/>
          <a:lstStyle/>
          <a:p>
            <a:pPr algn="ctr"/>
            <a:r>
              <a:rPr lang="en-US" b="1" dirty="0">
                <a:solidFill>
                  <a:schemeClr val="bg1"/>
                </a:solidFill>
              </a:rPr>
              <a:t>Thomas Gibbons, another steamship trader, wanted  to use the NY waterways for his business too. He had  been given federal permission to so, but the State of  NY courts issued an injunction against him. The case  will make its way all the way to the U.S. Supreme  Court.</a:t>
            </a:r>
          </a:p>
        </p:txBody>
      </p:sp>
      <p:sp>
        <p:nvSpPr>
          <p:cNvPr id="13" name="object 13"/>
          <p:cNvSpPr/>
          <p:nvPr/>
        </p:nvSpPr>
        <p:spPr>
          <a:xfrm>
            <a:off x="1571625" y="5359202"/>
            <a:ext cx="2085975" cy="1476294"/>
          </a:xfrm>
          <a:prstGeom prst="rect">
            <a:avLst/>
          </a:prstGeom>
          <a:blipFill>
            <a:blip r:embed="rId4" cstate="print"/>
            <a:stretch>
              <a:fillRect/>
            </a:stretch>
          </a:blipFill>
        </p:spPr>
        <p:txBody>
          <a:bodyPr wrap="square" lIns="0" tIns="0" rIns="0" bIns="0" rtlCol="0"/>
          <a:lstStyle/>
          <a:p>
            <a:endParaRPr sz="1350" dirty="0"/>
          </a:p>
        </p:txBody>
      </p:sp>
      <p:sp>
        <p:nvSpPr>
          <p:cNvPr id="14" name="object 14"/>
          <p:cNvSpPr/>
          <p:nvPr/>
        </p:nvSpPr>
        <p:spPr>
          <a:xfrm>
            <a:off x="3124200" y="5649292"/>
            <a:ext cx="514350" cy="253841"/>
          </a:xfrm>
          <a:custGeom>
            <a:avLst/>
            <a:gdLst/>
            <a:ahLst/>
            <a:cxnLst/>
            <a:rect l="l" t="t" r="r" b="b"/>
            <a:pathLst>
              <a:path w="685800" h="338454">
                <a:moveTo>
                  <a:pt x="516636" y="0"/>
                </a:moveTo>
                <a:lnTo>
                  <a:pt x="516636" y="84581"/>
                </a:lnTo>
                <a:lnTo>
                  <a:pt x="0" y="84581"/>
                </a:lnTo>
                <a:lnTo>
                  <a:pt x="0" y="253745"/>
                </a:lnTo>
                <a:lnTo>
                  <a:pt x="516636" y="253745"/>
                </a:lnTo>
                <a:lnTo>
                  <a:pt x="516636" y="338328"/>
                </a:lnTo>
                <a:lnTo>
                  <a:pt x="685800" y="169164"/>
                </a:lnTo>
                <a:lnTo>
                  <a:pt x="516636" y="0"/>
                </a:lnTo>
                <a:close/>
              </a:path>
            </a:pathLst>
          </a:custGeom>
          <a:solidFill>
            <a:srgbClr val="FFFFFF"/>
          </a:solidFill>
        </p:spPr>
        <p:txBody>
          <a:bodyPr wrap="square" lIns="0" tIns="0" rIns="0" bIns="0" rtlCol="0"/>
          <a:lstStyle/>
          <a:p>
            <a:endParaRPr sz="1350"/>
          </a:p>
        </p:txBody>
      </p:sp>
      <p:sp>
        <p:nvSpPr>
          <p:cNvPr id="15" name="object 15"/>
          <p:cNvSpPr/>
          <p:nvPr/>
        </p:nvSpPr>
        <p:spPr>
          <a:xfrm>
            <a:off x="3143250" y="5664071"/>
            <a:ext cx="514350" cy="253841"/>
          </a:xfrm>
          <a:custGeom>
            <a:avLst/>
            <a:gdLst/>
            <a:ahLst/>
            <a:cxnLst/>
            <a:rect l="l" t="t" r="r" b="b"/>
            <a:pathLst>
              <a:path w="685800" h="338454">
                <a:moveTo>
                  <a:pt x="0" y="84581"/>
                </a:moveTo>
                <a:lnTo>
                  <a:pt x="516636" y="84581"/>
                </a:lnTo>
                <a:lnTo>
                  <a:pt x="516636" y="0"/>
                </a:lnTo>
                <a:lnTo>
                  <a:pt x="685800" y="169164"/>
                </a:lnTo>
                <a:lnTo>
                  <a:pt x="516636" y="338328"/>
                </a:lnTo>
                <a:lnTo>
                  <a:pt x="516636" y="253745"/>
                </a:lnTo>
                <a:lnTo>
                  <a:pt x="0" y="253745"/>
                </a:lnTo>
                <a:lnTo>
                  <a:pt x="0" y="84581"/>
                </a:lnTo>
                <a:close/>
              </a:path>
            </a:pathLst>
          </a:custGeom>
          <a:ln w="57912">
            <a:solidFill>
              <a:srgbClr val="FF0000"/>
            </a:solidFill>
          </a:ln>
        </p:spPr>
        <p:txBody>
          <a:bodyPr wrap="square" lIns="0" tIns="0" rIns="0" bIns="0" rtlCol="0"/>
          <a:lstStyle/>
          <a:p>
            <a:endParaRPr sz="1350"/>
          </a:p>
        </p:txBody>
      </p:sp>
      <p:sp>
        <p:nvSpPr>
          <p:cNvPr id="16" name="object 16"/>
          <p:cNvSpPr/>
          <p:nvPr/>
        </p:nvSpPr>
        <p:spPr>
          <a:xfrm>
            <a:off x="3694512" y="4863632"/>
            <a:ext cx="5410674" cy="1537168"/>
          </a:xfrm>
          <a:custGeom>
            <a:avLst/>
            <a:gdLst/>
            <a:ahLst/>
            <a:cxnLst/>
            <a:rect l="l" t="t" r="r" b="b"/>
            <a:pathLst>
              <a:path w="6858000" h="1219200">
                <a:moveTo>
                  <a:pt x="0" y="1219200"/>
                </a:moveTo>
                <a:lnTo>
                  <a:pt x="6858000" y="1219200"/>
                </a:lnTo>
                <a:lnTo>
                  <a:pt x="6858000" y="0"/>
                </a:lnTo>
                <a:lnTo>
                  <a:pt x="0" y="0"/>
                </a:lnTo>
                <a:lnTo>
                  <a:pt x="0" y="1219200"/>
                </a:lnTo>
                <a:close/>
              </a:path>
            </a:pathLst>
          </a:custGeom>
          <a:solidFill>
            <a:srgbClr val="000000"/>
          </a:solidFill>
        </p:spPr>
        <p:txBody>
          <a:bodyPr wrap="square" lIns="0" tIns="0" rIns="0" bIns="0" rtlCol="0"/>
          <a:lstStyle/>
          <a:p>
            <a:pPr marL="61436" marR="123825" lvl="0"/>
            <a:r>
              <a:rPr lang="en-US" b="1" kern="0" spc="-4" dirty="0">
                <a:solidFill>
                  <a:schemeClr val="bg1"/>
                </a:solidFill>
              </a:rPr>
              <a:t>Marshall Court ruled </a:t>
            </a:r>
            <a:r>
              <a:rPr lang="en-US" b="1" kern="0" dirty="0">
                <a:solidFill>
                  <a:schemeClr val="bg1"/>
                </a:solidFill>
              </a:rPr>
              <a:t>that the U.S. </a:t>
            </a:r>
            <a:r>
              <a:rPr lang="en-US" b="1" kern="0" spc="-4" dirty="0">
                <a:solidFill>
                  <a:schemeClr val="bg1"/>
                </a:solidFill>
              </a:rPr>
              <a:t>Constitution </a:t>
            </a:r>
            <a:r>
              <a:rPr lang="en-US" b="1" kern="0" dirty="0">
                <a:solidFill>
                  <a:schemeClr val="bg1"/>
                </a:solidFill>
              </a:rPr>
              <a:t>had a </a:t>
            </a:r>
            <a:r>
              <a:rPr lang="en-US" b="1" kern="0" spc="-4" dirty="0">
                <a:solidFill>
                  <a:schemeClr val="bg1"/>
                </a:solidFill>
              </a:rPr>
              <a:t>commerce</a:t>
            </a:r>
            <a:r>
              <a:rPr lang="en-US" b="1" kern="0" spc="-101" dirty="0">
                <a:solidFill>
                  <a:schemeClr val="bg1"/>
                </a:solidFill>
              </a:rPr>
              <a:t> </a:t>
            </a:r>
            <a:r>
              <a:rPr lang="en-US" b="1" kern="0" spc="-4" dirty="0">
                <a:solidFill>
                  <a:schemeClr val="bg1"/>
                </a:solidFill>
              </a:rPr>
              <a:t>clause  </a:t>
            </a:r>
            <a:r>
              <a:rPr lang="en-US" b="1" kern="0" dirty="0">
                <a:solidFill>
                  <a:schemeClr val="bg1"/>
                </a:solidFill>
              </a:rPr>
              <a:t>that </a:t>
            </a:r>
            <a:r>
              <a:rPr lang="en-US" b="1" kern="0" spc="-4" dirty="0">
                <a:solidFill>
                  <a:schemeClr val="bg1"/>
                </a:solidFill>
              </a:rPr>
              <a:t>allowed </a:t>
            </a:r>
            <a:r>
              <a:rPr lang="en-US" b="1" kern="0" dirty="0">
                <a:solidFill>
                  <a:schemeClr val="bg1"/>
                </a:solidFill>
              </a:rPr>
              <a:t>the </a:t>
            </a:r>
            <a:r>
              <a:rPr lang="en-US" b="1" kern="0" spc="-4" dirty="0">
                <a:solidFill>
                  <a:schemeClr val="bg1"/>
                </a:solidFill>
              </a:rPr>
              <a:t>federal </a:t>
            </a:r>
            <a:r>
              <a:rPr lang="en-US" b="1" kern="0" spc="-8" dirty="0">
                <a:solidFill>
                  <a:schemeClr val="bg1"/>
                </a:solidFill>
              </a:rPr>
              <a:t>government </a:t>
            </a:r>
            <a:r>
              <a:rPr lang="en-US" b="1" kern="0" dirty="0">
                <a:solidFill>
                  <a:schemeClr val="bg1"/>
                </a:solidFill>
              </a:rPr>
              <a:t>to </a:t>
            </a:r>
            <a:r>
              <a:rPr lang="en-US" b="1" kern="0" spc="-4" dirty="0">
                <a:solidFill>
                  <a:schemeClr val="bg1"/>
                </a:solidFill>
              </a:rPr>
              <a:t>regulate commerce</a:t>
            </a:r>
            <a:r>
              <a:rPr lang="en-US" b="1" kern="0" spc="217" dirty="0">
                <a:solidFill>
                  <a:schemeClr val="bg1"/>
                </a:solidFill>
              </a:rPr>
              <a:t> </a:t>
            </a:r>
            <a:r>
              <a:rPr lang="en-US" b="1" kern="0" dirty="0">
                <a:solidFill>
                  <a:schemeClr val="bg1"/>
                </a:solidFill>
              </a:rPr>
              <a:t>and </a:t>
            </a:r>
            <a:r>
              <a:rPr lang="en-US" b="1" kern="0" spc="-4" dirty="0">
                <a:solidFill>
                  <a:schemeClr val="bg1"/>
                </a:solidFill>
              </a:rPr>
              <a:t>believed </a:t>
            </a:r>
            <a:r>
              <a:rPr lang="en-US" b="1" kern="0" dirty="0">
                <a:solidFill>
                  <a:schemeClr val="bg1"/>
                </a:solidFill>
              </a:rPr>
              <a:t>that the U.S. </a:t>
            </a:r>
            <a:r>
              <a:rPr lang="en-US" b="1" kern="0" spc="-4" dirty="0">
                <a:solidFill>
                  <a:schemeClr val="bg1"/>
                </a:solidFill>
              </a:rPr>
              <a:t>government </a:t>
            </a:r>
            <a:r>
              <a:rPr lang="en-US" b="1" kern="0" dirty="0">
                <a:solidFill>
                  <a:schemeClr val="bg1"/>
                </a:solidFill>
              </a:rPr>
              <a:t>had the </a:t>
            </a:r>
            <a:r>
              <a:rPr lang="en-US" b="1" kern="0" spc="-4" dirty="0">
                <a:solidFill>
                  <a:schemeClr val="bg1"/>
                </a:solidFill>
              </a:rPr>
              <a:t>“necessary </a:t>
            </a:r>
            <a:r>
              <a:rPr lang="en-US" sz="2000" b="1" kern="0" dirty="0">
                <a:solidFill>
                  <a:schemeClr val="bg1"/>
                </a:solidFill>
              </a:rPr>
              <a:t>and </a:t>
            </a:r>
            <a:r>
              <a:rPr lang="en-US" sz="2000" b="1" kern="0" spc="-4" dirty="0">
                <a:solidFill>
                  <a:schemeClr val="bg1"/>
                </a:solidFill>
              </a:rPr>
              <a:t>proper”</a:t>
            </a:r>
            <a:r>
              <a:rPr lang="en-US" sz="2000" b="1" kern="0" spc="-127" dirty="0">
                <a:solidFill>
                  <a:schemeClr val="bg1"/>
                </a:solidFill>
              </a:rPr>
              <a:t> </a:t>
            </a:r>
            <a:r>
              <a:rPr lang="en-US" sz="2000" b="1" kern="0" dirty="0">
                <a:solidFill>
                  <a:schemeClr val="bg1"/>
                </a:solidFill>
              </a:rPr>
              <a:t>or</a:t>
            </a:r>
          </a:p>
          <a:p>
            <a:pPr marR="58103" lvl="0"/>
            <a:r>
              <a:rPr lang="en-US" sz="2000" b="1" kern="0" spc="-4" dirty="0">
                <a:solidFill>
                  <a:schemeClr val="bg1"/>
                </a:solidFill>
              </a:rPr>
              <a:t>“elastic clause” </a:t>
            </a:r>
            <a:r>
              <a:rPr lang="en-US" sz="2000" b="1" kern="0" dirty="0">
                <a:solidFill>
                  <a:schemeClr val="bg1"/>
                </a:solidFill>
              </a:rPr>
              <a:t>to </a:t>
            </a:r>
            <a:r>
              <a:rPr lang="en-US" sz="2000" b="1" kern="0" spc="-4" dirty="0">
                <a:solidFill>
                  <a:schemeClr val="bg1"/>
                </a:solidFill>
              </a:rPr>
              <a:t>regulate interstate</a:t>
            </a:r>
            <a:r>
              <a:rPr lang="en-US" sz="2000" b="1" kern="0" spc="-60" dirty="0">
                <a:solidFill>
                  <a:schemeClr val="bg1"/>
                </a:solidFill>
              </a:rPr>
              <a:t> </a:t>
            </a:r>
            <a:r>
              <a:rPr lang="en-US" sz="2000" b="1" kern="0" spc="-8" dirty="0">
                <a:solidFill>
                  <a:schemeClr val="bg1"/>
                </a:solidFill>
              </a:rPr>
              <a:t>commerce.</a:t>
            </a:r>
          </a:p>
        </p:txBody>
      </p:sp>
      <p:sp>
        <p:nvSpPr>
          <p:cNvPr id="18" name="object 18"/>
          <p:cNvSpPr txBox="1">
            <a:spLocks noGrp="1"/>
          </p:cNvSpPr>
          <p:nvPr>
            <p:ph type="body" idx="1"/>
          </p:nvPr>
        </p:nvSpPr>
        <p:spPr>
          <a:xfrm>
            <a:off x="136447" y="1539468"/>
            <a:ext cx="6396989" cy="459741"/>
          </a:xfrm>
          <a:prstGeom prst="rect">
            <a:avLst/>
          </a:prstGeom>
        </p:spPr>
        <p:txBody>
          <a:bodyPr vert="horz" wrap="square" lIns="0" tIns="9525" rIns="0" bIns="0" rtlCol="0">
            <a:spAutoFit/>
          </a:bodyPr>
          <a:lstStyle/>
          <a:p>
            <a:pPr>
              <a:lnSpc>
                <a:spcPct val="100000"/>
              </a:lnSpc>
            </a:pPr>
            <a:endParaRPr spc="-4" dirty="0"/>
          </a:p>
          <a:p>
            <a:pPr>
              <a:spcBef>
                <a:spcPts val="38"/>
              </a:spcBef>
            </a:pPr>
            <a:endParaRPr sz="1125" dirty="0">
              <a:latin typeface="Times New Roman"/>
              <a:cs typeface="Times New Roman"/>
            </a:endParaRPr>
          </a:p>
        </p:txBody>
      </p:sp>
      <p:sp>
        <p:nvSpPr>
          <p:cNvPr id="19" name="object 19"/>
          <p:cNvSpPr/>
          <p:nvPr/>
        </p:nvSpPr>
        <p:spPr>
          <a:xfrm>
            <a:off x="7658919" y="1391410"/>
            <a:ext cx="1277668" cy="1245998"/>
          </a:xfrm>
          <a:prstGeom prst="rect">
            <a:avLst/>
          </a:prstGeom>
          <a:blipFill>
            <a:blip r:embed="rId5" cstate="print"/>
            <a:stretch>
              <a:fillRect/>
            </a:stretch>
          </a:blipFill>
        </p:spPr>
        <p:txBody>
          <a:bodyPr wrap="square" lIns="0" tIns="0" rIns="0" bIns="0" rtlCol="0"/>
          <a:lstStyle/>
          <a:p>
            <a:endParaRPr sz="1350"/>
          </a:p>
        </p:txBody>
      </p:sp>
      <p:sp>
        <p:nvSpPr>
          <p:cNvPr id="20" name="object 20"/>
          <p:cNvSpPr/>
          <p:nvPr/>
        </p:nvSpPr>
        <p:spPr>
          <a:xfrm>
            <a:off x="30257" y="1529436"/>
            <a:ext cx="971550" cy="939545"/>
          </a:xfrm>
          <a:prstGeom prst="rect">
            <a:avLst/>
          </a:prstGeom>
          <a:blipFill>
            <a:blip r:embed="rId6"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7180995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6213"/>
            <a:ext cx="9144000" cy="48006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endParaRPr sz="1350"/>
          </a:p>
        </p:txBody>
      </p:sp>
      <p:sp>
        <p:nvSpPr>
          <p:cNvPr id="3" name="object 3"/>
          <p:cNvSpPr txBox="1">
            <a:spLocks noGrp="1"/>
          </p:cNvSpPr>
          <p:nvPr>
            <p:ph type="title"/>
          </p:nvPr>
        </p:nvSpPr>
        <p:spPr>
          <a:xfrm>
            <a:off x="525127" y="0"/>
            <a:ext cx="8237873" cy="563616"/>
          </a:xfrm>
          <a:prstGeom prst="rect">
            <a:avLst/>
          </a:prstGeom>
        </p:spPr>
        <p:txBody>
          <a:bodyPr vert="horz" wrap="square" lIns="0" tIns="9525" rIns="0" bIns="0" rtlCol="0">
            <a:spAutoFit/>
          </a:bodyPr>
          <a:lstStyle/>
          <a:p>
            <a:pPr marL="10001">
              <a:spcBef>
                <a:spcPts val="75"/>
              </a:spcBef>
            </a:pPr>
            <a:r>
              <a:rPr spc="-4" dirty="0"/>
              <a:t>ESSENTIAL QUESTION</a:t>
            </a:r>
            <a:r>
              <a:rPr spc="-71" dirty="0"/>
              <a:t> </a:t>
            </a:r>
            <a:r>
              <a:rPr spc="-4" dirty="0"/>
              <a:t>CFU</a:t>
            </a:r>
          </a:p>
        </p:txBody>
      </p:sp>
      <p:sp>
        <p:nvSpPr>
          <p:cNvPr id="4" name="object 4"/>
          <p:cNvSpPr txBox="1"/>
          <p:nvPr/>
        </p:nvSpPr>
        <p:spPr>
          <a:xfrm>
            <a:off x="228600" y="905944"/>
            <a:ext cx="8401050" cy="974626"/>
          </a:xfrm>
          <a:prstGeom prst="rect">
            <a:avLst/>
          </a:prstGeom>
        </p:spPr>
        <p:txBody>
          <a:bodyPr vert="horz" wrap="square" lIns="0" tIns="17145" rIns="0" bIns="0" rtlCol="0">
            <a:spAutoFit/>
          </a:bodyPr>
          <a:lstStyle/>
          <a:p>
            <a:pPr marL="9525" marR="3810">
              <a:lnSpc>
                <a:spcPct val="97400"/>
              </a:lnSpc>
              <a:spcBef>
                <a:spcPts val="135"/>
              </a:spcBef>
              <a:tabLst>
                <a:tab pos="3321844" algn="l"/>
              </a:tabLst>
            </a:pPr>
            <a:r>
              <a:rPr sz="2100" b="1" spc="-8" dirty="0">
                <a:latin typeface="Tahoma"/>
                <a:cs typeface="Tahoma"/>
              </a:rPr>
              <a:t>What </a:t>
            </a:r>
            <a:r>
              <a:rPr sz="2100" b="1" spc="-4" dirty="0">
                <a:latin typeface="Tahoma"/>
                <a:cs typeface="Tahoma"/>
              </a:rPr>
              <a:t>two </a:t>
            </a:r>
            <a:r>
              <a:rPr sz="2100" b="1" spc="-8" dirty="0">
                <a:latin typeface="Tahoma"/>
                <a:cs typeface="Tahoma"/>
              </a:rPr>
              <a:t>constitutional powers </a:t>
            </a:r>
            <a:r>
              <a:rPr sz="2100" b="1" spc="-4" dirty="0">
                <a:latin typeface="Tahoma"/>
                <a:cs typeface="Tahoma"/>
              </a:rPr>
              <a:t>were </a:t>
            </a:r>
            <a:r>
              <a:rPr sz="2100" b="1" spc="-8" dirty="0">
                <a:latin typeface="Tahoma"/>
                <a:cs typeface="Tahoma"/>
              </a:rPr>
              <a:t>cited </a:t>
            </a:r>
            <a:r>
              <a:rPr sz="2100" b="1" spc="-4" dirty="0">
                <a:latin typeface="Tahoma"/>
                <a:cs typeface="Tahoma"/>
              </a:rPr>
              <a:t>in the ruling </a:t>
            </a:r>
            <a:r>
              <a:rPr sz="2100" b="1" spc="-8" dirty="0">
                <a:latin typeface="Tahoma"/>
                <a:cs typeface="Tahoma"/>
              </a:rPr>
              <a:t>of  </a:t>
            </a:r>
            <a:r>
              <a:rPr sz="2213" b="1" i="1" spc="-71" dirty="0">
                <a:latin typeface="Tahoma"/>
                <a:cs typeface="Tahoma"/>
              </a:rPr>
              <a:t>McCulloch</a:t>
            </a:r>
            <a:r>
              <a:rPr sz="2213" b="1" i="1" spc="-8" dirty="0">
                <a:latin typeface="Tahoma"/>
                <a:cs typeface="Tahoma"/>
              </a:rPr>
              <a:t> </a:t>
            </a:r>
            <a:r>
              <a:rPr sz="2213" b="1" i="1" spc="-53" dirty="0">
                <a:latin typeface="Tahoma"/>
                <a:cs typeface="Tahoma"/>
              </a:rPr>
              <a:t>v.</a:t>
            </a:r>
            <a:r>
              <a:rPr sz="2213" b="1" i="1" spc="-23" dirty="0">
                <a:latin typeface="Tahoma"/>
                <a:cs typeface="Tahoma"/>
              </a:rPr>
              <a:t> </a:t>
            </a:r>
            <a:r>
              <a:rPr sz="2213" b="1" i="1" spc="-64" dirty="0">
                <a:latin typeface="Tahoma"/>
                <a:cs typeface="Tahoma"/>
              </a:rPr>
              <a:t>Maryland</a:t>
            </a:r>
            <a:r>
              <a:rPr sz="2100" b="1" spc="-64" dirty="0">
                <a:latin typeface="Tahoma"/>
                <a:cs typeface="Tahoma"/>
              </a:rPr>
              <a:t>?	</a:t>
            </a:r>
            <a:r>
              <a:rPr sz="2100" b="1" spc="-4" dirty="0">
                <a:latin typeface="Tahoma"/>
                <a:cs typeface="Tahoma"/>
              </a:rPr>
              <a:t>Did this case expand the power of the  state government or the </a:t>
            </a:r>
            <a:r>
              <a:rPr sz="2100" b="1" spc="-8" dirty="0">
                <a:latin typeface="Tahoma"/>
                <a:cs typeface="Tahoma"/>
              </a:rPr>
              <a:t>national</a:t>
            </a:r>
            <a:r>
              <a:rPr sz="2100" b="1" spc="38" dirty="0">
                <a:latin typeface="Tahoma"/>
                <a:cs typeface="Tahoma"/>
              </a:rPr>
              <a:t> </a:t>
            </a:r>
            <a:r>
              <a:rPr sz="2100" b="1" spc="-4" dirty="0">
                <a:latin typeface="Tahoma"/>
                <a:cs typeface="Tahoma"/>
              </a:rPr>
              <a:t>government?</a:t>
            </a:r>
            <a:endParaRPr sz="2100" dirty="0">
              <a:latin typeface="Tahoma"/>
              <a:cs typeface="Tahoma"/>
            </a:endParaRPr>
          </a:p>
        </p:txBody>
      </p:sp>
      <p:sp>
        <p:nvSpPr>
          <p:cNvPr id="5" name="object 5"/>
          <p:cNvSpPr/>
          <p:nvPr/>
        </p:nvSpPr>
        <p:spPr>
          <a:xfrm>
            <a:off x="3581400" y="2438400"/>
            <a:ext cx="5181600" cy="4076700"/>
          </a:xfrm>
          <a:prstGeom prst="rect">
            <a:avLst/>
          </a:prstGeom>
          <a:blipFill>
            <a:blip r:embed="rId2" cstate="print"/>
            <a:stretch>
              <a:fillRect/>
            </a:stretch>
          </a:blipFill>
        </p:spPr>
        <p:txBody>
          <a:bodyPr wrap="square" lIns="0" tIns="0" rIns="0" bIns="0" rtlCol="0"/>
          <a:lstStyle/>
          <a:p>
            <a:endParaRPr sz="1350"/>
          </a:p>
        </p:txBody>
      </p:sp>
      <p:sp>
        <p:nvSpPr>
          <p:cNvPr id="6" name="object 6"/>
          <p:cNvSpPr txBox="1"/>
          <p:nvPr/>
        </p:nvSpPr>
        <p:spPr>
          <a:xfrm>
            <a:off x="228600" y="3962400"/>
            <a:ext cx="3138964" cy="378950"/>
          </a:xfrm>
          <a:prstGeom prst="rect">
            <a:avLst/>
          </a:prstGeom>
        </p:spPr>
        <p:txBody>
          <a:bodyPr vert="horz" wrap="square" lIns="0" tIns="9525" rIns="0" bIns="0" rtlCol="0">
            <a:spAutoFit/>
          </a:bodyPr>
          <a:lstStyle/>
          <a:p>
            <a:pPr marL="9525">
              <a:spcBef>
                <a:spcPts val="75"/>
              </a:spcBef>
            </a:pPr>
            <a:r>
              <a:rPr sz="2400" b="1" dirty="0">
                <a:latin typeface="Tahoma"/>
                <a:cs typeface="Tahoma"/>
              </a:rPr>
              <a:t>Do you </a:t>
            </a:r>
            <a:r>
              <a:rPr sz="2400" b="1" spc="-4" dirty="0">
                <a:latin typeface="Tahoma"/>
                <a:cs typeface="Tahoma"/>
              </a:rPr>
              <a:t>get </a:t>
            </a:r>
            <a:r>
              <a:rPr sz="2400" b="1" dirty="0">
                <a:latin typeface="Tahoma"/>
                <a:cs typeface="Tahoma"/>
              </a:rPr>
              <a:t>the</a:t>
            </a:r>
            <a:r>
              <a:rPr sz="2400" b="1" spc="-75" dirty="0">
                <a:latin typeface="Tahoma"/>
                <a:cs typeface="Tahoma"/>
              </a:rPr>
              <a:t> </a:t>
            </a:r>
            <a:r>
              <a:rPr sz="2400" b="1" spc="-4" dirty="0">
                <a:latin typeface="Tahoma"/>
                <a:cs typeface="Tahoma"/>
              </a:rPr>
              <a:t>hint?</a:t>
            </a:r>
            <a:endParaRPr sz="2400" dirty="0">
              <a:latin typeface="Tahoma"/>
              <a:cs typeface="Tahoma"/>
            </a:endParaRPr>
          </a:p>
        </p:txBody>
      </p:sp>
    </p:spTree>
    <p:extLst>
      <p:ext uri="{BB962C8B-B14F-4D97-AF65-F5344CB8AC3E}">
        <p14:creationId xmlns:p14="http://schemas.microsoft.com/office/powerpoint/2010/main" val="906940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72692"/>
            <a:ext cx="9144000" cy="563616"/>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endParaRPr sz="1350"/>
          </a:p>
        </p:txBody>
      </p:sp>
      <p:sp>
        <p:nvSpPr>
          <p:cNvPr id="3" name="object 3"/>
          <p:cNvSpPr txBox="1">
            <a:spLocks noGrp="1"/>
          </p:cNvSpPr>
          <p:nvPr>
            <p:ph type="title"/>
          </p:nvPr>
        </p:nvSpPr>
        <p:spPr>
          <a:xfrm>
            <a:off x="895595" y="930914"/>
            <a:ext cx="8229146" cy="563616"/>
          </a:xfrm>
          <a:prstGeom prst="rect">
            <a:avLst/>
          </a:prstGeom>
        </p:spPr>
        <p:txBody>
          <a:bodyPr vert="horz" wrap="square" lIns="0" tIns="9525" rIns="0" bIns="0" rtlCol="0">
            <a:spAutoFit/>
          </a:bodyPr>
          <a:lstStyle/>
          <a:p>
            <a:pPr marL="10001">
              <a:spcBef>
                <a:spcPts val="75"/>
              </a:spcBef>
            </a:pPr>
            <a:r>
              <a:rPr spc="-4" dirty="0"/>
              <a:t>ESSENTIAL QUESTION</a:t>
            </a:r>
            <a:r>
              <a:rPr spc="-71" dirty="0"/>
              <a:t> </a:t>
            </a:r>
            <a:r>
              <a:rPr spc="-4" dirty="0"/>
              <a:t>CFU</a:t>
            </a:r>
          </a:p>
        </p:txBody>
      </p:sp>
      <p:sp>
        <p:nvSpPr>
          <p:cNvPr id="4" name="object 4"/>
          <p:cNvSpPr txBox="1"/>
          <p:nvPr/>
        </p:nvSpPr>
        <p:spPr>
          <a:xfrm>
            <a:off x="76200" y="1738084"/>
            <a:ext cx="3867149" cy="2594460"/>
          </a:xfrm>
          <a:prstGeom prst="rect">
            <a:avLst/>
          </a:prstGeom>
        </p:spPr>
        <p:txBody>
          <a:bodyPr vert="horz" wrap="square" lIns="0" tIns="9049" rIns="0" bIns="0" rtlCol="0">
            <a:spAutoFit/>
          </a:bodyPr>
          <a:lstStyle/>
          <a:p>
            <a:pPr marL="9525" marR="3810">
              <a:spcBef>
                <a:spcPts val="71"/>
              </a:spcBef>
              <a:tabLst>
                <a:tab pos="1942148" algn="l"/>
              </a:tabLst>
            </a:pPr>
            <a:r>
              <a:rPr sz="2100" b="1" spc="-4" dirty="0">
                <a:latin typeface="Tahoma"/>
                <a:cs typeface="Tahoma"/>
              </a:rPr>
              <a:t>How </a:t>
            </a:r>
            <a:r>
              <a:rPr sz="2100" b="1" spc="-8" dirty="0">
                <a:latin typeface="Tahoma"/>
                <a:cs typeface="Tahoma"/>
              </a:rPr>
              <a:t>has </a:t>
            </a:r>
            <a:r>
              <a:rPr sz="2100" b="1" spc="-4" dirty="0">
                <a:latin typeface="Tahoma"/>
                <a:cs typeface="Tahoma"/>
              </a:rPr>
              <a:t>Article 1, </a:t>
            </a:r>
            <a:r>
              <a:rPr sz="2100" b="1" spc="-8" dirty="0">
                <a:latin typeface="Tahoma"/>
                <a:cs typeface="Tahoma"/>
              </a:rPr>
              <a:t>Section  </a:t>
            </a:r>
            <a:r>
              <a:rPr sz="2100" b="1" spc="-4" dirty="0">
                <a:latin typeface="Tahoma"/>
                <a:cs typeface="Tahoma"/>
              </a:rPr>
              <a:t>8, </a:t>
            </a:r>
            <a:r>
              <a:rPr sz="2100" b="1" spc="-8" dirty="0">
                <a:latin typeface="Tahoma"/>
                <a:cs typeface="Tahoma"/>
              </a:rPr>
              <a:t>Clause </a:t>
            </a:r>
            <a:r>
              <a:rPr sz="2100" b="1" spc="-4" dirty="0">
                <a:latin typeface="Tahoma"/>
                <a:cs typeface="Tahoma"/>
              </a:rPr>
              <a:t>18 </a:t>
            </a:r>
            <a:r>
              <a:rPr sz="2100" b="1" spc="-8" dirty="0">
                <a:latin typeface="Tahoma"/>
                <a:cs typeface="Tahoma"/>
              </a:rPr>
              <a:t>(aka </a:t>
            </a:r>
            <a:r>
              <a:rPr sz="2100" b="1" spc="-4" dirty="0">
                <a:latin typeface="Tahoma"/>
                <a:cs typeface="Tahoma"/>
              </a:rPr>
              <a:t>the  </a:t>
            </a:r>
            <a:r>
              <a:rPr sz="2100" b="1" spc="-4" dirty="0">
                <a:solidFill>
                  <a:srgbClr val="FF0000"/>
                </a:solidFill>
                <a:latin typeface="Tahoma"/>
                <a:cs typeface="Tahoma"/>
              </a:rPr>
              <a:t>Necessary and Proper  </a:t>
            </a:r>
            <a:r>
              <a:rPr sz="2100" b="1" spc="-8" dirty="0">
                <a:solidFill>
                  <a:srgbClr val="FF0000"/>
                </a:solidFill>
                <a:latin typeface="Tahoma"/>
                <a:cs typeface="Tahoma"/>
              </a:rPr>
              <a:t>Clause </a:t>
            </a:r>
            <a:r>
              <a:rPr sz="2100" b="1" spc="-4" dirty="0">
                <a:solidFill>
                  <a:srgbClr val="FF0000"/>
                </a:solidFill>
                <a:latin typeface="Tahoma"/>
                <a:cs typeface="Tahoma"/>
              </a:rPr>
              <a:t>or Elastic </a:t>
            </a:r>
            <a:r>
              <a:rPr sz="2100" b="1" spc="-8" dirty="0">
                <a:solidFill>
                  <a:srgbClr val="FF0000"/>
                </a:solidFill>
                <a:latin typeface="Tahoma"/>
                <a:cs typeface="Tahoma"/>
              </a:rPr>
              <a:t>Clause</a:t>
            </a:r>
            <a:r>
              <a:rPr sz="2100" b="1" spc="-8" dirty="0">
                <a:latin typeface="Tahoma"/>
                <a:cs typeface="Tahoma"/>
              </a:rPr>
              <a:t>)  greatly </a:t>
            </a:r>
            <a:r>
              <a:rPr sz="2100" b="1" spc="-4" dirty="0">
                <a:latin typeface="Tahoma"/>
                <a:cs typeface="Tahoma"/>
              </a:rPr>
              <a:t>expanded the  </a:t>
            </a:r>
            <a:r>
              <a:rPr sz="2100" b="1" spc="-8" dirty="0">
                <a:latin typeface="Tahoma"/>
                <a:cs typeface="Tahoma"/>
              </a:rPr>
              <a:t>power </a:t>
            </a:r>
            <a:r>
              <a:rPr sz="2100" b="1" dirty="0">
                <a:latin typeface="Tahoma"/>
                <a:cs typeface="Tahoma"/>
              </a:rPr>
              <a:t>of </a:t>
            </a:r>
            <a:r>
              <a:rPr sz="2100" b="1" spc="-4" dirty="0">
                <a:latin typeface="Tahoma"/>
                <a:cs typeface="Tahoma"/>
              </a:rPr>
              <a:t>the </a:t>
            </a:r>
            <a:r>
              <a:rPr sz="2100" b="1" spc="-8" dirty="0">
                <a:latin typeface="Tahoma"/>
                <a:cs typeface="Tahoma"/>
              </a:rPr>
              <a:t>national  government?	</a:t>
            </a:r>
            <a:r>
              <a:rPr sz="2100" b="1" dirty="0">
                <a:latin typeface="Tahoma"/>
                <a:cs typeface="Tahoma"/>
              </a:rPr>
              <a:t>Give </a:t>
            </a:r>
            <a:r>
              <a:rPr sz="2100" b="1" spc="-4" dirty="0">
                <a:latin typeface="Tahoma"/>
                <a:cs typeface="Tahoma"/>
              </a:rPr>
              <a:t>a  </a:t>
            </a:r>
            <a:r>
              <a:rPr sz="2100" b="1" spc="-8" dirty="0">
                <a:latin typeface="Tahoma"/>
                <a:cs typeface="Tahoma"/>
              </a:rPr>
              <a:t>modern-day</a:t>
            </a:r>
            <a:r>
              <a:rPr sz="2100" b="1" spc="19" dirty="0">
                <a:latin typeface="Tahoma"/>
                <a:cs typeface="Tahoma"/>
              </a:rPr>
              <a:t> </a:t>
            </a:r>
            <a:r>
              <a:rPr sz="2100" b="1" spc="-4" dirty="0">
                <a:latin typeface="Tahoma"/>
                <a:cs typeface="Tahoma"/>
              </a:rPr>
              <a:t>example.</a:t>
            </a:r>
            <a:endParaRPr sz="2100" dirty="0">
              <a:latin typeface="Tahoma"/>
              <a:cs typeface="Tahoma"/>
            </a:endParaRPr>
          </a:p>
        </p:txBody>
      </p:sp>
      <p:sp>
        <p:nvSpPr>
          <p:cNvPr id="5" name="object 5"/>
          <p:cNvSpPr txBox="1"/>
          <p:nvPr/>
        </p:nvSpPr>
        <p:spPr>
          <a:xfrm>
            <a:off x="8501825" y="5715514"/>
            <a:ext cx="116681" cy="115416"/>
          </a:xfrm>
          <a:prstGeom prst="rect">
            <a:avLst/>
          </a:prstGeom>
        </p:spPr>
        <p:txBody>
          <a:bodyPr vert="horz" wrap="square" lIns="0" tIns="0" rIns="0" bIns="0" rtlCol="0">
            <a:spAutoFit/>
          </a:bodyPr>
          <a:lstStyle/>
          <a:p>
            <a:pPr>
              <a:lnSpc>
                <a:spcPts val="855"/>
              </a:lnSpc>
            </a:pPr>
            <a:r>
              <a:rPr sz="900" dirty="0">
                <a:solidFill>
                  <a:srgbClr val="888888"/>
                </a:solidFill>
                <a:latin typeface="Calibri"/>
                <a:cs typeface="Calibri"/>
              </a:rPr>
              <a:t>10</a:t>
            </a:r>
            <a:endParaRPr sz="900">
              <a:latin typeface="Calibri"/>
              <a:cs typeface="Calibri"/>
            </a:endParaRPr>
          </a:p>
        </p:txBody>
      </p:sp>
      <p:sp>
        <p:nvSpPr>
          <p:cNvPr id="6" name="object 6"/>
          <p:cNvSpPr/>
          <p:nvPr/>
        </p:nvSpPr>
        <p:spPr>
          <a:xfrm>
            <a:off x="4105170" y="1524000"/>
            <a:ext cx="5038829" cy="3431033"/>
          </a:xfrm>
          <a:prstGeom prst="rect">
            <a:avLst/>
          </a:prstGeom>
          <a:blipFill>
            <a:blip r:embed="rId2" cstate="print"/>
            <a:stretch>
              <a:fillRect/>
            </a:stretch>
          </a:blipFill>
        </p:spPr>
        <p:txBody>
          <a:bodyPr wrap="square" lIns="0" tIns="0" rIns="0" bIns="0" rtlCol="0"/>
          <a:lstStyle/>
          <a:p>
            <a:endParaRPr sz="1350"/>
          </a:p>
        </p:txBody>
      </p:sp>
      <p:sp>
        <p:nvSpPr>
          <p:cNvPr id="7" name="TextBox 6"/>
          <p:cNvSpPr txBox="1"/>
          <p:nvPr/>
        </p:nvSpPr>
        <p:spPr>
          <a:xfrm rot="20829879">
            <a:off x="58776" y="4325557"/>
            <a:ext cx="2542299" cy="646331"/>
          </a:xfrm>
          <a:prstGeom prst="rect">
            <a:avLst/>
          </a:prstGeom>
          <a:noFill/>
        </p:spPr>
        <p:txBody>
          <a:bodyPr wrap="none" rtlCol="0">
            <a:spAutoFit/>
          </a:bodyPr>
          <a:lstStyle/>
          <a:p>
            <a:r>
              <a:rPr lang="en-US" sz="3600" b="1" dirty="0">
                <a:solidFill>
                  <a:srgbClr val="0070C0"/>
                </a:solidFill>
              </a:rPr>
              <a:t>Obama Care</a:t>
            </a:r>
          </a:p>
        </p:txBody>
      </p:sp>
      <p:sp>
        <p:nvSpPr>
          <p:cNvPr id="8" name="TextBox 7"/>
          <p:cNvSpPr txBox="1"/>
          <p:nvPr/>
        </p:nvSpPr>
        <p:spPr>
          <a:xfrm rot="1067966">
            <a:off x="1643588" y="5001634"/>
            <a:ext cx="2768258" cy="646331"/>
          </a:xfrm>
          <a:prstGeom prst="rect">
            <a:avLst/>
          </a:prstGeom>
          <a:noFill/>
        </p:spPr>
        <p:txBody>
          <a:bodyPr wrap="none" rtlCol="0">
            <a:spAutoFit/>
          </a:bodyPr>
          <a:lstStyle/>
          <a:p>
            <a:r>
              <a:rPr lang="en-US" sz="3600" b="1" dirty="0">
                <a:solidFill>
                  <a:srgbClr val="FF0000"/>
                </a:solidFill>
              </a:rPr>
              <a:t>Gay Marriage</a:t>
            </a:r>
          </a:p>
        </p:txBody>
      </p:sp>
      <p:sp>
        <p:nvSpPr>
          <p:cNvPr id="10" name="TextBox 9">
            <a:extLst>
              <a:ext uri="{FF2B5EF4-FFF2-40B4-BE49-F238E27FC236}">
                <a16:creationId xmlns:a16="http://schemas.microsoft.com/office/drawing/2014/main" id="{F21249FF-C88E-43E2-9C82-938AF5C4E357}"/>
              </a:ext>
            </a:extLst>
          </p:cNvPr>
          <p:cNvSpPr txBox="1"/>
          <p:nvPr/>
        </p:nvSpPr>
        <p:spPr>
          <a:xfrm rot="20155494">
            <a:off x="-76985" y="5507764"/>
            <a:ext cx="2273892" cy="646331"/>
          </a:xfrm>
          <a:prstGeom prst="rect">
            <a:avLst/>
          </a:prstGeom>
          <a:noFill/>
        </p:spPr>
        <p:txBody>
          <a:bodyPr wrap="none" rtlCol="0">
            <a:spAutoFit/>
          </a:bodyPr>
          <a:lstStyle/>
          <a:p>
            <a:r>
              <a:rPr lang="en-US" sz="3600" b="1" dirty="0">
                <a:solidFill>
                  <a:srgbClr val="FFC000"/>
                </a:solidFill>
              </a:rPr>
              <a:t>Civil Rights</a:t>
            </a:r>
          </a:p>
        </p:txBody>
      </p:sp>
      <p:sp>
        <p:nvSpPr>
          <p:cNvPr id="11" name="TextBox 10">
            <a:extLst>
              <a:ext uri="{FF2B5EF4-FFF2-40B4-BE49-F238E27FC236}">
                <a16:creationId xmlns:a16="http://schemas.microsoft.com/office/drawing/2014/main" id="{EB81D1B4-AEBF-48CF-A526-04B850FD318F}"/>
              </a:ext>
            </a:extLst>
          </p:cNvPr>
          <p:cNvSpPr txBox="1"/>
          <p:nvPr/>
        </p:nvSpPr>
        <p:spPr>
          <a:xfrm rot="21351048">
            <a:off x="859081" y="6027989"/>
            <a:ext cx="4400940" cy="646331"/>
          </a:xfrm>
          <a:prstGeom prst="rect">
            <a:avLst/>
          </a:prstGeom>
          <a:noFill/>
        </p:spPr>
        <p:txBody>
          <a:bodyPr wrap="square" rtlCol="0">
            <a:spAutoFit/>
          </a:bodyPr>
          <a:lstStyle/>
          <a:p>
            <a:r>
              <a:rPr lang="en-US" sz="3600" b="1" dirty="0">
                <a:solidFill>
                  <a:srgbClr val="7030A0"/>
                </a:solidFill>
              </a:rPr>
              <a:t>No Child Left Behind</a:t>
            </a:r>
          </a:p>
        </p:txBody>
      </p:sp>
      <p:sp>
        <p:nvSpPr>
          <p:cNvPr id="12" name="TextBox 11">
            <a:extLst>
              <a:ext uri="{FF2B5EF4-FFF2-40B4-BE49-F238E27FC236}">
                <a16:creationId xmlns:a16="http://schemas.microsoft.com/office/drawing/2014/main" id="{8047F18E-4D23-4EEA-8BF9-8FEE140E0B9B}"/>
              </a:ext>
            </a:extLst>
          </p:cNvPr>
          <p:cNvSpPr txBox="1"/>
          <p:nvPr/>
        </p:nvSpPr>
        <p:spPr>
          <a:xfrm rot="947922">
            <a:off x="3895293" y="5169900"/>
            <a:ext cx="2288973" cy="646331"/>
          </a:xfrm>
          <a:prstGeom prst="rect">
            <a:avLst/>
          </a:prstGeom>
          <a:noFill/>
        </p:spPr>
        <p:txBody>
          <a:bodyPr wrap="square" rtlCol="0">
            <a:spAutoFit/>
          </a:bodyPr>
          <a:lstStyle/>
          <a:p>
            <a:r>
              <a:rPr lang="en-US" sz="3600" b="1" dirty="0">
                <a:solidFill>
                  <a:srgbClr val="00B050"/>
                </a:solidFill>
              </a:rPr>
              <a:t>Education</a:t>
            </a:r>
          </a:p>
        </p:txBody>
      </p:sp>
      <p:sp>
        <p:nvSpPr>
          <p:cNvPr id="13" name="TextBox 12">
            <a:extLst>
              <a:ext uri="{FF2B5EF4-FFF2-40B4-BE49-F238E27FC236}">
                <a16:creationId xmlns:a16="http://schemas.microsoft.com/office/drawing/2014/main" id="{0B0629FD-C963-4F80-A9C5-DF60E80077C2}"/>
              </a:ext>
            </a:extLst>
          </p:cNvPr>
          <p:cNvSpPr txBox="1"/>
          <p:nvPr/>
        </p:nvSpPr>
        <p:spPr>
          <a:xfrm rot="20642212">
            <a:off x="5221254" y="5907497"/>
            <a:ext cx="1841176" cy="646331"/>
          </a:xfrm>
          <a:prstGeom prst="rect">
            <a:avLst/>
          </a:prstGeom>
          <a:noFill/>
        </p:spPr>
        <p:txBody>
          <a:bodyPr wrap="square" rtlCol="0">
            <a:spAutoFit/>
          </a:bodyPr>
          <a:lstStyle/>
          <a:p>
            <a:pPr algn="ctr"/>
            <a:r>
              <a:rPr lang="en-US" sz="3600" b="1" dirty="0">
                <a:solidFill>
                  <a:srgbClr val="D00FDF"/>
                </a:solidFill>
              </a:rPr>
              <a:t>Welfare</a:t>
            </a:r>
          </a:p>
        </p:txBody>
      </p:sp>
    </p:spTree>
    <p:extLst>
      <p:ext uri="{BB962C8B-B14F-4D97-AF65-F5344CB8AC3E}">
        <p14:creationId xmlns:p14="http://schemas.microsoft.com/office/powerpoint/2010/main" val="199089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0"/>
                </a:moveTo>
                <a:lnTo>
                  <a:pt x="9144000" y="0"/>
                </a:lnTo>
                <a:lnTo>
                  <a:pt x="9144000" y="6857999"/>
                </a:lnTo>
                <a:lnTo>
                  <a:pt x="0" y="6857999"/>
                </a:lnTo>
                <a:lnTo>
                  <a:pt x="0" y="0"/>
                </a:lnTo>
                <a:close/>
              </a:path>
            </a:pathLst>
          </a:custGeom>
          <a:solidFill>
            <a:srgbClr val="000000"/>
          </a:solidFill>
        </p:spPr>
        <p:txBody>
          <a:bodyPr wrap="square" lIns="0" tIns="0" rIns="0" bIns="0" rtlCol="0"/>
          <a:lstStyle/>
          <a:p>
            <a:endParaRPr/>
          </a:p>
        </p:txBody>
      </p:sp>
      <p:sp>
        <p:nvSpPr>
          <p:cNvPr id="4" name="object 4"/>
          <p:cNvSpPr/>
          <p:nvPr/>
        </p:nvSpPr>
        <p:spPr>
          <a:xfrm>
            <a:off x="3657600" y="2209800"/>
            <a:ext cx="5257800" cy="1939289"/>
          </a:xfrm>
          <a:custGeom>
            <a:avLst/>
            <a:gdLst/>
            <a:ahLst/>
            <a:cxnLst/>
            <a:rect l="l" t="t" r="r" b="b"/>
            <a:pathLst>
              <a:path w="5257800" h="1939289">
                <a:moveTo>
                  <a:pt x="0" y="0"/>
                </a:moveTo>
                <a:lnTo>
                  <a:pt x="5257800" y="0"/>
                </a:lnTo>
                <a:lnTo>
                  <a:pt x="5257800" y="1938997"/>
                </a:lnTo>
                <a:lnTo>
                  <a:pt x="0" y="1938997"/>
                </a:lnTo>
                <a:lnTo>
                  <a:pt x="0" y="0"/>
                </a:lnTo>
                <a:close/>
              </a:path>
            </a:pathLst>
          </a:custGeom>
          <a:solidFill>
            <a:srgbClr val="000000"/>
          </a:solidFill>
        </p:spPr>
        <p:txBody>
          <a:bodyPr wrap="square" lIns="0" tIns="0" rIns="0" bIns="0" rtlCol="0"/>
          <a:lstStyle/>
          <a:p>
            <a:endParaRPr/>
          </a:p>
        </p:txBody>
      </p:sp>
      <p:sp>
        <p:nvSpPr>
          <p:cNvPr id="5" name="object 5"/>
          <p:cNvSpPr txBox="1">
            <a:spLocks noGrp="1"/>
          </p:cNvSpPr>
          <p:nvPr>
            <p:ph type="title"/>
          </p:nvPr>
        </p:nvSpPr>
        <p:spPr>
          <a:xfrm>
            <a:off x="4343400" y="2209800"/>
            <a:ext cx="4482465" cy="1115060"/>
          </a:xfrm>
          <a:prstGeom prst="rect">
            <a:avLst/>
          </a:prstGeom>
        </p:spPr>
        <p:txBody>
          <a:bodyPr vert="horz" wrap="square" lIns="0" tIns="15875" rIns="0" bIns="0" rtlCol="0">
            <a:spAutoFit/>
          </a:bodyPr>
          <a:lstStyle/>
          <a:p>
            <a:pPr marL="12700" marR="5080">
              <a:lnSpc>
                <a:spcPct val="99000"/>
              </a:lnSpc>
              <a:spcBef>
                <a:spcPts val="125"/>
              </a:spcBef>
            </a:pPr>
            <a:r>
              <a:rPr sz="2400" b="0" spc="-5" dirty="0">
                <a:solidFill>
                  <a:srgbClr val="FFFFFF"/>
                </a:solidFill>
                <a:latin typeface="Arial"/>
                <a:cs typeface="Arial"/>
              </a:rPr>
              <a:t>The </a:t>
            </a:r>
            <a:r>
              <a:rPr sz="2400" b="0" dirty="0">
                <a:solidFill>
                  <a:srgbClr val="FFFFFF"/>
                </a:solidFill>
                <a:latin typeface="Arial"/>
                <a:cs typeface="Arial"/>
              </a:rPr>
              <a:t>powers </a:t>
            </a:r>
            <a:r>
              <a:rPr sz="2400" b="0" spc="-5" dirty="0">
                <a:solidFill>
                  <a:srgbClr val="FFFFFF"/>
                </a:solidFill>
                <a:latin typeface="Arial"/>
                <a:cs typeface="Arial"/>
              </a:rPr>
              <a:t>delegated </a:t>
            </a:r>
            <a:r>
              <a:rPr sz="2400" b="0" dirty="0">
                <a:solidFill>
                  <a:srgbClr val="FFFFFF"/>
                </a:solidFill>
                <a:latin typeface="Arial"/>
                <a:cs typeface="Arial"/>
              </a:rPr>
              <a:t>by </a:t>
            </a:r>
            <a:r>
              <a:rPr sz="2400" b="0" spc="-5" dirty="0">
                <a:solidFill>
                  <a:srgbClr val="FFFFFF"/>
                </a:solidFill>
                <a:latin typeface="Arial"/>
                <a:cs typeface="Arial"/>
              </a:rPr>
              <a:t>the  Constitution to the federal  </a:t>
            </a:r>
            <a:r>
              <a:rPr sz="2400" b="0" dirty="0">
                <a:solidFill>
                  <a:srgbClr val="FFFFFF"/>
                </a:solidFill>
                <a:latin typeface="Arial"/>
                <a:cs typeface="Arial"/>
              </a:rPr>
              <a:t>government are </a:t>
            </a:r>
            <a:r>
              <a:rPr sz="2400" b="0" spc="-5" dirty="0">
                <a:solidFill>
                  <a:srgbClr val="FFFFFF"/>
                </a:solidFill>
                <a:latin typeface="Arial"/>
                <a:cs typeface="Arial"/>
              </a:rPr>
              <a:t>few </a:t>
            </a:r>
            <a:r>
              <a:rPr sz="2400" b="0" dirty="0">
                <a:solidFill>
                  <a:srgbClr val="FFFFFF"/>
                </a:solidFill>
                <a:latin typeface="Arial"/>
                <a:cs typeface="Arial"/>
              </a:rPr>
              <a:t>and</a:t>
            </a:r>
            <a:r>
              <a:rPr sz="2400" b="0" spc="-55" dirty="0">
                <a:solidFill>
                  <a:srgbClr val="FFFFFF"/>
                </a:solidFill>
                <a:latin typeface="Arial"/>
                <a:cs typeface="Arial"/>
              </a:rPr>
              <a:t> </a:t>
            </a:r>
            <a:r>
              <a:rPr sz="2400" b="0" spc="-5" dirty="0">
                <a:solidFill>
                  <a:srgbClr val="FFFFFF"/>
                </a:solidFill>
                <a:latin typeface="Arial"/>
                <a:cs typeface="Arial"/>
              </a:rPr>
              <a:t>defined.</a:t>
            </a:r>
            <a:endParaRPr sz="2400" dirty="0">
              <a:latin typeface="Arial"/>
              <a:cs typeface="Arial"/>
            </a:endParaRPr>
          </a:p>
        </p:txBody>
      </p:sp>
      <p:sp>
        <p:nvSpPr>
          <p:cNvPr id="6" name="object 6"/>
          <p:cNvSpPr txBox="1"/>
          <p:nvPr/>
        </p:nvSpPr>
        <p:spPr>
          <a:xfrm>
            <a:off x="6477000" y="3558465"/>
            <a:ext cx="226187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Arial"/>
                <a:cs typeface="Arial"/>
              </a:rPr>
              <a:t>-James</a:t>
            </a:r>
            <a:r>
              <a:rPr sz="2400" spc="-95" dirty="0">
                <a:solidFill>
                  <a:srgbClr val="FFFFFF"/>
                </a:solidFill>
                <a:latin typeface="Arial"/>
                <a:cs typeface="Arial"/>
              </a:rPr>
              <a:t> </a:t>
            </a:r>
            <a:r>
              <a:rPr sz="2400" dirty="0">
                <a:solidFill>
                  <a:srgbClr val="FFFFFF"/>
                </a:solidFill>
                <a:latin typeface="Arial"/>
                <a:cs typeface="Arial"/>
              </a:rPr>
              <a:t>Madison</a:t>
            </a:r>
            <a:endParaRPr sz="2400" dirty="0">
              <a:latin typeface="Arial"/>
              <a:cs typeface="Arial"/>
            </a:endParaRPr>
          </a:p>
        </p:txBody>
      </p:sp>
      <p:pic>
        <p:nvPicPr>
          <p:cNvPr id="1026" name="Picture 2" descr="James Madison - Presidency, Facts &amp; Life - Biography">
            <a:extLst>
              <a:ext uri="{FF2B5EF4-FFF2-40B4-BE49-F238E27FC236}">
                <a16:creationId xmlns:a16="http://schemas.microsoft.com/office/drawing/2014/main" id="{289B6462-EBD8-41BF-8B6A-08AF0E2A02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4400"/>
            <a:ext cx="4166870"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357"/>
            <a:ext cx="9144000" cy="571500"/>
          </a:xfrm>
          <a:custGeom>
            <a:avLst/>
            <a:gdLst/>
            <a:ahLst/>
            <a:cxnLst/>
            <a:rect l="l" t="t" r="r" b="b"/>
            <a:pathLst>
              <a:path w="12192000" h="762000">
                <a:moveTo>
                  <a:pt x="0" y="762000"/>
                </a:moveTo>
                <a:lnTo>
                  <a:pt x="12192000" y="762000"/>
                </a:lnTo>
                <a:lnTo>
                  <a:pt x="12192000" y="0"/>
                </a:lnTo>
                <a:lnTo>
                  <a:pt x="0" y="0"/>
                </a:lnTo>
                <a:lnTo>
                  <a:pt x="0" y="762000"/>
                </a:lnTo>
                <a:close/>
              </a:path>
            </a:pathLst>
          </a:custGeom>
          <a:solidFill>
            <a:srgbClr val="000000"/>
          </a:solidFill>
        </p:spPr>
        <p:txBody>
          <a:bodyPr wrap="square" lIns="0" tIns="0" rIns="0" bIns="0" rtlCol="0"/>
          <a:lstStyle/>
          <a:p>
            <a:endParaRPr sz="1350"/>
          </a:p>
        </p:txBody>
      </p:sp>
      <p:sp>
        <p:nvSpPr>
          <p:cNvPr id="3" name="object 3"/>
          <p:cNvSpPr txBox="1">
            <a:spLocks noGrp="1"/>
          </p:cNvSpPr>
          <p:nvPr>
            <p:ph type="title"/>
          </p:nvPr>
        </p:nvSpPr>
        <p:spPr>
          <a:xfrm>
            <a:off x="240030" y="114205"/>
            <a:ext cx="8663940" cy="355867"/>
          </a:xfrm>
          <a:prstGeom prst="rect">
            <a:avLst/>
          </a:prstGeom>
        </p:spPr>
        <p:txBody>
          <a:bodyPr vert="horz" wrap="square" lIns="0" tIns="9525" rIns="0" bIns="0" rtlCol="0">
            <a:spAutoFit/>
          </a:bodyPr>
          <a:lstStyle/>
          <a:p>
            <a:pPr marL="9525">
              <a:spcBef>
                <a:spcPts val="75"/>
              </a:spcBef>
            </a:pPr>
            <a:r>
              <a:rPr sz="2250" spc="-49" dirty="0">
                <a:solidFill>
                  <a:srgbClr val="FFFFFF"/>
                </a:solidFill>
                <a:latin typeface="Calibri"/>
                <a:cs typeface="Calibri"/>
              </a:rPr>
              <a:t>WHAT </a:t>
            </a:r>
            <a:r>
              <a:rPr sz="2250" dirty="0">
                <a:solidFill>
                  <a:srgbClr val="FFFFFF"/>
                </a:solidFill>
                <a:latin typeface="Calibri"/>
                <a:cs typeface="Calibri"/>
              </a:rPr>
              <a:t>IS </a:t>
            </a:r>
            <a:r>
              <a:rPr sz="2250" spc="-4" dirty="0">
                <a:solidFill>
                  <a:srgbClr val="FFFFFF"/>
                </a:solidFill>
                <a:latin typeface="Calibri"/>
                <a:cs typeface="Calibri"/>
              </a:rPr>
              <a:t>THE </a:t>
            </a:r>
            <a:r>
              <a:rPr sz="2250" spc="-11" dirty="0">
                <a:solidFill>
                  <a:srgbClr val="FFFFFF"/>
                </a:solidFill>
                <a:latin typeface="Calibri"/>
                <a:cs typeface="Calibri"/>
              </a:rPr>
              <a:t>POWER </a:t>
            </a:r>
            <a:r>
              <a:rPr sz="2250" spc="-34" dirty="0">
                <a:solidFill>
                  <a:srgbClr val="FFFFFF"/>
                </a:solidFill>
                <a:latin typeface="Calibri"/>
                <a:cs typeface="Calibri"/>
              </a:rPr>
              <a:t>TO REGULATE </a:t>
            </a:r>
            <a:r>
              <a:rPr sz="2250" spc="-41" dirty="0">
                <a:solidFill>
                  <a:srgbClr val="FFFFFF"/>
                </a:solidFill>
                <a:latin typeface="Calibri"/>
                <a:cs typeface="Calibri"/>
              </a:rPr>
              <a:t>INTERSTATE </a:t>
            </a:r>
            <a:r>
              <a:rPr sz="2250" dirty="0">
                <a:solidFill>
                  <a:srgbClr val="FFFFFF"/>
                </a:solidFill>
                <a:latin typeface="Calibri"/>
                <a:cs typeface="Calibri"/>
              </a:rPr>
              <a:t>&amp; </a:t>
            </a:r>
            <a:r>
              <a:rPr sz="2250" spc="-8" dirty="0">
                <a:solidFill>
                  <a:srgbClr val="FFFFFF"/>
                </a:solidFill>
                <a:latin typeface="Calibri"/>
                <a:cs typeface="Calibri"/>
              </a:rPr>
              <a:t>FOREIGN</a:t>
            </a:r>
            <a:r>
              <a:rPr sz="2250" spc="143" dirty="0">
                <a:solidFill>
                  <a:srgbClr val="FFFFFF"/>
                </a:solidFill>
                <a:latin typeface="Calibri"/>
                <a:cs typeface="Calibri"/>
              </a:rPr>
              <a:t> </a:t>
            </a:r>
            <a:r>
              <a:rPr sz="2250" spc="-8" dirty="0">
                <a:solidFill>
                  <a:srgbClr val="FFFFFF"/>
                </a:solidFill>
                <a:latin typeface="Calibri"/>
                <a:cs typeface="Calibri"/>
              </a:rPr>
              <a:t>COMMERCE?</a:t>
            </a:r>
            <a:endParaRPr sz="2250" dirty="0">
              <a:latin typeface="Calibri"/>
              <a:cs typeface="Calibri"/>
            </a:endParaRPr>
          </a:p>
        </p:txBody>
      </p:sp>
      <p:sp>
        <p:nvSpPr>
          <p:cNvPr id="4" name="object 4"/>
          <p:cNvSpPr/>
          <p:nvPr/>
        </p:nvSpPr>
        <p:spPr>
          <a:xfrm>
            <a:off x="3962400" y="2057400"/>
            <a:ext cx="5049959" cy="4038600"/>
          </a:xfrm>
          <a:prstGeom prst="rect">
            <a:avLst/>
          </a:prstGeom>
          <a:blipFill>
            <a:blip r:embed="rId2" cstate="print"/>
            <a:stretch>
              <a:fillRect/>
            </a:stretch>
          </a:blipFill>
        </p:spPr>
        <p:txBody>
          <a:bodyPr wrap="square" lIns="0" tIns="0" rIns="0" bIns="0" rtlCol="0"/>
          <a:lstStyle/>
          <a:p>
            <a:endParaRPr sz="1350"/>
          </a:p>
        </p:txBody>
      </p:sp>
      <p:sp>
        <p:nvSpPr>
          <p:cNvPr id="5" name="object 5"/>
          <p:cNvSpPr txBox="1"/>
          <p:nvPr/>
        </p:nvSpPr>
        <p:spPr>
          <a:xfrm>
            <a:off x="71025" y="762000"/>
            <a:ext cx="6019800" cy="5796298"/>
          </a:xfrm>
          <a:prstGeom prst="rect">
            <a:avLst/>
          </a:prstGeom>
        </p:spPr>
        <p:txBody>
          <a:bodyPr vert="horz" wrap="square" lIns="0" tIns="10001" rIns="0" bIns="0" rtlCol="0">
            <a:spAutoFit/>
          </a:bodyPr>
          <a:lstStyle/>
          <a:p>
            <a:pPr marL="9525" marR="3810">
              <a:spcBef>
                <a:spcPts val="79"/>
              </a:spcBef>
            </a:pPr>
            <a:r>
              <a:rPr b="1" spc="-4" dirty="0">
                <a:latin typeface="Calibri"/>
                <a:cs typeface="Calibri"/>
              </a:rPr>
              <a:t>Through </a:t>
            </a:r>
            <a:r>
              <a:rPr b="1" dirty="0">
                <a:latin typeface="Calibri"/>
                <a:cs typeface="Calibri"/>
              </a:rPr>
              <a:t>the </a:t>
            </a:r>
            <a:r>
              <a:rPr b="1" spc="-4" dirty="0">
                <a:latin typeface="Calibri"/>
                <a:cs typeface="Calibri"/>
              </a:rPr>
              <a:t>commerce clause, </a:t>
            </a:r>
            <a:r>
              <a:rPr b="1" spc="-8" dirty="0">
                <a:latin typeface="Calibri"/>
                <a:cs typeface="Calibri"/>
              </a:rPr>
              <a:t>Congress </a:t>
            </a:r>
            <a:r>
              <a:rPr b="1" spc="-4" dirty="0">
                <a:latin typeface="Calibri"/>
                <a:cs typeface="Calibri"/>
              </a:rPr>
              <a:t>can </a:t>
            </a:r>
            <a:r>
              <a:rPr b="1" spc="-11" dirty="0">
                <a:latin typeface="Calibri"/>
                <a:cs typeface="Calibri"/>
              </a:rPr>
              <a:t>regulate </a:t>
            </a:r>
            <a:r>
              <a:rPr b="1" spc="-8" dirty="0">
                <a:latin typeface="Calibri"/>
                <a:cs typeface="Calibri"/>
              </a:rPr>
              <a:t>many </a:t>
            </a:r>
            <a:r>
              <a:rPr b="1" dirty="0">
                <a:latin typeface="Calibri"/>
                <a:cs typeface="Calibri"/>
              </a:rPr>
              <a:t>activities and </a:t>
            </a:r>
            <a:r>
              <a:rPr b="1" spc="-8" dirty="0">
                <a:latin typeface="Calibri"/>
                <a:cs typeface="Calibri"/>
              </a:rPr>
              <a:t>sustain </a:t>
            </a:r>
            <a:r>
              <a:rPr b="1" spc="-4" dirty="0">
                <a:latin typeface="Calibri"/>
                <a:cs typeface="Calibri"/>
              </a:rPr>
              <a:t>other  legislation </a:t>
            </a:r>
            <a:r>
              <a:rPr b="1" dirty="0">
                <a:latin typeface="Calibri"/>
                <a:cs typeface="Calibri"/>
              </a:rPr>
              <a:t>as</a:t>
            </a:r>
            <a:r>
              <a:rPr b="1" spc="-23" dirty="0">
                <a:latin typeface="Calibri"/>
                <a:cs typeface="Calibri"/>
              </a:rPr>
              <a:t> </a:t>
            </a:r>
            <a:r>
              <a:rPr b="1" spc="-8" dirty="0">
                <a:latin typeface="Calibri"/>
                <a:cs typeface="Calibri"/>
              </a:rPr>
              <a:t>well</a:t>
            </a:r>
            <a:endParaRPr dirty="0">
              <a:latin typeface="Calibri"/>
              <a:cs typeface="Calibri"/>
            </a:endParaRPr>
          </a:p>
          <a:p>
            <a:pPr marL="519113" indent="-214789">
              <a:spcBef>
                <a:spcPts val="360"/>
              </a:spcBef>
              <a:buFont typeface="Arial"/>
              <a:buChar char="•"/>
              <a:tabLst>
                <a:tab pos="519113" algn="l"/>
                <a:tab pos="519589" algn="l"/>
              </a:tabLst>
            </a:pPr>
            <a:r>
              <a:rPr b="1" i="1" spc="-4" dirty="0">
                <a:latin typeface="Calibri"/>
                <a:cs typeface="Calibri"/>
              </a:rPr>
              <a:t>Gibbons </a:t>
            </a:r>
            <a:r>
              <a:rPr b="1" i="1" spc="-45" dirty="0">
                <a:latin typeface="Calibri"/>
                <a:cs typeface="Calibri"/>
              </a:rPr>
              <a:t>v. </a:t>
            </a:r>
            <a:r>
              <a:rPr b="1" i="1" spc="-4" dirty="0">
                <a:latin typeface="Calibri"/>
                <a:cs typeface="Calibri"/>
              </a:rPr>
              <a:t>Ogden</a:t>
            </a:r>
            <a:r>
              <a:rPr b="1" i="1" spc="8" dirty="0">
                <a:latin typeface="Calibri"/>
                <a:cs typeface="Calibri"/>
              </a:rPr>
              <a:t> </a:t>
            </a:r>
            <a:r>
              <a:rPr b="1" dirty="0">
                <a:latin typeface="Calibri"/>
                <a:cs typeface="Calibri"/>
              </a:rPr>
              <a:t>(1824)</a:t>
            </a:r>
            <a:endParaRPr dirty="0">
              <a:latin typeface="Calibri"/>
              <a:cs typeface="Calibri"/>
            </a:endParaRPr>
          </a:p>
          <a:p>
            <a:pPr marL="519113" indent="-214789">
              <a:spcBef>
                <a:spcPts val="360"/>
              </a:spcBef>
              <a:buFont typeface="Arial"/>
              <a:buChar char="•"/>
              <a:tabLst>
                <a:tab pos="519113" algn="l"/>
                <a:tab pos="519589" algn="l"/>
              </a:tabLst>
            </a:pPr>
            <a:r>
              <a:rPr b="1" dirty="0">
                <a:latin typeface="Calibri"/>
                <a:cs typeface="Calibri"/>
              </a:rPr>
              <a:t>Only </a:t>
            </a:r>
            <a:r>
              <a:rPr b="1" spc="-4" dirty="0">
                <a:latin typeface="Calibri"/>
                <a:cs typeface="Calibri"/>
              </a:rPr>
              <a:t>National </a:t>
            </a:r>
            <a:r>
              <a:rPr b="1" spc="-8" dirty="0">
                <a:latin typeface="Calibri"/>
                <a:cs typeface="Calibri"/>
              </a:rPr>
              <a:t>government </a:t>
            </a:r>
            <a:r>
              <a:rPr b="1" spc="-4" dirty="0">
                <a:latin typeface="Calibri"/>
                <a:cs typeface="Calibri"/>
              </a:rPr>
              <a:t>(Congress) </a:t>
            </a:r>
            <a:r>
              <a:rPr b="1" spc="-11" dirty="0">
                <a:latin typeface="Calibri"/>
                <a:cs typeface="Calibri"/>
              </a:rPr>
              <a:t>may regulate </a:t>
            </a:r>
            <a:r>
              <a:rPr b="1" spc="-15" dirty="0">
                <a:latin typeface="Calibri"/>
                <a:cs typeface="Calibri"/>
              </a:rPr>
              <a:t>interstate</a:t>
            </a:r>
            <a:r>
              <a:rPr b="1" dirty="0">
                <a:latin typeface="Calibri"/>
                <a:cs typeface="Calibri"/>
              </a:rPr>
              <a:t> </a:t>
            </a:r>
            <a:r>
              <a:rPr b="1" spc="-8" dirty="0">
                <a:latin typeface="Calibri"/>
                <a:cs typeface="Calibri"/>
              </a:rPr>
              <a:t>commerce</a:t>
            </a:r>
            <a:endParaRPr dirty="0">
              <a:latin typeface="Calibri"/>
              <a:cs typeface="Calibri"/>
            </a:endParaRPr>
          </a:p>
          <a:p>
            <a:pPr marL="519113" indent="-214789">
              <a:spcBef>
                <a:spcPts val="360"/>
              </a:spcBef>
              <a:buFont typeface="Arial"/>
              <a:buChar char="•"/>
              <a:tabLst>
                <a:tab pos="519113" algn="l"/>
                <a:tab pos="519589" algn="l"/>
              </a:tabLst>
            </a:pPr>
            <a:r>
              <a:rPr b="1" spc="-8" dirty="0">
                <a:latin typeface="Calibri"/>
                <a:cs typeface="Calibri"/>
              </a:rPr>
              <a:t>Power </a:t>
            </a:r>
            <a:r>
              <a:rPr b="1" dirty="0">
                <a:latin typeface="Calibri"/>
                <a:cs typeface="Calibri"/>
              </a:rPr>
              <a:t>is not </a:t>
            </a:r>
            <a:r>
              <a:rPr b="1" spc="-4" dirty="0">
                <a:latin typeface="Calibri"/>
                <a:cs typeface="Calibri"/>
              </a:rPr>
              <a:t>shared with </a:t>
            </a:r>
            <a:r>
              <a:rPr b="1" dirty="0">
                <a:latin typeface="Calibri"/>
                <a:cs typeface="Calibri"/>
              </a:rPr>
              <a:t>the</a:t>
            </a:r>
            <a:r>
              <a:rPr b="1" spc="-34" dirty="0">
                <a:latin typeface="Calibri"/>
                <a:cs typeface="Calibri"/>
              </a:rPr>
              <a:t> </a:t>
            </a:r>
            <a:r>
              <a:rPr b="1" spc="-15" dirty="0">
                <a:latin typeface="Calibri"/>
                <a:cs typeface="Calibri"/>
              </a:rPr>
              <a:t>states</a:t>
            </a:r>
            <a:endParaRPr dirty="0">
              <a:latin typeface="Calibri"/>
              <a:cs typeface="Calibri"/>
            </a:endParaRPr>
          </a:p>
          <a:p>
            <a:pPr>
              <a:spcBef>
                <a:spcPts val="11"/>
              </a:spcBef>
              <a:buFont typeface="Arial"/>
              <a:buChar char="•"/>
            </a:pPr>
            <a:endParaRPr sz="2400" dirty="0">
              <a:latin typeface="Times New Roman"/>
              <a:cs typeface="Times New Roman"/>
            </a:endParaRPr>
          </a:p>
          <a:p>
            <a:pPr marL="9525" marR="2853214"/>
            <a:r>
              <a:rPr b="1" dirty="0">
                <a:latin typeface="Calibri"/>
                <a:cs typeface="Calibri"/>
              </a:rPr>
              <a:t>The </a:t>
            </a:r>
            <a:r>
              <a:rPr b="1" spc="-11" dirty="0">
                <a:latin typeface="Calibri"/>
                <a:cs typeface="Calibri"/>
              </a:rPr>
              <a:t>federal government’s </a:t>
            </a:r>
            <a:r>
              <a:rPr b="1" spc="-8" dirty="0">
                <a:latin typeface="Calibri"/>
                <a:cs typeface="Calibri"/>
              </a:rPr>
              <a:t>role</a:t>
            </a:r>
            <a:r>
              <a:rPr lang="en-US" b="1" spc="-8" dirty="0">
                <a:latin typeface="Calibri"/>
                <a:cs typeface="Calibri"/>
              </a:rPr>
              <a:t> </a:t>
            </a:r>
            <a:r>
              <a:rPr b="1" dirty="0">
                <a:latin typeface="Calibri"/>
                <a:cs typeface="Calibri"/>
              </a:rPr>
              <a:t>has been </a:t>
            </a:r>
            <a:r>
              <a:rPr b="1" spc="-8" dirty="0">
                <a:latin typeface="Calibri"/>
                <a:cs typeface="Calibri"/>
              </a:rPr>
              <a:t>greatly  </a:t>
            </a:r>
            <a:r>
              <a:rPr b="1" spc="-4" dirty="0">
                <a:latin typeface="Calibri"/>
                <a:cs typeface="Calibri"/>
              </a:rPr>
              <a:t>expanded through </a:t>
            </a:r>
            <a:r>
              <a:rPr b="1" dirty="0">
                <a:latin typeface="Calibri"/>
                <a:cs typeface="Calibri"/>
              </a:rPr>
              <a:t>the </a:t>
            </a:r>
            <a:r>
              <a:rPr b="1" spc="-11" dirty="0">
                <a:latin typeface="Calibri"/>
                <a:cs typeface="Calibri"/>
              </a:rPr>
              <a:t>interpretation </a:t>
            </a:r>
            <a:r>
              <a:rPr b="1" dirty="0">
                <a:latin typeface="Calibri"/>
                <a:cs typeface="Calibri"/>
              </a:rPr>
              <a:t>of this</a:t>
            </a:r>
            <a:r>
              <a:rPr b="1" spc="-4" dirty="0">
                <a:latin typeface="Calibri"/>
                <a:cs typeface="Calibri"/>
              </a:rPr>
              <a:t> clause</a:t>
            </a:r>
            <a:endParaRPr dirty="0">
              <a:latin typeface="Calibri"/>
              <a:cs typeface="Calibri"/>
            </a:endParaRPr>
          </a:p>
          <a:p>
            <a:pPr marL="519113" indent="-214789">
              <a:buFont typeface="Arial"/>
              <a:buChar char="•"/>
              <a:tabLst>
                <a:tab pos="519113" algn="l"/>
                <a:tab pos="519589" algn="l"/>
              </a:tabLst>
            </a:pPr>
            <a:r>
              <a:rPr b="1" i="1" dirty="0">
                <a:latin typeface="Calibri"/>
                <a:cs typeface="Calibri"/>
              </a:rPr>
              <a:t>Heart </a:t>
            </a:r>
            <a:r>
              <a:rPr b="1" i="1" spc="-4" dirty="0">
                <a:latin typeface="Calibri"/>
                <a:cs typeface="Calibri"/>
              </a:rPr>
              <a:t>of </a:t>
            </a:r>
            <a:r>
              <a:rPr b="1" i="1" spc="-15" dirty="0">
                <a:latin typeface="Calibri"/>
                <a:cs typeface="Calibri"/>
              </a:rPr>
              <a:t>Atlanta </a:t>
            </a:r>
            <a:r>
              <a:rPr b="1" i="1" spc="-4" dirty="0">
                <a:latin typeface="Calibri"/>
                <a:cs typeface="Calibri"/>
              </a:rPr>
              <a:t>Motel </a:t>
            </a:r>
            <a:r>
              <a:rPr b="1" spc="-56" dirty="0">
                <a:latin typeface="Calibri"/>
                <a:cs typeface="Calibri"/>
              </a:rPr>
              <a:t>v. </a:t>
            </a:r>
            <a:r>
              <a:rPr b="1" i="1" spc="-4" dirty="0">
                <a:latin typeface="Calibri"/>
                <a:cs typeface="Calibri"/>
              </a:rPr>
              <a:t>U.S.</a:t>
            </a:r>
            <a:r>
              <a:rPr b="1" i="1" spc="-23" dirty="0">
                <a:latin typeface="Calibri"/>
                <a:cs typeface="Calibri"/>
              </a:rPr>
              <a:t> </a:t>
            </a:r>
            <a:r>
              <a:rPr b="1" dirty="0">
                <a:latin typeface="Calibri"/>
                <a:cs typeface="Calibri"/>
              </a:rPr>
              <a:t>(1964)</a:t>
            </a:r>
            <a:endParaRPr dirty="0">
              <a:latin typeface="Calibri"/>
              <a:cs typeface="Calibri"/>
            </a:endParaRPr>
          </a:p>
          <a:p>
            <a:pPr marL="519113" marR="2653189" indent="-214789">
              <a:buFont typeface="Arial"/>
              <a:buChar char="•"/>
              <a:tabLst>
                <a:tab pos="519113" algn="l"/>
                <a:tab pos="519589" algn="l"/>
              </a:tabLst>
            </a:pPr>
            <a:r>
              <a:rPr b="1" spc="-8" dirty="0">
                <a:latin typeface="Calibri"/>
                <a:cs typeface="Calibri"/>
              </a:rPr>
              <a:t>Congress </a:t>
            </a:r>
            <a:r>
              <a:rPr b="1" dirty="0">
                <a:latin typeface="Calibri"/>
                <a:cs typeface="Calibri"/>
              </a:rPr>
              <a:t>has a </a:t>
            </a:r>
            <a:r>
              <a:rPr b="1" spc="-8" dirty="0">
                <a:latin typeface="Calibri"/>
                <a:cs typeface="Calibri"/>
              </a:rPr>
              <a:t>right to </a:t>
            </a:r>
            <a:r>
              <a:rPr b="1" spc="-11" dirty="0">
                <a:latin typeface="Calibri"/>
                <a:cs typeface="Calibri"/>
              </a:rPr>
              <a:t>regulate </a:t>
            </a:r>
            <a:r>
              <a:rPr b="1" dirty="0">
                <a:latin typeface="Calibri"/>
                <a:cs typeface="Calibri"/>
              </a:rPr>
              <a:t>individual,  </a:t>
            </a:r>
            <a:r>
              <a:rPr b="1" spc="-8" dirty="0">
                <a:latin typeface="Calibri"/>
                <a:cs typeface="Calibri"/>
              </a:rPr>
              <a:t>private </a:t>
            </a:r>
            <a:r>
              <a:rPr b="1" dirty="0">
                <a:latin typeface="Calibri"/>
                <a:cs typeface="Calibri"/>
              </a:rPr>
              <a:t>businesses in the </a:t>
            </a:r>
            <a:r>
              <a:rPr b="1" spc="-11" dirty="0">
                <a:latin typeface="Calibri"/>
                <a:cs typeface="Calibri"/>
              </a:rPr>
              <a:t>interest </a:t>
            </a:r>
            <a:r>
              <a:rPr b="1" dirty="0">
                <a:latin typeface="Calibri"/>
                <a:cs typeface="Calibri"/>
              </a:rPr>
              <a:t>of </a:t>
            </a:r>
            <a:r>
              <a:rPr b="1" spc="-4" dirty="0">
                <a:latin typeface="Calibri"/>
                <a:cs typeface="Calibri"/>
              </a:rPr>
              <a:t>promoting  </a:t>
            </a:r>
            <a:r>
              <a:rPr b="1" spc="-15" dirty="0">
                <a:latin typeface="Calibri"/>
                <a:cs typeface="Calibri"/>
              </a:rPr>
              <a:t>interstate</a:t>
            </a:r>
            <a:r>
              <a:rPr b="1" spc="-11" dirty="0">
                <a:latin typeface="Calibri"/>
                <a:cs typeface="Calibri"/>
              </a:rPr>
              <a:t> </a:t>
            </a:r>
            <a:r>
              <a:rPr b="1" spc="-15" dirty="0">
                <a:latin typeface="Calibri"/>
                <a:cs typeface="Calibri"/>
              </a:rPr>
              <a:t>travel</a:t>
            </a:r>
            <a:endParaRPr dirty="0">
              <a:latin typeface="Calibri"/>
              <a:cs typeface="Calibri"/>
            </a:endParaRPr>
          </a:p>
          <a:p>
            <a:pPr marL="519113" marR="2664143" indent="-214789">
              <a:spcBef>
                <a:spcPts val="4"/>
              </a:spcBef>
              <a:buFont typeface="Arial"/>
              <a:buChar char="•"/>
              <a:tabLst>
                <a:tab pos="519113" algn="l"/>
                <a:tab pos="519589" algn="l"/>
              </a:tabLst>
            </a:pPr>
            <a:r>
              <a:rPr b="1" spc="-4" dirty="0">
                <a:latin typeface="Calibri"/>
                <a:cs typeface="Calibri"/>
              </a:rPr>
              <a:t>Civil Rights </a:t>
            </a:r>
            <a:r>
              <a:rPr b="1" dirty="0">
                <a:latin typeface="Calibri"/>
                <a:cs typeface="Calibri"/>
              </a:rPr>
              <a:t>Act of 1964 applied </a:t>
            </a:r>
            <a:r>
              <a:rPr b="1" spc="-11" dirty="0">
                <a:latin typeface="Calibri"/>
                <a:cs typeface="Calibri"/>
              </a:rPr>
              <a:t>to </a:t>
            </a:r>
            <a:r>
              <a:rPr b="1" spc="-8" dirty="0">
                <a:latin typeface="Calibri"/>
                <a:cs typeface="Calibri"/>
              </a:rPr>
              <a:t>private  </a:t>
            </a:r>
            <a:r>
              <a:rPr b="1" dirty="0">
                <a:latin typeface="Calibri"/>
                <a:cs typeface="Calibri"/>
              </a:rPr>
              <a:t>businesses because </a:t>
            </a:r>
            <a:r>
              <a:rPr b="1" spc="-8" dirty="0">
                <a:latin typeface="Calibri"/>
                <a:cs typeface="Calibri"/>
              </a:rPr>
              <a:t>customers </a:t>
            </a:r>
            <a:r>
              <a:rPr b="1" spc="-4" dirty="0">
                <a:latin typeface="Calibri"/>
                <a:cs typeface="Calibri"/>
              </a:rPr>
              <a:t>come </a:t>
            </a:r>
            <a:r>
              <a:rPr b="1" spc="-8" dirty="0">
                <a:latin typeface="Calibri"/>
                <a:cs typeface="Calibri"/>
              </a:rPr>
              <a:t>from </a:t>
            </a:r>
            <a:r>
              <a:rPr b="1" spc="-4" dirty="0">
                <a:latin typeface="Calibri"/>
                <a:cs typeface="Calibri"/>
              </a:rPr>
              <a:t>out-  </a:t>
            </a:r>
            <a:r>
              <a:rPr b="1" spc="-11" dirty="0">
                <a:latin typeface="Calibri"/>
                <a:cs typeface="Calibri"/>
              </a:rPr>
              <a:t>of-state</a:t>
            </a:r>
            <a:endParaRPr dirty="0">
              <a:latin typeface="Calibri"/>
              <a:cs typeface="Calibri"/>
            </a:endParaRPr>
          </a:p>
        </p:txBody>
      </p:sp>
    </p:spTree>
    <p:extLst>
      <p:ext uri="{BB962C8B-B14F-4D97-AF65-F5344CB8AC3E}">
        <p14:creationId xmlns:p14="http://schemas.microsoft.com/office/powerpoint/2010/main" val="4080723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90" y="885729"/>
            <a:ext cx="9144000" cy="3909060"/>
          </a:xfrm>
          <a:prstGeom prst="rect">
            <a:avLst/>
          </a:prstGeom>
          <a:blipFill>
            <a:blip r:embed="rId2" cstate="print"/>
            <a:stretch>
              <a:fillRect/>
            </a:stretch>
          </a:blipFill>
        </p:spPr>
        <p:txBody>
          <a:bodyPr wrap="square" lIns="0" tIns="0" rIns="0" bIns="0" rtlCol="0"/>
          <a:lstStyle/>
          <a:p>
            <a:endParaRPr sz="1350"/>
          </a:p>
        </p:txBody>
      </p:sp>
      <p:sp>
        <p:nvSpPr>
          <p:cNvPr id="3" name="object 3"/>
          <p:cNvSpPr txBox="1">
            <a:spLocks noGrp="1"/>
          </p:cNvSpPr>
          <p:nvPr>
            <p:ph type="title"/>
          </p:nvPr>
        </p:nvSpPr>
        <p:spPr>
          <a:xfrm>
            <a:off x="523637" y="144609"/>
            <a:ext cx="7868603" cy="517449"/>
          </a:xfrm>
          <a:prstGeom prst="rect">
            <a:avLst/>
          </a:prstGeom>
        </p:spPr>
        <p:txBody>
          <a:bodyPr vert="horz" wrap="square" lIns="0" tIns="9525" rIns="0" bIns="0" rtlCol="0">
            <a:spAutoFit/>
          </a:bodyPr>
          <a:lstStyle/>
          <a:p>
            <a:pPr marL="9525">
              <a:spcBef>
                <a:spcPts val="75"/>
              </a:spcBef>
            </a:pPr>
            <a:r>
              <a:rPr sz="3300" i="1" spc="-11" dirty="0">
                <a:solidFill>
                  <a:srgbClr val="008000"/>
                </a:solidFill>
                <a:latin typeface="Calibri"/>
                <a:cs typeface="Calibri"/>
              </a:rPr>
              <a:t>U.S. </a:t>
            </a:r>
            <a:r>
              <a:rPr sz="3300" i="1" spc="-101" dirty="0">
                <a:solidFill>
                  <a:srgbClr val="008000"/>
                </a:solidFill>
                <a:latin typeface="Calibri"/>
                <a:cs typeface="Calibri"/>
              </a:rPr>
              <a:t>v. </a:t>
            </a:r>
            <a:r>
              <a:rPr sz="3300" i="1" spc="-8" dirty="0">
                <a:solidFill>
                  <a:srgbClr val="008000"/>
                </a:solidFill>
                <a:latin typeface="Calibri"/>
                <a:cs typeface="Calibri"/>
              </a:rPr>
              <a:t>Lopez </a:t>
            </a:r>
            <a:r>
              <a:rPr sz="3300" spc="-4" dirty="0">
                <a:solidFill>
                  <a:srgbClr val="008000"/>
                </a:solidFill>
                <a:latin typeface="Calibri"/>
                <a:cs typeface="Calibri"/>
              </a:rPr>
              <a:t>(1995) </a:t>
            </a:r>
            <a:r>
              <a:rPr sz="3300" dirty="0">
                <a:solidFill>
                  <a:srgbClr val="008000"/>
                </a:solidFill>
                <a:latin typeface="Calibri"/>
                <a:cs typeface="Calibri"/>
              </a:rPr>
              <a:t>– </a:t>
            </a:r>
            <a:r>
              <a:rPr sz="3300" spc="-11" dirty="0">
                <a:solidFill>
                  <a:srgbClr val="008000"/>
                </a:solidFill>
                <a:latin typeface="Calibri"/>
                <a:cs typeface="Calibri"/>
              </a:rPr>
              <a:t>REQUIRED </a:t>
            </a:r>
            <a:r>
              <a:rPr sz="3300" spc="-15" dirty="0">
                <a:solidFill>
                  <a:srgbClr val="008000"/>
                </a:solidFill>
                <a:latin typeface="Calibri"/>
                <a:cs typeface="Calibri"/>
              </a:rPr>
              <a:t>COURT</a:t>
            </a:r>
            <a:r>
              <a:rPr sz="3300" spc="116" dirty="0">
                <a:solidFill>
                  <a:srgbClr val="008000"/>
                </a:solidFill>
                <a:latin typeface="Calibri"/>
                <a:cs typeface="Calibri"/>
              </a:rPr>
              <a:t> </a:t>
            </a:r>
            <a:r>
              <a:rPr sz="3300" spc="-4" dirty="0">
                <a:solidFill>
                  <a:srgbClr val="008000"/>
                </a:solidFill>
                <a:latin typeface="Calibri"/>
                <a:cs typeface="Calibri"/>
              </a:rPr>
              <a:t>CASE</a:t>
            </a:r>
            <a:endParaRPr sz="3300" dirty="0">
              <a:latin typeface="Calibri"/>
              <a:cs typeface="Calibri"/>
            </a:endParaRPr>
          </a:p>
        </p:txBody>
      </p:sp>
      <p:sp>
        <p:nvSpPr>
          <p:cNvPr id="4" name="object 4"/>
          <p:cNvSpPr/>
          <p:nvPr/>
        </p:nvSpPr>
        <p:spPr>
          <a:xfrm>
            <a:off x="6592823" y="2743200"/>
            <a:ext cx="2539746" cy="2057400"/>
          </a:xfrm>
          <a:prstGeom prst="rect">
            <a:avLst/>
          </a:prstGeom>
          <a:blipFill>
            <a:blip r:embed="rId3" cstate="print"/>
            <a:stretch>
              <a:fillRect/>
            </a:stretch>
          </a:blipFill>
        </p:spPr>
        <p:txBody>
          <a:bodyPr wrap="square" lIns="0" tIns="0" rIns="0" bIns="0" rtlCol="0"/>
          <a:lstStyle/>
          <a:p>
            <a:endParaRPr sz="1350"/>
          </a:p>
        </p:txBody>
      </p:sp>
      <p:sp>
        <p:nvSpPr>
          <p:cNvPr id="5" name="object 5"/>
          <p:cNvSpPr/>
          <p:nvPr/>
        </p:nvSpPr>
        <p:spPr>
          <a:xfrm>
            <a:off x="16790" y="4818877"/>
            <a:ext cx="9144000" cy="1833382"/>
          </a:xfrm>
          <a:custGeom>
            <a:avLst/>
            <a:gdLst/>
            <a:ahLst/>
            <a:cxnLst/>
            <a:rect l="l" t="t" r="r" b="b"/>
            <a:pathLst>
              <a:path w="12192000" h="1600200">
                <a:moveTo>
                  <a:pt x="0" y="1600199"/>
                </a:moveTo>
                <a:lnTo>
                  <a:pt x="12192000" y="1600199"/>
                </a:lnTo>
                <a:lnTo>
                  <a:pt x="12192000" y="0"/>
                </a:lnTo>
                <a:lnTo>
                  <a:pt x="0" y="0"/>
                </a:lnTo>
                <a:lnTo>
                  <a:pt x="0" y="1600199"/>
                </a:lnTo>
                <a:close/>
              </a:path>
            </a:pathLst>
          </a:custGeom>
          <a:solidFill>
            <a:srgbClr val="000000"/>
          </a:solidFill>
        </p:spPr>
        <p:txBody>
          <a:bodyPr wrap="square" lIns="0" tIns="0" rIns="0" bIns="0" rtlCol="0"/>
          <a:lstStyle/>
          <a:p>
            <a:endParaRPr sz="1350"/>
          </a:p>
        </p:txBody>
      </p:sp>
      <p:sp>
        <p:nvSpPr>
          <p:cNvPr id="6" name="object 6"/>
          <p:cNvSpPr/>
          <p:nvPr/>
        </p:nvSpPr>
        <p:spPr>
          <a:xfrm>
            <a:off x="0" y="4800598"/>
            <a:ext cx="9144000" cy="1851661"/>
          </a:xfrm>
          <a:custGeom>
            <a:avLst/>
            <a:gdLst/>
            <a:ahLst/>
            <a:cxnLst/>
            <a:rect l="l" t="t" r="r" b="b"/>
            <a:pathLst>
              <a:path w="12192000" h="1600200">
                <a:moveTo>
                  <a:pt x="0" y="1600199"/>
                </a:moveTo>
                <a:lnTo>
                  <a:pt x="12192000" y="1600199"/>
                </a:lnTo>
                <a:lnTo>
                  <a:pt x="12192000" y="0"/>
                </a:lnTo>
                <a:lnTo>
                  <a:pt x="0" y="0"/>
                </a:lnTo>
                <a:lnTo>
                  <a:pt x="0" y="1600199"/>
                </a:lnTo>
                <a:close/>
              </a:path>
            </a:pathLst>
          </a:custGeom>
          <a:ln w="12192">
            <a:solidFill>
              <a:srgbClr val="000000"/>
            </a:solidFill>
          </a:ln>
        </p:spPr>
        <p:txBody>
          <a:bodyPr wrap="square" lIns="0" tIns="0" rIns="0" bIns="0" rtlCol="0"/>
          <a:lstStyle/>
          <a:p>
            <a:endParaRPr sz="1350"/>
          </a:p>
        </p:txBody>
      </p:sp>
      <p:sp>
        <p:nvSpPr>
          <p:cNvPr id="7" name="object 7"/>
          <p:cNvSpPr txBox="1"/>
          <p:nvPr/>
        </p:nvSpPr>
        <p:spPr>
          <a:xfrm>
            <a:off x="41911" y="4806410"/>
            <a:ext cx="8832056" cy="1671611"/>
          </a:xfrm>
          <a:prstGeom prst="rect">
            <a:avLst/>
          </a:prstGeom>
        </p:spPr>
        <p:txBody>
          <a:bodyPr vert="horz" wrap="square" lIns="0" tIns="9525" rIns="0" bIns="0" rtlCol="0">
            <a:spAutoFit/>
          </a:bodyPr>
          <a:lstStyle/>
          <a:p>
            <a:pPr marL="9525" marR="3810">
              <a:spcBef>
                <a:spcPts val="75"/>
              </a:spcBef>
            </a:pPr>
            <a:r>
              <a:rPr b="1" spc="-4" dirty="0">
                <a:solidFill>
                  <a:srgbClr val="FFFFFF"/>
                </a:solidFill>
                <a:latin typeface="Calibri"/>
                <a:cs typeface="Calibri"/>
              </a:rPr>
              <a:t>The </a:t>
            </a:r>
            <a:r>
              <a:rPr b="1" dirty="0">
                <a:solidFill>
                  <a:srgbClr val="FFFFFF"/>
                </a:solidFill>
                <a:latin typeface="Calibri"/>
                <a:cs typeface="Calibri"/>
              </a:rPr>
              <a:t>United States </a:t>
            </a:r>
            <a:r>
              <a:rPr b="1" spc="-8" dirty="0">
                <a:solidFill>
                  <a:srgbClr val="FFFFFF"/>
                </a:solidFill>
                <a:latin typeface="Calibri"/>
                <a:cs typeface="Calibri"/>
              </a:rPr>
              <a:t>Congress </a:t>
            </a:r>
            <a:r>
              <a:rPr b="1" dirty="0">
                <a:solidFill>
                  <a:srgbClr val="FFFFFF"/>
                </a:solidFill>
                <a:latin typeface="Calibri"/>
                <a:cs typeface="Calibri"/>
              </a:rPr>
              <a:t>passed the Gun-Free </a:t>
            </a:r>
            <a:r>
              <a:rPr b="1" spc="-4" dirty="0">
                <a:solidFill>
                  <a:srgbClr val="FFFFFF"/>
                </a:solidFill>
                <a:latin typeface="Calibri"/>
                <a:cs typeface="Calibri"/>
              </a:rPr>
              <a:t>School </a:t>
            </a:r>
            <a:r>
              <a:rPr b="1" dirty="0">
                <a:solidFill>
                  <a:srgbClr val="FFFFFF"/>
                </a:solidFill>
                <a:latin typeface="Calibri"/>
                <a:cs typeface="Calibri"/>
              </a:rPr>
              <a:t>Zones Act of 1990 which </a:t>
            </a:r>
            <a:r>
              <a:rPr b="1" spc="-4" dirty="0">
                <a:solidFill>
                  <a:srgbClr val="FFFFFF"/>
                </a:solidFill>
                <a:latin typeface="Calibri"/>
                <a:cs typeface="Calibri"/>
              </a:rPr>
              <a:t>made </a:t>
            </a:r>
            <a:r>
              <a:rPr b="1" dirty="0">
                <a:solidFill>
                  <a:srgbClr val="FFFFFF"/>
                </a:solidFill>
                <a:latin typeface="Calibri"/>
                <a:cs typeface="Calibri"/>
              </a:rPr>
              <a:t>it a </a:t>
            </a:r>
            <a:r>
              <a:rPr b="1" spc="-4" dirty="0">
                <a:solidFill>
                  <a:srgbClr val="FFFFFF"/>
                </a:solidFill>
                <a:latin typeface="Calibri"/>
                <a:cs typeface="Calibri"/>
              </a:rPr>
              <a:t>federal offense “for </a:t>
            </a:r>
            <a:r>
              <a:rPr b="1" dirty="0">
                <a:solidFill>
                  <a:srgbClr val="FFFFFF"/>
                </a:solidFill>
                <a:latin typeface="Calibri"/>
                <a:cs typeface="Calibri"/>
              </a:rPr>
              <a:t>an </a:t>
            </a:r>
            <a:r>
              <a:rPr b="1" spc="-4" dirty="0">
                <a:solidFill>
                  <a:srgbClr val="FFFFFF"/>
                </a:solidFill>
                <a:latin typeface="Calibri"/>
                <a:cs typeface="Calibri"/>
              </a:rPr>
              <a:t>individual  knowingly </a:t>
            </a:r>
            <a:r>
              <a:rPr b="1" dirty="0">
                <a:solidFill>
                  <a:srgbClr val="FFFFFF"/>
                </a:solidFill>
                <a:latin typeface="Calibri"/>
                <a:cs typeface="Calibri"/>
              </a:rPr>
              <a:t>to </a:t>
            </a:r>
            <a:r>
              <a:rPr b="1" spc="-4" dirty="0">
                <a:solidFill>
                  <a:srgbClr val="FFFFFF"/>
                </a:solidFill>
                <a:latin typeface="Calibri"/>
                <a:cs typeface="Calibri"/>
              </a:rPr>
              <a:t>possess </a:t>
            </a:r>
            <a:r>
              <a:rPr b="1" dirty="0">
                <a:solidFill>
                  <a:srgbClr val="FFFFFF"/>
                </a:solidFill>
                <a:latin typeface="Calibri"/>
                <a:cs typeface="Calibri"/>
              </a:rPr>
              <a:t>a </a:t>
            </a:r>
            <a:r>
              <a:rPr b="1" spc="-4" dirty="0">
                <a:solidFill>
                  <a:srgbClr val="FFFFFF"/>
                </a:solidFill>
                <a:latin typeface="Calibri"/>
                <a:cs typeface="Calibri"/>
              </a:rPr>
              <a:t>firearm </a:t>
            </a:r>
            <a:r>
              <a:rPr b="1" dirty="0">
                <a:solidFill>
                  <a:srgbClr val="FFFFFF"/>
                </a:solidFill>
                <a:latin typeface="Calibri"/>
                <a:cs typeface="Calibri"/>
              </a:rPr>
              <a:t>at a place that the </a:t>
            </a:r>
            <a:r>
              <a:rPr b="1" spc="-4" dirty="0">
                <a:solidFill>
                  <a:srgbClr val="FFFFFF"/>
                </a:solidFill>
                <a:latin typeface="Calibri"/>
                <a:cs typeface="Calibri"/>
              </a:rPr>
              <a:t>individual knows, </a:t>
            </a:r>
            <a:r>
              <a:rPr b="1" dirty="0">
                <a:solidFill>
                  <a:srgbClr val="FFFFFF"/>
                </a:solidFill>
                <a:latin typeface="Calibri"/>
                <a:cs typeface="Calibri"/>
              </a:rPr>
              <a:t>or has </a:t>
            </a:r>
            <a:r>
              <a:rPr b="1" spc="-4" dirty="0">
                <a:solidFill>
                  <a:srgbClr val="FFFFFF"/>
                </a:solidFill>
                <a:latin typeface="Calibri"/>
                <a:cs typeface="Calibri"/>
              </a:rPr>
              <a:t>reasonable cause </a:t>
            </a:r>
            <a:r>
              <a:rPr b="1" dirty="0">
                <a:solidFill>
                  <a:srgbClr val="FFFFFF"/>
                </a:solidFill>
                <a:latin typeface="Calibri"/>
                <a:cs typeface="Calibri"/>
              </a:rPr>
              <a:t>to </a:t>
            </a:r>
            <a:r>
              <a:rPr b="1" spc="-4" dirty="0">
                <a:solidFill>
                  <a:srgbClr val="FFFFFF"/>
                </a:solidFill>
                <a:latin typeface="Calibri"/>
                <a:cs typeface="Calibri"/>
              </a:rPr>
              <a:t>believe, </a:t>
            </a:r>
            <a:r>
              <a:rPr b="1" dirty="0">
                <a:solidFill>
                  <a:srgbClr val="FFFFFF"/>
                </a:solidFill>
                <a:latin typeface="Calibri"/>
                <a:cs typeface="Calibri"/>
              </a:rPr>
              <a:t>is a school</a:t>
            </a:r>
            <a:r>
              <a:rPr b="1" spc="-135" dirty="0">
                <a:solidFill>
                  <a:srgbClr val="FFFFFF"/>
                </a:solidFill>
                <a:latin typeface="Calibri"/>
                <a:cs typeface="Calibri"/>
              </a:rPr>
              <a:t> </a:t>
            </a:r>
            <a:r>
              <a:rPr b="1" spc="-4" dirty="0">
                <a:solidFill>
                  <a:srgbClr val="FFFFFF"/>
                </a:solidFill>
                <a:latin typeface="Calibri"/>
                <a:cs typeface="Calibri"/>
              </a:rPr>
              <a:t>zone.”</a:t>
            </a:r>
            <a:endParaRPr dirty="0">
              <a:latin typeface="Calibri"/>
              <a:cs typeface="Calibri"/>
            </a:endParaRPr>
          </a:p>
          <a:p>
            <a:pPr>
              <a:spcBef>
                <a:spcPts val="23"/>
              </a:spcBef>
            </a:pPr>
            <a:endParaRPr dirty="0">
              <a:latin typeface="Times New Roman"/>
              <a:cs typeface="Times New Roman"/>
            </a:endParaRPr>
          </a:p>
          <a:p>
            <a:pPr marL="9525" marR="194309">
              <a:spcBef>
                <a:spcPts val="4"/>
              </a:spcBef>
            </a:pPr>
            <a:r>
              <a:rPr b="1" spc="-8" dirty="0">
                <a:solidFill>
                  <a:srgbClr val="FFFFFF"/>
                </a:solidFill>
                <a:latin typeface="Calibri"/>
                <a:cs typeface="Calibri"/>
              </a:rPr>
              <a:t>Possession </a:t>
            </a:r>
            <a:r>
              <a:rPr b="1" dirty="0">
                <a:solidFill>
                  <a:srgbClr val="FFFFFF"/>
                </a:solidFill>
                <a:latin typeface="Calibri"/>
                <a:cs typeface="Calibri"/>
              </a:rPr>
              <a:t>of a </a:t>
            </a:r>
            <a:r>
              <a:rPr b="1" spc="-4" dirty="0">
                <a:solidFill>
                  <a:srgbClr val="FFFFFF"/>
                </a:solidFill>
                <a:latin typeface="Calibri"/>
                <a:cs typeface="Calibri"/>
              </a:rPr>
              <a:t>handgun near </a:t>
            </a:r>
            <a:r>
              <a:rPr b="1" dirty="0">
                <a:solidFill>
                  <a:srgbClr val="FFFFFF"/>
                </a:solidFill>
                <a:latin typeface="Calibri"/>
                <a:cs typeface="Calibri"/>
              </a:rPr>
              <a:t>school is </a:t>
            </a:r>
            <a:r>
              <a:rPr b="1" spc="-11" dirty="0">
                <a:solidFill>
                  <a:srgbClr val="FFFFFF"/>
                </a:solidFill>
                <a:latin typeface="Calibri"/>
                <a:cs typeface="Calibri"/>
              </a:rPr>
              <a:t>NOT </a:t>
            </a:r>
            <a:r>
              <a:rPr b="1" dirty="0">
                <a:solidFill>
                  <a:srgbClr val="FFFFFF"/>
                </a:solidFill>
                <a:latin typeface="Calibri"/>
                <a:cs typeface="Calibri"/>
              </a:rPr>
              <a:t>an </a:t>
            </a:r>
            <a:r>
              <a:rPr b="1" spc="-4" dirty="0">
                <a:solidFill>
                  <a:srgbClr val="FFFFFF"/>
                </a:solidFill>
                <a:latin typeface="Calibri"/>
                <a:cs typeface="Calibri"/>
              </a:rPr>
              <a:t>economic </a:t>
            </a:r>
            <a:r>
              <a:rPr b="1" dirty="0">
                <a:solidFill>
                  <a:srgbClr val="FFFFFF"/>
                </a:solidFill>
                <a:latin typeface="Calibri"/>
                <a:cs typeface="Calibri"/>
              </a:rPr>
              <a:t>activity nor has a </a:t>
            </a:r>
            <a:r>
              <a:rPr b="1" spc="-8" dirty="0">
                <a:solidFill>
                  <a:srgbClr val="FFFFFF"/>
                </a:solidFill>
                <a:latin typeface="Calibri"/>
                <a:cs typeface="Calibri"/>
              </a:rPr>
              <a:t>substantial </a:t>
            </a:r>
            <a:r>
              <a:rPr b="1" spc="-11" dirty="0">
                <a:solidFill>
                  <a:srgbClr val="FFFFFF"/>
                </a:solidFill>
                <a:latin typeface="Calibri"/>
                <a:cs typeface="Calibri"/>
              </a:rPr>
              <a:t>effect </a:t>
            </a:r>
            <a:r>
              <a:rPr b="1" dirty="0">
                <a:solidFill>
                  <a:srgbClr val="FFFFFF"/>
                </a:solidFill>
                <a:latin typeface="Calibri"/>
                <a:cs typeface="Calibri"/>
              </a:rPr>
              <a:t>on </a:t>
            </a:r>
            <a:r>
              <a:rPr b="1" spc="-11" dirty="0">
                <a:solidFill>
                  <a:srgbClr val="FFFFFF"/>
                </a:solidFill>
                <a:latin typeface="Calibri"/>
                <a:cs typeface="Calibri"/>
              </a:rPr>
              <a:t>interstate </a:t>
            </a:r>
            <a:r>
              <a:rPr b="1" spc="-8" dirty="0">
                <a:solidFill>
                  <a:srgbClr val="FFFFFF"/>
                </a:solidFill>
                <a:latin typeface="Calibri"/>
                <a:cs typeface="Calibri"/>
              </a:rPr>
              <a:t>commerce, </a:t>
            </a:r>
            <a:r>
              <a:rPr b="1" dirty="0">
                <a:solidFill>
                  <a:srgbClr val="FFFFFF"/>
                </a:solidFill>
                <a:latin typeface="Calibri"/>
                <a:cs typeface="Calibri"/>
              </a:rPr>
              <a:t>and  </a:t>
            </a:r>
            <a:r>
              <a:rPr b="1" spc="-8" dirty="0">
                <a:solidFill>
                  <a:srgbClr val="FFFFFF"/>
                </a:solidFill>
                <a:latin typeface="Calibri"/>
                <a:cs typeface="Calibri"/>
              </a:rPr>
              <a:t>therefore </a:t>
            </a:r>
            <a:r>
              <a:rPr b="1" spc="-11" dirty="0">
                <a:solidFill>
                  <a:srgbClr val="FFFFFF"/>
                </a:solidFill>
                <a:latin typeface="Calibri"/>
                <a:cs typeface="Calibri"/>
              </a:rPr>
              <a:t>CANNOT </a:t>
            </a:r>
            <a:r>
              <a:rPr b="1" dirty="0">
                <a:solidFill>
                  <a:srgbClr val="FFFFFF"/>
                </a:solidFill>
                <a:latin typeface="Calibri"/>
                <a:cs typeface="Calibri"/>
              </a:rPr>
              <a:t>be </a:t>
            </a:r>
            <a:r>
              <a:rPr b="1" spc="-8" dirty="0">
                <a:solidFill>
                  <a:srgbClr val="FFFFFF"/>
                </a:solidFill>
                <a:latin typeface="Calibri"/>
                <a:cs typeface="Calibri"/>
              </a:rPr>
              <a:t>regulated </a:t>
            </a:r>
            <a:r>
              <a:rPr b="1" spc="-4" dirty="0">
                <a:solidFill>
                  <a:srgbClr val="FFFFFF"/>
                </a:solidFill>
                <a:latin typeface="Calibri"/>
                <a:cs typeface="Calibri"/>
              </a:rPr>
              <a:t>by</a:t>
            </a:r>
            <a:r>
              <a:rPr b="1" spc="-41" dirty="0">
                <a:solidFill>
                  <a:srgbClr val="FFFFFF"/>
                </a:solidFill>
                <a:latin typeface="Calibri"/>
                <a:cs typeface="Calibri"/>
              </a:rPr>
              <a:t> </a:t>
            </a:r>
            <a:r>
              <a:rPr b="1" spc="-8" dirty="0">
                <a:solidFill>
                  <a:srgbClr val="FFFFFF"/>
                </a:solidFill>
                <a:latin typeface="Calibri"/>
                <a:cs typeface="Calibri"/>
              </a:rPr>
              <a:t>Congress.</a:t>
            </a:r>
            <a:endParaRPr dirty="0">
              <a:latin typeface="Calibri"/>
              <a:cs typeface="Calibri"/>
            </a:endParaRPr>
          </a:p>
        </p:txBody>
      </p:sp>
      <p:sp>
        <p:nvSpPr>
          <p:cNvPr id="8" name="object 8"/>
          <p:cNvSpPr/>
          <p:nvPr/>
        </p:nvSpPr>
        <p:spPr>
          <a:xfrm>
            <a:off x="6115621" y="1486471"/>
            <a:ext cx="2857500" cy="1523523"/>
          </a:xfrm>
          <a:custGeom>
            <a:avLst/>
            <a:gdLst/>
            <a:ahLst/>
            <a:cxnLst/>
            <a:rect l="l" t="t" r="r" b="b"/>
            <a:pathLst>
              <a:path w="3810000" h="2031364">
                <a:moveTo>
                  <a:pt x="3175000" y="1575815"/>
                </a:moveTo>
                <a:lnTo>
                  <a:pt x="2222500" y="1575815"/>
                </a:lnTo>
                <a:lnTo>
                  <a:pt x="2286508" y="2031364"/>
                </a:lnTo>
                <a:lnTo>
                  <a:pt x="3175000" y="1575815"/>
                </a:lnTo>
                <a:close/>
              </a:path>
              <a:path w="3810000" h="2031364">
                <a:moveTo>
                  <a:pt x="3547364" y="0"/>
                </a:moveTo>
                <a:lnTo>
                  <a:pt x="262636" y="0"/>
                </a:lnTo>
                <a:lnTo>
                  <a:pt x="215431" y="4231"/>
                </a:lnTo>
                <a:lnTo>
                  <a:pt x="171000" y="16432"/>
                </a:lnTo>
                <a:lnTo>
                  <a:pt x="130085" y="35861"/>
                </a:lnTo>
                <a:lnTo>
                  <a:pt x="93429" y="61773"/>
                </a:lnTo>
                <a:lnTo>
                  <a:pt x="61773" y="93429"/>
                </a:lnTo>
                <a:lnTo>
                  <a:pt x="35861" y="130085"/>
                </a:lnTo>
                <a:lnTo>
                  <a:pt x="16432" y="171000"/>
                </a:lnTo>
                <a:lnTo>
                  <a:pt x="4231" y="215431"/>
                </a:lnTo>
                <a:lnTo>
                  <a:pt x="0" y="262636"/>
                </a:lnTo>
                <a:lnTo>
                  <a:pt x="0" y="1313179"/>
                </a:lnTo>
                <a:lnTo>
                  <a:pt x="4231" y="1360384"/>
                </a:lnTo>
                <a:lnTo>
                  <a:pt x="16432" y="1404815"/>
                </a:lnTo>
                <a:lnTo>
                  <a:pt x="35861" y="1445730"/>
                </a:lnTo>
                <a:lnTo>
                  <a:pt x="61773" y="1482386"/>
                </a:lnTo>
                <a:lnTo>
                  <a:pt x="93429" y="1514042"/>
                </a:lnTo>
                <a:lnTo>
                  <a:pt x="130085" y="1539954"/>
                </a:lnTo>
                <a:lnTo>
                  <a:pt x="171000" y="1559383"/>
                </a:lnTo>
                <a:lnTo>
                  <a:pt x="215431" y="1571584"/>
                </a:lnTo>
                <a:lnTo>
                  <a:pt x="262636" y="1575815"/>
                </a:lnTo>
                <a:lnTo>
                  <a:pt x="3547364" y="1575815"/>
                </a:lnTo>
                <a:lnTo>
                  <a:pt x="3594568" y="1571584"/>
                </a:lnTo>
                <a:lnTo>
                  <a:pt x="3638999" y="1559383"/>
                </a:lnTo>
                <a:lnTo>
                  <a:pt x="3679914" y="1539954"/>
                </a:lnTo>
                <a:lnTo>
                  <a:pt x="3716570" y="1514042"/>
                </a:lnTo>
                <a:lnTo>
                  <a:pt x="3748226" y="1482386"/>
                </a:lnTo>
                <a:lnTo>
                  <a:pt x="3774138" y="1445730"/>
                </a:lnTo>
                <a:lnTo>
                  <a:pt x="3793567" y="1404815"/>
                </a:lnTo>
                <a:lnTo>
                  <a:pt x="3805768" y="1360384"/>
                </a:lnTo>
                <a:lnTo>
                  <a:pt x="3810000" y="1313179"/>
                </a:lnTo>
                <a:lnTo>
                  <a:pt x="3810000" y="262636"/>
                </a:lnTo>
                <a:lnTo>
                  <a:pt x="3805768" y="215431"/>
                </a:lnTo>
                <a:lnTo>
                  <a:pt x="3793567" y="171000"/>
                </a:lnTo>
                <a:lnTo>
                  <a:pt x="3774138" y="130085"/>
                </a:lnTo>
                <a:lnTo>
                  <a:pt x="3748226" y="93429"/>
                </a:lnTo>
                <a:lnTo>
                  <a:pt x="3716570" y="61773"/>
                </a:lnTo>
                <a:lnTo>
                  <a:pt x="3679914" y="35861"/>
                </a:lnTo>
                <a:lnTo>
                  <a:pt x="3638999" y="16432"/>
                </a:lnTo>
                <a:lnTo>
                  <a:pt x="3594568" y="4231"/>
                </a:lnTo>
                <a:lnTo>
                  <a:pt x="3547364" y="0"/>
                </a:lnTo>
                <a:close/>
              </a:path>
            </a:pathLst>
          </a:custGeom>
          <a:solidFill>
            <a:srgbClr val="FFFFFF"/>
          </a:solidFill>
        </p:spPr>
        <p:txBody>
          <a:bodyPr wrap="square" lIns="0" tIns="0" rIns="0" bIns="0" rtlCol="0"/>
          <a:lstStyle/>
          <a:p>
            <a:endParaRPr sz="1350"/>
          </a:p>
        </p:txBody>
      </p:sp>
      <p:sp>
        <p:nvSpPr>
          <p:cNvPr id="9" name="object 9"/>
          <p:cNvSpPr/>
          <p:nvPr/>
        </p:nvSpPr>
        <p:spPr>
          <a:xfrm>
            <a:off x="6115621" y="1486471"/>
            <a:ext cx="2857500" cy="1523523"/>
          </a:xfrm>
          <a:custGeom>
            <a:avLst/>
            <a:gdLst/>
            <a:ahLst/>
            <a:cxnLst/>
            <a:rect l="l" t="t" r="r" b="b"/>
            <a:pathLst>
              <a:path w="3810000" h="2031364">
                <a:moveTo>
                  <a:pt x="0" y="262636"/>
                </a:moveTo>
                <a:lnTo>
                  <a:pt x="4231" y="215431"/>
                </a:lnTo>
                <a:lnTo>
                  <a:pt x="16432" y="171000"/>
                </a:lnTo>
                <a:lnTo>
                  <a:pt x="35861" y="130085"/>
                </a:lnTo>
                <a:lnTo>
                  <a:pt x="61773" y="93429"/>
                </a:lnTo>
                <a:lnTo>
                  <a:pt x="93429" y="61773"/>
                </a:lnTo>
                <a:lnTo>
                  <a:pt x="130085" y="35861"/>
                </a:lnTo>
                <a:lnTo>
                  <a:pt x="171000" y="16432"/>
                </a:lnTo>
                <a:lnTo>
                  <a:pt x="215431" y="4231"/>
                </a:lnTo>
                <a:lnTo>
                  <a:pt x="262636" y="0"/>
                </a:lnTo>
                <a:lnTo>
                  <a:pt x="2222500" y="0"/>
                </a:lnTo>
                <a:lnTo>
                  <a:pt x="3175000" y="0"/>
                </a:lnTo>
                <a:lnTo>
                  <a:pt x="3547364" y="0"/>
                </a:lnTo>
                <a:lnTo>
                  <a:pt x="3594568" y="4231"/>
                </a:lnTo>
                <a:lnTo>
                  <a:pt x="3638999" y="16432"/>
                </a:lnTo>
                <a:lnTo>
                  <a:pt x="3679914" y="35861"/>
                </a:lnTo>
                <a:lnTo>
                  <a:pt x="3716570" y="61773"/>
                </a:lnTo>
                <a:lnTo>
                  <a:pt x="3748226" y="93429"/>
                </a:lnTo>
                <a:lnTo>
                  <a:pt x="3774138" y="130085"/>
                </a:lnTo>
                <a:lnTo>
                  <a:pt x="3793567" y="171000"/>
                </a:lnTo>
                <a:lnTo>
                  <a:pt x="3805768" y="215431"/>
                </a:lnTo>
                <a:lnTo>
                  <a:pt x="3810000" y="262636"/>
                </a:lnTo>
                <a:lnTo>
                  <a:pt x="3810000" y="919226"/>
                </a:lnTo>
                <a:lnTo>
                  <a:pt x="3810000" y="1313179"/>
                </a:lnTo>
                <a:lnTo>
                  <a:pt x="3805768" y="1360384"/>
                </a:lnTo>
                <a:lnTo>
                  <a:pt x="3793567" y="1404815"/>
                </a:lnTo>
                <a:lnTo>
                  <a:pt x="3774138" y="1445730"/>
                </a:lnTo>
                <a:lnTo>
                  <a:pt x="3748226" y="1482386"/>
                </a:lnTo>
                <a:lnTo>
                  <a:pt x="3716570" y="1514042"/>
                </a:lnTo>
                <a:lnTo>
                  <a:pt x="3679914" y="1539954"/>
                </a:lnTo>
                <a:lnTo>
                  <a:pt x="3638999" y="1559383"/>
                </a:lnTo>
                <a:lnTo>
                  <a:pt x="3594568" y="1571584"/>
                </a:lnTo>
                <a:lnTo>
                  <a:pt x="3547364" y="1575815"/>
                </a:lnTo>
                <a:lnTo>
                  <a:pt x="3175000" y="1575815"/>
                </a:lnTo>
                <a:lnTo>
                  <a:pt x="2286508" y="2031364"/>
                </a:lnTo>
                <a:lnTo>
                  <a:pt x="2222500" y="1575815"/>
                </a:lnTo>
                <a:lnTo>
                  <a:pt x="262636" y="1575815"/>
                </a:lnTo>
                <a:lnTo>
                  <a:pt x="215431" y="1571584"/>
                </a:lnTo>
                <a:lnTo>
                  <a:pt x="171000" y="1559383"/>
                </a:lnTo>
                <a:lnTo>
                  <a:pt x="130085" y="1539954"/>
                </a:lnTo>
                <a:lnTo>
                  <a:pt x="93429" y="1514042"/>
                </a:lnTo>
                <a:lnTo>
                  <a:pt x="61773" y="1482386"/>
                </a:lnTo>
                <a:lnTo>
                  <a:pt x="35861" y="1445730"/>
                </a:lnTo>
                <a:lnTo>
                  <a:pt x="16432" y="1404815"/>
                </a:lnTo>
                <a:lnTo>
                  <a:pt x="4231" y="1360384"/>
                </a:lnTo>
                <a:lnTo>
                  <a:pt x="0" y="1313179"/>
                </a:lnTo>
                <a:lnTo>
                  <a:pt x="0" y="919226"/>
                </a:lnTo>
                <a:lnTo>
                  <a:pt x="0" y="262636"/>
                </a:lnTo>
                <a:close/>
              </a:path>
            </a:pathLst>
          </a:custGeom>
          <a:ln w="38100">
            <a:solidFill>
              <a:srgbClr val="000000"/>
            </a:solidFill>
          </a:ln>
        </p:spPr>
        <p:txBody>
          <a:bodyPr wrap="square" lIns="0" tIns="0" rIns="0" bIns="0" rtlCol="0"/>
          <a:lstStyle/>
          <a:p>
            <a:endParaRPr sz="1350"/>
          </a:p>
        </p:txBody>
      </p:sp>
      <p:sp>
        <p:nvSpPr>
          <p:cNvPr id="10" name="object 10"/>
          <p:cNvSpPr txBox="1"/>
          <p:nvPr/>
        </p:nvSpPr>
        <p:spPr>
          <a:xfrm>
            <a:off x="6274022" y="1542003"/>
            <a:ext cx="2538413" cy="1048364"/>
          </a:xfrm>
          <a:prstGeom prst="rect">
            <a:avLst/>
          </a:prstGeom>
        </p:spPr>
        <p:txBody>
          <a:bodyPr vert="horz" wrap="square" lIns="0" tIns="9525" rIns="0" bIns="0" rtlCol="0">
            <a:spAutoFit/>
          </a:bodyPr>
          <a:lstStyle/>
          <a:p>
            <a:pPr marL="9525" marR="3810" indent="-476" algn="ctr">
              <a:spcBef>
                <a:spcPts val="75"/>
              </a:spcBef>
            </a:pPr>
            <a:r>
              <a:rPr sz="1350" b="1" spc="-4" dirty="0">
                <a:solidFill>
                  <a:srgbClr val="FF0000"/>
                </a:solidFill>
                <a:latin typeface="Calibri"/>
                <a:cs typeface="Calibri"/>
              </a:rPr>
              <a:t>The Court ruled </a:t>
            </a:r>
            <a:r>
              <a:rPr sz="1350" b="1" dirty="0">
                <a:solidFill>
                  <a:srgbClr val="FF0000"/>
                </a:solidFill>
                <a:latin typeface="Calibri"/>
                <a:cs typeface="Calibri"/>
              </a:rPr>
              <a:t>in </a:t>
            </a:r>
            <a:r>
              <a:rPr sz="1350" b="1" spc="-4" dirty="0">
                <a:solidFill>
                  <a:srgbClr val="FF0000"/>
                </a:solidFill>
                <a:latin typeface="Calibri"/>
                <a:cs typeface="Calibri"/>
              </a:rPr>
              <a:t>favor </a:t>
            </a:r>
            <a:r>
              <a:rPr sz="1350" b="1" dirty="0">
                <a:solidFill>
                  <a:srgbClr val="FF0000"/>
                </a:solidFill>
                <a:latin typeface="Calibri"/>
                <a:cs typeface="Calibri"/>
              </a:rPr>
              <a:t>of Lopez  </a:t>
            </a:r>
            <a:r>
              <a:rPr sz="1350" b="1" spc="-4" dirty="0">
                <a:solidFill>
                  <a:srgbClr val="FF0000"/>
                </a:solidFill>
                <a:latin typeface="Calibri"/>
                <a:cs typeface="Calibri"/>
              </a:rPr>
              <a:t>because regulating guns </a:t>
            </a:r>
            <a:r>
              <a:rPr sz="1350" b="1" dirty="0">
                <a:solidFill>
                  <a:srgbClr val="FF0000"/>
                </a:solidFill>
                <a:latin typeface="Calibri"/>
                <a:cs typeface="Calibri"/>
              </a:rPr>
              <a:t>in local  schools is not </a:t>
            </a:r>
            <a:r>
              <a:rPr sz="1350" b="1" spc="-4" dirty="0">
                <a:solidFill>
                  <a:srgbClr val="FF0000"/>
                </a:solidFill>
                <a:latin typeface="Calibri"/>
                <a:cs typeface="Calibri"/>
              </a:rPr>
              <a:t>sufficiently related</a:t>
            </a:r>
            <a:r>
              <a:rPr sz="1350" b="1" spc="-98" dirty="0">
                <a:solidFill>
                  <a:srgbClr val="FF0000"/>
                </a:solidFill>
                <a:latin typeface="Calibri"/>
                <a:cs typeface="Calibri"/>
              </a:rPr>
              <a:t> </a:t>
            </a:r>
            <a:r>
              <a:rPr sz="1350" b="1" dirty="0">
                <a:solidFill>
                  <a:srgbClr val="FF0000"/>
                </a:solidFill>
                <a:latin typeface="Calibri"/>
                <a:cs typeface="Calibri"/>
              </a:rPr>
              <a:t>to  </a:t>
            </a:r>
            <a:r>
              <a:rPr sz="1350" b="1" spc="-4" dirty="0">
                <a:solidFill>
                  <a:srgbClr val="FF0000"/>
                </a:solidFill>
                <a:latin typeface="Calibri"/>
                <a:cs typeface="Calibri"/>
              </a:rPr>
              <a:t>Congress’ Commerce Clause </a:t>
            </a:r>
            <a:r>
              <a:rPr sz="1350" b="1" dirty="0">
                <a:solidFill>
                  <a:srgbClr val="FF0000"/>
                </a:solidFill>
                <a:latin typeface="Calibri"/>
                <a:cs typeface="Calibri"/>
              </a:rPr>
              <a:t>power  to pass </a:t>
            </a:r>
            <a:r>
              <a:rPr sz="1350" b="1" spc="-4" dirty="0">
                <a:solidFill>
                  <a:srgbClr val="FF0000"/>
                </a:solidFill>
                <a:latin typeface="Calibri"/>
                <a:cs typeface="Calibri"/>
              </a:rPr>
              <a:t>constitutional</a:t>
            </a:r>
            <a:r>
              <a:rPr sz="1350" b="1" spc="-45" dirty="0">
                <a:solidFill>
                  <a:srgbClr val="FF0000"/>
                </a:solidFill>
                <a:latin typeface="Calibri"/>
                <a:cs typeface="Calibri"/>
              </a:rPr>
              <a:t> </a:t>
            </a:r>
            <a:r>
              <a:rPr sz="1350" b="1" spc="-4" dirty="0">
                <a:solidFill>
                  <a:srgbClr val="FF0000"/>
                </a:solidFill>
                <a:latin typeface="Calibri"/>
                <a:cs typeface="Calibri"/>
              </a:rPr>
              <a:t>muster.</a:t>
            </a:r>
            <a:endParaRPr sz="1350" dirty="0">
              <a:latin typeface="Calibri"/>
              <a:cs typeface="Calibri"/>
            </a:endParaRPr>
          </a:p>
        </p:txBody>
      </p:sp>
    </p:spTree>
    <p:extLst>
      <p:ext uri="{BB962C8B-B14F-4D97-AF65-F5344CB8AC3E}">
        <p14:creationId xmlns:p14="http://schemas.microsoft.com/office/powerpoint/2010/main" val="3359684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8915400" y="6729622"/>
            <a:ext cx="390182" cy="121893"/>
          </a:xfrm>
          <a:prstGeom prst="rect">
            <a:avLst/>
          </a:prstGeom>
        </p:spPr>
        <p:txBody>
          <a:bodyPr vert="horz" wrap="square" lIns="0" tIns="0" rIns="0" bIns="0" rtlCol="0">
            <a:spAutoFit/>
          </a:bodyPr>
          <a:lstStyle/>
          <a:p>
            <a:pPr marL="19050">
              <a:lnSpc>
                <a:spcPts val="930"/>
              </a:lnSpc>
            </a:pPr>
            <a:fld id="{81D60167-4931-47E6-BA6A-407CBD079E47}" type="slidenum">
              <a:rPr dirty="0"/>
              <a:pPr marL="19050">
                <a:lnSpc>
                  <a:spcPts val="930"/>
                </a:lnSpc>
              </a:pPr>
              <a:t>62</a:t>
            </a:fld>
            <a:endParaRPr dirty="0"/>
          </a:p>
        </p:txBody>
      </p:sp>
      <p:sp>
        <p:nvSpPr>
          <p:cNvPr id="2" name="object 2"/>
          <p:cNvSpPr txBox="1">
            <a:spLocks noGrp="1"/>
          </p:cNvSpPr>
          <p:nvPr>
            <p:ph type="title"/>
          </p:nvPr>
        </p:nvSpPr>
        <p:spPr>
          <a:xfrm>
            <a:off x="1143000" y="0"/>
            <a:ext cx="7113270" cy="332303"/>
          </a:xfrm>
          <a:prstGeom prst="rect">
            <a:avLst/>
          </a:prstGeom>
        </p:spPr>
        <p:txBody>
          <a:bodyPr vert="horz" wrap="square" lIns="0" tIns="9049" rIns="0" bIns="0" rtlCol="0">
            <a:spAutoFit/>
          </a:bodyPr>
          <a:lstStyle/>
          <a:p>
            <a:pPr marL="9525">
              <a:spcBef>
                <a:spcPts val="71"/>
              </a:spcBef>
            </a:pPr>
            <a:r>
              <a:rPr sz="2100" spc="-8" dirty="0">
                <a:latin typeface="Calibri"/>
                <a:cs typeface="Calibri"/>
              </a:rPr>
              <a:t>THE </a:t>
            </a:r>
            <a:r>
              <a:rPr sz="2100" spc="-26" dirty="0">
                <a:latin typeface="Calibri"/>
                <a:cs typeface="Calibri"/>
              </a:rPr>
              <a:t>NATIONAL </a:t>
            </a:r>
            <a:r>
              <a:rPr sz="2100" spc="-15" dirty="0">
                <a:latin typeface="Calibri"/>
                <a:cs typeface="Calibri"/>
              </a:rPr>
              <a:t>COURTS </a:t>
            </a:r>
            <a:r>
              <a:rPr sz="2100" spc="-8" dirty="0">
                <a:latin typeface="Calibri"/>
                <a:cs typeface="Calibri"/>
              </a:rPr>
              <a:t>AND </a:t>
            </a:r>
            <a:r>
              <a:rPr sz="2100" spc="-4" dirty="0">
                <a:latin typeface="Calibri"/>
                <a:cs typeface="Calibri"/>
              </a:rPr>
              <a:t>FEDERALISM – </a:t>
            </a:r>
            <a:r>
              <a:rPr sz="2100" i="1" spc="-15" dirty="0">
                <a:solidFill>
                  <a:srgbClr val="008000"/>
                </a:solidFill>
                <a:latin typeface="Calibri"/>
                <a:cs typeface="Calibri"/>
              </a:rPr>
              <a:t>U.S. </a:t>
            </a:r>
            <a:r>
              <a:rPr sz="2100" spc="-4" dirty="0">
                <a:solidFill>
                  <a:srgbClr val="008000"/>
                </a:solidFill>
                <a:latin typeface="Calibri"/>
                <a:cs typeface="Calibri"/>
              </a:rPr>
              <a:t>v</a:t>
            </a:r>
            <a:r>
              <a:rPr sz="2100" i="1" spc="-4" dirty="0">
                <a:solidFill>
                  <a:srgbClr val="008000"/>
                </a:solidFill>
                <a:latin typeface="Calibri"/>
                <a:cs typeface="Calibri"/>
              </a:rPr>
              <a:t>. </a:t>
            </a:r>
            <a:r>
              <a:rPr sz="2100" i="1" spc="-19" dirty="0">
                <a:solidFill>
                  <a:srgbClr val="008000"/>
                </a:solidFill>
                <a:latin typeface="Calibri"/>
                <a:cs typeface="Calibri"/>
              </a:rPr>
              <a:t>LOPEZ</a:t>
            </a:r>
            <a:r>
              <a:rPr sz="2100" i="1" spc="233" dirty="0">
                <a:solidFill>
                  <a:srgbClr val="008000"/>
                </a:solidFill>
                <a:latin typeface="Calibri"/>
                <a:cs typeface="Calibri"/>
              </a:rPr>
              <a:t> </a:t>
            </a:r>
            <a:r>
              <a:rPr sz="2100" i="1" spc="-4" dirty="0">
                <a:solidFill>
                  <a:srgbClr val="008000"/>
                </a:solidFill>
                <a:latin typeface="Calibri"/>
                <a:cs typeface="Calibri"/>
              </a:rPr>
              <a:t>(1995)</a:t>
            </a:r>
            <a:endParaRPr sz="2100" dirty="0">
              <a:latin typeface="Calibri"/>
              <a:cs typeface="Calibri"/>
            </a:endParaRPr>
          </a:p>
        </p:txBody>
      </p:sp>
      <p:sp>
        <p:nvSpPr>
          <p:cNvPr id="3" name="object 3"/>
          <p:cNvSpPr txBox="1"/>
          <p:nvPr/>
        </p:nvSpPr>
        <p:spPr>
          <a:xfrm>
            <a:off x="169068" y="410836"/>
            <a:ext cx="8805863" cy="6471483"/>
          </a:xfrm>
          <a:prstGeom prst="rect">
            <a:avLst/>
          </a:prstGeom>
        </p:spPr>
        <p:txBody>
          <a:bodyPr vert="horz" wrap="square" lIns="0" tIns="46196" rIns="0" bIns="0" rtlCol="0">
            <a:spAutoFit/>
          </a:bodyPr>
          <a:lstStyle/>
          <a:p>
            <a:pPr marL="9525">
              <a:spcBef>
                <a:spcPts val="363"/>
              </a:spcBef>
            </a:pPr>
            <a:r>
              <a:rPr sz="1600" b="1" spc="-11" dirty="0">
                <a:latin typeface="Calibri"/>
                <a:cs typeface="Calibri"/>
              </a:rPr>
              <a:t>BACKGROUND:</a:t>
            </a:r>
            <a:endParaRPr sz="1600" dirty="0">
              <a:latin typeface="Calibri"/>
              <a:cs typeface="Calibri"/>
            </a:endParaRPr>
          </a:p>
          <a:p>
            <a:pPr marL="266700" marR="3810" indent="-257175">
              <a:spcBef>
                <a:spcPts val="285"/>
              </a:spcBef>
              <a:buFont typeface="Arial"/>
              <a:buChar char="•"/>
              <a:tabLst>
                <a:tab pos="266224" algn="l"/>
                <a:tab pos="266700" algn="l"/>
              </a:tabLst>
            </a:pPr>
            <a:r>
              <a:rPr sz="1600" spc="-8" dirty="0">
                <a:latin typeface="Calibri"/>
                <a:cs typeface="Calibri"/>
              </a:rPr>
              <a:t>Lopez took </a:t>
            </a:r>
            <a:r>
              <a:rPr sz="1600" spc="-4" dirty="0">
                <a:latin typeface="Calibri"/>
                <a:cs typeface="Calibri"/>
              </a:rPr>
              <a:t>a </a:t>
            </a:r>
            <a:r>
              <a:rPr sz="1600" spc="-8" dirty="0">
                <a:latin typeface="Calibri"/>
                <a:cs typeface="Calibri"/>
              </a:rPr>
              <a:t>concealed </a:t>
            </a:r>
            <a:r>
              <a:rPr sz="1600" spc="-4" dirty="0">
                <a:latin typeface="Calibri"/>
                <a:cs typeface="Calibri"/>
              </a:rPr>
              <a:t>weapon </a:t>
            </a:r>
            <a:r>
              <a:rPr sz="1600" spc="-8" dirty="0">
                <a:latin typeface="Calibri"/>
                <a:cs typeface="Calibri"/>
              </a:rPr>
              <a:t>into school </a:t>
            </a:r>
            <a:r>
              <a:rPr sz="1600" spc="-4" dirty="0">
                <a:latin typeface="Calibri"/>
                <a:cs typeface="Calibri"/>
              </a:rPr>
              <a:t>and </a:t>
            </a:r>
            <a:r>
              <a:rPr sz="1600" spc="-8" dirty="0">
                <a:latin typeface="Calibri"/>
                <a:cs typeface="Calibri"/>
              </a:rPr>
              <a:t>was charged </a:t>
            </a:r>
            <a:r>
              <a:rPr sz="1600" spc="-4" dirty="0">
                <a:latin typeface="Calibri"/>
                <a:cs typeface="Calibri"/>
              </a:rPr>
              <a:t>under </a:t>
            </a:r>
            <a:r>
              <a:rPr sz="1600" spc="-34" dirty="0">
                <a:latin typeface="Calibri"/>
                <a:cs typeface="Calibri"/>
              </a:rPr>
              <a:t>Texas </a:t>
            </a:r>
            <a:r>
              <a:rPr sz="1600" spc="-8" dirty="0">
                <a:latin typeface="Calibri"/>
                <a:cs typeface="Calibri"/>
              </a:rPr>
              <a:t>law </a:t>
            </a:r>
            <a:r>
              <a:rPr sz="1600" spc="-11" dirty="0">
                <a:latin typeface="Calibri"/>
                <a:cs typeface="Calibri"/>
              </a:rPr>
              <a:t>for </a:t>
            </a:r>
            <a:r>
              <a:rPr sz="1600" spc="-8" dirty="0">
                <a:latin typeface="Calibri"/>
                <a:cs typeface="Calibri"/>
              </a:rPr>
              <a:t>having </a:t>
            </a:r>
            <a:r>
              <a:rPr sz="1600" spc="-4" dirty="0">
                <a:latin typeface="Calibri"/>
                <a:cs typeface="Calibri"/>
              </a:rPr>
              <a:t>a weapon on </a:t>
            </a:r>
            <a:r>
              <a:rPr sz="1600" spc="-8" dirty="0">
                <a:latin typeface="Calibri"/>
                <a:cs typeface="Calibri"/>
              </a:rPr>
              <a:t>school grounds. </a:t>
            </a:r>
            <a:r>
              <a:rPr sz="1600" spc="-11" dirty="0">
                <a:latin typeface="Calibri"/>
                <a:cs typeface="Calibri"/>
              </a:rPr>
              <a:t>Federal </a:t>
            </a:r>
            <a:r>
              <a:rPr sz="1600" spc="-4" dirty="0">
                <a:latin typeface="Calibri"/>
                <a:cs typeface="Calibri"/>
              </a:rPr>
              <a:t>agents </a:t>
            </a:r>
            <a:r>
              <a:rPr sz="1600" spc="-8" dirty="0">
                <a:latin typeface="Calibri"/>
                <a:cs typeface="Calibri"/>
              </a:rPr>
              <a:t>then  charged Lopez </a:t>
            </a:r>
            <a:r>
              <a:rPr sz="1600" spc="-4" dirty="0">
                <a:latin typeface="Calibri"/>
                <a:cs typeface="Calibri"/>
              </a:rPr>
              <a:t>with violating the Gun-Free </a:t>
            </a:r>
            <a:r>
              <a:rPr sz="1600" spc="-8" dirty="0">
                <a:latin typeface="Calibri"/>
                <a:cs typeface="Calibri"/>
              </a:rPr>
              <a:t>School </a:t>
            </a:r>
            <a:r>
              <a:rPr sz="1600" spc="-11" dirty="0">
                <a:latin typeface="Calibri"/>
                <a:cs typeface="Calibri"/>
              </a:rPr>
              <a:t>Zones </a:t>
            </a:r>
            <a:r>
              <a:rPr sz="1600" spc="-4" dirty="0">
                <a:latin typeface="Calibri"/>
                <a:cs typeface="Calibri"/>
              </a:rPr>
              <a:t>Act of </a:t>
            </a:r>
            <a:r>
              <a:rPr sz="1600" spc="-8" dirty="0">
                <a:latin typeface="Calibri"/>
                <a:cs typeface="Calibri"/>
              </a:rPr>
              <a:t>1990. </a:t>
            </a:r>
            <a:r>
              <a:rPr sz="1600" spc="-4" dirty="0">
                <a:latin typeface="Calibri"/>
                <a:cs typeface="Calibri"/>
              </a:rPr>
              <a:t>The </a:t>
            </a:r>
            <a:r>
              <a:rPr sz="1600" spc="-11" dirty="0">
                <a:latin typeface="Calibri"/>
                <a:cs typeface="Calibri"/>
              </a:rPr>
              <a:t>state </a:t>
            </a:r>
            <a:r>
              <a:rPr sz="1600" spc="-8" dirty="0">
                <a:latin typeface="Calibri"/>
                <a:cs typeface="Calibri"/>
              </a:rPr>
              <a:t>charges </a:t>
            </a:r>
            <a:r>
              <a:rPr sz="1600" spc="-11" dirty="0">
                <a:latin typeface="Calibri"/>
                <a:cs typeface="Calibri"/>
              </a:rPr>
              <a:t>were </a:t>
            </a:r>
            <a:r>
              <a:rPr sz="1600" spc="-8" dirty="0">
                <a:latin typeface="Calibri"/>
                <a:cs typeface="Calibri"/>
              </a:rPr>
              <a:t>dismissed. Lopez was </a:t>
            </a:r>
            <a:r>
              <a:rPr sz="1600" spc="-11" dirty="0">
                <a:latin typeface="Calibri"/>
                <a:cs typeface="Calibri"/>
              </a:rPr>
              <a:t>found </a:t>
            </a:r>
            <a:r>
              <a:rPr sz="1600" spc="-15" dirty="0">
                <a:latin typeface="Calibri"/>
                <a:cs typeface="Calibri"/>
              </a:rPr>
              <a:t>guilty. </a:t>
            </a:r>
            <a:r>
              <a:rPr sz="1600" spc="-8" dirty="0">
                <a:latin typeface="Calibri"/>
                <a:cs typeface="Calibri"/>
              </a:rPr>
              <a:t>He  </a:t>
            </a:r>
            <a:r>
              <a:rPr sz="1600" spc="-4" dirty="0">
                <a:latin typeface="Calibri"/>
                <a:cs typeface="Calibri"/>
              </a:rPr>
              <a:t>appealed and the </a:t>
            </a:r>
            <a:r>
              <a:rPr sz="1600" spc="-8" dirty="0">
                <a:latin typeface="Calibri"/>
                <a:cs typeface="Calibri"/>
              </a:rPr>
              <a:t>case was </a:t>
            </a:r>
            <a:r>
              <a:rPr sz="1600" spc="-11" dirty="0">
                <a:latin typeface="Calibri"/>
                <a:cs typeface="Calibri"/>
              </a:rPr>
              <a:t>heard </a:t>
            </a:r>
            <a:r>
              <a:rPr sz="1600" spc="-8" dirty="0">
                <a:latin typeface="Calibri"/>
                <a:cs typeface="Calibri"/>
              </a:rPr>
              <a:t>by </a:t>
            </a:r>
            <a:r>
              <a:rPr sz="1600" spc="-4" dirty="0">
                <a:latin typeface="Calibri"/>
                <a:cs typeface="Calibri"/>
              </a:rPr>
              <a:t>the </a:t>
            </a:r>
            <a:r>
              <a:rPr sz="1600" spc="-8" dirty="0">
                <a:latin typeface="Calibri"/>
                <a:cs typeface="Calibri"/>
              </a:rPr>
              <a:t>Supreme Court </a:t>
            </a:r>
            <a:r>
              <a:rPr sz="1600" spc="-4" dirty="0">
                <a:latin typeface="Calibri"/>
                <a:cs typeface="Calibri"/>
              </a:rPr>
              <a:t>of the</a:t>
            </a:r>
            <a:r>
              <a:rPr sz="1600" spc="79" dirty="0">
                <a:latin typeface="Calibri"/>
                <a:cs typeface="Calibri"/>
              </a:rPr>
              <a:t> </a:t>
            </a:r>
            <a:r>
              <a:rPr sz="1600" spc="-11" dirty="0">
                <a:latin typeface="Calibri"/>
                <a:cs typeface="Calibri"/>
              </a:rPr>
              <a:t>U.S.</a:t>
            </a:r>
            <a:endParaRPr sz="1600" dirty="0">
              <a:latin typeface="Calibri"/>
              <a:cs typeface="Calibri"/>
            </a:endParaRPr>
          </a:p>
          <a:p>
            <a:pPr>
              <a:spcBef>
                <a:spcPts val="34"/>
              </a:spcBef>
              <a:buFont typeface="Arial"/>
              <a:buChar char="•"/>
            </a:pPr>
            <a:endParaRPr sz="1600" dirty="0">
              <a:latin typeface="Times New Roman"/>
              <a:cs typeface="Times New Roman"/>
            </a:endParaRPr>
          </a:p>
          <a:p>
            <a:pPr marL="9525">
              <a:spcBef>
                <a:spcPts val="4"/>
              </a:spcBef>
            </a:pPr>
            <a:r>
              <a:rPr sz="1600" b="1" spc="-4" dirty="0">
                <a:latin typeface="Calibri"/>
                <a:cs typeface="Calibri"/>
              </a:rPr>
              <a:t>ISSUE:</a:t>
            </a:r>
            <a:endParaRPr sz="1600" dirty="0">
              <a:latin typeface="Calibri"/>
              <a:cs typeface="Calibri"/>
            </a:endParaRPr>
          </a:p>
          <a:p>
            <a:pPr marL="266700" indent="-257175">
              <a:spcBef>
                <a:spcPts val="285"/>
              </a:spcBef>
              <a:buFont typeface="Arial"/>
              <a:buChar char="•"/>
              <a:tabLst>
                <a:tab pos="266224" algn="l"/>
                <a:tab pos="266700" algn="l"/>
              </a:tabLst>
            </a:pPr>
            <a:r>
              <a:rPr sz="1600" spc="-4" dirty="0">
                <a:latin typeface="Calibri"/>
                <a:cs typeface="Calibri"/>
              </a:rPr>
              <a:t>The </a:t>
            </a:r>
            <a:r>
              <a:rPr sz="1600" spc="-8" dirty="0">
                <a:latin typeface="Calibri"/>
                <a:cs typeface="Calibri"/>
              </a:rPr>
              <a:t>question </a:t>
            </a:r>
            <a:r>
              <a:rPr sz="1600" spc="-4" dirty="0">
                <a:latin typeface="Calibri"/>
                <a:cs typeface="Calibri"/>
              </a:rPr>
              <a:t>in the </a:t>
            </a:r>
            <a:r>
              <a:rPr sz="1600" spc="-8" dirty="0">
                <a:latin typeface="Calibri"/>
                <a:cs typeface="Calibri"/>
              </a:rPr>
              <a:t>case related to </a:t>
            </a:r>
            <a:r>
              <a:rPr sz="1600" spc="-4" dirty="0">
                <a:latin typeface="Calibri"/>
                <a:cs typeface="Calibri"/>
              </a:rPr>
              <a:t>the </a:t>
            </a:r>
            <a:r>
              <a:rPr sz="1600" spc="-8" dirty="0">
                <a:latin typeface="Calibri"/>
                <a:cs typeface="Calibri"/>
              </a:rPr>
              <a:t>Commerce </a:t>
            </a:r>
            <a:r>
              <a:rPr sz="1600" spc="-4" dirty="0">
                <a:latin typeface="Calibri"/>
                <a:cs typeface="Calibri"/>
              </a:rPr>
              <a:t>Clause and </a:t>
            </a:r>
            <a:r>
              <a:rPr sz="1600" spc="-8" dirty="0">
                <a:latin typeface="Calibri"/>
                <a:cs typeface="Calibri"/>
              </a:rPr>
              <a:t>whether Congress </a:t>
            </a:r>
            <a:r>
              <a:rPr sz="1600" spc="-4" dirty="0">
                <a:latin typeface="Calibri"/>
                <a:cs typeface="Calibri"/>
              </a:rPr>
              <a:t>had </a:t>
            </a:r>
            <a:r>
              <a:rPr sz="1600" spc="-11" dirty="0">
                <a:latin typeface="Calibri"/>
                <a:cs typeface="Calibri"/>
              </a:rPr>
              <a:t>exceeded </a:t>
            </a:r>
            <a:r>
              <a:rPr sz="1600" spc="-4" dirty="0">
                <a:latin typeface="Calibri"/>
                <a:cs typeface="Calibri"/>
              </a:rPr>
              <a:t>its authority </a:t>
            </a:r>
            <a:r>
              <a:rPr sz="1600" spc="-8" dirty="0">
                <a:latin typeface="Calibri"/>
                <a:cs typeface="Calibri"/>
              </a:rPr>
              <a:t>under </a:t>
            </a:r>
            <a:r>
              <a:rPr sz="1600" spc="-4" dirty="0">
                <a:latin typeface="Calibri"/>
                <a:cs typeface="Calibri"/>
              </a:rPr>
              <a:t>the</a:t>
            </a:r>
            <a:r>
              <a:rPr sz="1600" spc="184" dirty="0">
                <a:latin typeface="Calibri"/>
                <a:cs typeface="Calibri"/>
              </a:rPr>
              <a:t> </a:t>
            </a:r>
            <a:r>
              <a:rPr sz="1600" spc="-4" dirty="0">
                <a:latin typeface="Calibri"/>
                <a:cs typeface="Calibri"/>
              </a:rPr>
              <a:t>clause.</a:t>
            </a:r>
            <a:endParaRPr sz="1600" dirty="0">
              <a:latin typeface="Calibri"/>
              <a:cs typeface="Calibri"/>
            </a:endParaRPr>
          </a:p>
          <a:p>
            <a:pPr>
              <a:spcBef>
                <a:spcPts val="34"/>
              </a:spcBef>
              <a:buFont typeface="Arial"/>
              <a:buChar char="•"/>
            </a:pPr>
            <a:endParaRPr sz="1600" dirty="0">
              <a:latin typeface="Times New Roman"/>
              <a:cs typeface="Times New Roman"/>
            </a:endParaRPr>
          </a:p>
          <a:p>
            <a:pPr marL="9525"/>
            <a:r>
              <a:rPr sz="1600" b="1" spc="-4" dirty="0">
                <a:latin typeface="Calibri"/>
                <a:cs typeface="Calibri"/>
              </a:rPr>
              <a:t>MAJORITY</a:t>
            </a:r>
            <a:r>
              <a:rPr sz="1600" b="1" spc="8" dirty="0">
                <a:latin typeface="Calibri"/>
                <a:cs typeface="Calibri"/>
              </a:rPr>
              <a:t> </a:t>
            </a:r>
            <a:r>
              <a:rPr sz="1600" b="1" spc="-8" dirty="0">
                <a:latin typeface="Calibri"/>
                <a:cs typeface="Calibri"/>
              </a:rPr>
              <a:t>OPINION:</a:t>
            </a:r>
            <a:endParaRPr sz="1600" dirty="0">
              <a:latin typeface="Calibri"/>
              <a:cs typeface="Calibri"/>
            </a:endParaRPr>
          </a:p>
          <a:p>
            <a:pPr marL="266700" indent="-257175">
              <a:spcBef>
                <a:spcPts val="289"/>
              </a:spcBef>
              <a:buFont typeface="Arial"/>
              <a:buChar char="•"/>
              <a:tabLst>
                <a:tab pos="266224" algn="l"/>
                <a:tab pos="266700" algn="l"/>
              </a:tabLst>
            </a:pPr>
            <a:r>
              <a:rPr sz="1600" b="1" spc="-15" dirty="0">
                <a:latin typeface="Calibri"/>
                <a:cs typeface="Calibri"/>
              </a:rPr>
              <a:t>Key</a:t>
            </a:r>
            <a:r>
              <a:rPr sz="1600" b="1" spc="-4" dirty="0">
                <a:latin typeface="Calibri"/>
                <a:cs typeface="Calibri"/>
              </a:rPr>
              <a:t> Claim(s):</a:t>
            </a:r>
            <a:endParaRPr sz="1600" dirty="0">
              <a:latin typeface="Calibri"/>
              <a:cs typeface="Calibri"/>
            </a:endParaRPr>
          </a:p>
          <a:p>
            <a:pPr marL="567214" marR="1491615" lvl="1" indent="-214789">
              <a:spcBef>
                <a:spcPts val="289"/>
              </a:spcBef>
              <a:buFont typeface="Arial"/>
              <a:buChar char="–"/>
              <a:tabLst>
                <a:tab pos="567214" algn="l"/>
                <a:tab pos="567690" algn="l"/>
              </a:tabLst>
            </a:pPr>
            <a:r>
              <a:rPr sz="1600" spc="-4" dirty="0">
                <a:latin typeface="Calibri"/>
                <a:cs typeface="Calibri"/>
              </a:rPr>
              <a:t>The </a:t>
            </a:r>
            <a:r>
              <a:rPr sz="1600" spc="-8" dirty="0">
                <a:latin typeface="Calibri"/>
                <a:cs typeface="Calibri"/>
              </a:rPr>
              <a:t>Gun-Free School </a:t>
            </a:r>
            <a:r>
              <a:rPr sz="1600" spc="-11" dirty="0">
                <a:latin typeface="Calibri"/>
                <a:cs typeface="Calibri"/>
              </a:rPr>
              <a:t>Zone </a:t>
            </a:r>
            <a:r>
              <a:rPr sz="1600" spc="-4" dirty="0">
                <a:latin typeface="Calibri"/>
                <a:cs typeface="Calibri"/>
              </a:rPr>
              <a:t>Act had nothing </a:t>
            </a:r>
            <a:r>
              <a:rPr sz="1600" spc="-8" dirty="0">
                <a:latin typeface="Calibri"/>
                <a:cs typeface="Calibri"/>
              </a:rPr>
              <a:t>to </a:t>
            </a:r>
            <a:r>
              <a:rPr sz="1600" spc="-4" dirty="0">
                <a:latin typeface="Calibri"/>
                <a:cs typeface="Calibri"/>
              </a:rPr>
              <a:t>do with </a:t>
            </a:r>
            <a:r>
              <a:rPr sz="1600" spc="-11" dirty="0">
                <a:latin typeface="Calibri"/>
                <a:cs typeface="Calibri"/>
              </a:rPr>
              <a:t>interstate commerce </a:t>
            </a:r>
            <a:r>
              <a:rPr sz="1600" spc="-4" dirty="0">
                <a:latin typeface="Calibri"/>
                <a:cs typeface="Calibri"/>
              </a:rPr>
              <a:t>or </a:t>
            </a:r>
            <a:r>
              <a:rPr sz="1600" spc="-8" dirty="0">
                <a:latin typeface="Calibri"/>
                <a:cs typeface="Calibri"/>
              </a:rPr>
              <a:t>economic </a:t>
            </a:r>
            <a:r>
              <a:rPr sz="1600" spc="-11" dirty="0">
                <a:latin typeface="Calibri"/>
                <a:cs typeface="Calibri"/>
              </a:rPr>
              <a:t>activity. Therefore, </a:t>
            </a:r>
            <a:r>
              <a:rPr sz="1600" spc="-4" dirty="0">
                <a:latin typeface="Calibri"/>
                <a:cs typeface="Calibri"/>
              </a:rPr>
              <a:t>it  </a:t>
            </a:r>
            <a:r>
              <a:rPr sz="1600" spc="-8" dirty="0">
                <a:latin typeface="Calibri"/>
                <a:cs typeface="Calibri"/>
              </a:rPr>
              <a:t>was </a:t>
            </a:r>
            <a:r>
              <a:rPr sz="1600" spc="-11" dirty="0">
                <a:latin typeface="Calibri"/>
                <a:cs typeface="Calibri"/>
              </a:rPr>
              <a:t>beyond </a:t>
            </a:r>
            <a:r>
              <a:rPr sz="1600" spc="-4" dirty="0">
                <a:latin typeface="Calibri"/>
                <a:cs typeface="Calibri"/>
              </a:rPr>
              <a:t>the </a:t>
            </a:r>
            <a:r>
              <a:rPr sz="1600" spc="-8" dirty="0">
                <a:latin typeface="Calibri"/>
                <a:cs typeface="Calibri"/>
              </a:rPr>
              <a:t>scope </a:t>
            </a:r>
            <a:r>
              <a:rPr sz="1600" spc="-4" dirty="0">
                <a:latin typeface="Calibri"/>
                <a:cs typeface="Calibri"/>
              </a:rPr>
              <a:t>of </a:t>
            </a:r>
            <a:r>
              <a:rPr sz="1600" spc="-8" dirty="0">
                <a:latin typeface="Calibri"/>
                <a:cs typeface="Calibri"/>
              </a:rPr>
              <a:t>Congress to regulate under </a:t>
            </a:r>
            <a:r>
              <a:rPr sz="1600" spc="-4" dirty="0">
                <a:latin typeface="Calibri"/>
                <a:cs typeface="Calibri"/>
              </a:rPr>
              <a:t>the </a:t>
            </a:r>
            <a:r>
              <a:rPr sz="1600" spc="-8" dirty="0">
                <a:latin typeface="Calibri"/>
                <a:cs typeface="Calibri"/>
              </a:rPr>
              <a:t>Commerce</a:t>
            </a:r>
            <a:r>
              <a:rPr sz="1600" spc="131" dirty="0">
                <a:latin typeface="Calibri"/>
                <a:cs typeface="Calibri"/>
              </a:rPr>
              <a:t> </a:t>
            </a:r>
            <a:r>
              <a:rPr sz="1600" spc="-4" dirty="0">
                <a:latin typeface="Calibri"/>
                <a:cs typeface="Calibri"/>
              </a:rPr>
              <a:t>Clause.</a:t>
            </a:r>
            <a:endParaRPr sz="1600" dirty="0">
              <a:latin typeface="Calibri"/>
              <a:cs typeface="Calibri"/>
            </a:endParaRPr>
          </a:p>
          <a:p>
            <a:pPr marL="266700" indent="-257175">
              <a:spcBef>
                <a:spcPts val="289"/>
              </a:spcBef>
              <a:buFont typeface="Arial"/>
              <a:buChar char="•"/>
              <a:tabLst>
                <a:tab pos="266224" algn="l"/>
                <a:tab pos="266700" algn="l"/>
              </a:tabLst>
            </a:pPr>
            <a:r>
              <a:rPr sz="1600" b="1" spc="-8" dirty="0">
                <a:latin typeface="Calibri"/>
                <a:cs typeface="Calibri"/>
              </a:rPr>
              <a:t>Reasoning </a:t>
            </a:r>
            <a:r>
              <a:rPr sz="1600" b="1" spc="-4" dirty="0">
                <a:latin typeface="Calibri"/>
                <a:cs typeface="Calibri"/>
              </a:rPr>
              <a:t>used </a:t>
            </a:r>
            <a:r>
              <a:rPr sz="1600" b="1" spc="-8" dirty="0">
                <a:latin typeface="Calibri"/>
                <a:cs typeface="Calibri"/>
              </a:rPr>
              <a:t>to </a:t>
            </a:r>
            <a:r>
              <a:rPr sz="1600" b="1" spc="-4" dirty="0">
                <a:latin typeface="Calibri"/>
                <a:cs typeface="Calibri"/>
              </a:rPr>
              <a:t>justify the</a:t>
            </a:r>
            <a:r>
              <a:rPr sz="1600" b="1" spc="30" dirty="0">
                <a:latin typeface="Calibri"/>
                <a:cs typeface="Calibri"/>
              </a:rPr>
              <a:t> </a:t>
            </a:r>
            <a:r>
              <a:rPr sz="1600" b="1" spc="-4" dirty="0">
                <a:latin typeface="Calibri"/>
                <a:cs typeface="Calibri"/>
              </a:rPr>
              <a:t>opinion:</a:t>
            </a:r>
            <a:endParaRPr sz="1600" dirty="0">
              <a:latin typeface="Calibri"/>
              <a:cs typeface="Calibri"/>
            </a:endParaRPr>
          </a:p>
          <a:p>
            <a:pPr marL="567214" marR="194309" lvl="1" indent="-214789">
              <a:spcBef>
                <a:spcPts val="289"/>
              </a:spcBef>
              <a:buFont typeface="Arial"/>
              <a:buChar char="–"/>
              <a:tabLst>
                <a:tab pos="567214" algn="l"/>
                <a:tab pos="567690" algn="l"/>
              </a:tabLst>
            </a:pPr>
            <a:r>
              <a:rPr sz="1600" spc="-4" dirty="0">
                <a:latin typeface="Calibri"/>
                <a:cs typeface="Calibri"/>
              </a:rPr>
              <a:t>The </a:t>
            </a:r>
            <a:r>
              <a:rPr sz="1600" spc="-11" dirty="0">
                <a:latin typeface="Calibri"/>
                <a:cs typeface="Calibri"/>
              </a:rPr>
              <a:t>lawyers for </a:t>
            </a:r>
            <a:r>
              <a:rPr sz="1600" spc="-4" dirty="0">
                <a:latin typeface="Calibri"/>
                <a:cs typeface="Calibri"/>
              </a:rPr>
              <a:t>the </a:t>
            </a:r>
            <a:r>
              <a:rPr sz="1600" spc="-11" dirty="0">
                <a:latin typeface="Calibri"/>
                <a:cs typeface="Calibri"/>
              </a:rPr>
              <a:t>U.S. </a:t>
            </a:r>
            <a:r>
              <a:rPr sz="1600" spc="-8" dirty="0">
                <a:latin typeface="Calibri"/>
                <a:cs typeface="Calibri"/>
              </a:rPr>
              <a:t>argued </a:t>
            </a:r>
            <a:r>
              <a:rPr sz="1600" spc="-4" dirty="0">
                <a:latin typeface="Calibri"/>
                <a:cs typeface="Calibri"/>
              </a:rPr>
              <a:t>that since </a:t>
            </a:r>
            <a:r>
              <a:rPr sz="1600" spc="-8" dirty="0">
                <a:latin typeface="Calibri"/>
                <a:cs typeface="Calibri"/>
              </a:rPr>
              <a:t>many </a:t>
            </a:r>
            <a:r>
              <a:rPr sz="1600" spc="-4" dirty="0">
                <a:latin typeface="Calibri"/>
                <a:cs typeface="Calibri"/>
              </a:rPr>
              <a:t>guns </a:t>
            </a:r>
            <a:r>
              <a:rPr sz="1600" spc="-11" dirty="0">
                <a:latin typeface="Calibri"/>
                <a:cs typeface="Calibri"/>
              </a:rPr>
              <a:t>have </a:t>
            </a:r>
            <a:r>
              <a:rPr sz="1600" spc="-8" dirty="0">
                <a:latin typeface="Calibri"/>
                <a:cs typeface="Calibri"/>
              </a:rPr>
              <a:t>crossed </a:t>
            </a:r>
            <a:r>
              <a:rPr sz="1600" spc="-11" dirty="0">
                <a:latin typeface="Calibri"/>
                <a:cs typeface="Calibri"/>
              </a:rPr>
              <a:t>state </a:t>
            </a:r>
            <a:r>
              <a:rPr sz="1600" spc="-4" dirty="0">
                <a:latin typeface="Calibri"/>
                <a:cs typeface="Calibri"/>
              </a:rPr>
              <a:t>lines in the </a:t>
            </a:r>
            <a:r>
              <a:rPr sz="1600" spc="-8" dirty="0">
                <a:latin typeface="Calibri"/>
                <a:cs typeface="Calibri"/>
              </a:rPr>
              <a:t>production </a:t>
            </a:r>
            <a:r>
              <a:rPr sz="1600" spc="-4" dirty="0">
                <a:latin typeface="Calibri"/>
                <a:cs typeface="Calibri"/>
              </a:rPr>
              <a:t>and sale, then </a:t>
            </a:r>
            <a:r>
              <a:rPr sz="1600" spc="-8" dirty="0">
                <a:latin typeface="Calibri"/>
                <a:cs typeface="Calibri"/>
              </a:rPr>
              <a:t>they </a:t>
            </a:r>
            <a:r>
              <a:rPr sz="1600" spc="-4" dirty="0">
                <a:latin typeface="Calibri"/>
                <a:cs typeface="Calibri"/>
              </a:rPr>
              <a:t>should </a:t>
            </a:r>
            <a:r>
              <a:rPr sz="1600" spc="-8" dirty="0">
                <a:latin typeface="Calibri"/>
                <a:cs typeface="Calibri"/>
              </a:rPr>
              <a:t>be  considered </a:t>
            </a:r>
            <a:r>
              <a:rPr sz="1600" spc="-11" dirty="0">
                <a:latin typeface="Calibri"/>
                <a:cs typeface="Calibri"/>
              </a:rPr>
              <a:t>interstate commerce. </a:t>
            </a:r>
            <a:r>
              <a:rPr sz="1600" spc="-23" dirty="0">
                <a:latin typeface="Calibri"/>
                <a:cs typeface="Calibri"/>
              </a:rPr>
              <a:t>However, </a:t>
            </a:r>
            <a:r>
              <a:rPr sz="1600" spc="-8" dirty="0">
                <a:latin typeface="Calibri"/>
                <a:cs typeface="Calibri"/>
              </a:rPr>
              <a:t>possessing </a:t>
            </a:r>
            <a:r>
              <a:rPr sz="1600" spc="-4" dirty="0">
                <a:latin typeface="Calibri"/>
                <a:cs typeface="Calibri"/>
              </a:rPr>
              <a:t>a gun in a </a:t>
            </a:r>
            <a:r>
              <a:rPr sz="1600" spc="-8" dirty="0">
                <a:latin typeface="Calibri"/>
                <a:cs typeface="Calibri"/>
              </a:rPr>
              <a:t>school </a:t>
            </a:r>
            <a:r>
              <a:rPr sz="1600" spc="-11" dirty="0">
                <a:latin typeface="Calibri"/>
                <a:cs typeface="Calibri"/>
              </a:rPr>
              <a:t>zone </a:t>
            </a:r>
            <a:r>
              <a:rPr sz="1600" spc="-4" dirty="0">
                <a:latin typeface="Calibri"/>
                <a:cs typeface="Calibri"/>
              </a:rPr>
              <a:t>is not, in </a:t>
            </a:r>
            <a:r>
              <a:rPr sz="1600" spc="-15" dirty="0">
                <a:latin typeface="Calibri"/>
                <a:cs typeface="Calibri"/>
              </a:rPr>
              <a:t>itself, </a:t>
            </a:r>
            <a:r>
              <a:rPr sz="1600" spc="-4" dirty="0">
                <a:latin typeface="Calibri"/>
                <a:cs typeface="Calibri"/>
              </a:rPr>
              <a:t>an </a:t>
            </a:r>
            <a:r>
              <a:rPr sz="1600" spc="-8" dirty="0">
                <a:latin typeface="Calibri"/>
                <a:cs typeface="Calibri"/>
              </a:rPr>
              <a:t>economic </a:t>
            </a:r>
            <a:r>
              <a:rPr sz="1600" spc="-4" dirty="0">
                <a:latin typeface="Calibri"/>
                <a:cs typeface="Calibri"/>
              </a:rPr>
              <a:t>activity </a:t>
            </a:r>
            <a:r>
              <a:rPr sz="1600" spc="-8" dirty="0">
                <a:latin typeface="Calibri"/>
                <a:cs typeface="Calibri"/>
              </a:rPr>
              <a:t>that </a:t>
            </a:r>
            <a:r>
              <a:rPr sz="1600" spc="-4" dirty="0">
                <a:latin typeface="Calibri"/>
                <a:cs typeface="Calibri"/>
              </a:rPr>
              <a:t>might </a:t>
            </a:r>
            <a:r>
              <a:rPr sz="1600" spc="-11" dirty="0">
                <a:latin typeface="Calibri"/>
                <a:cs typeface="Calibri"/>
              </a:rPr>
              <a:t>affect  interstate</a:t>
            </a:r>
            <a:r>
              <a:rPr sz="1600" spc="-19" dirty="0">
                <a:latin typeface="Calibri"/>
                <a:cs typeface="Calibri"/>
              </a:rPr>
              <a:t> </a:t>
            </a:r>
            <a:r>
              <a:rPr sz="1600" spc="-11" dirty="0">
                <a:latin typeface="Calibri"/>
                <a:cs typeface="Calibri"/>
              </a:rPr>
              <a:t>commerce.</a:t>
            </a:r>
            <a:endParaRPr sz="1600" dirty="0">
              <a:latin typeface="Calibri"/>
              <a:cs typeface="Calibri"/>
            </a:endParaRPr>
          </a:p>
          <a:p>
            <a:pPr lvl="1">
              <a:spcBef>
                <a:spcPts val="34"/>
              </a:spcBef>
              <a:buFont typeface="Arial"/>
              <a:buChar char="–"/>
            </a:pPr>
            <a:endParaRPr sz="1600" dirty="0">
              <a:latin typeface="Times New Roman"/>
              <a:cs typeface="Times New Roman"/>
            </a:endParaRPr>
          </a:p>
          <a:p>
            <a:pPr marL="9525"/>
            <a:r>
              <a:rPr sz="1600" b="1" spc="-15" dirty="0">
                <a:latin typeface="Calibri"/>
                <a:cs typeface="Calibri"/>
              </a:rPr>
              <a:t>IMPLICATIONS:</a:t>
            </a:r>
            <a:endParaRPr sz="1600" dirty="0">
              <a:latin typeface="Calibri"/>
              <a:cs typeface="Calibri"/>
            </a:endParaRPr>
          </a:p>
          <a:p>
            <a:pPr marL="266700" marR="22860" indent="-257175">
              <a:spcBef>
                <a:spcPts val="289"/>
              </a:spcBef>
              <a:buFont typeface="Arial"/>
              <a:buChar char="•"/>
              <a:tabLst>
                <a:tab pos="266224" algn="l"/>
                <a:tab pos="266700" algn="l"/>
              </a:tabLst>
            </a:pPr>
            <a:r>
              <a:rPr sz="1600" spc="-4" dirty="0">
                <a:latin typeface="Calibri"/>
                <a:cs typeface="Calibri"/>
              </a:rPr>
              <a:t>With their </a:t>
            </a:r>
            <a:r>
              <a:rPr sz="1600" spc="-8" dirty="0">
                <a:latin typeface="Calibri"/>
                <a:cs typeface="Calibri"/>
              </a:rPr>
              <a:t>decision, </a:t>
            </a:r>
            <a:r>
              <a:rPr sz="1600" spc="-4" dirty="0">
                <a:latin typeface="Calibri"/>
                <a:cs typeface="Calibri"/>
              </a:rPr>
              <a:t>the </a:t>
            </a:r>
            <a:r>
              <a:rPr sz="1600" spc="-8" dirty="0">
                <a:latin typeface="Calibri"/>
                <a:cs typeface="Calibri"/>
              </a:rPr>
              <a:t>Court stopped </a:t>
            </a:r>
            <a:r>
              <a:rPr sz="1600" spc="-4" dirty="0">
                <a:latin typeface="Calibri"/>
                <a:cs typeface="Calibri"/>
              </a:rPr>
              <a:t>what </a:t>
            </a:r>
            <a:r>
              <a:rPr sz="1600" spc="-8" dirty="0">
                <a:latin typeface="Calibri"/>
                <a:cs typeface="Calibri"/>
              </a:rPr>
              <a:t>many people saw </a:t>
            </a:r>
            <a:r>
              <a:rPr sz="1600" spc="-4" dirty="0">
                <a:latin typeface="Calibri"/>
                <a:cs typeface="Calibri"/>
              </a:rPr>
              <a:t>as </a:t>
            </a:r>
            <a:r>
              <a:rPr sz="1600" spc="-11" dirty="0">
                <a:latin typeface="Calibri"/>
                <a:cs typeface="Calibri"/>
              </a:rPr>
              <a:t>federal </a:t>
            </a:r>
            <a:r>
              <a:rPr sz="1600" spc="-8" dirty="0">
                <a:latin typeface="Calibri"/>
                <a:cs typeface="Calibri"/>
              </a:rPr>
              <a:t>encroachment into </a:t>
            </a:r>
            <a:r>
              <a:rPr sz="1600" spc="-4" dirty="0">
                <a:latin typeface="Calibri"/>
                <a:cs typeface="Calibri"/>
              </a:rPr>
              <a:t>issues that </a:t>
            </a:r>
            <a:r>
              <a:rPr sz="1600" spc="-8" dirty="0">
                <a:latin typeface="Calibri"/>
                <a:cs typeface="Calibri"/>
              </a:rPr>
              <a:t>fall </a:t>
            </a:r>
            <a:r>
              <a:rPr sz="1600" spc="-4" dirty="0">
                <a:latin typeface="Calibri"/>
                <a:cs typeface="Calibri"/>
              </a:rPr>
              <a:t>within the </a:t>
            </a:r>
            <a:r>
              <a:rPr sz="1600" spc="-8" dirty="0">
                <a:latin typeface="Calibri"/>
                <a:cs typeface="Calibri"/>
              </a:rPr>
              <a:t>states’ </a:t>
            </a:r>
            <a:r>
              <a:rPr sz="1600" spc="-4" dirty="0">
                <a:latin typeface="Calibri"/>
                <a:cs typeface="Calibri"/>
              </a:rPr>
              <a:t>jurisdictions.  The </a:t>
            </a:r>
            <a:r>
              <a:rPr sz="1600" spc="-8" dirty="0">
                <a:latin typeface="Calibri"/>
                <a:cs typeface="Calibri"/>
              </a:rPr>
              <a:t>Court, following </a:t>
            </a:r>
            <a:r>
              <a:rPr sz="1600" spc="-4" dirty="0">
                <a:latin typeface="Calibri"/>
                <a:cs typeface="Calibri"/>
              </a:rPr>
              <a:t>the idea of </a:t>
            </a:r>
            <a:r>
              <a:rPr sz="1600" spc="-11" dirty="0">
                <a:latin typeface="Calibri"/>
                <a:cs typeface="Calibri"/>
              </a:rPr>
              <a:t>State </a:t>
            </a:r>
            <a:r>
              <a:rPr sz="1600" spc="-8" dirty="0">
                <a:latin typeface="Calibri"/>
                <a:cs typeface="Calibri"/>
              </a:rPr>
              <a:t>Sovereignty Federalism, </a:t>
            </a:r>
            <a:r>
              <a:rPr sz="1600" spc="-4" dirty="0">
                <a:latin typeface="Calibri"/>
                <a:cs typeface="Calibri"/>
              </a:rPr>
              <a:t>limited the </a:t>
            </a:r>
            <a:r>
              <a:rPr sz="1600" spc="-11" dirty="0">
                <a:latin typeface="Calibri"/>
                <a:cs typeface="Calibri"/>
              </a:rPr>
              <a:t>federal government’s </a:t>
            </a:r>
            <a:r>
              <a:rPr sz="1600" spc="-8" dirty="0">
                <a:latin typeface="Calibri"/>
                <a:cs typeface="Calibri"/>
              </a:rPr>
              <a:t>involvement </a:t>
            </a:r>
            <a:r>
              <a:rPr sz="1600" spc="-4" dirty="0">
                <a:latin typeface="Calibri"/>
                <a:cs typeface="Calibri"/>
              </a:rPr>
              <a:t>in </a:t>
            </a:r>
            <a:r>
              <a:rPr sz="1600" spc="-8" dirty="0">
                <a:latin typeface="Calibri"/>
                <a:cs typeface="Calibri"/>
              </a:rPr>
              <a:t>areas that </a:t>
            </a:r>
            <a:r>
              <a:rPr sz="1600" spc="-4" dirty="0">
                <a:latin typeface="Calibri"/>
                <a:cs typeface="Calibri"/>
              </a:rPr>
              <a:t>were </a:t>
            </a:r>
            <a:r>
              <a:rPr sz="1600" spc="-8" dirty="0">
                <a:latin typeface="Calibri"/>
                <a:cs typeface="Calibri"/>
              </a:rPr>
              <a:t>not  </a:t>
            </a:r>
            <a:r>
              <a:rPr sz="1600" spc="-4" dirty="0">
                <a:latin typeface="Calibri"/>
                <a:cs typeface="Calibri"/>
              </a:rPr>
              <a:t>specifically </a:t>
            </a:r>
            <a:r>
              <a:rPr sz="1600" spc="-8" dirty="0">
                <a:latin typeface="Calibri"/>
                <a:cs typeface="Calibri"/>
              </a:rPr>
              <a:t>related to </a:t>
            </a:r>
            <a:r>
              <a:rPr sz="1600" spc="-11" dirty="0">
                <a:latin typeface="Calibri"/>
                <a:cs typeface="Calibri"/>
              </a:rPr>
              <a:t>interstate</a:t>
            </a:r>
            <a:r>
              <a:rPr sz="1600" spc="-26" dirty="0">
                <a:latin typeface="Calibri"/>
                <a:cs typeface="Calibri"/>
              </a:rPr>
              <a:t> </a:t>
            </a:r>
            <a:r>
              <a:rPr sz="1600" spc="-11" dirty="0">
                <a:latin typeface="Calibri"/>
                <a:cs typeface="Calibri"/>
              </a:rPr>
              <a:t>commerce.</a:t>
            </a:r>
            <a:endParaRPr sz="1600" dirty="0">
              <a:latin typeface="Calibri"/>
              <a:cs typeface="Calibri"/>
            </a:endParaRPr>
          </a:p>
        </p:txBody>
      </p:sp>
    </p:spTree>
    <p:extLst>
      <p:ext uri="{BB962C8B-B14F-4D97-AF65-F5344CB8AC3E}">
        <p14:creationId xmlns:p14="http://schemas.microsoft.com/office/powerpoint/2010/main" val="3538717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72692"/>
            <a:ext cx="9144000" cy="48006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FF0000"/>
          </a:solidFill>
        </p:spPr>
        <p:txBody>
          <a:bodyPr wrap="square" lIns="0" tIns="0" rIns="0" bIns="0" rtlCol="0"/>
          <a:lstStyle/>
          <a:p>
            <a:endParaRPr sz="1350"/>
          </a:p>
        </p:txBody>
      </p:sp>
      <p:sp>
        <p:nvSpPr>
          <p:cNvPr id="3" name="object 3"/>
          <p:cNvSpPr txBox="1">
            <a:spLocks noGrp="1"/>
          </p:cNvSpPr>
          <p:nvPr>
            <p:ph type="title"/>
          </p:nvPr>
        </p:nvSpPr>
        <p:spPr>
          <a:xfrm>
            <a:off x="1371600" y="941514"/>
            <a:ext cx="8076746" cy="563616"/>
          </a:xfrm>
          <a:prstGeom prst="rect">
            <a:avLst/>
          </a:prstGeom>
        </p:spPr>
        <p:txBody>
          <a:bodyPr vert="horz" wrap="square" lIns="0" tIns="9525" rIns="0" bIns="0" rtlCol="0">
            <a:spAutoFit/>
          </a:bodyPr>
          <a:lstStyle/>
          <a:p>
            <a:pPr marL="10001">
              <a:spcBef>
                <a:spcPts val="75"/>
              </a:spcBef>
            </a:pPr>
            <a:r>
              <a:rPr spc="-4" dirty="0"/>
              <a:t>ESSENTIAL QUESTION</a:t>
            </a:r>
            <a:r>
              <a:rPr spc="-71" dirty="0"/>
              <a:t> </a:t>
            </a:r>
            <a:r>
              <a:rPr spc="-4" dirty="0"/>
              <a:t>CFU</a:t>
            </a:r>
          </a:p>
        </p:txBody>
      </p:sp>
      <p:sp>
        <p:nvSpPr>
          <p:cNvPr id="4" name="object 4"/>
          <p:cNvSpPr/>
          <p:nvPr/>
        </p:nvSpPr>
        <p:spPr>
          <a:xfrm>
            <a:off x="400050" y="2800350"/>
            <a:ext cx="2530602" cy="3024378"/>
          </a:xfrm>
          <a:prstGeom prst="rect">
            <a:avLst/>
          </a:prstGeom>
          <a:blipFill>
            <a:blip r:embed="rId2" cstate="print"/>
            <a:stretch>
              <a:fillRect/>
            </a:stretch>
          </a:blipFill>
        </p:spPr>
        <p:txBody>
          <a:bodyPr wrap="square" lIns="0" tIns="0" rIns="0" bIns="0" rtlCol="0"/>
          <a:lstStyle/>
          <a:p>
            <a:endParaRPr sz="1350"/>
          </a:p>
        </p:txBody>
      </p:sp>
      <p:sp>
        <p:nvSpPr>
          <p:cNvPr id="5" name="object 5"/>
          <p:cNvSpPr txBox="1"/>
          <p:nvPr/>
        </p:nvSpPr>
        <p:spPr>
          <a:xfrm>
            <a:off x="173355" y="1557508"/>
            <a:ext cx="8684419" cy="3248070"/>
          </a:xfrm>
          <a:prstGeom prst="rect">
            <a:avLst/>
          </a:prstGeom>
        </p:spPr>
        <p:txBody>
          <a:bodyPr vert="horz" wrap="square" lIns="0" tIns="10478" rIns="0" bIns="0" rtlCol="0">
            <a:spAutoFit/>
          </a:bodyPr>
          <a:lstStyle/>
          <a:p>
            <a:pPr marL="9525" marR="3810">
              <a:lnSpc>
                <a:spcPct val="99600"/>
              </a:lnSpc>
              <a:spcBef>
                <a:spcPts val="83"/>
              </a:spcBef>
              <a:tabLst>
                <a:tab pos="6973729" algn="l"/>
              </a:tabLst>
            </a:pPr>
            <a:r>
              <a:rPr sz="2100" b="1" spc="-8" dirty="0">
                <a:latin typeface="Tahoma"/>
                <a:cs typeface="Tahoma"/>
              </a:rPr>
              <a:t>What was </a:t>
            </a:r>
            <a:r>
              <a:rPr sz="2100" b="1" spc="-4" dirty="0">
                <a:latin typeface="Tahoma"/>
                <a:cs typeface="Tahoma"/>
              </a:rPr>
              <a:t>the </a:t>
            </a:r>
            <a:r>
              <a:rPr sz="2100" b="1" spc="-8" dirty="0">
                <a:latin typeface="Tahoma"/>
                <a:cs typeface="Tahoma"/>
              </a:rPr>
              <a:t>constitutional </a:t>
            </a:r>
            <a:r>
              <a:rPr sz="2100" b="1" spc="-4" dirty="0">
                <a:latin typeface="Tahoma"/>
                <a:cs typeface="Tahoma"/>
              </a:rPr>
              <a:t>issue in </a:t>
            </a:r>
            <a:r>
              <a:rPr sz="2213" b="1" i="1" spc="-60" dirty="0">
                <a:latin typeface="Tahoma"/>
                <a:cs typeface="Tahoma"/>
              </a:rPr>
              <a:t>U.S.</a:t>
            </a:r>
            <a:r>
              <a:rPr sz="2213" b="1" i="1" spc="120" dirty="0">
                <a:latin typeface="Tahoma"/>
                <a:cs typeface="Tahoma"/>
              </a:rPr>
              <a:t> </a:t>
            </a:r>
            <a:r>
              <a:rPr sz="2213" b="1" i="1" spc="-53" dirty="0">
                <a:latin typeface="Tahoma"/>
                <a:cs typeface="Tahoma"/>
              </a:rPr>
              <a:t>v.</a:t>
            </a:r>
            <a:r>
              <a:rPr sz="2213" b="1" i="1" spc="-11" dirty="0">
                <a:latin typeface="Tahoma"/>
                <a:cs typeface="Tahoma"/>
              </a:rPr>
              <a:t> </a:t>
            </a:r>
            <a:r>
              <a:rPr sz="2213" b="1" i="1" spc="-60" dirty="0">
                <a:latin typeface="Tahoma"/>
                <a:cs typeface="Tahoma"/>
              </a:rPr>
              <a:t>Lopez</a:t>
            </a:r>
            <a:r>
              <a:rPr sz="2100" b="1" spc="-60" dirty="0">
                <a:latin typeface="Tahoma"/>
                <a:cs typeface="Tahoma"/>
              </a:rPr>
              <a:t>?	</a:t>
            </a:r>
            <a:r>
              <a:rPr sz="2100" b="1" spc="-8" dirty="0">
                <a:latin typeface="Tahoma"/>
                <a:cs typeface="Tahoma"/>
              </a:rPr>
              <a:t>Did </a:t>
            </a:r>
            <a:r>
              <a:rPr sz="2100" b="1" spc="-4" dirty="0">
                <a:latin typeface="Tahoma"/>
                <a:cs typeface="Tahoma"/>
              </a:rPr>
              <a:t>this</a:t>
            </a:r>
            <a:r>
              <a:rPr sz="2100" b="1" spc="-30" dirty="0">
                <a:latin typeface="Tahoma"/>
                <a:cs typeface="Tahoma"/>
              </a:rPr>
              <a:t> </a:t>
            </a:r>
            <a:r>
              <a:rPr sz="2100" b="1" spc="-8" dirty="0">
                <a:latin typeface="Tahoma"/>
                <a:cs typeface="Tahoma"/>
              </a:rPr>
              <a:t>case  </a:t>
            </a:r>
            <a:r>
              <a:rPr sz="2100" b="1" spc="-4" dirty="0">
                <a:latin typeface="Tahoma"/>
                <a:cs typeface="Tahoma"/>
              </a:rPr>
              <a:t>expand the power of the state </a:t>
            </a:r>
            <a:r>
              <a:rPr sz="2100" b="1" spc="-8" dirty="0">
                <a:latin typeface="Tahoma"/>
                <a:cs typeface="Tahoma"/>
              </a:rPr>
              <a:t>government </a:t>
            </a:r>
            <a:r>
              <a:rPr sz="2100" b="1" spc="-4" dirty="0">
                <a:latin typeface="Tahoma"/>
                <a:cs typeface="Tahoma"/>
              </a:rPr>
              <a:t>or the </a:t>
            </a:r>
            <a:r>
              <a:rPr sz="2100" b="1" spc="-8" dirty="0">
                <a:latin typeface="Tahoma"/>
                <a:cs typeface="Tahoma"/>
              </a:rPr>
              <a:t>national  </a:t>
            </a:r>
            <a:r>
              <a:rPr sz="2100" b="1" spc="-4" dirty="0">
                <a:latin typeface="Tahoma"/>
                <a:cs typeface="Tahoma"/>
              </a:rPr>
              <a:t>government?</a:t>
            </a:r>
            <a:endParaRPr sz="2100" dirty="0">
              <a:latin typeface="Tahoma"/>
              <a:cs typeface="Tahoma"/>
            </a:endParaRPr>
          </a:p>
          <a:p>
            <a:pPr>
              <a:spcBef>
                <a:spcPts val="23"/>
              </a:spcBef>
            </a:pPr>
            <a:endParaRPr sz="1950" dirty="0">
              <a:latin typeface="Times New Roman"/>
              <a:cs typeface="Times New Roman"/>
            </a:endParaRPr>
          </a:p>
          <a:p>
            <a:pPr marL="3096101">
              <a:spcBef>
                <a:spcPts val="4"/>
              </a:spcBef>
            </a:pPr>
            <a:r>
              <a:rPr b="1" spc="-4" dirty="0">
                <a:latin typeface="Arial"/>
                <a:cs typeface="Arial"/>
              </a:rPr>
              <a:t>There are </a:t>
            </a:r>
            <a:r>
              <a:rPr b="1" dirty="0">
                <a:latin typeface="Arial"/>
                <a:cs typeface="Arial"/>
              </a:rPr>
              <a:t>“Gun Free </a:t>
            </a:r>
            <a:r>
              <a:rPr b="1" spc="-4" dirty="0">
                <a:latin typeface="Arial"/>
                <a:cs typeface="Arial"/>
              </a:rPr>
              <a:t>School Zone” </a:t>
            </a:r>
            <a:r>
              <a:rPr b="1" spc="4" dirty="0">
                <a:latin typeface="Arial"/>
                <a:cs typeface="Arial"/>
              </a:rPr>
              <a:t>laws</a:t>
            </a:r>
            <a:r>
              <a:rPr b="1" spc="-64" dirty="0">
                <a:latin typeface="Arial"/>
                <a:cs typeface="Arial"/>
              </a:rPr>
              <a:t> </a:t>
            </a:r>
            <a:r>
              <a:rPr b="1" spc="-30" dirty="0">
                <a:latin typeface="Arial"/>
                <a:cs typeface="Arial"/>
              </a:rPr>
              <a:t>today.</a:t>
            </a:r>
            <a:endParaRPr dirty="0">
              <a:latin typeface="Arial"/>
              <a:cs typeface="Arial"/>
            </a:endParaRPr>
          </a:p>
          <a:p>
            <a:pPr>
              <a:spcBef>
                <a:spcPts val="4"/>
              </a:spcBef>
            </a:pPr>
            <a:endParaRPr sz="1875" dirty="0">
              <a:latin typeface="Times New Roman"/>
              <a:cs typeface="Times New Roman"/>
            </a:endParaRPr>
          </a:p>
          <a:p>
            <a:pPr marL="3096101" marR="135255"/>
            <a:r>
              <a:rPr b="1" spc="-4" dirty="0">
                <a:latin typeface="Arial"/>
                <a:cs typeface="Arial"/>
              </a:rPr>
              <a:t>The Gun-Free Schools Act </a:t>
            </a:r>
            <a:r>
              <a:rPr b="1" dirty="0">
                <a:latin typeface="Arial"/>
                <a:cs typeface="Arial"/>
              </a:rPr>
              <a:t>of </a:t>
            </a:r>
            <a:r>
              <a:rPr b="1" spc="-4" dirty="0">
                <a:latin typeface="Arial"/>
                <a:cs typeface="Arial"/>
              </a:rPr>
              <a:t>1994 requires each  state receiving federal </a:t>
            </a:r>
            <a:r>
              <a:rPr b="1" dirty="0">
                <a:latin typeface="Arial"/>
                <a:cs typeface="Arial"/>
              </a:rPr>
              <a:t>funds to </a:t>
            </a:r>
            <a:r>
              <a:rPr b="1" spc="-4" dirty="0">
                <a:latin typeface="Arial"/>
                <a:cs typeface="Arial"/>
              </a:rPr>
              <a:t>have a state </a:t>
            </a:r>
            <a:r>
              <a:rPr b="1" dirty="0">
                <a:latin typeface="Arial"/>
                <a:cs typeface="Arial"/>
              </a:rPr>
              <a:t>law in  </a:t>
            </a:r>
            <a:r>
              <a:rPr b="1" spc="-4" dirty="0">
                <a:latin typeface="Arial"/>
                <a:cs typeface="Arial"/>
              </a:rPr>
              <a:t>effect requiring local educational agencies to  expel, for at least </a:t>
            </a:r>
            <a:r>
              <a:rPr b="1" dirty="0">
                <a:latin typeface="Arial"/>
                <a:cs typeface="Arial"/>
              </a:rPr>
              <a:t>one </a:t>
            </a:r>
            <a:r>
              <a:rPr b="1" spc="-26" dirty="0">
                <a:latin typeface="Arial"/>
                <a:cs typeface="Arial"/>
              </a:rPr>
              <a:t>year, </a:t>
            </a:r>
            <a:r>
              <a:rPr b="1" spc="-4" dirty="0">
                <a:latin typeface="Arial"/>
                <a:cs typeface="Arial"/>
              </a:rPr>
              <a:t>any student </a:t>
            </a:r>
            <a:r>
              <a:rPr b="1" spc="4" dirty="0">
                <a:latin typeface="Arial"/>
                <a:cs typeface="Arial"/>
              </a:rPr>
              <a:t>who </a:t>
            </a:r>
            <a:r>
              <a:rPr b="1" spc="-4" dirty="0">
                <a:latin typeface="Arial"/>
                <a:cs typeface="Arial"/>
              </a:rPr>
              <a:t>is  </a:t>
            </a:r>
            <a:r>
              <a:rPr b="1" dirty="0">
                <a:latin typeface="Arial"/>
                <a:cs typeface="Arial"/>
              </a:rPr>
              <a:t>determined to </a:t>
            </a:r>
            <a:r>
              <a:rPr b="1" spc="-4" dirty="0">
                <a:latin typeface="Arial"/>
                <a:cs typeface="Arial"/>
              </a:rPr>
              <a:t>have brought a </a:t>
            </a:r>
            <a:r>
              <a:rPr b="1" dirty="0">
                <a:latin typeface="Arial"/>
                <a:cs typeface="Arial"/>
              </a:rPr>
              <a:t>weapon to</a:t>
            </a:r>
            <a:r>
              <a:rPr b="1" spc="-71" dirty="0">
                <a:latin typeface="Arial"/>
                <a:cs typeface="Arial"/>
              </a:rPr>
              <a:t> </a:t>
            </a:r>
            <a:r>
              <a:rPr b="1" spc="-4" dirty="0">
                <a:latin typeface="Arial"/>
                <a:cs typeface="Arial"/>
              </a:rPr>
              <a:t>school.</a:t>
            </a:r>
            <a:endParaRPr dirty="0">
              <a:latin typeface="Arial"/>
              <a:cs typeface="Arial"/>
            </a:endParaRPr>
          </a:p>
        </p:txBody>
      </p:sp>
      <p:sp>
        <p:nvSpPr>
          <p:cNvPr id="7" name="TextBox 6"/>
          <p:cNvSpPr txBox="1"/>
          <p:nvPr/>
        </p:nvSpPr>
        <p:spPr>
          <a:xfrm>
            <a:off x="428625" y="6048420"/>
            <a:ext cx="8286750" cy="461665"/>
          </a:xfrm>
          <a:prstGeom prst="rect">
            <a:avLst/>
          </a:prstGeom>
          <a:noFill/>
        </p:spPr>
        <p:txBody>
          <a:bodyPr wrap="square" rtlCol="0">
            <a:spAutoFit/>
          </a:bodyPr>
          <a:lstStyle/>
          <a:p>
            <a:r>
              <a:rPr lang="en-US" sz="2400" b="1" dirty="0"/>
              <a:t>The regulation of </a:t>
            </a:r>
            <a:r>
              <a:rPr lang="en-US" sz="2400" b="1" dirty="0">
                <a:solidFill>
                  <a:srgbClr val="FF0000"/>
                </a:solidFill>
              </a:rPr>
              <a:t>EDUCATION</a:t>
            </a:r>
            <a:r>
              <a:rPr lang="en-US" sz="2400" b="1" dirty="0"/>
              <a:t> is a power </a:t>
            </a:r>
            <a:r>
              <a:rPr lang="en-US" sz="2400" b="1" dirty="0">
                <a:solidFill>
                  <a:srgbClr val="FF0000"/>
                </a:solidFill>
              </a:rPr>
              <a:t>RESERVED</a:t>
            </a:r>
            <a:r>
              <a:rPr lang="en-US" sz="2400" b="1" dirty="0"/>
              <a:t> to States</a:t>
            </a:r>
          </a:p>
        </p:txBody>
      </p:sp>
    </p:spTree>
    <p:extLst>
      <p:ext uri="{BB962C8B-B14F-4D97-AF65-F5344CB8AC3E}">
        <p14:creationId xmlns:p14="http://schemas.microsoft.com/office/powerpoint/2010/main" val="39243306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92590" y="1828800"/>
            <a:ext cx="3047999" cy="1846659"/>
          </a:xfrm>
        </p:spPr>
        <p:txBody>
          <a:bodyPr/>
          <a:lstStyle/>
          <a:p>
            <a:r>
              <a:rPr lang="en-US" sz="2000" b="1" dirty="0"/>
              <a:t>Explain how the distribution of powers among three federal branches and between national and state governments impacts policy making</a:t>
            </a:r>
          </a:p>
        </p:txBody>
      </p:sp>
      <p:sp>
        <p:nvSpPr>
          <p:cNvPr id="9" name="TextBox 8">
            <a:extLst>
              <a:ext uri="{FF2B5EF4-FFF2-40B4-BE49-F238E27FC236}">
                <a16:creationId xmlns:a16="http://schemas.microsoft.com/office/drawing/2014/main" id="{CED87157-903E-4706-A761-DC721ADD0739}"/>
              </a:ext>
            </a:extLst>
          </p:cNvPr>
          <p:cNvSpPr txBox="1"/>
          <p:nvPr/>
        </p:nvSpPr>
        <p:spPr>
          <a:xfrm>
            <a:off x="0" y="5898"/>
            <a:ext cx="9143999" cy="461665"/>
          </a:xfrm>
          <a:prstGeom prst="rect">
            <a:avLst/>
          </a:prstGeom>
          <a:gradFill>
            <a:gsLst>
              <a:gs pos="42000">
                <a:schemeClr val="bg2">
                  <a:lumMod val="75000"/>
                </a:schemeClr>
              </a:gs>
              <a:gs pos="92000">
                <a:schemeClr val="bg2">
                  <a:lumMod val="50000"/>
                </a:schemeClr>
              </a:gs>
              <a:gs pos="18000">
                <a:schemeClr val="bg2">
                  <a:lumMod val="90000"/>
                </a:schemeClr>
              </a:gs>
            </a:gsLst>
            <a:lin ang="5400000" scaled="1"/>
          </a:gradFill>
          <a:ln>
            <a:solidFill>
              <a:schemeClr val="bg2">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a:ea typeface="+mn-ea"/>
                <a:cs typeface="+mn-cs"/>
              </a:rPr>
              <a:t>TOPIC 1.9 Federalism in Action</a:t>
            </a:r>
          </a:p>
        </p:txBody>
      </p:sp>
      <p:sp>
        <p:nvSpPr>
          <p:cNvPr id="11" name="TextBox 10">
            <a:extLst>
              <a:ext uri="{FF2B5EF4-FFF2-40B4-BE49-F238E27FC236}">
                <a16:creationId xmlns:a16="http://schemas.microsoft.com/office/drawing/2014/main" id="{3EF3D62D-76D7-4B0F-BA1C-029A5AE12BC1}"/>
              </a:ext>
            </a:extLst>
          </p:cNvPr>
          <p:cNvSpPr txBox="1"/>
          <p:nvPr/>
        </p:nvSpPr>
        <p:spPr>
          <a:xfrm>
            <a:off x="0" y="563287"/>
            <a:ext cx="90918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Federalism reflects the dynamic distribution of power between national and state governments.</a:t>
            </a:r>
          </a:p>
        </p:txBody>
      </p:sp>
      <p:sp>
        <p:nvSpPr>
          <p:cNvPr id="13" name="TextBox 12">
            <a:extLst>
              <a:ext uri="{FF2B5EF4-FFF2-40B4-BE49-F238E27FC236}">
                <a16:creationId xmlns:a16="http://schemas.microsoft.com/office/drawing/2014/main" id="{3FEA4166-9EEE-4E92-B2CB-2F8803B5312C}"/>
              </a:ext>
            </a:extLst>
          </p:cNvPr>
          <p:cNvSpPr txBox="1"/>
          <p:nvPr/>
        </p:nvSpPr>
        <p:spPr>
          <a:xfrm>
            <a:off x="3349013" y="1695600"/>
            <a:ext cx="582058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The allocation of powers between national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state governments creates multiple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points for stakeholders and institutions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influence public policy.</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a:off x="3276600" y="1394284"/>
            <a:ext cx="0" cy="5257800"/>
          </a:xfrm>
          <a:prstGeom prst="line">
            <a:avLst/>
          </a:prstGeom>
          <a:ln>
            <a:solidFill>
              <a:schemeClr val="bg2">
                <a:lumMod val="50000"/>
              </a:schemeClr>
            </a:solidFill>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19F3B7E9-663A-77FF-80DA-68B777763543}"/>
              </a:ext>
            </a:extLst>
          </p:cNvPr>
          <p:cNvSpPr txBox="1"/>
          <p:nvPr/>
        </p:nvSpPr>
        <p:spPr>
          <a:xfrm>
            <a:off x="3352326" y="3199702"/>
            <a:ext cx="571499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National policy making is constrained by the sharing of power between and among the three branches and state governments</a:t>
            </a:r>
            <a:r>
              <a:rPr lang="en-US" dirty="0"/>
              <a:t>.</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2607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9144000" cy="57150"/>
          </a:xfrm>
          <a:custGeom>
            <a:avLst/>
            <a:gdLst/>
            <a:ahLst/>
            <a:cxnLst/>
            <a:rect l="l" t="t" r="r" b="b"/>
            <a:pathLst>
              <a:path w="12192000" h="76200">
                <a:moveTo>
                  <a:pt x="0" y="76200"/>
                </a:moveTo>
                <a:lnTo>
                  <a:pt x="12192000" y="76200"/>
                </a:lnTo>
                <a:lnTo>
                  <a:pt x="12192000" y="0"/>
                </a:lnTo>
                <a:lnTo>
                  <a:pt x="0" y="0"/>
                </a:lnTo>
                <a:lnTo>
                  <a:pt x="0" y="76200"/>
                </a:lnTo>
                <a:close/>
              </a:path>
            </a:pathLst>
          </a:custGeom>
          <a:solidFill>
            <a:srgbClr val="FCEADA"/>
          </a:solidFill>
        </p:spPr>
        <p:txBody>
          <a:bodyPr wrap="square" lIns="0" tIns="0" rIns="0" bIns="0" rtlCol="0"/>
          <a:lstStyle/>
          <a:p>
            <a:endParaRPr sz="1350"/>
          </a:p>
        </p:txBody>
      </p:sp>
      <p:sp>
        <p:nvSpPr>
          <p:cNvPr id="3" name="object 3"/>
          <p:cNvSpPr/>
          <p:nvPr/>
        </p:nvSpPr>
        <p:spPr>
          <a:xfrm>
            <a:off x="0" y="-28112"/>
            <a:ext cx="9144000" cy="6884632"/>
          </a:xfrm>
          <a:custGeom>
            <a:avLst/>
            <a:gdLst/>
            <a:ahLst/>
            <a:cxnLst/>
            <a:rect l="l" t="t" r="r" b="b"/>
            <a:pathLst>
              <a:path w="12192000" h="6096000">
                <a:moveTo>
                  <a:pt x="0" y="6095999"/>
                </a:moveTo>
                <a:lnTo>
                  <a:pt x="12192000" y="6095999"/>
                </a:lnTo>
                <a:lnTo>
                  <a:pt x="12192000" y="0"/>
                </a:lnTo>
                <a:lnTo>
                  <a:pt x="0" y="0"/>
                </a:lnTo>
                <a:lnTo>
                  <a:pt x="0" y="6095999"/>
                </a:lnTo>
                <a:close/>
              </a:path>
            </a:pathLst>
          </a:custGeom>
          <a:solidFill>
            <a:srgbClr val="FCEADA"/>
          </a:solidFill>
        </p:spPr>
        <p:txBody>
          <a:bodyPr wrap="square" lIns="0" tIns="0" rIns="0" bIns="0" rtlCol="0"/>
          <a:lstStyle/>
          <a:p>
            <a:endParaRPr sz="1350" dirty="0"/>
          </a:p>
        </p:txBody>
      </p:sp>
      <p:sp>
        <p:nvSpPr>
          <p:cNvPr id="4" name="object 4"/>
          <p:cNvSpPr/>
          <p:nvPr/>
        </p:nvSpPr>
        <p:spPr>
          <a:xfrm>
            <a:off x="25400" y="32535"/>
            <a:ext cx="9144000" cy="426093"/>
          </a:xfrm>
          <a:custGeom>
            <a:avLst/>
            <a:gdLst/>
            <a:ahLst/>
            <a:cxnLst/>
            <a:rect l="l" t="t" r="r" b="b"/>
            <a:pathLst>
              <a:path w="12192000" h="685800">
                <a:moveTo>
                  <a:pt x="0" y="685800"/>
                </a:moveTo>
                <a:lnTo>
                  <a:pt x="12192000" y="685800"/>
                </a:lnTo>
                <a:lnTo>
                  <a:pt x="12192000" y="0"/>
                </a:lnTo>
                <a:lnTo>
                  <a:pt x="0" y="0"/>
                </a:lnTo>
                <a:lnTo>
                  <a:pt x="0" y="685800"/>
                </a:lnTo>
                <a:close/>
              </a:path>
            </a:pathLst>
          </a:custGeom>
          <a:solidFill>
            <a:srgbClr val="000000"/>
          </a:solidFill>
        </p:spPr>
        <p:txBody>
          <a:bodyPr wrap="square" lIns="0" tIns="0" rIns="0" bIns="0" rtlCol="0"/>
          <a:lstStyle/>
          <a:p>
            <a:endParaRPr sz="1350"/>
          </a:p>
        </p:txBody>
      </p:sp>
      <p:sp>
        <p:nvSpPr>
          <p:cNvPr id="5" name="object 5"/>
          <p:cNvSpPr txBox="1">
            <a:spLocks noGrp="1"/>
          </p:cNvSpPr>
          <p:nvPr>
            <p:ph type="title"/>
          </p:nvPr>
        </p:nvSpPr>
        <p:spPr>
          <a:xfrm>
            <a:off x="1371600" y="56346"/>
            <a:ext cx="7379970" cy="378469"/>
          </a:xfrm>
          <a:prstGeom prst="rect">
            <a:avLst/>
          </a:prstGeom>
        </p:spPr>
        <p:txBody>
          <a:bodyPr vert="horz" wrap="square" lIns="0" tIns="9049" rIns="0" bIns="0" rtlCol="0">
            <a:spAutoFit/>
          </a:bodyPr>
          <a:lstStyle/>
          <a:p>
            <a:pPr marL="9525">
              <a:spcBef>
                <a:spcPts val="71"/>
              </a:spcBef>
            </a:pPr>
            <a:r>
              <a:rPr sz="2400" spc="-64" dirty="0">
                <a:solidFill>
                  <a:srgbClr val="FCEADA"/>
                </a:solidFill>
                <a:latin typeface="Calibri"/>
                <a:cs typeface="Calibri"/>
              </a:rPr>
              <a:t>WHAT </a:t>
            </a:r>
            <a:r>
              <a:rPr sz="2400" spc="-4" dirty="0">
                <a:solidFill>
                  <a:srgbClr val="FCEADA"/>
                </a:solidFill>
                <a:latin typeface="Calibri"/>
                <a:cs typeface="Calibri"/>
              </a:rPr>
              <a:t>ARE </a:t>
            </a:r>
            <a:r>
              <a:rPr sz="2400" spc="-19" dirty="0">
                <a:solidFill>
                  <a:srgbClr val="FCEADA"/>
                </a:solidFill>
                <a:latin typeface="Calibri"/>
                <a:cs typeface="Calibri"/>
              </a:rPr>
              <a:t>POWERS </a:t>
            </a:r>
            <a:r>
              <a:rPr sz="2400" spc="-8" dirty="0">
                <a:solidFill>
                  <a:srgbClr val="FCEADA"/>
                </a:solidFill>
                <a:latin typeface="Calibri"/>
                <a:cs typeface="Calibri"/>
              </a:rPr>
              <a:t>GRANTED </a:t>
            </a:r>
            <a:r>
              <a:rPr sz="2400" spc="-45" dirty="0">
                <a:solidFill>
                  <a:srgbClr val="FCEADA"/>
                </a:solidFill>
                <a:latin typeface="Calibri"/>
                <a:cs typeface="Calibri"/>
              </a:rPr>
              <a:t>TO </a:t>
            </a:r>
            <a:r>
              <a:rPr sz="2400" spc="-8" dirty="0">
                <a:solidFill>
                  <a:srgbClr val="FCEADA"/>
                </a:solidFill>
                <a:latin typeface="Calibri"/>
                <a:cs typeface="Calibri"/>
              </a:rPr>
              <a:t>THE</a:t>
            </a:r>
            <a:r>
              <a:rPr sz="2400" spc="113" dirty="0">
                <a:solidFill>
                  <a:srgbClr val="FCEADA"/>
                </a:solidFill>
                <a:latin typeface="Calibri"/>
                <a:cs typeface="Calibri"/>
              </a:rPr>
              <a:t> </a:t>
            </a:r>
            <a:r>
              <a:rPr sz="2400" spc="-79" dirty="0">
                <a:solidFill>
                  <a:srgbClr val="FCEADA"/>
                </a:solidFill>
                <a:latin typeface="Calibri"/>
                <a:cs typeface="Calibri"/>
              </a:rPr>
              <a:t>STATES?</a:t>
            </a:r>
            <a:endParaRPr sz="2400" dirty="0">
              <a:latin typeface="Calibri"/>
              <a:cs typeface="Calibri"/>
            </a:endParaRPr>
          </a:p>
        </p:txBody>
      </p:sp>
      <p:sp>
        <p:nvSpPr>
          <p:cNvPr id="6" name="object 6"/>
          <p:cNvSpPr txBox="1"/>
          <p:nvPr/>
        </p:nvSpPr>
        <p:spPr>
          <a:xfrm>
            <a:off x="218122" y="885825"/>
            <a:ext cx="8533448" cy="4507805"/>
          </a:xfrm>
          <a:prstGeom prst="rect">
            <a:avLst/>
          </a:prstGeom>
        </p:spPr>
        <p:txBody>
          <a:bodyPr vert="horz" wrap="square" lIns="0" tIns="9049" rIns="0" bIns="0" rtlCol="0">
            <a:spAutoFit/>
          </a:bodyPr>
          <a:lstStyle/>
          <a:p>
            <a:pPr marL="266700" marR="3810" indent="-257175">
              <a:spcBef>
                <a:spcPts val="71"/>
              </a:spcBef>
              <a:buFont typeface="Arial"/>
              <a:buChar char="•"/>
              <a:tabLst>
                <a:tab pos="266224" algn="l"/>
                <a:tab pos="266700" algn="l"/>
              </a:tabLst>
            </a:pPr>
            <a:r>
              <a:rPr sz="2400" b="1" spc="-15" dirty="0">
                <a:latin typeface="Calibri"/>
                <a:cs typeface="Calibri"/>
              </a:rPr>
              <a:t>States have </a:t>
            </a:r>
            <a:r>
              <a:rPr sz="2400" b="1" u="heavy" spc="-11" dirty="0">
                <a:uFill>
                  <a:solidFill>
                    <a:srgbClr val="000000"/>
                  </a:solidFill>
                </a:uFill>
                <a:latin typeface="Calibri"/>
                <a:cs typeface="Calibri"/>
              </a:rPr>
              <a:t>RESERVED POWERS</a:t>
            </a:r>
            <a:r>
              <a:rPr sz="2400" b="1" spc="-11" dirty="0">
                <a:latin typeface="Calibri"/>
                <a:cs typeface="Calibri"/>
              </a:rPr>
              <a:t>: </a:t>
            </a:r>
            <a:r>
              <a:rPr sz="2400" b="1" spc="-4" dirty="0">
                <a:latin typeface="Calibri"/>
                <a:cs typeface="Calibri"/>
              </a:rPr>
              <a:t>the </a:t>
            </a:r>
            <a:r>
              <a:rPr sz="2400" b="1" spc="-8" dirty="0">
                <a:latin typeface="Calibri"/>
                <a:cs typeface="Calibri"/>
              </a:rPr>
              <a:t>Constitution reserves </a:t>
            </a:r>
            <a:r>
              <a:rPr sz="2400" b="1" spc="-15" dirty="0">
                <a:latin typeface="Calibri"/>
                <a:cs typeface="Calibri"/>
              </a:rPr>
              <a:t>for </a:t>
            </a:r>
            <a:r>
              <a:rPr sz="2400" b="1" spc="-4" dirty="0">
                <a:latin typeface="Calibri"/>
                <a:cs typeface="Calibri"/>
              </a:rPr>
              <a:t>the </a:t>
            </a:r>
            <a:r>
              <a:rPr sz="2400" b="1" spc="-19" dirty="0">
                <a:latin typeface="Calibri"/>
                <a:cs typeface="Calibri"/>
              </a:rPr>
              <a:t>states </a:t>
            </a:r>
            <a:r>
              <a:rPr sz="2400" b="1" spc="-4" dirty="0">
                <a:latin typeface="Calibri"/>
                <a:cs typeface="Calibri"/>
              </a:rPr>
              <a:t>all  </a:t>
            </a:r>
            <a:r>
              <a:rPr sz="2400" b="1" spc="-11" dirty="0">
                <a:latin typeface="Calibri"/>
                <a:cs typeface="Calibri"/>
              </a:rPr>
              <a:t>powers </a:t>
            </a:r>
            <a:r>
              <a:rPr sz="2400" b="1" spc="-4" dirty="0">
                <a:latin typeface="Calibri"/>
                <a:cs typeface="Calibri"/>
              </a:rPr>
              <a:t>not </a:t>
            </a:r>
            <a:r>
              <a:rPr sz="2400" b="1" spc="-19" dirty="0">
                <a:latin typeface="Calibri"/>
                <a:cs typeface="Calibri"/>
              </a:rPr>
              <a:t>granted </a:t>
            </a:r>
            <a:r>
              <a:rPr sz="2400" b="1" spc="-11" dirty="0">
                <a:latin typeface="Calibri"/>
                <a:cs typeface="Calibri"/>
              </a:rPr>
              <a:t>to </a:t>
            </a:r>
            <a:r>
              <a:rPr sz="2400" b="1" spc="-4" dirty="0">
                <a:latin typeface="Calibri"/>
                <a:cs typeface="Calibri"/>
              </a:rPr>
              <a:t>the </a:t>
            </a:r>
            <a:r>
              <a:rPr sz="2400" b="1" spc="-8" dirty="0">
                <a:latin typeface="Calibri"/>
                <a:cs typeface="Calibri"/>
              </a:rPr>
              <a:t>national </a:t>
            </a:r>
            <a:r>
              <a:rPr sz="2400" b="1" spc="-11" dirty="0">
                <a:latin typeface="Calibri"/>
                <a:cs typeface="Calibri"/>
              </a:rPr>
              <a:t>government, </a:t>
            </a:r>
            <a:r>
              <a:rPr sz="2400" b="1" spc="-4" dirty="0">
                <a:latin typeface="Calibri"/>
                <a:cs typeface="Calibri"/>
              </a:rPr>
              <a:t>subject only </a:t>
            </a:r>
            <a:r>
              <a:rPr sz="2400" b="1" spc="-11" dirty="0">
                <a:latin typeface="Calibri"/>
                <a:cs typeface="Calibri"/>
              </a:rPr>
              <a:t>to </a:t>
            </a:r>
            <a:r>
              <a:rPr sz="2400" b="1" spc="-4" dirty="0">
                <a:latin typeface="Calibri"/>
                <a:cs typeface="Calibri"/>
              </a:rPr>
              <a:t>the  </a:t>
            </a:r>
            <a:r>
              <a:rPr sz="2400" b="1" spc="-8" dirty="0">
                <a:latin typeface="Calibri"/>
                <a:cs typeface="Calibri"/>
              </a:rPr>
              <a:t>limitations </a:t>
            </a:r>
            <a:r>
              <a:rPr sz="2400" b="1" spc="-4" dirty="0">
                <a:latin typeface="Calibri"/>
                <a:cs typeface="Calibri"/>
              </a:rPr>
              <a:t>of the</a:t>
            </a:r>
            <a:r>
              <a:rPr sz="2400" b="1" spc="23" dirty="0">
                <a:latin typeface="Calibri"/>
                <a:cs typeface="Calibri"/>
              </a:rPr>
              <a:t> </a:t>
            </a:r>
            <a:r>
              <a:rPr sz="2400" b="1" spc="-8" dirty="0">
                <a:latin typeface="Calibri"/>
                <a:cs typeface="Calibri"/>
              </a:rPr>
              <a:t>Constitution</a:t>
            </a:r>
            <a:endParaRPr sz="2400" dirty="0">
              <a:latin typeface="Calibri"/>
              <a:cs typeface="Calibri"/>
            </a:endParaRPr>
          </a:p>
          <a:p>
            <a:pPr marL="266700" marR="926783" indent="-257175">
              <a:spcBef>
                <a:spcPts val="506"/>
              </a:spcBef>
              <a:buFont typeface="Arial"/>
              <a:buChar char="•"/>
              <a:tabLst>
                <a:tab pos="266224" algn="l"/>
                <a:tab pos="266700" algn="l"/>
              </a:tabLst>
            </a:pPr>
            <a:r>
              <a:rPr sz="2400" b="1" spc="-4" dirty="0">
                <a:solidFill>
                  <a:srgbClr val="FF0000"/>
                </a:solidFill>
                <a:latin typeface="Calibri"/>
                <a:cs typeface="Calibri"/>
              </a:rPr>
              <a:t>Amendment</a:t>
            </a:r>
            <a:r>
              <a:rPr sz="2400" b="1" spc="-4" dirty="0">
                <a:latin typeface="Calibri"/>
                <a:cs typeface="Calibri"/>
              </a:rPr>
              <a:t> </a:t>
            </a:r>
            <a:r>
              <a:rPr sz="2400" b="1" spc="-4" dirty="0">
                <a:solidFill>
                  <a:srgbClr val="FF0000"/>
                </a:solidFill>
                <a:latin typeface="Calibri"/>
                <a:cs typeface="Calibri"/>
              </a:rPr>
              <a:t>10</a:t>
            </a:r>
            <a:r>
              <a:rPr sz="2400" b="1" spc="-4" dirty="0">
                <a:latin typeface="Calibri"/>
                <a:cs typeface="Calibri"/>
              </a:rPr>
              <a:t> </a:t>
            </a:r>
            <a:r>
              <a:rPr sz="2400" b="1" spc="-19" dirty="0">
                <a:latin typeface="Calibri"/>
                <a:cs typeface="Calibri"/>
              </a:rPr>
              <a:t>states </a:t>
            </a:r>
            <a:r>
              <a:rPr sz="2400" b="1" spc="-8" dirty="0">
                <a:latin typeface="Calibri"/>
                <a:cs typeface="Calibri"/>
              </a:rPr>
              <a:t>that </a:t>
            </a:r>
            <a:r>
              <a:rPr sz="2400" b="1" spc="-15" dirty="0">
                <a:latin typeface="Calibri"/>
                <a:cs typeface="Calibri"/>
              </a:rPr>
              <a:t>any </a:t>
            </a:r>
            <a:r>
              <a:rPr sz="2400" b="1" spc="-11" dirty="0">
                <a:latin typeface="Calibri"/>
                <a:cs typeface="Calibri"/>
              </a:rPr>
              <a:t>powers </a:t>
            </a:r>
            <a:r>
              <a:rPr sz="2400" b="1" spc="-4" dirty="0">
                <a:latin typeface="Calibri"/>
                <a:cs typeface="Calibri"/>
              </a:rPr>
              <a:t>not </a:t>
            </a:r>
            <a:r>
              <a:rPr sz="2400" b="1" spc="-19" dirty="0">
                <a:latin typeface="Calibri"/>
                <a:cs typeface="Calibri"/>
              </a:rPr>
              <a:t>granted </a:t>
            </a:r>
            <a:r>
              <a:rPr sz="2400" b="1" spc="-11" dirty="0">
                <a:latin typeface="Calibri"/>
                <a:cs typeface="Calibri"/>
              </a:rPr>
              <a:t>to </a:t>
            </a:r>
            <a:r>
              <a:rPr sz="2400" b="1" spc="-4" dirty="0">
                <a:latin typeface="Calibri"/>
                <a:cs typeface="Calibri"/>
              </a:rPr>
              <a:t>the national  </a:t>
            </a:r>
            <a:r>
              <a:rPr sz="2400" b="1" spc="-11" dirty="0">
                <a:latin typeface="Calibri"/>
                <a:cs typeface="Calibri"/>
              </a:rPr>
              <a:t>government are reserved </a:t>
            </a:r>
            <a:r>
              <a:rPr sz="2400" b="1" spc="-15" dirty="0">
                <a:latin typeface="Calibri"/>
                <a:cs typeface="Calibri"/>
              </a:rPr>
              <a:t>for </a:t>
            </a:r>
            <a:r>
              <a:rPr sz="2400" b="1" spc="-4" dirty="0">
                <a:latin typeface="Calibri"/>
                <a:cs typeface="Calibri"/>
              </a:rPr>
              <a:t>the</a:t>
            </a:r>
            <a:r>
              <a:rPr sz="2400" b="1" spc="120" dirty="0">
                <a:latin typeface="Calibri"/>
                <a:cs typeface="Calibri"/>
              </a:rPr>
              <a:t> </a:t>
            </a:r>
            <a:r>
              <a:rPr sz="2400" b="1" spc="-19" dirty="0">
                <a:latin typeface="Calibri"/>
                <a:cs typeface="Calibri"/>
              </a:rPr>
              <a:t>states</a:t>
            </a:r>
            <a:endParaRPr sz="2400" dirty="0">
              <a:latin typeface="Calibri"/>
              <a:cs typeface="Calibri"/>
            </a:endParaRPr>
          </a:p>
          <a:p>
            <a:pPr marL="266700" indent="-257175">
              <a:spcBef>
                <a:spcPts val="506"/>
              </a:spcBef>
              <a:buFont typeface="Arial"/>
              <a:buChar char="•"/>
              <a:tabLst>
                <a:tab pos="266224" algn="l"/>
                <a:tab pos="266700" algn="l"/>
              </a:tabLst>
            </a:pPr>
            <a:r>
              <a:rPr sz="2400" b="1" spc="-8" dirty="0">
                <a:latin typeface="Calibri"/>
                <a:cs typeface="Calibri"/>
              </a:rPr>
              <a:t>Examples:</a:t>
            </a:r>
            <a:endParaRPr sz="2400" dirty="0">
              <a:latin typeface="Calibri"/>
              <a:cs typeface="Calibri"/>
            </a:endParaRPr>
          </a:p>
          <a:p>
            <a:pPr marL="567214" lvl="1" indent="-214789">
              <a:spcBef>
                <a:spcPts val="401"/>
              </a:spcBef>
              <a:buFont typeface="Arial"/>
              <a:buChar char="–"/>
              <a:tabLst>
                <a:tab pos="567214" algn="l"/>
                <a:tab pos="567690" algn="l"/>
              </a:tabLst>
            </a:pPr>
            <a:r>
              <a:rPr sz="2000" b="1" spc="-4" dirty="0">
                <a:latin typeface="Calibri"/>
                <a:cs typeface="Calibri"/>
              </a:rPr>
              <a:t>Establishing voting</a:t>
            </a:r>
            <a:r>
              <a:rPr sz="2000" b="1" spc="-49" dirty="0">
                <a:latin typeface="Calibri"/>
                <a:cs typeface="Calibri"/>
              </a:rPr>
              <a:t> </a:t>
            </a:r>
            <a:r>
              <a:rPr sz="2000" b="1" spc="-8" dirty="0">
                <a:latin typeface="Calibri"/>
                <a:cs typeface="Calibri"/>
              </a:rPr>
              <a:t>requirements</a:t>
            </a:r>
            <a:endParaRPr sz="2000" dirty="0">
              <a:latin typeface="Calibri"/>
              <a:cs typeface="Calibri"/>
            </a:endParaRPr>
          </a:p>
          <a:p>
            <a:pPr marL="567214" lvl="1" indent="-214789">
              <a:spcBef>
                <a:spcPts val="363"/>
              </a:spcBef>
              <a:buFont typeface="Arial"/>
              <a:buChar char="–"/>
              <a:tabLst>
                <a:tab pos="567214" algn="l"/>
                <a:tab pos="567690" algn="l"/>
              </a:tabLst>
            </a:pPr>
            <a:r>
              <a:rPr sz="2000" b="1" dirty="0">
                <a:latin typeface="Calibri"/>
                <a:cs typeface="Calibri"/>
              </a:rPr>
              <a:t>Running</a:t>
            </a:r>
            <a:r>
              <a:rPr sz="2000" b="1" spc="-30" dirty="0">
                <a:latin typeface="Calibri"/>
                <a:cs typeface="Calibri"/>
              </a:rPr>
              <a:t> </a:t>
            </a:r>
            <a:r>
              <a:rPr sz="2000" b="1" spc="-4" dirty="0">
                <a:latin typeface="Calibri"/>
                <a:cs typeface="Calibri"/>
              </a:rPr>
              <a:t>elections</a:t>
            </a:r>
            <a:endParaRPr sz="2000" dirty="0">
              <a:latin typeface="Calibri"/>
              <a:cs typeface="Calibri"/>
            </a:endParaRPr>
          </a:p>
          <a:p>
            <a:pPr marL="567214" lvl="1" indent="-214789">
              <a:spcBef>
                <a:spcPts val="360"/>
              </a:spcBef>
              <a:buFont typeface="Arial"/>
              <a:buChar char="–"/>
              <a:tabLst>
                <a:tab pos="567214" algn="l"/>
                <a:tab pos="567690" algn="l"/>
              </a:tabLst>
            </a:pPr>
            <a:r>
              <a:rPr sz="2000" b="1" spc="-4" dirty="0">
                <a:latin typeface="Calibri"/>
                <a:cs typeface="Calibri"/>
              </a:rPr>
              <a:t>Establishing</a:t>
            </a:r>
            <a:r>
              <a:rPr sz="2000" b="1" spc="-30" dirty="0">
                <a:latin typeface="Calibri"/>
                <a:cs typeface="Calibri"/>
              </a:rPr>
              <a:t> </a:t>
            </a:r>
            <a:r>
              <a:rPr sz="2000" b="1" spc="-4" dirty="0">
                <a:latin typeface="Calibri"/>
                <a:cs typeface="Calibri"/>
              </a:rPr>
              <a:t>education</a:t>
            </a:r>
            <a:endParaRPr sz="2000" dirty="0">
              <a:latin typeface="Calibri"/>
              <a:cs typeface="Calibri"/>
            </a:endParaRPr>
          </a:p>
          <a:p>
            <a:pPr marL="567214" lvl="1" indent="-214789">
              <a:spcBef>
                <a:spcPts val="360"/>
              </a:spcBef>
              <a:buFont typeface="Arial"/>
              <a:buChar char="–"/>
              <a:tabLst>
                <a:tab pos="567214" algn="l"/>
                <a:tab pos="567690" algn="l"/>
              </a:tabLst>
            </a:pPr>
            <a:r>
              <a:rPr sz="2000" b="1" dirty="0">
                <a:latin typeface="Calibri"/>
                <a:cs typeface="Calibri"/>
              </a:rPr>
              <a:t>Licensing</a:t>
            </a:r>
            <a:r>
              <a:rPr sz="2000" b="1" spc="-23" dirty="0">
                <a:latin typeface="Calibri"/>
                <a:cs typeface="Calibri"/>
              </a:rPr>
              <a:t> </a:t>
            </a:r>
            <a:r>
              <a:rPr sz="2000" b="1" spc="-4" dirty="0">
                <a:latin typeface="Calibri"/>
                <a:cs typeface="Calibri"/>
              </a:rPr>
              <a:t>professionals</a:t>
            </a:r>
            <a:endParaRPr sz="2000" dirty="0">
              <a:latin typeface="Calibri"/>
              <a:cs typeface="Calibri"/>
            </a:endParaRPr>
          </a:p>
          <a:p>
            <a:pPr marL="567214" lvl="1" indent="-214789">
              <a:spcBef>
                <a:spcPts val="360"/>
              </a:spcBef>
              <a:buFont typeface="Arial"/>
              <a:buChar char="–"/>
              <a:tabLst>
                <a:tab pos="567214" algn="l"/>
                <a:tab pos="567690" algn="l"/>
              </a:tabLst>
            </a:pPr>
            <a:r>
              <a:rPr sz="2000" b="1" spc="-8" dirty="0">
                <a:latin typeface="Calibri"/>
                <a:cs typeface="Calibri"/>
              </a:rPr>
              <a:t>Protecting </a:t>
            </a:r>
            <a:r>
              <a:rPr sz="2000" b="1" dirty="0">
                <a:latin typeface="Calibri"/>
                <a:cs typeface="Calibri"/>
              </a:rPr>
              <a:t>community</a:t>
            </a:r>
            <a:r>
              <a:rPr sz="2000" b="1" spc="-56" dirty="0">
                <a:latin typeface="Calibri"/>
                <a:cs typeface="Calibri"/>
              </a:rPr>
              <a:t> </a:t>
            </a:r>
            <a:r>
              <a:rPr sz="2000" b="1" dirty="0">
                <a:latin typeface="Calibri"/>
                <a:cs typeface="Calibri"/>
              </a:rPr>
              <a:t>health</a:t>
            </a:r>
            <a:endParaRPr sz="2000" dirty="0">
              <a:latin typeface="Calibri"/>
              <a:cs typeface="Calibri"/>
            </a:endParaRPr>
          </a:p>
          <a:p>
            <a:pPr marL="567214" lvl="1" indent="-214789">
              <a:spcBef>
                <a:spcPts val="360"/>
              </a:spcBef>
              <a:buFont typeface="Arial"/>
              <a:buChar char="–"/>
              <a:tabLst>
                <a:tab pos="567214" algn="l"/>
                <a:tab pos="567690" algn="l"/>
              </a:tabLst>
            </a:pPr>
            <a:r>
              <a:rPr sz="2000" b="1" spc="-4" dirty="0">
                <a:latin typeface="Calibri"/>
                <a:cs typeface="Calibri"/>
              </a:rPr>
              <a:t>Establishing </a:t>
            </a:r>
            <a:r>
              <a:rPr sz="2000" b="1" dirty="0">
                <a:latin typeface="Calibri"/>
                <a:cs typeface="Calibri"/>
              </a:rPr>
              <a:t>a </a:t>
            </a:r>
            <a:r>
              <a:rPr sz="2000" b="1" spc="-8" dirty="0">
                <a:latin typeface="Calibri"/>
                <a:cs typeface="Calibri"/>
              </a:rPr>
              <a:t>vehicle </a:t>
            </a:r>
            <a:r>
              <a:rPr sz="2000" b="1" spc="-4" dirty="0">
                <a:latin typeface="Calibri"/>
                <a:cs typeface="Calibri"/>
              </a:rPr>
              <a:t>code and </a:t>
            </a:r>
            <a:r>
              <a:rPr sz="2000" b="1" spc="-15" dirty="0">
                <a:latin typeface="Calibri"/>
                <a:cs typeface="Calibri"/>
              </a:rPr>
              <a:t>state</a:t>
            </a:r>
            <a:r>
              <a:rPr sz="2000" b="1" spc="-19" dirty="0">
                <a:latin typeface="Calibri"/>
                <a:cs typeface="Calibri"/>
              </a:rPr>
              <a:t> </a:t>
            </a:r>
            <a:r>
              <a:rPr sz="2000" b="1" dirty="0">
                <a:latin typeface="Calibri"/>
                <a:cs typeface="Calibri"/>
              </a:rPr>
              <a:t>police</a:t>
            </a:r>
            <a:endParaRPr sz="2000" dirty="0">
              <a:latin typeface="Calibri"/>
              <a:cs typeface="Calibri"/>
            </a:endParaRPr>
          </a:p>
        </p:txBody>
      </p:sp>
    </p:spTree>
    <p:extLst>
      <p:ext uri="{BB962C8B-B14F-4D97-AF65-F5344CB8AC3E}">
        <p14:creationId xmlns:p14="http://schemas.microsoft.com/office/powerpoint/2010/main" val="958401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9800" y="381000"/>
            <a:ext cx="5638800" cy="563616"/>
          </a:xfrm>
          <a:prstGeom prst="rect">
            <a:avLst/>
          </a:prstGeom>
        </p:spPr>
        <p:txBody>
          <a:bodyPr vert="horz" wrap="square" lIns="0" tIns="9525" rIns="0" bIns="0" rtlCol="0">
            <a:spAutoFit/>
          </a:bodyPr>
          <a:lstStyle/>
          <a:p>
            <a:pPr marL="9525">
              <a:spcBef>
                <a:spcPts val="75"/>
              </a:spcBef>
            </a:pPr>
            <a:r>
              <a:rPr dirty="0">
                <a:latin typeface="Calibri"/>
                <a:cs typeface="Calibri"/>
              </a:rPr>
              <a:t>BALANCE </a:t>
            </a:r>
            <a:r>
              <a:rPr spc="-4" dirty="0">
                <a:latin typeface="Calibri"/>
                <a:cs typeface="Calibri"/>
              </a:rPr>
              <a:t>OF POWER</a:t>
            </a:r>
            <a:r>
              <a:rPr spc="-53" dirty="0">
                <a:latin typeface="Calibri"/>
                <a:cs typeface="Calibri"/>
              </a:rPr>
              <a:t> </a:t>
            </a:r>
            <a:r>
              <a:rPr spc="-4" dirty="0">
                <a:latin typeface="Calibri"/>
                <a:cs typeface="Calibri"/>
              </a:rPr>
              <a:t>DEBATE</a:t>
            </a:r>
          </a:p>
        </p:txBody>
      </p:sp>
      <p:sp>
        <p:nvSpPr>
          <p:cNvPr id="3" name="object 3"/>
          <p:cNvSpPr txBox="1"/>
          <p:nvPr/>
        </p:nvSpPr>
        <p:spPr>
          <a:xfrm>
            <a:off x="381000" y="1178445"/>
            <a:ext cx="3886200" cy="4738765"/>
          </a:xfrm>
          <a:prstGeom prst="rect">
            <a:avLst/>
          </a:prstGeom>
        </p:spPr>
        <p:txBody>
          <a:bodyPr vert="horz" wrap="square" lIns="0" tIns="106204" rIns="0" bIns="0" rtlCol="0">
            <a:spAutoFit/>
          </a:bodyPr>
          <a:lstStyle/>
          <a:p>
            <a:pPr marL="1196340">
              <a:spcBef>
                <a:spcPts val="836"/>
              </a:spcBef>
            </a:pPr>
            <a:r>
              <a:rPr sz="2800" b="1" u="heavy" spc="-4" dirty="0">
                <a:uFill>
                  <a:solidFill>
                    <a:srgbClr val="000000"/>
                  </a:solidFill>
                </a:uFill>
                <a:latin typeface="Calibri"/>
                <a:cs typeface="Calibri"/>
              </a:rPr>
              <a:t>FEDERAL</a:t>
            </a:r>
            <a:endParaRPr sz="2800" dirty="0">
              <a:latin typeface="Calibri"/>
              <a:cs typeface="Calibri"/>
            </a:endParaRPr>
          </a:p>
          <a:p>
            <a:pPr marL="9525">
              <a:spcBef>
                <a:spcPts val="652"/>
              </a:spcBef>
            </a:pPr>
            <a:r>
              <a:rPr sz="2400" b="1" spc="-4" dirty="0">
                <a:latin typeface="Calibri"/>
                <a:cs typeface="Calibri"/>
              </a:rPr>
              <a:t>Fourteenth</a:t>
            </a:r>
            <a:r>
              <a:rPr sz="2400" b="1" spc="-45" dirty="0">
                <a:latin typeface="Calibri"/>
                <a:cs typeface="Calibri"/>
              </a:rPr>
              <a:t> </a:t>
            </a:r>
            <a:r>
              <a:rPr sz="2400" b="1" spc="-4" dirty="0">
                <a:latin typeface="Calibri"/>
                <a:cs typeface="Calibri"/>
              </a:rPr>
              <a:t>Amendment:</a:t>
            </a:r>
            <a:endParaRPr sz="2400" dirty="0">
              <a:latin typeface="Calibri"/>
              <a:cs typeface="Calibri"/>
            </a:endParaRPr>
          </a:p>
          <a:p>
            <a:pPr marL="9525" marR="3810">
              <a:lnSpc>
                <a:spcPct val="114999"/>
              </a:lnSpc>
              <a:spcBef>
                <a:spcPts val="1267"/>
              </a:spcBef>
            </a:pPr>
            <a:r>
              <a:rPr b="1" spc="-4" dirty="0">
                <a:latin typeface="Calibri"/>
                <a:cs typeface="Calibri"/>
              </a:rPr>
              <a:t>Constitutional Amendment </a:t>
            </a:r>
            <a:r>
              <a:rPr b="1" dirty="0">
                <a:latin typeface="Calibri"/>
                <a:cs typeface="Calibri"/>
              </a:rPr>
              <a:t>that </a:t>
            </a:r>
            <a:r>
              <a:rPr b="1" spc="-4" dirty="0">
                <a:latin typeface="Calibri"/>
                <a:cs typeface="Calibri"/>
              </a:rPr>
              <a:t>grants citizenship,  </a:t>
            </a:r>
            <a:r>
              <a:rPr b="1" dirty="0">
                <a:latin typeface="Calibri"/>
                <a:cs typeface="Calibri"/>
              </a:rPr>
              <a:t>equal </a:t>
            </a:r>
            <a:r>
              <a:rPr b="1" spc="-4" dirty="0">
                <a:latin typeface="Calibri"/>
                <a:cs typeface="Calibri"/>
              </a:rPr>
              <a:t>protection, </a:t>
            </a:r>
            <a:r>
              <a:rPr b="1" dirty="0">
                <a:latin typeface="Calibri"/>
                <a:cs typeface="Calibri"/>
              </a:rPr>
              <a:t>and due </a:t>
            </a:r>
            <a:r>
              <a:rPr b="1" spc="-4" dirty="0">
                <a:latin typeface="Calibri"/>
                <a:cs typeface="Calibri"/>
              </a:rPr>
              <a:t>process </a:t>
            </a:r>
            <a:r>
              <a:rPr b="1" dirty="0">
                <a:latin typeface="Calibri"/>
                <a:cs typeface="Calibri"/>
              </a:rPr>
              <a:t>under the law to</a:t>
            </a:r>
            <a:r>
              <a:rPr b="1" spc="-195" dirty="0">
                <a:latin typeface="Calibri"/>
                <a:cs typeface="Calibri"/>
              </a:rPr>
              <a:t> </a:t>
            </a:r>
            <a:r>
              <a:rPr b="1" dirty="0">
                <a:latin typeface="Calibri"/>
                <a:cs typeface="Calibri"/>
              </a:rPr>
              <a:t>all  </a:t>
            </a:r>
            <a:r>
              <a:rPr b="1" spc="-4" dirty="0">
                <a:latin typeface="Calibri"/>
                <a:cs typeface="Calibri"/>
              </a:rPr>
              <a:t>people </a:t>
            </a:r>
            <a:r>
              <a:rPr b="1" dirty="0">
                <a:latin typeface="Calibri"/>
                <a:cs typeface="Calibri"/>
              </a:rPr>
              <a:t>born in the United</a:t>
            </a:r>
            <a:r>
              <a:rPr b="1" spc="-75" dirty="0">
                <a:latin typeface="Calibri"/>
                <a:cs typeface="Calibri"/>
              </a:rPr>
              <a:t> </a:t>
            </a:r>
            <a:r>
              <a:rPr b="1" dirty="0">
                <a:latin typeface="Calibri"/>
                <a:cs typeface="Calibri"/>
              </a:rPr>
              <a:t>States.</a:t>
            </a:r>
            <a:endParaRPr dirty="0">
              <a:latin typeface="Calibri"/>
              <a:cs typeface="Calibri"/>
            </a:endParaRPr>
          </a:p>
          <a:p>
            <a:pPr marL="9525" marR="44291">
              <a:lnSpc>
                <a:spcPct val="114999"/>
              </a:lnSpc>
              <a:spcBef>
                <a:spcPts val="1196"/>
              </a:spcBef>
            </a:pPr>
            <a:r>
              <a:rPr b="1" spc="-4" dirty="0">
                <a:latin typeface="Calibri"/>
                <a:cs typeface="Calibri"/>
              </a:rPr>
              <a:t>Over </a:t>
            </a:r>
            <a:r>
              <a:rPr b="1" dirty="0">
                <a:latin typeface="Calibri"/>
                <a:cs typeface="Calibri"/>
              </a:rPr>
              <a:t>the years, the </a:t>
            </a:r>
            <a:r>
              <a:rPr b="1" spc="-4" dirty="0">
                <a:latin typeface="Calibri"/>
                <a:cs typeface="Calibri"/>
              </a:rPr>
              <a:t>Fourteenth Amendment </a:t>
            </a:r>
            <a:r>
              <a:rPr b="1" dirty="0">
                <a:latin typeface="Calibri"/>
                <a:cs typeface="Calibri"/>
              </a:rPr>
              <a:t>has</a:t>
            </a:r>
            <a:r>
              <a:rPr b="1" spc="-120" dirty="0">
                <a:latin typeface="Calibri"/>
                <a:cs typeface="Calibri"/>
              </a:rPr>
              <a:t> </a:t>
            </a:r>
            <a:r>
              <a:rPr b="1" dirty="0">
                <a:latin typeface="Calibri"/>
                <a:cs typeface="Calibri"/>
              </a:rPr>
              <a:t>been  used to </a:t>
            </a:r>
            <a:r>
              <a:rPr b="1" spc="-4" dirty="0">
                <a:latin typeface="Calibri"/>
                <a:cs typeface="Calibri"/>
              </a:rPr>
              <a:t>require </a:t>
            </a:r>
            <a:r>
              <a:rPr b="1" dirty="0">
                <a:latin typeface="Calibri"/>
                <a:cs typeface="Calibri"/>
              </a:rPr>
              <a:t>states to </a:t>
            </a:r>
            <a:r>
              <a:rPr b="1" spc="-4" dirty="0">
                <a:latin typeface="Calibri"/>
                <a:cs typeface="Calibri"/>
              </a:rPr>
              <a:t>protect most </a:t>
            </a:r>
            <a:r>
              <a:rPr b="1" dirty="0">
                <a:latin typeface="Calibri"/>
                <a:cs typeface="Calibri"/>
              </a:rPr>
              <a:t>of the same  </a:t>
            </a:r>
            <a:r>
              <a:rPr b="1" spc="-4" dirty="0">
                <a:latin typeface="Calibri"/>
                <a:cs typeface="Calibri"/>
              </a:rPr>
              <a:t>federal freedoms granted </a:t>
            </a:r>
            <a:r>
              <a:rPr b="1" dirty="0">
                <a:latin typeface="Calibri"/>
                <a:cs typeface="Calibri"/>
              </a:rPr>
              <a:t>by the Bill of</a:t>
            </a:r>
            <a:r>
              <a:rPr b="1" spc="-68" dirty="0">
                <a:latin typeface="Calibri"/>
                <a:cs typeface="Calibri"/>
              </a:rPr>
              <a:t> </a:t>
            </a:r>
            <a:r>
              <a:rPr b="1" spc="-4" dirty="0">
                <a:latin typeface="Calibri"/>
                <a:cs typeface="Calibri"/>
              </a:rPr>
              <a:t>Rights.</a:t>
            </a:r>
            <a:endParaRPr dirty="0">
              <a:latin typeface="Calibri"/>
              <a:cs typeface="Calibri"/>
            </a:endParaRPr>
          </a:p>
          <a:p>
            <a:pPr>
              <a:spcBef>
                <a:spcPts val="19"/>
              </a:spcBef>
            </a:pPr>
            <a:endParaRPr dirty="0">
              <a:latin typeface="Times New Roman"/>
              <a:cs typeface="Times New Roman"/>
            </a:endParaRPr>
          </a:p>
          <a:p>
            <a:pPr marL="9525">
              <a:spcBef>
                <a:spcPts val="4"/>
              </a:spcBef>
            </a:pPr>
            <a:r>
              <a:rPr b="1" dirty="0">
                <a:latin typeface="Calibri"/>
                <a:cs typeface="Calibri"/>
              </a:rPr>
              <a:t>Example: </a:t>
            </a:r>
            <a:r>
              <a:rPr b="1" spc="-4" dirty="0">
                <a:latin typeface="Calibri"/>
                <a:cs typeface="Calibri"/>
              </a:rPr>
              <a:t>African American voting</a:t>
            </a:r>
            <a:r>
              <a:rPr b="1" spc="-60" dirty="0">
                <a:latin typeface="Calibri"/>
                <a:cs typeface="Calibri"/>
              </a:rPr>
              <a:t> </a:t>
            </a:r>
            <a:r>
              <a:rPr b="1" spc="-4" dirty="0">
                <a:latin typeface="Calibri"/>
                <a:cs typeface="Calibri"/>
              </a:rPr>
              <a:t>rights.</a:t>
            </a:r>
            <a:endParaRPr dirty="0">
              <a:latin typeface="Calibri"/>
              <a:cs typeface="Calibri"/>
            </a:endParaRPr>
          </a:p>
        </p:txBody>
      </p:sp>
      <p:sp>
        <p:nvSpPr>
          <p:cNvPr id="4" name="object 4"/>
          <p:cNvSpPr txBox="1"/>
          <p:nvPr/>
        </p:nvSpPr>
        <p:spPr>
          <a:xfrm>
            <a:off x="4610448" y="1167282"/>
            <a:ext cx="4169568" cy="4184768"/>
          </a:xfrm>
          <a:prstGeom prst="rect">
            <a:avLst/>
          </a:prstGeom>
        </p:spPr>
        <p:txBody>
          <a:bodyPr vert="horz" wrap="square" lIns="0" tIns="106204" rIns="0" bIns="0" rtlCol="0">
            <a:spAutoFit/>
          </a:bodyPr>
          <a:lstStyle/>
          <a:p>
            <a:pPr marL="1651159">
              <a:spcBef>
                <a:spcPts val="836"/>
              </a:spcBef>
            </a:pPr>
            <a:r>
              <a:rPr sz="2800" b="1" u="heavy" spc="-75" dirty="0">
                <a:uFill>
                  <a:solidFill>
                    <a:srgbClr val="000000"/>
                  </a:solidFill>
                </a:uFill>
                <a:latin typeface="Calibri"/>
                <a:cs typeface="Calibri"/>
              </a:rPr>
              <a:t>STATE</a:t>
            </a:r>
            <a:endParaRPr sz="2800" dirty="0">
              <a:latin typeface="Calibri"/>
              <a:cs typeface="Calibri"/>
            </a:endParaRPr>
          </a:p>
          <a:p>
            <a:pPr marL="9525">
              <a:spcBef>
                <a:spcPts val="652"/>
              </a:spcBef>
            </a:pPr>
            <a:r>
              <a:rPr sz="2400" b="1" spc="-4" dirty="0">
                <a:latin typeface="Calibri"/>
                <a:cs typeface="Calibri"/>
              </a:rPr>
              <a:t>Tenth</a:t>
            </a:r>
            <a:r>
              <a:rPr sz="2400" b="1" spc="-8" dirty="0">
                <a:latin typeface="Calibri"/>
                <a:cs typeface="Calibri"/>
              </a:rPr>
              <a:t> </a:t>
            </a:r>
            <a:r>
              <a:rPr sz="2400" b="1" spc="-4" dirty="0">
                <a:latin typeface="Calibri"/>
                <a:cs typeface="Calibri"/>
              </a:rPr>
              <a:t>Amendment:</a:t>
            </a:r>
            <a:endParaRPr sz="2400" dirty="0">
              <a:latin typeface="Calibri"/>
              <a:cs typeface="Calibri"/>
            </a:endParaRPr>
          </a:p>
          <a:p>
            <a:pPr marL="9525" marR="293846">
              <a:lnSpc>
                <a:spcPct val="114999"/>
              </a:lnSpc>
              <a:spcBef>
                <a:spcPts val="1267"/>
              </a:spcBef>
            </a:pPr>
            <a:r>
              <a:rPr b="1" spc="-4" dirty="0">
                <a:latin typeface="Calibri"/>
                <a:cs typeface="Calibri"/>
              </a:rPr>
              <a:t>Constitutional Amendment </a:t>
            </a:r>
            <a:r>
              <a:rPr b="1" dirty="0">
                <a:latin typeface="Calibri"/>
                <a:cs typeface="Calibri"/>
              </a:rPr>
              <a:t>that </a:t>
            </a:r>
            <a:r>
              <a:rPr b="1" spc="-4" dirty="0">
                <a:latin typeface="Calibri"/>
                <a:cs typeface="Calibri"/>
              </a:rPr>
              <a:t>stipulates </a:t>
            </a:r>
            <a:r>
              <a:rPr b="1" dirty="0">
                <a:latin typeface="Calibri"/>
                <a:cs typeface="Calibri"/>
              </a:rPr>
              <a:t>that</a:t>
            </a:r>
            <a:r>
              <a:rPr b="1" spc="-79" dirty="0">
                <a:latin typeface="Calibri"/>
                <a:cs typeface="Calibri"/>
              </a:rPr>
              <a:t> </a:t>
            </a:r>
            <a:r>
              <a:rPr b="1" dirty="0">
                <a:latin typeface="Calibri"/>
                <a:cs typeface="Calibri"/>
              </a:rPr>
              <a:t>all  powers </a:t>
            </a:r>
            <a:r>
              <a:rPr b="1" spc="-4" dirty="0">
                <a:latin typeface="Calibri"/>
                <a:cs typeface="Calibri"/>
              </a:rPr>
              <a:t>not given </a:t>
            </a:r>
            <a:r>
              <a:rPr b="1" dirty="0">
                <a:latin typeface="Calibri"/>
                <a:cs typeface="Calibri"/>
              </a:rPr>
              <a:t>to the </a:t>
            </a:r>
            <a:r>
              <a:rPr b="1" spc="-4" dirty="0">
                <a:latin typeface="Calibri"/>
                <a:cs typeface="Calibri"/>
              </a:rPr>
              <a:t>federal government </a:t>
            </a:r>
            <a:r>
              <a:rPr b="1" dirty="0">
                <a:latin typeface="Calibri"/>
                <a:cs typeface="Calibri"/>
              </a:rPr>
              <a:t>are  </a:t>
            </a:r>
            <a:r>
              <a:rPr b="1" spc="-4" dirty="0">
                <a:solidFill>
                  <a:srgbClr val="FF0000"/>
                </a:solidFill>
                <a:latin typeface="Calibri"/>
                <a:cs typeface="Calibri"/>
              </a:rPr>
              <a:t>reserved </a:t>
            </a:r>
            <a:r>
              <a:rPr b="1" dirty="0">
                <a:solidFill>
                  <a:srgbClr val="FF0000"/>
                </a:solidFill>
                <a:latin typeface="Calibri"/>
                <a:cs typeface="Calibri"/>
              </a:rPr>
              <a:t>to the States </a:t>
            </a:r>
            <a:r>
              <a:rPr b="1" dirty="0">
                <a:latin typeface="Calibri"/>
                <a:cs typeface="Calibri"/>
              </a:rPr>
              <a:t>or </a:t>
            </a:r>
            <a:r>
              <a:rPr b="1" dirty="0">
                <a:solidFill>
                  <a:srgbClr val="FF0000"/>
                </a:solidFill>
                <a:latin typeface="Calibri"/>
                <a:cs typeface="Calibri"/>
              </a:rPr>
              <a:t>the</a:t>
            </a:r>
            <a:r>
              <a:rPr b="1" spc="-68" dirty="0">
                <a:solidFill>
                  <a:srgbClr val="FF0000"/>
                </a:solidFill>
                <a:latin typeface="Calibri"/>
                <a:cs typeface="Calibri"/>
              </a:rPr>
              <a:t> </a:t>
            </a:r>
            <a:r>
              <a:rPr b="1" dirty="0">
                <a:solidFill>
                  <a:srgbClr val="FF0000"/>
                </a:solidFill>
                <a:latin typeface="Calibri"/>
                <a:cs typeface="Calibri"/>
              </a:rPr>
              <a:t>people.</a:t>
            </a:r>
            <a:endParaRPr dirty="0">
              <a:solidFill>
                <a:srgbClr val="FF0000"/>
              </a:solidFill>
              <a:latin typeface="Calibri"/>
              <a:cs typeface="Calibri"/>
            </a:endParaRPr>
          </a:p>
          <a:p>
            <a:pPr marL="9525" marR="3810">
              <a:lnSpc>
                <a:spcPct val="114999"/>
              </a:lnSpc>
              <a:spcBef>
                <a:spcPts val="1196"/>
              </a:spcBef>
            </a:pPr>
            <a:r>
              <a:rPr b="1" spc="-4" dirty="0">
                <a:latin typeface="Calibri"/>
                <a:cs typeface="Calibri"/>
              </a:rPr>
              <a:t>This guarantee protects </a:t>
            </a:r>
            <a:r>
              <a:rPr b="1" dirty="0">
                <a:latin typeface="Calibri"/>
                <a:cs typeface="Calibri"/>
              </a:rPr>
              <a:t>states’ </a:t>
            </a:r>
            <a:r>
              <a:rPr b="1" spc="-4" dirty="0">
                <a:latin typeface="Calibri"/>
                <a:cs typeface="Calibri"/>
              </a:rPr>
              <a:t>reserved </a:t>
            </a:r>
            <a:r>
              <a:rPr b="1" dirty="0">
                <a:latin typeface="Calibri"/>
                <a:cs typeface="Calibri"/>
              </a:rPr>
              <a:t>powers to  </a:t>
            </a:r>
            <a:r>
              <a:rPr b="1" spc="-4" dirty="0">
                <a:latin typeface="Calibri"/>
                <a:cs typeface="Calibri"/>
              </a:rPr>
              <a:t>regulate </a:t>
            </a:r>
            <a:r>
              <a:rPr b="1" dirty="0">
                <a:latin typeface="Calibri"/>
                <a:cs typeface="Calibri"/>
              </a:rPr>
              <a:t>such </a:t>
            </a:r>
            <a:r>
              <a:rPr b="1" spc="-4" dirty="0">
                <a:latin typeface="Calibri"/>
                <a:cs typeface="Calibri"/>
              </a:rPr>
              <a:t>things </a:t>
            </a:r>
            <a:r>
              <a:rPr b="1" dirty="0">
                <a:latin typeface="Calibri"/>
                <a:cs typeface="Calibri"/>
              </a:rPr>
              <a:t>as </a:t>
            </a:r>
            <a:r>
              <a:rPr b="1" spc="-4" dirty="0">
                <a:latin typeface="Calibri"/>
                <a:cs typeface="Calibri"/>
              </a:rPr>
              <a:t>marriage, divorce, </a:t>
            </a:r>
            <a:r>
              <a:rPr b="1" dirty="0">
                <a:latin typeface="Calibri"/>
                <a:cs typeface="Calibri"/>
              </a:rPr>
              <a:t>and  intrastate </a:t>
            </a:r>
            <a:r>
              <a:rPr b="1" spc="-4" dirty="0">
                <a:latin typeface="Calibri"/>
                <a:cs typeface="Calibri"/>
              </a:rPr>
              <a:t>transportation </a:t>
            </a:r>
            <a:r>
              <a:rPr b="1" dirty="0">
                <a:latin typeface="Calibri"/>
                <a:cs typeface="Calibri"/>
              </a:rPr>
              <a:t>and </a:t>
            </a:r>
            <a:r>
              <a:rPr b="1" spc="-4" dirty="0">
                <a:latin typeface="Calibri"/>
                <a:cs typeface="Calibri"/>
              </a:rPr>
              <a:t>commerce, </a:t>
            </a:r>
            <a:r>
              <a:rPr b="1" dirty="0">
                <a:latin typeface="Calibri"/>
                <a:cs typeface="Calibri"/>
              </a:rPr>
              <a:t>and to pass  laws </a:t>
            </a:r>
            <a:r>
              <a:rPr b="1" spc="-4" dirty="0">
                <a:latin typeface="Calibri"/>
                <a:cs typeface="Calibri"/>
              </a:rPr>
              <a:t>affecting education </a:t>
            </a:r>
            <a:r>
              <a:rPr b="1" dirty="0">
                <a:latin typeface="Calibri"/>
                <a:cs typeface="Calibri"/>
              </a:rPr>
              <a:t>and </a:t>
            </a:r>
            <a:r>
              <a:rPr b="1" spc="-4" dirty="0">
                <a:latin typeface="Calibri"/>
                <a:cs typeface="Calibri"/>
              </a:rPr>
              <a:t>public </a:t>
            </a:r>
            <a:r>
              <a:rPr b="1" dirty="0">
                <a:latin typeface="Calibri"/>
                <a:cs typeface="Calibri"/>
              </a:rPr>
              <a:t>health and</a:t>
            </a:r>
            <a:r>
              <a:rPr b="1" spc="-120" dirty="0">
                <a:latin typeface="Calibri"/>
                <a:cs typeface="Calibri"/>
              </a:rPr>
              <a:t> </a:t>
            </a:r>
            <a:r>
              <a:rPr b="1" dirty="0">
                <a:latin typeface="Calibri"/>
                <a:cs typeface="Calibri"/>
              </a:rPr>
              <a:t>safety.</a:t>
            </a:r>
            <a:endParaRPr dirty="0">
              <a:latin typeface="Calibri"/>
              <a:cs typeface="Calibri"/>
            </a:endParaRPr>
          </a:p>
        </p:txBody>
      </p:sp>
    </p:spTree>
    <p:extLst>
      <p:ext uri="{BB962C8B-B14F-4D97-AF65-F5344CB8AC3E}">
        <p14:creationId xmlns:p14="http://schemas.microsoft.com/office/powerpoint/2010/main" val="277665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228600"/>
            <a:ext cx="6896100" cy="563616"/>
          </a:xfrm>
          <a:prstGeom prst="rect">
            <a:avLst/>
          </a:prstGeom>
        </p:spPr>
        <p:txBody>
          <a:bodyPr vert="horz" wrap="square" lIns="0" tIns="9525" rIns="0" bIns="0" rtlCol="0">
            <a:spAutoFit/>
          </a:bodyPr>
          <a:lstStyle/>
          <a:p>
            <a:pPr marL="9525" algn="ctr">
              <a:spcBef>
                <a:spcPts val="75"/>
              </a:spcBef>
            </a:pPr>
            <a:r>
              <a:rPr dirty="0">
                <a:latin typeface="Calibri"/>
                <a:cs typeface="Calibri"/>
              </a:rPr>
              <a:t>BALANCE </a:t>
            </a:r>
            <a:r>
              <a:rPr spc="-4" dirty="0">
                <a:latin typeface="Calibri"/>
                <a:cs typeface="Calibri"/>
              </a:rPr>
              <a:t>OF POWER</a:t>
            </a:r>
            <a:r>
              <a:rPr spc="-53" dirty="0">
                <a:latin typeface="Calibri"/>
                <a:cs typeface="Calibri"/>
              </a:rPr>
              <a:t> </a:t>
            </a:r>
            <a:r>
              <a:rPr spc="-4" dirty="0">
                <a:latin typeface="Calibri"/>
                <a:cs typeface="Calibri"/>
              </a:rPr>
              <a:t>DEBATE</a:t>
            </a:r>
          </a:p>
        </p:txBody>
      </p:sp>
      <p:sp>
        <p:nvSpPr>
          <p:cNvPr id="3" name="object 3"/>
          <p:cNvSpPr txBox="1"/>
          <p:nvPr/>
        </p:nvSpPr>
        <p:spPr>
          <a:xfrm>
            <a:off x="496729" y="849885"/>
            <a:ext cx="4151471" cy="2726227"/>
          </a:xfrm>
          <a:prstGeom prst="rect">
            <a:avLst/>
          </a:prstGeom>
        </p:spPr>
        <p:txBody>
          <a:bodyPr vert="horz" wrap="square" lIns="0" tIns="10001" rIns="0" bIns="0" rtlCol="0">
            <a:spAutoFit/>
          </a:bodyPr>
          <a:lstStyle/>
          <a:p>
            <a:pPr marL="844391">
              <a:spcBef>
                <a:spcPts val="79"/>
              </a:spcBef>
            </a:pPr>
            <a:r>
              <a:rPr sz="3200" b="1" u="heavy" dirty="0">
                <a:uFill>
                  <a:solidFill>
                    <a:srgbClr val="000000"/>
                  </a:solidFill>
                </a:uFill>
                <a:latin typeface="Calibri"/>
                <a:cs typeface="Calibri"/>
              </a:rPr>
              <a:t>FEDERAL</a:t>
            </a:r>
            <a:endParaRPr sz="3200" dirty="0">
              <a:latin typeface="Calibri"/>
              <a:cs typeface="Calibri"/>
            </a:endParaRPr>
          </a:p>
          <a:p>
            <a:pPr marL="9525">
              <a:spcBef>
                <a:spcPts val="1473"/>
              </a:spcBef>
            </a:pPr>
            <a:r>
              <a:rPr sz="2400" b="1" spc="-4" dirty="0">
                <a:latin typeface="Calibri"/>
                <a:cs typeface="Calibri"/>
              </a:rPr>
              <a:t>Implied powers:</a:t>
            </a:r>
            <a:endParaRPr sz="2400" dirty="0">
              <a:latin typeface="Calibri"/>
              <a:cs typeface="Calibri"/>
            </a:endParaRPr>
          </a:p>
          <a:p>
            <a:pPr marL="9525" marR="108585">
              <a:spcBef>
                <a:spcPts val="19"/>
              </a:spcBef>
            </a:pPr>
            <a:r>
              <a:rPr dirty="0">
                <a:latin typeface="Calibri"/>
                <a:cs typeface="Calibri"/>
              </a:rPr>
              <a:t>Powers </a:t>
            </a:r>
            <a:r>
              <a:rPr spc="-4" dirty="0">
                <a:latin typeface="Calibri"/>
                <a:cs typeface="Calibri"/>
              </a:rPr>
              <a:t>of </a:t>
            </a:r>
            <a:r>
              <a:rPr dirty="0">
                <a:latin typeface="Calibri"/>
                <a:cs typeface="Calibri"/>
              </a:rPr>
              <a:t>the </a:t>
            </a:r>
            <a:r>
              <a:rPr spc="-4" dirty="0">
                <a:latin typeface="Calibri"/>
                <a:cs typeface="Calibri"/>
              </a:rPr>
              <a:t>federal government </a:t>
            </a:r>
            <a:r>
              <a:rPr dirty="0">
                <a:latin typeface="Calibri"/>
                <a:cs typeface="Calibri"/>
              </a:rPr>
              <a:t>that </a:t>
            </a:r>
            <a:r>
              <a:rPr spc="-4" dirty="0">
                <a:latin typeface="Calibri"/>
                <a:cs typeface="Calibri"/>
              </a:rPr>
              <a:t>are not  explicitly named </a:t>
            </a:r>
            <a:r>
              <a:rPr dirty="0">
                <a:latin typeface="Calibri"/>
                <a:cs typeface="Calibri"/>
              </a:rPr>
              <a:t>in the </a:t>
            </a:r>
            <a:r>
              <a:rPr spc="-4" dirty="0">
                <a:latin typeface="Calibri"/>
                <a:cs typeface="Calibri"/>
              </a:rPr>
              <a:t>Constitution but</a:t>
            </a:r>
            <a:r>
              <a:rPr spc="19" dirty="0">
                <a:latin typeface="Calibri"/>
                <a:cs typeface="Calibri"/>
              </a:rPr>
              <a:t> </a:t>
            </a:r>
            <a:r>
              <a:rPr spc="-4" dirty="0">
                <a:latin typeface="Calibri"/>
                <a:cs typeface="Calibri"/>
              </a:rPr>
              <a:t>are</a:t>
            </a:r>
            <a:r>
              <a:rPr lang="en-US" spc="-4" dirty="0">
                <a:latin typeface="Calibri"/>
                <a:cs typeface="Calibri"/>
              </a:rPr>
              <a:t> </a:t>
            </a:r>
            <a:r>
              <a:rPr spc="-4" dirty="0">
                <a:latin typeface="Calibri"/>
                <a:cs typeface="Calibri"/>
              </a:rPr>
              <a:t>implied </a:t>
            </a:r>
            <a:r>
              <a:rPr dirty="0">
                <a:latin typeface="Calibri"/>
                <a:cs typeface="Calibri"/>
              </a:rPr>
              <a:t>by the </a:t>
            </a:r>
            <a:r>
              <a:rPr spc="-4" dirty="0">
                <a:latin typeface="Calibri"/>
                <a:cs typeface="Calibri"/>
              </a:rPr>
              <a:t>“necessary </a:t>
            </a:r>
            <a:r>
              <a:rPr dirty="0">
                <a:latin typeface="Calibri"/>
                <a:cs typeface="Calibri"/>
              </a:rPr>
              <a:t>and </a:t>
            </a:r>
            <a:r>
              <a:rPr spc="-4" dirty="0">
                <a:latin typeface="Calibri"/>
                <a:cs typeface="Calibri"/>
              </a:rPr>
              <a:t>proper </a:t>
            </a:r>
            <a:r>
              <a:rPr dirty="0">
                <a:latin typeface="Calibri"/>
                <a:cs typeface="Calibri"/>
              </a:rPr>
              <a:t>clause” </a:t>
            </a:r>
            <a:r>
              <a:rPr spc="-4" dirty="0">
                <a:latin typeface="Calibri"/>
                <a:cs typeface="Calibri"/>
              </a:rPr>
              <a:t>so  </a:t>
            </a:r>
            <a:r>
              <a:rPr dirty="0">
                <a:latin typeface="Calibri"/>
                <a:cs typeface="Calibri"/>
              </a:rPr>
              <a:t>that the </a:t>
            </a:r>
            <a:r>
              <a:rPr spc="-4" dirty="0">
                <a:latin typeface="Calibri"/>
                <a:cs typeface="Calibri"/>
              </a:rPr>
              <a:t>federal government </a:t>
            </a:r>
            <a:r>
              <a:rPr dirty="0">
                <a:latin typeface="Calibri"/>
                <a:cs typeface="Calibri"/>
              </a:rPr>
              <a:t>can carry </a:t>
            </a:r>
            <a:r>
              <a:rPr spc="-4" dirty="0">
                <a:latin typeface="Calibri"/>
                <a:cs typeface="Calibri"/>
              </a:rPr>
              <a:t>out its  </a:t>
            </a:r>
            <a:r>
              <a:rPr dirty="0">
                <a:latin typeface="Calibri"/>
                <a:cs typeface="Calibri"/>
              </a:rPr>
              <a:t>enumerated</a:t>
            </a:r>
            <a:r>
              <a:rPr spc="-4" dirty="0">
                <a:latin typeface="Calibri"/>
                <a:cs typeface="Calibri"/>
              </a:rPr>
              <a:t> powers.</a:t>
            </a:r>
            <a:endParaRPr dirty="0">
              <a:latin typeface="Calibri"/>
              <a:cs typeface="Calibri"/>
            </a:endParaRPr>
          </a:p>
        </p:txBody>
      </p:sp>
      <p:sp>
        <p:nvSpPr>
          <p:cNvPr id="4" name="object 4"/>
          <p:cNvSpPr txBox="1"/>
          <p:nvPr/>
        </p:nvSpPr>
        <p:spPr>
          <a:xfrm>
            <a:off x="4648200" y="787734"/>
            <a:ext cx="4188143" cy="4726774"/>
          </a:xfrm>
          <a:prstGeom prst="rect">
            <a:avLst/>
          </a:prstGeom>
        </p:spPr>
        <p:txBody>
          <a:bodyPr vert="horz" wrap="square" lIns="0" tIns="10001" rIns="0" bIns="0" rtlCol="0">
            <a:spAutoFit/>
          </a:bodyPr>
          <a:lstStyle/>
          <a:p>
            <a:pPr marL="1610201">
              <a:spcBef>
                <a:spcPts val="79"/>
              </a:spcBef>
            </a:pPr>
            <a:r>
              <a:rPr sz="3200" b="1" u="heavy" spc="-83" dirty="0">
                <a:uFill>
                  <a:solidFill>
                    <a:srgbClr val="000000"/>
                  </a:solidFill>
                </a:uFill>
                <a:latin typeface="Calibri"/>
                <a:cs typeface="Calibri"/>
              </a:rPr>
              <a:t>STATE</a:t>
            </a:r>
            <a:endParaRPr sz="3200" dirty="0">
              <a:latin typeface="Calibri"/>
              <a:cs typeface="Calibri"/>
            </a:endParaRPr>
          </a:p>
          <a:p>
            <a:pPr marL="9525">
              <a:spcBef>
                <a:spcPts val="1473"/>
              </a:spcBef>
            </a:pPr>
            <a:r>
              <a:rPr sz="2400" b="1" dirty="0">
                <a:latin typeface="Calibri"/>
                <a:cs typeface="Calibri"/>
              </a:rPr>
              <a:t>Reserved</a:t>
            </a:r>
            <a:r>
              <a:rPr sz="2400" b="1" spc="-11" dirty="0">
                <a:latin typeface="Calibri"/>
                <a:cs typeface="Calibri"/>
              </a:rPr>
              <a:t> </a:t>
            </a:r>
            <a:r>
              <a:rPr sz="2400" b="1" dirty="0">
                <a:latin typeface="Calibri"/>
                <a:cs typeface="Calibri"/>
              </a:rPr>
              <a:t>powers:</a:t>
            </a:r>
            <a:endParaRPr sz="2400" dirty="0">
              <a:latin typeface="Calibri"/>
              <a:cs typeface="Calibri"/>
            </a:endParaRPr>
          </a:p>
          <a:p>
            <a:pPr marL="9525" marR="3810">
              <a:spcBef>
                <a:spcPts val="19"/>
              </a:spcBef>
            </a:pPr>
            <a:r>
              <a:rPr dirty="0">
                <a:latin typeface="Calibri"/>
                <a:cs typeface="Calibri"/>
              </a:rPr>
              <a:t>Powers that only the </a:t>
            </a:r>
            <a:r>
              <a:rPr spc="-4" dirty="0">
                <a:latin typeface="Calibri"/>
                <a:cs typeface="Calibri"/>
              </a:rPr>
              <a:t>state governments </a:t>
            </a:r>
            <a:r>
              <a:rPr dirty="0">
                <a:latin typeface="Calibri"/>
                <a:cs typeface="Calibri"/>
              </a:rPr>
              <a:t>can  carry </a:t>
            </a:r>
            <a:r>
              <a:rPr spc="-4" dirty="0">
                <a:latin typeface="Calibri"/>
                <a:cs typeface="Calibri"/>
              </a:rPr>
              <a:t>out, such </a:t>
            </a:r>
            <a:r>
              <a:rPr dirty="0">
                <a:latin typeface="Calibri"/>
                <a:cs typeface="Calibri"/>
              </a:rPr>
              <a:t>as </a:t>
            </a:r>
            <a:r>
              <a:rPr spc="-4" dirty="0">
                <a:latin typeface="Calibri"/>
                <a:cs typeface="Calibri"/>
              </a:rPr>
              <a:t>setting </a:t>
            </a:r>
            <a:r>
              <a:rPr dirty="0">
                <a:latin typeface="Calibri"/>
                <a:cs typeface="Calibri"/>
              </a:rPr>
              <a:t>up </a:t>
            </a:r>
            <a:r>
              <a:rPr spc="-4" dirty="0">
                <a:latin typeface="Calibri"/>
                <a:cs typeface="Calibri"/>
              </a:rPr>
              <a:t>schools or </a:t>
            </a:r>
            <a:r>
              <a:rPr dirty="0">
                <a:latin typeface="Calibri"/>
                <a:cs typeface="Calibri"/>
              </a:rPr>
              <a:t>running  </a:t>
            </a:r>
            <a:r>
              <a:rPr spc="-4" dirty="0">
                <a:latin typeface="Calibri"/>
                <a:cs typeface="Calibri"/>
              </a:rPr>
              <a:t>elections. The </a:t>
            </a:r>
            <a:r>
              <a:rPr dirty="0">
                <a:latin typeface="Calibri"/>
                <a:cs typeface="Calibri"/>
              </a:rPr>
              <a:t>concept of </a:t>
            </a:r>
            <a:r>
              <a:rPr spc="-4" dirty="0">
                <a:latin typeface="Calibri"/>
                <a:cs typeface="Calibri"/>
              </a:rPr>
              <a:t>reserved powers </a:t>
            </a:r>
            <a:r>
              <a:rPr dirty="0">
                <a:latin typeface="Calibri"/>
                <a:cs typeface="Calibri"/>
              </a:rPr>
              <a:t>is  </a:t>
            </a:r>
            <a:r>
              <a:rPr spc="-4" dirty="0">
                <a:latin typeface="Calibri"/>
                <a:cs typeface="Calibri"/>
              </a:rPr>
              <a:t>defined in </a:t>
            </a:r>
            <a:r>
              <a:rPr dirty="0">
                <a:latin typeface="Calibri"/>
                <a:cs typeface="Calibri"/>
              </a:rPr>
              <a:t>the </a:t>
            </a:r>
            <a:r>
              <a:rPr b="1" dirty="0">
                <a:solidFill>
                  <a:srgbClr val="FF0000"/>
                </a:solidFill>
                <a:latin typeface="Calibri"/>
                <a:cs typeface="Calibri"/>
              </a:rPr>
              <a:t>10th Amendment</a:t>
            </a:r>
            <a:r>
              <a:rPr dirty="0">
                <a:latin typeface="Calibri"/>
                <a:cs typeface="Calibri"/>
              </a:rPr>
              <a:t>, which </a:t>
            </a:r>
            <a:r>
              <a:rPr spc="-4" dirty="0">
                <a:latin typeface="Calibri"/>
                <a:cs typeface="Calibri"/>
              </a:rPr>
              <a:t>states,  </a:t>
            </a:r>
            <a:r>
              <a:rPr i="1" dirty="0">
                <a:latin typeface="Calibri"/>
                <a:cs typeface="Calibri"/>
              </a:rPr>
              <a:t>''The </a:t>
            </a:r>
            <a:r>
              <a:rPr i="1" spc="-4" dirty="0">
                <a:latin typeface="Calibri"/>
                <a:cs typeface="Calibri"/>
              </a:rPr>
              <a:t>powers not delegated </a:t>
            </a:r>
            <a:r>
              <a:rPr i="1" dirty="0">
                <a:latin typeface="Calibri"/>
                <a:cs typeface="Calibri"/>
              </a:rPr>
              <a:t>to the United States  </a:t>
            </a:r>
            <a:r>
              <a:rPr i="1" spc="-4" dirty="0">
                <a:latin typeface="Calibri"/>
                <a:cs typeface="Calibri"/>
              </a:rPr>
              <a:t>by </a:t>
            </a:r>
            <a:r>
              <a:rPr i="1" dirty="0">
                <a:latin typeface="Calibri"/>
                <a:cs typeface="Calibri"/>
              </a:rPr>
              <a:t>the </a:t>
            </a:r>
            <a:r>
              <a:rPr i="1" spc="-4" dirty="0">
                <a:latin typeface="Calibri"/>
                <a:cs typeface="Calibri"/>
              </a:rPr>
              <a:t>Constitution, nor prohibited by </a:t>
            </a:r>
            <a:r>
              <a:rPr i="1" dirty="0">
                <a:latin typeface="Calibri"/>
                <a:cs typeface="Calibri"/>
              </a:rPr>
              <a:t>it to the  </a:t>
            </a:r>
            <a:r>
              <a:rPr i="1" spc="-4" dirty="0">
                <a:latin typeface="Calibri"/>
                <a:cs typeface="Calibri"/>
              </a:rPr>
              <a:t>states, </a:t>
            </a:r>
            <a:r>
              <a:rPr i="1" dirty="0">
                <a:latin typeface="Calibri"/>
                <a:cs typeface="Calibri"/>
              </a:rPr>
              <a:t>are </a:t>
            </a:r>
            <a:r>
              <a:rPr i="1" spc="-4" dirty="0">
                <a:latin typeface="Calibri"/>
                <a:cs typeface="Calibri"/>
              </a:rPr>
              <a:t>reserved </a:t>
            </a:r>
            <a:r>
              <a:rPr i="1" dirty="0">
                <a:latin typeface="Calibri"/>
                <a:cs typeface="Calibri"/>
              </a:rPr>
              <a:t>to the </a:t>
            </a:r>
            <a:r>
              <a:rPr i="1" spc="-4" dirty="0">
                <a:latin typeface="Calibri"/>
                <a:cs typeface="Calibri"/>
              </a:rPr>
              <a:t>states respectively.''  </a:t>
            </a:r>
            <a:r>
              <a:rPr dirty="0">
                <a:latin typeface="Calibri"/>
                <a:cs typeface="Calibri"/>
              </a:rPr>
              <a:t>In </a:t>
            </a:r>
            <a:r>
              <a:rPr spc="-4" dirty="0">
                <a:latin typeface="Calibri"/>
                <a:cs typeface="Calibri"/>
              </a:rPr>
              <a:t>other words, if </a:t>
            </a:r>
            <a:r>
              <a:rPr dirty="0">
                <a:latin typeface="Calibri"/>
                <a:cs typeface="Calibri"/>
              </a:rPr>
              <a:t>the </a:t>
            </a:r>
            <a:r>
              <a:rPr spc="-4" dirty="0">
                <a:latin typeface="Calibri"/>
                <a:cs typeface="Calibri"/>
              </a:rPr>
              <a:t>Constitution does not give  </a:t>
            </a:r>
            <a:r>
              <a:rPr dirty="0">
                <a:latin typeface="Calibri"/>
                <a:cs typeface="Calibri"/>
              </a:rPr>
              <a:t>a certain </a:t>
            </a:r>
            <a:r>
              <a:rPr spc="-4" dirty="0">
                <a:latin typeface="Calibri"/>
                <a:cs typeface="Calibri"/>
              </a:rPr>
              <a:t>power </a:t>
            </a:r>
            <a:r>
              <a:rPr dirty="0">
                <a:latin typeface="Calibri"/>
                <a:cs typeface="Calibri"/>
              </a:rPr>
              <a:t>to the federal </a:t>
            </a:r>
            <a:r>
              <a:rPr spc="-4" dirty="0">
                <a:latin typeface="Calibri"/>
                <a:cs typeface="Calibri"/>
              </a:rPr>
              <a:t>government </a:t>
            </a:r>
            <a:r>
              <a:rPr dirty="0">
                <a:latin typeface="Calibri"/>
                <a:cs typeface="Calibri"/>
              </a:rPr>
              <a:t>and  </a:t>
            </a:r>
            <a:r>
              <a:rPr spc="-4" dirty="0">
                <a:latin typeface="Calibri"/>
                <a:cs typeface="Calibri"/>
              </a:rPr>
              <a:t>does not explicitly say </a:t>
            </a:r>
            <a:r>
              <a:rPr dirty="0">
                <a:latin typeface="Calibri"/>
                <a:cs typeface="Calibri"/>
              </a:rPr>
              <a:t>that the </a:t>
            </a:r>
            <a:r>
              <a:rPr spc="-4" dirty="0">
                <a:latin typeface="Calibri"/>
                <a:cs typeface="Calibri"/>
              </a:rPr>
              <a:t>states </a:t>
            </a:r>
            <a:r>
              <a:rPr dirty="0">
                <a:latin typeface="Calibri"/>
                <a:cs typeface="Calibri"/>
              </a:rPr>
              <a:t>are </a:t>
            </a:r>
            <a:r>
              <a:rPr spc="-4" dirty="0">
                <a:latin typeface="Calibri"/>
                <a:cs typeface="Calibri"/>
              </a:rPr>
              <a:t>not  allowed </a:t>
            </a:r>
            <a:r>
              <a:rPr dirty="0">
                <a:latin typeface="Calibri"/>
                <a:cs typeface="Calibri"/>
              </a:rPr>
              <a:t>to carry </a:t>
            </a:r>
            <a:r>
              <a:rPr spc="-4" dirty="0">
                <a:latin typeface="Calibri"/>
                <a:cs typeface="Calibri"/>
              </a:rPr>
              <a:t>out </a:t>
            </a:r>
            <a:r>
              <a:rPr dirty="0">
                <a:latin typeface="Calibri"/>
                <a:cs typeface="Calibri"/>
              </a:rPr>
              <a:t>that responsibility, then it  is </a:t>
            </a:r>
            <a:r>
              <a:rPr spc="-4" dirty="0">
                <a:latin typeface="Calibri"/>
                <a:cs typeface="Calibri"/>
              </a:rPr>
              <a:t>reserved for </a:t>
            </a:r>
            <a:r>
              <a:rPr dirty="0">
                <a:latin typeface="Calibri"/>
                <a:cs typeface="Calibri"/>
              </a:rPr>
              <a:t>the</a:t>
            </a:r>
            <a:r>
              <a:rPr spc="8" dirty="0">
                <a:latin typeface="Calibri"/>
                <a:cs typeface="Calibri"/>
              </a:rPr>
              <a:t> </a:t>
            </a:r>
            <a:r>
              <a:rPr spc="-4" dirty="0">
                <a:latin typeface="Calibri"/>
                <a:cs typeface="Calibri"/>
              </a:rPr>
              <a:t>state.</a:t>
            </a:r>
            <a:endParaRPr dirty="0">
              <a:latin typeface="Calibri"/>
              <a:cs typeface="Calibri"/>
            </a:endParaRPr>
          </a:p>
        </p:txBody>
      </p:sp>
      <p:sp>
        <p:nvSpPr>
          <p:cNvPr id="5" name="object 5"/>
          <p:cNvSpPr/>
          <p:nvPr/>
        </p:nvSpPr>
        <p:spPr>
          <a:xfrm>
            <a:off x="743664" y="4075216"/>
            <a:ext cx="3257550" cy="2184273"/>
          </a:xfrm>
          <a:prstGeom prst="rect">
            <a:avLst/>
          </a:prstGeom>
          <a:blipFill>
            <a:blip r:embed="rId2"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4142436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362200" y="27409"/>
            <a:ext cx="4541178" cy="440505"/>
          </a:xfrm>
          <a:prstGeom prst="rect">
            <a:avLst/>
          </a:prstGeom>
        </p:spPr>
        <p:txBody>
          <a:bodyPr vert="horz" wrap="square" lIns="0" tIns="9525" rIns="0" bIns="0" rtlCol="0">
            <a:spAutoFit/>
          </a:bodyPr>
          <a:lstStyle/>
          <a:p>
            <a:pPr marL="10001">
              <a:spcBef>
                <a:spcPts val="75"/>
              </a:spcBef>
            </a:pPr>
            <a:r>
              <a:rPr sz="2800" spc="-4" dirty="0"/>
              <a:t>ESSENTIAL QUESTION</a:t>
            </a:r>
          </a:p>
        </p:txBody>
      </p:sp>
      <p:sp>
        <p:nvSpPr>
          <p:cNvPr id="3" name="object 3"/>
          <p:cNvSpPr txBox="1"/>
          <p:nvPr/>
        </p:nvSpPr>
        <p:spPr>
          <a:xfrm>
            <a:off x="0" y="536309"/>
            <a:ext cx="9144000" cy="1117614"/>
          </a:xfrm>
          <a:prstGeom prst="rect">
            <a:avLst/>
          </a:prstGeom>
        </p:spPr>
        <p:txBody>
          <a:bodyPr vert="horz" wrap="square" lIns="0" tIns="9525" rIns="0" bIns="0" rtlCol="0">
            <a:spAutoFit/>
          </a:bodyPr>
          <a:lstStyle/>
          <a:p>
            <a:pPr marL="9525" marR="3810">
              <a:spcBef>
                <a:spcPts val="75"/>
              </a:spcBef>
            </a:pPr>
            <a:r>
              <a:rPr sz="2400" b="1" spc="-4" dirty="0">
                <a:latin typeface="Tahoma"/>
                <a:cs typeface="Tahoma"/>
              </a:rPr>
              <a:t>How </a:t>
            </a:r>
            <a:r>
              <a:rPr sz="2400" b="1" dirty="0">
                <a:latin typeface="Tahoma"/>
                <a:cs typeface="Tahoma"/>
              </a:rPr>
              <a:t>is </a:t>
            </a:r>
            <a:r>
              <a:rPr sz="2400" b="1" spc="-4" dirty="0">
                <a:latin typeface="Tahoma"/>
                <a:cs typeface="Tahoma"/>
              </a:rPr>
              <a:t>national policymaking </a:t>
            </a:r>
            <a:r>
              <a:rPr sz="2400" b="1" spc="-8" dirty="0">
                <a:latin typeface="Tahoma"/>
                <a:cs typeface="Tahoma"/>
              </a:rPr>
              <a:t>constrained </a:t>
            </a:r>
            <a:r>
              <a:rPr sz="2400" b="1" dirty="0">
                <a:latin typeface="Tahoma"/>
                <a:cs typeface="Tahoma"/>
              </a:rPr>
              <a:t>by the sharing </a:t>
            </a:r>
            <a:r>
              <a:rPr sz="2400" b="1" spc="-8" dirty="0">
                <a:latin typeface="Tahoma"/>
                <a:cs typeface="Tahoma"/>
              </a:rPr>
              <a:t>of </a:t>
            </a:r>
            <a:r>
              <a:rPr sz="2400" b="1" spc="-4" dirty="0">
                <a:latin typeface="Tahoma"/>
                <a:cs typeface="Tahoma"/>
              </a:rPr>
              <a:t>power between  </a:t>
            </a:r>
            <a:r>
              <a:rPr sz="2400" b="1" dirty="0">
                <a:latin typeface="Tahoma"/>
                <a:cs typeface="Tahoma"/>
              </a:rPr>
              <a:t>and among the three branches and the </a:t>
            </a:r>
            <a:r>
              <a:rPr sz="2400" b="1" spc="-4" dirty="0">
                <a:latin typeface="Tahoma"/>
                <a:cs typeface="Tahoma"/>
              </a:rPr>
              <a:t>state</a:t>
            </a:r>
            <a:r>
              <a:rPr sz="2400" b="1" spc="-26" dirty="0">
                <a:latin typeface="Tahoma"/>
                <a:cs typeface="Tahoma"/>
              </a:rPr>
              <a:t> </a:t>
            </a:r>
            <a:r>
              <a:rPr sz="2400" b="1" spc="-4" dirty="0">
                <a:latin typeface="Tahoma"/>
                <a:cs typeface="Tahoma"/>
              </a:rPr>
              <a:t>governments?</a:t>
            </a:r>
            <a:endParaRPr sz="2400" dirty="0">
              <a:latin typeface="Tahoma"/>
              <a:cs typeface="Tahoma"/>
            </a:endParaRPr>
          </a:p>
        </p:txBody>
      </p:sp>
      <p:sp>
        <p:nvSpPr>
          <p:cNvPr id="4" name="object 4"/>
          <p:cNvSpPr/>
          <p:nvPr/>
        </p:nvSpPr>
        <p:spPr>
          <a:xfrm>
            <a:off x="990600" y="1752599"/>
            <a:ext cx="6858000" cy="5077991"/>
          </a:xfrm>
          <a:prstGeom prst="rect">
            <a:avLst/>
          </a:prstGeom>
          <a:blipFill>
            <a:blip r:embed="rId2" cstate="print"/>
            <a:stretch>
              <a:fillRect/>
            </a:stretch>
          </a:blipFill>
        </p:spPr>
        <p:txBody>
          <a:bodyPr wrap="square" lIns="0" tIns="0" rIns="0" bIns="0" rtlCol="0"/>
          <a:lstStyle/>
          <a:p>
            <a:endParaRPr sz="1350"/>
          </a:p>
        </p:txBody>
      </p:sp>
      <p:sp>
        <p:nvSpPr>
          <p:cNvPr id="5" name="object 5"/>
          <p:cNvSpPr txBox="1">
            <a:spLocks noGrp="1"/>
          </p:cNvSpPr>
          <p:nvPr>
            <p:ph type="sldNum" sz="quarter" idx="7"/>
          </p:nvPr>
        </p:nvSpPr>
        <p:spPr>
          <a:xfrm>
            <a:off x="6315418" y="5688798"/>
            <a:ext cx="154305" cy="230832"/>
          </a:xfrm>
          <a:prstGeom prst="rect">
            <a:avLst/>
          </a:prstGeom>
        </p:spPr>
        <p:txBody>
          <a:bodyPr vert="horz" wrap="square" lIns="0" tIns="0" rIns="0" bIns="0" rtlCol="0">
            <a:spAutoFit/>
          </a:bodyPr>
          <a:lstStyle/>
          <a:p>
            <a:pPr marL="19050">
              <a:lnSpc>
                <a:spcPts val="930"/>
              </a:lnSpc>
            </a:pPr>
            <a:fld id="{81D60167-4931-47E6-BA6A-407CBD079E47}" type="slidenum">
              <a:rPr dirty="0"/>
              <a:pPr marL="19050">
                <a:lnSpc>
                  <a:spcPts val="930"/>
                </a:lnSpc>
              </a:pPr>
              <a:t>68</a:t>
            </a:fld>
            <a:endParaRPr dirty="0"/>
          </a:p>
        </p:txBody>
      </p:sp>
    </p:spTree>
    <p:extLst>
      <p:ext uri="{BB962C8B-B14F-4D97-AF65-F5344CB8AC3E}">
        <p14:creationId xmlns:p14="http://schemas.microsoft.com/office/powerpoint/2010/main" val="22963446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5080" rIns="0" bIns="0" rtlCol="0">
            <a:spAutoFit/>
          </a:bodyPr>
          <a:lstStyle/>
          <a:p>
            <a:pPr marL="25400">
              <a:lnSpc>
                <a:spcPct val="100000"/>
              </a:lnSpc>
              <a:spcBef>
                <a:spcPts val="40"/>
              </a:spcBef>
            </a:pPr>
            <a:fld id="{81D60167-4931-47E6-BA6A-407CBD079E47}" type="slidenum">
              <a:rPr spc="-25" dirty="0"/>
              <a:t>69</a:t>
            </a:fld>
            <a:endParaRPr spc="-25" dirty="0"/>
          </a:p>
        </p:txBody>
      </p:sp>
      <p:sp>
        <p:nvSpPr>
          <p:cNvPr id="2" name="object 2"/>
          <p:cNvSpPr txBox="1">
            <a:spLocks noGrp="1"/>
          </p:cNvSpPr>
          <p:nvPr>
            <p:ph type="title"/>
          </p:nvPr>
        </p:nvSpPr>
        <p:spPr>
          <a:xfrm>
            <a:off x="307591" y="76200"/>
            <a:ext cx="8355995" cy="500073"/>
          </a:xfrm>
          <a:prstGeom prst="rect">
            <a:avLst/>
          </a:prstGeom>
        </p:spPr>
        <p:txBody>
          <a:bodyPr vert="horz" wrap="square" lIns="0" tIns="33020" rIns="0" bIns="0" rtlCol="0">
            <a:spAutoFit/>
          </a:bodyPr>
          <a:lstStyle/>
          <a:p>
            <a:pPr marL="2749550" marR="5080" indent="-2737485">
              <a:lnSpc>
                <a:spcPts val="4300"/>
              </a:lnSpc>
              <a:spcBef>
                <a:spcPts val="260"/>
              </a:spcBef>
            </a:pPr>
            <a:r>
              <a:rPr sz="2000" dirty="0"/>
              <a:t>EXPANSION OF CENTRAL GOVERNMENT  FUNCTIONS</a:t>
            </a:r>
          </a:p>
        </p:txBody>
      </p:sp>
      <p:sp>
        <p:nvSpPr>
          <p:cNvPr id="3" name="object 3"/>
          <p:cNvSpPr txBox="1"/>
          <p:nvPr/>
        </p:nvSpPr>
        <p:spPr>
          <a:xfrm>
            <a:off x="76200" y="1709420"/>
            <a:ext cx="9067800" cy="2982868"/>
          </a:xfrm>
          <a:prstGeom prst="rect">
            <a:avLst/>
          </a:prstGeom>
        </p:spPr>
        <p:txBody>
          <a:bodyPr vert="horz" wrap="square" lIns="0" tIns="33020" rIns="0" bIns="0" rtlCol="0">
            <a:spAutoFit/>
          </a:bodyPr>
          <a:lstStyle/>
          <a:p>
            <a:pPr marL="12700" marR="5080">
              <a:lnSpc>
                <a:spcPts val="3300"/>
              </a:lnSpc>
              <a:spcBef>
                <a:spcPts val="260"/>
              </a:spcBef>
              <a:tabLst>
                <a:tab pos="354965" algn="l"/>
                <a:tab pos="355600" algn="l"/>
              </a:tabLst>
            </a:pPr>
            <a:r>
              <a:rPr sz="2000" b="1" dirty="0">
                <a:latin typeface="DejaVu Sans"/>
                <a:cs typeface="DejaVu Sans"/>
              </a:rPr>
              <a:t>These constitutional powers expand the power of  the federal government</a:t>
            </a:r>
            <a:endParaRPr sz="2000" dirty="0">
              <a:latin typeface="DejaVu Sans"/>
              <a:cs typeface="DejaVu Sans"/>
            </a:endParaRPr>
          </a:p>
          <a:p>
            <a:pPr marL="977900" lvl="1" indent="-508000">
              <a:lnSpc>
                <a:spcPct val="100000"/>
              </a:lnSpc>
              <a:spcBef>
                <a:spcPts val="610"/>
              </a:spcBef>
              <a:buAutoNum type="arabicPeriod"/>
              <a:tabLst>
                <a:tab pos="934085" algn="l"/>
                <a:tab pos="935355" algn="l"/>
              </a:tabLst>
            </a:pPr>
            <a:r>
              <a:rPr sz="2000" b="1" dirty="0">
                <a:latin typeface="DejaVu Sans"/>
                <a:cs typeface="DejaVu Sans"/>
              </a:rPr>
              <a:t>The Supremacy Clause</a:t>
            </a:r>
            <a:endParaRPr sz="2000" dirty="0">
              <a:latin typeface="DejaVu Sans"/>
              <a:cs typeface="DejaVu Sans"/>
            </a:endParaRPr>
          </a:p>
          <a:p>
            <a:pPr marL="977900" marR="33020" lvl="1" indent="-508000">
              <a:lnSpc>
                <a:spcPts val="3329"/>
              </a:lnSpc>
              <a:spcBef>
                <a:spcPts val="775"/>
              </a:spcBef>
              <a:buAutoNum type="arabicPeriod"/>
              <a:tabLst>
                <a:tab pos="934085" algn="l"/>
                <a:tab pos="935355" algn="l"/>
              </a:tabLst>
            </a:pPr>
            <a:r>
              <a:rPr sz="2000" b="1" dirty="0">
                <a:latin typeface="DejaVu Sans"/>
                <a:cs typeface="DejaVu Sans"/>
              </a:rPr>
              <a:t>The Power to Regulate Interstate and Foreign  Commerce</a:t>
            </a:r>
            <a:endParaRPr sz="2000" dirty="0">
              <a:latin typeface="DejaVu Sans"/>
              <a:cs typeface="DejaVu Sans"/>
            </a:endParaRPr>
          </a:p>
          <a:p>
            <a:pPr marL="977900" lvl="1" indent="-508000">
              <a:lnSpc>
                <a:spcPct val="100000"/>
              </a:lnSpc>
              <a:spcBef>
                <a:spcPts val="605"/>
              </a:spcBef>
              <a:buAutoNum type="arabicPeriod"/>
              <a:tabLst>
                <a:tab pos="934085" algn="l"/>
                <a:tab pos="935355" algn="l"/>
              </a:tabLst>
            </a:pPr>
            <a:r>
              <a:rPr sz="2000" b="1" dirty="0">
                <a:latin typeface="DejaVu Sans"/>
                <a:cs typeface="DejaVu Sans"/>
              </a:rPr>
              <a:t>The War Power</a:t>
            </a:r>
            <a:endParaRPr sz="2000" dirty="0">
              <a:latin typeface="DejaVu Sans"/>
              <a:cs typeface="DejaVu Sans"/>
            </a:endParaRPr>
          </a:p>
          <a:p>
            <a:pPr marL="977900" lvl="1" indent="-508000">
              <a:lnSpc>
                <a:spcPct val="100000"/>
              </a:lnSpc>
              <a:spcBef>
                <a:spcPts val="640"/>
              </a:spcBef>
              <a:buAutoNum type="arabicPeriod"/>
              <a:tabLst>
                <a:tab pos="934085" algn="l"/>
                <a:tab pos="935355" algn="l"/>
              </a:tabLst>
            </a:pPr>
            <a:r>
              <a:rPr sz="2000" b="1" dirty="0">
                <a:latin typeface="DejaVu Sans"/>
                <a:cs typeface="DejaVu Sans"/>
              </a:rPr>
              <a:t>The Power to Tax and Spend</a:t>
            </a:r>
            <a:endParaRPr sz="2000" dirty="0">
              <a:latin typeface="DejaVu Sans"/>
              <a:cs typeface="DejaVu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65"/>
            <a:ext cx="9144000" cy="480060"/>
          </a:xfrm>
          <a:custGeom>
            <a:avLst/>
            <a:gdLst/>
            <a:ahLst/>
            <a:cxnLst/>
            <a:rect l="l" t="t" r="r" b="b"/>
            <a:pathLst>
              <a:path w="12192000" h="640080">
                <a:moveTo>
                  <a:pt x="0" y="640079"/>
                </a:moveTo>
                <a:lnTo>
                  <a:pt x="12192000" y="640079"/>
                </a:lnTo>
                <a:lnTo>
                  <a:pt x="12192000" y="0"/>
                </a:lnTo>
                <a:lnTo>
                  <a:pt x="0" y="0"/>
                </a:lnTo>
                <a:lnTo>
                  <a:pt x="0" y="640079"/>
                </a:lnTo>
                <a:close/>
              </a:path>
            </a:pathLst>
          </a:custGeom>
          <a:solidFill>
            <a:srgbClr val="0000FF"/>
          </a:solidFill>
        </p:spPr>
        <p:txBody>
          <a:bodyPr wrap="square" lIns="0" tIns="0" rIns="0" bIns="0" rtlCol="0"/>
          <a:lstStyle/>
          <a:p>
            <a:endParaRPr sz="1350"/>
          </a:p>
        </p:txBody>
      </p:sp>
      <p:sp>
        <p:nvSpPr>
          <p:cNvPr id="3" name="object 3"/>
          <p:cNvSpPr txBox="1">
            <a:spLocks noGrp="1"/>
          </p:cNvSpPr>
          <p:nvPr>
            <p:ph type="title"/>
          </p:nvPr>
        </p:nvSpPr>
        <p:spPr>
          <a:xfrm>
            <a:off x="465700" y="49090"/>
            <a:ext cx="8295799" cy="378950"/>
          </a:xfrm>
          <a:prstGeom prst="rect">
            <a:avLst/>
          </a:prstGeom>
        </p:spPr>
        <p:txBody>
          <a:bodyPr vert="horz" wrap="square" lIns="0" tIns="9525" rIns="0" bIns="0" rtlCol="0">
            <a:spAutoFit/>
          </a:bodyPr>
          <a:lstStyle/>
          <a:p>
            <a:pPr marL="9525">
              <a:spcBef>
                <a:spcPts val="75"/>
              </a:spcBef>
            </a:pPr>
            <a:r>
              <a:rPr sz="2400" spc="-49" dirty="0">
                <a:solidFill>
                  <a:srgbClr val="FFFFFF"/>
                </a:solidFill>
                <a:latin typeface="Calibri"/>
                <a:cs typeface="Calibri"/>
              </a:rPr>
              <a:t>WHAT </a:t>
            </a:r>
            <a:r>
              <a:rPr sz="2400" dirty="0">
                <a:solidFill>
                  <a:srgbClr val="FFFFFF"/>
                </a:solidFill>
                <a:latin typeface="Calibri"/>
                <a:cs typeface="Calibri"/>
              </a:rPr>
              <a:t>ARE </a:t>
            </a:r>
            <a:r>
              <a:rPr sz="2400" spc="-11" dirty="0">
                <a:solidFill>
                  <a:srgbClr val="FFFFFF"/>
                </a:solidFill>
                <a:latin typeface="Calibri"/>
                <a:cs typeface="Calibri"/>
              </a:rPr>
              <a:t>POWERS </a:t>
            </a:r>
            <a:r>
              <a:rPr sz="2400" spc="-4" dirty="0">
                <a:solidFill>
                  <a:srgbClr val="FFFFFF"/>
                </a:solidFill>
                <a:latin typeface="Calibri"/>
                <a:cs typeface="Calibri"/>
              </a:rPr>
              <a:t>GRANTED </a:t>
            </a:r>
            <a:r>
              <a:rPr sz="2400" spc="-38" dirty="0">
                <a:solidFill>
                  <a:srgbClr val="FFFFFF"/>
                </a:solidFill>
                <a:latin typeface="Calibri"/>
                <a:cs typeface="Calibri"/>
              </a:rPr>
              <a:t>TO </a:t>
            </a:r>
            <a:r>
              <a:rPr sz="2400" spc="-4" dirty="0">
                <a:solidFill>
                  <a:srgbClr val="FFFFFF"/>
                </a:solidFill>
                <a:latin typeface="Calibri"/>
                <a:cs typeface="Calibri"/>
              </a:rPr>
              <a:t>THE </a:t>
            </a:r>
            <a:r>
              <a:rPr sz="2400" spc="-26" dirty="0">
                <a:solidFill>
                  <a:srgbClr val="FFFFFF"/>
                </a:solidFill>
                <a:latin typeface="Calibri"/>
                <a:cs typeface="Calibri"/>
              </a:rPr>
              <a:t>NATIONAL</a:t>
            </a:r>
            <a:r>
              <a:rPr sz="2400" spc="86" dirty="0">
                <a:solidFill>
                  <a:srgbClr val="FFFFFF"/>
                </a:solidFill>
                <a:latin typeface="Calibri"/>
                <a:cs typeface="Calibri"/>
              </a:rPr>
              <a:t> </a:t>
            </a:r>
            <a:r>
              <a:rPr sz="2400" spc="-8" dirty="0">
                <a:solidFill>
                  <a:srgbClr val="FFFFFF"/>
                </a:solidFill>
                <a:latin typeface="Calibri"/>
                <a:cs typeface="Calibri"/>
              </a:rPr>
              <a:t>GOVERNMENT?</a:t>
            </a:r>
            <a:endParaRPr sz="2400" dirty="0">
              <a:latin typeface="Calibri"/>
              <a:cs typeface="Calibri"/>
            </a:endParaRPr>
          </a:p>
        </p:txBody>
      </p:sp>
      <p:sp>
        <p:nvSpPr>
          <p:cNvPr id="4" name="object 4"/>
          <p:cNvSpPr txBox="1"/>
          <p:nvPr/>
        </p:nvSpPr>
        <p:spPr>
          <a:xfrm>
            <a:off x="141337" y="529150"/>
            <a:ext cx="4648200" cy="3764492"/>
          </a:xfrm>
          <a:prstGeom prst="rect">
            <a:avLst/>
          </a:prstGeom>
        </p:spPr>
        <p:txBody>
          <a:bodyPr vert="horz" wrap="square" lIns="0" tIns="9525" rIns="0" bIns="0" rtlCol="0">
            <a:spAutoFit/>
          </a:bodyPr>
          <a:lstStyle/>
          <a:p>
            <a:pPr marL="9525" marR="33814">
              <a:spcBef>
                <a:spcPts val="75"/>
              </a:spcBef>
            </a:pPr>
            <a:r>
              <a:rPr sz="2400" b="1" spc="-15" dirty="0">
                <a:latin typeface="Calibri"/>
                <a:cs typeface="Calibri"/>
              </a:rPr>
              <a:t>Powers granted </a:t>
            </a:r>
            <a:r>
              <a:rPr sz="2400" b="1" spc="-45" dirty="0">
                <a:latin typeface="Calibri"/>
                <a:cs typeface="Calibri"/>
              </a:rPr>
              <a:t>ONLY </a:t>
            </a:r>
            <a:r>
              <a:rPr sz="2400" b="1" spc="-11" dirty="0">
                <a:latin typeface="Calibri"/>
                <a:cs typeface="Calibri"/>
              </a:rPr>
              <a:t>to </a:t>
            </a:r>
            <a:r>
              <a:rPr sz="2400" b="1" spc="-4" dirty="0">
                <a:latin typeface="Calibri"/>
                <a:cs typeface="Calibri"/>
              </a:rPr>
              <a:t>the national  </a:t>
            </a:r>
            <a:r>
              <a:rPr sz="2400" b="1" spc="-8" dirty="0">
                <a:latin typeface="Calibri"/>
                <a:cs typeface="Calibri"/>
              </a:rPr>
              <a:t>government are </a:t>
            </a:r>
            <a:r>
              <a:rPr sz="2400" b="1" dirty="0">
                <a:latin typeface="Calibri"/>
                <a:cs typeface="Calibri"/>
              </a:rPr>
              <a:t>known as </a:t>
            </a:r>
            <a:r>
              <a:rPr sz="2400" b="1" spc="-15" dirty="0">
                <a:solidFill>
                  <a:srgbClr val="FF0000"/>
                </a:solidFill>
                <a:latin typeface="Calibri"/>
                <a:cs typeface="Calibri"/>
              </a:rPr>
              <a:t>exclusive </a:t>
            </a:r>
            <a:r>
              <a:rPr sz="2400" b="1" spc="-8" dirty="0">
                <a:solidFill>
                  <a:srgbClr val="FF0000"/>
                </a:solidFill>
                <a:latin typeface="Calibri"/>
                <a:cs typeface="Calibri"/>
              </a:rPr>
              <a:t>powers</a:t>
            </a:r>
            <a:r>
              <a:rPr sz="2400" b="1" spc="-8" dirty="0">
                <a:latin typeface="Calibri"/>
                <a:cs typeface="Calibri"/>
              </a:rPr>
              <a:t>  </a:t>
            </a:r>
            <a:r>
              <a:rPr sz="2400" b="1" dirty="0">
                <a:latin typeface="Calibri"/>
                <a:cs typeface="Calibri"/>
              </a:rPr>
              <a:t>(Not all </a:t>
            </a:r>
            <a:r>
              <a:rPr sz="2400" b="1" spc="-4" dirty="0">
                <a:latin typeface="Calibri"/>
                <a:cs typeface="Calibri"/>
              </a:rPr>
              <a:t>national </a:t>
            </a:r>
            <a:r>
              <a:rPr sz="2400" b="1" spc="-8" dirty="0">
                <a:latin typeface="Calibri"/>
                <a:cs typeface="Calibri"/>
              </a:rPr>
              <a:t>powers are </a:t>
            </a:r>
            <a:r>
              <a:rPr sz="2400" b="1" spc="-15" dirty="0">
                <a:latin typeface="Calibri"/>
                <a:cs typeface="Calibri"/>
              </a:rPr>
              <a:t>exclusive </a:t>
            </a:r>
            <a:r>
              <a:rPr sz="2400" b="1" dirty="0">
                <a:latin typeface="Calibri"/>
                <a:cs typeface="Calibri"/>
              </a:rPr>
              <a:t>- such as</a:t>
            </a:r>
            <a:r>
              <a:rPr sz="2400" b="1" spc="-4" dirty="0">
                <a:latin typeface="Calibri"/>
                <a:cs typeface="Calibri"/>
              </a:rPr>
              <a:t> </a:t>
            </a:r>
            <a:r>
              <a:rPr sz="2400" b="1" spc="-15" dirty="0">
                <a:latin typeface="Calibri"/>
                <a:cs typeface="Calibri"/>
              </a:rPr>
              <a:t>tax)</a:t>
            </a:r>
            <a:endParaRPr sz="2400" dirty="0">
              <a:latin typeface="Calibri"/>
              <a:cs typeface="Calibri"/>
            </a:endParaRPr>
          </a:p>
          <a:p>
            <a:pPr marL="9525" marR="3810">
              <a:spcBef>
                <a:spcPts val="1620"/>
              </a:spcBef>
              <a:buAutoNum type="arabicPeriod"/>
              <a:tabLst>
                <a:tab pos="277178" algn="l"/>
              </a:tabLst>
            </a:pPr>
            <a:r>
              <a:rPr sz="2400" b="1" spc="-8" dirty="0">
                <a:latin typeface="Calibri"/>
                <a:cs typeface="Calibri"/>
              </a:rPr>
              <a:t>Expressed </a:t>
            </a:r>
            <a:r>
              <a:rPr sz="2400" b="1" spc="-11" dirty="0">
                <a:latin typeface="Calibri"/>
                <a:cs typeface="Calibri"/>
              </a:rPr>
              <a:t>(enumerated, </a:t>
            </a:r>
            <a:r>
              <a:rPr sz="2400" b="1" spc="-15" dirty="0">
                <a:latin typeface="Calibri"/>
                <a:cs typeface="Calibri"/>
              </a:rPr>
              <a:t>delegated)  </a:t>
            </a:r>
            <a:r>
              <a:rPr sz="2400" b="1" spc="-11" dirty="0">
                <a:latin typeface="Calibri"/>
                <a:cs typeface="Calibri"/>
              </a:rPr>
              <a:t>powers</a:t>
            </a:r>
            <a:endParaRPr sz="2400" dirty="0">
              <a:latin typeface="Calibri"/>
              <a:cs typeface="Calibri"/>
            </a:endParaRPr>
          </a:p>
          <a:p>
            <a:pPr marL="567214" lvl="1" indent="-214789">
              <a:spcBef>
                <a:spcPts val="401"/>
              </a:spcBef>
              <a:buFont typeface="Arial"/>
              <a:buChar char="–"/>
              <a:tabLst>
                <a:tab pos="567214" algn="l"/>
                <a:tab pos="567690" algn="l"/>
              </a:tabLst>
            </a:pPr>
            <a:r>
              <a:rPr sz="2000" b="1" dirty="0">
                <a:latin typeface="Calibri"/>
                <a:cs typeface="Calibri"/>
              </a:rPr>
              <a:t>Actually </a:t>
            </a:r>
            <a:r>
              <a:rPr sz="2000" b="1" spc="-15" dirty="0">
                <a:latin typeface="Calibri"/>
                <a:cs typeface="Calibri"/>
              </a:rPr>
              <a:t>stated </a:t>
            </a:r>
            <a:r>
              <a:rPr sz="2000" b="1" spc="-4" dirty="0">
                <a:latin typeface="Calibri"/>
                <a:cs typeface="Calibri"/>
              </a:rPr>
              <a:t>in </a:t>
            </a:r>
            <a:r>
              <a:rPr sz="2000" b="1" dirty="0">
                <a:latin typeface="Calibri"/>
                <a:cs typeface="Calibri"/>
              </a:rPr>
              <a:t>the</a:t>
            </a:r>
            <a:r>
              <a:rPr sz="2000" b="1" spc="-26" dirty="0">
                <a:latin typeface="Calibri"/>
                <a:cs typeface="Calibri"/>
              </a:rPr>
              <a:t> </a:t>
            </a:r>
            <a:r>
              <a:rPr sz="2000" b="1" spc="-4" dirty="0">
                <a:latin typeface="Calibri"/>
                <a:cs typeface="Calibri"/>
              </a:rPr>
              <a:t>Constitution</a:t>
            </a:r>
            <a:endParaRPr sz="2000" dirty="0">
              <a:latin typeface="Calibri"/>
              <a:cs typeface="Calibri"/>
            </a:endParaRPr>
          </a:p>
          <a:p>
            <a:pPr marL="567214" lvl="1" indent="-214789">
              <a:spcBef>
                <a:spcPts val="360"/>
              </a:spcBef>
              <a:buFont typeface="Arial"/>
              <a:buChar char="–"/>
              <a:tabLst>
                <a:tab pos="567214" algn="l"/>
                <a:tab pos="567690" algn="l"/>
              </a:tabLst>
            </a:pPr>
            <a:r>
              <a:rPr sz="2000" b="1" spc="-8" dirty="0">
                <a:latin typeface="Calibri"/>
                <a:cs typeface="Calibri"/>
              </a:rPr>
              <a:t>Many </a:t>
            </a:r>
            <a:r>
              <a:rPr sz="2000" b="1" spc="-11" dirty="0">
                <a:latin typeface="Calibri"/>
                <a:cs typeface="Calibri"/>
              </a:rPr>
              <a:t>are </a:t>
            </a:r>
            <a:r>
              <a:rPr sz="2000" b="1" spc="-8" dirty="0">
                <a:latin typeface="Calibri"/>
                <a:cs typeface="Calibri"/>
              </a:rPr>
              <a:t>listed (enumerated) </a:t>
            </a:r>
            <a:r>
              <a:rPr sz="2000" b="1" dirty="0">
                <a:latin typeface="Calibri"/>
                <a:cs typeface="Calibri"/>
              </a:rPr>
              <a:t>in Article</a:t>
            </a:r>
            <a:r>
              <a:rPr sz="2000" b="1" spc="-15" dirty="0">
                <a:latin typeface="Calibri"/>
                <a:cs typeface="Calibri"/>
              </a:rPr>
              <a:t> </a:t>
            </a:r>
            <a:r>
              <a:rPr sz="2000" b="1" dirty="0">
                <a:latin typeface="Calibri"/>
                <a:cs typeface="Calibri"/>
              </a:rPr>
              <a:t>1,</a:t>
            </a:r>
            <a:endParaRPr sz="2000" dirty="0">
              <a:latin typeface="Calibri"/>
              <a:cs typeface="Calibri"/>
            </a:endParaRPr>
          </a:p>
          <a:p>
            <a:pPr marL="567214">
              <a:spcBef>
                <a:spcPts val="4"/>
              </a:spcBef>
            </a:pPr>
            <a:r>
              <a:rPr sz="2000" b="1" dirty="0">
                <a:latin typeface="Calibri"/>
                <a:cs typeface="Calibri"/>
              </a:rPr>
              <a:t>Section</a:t>
            </a:r>
            <a:r>
              <a:rPr sz="2000" b="1" spc="-79" dirty="0">
                <a:latin typeface="Calibri"/>
                <a:cs typeface="Calibri"/>
              </a:rPr>
              <a:t> </a:t>
            </a:r>
            <a:r>
              <a:rPr sz="2000" b="1" dirty="0">
                <a:latin typeface="Calibri"/>
                <a:cs typeface="Calibri"/>
              </a:rPr>
              <a:t>8</a:t>
            </a:r>
            <a:endParaRPr sz="2000" dirty="0">
              <a:latin typeface="Calibri"/>
              <a:cs typeface="Calibri"/>
            </a:endParaRPr>
          </a:p>
        </p:txBody>
      </p:sp>
      <p:sp>
        <p:nvSpPr>
          <p:cNvPr id="5" name="object 5"/>
          <p:cNvSpPr txBox="1"/>
          <p:nvPr/>
        </p:nvSpPr>
        <p:spPr>
          <a:xfrm>
            <a:off x="141337" y="4182053"/>
            <a:ext cx="4972050" cy="2620269"/>
          </a:xfrm>
          <a:prstGeom prst="rect">
            <a:avLst/>
          </a:prstGeom>
        </p:spPr>
        <p:txBody>
          <a:bodyPr vert="horz" wrap="square" lIns="0" tIns="44768" rIns="0" bIns="0" rtlCol="0">
            <a:spAutoFit/>
          </a:bodyPr>
          <a:lstStyle/>
          <a:p>
            <a:pPr marL="9525">
              <a:spcBef>
                <a:spcPts val="353"/>
              </a:spcBef>
            </a:pPr>
            <a:r>
              <a:rPr lang="en-US" sz="2400" b="1" spc="-4" dirty="0">
                <a:latin typeface="Calibri"/>
                <a:cs typeface="Calibri"/>
              </a:rPr>
              <a:t>  </a:t>
            </a:r>
            <a:r>
              <a:rPr sz="2400" b="1" spc="-4" dirty="0">
                <a:latin typeface="Calibri"/>
                <a:cs typeface="Calibri"/>
              </a:rPr>
              <a:t>Inherent</a:t>
            </a:r>
            <a:r>
              <a:rPr sz="2400" b="1" spc="-41" dirty="0">
                <a:latin typeface="Calibri"/>
                <a:cs typeface="Calibri"/>
              </a:rPr>
              <a:t> </a:t>
            </a:r>
            <a:r>
              <a:rPr sz="2400" b="1" spc="-4" dirty="0">
                <a:latin typeface="Calibri"/>
                <a:cs typeface="Calibri"/>
              </a:rPr>
              <a:t>powers</a:t>
            </a:r>
            <a:endParaRPr sz="2400" dirty="0">
              <a:latin typeface="Calibri"/>
              <a:cs typeface="Calibri"/>
            </a:endParaRPr>
          </a:p>
          <a:p>
            <a:pPr marL="310038" marR="101918" indent="-214789">
              <a:spcBef>
                <a:spcPts val="217"/>
              </a:spcBef>
              <a:buFont typeface="Arial"/>
              <a:buChar char="–"/>
              <a:tabLst>
                <a:tab pos="310038" algn="l"/>
                <a:tab pos="310515" algn="l"/>
              </a:tabLst>
            </a:pPr>
            <a:r>
              <a:rPr sz="2000" b="1" spc="-4" dirty="0">
                <a:latin typeface="Calibri"/>
                <a:cs typeface="Calibri"/>
              </a:rPr>
              <a:t>Not </a:t>
            </a:r>
            <a:r>
              <a:rPr sz="2000" b="1" dirty="0">
                <a:latin typeface="Calibri"/>
                <a:cs typeface="Calibri"/>
              </a:rPr>
              <a:t>stated </a:t>
            </a:r>
            <a:r>
              <a:rPr lang="en-US" sz="2000" b="1" dirty="0">
                <a:latin typeface="Calibri"/>
                <a:cs typeface="Calibri"/>
              </a:rPr>
              <a:t>explicitly but</a:t>
            </a:r>
            <a:r>
              <a:rPr sz="2000" b="1" spc="-4" dirty="0">
                <a:latin typeface="Calibri"/>
                <a:cs typeface="Calibri"/>
              </a:rPr>
              <a:t> held </a:t>
            </a:r>
            <a:r>
              <a:rPr sz="2000" b="1" dirty="0">
                <a:latin typeface="Calibri"/>
                <a:cs typeface="Calibri"/>
              </a:rPr>
              <a:t>by the </a:t>
            </a:r>
            <a:r>
              <a:rPr sz="2000" b="1" spc="-4" dirty="0">
                <a:latin typeface="Calibri"/>
                <a:cs typeface="Calibri"/>
              </a:rPr>
              <a:t>national government by </a:t>
            </a:r>
            <a:r>
              <a:rPr sz="2000" b="1" dirty="0">
                <a:latin typeface="Calibri"/>
                <a:cs typeface="Calibri"/>
              </a:rPr>
              <a:t>virtue </a:t>
            </a:r>
            <a:r>
              <a:rPr sz="2000" b="1" spc="-4" dirty="0">
                <a:latin typeface="Calibri"/>
                <a:cs typeface="Calibri"/>
              </a:rPr>
              <a:t>of </a:t>
            </a:r>
            <a:r>
              <a:rPr sz="2000" b="1" dirty="0">
                <a:latin typeface="Calibri"/>
                <a:cs typeface="Calibri"/>
              </a:rPr>
              <a:t>its </a:t>
            </a:r>
            <a:r>
              <a:rPr sz="2000" b="1" spc="-4" dirty="0">
                <a:latin typeface="Calibri"/>
                <a:cs typeface="Calibri"/>
              </a:rPr>
              <a:t>being </a:t>
            </a:r>
            <a:r>
              <a:rPr sz="2000" b="1" dirty="0">
                <a:latin typeface="Calibri"/>
                <a:cs typeface="Calibri"/>
              </a:rPr>
              <a:t>a  </a:t>
            </a:r>
            <a:r>
              <a:rPr sz="2000" b="1" spc="-4" dirty="0">
                <a:latin typeface="Calibri"/>
                <a:cs typeface="Calibri"/>
              </a:rPr>
              <a:t>national</a:t>
            </a:r>
            <a:r>
              <a:rPr sz="2000" b="1" spc="-11" dirty="0">
                <a:latin typeface="Calibri"/>
                <a:cs typeface="Calibri"/>
              </a:rPr>
              <a:t> </a:t>
            </a:r>
            <a:r>
              <a:rPr sz="2000" b="1" spc="-4" dirty="0">
                <a:latin typeface="Calibri"/>
                <a:cs typeface="Calibri"/>
              </a:rPr>
              <a:t>government.</a:t>
            </a:r>
            <a:endParaRPr sz="2000" dirty="0">
              <a:latin typeface="Calibri"/>
              <a:cs typeface="Calibri"/>
            </a:endParaRPr>
          </a:p>
          <a:p>
            <a:pPr marL="310038" marR="3810" indent="-214789">
              <a:spcBef>
                <a:spcPts val="195"/>
              </a:spcBef>
              <a:buFont typeface="Arial"/>
              <a:buChar char="–"/>
              <a:tabLst>
                <a:tab pos="310038" algn="l"/>
                <a:tab pos="310515" algn="l"/>
              </a:tabLst>
            </a:pPr>
            <a:r>
              <a:rPr sz="2000" b="1" spc="-4" dirty="0">
                <a:latin typeface="Calibri"/>
                <a:cs typeface="Calibri"/>
              </a:rPr>
              <a:t>Some of these powers come from </a:t>
            </a:r>
            <a:r>
              <a:rPr sz="2000" b="1" dirty="0">
                <a:latin typeface="Calibri"/>
                <a:cs typeface="Calibri"/>
              </a:rPr>
              <a:t>the </a:t>
            </a:r>
            <a:r>
              <a:rPr sz="2000" b="1" spc="-4" dirty="0">
                <a:latin typeface="Calibri"/>
                <a:cs typeface="Calibri"/>
              </a:rPr>
              <a:t>Preamble </a:t>
            </a:r>
            <a:r>
              <a:rPr sz="2000" b="1" dirty="0">
                <a:latin typeface="Calibri"/>
                <a:cs typeface="Calibri"/>
              </a:rPr>
              <a:t>(certain </a:t>
            </a:r>
            <a:r>
              <a:rPr sz="2000" b="1" u="sng" spc="-4" dirty="0">
                <a:uFill>
                  <a:solidFill>
                    <a:srgbClr val="000000"/>
                  </a:solidFill>
                </a:uFill>
                <a:latin typeface="Calibri"/>
                <a:cs typeface="Calibri"/>
              </a:rPr>
              <a:t>foreign </a:t>
            </a:r>
            <a:r>
              <a:rPr sz="2000" b="1" u="sng" dirty="0">
                <a:uFill>
                  <a:solidFill>
                    <a:srgbClr val="000000"/>
                  </a:solidFill>
                </a:uFill>
                <a:latin typeface="Calibri"/>
                <a:cs typeface="Calibri"/>
              </a:rPr>
              <a:t>policy</a:t>
            </a:r>
            <a:r>
              <a:rPr sz="2000" b="1" dirty="0">
                <a:latin typeface="Calibri"/>
                <a:cs typeface="Calibri"/>
              </a:rPr>
              <a:t> </a:t>
            </a:r>
            <a:r>
              <a:rPr sz="2000" b="1" spc="-4" dirty="0">
                <a:latin typeface="Calibri"/>
                <a:cs typeface="Calibri"/>
              </a:rPr>
              <a:t>powers </a:t>
            </a:r>
            <a:r>
              <a:rPr sz="2000" b="1" dirty="0">
                <a:latin typeface="Calibri"/>
                <a:cs typeface="Calibri"/>
              </a:rPr>
              <a:t>such  </a:t>
            </a:r>
            <a:r>
              <a:rPr sz="2000" b="1" spc="-4" dirty="0">
                <a:latin typeface="Calibri"/>
                <a:cs typeface="Calibri"/>
              </a:rPr>
              <a:t>as immigration, diplomatic recognition, or acquiring</a:t>
            </a:r>
            <a:r>
              <a:rPr sz="2000" b="1" spc="-30" dirty="0">
                <a:latin typeface="Calibri"/>
                <a:cs typeface="Calibri"/>
              </a:rPr>
              <a:t> </a:t>
            </a:r>
            <a:r>
              <a:rPr sz="2000" b="1" dirty="0">
                <a:latin typeface="Calibri"/>
                <a:cs typeface="Calibri"/>
              </a:rPr>
              <a:t>territory).</a:t>
            </a:r>
            <a:endParaRPr sz="2000" dirty="0">
              <a:latin typeface="Calibri"/>
              <a:cs typeface="Calibri"/>
            </a:endParaRPr>
          </a:p>
        </p:txBody>
      </p:sp>
      <p:sp>
        <p:nvSpPr>
          <p:cNvPr id="6" name="object 6"/>
          <p:cNvSpPr txBox="1"/>
          <p:nvPr/>
        </p:nvSpPr>
        <p:spPr>
          <a:xfrm>
            <a:off x="8550592" y="5677357"/>
            <a:ext cx="77153" cy="148117"/>
          </a:xfrm>
          <a:prstGeom prst="rect">
            <a:avLst/>
          </a:prstGeom>
        </p:spPr>
        <p:txBody>
          <a:bodyPr vert="horz" wrap="square" lIns="0" tIns="9525" rIns="0" bIns="0" rtlCol="0">
            <a:spAutoFit/>
          </a:bodyPr>
          <a:lstStyle/>
          <a:p>
            <a:pPr marL="9525">
              <a:spcBef>
                <a:spcPts val="75"/>
              </a:spcBef>
            </a:pPr>
            <a:r>
              <a:rPr sz="900" dirty="0">
                <a:solidFill>
                  <a:srgbClr val="888888"/>
                </a:solidFill>
                <a:latin typeface="Calibri"/>
                <a:cs typeface="Calibri"/>
              </a:rPr>
              <a:t>7</a:t>
            </a:r>
            <a:endParaRPr sz="900">
              <a:latin typeface="Calibri"/>
              <a:cs typeface="Calibri"/>
            </a:endParaRPr>
          </a:p>
        </p:txBody>
      </p:sp>
      <p:sp>
        <p:nvSpPr>
          <p:cNvPr id="7" name="object 7"/>
          <p:cNvSpPr/>
          <p:nvPr/>
        </p:nvSpPr>
        <p:spPr>
          <a:xfrm>
            <a:off x="4869070" y="529150"/>
            <a:ext cx="4274930" cy="4191608"/>
          </a:xfrm>
          <a:prstGeom prst="rect">
            <a:avLst/>
          </a:prstGeom>
          <a:blipFill>
            <a:blip r:embed="rId2" cstate="print"/>
            <a:stretch>
              <a:fillRect/>
            </a:stretch>
          </a:blipFill>
        </p:spPr>
        <p:txBody>
          <a:bodyPr wrap="square" lIns="0" tIns="0" rIns="0" bIns="0" rtlCol="0"/>
          <a:lstStyle/>
          <a:p>
            <a:endParaRPr sz="1350"/>
          </a:p>
        </p:txBody>
      </p:sp>
      <p:sp>
        <p:nvSpPr>
          <p:cNvPr id="8" name="object 8"/>
          <p:cNvSpPr/>
          <p:nvPr/>
        </p:nvSpPr>
        <p:spPr>
          <a:xfrm>
            <a:off x="4869070" y="4786553"/>
            <a:ext cx="4274930" cy="1270131"/>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41185297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5080" rIns="0" bIns="0" rtlCol="0">
            <a:spAutoFit/>
          </a:bodyPr>
          <a:lstStyle/>
          <a:p>
            <a:pPr marL="25400">
              <a:lnSpc>
                <a:spcPct val="100000"/>
              </a:lnSpc>
              <a:spcBef>
                <a:spcPts val="40"/>
              </a:spcBef>
            </a:pPr>
            <a:fld id="{81D60167-4931-47E6-BA6A-407CBD079E47}" type="slidenum">
              <a:rPr spc="-25" dirty="0"/>
              <a:t>70</a:t>
            </a:fld>
            <a:endParaRPr spc="-25" dirty="0"/>
          </a:p>
        </p:txBody>
      </p:sp>
      <p:sp>
        <p:nvSpPr>
          <p:cNvPr id="2" name="object 2"/>
          <p:cNvSpPr txBox="1">
            <a:spLocks noGrp="1"/>
          </p:cNvSpPr>
          <p:nvPr>
            <p:ph type="title"/>
          </p:nvPr>
        </p:nvSpPr>
        <p:spPr>
          <a:xfrm>
            <a:off x="0" y="228156"/>
            <a:ext cx="9144000" cy="510717"/>
          </a:xfrm>
          <a:prstGeom prst="rect">
            <a:avLst/>
          </a:prstGeom>
        </p:spPr>
        <p:txBody>
          <a:bodyPr vert="horz" wrap="square" lIns="0" tIns="33020" rIns="0" bIns="0" rtlCol="0">
            <a:spAutoFit/>
          </a:bodyPr>
          <a:lstStyle/>
          <a:p>
            <a:pPr marL="2749550" marR="5080" indent="-2737485">
              <a:lnSpc>
                <a:spcPts val="4300"/>
              </a:lnSpc>
              <a:spcBef>
                <a:spcPts val="260"/>
              </a:spcBef>
            </a:pPr>
            <a:r>
              <a:rPr sz="2400" dirty="0"/>
              <a:t>EXPANSION OF CENTRAL GOVERNMENT  FUNCTIONS</a:t>
            </a:r>
          </a:p>
        </p:txBody>
      </p:sp>
      <p:sp>
        <p:nvSpPr>
          <p:cNvPr id="3" name="object 3"/>
          <p:cNvSpPr txBox="1"/>
          <p:nvPr/>
        </p:nvSpPr>
        <p:spPr>
          <a:xfrm>
            <a:off x="507376" y="1447800"/>
            <a:ext cx="7937500" cy="4440190"/>
          </a:xfrm>
          <a:prstGeom prst="rect">
            <a:avLst/>
          </a:prstGeom>
        </p:spPr>
        <p:txBody>
          <a:bodyPr vert="horz" wrap="square" lIns="0" tIns="88900" rIns="0" bIns="0" rtlCol="0">
            <a:spAutoFit/>
          </a:bodyPr>
          <a:lstStyle/>
          <a:p>
            <a:pPr marL="477520" indent="-464820">
              <a:lnSpc>
                <a:spcPct val="100000"/>
              </a:lnSpc>
              <a:spcBef>
                <a:spcPts val="700"/>
              </a:spcBef>
              <a:buAutoNum type="arabicPeriod"/>
              <a:tabLst>
                <a:tab pos="476884" algn="l"/>
                <a:tab pos="478155" algn="l"/>
              </a:tabLst>
            </a:pPr>
            <a:r>
              <a:rPr sz="2800" b="1" dirty="0">
                <a:latin typeface="DejaVu Sans"/>
                <a:cs typeface="DejaVu Sans"/>
              </a:rPr>
              <a:t>The Supremacy Clause</a:t>
            </a:r>
            <a:r>
              <a:rPr lang="en-US" sz="2800" b="1" dirty="0">
                <a:latin typeface="DejaVu Sans"/>
                <a:cs typeface="DejaVu Sans"/>
              </a:rPr>
              <a:t> Article VI</a:t>
            </a:r>
            <a:endParaRPr sz="2800" dirty="0">
              <a:latin typeface="DejaVu Sans"/>
              <a:cs typeface="DejaVu Sans"/>
            </a:endParaRPr>
          </a:p>
          <a:p>
            <a:pPr marL="749300" marR="5080" lvl="1" indent="-279400">
              <a:lnSpc>
                <a:spcPct val="99800"/>
              </a:lnSpc>
              <a:spcBef>
                <a:spcPts val="520"/>
              </a:spcBef>
              <a:buFont typeface="Arial"/>
              <a:buChar char="–"/>
              <a:tabLst>
                <a:tab pos="755650" algn="l"/>
              </a:tabLst>
            </a:pPr>
            <a:r>
              <a:rPr sz="2400" b="1" dirty="0">
                <a:latin typeface="DejaVu Sans"/>
                <a:cs typeface="DejaVu Sans"/>
              </a:rPr>
              <a:t>States may not override national policies; this restriction  also applies to local units of government, since they are  agents of the states (Constitution and national laws are  the supreme laws)</a:t>
            </a:r>
            <a:endParaRPr sz="2400" dirty="0">
              <a:latin typeface="DejaVu Sans"/>
              <a:cs typeface="DejaVu Sans"/>
            </a:endParaRPr>
          </a:p>
          <a:p>
            <a:pPr lvl="1">
              <a:lnSpc>
                <a:spcPct val="100000"/>
              </a:lnSpc>
              <a:spcBef>
                <a:spcPts val="30"/>
              </a:spcBef>
              <a:buFont typeface="Arial"/>
              <a:buChar char="–"/>
            </a:pPr>
            <a:endParaRPr sz="3550" dirty="0">
              <a:latin typeface="Times New Roman"/>
              <a:cs typeface="Times New Roman"/>
            </a:endParaRPr>
          </a:p>
          <a:p>
            <a:pPr marL="749300" marR="340360" lvl="1" indent="-279400">
              <a:lnSpc>
                <a:spcPct val="99400"/>
              </a:lnSpc>
              <a:spcBef>
                <a:spcPts val="5"/>
              </a:spcBef>
              <a:buFont typeface="Arial"/>
              <a:buChar char="–"/>
              <a:tabLst>
                <a:tab pos="755650" algn="l"/>
              </a:tabLst>
            </a:pPr>
            <a:r>
              <a:rPr sz="2400" b="1" dirty="0">
                <a:latin typeface="DejaVu Sans"/>
                <a:cs typeface="DejaVu Sans"/>
              </a:rPr>
              <a:t>The supremacy clause in the Constitution states that  federal law takes precedence over state law when the  laws conﬂict</a:t>
            </a:r>
            <a:endParaRPr sz="2400" dirty="0">
              <a:latin typeface="DejaVu Sans"/>
              <a:cs typeface="DejaVu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5080" rIns="0" bIns="0" rtlCol="0">
            <a:spAutoFit/>
          </a:bodyPr>
          <a:lstStyle/>
          <a:p>
            <a:pPr marL="25400">
              <a:lnSpc>
                <a:spcPct val="100000"/>
              </a:lnSpc>
              <a:spcBef>
                <a:spcPts val="40"/>
              </a:spcBef>
            </a:pPr>
            <a:fld id="{81D60167-4931-47E6-BA6A-407CBD079E47}" type="slidenum">
              <a:rPr spc="-25" dirty="0"/>
              <a:t>71</a:t>
            </a:fld>
            <a:endParaRPr spc="-25" dirty="0"/>
          </a:p>
        </p:txBody>
      </p:sp>
      <p:sp>
        <p:nvSpPr>
          <p:cNvPr id="2" name="object 2"/>
          <p:cNvSpPr txBox="1">
            <a:spLocks noGrp="1"/>
          </p:cNvSpPr>
          <p:nvPr>
            <p:ph type="title"/>
          </p:nvPr>
        </p:nvSpPr>
        <p:spPr>
          <a:xfrm>
            <a:off x="0" y="0"/>
            <a:ext cx="9144000" cy="510717"/>
          </a:xfrm>
          <a:prstGeom prst="rect">
            <a:avLst/>
          </a:prstGeom>
        </p:spPr>
        <p:txBody>
          <a:bodyPr vert="horz" wrap="square" lIns="0" tIns="33020" rIns="0" bIns="0" rtlCol="0">
            <a:spAutoFit/>
          </a:bodyPr>
          <a:lstStyle/>
          <a:p>
            <a:pPr marL="2749550" marR="5080" indent="-2737485">
              <a:lnSpc>
                <a:spcPts val="4300"/>
              </a:lnSpc>
              <a:spcBef>
                <a:spcPts val="260"/>
              </a:spcBef>
            </a:pPr>
            <a:r>
              <a:rPr sz="2400" dirty="0"/>
              <a:t>EXPANSION OF CENTRAL GOVERNMENT  FUNCTIONS</a:t>
            </a:r>
          </a:p>
        </p:txBody>
      </p:sp>
      <p:sp>
        <p:nvSpPr>
          <p:cNvPr id="3" name="object 3"/>
          <p:cNvSpPr txBox="1"/>
          <p:nvPr/>
        </p:nvSpPr>
        <p:spPr>
          <a:xfrm>
            <a:off x="260173" y="560307"/>
            <a:ext cx="8160384" cy="5906745"/>
          </a:xfrm>
          <a:prstGeom prst="rect">
            <a:avLst/>
          </a:prstGeom>
        </p:spPr>
        <p:txBody>
          <a:bodyPr vert="horz" wrap="square" lIns="0" tIns="73660" rIns="0" bIns="0" rtlCol="0">
            <a:spAutoFit/>
          </a:bodyPr>
          <a:lstStyle/>
          <a:p>
            <a:pPr marL="427355" indent="-414655">
              <a:lnSpc>
                <a:spcPct val="100000"/>
              </a:lnSpc>
              <a:spcBef>
                <a:spcPts val="580"/>
              </a:spcBef>
              <a:buAutoNum type="arabicPeriod" startAt="2"/>
              <a:tabLst>
                <a:tab pos="427355" algn="l"/>
                <a:tab pos="427990" algn="l"/>
              </a:tabLst>
            </a:pPr>
            <a:r>
              <a:rPr sz="2400" b="1" dirty="0">
                <a:latin typeface="DejaVu Sans"/>
                <a:cs typeface="DejaVu Sans"/>
              </a:rPr>
              <a:t>The Power to Regulate Interstate and Foreign Commerce</a:t>
            </a:r>
            <a:endParaRPr sz="2400" dirty="0">
              <a:latin typeface="DejaVu Sans"/>
              <a:cs typeface="DejaVu Sans"/>
            </a:endParaRPr>
          </a:p>
          <a:p>
            <a:pPr marL="749300" marR="150495" lvl="1" indent="-279400">
              <a:lnSpc>
                <a:spcPct val="100800"/>
              </a:lnSpc>
              <a:spcBef>
                <a:spcPts val="380"/>
              </a:spcBef>
              <a:buFont typeface="Arial"/>
              <a:buChar char="–"/>
              <a:tabLst>
                <a:tab pos="755015" algn="l"/>
                <a:tab pos="755650" algn="l"/>
              </a:tabLst>
            </a:pPr>
            <a:r>
              <a:rPr sz="2000" b="1" dirty="0">
                <a:latin typeface="DejaVu Sans"/>
                <a:cs typeface="DejaVu Sans"/>
              </a:rPr>
              <a:t>Through the commerce clause, Congress can regulate many activities  and sustain other legislation as well</a:t>
            </a:r>
            <a:endParaRPr sz="2000" dirty="0">
              <a:latin typeface="DejaVu Sans"/>
              <a:cs typeface="DejaVu Sans"/>
            </a:endParaRPr>
          </a:p>
          <a:p>
            <a:pPr marL="1155700" lvl="2" indent="-228600">
              <a:lnSpc>
                <a:spcPct val="100000"/>
              </a:lnSpc>
              <a:spcBef>
                <a:spcPts val="430"/>
              </a:spcBef>
              <a:buFont typeface="Arial"/>
              <a:buChar char="•"/>
              <a:tabLst>
                <a:tab pos="1155065" algn="l"/>
                <a:tab pos="1155700" algn="l"/>
              </a:tabLst>
            </a:pPr>
            <a:r>
              <a:rPr sz="1800" b="1" i="1" dirty="0">
                <a:latin typeface="Trebuchet MS"/>
                <a:cs typeface="Trebuchet MS"/>
              </a:rPr>
              <a:t>Gibbons v. Ogden </a:t>
            </a:r>
            <a:r>
              <a:rPr sz="1800" b="1" dirty="0">
                <a:latin typeface="DejaVu Sans"/>
                <a:cs typeface="DejaVu Sans"/>
              </a:rPr>
              <a:t>(1824)</a:t>
            </a:r>
            <a:endParaRPr sz="1800" dirty="0">
              <a:latin typeface="DejaVu Sans"/>
              <a:cs typeface="DejaVu Sans"/>
            </a:endParaRPr>
          </a:p>
          <a:p>
            <a:pPr marL="1155700" lvl="2" indent="-228600">
              <a:lnSpc>
                <a:spcPct val="100000"/>
              </a:lnSpc>
              <a:spcBef>
                <a:spcPts val="440"/>
              </a:spcBef>
              <a:buFont typeface="Arial"/>
              <a:buChar char="•"/>
              <a:tabLst>
                <a:tab pos="1155065" algn="l"/>
                <a:tab pos="1155700" algn="l"/>
              </a:tabLst>
            </a:pPr>
            <a:r>
              <a:rPr sz="1800" b="1" dirty="0">
                <a:latin typeface="DejaVu Sans"/>
                <a:cs typeface="DejaVu Sans"/>
              </a:rPr>
              <a:t>Only National government (Congress) may regulate interstate commerce</a:t>
            </a:r>
            <a:endParaRPr sz="1800" dirty="0">
              <a:latin typeface="DejaVu Sans"/>
              <a:cs typeface="DejaVu Sans"/>
            </a:endParaRPr>
          </a:p>
          <a:p>
            <a:pPr marL="1155700" lvl="2" indent="-228600">
              <a:lnSpc>
                <a:spcPct val="100000"/>
              </a:lnSpc>
              <a:spcBef>
                <a:spcPts val="440"/>
              </a:spcBef>
              <a:buFont typeface="Arial"/>
              <a:buChar char="•"/>
              <a:tabLst>
                <a:tab pos="1155065" algn="l"/>
                <a:tab pos="1155700" algn="l"/>
              </a:tabLst>
            </a:pPr>
            <a:r>
              <a:rPr sz="1800" b="1" dirty="0">
                <a:latin typeface="DejaVu Sans"/>
                <a:cs typeface="DejaVu Sans"/>
              </a:rPr>
              <a:t>Power is not shared with the states</a:t>
            </a:r>
            <a:endParaRPr sz="1800" dirty="0">
              <a:latin typeface="DejaVu Sans"/>
              <a:cs typeface="DejaVu Sans"/>
            </a:endParaRPr>
          </a:p>
          <a:p>
            <a:pPr lvl="2">
              <a:lnSpc>
                <a:spcPct val="100000"/>
              </a:lnSpc>
              <a:spcBef>
                <a:spcPts val="20"/>
              </a:spcBef>
              <a:buFont typeface="Arial"/>
              <a:buChar char="•"/>
            </a:pPr>
            <a:endParaRPr sz="2650" dirty="0">
              <a:latin typeface="Times New Roman"/>
              <a:cs typeface="Times New Roman"/>
            </a:endParaRPr>
          </a:p>
          <a:p>
            <a:pPr marL="749300" marR="5080" lvl="1" indent="-279400">
              <a:lnSpc>
                <a:spcPct val="100800"/>
              </a:lnSpc>
              <a:spcBef>
                <a:spcPts val="5"/>
              </a:spcBef>
              <a:buFont typeface="Arial"/>
              <a:buChar char="–"/>
              <a:tabLst>
                <a:tab pos="755015" algn="l"/>
                <a:tab pos="755650" algn="l"/>
              </a:tabLst>
            </a:pPr>
            <a:r>
              <a:rPr sz="2000" b="1" dirty="0">
                <a:latin typeface="DejaVu Sans"/>
                <a:cs typeface="DejaVu Sans"/>
              </a:rPr>
              <a:t>The federal government’s role has been greatly expanded through the  interpretation of this clause</a:t>
            </a:r>
            <a:endParaRPr sz="2000" dirty="0">
              <a:latin typeface="DejaVu Sans"/>
              <a:cs typeface="DejaVu Sans"/>
            </a:endParaRPr>
          </a:p>
          <a:p>
            <a:pPr marL="1155700" lvl="2" indent="-228600">
              <a:lnSpc>
                <a:spcPct val="100000"/>
              </a:lnSpc>
              <a:spcBef>
                <a:spcPts val="430"/>
              </a:spcBef>
              <a:buFont typeface="Arial"/>
              <a:buChar char="•"/>
              <a:tabLst>
                <a:tab pos="1155065" algn="l"/>
                <a:tab pos="1155700" algn="l"/>
              </a:tabLst>
            </a:pPr>
            <a:r>
              <a:rPr sz="1800" b="1" i="1" dirty="0">
                <a:latin typeface="Trebuchet MS"/>
                <a:cs typeface="Trebuchet MS"/>
              </a:rPr>
              <a:t>Heart of Atlanta Motel </a:t>
            </a:r>
            <a:r>
              <a:rPr sz="1800" b="1" dirty="0">
                <a:latin typeface="DejaVu Sans"/>
                <a:cs typeface="DejaVu Sans"/>
              </a:rPr>
              <a:t>v. </a:t>
            </a:r>
            <a:r>
              <a:rPr sz="1800" b="1" i="1" dirty="0">
                <a:latin typeface="Trebuchet MS"/>
                <a:cs typeface="Trebuchet MS"/>
              </a:rPr>
              <a:t>U.S. </a:t>
            </a:r>
            <a:r>
              <a:rPr sz="1800" b="1" dirty="0">
                <a:latin typeface="DejaVu Sans"/>
                <a:cs typeface="DejaVu Sans"/>
              </a:rPr>
              <a:t>(1964)</a:t>
            </a:r>
            <a:endParaRPr sz="1800" dirty="0">
              <a:latin typeface="DejaVu Sans"/>
              <a:cs typeface="DejaVu Sans"/>
            </a:endParaRPr>
          </a:p>
          <a:p>
            <a:pPr marL="1155700" marR="564515" lvl="2" indent="-228600">
              <a:lnSpc>
                <a:spcPts val="2070"/>
              </a:lnSpc>
              <a:spcBef>
                <a:spcPts val="585"/>
              </a:spcBef>
              <a:buFont typeface="Arial"/>
              <a:buChar char="•"/>
              <a:tabLst>
                <a:tab pos="1155065" algn="l"/>
                <a:tab pos="1155700" algn="l"/>
              </a:tabLst>
            </a:pPr>
            <a:r>
              <a:rPr sz="1800" b="1" dirty="0">
                <a:latin typeface="DejaVu Sans"/>
                <a:cs typeface="DejaVu Sans"/>
              </a:rPr>
              <a:t>Congress has a right to regulate individual, private businesses in the  interest of promoting interstate travel</a:t>
            </a:r>
            <a:endParaRPr sz="1800" dirty="0">
              <a:latin typeface="DejaVu Sans"/>
              <a:cs typeface="DejaVu Sans"/>
            </a:endParaRPr>
          </a:p>
          <a:p>
            <a:pPr marL="1155700" marR="158115" lvl="2" indent="-228600">
              <a:lnSpc>
                <a:spcPct val="100000"/>
              </a:lnSpc>
              <a:spcBef>
                <a:spcPts val="415"/>
              </a:spcBef>
              <a:buFont typeface="Arial"/>
              <a:buChar char="•"/>
              <a:tabLst>
                <a:tab pos="1155065" algn="l"/>
                <a:tab pos="1155700" algn="l"/>
              </a:tabLst>
            </a:pPr>
            <a:r>
              <a:rPr sz="1800" b="1" dirty="0">
                <a:latin typeface="DejaVu Sans"/>
                <a:cs typeface="DejaVu Sans"/>
              </a:rPr>
              <a:t>Civil Rights Act of 1964 applied to private businesses because customers  come from out-of-state</a:t>
            </a:r>
            <a:endParaRPr sz="1800" dirty="0">
              <a:latin typeface="DejaVu Sans"/>
              <a:cs typeface="DejaVu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5080" rIns="0" bIns="0" rtlCol="0">
            <a:spAutoFit/>
          </a:bodyPr>
          <a:lstStyle/>
          <a:p>
            <a:pPr marL="25400">
              <a:lnSpc>
                <a:spcPct val="100000"/>
              </a:lnSpc>
              <a:spcBef>
                <a:spcPts val="40"/>
              </a:spcBef>
            </a:pPr>
            <a:fld id="{81D60167-4931-47E6-BA6A-407CBD079E47}" type="slidenum">
              <a:rPr spc="-25" dirty="0"/>
              <a:t>72</a:t>
            </a:fld>
            <a:endParaRPr spc="-25" dirty="0"/>
          </a:p>
        </p:txBody>
      </p:sp>
      <p:sp>
        <p:nvSpPr>
          <p:cNvPr id="2" name="object 2"/>
          <p:cNvSpPr txBox="1">
            <a:spLocks noGrp="1"/>
          </p:cNvSpPr>
          <p:nvPr>
            <p:ph type="title"/>
          </p:nvPr>
        </p:nvSpPr>
        <p:spPr>
          <a:xfrm>
            <a:off x="38100" y="0"/>
            <a:ext cx="9067799" cy="510717"/>
          </a:xfrm>
          <a:prstGeom prst="rect">
            <a:avLst/>
          </a:prstGeom>
        </p:spPr>
        <p:txBody>
          <a:bodyPr vert="horz" wrap="square" lIns="0" tIns="33020" rIns="0" bIns="0" rtlCol="0">
            <a:spAutoFit/>
          </a:bodyPr>
          <a:lstStyle/>
          <a:p>
            <a:pPr marL="2749550" marR="5080" indent="-2737485" algn="ctr">
              <a:lnSpc>
                <a:spcPts val="4300"/>
              </a:lnSpc>
              <a:spcBef>
                <a:spcPts val="260"/>
              </a:spcBef>
            </a:pPr>
            <a:r>
              <a:rPr sz="2400" dirty="0"/>
              <a:t>EXPANSION OF CENTRAL GOVERNMENT  FUNCTIONS</a:t>
            </a:r>
          </a:p>
        </p:txBody>
      </p:sp>
      <p:sp>
        <p:nvSpPr>
          <p:cNvPr id="3" name="object 3"/>
          <p:cNvSpPr txBox="1"/>
          <p:nvPr/>
        </p:nvSpPr>
        <p:spPr>
          <a:xfrm>
            <a:off x="152400" y="600820"/>
            <a:ext cx="8632825" cy="5947782"/>
          </a:xfrm>
          <a:prstGeom prst="rect">
            <a:avLst/>
          </a:prstGeom>
        </p:spPr>
        <p:txBody>
          <a:bodyPr vert="horz" wrap="square" lIns="0" tIns="73660" rIns="0" bIns="0" rtlCol="0">
            <a:spAutoFit/>
          </a:bodyPr>
          <a:lstStyle/>
          <a:p>
            <a:pPr marL="434340" indent="-421640">
              <a:lnSpc>
                <a:spcPct val="100000"/>
              </a:lnSpc>
              <a:spcBef>
                <a:spcPts val="580"/>
              </a:spcBef>
              <a:buAutoNum type="arabicPeriod" startAt="3"/>
              <a:tabLst>
                <a:tab pos="434340" algn="l"/>
                <a:tab pos="434975" algn="l"/>
              </a:tabLst>
            </a:pPr>
            <a:r>
              <a:rPr b="1" dirty="0">
                <a:latin typeface="DejaVu Sans"/>
                <a:cs typeface="DejaVu Sans"/>
              </a:rPr>
              <a:t>The War Power</a:t>
            </a:r>
            <a:endParaRPr dirty="0">
              <a:latin typeface="DejaVu Sans"/>
              <a:cs typeface="DejaVu Sans"/>
            </a:endParaRPr>
          </a:p>
          <a:p>
            <a:pPr marL="755650" lvl="1" indent="-285750">
              <a:lnSpc>
                <a:spcPct val="100000"/>
              </a:lnSpc>
              <a:spcBef>
                <a:spcPts val="430"/>
              </a:spcBef>
              <a:buFont typeface="Arial"/>
              <a:buChar char="–"/>
              <a:tabLst>
                <a:tab pos="755015" algn="l"/>
                <a:tab pos="755650" algn="l"/>
              </a:tabLst>
            </a:pPr>
            <a:r>
              <a:rPr b="1" dirty="0">
                <a:latin typeface="DejaVu Sans"/>
                <a:cs typeface="DejaVu Sans"/>
              </a:rPr>
              <a:t>The national government has the power to wage war</a:t>
            </a:r>
            <a:endParaRPr dirty="0">
              <a:latin typeface="DejaVu Sans"/>
              <a:cs typeface="DejaVu Sans"/>
            </a:endParaRPr>
          </a:p>
          <a:p>
            <a:pPr marL="755650" lvl="1" indent="-285750">
              <a:lnSpc>
                <a:spcPct val="100000"/>
              </a:lnSpc>
              <a:spcBef>
                <a:spcPts val="340"/>
              </a:spcBef>
              <a:buFont typeface="Arial"/>
              <a:buChar char="–"/>
              <a:tabLst>
                <a:tab pos="755015" algn="l"/>
                <a:tab pos="755650" algn="l"/>
              </a:tabLst>
            </a:pPr>
            <a:r>
              <a:rPr b="1" dirty="0">
                <a:latin typeface="DejaVu Sans"/>
                <a:cs typeface="DejaVu Sans"/>
              </a:rPr>
              <a:t>The president can send troops because he is commander-in-chief of the military</a:t>
            </a:r>
            <a:endParaRPr dirty="0">
              <a:latin typeface="DejaVu Sans"/>
              <a:cs typeface="DejaVu Sans"/>
            </a:endParaRPr>
          </a:p>
          <a:p>
            <a:pPr lvl="1">
              <a:lnSpc>
                <a:spcPct val="100000"/>
              </a:lnSpc>
              <a:spcBef>
                <a:spcPts val="55"/>
              </a:spcBef>
              <a:buFont typeface="Arial"/>
              <a:buChar char="–"/>
            </a:pPr>
            <a:endParaRPr dirty="0">
              <a:latin typeface="Times New Roman"/>
              <a:cs typeface="Times New Roman"/>
            </a:endParaRPr>
          </a:p>
          <a:p>
            <a:pPr marL="434340" indent="-421640">
              <a:lnSpc>
                <a:spcPct val="100000"/>
              </a:lnSpc>
              <a:buAutoNum type="arabicPeriod" startAt="3"/>
              <a:tabLst>
                <a:tab pos="434340" algn="l"/>
                <a:tab pos="434975" algn="l"/>
              </a:tabLst>
            </a:pPr>
            <a:r>
              <a:rPr b="1" dirty="0">
                <a:latin typeface="DejaVu Sans"/>
                <a:cs typeface="DejaVu Sans"/>
              </a:rPr>
              <a:t>The Power to Tax and Spend</a:t>
            </a:r>
            <a:endParaRPr dirty="0">
              <a:latin typeface="DejaVu Sans"/>
              <a:cs typeface="DejaVu Sans"/>
            </a:endParaRPr>
          </a:p>
          <a:p>
            <a:pPr marL="749300" marR="530860" lvl="1" indent="-279400">
              <a:lnSpc>
                <a:spcPct val="100000"/>
              </a:lnSpc>
              <a:spcBef>
                <a:spcPts val="450"/>
              </a:spcBef>
              <a:buFont typeface="Arial"/>
              <a:buChar char="–"/>
              <a:tabLst>
                <a:tab pos="755015" algn="l"/>
                <a:tab pos="755650" algn="l"/>
              </a:tabLst>
            </a:pPr>
            <a:r>
              <a:rPr b="1" dirty="0">
                <a:latin typeface="DejaVu Sans"/>
                <a:cs typeface="DejaVu Sans"/>
              </a:rPr>
              <a:t>By a</a:t>
            </a:r>
            <a:r>
              <a:rPr lang="en-US" b="1" dirty="0">
                <a:latin typeface="DejaVu Sans"/>
                <a:cs typeface="DejaVu Sans"/>
              </a:rPr>
              <a:t>tta</a:t>
            </a:r>
            <a:r>
              <a:rPr b="1" dirty="0">
                <a:latin typeface="DejaVu Sans"/>
                <a:cs typeface="DejaVu Sans"/>
              </a:rPr>
              <a:t>ching conditions to its grants of money, Congress may regulate what it cannot directly control by law</a:t>
            </a:r>
            <a:endParaRPr dirty="0">
              <a:latin typeface="DejaVu Sans"/>
              <a:cs typeface="DejaVu Sans"/>
            </a:endParaRPr>
          </a:p>
          <a:p>
            <a:pPr marL="1155700" marR="354965" lvl="2" indent="-228600">
              <a:lnSpc>
                <a:spcPct val="100000"/>
              </a:lnSpc>
              <a:spcBef>
                <a:spcPts val="380"/>
              </a:spcBef>
              <a:buFont typeface="Wingdings"/>
              <a:buChar char=""/>
              <a:tabLst>
                <a:tab pos="1155700" algn="l"/>
              </a:tabLst>
            </a:pPr>
            <a:r>
              <a:rPr b="1" dirty="0">
                <a:latin typeface="DejaVu Sans"/>
                <a:cs typeface="DejaVu Sans"/>
              </a:rPr>
              <a:t>Congress can’t technically legislate everything, but it can spend on virtually  anything.</a:t>
            </a:r>
            <a:endParaRPr dirty="0">
              <a:latin typeface="DejaVu Sans"/>
              <a:cs typeface="DejaVu Sans"/>
            </a:endParaRPr>
          </a:p>
          <a:p>
            <a:pPr marL="1155700" marR="5080" lvl="2" indent="-228600">
              <a:lnSpc>
                <a:spcPct val="100299"/>
              </a:lnSpc>
              <a:spcBef>
                <a:spcPts val="475"/>
              </a:spcBef>
              <a:buFont typeface="Wingdings"/>
              <a:buChar char=""/>
              <a:tabLst>
                <a:tab pos="1155700" algn="l"/>
              </a:tabLst>
            </a:pPr>
            <a:r>
              <a:rPr b="1" dirty="0">
                <a:latin typeface="DejaVu Sans"/>
                <a:cs typeface="DejaVu Sans"/>
              </a:rPr>
              <a:t>States don’t have to accept federal money, but if they do, they must follow  federal guidelines (e.g. federal highway funds can be denied if a state’s alcohol purchasing age is less than 21, federal education funds can be denied if states  do not comply with No Child Leg Behind Act) – Federal “strings” afached to  funding are ways in which the federal government can get its way on things.</a:t>
            </a:r>
            <a:endParaRPr dirty="0">
              <a:latin typeface="DejaVu Sans"/>
              <a:cs typeface="DejaVu Sans"/>
            </a:endParaRPr>
          </a:p>
          <a:p>
            <a:pPr marL="1155700" marR="140335" lvl="2" indent="-228600">
              <a:lnSpc>
                <a:spcPct val="100000"/>
              </a:lnSpc>
              <a:spcBef>
                <a:spcPts val="370"/>
              </a:spcBef>
              <a:buFont typeface="Wingdings"/>
              <a:buChar char=""/>
              <a:tabLst>
                <a:tab pos="1155700" algn="l"/>
              </a:tabLst>
            </a:pPr>
            <a:r>
              <a:rPr b="1" dirty="0">
                <a:latin typeface="DejaVu Sans"/>
                <a:cs typeface="DejaVu Sans"/>
              </a:rPr>
              <a:t>Recent example: Obamacare – Supreme Court ruled it was a tax and that the  federal government could require people to have healthcare</a:t>
            </a:r>
            <a:endParaRPr dirty="0">
              <a:latin typeface="DejaVu Sans"/>
              <a:cs typeface="DejaVu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08410"/>
            <a:ext cx="9144000" cy="505267"/>
          </a:xfrm>
          <a:prstGeom prst="rect">
            <a:avLst/>
          </a:prstGeom>
        </p:spPr>
        <p:txBody>
          <a:bodyPr vert="horz" wrap="square" lIns="0" tIns="12700" rIns="0" bIns="0" rtlCol="0" anchor="ctr">
            <a:spAutoFit/>
          </a:bodyPr>
          <a:lstStyle/>
          <a:p>
            <a:pPr marL="12700" algn="ctr">
              <a:lnSpc>
                <a:spcPct val="100000"/>
              </a:lnSpc>
              <a:spcBef>
                <a:spcPts val="100"/>
              </a:spcBef>
            </a:pPr>
            <a:r>
              <a:rPr sz="3200" dirty="0">
                <a:latin typeface="Times New Roman" panose="02020603050405020304" pitchFamily="18" charset="0"/>
                <a:cs typeface="Times New Roman" panose="02020603050405020304" pitchFamily="18" charset="0"/>
              </a:rPr>
              <a:t>POWERS OF THE NATIONAL GOVERNMENT</a:t>
            </a:r>
          </a:p>
        </p:txBody>
      </p:sp>
      <p:sp>
        <p:nvSpPr>
          <p:cNvPr id="3" name="object 3"/>
          <p:cNvSpPr txBox="1"/>
          <p:nvPr/>
        </p:nvSpPr>
        <p:spPr>
          <a:xfrm>
            <a:off x="231140" y="986874"/>
            <a:ext cx="8496935" cy="4120102"/>
          </a:xfrm>
          <a:prstGeom prst="rect">
            <a:avLst/>
          </a:prstGeom>
        </p:spPr>
        <p:txBody>
          <a:bodyPr vert="horz" wrap="square" lIns="0" tIns="108585" rIns="0" bIns="0" rtlCol="0">
            <a:spAutoFit/>
          </a:bodyPr>
          <a:lstStyle/>
          <a:p>
            <a:pPr marL="12700">
              <a:lnSpc>
                <a:spcPct val="100000"/>
              </a:lnSpc>
              <a:spcBef>
                <a:spcPts val="855"/>
              </a:spcBef>
              <a:tabLst>
                <a:tab pos="419100" algn="l"/>
              </a:tabLst>
            </a:pPr>
            <a:r>
              <a:rPr sz="2800" b="1" dirty="0">
                <a:latin typeface="DejaVu Sans"/>
                <a:cs typeface="DejaVu Sans"/>
              </a:rPr>
              <a:t>Inherent</a:t>
            </a:r>
            <a:r>
              <a:rPr sz="2800" b="1" spc="-395" dirty="0">
                <a:latin typeface="DejaVu Sans"/>
                <a:cs typeface="DejaVu Sans"/>
              </a:rPr>
              <a:t> </a:t>
            </a:r>
            <a:r>
              <a:rPr sz="2800" b="1" dirty="0">
                <a:latin typeface="DejaVu Sans"/>
                <a:cs typeface="DejaVu Sans"/>
              </a:rPr>
              <a:t>powers</a:t>
            </a:r>
            <a:endParaRPr sz="2800" dirty="0">
              <a:latin typeface="DejaVu Sans"/>
              <a:cs typeface="DejaVu Sans"/>
            </a:endParaRPr>
          </a:p>
          <a:p>
            <a:pPr marL="749300" marR="5080" lvl="1" indent="-279400">
              <a:lnSpc>
                <a:spcPct val="101499"/>
              </a:lnSpc>
              <a:spcBef>
                <a:spcPts val="525"/>
              </a:spcBef>
              <a:buFont typeface="Arial"/>
              <a:buChar char="–"/>
              <a:tabLst>
                <a:tab pos="755650" algn="l"/>
              </a:tabLst>
            </a:pPr>
            <a:r>
              <a:rPr sz="2800" b="1" dirty="0">
                <a:latin typeface="DejaVu Sans"/>
                <a:cs typeface="DejaVu Sans"/>
              </a:rPr>
              <a:t>Not stated explicitly, but held by the national government by  virtue of its being a national government.</a:t>
            </a:r>
            <a:endParaRPr sz="2800" dirty="0">
              <a:latin typeface="DejaVu Sans"/>
              <a:cs typeface="DejaVu Sans"/>
            </a:endParaRPr>
          </a:p>
          <a:p>
            <a:pPr marL="749300" marR="647065" lvl="1" indent="-279400">
              <a:lnSpc>
                <a:spcPct val="99400"/>
              </a:lnSpc>
              <a:spcBef>
                <a:spcPts val="615"/>
              </a:spcBef>
              <a:buFont typeface="Arial"/>
              <a:buChar char="–"/>
              <a:tabLst>
                <a:tab pos="755650" algn="l"/>
              </a:tabLst>
            </a:pPr>
            <a:r>
              <a:rPr sz="2800" b="1" dirty="0">
                <a:latin typeface="DejaVu Sans"/>
                <a:cs typeface="DejaVu Sans"/>
              </a:rPr>
              <a:t>Some of these powers come from the Preamble (certain </a:t>
            </a:r>
            <a:r>
              <a:rPr sz="2800" b="1" u="heavy" dirty="0">
                <a:uFill>
                  <a:solidFill>
                    <a:srgbClr val="000000"/>
                  </a:solidFill>
                </a:uFill>
                <a:latin typeface="DejaVu Sans"/>
                <a:cs typeface="DejaVu Sans"/>
              </a:rPr>
              <a:t> foreign policy</a:t>
            </a:r>
            <a:r>
              <a:rPr sz="2800" b="1" dirty="0">
                <a:latin typeface="DejaVu Sans"/>
                <a:cs typeface="DejaVu Sans"/>
              </a:rPr>
              <a:t> powers such as immigration, diplomatic  recognition, or acquiring territory).</a:t>
            </a:r>
            <a:endParaRPr sz="2800" dirty="0">
              <a:latin typeface="DejaVu Sans"/>
              <a:cs typeface="DejaVu Sans"/>
            </a:endParaRPr>
          </a:p>
        </p:txBody>
      </p:sp>
      <p:sp>
        <p:nvSpPr>
          <p:cNvPr id="4" name="object 4"/>
          <p:cNvSpPr/>
          <p:nvPr/>
        </p:nvSpPr>
        <p:spPr>
          <a:xfrm>
            <a:off x="1981200" y="5236377"/>
            <a:ext cx="5562600" cy="1417141"/>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7"/>
          </p:nvPr>
        </p:nvSpPr>
        <p:spPr>
          <a:prstGeom prst="rect">
            <a:avLst/>
          </a:prstGeom>
        </p:spPr>
        <p:txBody>
          <a:bodyPr vert="horz" wrap="square" lIns="0" tIns="5080" rIns="0" bIns="0" rtlCol="0">
            <a:spAutoFit/>
          </a:bodyPr>
          <a:lstStyle/>
          <a:p>
            <a:pPr marL="25400">
              <a:lnSpc>
                <a:spcPct val="100000"/>
              </a:lnSpc>
              <a:spcBef>
                <a:spcPts val="40"/>
              </a:spcBef>
            </a:pPr>
            <a:fld id="{81D60167-4931-47E6-BA6A-407CBD079E47}" type="slidenum">
              <a:rPr spc="-25" dirty="0"/>
              <a:t>73</a:t>
            </a:fld>
            <a:endParaRPr spc="-25"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5080" rIns="0" bIns="0" rtlCol="0">
            <a:spAutoFit/>
          </a:bodyPr>
          <a:lstStyle/>
          <a:p>
            <a:pPr marL="25400">
              <a:lnSpc>
                <a:spcPct val="100000"/>
              </a:lnSpc>
              <a:spcBef>
                <a:spcPts val="40"/>
              </a:spcBef>
            </a:pPr>
            <a:fld id="{81D60167-4931-47E6-BA6A-407CBD079E47}" type="slidenum">
              <a:rPr spc="-25" dirty="0"/>
              <a:t>74</a:t>
            </a:fld>
            <a:endParaRPr spc="-25" dirty="0"/>
          </a:p>
        </p:txBody>
      </p:sp>
      <p:sp>
        <p:nvSpPr>
          <p:cNvPr id="2" name="object 2"/>
          <p:cNvSpPr txBox="1">
            <a:spLocks noGrp="1"/>
          </p:cNvSpPr>
          <p:nvPr>
            <p:ph type="title"/>
          </p:nvPr>
        </p:nvSpPr>
        <p:spPr>
          <a:xfrm>
            <a:off x="1269124" y="14469"/>
            <a:ext cx="7151433" cy="505267"/>
          </a:xfrm>
          <a:prstGeom prst="rect">
            <a:avLst/>
          </a:prstGeom>
        </p:spPr>
        <p:txBody>
          <a:bodyPr vert="horz" wrap="square" lIns="0" tIns="12700" rIns="0" bIns="0" rtlCol="0">
            <a:spAutoFit/>
          </a:bodyPr>
          <a:lstStyle/>
          <a:p>
            <a:pPr marL="12700">
              <a:lnSpc>
                <a:spcPct val="100000"/>
              </a:lnSpc>
              <a:spcBef>
                <a:spcPts val="100"/>
              </a:spcBef>
            </a:pPr>
            <a:r>
              <a:rPr sz="3200" dirty="0"/>
              <a:t>POWERS OF THE STATES</a:t>
            </a:r>
          </a:p>
        </p:txBody>
      </p:sp>
      <p:sp>
        <p:nvSpPr>
          <p:cNvPr id="3" name="object 3"/>
          <p:cNvSpPr txBox="1"/>
          <p:nvPr/>
        </p:nvSpPr>
        <p:spPr>
          <a:xfrm>
            <a:off x="35512" y="822717"/>
            <a:ext cx="9067800" cy="5740610"/>
          </a:xfrm>
          <a:prstGeom prst="rect">
            <a:avLst/>
          </a:prstGeom>
        </p:spPr>
        <p:txBody>
          <a:bodyPr vert="horz" wrap="square" lIns="0" tIns="15875" rIns="0" bIns="0" rtlCol="0">
            <a:spAutoFit/>
          </a:bodyPr>
          <a:lstStyle/>
          <a:p>
            <a:pPr marL="355600" marR="5080" indent="-342900" algn="just">
              <a:spcBef>
                <a:spcPts val="125"/>
              </a:spcBef>
              <a:buFont typeface="Arial"/>
              <a:buChar char="•"/>
              <a:tabLst>
                <a:tab pos="355600" algn="l"/>
              </a:tabLst>
            </a:pPr>
            <a:r>
              <a:rPr sz="2100" b="1" dirty="0">
                <a:latin typeface="DejaVu Sans"/>
                <a:cs typeface="DejaVu Sans"/>
              </a:rPr>
              <a:t>States</a:t>
            </a:r>
            <a:r>
              <a:rPr lang="en-US" sz="2100" b="1" dirty="0">
                <a:latin typeface="DejaVu Sans"/>
                <a:cs typeface="DejaVu Sans"/>
              </a:rPr>
              <a:t> </a:t>
            </a:r>
            <a:r>
              <a:rPr sz="2100" b="1" dirty="0">
                <a:latin typeface="DejaVu Sans"/>
                <a:cs typeface="DejaVu Sans"/>
              </a:rPr>
              <a:t>have </a:t>
            </a:r>
            <a:r>
              <a:rPr sz="2100" b="1" u="heavy" dirty="0">
                <a:uFill>
                  <a:solidFill>
                    <a:srgbClr val="000000"/>
                  </a:solidFill>
                </a:uFill>
                <a:latin typeface="DejaVu Sans"/>
                <a:cs typeface="DejaVu Sans"/>
              </a:rPr>
              <a:t>RESERVED POWERS</a:t>
            </a:r>
            <a:r>
              <a:rPr sz="2100" b="1" dirty="0">
                <a:latin typeface="DejaVu Sans"/>
                <a:cs typeface="DejaVu Sans"/>
              </a:rPr>
              <a:t>: the Constitution reserves for the  states all powers not granted to the national government, subject  only to the limitations of the Constitution</a:t>
            </a:r>
            <a:endParaRPr sz="2100" dirty="0">
              <a:latin typeface="DejaVu Sans"/>
              <a:cs typeface="DejaVu Sans"/>
            </a:endParaRPr>
          </a:p>
          <a:p>
            <a:pPr marL="355600" marR="1020444" indent="-342900">
              <a:lnSpc>
                <a:spcPct val="101499"/>
              </a:lnSpc>
              <a:spcBef>
                <a:spcPts val="2555"/>
              </a:spcBef>
              <a:buFont typeface="Arial"/>
              <a:buChar char="•"/>
              <a:tabLst>
                <a:tab pos="354965" algn="l"/>
                <a:tab pos="355600" algn="l"/>
              </a:tabLst>
            </a:pPr>
            <a:r>
              <a:rPr sz="2100" b="1" dirty="0">
                <a:solidFill>
                  <a:srgbClr val="FF0000"/>
                </a:solidFill>
                <a:latin typeface="DejaVu Sans"/>
                <a:cs typeface="DejaVu Sans"/>
              </a:rPr>
              <a:t>Amendment 10 </a:t>
            </a:r>
            <a:r>
              <a:rPr sz="2100" b="1" dirty="0">
                <a:latin typeface="DejaVu Sans"/>
                <a:cs typeface="DejaVu Sans"/>
              </a:rPr>
              <a:t>states that any powers not granted to the  national government are reserved for the states</a:t>
            </a:r>
            <a:endParaRPr sz="2100" dirty="0">
              <a:latin typeface="DejaVu Sans"/>
              <a:cs typeface="DejaVu Sans"/>
            </a:endParaRPr>
          </a:p>
          <a:p>
            <a:pPr marL="355600" indent="-342900">
              <a:lnSpc>
                <a:spcPct val="100000"/>
              </a:lnSpc>
              <a:spcBef>
                <a:spcPts val="2595"/>
              </a:spcBef>
              <a:buFont typeface="Arial"/>
              <a:buChar char="•"/>
              <a:tabLst>
                <a:tab pos="354965" algn="l"/>
                <a:tab pos="355600" algn="l"/>
              </a:tabLst>
            </a:pPr>
            <a:r>
              <a:rPr sz="2100" b="1" dirty="0">
                <a:latin typeface="DejaVu Sans"/>
                <a:cs typeface="DejaVu Sans"/>
              </a:rPr>
              <a:t>Examples:</a:t>
            </a:r>
            <a:endParaRPr sz="2100" dirty="0">
              <a:latin typeface="DejaVu Sans"/>
              <a:cs typeface="DejaVu Sans"/>
            </a:endParaRPr>
          </a:p>
          <a:p>
            <a:pPr marL="755650" lvl="1" indent="-285750">
              <a:lnSpc>
                <a:spcPct val="100000"/>
              </a:lnSpc>
              <a:spcBef>
                <a:spcPts val="375"/>
              </a:spcBef>
              <a:buFont typeface="Arial"/>
              <a:buChar char="–"/>
              <a:tabLst>
                <a:tab pos="755015" algn="l"/>
                <a:tab pos="755650" algn="l"/>
              </a:tabLst>
            </a:pPr>
            <a:r>
              <a:rPr sz="2100" b="1" dirty="0">
                <a:latin typeface="DejaVu Sans"/>
                <a:cs typeface="DejaVu Sans"/>
              </a:rPr>
              <a:t>Establishing voting requirements</a:t>
            </a:r>
            <a:endParaRPr sz="2100" dirty="0">
              <a:latin typeface="DejaVu Sans"/>
              <a:cs typeface="DejaVu Sans"/>
            </a:endParaRPr>
          </a:p>
          <a:p>
            <a:pPr marL="755650" lvl="1" indent="-285750">
              <a:lnSpc>
                <a:spcPct val="100000"/>
              </a:lnSpc>
              <a:spcBef>
                <a:spcPts val="440"/>
              </a:spcBef>
              <a:buFont typeface="Arial"/>
              <a:buChar char="–"/>
              <a:tabLst>
                <a:tab pos="755015" algn="l"/>
                <a:tab pos="755650" algn="l"/>
              </a:tabLst>
            </a:pPr>
            <a:r>
              <a:rPr sz="2100" b="1" dirty="0">
                <a:latin typeface="DejaVu Sans"/>
                <a:cs typeface="DejaVu Sans"/>
              </a:rPr>
              <a:t>Running elections</a:t>
            </a:r>
            <a:endParaRPr sz="2100" dirty="0">
              <a:latin typeface="DejaVu Sans"/>
              <a:cs typeface="DejaVu Sans"/>
            </a:endParaRPr>
          </a:p>
          <a:p>
            <a:pPr marL="755650" lvl="1" indent="-285750">
              <a:lnSpc>
                <a:spcPct val="100000"/>
              </a:lnSpc>
              <a:spcBef>
                <a:spcPts val="440"/>
              </a:spcBef>
              <a:buFont typeface="Arial"/>
              <a:buChar char="–"/>
              <a:tabLst>
                <a:tab pos="755015" algn="l"/>
                <a:tab pos="755650" algn="l"/>
              </a:tabLst>
            </a:pPr>
            <a:r>
              <a:rPr sz="2100" b="1" dirty="0">
                <a:latin typeface="DejaVu Sans"/>
                <a:cs typeface="DejaVu Sans"/>
              </a:rPr>
              <a:t>Establishing education</a:t>
            </a:r>
            <a:endParaRPr sz="2100" dirty="0">
              <a:latin typeface="DejaVu Sans"/>
              <a:cs typeface="DejaVu Sans"/>
            </a:endParaRPr>
          </a:p>
          <a:p>
            <a:pPr marL="755650" lvl="1" indent="-285750">
              <a:lnSpc>
                <a:spcPct val="100000"/>
              </a:lnSpc>
              <a:spcBef>
                <a:spcPts val="440"/>
              </a:spcBef>
              <a:buFont typeface="Arial"/>
              <a:buChar char="–"/>
              <a:tabLst>
                <a:tab pos="755015" algn="l"/>
                <a:tab pos="755650" algn="l"/>
              </a:tabLst>
            </a:pPr>
            <a:r>
              <a:rPr sz="2100" b="1" dirty="0">
                <a:latin typeface="DejaVu Sans"/>
                <a:cs typeface="DejaVu Sans"/>
              </a:rPr>
              <a:t>Licensing professionals</a:t>
            </a:r>
            <a:endParaRPr sz="2100" dirty="0">
              <a:latin typeface="DejaVu Sans"/>
              <a:cs typeface="DejaVu Sans"/>
            </a:endParaRPr>
          </a:p>
          <a:p>
            <a:pPr marL="755650" lvl="1" indent="-285750">
              <a:lnSpc>
                <a:spcPct val="100000"/>
              </a:lnSpc>
              <a:spcBef>
                <a:spcPts val="440"/>
              </a:spcBef>
              <a:buFont typeface="Arial"/>
              <a:buChar char="–"/>
              <a:tabLst>
                <a:tab pos="755015" algn="l"/>
                <a:tab pos="755650" algn="l"/>
              </a:tabLst>
            </a:pPr>
            <a:r>
              <a:rPr sz="2100" b="1" dirty="0">
                <a:latin typeface="DejaVu Sans"/>
                <a:cs typeface="DejaVu Sans"/>
              </a:rPr>
              <a:t>Protecting community health</a:t>
            </a:r>
            <a:endParaRPr sz="2100" dirty="0">
              <a:latin typeface="DejaVu Sans"/>
              <a:cs typeface="DejaVu Sans"/>
            </a:endParaRPr>
          </a:p>
          <a:p>
            <a:pPr marL="755650" lvl="1" indent="-285750">
              <a:lnSpc>
                <a:spcPct val="100000"/>
              </a:lnSpc>
              <a:spcBef>
                <a:spcPts val="440"/>
              </a:spcBef>
              <a:buFont typeface="Arial"/>
              <a:buChar char="–"/>
              <a:tabLst>
                <a:tab pos="755015" algn="l"/>
                <a:tab pos="755650" algn="l"/>
              </a:tabLst>
            </a:pPr>
            <a:r>
              <a:rPr sz="2100" b="1" dirty="0">
                <a:latin typeface="DejaVu Sans"/>
                <a:cs typeface="DejaVu Sans"/>
              </a:rPr>
              <a:t>Establishing a vehicle code and state police</a:t>
            </a:r>
            <a:endParaRPr sz="2100" dirty="0">
              <a:latin typeface="DejaVu Sans"/>
              <a:cs typeface="DejaVu San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2E859D7-5586-29AC-4986-43BA09A8EB8C}"/>
              </a:ext>
            </a:extLst>
          </p:cNvPr>
          <p:cNvGraphicFramePr>
            <a:graphicFrameLocks noGrp="1"/>
          </p:cNvGraphicFramePr>
          <p:nvPr>
            <p:extLst>
              <p:ext uri="{D42A27DB-BD31-4B8C-83A1-F6EECF244321}">
                <p14:modId xmlns:p14="http://schemas.microsoft.com/office/powerpoint/2010/main" val="3818358649"/>
              </p:ext>
            </p:extLst>
          </p:nvPr>
        </p:nvGraphicFramePr>
        <p:xfrm>
          <a:off x="0" y="0"/>
          <a:ext cx="9144000" cy="6858001"/>
        </p:xfrm>
        <a:graphic>
          <a:graphicData uri="http://schemas.openxmlformats.org/drawingml/2006/table">
            <a:tbl>
              <a:tblPr firstRow="1" bandRow="1">
                <a:tableStyleId>{5C22544A-7EE6-4342-B048-85BDC9FD1C3A}</a:tableStyleId>
              </a:tblPr>
              <a:tblGrid>
                <a:gridCol w="2680138">
                  <a:extLst>
                    <a:ext uri="{9D8B030D-6E8A-4147-A177-3AD203B41FA5}">
                      <a16:colId xmlns:a16="http://schemas.microsoft.com/office/drawing/2014/main" val="1014315791"/>
                    </a:ext>
                  </a:extLst>
                </a:gridCol>
                <a:gridCol w="6463862">
                  <a:extLst>
                    <a:ext uri="{9D8B030D-6E8A-4147-A177-3AD203B41FA5}">
                      <a16:colId xmlns:a16="http://schemas.microsoft.com/office/drawing/2014/main" val="2661281872"/>
                    </a:ext>
                  </a:extLst>
                </a:gridCol>
              </a:tblGrid>
              <a:tr h="1121590">
                <a:tc>
                  <a:txBody>
                    <a:bodyPr/>
                    <a:lstStyle/>
                    <a:p>
                      <a:pPr algn="ctr"/>
                      <a:r>
                        <a:rPr lang="en-US" sz="2200" dirty="0"/>
                        <a:t>Constitutional Approach to Federalism</a:t>
                      </a:r>
                    </a:p>
                  </a:txBody>
                  <a:tcPr/>
                </a:tc>
                <a:tc>
                  <a:txBody>
                    <a:bodyPr/>
                    <a:lstStyle/>
                    <a:p>
                      <a:pPr algn="ctr"/>
                      <a:r>
                        <a:rPr lang="en-US" sz="2200" dirty="0"/>
                        <a:t>Federalism in Action</a:t>
                      </a:r>
                    </a:p>
                  </a:txBody>
                  <a:tcPr/>
                </a:tc>
                <a:extLst>
                  <a:ext uri="{0D108BD9-81ED-4DB2-BD59-A6C34878D82A}">
                    <a16:rowId xmlns:a16="http://schemas.microsoft.com/office/drawing/2014/main" val="862850004"/>
                  </a:ext>
                </a:extLst>
              </a:tr>
              <a:tr h="2103351">
                <a:tc>
                  <a:txBody>
                    <a:bodyPr/>
                    <a:lstStyle/>
                    <a:p>
                      <a:r>
                        <a:rPr lang="en-US" dirty="0"/>
                        <a:t>National environmental policymaking</a:t>
                      </a:r>
                    </a:p>
                  </a:txBody>
                  <a:tcPr/>
                </a:tc>
                <a:tc>
                  <a:txBody>
                    <a:bodyPr/>
                    <a:lstStyle/>
                    <a:p>
                      <a:r>
                        <a:rPr lang="en-US" dirty="0"/>
                        <a:t>The federal government began an era of environmental awareness with laws like the </a:t>
                      </a:r>
                      <a:r>
                        <a:rPr lang="en-US" b="1" dirty="0"/>
                        <a:t>National Environmental Policy Act</a:t>
                      </a:r>
                      <a:r>
                        <a:rPr lang="en-US" dirty="0"/>
                        <a:t>, </a:t>
                      </a:r>
                      <a:r>
                        <a:rPr lang="en-US" b="1" dirty="0"/>
                        <a:t>Endangered Species Act</a:t>
                      </a:r>
                      <a:r>
                        <a:rPr lang="en-US" dirty="0"/>
                        <a:t>, </a:t>
                      </a:r>
                      <a:r>
                        <a:rPr lang="en-US" b="1" dirty="0"/>
                        <a:t>Clean Air Act</a:t>
                      </a:r>
                      <a:r>
                        <a:rPr lang="en-US" dirty="0"/>
                        <a:t>, and </a:t>
                      </a:r>
                      <a:r>
                        <a:rPr lang="en-US" b="1" dirty="0"/>
                        <a:t>Clean Water Act </a:t>
                      </a:r>
                      <a:r>
                        <a:rPr lang="en-US" dirty="0"/>
                        <a:t>in the 1970s. The congressional and presidential disagreement over the </a:t>
                      </a:r>
                      <a:r>
                        <a:rPr lang="en-US" b="1" dirty="0"/>
                        <a:t>Kyoto Protocol </a:t>
                      </a:r>
                      <a:r>
                        <a:rPr lang="en-US" dirty="0"/>
                        <a:t>and the executive orders to join and leave the </a:t>
                      </a:r>
                      <a:r>
                        <a:rPr lang="en-US" b="1" dirty="0"/>
                        <a:t>Paris Agreement </a:t>
                      </a:r>
                      <a:r>
                        <a:rPr lang="en-US" dirty="0"/>
                        <a:t>show the struggle in federal action related to environmental concerns.</a:t>
                      </a:r>
                    </a:p>
                  </a:txBody>
                  <a:tcPr/>
                </a:tc>
                <a:extLst>
                  <a:ext uri="{0D108BD9-81ED-4DB2-BD59-A6C34878D82A}">
                    <a16:rowId xmlns:a16="http://schemas.microsoft.com/office/drawing/2014/main" val="3667510874"/>
                  </a:ext>
                </a:extLst>
              </a:tr>
              <a:tr h="1816530">
                <a:tc>
                  <a:txBody>
                    <a:bodyPr/>
                    <a:lstStyle/>
                    <a:p>
                      <a:r>
                        <a:rPr lang="en-US" dirty="0"/>
                        <a:t>Federal and state action on marijuana policy</a:t>
                      </a:r>
                    </a:p>
                  </a:txBody>
                  <a:tcPr/>
                </a:tc>
                <a:tc>
                  <a:txBody>
                    <a:bodyPr/>
                    <a:lstStyle/>
                    <a:p>
                      <a:r>
                        <a:rPr lang="en-US" dirty="0"/>
                        <a:t>The federal policy set forth with the </a:t>
                      </a:r>
                      <a:r>
                        <a:rPr lang="en-US" b="1" dirty="0"/>
                        <a:t>Controlled Substances Act of 1970 </a:t>
                      </a:r>
                      <a:r>
                        <a:rPr lang="en-US" dirty="0"/>
                        <a:t>and the later relaxing of federal enforcement of the law by the Obama administration shows changes in direction regarding the drug over time. States have also disregarded the Controlled Substances Act by legalizing marijuana for medicinal or recreational purposes</a:t>
                      </a:r>
                    </a:p>
                  </a:txBody>
                  <a:tcPr/>
                </a:tc>
                <a:extLst>
                  <a:ext uri="{0D108BD9-81ED-4DB2-BD59-A6C34878D82A}">
                    <a16:rowId xmlns:a16="http://schemas.microsoft.com/office/drawing/2014/main" val="1763063959"/>
                  </a:ext>
                </a:extLst>
              </a:tr>
              <a:tr h="1816530">
                <a:tc>
                  <a:txBody>
                    <a:bodyPr/>
                    <a:lstStyle/>
                    <a:p>
                      <a:r>
                        <a:rPr lang="en-US" dirty="0"/>
                        <a:t>Educational policy from federal and state government</a:t>
                      </a:r>
                    </a:p>
                  </a:txBody>
                  <a:tcPr/>
                </a:tc>
                <a:tc>
                  <a:txBody>
                    <a:bodyPr/>
                    <a:lstStyle/>
                    <a:p>
                      <a:r>
                        <a:rPr lang="en-US" dirty="0"/>
                        <a:t>The federal government became more involved in educational policy with the </a:t>
                      </a:r>
                      <a:r>
                        <a:rPr lang="en-US" b="1" dirty="0"/>
                        <a:t>Elementary and Secondary Education Act</a:t>
                      </a:r>
                      <a:r>
                        <a:rPr lang="en-US" dirty="0"/>
                        <a:t>. That involvement increased significantly with </a:t>
                      </a:r>
                      <a:r>
                        <a:rPr lang="en-US" b="1" dirty="0"/>
                        <a:t>No Child Left Behind </a:t>
                      </a:r>
                      <a:r>
                        <a:rPr lang="en-US" dirty="0"/>
                        <a:t>while weakening state control over education. Years later, educational control was somewhat returned to states with the </a:t>
                      </a:r>
                      <a:r>
                        <a:rPr lang="en-US" b="1" dirty="0"/>
                        <a:t>Every Student Succeeds Act</a:t>
                      </a:r>
                      <a:r>
                        <a:rPr lang="en-US" dirty="0"/>
                        <a:t>.</a:t>
                      </a:r>
                    </a:p>
                  </a:txBody>
                  <a:tcPr/>
                </a:tc>
                <a:extLst>
                  <a:ext uri="{0D108BD9-81ED-4DB2-BD59-A6C34878D82A}">
                    <a16:rowId xmlns:a16="http://schemas.microsoft.com/office/drawing/2014/main" val="1287125512"/>
                  </a:ext>
                </a:extLst>
              </a:tr>
            </a:tbl>
          </a:graphicData>
        </a:graphic>
      </p:graphicFrame>
    </p:spTree>
    <p:extLst>
      <p:ext uri="{BB962C8B-B14F-4D97-AF65-F5344CB8AC3E}">
        <p14:creationId xmlns:p14="http://schemas.microsoft.com/office/powerpoint/2010/main" val="13284561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34A8E6-1A8F-4939-963C-657A23DDC5AD}"/>
              </a:ext>
            </a:extLst>
          </p:cNvPr>
          <p:cNvSpPr>
            <a:spLocks noGrp="1"/>
          </p:cNvSpPr>
          <p:nvPr>
            <p:ph type="body" idx="1"/>
          </p:nvPr>
        </p:nvSpPr>
        <p:spPr>
          <a:xfrm>
            <a:off x="76200" y="36250"/>
            <a:ext cx="4800599" cy="3621350"/>
          </a:xfrm>
        </p:spPr>
        <p:txBody>
          <a:bodyPr/>
          <a:lstStyle/>
          <a:p>
            <a:r>
              <a:rPr lang="en-US" dirty="0"/>
              <a:t>Which of the following is the most accurate</a:t>
            </a:r>
          </a:p>
          <a:p>
            <a:r>
              <a:rPr lang="en-US" dirty="0"/>
              <a:t>interpretation of the political cartoon?</a:t>
            </a:r>
          </a:p>
          <a:p>
            <a:r>
              <a:rPr lang="en-US" dirty="0"/>
              <a:t>(A) State governments have used the</a:t>
            </a:r>
          </a:p>
          <a:p>
            <a:r>
              <a:rPr lang="en-US" dirty="0"/>
              <a:t>Tenth Amendment to override the federal government’s mandates.</a:t>
            </a:r>
          </a:p>
          <a:p>
            <a:r>
              <a:rPr lang="en-US" dirty="0"/>
              <a:t>(B) State governments are unwilling to share their budgetary surpluses with other states.</a:t>
            </a:r>
          </a:p>
          <a:p>
            <a:r>
              <a:rPr lang="en-US" dirty="0"/>
              <a:t>(C) State governments prefer federal funding but do not want federal oversight over how the money is spent.</a:t>
            </a:r>
          </a:p>
          <a:p>
            <a:r>
              <a:rPr lang="en-US" dirty="0"/>
              <a:t>(D) The fiscal irresponsibility of state</a:t>
            </a:r>
          </a:p>
          <a:p>
            <a:r>
              <a:rPr lang="en-US" dirty="0"/>
              <a:t>governments has led to increased federal</a:t>
            </a:r>
          </a:p>
          <a:p>
            <a:r>
              <a:rPr lang="en-US" dirty="0"/>
              <a:t>regulation on their budgetary priorities.</a:t>
            </a:r>
          </a:p>
        </p:txBody>
      </p:sp>
      <p:pic>
        <p:nvPicPr>
          <p:cNvPr id="5" name="Picture 4">
            <a:extLst>
              <a:ext uri="{FF2B5EF4-FFF2-40B4-BE49-F238E27FC236}">
                <a16:creationId xmlns:a16="http://schemas.microsoft.com/office/drawing/2014/main" id="{66D6DD67-AE55-46BC-B287-70112CC4C6F8}"/>
              </a:ext>
            </a:extLst>
          </p:cNvPr>
          <p:cNvPicPr>
            <a:picLocks noChangeAspect="1"/>
          </p:cNvPicPr>
          <p:nvPr/>
        </p:nvPicPr>
        <p:blipFill>
          <a:blip r:embed="rId2"/>
          <a:stretch>
            <a:fillRect/>
          </a:stretch>
        </p:blipFill>
        <p:spPr>
          <a:xfrm>
            <a:off x="4824726" y="-2219"/>
            <a:ext cx="4337769" cy="5486400"/>
          </a:xfrm>
          <a:prstGeom prst="rect">
            <a:avLst/>
          </a:prstGeom>
        </p:spPr>
      </p:pic>
      <p:sp>
        <p:nvSpPr>
          <p:cNvPr id="6" name="Oval 5">
            <a:extLst>
              <a:ext uri="{FF2B5EF4-FFF2-40B4-BE49-F238E27FC236}">
                <a16:creationId xmlns:a16="http://schemas.microsoft.com/office/drawing/2014/main" id="{5C85AF83-AE53-42BE-8291-D4F8FA95E540}"/>
              </a:ext>
            </a:extLst>
          </p:cNvPr>
          <p:cNvSpPr/>
          <p:nvPr/>
        </p:nvSpPr>
        <p:spPr>
          <a:xfrm>
            <a:off x="76200" y="1905000"/>
            <a:ext cx="304800" cy="3810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B78BF8-453C-4E5C-B519-F39C5E94EABE}"/>
              </a:ext>
            </a:extLst>
          </p:cNvPr>
          <p:cNvSpPr txBox="1"/>
          <p:nvPr/>
        </p:nvSpPr>
        <p:spPr>
          <a:xfrm>
            <a:off x="0" y="4154750"/>
            <a:ext cx="5553271" cy="1754326"/>
          </a:xfrm>
          <a:prstGeom prst="rect">
            <a:avLst/>
          </a:prstGeom>
          <a:noFill/>
        </p:spPr>
        <p:txBody>
          <a:bodyPr wrap="square">
            <a:spAutoFit/>
          </a:bodyPr>
          <a:lstStyle/>
          <a:p>
            <a:r>
              <a:rPr lang="en-US" dirty="0"/>
              <a:t>Which of the following policies would the states</a:t>
            </a:r>
          </a:p>
          <a:p>
            <a:r>
              <a:rPr lang="en-US" dirty="0"/>
              <a:t>most likely prefer according to the political cartoon?</a:t>
            </a:r>
          </a:p>
          <a:p>
            <a:r>
              <a:rPr lang="en-US" dirty="0"/>
              <a:t>(A) Federal mandates</a:t>
            </a:r>
          </a:p>
          <a:p>
            <a:r>
              <a:rPr lang="en-US" dirty="0"/>
              <a:t>(B) Regulatory preemption</a:t>
            </a:r>
          </a:p>
          <a:p>
            <a:r>
              <a:rPr lang="en-US" dirty="0"/>
              <a:t>(C) Categorical grants</a:t>
            </a:r>
          </a:p>
          <a:p>
            <a:r>
              <a:rPr lang="en-US" dirty="0"/>
              <a:t>(D) Block grants</a:t>
            </a:r>
          </a:p>
        </p:txBody>
      </p:sp>
      <p:sp>
        <p:nvSpPr>
          <p:cNvPr id="9" name="Oval 8">
            <a:extLst>
              <a:ext uri="{FF2B5EF4-FFF2-40B4-BE49-F238E27FC236}">
                <a16:creationId xmlns:a16="http://schemas.microsoft.com/office/drawing/2014/main" id="{7F44E164-6142-42BF-8938-991D16E3E9B9}"/>
              </a:ext>
            </a:extLst>
          </p:cNvPr>
          <p:cNvSpPr/>
          <p:nvPr/>
        </p:nvSpPr>
        <p:spPr>
          <a:xfrm>
            <a:off x="76200" y="5528076"/>
            <a:ext cx="304800" cy="3810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43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84A92D-8678-483D-BC4C-82274C2B9F0C}"/>
              </a:ext>
            </a:extLst>
          </p:cNvPr>
          <p:cNvPicPr>
            <a:picLocks noChangeAspect="1"/>
          </p:cNvPicPr>
          <p:nvPr/>
        </p:nvPicPr>
        <p:blipFill>
          <a:blip r:embed="rId2"/>
          <a:stretch>
            <a:fillRect/>
          </a:stretch>
        </p:blipFill>
        <p:spPr>
          <a:xfrm>
            <a:off x="-5176" y="0"/>
            <a:ext cx="9144000" cy="4962525"/>
          </a:xfrm>
          <a:prstGeom prst="rect">
            <a:avLst/>
          </a:prstGeom>
        </p:spPr>
      </p:pic>
      <p:sp>
        <p:nvSpPr>
          <p:cNvPr id="7" name="TextBox 6">
            <a:extLst>
              <a:ext uri="{FF2B5EF4-FFF2-40B4-BE49-F238E27FC236}">
                <a16:creationId xmlns:a16="http://schemas.microsoft.com/office/drawing/2014/main" id="{E086E290-1C4A-4180-8683-F78ADD8963B2}"/>
              </a:ext>
            </a:extLst>
          </p:cNvPr>
          <p:cNvSpPr txBox="1"/>
          <p:nvPr/>
        </p:nvSpPr>
        <p:spPr>
          <a:xfrm>
            <a:off x="7750208" y="685800"/>
            <a:ext cx="1371600" cy="2585323"/>
          </a:xfrm>
          <a:prstGeom prst="rect">
            <a:avLst/>
          </a:prstGeom>
          <a:noFill/>
        </p:spPr>
        <p:txBody>
          <a:bodyPr wrap="square">
            <a:spAutoFit/>
          </a:bodyPr>
          <a:lstStyle/>
          <a:p>
            <a:r>
              <a:rPr lang="en-US" b="1" dirty="0"/>
              <a:t>Per-Pupil Spending in Public Elementary-Secondary School Systems, by State: Fiscal Year 2013</a:t>
            </a:r>
          </a:p>
        </p:txBody>
      </p:sp>
      <p:sp>
        <p:nvSpPr>
          <p:cNvPr id="9" name="TextBox 8">
            <a:extLst>
              <a:ext uri="{FF2B5EF4-FFF2-40B4-BE49-F238E27FC236}">
                <a16:creationId xmlns:a16="http://schemas.microsoft.com/office/drawing/2014/main" id="{B224A251-EB1A-44C2-8B79-07B429FCBD7D}"/>
              </a:ext>
            </a:extLst>
          </p:cNvPr>
          <p:cNvSpPr txBox="1"/>
          <p:nvPr/>
        </p:nvSpPr>
        <p:spPr>
          <a:xfrm>
            <a:off x="-26633" y="5023396"/>
            <a:ext cx="9144000" cy="1754326"/>
          </a:xfrm>
          <a:prstGeom prst="rect">
            <a:avLst/>
          </a:prstGeom>
          <a:noFill/>
        </p:spPr>
        <p:txBody>
          <a:bodyPr wrap="square">
            <a:spAutoFit/>
          </a:bodyPr>
          <a:lstStyle/>
          <a:p>
            <a:r>
              <a:rPr lang="en-US" b="1" i="0" u="none" strike="noStrike" baseline="0" dirty="0">
                <a:solidFill>
                  <a:srgbClr val="000000"/>
                </a:solidFill>
                <a:latin typeface="ADQAM B+ Times"/>
              </a:rPr>
              <a:t>Which of the following constitutional principles best explains why there is variation among states over per-pupil spending?</a:t>
            </a:r>
          </a:p>
          <a:p>
            <a:r>
              <a:rPr lang="en-US" b="1" i="0" u="none" strike="noStrike" baseline="0" dirty="0">
                <a:solidFill>
                  <a:srgbClr val="000000"/>
                </a:solidFill>
                <a:latin typeface="ADQAM B+ Times"/>
              </a:rPr>
              <a:t>(A) Separation of powers </a:t>
            </a:r>
          </a:p>
          <a:p>
            <a:r>
              <a:rPr lang="en-US" b="1" i="0" u="none" strike="noStrike" baseline="0" dirty="0">
                <a:solidFill>
                  <a:srgbClr val="000000"/>
                </a:solidFill>
                <a:latin typeface="ADQAM B+ Times"/>
              </a:rPr>
              <a:t>(B) Judicial review </a:t>
            </a:r>
          </a:p>
          <a:p>
            <a:r>
              <a:rPr lang="en-US" b="1" i="0" u="none" strike="noStrike" baseline="0" dirty="0">
                <a:solidFill>
                  <a:srgbClr val="000000"/>
                </a:solidFill>
                <a:latin typeface="ADQAM B+ Times"/>
              </a:rPr>
              <a:t>(C) Checks and balances </a:t>
            </a:r>
          </a:p>
          <a:p>
            <a:r>
              <a:rPr lang="en-US" b="1" i="0" u="none" strike="noStrike" baseline="0" dirty="0">
                <a:solidFill>
                  <a:srgbClr val="000000"/>
                </a:solidFill>
                <a:latin typeface="ADQAM B+ Times"/>
              </a:rPr>
              <a:t>(D) Federalism </a:t>
            </a:r>
          </a:p>
        </p:txBody>
      </p:sp>
      <p:sp>
        <p:nvSpPr>
          <p:cNvPr id="10" name="Oval 9">
            <a:extLst>
              <a:ext uri="{FF2B5EF4-FFF2-40B4-BE49-F238E27FC236}">
                <a16:creationId xmlns:a16="http://schemas.microsoft.com/office/drawing/2014/main" id="{24670E18-5CC7-4667-B3FE-FA6A8FAC61F4}"/>
              </a:ext>
            </a:extLst>
          </p:cNvPr>
          <p:cNvSpPr/>
          <p:nvPr/>
        </p:nvSpPr>
        <p:spPr>
          <a:xfrm>
            <a:off x="31811" y="6404810"/>
            <a:ext cx="1447800" cy="3810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4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550592" y="5677357"/>
            <a:ext cx="77153" cy="148117"/>
          </a:xfrm>
          <a:prstGeom prst="rect">
            <a:avLst/>
          </a:prstGeom>
        </p:spPr>
        <p:txBody>
          <a:bodyPr vert="horz" wrap="square" lIns="0" tIns="9525" rIns="0" bIns="0" rtlCol="0">
            <a:spAutoFit/>
          </a:bodyPr>
          <a:lstStyle/>
          <a:p>
            <a:pPr marL="9525">
              <a:spcBef>
                <a:spcPts val="75"/>
              </a:spcBef>
            </a:pPr>
            <a:r>
              <a:rPr sz="900" dirty="0">
                <a:solidFill>
                  <a:srgbClr val="888888"/>
                </a:solidFill>
                <a:latin typeface="Calibri"/>
                <a:cs typeface="Calibri"/>
              </a:rPr>
              <a:t>8</a:t>
            </a:r>
            <a:endParaRPr sz="900">
              <a:latin typeface="Calibri"/>
              <a:cs typeface="Calibri"/>
            </a:endParaRPr>
          </a:p>
        </p:txBody>
      </p:sp>
      <p:sp>
        <p:nvSpPr>
          <p:cNvPr id="4" name="object 4"/>
          <p:cNvSpPr/>
          <p:nvPr/>
        </p:nvSpPr>
        <p:spPr>
          <a:xfrm>
            <a:off x="6172200" y="1162772"/>
            <a:ext cx="3099830" cy="3959352"/>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5862" y="118516"/>
            <a:ext cx="9137333" cy="480060"/>
          </a:xfrm>
          <a:custGeom>
            <a:avLst/>
            <a:gdLst/>
            <a:ahLst/>
            <a:cxnLst/>
            <a:rect l="l" t="t" r="r" b="b"/>
            <a:pathLst>
              <a:path w="12183110" h="640080">
                <a:moveTo>
                  <a:pt x="0" y="640079"/>
                </a:moveTo>
                <a:lnTo>
                  <a:pt x="12182856" y="640079"/>
                </a:lnTo>
                <a:lnTo>
                  <a:pt x="12182856" y="0"/>
                </a:lnTo>
                <a:lnTo>
                  <a:pt x="0" y="0"/>
                </a:lnTo>
                <a:lnTo>
                  <a:pt x="0" y="640079"/>
                </a:lnTo>
                <a:close/>
              </a:path>
            </a:pathLst>
          </a:custGeom>
          <a:solidFill>
            <a:srgbClr val="0000FF"/>
          </a:solidFill>
        </p:spPr>
        <p:txBody>
          <a:bodyPr wrap="square" lIns="0" tIns="0" rIns="0" bIns="0" rtlCol="0"/>
          <a:lstStyle/>
          <a:p>
            <a:endParaRPr sz="1350"/>
          </a:p>
        </p:txBody>
      </p:sp>
      <p:sp>
        <p:nvSpPr>
          <p:cNvPr id="6" name="object 6"/>
          <p:cNvSpPr txBox="1">
            <a:spLocks noGrp="1"/>
          </p:cNvSpPr>
          <p:nvPr>
            <p:ph type="title"/>
          </p:nvPr>
        </p:nvSpPr>
        <p:spPr>
          <a:xfrm>
            <a:off x="334327" y="169071"/>
            <a:ext cx="8293418" cy="378950"/>
          </a:xfrm>
          <a:prstGeom prst="rect">
            <a:avLst/>
          </a:prstGeom>
        </p:spPr>
        <p:txBody>
          <a:bodyPr vert="horz" wrap="square" lIns="0" tIns="9525" rIns="0" bIns="0" rtlCol="0">
            <a:spAutoFit/>
          </a:bodyPr>
          <a:lstStyle/>
          <a:p>
            <a:pPr marL="9525">
              <a:spcBef>
                <a:spcPts val="75"/>
              </a:spcBef>
            </a:pPr>
            <a:r>
              <a:rPr sz="2400" spc="-49" dirty="0">
                <a:solidFill>
                  <a:srgbClr val="FFFFFF"/>
                </a:solidFill>
                <a:latin typeface="Calibri"/>
                <a:cs typeface="Calibri"/>
              </a:rPr>
              <a:t>WHAT </a:t>
            </a:r>
            <a:r>
              <a:rPr sz="2400" dirty="0">
                <a:solidFill>
                  <a:srgbClr val="FFFFFF"/>
                </a:solidFill>
                <a:latin typeface="Calibri"/>
                <a:cs typeface="Calibri"/>
              </a:rPr>
              <a:t>ARE </a:t>
            </a:r>
            <a:r>
              <a:rPr sz="2400" spc="-11" dirty="0">
                <a:solidFill>
                  <a:srgbClr val="FFFFFF"/>
                </a:solidFill>
                <a:latin typeface="Calibri"/>
                <a:cs typeface="Calibri"/>
              </a:rPr>
              <a:t>POWERS </a:t>
            </a:r>
            <a:r>
              <a:rPr sz="2400" spc="-4" dirty="0">
                <a:solidFill>
                  <a:srgbClr val="FFFFFF"/>
                </a:solidFill>
                <a:latin typeface="Calibri"/>
                <a:cs typeface="Calibri"/>
              </a:rPr>
              <a:t>GRANTED </a:t>
            </a:r>
            <a:r>
              <a:rPr sz="2400" spc="-38" dirty="0">
                <a:solidFill>
                  <a:srgbClr val="FFFFFF"/>
                </a:solidFill>
                <a:latin typeface="Calibri"/>
                <a:cs typeface="Calibri"/>
              </a:rPr>
              <a:t>TO </a:t>
            </a:r>
            <a:r>
              <a:rPr sz="2400" spc="-4" dirty="0">
                <a:solidFill>
                  <a:srgbClr val="FFFFFF"/>
                </a:solidFill>
                <a:latin typeface="Calibri"/>
                <a:cs typeface="Calibri"/>
              </a:rPr>
              <a:t>THE </a:t>
            </a:r>
            <a:r>
              <a:rPr sz="2400" spc="-26" dirty="0">
                <a:solidFill>
                  <a:srgbClr val="FFFFFF"/>
                </a:solidFill>
                <a:latin typeface="Calibri"/>
                <a:cs typeface="Calibri"/>
              </a:rPr>
              <a:t>NATIONAL</a:t>
            </a:r>
            <a:r>
              <a:rPr sz="2400" spc="68" dirty="0">
                <a:solidFill>
                  <a:srgbClr val="FFFFFF"/>
                </a:solidFill>
                <a:latin typeface="Calibri"/>
                <a:cs typeface="Calibri"/>
              </a:rPr>
              <a:t> </a:t>
            </a:r>
            <a:r>
              <a:rPr sz="2400" spc="-8" dirty="0">
                <a:solidFill>
                  <a:srgbClr val="FFFFFF"/>
                </a:solidFill>
                <a:latin typeface="Calibri"/>
                <a:cs typeface="Calibri"/>
              </a:rPr>
              <a:t>GOVERNMENT?</a:t>
            </a:r>
            <a:endParaRPr sz="2400" dirty="0">
              <a:latin typeface="Calibri"/>
              <a:cs typeface="Calibri"/>
            </a:endParaRPr>
          </a:p>
        </p:txBody>
      </p:sp>
      <p:sp>
        <p:nvSpPr>
          <p:cNvPr id="2" name="object 2"/>
          <p:cNvSpPr txBox="1"/>
          <p:nvPr/>
        </p:nvSpPr>
        <p:spPr>
          <a:xfrm>
            <a:off x="76200" y="722325"/>
            <a:ext cx="6324600" cy="5770009"/>
          </a:xfrm>
          <a:prstGeom prst="rect">
            <a:avLst/>
          </a:prstGeom>
        </p:spPr>
        <p:txBody>
          <a:bodyPr vert="horz" wrap="square" lIns="0" tIns="88106" rIns="0" bIns="0" rtlCol="0">
            <a:spAutoFit/>
          </a:bodyPr>
          <a:lstStyle/>
          <a:p>
            <a:pPr marL="314801" indent="-305276">
              <a:spcBef>
                <a:spcPts val="694"/>
              </a:spcBef>
              <a:buAutoNum type="arabicPeriod" startAt="2"/>
              <a:tabLst>
                <a:tab pos="315278" algn="l"/>
              </a:tabLst>
            </a:pPr>
            <a:r>
              <a:rPr sz="2300" b="1" dirty="0">
                <a:latin typeface="Calibri"/>
                <a:cs typeface="Calibri"/>
              </a:rPr>
              <a:t>Implied</a:t>
            </a:r>
            <a:r>
              <a:rPr sz="2300" b="1" spc="-23" dirty="0">
                <a:latin typeface="Calibri"/>
                <a:cs typeface="Calibri"/>
              </a:rPr>
              <a:t> </a:t>
            </a:r>
            <a:r>
              <a:rPr sz="2300" b="1" spc="-11" dirty="0">
                <a:latin typeface="Calibri"/>
                <a:cs typeface="Calibri"/>
              </a:rPr>
              <a:t>powers</a:t>
            </a:r>
            <a:endParaRPr sz="2300" dirty="0">
              <a:latin typeface="Calibri"/>
              <a:cs typeface="Calibri"/>
            </a:endParaRPr>
          </a:p>
          <a:p>
            <a:pPr marL="567214" lvl="1" indent="-214789">
              <a:spcBef>
                <a:spcPts val="465"/>
              </a:spcBef>
              <a:buFont typeface="Arial"/>
              <a:buChar char="–"/>
              <a:tabLst>
                <a:tab pos="567690" algn="l"/>
              </a:tabLst>
            </a:pPr>
            <a:r>
              <a:rPr sz="2300" b="1" dirty="0">
                <a:latin typeface="Calibri"/>
                <a:cs typeface="Calibri"/>
              </a:rPr>
              <a:t>Not </a:t>
            </a:r>
            <a:r>
              <a:rPr sz="2300" b="1" spc="-15" dirty="0">
                <a:latin typeface="Calibri"/>
                <a:cs typeface="Calibri"/>
              </a:rPr>
              <a:t>stated explicitly, </a:t>
            </a:r>
            <a:r>
              <a:rPr sz="2300" b="1" spc="-4" dirty="0">
                <a:latin typeface="Calibri"/>
                <a:cs typeface="Calibri"/>
              </a:rPr>
              <a:t>but </a:t>
            </a:r>
            <a:r>
              <a:rPr sz="2300" b="1" spc="-8" dirty="0">
                <a:latin typeface="Calibri"/>
                <a:cs typeface="Calibri"/>
              </a:rPr>
              <a:t>suggested</a:t>
            </a:r>
            <a:r>
              <a:rPr sz="2300" b="1" spc="15" dirty="0">
                <a:latin typeface="Calibri"/>
                <a:cs typeface="Calibri"/>
              </a:rPr>
              <a:t> </a:t>
            </a:r>
            <a:r>
              <a:rPr sz="2300" b="1" spc="-8" dirty="0">
                <a:latin typeface="Calibri"/>
                <a:cs typeface="Calibri"/>
              </a:rPr>
              <a:t>implicitly</a:t>
            </a:r>
            <a:endParaRPr sz="2300" dirty="0">
              <a:latin typeface="Calibri"/>
              <a:cs typeface="Calibri"/>
            </a:endParaRPr>
          </a:p>
          <a:p>
            <a:pPr marL="567214" marR="245269" lvl="1" indent="-214789">
              <a:spcBef>
                <a:spcPts val="435"/>
              </a:spcBef>
              <a:buFont typeface="Arial"/>
              <a:buChar char="–"/>
              <a:tabLst>
                <a:tab pos="567690" algn="l"/>
              </a:tabLst>
            </a:pPr>
            <a:r>
              <a:rPr sz="2300" b="1" spc="-4" dirty="0">
                <a:latin typeface="Calibri"/>
                <a:cs typeface="Calibri"/>
              </a:rPr>
              <a:t>Allow the national </a:t>
            </a:r>
            <a:r>
              <a:rPr sz="2300" b="1" spc="-8" dirty="0">
                <a:latin typeface="Calibri"/>
                <a:cs typeface="Calibri"/>
              </a:rPr>
              <a:t>government </a:t>
            </a:r>
            <a:r>
              <a:rPr sz="2300" b="1" spc="-11" dirty="0">
                <a:latin typeface="Calibri"/>
                <a:cs typeface="Calibri"/>
              </a:rPr>
              <a:t>to extend </a:t>
            </a:r>
            <a:r>
              <a:rPr sz="2300" b="1" spc="-4" dirty="0">
                <a:latin typeface="Calibri"/>
                <a:cs typeface="Calibri"/>
              </a:rPr>
              <a:t>its </a:t>
            </a:r>
            <a:r>
              <a:rPr sz="2300" b="1" spc="-8" dirty="0">
                <a:latin typeface="Calibri"/>
                <a:cs typeface="Calibri"/>
              </a:rPr>
              <a:t>powers  beyond </a:t>
            </a:r>
            <a:r>
              <a:rPr sz="2300" b="1" spc="-4" dirty="0">
                <a:latin typeface="Calibri"/>
                <a:cs typeface="Calibri"/>
              </a:rPr>
              <a:t>those</a:t>
            </a:r>
            <a:r>
              <a:rPr lang="en-US" sz="2300" b="1" spc="-4" dirty="0">
                <a:latin typeface="Calibri"/>
                <a:cs typeface="Calibri"/>
              </a:rPr>
              <a:t> </a:t>
            </a:r>
            <a:r>
              <a:rPr sz="2300" b="1" spc="-11" dirty="0">
                <a:latin typeface="Calibri"/>
                <a:cs typeface="Calibri"/>
              </a:rPr>
              <a:t>expressed/enumerated </a:t>
            </a:r>
            <a:r>
              <a:rPr sz="2300" b="1" dirty="0">
                <a:latin typeface="Calibri"/>
                <a:cs typeface="Calibri"/>
              </a:rPr>
              <a:t>in </a:t>
            </a:r>
            <a:r>
              <a:rPr sz="2300" b="1" spc="-4" dirty="0">
                <a:latin typeface="Calibri"/>
                <a:cs typeface="Calibri"/>
              </a:rPr>
              <a:t>the  </a:t>
            </a:r>
            <a:r>
              <a:rPr sz="2300" b="1" spc="-8" dirty="0">
                <a:latin typeface="Calibri"/>
                <a:cs typeface="Calibri"/>
              </a:rPr>
              <a:t>Constitution</a:t>
            </a:r>
            <a:endParaRPr sz="2300" dirty="0">
              <a:latin typeface="Calibri"/>
              <a:cs typeface="Calibri"/>
            </a:endParaRPr>
          </a:p>
          <a:p>
            <a:pPr marL="567214" marR="376713" lvl="1" indent="-214789">
              <a:spcBef>
                <a:spcPts val="431"/>
              </a:spcBef>
              <a:buFont typeface="Arial"/>
              <a:buChar char="–"/>
              <a:tabLst>
                <a:tab pos="567690" algn="l"/>
              </a:tabLst>
            </a:pPr>
            <a:r>
              <a:rPr sz="2300" b="1" spc="-4" dirty="0">
                <a:latin typeface="Calibri"/>
                <a:cs typeface="Calibri"/>
              </a:rPr>
              <a:t>Importance </a:t>
            </a:r>
            <a:r>
              <a:rPr sz="2300" b="1" dirty="0">
                <a:latin typeface="Calibri"/>
                <a:cs typeface="Calibri"/>
              </a:rPr>
              <a:t>of </a:t>
            </a:r>
            <a:r>
              <a:rPr sz="2300" b="1" dirty="0">
                <a:solidFill>
                  <a:srgbClr val="FF0000"/>
                </a:solidFill>
                <a:latin typeface="Calibri"/>
                <a:cs typeface="Calibri"/>
              </a:rPr>
              <a:t>necessary and </a:t>
            </a:r>
            <a:r>
              <a:rPr sz="2300" b="1" spc="-4" dirty="0">
                <a:solidFill>
                  <a:srgbClr val="FF0000"/>
                </a:solidFill>
                <a:latin typeface="Calibri"/>
                <a:cs typeface="Calibri"/>
              </a:rPr>
              <a:t>proper clause</a:t>
            </a:r>
            <a:r>
              <a:rPr sz="2300" b="1" spc="-71" dirty="0">
                <a:solidFill>
                  <a:srgbClr val="FF0000"/>
                </a:solidFill>
                <a:latin typeface="Calibri"/>
                <a:cs typeface="Calibri"/>
              </a:rPr>
              <a:t> </a:t>
            </a:r>
            <a:r>
              <a:rPr sz="2300" b="1" spc="-4" dirty="0">
                <a:solidFill>
                  <a:srgbClr val="FF0000"/>
                </a:solidFill>
                <a:latin typeface="Calibri"/>
                <a:cs typeface="Calibri"/>
              </a:rPr>
              <a:t>(elastic</a:t>
            </a:r>
            <a:r>
              <a:rPr lang="en-US" sz="2300" b="1" spc="-4" dirty="0">
                <a:solidFill>
                  <a:srgbClr val="FF0000"/>
                </a:solidFill>
                <a:latin typeface="Calibri"/>
                <a:cs typeface="Calibri"/>
              </a:rPr>
              <a:t> </a:t>
            </a:r>
            <a:r>
              <a:rPr sz="2300" b="1" spc="-4" dirty="0">
                <a:solidFill>
                  <a:srgbClr val="FF0000"/>
                </a:solidFill>
                <a:latin typeface="Calibri"/>
                <a:cs typeface="Calibri"/>
              </a:rPr>
              <a:t>clause)</a:t>
            </a:r>
            <a:endParaRPr sz="2300" dirty="0">
              <a:solidFill>
                <a:srgbClr val="FF0000"/>
              </a:solidFill>
              <a:latin typeface="Calibri"/>
              <a:cs typeface="Calibri"/>
            </a:endParaRPr>
          </a:p>
          <a:p>
            <a:pPr marL="866775" lvl="2" indent="-171450">
              <a:spcBef>
                <a:spcPts val="435"/>
              </a:spcBef>
              <a:buFont typeface="Arial"/>
              <a:buChar char="•"/>
              <a:tabLst>
                <a:tab pos="867251" algn="l"/>
                <a:tab pos="1410176" algn="l"/>
              </a:tabLst>
            </a:pPr>
            <a:r>
              <a:rPr sz="2300" b="1" spc="-8" dirty="0">
                <a:latin typeface="Calibri"/>
                <a:cs typeface="Calibri"/>
              </a:rPr>
              <a:t>Hey!</a:t>
            </a:r>
            <a:r>
              <a:rPr lang="en-US" sz="2300" b="1" spc="-8" dirty="0">
                <a:latin typeface="Calibri"/>
                <a:cs typeface="Calibri"/>
              </a:rPr>
              <a:t> </a:t>
            </a:r>
            <a:r>
              <a:rPr sz="2300" b="1" spc="-4" dirty="0">
                <a:latin typeface="Calibri"/>
                <a:cs typeface="Calibri"/>
              </a:rPr>
              <a:t>Isn’t this Article </a:t>
            </a:r>
            <a:r>
              <a:rPr sz="2300" b="1" dirty="0">
                <a:latin typeface="Calibri"/>
                <a:cs typeface="Calibri"/>
              </a:rPr>
              <a:t>I, Section 8, </a:t>
            </a:r>
            <a:r>
              <a:rPr sz="2300" b="1" spc="-4" dirty="0">
                <a:latin typeface="Calibri"/>
                <a:cs typeface="Calibri"/>
              </a:rPr>
              <a:t>Clause</a:t>
            </a:r>
            <a:r>
              <a:rPr sz="2300" b="1" dirty="0">
                <a:latin typeface="Calibri"/>
                <a:cs typeface="Calibri"/>
              </a:rPr>
              <a:t> 18</a:t>
            </a:r>
            <a:endParaRPr sz="2300" dirty="0">
              <a:latin typeface="Calibri"/>
              <a:cs typeface="Calibri"/>
            </a:endParaRPr>
          </a:p>
          <a:p>
            <a:pPr marL="866775" lvl="2" indent="-171450">
              <a:spcBef>
                <a:spcPts val="431"/>
              </a:spcBef>
              <a:buFont typeface="Arial"/>
              <a:buChar char="•"/>
              <a:tabLst>
                <a:tab pos="867251" algn="l"/>
              </a:tabLst>
            </a:pPr>
            <a:r>
              <a:rPr sz="2300" b="1" spc="-4" dirty="0">
                <a:latin typeface="Calibri"/>
                <a:cs typeface="Calibri"/>
              </a:rPr>
              <a:t>Example</a:t>
            </a:r>
            <a:endParaRPr sz="2300" dirty="0">
              <a:latin typeface="Calibri"/>
              <a:cs typeface="Calibri"/>
            </a:endParaRPr>
          </a:p>
          <a:p>
            <a:pPr marL="1209675" marR="1148715" lvl="3" indent="-171450">
              <a:spcBef>
                <a:spcPts val="435"/>
              </a:spcBef>
              <a:buFont typeface="Arial"/>
              <a:buChar char="–"/>
              <a:tabLst>
                <a:tab pos="1210151" algn="l"/>
              </a:tabLst>
            </a:pPr>
            <a:r>
              <a:rPr sz="2300" b="1" spc="-11" dirty="0">
                <a:latin typeface="Calibri"/>
                <a:cs typeface="Calibri"/>
              </a:rPr>
              <a:t>Power to </a:t>
            </a:r>
            <a:r>
              <a:rPr sz="2300" b="1" spc="-53" dirty="0">
                <a:latin typeface="Calibri"/>
                <a:cs typeface="Calibri"/>
              </a:rPr>
              <a:t>Tax </a:t>
            </a:r>
            <a:r>
              <a:rPr sz="2300" b="1" spc="-4" dirty="0">
                <a:latin typeface="Calibri"/>
                <a:cs typeface="Calibri"/>
              </a:rPr>
              <a:t>(Expressed </a:t>
            </a:r>
            <a:r>
              <a:rPr sz="2300" b="1" dirty="0">
                <a:latin typeface="Calibri"/>
                <a:cs typeface="Calibri"/>
              </a:rPr>
              <a:t>– </a:t>
            </a:r>
            <a:r>
              <a:rPr sz="2300" b="1" spc="-15" dirty="0">
                <a:latin typeface="Calibri"/>
                <a:cs typeface="Calibri"/>
              </a:rPr>
              <a:t>it’s </a:t>
            </a:r>
            <a:r>
              <a:rPr sz="2300" b="1" dirty="0">
                <a:latin typeface="Calibri"/>
                <a:cs typeface="Calibri"/>
              </a:rPr>
              <a:t>in </a:t>
            </a:r>
            <a:r>
              <a:rPr sz="2300" b="1" spc="-4" dirty="0">
                <a:latin typeface="Calibri"/>
                <a:cs typeface="Calibri"/>
              </a:rPr>
              <a:t>the  Constitution)</a:t>
            </a:r>
            <a:endParaRPr sz="2300" dirty="0">
              <a:latin typeface="Calibri"/>
              <a:cs typeface="Calibri"/>
            </a:endParaRPr>
          </a:p>
          <a:p>
            <a:pPr marL="1209675" marR="3810" lvl="3" indent="-171450">
              <a:spcBef>
                <a:spcPts val="431"/>
              </a:spcBef>
              <a:buFont typeface="Arial"/>
              <a:buChar char="–"/>
              <a:tabLst>
                <a:tab pos="1210151" algn="l"/>
              </a:tabLst>
            </a:pPr>
            <a:r>
              <a:rPr sz="2300" b="1" spc="-11" dirty="0">
                <a:latin typeface="Calibri"/>
                <a:cs typeface="Calibri"/>
              </a:rPr>
              <a:t>Power to </a:t>
            </a:r>
            <a:r>
              <a:rPr sz="2300" b="1" spc="-8" dirty="0">
                <a:latin typeface="Calibri"/>
                <a:cs typeface="Calibri"/>
              </a:rPr>
              <a:t>throw you </a:t>
            </a:r>
            <a:r>
              <a:rPr sz="2300" b="1" dirty="0">
                <a:latin typeface="Calibri"/>
                <a:cs typeface="Calibri"/>
              </a:rPr>
              <a:t>in </a:t>
            </a:r>
            <a:r>
              <a:rPr sz="2300" b="1" spc="-4" dirty="0">
                <a:latin typeface="Calibri"/>
                <a:cs typeface="Calibri"/>
              </a:rPr>
              <a:t>jail </a:t>
            </a:r>
            <a:r>
              <a:rPr sz="2300" b="1" spc="-11" dirty="0">
                <a:latin typeface="Calibri"/>
                <a:cs typeface="Calibri"/>
              </a:rPr>
              <a:t>for </a:t>
            </a:r>
            <a:r>
              <a:rPr sz="2300" b="1" dirty="0">
                <a:latin typeface="Calibri"/>
                <a:cs typeface="Calibri"/>
              </a:rPr>
              <a:t>not </a:t>
            </a:r>
            <a:r>
              <a:rPr sz="2300" b="1" spc="-8" dirty="0">
                <a:latin typeface="Calibri"/>
                <a:cs typeface="Calibri"/>
              </a:rPr>
              <a:t>paying </a:t>
            </a:r>
            <a:r>
              <a:rPr sz="2300" b="1" spc="-19" dirty="0">
                <a:latin typeface="Calibri"/>
                <a:cs typeface="Calibri"/>
              </a:rPr>
              <a:t>taxes  </a:t>
            </a:r>
            <a:r>
              <a:rPr sz="2300" b="1" spc="-4" dirty="0">
                <a:latin typeface="Calibri"/>
                <a:cs typeface="Calibri"/>
              </a:rPr>
              <a:t>(Implied </a:t>
            </a:r>
            <a:r>
              <a:rPr sz="2300" b="1" dirty="0">
                <a:latin typeface="Calibri"/>
                <a:cs typeface="Calibri"/>
              </a:rPr>
              <a:t>– not </a:t>
            </a:r>
            <a:r>
              <a:rPr sz="2300" b="1" spc="-15" dirty="0">
                <a:latin typeface="Calibri"/>
                <a:cs typeface="Calibri"/>
              </a:rPr>
              <a:t>stated </a:t>
            </a:r>
            <a:r>
              <a:rPr sz="2300" b="1" dirty="0">
                <a:latin typeface="Calibri"/>
                <a:cs typeface="Calibri"/>
              </a:rPr>
              <a:t>in </a:t>
            </a:r>
            <a:r>
              <a:rPr sz="2300" b="1" spc="-8" dirty="0">
                <a:latin typeface="Calibri"/>
                <a:cs typeface="Calibri"/>
              </a:rPr>
              <a:t>Constitution, </a:t>
            </a:r>
            <a:r>
              <a:rPr sz="2300" b="1" spc="-4" dirty="0">
                <a:latin typeface="Calibri"/>
                <a:cs typeface="Calibri"/>
              </a:rPr>
              <a:t>but can </a:t>
            </a:r>
            <a:r>
              <a:rPr sz="2300" b="1" dirty="0">
                <a:latin typeface="Calibri"/>
                <a:cs typeface="Calibri"/>
              </a:rPr>
              <a:t>be  </a:t>
            </a:r>
            <a:r>
              <a:rPr sz="2300" b="1" spc="-4" dirty="0">
                <a:latin typeface="Calibri"/>
                <a:cs typeface="Calibri"/>
              </a:rPr>
              <a:t>implied </a:t>
            </a:r>
            <a:r>
              <a:rPr sz="2300" b="1" spc="-8" dirty="0">
                <a:latin typeface="Calibri"/>
                <a:cs typeface="Calibri"/>
              </a:rPr>
              <a:t>from </a:t>
            </a:r>
            <a:r>
              <a:rPr sz="2300" b="1" dirty="0">
                <a:latin typeface="Calibri"/>
                <a:cs typeface="Calibri"/>
              </a:rPr>
              <a:t>an </a:t>
            </a:r>
            <a:r>
              <a:rPr sz="2300" b="1" spc="-11" dirty="0">
                <a:latin typeface="Calibri"/>
                <a:cs typeface="Calibri"/>
              </a:rPr>
              <a:t>express/enumerated</a:t>
            </a:r>
            <a:r>
              <a:rPr sz="2300" b="1" spc="-34" dirty="0">
                <a:latin typeface="Calibri"/>
                <a:cs typeface="Calibri"/>
              </a:rPr>
              <a:t> </a:t>
            </a:r>
            <a:r>
              <a:rPr sz="2300" b="1" spc="-8" dirty="0">
                <a:latin typeface="Calibri"/>
                <a:cs typeface="Calibri"/>
              </a:rPr>
              <a:t>power)</a:t>
            </a:r>
            <a:endParaRPr sz="2300" dirty="0">
              <a:latin typeface="Calibri"/>
              <a:cs typeface="Calibri"/>
            </a:endParaRPr>
          </a:p>
        </p:txBody>
      </p:sp>
    </p:spTree>
    <p:extLst>
      <p:ext uri="{BB962C8B-B14F-4D97-AF65-F5344CB8AC3E}">
        <p14:creationId xmlns:p14="http://schemas.microsoft.com/office/powerpoint/2010/main" val="84356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4600" y="609600"/>
            <a:ext cx="6629400" cy="5382127"/>
          </a:xfrm>
          <a:prstGeom prst="rect">
            <a:avLst/>
          </a:prstGeom>
        </p:spPr>
      </p:pic>
      <p:sp>
        <p:nvSpPr>
          <p:cNvPr id="2" name="TextBox 1"/>
          <p:cNvSpPr txBox="1"/>
          <p:nvPr/>
        </p:nvSpPr>
        <p:spPr>
          <a:xfrm>
            <a:off x="-76200" y="898169"/>
            <a:ext cx="2667000" cy="2031325"/>
          </a:xfrm>
          <a:prstGeom prst="rect">
            <a:avLst/>
          </a:prstGeom>
          <a:noFill/>
        </p:spPr>
        <p:txBody>
          <a:bodyPr wrap="square" rtlCol="0">
            <a:spAutoFit/>
          </a:bodyPr>
          <a:lstStyle/>
          <a:p>
            <a:pPr defTabSz="685800">
              <a:defRPr/>
            </a:pPr>
            <a:r>
              <a:rPr lang="en-US" b="1" dirty="0">
                <a:solidFill>
                  <a:srgbClr val="FF0000"/>
                </a:solidFill>
              </a:rPr>
              <a:t>EXCLUSIVE</a:t>
            </a:r>
            <a:r>
              <a:rPr lang="en-US" b="1" dirty="0">
                <a:solidFill>
                  <a:prstClr val="black"/>
                </a:solidFill>
                <a:latin typeface="Calibri"/>
              </a:rPr>
              <a:t>/</a:t>
            </a:r>
            <a:r>
              <a:rPr lang="en-US" b="1" dirty="0">
                <a:solidFill>
                  <a:srgbClr val="FF0000"/>
                </a:solidFill>
                <a:latin typeface="Calibri"/>
              </a:rPr>
              <a:t>E</a:t>
            </a:r>
            <a:r>
              <a:rPr lang="en-US" b="1" dirty="0">
                <a:solidFill>
                  <a:srgbClr val="FF0000"/>
                </a:solidFill>
              </a:rPr>
              <a:t>NUMERATED</a:t>
            </a:r>
            <a:r>
              <a:rPr lang="en-US" b="1" dirty="0">
                <a:solidFill>
                  <a:prstClr val="black"/>
                </a:solidFill>
                <a:latin typeface="Calibri"/>
              </a:rPr>
              <a:t> or </a:t>
            </a:r>
            <a:r>
              <a:rPr lang="en-US" b="1" dirty="0">
                <a:solidFill>
                  <a:srgbClr val="FF0000"/>
                </a:solidFill>
                <a:latin typeface="Calibri"/>
              </a:rPr>
              <a:t>LISTED</a:t>
            </a:r>
            <a:r>
              <a:rPr lang="en-US" b="1" dirty="0">
                <a:solidFill>
                  <a:prstClr val="black"/>
                </a:solidFill>
                <a:latin typeface="Calibri"/>
              </a:rPr>
              <a:t> Powers of Congress sometimes referred to as the </a:t>
            </a:r>
            <a:r>
              <a:rPr lang="en-US" b="1" dirty="0">
                <a:solidFill>
                  <a:srgbClr val="FF0000"/>
                </a:solidFill>
                <a:latin typeface="Calibri"/>
              </a:rPr>
              <a:t>EXPRESSED</a:t>
            </a:r>
            <a:r>
              <a:rPr lang="en-US" b="1" dirty="0">
                <a:solidFill>
                  <a:prstClr val="black"/>
                </a:solidFill>
                <a:latin typeface="Calibri"/>
              </a:rPr>
              <a:t> POWERS are </a:t>
            </a:r>
            <a:r>
              <a:rPr lang="en-US" b="1" dirty="0">
                <a:solidFill>
                  <a:srgbClr val="FF0000"/>
                </a:solidFill>
                <a:latin typeface="Calibri"/>
              </a:rPr>
              <a:t>delegated ONLY to Congress</a:t>
            </a:r>
          </a:p>
        </p:txBody>
      </p:sp>
      <p:sp>
        <p:nvSpPr>
          <p:cNvPr id="5" name="TextBox 4">
            <a:extLst>
              <a:ext uri="{FF2B5EF4-FFF2-40B4-BE49-F238E27FC236}">
                <a16:creationId xmlns:a16="http://schemas.microsoft.com/office/drawing/2014/main" id="{5D151C39-60D2-4E09-8932-F00DA0AC76E9}"/>
              </a:ext>
            </a:extLst>
          </p:cNvPr>
          <p:cNvSpPr txBox="1"/>
          <p:nvPr/>
        </p:nvSpPr>
        <p:spPr>
          <a:xfrm>
            <a:off x="-33528" y="3048000"/>
            <a:ext cx="2231858" cy="2554545"/>
          </a:xfrm>
          <a:prstGeom prst="rect">
            <a:avLst/>
          </a:prstGeom>
          <a:noFill/>
        </p:spPr>
        <p:txBody>
          <a:bodyPr wrap="square" rtlCol="0">
            <a:spAutoFit/>
          </a:bodyPr>
          <a:lstStyle/>
          <a:p>
            <a:pPr defTabSz="685800"/>
            <a:r>
              <a:rPr lang="en-US" sz="2000" b="1" dirty="0">
                <a:solidFill>
                  <a:prstClr val="black"/>
                </a:solidFill>
                <a:latin typeface="Calibri"/>
              </a:rPr>
              <a:t>National needs required consistency across state lines, such as having uniform weights and measures and a national currency </a:t>
            </a:r>
          </a:p>
        </p:txBody>
      </p:sp>
      <p:cxnSp>
        <p:nvCxnSpPr>
          <p:cNvPr id="7" name="Straight Arrow Connector 6">
            <a:extLst>
              <a:ext uri="{FF2B5EF4-FFF2-40B4-BE49-F238E27FC236}">
                <a16:creationId xmlns:a16="http://schemas.microsoft.com/office/drawing/2014/main" id="{558A4B88-A1E0-4F5A-A7E0-7063A32BAD74}"/>
              </a:ext>
            </a:extLst>
          </p:cNvPr>
          <p:cNvCxnSpPr>
            <a:cxnSpLocks/>
          </p:cNvCxnSpPr>
          <p:nvPr/>
        </p:nvCxnSpPr>
        <p:spPr>
          <a:xfrm flipV="1">
            <a:off x="1632565" y="3200400"/>
            <a:ext cx="1415435" cy="152400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FFEE92E-D3A5-486E-B0FC-6CA846718DB8}"/>
              </a:ext>
            </a:extLst>
          </p:cNvPr>
          <p:cNvSpPr txBox="1"/>
          <p:nvPr/>
        </p:nvSpPr>
        <p:spPr>
          <a:xfrm>
            <a:off x="9023" y="12032"/>
            <a:ext cx="9122945" cy="461665"/>
          </a:xfrm>
          <a:prstGeom prst="rect">
            <a:avLst/>
          </a:prstGeom>
          <a:solidFill>
            <a:schemeClr val="accent1">
              <a:lumMod val="60000"/>
              <a:lumOff val="40000"/>
            </a:schemeClr>
          </a:solidFill>
        </p:spPr>
        <p:txBody>
          <a:bodyPr wrap="square" rtlCol="0">
            <a:spAutoFit/>
          </a:bodyPr>
          <a:lstStyle/>
          <a:p>
            <a:pPr algn="ctr"/>
            <a:r>
              <a:rPr lang="en-US" sz="2400" b="1" dirty="0"/>
              <a:t>Enumerated Powers of Congress</a:t>
            </a:r>
          </a:p>
        </p:txBody>
      </p:sp>
    </p:spTree>
    <p:extLst>
      <p:ext uri="{BB962C8B-B14F-4D97-AF65-F5344CB8AC3E}">
        <p14:creationId xmlns:p14="http://schemas.microsoft.com/office/powerpoint/2010/main" val="863924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11323</TotalTime>
  <Words>8324</Words>
  <Application>Microsoft Office PowerPoint</Application>
  <PresentationFormat>On-screen Show (4:3)</PresentationFormat>
  <Paragraphs>655</Paragraphs>
  <Slides>77</Slides>
  <Notes>0</Notes>
  <HiddenSlides>2</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77</vt:i4>
      </vt:variant>
    </vt:vector>
  </HeadingPairs>
  <TitlesOfParts>
    <vt:vector size="95" baseType="lpstr">
      <vt:lpstr>MS PGothic</vt:lpstr>
      <vt:lpstr>ADQAM B+ Times</vt:lpstr>
      <vt:lpstr>Arial</vt:lpstr>
      <vt:lpstr>Calibri</vt:lpstr>
      <vt:lpstr>DejaVu Sans</vt:lpstr>
      <vt:lpstr>Garamond</vt:lpstr>
      <vt:lpstr>Nimbus Mono L</vt:lpstr>
      <vt:lpstr>Rubik</vt:lpstr>
      <vt:lpstr>Tahoma</vt:lpstr>
      <vt:lpstr>Times New Roman</vt:lpstr>
      <vt:lpstr>Trebuchet MS</vt:lpstr>
      <vt:lpstr>Wingdings</vt:lpstr>
      <vt:lpstr>Office Theme</vt:lpstr>
      <vt:lpstr>2_Office Theme</vt:lpstr>
      <vt:lpstr>3_Office Theme</vt:lpstr>
      <vt:lpstr>4_Office Theme</vt:lpstr>
      <vt:lpstr>5_Office Theme</vt:lpstr>
      <vt:lpstr>6_Office Theme</vt:lpstr>
      <vt:lpstr>Federalism  Topic 1.7</vt:lpstr>
      <vt:lpstr>PowerPoint Presentation</vt:lpstr>
      <vt:lpstr>PowerPoint Presentation</vt:lpstr>
      <vt:lpstr>PowerPoint Presentation</vt:lpstr>
      <vt:lpstr>WHAT IS FEDERALISM?</vt:lpstr>
      <vt:lpstr>The powers delegated by the  Constitution to the federal  government are few and defined.</vt:lpstr>
      <vt:lpstr>WHAT ARE POWERS GRANTED TO THE NATIONAL GOVERNMENT?</vt:lpstr>
      <vt:lpstr>WHAT ARE POWERS GRANTED TO THE NATIONAL GOVERNMENT?</vt:lpstr>
      <vt:lpstr>PowerPoint Presentation</vt:lpstr>
      <vt:lpstr>CONCURRENT POWERS or SHARED POWERS</vt:lpstr>
      <vt:lpstr>POWERS DENIED TO CONGRESS Article I, Section 9</vt:lpstr>
      <vt:lpstr>PowerPoint Presentation</vt:lpstr>
      <vt:lpstr>Provisions Defining Federalism, AMSCO pg. 58 </vt:lpstr>
      <vt:lpstr>INTERSTATE RELATIONS</vt:lpstr>
      <vt:lpstr>ESSENTIAL QUESTION</vt:lpstr>
      <vt:lpstr>WHAT ARE ALTERNATIVES TO FEDERALISM?</vt:lpstr>
      <vt:lpstr>UNITARY SYSTEM – GOV’T MAKES LAWS AND THE WHOLE COUNTRY FOLLOWS THEM.</vt:lpstr>
      <vt:lpstr>PowerPoint Presentation</vt:lpstr>
      <vt:lpstr>ESSENTIAL QUESTION</vt:lpstr>
      <vt:lpstr>TWO TYPES OF DIVISION OF POWERS</vt:lpstr>
      <vt:lpstr>WHAT IS DUAL (“LAYER) CAKE”) FEDERALISM?</vt:lpstr>
      <vt:lpstr>DUAL (“LAYER CAKE”) FEDERALISM</vt:lpstr>
      <vt:lpstr>WHAT IS COOPERATIVE (“MARBLE CAKE”) FEDERALISM?</vt:lpstr>
      <vt:lpstr>COOPERATIVE (“MARBLE CAKE”) FEDERALISM</vt:lpstr>
      <vt:lpstr>DIFFERENCE BETWEEN DUAL AND COOPERATIVE</vt:lpstr>
      <vt:lpstr>ESSENTIAL QUESTION CFU</vt:lpstr>
      <vt:lpstr>The New Deal &amp; The Great Depression</vt:lpstr>
      <vt:lpstr>WHAT ARE FEDERAL GRANTS?</vt:lpstr>
      <vt:lpstr>The Feds want the States to do something, the Feds can  either…</vt:lpstr>
      <vt:lpstr>FISCAL AND REGULATORY FEDERALISM</vt:lpstr>
      <vt:lpstr>TYPES OF FEDERAL GRANTS</vt:lpstr>
      <vt:lpstr>PowerPoint Presentation</vt:lpstr>
      <vt:lpstr>Why does every state have a drinking age of 21?</vt:lpstr>
      <vt:lpstr>FISCAL FEDERALISM (“THE CARROT”)</vt:lpstr>
      <vt:lpstr>THE POLITICS OF FEDERAL GRANTS</vt:lpstr>
      <vt:lpstr>DEVOLUTION REVOLUTION</vt:lpstr>
      <vt:lpstr>DEVOLUTION REVOLUTION</vt:lpstr>
      <vt:lpstr>REGULATORY FEDERALISM (“THE STICK”)</vt:lpstr>
      <vt:lpstr>FEDERAL MANDATES</vt:lpstr>
      <vt:lpstr>NEW TECHNIQUES OF FEDERAL CONTROL</vt:lpstr>
      <vt:lpstr>NEW TECHNIQUES OF FEDERAL CONTROL</vt:lpstr>
      <vt:lpstr>PowerPoint Presentation</vt:lpstr>
      <vt:lpstr>ESSENTIAL QUESTION</vt:lpstr>
      <vt:lpstr>ESSENTIAL QUESTION</vt:lpstr>
      <vt:lpstr>ESSENTIAL QUESTION</vt:lpstr>
      <vt:lpstr>WHAT ARE THE ADVANTAGES OF FEDERALISM?</vt:lpstr>
      <vt:lpstr>ADVANTAGES OF FEDERALISM</vt:lpstr>
      <vt:lpstr>DISADVANTAGES OF FEDERALISM</vt:lpstr>
      <vt:lpstr>PowerPoint Presentation</vt:lpstr>
      <vt:lpstr>PowerPoint Presentation</vt:lpstr>
      <vt:lpstr>NECESSARY AND PROPER CLAUSE – AKA . . .</vt:lpstr>
      <vt:lpstr>WHAT IS THE SUPREMACY CLAUSE? (Good for the National Gov’t)</vt:lpstr>
      <vt:lpstr>10TH AMENDMENT VS.  14TH AMENDMENT</vt:lpstr>
      <vt:lpstr>FEDERAL COURTS AND THE STATES</vt:lpstr>
      <vt:lpstr>McCulloch v. Maryland (1819) – REQUIRED COURT CASE</vt:lpstr>
      <vt:lpstr>THE NATIONAL COURTS AND FEDERALISM – McCULLOCH v. MARYLAND (1819)</vt:lpstr>
      <vt:lpstr>Gibbons v. Ogden (1824)</vt:lpstr>
      <vt:lpstr>ESSENTIAL QUESTION CFU</vt:lpstr>
      <vt:lpstr>ESSENTIAL QUESTION CFU</vt:lpstr>
      <vt:lpstr>WHAT IS THE POWER TO REGULATE INTERSTATE &amp; FOREIGN COMMERCE?</vt:lpstr>
      <vt:lpstr>U.S. v. Lopez (1995) – REQUIRED COURT CASE</vt:lpstr>
      <vt:lpstr>THE NATIONAL COURTS AND FEDERALISM – U.S. v. LOPEZ (1995)</vt:lpstr>
      <vt:lpstr>ESSENTIAL QUESTION CFU</vt:lpstr>
      <vt:lpstr>PowerPoint Presentation</vt:lpstr>
      <vt:lpstr>WHAT ARE POWERS GRANTED TO THE STATES?</vt:lpstr>
      <vt:lpstr>BALANCE OF POWER DEBATE</vt:lpstr>
      <vt:lpstr>BALANCE OF POWER DEBATE</vt:lpstr>
      <vt:lpstr>ESSENTIAL QUESTION</vt:lpstr>
      <vt:lpstr>EXPANSION OF CENTRAL GOVERNMENT  FUNCTIONS</vt:lpstr>
      <vt:lpstr>EXPANSION OF CENTRAL GOVERNMENT  FUNCTIONS</vt:lpstr>
      <vt:lpstr>EXPANSION OF CENTRAL GOVERNMENT  FUNCTIONS</vt:lpstr>
      <vt:lpstr>EXPANSION OF CENTRAL GOVERNMENT  FUNCTIONS</vt:lpstr>
      <vt:lpstr>POWERS OF THE NATIONAL GOVERNMENT</vt:lpstr>
      <vt:lpstr>POWERS OF THE STATES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dc:title>
  <dc:creator>Rodriguez, Adrian</dc:creator>
  <cp:lastModifiedBy>Rodriguez, Adrian</cp:lastModifiedBy>
  <cp:revision>233</cp:revision>
  <dcterms:created xsi:type="dcterms:W3CDTF">2019-04-17T02:45:06Z</dcterms:created>
  <dcterms:modified xsi:type="dcterms:W3CDTF">2023-07-04T15:13:15Z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2019-04-17T00:00:00Z</vt:filetime>
  </property>
</Properties>
</file>