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4.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5.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6.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5412" r:id="rId3"/>
    <p:sldMasterId id="2147487315" r:id="rId4"/>
    <p:sldMasterId id="2147487327" r:id="rId5"/>
    <p:sldMasterId id="2147487339" r:id="rId6"/>
    <p:sldMasterId id="2147487351" r:id="rId7"/>
    <p:sldMasterId id="2147487363" r:id="rId8"/>
    <p:sldMasterId id="2147487375" r:id="rId9"/>
    <p:sldMasterId id="2147487387" r:id="rId10"/>
    <p:sldMasterId id="2147487399" r:id="rId11"/>
    <p:sldMasterId id="2147487411" r:id="rId12"/>
    <p:sldMasterId id="2147487423" r:id="rId13"/>
    <p:sldMasterId id="2147487435" r:id="rId14"/>
    <p:sldMasterId id="2147487447" r:id="rId15"/>
    <p:sldMasterId id="2147487459" r:id="rId16"/>
    <p:sldMasterId id="2147487471" r:id="rId17"/>
    <p:sldMasterId id="2147487483" r:id="rId18"/>
    <p:sldMasterId id="2147487495" r:id="rId19"/>
    <p:sldMasterId id="2147487507" r:id="rId20"/>
    <p:sldMasterId id="2147487519" r:id="rId21"/>
    <p:sldMasterId id="2147487531" r:id="rId22"/>
    <p:sldMasterId id="2147487543" r:id="rId23"/>
    <p:sldMasterId id="2147487555" r:id="rId24"/>
    <p:sldMasterId id="2147497504" r:id="rId25"/>
    <p:sldMasterId id="2147497510" r:id="rId26"/>
    <p:sldMasterId id="2147497522" r:id="rId27"/>
    <p:sldMasterId id="2147497534" r:id="rId28"/>
  </p:sldMasterIdLst>
  <p:notesMasterIdLst>
    <p:notesMasterId r:id="rId186"/>
  </p:notesMasterIdLst>
  <p:sldIdLst>
    <p:sldId id="258" r:id="rId29"/>
    <p:sldId id="259" r:id="rId30"/>
    <p:sldId id="297" r:id="rId31"/>
    <p:sldId id="261" r:id="rId32"/>
    <p:sldId id="348" r:id="rId33"/>
    <p:sldId id="260" r:id="rId34"/>
    <p:sldId id="626" r:id="rId35"/>
    <p:sldId id="264" r:id="rId36"/>
    <p:sldId id="295" r:id="rId37"/>
    <p:sldId id="302" r:id="rId38"/>
    <p:sldId id="624" r:id="rId39"/>
    <p:sldId id="627" r:id="rId40"/>
    <p:sldId id="263" r:id="rId41"/>
    <p:sldId id="298" r:id="rId42"/>
    <p:sldId id="356" r:id="rId43"/>
    <p:sldId id="299" r:id="rId44"/>
    <p:sldId id="633" r:id="rId45"/>
    <p:sldId id="290" r:id="rId46"/>
    <p:sldId id="414" r:id="rId47"/>
    <p:sldId id="346" r:id="rId48"/>
    <p:sldId id="645" r:id="rId49"/>
    <p:sldId id="256" r:id="rId50"/>
    <p:sldId id="265" r:id="rId51"/>
    <p:sldId id="644" r:id="rId52"/>
    <p:sldId id="291" r:id="rId53"/>
    <p:sldId id="415" r:id="rId54"/>
    <p:sldId id="416" r:id="rId55"/>
    <p:sldId id="621" r:id="rId56"/>
    <p:sldId id="372" r:id="rId57"/>
    <p:sldId id="419" r:id="rId58"/>
    <p:sldId id="417" r:id="rId59"/>
    <p:sldId id="344" r:id="rId60"/>
    <p:sldId id="335" r:id="rId61"/>
    <p:sldId id="306" r:id="rId62"/>
    <p:sldId id="300" r:id="rId63"/>
    <p:sldId id="418" r:id="rId64"/>
    <p:sldId id="347" r:id="rId65"/>
    <p:sldId id="303" r:id="rId66"/>
    <p:sldId id="352" r:id="rId67"/>
    <p:sldId id="646" r:id="rId68"/>
    <p:sldId id="304" r:id="rId69"/>
    <p:sldId id="305" r:id="rId70"/>
    <p:sldId id="598" r:id="rId71"/>
    <p:sldId id="634" r:id="rId72"/>
    <p:sldId id="301" r:id="rId73"/>
    <p:sldId id="354" r:id="rId74"/>
    <p:sldId id="637" r:id="rId75"/>
    <p:sldId id="625" r:id="rId76"/>
    <p:sldId id="630" r:id="rId77"/>
    <p:sldId id="642" r:id="rId78"/>
    <p:sldId id="640" r:id="rId79"/>
    <p:sldId id="641" r:id="rId80"/>
    <p:sldId id="266" r:id="rId81"/>
    <p:sldId id="595" r:id="rId82"/>
    <p:sldId id="620" r:id="rId83"/>
    <p:sldId id="358" r:id="rId84"/>
    <p:sldId id="359" r:id="rId85"/>
    <p:sldId id="333" r:id="rId86"/>
    <p:sldId id="355" r:id="rId87"/>
    <p:sldId id="270" r:id="rId88"/>
    <p:sldId id="307" r:id="rId89"/>
    <p:sldId id="267" r:id="rId90"/>
    <p:sldId id="308" r:id="rId91"/>
    <p:sldId id="271" r:id="rId92"/>
    <p:sldId id="310" r:id="rId93"/>
    <p:sldId id="273" r:id="rId94"/>
    <p:sldId id="272" r:id="rId95"/>
    <p:sldId id="349" r:id="rId96"/>
    <p:sldId id="410" r:id="rId97"/>
    <p:sldId id="411" r:id="rId98"/>
    <p:sldId id="412" r:id="rId99"/>
    <p:sldId id="413" r:id="rId100"/>
    <p:sldId id="368" r:id="rId101"/>
    <p:sldId id="351" r:id="rId102"/>
    <p:sldId id="311" r:id="rId103"/>
    <p:sldId id="282" r:id="rId104"/>
    <p:sldId id="269" r:id="rId105"/>
    <p:sldId id="353" r:id="rId106"/>
    <p:sldId id="312" r:id="rId107"/>
    <p:sldId id="313" r:id="rId108"/>
    <p:sldId id="369" r:id="rId109"/>
    <p:sldId id="296" r:id="rId110"/>
    <p:sldId id="360" r:id="rId111"/>
    <p:sldId id="370" r:id="rId112"/>
    <p:sldId id="268" r:id="rId113"/>
    <p:sldId id="374" r:id="rId114"/>
    <p:sldId id="631" r:id="rId115"/>
    <p:sldId id="319" r:id="rId116"/>
    <p:sldId id="628" r:id="rId117"/>
    <p:sldId id="376" r:id="rId118"/>
    <p:sldId id="362" r:id="rId119"/>
    <p:sldId id="377" r:id="rId120"/>
    <p:sldId id="378" r:id="rId121"/>
    <p:sldId id="379" r:id="rId122"/>
    <p:sldId id="381" r:id="rId123"/>
    <p:sldId id="384" r:id="rId124"/>
    <p:sldId id="382" r:id="rId125"/>
    <p:sldId id="383" r:id="rId126"/>
    <p:sldId id="380" r:id="rId127"/>
    <p:sldId id="385" r:id="rId128"/>
    <p:sldId id="386" r:id="rId129"/>
    <p:sldId id="387" r:id="rId130"/>
    <p:sldId id="388" r:id="rId131"/>
    <p:sldId id="389" r:id="rId132"/>
    <p:sldId id="390" r:id="rId133"/>
    <p:sldId id="320" r:id="rId134"/>
    <p:sldId id="357" r:id="rId135"/>
    <p:sldId id="325" r:id="rId136"/>
    <p:sldId id="363" r:id="rId137"/>
    <p:sldId id="321" r:id="rId138"/>
    <p:sldId id="375" r:id="rId139"/>
    <p:sldId id="322" r:id="rId140"/>
    <p:sldId id="391" r:id="rId141"/>
    <p:sldId id="326" r:id="rId142"/>
    <p:sldId id="323" r:id="rId143"/>
    <p:sldId id="327" r:id="rId144"/>
    <p:sldId id="324" r:id="rId145"/>
    <p:sldId id="623" r:id="rId146"/>
    <p:sldId id="622" r:id="rId147"/>
    <p:sldId id="365" r:id="rId148"/>
    <p:sldId id="638" r:id="rId149"/>
    <p:sldId id="392" r:id="rId150"/>
    <p:sldId id="393" r:id="rId151"/>
    <p:sldId id="394" r:id="rId152"/>
    <p:sldId id="406" r:id="rId153"/>
    <p:sldId id="315" r:id="rId154"/>
    <p:sldId id="334" r:id="rId155"/>
    <p:sldId id="366" r:id="rId156"/>
    <p:sldId id="373" r:id="rId157"/>
    <p:sldId id="395" r:id="rId158"/>
    <p:sldId id="396" r:id="rId159"/>
    <p:sldId id="371" r:id="rId160"/>
    <p:sldId id="316" r:id="rId161"/>
    <p:sldId id="361" r:id="rId162"/>
    <p:sldId id="398" r:id="rId163"/>
    <p:sldId id="400" r:id="rId164"/>
    <p:sldId id="401" r:id="rId165"/>
    <p:sldId id="402" r:id="rId166"/>
    <p:sldId id="403" r:id="rId167"/>
    <p:sldId id="399" r:id="rId168"/>
    <p:sldId id="397" r:id="rId169"/>
    <p:sldId id="364" r:id="rId170"/>
    <p:sldId id="317" r:id="rId171"/>
    <p:sldId id="635" r:id="rId172"/>
    <p:sldId id="407" r:id="rId173"/>
    <p:sldId id="405" r:id="rId174"/>
    <p:sldId id="404" r:id="rId175"/>
    <p:sldId id="329" r:id="rId176"/>
    <p:sldId id="330" r:id="rId177"/>
    <p:sldId id="331" r:id="rId178"/>
    <p:sldId id="332" r:id="rId179"/>
    <p:sldId id="639" r:id="rId180"/>
    <p:sldId id="328" r:id="rId181"/>
    <p:sldId id="408" r:id="rId182"/>
    <p:sldId id="318" r:id="rId183"/>
    <p:sldId id="409" r:id="rId184"/>
    <p:sldId id="367" r:id="rId18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5E7A"/>
    <a:srgbClr val="F814CD"/>
    <a:srgbClr val="F616D6"/>
    <a:srgbClr val="D537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09" autoAdjust="0"/>
    <p:restoredTop sz="95280" autoAdjust="0"/>
  </p:normalViewPr>
  <p:slideViewPr>
    <p:cSldViewPr>
      <p:cViewPr varScale="1">
        <p:scale>
          <a:sx n="114" d="100"/>
          <a:sy n="114" d="100"/>
        </p:scale>
        <p:origin x="1098" y="120"/>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38" Type="http://schemas.openxmlformats.org/officeDocument/2006/relationships/slide" Target="slides/slide110.xml"/><Relationship Id="rId154" Type="http://schemas.openxmlformats.org/officeDocument/2006/relationships/slide" Target="slides/slide126.xml"/><Relationship Id="rId159" Type="http://schemas.openxmlformats.org/officeDocument/2006/relationships/slide" Target="slides/slide131.xml"/><Relationship Id="rId175" Type="http://schemas.openxmlformats.org/officeDocument/2006/relationships/slide" Target="slides/slide147.xml"/><Relationship Id="rId170" Type="http://schemas.openxmlformats.org/officeDocument/2006/relationships/slide" Target="slides/slide142.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slide" Target="slides/slide100.xml"/><Relationship Id="rId144" Type="http://schemas.openxmlformats.org/officeDocument/2006/relationships/slide" Target="slides/slide116.xml"/><Relationship Id="rId149"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160" Type="http://schemas.openxmlformats.org/officeDocument/2006/relationships/slide" Target="slides/slide132.xml"/><Relationship Id="rId165" Type="http://schemas.openxmlformats.org/officeDocument/2006/relationships/slide" Target="slides/slide137.xml"/><Relationship Id="rId181" Type="http://schemas.openxmlformats.org/officeDocument/2006/relationships/slide" Target="slides/slide153.xml"/><Relationship Id="rId186"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slide" Target="slides/slide122.xml"/><Relationship Id="rId155" Type="http://schemas.openxmlformats.org/officeDocument/2006/relationships/slide" Target="slides/slide127.xml"/><Relationship Id="rId171" Type="http://schemas.openxmlformats.org/officeDocument/2006/relationships/slide" Target="slides/slide143.xml"/><Relationship Id="rId176" Type="http://schemas.openxmlformats.org/officeDocument/2006/relationships/slide" Target="slides/slide14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slide" Target="slides/slide112.xml"/><Relationship Id="rId145" Type="http://schemas.openxmlformats.org/officeDocument/2006/relationships/slide" Target="slides/slide117.xml"/><Relationship Id="rId161" Type="http://schemas.openxmlformats.org/officeDocument/2006/relationships/slide" Target="slides/slide133.xml"/><Relationship Id="rId166" Type="http://schemas.openxmlformats.org/officeDocument/2006/relationships/slide" Target="slides/slide138.xml"/><Relationship Id="rId182" Type="http://schemas.openxmlformats.org/officeDocument/2006/relationships/slide" Target="slides/slide154.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51" Type="http://schemas.openxmlformats.org/officeDocument/2006/relationships/slide" Target="slides/slide123.xml"/><Relationship Id="rId156" Type="http://schemas.openxmlformats.org/officeDocument/2006/relationships/slide" Target="slides/slide128.xml"/><Relationship Id="rId177" Type="http://schemas.openxmlformats.org/officeDocument/2006/relationships/slide" Target="slides/slide149.xml"/><Relationship Id="rId172" Type="http://schemas.openxmlformats.org/officeDocument/2006/relationships/slide" Target="slides/slide14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162" Type="http://schemas.openxmlformats.org/officeDocument/2006/relationships/slide" Target="slides/slide134.xml"/><Relationship Id="rId183"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slide" Target="slides/slide124.xml"/><Relationship Id="rId173" Type="http://schemas.openxmlformats.org/officeDocument/2006/relationships/slide" Target="slides/slide14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79" Type="http://schemas.openxmlformats.org/officeDocument/2006/relationships/slide" Target="slides/slide151.xml"/><Relationship Id="rId190"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slide" Target="slides/slide120.xml"/><Relationship Id="rId164" Type="http://schemas.openxmlformats.org/officeDocument/2006/relationships/slide" Target="slides/slide136.xml"/><Relationship Id="rId169" Type="http://schemas.openxmlformats.org/officeDocument/2006/relationships/slide" Target="slides/slide141.xml"/><Relationship Id="rId185" Type="http://schemas.openxmlformats.org/officeDocument/2006/relationships/slide" Target="slides/slide15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7723CB-C5D5-6634-0E26-59774DB422A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en-US"/>
          </a:p>
        </p:txBody>
      </p:sp>
      <p:sp>
        <p:nvSpPr>
          <p:cNvPr id="3" name="Date Placeholder 2">
            <a:extLst>
              <a:ext uri="{FF2B5EF4-FFF2-40B4-BE49-F238E27FC236}">
                <a16:creationId xmlns:a16="http://schemas.microsoft.com/office/drawing/2014/main" id="{A7694265-51DC-258E-2E4C-DB4C1953CD7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F1C4666C-2F32-4B59-9327-DE0C39E96730}" type="datetimeFigureOut">
              <a:rPr lang="en-US"/>
              <a:pPr>
                <a:defRPr/>
              </a:pPr>
              <a:t>5/16/2023</a:t>
            </a:fld>
            <a:endParaRPr lang="en-US"/>
          </a:p>
        </p:txBody>
      </p:sp>
      <p:sp>
        <p:nvSpPr>
          <p:cNvPr id="4" name="Slide Image Placeholder 3">
            <a:extLst>
              <a:ext uri="{FF2B5EF4-FFF2-40B4-BE49-F238E27FC236}">
                <a16:creationId xmlns:a16="http://schemas.microsoft.com/office/drawing/2014/main" id="{0B6255C4-4456-E8D2-ACCD-56EDD96A3E5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F1F752A-768E-C162-5E1C-5BFBC73D316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DB66386-738D-2BBD-C67A-3F0EB3ECC5A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572A00D-AA3C-9A33-59B1-2D021BFC0B6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85D4CB6-A585-44F2-A37B-415D2EB2AC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a:extLst>
              <a:ext uri="{FF2B5EF4-FFF2-40B4-BE49-F238E27FC236}">
                <a16:creationId xmlns:a16="http://schemas.microsoft.com/office/drawing/2014/main" id="{DF8AFA1D-6E40-FC53-7B92-DA12D6E98F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a:extLst>
              <a:ext uri="{FF2B5EF4-FFF2-40B4-BE49-F238E27FC236}">
                <a16:creationId xmlns:a16="http://schemas.microsoft.com/office/drawing/2014/main" id="{13A71AB0-EF66-91D4-5DBF-4841D9C1A6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5940" name="Slide Number Placeholder 3">
            <a:extLst>
              <a:ext uri="{FF2B5EF4-FFF2-40B4-BE49-F238E27FC236}">
                <a16:creationId xmlns:a16="http://schemas.microsoft.com/office/drawing/2014/main" id="{5B47DFC6-D7CB-C89C-D52E-2DDC5454C6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2D55E2-E5B9-4B20-A930-A3EA6C1326DD}" type="slidenum">
              <a:rPr lang="en-US" altLang="en-US" smtClean="0"/>
              <a:pPr>
                <a:spcBef>
                  <a:spcPct val="0"/>
                </a:spcBef>
              </a:pPr>
              <a:t>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a:extLst>
              <a:ext uri="{FF2B5EF4-FFF2-40B4-BE49-F238E27FC236}">
                <a16:creationId xmlns:a16="http://schemas.microsoft.com/office/drawing/2014/main" id="{457EC134-1622-8AA2-1B76-66CCAD9749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997AAFE-7D47-4A2F-BC08-79D4E3D15FAC}" type="slidenum">
              <a:rPr lang="en-US" altLang="en-US" smtClean="0"/>
              <a:pPr/>
              <a:t>55</a:t>
            </a:fld>
            <a:endParaRPr lang="en-US" altLang="en-US"/>
          </a:p>
        </p:txBody>
      </p:sp>
      <p:sp>
        <p:nvSpPr>
          <p:cNvPr id="340995" name="Rectangle 2">
            <a:extLst>
              <a:ext uri="{FF2B5EF4-FFF2-40B4-BE49-F238E27FC236}">
                <a16:creationId xmlns:a16="http://schemas.microsoft.com/office/drawing/2014/main" id="{221B1776-DD41-D87C-42F7-B8F35B1B2A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6" name="Rectangle 3">
            <a:extLst>
              <a:ext uri="{FF2B5EF4-FFF2-40B4-BE49-F238E27FC236}">
                <a16:creationId xmlns:a16="http://schemas.microsoft.com/office/drawing/2014/main" id="{FF6B8993-817C-A7EA-5511-9CAB06B4AB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a:extLst>
              <a:ext uri="{FF2B5EF4-FFF2-40B4-BE49-F238E27FC236}">
                <a16:creationId xmlns:a16="http://schemas.microsoft.com/office/drawing/2014/main" id="{292ACB6B-623C-1B42-AB59-14C5D1CB20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a:extLst>
              <a:ext uri="{FF2B5EF4-FFF2-40B4-BE49-F238E27FC236}">
                <a16:creationId xmlns:a16="http://schemas.microsoft.com/office/drawing/2014/main" id="{4A24CBF6-DD4F-EA16-DBC9-B8460E4643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http://legalworldonline.com/OSCommerce/images/melting%20pot.jpg, http://regentsprep.org/regents/ushisgov/themes/immigration/melting_pot.gif, http://jackiemontgomery.files.wordpress.com/2009/05/meltingpot.jpg</a:t>
            </a:r>
          </a:p>
        </p:txBody>
      </p:sp>
      <p:sp>
        <p:nvSpPr>
          <p:cNvPr id="361476" name="Slide Number Placeholder 3">
            <a:extLst>
              <a:ext uri="{FF2B5EF4-FFF2-40B4-BE49-F238E27FC236}">
                <a16:creationId xmlns:a16="http://schemas.microsoft.com/office/drawing/2014/main" id="{F29E18A0-93D0-888F-13E4-6BF0CFCBE6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88806F1-1801-476A-A18B-A133113C0A7F}" type="slidenum">
              <a:rPr lang="en-US" altLang="en-US" smtClean="0">
                <a:solidFill>
                  <a:srgbClr val="000000"/>
                </a:solidFill>
              </a:rPr>
              <a:pPr/>
              <a:t>74</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a:extLst>
              <a:ext uri="{FF2B5EF4-FFF2-40B4-BE49-F238E27FC236}">
                <a16:creationId xmlns:a16="http://schemas.microsoft.com/office/drawing/2014/main" id="{82E6BB4B-3F9D-33B6-3326-9594E45A1D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Notes Placeholder 2">
            <a:extLst>
              <a:ext uri="{FF2B5EF4-FFF2-40B4-BE49-F238E27FC236}">
                <a16:creationId xmlns:a16="http://schemas.microsoft.com/office/drawing/2014/main" id="{D606D5D6-A62F-6AEB-B610-B198143DF1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6772" name="Slide Number Placeholder 3">
            <a:extLst>
              <a:ext uri="{FF2B5EF4-FFF2-40B4-BE49-F238E27FC236}">
                <a16:creationId xmlns:a16="http://schemas.microsoft.com/office/drawing/2014/main" id="{A6CA1226-E967-1825-7A09-75930CA822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40CDA68-3D6F-4472-B85B-9ADD51D34EB1}" type="slidenum">
              <a:rPr lang="en-US" altLang="en-US" smtClean="0">
                <a:solidFill>
                  <a:srgbClr val="000000"/>
                </a:solidFill>
              </a:rPr>
              <a:pPr/>
              <a:t>130</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a:extLst>
              <a:ext uri="{FF2B5EF4-FFF2-40B4-BE49-F238E27FC236}">
                <a16:creationId xmlns:a16="http://schemas.microsoft.com/office/drawing/2014/main" id="{A0DFE82F-66E0-5596-E8B7-0EC2DC7407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Notes Placeholder 2">
            <a:extLst>
              <a:ext uri="{FF2B5EF4-FFF2-40B4-BE49-F238E27FC236}">
                <a16:creationId xmlns:a16="http://schemas.microsoft.com/office/drawing/2014/main" id="{0EC435A8-FB8B-5225-A076-DCE8FC9D35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29060" name="Slide Number Placeholder 3">
            <a:extLst>
              <a:ext uri="{FF2B5EF4-FFF2-40B4-BE49-F238E27FC236}">
                <a16:creationId xmlns:a16="http://schemas.microsoft.com/office/drawing/2014/main" id="{C4899443-F04D-39C0-1B27-C4C026A723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F50215-7792-472B-8B8B-30DE441AEFB1}" type="slidenum">
              <a:rPr lang="en-US" altLang="en-US" smtClean="0">
                <a:solidFill>
                  <a:srgbClr val="000000"/>
                </a:solidFill>
              </a:rPr>
              <a:pPr/>
              <a:t>141</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a:extLst>
              <a:ext uri="{FF2B5EF4-FFF2-40B4-BE49-F238E27FC236}">
                <a16:creationId xmlns:a16="http://schemas.microsoft.com/office/drawing/2014/main" id="{3C89A484-A756-2F88-9690-F04FA30EAF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6227" name="Notes Placeholder 2">
            <a:extLst>
              <a:ext uri="{FF2B5EF4-FFF2-40B4-BE49-F238E27FC236}">
                <a16:creationId xmlns:a16="http://schemas.microsoft.com/office/drawing/2014/main" id="{4749A7B5-2715-2BFF-17ED-AD08C633ED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6228" name="Slide Number Placeholder 3">
            <a:extLst>
              <a:ext uri="{FF2B5EF4-FFF2-40B4-BE49-F238E27FC236}">
                <a16:creationId xmlns:a16="http://schemas.microsoft.com/office/drawing/2014/main" id="{C4261F8F-3C5D-75C7-A1B1-82BB457F79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098538C-08BD-4526-A109-3B0DCD81C391}" type="slidenum">
              <a:rPr lang="en-US" altLang="en-US" smtClean="0"/>
              <a:pPr/>
              <a:t>148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FF3C1B5-A990-38B8-237C-2C442C78A003}"/>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a:extLst>
              <a:ext uri="{FF2B5EF4-FFF2-40B4-BE49-F238E27FC236}">
                <a16:creationId xmlns:a16="http://schemas.microsoft.com/office/drawing/2014/main" id="{6FCAC1F3-F7E1-C584-2820-5942CC409701}"/>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a:extLst>
              <a:ext uri="{FF2B5EF4-FFF2-40B4-BE49-F238E27FC236}">
                <a16:creationId xmlns:a16="http://schemas.microsoft.com/office/drawing/2014/main" id="{5FB7640B-C8F0-FAF1-D679-9918C65B46E8}"/>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8E780AAD-4EBD-4A16-9A01-557C837BC6DF}" type="slidenum">
              <a:rPr lang="en-US" altLang="en-US"/>
              <a:pPr>
                <a:defRPr/>
              </a:pPr>
              <a:t>‹#›</a:t>
            </a:fld>
            <a:endParaRPr lang="en-US" altLang="en-US"/>
          </a:p>
        </p:txBody>
      </p:sp>
    </p:spTree>
    <p:extLst>
      <p:ext uri="{BB962C8B-B14F-4D97-AF65-F5344CB8AC3E}">
        <p14:creationId xmlns:p14="http://schemas.microsoft.com/office/powerpoint/2010/main" val="392755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87A24F-7535-B19C-1565-962A9DAF421F}"/>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a:extLst>
              <a:ext uri="{FF2B5EF4-FFF2-40B4-BE49-F238E27FC236}">
                <a16:creationId xmlns:a16="http://schemas.microsoft.com/office/drawing/2014/main" id="{7C403185-AC51-CDEE-E671-7266A44DE489}"/>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a:extLst>
              <a:ext uri="{FF2B5EF4-FFF2-40B4-BE49-F238E27FC236}">
                <a16:creationId xmlns:a16="http://schemas.microsoft.com/office/drawing/2014/main" id="{0AC1598A-2674-6E61-7801-AD01A9370B79}"/>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B6EB01D2-C9CB-4992-A041-39D610C42D03}" type="slidenum">
              <a:rPr lang="en-US" altLang="en-US"/>
              <a:pPr>
                <a:defRPr/>
              </a:pPr>
              <a:t>‹#›</a:t>
            </a:fld>
            <a:endParaRPr lang="en-US" altLang="en-US"/>
          </a:p>
        </p:txBody>
      </p:sp>
    </p:spTree>
    <p:extLst>
      <p:ext uri="{BB962C8B-B14F-4D97-AF65-F5344CB8AC3E}">
        <p14:creationId xmlns:p14="http://schemas.microsoft.com/office/powerpoint/2010/main" val="8606099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3B2B7E-C028-21C1-02E8-7C534E46946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C5634C3-493F-4768-9D95-5F66C123B241}" type="datetimeFigureOut">
              <a:rPr lang="en-US"/>
              <a:pPr>
                <a:defRPr/>
              </a:pPr>
              <a:t>5/16/2023</a:t>
            </a:fld>
            <a:endParaRPr lang="en-US"/>
          </a:p>
        </p:txBody>
      </p:sp>
      <p:sp>
        <p:nvSpPr>
          <p:cNvPr id="5" name="Footer Placeholder 4">
            <a:extLst>
              <a:ext uri="{FF2B5EF4-FFF2-40B4-BE49-F238E27FC236}">
                <a16:creationId xmlns:a16="http://schemas.microsoft.com/office/drawing/2014/main" id="{1646FEBA-6F99-6A92-D36C-BDF657CF317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2DDEEC9-0384-70C0-EFDF-DD70A13EAF2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17EB477-20E1-4D71-A72D-103DC080CA6A}" type="slidenum">
              <a:rPr lang="en-US" altLang="en-US"/>
              <a:pPr>
                <a:defRPr/>
              </a:pPr>
              <a:t>‹#›</a:t>
            </a:fld>
            <a:endParaRPr lang="en-US" altLang="en-US"/>
          </a:p>
        </p:txBody>
      </p:sp>
    </p:spTree>
    <p:extLst>
      <p:ext uri="{BB962C8B-B14F-4D97-AF65-F5344CB8AC3E}">
        <p14:creationId xmlns:p14="http://schemas.microsoft.com/office/powerpoint/2010/main" val="37768910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F3C16-5647-CE88-67F4-4609DDA90F1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073149F-E1A5-441D-9618-0FDD3859AA2C}" type="datetimeFigureOut">
              <a:rPr lang="en-US"/>
              <a:pPr>
                <a:defRPr/>
              </a:pPr>
              <a:t>5/16/2023</a:t>
            </a:fld>
            <a:endParaRPr lang="en-US"/>
          </a:p>
        </p:txBody>
      </p:sp>
      <p:sp>
        <p:nvSpPr>
          <p:cNvPr id="5" name="Footer Placeholder 4">
            <a:extLst>
              <a:ext uri="{FF2B5EF4-FFF2-40B4-BE49-F238E27FC236}">
                <a16:creationId xmlns:a16="http://schemas.microsoft.com/office/drawing/2014/main" id="{B34011C1-3EC8-4001-FDDB-958126A2EDC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03D536-416F-0507-22B9-D756E7DAC3EF}"/>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139B91F-700C-49E5-86AC-D0A89B7D390D}" type="slidenum">
              <a:rPr lang="en-US" altLang="en-US"/>
              <a:pPr>
                <a:defRPr/>
              </a:pPr>
              <a:t>‹#›</a:t>
            </a:fld>
            <a:endParaRPr lang="en-US" altLang="en-US"/>
          </a:p>
        </p:txBody>
      </p:sp>
    </p:spTree>
    <p:extLst>
      <p:ext uri="{BB962C8B-B14F-4D97-AF65-F5344CB8AC3E}">
        <p14:creationId xmlns:p14="http://schemas.microsoft.com/office/powerpoint/2010/main" val="4155400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ADAD7-1BC4-FA31-3F71-5F7DE17A9CBF}"/>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E70BDD6-4572-4534-A748-626F151AAFC3}" type="datetimeFigureOut">
              <a:rPr lang="en-US"/>
              <a:pPr>
                <a:defRPr/>
              </a:pPr>
              <a:t>5/16/2023</a:t>
            </a:fld>
            <a:endParaRPr lang="en-US"/>
          </a:p>
        </p:txBody>
      </p:sp>
      <p:sp>
        <p:nvSpPr>
          <p:cNvPr id="5" name="Footer Placeholder 4">
            <a:extLst>
              <a:ext uri="{FF2B5EF4-FFF2-40B4-BE49-F238E27FC236}">
                <a16:creationId xmlns:a16="http://schemas.microsoft.com/office/drawing/2014/main" id="{B0379FC6-FEBC-A3F2-EB79-E72BC40BAFD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8C6138F-F5D8-D97B-20F5-A7D2680BE75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28C18C4-9F64-4D80-A4F6-0370D7F9422D}" type="slidenum">
              <a:rPr lang="en-US" altLang="en-US"/>
              <a:pPr>
                <a:defRPr/>
              </a:pPr>
              <a:t>‹#›</a:t>
            </a:fld>
            <a:endParaRPr lang="en-US" altLang="en-US"/>
          </a:p>
        </p:txBody>
      </p:sp>
    </p:spTree>
    <p:extLst>
      <p:ext uri="{BB962C8B-B14F-4D97-AF65-F5344CB8AC3E}">
        <p14:creationId xmlns:p14="http://schemas.microsoft.com/office/powerpoint/2010/main" val="22084151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D6AC74-29A5-BC88-5FB6-04B3EBC77A2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A5728BA-38F9-4DF1-8615-EC56108F902F}" type="datetimeFigureOut">
              <a:rPr lang="en-US"/>
              <a:pPr>
                <a:defRPr/>
              </a:pPr>
              <a:t>5/16/2023</a:t>
            </a:fld>
            <a:endParaRPr lang="en-US"/>
          </a:p>
        </p:txBody>
      </p:sp>
      <p:sp>
        <p:nvSpPr>
          <p:cNvPr id="6" name="Footer Placeholder 5">
            <a:extLst>
              <a:ext uri="{FF2B5EF4-FFF2-40B4-BE49-F238E27FC236}">
                <a16:creationId xmlns:a16="http://schemas.microsoft.com/office/drawing/2014/main" id="{0B9BB31C-DB43-B9D7-08DE-B0B5FBA0ECA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33C6D5B-2008-6FBA-B311-CB055F1E6AFB}"/>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68A39FE-C6BD-452F-9C82-3731D86225AB}" type="slidenum">
              <a:rPr lang="en-US" altLang="en-US"/>
              <a:pPr>
                <a:defRPr/>
              </a:pPr>
              <a:t>‹#›</a:t>
            </a:fld>
            <a:endParaRPr lang="en-US" altLang="en-US"/>
          </a:p>
        </p:txBody>
      </p:sp>
    </p:spTree>
    <p:extLst>
      <p:ext uri="{BB962C8B-B14F-4D97-AF65-F5344CB8AC3E}">
        <p14:creationId xmlns:p14="http://schemas.microsoft.com/office/powerpoint/2010/main" val="3451377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96E1C8-4D5F-2D3D-73EC-06E9C8AC1F5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5399A4E-5A40-48CD-AF8D-2208EEF3813E}" type="datetimeFigureOut">
              <a:rPr lang="en-US"/>
              <a:pPr>
                <a:defRPr/>
              </a:pPr>
              <a:t>5/16/2023</a:t>
            </a:fld>
            <a:endParaRPr lang="en-US"/>
          </a:p>
        </p:txBody>
      </p:sp>
      <p:sp>
        <p:nvSpPr>
          <p:cNvPr id="8" name="Footer Placeholder 7">
            <a:extLst>
              <a:ext uri="{FF2B5EF4-FFF2-40B4-BE49-F238E27FC236}">
                <a16:creationId xmlns:a16="http://schemas.microsoft.com/office/drawing/2014/main" id="{E58D3079-A009-3B26-F722-86965A63724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5F265F50-AABF-5C65-2BF5-E64229A806A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B33D1CFA-C549-4E27-A6D4-30C7B3388B3B}" type="slidenum">
              <a:rPr lang="en-US" altLang="en-US"/>
              <a:pPr>
                <a:defRPr/>
              </a:pPr>
              <a:t>‹#›</a:t>
            </a:fld>
            <a:endParaRPr lang="en-US" altLang="en-US"/>
          </a:p>
        </p:txBody>
      </p:sp>
    </p:spTree>
    <p:extLst>
      <p:ext uri="{BB962C8B-B14F-4D97-AF65-F5344CB8AC3E}">
        <p14:creationId xmlns:p14="http://schemas.microsoft.com/office/powerpoint/2010/main" val="10455017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25A30E-00B9-AA22-2884-CD44966D8B1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B692DEE-9FC7-4968-8D12-96810023AAFA}" type="datetimeFigureOut">
              <a:rPr lang="en-US"/>
              <a:pPr>
                <a:defRPr/>
              </a:pPr>
              <a:t>5/16/2023</a:t>
            </a:fld>
            <a:endParaRPr lang="en-US"/>
          </a:p>
        </p:txBody>
      </p:sp>
      <p:sp>
        <p:nvSpPr>
          <p:cNvPr id="4" name="Footer Placeholder 3">
            <a:extLst>
              <a:ext uri="{FF2B5EF4-FFF2-40B4-BE49-F238E27FC236}">
                <a16:creationId xmlns:a16="http://schemas.microsoft.com/office/drawing/2014/main" id="{FA49DEC3-98A5-71B8-0B2B-3DE6B48AFD4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114F3CA4-6CC4-9480-99E3-0B7F20B36BD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ABB24C5-259F-445B-89AC-B8668FD4F8DD}" type="slidenum">
              <a:rPr lang="en-US" altLang="en-US"/>
              <a:pPr>
                <a:defRPr/>
              </a:pPr>
              <a:t>‹#›</a:t>
            </a:fld>
            <a:endParaRPr lang="en-US" altLang="en-US"/>
          </a:p>
        </p:txBody>
      </p:sp>
    </p:spTree>
    <p:extLst>
      <p:ext uri="{BB962C8B-B14F-4D97-AF65-F5344CB8AC3E}">
        <p14:creationId xmlns:p14="http://schemas.microsoft.com/office/powerpoint/2010/main" val="1997421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DC32CE-8865-F9A3-CB00-3B983774F49F}"/>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453397D-F47A-4A36-97C0-86A9A5AF45D9}" type="datetimeFigureOut">
              <a:rPr lang="en-US"/>
              <a:pPr>
                <a:defRPr/>
              </a:pPr>
              <a:t>5/16/2023</a:t>
            </a:fld>
            <a:endParaRPr lang="en-US"/>
          </a:p>
        </p:txBody>
      </p:sp>
      <p:sp>
        <p:nvSpPr>
          <p:cNvPr id="3" name="Footer Placeholder 2">
            <a:extLst>
              <a:ext uri="{FF2B5EF4-FFF2-40B4-BE49-F238E27FC236}">
                <a16:creationId xmlns:a16="http://schemas.microsoft.com/office/drawing/2014/main" id="{B78C0CC1-8EF5-F8C3-D9F5-1D72F8A0EB7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0E909EE8-B35A-5D23-70C5-E90D5869019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E142309-BA43-413F-8679-0FFB6632F1AD}" type="slidenum">
              <a:rPr lang="en-US" altLang="en-US"/>
              <a:pPr>
                <a:defRPr/>
              </a:pPr>
              <a:t>‹#›</a:t>
            </a:fld>
            <a:endParaRPr lang="en-US" altLang="en-US"/>
          </a:p>
        </p:txBody>
      </p:sp>
    </p:spTree>
    <p:extLst>
      <p:ext uri="{BB962C8B-B14F-4D97-AF65-F5344CB8AC3E}">
        <p14:creationId xmlns:p14="http://schemas.microsoft.com/office/powerpoint/2010/main" val="17569402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4562DED-20A9-3761-40DF-E16C7D801DE3}"/>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AD1EC70-42CC-4387-866F-0F99A42A0E4F}" type="datetimeFigureOut">
              <a:rPr lang="en-US"/>
              <a:pPr>
                <a:defRPr/>
              </a:pPr>
              <a:t>5/16/2023</a:t>
            </a:fld>
            <a:endParaRPr lang="en-US"/>
          </a:p>
        </p:txBody>
      </p:sp>
      <p:sp>
        <p:nvSpPr>
          <p:cNvPr id="6" name="Footer Placeholder 5">
            <a:extLst>
              <a:ext uri="{FF2B5EF4-FFF2-40B4-BE49-F238E27FC236}">
                <a16:creationId xmlns:a16="http://schemas.microsoft.com/office/drawing/2014/main" id="{6130CD42-9CE5-2335-B944-339D6B9A734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FA38F5A-524E-B0B0-37D9-FCD10BAA74C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0A85AF6-7390-4DB7-B4A7-F5C47633A06F}" type="slidenum">
              <a:rPr lang="en-US" altLang="en-US"/>
              <a:pPr>
                <a:defRPr/>
              </a:pPr>
              <a:t>‹#›</a:t>
            </a:fld>
            <a:endParaRPr lang="en-US" altLang="en-US"/>
          </a:p>
        </p:txBody>
      </p:sp>
    </p:spTree>
    <p:extLst>
      <p:ext uri="{BB962C8B-B14F-4D97-AF65-F5344CB8AC3E}">
        <p14:creationId xmlns:p14="http://schemas.microsoft.com/office/powerpoint/2010/main" val="32966061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DBB5BFF-34FB-1F50-DB64-6C0C84183A6D}"/>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CFD209C-6D66-4B92-B701-A9B49F7B11C9}" type="datetimeFigureOut">
              <a:rPr lang="en-US"/>
              <a:pPr>
                <a:defRPr/>
              </a:pPr>
              <a:t>5/16/2023</a:t>
            </a:fld>
            <a:endParaRPr lang="en-US"/>
          </a:p>
        </p:txBody>
      </p:sp>
      <p:sp>
        <p:nvSpPr>
          <p:cNvPr id="6" name="Footer Placeholder 5">
            <a:extLst>
              <a:ext uri="{FF2B5EF4-FFF2-40B4-BE49-F238E27FC236}">
                <a16:creationId xmlns:a16="http://schemas.microsoft.com/office/drawing/2014/main" id="{8E3F16F9-B53C-4B66-384C-BBB00019F3D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843F877-FEF7-2CB5-073A-667F7D95071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B30B5FE-4069-42F8-B4CE-02B95EB0E9F1}" type="slidenum">
              <a:rPr lang="en-US" altLang="en-US"/>
              <a:pPr>
                <a:defRPr/>
              </a:pPr>
              <a:t>‹#›</a:t>
            </a:fld>
            <a:endParaRPr lang="en-US" altLang="en-US"/>
          </a:p>
        </p:txBody>
      </p:sp>
    </p:spTree>
    <p:extLst>
      <p:ext uri="{BB962C8B-B14F-4D97-AF65-F5344CB8AC3E}">
        <p14:creationId xmlns:p14="http://schemas.microsoft.com/office/powerpoint/2010/main" val="1374451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384DD-9C8A-6563-F3EC-3C694820F8C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EA6A6D3-D60B-4382-9C16-4B231219D53F}" type="datetimeFigureOut">
              <a:rPr lang="en-US"/>
              <a:pPr>
                <a:defRPr/>
              </a:pPr>
              <a:t>5/16/2023</a:t>
            </a:fld>
            <a:endParaRPr lang="en-US"/>
          </a:p>
        </p:txBody>
      </p:sp>
      <p:sp>
        <p:nvSpPr>
          <p:cNvPr id="5" name="Footer Placeholder 4">
            <a:extLst>
              <a:ext uri="{FF2B5EF4-FFF2-40B4-BE49-F238E27FC236}">
                <a16:creationId xmlns:a16="http://schemas.microsoft.com/office/drawing/2014/main" id="{9C590701-627E-11B6-03EC-30D44968DF73}"/>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A52437E-4B67-07B3-9146-A023635887F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409A92E-7751-4A39-8E17-E4F03242894D}" type="slidenum">
              <a:rPr lang="en-US" altLang="en-US"/>
              <a:pPr>
                <a:defRPr/>
              </a:pPr>
              <a:t>‹#›</a:t>
            </a:fld>
            <a:endParaRPr lang="en-US" altLang="en-US"/>
          </a:p>
        </p:txBody>
      </p:sp>
    </p:spTree>
    <p:extLst>
      <p:ext uri="{BB962C8B-B14F-4D97-AF65-F5344CB8AC3E}">
        <p14:creationId xmlns:p14="http://schemas.microsoft.com/office/powerpoint/2010/main" val="406622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55AF7F-4BAA-169B-03F1-66EA2973BC61}"/>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a:extLst>
              <a:ext uri="{FF2B5EF4-FFF2-40B4-BE49-F238E27FC236}">
                <a16:creationId xmlns:a16="http://schemas.microsoft.com/office/drawing/2014/main" id="{44BC9E2C-38FD-4111-5905-00EC446A039E}"/>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a:extLst>
              <a:ext uri="{FF2B5EF4-FFF2-40B4-BE49-F238E27FC236}">
                <a16:creationId xmlns:a16="http://schemas.microsoft.com/office/drawing/2014/main" id="{BABBD53A-B87E-CB2B-B564-CF308A720CEC}"/>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3C228AB6-C044-4001-A459-D0833E35EC99}" type="slidenum">
              <a:rPr lang="en-US" altLang="en-US"/>
              <a:pPr>
                <a:defRPr/>
              </a:pPr>
              <a:t>‹#›</a:t>
            </a:fld>
            <a:endParaRPr lang="en-US" altLang="en-US"/>
          </a:p>
        </p:txBody>
      </p:sp>
    </p:spTree>
    <p:extLst>
      <p:ext uri="{BB962C8B-B14F-4D97-AF65-F5344CB8AC3E}">
        <p14:creationId xmlns:p14="http://schemas.microsoft.com/office/powerpoint/2010/main" val="32729164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4436D-BB00-7E63-6C7D-DA896A48FBA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E278277-A0E4-4F99-926E-A6BC21653D17}" type="datetimeFigureOut">
              <a:rPr lang="en-US"/>
              <a:pPr>
                <a:defRPr/>
              </a:pPr>
              <a:t>5/16/2023</a:t>
            </a:fld>
            <a:endParaRPr lang="en-US"/>
          </a:p>
        </p:txBody>
      </p:sp>
      <p:sp>
        <p:nvSpPr>
          <p:cNvPr id="5" name="Footer Placeholder 4">
            <a:extLst>
              <a:ext uri="{FF2B5EF4-FFF2-40B4-BE49-F238E27FC236}">
                <a16:creationId xmlns:a16="http://schemas.microsoft.com/office/drawing/2014/main" id="{C246DE00-FF30-5812-87E1-1D0AD1448F3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108211C-C074-02BD-CA41-734330C1E539}"/>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56BDD992-8253-4EFE-9504-5454276B62C4}" type="slidenum">
              <a:rPr lang="en-US" altLang="en-US"/>
              <a:pPr>
                <a:defRPr/>
              </a:pPr>
              <a:t>‹#›</a:t>
            </a:fld>
            <a:endParaRPr lang="en-US" altLang="en-US"/>
          </a:p>
        </p:txBody>
      </p:sp>
    </p:spTree>
    <p:extLst>
      <p:ext uri="{BB962C8B-B14F-4D97-AF65-F5344CB8AC3E}">
        <p14:creationId xmlns:p14="http://schemas.microsoft.com/office/powerpoint/2010/main" val="3991629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D6394D2-E981-B806-89F3-AE211847F195}"/>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A2CE10A-9F2D-4158-8834-DA24F814ED02}" type="datetimeFigureOut">
              <a:rPr lang="en-US"/>
              <a:pPr>
                <a:defRPr/>
              </a:pPr>
              <a:t>5/16/2023</a:t>
            </a:fld>
            <a:endParaRPr lang="en-US"/>
          </a:p>
        </p:txBody>
      </p:sp>
      <p:sp>
        <p:nvSpPr>
          <p:cNvPr id="5" name="Footer Placeholder 4">
            <a:extLst>
              <a:ext uri="{FF2B5EF4-FFF2-40B4-BE49-F238E27FC236}">
                <a16:creationId xmlns:a16="http://schemas.microsoft.com/office/drawing/2014/main" id="{FA2F31C8-A874-E38A-1900-B04D74D2F22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DF54BA3-C58E-22A5-5731-B2DF976F84B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C5180E5-BCBB-4DB3-A009-C739C7B00F98}" type="slidenum">
              <a:rPr lang="en-US" altLang="en-US"/>
              <a:pPr>
                <a:defRPr/>
              </a:pPr>
              <a:t>‹#›</a:t>
            </a:fld>
            <a:endParaRPr lang="en-US" altLang="en-US"/>
          </a:p>
        </p:txBody>
      </p:sp>
    </p:spTree>
    <p:extLst>
      <p:ext uri="{BB962C8B-B14F-4D97-AF65-F5344CB8AC3E}">
        <p14:creationId xmlns:p14="http://schemas.microsoft.com/office/powerpoint/2010/main" val="2148860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96467-CFC7-A28A-EE36-AC41397C941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628CC17-10FC-4A4B-A8C4-B3E00457FA98}" type="datetimeFigureOut">
              <a:rPr lang="en-US"/>
              <a:pPr>
                <a:defRPr/>
              </a:pPr>
              <a:t>5/16/2023</a:t>
            </a:fld>
            <a:endParaRPr lang="en-US"/>
          </a:p>
        </p:txBody>
      </p:sp>
      <p:sp>
        <p:nvSpPr>
          <p:cNvPr id="5" name="Footer Placeholder 4">
            <a:extLst>
              <a:ext uri="{FF2B5EF4-FFF2-40B4-BE49-F238E27FC236}">
                <a16:creationId xmlns:a16="http://schemas.microsoft.com/office/drawing/2014/main" id="{B8C7E539-87C1-E422-C763-329D720FC46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39B16FD-B861-C6B5-9801-5AF2C51C62E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AADBF63-B690-4E97-A283-A05D5E513229}" type="slidenum">
              <a:rPr lang="en-US" altLang="en-US"/>
              <a:pPr>
                <a:defRPr/>
              </a:pPr>
              <a:t>‹#›</a:t>
            </a:fld>
            <a:endParaRPr lang="en-US" altLang="en-US"/>
          </a:p>
        </p:txBody>
      </p:sp>
    </p:spTree>
    <p:extLst>
      <p:ext uri="{BB962C8B-B14F-4D97-AF65-F5344CB8AC3E}">
        <p14:creationId xmlns:p14="http://schemas.microsoft.com/office/powerpoint/2010/main" val="42523043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7AE0D7-0E83-A889-D38E-2BD6B439568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09BB184-BCA2-4844-B1C9-D5ECA6E1D6F7}" type="datetimeFigureOut">
              <a:rPr lang="en-US"/>
              <a:pPr>
                <a:defRPr/>
              </a:pPr>
              <a:t>5/16/2023</a:t>
            </a:fld>
            <a:endParaRPr lang="en-US"/>
          </a:p>
        </p:txBody>
      </p:sp>
      <p:sp>
        <p:nvSpPr>
          <p:cNvPr id="5" name="Footer Placeholder 4">
            <a:extLst>
              <a:ext uri="{FF2B5EF4-FFF2-40B4-BE49-F238E27FC236}">
                <a16:creationId xmlns:a16="http://schemas.microsoft.com/office/drawing/2014/main" id="{FB4DE46C-E170-E313-1CE4-8717512AF51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9C3F3CE-09E9-66D4-CE05-DA7549508B7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8ADB65D-AFF1-4D55-A6C9-2BBBA99E9C1E}" type="slidenum">
              <a:rPr lang="en-US" altLang="en-US"/>
              <a:pPr>
                <a:defRPr/>
              </a:pPr>
              <a:t>‹#›</a:t>
            </a:fld>
            <a:endParaRPr lang="en-US" altLang="en-US"/>
          </a:p>
        </p:txBody>
      </p:sp>
    </p:spTree>
    <p:extLst>
      <p:ext uri="{BB962C8B-B14F-4D97-AF65-F5344CB8AC3E}">
        <p14:creationId xmlns:p14="http://schemas.microsoft.com/office/powerpoint/2010/main" val="28362063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4C9A2-3304-8C3A-43BF-1AE45C8CBFD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6A9C435-8DF8-42EE-A5ED-0ED678CA09FC}" type="datetimeFigureOut">
              <a:rPr lang="en-US"/>
              <a:pPr>
                <a:defRPr/>
              </a:pPr>
              <a:t>5/16/2023</a:t>
            </a:fld>
            <a:endParaRPr lang="en-US"/>
          </a:p>
        </p:txBody>
      </p:sp>
      <p:sp>
        <p:nvSpPr>
          <p:cNvPr id="6" name="Footer Placeholder 5">
            <a:extLst>
              <a:ext uri="{FF2B5EF4-FFF2-40B4-BE49-F238E27FC236}">
                <a16:creationId xmlns:a16="http://schemas.microsoft.com/office/drawing/2014/main" id="{C23065CF-FE90-244D-96B2-47B72566B0D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C8F3952-54ED-24F4-93A5-303971CE0BF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B680FDE-B632-4A7A-AA66-0F3C89DEEE48}" type="slidenum">
              <a:rPr lang="en-US" altLang="en-US"/>
              <a:pPr>
                <a:defRPr/>
              </a:pPr>
              <a:t>‹#›</a:t>
            </a:fld>
            <a:endParaRPr lang="en-US" altLang="en-US"/>
          </a:p>
        </p:txBody>
      </p:sp>
    </p:spTree>
    <p:extLst>
      <p:ext uri="{BB962C8B-B14F-4D97-AF65-F5344CB8AC3E}">
        <p14:creationId xmlns:p14="http://schemas.microsoft.com/office/powerpoint/2010/main" val="4274131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47EEAC-332E-1CA4-9647-4C35C05D9F1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175B10C-E78E-4EBC-B771-86D31C85134D}" type="datetimeFigureOut">
              <a:rPr lang="en-US"/>
              <a:pPr>
                <a:defRPr/>
              </a:pPr>
              <a:t>5/16/2023</a:t>
            </a:fld>
            <a:endParaRPr lang="en-US"/>
          </a:p>
        </p:txBody>
      </p:sp>
      <p:sp>
        <p:nvSpPr>
          <p:cNvPr id="8" name="Footer Placeholder 7">
            <a:extLst>
              <a:ext uri="{FF2B5EF4-FFF2-40B4-BE49-F238E27FC236}">
                <a16:creationId xmlns:a16="http://schemas.microsoft.com/office/drawing/2014/main" id="{707D1D0E-DB69-E0C7-6FC1-E34249D3BB1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17A4475D-DF60-3EF8-D100-D1EB38FC8D9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1180568-4137-427C-9D56-9540FD5A21ED}" type="slidenum">
              <a:rPr lang="en-US" altLang="en-US"/>
              <a:pPr>
                <a:defRPr/>
              </a:pPr>
              <a:t>‹#›</a:t>
            </a:fld>
            <a:endParaRPr lang="en-US" altLang="en-US"/>
          </a:p>
        </p:txBody>
      </p:sp>
    </p:spTree>
    <p:extLst>
      <p:ext uri="{BB962C8B-B14F-4D97-AF65-F5344CB8AC3E}">
        <p14:creationId xmlns:p14="http://schemas.microsoft.com/office/powerpoint/2010/main" val="10074349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29E04A-C89E-FC94-3A41-E1F16FD50F6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B80EE9E-627F-46E6-9695-46DB8C278EE7}" type="datetimeFigureOut">
              <a:rPr lang="en-US"/>
              <a:pPr>
                <a:defRPr/>
              </a:pPr>
              <a:t>5/16/2023</a:t>
            </a:fld>
            <a:endParaRPr lang="en-US"/>
          </a:p>
        </p:txBody>
      </p:sp>
      <p:sp>
        <p:nvSpPr>
          <p:cNvPr id="4" name="Footer Placeholder 3">
            <a:extLst>
              <a:ext uri="{FF2B5EF4-FFF2-40B4-BE49-F238E27FC236}">
                <a16:creationId xmlns:a16="http://schemas.microsoft.com/office/drawing/2014/main" id="{985ADBA6-76B5-AED3-E523-1279408DA53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9B21841-79BA-288E-C199-521A6527440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5DD592E1-4931-48A2-ABA1-82EE7C17D194}" type="slidenum">
              <a:rPr lang="en-US" altLang="en-US"/>
              <a:pPr>
                <a:defRPr/>
              </a:pPr>
              <a:t>‹#›</a:t>
            </a:fld>
            <a:endParaRPr lang="en-US" altLang="en-US"/>
          </a:p>
        </p:txBody>
      </p:sp>
    </p:spTree>
    <p:extLst>
      <p:ext uri="{BB962C8B-B14F-4D97-AF65-F5344CB8AC3E}">
        <p14:creationId xmlns:p14="http://schemas.microsoft.com/office/powerpoint/2010/main" val="42761445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CDABBF-6DDE-D497-294D-95777B8F332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3F4921F-2EA1-4A14-8FD7-572DD7156C76}" type="datetimeFigureOut">
              <a:rPr lang="en-US"/>
              <a:pPr>
                <a:defRPr/>
              </a:pPr>
              <a:t>5/16/2023</a:t>
            </a:fld>
            <a:endParaRPr lang="en-US"/>
          </a:p>
        </p:txBody>
      </p:sp>
      <p:sp>
        <p:nvSpPr>
          <p:cNvPr id="3" name="Footer Placeholder 2">
            <a:extLst>
              <a:ext uri="{FF2B5EF4-FFF2-40B4-BE49-F238E27FC236}">
                <a16:creationId xmlns:a16="http://schemas.microsoft.com/office/drawing/2014/main" id="{37B2F6D5-0A51-B188-0492-A06CE3C8A4C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F5E8F82B-66FA-AFCD-C3A0-F91D45251F0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213E7F2-2B58-4F37-AE9E-D829D5399546}" type="slidenum">
              <a:rPr lang="en-US" altLang="en-US"/>
              <a:pPr>
                <a:defRPr/>
              </a:pPr>
              <a:t>‹#›</a:t>
            </a:fld>
            <a:endParaRPr lang="en-US" altLang="en-US"/>
          </a:p>
        </p:txBody>
      </p:sp>
    </p:spTree>
    <p:extLst>
      <p:ext uri="{BB962C8B-B14F-4D97-AF65-F5344CB8AC3E}">
        <p14:creationId xmlns:p14="http://schemas.microsoft.com/office/powerpoint/2010/main" val="40110608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4F40979-F9F1-7AAD-5638-F987AE51150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04CECB7-8502-4379-8231-49AA9F55D38C}" type="datetimeFigureOut">
              <a:rPr lang="en-US"/>
              <a:pPr>
                <a:defRPr/>
              </a:pPr>
              <a:t>5/16/2023</a:t>
            </a:fld>
            <a:endParaRPr lang="en-US"/>
          </a:p>
        </p:txBody>
      </p:sp>
      <p:sp>
        <p:nvSpPr>
          <p:cNvPr id="6" name="Footer Placeholder 5">
            <a:extLst>
              <a:ext uri="{FF2B5EF4-FFF2-40B4-BE49-F238E27FC236}">
                <a16:creationId xmlns:a16="http://schemas.microsoft.com/office/drawing/2014/main" id="{C3CFE977-6AF0-F613-6717-13B6D6E28FD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03B6D1F-F13D-49A2-56BF-3CAC1D4ACD8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B754CB87-B574-4111-8D9B-BBBA613EDEE3}" type="slidenum">
              <a:rPr lang="en-US" altLang="en-US"/>
              <a:pPr>
                <a:defRPr/>
              </a:pPr>
              <a:t>‹#›</a:t>
            </a:fld>
            <a:endParaRPr lang="en-US" altLang="en-US"/>
          </a:p>
        </p:txBody>
      </p:sp>
    </p:spTree>
    <p:extLst>
      <p:ext uri="{BB962C8B-B14F-4D97-AF65-F5344CB8AC3E}">
        <p14:creationId xmlns:p14="http://schemas.microsoft.com/office/powerpoint/2010/main" val="30821010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0B4C19F-B16B-04EF-E2D5-FE24E6FC2733}"/>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35F7711-A7E3-4B3D-A31C-A0C7D55631BE}" type="datetimeFigureOut">
              <a:rPr lang="en-US"/>
              <a:pPr>
                <a:defRPr/>
              </a:pPr>
              <a:t>5/16/2023</a:t>
            </a:fld>
            <a:endParaRPr lang="en-US"/>
          </a:p>
        </p:txBody>
      </p:sp>
      <p:sp>
        <p:nvSpPr>
          <p:cNvPr id="6" name="Footer Placeholder 5">
            <a:extLst>
              <a:ext uri="{FF2B5EF4-FFF2-40B4-BE49-F238E27FC236}">
                <a16:creationId xmlns:a16="http://schemas.microsoft.com/office/drawing/2014/main" id="{301624CD-3A4B-C1C4-BC8B-390DED7908F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7C545C5-6672-6153-9623-68AD6D97031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3D8F386-90A0-4D1A-A029-D5E7930F27A6}" type="slidenum">
              <a:rPr lang="en-US" altLang="en-US"/>
              <a:pPr>
                <a:defRPr/>
              </a:pPr>
              <a:t>‹#›</a:t>
            </a:fld>
            <a:endParaRPr lang="en-US" altLang="en-US"/>
          </a:p>
        </p:txBody>
      </p:sp>
    </p:spTree>
    <p:extLst>
      <p:ext uri="{BB962C8B-B14F-4D97-AF65-F5344CB8AC3E}">
        <p14:creationId xmlns:p14="http://schemas.microsoft.com/office/powerpoint/2010/main" val="79055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4EE8FE6D-8E92-702C-B5B4-DFA84A4DAA83}"/>
              </a:ext>
            </a:extLst>
          </p:cNvPr>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4B0DCD13-28EE-8D2B-B236-509502CF2905}"/>
              </a:ext>
            </a:extLst>
          </p:cNvPr>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57B6801-0B32-F345-5218-BCFE320E1E7B}"/>
              </a:ext>
            </a:extLst>
          </p:cNvPr>
          <p:cNvSpPr>
            <a:spLocks noGrp="1"/>
          </p:cNvSpPr>
          <p:nvPr>
            <p:ph type="sldNum" sz="quarter" idx="12"/>
          </p:nvPr>
        </p:nvSpPr>
        <p:spPr/>
        <p:txBody>
          <a:bodyPr/>
          <a:lstStyle>
            <a:lvl1pPr>
              <a:defRPr/>
            </a:lvl1pPr>
          </a:lstStyle>
          <a:p>
            <a:pPr>
              <a:defRPr/>
            </a:pPr>
            <a:fld id="{34C704A8-CD7C-417F-A444-85619D789231}" type="slidenum">
              <a:rPr lang="en-US" altLang="en-US"/>
              <a:pPr>
                <a:defRPr/>
              </a:pPr>
              <a:t>‹#›</a:t>
            </a:fld>
            <a:endParaRPr lang="en-US" altLang="en-US"/>
          </a:p>
        </p:txBody>
      </p:sp>
    </p:spTree>
    <p:extLst>
      <p:ext uri="{BB962C8B-B14F-4D97-AF65-F5344CB8AC3E}">
        <p14:creationId xmlns:p14="http://schemas.microsoft.com/office/powerpoint/2010/main" val="1375427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DA624-D92C-79BC-A09C-95383D46AC5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14ADE87-8E69-4FF5-BEA1-0976F5240A78}" type="datetimeFigureOut">
              <a:rPr lang="en-US"/>
              <a:pPr>
                <a:defRPr/>
              </a:pPr>
              <a:t>5/16/2023</a:t>
            </a:fld>
            <a:endParaRPr lang="en-US"/>
          </a:p>
        </p:txBody>
      </p:sp>
      <p:sp>
        <p:nvSpPr>
          <p:cNvPr id="5" name="Footer Placeholder 4">
            <a:extLst>
              <a:ext uri="{FF2B5EF4-FFF2-40B4-BE49-F238E27FC236}">
                <a16:creationId xmlns:a16="http://schemas.microsoft.com/office/drawing/2014/main" id="{8F6DD820-C7FD-E5DC-7A5B-7936D165DF0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FC68272-95AD-354F-C92F-9AC768FCF13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9C6A008-DCAD-4900-83D7-D3EB8B02574E}" type="slidenum">
              <a:rPr lang="en-US" altLang="en-US"/>
              <a:pPr>
                <a:defRPr/>
              </a:pPr>
              <a:t>‹#›</a:t>
            </a:fld>
            <a:endParaRPr lang="en-US" altLang="en-US"/>
          </a:p>
        </p:txBody>
      </p:sp>
    </p:spTree>
    <p:extLst>
      <p:ext uri="{BB962C8B-B14F-4D97-AF65-F5344CB8AC3E}">
        <p14:creationId xmlns:p14="http://schemas.microsoft.com/office/powerpoint/2010/main" val="35290447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96A54-28C5-74C7-2F59-F427F0C91D2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7474253-7AC2-4483-82C7-AB8C02141514}" type="datetimeFigureOut">
              <a:rPr lang="en-US"/>
              <a:pPr>
                <a:defRPr/>
              </a:pPr>
              <a:t>5/16/2023</a:t>
            </a:fld>
            <a:endParaRPr lang="en-US"/>
          </a:p>
        </p:txBody>
      </p:sp>
      <p:sp>
        <p:nvSpPr>
          <p:cNvPr id="5" name="Footer Placeholder 4">
            <a:extLst>
              <a:ext uri="{FF2B5EF4-FFF2-40B4-BE49-F238E27FC236}">
                <a16:creationId xmlns:a16="http://schemas.microsoft.com/office/drawing/2014/main" id="{D51FAB3E-2354-718C-E06F-2FE6005B712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78AC251-7E2F-FF9D-4FA8-08A8029B4FE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6643313-FDD9-40C1-AB79-24A19FDBF8F7}" type="slidenum">
              <a:rPr lang="en-US" altLang="en-US"/>
              <a:pPr>
                <a:defRPr/>
              </a:pPr>
              <a:t>‹#›</a:t>
            </a:fld>
            <a:endParaRPr lang="en-US" altLang="en-US"/>
          </a:p>
        </p:txBody>
      </p:sp>
    </p:spTree>
    <p:extLst>
      <p:ext uri="{BB962C8B-B14F-4D97-AF65-F5344CB8AC3E}">
        <p14:creationId xmlns:p14="http://schemas.microsoft.com/office/powerpoint/2010/main" val="27586924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4FBC0B2-07FE-C896-EEF9-458EBFCA054F}"/>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833EBFE-793E-4732-9611-4D17903BDF43}" type="datetimeFigureOut">
              <a:rPr lang="en-US"/>
              <a:pPr>
                <a:defRPr/>
              </a:pPr>
              <a:t>5/16/2023</a:t>
            </a:fld>
            <a:endParaRPr lang="en-US"/>
          </a:p>
        </p:txBody>
      </p:sp>
      <p:sp>
        <p:nvSpPr>
          <p:cNvPr id="5" name="Footer Placeholder 4">
            <a:extLst>
              <a:ext uri="{FF2B5EF4-FFF2-40B4-BE49-F238E27FC236}">
                <a16:creationId xmlns:a16="http://schemas.microsoft.com/office/drawing/2014/main" id="{212782AE-FB97-F2B4-EB71-57E621E2D48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B002316-40F7-892D-30ED-E129DC3136B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032A7BA-A256-4F38-BD67-A06973B7AB1B}" type="slidenum">
              <a:rPr lang="en-US" altLang="en-US"/>
              <a:pPr>
                <a:defRPr/>
              </a:pPr>
              <a:t>‹#›</a:t>
            </a:fld>
            <a:endParaRPr lang="en-US" altLang="en-US"/>
          </a:p>
        </p:txBody>
      </p:sp>
    </p:spTree>
    <p:extLst>
      <p:ext uri="{BB962C8B-B14F-4D97-AF65-F5344CB8AC3E}">
        <p14:creationId xmlns:p14="http://schemas.microsoft.com/office/powerpoint/2010/main" val="2984650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F4B3D-3EF6-2D00-5236-16A151273A9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CF00CD8-4082-4B51-9639-1ABF8E993340}" type="datetimeFigureOut">
              <a:rPr lang="en-US"/>
              <a:pPr>
                <a:defRPr/>
              </a:pPr>
              <a:t>5/16/2023</a:t>
            </a:fld>
            <a:endParaRPr lang="en-US"/>
          </a:p>
        </p:txBody>
      </p:sp>
      <p:sp>
        <p:nvSpPr>
          <p:cNvPr id="5" name="Footer Placeholder 4">
            <a:extLst>
              <a:ext uri="{FF2B5EF4-FFF2-40B4-BE49-F238E27FC236}">
                <a16:creationId xmlns:a16="http://schemas.microsoft.com/office/drawing/2014/main" id="{106D74CE-F079-6785-E100-48FF595CF69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C630040-AEC8-A3E6-E9C2-2EDB3C6FFC7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8EB3254-6811-4062-B402-C8335DB675A7}" type="slidenum">
              <a:rPr lang="en-US" altLang="en-US"/>
              <a:pPr>
                <a:defRPr/>
              </a:pPr>
              <a:t>‹#›</a:t>
            </a:fld>
            <a:endParaRPr lang="en-US" altLang="en-US"/>
          </a:p>
        </p:txBody>
      </p:sp>
    </p:spTree>
    <p:extLst>
      <p:ext uri="{BB962C8B-B14F-4D97-AF65-F5344CB8AC3E}">
        <p14:creationId xmlns:p14="http://schemas.microsoft.com/office/powerpoint/2010/main" val="10634355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37CCEC-434A-FA36-6DAB-E46E9980166D}"/>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F6C17F6-9A00-44BB-AC6A-D64CA933D161}" type="datetimeFigureOut">
              <a:rPr lang="en-US"/>
              <a:pPr>
                <a:defRPr/>
              </a:pPr>
              <a:t>5/16/2023</a:t>
            </a:fld>
            <a:endParaRPr lang="en-US"/>
          </a:p>
        </p:txBody>
      </p:sp>
      <p:sp>
        <p:nvSpPr>
          <p:cNvPr id="5" name="Footer Placeholder 4">
            <a:extLst>
              <a:ext uri="{FF2B5EF4-FFF2-40B4-BE49-F238E27FC236}">
                <a16:creationId xmlns:a16="http://schemas.microsoft.com/office/drawing/2014/main" id="{8F360249-E774-6646-2893-EB6B0B1A439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619BFFB-8634-3F9A-90DE-69303D2C3E9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D3D3DF9-DC9E-448F-BA9E-942603882393}" type="slidenum">
              <a:rPr lang="en-US" altLang="en-US"/>
              <a:pPr>
                <a:defRPr/>
              </a:pPr>
              <a:t>‹#›</a:t>
            </a:fld>
            <a:endParaRPr lang="en-US" altLang="en-US"/>
          </a:p>
        </p:txBody>
      </p:sp>
    </p:spTree>
    <p:extLst>
      <p:ext uri="{BB962C8B-B14F-4D97-AF65-F5344CB8AC3E}">
        <p14:creationId xmlns:p14="http://schemas.microsoft.com/office/powerpoint/2010/main" val="1483890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404FF-0692-C3E6-8F6D-7B962FA224F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F8F6E8E-D9A8-4880-99A8-A7BA2A69D1BD}" type="datetimeFigureOut">
              <a:rPr lang="en-US"/>
              <a:pPr>
                <a:defRPr/>
              </a:pPr>
              <a:t>5/16/2023</a:t>
            </a:fld>
            <a:endParaRPr lang="en-US"/>
          </a:p>
        </p:txBody>
      </p:sp>
      <p:sp>
        <p:nvSpPr>
          <p:cNvPr id="6" name="Footer Placeholder 5">
            <a:extLst>
              <a:ext uri="{FF2B5EF4-FFF2-40B4-BE49-F238E27FC236}">
                <a16:creationId xmlns:a16="http://schemas.microsoft.com/office/drawing/2014/main" id="{DD731ED7-ED02-32F2-8848-FE8F694A785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247D6F6-50C0-9C50-7EB7-2696C62F71D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203FAE2-6C7A-47D0-87E5-EFE317AAAA7A}" type="slidenum">
              <a:rPr lang="en-US" altLang="en-US"/>
              <a:pPr>
                <a:defRPr/>
              </a:pPr>
              <a:t>‹#›</a:t>
            </a:fld>
            <a:endParaRPr lang="en-US" altLang="en-US"/>
          </a:p>
        </p:txBody>
      </p:sp>
    </p:spTree>
    <p:extLst>
      <p:ext uri="{BB962C8B-B14F-4D97-AF65-F5344CB8AC3E}">
        <p14:creationId xmlns:p14="http://schemas.microsoft.com/office/powerpoint/2010/main" val="23519998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5B538B-D7ED-69FD-DB58-5B37EE4584B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0944594-EB63-436C-A370-D20C3A736F3D}" type="datetimeFigureOut">
              <a:rPr lang="en-US"/>
              <a:pPr>
                <a:defRPr/>
              </a:pPr>
              <a:t>5/16/2023</a:t>
            </a:fld>
            <a:endParaRPr lang="en-US"/>
          </a:p>
        </p:txBody>
      </p:sp>
      <p:sp>
        <p:nvSpPr>
          <p:cNvPr id="8" name="Footer Placeholder 7">
            <a:extLst>
              <a:ext uri="{FF2B5EF4-FFF2-40B4-BE49-F238E27FC236}">
                <a16:creationId xmlns:a16="http://schemas.microsoft.com/office/drawing/2014/main" id="{A06CC775-4AB3-3EB3-0314-36ADD8723890}"/>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F0BFE758-7BD7-D656-2B5C-04996ACCE38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8071A1E-935A-43DD-A7AD-CA021FE4CDFD}" type="slidenum">
              <a:rPr lang="en-US" altLang="en-US"/>
              <a:pPr>
                <a:defRPr/>
              </a:pPr>
              <a:t>‹#›</a:t>
            </a:fld>
            <a:endParaRPr lang="en-US" altLang="en-US"/>
          </a:p>
        </p:txBody>
      </p:sp>
    </p:spTree>
    <p:extLst>
      <p:ext uri="{BB962C8B-B14F-4D97-AF65-F5344CB8AC3E}">
        <p14:creationId xmlns:p14="http://schemas.microsoft.com/office/powerpoint/2010/main" val="4365953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7D3E6F-B062-608A-30B5-05E555160EE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6C0EAA0-18E7-4426-9128-2A3A71869709}" type="datetimeFigureOut">
              <a:rPr lang="en-US"/>
              <a:pPr>
                <a:defRPr/>
              </a:pPr>
              <a:t>5/16/2023</a:t>
            </a:fld>
            <a:endParaRPr lang="en-US"/>
          </a:p>
        </p:txBody>
      </p:sp>
      <p:sp>
        <p:nvSpPr>
          <p:cNvPr id="4" name="Footer Placeholder 3">
            <a:extLst>
              <a:ext uri="{FF2B5EF4-FFF2-40B4-BE49-F238E27FC236}">
                <a16:creationId xmlns:a16="http://schemas.microsoft.com/office/drawing/2014/main" id="{A3CF30B8-30F4-A471-5DE7-8FAFEF8DA0B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B8C25188-5B57-555B-EFB8-1A9C41FEF8D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546F7DE-B45C-49CF-8A38-76934486BEA8}" type="slidenum">
              <a:rPr lang="en-US" altLang="en-US"/>
              <a:pPr>
                <a:defRPr/>
              </a:pPr>
              <a:t>‹#›</a:t>
            </a:fld>
            <a:endParaRPr lang="en-US" altLang="en-US"/>
          </a:p>
        </p:txBody>
      </p:sp>
    </p:spTree>
    <p:extLst>
      <p:ext uri="{BB962C8B-B14F-4D97-AF65-F5344CB8AC3E}">
        <p14:creationId xmlns:p14="http://schemas.microsoft.com/office/powerpoint/2010/main" val="29581239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76C549-4F20-EC1A-8CDA-B57628EAD9E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3C6CDCA-CA78-45E6-9130-E2BEFDDB36CD}" type="datetimeFigureOut">
              <a:rPr lang="en-US"/>
              <a:pPr>
                <a:defRPr/>
              </a:pPr>
              <a:t>5/16/2023</a:t>
            </a:fld>
            <a:endParaRPr lang="en-US"/>
          </a:p>
        </p:txBody>
      </p:sp>
      <p:sp>
        <p:nvSpPr>
          <p:cNvPr id="3" name="Footer Placeholder 2">
            <a:extLst>
              <a:ext uri="{FF2B5EF4-FFF2-40B4-BE49-F238E27FC236}">
                <a16:creationId xmlns:a16="http://schemas.microsoft.com/office/drawing/2014/main" id="{C0AD4158-01EA-D0AE-C63F-A9F3E87135C0}"/>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ED6580A8-A7DC-0467-869B-D9F9AF543EC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BFB0C8B-E3B4-44E8-81A8-C47E6EC543AD}" type="slidenum">
              <a:rPr lang="en-US" altLang="en-US"/>
              <a:pPr>
                <a:defRPr/>
              </a:pPr>
              <a:t>‹#›</a:t>
            </a:fld>
            <a:endParaRPr lang="en-US" altLang="en-US"/>
          </a:p>
        </p:txBody>
      </p:sp>
    </p:spTree>
    <p:extLst>
      <p:ext uri="{BB962C8B-B14F-4D97-AF65-F5344CB8AC3E}">
        <p14:creationId xmlns:p14="http://schemas.microsoft.com/office/powerpoint/2010/main" val="16498365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97D9847-0025-5323-2428-8974DD513623}"/>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1042763-E064-4276-AF6F-19BE432F593A}" type="datetimeFigureOut">
              <a:rPr lang="en-US"/>
              <a:pPr>
                <a:defRPr/>
              </a:pPr>
              <a:t>5/16/2023</a:t>
            </a:fld>
            <a:endParaRPr lang="en-US"/>
          </a:p>
        </p:txBody>
      </p:sp>
      <p:sp>
        <p:nvSpPr>
          <p:cNvPr id="6" name="Footer Placeholder 5">
            <a:extLst>
              <a:ext uri="{FF2B5EF4-FFF2-40B4-BE49-F238E27FC236}">
                <a16:creationId xmlns:a16="http://schemas.microsoft.com/office/drawing/2014/main" id="{86A5450A-B2DE-540F-4397-3F778972AF6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B3BDACC-7B05-50BE-1264-5B91E9EA5E0C}"/>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3868581-42C9-4E6F-8900-4422BE7BF966}" type="slidenum">
              <a:rPr lang="en-US" altLang="en-US"/>
              <a:pPr>
                <a:defRPr/>
              </a:pPr>
              <a:t>‹#›</a:t>
            </a:fld>
            <a:endParaRPr lang="en-US" altLang="en-US"/>
          </a:p>
        </p:txBody>
      </p:sp>
    </p:spTree>
    <p:extLst>
      <p:ext uri="{BB962C8B-B14F-4D97-AF65-F5344CB8AC3E}">
        <p14:creationId xmlns:p14="http://schemas.microsoft.com/office/powerpoint/2010/main" val="921617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F2F82-C061-19D4-A6B3-A4199A18C52B}"/>
              </a:ext>
            </a:extLst>
          </p:cNvPr>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5764D038-8AFA-F5B8-B9C6-E515565E7F0C}"/>
              </a:ext>
            </a:extLst>
          </p:cNvPr>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BE6BF01-1079-E67B-A010-D374FFD916C1}"/>
              </a:ext>
            </a:extLst>
          </p:cNvPr>
          <p:cNvSpPr>
            <a:spLocks noGrp="1"/>
          </p:cNvSpPr>
          <p:nvPr>
            <p:ph type="sldNum" sz="quarter" idx="12"/>
          </p:nvPr>
        </p:nvSpPr>
        <p:spPr/>
        <p:txBody>
          <a:bodyPr/>
          <a:lstStyle>
            <a:lvl1pPr>
              <a:defRPr/>
            </a:lvl1pPr>
          </a:lstStyle>
          <a:p>
            <a:pPr>
              <a:defRPr/>
            </a:pPr>
            <a:fld id="{382E2B70-B3FB-4168-9C54-FE2EFE3580D4}" type="slidenum">
              <a:rPr lang="en-US" altLang="en-US"/>
              <a:pPr>
                <a:defRPr/>
              </a:pPr>
              <a:t>‹#›</a:t>
            </a:fld>
            <a:endParaRPr lang="en-US" altLang="en-US"/>
          </a:p>
        </p:txBody>
      </p:sp>
    </p:spTree>
    <p:extLst>
      <p:ext uri="{BB962C8B-B14F-4D97-AF65-F5344CB8AC3E}">
        <p14:creationId xmlns:p14="http://schemas.microsoft.com/office/powerpoint/2010/main" val="32704616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44093D4-2A8C-2E71-6E2D-A8DDA8D2664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B587510-C45D-40D8-A4F6-A890E1B1F2DB}" type="datetimeFigureOut">
              <a:rPr lang="en-US"/>
              <a:pPr>
                <a:defRPr/>
              </a:pPr>
              <a:t>5/16/2023</a:t>
            </a:fld>
            <a:endParaRPr lang="en-US"/>
          </a:p>
        </p:txBody>
      </p:sp>
      <p:sp>
        <p:nvSpPr>
          <p:cNvPr id="6" name="Footer Placeholder 5">
            <a:extLst>
              <a:ext uri="{FF2B5EF4-FFF2-40B4-BE49-F238E27FC236}">
                <a16:creationId xmlns:a16="http://schemas.microsoft.com/office/drawing/2014/main" id="{AB3DEAC8-3497-14E0-2B93-0B7BEA790AB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F53E743-E597-054D-34B7-0BFED847051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5B43C43D-E984-469B-93D4-DAB2D2DCABFC}" type="slidenum">
              <a:rPr lang="en-US" altLang="en-US"/>
              <a:pPr>
                <a:defRPr/>
              </a:pPr>
              <a:t>‹#›</a:t>
            </a:fld>
            <a:endParaRPr lang="en-US" altLang="en-US"/>
          </a:p>
        </p:txBody>
      </p:sp>
    </p:spTree>
    <p:extLst>
      <p:ext uri="{BB962C8B-B14F-4D97-AF65-F5344CB8AC3E}">
        <p14:creationId xmlns:p14="http://schemas.microsoft.com/office/powerpoint/2010/main" val="33763826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7FB6C-EDE0-9AD3-B9A5-F05709055335}"/>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DC4731B-F4BC-43BB-9304-DE359701AEB0}" type="datetimeFigureOut">
              <a:rPr lang="en-US"/>
              <a:pPr>
                <a:defRPr/>
              </a:pPr>
              <a:t>5/16/2023</a:t>
            </a:fld>
            <a:endParaRPr lang="en-US"/>
          </a:p>
        </p:txBody>
      </p:sp>
      <p:sp>
        <p:nvSpPr>
          <p:cNvPr id="5" name="Footer Placeholder 4">
            <a:extLst>
              <a:ext uri="{FF2B5EF4-FFF2-40B4-BE49-F238E27FC236}">
                <a16:creationId xmlns:a16="http://schemas.microsoft.com/office/drawing/2014/main" id="{E6E8B51C-9354-80C1-DC2A-3B7795BAB333}"/>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43E8B0D-5D0F-D6B2-D046-5B06D5AA835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382470A-0538-4067-8D35-CBFA294F6A16}" type="slidenum">
              <a:rPr lang="en-US" altLang="en-US"/>
              <a:pPr>
                <a:defRPr/>
              </a:pPr>
              <a:t>‹#›</a:t>
            </a:fld>
            <a:endParaRPr lang="en-US" altLang="en-US"/>
          </a:p>
        </p:txBody>
      </p:sp>
    </p:spTree>
    <p:extLst>
      <p:ext uri="{BB962C8B-B14F-4D97-AF65-F5344CB8AC3E}">
        <p14:creationId xmlns:p14="http://schemas.microsoft.com/office/powerpoint/2010/main" val="10231594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E724C-FAEE-A456-2B92-463ED623F31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DECF737-8728-43D8-875E-19E7D3BD2DE8}" type="datetimeFigureOut">
              <a:rPr lang="en-US"/>
              <a:pPr>
                <a:defRPr/>
              </a:pPr>
              <a:t>5/16/2023</a:t>
            </a:fld>
            <a:endParaRPr lang="en-US"/>
          </a:p>
        </p:txBody>
      </p:sp>
      <p:sp>
        <p:nvSpPr>
          <p:cNvPr id="5" name="Footer Placeholder 4">
            <a:extLst>
              <a:ext uri="{FF2B5EF4-FFF2-40B4-BE49-F238E27FC236}">
                <a16:creationId xmlns:a16="http://schemas.microsoft.com/office/drawing/2014/main" id="{715492DF-20AA-3ED1-D388-85EE404A43F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A35E9C0-C833-C147-86D3-DEFF9E791AE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DA53BD3-10BF-40C3-85BF-AEFC3960C72E}" type="slidenum">
              <a:rPr lang="en-US" altLang="en-US"/>
              <a:pPr>
                <a:defRPr/>
              </a:pPr>
              <a:t>‹#›</a:t>
            </a:fld>
            <a:endParaRPr lang="en-US" altLang="en-US"/>
          </a:p>
        </p:txBody>
      </p:sp>
    </p:spTree>
    <p:extLst>
      <p:ext uri="{BB962C8B-B14F-4D97-AF65-F5344CB8AC3E}">
        <p14:creationId xmlns:p14="http://schemas.microsoft.com/office/powerpoint/2010/main" val="773070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57CBD3C-4803-BA87-1246-18EB9BA3497F}"/>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E4BEE22-44D7-47C4-8B45-0CB78FA0A0C9}" type="datetimeFigureOut">
              <a:rPr lang="en-US"/>
              <a:pPr>
                <a:defRPr/>
              </a:pPr>
              <a:t>5/16/2023</a:t>
            </a:fld>
            <a:endParaRPr lang="en-US"/>
          </a:p>
        </p:txBody>
      </p:sp>
      <p:sp>
        <p:nvSpPr>
          <p:cNvPr id="5" name="Footer Placeholder 4">
            <a:extLst>
              <a:ext uri="{FF2B5EF4-FFF2-40B4-BE49-F238E27FC236}">
                <a16:creationId xmlns:a16="http://schemas.microsoft.com/office/drawing/2014/main" id="{67A3B702-9BFC-39F7-E567-5F2C443F094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09FEB6A-74B9-3C48-ECF6-D047B50B4E8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73C81BA-5FA4-459C-A3A6-5DA8B5ED8CA7}" type="slidenum">
              <a:rPr lang="en-US" altLang="en-US"/>
              <a:pPr>
                <a:defRPr/>
              </a:pPr>
              <a:t>‹#›</a:t>
            </a:fld>
            <a:endParaRPr lang="en-US" altLang="en-US"/>
          </a:p>
        </p:txBody>
      </p:sp>
    </p:spTree>
    <p:extLst>
      <p:ext uri="{BB962C8B-B14F-4D97-AF65-F5344CB8AC3E}">
        <p14:creationId xmlns:p14="http://schemas.microsoft.com/office/powerpoint/2010/main" val="39386610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A0026-5D23-8B94-0C2C-976712F7190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E5EFDC0-33D0-4186-9851-693FF7F24549}" type="datetimeFigureOut">
              <a:rPr lang="en-US"/>
              <a:pPr>
                <a:defRPr/>
              </a:pPr>
              <a:t>5/16/2023</a:t>
            </a:fld>
            <a:endParaRPr lang="en-US"/>
          </a:p>
        </p:txBody>
      </p:sp>
      <p:sp>
        <p:nvSpPr>
          <p:cNvPr id="5" name="Footer Placeholder 4">
            <a:extLst>
              <a:ext uri="{FF2B5EF4-FFF2-40B4-BE49-F238E27FC236}">
                <a16:creationId xmlns:a16="http://schemas.microsoft.com/office/drawing/2014/main" id="{2A8C8E5E-F066-EA7B-CCDE-00EFD325F08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6483169-5DAB-4182-0668-A944A51DEC1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DEDF527-444A-44B8-86B3-7E96732E9EFA}" type="slidenum">
              <a:rPr lang="en-US" altLang="en-US"/>
              <a:pPr>
                <a:defRPr/>
              </a:pPr>
              <a:t>‹#›</a:t>
            </a:fld>
            <a:endParaRPr lang="en-US" altLang="en-US"/>
          </a:p>
        </p:txBody>
      </p:sp>
    </p:spTree>
    <p:extLst>
      <p:ext uri="{BB962C8B-B14F-4D97-AF65-F5344CB8AC3E}">
        <p14:creationId xmlns:p14="http://schemas.microsoft.com/office/powerpoint/2010/main" val="40595918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6A33EE-DD26-7B87-0778-0D1244079F4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491B20A-C671-408A-BEB8-EF8A40C3440F}" type="datetimeFigureOut">
              <a:rPr lang="en-US"/>
              <a:pPr>
                <a:defRPr/>
              </a:pPr>
              <a:t>5/16/2023</a:t>
            </a:fld>
            <a:endParaRPr lang="en-US"/>
          </a:p>
        </p:txBody>
      </p:sp>
      <p:sp>
        <p:nvSpPr>
          <p:cNvPr id="5" name="Footer Placeholder 4">
            <a:extLst>
              <a:ext uri="{FF2B5EF4-FFF2-40B4-BE49-F238E27FC236}">
                <a16:creationId xmlns:a16="http://schemas.microsoft.com/office/drawing/2014/main" id="{DBBA56BF-3B59-4A99-8ED7-0A45F774027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0289A4D-62EA-51FD-DFBA-4DB8215D501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B8FB9B5-C40B-46A0-82CD-C8D6A8D79D40}" type="slidenum">
              <a:rPr lang="en-US" altLang="en-US"/>
              <a:pPr>
                <a:defRPr/>
              </a:pPr>
              <a:t>‹#›</a:t>
            </a:fld>
            <a:endParaRPr lang="en-US" altLang="en-US"/>
          </a:p>
        </p:txBody>
      </p:sp>
    </p:spTree>
    <p:extLst>
      <p:ext uri="{BB962C8B-B14F-4D97-AF65-F5344CB8AC3E}">
        <p14:creationId xmlns:p14="http://schemas.microsoft.com/office/powerpoint/2010/main" val="32683196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F5B3E3-03D2-31F2-ED9B-21CFE1D7C8D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7853282-59BC-4CE7-B7C2-15824E951E68}" type="datetimeFigureOut">
              <a:rPr lang="en-US"/>
              <a:pPr>
                <a:defRPr/>
              </a:pPr>
              <a:t>5/16/2023</a:t>
            </a:fld>
            <a:endParaRPr lang="en-US"/>
          </a:p>
        </p:txBody>
      </p:sp>
      <p:sp>
        <p:nvSpPr>
          <p:cNvPr id="6" name="Footer Placeholder 5">
            <a:extLst>
              <a:ext uri="{FF2B5EF4-FFF2-40B4-BE49-F238E27FC236}">
                <a16:creationId xmlns:a16="http://schemas.microsoft.com/office/drawing/2014/main" id="{E3E59D26-A3D6-945A-FF35-37C9A3DD501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A08E102-BCAD-A7AF-AAF0-3DC5195E1D2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D461C2B-0F7C-4C38-9503-FDF45DDAAC7D}" type="slidenum">
              <a:rPr lang="en-US" altLang="en-US"/>
              <a:pPr>
                <a:defRPr/>
              </a:pPr>
              <a:t>‹#›</a:t>
            </a:fld>
            <a:endParaRPr lang="en-US" altLang="en-US"/>
          </a:p>
        </p:txBody>
      </p:sp>
    </p:spTree>
    <p:extLst>
      <p:ext uri="{BB962C8B-B14F-4D97-AF65-F5344CB8AC3E}">
        <p14:creationId xmlns:p14="http://schemas.microsoft.com/office/powerpoint/2010/main" val="29456333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2DE3A-3CA3-1C51-D3B2-726555F06F2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327309D-D5CD-4EE9-8DF7-D532AE177121}" type="datetimeFigureOut">
              <a:rPr lang="en-US"/>
              <a:pPr>
                <a:defRPr/>
              </a:pPr>
              <a:t>5/16/2023</a:t>
            </a:fld>
            <a:endParaRPr lang="en-US"/>
          </a:p>
        </p:txBody>
      </p:sp>
      <p:sp>
        <p:nvSpPr>
          <p:cNvPr id="8" name="Footer Placeholder 7">
            <a:extLst>
              <a:ext uri="{FF2B5EF4-FFF2-40B4-BE49-F238E27FC236}">
                <a16:creationId xmlns:a16="http://schemas.microsoft.com/office/drawing/2014/main" id="{DFFA6106-D1D4-FD30-D4DD-8C96987AF9E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1A36637D-E539-2EAF-9C42-F3864073729F}"/>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6A9097D-E7BF-41FD-A002-5E6CD7F81037}" type="slidenum">
              <a:rPr lang="en-US" altLang="en-US"/>
              <a:pPr>
                <a:defRPr/>
              </a:pPr>
              <a:t>‹#›</a:t>
            </a:fld>
            <a:endParaRPr lang="en-US" altLang="en-US"/>
          </a:p>
        </p:txBody>
      </p:sp>
    </p:spTree>
    <p:extLst>
      <p:ext uri="{BB962C8B-B14F-4D97-AF65-F5344CB8AC3E}">
        <p14:creationId xmlns:p14="http://schemas.microsoft.com/office/powerpoint/2010/main" val="24981710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BCA7B9-B6DE-EA83-9D65-299D0C2E1BFF}"/>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BE74860-C8E5-4016-B238-575BE5E615EB}" type="datetimeFigureOut">
              <a:rPr lang="en-US"/>
              <a:pPr>
                <a:defRPr/>
              </a:pPr>
              <a:t>5/16/2023</a:t>
            </a:fld>
            <a:endParaRPr lang="en-US"/>
          </a:p>
        </p:txBody>
      </p:sp>
      <p:sp>
        <p:nvSpPr>
          <p:cNvPr id="4" name="Footer Placeholder 3">
            <a:extLst>
              <a:ext uri="{FF2B5EF4-FFF2-40B4-BE49-F238E27FC236}">
                <a16:creationId xmlns:a16="http://schemas.microsoft.com/office/drawing/2014/main" id="{37846441-66E6-CF67-07DB-A8CE194A22B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BC8E79D1-D785-3448-24EA-8A9DBE279FEC}"/>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596B2EE-0DED-448A-8405-D805BEBE942C}" type="slidenum">
              <a:rPr lang="en-US" altLang="en-US"/>
              <a:pPr>
                <a:defRPr/>
              </a:pPr>
              <a:t>‹#›</a:t>
            </a:fld>
            <a:endParaRPr lang="en-US" altLang="en-US"/>
          </a:p>
        </p:txBody>
      </p:sp>
    </p:spTree>
    <p:extLst>
      <p:ext uri="{BB962C8B-B14F-4D97-AF65-F5344CB8AC3E}">
        <p14:creationId xmlns:p14="http://schemas.microsoft.com/office/powerpoint/2010/main" val="9762330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640EF8-1BD3-D32C-8C86-38065C66477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FDC8F21-5DF3-4C5C-B185-090988F11430}" type="datetimeFigureOut">
              <a:rPr lang="en-US"/>
              <a:pPr>
                <a:defRPr/>
              </a:pPr>
              <a:t>5/16/2023</a:t>
            </a:fld>
            <a:endParaRPr lang="en-US"/>
          </a:p>
        </p:txBody>
      </p:sp>
      <p:sp>
        <p:nvSpPr>
          <p:cNvPr id="3" name="Footer Placeholder 2">
            <a:extLst>
              <a:ext uri="{FF2B5EF4-FFF2-40B4-BE49-F238E27FC236}">
                <a16:creationId xmlns:a16="http://schemas.microsoft.com/office/drawing/2014/main" id="{ADA3E8D6-2E74-5608-FAAD-142FCF33A7EC}"/>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3EDA9312-FE29-F3CC-C4A5-CDE7163626A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B46A2B8-7FDC-4ECD-B740-FA62CEE37CC4}" type="slidenum">
              <a:rPr lang="en-US" altLang="en-US"/>
              <a:pPr>
                <a:defRPr/>
              </a:pPr>
              <a:t>‹#›</a:t>
            </a:fld>
            <a:endParaRPr lang="en-US" altLang="en-US"/>
          </a:p>
        </p:txBody>
      </p:sp>
    </p:spTree>
    <p:extLst>
      <p:ext uri="{BB962C8B-B14F-4D97-AF65-F5344CB8AC3E}">
        <p14:creationId xmlns:p14="http://schemas.microsoft.com/office/powerpoint/2010/main" val="1063991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38D4DCA6-C3E1-768F-D9E9-8F38AF033C00}"/>
              </a:ext>
            </a:extLst>
          </p:cNvPr>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67F2C7C1-CC05-870E-51B8-E03C66C1C380}"/>
              </a:ext>
            </a:extLst>
          </p:cNvPr>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29A22E6-7B4E-DF5E-D3AB-9DFA63775E57}"/>
              </a:ext>
            </a:extLst>
          </p:cNvPr>
          <p:cNvSpPr>
            <a:spLocks noGrp="1"/>
          </p:cNvSpPr>
          <p:nvPr>
            <p:ph type="sldNum" sz="quarter" idx="12"/>
          </p:nvPr>
        </p:nvSpPr>
        <p:spPr/>
        <p:txBody>
          <a:bodyPr/>
          <a:lstStyle>
            <a:lvl1pPr>
              <a:defRPr/>
            </a:lvl1pPr>
          </a:lstStyle>
          <a:p>
            <a:pPr>
              <a:defRPr/>
            </a:pPr>
            <a:fld id="{54601901-5AFE-48DB-B0E0-A2EBC16FB1C1}" type="slidenum">
              <a:rPr lang="en-US" altLang="en-US"/>
              <a:pPr>
                <a:defRPr/>
              </a:pPr>
              <a:t>‹#›</a:t>
            </a:fld>
            <a:endParaRPr lang="en-US" altLang="en-US"/>
          </a:p>
        </p:txBody>
      </p:sp>
    </p:spTree>
    <p:extLst>
      <p:ext uri="{BB962C8B-B14F-4D97-AF65-F5344CB8AC3E}">
        <p14:creationId xmlns:p14="http://schemas.microsoft.com/office/powerpoint/2010/main" val="3386206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B41E4AA-6EAA-E8F1-75D2-4FF3AAB21DD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CC648C8-87AC-458C-919F-E34C98ECF33D}" type="datetimeFigureOut">
              <a:rPr lang="en-US"/>
              <a:pPr>
                <a:defRPr/>
              </a:pPr>
              <a:t>5/16/2023</a:t>
            </a:fld>
            <a:endParaRPr lang="en-US"/>
          </a:p>
        </p:txBody>
      </p:sp>
      <p:sp>
        <p:nvSpPr>
          <p:cNvPr id="6" name="Footer Placeholder 5">
            <a:extLst>
              <a:ext uri="{FF2B5EF4-FFF2-40B4-BE49-F238E27FC236}">
                <a16:creationId xmlns:a16="http://schemas.microsoft.com/office/drawing/2014/main" id="{AC02A13C-3B98-FBEA-DB28-8FD8FD121A1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4EFE0C6-FD3E-1C3A-761F-EE74C69203E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9D236C7-4576-43E4-B4D8-BCB26ECCF741}" type="slidenum">
              <a:rPr lang="en-US" altLang="en-US"/>
              <a:pPr>
                <a:defRPr/>
              </a:pPr>
              <a:t>‹#›</a:t>
            </a:fld>
            <a:endParaRPr lang="en-US" altLang="en-US"/>
          </a:p>
        </p:txBody>
      </p:sp>
    </p:spTree>
    <p:extLst>
      <p:ext uri="{BB962C8B-B14F-4D97-AF65-F5344CB8AC3E}">
        <p14:creationId xmlns:p14="http://schemas.microsoft.com/office/powerpoint/2010/main" val="35986080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CABC148-063D-B179-38EE-DC91FCE3A46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A54604F-F553-4BE7-BAD6-D6AFD25D97D8}" type="datetimeFigureOut">
              <a:rPr lang="en-US"/>
              <a:pPr>
                <a:defRPr/>
              </a:pPr>
              <a:t>5/16/2023</a:t>
            </a:fld>
            <a:endParaRPr lang="en-US"/>
          </a:p>
        </p:txBody>
      </p:sp>
      <p:sp>
        <p:nvSpPr>
          <p:cNvPr id="6" name="Footer Placeholder 5">
            <a:extLst>
              <a:ext uri="{FF2B5EF4-FFF2-40B4-BE49-F238E27FC236}">
                <a16:creationId xmlns:a16="http://schemas.microsoft.com/office/drawing/2014/main" id="{5A98BB61-C510-15CB-45AE-DF0DF0E6883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E5AB5F3-AAA2-FBB4-346C-0996D59B6FD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20624FB-37A4-4A38-87E1-6986D6F446FB}" type="slidenum">
              <a:rPr lang="en-US" altLang="en-US"/>
              <a:pPr>
                <a:defRPr/>
              </a:pPr>
              <a:t>‹#›</a:t>
            </a:fld>
            <a:endParaRPr lang="en-US" altLang="en-US"/>
          </a:p>
        </p:txBody>
      </p:sp>
    </p:spTree>
    <p:extLst>
      <p:ext uri="{BB962C8B-B14F-4D97-AF65-F5344CB8AC3E}">
        <p14:creationId xmlns:p14="http://schemas.microsoft.com/office/powerpoint/2010/main" val="24571036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63373-5C8A-C3DE-6277-B2111B095C6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2EEA477-F825-4969-A00B-BA2DAC40036E}" type="datetimeFigureOut">
              <a:rPr lang="en-US"/>
              <a:pPr>
                <a:defRPr/>
              </a:pPr>
              <a:t>5/16/2023</a:t>
            </a:fld>
            <a:endParaRPr lang="en-US"/>
          </a:p>
        </p:txBody>
      </p:sp>
      <p:sp>
        <p:nvSpPr>
          <p:cNvPr id="5" name="Footer Placeholder 4">
            <a:extLst>
              <a:ext uri="{FF2B5EF4-FFF2-40B4-BE49-F238E27FC236}">
                <a16:creationId xmlns:a16="http://schemas.microsoft.com/office/drawing/2014/main" id="{7968ED47-0134-E798-4A71-4A61836624B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88CCD36-E263-9F79-6F9E-989BF296CD0C}"/>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550B61C-DB2E-4D0E-A185-D70BBF3942A1}" type="slidenum">
              <a:rPr lang="en-US" altLang="en-US"/>
              <a:pPr>
                <a:defRPr/>
              </a:pPr>
              <a:t>‹#›</a:t>
            </a:fld>
            <a:endParaRPr lang="en-US" altLang="en-US"/>
          </a:p>
        </p:txBody>
      </p:sp>
    </p:spTree>
    <p:extLst>
      <p:ext uri="{BB962C8B-B14F-4D97-AF65-F5344CB8AC3E}">
        <p14:creationId xmlns:p14="http://schemas.microsoft.com/office/powerpoint/2010/main" val="29846155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9FEAB-80CB-75FA-762C-164FC878D0E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36BE127-35C2-415B-8A5E-A2555C087263}" type="datetimeFigureOut">
              <a:rPr lang="en-US"/>
              <a:pPr>
                <a:defRPr/>
              </a:pPr>
              <a:t>5/16/2023</a:t>
            </a:fld>
            <a:endParaRPr lang="en-US"/>
          </a:p>
        </p:txBody>
      </p:sp>
      <p:sp>
        <p:nvSpPr>
          <p:cNvPr id="5" name="Footer Placeholder 4">
            <a:extLst>
              <a:ext uri="{FF2B5EF4-FFF2-40B4-BE49-F238E27FC236}">
                <a16:creationId xmlns:a16="http://schemas.microsoft.com/office/drawing/2014/main" id="{5525D4A4-7735-788E-0CA7-F2390D27CDB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5CCEC35-CE13-34CF-C5DD-8609AB5B9769}"/>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057B3A0-762E-4F24-84CF-F451042799EF}" type="slidenum">
              <a:rPr lang="en-US" altLang="en-US"/>
              <a:pPr>
                <a:defRPr/>
              </a:pPr>
              <a:t>‹#›</a:t>
            </a:fld>
            <a:endParaRPr lang="en-US" altLang="en-US"/>
          </a:p>
        </p:txBody>
      </p:sp>
    </p:spTree>
    <p:extLst>
      <p:ext uri="{BB962C8B-B14F-4D97-AF65-F5344CB8AC3E}">
        <p14:creationId xmlns:p14="http://schemas.microsoft.com/office/powerpoint/2010/main" val="36947856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CC35E2B-5FFB-116A-85BF-1B877ECAF82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DCEC20D-5AD3-471D-91ED-07D9664C83D6}" type="datetimeFigureOut">
              <a:rPr lang="en-US"/>
              <a:pPr>
                <a:defRPr/>
              </a:pPr>
              <a:t>5/16/2023</a:t>
            </a:fld>
            <a:endParaRPr lang="en-US"/>
          </a:p>
        </p:txBody>
      </p:sp>
      <p:sp>
        <p:nvSpPr>
          <p:cNvPr id="5" name="Footer Placeholder 4">
            <a:extLst>
              <a:ext uri="{FF2B5EF4-FFF2-40B4-BE49-F238E27FC236}">
                <a16:creationId xmlns:a16="http://schemas.microsoft.com/office/drawing/2014/main" id="{3AE3394F-FD37-6C12-FE3B-F06AD98EC3E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0D09E84-6BC3-B07F-7B14-884DB0DAA68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B04A26E-36D0-4BD1-9165-763DE30189A8}" type="slidenum">
              <a:rPr lang="en-US" altLang="en-US"/>
              <a:pPr>
                <a:defRPr/>
              </a:pPr>
              <a:t>‹#›</a:t>
            </a:fld>
            <a:endParaRPr lang="en-US" altLang="en-US"/>
          </a:p>
        </p:txBody>
      </p:sp>
    </p:spTree>
    <p:extLst>
      <p:ext uri="{BB962C8B-B14F-4D97-AF65-F5344CB8AC3E}">
        <p14:creationId xmlns:p14="http://schemas.microsoft.com/office/powerpoint/2010/main" val="4793567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712C6-343A-39EA-E055-A7397332375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4AA29FB-01FA-424A-A22E-39768E1A6E35}" type="datetimeFigureOut">
              <a:rPr lang="en-US"/>
              <a:pPr>
                <a:defRPr/>
              </a:pPr>
              <a:t>5/16/2023</a:t>
            </a:fld>
            <a:endParaRPr lang="en-US"/>
          </a:p>
        </p:txBody>
      </p:sp>
      <p:sp>
        <p:nvSpPr>
          <p:cNvPr id="5" name="Footer Placeholder 4">
            <a:extLst>
              <a:ext uri="{FF2B5EF4-FFF2-40B4-BE49-F238E27FC236}">
                <a16:creationId xmlns:a16="http://schemas.microsoft.com/office/drawing/2014/main" id="{9CF23ACB-9539-8E97-E009-5BCEC894D683}"/>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605DE8C-A2FD-D415-7FA5-F79755AD15E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B1B37B3-0913-418F-8FD2-E68848C1C175}" type="slidenum">
              <a:rPr lang="en-US" altLang="en-US"/>
              <a:pPr>
                <a:defRPr/>
              </a:pPr>
              <a:t>‹#›</a:t>
            </a:fld>
            <a:endParaRPr lang="en-US" altLang="en-US"/>
          </a:p>
        </p:txBody>
      </p:sp>
    </p:spTree>
    <p:extLst>
      <p:ext uri="{BB962C8B-B14F-4D97-AF65-F5344CB8AC3E}">
        <p14:creationId xmlns:p14="http://schemas.microsoft.com/office/powerpoint/2010/main" val="17167985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07E78-C539-800C-07E3-A3F5D98E615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70947E4-BCB7-4BCB-BC75-B26EC67BB570}" type="datetimeFigureOut">
              <a:rPr lang="en-US"/>
              <a:pPr>
                <a:defRPr/>
              </a:pPr>
              <a:t>5/16/2023</a:t>
            </a:fld>
            <a:endParaRPr lang="en-US"/>
          </a:p>
        </p:txBody>
      </p:sp>
      <p:sp>
        <p:nvSpPr>
          <p:cNvPr id="5" name="Footer Placeholder 4">
            <a:extLst>
              <a:ext uri="{FF2B5EF4-FFF2-40B4-BE49-F238E27FC236}">
                <a16:creationId xmlns:a16="http://schemas.microsoft.com/office/drawing/2014/main" id="{DA9E592E-6FCC-FC0B-9A98-5A6C0107AA3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20C6FB5-D9EC-7057-FD86-C791ADA644A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A09B535-AC09-4ED4-9C95-3096BB4EF091}" type="slidenum">
              <a:rPr lang="en-US" altLang="en-US"/>
              <a:pPr>
                <a:defRPr/>
              </a:pPr>
              <a:t>‹#›</a:t>
            </a:fld>
            <a:endParaRPr lang="en-US" altLang="en-US"/>
          </a:p>
        </p:txBody>
      </p:sp>
    </p:spTree>
    <p:extLst>
      <p:ext uri="{BB962C8B-B14F-4D97-AF65-F5344CB8AC3E}">
        <p14:creationId xmlns:p14="http://schemas.microsoft.com/office/powerpoint/2010/main" val="648064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FFE3A6-9D29-4755-7A15-527B84DF1E4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AA89199-BE7D-48B7-8BE1-8F135FF66A3A}" type="datetimeFigureOut">
              <a:rPr lang="en-US"/>
              <a:pPr>
                <a:defRPr/>
              </a:pPr>
              <a:t>5/16/2023</a:t>
            </a:fld>
            <a:endParaRPr lang="en-US"/>
          </a:p>
        </p:txBody>
      </p:sp>
      <p:sp>
        <p:nvSpPr>
          <p:cNvPr id="6" name="Footer Placeholder 5">
            <a:extLst>
              <a:ext uri="{FF2B5EF4-FFF2-40B4-BE49-F238E27FC236}">
                <a16:creationId xmlns:a16="http://schemas.microsoft.com/office/drawing/2014/main" id="{A5DD66CA-F396-F106-A676-945908401E1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4EBFBFF-459E-CAA7-DAA0-213CC8B7D29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3954981-E0AF-4FAF-92D0-C0EB75CE1F33}" type="slidenum">
              <a:rPr lang="en-US" altLang="en-US"/>
              <a:pPr>
                <a:defRPr/>
              </a:pPr>
              <a:t>‹#›</a:t>
            </a:fld>
            <a:endParaRPr lang="en-US" altLang="en-US"/>
          </a:p>
        </p:txBody>
      </p:sp>
    </p:spTree>
    <p:extLst>
      <p:ext uri="{BB962C8B-B14F-4D97-AF65-F5344CB8AC3E}">
        <p14:creationId xmlns:p14="http://schemas.microsoft.com/office/powerpoint/2010/main" val="40605239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3E844E-6953-6A64-D031-763D286F581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FF1A89E-5FF4-4D35-9BD3-3440F24A0A06}" type="datetimeFigureOut">
              <a:rPr lang="en-US"/>
              <a:pPr>
                <a:defRPr/>
              </a:pPr>
              <a:t>5/16/2023</a:t>
            </a:fld>
            <a:endParaRPr lang="en-US"/>
          </a:p>
        </p:txBody>
      </p:sp>
      <p:sp>
        <p:nvSpPr>
          <p:cNvPr id="8" name="Footer Placeholder 7">
            <a:extLst>
              <a:ext uri="{FF2B5EF4-FFF2-40B4-BE49-F238E27FC236}">
                <a16:creationId xmlns:a16="http://schemas.microsoft.com/office/drawing/2014/main" id="{23E1DBFA-DE1D-63C6-6FC7-9CDE3E9A857C}"/>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28DA633F-FF9A-59AA-2546-415A202835C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CCEA0C9-FC46-4842-B4A7-A511B06E0425}" type="slidenum">
              <a:rPr lang="en-US" altLang="en-US"/>
              <a:pPr>
                <a:defRPr/>
              </a:pPr>
              <a:t>‹#›</a:t>
            </a:fld>
            <a:endParaRPr lang="en-US" altLang="en-US"/>
          </a:p>
        </p:txBody>
      </p:sp>
    </p:spTree>
    <p:extLst>
      <p:ext uri="{BB962C8B-B14F-4D97-AF65-F5344CB8AC3E}">
        <p14:creationId xmlns:p14="http://schemas.microsoft.com/office/powerpoint/2010/main" val="35355054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3BE9F3-5245-33ED-508A-755E0A1D0FE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653A669-A4FD-4E12-82E6-66027DCFFD68}" type="datetimeFigureOut">
              <a:rPr lang="en-US"/>
              <a:pPr>
                <a:defRPr/>
              </a:pPr>
              <a:t>5/16/2023</a:t>
            </a:fld>
            <a:endParaRPr lang="en-US"/>
          </a:p>
        </p:txBody>
      </p:sp>
      <p:sp>
        <p:nvSpPr>
          <p:cNvPr id="4" name="Footer Placeholder 3">
            <a:extLst>
              <a:ext uri="{FF2B5EF4-FFF2-40B4-BE49-F238E27FC236}">
                <a16:creationId xmlns:a16="http://schemas.microsoft.com/office/drawing/2014/main" id="{A66EBA8B-DCD0-672B-F25C-5FD995ACEC7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33F94F75-B54F-7885-F862-20D5BA05978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FB4871D-303A-4D7A-875B-909E2380D018}" type="slidenum">
              <a:rPr lang="en-US" altLang="en-US"/>
              <a:pPr>
                <a:defRPr/>
              </a:pPr>
              <a:t>‹#›</a:t>
            </a:fld>
            <a:endParaRPr lang="en-US" altLang="en-US"/>
          </a:p>
        </p:txBody>
      </p:sp>
    </p:spTree>
    <p:extLst>
      <p:ext uri="{BB962C8B-B14F-4D97-AF65-F5344CB8AC3E}">
        <p14:creationId xmlns:p14="http://schemas.microsoft.com/office/powerpoint/2010/main" val="211920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62C417-DC96-6EE4-D868-242E6E6DC139}"/>
              </a:ext>
            </a:extLst>
          </p:cNvPr>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DF09821E-9F82-5AC7-7593-D7F98A8CA32E}"/>
              </a:ext>
            </a:extLst>
          </p:cNvPr>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B3CBDCD3-BD93-F9BA-D0EC-BCE9D150D08A}"/>
              </a:ext>
            </a:extLst>
          </p:cNvPr>
          <p:cNvSpPr>
            <a:spLocks noGrp="1"/>
          </p:cNvSpPr>
          <p:nvPr>
            <p:ph type="sldNum" sz="quarter" idx="12"/>
          </p:nvPr>
        </p:nvSpPr>
        <p:spPr/>
        <p:txBody>
          <a:bodyPr/>
          <a:lstStyle>
            <a:lvl1pPr>
              <a:defRPr/>
            </a:lvl1pPr>
          </a:lstStyle>
          <a:p>
            <a:pPr>
              <a:defRPr/>
            </a:pPr>
            <a:fld id="{D2D4C9FF-2520-4304-84E3-EEF9C4C71277}" type="slidenum">
              <a:rPr lang="en-US" altLang="en-US"/>
              <a:pPr>
                <a:defRPr/>
              </a:pPr>
              <a:t>‹#›</a:t>
            </a:fld>
            <a:endParaRPr lang="en-US" altLang="en-US"/>
          </a:p>
        </p:txBody>
      </p:sp>
    </p:spTree>
    <p:extLst>
      <p:ext uri="{BB962C8B-B14F-4D97-AF65-F5344CB8AC3E}">
        <p14:creationId xmlns:p14="http://schemas.microsoft.com/office/powerpoint/2010/main" val="39985375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D78120-E278-CEAB-8BE3-CBC19A2A2D4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8D7E3D2-624E-440A-968D-000D173B346F}" type="datetimeFigureOut">
              <a:rPr lang="en-US"/>
              <a:pPr>
                <a:defRPr/>
              </a:pPr>
              <a:t>5/16/2023</a:t>
            </a:fld>
            <a:endParaRPr lang="en-US"/>
          </a:p>
        </p:txBody>
      </p:sp>
      <p:sp>
        <p:nvSpPr>
          <p:cNvPr id="3" name="Footer Placeholder 2">
            <a:extLst>
              <a:ext uri="{FF2B5EF4-FFF2-40B4-BE49-F238E27FC236}">
                <a16:creationId xmlns:a16="http://schemas.microsoft.com/office/drawing/2014/main" id="{1B2A9543-6ACB-BCB7-F7B2-F75D340DC8D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17329E73-A159-D0C2-8C17-A738EA5FD22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0BEBDEF-6BC1-4DEF-93C7-0BFC69E98BA0}" type="slidenum">
              <a:rPr lang="en-US" altLang="en-US"/>
              <a:pPr>
                <a:defRPr/>
              </a:pPr>
              <a:t>‹#›</a:t>
            </a:fld>
            <a:endParaRPr lang="en-US" altLang="en-US"/>
          </a:p>
        </p:txBody>
      </p:sp>
    </p:spTree>
    <p:extLst>
      <p:ext uri="{BB962C8B-B14F-4D97-AF65-F5344CB8AC3E}">
        <p14:creationId xmlns:p14="http://schemas.microsoft.com/office/powerpoint/2010/main" val="28793408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0983336-0F43-3B26-64F1-16F1AF67008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E9CEB40-9093-48B4-A042-ACBDCA886802}" type="datetimeFigureOut">
              <a:rPr lang="en-US"/>
              <a:pPr>
                <a:defRPr/>
              </a:pPr>
              <a:t>5/16/2023</a:t>
            </a:fld>
            <a:endParaRPr lang="en-US"/>
          </a:p>
        </p:txBody>
      </p:sp>
      <p:sp>
        <p:nvSpPr>
          <p:cNvPr id="6" name="Footer Placeholder 5">
            <a:extLst>
              <a:ext uri="{FF2B5EF4-FFF2-40B4-BE49-F238E27FC236}">
                <a16:creationId xmlns:a16="http://schemas.microsoft.com/office/drawing/2014/main" id="{903F55EF-1B58-943F-CEF0-0575635A4E9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7773461-3A93-D444-FEC1-BD3D02320B2B}"/>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00AB9A1-A2A9-4981-A418-2BB6FBDC62A3}" type="slidenum">
              <a:rPr lang="en-US" altLang="en-US"/>
              <a:pPr>
                <a:defRPr/>
              </a:pPr>
              <a:t>‹#›</a:t>
            </a:fld>
            <a:endParaRPr lang="en-US" altLang="en-US"/>
          </a:p>
        </p:txBody>
      </p:sp>
    </p:spTree>
    <p:extLst>
      <p:ext uri="{BB962C8B-B14F-4D97-AF65-F5344CB8AC3E}">
        <p14:creationId xmlns:p14="http://schemas.microsoft.com/office/powerpoint/2010/main" val="4586623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E19AD66-0A05-A8B0-FA11-5C65AC9A32C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161B475-383A-4721-B189-CC25AF3645AF}" type="datetimeFigureOut">
              <a:rPr lang="en-US"/>
              <a:pPr>
                <a:defRPr/>
              </a:pPr>
              <a:t>5/16/2023</a:t>
            </a:fld>
            <a:endParaRPr lang="en-US"/>
          </a:p>
        </p:txBody>
      </p:sp>
      <p:sp>
        <p:nvSpPr>
          <p:cNvPr id="6" name="Footer Placeholder 5">
            <a:extLst>
              <a:ext uri="{FF2B5EF4-FFF2-40B4-BE49-F238E27FC236}">
                <a16:creationId xmlns:a16="http://schemas.microsoft.com/office/drawing/2014/main" id="{610D9F1B-2B0A-F9BB-E465-5C54025ACC1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5E02408-B74F-FD09-136E-CEA654FCA6C9}"/>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BA18CE72-81A4-40A1-9BB0-E632279A2D36}" type="slidenum">
              <a:rPr lang="en-US" altLang="en-US"/>
              <a:pPr>
                <a:defRPr/>
              </a:pPr>
              <a:t>‹#›</a:t>
            </a:fld>
            <a:endParaRPr lang="en-US" altLang="en-US"/>
          </a:p>
        </p:txBody>
      </p:sp>
    </p:spTree>
    <p:extLst>
      <p:ext uri="{BB962C8B-B14F-4D97-AF65-F5344CB8AC3E}">
        <p14:creationId xmlns:p14="http://schemas.microsoft.com/office/powerpoint/2010/main" val="30095536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EC1D8-3A96-5831-DEAE-37031B0C495D}"/>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01A011A-B850-4A46-8F62-41F00C81518E}" type="datetimeFigureOut">
              <a:rPr lang="en-US"/>
              <a:pPr>
                <a:defRPr/>
              </a:pPr>
              <a:t>5/16/2023</a:t>
            </a:fld>
            <a:endParaRPr lang="en-US"/>
          </a:p>
        </p:txBody>
      </p:sp>
      <p:sp>
        <p:nvSpPr>
          <p:cNvPr id="5" name="Footer Placeholder 4">
            <a:extLst>
              <a:ext uri="{FF2B5EF4-FFF2-40B4-BE49-F238E27FC236}">
                <a16:creationId xmlns:a16="http://schemas.microsoft.com/office/drawing/2014/main" id="{9A673C0C-0E67-88D0-3618-D49841867AA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D6CAD25-48DE-1A53-067F-2E840CBEE46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5A035CC-0F29-4244-8620-FA08B2B96318}" type="slidenum">
              <a:rPr lang="en-US" altLang="en-US"/>
              <a:pPr>
                <a:defRPr/>
              </a:pPr>
              <a:t>‹#›</a:t>
            </a:fld>
            <a:endParaRPr lang="en-US" altLang="en-US"/>
          </a:p>
        </p:txBody>
      </p:sp>
    </p:spTree>
    <p:extLst>
      <p:ext uri="{BB962C8B-B14F-4D97-AF65-F5344CB8AC3E}">
        <p14:creationId xmlns:p14="http://schemas.microsoft.com/office/powerpoint/2010/main" val="9043131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366F72-37C0-5C36-305D-E19ADF49B33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5ACDA38-12D3-4E16-BD9E-6BCE871DF037}" type="datetimeFigureOut">
              <a:rPr lang="en-US"/>
              <a:pPr>
                <a:defRPr/>
              </a:pPr>
              <a:t>5/16/2023</a:t>
            </a:fld>
            <a:endParaRPr lang="en-US"/>
          </a:p>
        </p:txBody>
      </p:sp>
      <p:sp>
        <p:nvSpPr>
          <p:cNvPr id="5" name="Footer Placeholder 4">
            <a:extLst>
              <a:ext uri="{FF2B5EF4-FFF2-40B4-BE49-F238E27FC236}">
                <a16:creationId xmlns:a16="http://schemas.microsoft.com/office/drawing/2014/main" id="{03DFF111-23BD-DC71-1782-4CD744D592A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BB9B6EF-E993-1053-7EF7-57E4E0BBD39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5AA700E-6206-4FBE-B605-7FE1825278AA}" type="slidenum">
              <a:rPr lang="en-US" altLang="en-US"/>
              <a:pPr>
                <a:defRPr/>
              </a:pPr>
              <a:t>‹#›</a:t>
            </a:fld>
            <a:endParaRPr lang="en-US" altLang="en-US"/>
          </a:p>
        </p:txBody>
      </p:sp>
    </p:spTree>
    <p:extLst>
      <p:ext uri="{BB962C8B-B14F-4D97-AF65-F5344CB8AC3E}">
        <p14:creationId xmlns:p14="http://schemas.microsoft.com/office/powerpoint/2010/main" val="41603795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06009F0-BF4B-66E0-BF3C-A0CBC1F6982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BBE48C7-75F6-44FD-9AF5-C8B0D4767B53}" type="datetimeFigureOut">
              <a:rPr lang="en-US"/>
              <a:pPr>
                <a:defRPr/>
              </a:pPr>
              <a:t>5/16/2023</a:t>
            </a:fld>
            <a:endParaRPr lang="en-US"/>
          </a:p>
        </p:txBody>
      </p:sp>
      <p:sp>
        <p:nvSpPr>
          <p:cNvPr id="5" name="Footer Placeholder 4">
            <a:extLst>
              <a:ext uri="{FF2B5EF4-FFF2-40B4-BE49-F238E27FC236}">
                <a16:creationId xmlns:a16="http://schemas.microsoft.com/office/drawing/2014/main" id="{6B75D4E0-4D74-5510-06B3-979FDDC9404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F652DB0-4F38-1BEF-8523-1E931BD59F5B}"/>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56922D5A-8B40-4BB8-B622-19867F89E8CB}" type="slidenum">
              <a:rPr lang="en-US" altLang="en-US"/>
              <a:pPr>
                <a:defRPr/>
              </a:pPr>
              <a:t>‹#›</a:t>
            </a:fld>
            <a:endParaRPr lang="en-US" altLang="en-US"/>
          </a:p>
        </p:txBody>
      </p:sp>
    </p:spTree>
    <p:extLst>
      <p:ext uri="{BB962C8B-B14F-4D97-AF65-F5344CB8AC3E}">
        <p14:creationId xmlns:p14="http://schemas.microsoft.com/office/powerpoint/2010/main" val="21453665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1B003-AF40-36F7-DBC4-4E1041BB64A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9DD2587-8335-49B8-8524-6BEABA0E8214}" type="datetimeFigureOut">
              <a:rPr lang="en-US"/>
              <a:pPr>
                <a:defRPr/>
              </a:pPr>
              <a:t>5/16/2023</a:t>
            </a:fld>
            <a:endParaRPr lang="en-US"/>
          </a:p>
        </p:txBody>
      </p:sp>
      <p:sp>
        <p:nvSpPr>
          <p:cNvPr id="5" name="Footer Placeholder 4">
            <a:extLst>
              <a:ext uri="{FF2B5EF4-FFF2-40B4-BE49-F238E27FC236}">
                <a16:creationId xmlns:a16="http://schemas.microsoft.com/office/drawing/2014/main" id="{EBBD5686-E963-2F55-98B4-E35F3633612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F20266D-BA1E-CF49-681F-C76F0445B35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C728636-D331-497D-8733-9B40F4709197}" type="slidenum">
              <a:rPr lang="en-US" altLang="en-US"/>
              <a:pPr>
                <a:defRPr/>
              </a:pPr>
              <a:t>‹#›</a:t>
            </a:fld>
            <a:endParaRPr lang="en-US" altLang="en-US"/>
          </a:p>
        </p:txBody>
      </p:sp>
    </p:spTree>
    <p:extLst>
      <p:ext uri="{BB962C8B-B14F-4D97-AF65-F5344CB8AC3E}">
        <p14:creationId xmlns:p14="http://schemas.microsoft.com/office/powerpoint/2010/main" val="33667329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273EF2-5D15-54E4-D1D8-652D9E62B50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FCCA53B-2A52-49A9-9CB0-449E45348F5A}" type="datetimeFigureOut">
              <a:rPr lang="en-US"/>
              <a:pPr>
                <a:defRPr/>
              </a:pPr>
              <a:t>5/16/2023</a:t>
            </a:fld>
            <a:endParaRPr lang="en-US"/>
          </a:p>
        </p:txBody>
      </p:sp>
      <p:sp>
        <p:nvSpPr>
          <p:cNvPr id="5" name="Footer Placeholder 4">
            <a:extLst>
              <a:ext uri="{FF2B5EF4-FFF2-40B4-BE49-F238E27FC236}">
                <a16:creationId xmlns:a16="http://schemas.microsoft.com/office/drawing/2014/main" id="{6AD54FBC-4260-BC0B-21B0-C220FA26EB3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ED8F48B-07D0-B0D6-2735-4B0DC56DAB99}"/>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1D00AC2-0317-46CE-A888-0629ADD905C4}" type="slidenum">
              <a:rPr lang="en-US" altLang="en-US"/>
              <a:pPr>
                <a:defRPr/>
              </a:pPr>
              <a:t>‹#›</a:t>
            </a:fld>
            <a:endParaRPr lang="en-US" altLang="en-US"/>
          </a:p>
        </p:txBody>
      </p:sp>
    </p:spTree>
    <p:extLst>
      <p:ext uri="{BB962C8B-B14F-4D97-AF65-F5344CB8AC3E}">
        <p14:creationId xmlns:p14="http://schemas.microsoft.com/office/powerpoint/2010/main" val="33981375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228A8-3D40-50FF-B03C-6783EEFBE69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019FC60-A8A9-46C3-96A3-675DA7701D70}" type="datetimeFigureOut">
              <a:rPr lang="en-US"/>
              <a:pPr>
                <a:defRPr/>
              </a:pPr>
              <a:t>5/16/2023</a:t>
            </a:fld>
            <a:endParaRPr lang="en-US"/>
          </a:p>
        </p:txBody>
      </p:sp>
      <p:sp>
        <p:nvSpPr>
          <p:cNvPr id="6" name="Footer Placeholder 5">
            <a:extLst>
              <a:ext uri="{FF2B5EF4-FFF2-40B4-BE49-F238E27FC236}">
                <a16:creationId xmlns:a16="http://schemas.microsoft.com/office/drawing/2014/main" id="{15D19330-8322-CD2F-9797-DF8E11DDCC3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4D0B316-CB5D-0716-CAE5-25147999EF3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C218E71-C2D1-47A6-84D4-27B22C3AF4D2}" type="slidenum">
              <a:rPr lang="en-US" altLang="en-US"/>
              <a:pPr>
                <a:defRPr/>
              </a:pPr>
              <a:t>‹#›</a:t>
            </a:fld>
            <a:endParaRPr lang="en-US" altLang="en-US"/>
          </a:p>
        </p:txBody>
      </p:sp>
    </p:spTree>
    <p:extLst>
      <p:ext uri="{BB962C8B-B14F-4D97-AF65-F5344CB8AC3E}">
        <p14:creationId xmlns:p14="http://schemas.microsoft.com/office/powerpoint/2010/main" val="485503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489C6-D9B3-679C-FFB9-03CD2D405B4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6121B90-997E-4770-A69E-F9099F065F5B}" type="datetimeFigureOut">
              <a:rPr lang="en-US"/>
              <a:pPr>
                <a:defRPr/>
              </a:pPr>
              <a:t>5/16/2023</a:t>
            </a:fld>
            <a:endParaRPr lang="en-US"/>
          </a:p>
        </p:txBody>
      </p:sp>
      <p:sp>
        <p:nvSpPr>
          <p:cNvPr id="8" name="Footer Placeholder 7">
            <a:extLst>
              <a:ext uri="{FF2B5EF4-FFF2-40B4-BE49-F238E27FC236}">
                <a16:creationId xmlns:a16="http://schemas.microsoft.com/office/drawing/2014/main" id="{B1D78B6C-DD4E-38C0-EAEA-A1A4A95E09A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9D0BD8E1-73E4-3F29-4454-56E81C9525C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B6B5D55-31B1-4A2D-8427-0BDC8313566D}" type="slidenum">
              <a:rPr lang="en-US" altLang="en-US"/>
              <a:pPr>
                <a:defRPr/>
              </a:pPr>
              <a:t>‹#›</a:t>
            </a:fld>
            <a:endParaRPr lang="en-US" altLang="en-US"/>
          </a:p>
        </p:txBody>
      </p:sp>
    </p:spTree>
    <p:extLst>
      <p:ext uri="{BB962C8B-B14F-4D97-AF65-F5344CB8AC3E}">
        <p14:creationId xmlns:p14="http://schemas.microsoft.com/office/powerpoint/2010/main" val="2017781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6F8634-08CA-B8B6-5B9E-1FBF0BDC5D96}"/>
              </a:ext>
            </a:extLst>
          </p:cNvPr>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E1E104D9-0481-163A-F286-E7BF419B3CEF}"/>
              </a:ext>
            </a:extLst>
          </p:cNvPr>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AF59ED98-2130-E90A-BB64-FD8B4295F31B}"/>
              </a:ext>
            </a:extLst>
          </p:cNvPr>
          <p:cNvSpPr>
            <a:spLocks noGrp="1"/>
          </p:cNvSpPr>
          <p:nvPr>
            <p:ph type="sldNum" sz="quarter" idx="12"/>
          </p:nvPr>
        </p:nvSpPr>
        <p:spPr/>
        <p:txBody>
          <a:bodyPr/>
          <a:lstStyle>
            <a:lvl1pPr>
              <a:defRPr/>
            </a:lvl1pPr>
          </a:lstStyle>
          <a:p>
            <a:pPr>
              <a:defRPr/>
            </a:pPr>
            <a:fld id="{540E26CF-81AC-4879-B1A8-FEB7E06AA52C}" type="slidenum">
              <a:rPr lang="en-US" altLang="en-US"/>
              <a:pPr>
                <a:defRPr/>
              </a:pPr>
              <a:t>‹#›</a:t>
            </a:fld>
            <a:endParaRPr lang="en-US" altLang="en-US"/>
          </a:p>
        </p:txBody>
      </p:sp>
    </p:spTree>
    <p:extLst>
      <p:ext uri="{BB962C8B-B14F-4D97-AF65-F5344CB8AC3E}">
        <p14:creationId xmlns:p14="http://schemas.microsoft.com/office/powerpoint/2010/main" val="33537530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6699E1-88FF-8D80-3BB3-D46F9F3FE6E5}"/>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CA147EE-C506-4E8E-88C8-24121537252C}" type="datetimeFigureOut">
              <a:rPr lang="en-US"/>
              <a:pPr>
                <a:defRPr/>
              </a:pPr>
              <a:t>5/16/2023</a:t>
            </a:fld>
            <a:endParaRPr lang="en-US"/>
          </a:p>
        </p:txBody>
      </p:sp>
      <p:sp>
        <p:nvSpPr>
          <p:cNvPr id="4" name="Footer Placeholder 3">
            <a:extLst>
              <a:ext uri="{FF2B5EF4-FFF2-40B4-BE49-F238E27FC236}">
                <a16:creationId xmlns:a16="http://schemas.microsoft.com/office/drawing/2014/main" id="{EF9799DF-69A7-3744-B7D7-8A1AB8E82F5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4EEDFDE-1947-18A3-5FBF-05AEEE89BCA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4900685-120E-4454-8716-A3CF66496F5C}" type="slidenum">
              <a:rPr lang="en-US" altLang="en-US"/>
              <a:pPr>
                <a:defRPr/>
              </a:pPr>
              <a:t>‹#›</a:t>
            </a:fld>
            <a:endParaRPr lang="en-US" altLang="en-US"/>
          </a:p>
        </p:txBody>
      </p:sp>
    </p:spTree>
    <p:extLst>
      <p:ext uri="{BB962C8B-B14F-4D97-AF65-F5344CB8AC3E}">
        <p14:creationId xmlns:p14="http://schemas.microsoft.com/office/powerpoint/2010/main" val="22101116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7DAE6-BC91-E2C7-C3A3-61BDE7CDC30F}"/>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A7517AF-B2BE-42E6-92F9-9036B8AE279C}" type="datetimeFigureOut">
              <a:rPr lang="en-US"/>
              <a:pPr>
                <a:defRPr/>
              </a:pPr>
              <a:t>5/16/2023</a:t>
            </a:fld>
            <a:endParaRPr lang="en-US"/>
          </a:p>
        </p:txBody>
      </p:sp>
      <p:sp>
        <p:nvSpPr>
          <p:cNvPr id="3" name="Footer Placeholder 2">
            <a:extLst>
              <a:ext uri="{FF2B5EF4-FFF2-40B4-BE49-F238E27FC236}">
                <a16:creationId xmlns:a16="http://schemas.microsoft.com/office/drawing/2014/main" id="{2C42A9A9-CDBD-9993-9256-F2482EDC699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D43B98D-3B9E-3CB3-D744-6A36718ED86C}"/>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AD97F07-5470-4298-B642-0C70EFC04AEF}" type="slidenum">
              <a:rPr lang="en-US" altLang="en-US"/>
              <a:pPr>
                <a:defRPr/>
              </a:pPr>
              <a:t>‹#›</a:t>
            </a:fld>
            <a:endParaRPr lang="en-US" altLang="en-US"/>
          </a:p>
        </p:txBody>
      </p:sp>
    </p:spTree>
    <p:extLst>
      <p:ext uri="{BB962C8B-B14F-4D97-AF65-F5344CB8AC3E}">
        <p14:creationId xmlns:p14="http://schemas.microsoft.com/office/powerpoint/2010/main" val="31033338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A560FB8-55DE-9385-3736-3F99AFBCB97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C35ABB8-7721-4CD4-B8BF-568A2B4EEEA3}" type="datetimeFigureOut">
              <a:rPr lang="en-US"/>
              <a:pPr>
                <a:defRPr/>
              </a:pPr>
              <a:t>5/16/2023</a:t>
            </a:fld>
            <a:endParaRPr lang="en-US"/>
          </a:p>
        </p:txBody>
      </p:sp>
      <p:sp>
        <p:nvSpPr>
          <p:cNvPr id="6" name="Footer Placeholder 5">
            <a:extLst>
              <a:ext uri="{FF2B5EF4-FFF2-40B4-BE49-F238E27FC236}">
                <a16:creationId xmlns:a16="http://schemas.microsoft.com/office/drawing/2014/main" id="{00C82472-0740-6ED6-8530-F385E4901DA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4BA864A-F9B1-49B2-27BC-CF3E2165A76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D480611-F203-41A5-8F78-497D19D9FA46}" type="slidenum">
              <a:rPr lang="en-US" altLang="en-US"/>
              <a:pPr>
                <a:defRPr/>
              </a:pPr>
              <a:t>‹#›</a:t>
            </a:fld>
            <a:endParaRPr lang="en-US" altLang="en-US"/>
          </a:p>
        </p:txBody>
      </p:sp>
    </p:spTree>
    <p:extLst>
      <p:ext uri="{BB962C8B-B14F-4D97-AF65-F5344CB8AC3E}">
        <p14:creationId xmlns:p14="http://schemas.microsoft.com/office/powerpoint/2010/main" val="11340912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64C9BD0-2CCB-86AE-EB01-843440B8E59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C063EAC-15C2-40D8-AFF3-EEA8A8C75A70}" type="datetimeFigureOut">
              <a:rPr lang="en-US"/>
              <a:pPr>
                <a:defRPr/>
              </a:pPr>
              <a:t>5/16/2023</a:t>
            </a:fld>
            <a:endParaRPr lang="en-US"/>
          </a:p>
        </p:txBody>
      </p:sp>
      <p:sp>
        <p:nvSpPr>
          <p:cNvPr id="6" name="Footer Placeholder 5">
            <a:extLst>
              <a:ext uri="{FF2B5EF4-FFF2-40B4-BE49-F238E27FC236}">
                <a16:creationId xmlns:a16="http://schemas.microsoft.com/office/drawing/2014/main" id="{AB554C39-A601-73C5-A7C0-97195173593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74308E5-7E40-FF09-DB57-239D8C9F45A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7885E16-216E-44DA-B930-5F0EEF391456}" type="slidenum">
              <a:rPr lang="en-US" altLang="en-US"/>
              <a:pPr>
                <a:defRPr/>
              </a:pPr>
              <a:t>‹#›</a:t>
            </a:fld>
            <a:endParaRPr lang="en-US" altLang="en-US"/>
          </a:p>
        </p:txBody>
      </p:sp>
    </p:spTree>
    <p:extLst>
      <p:ext uri="{BB962C8B-B14F-4D97-AF65-F5344CB8AC3E}">
        <p14:creationId xmlns:p14="http://schemas.microsoft.com/office/powerpoint/2010/main" val="42864295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D184E-A521-2C25-1527-8A91DD0FFE3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348A1AA-FA82-4EC8-966A-0B005F1D20C9}" type="datetimeFigureOut">
              <a:rPr lang="en-US"/>
              <a:pPr>
                <a:defRPr/>
              </a:pPr>
              <a:t>5/16/2023</a:t>
            </a:fld>
            <a:endParaRPr lang="en-US"/>
          </a:p>
        </p:txBody>
      </p:sp>
      <p:sp>
        <p:nvSpPr>
          <p:cNvPr id="5" name="Footer Placeholder 4">
            <a:extLst>
              <a:ext uri="{FF2B5EF4-FFF2-40B4-BE49-F238E27FC236}">
                <a16:creationId xmlns:a16="http://schemas.microsoft.com/office/drawing/2014/main" id="{F9473656-F59D-134E-9443-88AF461A0B6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70C4AD9-B45A-F5D5-B31A-9D176ABF47C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F081BB3-C27B-4B4F-8110-8A38B08E2640}" type="slidenum">
              <a:rPr lang="en-US" altLang="en-US"/>
              <a:pPr>
                <a:defRPr/>
              </a:pPr>
              <a:t>‹#›</a:t>
            </a:fld>
            <a:endParaRPr lang="en-US" altLang="en-US"/>
          </a:p>
        </p:txBody>
      </p:sp>
    </p:spTree>
    <p:extLst>
      <p:ext uri="{BB962C8B-B14F-4D97-AF65-F5344CB8AC3E}">
        <p14:creationId xmlns:p14="http://schemas.microsoft.com/office/powerpoint/2010/main" val="10168245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B3F96-9E46-1BEA-F732-0ACD2FFB7C3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6CC6038-CB0D-4CF7-93A6-1F07E80DD592}" type="datetimeFigureOut">
              <a:rPr lang="en-US"/>
              <a:pPr>
                <a:defRPr/>
              </a:pPr>
              <a:t>5/16/2023</a:t>
            </a:fld>
            <a:endParaRPr lang="en-US"/>
          </a:p>
        </p:txBody>
      </p:sp>
      <p:sp>
        <p:nvSpPr>
          <p:cNvPr id="5" name="Footer Placeholder 4">
            <a:extLst>
              <a:ext uri="{FF2B5EF4-FFF2-40B4-BE49-F238E27FC236}">
                <a16:creationId xmlns:a16="http://schemas.microsoft.com/office/drawing/2014/main" id="{B7F36EB2-01D6-9CB7-CD9A-16D8D7F67FB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E239D7F-8711-2F3B-0841-8C94DC9958D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559E45F-366B-4665-9F2E-635F94EDB116}" type="slidenum">
              <a:rPr lang="en-US" altLang="en-US"/>
              <a:pPr>
                <a:defRPr/>
              </a:pPr>
              <a:t>‹#›</a:t>
            </a:fld>
            <a:endParaRPr lang="en-US" altLang="en-US"/>
          </a:p>
        </p:txBody>
      </p:sp>
    </p:spTree>
    <p:extLst>
      <p:ext uri="{BB962C8B-B14F-4D97-AF65-F5344CB8AC3E}">
        <p14:creationId xmlns:p14="http://schemas.microsoft.com/office/powerpoint/2010/main" val="22435224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BD1C1EB-A9AA-754D-4422-D69BC10BBB9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003034F-02B9-4563-9F01-0D3C36991669}" type="datetimeFigureOut">
              <a:rPr lang="en-US"/>
              <a:pPr>
                <a:defRPr/>
              </a:pPr>
              <a:t>5/16/2023</a:t>
            </a:fld>
            <a:endParaRPr lang="en-US"/>
          </a:p>
        </p:txBody>
      </p:sp>
      <p:sp>
        <p:nvSpPr>
          <p:cNvPr id="5" name="Footer Placeholder 4">
            <a:extLst>
              <a:ext uri="{FF2B5EF4-FFF2-40B4-BE49-F238E27FC236}">
                <a16:creationId xmlns:a16="http://schemas.microsoft.com/office/drawing/2014/main" id="{863A68A9-A7EA-1626-99F2-A56123D10A0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E34AF96-96D4-71A7-1B74-2D26914837B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0EDE02F-E0A6-4C59-A2FF-B55E0A94F9C3}" type="slidenum">
              <a:rPr lang="en-US" altLang="en-US"/>
              <a:pPr>
                <a:defRPr/>
              </a:pPr>
              <a:t>‹#›</a:t>
            </a:fld>
            <a:endParaRPr lang="en-US" altLang="en-US"/>
          </a:p>
        </p:txBody>
      </p:sp>
    </p:spTree>
    <p:extLst>
      <p:ext uri="{BB962C8B-B14F-4D97-AF65-F5344CB8AC3E}">
        <p14:creationId xmlns:p14="http://schemas.microsoft.com/office/powerpoint/2010/main" val="33792638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FE032-6D17-D4B1-B521-238A9832861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68E5116-607B-42E6-84DB-1B2B538C443E}" type="datetimeFigureOut">
              <a:rPr lang="en-US"/>
              <a:pPr>
                <a:defRPr/>
              </a:pPr>
              <a:t>5/16/2023</a:t>
            </a:fld>
            <a:endParaRPr lang="en-US"/>
          </a:p>
        </p:txBody>
      </p:sp>
      <p:sp>
        <p:nvSpPr>
          <p:cNvPr id="5" name="Footer Placeholder 4">
            <a:extLst>
              <a:ext uri="{FF2B5EF4-FFF2-40B4-BE49-F238E27FC236}">
                <a16:creationId xmlns:a16="http://schemas.microsoft.com/office/drawing/2014/main" id="{2E1A5D75-07F6-727A-546B-3C67346F96A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8D5BAB6-FBFA-279A-C3E3-A2CD594B930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987ACA2-2B03-401F-AEA3-9F83D41B0A18}" type="slidenum">
              <a:rPr lang="en-US" altLang="en-US"/>
              <a:pPr>
                <a:defRPr/>
              </a:pPr>
              <a:t>‹#›</a:t>
            </a:fld>
            <a:endParaRPr lang="en-US" altLang="en-US"/>
          </a:p>
        </p:txBody>
      </p:sp>
    </p:spTree>
    <p:extLst>
      <p:ext uri="{BB962C8B-B14F-4D97-AF65-F5344CB8AC3E}">
        <p14:creationId xmlns:p14="http://schemas.microsoft.com/office/powerpoint/2010/main" val="42817765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5CA7C7-4648-3B72-F915-A96F0C8B4DB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7F9DB7D-2E0B-49FE-A501-7A16DB211484}" type="datetimeFigureOut">
              <a:rPr lang="en-US"/>
              <a:pPr>
                <a:defRPr/>
              </a:pPr>
              <a:t>5/16/2023</a:t>
            </a:fld>
            <a:endParaRPr lang="en-US"/>
          </a:p>
        </p:txBody>
      </p:sp>
      <p:sp>
        <p:nvSpPr>
          <p:cNvPr id="5" name="Footer Placeholder 4">
            <a:extLst>
              <a:ext uri="{FF2B5EF4-FFF2-40B4-BE49-F238E27FC236}">
                <a16:creationId xmlns:a16="http://schemas.microsoft.com/office/drawing/2014/main" id="{F616FA8C-57D7-D32B-D2F0-AABCFA3670A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C2EA672-CC98-F24E-59C8-EA44D575EFD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B6658AC-7D47-4694-95D5-F80A433BA336}" type="slidenum">
              <a:rPr lang="en-US" altLang="en-US"/>
              <a:pPr>
                <a:defRPr/>
              </a:pPr>
              <a:t>‹#›</a:t>
            </a:fld>
            <a:endParaRPr lang="en-US" altLang="en-US"/>
          </a:p>
        </p:txBody>
      </p:sp>
    </p:spTree>
    <p:extLst>
      <p:ext uri="{BB962C8B-B14F-4D97-AF65-F5344CB8AC3E}">
        <p14:creationId xmlns:p14="http://schemas.microsoft.com/office/powerpoint/2010/main" val="9987684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D8FEF1-3CBB-EF9C-F0D4-C5127F205A8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2601AAA-75EF-42BB-8126-93C45809AF85}" type="datetimeFigureOut">
              <a:rPr lang="en-US"/>
              <a:pPr>
                <a:defRPr/>
              </a:pPr>
              <a:t>5/16/2023</a:t>
            </a:fld>
            <a:endParaRPr lang="en-US"/>
          </a:p>
        </p:txBody>
      </p:sp>
      <p:sp>
        <p:nvSpPr>
          <p:cNvPr id="6" name="Footer Placeholder 5">
            <a:extLst>
              <a:ext uri="{FF2B5EF4-FFF2-40B4-BE49-F238E27FC236}">
                <a16:creationId xmlns:a16="http://schemas.microsoft.com/office/drawing/2014/main" id="{9F413184-A06A-E133-D5EB-A50AEB9CBB4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7D8652F-BC96-C0E7-2577-B7B93428C2B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6D26593-D344-4C16-985D-C515E78907DC}" type="slidenum">
              <a:rPr lang="en-US" altLang="en-US"/>
              <a:pPr>
                <a:defRPr/>
              </a:pPr>
              <a:t>‹#›</a:t>
            </a:fld>
            <a:endParaRPr lang="en-US" altLang="en-US"/>
          </a:p>
        </p:txBody>
      </p:sp>
    </p:spTree>
    <p:extLst>
      <p:ext uri="{BB962C8B-B14F-4D97-AF65-F5344CB8AC3E}">
        <p14:creationId xmlns:p14="http://schemas.microsoft.com/office/powerpoint/2010/main" val="3152836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8AF924-1CDA-0F11-B5FC-DD54D5CBC01D}"/>
              </a:ext>
            </a:extLst>
          </p:cNvPr>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a:extLst>
              <a:ext uri="{FF2B5EF4-FFF2-40B4-BE49-F238E27FC236}">
                <a16:creationId xmlns:a16="http://schemas.microsoft.com/office/drawing/2014/main" id="{26733ABD-41C0-7A6B-6906-2F0C0D949892}"/>
              </a:ext>
            </a:extLst>
          </p:cNvPr>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A213CE52-FE99-0F0A-11EB-4D1EFB451D15}"/>
              </a:ext>
            </a:extLst>
          </p:cNvPr>
          <p:cNvSpPr>
            <a:spLocks noGrp="1"/>
          </p:cNvSpPr>
          <p:nvPr>
            <p:ph type="sldNum" sz="quarter" idx="12"/>
          </p:nvPr>
        </p:nvSpPr>
        <p:spPr/>
        <p:txBody>
          <a:bodyPr/>
          <a:lstStyle>
            <a:lvl1pPr>
              <a:defRPr/>
            </a:lvl1pPr>
          </a:lstStyle>
          <a:p>
            <a:pPr>
              <a:defRPr/>
            </a:pPr>
            <a:fld id="{65023C30-C3DC-4DC3-B5E7-BD7C572D587F}" type="slidenum">
              <a:rPr lang="en-US" altLang="en-US"/>
              <a:pPr>
                <a:defRPr/>
              </a:pPr>
              <a:t>‹#›</a:t>
            </a:fld>
            <a:endParaRPr lang="en-US" altLang="en-US"/>
          </a:p>
        </p:txBody>
      </p:sp>
    </p:spTree>
    <p:extLst>
      <p:ext uri="{BB962C8B-B14F-4D97-AF65-F5344CB8AC3E}">
        <p14:creationId xmlns:p14="http://schemas.microsoft.com/office/powerpoint/2010/main" val="41991816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1170A2-927E-9A88-B2FC-9061CC59756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D8D26F3-6BD5-42E6-AFDF-4489387588E0}" type="datetimeFigureOut">
              <a:rPr lang="en-US"/>
              <a:pPr>
                <a:defRPr/>
              </a:pPr>
              <a:t>5/16/2023</a:t>
            </a:fld>
            <a:endParaRPr lang="en-US"/>
          </a:p>
        </p:txBody>
      </p:sp>
      <p:sp>
        <p:nvSpPr>
          <p:cNvPr id="8" name="Footer Placeholder 7">
            <a:extLst>
              <a:ext uri="{FF2B5EF4-FFF2-40B4-BE49-F238E27FC236}">
                <a16:creationId xmlns:a16="http://schemas.microsoft.com/office/drawing/2014/main" id="{60545122-E8A3-A690-4B14-4558ADA905F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E6D84E0D-7A8E-CCC6-EAF5-9D610C03CB8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1BE10C5-69DA-4FB0-848E-07044FC83E29}" type="slidenum">
              <a:rPr lang="en-US" altLang="en-US"/>
              <a:pPr>
                <a:defRPr/>
              </a:pPr>
              <a:t>‹#›</a:t>
            </a:fld>
            <a:endParaRPr lang="en-US" altLang="en-US"/>
          </a:p>
        </p:txBody>
      </p:sp>
    </p:spTree>
    <p:extLst>
      <p:ext uri="{BB962C8B-B14F-4D97-AF65-F5344CB8AC3E}">
        <p14:creationId xmlns:p14="http://schemas.microsoft.com/office/powerpoint/2010/main" val="21280649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B8D1FD-043C-77E6-8063-170621B7F63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AA8DBAF-DF1B-4EB8-94A1-5755B51BF688}" type="datetimeFigureOut">
              <a:rPr lang="en-US"/>
              <a:pPr>
                <a:defRPr/>
              </a:pPr>
              <a:t>5/16/2023</a:t>
            </a:fld>
            <a:endParaRPr lang="en-US"/>
          </a:p>
        </p:txBody>
      </p:sp>
      <p:sp>
        <p:nvSpPr>
          <p:cNvPr id="4" name="Footer Placeholder 3">
            <a:extLst>
              <a:ext uri="{FF2B5EF4-FFF2-40B4-BE49-F238E27FC236}">
                <a16:creationId xmlns:a16="http://schemas.microsoft.com/office/drawing/2014/main" id="{DF4529FB-F621-CCDE-2C81-29504D19CD7C}"/>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5527BF42-812E-E0FA-E83B-9022C5C16B5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2F9A06D-42D3-49A1-B217-896998101BB4}" type="slidenum">
              <a:rPr lang="en-US" altLang="en-US"/>
              <a:pPr>
                <a:defRPr/>
              </a:pPr>
              <a:t>‹#›</a:t>
            </a:fld>
            <a:endParaRPr lang="en-US" altLang="en-US"/>
          </a:p>
        </p:txBody>
      </p:sp>
    </p:spTree>
    <p:extLst>
      <p:ext uri="{BB962C8B-B14F-4D97-AF65-F5344CB8AC3E}">
        <p14:creationId xmlns:p14="http://schemas.microsoft.com/office/powerpoint/2010/main" val="30158102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E3508-844A-E7AE-419B-0BB25AB2F07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21DF93F-81E7-479B-A195-0055F9C02D51}" type="datetimeFigureOut">
              <a:rPr lang="en-US"/>
              <a:pPr>
                <a:defRPr/>
              </a:pPr>
              <a:t>5/16/2023</a:t>
            </a:fld>
            <a:endParaRPr lang="en-US"/>
          </a:p>
        </p:txBody>
      </p:sp>
      <p:sp>
        <p:nvSpPr>
          <p:cNvPr id="3" name="Footer Placeholder 2">
            <a:extLst>
              <a:ext uri="{FF2B5EF4-FFF2-40B4-BE49-F238E27FC236}">
                <a16:creationId xmlns:a16="http://schemas.microsoft.com/office/drawing/2014/main" id="{FA6ED74A-FF12-E2D0-0532-5EBFCE11EA4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5A2BCAF2-B5A7-C1AA-0BF7-E657861489B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9243D06-2169-4672-9E87-1DF4414D4F41}" type="slidenum">
              <a:rPr lang="en-US" altLang="en-US"/>
              <a:pPr>
                <a:defRPr/>
              </a:pPr>
              <a:t>‹#›</a:t>
            </a:fld>
            <a:endParaRPr lang="en-US" altLang="en-US"/>
          </a:p>
        </p:txBody>
      </p:sp>
    </p:spTree>
    <p:extLst>
      <p:ext uri="{BB962C8B-B14F-4D97-AF65-F5344CB8AC3E}">
        <p14:creationId xmlns:p14="http://schemas.microsoft.com/office/powerpoint/2010/main" val="27724692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EEC6C5E-7E29-96C0-C705-2B597789CD1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860D1F4-CBCE-45B4-BBAC-0063C2F9C7E0}" type="datetimeFigureOut">
              <a:rPr lang="en-US"/>
              <a:pPr>
                <a:defRPr/>
              </a:pPr>
              <a:t>5/16/2023</a:t>
            </a:fld>
            <a:endParaRPr lang="en-US"/>
          </a:p>
        </p:txBody>
      </p:sp>
      <p:sp>
        <p:nvSpPr>
          <p:cNvPr id="6" name="Footer Placeholder 5">
            <a:extLst>
              <a:ext uri="{FF2B5EF4-FFF2-40B4-BE49-F238E27FC236}">
                <a16:creationId xmlns:a16="http://schemas.microsoft.com/office/drawing/2014/main" id="{76CCE9E5-7585-1247-D63E-9E4723AE8C1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A054A63-3631-3AEF-CBC0-E92F82C6DA8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726221A-5AEE-4A73-A360-4DDF638CF276}" type="slidenum">
              <a:rPr lang="en-US" altLang="en-US"/>
              <a:pPr>
                <a:defRPr/>
              </a:pPr>
              <a:t>‹#›</a:t>
            </a:fld>
            <a:endParaRPr lang="en-US" altLang="en-US"/>
          </a:p>
        </p:txBody>
      </p:sp>
    </p:spTree>
    <p:extLst>
      <p:ext uri="{BB962C8B-B14F-4D97-AF65-F5344CB8AC3E}">
        <p14:creationId xmlns:p14="http://schemas.microsoft.com/office/powerpoint/2010/main" val="4451721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5520941-34BC-963C-B764-32DAAD65360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FAAD19A-7FF8-4C4E-B6F9-90D91744FE11}" type="datetimeFigureOut">
              <a:rPr lang="en-US"/>
              <a:pPr>
                <a:defRPr/>
              </a:pPr>
              <a:t>5/16/2023</a:t>
            </a:fld>
            <a:endParaRPr lang="en-US"/>
          </a:p>
        </p:txBody>
      </p:sp>
      <p:sp>
        <p:nvSpPr>
          <p:cNvPr id="6" name="Footer Placeholder 5">
            <a:extLst>
              <a:ext uri="{FF2B5EF4-FFF2-40B4-BE49-F238E27FC236}">
                <a16:creationId xmlns:a16="http://schemas.microsoft.com/office/drawing/2014/main" id="{66DA713C-7E73-EE1B-4859-3B300C37EFB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EFB94A0-FE12-7124-BAD1-1F3AC4C888A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7101031-794A-4A39-A763-300DAE355568}" type="slidenum">
              <a:rPr lang="en-US" altLang="en-US"/>
              <a:pPr>
                <a:defRPr/>
              </a:pPr>
              <a:t>‹#›</a:t>
            </a:fld>
            <a:endParaRPr lang="en-US" altLang="en-US"/>
          </a:p>
        </p:txBody>
      </p:sp>
    </p:spTree>
    <p:extLst>
      <p:ext uri="{BB962C8B-B14F-4D97-AF65-F5344CB8AC3E}">
        <p14:creationId xmlns:p14="http://schemas.microsoft.com/office/powerpoint/2010/main" val="20240127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ED49C-1D98-8E67-1380-DE2D2E398C3F}"/>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B91F5BF-D04E-4C2D-A824-C887DDEC00F3}" type="datetimeFigureOut">
              <a:rPr lang="en-US"/>
              <a:pPr>
                <a:defRPr/>
              </a:pPr>
              <a:t>5/16/2023</a:t>
            </a:fld>
            <a:endParaRPr lang="en-US"/>
          </a:p>
        </p:txBody>
      </p:sp>
      <p:sp>
        <p:nvSpPr>
          <p:cNvPr id="5" name="Footer Placeholder 4">
            <a:extLst>
              <a:ext uri="{FF2B5EF4-FFF2-40B4-BE49-F238E27FC236}">
                <a16:creationId xmlns:a16="http://schemas.microsoft.com/office/drawing/2014/main" id="{5F061CF9-FD3E-177C-54D4-6E55EE85AF0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D039EA7-7D84-A1E6-D248-4EFAC4208D8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78E015C-437D-42E5-8713-0D43BBF15C60}" type="slidenum">
              <a:rPr lang="en-US" altLang="en-US"/>
              <a:pPr>
                <a:defRPr/>
              </a:pPr>
              <a:t>‹#›</a:t>
            </a:fld>
            <a:endParaRPr lang="en-US" altLang="en-US"/>
          </a:p>
        </p:txBody>
      </p:sp>
    </p:spTree>
    <p:extLst>
      <p:ext uri="{BB962C8B-B14F-4D97-AF65-F5344CB8AC3E}">
        <p14:creationId xmlns:p14="http://schemas.microsoft.com/office/powerpoint/2010/main" val="29890969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92BCB-2BF1-B450-0888-9BB43ABCAD5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B6B6CED-2B51-4719-B075-FC36977452F3}" type="datetimeFigureOut">
              <a:rPr lang="en-US"/>
              <a:pPr>
                <a:defRPr/>
              </a:pPr>
              <a:t>5/16/2023</a:t>
            </a:fld>
            <a:endParaRPr lang="en-US"/>
          </a:p>
        </p:txBody>
      </p:sp>
      <p:sp>
        <p:nvSpPr>
          <p:cNvPr id="5" name="Footer Placeholder 4">
            <a:extLst>
              <a:ext uri="{FF2B5EF4-FFF2-40B4-BE49-F238E27FC236}">
                <a16:creationId xmlns:a16="http://schemas.microsoft.com/office/drawing/2014/main" id="{740DD36C-B6F8-6D6C-DF9D-7C3280F02C9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CE4A7D1-9AD8-1ABF-D712-DB753AEF00E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6F7A6CE-ADB5-4964-A208-EF8EF3354EF4}" type="slidenum">
              <a:rPr lang="en-US" altLang="en-US"/>
              <a:pPr>
                <a:defRPr/>
              </a:pPr>
              <a:t>‹#›</a:t>
            </a:fld>
            <a:endParaRPr lang="en-US" altLang="en-US"/>
          </a:p>
        </p:txBody>
      </p:sp>
    </p:spTree>
    <p:extLst>
      <p:ext uri="{BB962C8B-B14F-4D97-AF65-F5344CB8AC3E}">
        <p14:creationId xmlns:p14="http://schemas.microsoft.com/office/powerpoint/2010/main" val="4096612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C5222D5-94AC-7902-F1E2-53A9BCBF493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2F21F7A-CEF3-4918-92F6-0228830D5EA5}" type="datetimeFigureOut">
              <a:rPr lang="en-US"/>
              <a:pPr>
                <a:defRPr/>
              </a:pPr>
              <a:t>5/16/2023</a:t>
            </a:fld>
            <a:endParaRPr lang="en-US"/>
          </a:p>
        </p:txBody>
      </p:sp>
      <p:sp>
        <p:nvSpPr>
          <p:cNvPr id="5" name="Footer Placeholder 4">
            <a:extLst>
              <a:ext uri="{FF2B5EF4-FFF2-40B4-BE49-F238E27FC236}">
                <a16:creationId xmlns:a16="http://schemas.microsoft.com/office/drawing/2014/main" id="{09654045-A0FD-CA3D-D307-E5C8E60AD40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CA590EB-1DC0-BA42-3FC4-C53F9E36D09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B269F708-8491-46E5-9E01-2D822A7A6839}" type="slidenum">
              <a:rPr lang="en-US" altLang="en-US"/>
              <a:pPr>
                <a:defRPr/>
              </a:pPr>
              <a:t>‹#›</a:t>
            </a:fld>
            <a:endParaRPr lang="en-US" altLang="en-US"/>
          </a:p>
        </p:txBody>
      </p:sp>
    </p:spTree>
    <p:extLst>
      <p:ext uri="{BB962C8B-B14F-4D97-AF65-F5344CB8AC3E}">
        <p14:creationId xmlns:p14="http://schemas.microsoft.com/office/powerpoint/2010/main" val="41344759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98C50-96AF-361A-D4CF-61BCACFBA7C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F9C44CB-05E1-423F-B720-200865CFFDC3}" type="datetimeFigureOut">
              <a:rPr lang="en-US"/>
              <a:pPr>
                <a:defRPr/>
              </a:pPr>
              <a:t>5/16/2023</a:t>
            </a:fld>
            <a:endParaRPr lang="en-US"/>
          </a:p>
        </p:txBody>
      </p:sp>
      <p:sp>
        <p:nvSpPr>
          <p:cNvPr id="5" name="Footer Placeholder 4">
            <a:extLst>
              <a:ext uri="{FF2B5EF4-FFF2-40B4-BE49-F238E27FC236}">
                <a16:creationId xmlns:a16="http://schemas.microsoft.com/office/drawing/2014/main" id="{B1650DFF-1B42-133C-AE84-BC5F3E9E6CF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159965B-4ED7-E641-CD7D-965D3368080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5334BF6A-E6A4-47AD-AED2-80318518E61B}" type="slidenum">
              <a:rPr lang="en-US" altLang="en-US"/>
              <a:pPr>
                <a:defRPr/>
              </a:pPr>
              <a:t>‹#›</a:t>
            </a:fld>
            <a:endParaRPr lang="en-US" altLang="en-US"/>
          </a:p>
        </p:txBody>
      </p:sp>
    </p:spTree>
    <p:extLst>
      <p:ext uri="{BB962C8B-B14F-4D97-AF65-F5344CB8AC3E}">
        <p14:creationId xmlns:p14="http://schemas.microsoft.com/office/powerpoint/2010/main" val="41676315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A28E6-F302-C29E-1773-7440C5E5611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868EDD8-41A6-41F4-B776-370A34C2B15A}" type="datetimeFigureOut">
              <a:rPr lang="en-US"/>
              <a:pPr>
                <a:defRPr/>
              </a:pPr>
              <a:t>5/16/2023</a:t>
            </a:fld>
            <a:endParaRPr lang="en-US"/>
          </a:p>
        </p:txBody>
      </p:sp>
      <p:sp>
        <p:nvSpPr>
          <p:cNvPr id="5" name="Footer Placeholder 4">
            <a:extLst>
              <a:ext uri="{FF2B5EF4-FFF2-40B4-BE49-F238E27FC236}">
                <a16:creationId xmlns:a16="http://schemas.microsoft.com/office/drawing/2014/main" id="{08ECD01D-43A3-3921-C462-89BBD45BD42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4E35F92-24F1-ED25-FD00-18A5061F8B4F}"/>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95AFFAF-27DE-4F1B-8FF8-206A0F2711C9}" type="slidenum">
              <a:rPr lang="en-US" altLang="en-US"/>
              <a:pPr>
                <a:defRPr/>
              </a:pPr>
              <a:t>‹#›</a:t>
            </a:fld>
            <a:endParaRPr lang="en-US" altLang="en-US"/>
          </a:p>
        </p:txBody>
      </p:sp>
    </p:spTree>
    <p:extLst>
      <p:ext uri="{BB962C8B-B14F-4D97-AF65-F5344CB8AC3E}">
        <p14:creationId xmlns:p14="http://schemas.microsoft.com/office/powerpoint/2010/main" val="1055135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501BB7-BBCD-5E72-94DD-1AF088D1A8BD}"/>
              </a:ext>
            </a:extLst>
          </p:cNvPr>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a:extLst>
              <a:ext uri="{FF2B5EF4-FFF2-40B4-BE49-F238E27FC236}">
                <a16:creationId xmlns:a16="http://schemas.microsoft.com/office/drawing/2014/main" id="{CEAF1CA7-CD05-00FA-CCB1-590E4EC00188}"/>
              </a:ext>
            </a:extLst>
          </p:cNvPr>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B34219D8-D21D-6559-9134-32A2C6046166}"/>
              </a:ext>
            </a:extLst>
          </p:cNvPr>
          <p:cNvSpPr>
            <a:spLocks noGrp="1"/>
          </p:cNvSpPr>
          <p:nvPr>
            <p:ph type="sldNum" sz="quarter" idx="12"/>
          </p:nvPr>
        </p:nvSpPr>
        <p:spPr/>
        <p:txBody>
          <a:bodyPr/>
          <a:lstStyle>
            <a:lvl1pPr>
              <a:defRPr/>
            </a:lvl1pPr>
          </a:lstStyle>
          <a:p>
            <a:pPr>
              <a:defRPr/>
            </a:pPr>
            <a:fld id="{AF3695AB-7B90-4DF2-AF71-0FF4742D8125}" type="slidenum">
              <a:rPr lang="en-US" altLang="en-US"/>
              <a:pPr>
                <a:defRPr/>
              </a:pPr>
              <a:t>‹#›</a:t>
            </a:fld>
            <a:endParaRPr lang="en-US" altLang="en-US"/>
          </a:p>
        </p:txBody>
      </p:sp>
    </p:spTree>
    <p:extLst>
      <p:ext uri="{BB962C8B-B14F-4D97-AF65-F5344CB8AC3E}">
        <p14:creationId xmlns:p14="http://schemas.microsoft.com/office/powerpoint/2010/main" val="21699313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1E7653-A546-24E8-85B9-21E091569F7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66EB1A0-F7B5-4B75-9735-30E8583D6A27}" type="datetimeFigureOut">
              <a:rPr lang="en-US"/>
              <a:pPr>
                <a:defRPr/>
              </a:pPr>
              <a:t>5/16/2023</a:t>
            </a:fld>
            <a:endParaRPr lang="en-US"/>
          </a:p>
        </p:txBody>
      </p:sp>
      <p:sp>
        <p:nvSpPr>
          <p:cNvPr id="6" name="Footer Placeholder 5">
            <a:extLst>
              <a:ext uri="{FF2B5EF4-FFF2-40B4-BE49-F238E27FC236}">
                <a16:creationId xmlns:a16="http://schemas.microsoft.com/office/drawing/2014/main" id="{EF50F810-D1DF-CC97-DEE7-2A4CCE9C6F7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A17D8FC-167C-AF7F-EAB9-F4A83F74710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B3A7216-6EE1-4F76-89B7-D85A97D74477}" type="slidenum">
              <a:rPr lang="en-US" altLang="en-US"/>
              <a:pPr>
                <a:defRPr/>
              </a:pPr>
              <a:t>‹#›</a:t>
            </a:fld>
            <a:endParaRPr lang="en-US" altLang="en-US"/>
          </a:p>
        </p:txBody>
      </p:sp>
    </p:spTree>
    <p:extLst>
      <p:ext uri="{BB962C8B-B14F-4D97-AF65-F5344CB8AC3E}">
        <p14:creationId xmlns:p14="http://schemas.microsoft.com/office/powerpoint/2010/main" val="32167113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526A80-180E-4971-0260-9EC6088A86A3}"/>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6269A0D-4ED6-46DF-BB68-A6D1AE4113F7}" type="datetimeFigureOut">
              <a:rPr lang="en-US"/>
              <a:pPr>
                <a:defRPr/>
              </a:pPr>
              <a:t>5/16/2023</a:t>
            </a:fld>
            <a:endParaRPr lang="en-US"/>
          </a:p>
        </p:txBody>
      </p:sp>
      <p:sp>
        <p:nvSpPr>
          <p:cNvPr id="8" name="Footer Placeholder 7">
            <a:extLst>
              <a:ext uri="{FF2B5EF4-FFF2-40B4-BE49-F238E27FC236}">
                <a16:creationId xmlns:a16="http://schemas.microsoft.com/office/drawing/2014/main" id="{B113D55D-5FF2-7CA8-1F6A-BA8943084BA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6B67B13-EB3F-D649-3F0C-55383EFE397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2573356-D33B-43CA-A3F4-D5EB2972D962}" type="slidenum">
              <a:rPr lang="en-US" altLang="en-US"/>
              <a:pPr>
                <a:defRPr/>
              </a:pPr>
              <a:t>‹#›</a:t>
            </a:fld>
            <a:endParaRPr lang="en-US" altLang="en-US"/>
          </a:p>
        </p:txBody>
      </p:sp>
    </p:spTree>
    <p:extLst>
      <p:ext uri="{BB962C8B-B14F-4D97-AF65-F5344CB8AC3E}">
        <p14:creationId xmlns:p14="http://schemas.microsoft.com/office/powerpoint/2010/main" val="38178076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77EDE1-1AAA-916D-4997-B5B945DBB0A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EBAB4DB-20E1-451D-ACE4-C965A341292E}" type="datetimeFigureOut">
              <a:rPr lang="en-US"/>
              <a:pPr>
                <a:defRPr/>
              </a:pPr>
              <a:t>5/16/2023</a:t>
            </a:fld>
            <a:endParaRPr lang="en-US"/>
          </a:p>
        </p:txBody>
      </p:sp>
      <p:sp>
        <p:nvSpPr>
          <p:cNvPr id="4" name="Footer Placeholder 3">
            <a:extLst>
              <a:ext uri="{FF2B5EF4-FFF2-40B4-BE49-F238E27FC236}">
                <a16:creationId xmlns:a16="http://schemas.microsoft.com/office/drawing/2014/main" id="{6AA918DA-F85C-173B-98BB-7A88021C436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25AA75A6-7E45-92D9-0A61-9D357C297F8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2F88B90-612B-498A-867B-F0DAC84D9DAC}" type="slidenum">
              <a:rPr lang="en-US" altLang="en-US"/>
              <a:pPr>
                <a:defRPr/>
              </a:pPr>
              <a:t>‹#›</a:t>
            </a:fld>
            <a:endParaRPr lang="en-US" altLang="en-US"/>
          </a:p>
        </p:txBody>
      </p:sp>
    </p:spTree>
    <p:extLst>
      <p:ext uri="{BB962C8B-B14F-4D97-AF65-F5344CB8AC3E}">
        <p14:creationId xmlns:p14="http://schemas.microsoft.com/office/powerpoint/2010/main" val="5693257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CEC37B-2889-4C21-51A1-C87F9523DA6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EE72BA7-C5A9-40DA-88BA-A47E33FC5F47}" type="datetimeFigureOut">
              <a:rPr lang="en-US"/>
              <a:pPr>
                <a:defRPr/>
              </a:pPr>
              <a:t>5/16/2023</a:t>
            </a:fld>
            <a:endParaRPr lang="en-US"/>
          </a:p>
        </p:txBody>
      </p:sp>
      <p:sp>
        <p:nvSpPr>
          <p:cNvPr id="3" name="Footer Placeholder 2">
            <a:extLst>
              <a:ext uri="{FF2B5EF4-FFF2-40B4-BE49-F238E27FC236}">
                <a16:creationId xmlns:a16="http://schemas.microsoft.com/office/drawing/2014/main" id="{E70A53D8-AF90-61D6-BCC6-5C14F9FCB68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1AABE2A2-5581-26BA-9722-978B4791CC1C}"/>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4A0CDBA-D001-4A1E-9E7B-42DD5F2A35B7}" type="slidenum">
              <a:rPr lang="en-US" altLang="en-US"/>
              <a:pPr>
                <a:defRPr/>
              </a:pPr>
              <a:t>‹#›</a:t>
            </a:fld>
            <a:endParaRPr lang="en-US" altLang="en-US"/>
          </a:p>
        </p:txBody>
      </p:sp>
    </p:spTree>
    <p:extLst>
      <p:ext uri="{BB962C8B-B14F-4D97-AF65-F5344CB8AC3E}">
        <p14:creationId xmlns:p14="http://schemas.microsoft.com/office/powerpoint/2010/main" val="6240106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8C5D648-2650-9404-5A22-8E3BADE64DF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8362466-2EA0-4BE8-B89A-21DE8B1BFDEA}" type="datetimeFigureOut">
              <a:rPr lang="en-US"/>
              <a:pPr>
                <a:defRPr/>
              </a:pPr>
              <a:t>5/16/2023</a:t>
            </a:fld>
            <a:endParaRPr lang="en-US"/>
          </a:p>
        </p:txBody>
      </p:sp>
      <p:sp>
        <p:nvSpPr>
          <p:cNvPr id="6" name="Footer Placeholder 5">
            <a:extLst>
              <a:ext uri="{FF2B5EF4-FFF2-40B4-BE49-F238E27FC236}">
                <a16:creationId xmlns:a16="http://schemas.microsoft.com/office/drawing/2014/main" id="{8DF68D33-832C-DF92-2ECC-18C876718C6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2427B09-0586-EAE4-00E8-0CE7DCC4D9E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D75BC61-7AD3-4DE6-A975-6F299D1D8183}" type="slidenum">
              <a:rPr lang="en-US" altLang="en-US"/>
              <a:pPr>
                <a:defRPr/>
              </a:pPr>
              <a:t>‹#›</a:t>
            </a:fld>
            <a:endParaRPr lang="en-US" altLang="en-US"/>
          </a:p>
        </p:txBody>
      </p:sp>
    </p:spTree>
    <p:extLst>
      <p:ext uri="{BB962C8B-B14F-4D97-AF65-F5344CB8AC3E}">
        <p14:creationId xmlns:p14="http://schemas.microsoft.com/office/powerpoint/2010/main" val="21131292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326A8BD-CA6F-9A60-637B-BA6D0595A76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9E92F68-95AD-4A7F-B9E7-1EAE06D594AB}" type="datetimeFigureOut">
              <a:rPr lang="en-US"/>
              <a:pPr>
                <a:defRPr/>
              </a:pPr>
              <a:t>5/16/2023</a:t>
            </a:fld>
            <a:endParaRPr lang="en-US"/>
          </a:p>
        </p:txBody>
      </p:sp>
      <p:sp>
        <p:nvSpPr>
          <p:cNvPr id="6" name="Footer Placeholder 5">
            <a:extLst>
              <a:ext uri="{FF2B5EF4-FFF2-40B4-BE49-F238E27FC236}">
                <a16:creationId xmlns:a16="http://schemas.microsoft.com/office/drawing/2014/main" id="{DB5AFA5C-466E-E052-F2B1-7D9D7A21347C}"/>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F959758-BFE5-554D-F7B5-35065247F38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5B9849D-B1FE-48BA-BA56-7AB704718A74}" type="slidenum">
              <a:rPr lang="en-US" altLang="en-US"/>
              <a:pPr>
                <a:defRPr/>
              </a:pPr>
              <a:t>‹#›</a:t>
            </a:fld>
            <a:endParaRPr lang="en-US" altLang="en-US"/>
          </a:p>
        </p:txBody>
      </p:sp>
    </p:spTree>
    <p:extLst>
      <p:ext uri="{BB962C8B-B14F-4D97-AF65-F5344CB8AC3E}">
        <p14:creationId xmlns:p14="http://schemas.microsoft.com/office/powerpoint/2010/main" val="29219472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418ED-5194-2495-1C74-7AD147D1489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DE4F2A0-F1D5-4522-A3DB-37B4CAFB9096}" type="datetimeFigureOut">
              <a:rPr lang="en-US"/>
              <a:pPr>
                <a:defRPr/>
              </a:pPr>
              <a:t>5/16/2023</a:t>
            </a:fld>
            <a:endParaRPr lang="en-US"/>
          </a:p>
        </p:txBody>
      </p:sp>
      <p:sp>
        <p:nvSpPr>
          <p:cNvPr id="5" name="Footer Placeholder 4">
            <a:extLst>
              <a:ext uri="{FF2B5EF4-FFF2-40B4-BE49-F238E27FC236}">
                <a16:creationId xmlns:a16="http://schemas.microsoft.com/office/drawing/2014/main" id="{4B406B21-10C4-43B0-416A-0DDA866F5EF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22F836D-1A8B-5872-4C3B-2A8634538689}"/>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A90AE54-178E-4A62-953B-2CB0BE318860}" type="slidenum">
              <a:rPr lang="en-US" altLang="en-US"/>
              <a:pPr>
                <a:defRPr/>
              </a:pPr>
              <a:t>‹#›</a:t>
            </a:fld>
            <a:endParaRPr lang="en-US" altLang="en-US"/>
          </a:p>
        </p:txBody>
      </p:sp>
    </p:spTree>
    <p:extLst>
      <p:ext uri="{BB962C8B-B14F-4D97-AF65-F5344CB8AC3E}">
        <p14:creationId xmlns:p14="http://schemas.microsoft.com/office/powerpoint/2010/main" val="40266355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26141-F6E8-5468-F2FE-EDE13A0DD28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86456C0-68D4-487A-B1A8-DFE43F98D65C}" type="datetimeFigureOut">
              <a:rPr lang="en-US"/>
              <a:pPr>
                <a:defRPr/>
              </a:pPr>
              <a:t>5/16/2023</a:t>
            </a:fld>
            <a:endParaRPr lang="en-US"/>
          </a:p>
        </p:txBody>
      </p:sp>
      <p:sp>
        <p:nvSpPr>
          <p:cNvPr id="5" name="Footer Placeholder 4">
            <a:extLst>
              <a:ext uri="{FF2B5EF4-FFF2-40B4-BE49-F238E27FC236}">
                <a16:creationId xmlns:a16="http://schemas.microsoft.com/office/drawing/2014/main" id="{88CBD497-B6ED-297F-4121-F9EB0608E9F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1562AEF-FA40-307E-5593-0301EFE0FF9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DC2D7BB-DE7F-4C5E-BCBC-12775B40B0A8}" type="slidenum">
              <a:rPr lang="en-US" altLang="en-US"/>
              <a:pPr>
                <a:defRPr/>
              </a:pPr>
              <a:t>‹#›</a:t>
            </a:fld>
            <a:endParaRPr lang="en-US" altLang="en-US"/>
          </a:p>
        </p:txBody>
      </p:sp>
    </p:spTree>
    <p:extLst>
      <p:ext uri="{BB962C8B-B14F-4D97-AF65-F5344CB8AC3E}">
        <p14:creationId xmlns:p14="http://schemas.microsoft.com/office/powerpoint/2010/main" val="1899334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78AFFD2-1776-369B-9FF0-4B96AB00A2C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4B78176-85BB-4C77-ACBD-4DF17C1B1E99}" type="datetimeFigureOut">
              <a:rPr lang="en-US"/>
              <a:pPr>
                <a:defRPr/>
              </a:pPr>
              <a:t>5/16/2023</a:t>
            </a:fld>
            <a:endParaRPr lang="en-US"/>
          </a:p>
        </p:txBody>
      </p:sp>
      <p:sp>
        <p:nvSpPr>
          <p:cNvPr id="5" name="Footer Placeholder 4">
            <a:extLst>
              <a:ext uri="{FF2B5EF4-FFF2-40B4-BE49-F238E27FC236}">
                <a16:creationId xmlns:a16="http://schemas.microsoft.com/office/drawing/2014/main" id="{A6D74803-9838-ECDA-25CB-428F28E8B4B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3469D8F-B002-BD56-3100-193480D2EAE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8839099-9513-41FC-BCD0-74DB5624AD84}" type="slidenum">
              <a:rPr lang="en-US" altLang="en-US"/>
              <a:pPr>
                <a:defRPr/>
              </a:pPr>
              <a:t>‹#›</a:t>
            </a:fld>
            <a:endParaRPr lang="en-US" altLang="en-US"/>
          </a:p>
        </p:txBody>
      </p:sp>
    </p:spTree>
    <p:extLst>
      <p:ext uri="{BB962C8B-B14F-4D97-AF65-F5344CB8AC3E}">
        <p14:creationId xmlns:p14="http://schemas.microsoft.com/office/powerpoint/2010/main" val="23913126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1DBA7-52A3-4DEB-6F33-F38BAC084D3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993FF95-6E58-4E54-8144-CE16E83BEB11}" type="datetimeFigureOut">
              <a:rPr lang="en-US"/>
              <a:pPr>
                <a:defRPr/>
              </a:pPr>
              <a:t>5/16/2023</a:t>
            </a:fld>
            <a:endParaRPr lang="en-US"/>
          </a:p>
        </p:txBody>
      </p:sp>
      <p:sp>
        <p:nvSpPr>
          <p:cNvPr id="5" name="Footer Placeholder 4">
            <a:extLst>
              <a:ext uri="{FF2B5EF4-FFF2-40B4-BE49-F238E27FC236}">
                <a16:creationId xmlns:a16="http://schemas.microsoft.com/office/drawing/2014/main" id="{C512BB58-14F0-EE72-7C6B-CC043960EA13}"/>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3241D7B-3688-1A59-3E99-6A78479A8F4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9E38BD6-41A0-48DB-96ED-3666A29F1CA0}" type="slidenum">
              <a:rPr lang="en-US" altLang="en-US"/>
              <a:pPr>
                <a:defRPr/>
              </a:pPr>
              <a:t>‹#›</a:t>
            </a:fld>
            <a:endParaRPr lang="en-US" altLang="en-US"/>
          </a:p>
        </p:txBody>
      </p:sp>
    </p:spTree>
    <p:extLst>
      <p:ext uri="{BB962C8B-B14F-4D97-AF65-F5344CB8AC3E}">
        <p14:creationId xmlns:p14="http://schemas.microsoft.com/office/powerpoint/2010/main" val="2808202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FF5636D-BF36-3629-4509-CEA4C2C89BF9}"/>
              </a:ext>
            </a:extLst>
          </p:cNvPr>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20808FA-C056-F4A0-95BD-2494409E3E30}"/>
              </a:ext>
            </a:extLst>
          </p:cNvPr>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4FF7C6E-44A9-494A-BFA8-4DEF5611BB45}"/>
              </a:ext>
            </a:extLst>
          </p:cNvPr>
          <p:cNvSpPr>
            <a:spLocks noGrp="1"/>
          </p:cNvSpPr>
          <p:nvPr>
            <p:ph type="sldNum" sz="quarter" idx="12"/>
          </p:nvPr>
        </p:nvSpPr>
        <p:spPr/>
        <p:txBody>
          <a:bodyPr/>
          <a:lstStyle>
            <a:lvl1pPr>
              <a:defRPr/>
            </a:lvl1pPr>
          </a:lstStyle>
          <a:p>
            <a:pPr>
              <a:defRPr/>
            </a:pPr>
            <a:fld id="{01F05E38-E447-4DC6-8823-06B8C383E56B}" type="slidenum">
              <a:rPr lang="en-US" altLang="en-US"/>
              <a:pPr>
                <a:defRPr/>
              </a:pPr>
              <a:t>‹#›</a:t>
            </a:fld>
            <a:endParaRPr lang="en-US" altLang="en-US"/>
          </a:p>
        </p:txBody>
      </p:sp>
    </p:spTree>
    <p:extLst>
      <p:ext uri="{BB962C8B-B14F-4D97-AF65-F5344CB8AC3E}">
        <p14:creationId xmlns:p14="http://schemas.microsoft.com/office/powerpoint/2010/main" val="33257517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167E02-69B7-71D6-8586-8E0C505EE95F}"/>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B690E26-2B12-4E0F-8D3A-ABB828841073}" type="datetimeFigureOut">
              <a:rPr lang="en-US"/>
              <a:pPr>
                <a:defRPr/>
              </a:pPr>
              <a:t>5/16/2023</a:t>
            </a:fld>
            <a:endParaRPr lang="en-US"/>
          </a:p>
        </p:txBody>
      </p:sp>
      <p:sp>
        <p:nvSpPr>
          <p:cNvPr id="5" name="Footer Placeholder 4">
            <a:extLst>
              <a:ext uri="{FF2B5EF4-FFF2-40B4-BE49-F238E27FC236}">
                <a16:creationId xmlns:a16="http://schemas.microsoft.com/office/drawing/2014/main" id="{AF9E4B07-05F9-9CFE-BA7F-1EB408773C1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878974A-88BB-939A-598D-7A10AE3E44DB}"/>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5A40B06-FFD6-4DC5-AE87-F80D0B038230}" type="slidenum">
              <a:rPr lang="en-US" altLang="en-US"/>
              <a:pPr>
                <a:defRPr/>
              </a:pPr>
              <a:t>‹#›</a:t>
            </a:fld>
            <a:endParaRPr lang="en-US" altLang="en-US"/>
          </a:p>
        </p:txBody>
      </p:sp>
    </p:spTree>
    <p:extLst>
      <p:ext uri="{BB962C8B-B14F-4D97-AF65-F5344CB8AC3E}">
        <p14:creationId xmlns:p14="http://schemas.microsoft.com/office/powerpoint/2010/main" val="10823820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238AA1-10A4-6C3C-B10F-7D7DB9DB8333}"/>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AFB24C9-C59A-4993-82A3-154A2585DE9D}" type="datetimeFigureOut">
              <a:rPr lang="en-US"/>
              <a:pPr>
                <a:defRPr/>
              </a:pPr>
              <a:t>5/16/2023</a:t>
            </a:fld>
            <a:endParaRPr lang="en-US"/>
          </a:p>
        </p:txBody>
      </p:sp>
      <p:sp>
        <p:nvSpPr>
          <p:cNvPr id="6" name="Footer Placeholder 5">
            <a:extLst>
              <a:ext uri="{FF2B5EF4-FFF2-40B4-BE49-F238E27FC236}">
                <a16:creationId xmlns:a16="http://schemas.microsoft.com/office/drawing/2014/main" id="{392D3C96-E9DF-38CF-8559-EB4B165EC2D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F2ADD51-38D5-EB31-EE6A-204143BADA8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3A20E37-DA57-487B-AC0C-FB591D1596F9}" type="slidenum">
              <a:rPr lang="en-US" altLang="en-US"/>
              <a:pPr>
                <a:defRPr/>
              </a:pPr>
              <a:t>‹#›</a:t>
            </a:fld>
            <a:endParaRPr lang="en-US" altLang="en-US"/>
          </a:p>
        </p:txBody>
      </p:sp>
    </p:spTree>
    <p:extLst>
      <p:ext uri="{BB962C8B-B14F-4D97-AF65-F5344CB8AC3E}">
        <p14:creationId xmlns:p14="http://schemas.microsoft.com/office/powerpoint/2010/main" val="25633229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F8B462-7DD7-60AC-475C-83A48847B17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7E3BB41-2AAF-4852-8491-0E59DA9FA44A}" type="datetimeFigureOut">
              <a:rPr lang="en-US"/>
              <a:pPr>
                <a:defRPr/>
              </a:pPr>
              <a:t>5/16/2023</a:t>
            </a:fld>
            <a:endParaRPr lang="en-US"/>
          </a:p>
        </p:txBody>
      </p:sp>
      <p:sp>
        <p:nvSpPr>
          <p:cNvPr id="8" name="Footer Placeholder 7">
            <a:extLst>
              <a:ext uri="{FF2B5EF4-FFF2-40B4-BE49-F238E27FC236}">
                <a16:creationId xmlns:a16="http://schemas.microsoft.com/office/drawing/2014/main" id="{801F65E0-F903-9E02-4567-1D597659D52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E02CF345-5AAC-245F-3284-477F9C25521B}"/>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71A41A0-D09A-4835-AB06-EAEFC3D0A6D3}" type="slidenum">
              <a:rPr lang="en-US" altLang="en-US"/>
              <a:pPr>
                <a:defRPr/>
              </a:pPr>
              <a:t>‹#›</a:t>
            </a:fld>
            <a:endParaRPr lang="en-US" altLang="en-US"/>
          </a:p>
        </p:txBody>
      </p:sp>
    </p:spTree>
    <p:extLst>
      <p:ext uri="{BB962C8B-B14F-4D97-AF65-F5344CB8AC3E}">
        <p14:creationId xmlns:p14="http://schemas.microsoft.com/office/powerpoint/2010/main" val="35698708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1CF3C1-6B0D-0128-D315-79940D50AB1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EF52422-2D8A-41B2-9465-8330F50DB82B}" type="datetimeFigureOut">
              <a:rPr lang="en-US"/>
              <a:pPr>
                <a:defRPr/>
              </a:pPr>
              <a:t>5/16/2023</a:t>
            </a:fld>
            <a:endParaRPr lang="en-US"/>
          </a:p>
        </p:txBody>
      </p:sp>
      <p:sp>
        <p:nvSpPr>
          <p:cNvPr id="4" name="Footer Placeholder 3">
            <a:extLst>
              <a:ext uri="{FF2B5EF4-FFF2-40B4-BE49-F238E27FC236}">
                <a16:creationId xmlns:a16="http://schemas.microsoft.com/office/drawing/2014/main" id="{F8AE3F4C-AC33-096F-611F-ADBB95871B40}"/>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B56AE1F-944A-5D53-228E-2793BFD0681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53F7E06-D352-411F-A6AF-74709BFF610D}" type="slidenum">
              <a:rPr lang="en-US" altLang="en-US"/>
              <a:pPr>
                <a:defRPr/>
              </a:pPr>
              <a:t>‹#›</a:t>
            </a:fld>
            <a:endParaRPr lang="en-US" altLang="en-US"/>
          </a:p>
        </p:txBody>
      </p:sp>
    </p:spTree>
    <p:extLst>
      <p:ext uri="{BB962C8B-B14F-4D97-AF65-F5344CB8AC3E}">
        <p14:creationId xmlns:p14="http://schemas.microsoft.com/office/powerpoint/2010/main" val="25759769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87CDA-66F2-B4D0-0859-83DD7A7FBFA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6044AF0-0703-42BC-BD0D-2EF6E71C13D9}" type="datetimeFigureOut">
              <a:rPr lang="en-US"/>
              <a:pPr>
                <a:defRPr/>
              </a:pPr>
              <a:t>5/16/2023</a:t>
            </a:fld>
            <a:endParaRPr lang="en-US"/>
          </a:p>
        </p:txBody>
      </p:sp>
      <p:sp>
        <p:nvSpPr>
          <p:cNvPr id="3" name="Footer Placeholder 2">
            <a:extLst>
              <a:ext uri="{FF2B5EF4-FFF2-40B4-BE49-F238E27FC236}">
                <a16:creationId xmlns:a16="http://schemas.microsoft.com/office/drawing/2014/main" id="{1F5318C3-C483-A057-41EC-717A9005F9DC}"/>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A4BF7F31-B443-0199-7E12-67E952B5F4BF}"/>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7D28436-EEA9-42B5-A009-0AC37FE914CB}" type="slidenum">
              <a:rPr lang="en-US" altLang="en-US"/>
              <a:pPr>
                <a:defRPr/>
              </a:pPr>
              <a:t>‹#›</a:t>
            </a:fld>
            <a:endParaRPr lang="en-US" altLang="en-US"/>
          </a:p>
        </p:txBody>
      </p:sp>
    </p:spTree>
    <p:extLst>
      <p:ext uri="{BB962C8B-B14F-4D97-AF65-F5344CB8AC3E}">
        <p14:creationId xmlns:p14="http://schemas.microsoft.com/office/powerpoint/2010/main" val="1695669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CC4BEB8-2429-C091-35D2-2BF5E972B26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103F622-B7DA-4898-B9B4-912EEDB7EDC8}" type="datetimeFigureOut">
              <a:rPr lang="en-US"/>
              <a:pPr>
                <a:defRPr/>
              </a:pPr>
              <a:t>5/16/2023</a:t>
            </a:fld>
            <a:endParaRPr lang="en-US"/>
          </a:p>
        </p:txBody>
      </p:sp>
      <p:sp>
        <p:nvSpPr>
          <p:cNvPr id="6" name="Footer Placeholder 5">
            <a:extLst>
              <a:ext uri="{FF2B5EF4-FFF2-40B4-BE49-F238E27FC236}">
                <a16:creationId xmlns:a16="http://schemas.microsoft.com/office/drawing/2014/main" id="{9DE9C046-F7CE-C667-726D-486098095D7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0D1534B-D353-79E1-E917-E9298B2D176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71475F8-0984-407B-A8AF-DFD8D8C2B2E5}" type="slidenum">
              <a:rPr lang="en-US" altLang="en-US"/>
              <a:pPr>
                <a:defRPr/>
              </a:pPr>
              <a:t>‹#›</a:t>
            </a:fld>
            <a:endParaRPr lang="en-US" altLang="en-US"/>
          </a:p>
        </p:txBody>
      </p:sp>
    </p:spTree>
    <p:extLst>
      <p:ext uri="{BB962C8B-B14F-4D97-AF65-F5344CB8AC3E}">
        <p14:creationId xmlns:p14="http://schemas.microsoft.com/office/powerpoint/2010/main" val="15961617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AF7F06A-7016-7EB7-3419-47B8B17F01FD}"/>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E7727D0-718D-487B-AD81-FE6821DDC8FE}" type="datetimeFigureOut">
              <a:rPr lang="en-US"/>
              <a:pPr>
                <a:defRPr/>
              </a:pPr>
              <a:t>5/16/2023</a:t>
            </a:fld>
            <a:endParaRPr lang="en-US"/>
          </a:p>
        </p:txBody>
      </p:sp>
      <p:sp>
        <p:nvSpPr>
          <p:cNvPr id="6" name="Footer Placeholder 5">
            <a:extLst>
              <a:ext uri="{FF2B5EF4-FFF2-40B4-BE49-F238E27FC236}">
                <a16:creationId xmlns:a16="http://schemas.microsoft.com/office/drawing/2014/main" id="{71F739CE-5658-F805-2270-8D5FDD4718BC}"/>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811B8D6-380A-D6A4-F2F6-202A336C6E9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349C7D4-4938-43FF-A2E6-5AD1919CEBEB}" type="slidenum">
              <a:rPr lang="en-US" altLang="en-US"/>
              <a:pPr>
                <a:defRPr/>
              </a:pPr>
              <a:t>‹#›</a:t>
            </a:fld>
            <a:endParaRPr lang="en-US" altLang="en-US"/>
          </a:p>
        </p:txBody>
      </p:sp>
    </p:spTree>
    <p:extLst>
      <p:ext uri="{BB962C8B-B14F-4D97-AF65-F5344CB8AC3E}">
        <p14:creationId xmlns:p14="http://schemas.microsoft.com/office/powerpoint/2010/main" val="5442224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3B22A2-C42C-F920-7E94-8761E1273B2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E1A3C81-21B6-4905-A5B8-6C76F8717B04}" type="datetimeFigureOut">
              <a:rPr lang="en-US"/>
              <a:pPr>
                <a:defRPr/>
              </a:pPr>
              <a:t>5/16/2023</a:t>
            </a:fld>
            <a:endParaRPr lang="en-US"/>
          </a:p>
        </p:txBody>
      </p:sp>
      <p:sp>
        <p:nvSpPr>
          <p:cNvPr id="5" name="Footer Placeholder 4">
            <a:extLst>
              <a:ext uri="{FF2B5EF4-FFF2-40B4-BE49-F238E27FC236}">
                <a16:creationId xmlns:a16="http://schemas.microsoft.com/office/drawing/2014/main" id="{BC68C761-5857-9517-E298-549B31AD3D2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BD05AAB-3653-0BAE-38D3-98A87B93146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226808D-0E14-439C-9D11-AC1B67FCAB42}" type="slidenum">
              <a:rPr lang="en-US" altLang="en-US"/>
              <a:pPr>
                <a:defRPr/>
              </a:pPr>
              <a:t>‹#›</a:t>
            </a:fld>
            <a:endParaRPr lang="en-US" altLang="en-US"/>
          </a:p>
        </p:txBody>
      </p:sp>
    </p:spTree>
    <p:extLst>
      <p:ext uri="{BB962C8B-B14F-4D97-AF65-F5344CB8AC3E}">
        <p14:creationId xmlns:p14="http://schemas.microsoft.com/office/powerpoint/2010/main" val="5695195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77585-2498-930F-C2D0-EC511BDF6415}"/>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42D26EE-8FF4-4FD2-93A3-E4249CE7F436}" type="datetimeFigureOut">
              <a:rPr lang="en-US"/>
              <a:pPr>
                <a:defRPr/>
              </a:pPr>
              <a:t>5/16/2023</a:t>
            </a:fld>
            <a:endParaRPr lang="en-US"/>
          </a:p>
        </p:txBody>
      </p:sp>
      <p:sp>
        <p:nvSpPr>
          <p:cNvPr id="5" name="Footer Placeholder 4">
            <a:extLst>
              <a:ext uri="{FF2B5EF4-FFF2-40B4-BE49-F238E27FC236}">
                <a16:creationId xmlns:a16="http://schemas.microsoft.com/office/drawing/2014/main" id="{EBB2E4B6-EFCD-6FC4-721C-8C1D8469845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2942B21-F3D5-715B-E4CB-4CABE129DB1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27669AC6-22B6-449F-8090-11810A1ED074}" type="slidenum">
              <a:rPr lang="en-US" altLang="en-US"/>
              <a:pPr>
                <a:defRPr/>
              </a:pPr>
              <a:t>‹#›</a:t>
            </a:fld>
            <a:endParaRPr lang="en-US" altLang="en-US"/>
          </a:p>
        </p:txBody>
      </p:sp>
    </p:spTree>
    <p:extLst>
      <p:ext uri="{BB962C8B-B14F-4D97-AF65-F5344CB8AC3E}">
        <p14:creationId xmlns:p14="http://schemas.microsoft.com/office/powerpoint/2010/main" val="42182044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FC21ECA-2552-9DE8-373E-BD251A7DF5B5}"/>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F686D13-5FBA-41D3-886A-58039D69D204}" type="datetimeFigureOut">
              <a:rPr lang="en-US"/>
              <a:pPr>
                <a:defRPr/>
              </a:pPr>
              <a:t>5/16/2023</a:t>
            </a:fld>
            <a:endParaRPr lang="en-US"/>
          </a:p>
        </p:txBody>
      </p:sp>
      <p:sp>
        <p:nvSpPr>
          <p:cNvPr id="5" name="Footer Placeholder 4">
            <a:extLst>
              <a:ext uri="{FF2B5EF4-FFF2-40B4-BE49-F238E27FC236}">
                <a16:creationId xmlns:a16="http://schemas.microsoft.com/office/drawing/2014/main" id="{CD881E02-F2FD-AEE4-C660-A2A9AF5B9C6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AB15557-4535-76E4-6C01-250840F4413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A7C59D9-A0CE-465E-996E-F38CDD3ED6AC}" type="slidenum">
              <a:rPr lang="en-US" altLang="en-US"/>
              <a:pPr>
                <a:defRPr/>
              </a:pPr>
              <a:t>‹#›</a:t>
            </a:fld>
            <a:endParaRPr lang="en-US" altLang="en-US"/>
          </a:p>
        </p:txBody>
      </p:sp>
    </p:spTree>
    <p:extLst>
      <p:ext uri="{BB962C8B-B14F-4D97-AF65-F5344CB8AC3E}">
        <p14:creationId xmlns:p14="http://schemas.microsoft.com/office/powerpoint/2010/main" val="190888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76C290-0666-1A68-0979-7926A296196E}"/>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a:extLst>
              <a:ext uri="{FF2B5EF4-FFF2-40B4-BE49-F238E27FC236}">
                <a16:creationId xmlns:a16="http://schemas.microsoft.com/office/drawing/2014/main" id="{EFC5714C-1058-5707-9841-65BFE3999509}"/>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a:extLst>
              <a:ext uri="{FF2B5EF4-FFF2-40B4-BE49-F238E27FC236}">
                <a16:creationId xmlns:a16="http://schemas.microsoft.com/office/drawing/2014/main" id="{F8B2C52D-5465-3AAF-B397-11DD0FF18D08}"/>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C6159A17-A901-4C9F-A45E-079CACE608D8}" type="slidenum">
              <a:rPr lang="en-US" altLang="en-US"/>
              <a:pPr>
                <a:defRPr/>
              </a:pPr>
              <a:t>‹#›</a:t>
            </a:fld>
            <a:endParaRPr lang="en-US" altLang="en-US"/>
          </a:p>
        </p:txBody>
      </p:sp>
    </p:spTree>
    <p:extLst>
      <p:ext uri="{BB962C8B-B14F-4D97-AF65-F5344CB8AC3E}">
        <p14:creationId xmlns:p14="http://schemas.microsoft.com/office/powerpoint/2010/main" val="3040871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D277B30-9A90-E219-8B83-EF0FAFE8C5E8}"/>
              </a:ext>
            </a:extLst>
          </p:cNvPr>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7EE321DC-AB8B-F608-E665-F6E03C7F12DF}"/>
              </a:ext>
            </a:extLst>
          </p:cNvPr>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D2C42B73-3F1A-3680-BA92-12FB75D407A0}"/>
              </a:ext>
            </a:extLst>
          </p:cNvPr>
          <p:cNvSpPr>
            <a:spLocks noGrp="1"/>
          </p:cNvSpPr>
          <p:nvPr>
            <p:ph type="sldNum" sz="quarter" idx="12"/>
          </p:nvPr>
        </p:nvSpPr>
        <p:spPr/>
        <p:txBody>
          <a:bodyPr/>
          <a:lstStyle>
            <a:lvl1pPr>
              <a:defRPr/>
            </a:lvl1pPr>
          </a:lstStyle>
          <a:p>
            <a:pPr>
              <a:defRPr/>
            </a:pPr>
            <a:fld id="{C5D23E27-9746-4D45-8BE9-07E684B9ECF6}" type="slidenum">
              <a:rPr lang="en-US" altLang="en-US"/>
              <a:pPr>
                <a:defRPr/>
              </a:pPr>
              <a:t>‹#›</a:t>
            </a:fld>
            <a:endParaRPr lang="en-US" altLang="en-US"/>
          </a:p>
        </p:txBody>
      </p:sp>
    </p:spTree>
    <p:extLst>
      <p:ext uri="{BB962C8B-B14F-4D97-AF65-F5344CB8AC3E}">
        <p14:creationId xmlns:p14="http://schemas.microsoft.com/office/powerpoint/2010/main" val="218524388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ED1C-E18A-9EFB-62D2-C73C7A2CBFA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921EE23-2D9B-4848-BDB3-90F3894077C6}" type="datetimeFigureOut">
              <a:rPr lang="en-US"/>
              <a:pPr>
                <a:defRPr/>
              </a:pPr>
              <a:t>5/16/2023</a:t>
            </a:fld>
            <a:endParaRPr lang="en-US"/>
          </a:p>
        </p:txBody>
      </p:sp>
      <p:sp>
        <p:nvSpPr>
          <p:cNvPr id="5" name="Footer Placeholder 4">
            <a:extLst>
              <a:ext uri="{FF2B5EF4-FFF2-40B4-BE49-F238E27FC236}">
                <a16:creationId xmlns:a16="http://schemas.microsoft.com/office/drawing/2014/main" id="{065EEB49-CF9F-2E6F-9E79-8DF27A8E01F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43545D8-D7D5-E57C-F58B-BB118B07ECBC}"/>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2D571AF-EE55-49C7-B11F-3891AF0471F4}" type="slidenum">
              <a:rPr lang="en-US" altLang="en-US"/>
              <a:pPr>
                <a:defRPr/>
              </a:pPr>
              <a:t>‹#›</a:t>
            </a:fld>
            <a:endParaRPr lang="en-US" altLang="en-US"/>
          </a:p>
        </p:txBody>
      </p:sp>
    </p:spTree>
    <p:extLst>
      <p:ext uri="{BB962C8B-B14F-4D97-AF65-F5344CB8AC3E}">
        <p14:creationId xmlns:p14="http://schemas.microsoft.com/office/powerpoint/2010/main" val="18109285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088BC3-C166-9AC2-EC24-AD41C2204CE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EA4884D-6830-492E-BC9E-80E916C71AD7}" type="datetimeFigureOut">
              <a:rPr lang="en-US"/>
              <a:pPr>
                <a:defRPr/>
              </a:pPr>
              <a:t>5/16/2023</a:t>
            </a:fld>
            <a:endParaRPr lang="en-US"/>
          </a:p>
        </p:txBody>
      </p:sp>
      <p:sp>
        <p:nvSpPr>
          <p:cNvPr id="5" name="Footer Placeholder 4">
            <a:extLst>
              <a:ext uri="{FF2B5EF4-FFF2-40B4-BE49-F238E27FC236}">
                <a16:creationId xmlns:a16="http://schemas.microsoft.com/office/drawing/2014/main" id="{B4BB76E4-BEDC-522A-C48A-7BA9ECED89F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F93BC8C-C8B3-084C-DEAC-813F7CB28C7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E6FCB29-05B7-413A-A343-3D5540115FEC}" type="slidenum">
              <a:rPr lang="en-US" altLang="en-US"/>
              <a:pPr>
                <a:defRPr/>
              </a:pPr>
              <a:t>‹#›</a:t>
            </a:fld>
            <a:endParaRPr lang="en-US" altLang="en-US"/>
          </a:p>
        </p:txBody>
      </p:sp>
    </p:spTree>
    <p:extLst>
      <p:ext uri="{BB962C8B-B14F-4D97-AF65-F5344CB8AC3E}">
        <p14:creationId xmlns:p14="http://schemas.microsoft.com/office/powerpoint/2010/main" val="23435748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9387BA-558D-7CD8-90E1-9B8FA37CAFE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FA3FE5D-9C0B-4631-9251-A2866E4C8E2A}" type="datetimeFigureOut">
              <a:rPr lang="en-US"/>
              <a:pPr>
                <a:defRPr/>
              </a:pPr>
              <a:t>5/16/2023</a:t>
            </a:fld>
            <a:endParaRPr lang="en-US"/>
          </a:p>
        </p:txBody>
      </p:sp>
      <p:sp>
        <p:nvSpPr>
          <p:cNvPr id="6" name="Footer Placeholder 5">
            <a:extLst>
              <a:ext uri="{FF2B5EF4-FFF2-40B4-BE49-F238E27FC236}">
                <a16:creationId xmlns:a16="http://schemas.microsoft.com/office/drawing/2014/main" id="{537CBFC1-9C43-2526-1968-E8270ABBF52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80174FB-2343-B1A5-092B-CAF6B4B4462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C49A17C-B922-4593-822C-C1381CFD93D8}" type="slidenum">
              <a:rPr lang="en-US" altLang="en-US"/>
              <a:pPr>
                <a:defRPr/>
              </a:pPr>
              <a:t>‹#›</a:t>
            </a:fld>
            <a:endParaRPr lang="en-US" altLang="en-US"/>
          </a:p>
        </p:txBody>
      </p:sp>
    </p:spTree>
    <p:extLst>
      <p:ext uri="{BB962C8B-B14F-4D97-AF65-F5344CB8AC3E}">
        <p14:creationId xmlns:p14="http://schemas.microsoft.com/office/powerpoint/2010/main" val="40165828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19293F-2A25-6AB3-1DBF-A7965CD86FD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2F2F94D-F392-40EC-BF52-49B6639E0652}" type="datetimeFigureOut">
              <a:rPr lang="en-US"/>
              <a:pPr>
                <a:defRPr/>
              </a:pPr>
              <a:t>5/16/2023</a:t>
            </a:fld>
            <a:endParaRPr lang="en-US"/>
          </a:p>
        </p:txBody>
      </p:sp>
      <p:sp>
        <p:nvSpPr>
          <p:cNvPr id="8" name="Footer Placeholder 7">
            <a:extLst>
              <a:ext uri="{FF2B5EF4-FFF2-40B4-BE49-F238E27FC236}">
                <a16:creationId xmlns:a16="http://schemas.microsoft.com/office/drawing/2014/main" id="{BD273E85-2B76-DDE4-B512-A31D033C2A8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6292FB37-6B71-0A37-9249-439C9957C98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48EA674-2E4C-4D87-B6AA-050948E0A85D}" type="slidenum">
              <a:rPr lang="en-US" altLang="en-US"/>
              <a:pPr>
                <a:defRPr/>
              </a:pPr>
              <a:t>‹#›</a:t>
            </a:fld>
            <a:endParaRPr lang="en-US" altLang="en-US"/>
          </a:p>
        </p:txBody>
      </p:sp>
    </p:spTree>
    <p:extLst>
      <p:ext uri="{BB962C8B-B14F-4D97-AF65-F5344CB8AC3E}">
        <p14:creationId xmlns:p14="http://schemas.microsoft.com/office/powerpoint/2010/main" val="23875371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7A9CB-DDD2-7555-17AA-4CD63DD5553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065010F-F629-4ADE-BE13-EF69FBE56532}" type="datetimeFigureOut">
              <a:rPr lang="en-US"/>
              <a:pPr>
                <a:defRPr/>
              </a:pPr>
              <a:t>5/16/2023</a:t>
            </a:fld>
            <a:endParaRPr lang="en-US"/>
          </a:p>
        </p:txBody>
      </p:sp>
      <p:sp>
        <p:nvSpPr>
          <p:cNvPr id="4" name="Footer Placeholder 3">
            <a:extLst>
              <a:ext uri="{FF2B5EF4-FFF2-40B4-BE49-F238E27FC236}">
                <a16:creationId xmlns:a16="http://schemas.microsoft.com/office/drawing/2014/main" id="{3DAEBA9A-0010-3853-862F-BB8A269A3C8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5B151F3A-9CAB-34C0-1CC6-CAA9121F7CE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A4355A0-8E5A-46D1-A99D-47880C73BBA3}" type="slidenum">
              <a:rPr lang="en-US" altLang="en-US"/>
              <a:pPr>
                <a:defRPr/>
              </a:pPr>
              <a:t>‹#›</a:t>
            </a:fld>
            <a:endParaRPr lang="en-US" altLang="en-US"/>
          </a:p>
        </p:txBody>
      </p:sp>
    </p:spTree>
    <p:extLst>
      <p:ext uri="{BB962C8B-B14F-4D97-AF65-F5344CB8AC3E}">
        <p14:creationId xmlns:p14="http://schemas.microsoft.com/office/powerpoint/2010/main" val="24102818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FFEBC7-AC77-72BB-E2B0-3E5CD5DA445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79EDE43-7C85-4CDE-806C-3DA928E0D140}" type="datetimeFigureOut">
              <a:rPr lang="en-US"/>
              <a:pPr>
                <a:defRPr/>
              </a:pPr>
              <a:t>5/16/2023</a:t>
            </a:fld>
            <a:endParaRPr lang="en-US"/>
          </a:p>
        </p:txBody>
      </p:sp>
      <p:sp>
        <p:nvSpPr>
          <p:cNvPr id="3" name="Footer Placeholder 2">
            <a:extLst>
              <a:ext uri="{FF2B5EF4-FFF2-40B4-BE49-F238E27FC236}">
                <a16:creationId xmlns:a16="http://schemas.microsoft.com/office/drawing/2014/main" id="{8A67683B-A64D-B1BF-ADFB-53E38E038B4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E9A603F7-3E4A-0707-EECF-E695E4FAEC6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CCE68FF-73FE-457A-9891-5B11D19D7D39}" type="slidenum">
              <a:rPr lang="en-US" altLang="en-US"/>
              <a:pPr>
                <a:defRPr/>
              </a:pPr>
              <a:t>‹#›</a:t>
            </a:fld>
            <a:endParaRPr lang="en-US" altLang="en-US"/>
          </a:p>
        </p:txBody>
      </p:sp>
    </p:spTree>
    <p:extLst>
      <p:ext uri="{BB962C8B-B14F-4D97-AF65-F5344CB8AC3E}">
        <p14:creationId xmlns:p14="http://schemas.microsoft.com/office/powerpoint/2010/main" val="12454121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87436C0-930F-8D34-45B2-B9C1CF30633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B611E20-4A6D-433F-A985-98B94A798030}" type="datetimeFigureOut">
              <a:rPr lang="en-US"/>
              <a:pPr>
                <a:defRPr/>
              </a:pPr>
              <a:t>5/16/2023</a:t>
            </a:fld>
            <a:endParaRPr lang="en-US"/>
          </a:p>
        </p:txBody>
      </p:sp>
      <p:sp>
        <p:nvSpPr>
          <p:cNvPr id="6" name="Footer Placeholder 5">
            <a:extLst>
              <a:ext uri="{FF2B5EF4-FFF2-40B4-BE49-F238E27FC236}">
                <a16:creationId xmlns:a16="http://schemas.microsoft.com/office/drawing/2014/main" id="{BAC58D0F-8D17-A19B-17B9-896979074BA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310C976-901C-5214-35D6-801002B973A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4A28849-D52D-4818-B399-814221DC9982}" type="slidenum">
              <a:rPr lang="en-US" altLang="en-US"/>
              <a:pPr>
                <a:defRPr/>
              </a:pPr>
              <a:t>‹#›</a:t>
            </a:fld>
            <a:endParaRPr lang="en-US" altLang="en-US"/>
          </a:p>
        </p:txBody>
      </p:sp>
    </p:spTree>
    <p:extLst>
      <p:ext uri="{BB962C8B-B14F-4D97-AF65-F5344CB8AC3E}">
        <p14:creationId xmlns:p14="http://schemas.microsoft.com/office/powerpoint/2010/main" val="1558338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9687055-4825-6E88-ABE5-FEE951836DE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92D5040-7E84-4666-990E-78D1272189F4}" type="datetimeFigureOut">
              <a:rPr lang="en-US"/>
              <a:pPr>
                <a:defRPr/>
              </a:pPr>
              <a:t>5/16/2023</a:t>
            </a:fld>
            <a:endParaRPr lang="en-US"/>
          </a:p>
        </p:txBody>
      </p:sp>
      <p:sp>
        <p:nvSpPr>
          <p:cNvPr id="6" name="Footer Placeholder 5">
            <a:extLst>
              <a:ext uri="{FF2B5EF4-FFF2-40B4-BE49-F238E27FC236}">
                <a16:creationId xmlns:a16="http://schemas.microsoft.com/office/drawing/2014/main" id="{C89B1493-D568-8900-9572-C3A196A6F61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6F260BF-93E4-8AF3-A78E-23D5A1695E6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7A715C1-0714-49CD-9830-90C73363D3DA}" type="slidenum">
              <a:rPr lang="en-US" altLang="en-US"/>
              <a:pPr>
                <a:defRPr/>
              </a:pPr>
              <a:t>‹#›</a:t>
            </a:fld>
            <a:endParaRPr lang="en-US" altLang="en-US"/>
          </a:p>
        </p:txBody>
      </p:sp>
    </p:spTree>
    <p:extLst>
      <p:ext uri="{BB962C8B-B14F-4D97-AF65-F5344CB8AC3E}">
        <p14:creationId xmlns:p14="http://schemas.microsoft.com/office/powerpoint/2010/main" val="42244163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98CC0-A53B-BF65-312B-3884E1F7358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9B09344-CBAD-49E1-907A-D45FCF2F0F82}" type="datetimeFigureOut">
              <a:rPr lang="en-US"/>
              <a:pPr>
                <a:defRPr/>
              </a:pPr>
              <a:t>5/16/2023</a:t>
            </a:fld>
            <a:endParaRPr lang="en-US"/>
          </a:p>
        </p:txBody>
      </p:sp>
      <p:sp>
        <p:nvSpPr>
          <p:cNvPr id="5" name="Footer Placeholder 4">
            <a:extLst>
              <a:ext uri="{FF2B5EF4-FFF2-40B4-BE49-F238E27FC236}">
                <a16:creationId xmlns:a16="http://schemas.microsoft.com/office/drawing/2014/main" id="{46A49DC8-D5B1-61CF-FC66-B3110B782EE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1F19831-C62B-FA46-EFBB-F5AC3B81C92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2BAADA4-E09F-4181-A0EB-3FFD9100CB5C}" type="slidenum">
              <a:rPr lang="en-US" altLang="en-US"/>
              <a:pPr>
                <a:defRPr/>
              </a:pPr>
              <a:t>‹#›</a:t>
            </a:fld>
            <a:endParaRPr lang="en-US" altLang="en-US"/>
          </a:p>
        </p:txBody>
      </p:sp>
    </p:spTree>
    <p:extLst>
      <p:ext uri="{BB962C8B-B14F-4D97-AF65-F5344CB8AC3E}">
        <p14:creationId xmlns:p14="http://schemas.microsoft.com/office/powerpoint/2010/main" val="8642202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F424F-3AE5-B34C-956C-E62D9C58474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221C6F8-A6CE-4C2D-90DD-19F5F55959A6}" type="datetimeFigureOut">
              <a:rPr lang="en-US"/>
              <a:pPr>
                <a:defRPr/>
              </a:pPr>
              <a:t>5/16/2023</a:t>
            </a:fld>
            <a:endParaRPr lang="en-US"/>
          </a:p>
        </p:txBody>
      </p:sp>
      <p:sp>
        <p:nvSpPr>
          <p:cNvPr id="5" name="Footer Placeholder 4">
            <a:extLst>
              <a:ext uri="{FF2B5EF4-FFF2-40B4-BE49-F238E27FC236}">
                <a16:creationId xmlns:a16="http://schemas.microsoft.com/office/drawing/2014/main" id="{70A96EC7-CCBE-025A-1592-226706DADCB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E045290-EC87-70AD-9575-1A18C90A029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E6DC939-7EE4-4914-B6F7-99A3EAD7785F}" type="slidenum">
              <a:rPr lang="en-US" altLang="en-US"/>
              <a:pPr>
                <a:defRPr/>
              </a:pPr>
              <a:t>‹#›</a:t>
            </a:fld>
            <a:endParaRPr lang="en-US" altLang="en-US"/>
          </a:p>
        </p:txBody>
      </p:sp>
    </p:spTree>
    <p:extLst>
      <p:ext uri="{BB962C8B-B14F-4D97-AF65-F5344CB8AC3E}">
        <p14:creationId xmlns:p14="http://schemas.microsoft.com/office/powerpoint/2010/main" val="1452848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FCE3F-1C50-E4F5-3B8F-698CD54C61AA}"/>
              </a:ext>
            </a:extLst>
          </p:cNvPr>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B98B2D8D-F7FE-D8DC-CEAB-A50B9EA602F7}"/>
              </a:ext>
            </a:extLst>
          </p:cNvPr>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50D04AF-DC15-A8C4-7E37-481F88E6A726}"/>
              </a:ext>
            </a:extLst>
          </p:cNvPr>
          <p:cNvSpPr>
            <a:spLocks noGrp="1"/>
          </p:cNvSpPr>
          <p:nvPr>
            <p:ph type="sldNum" sz="quarter" idx="12"/>
          </p:nvPr>
        </p:nvSpPr>
        <p:spPr/>
        <p:txBody>
          <a:bodyPr/>
          <a:lstStyle>
            <a:lvl1pPr>
              <a:defRPr/>
            </a:lvl1pPr>
          </a:lstStyle>
          <a:p>
            <a:pPr>
              <a:defRPr/>
            </a:pPr>
            <a:fld id="{F9B28D79-2B44-46BC-8184-9186D60EF688}" type="slidenum">
              <a:rPr lang="en-US" altLang="en-US"/>
              <a:pPr>
                <a:defRPr/>
              </a:pPr>
              <a:t>‹#›</a:t>
            </a:fld>
            <a:endParaRPr lang="en-US" altLang="en-US"/>
          </a:p>
        </p:txBody>
      </p:sp>
    </p:spTree>
    <p:extLst>
      <p:ext uri="{BB962C8B-B14F-4D97-AF65-F5344CB8AC3E}">
        <p14:creationId xmlns:p14="http://schemas.microsoft.com/office/powerpoint/2010/main" val="183767420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752C158-365A-515F-592A-C586C0C2460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4CAA363-DBFF-4FA2-AC94-E1E98EA5E153}" type="datetimeFigureOut">
              <a:rPr lang="en-US"/>
              <a:pPr>
                <a:defRPr/>
              </a:pPr>
              <a:t>5/16/2023</a:t>
            </a:fld>
            <a:endParaRPr lang="en-US"/>
          </a:p>
        </p:txBody>
      </p:sp>
      <p:sp>
        <p:nvSpPr>
          <p:cNvPr id="5" name="Footer Placeholder 4">
            <a:extLst>
              <a:ext uri="{FF2B5EF4-FFF2-40B4-BE49-F238E27FC236}">
                <a16:creationId xmlns:a16="http://schemas.microsoft.com/office/drawing/2014/main" id="{5BDA9C49-897D-02E6-718A-66D704F0499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0EF4E40-4FE9-929D-7332-4953BD67C3A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4C10E70-7CE0-4305-9CD4-489146F8B7C2}" type="slidenum">
              <a:rPr lang="en-US" altLang="en-US"/>
              <a:pPr>
                <a:defRPr/>
              </a:pPr>
              <a:t>‹#›</a:t>
            </a:fld>
            <a:endParaRPr lang="en-US" altLang="en-US"/>
          </a:p>
        </p:txBody>
      </p:sp>
    </p:spTree>
    <p:extLst>
      <p:ext uri="{BB962C8B-B14F-4D97-AF65-F5344CB8AC3E}">
        <p14:creationId xmlns:p14="http://schemas.microsoft.com/office/powerpoint/2010/main" val="8579220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653D2-84CD-7605-8B82-B0F1E0CE568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0F35DD1-4BE5-4468-8A68-E1B92065C1AC}" type="datetimeFigureOut">
              <a:rPr lang="en-US"/>
              <a:pPr>
                <a:defRPr/>
              </a:pPr>
              <a:t>5/16/2023</a:t>
            </a:fld>
            <a:endParaRPr lang="en-US"/>
          </a:p>
        </p:txBody>
      </p:sp>
      <p:sp>
        <p:nvSpPr>
          <p:cNvPr id="5" name="Footer Placeholder 4">
            <a:extLst>
              <a:ext uri="{FF2B5EF4-FFF2-40B4-BE49-F238E27FC236}">
                <a16:creationId xmlns:a16="http://schemas.microsoft.com/office/drawing/2014/main" id="{40C51F2F-D7D9-9705-FCBC-50850D29C500}"/>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067454C-3E2C-EDF2-7A2C-56DA76AF212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B244384-1710-41FC-91BE-4D0355F9CB1B}" type="slidenum">
              <a:rPr lang="en-US" altLang="en-US"/>
              <a:pPr>
                <a:defRPr/>
              </a:pPr>
              <a:t>‹#›</a:t>
            </a:fld>
            <a:endParaRPr lang="en-US" altLang="en-US"/>
          </a:p>
        </p:txBody>
      </p:sp>
    </p:spTree>
    <p:extLst>
      <p:ext uri="{BB962C8B-B14F-4D97-AF65-F5344CB8AC3E}">
        <p14:creationId xmlns:p14="http://schemas.microsoft.com/office/powerpoint/2010/main" val="32152452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03948-6F8C-BECB-C5EB-871D780B949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678B8BD-F4C6-45AE-B170-BDB4F7F83602}" type="datetimeFigureOut">
              <a:rPr lang="en-US"/>
              <a:pPr>
                <a:defRPr/>
              </a:pPr>
              <a:t>5/16/2023</a:t>
            </a:fld>
            <a:endParaRPr lang="en-US"/>
          </a:p>
        </p:txBody>
      </p:sp>
      <p:sp>
        <p:nvSpPr>
          <p:cNvPr id="5" name="Footer Placeholder 4">
            <a:extLst>
              <a:ext uri="{FF2B5EF4-FFF2-40B4-BE49-F238E27FC236}">
                <a16:creationId xmlns:a16="http://schemas.microsoft.com/office/drawing/2014/main" id="{DE609314-B9DB-C834-0513-D02C09F86A0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13672C3-ACB3-19DC-81B2-26E4B257DEE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B1683C85-0D51-444D-A62D-D857BA56258F}" type="slidenum">
              <a:rPr lang="en-US" altLang="en-US"/>
              <a:pPr>
                <a:defRPr/>
              </a:pPr>
              <a:t>‹#›</a:t>
            </a:fld>
            <a:endParaRPr lang="en-US" altLang="en-US"/>
          </a:p>
        </p:txBody>
      </p:sp>
    </p:spTree>
    <p:extLst>
      <p:ext uri="{BB962C8B-B14F-4D97-AF65-F5344CB8AC3E}">
        <p14:creationId xmlns:p14="http://schemas.microsoft.com/office/powerpoint/2010/main" val="5367643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C5254-E5A6-7D79-B924-26043DCB1A1D}"/>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FCD6978-10C4-4B37-87A5-FC7A6B4D2231}" type="datetimeFigureOut">
              <a:rPr lang="en-US"/>
              <a:pPr>
                <a:defRPr/>
              </a:pPr>
              <a:t>5/16/2023</a:t>
            </a:fld>
            <a:endParaRPr lang="en-US"/>
          </a:p>
        </p:txBody>
      </p:sp>
      <p:sp>
        <p:nvSpPr>
          <p:cNvPr id="6" name="Footer Placeholder 5">
            <a:extLst>
              <a:ext uri="{FF2B5EF4-FFF2-40B4-BE49-F238E27FC236}">
                <a16:creationId xmlns:a16="http://schemas.microsoft.com/office/drawing/2014/main" id="{F75C82DF-E5D6-38DB-FE43-162D977878D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174115F-E1DB-7D84-0064-EF06744C9B7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593FCE2A-2CCF-4ED0-96F9-C80D22B6CC58}" type="slidenum">
              <a:rPr lang="en-US" altLang="en-US"/>
              <a:pPr>
                <a:defRPr/>
              </a:pPr>
              <a:t>‹#›</a:t>
            </a:fld>
            <a:endParaRPr lang="en-US" altLang="en-US"/>
          </a:p>
        </p:txBody>
      </p:sp>
    </p:spTree>
    <p:extLst>
      <p:ext uri="{BB962C8B-B14F-4D97-AF65-F5344CB8AC3E}">
        <p14:creationId xmlns:p14="http://schemas.microsoft.com/office/powerpoint/2010/main" val="36450875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A41918-FF7C-1969-0D03-66DF9BFB80F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6500FF0-18CC-41BE-AFB1-C501E761FC60}" type="datetimeFigureOut">
              <a:rPr lang="en-US"/>
              <a:pPr>
                <a:defRPr/>
              </a:pPr>
              <a:t>5/16/2023</a:t>
            </a:fld>
            <a:endParaRPr lang="en-US"/>
          </a:p>
        </p:txBody>
      </p:sp>
      <p:sp>
        <p:nvSpPr>
          <p:cNvPr id="8" name="Footer Placeholder 7">
            <a:extLst>
              <a:ext uri="{FF2B5EF4-FFF2-40B4-BE49-F238E27FC236}">
                <a16:creationId xmlns:a16="http://schemas.microsoft.com/office/drawing/2014/main" id="{E7CD9902-D222-8E07-14F0-51476227167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E250F318-892A-21E8-BE7F-0BA9C64B083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7D6C039-D210-4CEF-8E32-2EBE361C1F27}" type="slidenum">
              <a:rPr lang="en-US" altLang="en-US"/>
              <a:pPr>
                <a:defRPr/>
              </a:pPr>
              <a:t>‹#›</a:t>
            </a:fld>
            <a:endParaRPr lang="en-US" altLang="en-US"/>
          </a:p>
        </p:txBody>
      </p:sp>
    </p:spTree>
    <p:extLst>
      <p:ext uri="{BB962C8B-B14F-4D97-AF65-F5344CB8AC3E}">
        <p14:creationId xmlns:p14="http://schemas.microsoft.com/office/powerpoint/2010/main" val="42432115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3BCD46-371E-E97F-D9E1-A704CD3A0E8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6182CC9-36F9-4C90-8469-541B7D5053AC}" type="datetimeFigureOut">
              <a:rPr lang="en-US"/>
              <a:pPr>
                <a:defRPr/>
              </a:pPr>
              <a:t>5/16/2023</a:t>
            </a:fld>
            <a:endParaRPr lang="en-US"/>
          </a:p>
        </p:txBody>
      </p:sp>
      <p:sp>
        <p:nvSpPr>
          <p:cNvPr id="4" name="Footer Placeholder 3">
            <a:extLst>
              <a:ext uri="{FF2B5EF4-FFF2-40B4-BE49-F238E27FC236}">
                <a16:creationId xmlns:a16="http://schemas.microsoft.com/office/drawing/2014/main" id="{A8E4F7BB-0662-9089-85DC-7393305B574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79A2AD91-3FFD-8BC1-3AA9-C695301C2A5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2DB7AF5-887D-4A04-8CFB-545392B51DA6}" type="slidenum">
              <a:rPr lang="en-US" altLang="en-US"/>
              <a:pPr>
                <a:defRPr/>
              </a:pPr>
              <a:t>‹#›</a:t>
            </a:fld>
            <a:endParaRPr lang="en-US" altLang="en-US"/>
          </a:p>
        </p:txBody>
      </p:sp>
    </p:spTree>
    <p:extLst>
      <p:ext uri="{BB962C8B-B14F-4D97-AF65-F5344CB8AC3E}">
        <p14:creationId xmlns:p14="http://schemas.microsoft.com/office/powerpoint/2010/main" val="30424909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0ADEE8-59F5-9A84-AA30-55E04E6F836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4E04E25-AA91-447C-87BF-240D98729A0F}" type="datetimeFigureOut">
              <a:rPr lang="en-US"/>
              <a:pPr>
                <a:defRPr/>
              </a:pPr>
              <a:t>5/16/2023</a:t>
            </a:fld>
            <a:endParaRPr lang="en-US"/>
          </a:p>
        </p:txBody>
      </p:sp>
      <p:sp>
        <p:nvSpPr>
          <p:cNvPr id="3" name="Footer Placeholder 2">
            <a:extLst>
              <a:ext uri="{FF2B5EF4-FFF2-40B4-BE49-F238E27FC236}">
                <a16:creationId xmlns:a16="http://schemas.microsoft.com/office/drawing/2014/main" id="{BBBBE320-DDA0-38D6-A325-D2630378189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BA8640E3-BF0F-686E-783E-75AF91FFAA2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D4511A6-1A3D-4CB5-A101-08EB2EB9BC83}" type="slidenum">
              <a:rPr lang="en-US" altLang="en-US"/>
              <a:pPr>
                <a:defRPr/>
              </a:pPr>
              <a:t>‹#›</a:t>
            </a:fld>
            <a:endParaRPr lang="en-US" altLang="en-US"/>
          </a:p>
        </p:txBody>
      </p:sp>
    </p:spTree>
    <p:extLst>
      <p:ext uri="{BB962C8B-B14F-4D97-AF65-F5344CB8AC3E}">
        <p14:creationId xmlns:p14="http://schemas.microsoft.com/office/powerpoint/2010/main" val="21331044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2A299BF-1D6E-BB50-8768-751A5A421C75}"/>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E62CEB0-2C12-4EEE-BD7A-DE056261056C}" type="datetimeFigureOut">
              <a:rPr lang="en-US"/>
              <a:pPr>
                <a:defRPr/>
              </a:pPr>
              <a:t>5/16/2023</a:t>
            </a:fld>
            <a:endParaRPr lang="en-US"/>
          </a:p>
        </p:txBody>
      </p:sp>
      <p:sp>
        <p:nvSpPr>
          <p:cNvPr id="6" name="Footer Placeholder 5">
            <a:extLst>
              <a:ext uri="{FF2B5EF4-FFF2-40B4-BE49-F238E27FC236}">
                <a16:creationId xmlns:a16="http://schemas.microsoft.com/office/drawing/2014/main" id="{7ECC0A03-5B5E-7EE3-1AA0-6661E8F956D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8A5E20C-48A3-A251-F2FF-2DE4797B292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A6D97B1-B4D0-44F7-94C5-963D829D79B7}" type="slidenum">
              <a:rPr lang="en-US" altLang="en-US"/>
              <a:pPr>
                <a:defRPr/>
              </a:pPr>
              <a:t>‹#›</a:t>
            </a:fld>
            <a:endParaRPr lang="en-US" altLang="en-US"/>
          </a:p>
        </p:txBody>
      </p:sp>
    </p:spTree>
    <p:extLst>
      <p:ext uri="{BB962C8B-B14F-4D97-AF65-F5344CB8AC3E}">
        <p14:creationId xmlns:p14="http://schemas.microsoft.com/office/powerpoint/2010/main" val="34743728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2256B04-77B7-ED96-C795-B9D1C33531D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B22D8FA-ABC5-4EE2-A840-BC2796B1CF49}" type="datetimeFigureOut">
              <a:rPr lang="en-US"/>
              <a:pPr>
                <a:defRPr/>
              </a:pPr>
              <a:t>5/16/2023</a:t>
            </a:fld>
            <a:endParaRPr lang="en-US"/>
          </a:p>
        </p:txBody>
      </p:sp>
      <p:sp>
        <p:nvSpPr>
          <p:cNvPr id="6" name="Footer Placeholder 5">
            <a:extLst>
              <a:ext uri="{FF2B5EF4-FFF2-40B4-BE49-F238E27FC236}">
                <a16:creationId xmlns:a16="http://schemas.microsoft.com/office/drawing/2014/main" id="{4ED259BA-BD45-C65D-3D46-D46859BEE82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A25F0BF-BD1D-0AD6-1307-906D7149E90B}"/>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0A4A8EA-4E43-4486-B2A9-AC0358BAE80C}" type="slidenum">
              <a:rPr lang="en-US" altLang="en-US"/>
              <a:pPr>
                <a:defRPr/>
              </a:pPr>
              <a:t>‹#›</a:t>
            </a:fld>
            <a:endParaRPr lang="en-US" altLang="en-US"/>
          </a:p>
        </p:txBody>
      </p:sp>
    </p:spTree>
    <p:extLst>
      <p:ext uri="{BB962C8B-B14F-4D97-AF65-F5344CB8AC3E}">
        <p14:creationId xmlns:p14="http://schemas.microsoft.com/office/powerpoint/2010/main" val="37919332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ABE76-529E-F268-A051-B898671F771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218263F-7FD4-4CD6-8329-CD7425AA0D61}" type="datetimeFigureOut">
              <a:rPr lang="en-US"/>
              <a:pPr>
                <a:defRPr/>
              </a:pPr>
              <a:t>5/16/2023</a:t>
            </a:fld>
            <a:endParaRPr lang="en-US"/>
          </a:p>
        </p:txBody>
      </p:sp>
      <p:sp>
        <p:nvSpPr>
          <p:cNvPr id="5" name="Footer Placeholder 4">
            <a:extLst>
              <a:ext uri="{FF2B5EF4-FFF2-40B4-BE49-F238E27FC236}">
                <a16:creationId xmlns:a16="http://schemas.microsoft.com/office/drawing/2014/main" id="{7848F98A-01D6-920B-66C7-949E1FFA212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C8CC5B3-BC20-0BE1-643A-59D5D835114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6105185-49AA-44F6-BFF9-E0851EDA41A8}" type="slidenum">
              <a:rPr lang="en-US" altLang="en-US"/>
              <a:pPr>
                <a:defRPr/>
              </a:pPr>
              <a:t>‹#›</a:t>
            </a:fld>
            <a:endParaRPr lang="en-US" altLang="en-US"/>
          </a:p>
        </p:txBody>
      </p:sp>
    </p:spTree>
    <p:extLst>
      <p:ext uri="{BB962C8B-B14F-4D97-AF65-F5344CB8AC3E}">
        <p14:creationId xmlns:p14="http://schemas.microsoft.com/office/powerpoint/2010/main" val="3837135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FB3CB-A92E-98AD-2F4E-F3D985D23279}"/>
              </a:ext>
            </a:extLst>
          </p:cNvPr>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0EE76FB5-5F43-2C4B-F898-800F92B00891}"/>
              </a:ext>
            </a:extLst>
          </p:cNvPr>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BC87E00-F77F-B47F-5308-8E05A4BE86A2}"/>
              </a:ext>
            </a:extLst>
          </p:cNvPr>
          <p:cNvSpPr>
            <a:spLocks noGrp="1"/>
          </p:cNvSpPr>
          <p:nvPr>
            <p:ph type="sldNum" sz="quarter" idx="12"/>
          </p:nvPr>
        </p:nvSpPr>
        <p:spPr/>
        <p:txBody>
          <a:bodyPr/>
          <a:lstStyle>
            <a:lvl1pPr>
              <a:defRPr/>
            </a:lvl1pPr>
          </a:lstStyle>
          <a:p>
            <a:pPr>
              <a:defRPr/>
            </a:pPr>
            <a:fld id="{2AD91DDB-DAF2-44BD-91E6-82B81F79DA8A}" type="slidenum">
              <a:rPr lang="en-US" altLang="en-US"/>
              <a:pPr>
                <a:defRPr/>
              </a:pPr>
              <a:t>‹#›</a:t>
            </a:fld>
            <a:endParaRPr lang="en-US" altLang="en-US"/>
          </a:p>
        </p:txBody>
      </p:sp>
    </p:spTree>
    <p:extLst>
      <p:ext uri="{BB962C8B-B14F-4D97-AF65-F5344CB8AC3E}">
        <p14:creationId xmlns:p14="http://schemas.microsoft.com/office/powerpoint/2010/main" val="30701575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4CE2E-BB21-CC96-D79F-398FF806797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E99A94B-CB51-456C-A318-5DCC669180BF}" type="datetimeFigureOut">
              <a:rPr lang="en-US"/>
              <a:pPr>
                <a:defRPr/>
              </a:pPr>
              <a:t>5/16/2023</a:t>
            </a:fld>
            <a:endParaRPr lang="en-US"/>
          </a:p>
        </p:txBody>
      </p:sp>
      <p:sp>
        <p:nvSpPr>
          <p:cNvPr id="5" name="Footer Placeholder 4">
            <a:extLst>
              <a:ext uri="{FF2B5EF4-FFF2-40B4-BE49-F238E27FC236}">
                <a16:creationId xmlns:a16="http://schemas.microsoft.com/office/drawing/2014/main" id="{314FF29E-D36F-CDE3-3030-AA020085E04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5D9B467-8A60-E190-3D9C-612F4B4824A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B9E1F3D7-8531-40AA-AD84-5A17E000B639}" type="slidenum">
              <a:rPr lang="en-US" altLang="en-US"/>
              <a:pPr>
                <a:defRPr/>
              </a:pPr>
              <a:t>‹#›</a:t>
            </a:fld>
            <a:endParaRPr lang="en-US" altLang="en-US"/>
          </a:p>
        </p:txBody>
      </p:sp>
    </p:spTree>
    <p:extLst>
      <p:ext uri="{BB962C8B-B14F-4D97-AF65-F5344CB8AC3E}">
        <p14:creationId xmlns:p14="http://schemas.microsoft.com/office/powerpoint/2010/main" val="35939118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29EB277-AA7B-E74B-09B8-1936C6E85B9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12D7CCA-A25E-4C74-B927-B7FB7B67C289}" type="datetimeFigureOut">
              <a:rPr lang="en-US"/>
              <a:pPr>
                <a:defRPr/>
              </a:pPr>
              <a:t>5/16/2023</a:t>
            </a:fld>
            <a:endParaRPr lang="en-US"/>
          </a:p>
        </p:txBody>
      </p:sp>
      <p:sp>
        <p:nvSpPr>
          <p:cNvPr id="5" name="Footer Placeholder 4">
            <a:extLst>
              <a:ext uri="{FF2B5EF4-FFF2-40B4-BE49-F238E27FC236}">
                <a16:creationId xmlns:a16="http://schemas.microsoft.com/office/drawing/2014/main" id="{297344E3-B81D-5ED9-1C50-2B24907503F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A820B4F-8B6E-1E70-40A0-493130E757D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28199E4-62EE-4029-9D81-B33091193C8F}" type="slidenum">
              <a:rPr lang="en-US" altLang="en-US"/>
              <a:pPr>
                <a:defRPr/>
              </a:pPr>
              <a:t>‹#›</a:t>
            </a:fld>
            <a:endParaRPr lang="en-US" altLang="en-US"/>
          </a:p>
        </p:txBody>
      </p:sp>
    </p:spTree>
    <p:extLst>
      <p:ext uri="{BB962C8B-B14F-4D97-AF65-F5344CB8AC3E}">
        <p14:creationId xmlns:p14="http://schemas.microsoft.com/office/powerpoint/2010/main" val="38564199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D19FB-1F12-57C7-20C2-7D229079678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CF76CC5-25E8-43AD-8E3A-F89D976D623C}" type="datetimeFigureOut">
              <a:rPr lang="en-US"/>
              <a:pPr>
                <a:defRPr/>
              </a:pPr>
              <a:t>5/16/2023</a:t>
            </a:fld>
            <a:endParaRPr lang="en-US"/>
          </a:p>
        </p:txBody>
      </p:sp>
      <p:sp>
        <p:nvSpPr>
          <p:cNvPr id="5" name="Footer Placeholder 4">
            <a:extLst>
              <a:ext uri="{FF2B5EF4-FFF2-40B4-BE49-F238E27FC236}">
                <a16:creationId xmlns:a16="http://schemas.microsoft.com/office/drawing/2014/main" id="{D0722237-50A6-04A4-AA7C-7C9C5EE31E4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BEA567B-2642-AE7E-DBDA-ACCC0A5FCA7F}"/>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E47277E-5495-4F1A-A082-3A9610A2A12D}" type="slidenum">
              <a:rPr lang="en-US" altLang="en-US"/>
              <a:pPr>
                <a:defRPr/>
              </a:pPr>
              <a:t>‹#›</a:t>
            </a:fld>
            <a:endParaRPr lang="en-US" altLang="en-US"/>
          </a:p>
        </p:txBody>
      </p:sp>
    </p:spTree>
    <p:extLst>
      <p:ext uri="{BB962C8B-B14F-4D97-AF65-F5344CB8AC3E}">
        <p14:creationId xmlns:p14="http://schemas.microsoft.com/office/powerpoint/2010/main" val="4534592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75D836-AE43-1CE8-2CBE-7214F30B652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DBA1B2D-17D0-4CEB-BF11-87F71794E8B7}" type="datetimeFigureOut">
              <a:rPr lang="en-US"/>
              <a:pPr>
                <a:defRPr/>
              </a:pPr>
              <a:t>5/16/2023</a:t>
            </a:fld>
            <a:endParaRPr lang="en-US"/>
          </a:p>
        </p:txBody>
      </p:sp>
      <p:sp>
        <p:nvSpPr>
          <p:cNvPr id="5" name="Footer Placeholder 4">
            <a:extLst>
              <a:ext uri="{FF2B5EF4-FFF2-40B4-BE49-F238E27FC236}">
                <a16:creationId xmlns:a16="http://schemas.microsoft.com/office/drawing/2014/main" id="{DAC38417-CFEE-179B-D79D-64317F75917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3B55991-8AAD-4548-8622-13E54707E53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9274014-DEEC-4D0B-B89E-E20E26872372}" type="slidenum">
              <a:rPr lang="en-US" altLang="en-US"/>
              <a:pPr>
                <a:defRPr/>
              </a:pPr>
              <a:t>‹#›</a:t>
            </a:fld>
            <a:endParaRPr lang="en-US" altLang="en-US"/>
          </a:p>
        </p:txBody>
      </p:sp>
    </p:spTree>
    <p:extLst>
      <p:ext uri="{BB962C8B-B14F-4D97-AF65-F5344CB8AC3E}">
        <p14:creationId xmlns:p14="http://schemas.microsoft.com/office/powerpoint/2010/main" val="33574674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9BBC45-45AC-ABD2-12B5-B638D4EC755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0130933-2D5E-4787-B16B-BF9749FEA67F}" type="datetimeFigureOut">
              <a:rPr lang="en-US"/>
              <a:pPr>
                <a:defRPr/>
              </a:pPr>
              <a:t>5/16/2023</a:t>
            </a:fld>
            <a:endParaRPr lang="en-US"/>
          </a:p>
        </p:txBody>
      </p:sp>
      <p:sp>
        <p:nvSpPr>
          <p:cNvPr id="6" name="Footer Placeholder 5">
            <a:extLst>
              <a:ext uri="{FF2B5EF4-FFF2-40B4-BE49-F238E27FC236}">
                <a16:creationId xmlns:a16="http://schemas.microsoft.com/office/drawing/2014/main" id="{C8C7D47D-A2A3-3634-662D-971F4BB80D1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1936646-8E77-6F0B-3D59-E06EA445D22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1FE6288-37D1-4692-99FC-0C69115ED97A}" type="slidenum">
              <a:rPr lang="en-US" altLang="en-US"/>
              <a:pPr>
                <a:defRPr/>
              </a:pPr>
              <a:t>‹#›</a:t>
            </a:fld>
            <a:endParaRPr lang="en-US" altLang="en-US"/>
          </a:p>
        </p:txBody>
      </p:sp>
    </p:spTree>
    <p:extLst>
      <p:ext uri="{BB962C8B-B14F-4D97-AF65-F5344CB8AC3E}">
        <p14:creationId xmlns:p14="http://schemas.microsoft.com/office/powerpoint/2010/main" val="63121615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8147C6-D531-30A6-53DD-67EFE9DA9D8D}"/>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B4B2D1A-7476-4322-9978-3D230885F54B}" type="datetimeFigureOut">
              <a:rPr lang="en-US"/>
              <a:pPr>
                <a:defRPr/>
              </a:pPr>
              <a:t>5/16/2023</a:t>
            </a:fld>
            <a:endParaRPr lang="en-US"/>
          </a:p>
        </p:txBody>
      </p:sp>
      <p:sp>
        <p:nvSpPr>
          <p:cNvPr id="8" name="Footer Placeholder 7">
            <a:extLst>
              <a:ext uri="{FF2B5EF4-FFF2-40B4-BE49-F238E27FC236}">
                <a16:creationId xmlns:a16="http://schemas.microsoft.com/office/drawing/2014/main" id="{7A90E19A-48C3-983B-D513-0093E6812D1C}"/>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3828C4C2-62A6-D83A-03D6-D5386BAEF90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57870EE2-8164-466F-8CC9-024099113C7E}" type="slidenum">
              <a:rPr lang="en-US" altLang="en-US"/>
              <a:pPr>
                <a:defRPr/>
              </a:pPr>
              <a:t>‹#›</a:t>
            </a:fld>
            <a:endParaRPr lang="en-US" altLang="en-US"/>
          </a:p>
        </p:txBody>
      </p:sp>
    </p:spTree>
    <p:extLst>
      <p:ext uri="{BB962C8B-B14F-4D97-AF65-F5344CB8AC3E}">
        <p14:creationId xmlns:p14="http://schemas.microsoft.com/office/powerpoint/2010/main" val="40863647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1B3D5E-1003-AA65-BFA2-DF400D58925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F59FD38-D27B-4533-84C1-CD7A23E27756}" type="datetimeFigureOut">
              <a:rPr lang="en-US"/>
              <a:pPr>
                <a:defRPr/>
              </a:pPr>
              <a:t>5/16/2023</a:t>
            </a:fld>
            <a:endParaRPr lang="en-US"/>
          </a:p>
        </p:txBody>
      </p:sp>
      <p:sp>
        <p:nvSpPr>
          <p:cNvPr id="4" name="Footer Placeholder 3">
            <a:extLst>
              <a:ext uri="{FF2B5EF4-FFF2-40B4-BE49-F238E27FC236}">
                <a16:creationId xmlns:a16="http://schemas.microsoft.com/office/drawing/2014/main" id="{0290E374-8F0E-7DF0-6592-AA51C3D0C05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7F074435-B3A1-AD0E-D9D5-4366EC564C9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F75F6CD-CF6A-4882-A872-940CF915FBF9}" type="slidenum">
              <a:rPr lang="en-US" altLang="en-US"/>
              <a:pPr>
                <a:defRPr/>
              </a:pPr>
              <a:t>‹#›</a:t>
            </a:fld>
            <a:endParaRPr lang="en-US" altLang="en-US"/>
          </a:p>
        </p:txBody>
      </p:sp>
    </p:spTree>
    <p:extLst>
      <p:ext uri="{BB962C8B-B14F-4D97-AF65-F5344CB8AC3E}">
        <p14:creationId xmlns:p14="http://schemas.microsoft.com/office/powerpoint/2010/main" val="17521765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3F3A5-5109-63A0-8672-614617C507E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1F0BDCA-2BA0-47AC-85B2-9A423281BE88}" type="datetimeFigureOut">
              <a:rPr lang="en-US"/>
              <a:pPr>
                <a:defRPr/>
              </a:pPr>
              <a:t>5/16/2023</a:t>
            </a:fld>
            <a:endParaRPr lang="en-US"/>
          </a:p>
        </p:txBody>
      </p:sp>
      <p:sp>
        <p:nvSpPr>
          <p:cNvPr id="3" name="Footer Placeholder 2">
            <a:extLst>
              <a:ext uri="{FF2B5EF4-FFF2-40B4-BE49-F238E27FC236}">
                <a16:creationId xmlns:a16="http://schemas.microsoft.com/office/drawing/2014/main" id="{7DD985AD-FE67-A60F-AF87-09DEB3C4DA03}"/>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EC41A96A-4853-9DCE-115A-4EA5C41CC7B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7737776-08A0-4CEC-ABDA-D6BB65AF4B54}" type="slidenum">
              <a:rPr lang="en-US" altLang="en-US"/>
              <a:pPr>
                <a:defRPr/>
              </a:pPr>
              <a:t>‹#›</a:t>
            </a:fld>
            <a:endParaRPr lang="en-US" altLang="en-US"/>
          </a:p>
        </p:txBody>
      </p:sp>
    </p:spTree>
    <p:extLst>
      <p:ext uri="{BB962C8B-B14F-4D97-AF65-F5344CB8AC3E}">
        <p14:creationId xmlns:p14="http://schemas.microsoft.com/office/powerpoint/2010/main" val="7332161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3615D2B-9E7D-34CA-49B8-94832B51E70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C22D8AD-5D64-4703-B312-566ED3CE0B11}" type="datetimeFigureOut">
              <a:rPr lang="en-US"/>
              <a:pPr>
                <a:defRPr/>
              </a:pPr>
              <a:t>5/16/2023</a:t>
            </a:fld>
            <a:endParaRPr lang="en-US"/>
          </a:p>
        </p:txBody>
      </p:sp>
      <p:sp>
        <p:nvSpPr>
          <p:cNvPr id="6" name="Footer Placeholder 5">
            <a:extLst>
              <a:ext uri="{FF2B5EF4-FFF2-40B4-BE49-F238E27FC236}">
                <a16:creationId xmlns:a16="http://schemas.microsoft.com/office/drawing/2014/main" id="{4422A59C-86F2-28DF-908E-FBEAE516871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3107B9A-36A1-1A4D-CE71-EA211A12F9E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AB958C2-3144-4B8F-8B2E-AF570C62B9CB}" type="slidenum">
              <a:rPr lang="en-US" altLang="en-US"/>
              <a:pPr>
                <a:defRPr/>
              </a:pPr>
              <a:t>‹#›</a:t>
            </a:fld>
            <a:endParaRPr lang="en-US" altLang="en-US"/>
          </a:p>
        </p:txBody>
      </p:sp>
    </p:spTree>
    <p:extLst>
      <p:ext uri="{BB962C8B-B14F-4D97-AF65-F5344CB8AC3E}">
        <p14:creationId xmlns:p14="http://schemas.microsoft.com/office/powerpoint/2010/main" val="2545472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CD75CA9-0C0E-108F-836C-CB77E8CD6E2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585C40C-3714-4FC0-ADCC-EE45B1D14484}" type="datetimeFigureOut">
              <a:rPr lang="en-US"/>
              <a:pPr>
                <a:defRPr/>
              </a:pPr>
              <a:t>5/16/2023</a:t>
            </a:fld>
            <a:endParaRPr lang="en-US"/>
          </a:p>
        </p:txBody>
      </p:sp>
      <p:sp>
        <p:nvSpPr>
          <p:cNvPr id="6" name="Footer Placeholder 5">
            <a:extLst>
              <a:ext uri="{FF2B5EF4-FFF2-40B4-BE49-F238E27FC236}">
                <a16:creationId xmlns:a16="http://schemas.microsoft.com/office/drawing/2014/main" id="{F23A97E4-E57A-5A7F-FAE9-44B1767269BC}"/>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9F1054F-1C80-F97D-26A8-D90BBAEC55B9}"/>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9E17691-722D-47C5-B29B-C1F1795CCE3C}" type="slidenum">
              <a:rPr lang="en-US" altLang="en-US"/>
              <a:pPr>
                <a:defRPr/>
              </a:pPr>
              <a:t>‹#›</a:t>
            </a:fld>
            <a:endParaRPr lang="en-US" altLang="en-US"/>
          </a:p>
        </p:txBody>
      </p:sp>
    </p:spTree>
    <p:extLst>
      <p:ext uri="{BB962C8B-B14F-4D97-AF65-F5344CB8AC3E}">
        <p14:creationId xmlns:p14="http://schemas.microsoft.com/office/powerpoint/2010/main" val="3265825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4D4EC7-2BC0-1E73-68B3-A176D257A76C}"/>
              </a:ext>
            </a:extLst>
          </p:cNvPr>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Rectangle 2">
            <a:extLst>
              <a:ext uri="{FF2B5EF4-FFF2-40B4-BE49-F238E27FC236}">
                <a16:creationId xmlns:a16="http://schemas.microsoft.com/office/drawing/2014/main" id="{BA661214-C2E8-8370-C1C2-75FB4319C03C}"/>
              </a:ext>
            </a:extLst>
          </p:cNvPr>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 name="Rectangle 3">
            <a:extLst>
              <a:ext uri="{FF2B5EF4-FFF2-40B4-BE49-F238E27FC236}">
                <a16:creationId xmlns:a16="http://schemas.microsoft.com/office/drawing/2014/main" id="{B3289B0C-7651-6868-72D1-74A7D23D36B4}"/>
              </a:ext>
            </a:extLst>
          </p:cNvPr>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a:extLst>
              <a:ext uri="{FF2B5EF4-FFF2-40B4-BE49-F238E27FC236}">
                <a16:creationId xmlns:a16="http://schemas.microsoft.com/office/drawing/2014/main" id="{331E0E9F-2187-7A1E-4B42-9AFB717E572F}"/>
              </a:ext>
            </a:extLst>
          </p:cNvPr>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a:extLst>
              <a:ext uri="{FF2B5EF4-FFF2-40B4-BE49-F238E27FC236}">
                <a16:creationId xmlns:a16="http://schemas.microsoft.com/office/drawing/2014/main" id="{70F07C82-B660-2684-F945-37BB2031D84A}"/>
              </a:ext>
            </a:extLst>
          </p:cNvPr>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a:extLst>
              <a:ext uri="{FF2B5EF4-FFF2-40B4-BE49-F238E27FC236}">
                <a16:creationId xmlns:a16="http://schemas.microsoft.com/office/drawing/2014/main" id="{6646395B-39C3-3513-519E-38612521E66E}"/>
              </a:ext>
            </a:extLst>
          </p:cNvPr>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a:extLst>
              <a:ext uri="{FF2B5EF4-FFF2-40B4-BE49-F238E27FC236}">
                <a16:creationId xmlns:a16="http://schemas.microsoft.com/office/drawing/2014/main" id="{F367D15A-2CA2-4C9B-80BE-F7E5149FBBC8}"/>
              </a:ext>
            </a:extLst>
          </p:cNvPr>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5092EB98-7692-7986-7FFA-C8BD2B956629}"/>
              </a:ext>
            </a:extLst>
          </p:cNvPr>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a:extLst>
              <a:ext uri="{FF2B5EF4-FFF2-40B4-BE49-F238E27FC236}">
                <a16:creationId xmlns:a16="http://schemas.microsoft.com/office/drawing/2014/main" id="{152C2B06-495D-5AB0-CB81-3716601F77BC}"/>
              </a:ext>
            </a:extLst>
          </p:cNvPr>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3" name="Date Placeholder 27">
            <a:extLst>
              <a:ext uri="{FF2B5EF4-FFF2-40B4-BE49-F238E27FC236}">
                <a16:creationId xmlns:a16="http://schemas.microsoft.com/office/drawing/2014/main" id="{DD93C637-BB6A-F7E7-9A5B-90DA23C1761F}"/>
              </a:ext>
            </a:extLst>
          </p:cNvPr>
          <p:cNvSpPr>
            <a:spLocks noGrp="1"/>
          </p:cNvSpPr>
          <p:nvPr>
            <p:ph type="dt" sz="half" idx="10"/>
          </p:nvPr>
        </p:nvSpPr>
        <p:spPr/>
        <p:txBody>
          <a:bodyPr/>
          <a:lstStyle>
            <a:lvl1pPr>
              <a:defRPr/>
            </a:lvl1pPr>
          </a:lstStyle>
          <a:p>
            <a:pPr>
              <a:defRPr/>
            </a:pPr>
            <a:fld id="{14A7DD1F-16FC-4DFD-845D-F644914C0449}" type="datetimeFigureOut">
              <a:rPr lang="en-US"/>
              <a:pPr>
                <a:defRPr/>
              </a:pPr>
              <a:t>5/16/2023</a:t>
            </a:fld>
            <a:endParaRPr lang="en-US"/>
          </a:p>
        </p:txBody>
      </p:sp>
      <p:sp>
        <p:nvSpPr>
          <p:cNvPr id="14" name="Footer Placeholder 16">
            <a:extLst>
              <a:ext uri="{FF2B5EF4-FFF2-40B4-BE49-F238E27FC236}">
                <a16:creationId xmlns:a16="http://schemas.microsoft.com/office/drawing/2014/main" id="{3F08B9DC-CD36-CBEF-8024-833842F7986D}"/>
              </a:ext>
            </a:extLst>
          </p:cNvPr>
          <p:cNvSpPr>
            <a:spLocks noGrp="1"/>
          </p:cNvSpPr>
          <p:nvPr>
            <p:ph type="ftr" sz="quarter" idx="11"/>
          </p:nvPr>
        </p:nvSpPr>
        <p:spPr/>
        <p:txBody>
          <a:bodyPr/>
          <a:lstStyle>
            <a:lvl1pPr>
              <a:defRPr/>
            </a:lvl1pPr>
          </a:lstStyle>
          <a:p>
            <a:pPr>
              <a:defRPr/>
            </a:pPr>
            <a:endParaRPr lang="en-US"/>
          </a:p>
        </p:txBody>
      </p:sp>
      <p:sp>
        <p:nvSpPr>
          <p:cNvPr id="15" name="Slide Number Placeholder 28">
            <a:extLst>
              <a:ext uri="{FF2B5EF4-FFF2-40B4-BE49-F238E27FC236}">
                <a16:creationId xmlns:a16="http://schemas.microsoft.com/office/drawing/2014/main" id="{D140A3B2-FAB7-7DEF-D476-B83C232EA27C}"/>
              </a:ext>
            </a:extLst>
          </p:cNvPr>
          <p:cNvSpPr>
            <a:spLocks noGrp="1"/>
          </p:cNvSpPr>
          <p:nvPr>
            <p:ph type="sldNum" sz="quarter" idx="12"/>
          </p:nvPr>
        </p:nvSpPr>
        <p:spPr/>
        <p:txBody>
          <a:bodyPr/>
          <a:lstStyle>
            <a:lvl1pPr>
              <a:defRPr/>
            </a:lvl1pPr>
          </a:lstStyle>
          <a:p>
            <a:pPr>
              <a:defRPr/>
            </a:pPr>
            <a:fld id="{100F969C-6F76-4F7A-8615-ABB9C3C506F1}" type="slidenum">
              <a:rPr lang="en-US" altLang="en-US"/>
              <a:pPr>
                <a:defRPr/>
              </a:pPr>
              <a:t>‹#›</a:t>
            </a:fld>
            <a:endParaRPr lang="en-US" altLang="en-US"/>
          </a:p>
        </p:txBody>
      </p:sp>
    </p:spTree>
    <p:extLst>
      <p:ext uri="{BB962C8B-B14F-4D97-AF65-F5344CB8AC3E}">
        <p14:creationId xmlns:p14="http://schemas.microsoft.com/office/powerpoint/2010/main" val="39413116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E7C74-826E-C5B2-F463-40392F859593}"/>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AFD7DDB-9CD7-46DE-86F5-5EA890BEDED3}" type="datetimeFigureOut">
              <a:rPr lang="en-US"/>
              <a:pPr>
                <a:defRPr/>
              </a:pPr>
              <a:t>5/16/2023</a:t>
            </a:fld>
            <a:endParaRPr lang="en-US"/>
          </a:p>
        </p:txBody>
      </p:sp>
      <p:sp>
        <p:nvSpPr>
          <p:cNvPr id="5" name="Footer Placeholder 4">
            <a:extLst>
              <a:ext uri="{FF2B5EF4-FFF2-40B4-BE49-F238E27FC236}">
                <a16:creationId xmlns:a16="http://schemas.microsoft.com/office/drawing/2014/main" id="{22BD31B5-2C23-8DED-8841-02B8D55454D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94DCD64-D8D1-6E10-96EE-B00BFB3495AB}"/>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54C0221-3A25-4794-9E56-8B467293D99A}" type="slidenum">
              <a:rPr lang="en-US" altLang="en-US"/>
              <a:pPr>
                <a:defRPr/>
              </a:pPr>
              <a:t>‹#›</a:t>
            </a:fld>
            <a:endParaRPr lang="en-US" altLang="en-US"/>
          </a:p>
        </p:txBody>
      </p:sp>
    </p:spTree>
    <p:extLst>
      <p:ext uri="{BB962C8B-B14F-4D97-AF65-F5344CB8AC3E}">
        <p14:creationId xmlns:p14="http://schemas.microsoft.com/office/powerpoint/2010/main" val="26002467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351D3-ADC4-8E86-0C3A-1306549932D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4795DC3-C5F2-4E4A-A7B8-453923171A25}" type="datetimeFigureOut">
              <a:rPr lang="en-US"/>
              <a:pPr>
                <a:defRPr/>
              </a:pPr>
              <a:t>5/16/2023</a:t>
            </a:fld>
            <a:endParaRPr lang="en-US"/>
          </a:p>
        </p:txBody>
      </p:sp>
      <p:sp>
        <p:nvSpPr>
          <p:cNvPr id="5" name="Footer Placeholder 4">
            <a:extLst>
              <a:ext uri="{FF2B5EF4-FFF2-40B4-BE49-F238E27FC236}">
                <a16:creationId xmlns:a16="http://schemas.microsoft.com/office/drawing/2014/main" id="{3E48F70C-0E07-7FF1-6038-B34D06C15FF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7C77758-DF58-834F-A8E2-FA67F6AD5D39}"/>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DF2087F-6A68-4BE8-AA88-47A2B2BDE15B}" type="slidenum">
              <a:rPr lang="en-US" altLang="en-US"/>
              <a:pPr>
                <a:defRPr/>
              </a:pPr>
              <a:t>‹#›</a:t>
            </a:fld>
            <a:endParaRPr lang="en-US" altLang="en-US"/>
          </a:p>
        </p:txBody>
      </p:sp>
    </p:spTree>
    <p:extLst>
      <p:ext uri="{BB962C8B-B14F-4D97-AF65-F5344CB8AC3E}">
        <p14:creationId xmlns:p14="http://schemas.microsoft.com/office/powerpoint/2010/main" val="10478598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7E1DF6D-EECA-0F96-7143-5D5363D5DB75}"/>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1198B96-30F7-4706-AFAD-14E65D1ADA80}" type="datetimeFigureOut">
              <a:rPr lang="en-US"/>
              <a:pPr>
                <a:defRPr/>
              </a:pPr>
              <a:t>5/16/2023</a:t>
            </a:fld>
            <a:endParaRPr lang="en-US"/>
          </a:p>
        </p:txBody>
      </p:sp>
      <p:sp>
        <p:nvSpPr>
          <p:cNvPr id="5" name="Footer Placeholder 4">
            <a:extLst>
              <a:ext uri="{FF2B5EF4-FFF2-40B4-BE49-F238E27FC236}">
                <a16:creationId xmlns:a16="http://schemas.microsoft.com/office/drawing/2014/main" id="{AF234B3C-AEE3-78C5-0F6B-74C5160C53E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4E8C3C9-7203-E3A2-4B34-254B4FB6C859}"/>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07C42D1-FCCF-4691-B853-C51C9A70D042}" type="slidenum">
              <a:rPr lang="en-US" altLang="en-US"/>
              <a:pPr>
                <a:defRPr/>
              </a:pPr>
              <a:t>‹#›</a:t>
            </a:fld>
            <a:endParaRPr lang="en-US" altLang="en-US"/>
          </a:p>
        </p:txBody>
      </p:sp>
    </p:spTree>
    <p:extLst>
      <p:ext uri="{BB962C8B-B14F-4D97-AF65-F5344CB8AC3E}">
        <p14:creationId xmlns:p14="http://schemas.microsoft.com/office/powerpoint/2010/main" val="36942179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CD2B6-58FD-1F18-A44C-DA10C6BB399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2C08E59-BE44-43E6-A95E-714B4D3DB545}" type="datetimeFigureOut">
              <a:rPr lang="en-US"/>
              <a:pPr>
                <a:defRPr/>
              </a:pPr>
              <a:t>5/16/2023</a:t>
            </a:fld>
            <a:endParaRPr lang="en-US"/>
          </a:p>
        </p:txBody>
      </p:sp>
      <p:sp>
        <p:nvSpPr>
          <p:cNvPr id="5" name="Footer Placeholder 4">
            <a:extLst>
              <a:ext uri="{FF2B5EF4-FFF2-40B4-BE49-F238E27FC236}">
                <a16:creationId xmlns:a16="http://schemas.microsoft.com/office/drawing/2014/main" id="{2D232EEB-12B9-F327-592E-0AE5FD7E530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F83F827-AF82-6A3F-1413-BBBEF3E2D4A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D463EA8-1757-48A3-A3E8-55330E7A03A3}" type="slidenum">
              <a:rPr lang="en-US" altLang="en-US"/>
              <a:pPr>
                <a:defRPr/>
              </a:pPr>
              <a:t>‹#›</a:t>
            </a:fld>
            <a:endParaRPr lang="en-US" altLang="en-US"/>
          </a:p>
        </p:txBody>
      </p:sp>
    </p:spTree>
    <p:extLst>
      <p:ext uri="{BB962C8B-B14F-4D97-AF65-F5344CB8AC3E}">
        <p14:creationId xmlns:p14="http://schemas.microsoft.com/office/powerpoint/2010/main" val="25671578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242D7D-5E18-F3A0-EE95-731965643E6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3DB54D7-024E-4E47-9971-4AB80946E921}" type="datetimeFigureOut">
              <a:rPr lang="en-US"/>
              <a:pPr>
                <a:defRPr/>
              </a:pPr>
              <a:t>5/16/2023</a:t>
            </a:fld>
            <a:endParaRPr lang="en-US"/>
          </a:p>
        </p:txBody>
      </p:sp>
      <p:sp>
        <p:nvSpPr>
          <p:cNvPr id="5" name="Footer Placeholder 4">
            <a:extLst>
              <a:ext uri="{FF2B5EF4-FFF2-40B4-BE49-F238E27FC236}">
                <a16:creationId xmlns:a16="http://schemas.microsoft.com/office/drawing/2014/main" id="{08490548-2120-2D9B-B361-BEBF9432EE0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0F389A-C9CF-E94F-E68D-9770B89290B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C34ACB4-8886-4674-A28E-8D11388794FC}" type="slidenum">
              <a:rPr lang="en-US" altLang="en-US"/>
              <a:pPr>
                <a:defRPr/>
              </a:pPr>
              <a:t>‹#›</a:t>
            </a:fld>
            <a:endParaRPr lang="en-US" altLang="en-US"/>
          </a:p>
        </p:txBody>
      </p:sp>
    </p:spTree>
    <p:extLst>
      <p:ext uri="{BB962C8B-B14F-4D97-AF65-F5344CB8AC3E}">
        <p14:creationId xmlns:p14="http://schemas.microsoft.com/office/powerpoint/2010/main" val="4566868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C05B0-DE92-AE19-E3E7-31D3CC7D072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F0FF03A-A5FE-4BD7-BD2D-17B69F913243}" type="datetimeFigureOut">
              <a:rPr lang="en-US"/>
              <a:pPr>
                <a:defRPr/>
              </a:pPr>
              <a:t>5/16/2023</a:t>
            </a:fld>
            <a:endParaRPr lang="en-US"/>
          </a:p>
        </p:txBody>
      </p:sp>
      <p:sp>
        <p:nvSpPr>
          <p:cNvPr id="6" name="Footer Placeholder 5">
            <a:extLst>
              <a:ext uri="{FF2B5EF4-FFF2-40B4-BE49-F238E27FC236}">
                <a16:creationId xmlns:a16="http://schemas.microsoft.com/office/drawing/2014/main" id="{07E0F482-A9D1-59C1-1A90-9F0FECAB412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2C105AC-FCE0-203B-CF17-861030D0631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58940FC-35F2-4BCC-954F-16FDB4FE4F69}" type="slidenum">
              <a:rPr lang="en-US" altLang="en-US"/>
              <a:pPr>
                <a:defRPr/>
              </a:pPr>
              <a:t>‹#›</a:t>
            </a:fld>
            <a:endParaRPr lang="en-US" altLang="en-US"/>
          </a:p>
        </p:txBody>
      </p:sp>
    </p:spTree>
    <p:extLst>
      <p:ext uri="{BB962C8B-B14F-4D97-AF65-F5344CB8AC3E}">
        <p14:creationId xmlns:p14="http://schemas.microsoft.com/office/powerpoint/2010/main" val="1040635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99A7A-0D37-B94A-7122-170B54F22F0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909DC45-5319-4CF1-A846-DE2505F8E491}" type="datetimeFigureOut">
              <a:rPr lang="en-US"/>
              <a:pPr>
                <a:defRPr/>
              </a:pPr>
              <a:t>5/16/2023</a:t>
            </a:fld>
            <a:endParaRPr lang="en-US"/>
          </a:p>
        </p:txBody>
      </p:sp>
      <p:sp>
        <p:nvSpPr>
          <p:cNvPr id="8" name="Footer Placeholder 7">
            <a:extLst>
              <a:ext uri="{FF2B5EF4-FFF2-40B4-BE49-F238E27FC236}">
                <a16:creationId xmlns:a16="http://schemas.microsoft.com/office/drawing/2014/main" id="{D2A129BC-07B3-0B15-B139-9942E6582AF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B53FF092-EAE7-D640-2F2D-1040F88DFAAF}"/>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8F23179-7C00-4C5B-AADB-4EB8A5A1C5F9}" type="slidenum">
              <a:rPr lang="en-US" altLang="en-US"/>
              <a:pPr>
                <a:defRPr/>
              </a:pPr>
              <a:t>‹#›</a:t>
            </a:fld>
            <a:endParaRPr lang="en-US" altLang="en-US"/>
          </a:p>
        </p:txBody>
      </p:sp>
    </p:spTree>
    <p:extLst>
      <p:ext uri="{BB962C8B-B14F-4D97-AF65-F5344CB8AC3E}">
        <p14:creationId xmlns:p14="http://schemas.microsoft.com/office/powerpoint/2010/main" val="8122416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B21758-A40B-DDCE-41A0-B9EB22D8A29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9BBE434-A3F5-4D06-97C3-1FADAD7884A4}" type="datetimeFigureOut">
              <a:rPr lang="en-US"/>
              <a:pPr>
                <a:defRPr/>
              </a:pPr>
              <a:t>5/16/2023</a:t>
            </a:fld>
            <a:endParaRPr lang="en-US"/>
          </a:p>
        </p:txBody>
      </p:sp>
      <p:sp>
        <p:nvSpPr>
          <p:cNvPr id="4" name="Footer Placeholder 3">
            <a:extLst>
              <a:ext uri="{FF2B5EF4-FFF2-40B4-BE49-F238E27FC236}">
                <a16:creationId xmlns:a16="http://schemas.microsoft.com/office/drawing/2014/main" id="{C42D2843-464F-0557-EF51-7C3DB46F918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D36BECF9-49DA-A05C-C236-E49F4ADC054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BA0BBA4F-3CB1-46A3-9817-7BB594BB1755}" type="slidenum">
              <a:rPr lang="en-US" altLang="en-US"/>
              <a:pPr>
                <a:defRPr/>
              </a:pPr>
              <a:t>‹#›</a:t>
            </a:fld>
            <a:endParaRPr lang="en-US" altLang="en-US"/>
          </a:p>
        </p:txBody>
      </p:sp>
    </p:spTree>
    <p:extLst>
      <p:ext uri="{BB962C8B-B14F-4D97-AF65-F5344CB8AC3E}">
        <p14:creationId xmlns:p14="http://schemas.microsoft.com/office/powerpoint/2010/main" val="2827455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B5C895-BCFF-22D8-FC01-BB06799DE783}"/>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DC2CD42-8B0E-4FAD-8DC2-5609F1784805}" type="datetimeFigureOut">
              <a:rPr lang="en-US"/>
              <a:pPr>
                <a:defRPr/>
              </a:pPr>
              <a:t>5/16/2023</a:t>
            </a:fld>
            <a:endParaRPr lang="en-US"/>
          </a:p>
        </p:txBody>
      </p:sp>
      <p:sp>
        <p:nvSpPr>
          <p:cNvPr id="3" name="Footer Placeholder 2">
            <a:extLst>
              <a:ext uri="{FF2B5EF4-FFF2-40B4-BE49-F238E27FC236}">
                <a16:creationId xmlns:a16="http://schemas.microsoft.com/office/drawing/2014/main" id="{D3F6F904-1C7D-4EF9-F8F9-D7400833A933}"/>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3DA9977A-4AEC-1B56-091B-50DD1981C14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44690F6-FBA5-4E08-BE91-D39775761CA4}" type="slidenum">
              <a:rPr lang="en-US" altLang="en-US"/>
              <a:pPr>
                <a:defRPr/>
              </a:pPr>
              <a:t>‹#›</a:t>
            </a:fld>
            <a:endParaRPr lang="en-US" altLang="en-US"/>
          </a:p>
        </p:txBody>
      </p:sp>
    </p:spTree>
    <p:extLst>
      <p:ext uri="{BB962C8B-B14F-4D97-AF65-F5344CB8AC3E}">
        <p14:creationId xmlns:p14="http://schemas.microsoft.com/office/powerpoint/2010/main" val="21874661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B33EC78-020A-555F-92CA-62EA9CB078E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6027622-00F4-459F-8A1A-84132469C6AE}" type="datetimeFigureOut">
              <a:rPr lang="en-US"/>
              <a:pPr>
                <a:defRPr/>
              </a:pPr>
              <a:t>5/16/2023</a:t>
            </a:fld>
            <a:endParaRPr lang="en-US"/>
          </a:p>
        </p:txBody>
      </p:sp>
      <p:sp>
        <p:nvSpPr>
          <p:cNvPr id="6" name="Footer Placeholder 5">
            <a:extLst>
              <a:ext uri="{FF2B5EF4-FFF2-40B4-BE49-F238E27FC236}">
                <a16:creationId xmlns:a16="http://schemas.microsoft.com/office/drawing/2014/main" id="{86D40C91-192B-BB3A-D3FA-814E1528563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8D925EF-4F15-E39C-A9AF-8BE11F043DD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60C05A8-5ED5-4C34-A159-1EB3D4191A58}" type="slidenum">
              <a:rPr lang="en-US" altLang="en-US"/>
              <a:pPr>
                <a:defRPr/>
              </a:pPr>
              <a:t>‹#›</a:t>
            </a:fld>
            <a:endParaRPr lang="en-US" altLang="en-US"/>
          </a:p>
        </p:txBody>
      </p:sp>
    </p:spTree>
    <p:extLst>
      <p:ext uri="{BB962C8B-B14F-4D97-AF65-F5344CB8AC3E}">
        <p14:creationId xmlns:p14="http://schemas.microsoft.com/office/powerpoint/2010/main" val="1512407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AC1E1630-B87B-8A3D-0337-4C9C9D218A9D}"/>
              </a:ext>
            </a:extLst>
          </p:cNvPr>
          <p:cNvSpPr>
            <a:spLocks noGrp="1"/>
          </p:cNvSpPr>
          <p:nvPr>
            <p:ph type="dt" sz="half" idx="10"/>
          </p:nvPr>
        </p:nvSpPr>
        <p:spPr/>
        <p:txBody>
          <a:bodyPr/>
          <a:lstStyle>
            <a:lvl1pPr>
              <a:defRPr/>
            </a:lvl1pPr>
          </a:lstStyle>
          <a:p>
            <a:pPr>
              <a:defRPr/>
            </a:pPr>
            <a:fld id="{7A7227E9-A8DD-4E7E-B1B2-748FD81BE125}" type="datetimeFigureOut">
              <a:rPr lang="en-US"/>
              <a:pPr>
                <a:defRPr/>
              </a:pPr>
              <a:t>5/16/2023</a:t>
            </a:fld>
            <a:endParaRPr lang="en-US"/>
          </a:p>
        </p:txBody>
      </p:sp>
      <p:sp>
        <p:nvSpPr>
          <p:cNvPr id="5" name="Footer Placeholder 2">
            <a:extLst>
              <a:ext uri="{FF2B5EF4-FFF2-40B4-BE49-F238E27FC236}">
                <a16:creationId xmlns:a16="http://schemas.microsoft.com/office/drawing/2014/main" id="{B67B5517-3C57-468C-5A88-909F6C1ACB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6DD41E8F-571E-DDB3-9EBF-C6CEFCA2A17F}"/>
              </a:ext>
            </a:extLst>
          </p:cNvPr>
          <p:cNvSpPr>
            <a:spLocks noGrp="1"/>
          </p:cNvSpPr>
          <p:nvPr>
            <p:ph type="sldNum" sz="quarter" idx="12"/>
          </p:nvPr>
        </p:nvSpPr>
        <p:spPr/>
        <p:txBody>
          <a:bodyPr/>
          <a:lstStyle>
            <a:lvl1pPr>
              <a:defRPr/>
            </a:lvl1pPr>
          </a:lstStyle>
          <a:p>
            <a:pPr>
              <a:defRPr/>
            </a:pPr>
            <a:fld id="{5CDA5D9A-A440-451E-8094-B95D18B1418D}" type="slidenum">
              <a:rPr lang="en-US" altLang="en-US"/>
              <a:pPr>
                <a:defRPr/>
              </a:pPr>
              <a:t>‹#›</a:t>
            </a:fld>
            <a:endParaRPr lang="en-US" altLang="en-US"/>
          </a:p>
        </p:txBody>
      </p:sp>
    </p:spTree>
    <p:extLst>
      <p:ext uri="{BB962C8B-B14F-4D97-AF65-F5344CB8AC3E}">
        <p14:creationId xmlns:p14="http://schemas.microsoft.com/office/powerpoint/2010/main" val="12877360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4E5AC37-0CEF-705F-C2D4-1956374C641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5FA2773-AA3D-43D9-BC21-910F51C3BD5E}" type="datetimeFigureOut">
              <a:rPr lang="en-US"/>
              <a:pPr>
                <a:defRPr/>
              </a:pPr>
              <a:t>5/16/2023</a:t>
            </a:fld>
            <a:endParaRPr lang="en-US"/>
          </a:p>
        </p:txBody>
      </p:sp>
      <p:sp>
        <p:nvSpPr>
          <p:cNvPr id="6" name="Footer Placeholder 5">
            <a:extLst>
              <a:ext uri="{FF2B5EF4-FFF2-40B4-BE49-F238E27FC236}">
                <a16:creationId xmlns:a16="http://schemas.microsoft.com/office/drawing/2014/main" id="{CC7EAC68-CB7B-9352-CEC7-4D2234CB24D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82B897B-B327-7C24-8AF9-E05A99AE8B7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395725B-AFBC-4387-9005-199152278C99}" type="slidenum">
              <a:rPr lang="en-US" altLang="en-US"/>
              <a:pPr>
                <a:defRPr/>
              </a:pPr>
              <a:t>‹#›</a:t>
            </a:fld>
            <a:endParaRPr lang="en-US" altLang="en-US"/>
          </a:p>
        </p:txBody>
      </p:sp>
    </p:spTree>
    <p:extLst>
      <p:ext uri="{BB962C8B-B14F-4D97-AF65-F5344CB8AC3E}">
        <p14:creationId xmlns:p14="http://schemas.microsoft.com/office/powerpoint/2010/main" val="198661480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B7791-8D38-DD38-A44E-2960F4324CF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EB0A027-0411-44A8-ADEB-F43995680674}" type="datetimeFigureOut">
              <a:rPr lang="en-US"/>
              <a:pPr>
                <a:defRPr/>
              </a:pPr>
              <a:t>5/16/2023</a:t>
            </a:fld>
            <a:endParaRPr lang="en-US"/>
          </a:p>
        </p:txBody>
      </p:sp>
      <p:sp>
        <p:nvSpPr>
          <p:cNvPr id="5" name="Footer Placeholder 4">
            <a:extLst>
              <a:ext uri="{FF2B5EF4-FFF2-40B4-BE49-F238E27FC236}">
                <a16:creationId xmlns:a16="http://schemas.microsoft.com/office/drawing/2014/main" id="{49F9A9C9-6ECE-09EF-99E2-CF6026AB97A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74AE0C2-68D1-A021-73C3-0603B23803D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C30E033-1FC6-4FC1-83DB-560189DD9601}" type="slidenum">
              <a:rPr lang="en-US" altLang="en-US"/>
              <a:pPr>
                <a:defRPr/>
              </a:pPr>
              <a:t>‹#›</a:t>
            </a:fld>
            <a:endParaRPr lang="en-US" altLang="en-US"/>
          </a:p>
        </p:txBody>
      </p:sp>
    </p:spTree>
    <p:extLst>
      <p:ext uri="{BB962C8B-B14F-4D97-AF65-F5344CB8AC3E}">
        <p14:creationId xmlns:p14="http://schemas.microsoft.com/office/powerpoint/2010/main" val="3010343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3ACC6-19CE-1E2B-90B2-AD8B949329E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14067A6-EF04-44C3-ABD9-276A42D22218}" type="datetimeFigureOut">
              <a:rPr lang="en-US"/>
              <a:pPr>
                <a:defRPr/>
              </a:pPr>
              <a:t>5/16/2023</a:t>
            </a:fld>
            <a:endParaRPr lang="en-US"/>
          </a:p>
        </p:txBody>
      </p:sp>
      <p:sp>
        <p:nvSpPr>
          <p:cNvPr id="5" name="Footer Placeholder 4">
            <a:extLst>
              <a:ext uri="{FF2B5EF4-FFF2-40B4-BE49-F238E27FC236}">
                <a16:creationId xmlns:a16="http://schemas.microsoft.com/office/drawing/2014/main" id="{0EA8D80E-DDFD-B6BD-D3F2-7C1A9D4F120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CD2151A-E1D0-5800-E483-BF07A85ACCD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BBA1B0E-9224-4FF5-8D5B-EA742F39B975}" type="slidenum">
              <a:rPr lang="en-US" altLang="en-US"/>
              <a:pPr>
                <a:defRPr/>
              </a:pPr>
              <a:t>‹#›</a:t>
            </a:fld>
            <a:endParaRPr lang="en-US" altLang="en-US"/>
          </a:p>
        </p:txBody>
      </p:sp>
    </p:spTree>
    <p:extLst>
      <p:ext uri="{BB962C8B-B14F-4D97-AF65-F5344CB8AC3E}">
        <p14:creationId xmlns:p14="http://schemas.microsoft.com/office/powerpoint/2010/main" val="4307822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0D35B14-E347-83FE-6FC2-C9008BD4450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58672FB-15E0-4571-9027-94CB1A7C6814}" type="datetimeFigureOut">
              <a:rPr lang="en-US"/>
              <a:pPr>
                <a:defRPr/>
              </a:pPr>
              <a:t>5/16/2023</a:t>
            </a:fld>
            <a:endParaRPr lang="en-US"/>
          </a:p>
        </p:txBody>
      </p:sp>
      <p:sp>
        <p:nvSpPr>
          <p:cNvPr id="5" name="Footer Placeholder 4">
            <a:extLst>
              <a:ext uri="{FF2B5EF4-FFF2-40B4-BE49-F238E27FC236}">
                <a16:creationId xmlns:a16="http://schemas.microsoft.com/office/drawing/2014/main" id="{DB8138B9-6704-738C-8D58-5FE8C6C775B3}"/>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EF6BD8D-9A6F-9182-CD7A-9DA890BA92E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56281AE2-92DD-4F93-B269-DEEE98F40BD5}" type="slidenum">
              <a:rPr lang="en-US" altLang="en-US"/>
              <a:pPr>
                <a:defRPr/>
              </a:pPr>
              <a:t>‹#›</a:t>
            </a:fld>
            <a:endParaRPr lang="en-US" altLang="en-US"/>
          </a:p>
        </p:txBody>
      </p:sp>
    </p:spTree>
    <p:extLst>
      <p:ext uri="{BB962C8B-B14F-4D97-AF65-F5344CB8AC3E}">
        <p14:creationId xmlns:p14="http://schemas.microsoft.com/office/powerpoint/2010/main" val="17459755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E94B2-0E40-8B5C-7404-4D1BD52AAE95}"/>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F54546A-29CB-4375-953C-CB73E4D6B62D}" type="datetimeFigureOut">
              <a:rPr lang="en-US"/>
              <a:pPr>
                <a:defRPr/>
              </a:pPr>
              <a:t>5/16/2023</a:t>
            </a:fld>
            <a:endParaRPr lang="en-US"/>
          </a:p>
        </p:txBody>
      </p:sp>
      <p:sp>
        <p:nvSpPr>
          <p:cNvPr id="5" name="Footer Placeholder 4">
            <a:extLst>
              <a:ext uri="{FF2B5EF4-FFF2-40B4-BE49-F238E27FC236}">
                <a16:creationId xmlns:a16="http://schemas.microsoft.com/office/drawing/2014/main" id="{2970BEB0-5F70-73DC-EADA-EE2C98D9DD1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6120E28-1C47-7C07-F83D-971701B0C63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71F89AE-1AA0-4620-91D6-934CE95ACDC4}" type="slidenum">
              <a:rPr lang="en-US" altLang="en-US"/>
              <a:pPr>
                <a:defRPr/>
              </a:pPr>
              <a:t>‹#›</a:t>
            </a:fld>
            <a:endParaRPr lang="en-US" altLang="en-US"/>
          </a:p>
        </p:txBody>
      </p:sp>
    </p:spTree>
    <p:extLst>
      <p:ext uri="{BB962C8B-B14F-4D97-AF65-F5344CB8AC3E}">
        <p14:creationId xmlns:p14="http://schemas.microsoft.com/office/powerpoint/2010/main" val="80946415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30F639-B05A-D67D-24E5-6BFBB5AD9A6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EE6AD7C-7DC3-420C-879C-9E99887B65EC}" type="datetimeFigureOut">
              <a:rPr lang="en-US"/>
              <a:pPr>
                <a:defRPr/>
              </a:pPr>
              <a:t>5/16/2023</a:t>
            </a:fld>
            <a:endParaRPr lang="en-US"/>
          </a:p>
        </p:txBody>
      </p:sp>
      <p:sp>
        <p:nvSpPr>
          <p:cNvPr id="5" name="Footer Placeholder 4">
            <a:extLst>
              <a:ext uri="{FF2B5EF4-FFF2-40B4-BE49-F238E27FC236}">
                <a16:creationId xmlns:a16="http://schemas.microsoft.com/office/drawing/2014/main" id="{947BC514-FC0F-8DDA-E05D-A8517A8EC13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1A49BA7-DA0E-AD80-F027-460B93D5B97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E2B8759-A39A-4969-A981-906B70C3D809}" type="slidenum">
              <a:rPr lang="en-US" altLang="en-US"/>
              <a:pPr>
                <a:defRPr/>
              </a:pPr>
              <a:t>‹#›</a:t>
            </a:fld>
            <a:endParaRPr lang="en-US" altLang="en-US"/>
          </a:p>
        </p:txBody>
      </p:sp>
    </p:spTree>
    <p:extLst>
      <p:ext uri="{BB962C8B-B14F-4D97-AF65-F5344CB8AC3E}">
        <p14:creationId xmlns:p14="http://schemas.microsoft.com/office/powerpoint/2010/main" val="184489120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1B607A-F0F2-2F27-71AE-97F187CCACF5}"/>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397231F-1C5F-4C23-8192-207750F2A4A5}" type="datetimeFigureOut">
              <a:rPr lang="en-US"/>
              <a:pPr>
                <a:defRPr/>
              </a:pPr>
              <a:t>5/16/2023</a:t>
            </a:fld>
            <a:endParaRPr lang="en-US"/>
          </a:p>
        </p:txBody>
      </p:sp>
      <p:sp>
        <p:nvSpPr>
          <p:cNvPr id="6" name="Footer Placeholder 5">
            <a:extLst>
              <a:ext uri="{FF2B5EF4-FFF2-40B4-BE49-F238E27FC236}">
                <a16:creationId xmlns:a16="http://schemas.microsoft.com/office/drawing/2014/main" id="{789DA2D3-7A52-6F7A-5409-4E9C85897A0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F55FB8A-B1AE-2426-2097-7E3A719CAF9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648F5A0-7B6F-4143-AB91-15588AE50706}" type="slidenum">
              <a:rPr lang="en-US" altLang="en-US"/>
              <a:pPr>
                <a:defRPr/>
              </a:pPr>
              <a:t>‹#›</a:t>
            </a:fld>
            <a:endParaRPr lang="en-US" altLang="en-US"/>
          </a:p>
        </p:txBody>
      </p:sp>
    </p:spTree>
    <p:extLst>
      <p:ext uri="{BB962C8B-B14F-4D97-AF65-F5344CB8AC3E}">
        <p14:creationId xmlns:p14="http://schemas.microsoft.com/office/powerpoint/2010/main" val="189501853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C904F9-061A-BEE5-A0B0-4F9578B22F8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03CCC1D-DC42-4586-8169-7391DF8DADFC}" type="datetimeFigureOut">
              <a:rPr lang="en-US"/>
              <a:pPr>
                <a:defRPr/>
              </a:pPr>
              <a:t>5/16/2023</a:t>
            </a:fld>
            <a:endParaRPr lang="en-US"/>
          </a:p>
        </p:txBody>
      </p:sp>
      <p:sp>
        <p:nvSpPr>
          <p:cNvPr id="8" name="Footer Placeholder 7">
            <a:extLst>
              <a:ext uri="{FF2B5EF4-FFF2-40B4-BE49-F238E27FC236}">
                <a16:creationId xmlns:a16="http://schemas.microsoft.com/office/drawing/2014/main" id="{C204201C-6057-0315-7647-808BC1138F0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7860F35A-B691-1DB5-C3FB-8279BA3D64B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EE1CB93-6EE2-4715-BD2C-97C5B2971C6E}" type="slidenum">
              <a:rPr lang="en-US" altLang="en-US"/>
              <a:pPr>
                <a:defRPr/>
              </a:pPr>
              <a:t>‹#›</a:t>
            </a:fld>
            <a:endParaRPr lang="en-US" altLang="en-US"/>
          </a:p>
        </p:txBody>
      </p:sp>
    </p:spTree>
    <p:extLst>
      <p:ext uri="{BB962C8B-B14F-4D97-AF65-F5344CB8AC3E}">
        <p14:creationId xmlns:p14="http://schemas.microsoft.com/office/powerpoint/2010/main" val="11939861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F55D70-DAB2-66A1-B9DE-2C043198D1F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7B81472-309A-482A-AAF6-ADD479474E39}" type="datetimeFigureOut">
              <a:rPr lang="en-US"/>
              <a:pPr>
                <a:defRPr/>
              </a:pPr>
              <a:t>5/16/2023</a:t>
            </a:fld>
            <a:endParaRPr lang="en-US"/>
          </a:p>
        </p:txBody>
      </p:sp>
      <p:sp>
        <p:nvSpPr>
          <p:cNvPr id="4" name="Footer Placeholder 3">
            <a:extLst>
              <a:ext uri="{FF2B5EF4-FFF2-40B4-BE49-F238E27FC236}">
                <a16:creationId xmlns:a16="http://schemas.microsoft.com/office/drawing/2014/main" id="{3E5C31D6-63BE-EE98-8902-E50D3B21E51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288B2004-42CB-C96C-49BE-98AECCF0EB6C}"/>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211D0C01-3971-4FDC-82DB-CB2E49C7FD1A}" type="slidenum">
              <a:rPr lang="en-US" altLang="en-US"/>
              <a:pPr>
                <a:defRPr/>
              </a:pPr>
              <a:t>‹#›</a:t>
            </a:fld>
            <a:endParaRPr lang="en-US" altLang="en-US"/>
          </a:p>
        </p:txBody>
      </p:sp>
    </p:spTree>
    <p:extLst>
      <p:ext uri="{BB962C8B-B14F-4D97-AF65-F5344CB8AC3E}">
        <p14:creationId xmlns:p14="http://schemas.microsoft.com/office/powerpoint/2010/main" val="331429572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E03755-8E34-EFAC-6D42-1CBFED903D3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730587D-2823-4C2D-82C8-ABBBF15898CF}" type="datetimeFigureOut">
              <a:rPr lang="en-US"/>
              <a:pPr>
                <a:defRPr/>
              </a:pPr>
              <a:t>5/16/2023</a:t>
            </a:fld>
            <a:endParaRPr lang="en-US"/>
          </a:p>
        </p:txBody>
      </p:sp>
      <p:sp>
        <p:nvSpPr>
          <p:cNvPr id="3" name="Footer Placeholder 2">
            <a:extLst>
              <a:ext uri="{FF2B5EF4-FFF2-40B4-BE49-F238E27FC236}">
                <a16:creationId xmlns:a16="http://schemas.microsoft.com/office/drawing/2014/main" id="{FC71DAD4-84C5-BB94-B64E-96EF536E280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3767C0A8-07D3-C778-4FFE-1E6FB2BBA6F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28FE2444-8941-4745-9B13-7DB199E49BD8}" type="slidenum">
              <a:rPr lang="en-US" altLang="en-US"/>
              <a:pPr>
                <a:defRPr/>
              </a:pPr>
              <a:t>‹#›</a:t>
            </a:fld>
            <a:endParaRPr lang="en-US" altLang="en-US"/>
          </a:p>
        </p:txBody>
      </p:sp>
    </p:spTree>
    <p:extLst>
      <p:ext uri="{BB962C8B-B14F-4D97-AF65-F5344CB8AC3E}">
        <p14:creationId xmlns:p14="http://schemas.microsoft.com/office/powerpoint/2010/main" val="810068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A4C66537-7907-0265-0D6A-C04B544A32F3}"/>
              </a:ext>
            </a:extLst>
          </p:cNvPr>
          <p:cNvSpPr>
            <a:spLocks/>
          </p:cNvSpPr>
          <p:nvPr/>
        </p:nvSpPr>
        <p:spPr bwMode="auto">
          <a:xfrm>
            <a:off x="4829175" y="1073150"/>
            <a:ext cx="4321175" cy="5791200"/>
          </a:xfrm>
          <a:custGeom>
            <a:avLst/>
            <a:gdLst>
              <a:gd name="T0" fmla="*/ 0 w 2736"/>
              <a:gd name="T1" fmla="*/ 2147483646 h 3648"/>
              <a:gd name="T2" fmla="*/ 2147483646 w 2736"/>
              <a:gd name="T3" fmla="*/ 2147483646 h 3648"/>
              <a:gd name="T4" fmla="*/ 2147483646 w 2736"/>
              <a:gd name="T5" fmla="*/ 0 h 3648"/>
              <a:gd name="T6" fmla="*/ 2147483646 w 2736"/>
              <a:gd name="T7" fmla="*/ 2147483646 h 3648"/>
              <a:gd name="T8" fmla="*/ 2147483646 w 2736"/>
              <a:gd name="T9" fmla="*/ 2147483646 h 3648"/>
              <a:gd name="T10" fmla="*/ 2147483646 w 2736"/>
              <a:gd name="T11" fmla="*/ 2147483646 h 3648"/>
              <a:gd name="T12" fmla="*/ 0 w 2736"/>
              <a:gd name="T13" fmla="*/ 2147483646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Freeform 14">
            <a:extLst>
              <a:ext uri="{FF2B5EF4-FFF2-40B4-BE49-F238E27FC236}">
                <a16:creationId xmlns:a16="http://schemas.microsoft.com/office/drawing/2014/main" id="{441ABECE-22F6-3C19-A334-A28F2C61E38E}"/>
              </a:ext>
            </a:extLst>
          </p:cNvPr>
          <p:cNvSpPr>
            <a:spLocks/>
          </p:cNvSpPr>
          <p:nvPr/>
        </p:nvSpPr>
        <p:spPr bwMode="auto">
          <a:xfrm>
            <a:off x="374650" y="0"/>
            <a:ext cx="5513388" cy="6615113"/>
          </a:xfrm>
          <a:custGeom>
            <a:avLst/>
            <a:gdLst>
              <a:gd name="T0" fmla="*/ 0 w 3504"/>
              <a:gd name="T1" fmla="*/ 2147483646 h 4128"/>
              <a:gd name="T2" fmla="*/ 0 w 3504"/>
              <a:gd name="T3" fmla="*/ 2147483646 h 4128"/>
              <a:gd name="T4" fmla="*/ 2147483646 w 3504"/>
              <a:gd name="T5" fmla="*/ 2147483646 h 4128"/>
              <a:gd name="T6" fmla="*/ 2147483646 w 3504"/>
              <a:gd name="T7" fmla="*/ 0 h 4128"/>
              <a:gd name="T8" fmla="*/ 2147483646 w 3504"/>
              <a:gd name="T9" fmla="*/ 0 h 4128"/>
              <a:gd name="T10" fmla="*/ 2147483646 w 3504"/>
              <a:gd name="T11" fmla="*/ 2147483646 h 4128"/>
              <a:gd name="T12" fmla="*/ 0 w 3504"/>
              <a:gd name="T13" fmla="*/ 2147483646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Freeform 12">
            <a:extLst>
              <a:ext uri="{FF2B5EF4-FFF2-40B4-BE49-F238E27FC236}">
                <a16:creationId xmlns:a16="http://schemas.microsoft.com/office/drawing/2014/main" id="{F97C5F43-60FA-EF6A-F1D4-39FD090343A7}"/>
              </a:ext>
            </a:extLst>
          </p:cNvPr>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7" name="Freeform 15">
            <a:extLst>
              <a:ext uri="{FF2B5EF4-FFF2-40B4-BE49-F238E27FC236}">
                <a16:creationId xmlns:a16="http://schemas.microsoft.com/office/drawing/2014/main" id="{63A7B9CE-E094-4FE1-A367-953E77801F8E}"/>
              </a:ext>
            </a:extLst>
          </p:cNvPr>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8" name="Freeform 16">
            <a:extLst>
              <a:ext uri="{FF2B5EF4-FFF2-40B4-BE49-F238E27FC236}">
                <a16:creationId xmlns:a16="http://schemas.microsoft.com/office/drawing/2014/main" id="{16BCE812-14E8-E685-46B3-2DC4352F06AE}"/>
              </a:ext>
            </a:extLst>
          </p:cNvPr>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9" name="Freeform 17">
            <a:extLst>
              <a:ext uri="{FF2B5EF4-FFF2-40B4-BE49-F238E27FC236}">
                <a16:creationId xmlns:a16="http://schemas.microsoft.com/office/drawing/2014/main" id="{EAF314F9-32C5-855A-280A-79CB3CE20E63}"/>
              </a:ext>
            </a:extLst>
          </p:cNvPr>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10" name="Freeform 18">
            <a:extLst>
              <a:ext uri="{FF2B5EF4-FFF2-40B4-BE49-F238E27FC236}">
                <a16:creationId xmlns:a16="http://schemas.microsoft.com/office/drawing/2014/main" id="{22E43ADC-4CC9-2BE0-1E9E-6B52A639FBD1}"/>
              </a:ext>
            </a:extLst>
          </p:cNvPr>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11" name="Freeform 19">
            <a:extLst>
              <a:ext uri="{FF2B5EF4-FFF2-40B4-BE49-F238E27FC236}">
                <a16:creationId xmlns:a16="http://schemas.microsoft.com/office/drawing/2014/main" id="{74EA7D82-9D5A-5231-2C11-9E61A15015DC}"/>
              </a:ext>
            </a:extLst>
          </p:cNvPr>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12" name="Freeform 20">
            <a:extLst>
              <a:ext uri="{FF2B5EF4-FFF2-40B4-BE49-F238E27FC236}">
                <a16:creationId xmlns:a16="http://schemas.microsoft.com/office/drawing/2014/main" id="{6B678DD7-E8DD-33FB-1EA8-D54E57307BDB}"/>
              </a:ext>
            </a:extLst>
          </p:cNvPr>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13" name="Freeform 21">
            <a:extLst>
              <a:ext uri="{FF2B5EF4-FFF2-40B4-BE49-F238E27FC236}">
                <a16:creationId xmlns:a16="http://schemas.microsoft.com/office/drawing/2014/main" id="{BC5614D8-61DA-C992-E567-366801973152}"/>
              </a:ext>
            </a:extLst>
          </p:cNvPr>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14" name="Freeform 22">
            <a:extLst>
              <a:ext uri="{FF2B5EF4-FFF2-40B4-BE49-F238E27FC236}">
                <a16:creationId xmlns:a16="http://schemas.microsoft.com/office/drawing/2014/main" id="{D09231E7-DF88-A238-F833-C9C4CCBCB1D0}"/>
              </a:ext>
            </a:extLst>
          </p:cNvPr>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15" name="Freeform 23">
            <a:extLst>
              <a:ext uri="{FF2B5EF4-FFF2-40B4-BE49-F238E27FC236}">
                <a16:creationId xmlns:a16="http://schemas.microsoft.com/office/drawing/2014/main" id="{83729EE5-FB0D-B7BF-D320-A38121A892DE}"/>
              </a:ext>
            </a:extLst>
          </p:cNvPr>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16" name="Freeform 24">
            <a:extLst>
              <a:ext uri="{FF2B5EF4-FFF2-40B4-BE49-F238E27FC236}">
                <a16:creationId xmlns:a16="http://schemas.microsoft.com/office/drawing/2014/main" id="{65D28375-6120-BA1D-3473-5CC70AD49B03}"/>
              </a:ext>
            </a:extLst>
          </p:cNvPr>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17" name="Freeform 25">
            <a:extLst>
              <a:ext uri="{FF2B5EF4-FFF2-40B4-BE49-F238E27FC236}">
                <a16:creationId xmlns:a16="http://schemas.microsoft.com/office/drawing/2014/main" id="{D7B36545-B53F-E3FB-EF85-46D533AEE9ED}"/>
              </a:ext>
            </a:extLst>
          </p:cNvPr>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18" name="Freeform 26">
            <a:extLst>
              <a:ext uri="{FF2B5EF4-FFF2-40B4-BE49-F238E27FC236}">
                <a16:creationId xmlns:a16="http://schemas.microsoft.com/office/drawing/2014/main" id="{CA38BDF6-0B59-9309-33B9-D616CB550947}"/>
              </a:ext>
            </a:extLst>
          </p:cNvPr>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19" name="Rectangle 18">
            <a:extLst>
              <a:ext uri="{FF2B5EF4-FFF2-40B4-BE49-F238E27FC236}">
                <a16:creationId xmlns:a16="http://schemas.microsoft.com/office/drawing/2014/main" id="{DAD2F04C-EFCD-AB11-5789-D159FB56B653}"/>
              </a:ext>
            </a:extLst>
          </p:cNvPr>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0" name="Rectangle 19">
            <a:extLst>
              <a:ext uri="{FF2B5EF4-FFF2-40B4-BE49-F238E27FC236}">
                <a16:creationId xmlns:a16="http://schemas.microsoft.com/office/drawing/2014/main" id="{FD9FFC12-73EC-F0C7-8520-7473ADEF727B}"/>
              </a:ext>
            </a:extLst>
          </p:cNvPr>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20">
            <a:extLst>
              <a:ext uri="{FF2B5EF4-FFF2-40B4-BE49-F238E27FC236}">
                <a16:creationId xmlns:a16="http://schemas.microsoft.com/office/drawing/2014/main" id="{7F3E3FD8-82C2-E8DE-C1D3-A1F1DD0AFD4F}"/>
              </a:ext>
            </a:extLst>
          </p:cNvPr>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21">
            <a:extLst>
              <a:ext uri="{FF2B5EF4-FFF2-40B4-BE49-F238E27FC236}">
                <a16:creationId xmlns:a16="http://schemas.microsoft.com/office/drawing/2014/main" id="{78639F3F-BA0F-1D66-DC9B-8A3D15B73130}"/>
              </a:ext>
            </a:extLst>
          </p:cNvPr>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a:extLst>
              <a:ext uri="{FF2B5EF4-FFF2-40B4-BE49-F238E27FC236}">
                <a16:creationId xmlns:a16="http://schemas.microsoft.com/office/drawing/2014/main" id="{5748DE2D-D606-93F7-71F0-029B891186F4}"/>
              </a:ext>
            </a:extLst>
          </p:cNvPr>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4" name="Rectangle 23">
            <a:extLst>
              <a:ext uri="{FF2B5EF4-FFF2-40B4-BE49-F238E27FC236}">
                <a16:creationId xmlns:a16="http://schemas.microsoft.com/office/drawing/2014/main" id="{8A07A34C-FD88-7EFD-532D-C40C169574E6}"/>
              </a:ext>
            </a:extLst>
          </p:cNvPr>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a:t>Click to edit Master title style</a:t>
            </a:r>
          </a:p>
        </p:txBody>
      </p:sp>
      <p:sp>
        <p:nvSpPr>
          <p:cNvPr id="25" name="Date Placeholder 3">
            <a:extLst>
              <a:ext uri="{FF2B5EF4-FFF2-40B4-BE49-F238E27FC236}">
                <a16:creationId xmlns:a16="http://schemas.microsoft.com/office/drawing/2014/main" id="{4768162D-51AE-A8D9-6262-D2CFA5DD197C}"/>
              </a:ext>
            </a:extLst>
          </p:cNvPr>
          <p:cNvSpPr>
            <a:spLocks noGrp="1"/>
          </p:cNvSpPr>
          <p:nvPr>
            <p:ph type="dt" sz="half" idx="10"/>
          </p:nvPr>
        </p:nvSpPr>
        <p:spPr/>
        <p:txBody>
          <a:bodyPr/>
          <a:lstStyle>
            <a:lvl1pPr>
              <a:defRPr/>
            </a:lvl1pPr>
          </a:lstStyle>
          <a:p>
            <a:pPr>
              <a:defRPr/>
            </a:pPr>
            <a:fld id="{B5D2C05C-1B6E-464E-81F5-CD6AC664F1ED}" type="datetimeFigureOut">
              <a:rPr lang="en-US"/>
              <a:pPr>
                <a:defRPr/>
              </a:pPr>
              <a:t>5/16/2023</a:t>
            </a:fld>
            <a:endParaRPr lang="en-US"/>
          </a:p>
        </p:txBody>
      </p:sp>
      <p:sp>
        <p:nvSpPr>
          <p:cNvPr id="26" name="Footer Placeholder 4">
            <a:extLst>
              <a:ext uri="{FF2B5EF4-FFF2-40B4-BE49-F238E27FC236}">
                <a16:creationId xmlns:a16="http://schemas.microsoft.com/office/drawing/2014/main" id="{C9B72E8F-6194-D622-5E5F-D7DCA1E3B964}"/>
              </a:ext>
            </a:extLst>
          </p:cNvPr>
          <p:cNvSpPr>
            <a:spLocks noGrp="1"/>
          </p:cNvSpPr>
          <p:nvPr>
            <p:ph type="ftr" sz="quarter" idx="11"/>
          </p:nvPr>
        </p:nvSpPr>
        <p:spPr/>
        <p:txBody>
          <a:bodyPr/>
          <a:lstStyle>
            <a:lvl1pPr>
              <a:defRPr/>
            </a:lvl1pPr>
          </a:lstStyle>
          <a:p>
            <a:pPr>
              <a:defRPr/>
            </a:pPr>
            <a:endParaRPr lang="en-US"/>
          </a:p>
        </p:txBody>
      </p:sp>
      <p:sp>
        <p:nvSpPr>
          <p:cNvPr id="27" name="Slide Number Placeholder 5">
            <a:extLst>
              <a:ext uri="{FF2B5EF4-FFF2-40B4-BE49-F238E27FC236}">
                <a16:creationId xmlns:a16="http://schemas.microsoft.com/office/drawing/2014/main" id="{0659C48C-A41F-97B2-B58C-77BE7314826C}"/>
              </a:ext>
            </a:extLst>
          </p:cNvPr>
          <p:cNvSpPr>
            <a:spLocks noGrp="1"/>
          </p:cNvSpPr>
          <p:nvPr>
            <p:ph type="sldNum" sz="quarter" idx="12"/>
          </p:nvPr>
        </p:nvSpPr>
        <p:spPr/>
        <p:txBody>
          <a:bodyPr/>
          <a:lstStyle>
            <a:lvl1pPr>
              <a:defRPr/>
            </a:lvl1pPr>
          </a:lstStyle>
          <a:p>
            <a:pPr>
              <a:defRPr/>
            </a:pPr>
            <a:fld id="{80EDC6F1-2C3D-49EA-831B-FC7A11A68E20}" type="slidenum">
              <a:rPr lang="en-US" altLang="en-US"/>
              <a:pPr>
                <a:defRPr/>
              </a:pPr>
              <a:t>‹#›</a:t>
            </a:fld>
            <a:endParaRPr lang="en-US" altLang="en-US"/>
          </a:p>
        </p:txBody>
      </p:sp>
    </p:spTree>
    <p:extLst>
      <p:ext uri="{BB962C8B-B14F-4D97-AF65-F5344CB8AC3E}">
        <p14:creationId xmlns:p14="http://schemas.microsoft.com/office/powerpoint/2010/main" val="18746524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37E017D-B4CA-A094-8414-82DA9957E5A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3357B01-ECF7-4388-B7AB-CA68D07CB94A}" type="datetimeFigureOut">
              <a:rPr lang="en-US"/>
              <a:pPr>
                <a:defRPr/>
              </a:pPr>
              <a:t>5/16/2023</a:t>
            </a:fld>
            <a:endParaRPr lang="en-US"/>
          </a:p>
        </p:txBody>
      </p:sp>
      <p:sp>
        <p:nvSpPr>
          <p:cNvPr id="6" name="Footer Placeholder 5">
            <a:extLst>
              <a:ext uri="{FF2B5EF4-FFF2-40B4-BE49-F238E27FC236}">
                <a16:creationId xmlns:a16="http://schemas.microsoft.com/office/drawing/2014/main" id="{54863947-8DE8-9D62-CB74-BD81E77E79D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F08242C-4AF1-6AF2-0497-12FB1F2D45F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0B1528D-1CC7-4653-9728-3357BA944073}" type="slidenum">
              <a:rPr lang="en-US" altLang="en-US"/>
              <a:pPr>
                <a:defRPr/>
              </a:pPr>
              <a:t>‹#›</a:t>
            </a:fld>
            <a:endParaRPr lang="en-US" altLang="en-US"/>
          </a:p>
        </p:txBody>
      </p:sp>
    </p:spTree>
    <p:extLst>
      <p:ext uri="{BB962C8B-B14F-4D97-AF65-F5344CB8AC3E}">
        <p14:creationId xmlns:p14="http://schemas.microsoft.com/office/powerpoint/2010/main" val="33207298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9EC5268-89A6-7433-414E-ED68C4C9DB2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4FFF4E5-563A-4CDC-9F39-EA31BEF1A91D}" type="datetimeFigureOut">
              <a:rPr lang="en-US"/>
              <a:pPr>
                <a:defRPr/>
              </a:pPr>
              <a:t>5/16/2023</a:t>
            </a:fld>
            <a:endParaRPr lang="en-US"/>
          </a:p>
        </p:txBody>
      </p:sp>
      <p:sp>
        <p:nvSpPr>
          <p:cNvPr id="6" name="Footer Placeholder 5">
            <a:extLst>
              <a:ext uri="{FF2B5EF4-FFF2-40B4-BE49-F238E27FC236}">
                <a16:creationId xmlns:a16="http://schemas.microsoft.com/office/drawing/2014/main" id="{4B2EF7BE-911E-9EE4-251B-13B8ADEDA5F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11D884B-C983-A68D-6435-64362F8D381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37DCDB4-E138-45A5-B31D-59E9BBDCE397}" type="slidenum">
              <a:rPr lang="en-US" altLang="en-US"/>
              <a:pPr>
                <a:defRPr/>
              </a:pPr>
              <a:t>‹#›</a:t>
            </a:fld>
            <a:endParaRPr lang="en-US" altLang="en-US"/>
          </a:p>
        </p:txBody>
      </p:sp>
    </p:spTree>
    <p:extLst>
      <p:ext uri="{BB962C8B-B14F-4D97-AF65-F5344CB8AC3E}">
        <p14:creationId xmlns:p14="http://schemas.microsoft.com/office/powerpoint/2010/main" val="34070955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08919-3BA1-945E-0DE5-E5646BC0356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FB828ED-614D-4632-97A4-4F093FF09E1F}" type="datetimeFigureOut">
              <a:rPr lang="en-US"/>
              <a:pPr>
                <a:defRPr/>
              </a:pPr>
              <a:t>5/16/2023</a:t>
            </a:fld>
            <a:endParaRPr lang="en-US"/>
          </a:p>
        </p:txBody>
      </p:sp>
      <p:sp>
        <p:nvSpPr>
          <p:cNvPr id="5" name="Footer Placeholder 4">
            <a:extLst>
              <a:ext uri="{FF2B5EF4-FFF2-40B4-BE49-F238E27FC236}">
                <a16:creationId xmlns:a16="http://schemas.microsoft.com/office/drawing/2014/main" id="{45727FA9-0F88-4E46-334A-EC128A3BB25C}"/>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BBEC15F-1AE9-4721-2238-2C502B846D8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6060E5B-C18E-4757-B206-B764011CC877}" type="slidenum">
              <a:rPr lang="en-US" altLang="en-US"/>
              <a:pPr>
                <a:defRPr/>
              </a:pPr>
              <a:t>‹#›</a:t>
            </a:fld>
            <a:endParaRPr lang="en-US" altLang="en-US"/>
          </a:p>
        </p:txBody>
      </p:sp>
    </p:spTree>
    <p:extLst>
      <p:ext uri="{BB962C8B-B14F-4D97-AF65-F5344CB8AC3E}">
        <p14:creationId xmlns:p14="http://schemas.microsoft.com/office/powerpoint/2010/main" val="23795276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259DD-8BA7-E222-F12F-66588BBEDC4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14B22BA-910D-48F3-A4A6-02C1E9C3D41F}" type="datetimeFigureOut">
              <a:rPr lang="en-US"/>
              <a:pPr>
                <a:defRPr/>
              </a:pPr>
              <a:t>5/16/2023</a:t>
            </a:fld>
            <a:endParaRPr lang="en-US"/>
          </a:p>
        </p:txBody>
      </p:sp>
      <p:sp>
        <p:nvSpPr>
          <p:cNvPr id="5" name="Footer Placeholder 4">
            <a:extLst>
              <a:ext uri="{FF2B5EF4-FFF2-40B4-BE49-F238E27FC236}">
                <a16:creationId xmlns:a16="http://schemas.microsoft.com/office/drawing/2014/main" id="{D290E2DE-3A2E-6817-DFF1-989BC770FF1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EDFAE29-C8B0-FCA6-78F1-B20BDE435C4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242EF64-1561-477E-B8D2-B5A9BAC51AFC}" type="slidenum">
              <a:rPr lang="en-US" altLang="en-US"/>
              <a:pPr>
                <a:defRPr/>
              </a:pPr>
              <a:t>‹#›</a:t>
            </a:fld>
            <a:endParaRPr lang="en-US" altLang="en-US"/>
          </a:p>
        </p:txBody>
      </p:sp>
    </p:spTree>
    <p:extLst>
      <p:ext uri="{BB962C8B-B14F-4D97-AF65-F5344CB8AC3E}">
        <p14:creationId xmlns:p14="http://schemas.microsoft.com/office/powerpoint/2010/main" val="13928599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640EFD6-D25A-41BA-20D8-8007BAC3055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E17B974-75D2-490F-B5A9-F618306A6EA2}" type="datetimeFigureOut">
              <a:rPr lang="en-US"/>
              <a:pPr>
                <a:defRPr/>
              </a:pPr>
              <a:t>5/16/2023</a:t>
            </a:fld>
            <a:endParaRPr lang="en-US"/>
          </a:p>
        </p:txBody>
      </p:sp>
      <p:sp>
        <p:nvSpPr>
          <p:cNvPr id="5" name="Footer Placeholder 4">
            <a:extLst>
              <a:ext uri="{FF2B5EF4-FFF2-40B4-BE49-F238E27FC236}">
                <a16:creationId xmlns:a16="http://schemas.microsoft.com/office/drawing/2014/main" id="{90C8E46A-8ACD-1A1D-E149-69551A9C3A8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8524CEB-6BB8-3976-E651-2A1D8363A0D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41F5A73-8719-4C88-9DB1-DF724B7DB766}" type="slidenum">
              <a:rPr lang="en-US" altLang="en-US"/>
              <a:pPr>
                <a:defRPr/>
              </a:pPr>
              <a:t>‹#›</a:t>
            </a:fld>
            <a:endParaRPr lang="en-US" altLang="en-US"/>
          </a:p>
        </p:txBody>
      </p:sp>
    </p:spTree>
    <p:extLst>
      <p:ext uri="{BB962C8B-B14F-4D97-AF65-F5344CB8AC3E}">
        <p14:creationId xmlns:p14="http://schemas.microsoft.com/office/powerpoint/2010/main" val="40400478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825D5-1A78-2545-7A30-B192B8183F9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A5F7800-5132-4E28-8EAE-41C2CE615E12}" type="datetimeFigureOut">
              <a:rPr lang="en-US"/>
              <a:pPr>
                <a:defRPr/>
              </a:pPr>
              <a:t>5/16/2023</a:t>
            </a:fld>
            <a:endParaRPr lang="en-US"/>
          </a:p>
        </p:txBody>
      </p:sp>
      <p:sp>
        <p:nvSpPr>
          <p:cNvPr id="5" name="Footer Placeholder 4">
            <a:extLst>
              <a:ext uri="{FF2B5EF4-FFF2-40B4-BE49-F238E27FC236}">
                <a16:creationId xmlns:a16="http://schemas.microsoft.com/office/drawing/2014/main" id="{D83E2473-0785-F978-1ECD-EE936CE50DD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E4E2639-FBFC-8D03-A189-E5C065B299C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28B55D2A-7D24-4027-8712-D1658346A99E}" type="slidenum">
              <a:rPr lang="en-US" altLang="en-US"/>
              <a:pPr>
                <a:defRPr/>
              </a:pPr>
              <a:t>‹#›</a:t>
            </a:fld>
            <a:endParaRPr lang="en-US" altLang="en-US"/>
          </a:p>
        </p:txBody>
      </p:sp>
    </p:spTree>
    <p:extLst>
      <p:ext uri="{BB962C8B-B14F-4D97-AF65-F5344CB8AC3E}">
        <p14:creationId xmlns:p14="http://schemas.microsoft.com/office/powerpoint/2010/main" val="16464594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0C130-992F-4136-F6E4-A41DA650F6A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C6F7BEA-6BB8-4E60-B0F8-0305C2679614}" type="datetimeFigureOut">
              <a:rPr lang="en-US"/>
              <a:pPr>
                <a:defRPr/>
              </a:pPr>
              <a:t>5/16/2023</a:t>
            </a:fld>
            <a:endParaRPr lang="en-US"/>
          </a:p>
        </p:txBody>
      </p:sp>
      <p:sp>
        <p:nvSpPr>
          <p:cNvPr id="5" name="Footer Placeholder 4">
            <a:extLst>
              <a:ext uri="{FF2B5EF4-FFF2-40B4-BE49-F238E27FC236}">
                <a16:creationId xmlns:a16="http://schemas.microsoft.com/office/drawing/2014/main" id="{80CB6BAA-EDDD-DB9D-E116-24C821C8F42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DA1958F-2343-DD87-6370-F8EFF2CA240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01A6212-41FD-4E05-BD81-281020DB67EB}" type="slidenum">
              <a:rPr lang="en-US" altLang="en-US"/>
              <a:pPr>
                <a:defRPr/>
              </a:pPr>
              <a:t>‹#›</a:t>
            </a:fld>
            <a:endParaRPr lang="en-US" altLang="en-US"/>
          </a:p>
        </p:txBody>
      </p:sp>
    </p:spTree>
    <p:extLst>
      <p:ext uri="{BB962C8B-B14F-4D97-AF65-F5344CB8AC3E}">
        <p14:creationId xmlns:p14="http://schemas.microsoft.com/office/powerpoint/2010/main" val="263739960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70C1A1-58D4-B9E7-6742-03BC48D0DE7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DCF218E-EF35-4F26-BDB3-FA2C437AE090}" type="datetimeFigureOut">
              <a:rPr lang="en-US"/>
              <a:pPr>
                <a:defRPr/>
              </a:pPr>
              <a:t>5/16/2023</a:t>
            </a:fld>
            <a:endParaRPr lang="en-US"/>
          </a:p>
        </p:txBody>
      </p:sp>
      <p:sp>
        <p:nvSpPr>
          <p:cNvPr id="6" name="Footer Placeholder 5">
            <a:extLst>
              <a:ext uri="{FF2B5EF4-FFF2-40B4-BE49-F238E27FC236}">
                <a16:creationId xmlns:a16="http://schemas.microsoft.com/office/drawing/2014/main" id="{33661DB3-294F-4F05-4AF4-D1A60D580A0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71FA468-704C-3516-854A-10E03A503C8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CEEEE84-E549-4025-8FDB-BE2F8EF5F2F2}" type="slidenum">
              <a:rPr lang="en-US" altLang="en-US"/>
              <a:pPr>
                <a:defRPr/>
              </a:pPr>
              <a:t>‹#›</a:t>
            </a:fld>
            <a:endParaRPr lang="en-US" altLang="en-US"/>
          </a:p>
        </p:txBody>
      </p:sp>
    </p:spTree>
    <p:extLst>
      <p:ext uri="{BB962C8B-B14F-4D97-AF65-F5344CB8AC3E}">
        <p14:creationId xmlns:p14="http://schemas.microsoft.com/office/powerpoint/2010/main" val="120601532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F3AA23-4A33-F20E-E2C6-C8F0D404A33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ECBC5E1-B902-4C48-B563-D436A4D4B491}" type="datetimeFigureOut">
              <a:rPr lang="en-US"/>
              <a:pPr>
                <a:defRPr/>
              </a:pPr>
              <a:t>5/16/2023</a:t>
            </a:fld>
            <a:endParaRPr lang="en-US"/>
          </a:p>
        </p:txBody>
      </p:sp>
      <p:sp>
        <p:nvSpPr>
          <p:cNvPr id="8" name="Footer Placeholder 7">
            <a:extLst>
              <a:ext uri="{FF2B5EF4-FFF2-40B4-BE49-F238E27FC236}">
                <a16:creationId xmlns:a16="http://schemas.microsoft.com/office/drawing/2014/main" id="{EACEBF17-5027-068A-051D-6652B91EBE7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484F04C8-109B-9F89-61A0-618E2529786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2FBD35F-6B9F-410F-B0EF-F3594957A962}" type="slidenum">
              <a:rPr lang="en-US" altLang="en-US"/>
              <a:pPr>
                <a:defRPr/>
              </a:pPr>
              <a:t>‹#›</a:t>
            </a:fld>
            <a:endParaRPr lang="en-US" altLang="en-US"/>
          </a:p>
        </p:txBody>
      </p:sp>
    </p:spTree>
    <p:extLst>
      <p:ext uri="{BB962C8B-B14F-4D97-AF65-F5344CB8AC3E}">
        <p14:creationId xmlns:p14="http://schemas.microsoft.com/office/powerpoint/2010/main" val="423289959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8B997-C3D3-FA77-3E21-1486FE12A39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DF4BE26-A978-435D-8CAF-53F2BEB70970}" type="datetimeFigureOut">
              <a:rPr lang="en-US"/>
              <a:pPr>
                <a:defRPr/>
              </a:pPr>
              <a:t>5/16/2023</a:t>
            </a:fld>
            <a:endParaRPr lang="en-US"/>
          </a:p>
        </p:txBody>
      </p:sp>
      <p:sp>
        <p:nvSpPr>
          <p:cNvPr id="4" name="Footer Placeholder 3">
            <a:extLst>
              <a:ext uri="{FF2B5EF4-FFF2-40B4-BE49-F238E27FC236}">
                <a16:creationId xmlns:a16="http://schemas.microsoft.com/office/drawing/2014/main" id="{E51470D5-7B52-A708-A399-AC56DE15821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9FEA8F9D-07E7-682A-8A6B-A95CFF38D85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B98862A-6A4C-4A23-B1A3-0870A8280026}" type="slidenum">
              <a:rPr lang="en-US" altLang="en-US"/>
              <a:pPr>
                <a:defRPr/>
              </a:pPr>
              <a:t>‹#›</a:t>
            </a:fld>
            <a:endParaRPr lang="en-US" altLang="en-US"/>
          </a:p>
        </p:txBody>
      </p:sp>
    </p:spTree>
    <p:extLst>
      <p:ext uri="{BB962C8B-B14F-4D97-AF65-F5344CB8AC3E}">
        <p14:creationId xmlns:p14="http://schemas.microsoft.com/office/powerpoint/2010/main" val="4222645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086E13-9CE3-36F4-437F-0FFD90487441}"/>
              </a:ext>
            </a:extLst>
          </p:cNvPr>
          <p:cNvSpPr>
            <a:spLocks noGrp="1"/>
          </p:cNvSpPr>
          <p:nvPr>
            <p:ph type="dt" sz="half" idx="10"/>
          </p:nvPr>
        </p:nvSpPr>
        <p:spPr/>
        <p:txBody>
          <a:bodyPr/>
          <a:lstStyle>
            <a:lvl1pPr>
              <a:defRPr/>
            </a:lvl1pPr>
          </a:lstStyle>
          <a:p>
            <a:pPr>
              <a:defRPr/>
            </a:pPr>
            <a:fld id="{10D6DBE5-AE79-4869-96C9-3F59AF8D2CBD}" type="datetimeFigureOut">
              <a:rPr lang="en-US"/>
              <a:pPr>
                <a:defRPr/>
              </a:pPr>
              <a:t>5/16/2023</a:t>
            </a:fld>
            <a:endParaRPr lang="en-US"/>
          </a:p>
        </p:txBody>
      </p:sp>
      <p:sp>
        <p:nvSpPr>
          <p:cNvPr id="6" name="Footer Placeholder 5">
            <a:extLst>
              <a:ext uri="{FF2B5EF4-FFF2-40B4-BE49-F238E27FC236}">
                <a16:creationId xmlns:a16="http://schemas.microsoft.com/office/drawing/2014/main" id="{FFC41565-F0FC-F61F-7D42-C5160BAA514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01B1537-6231-1614-03CE-1E31417ABD8C}"/>
              </a:ext>
            </a:extLst>
          </p:cNvPr>
          <p:cNvSpPr>
            <a:spLocks noGrp="1"/>
          </p:cNvSpPr>
          <p:nvPr>
            <p:ph type="sldNum" sz="quarter" idx="12"/>
          </p:nvPr>
        </p:nvSpPr>
        <p:spPr/>
        <p:txBody>
          <a:bodyPr/>
          <a:lstStyle>
            <a:lvl1pPr>
              <a:defRPr/>
            </a:lvl1pPr>
          </a:lstStyle>
          <a:p>
            <a:pPr>
              <a:defRPr/>
            </a:pPr>
            <a:fld id="{E26F3489-AF15-4144-B248-5DABAAE5297B}" type="slidenum">
              <a:rPr lang="en-US" altLang="en-US"/>
              <a:pPr>
                <a:defRPr/>
              </a:pPr>
              <a:t>‹#›</a:t>
            </a:fld>
            <a:endParaRPr lang="en-US" altLang="en-US"/>
          </a:p>
        </p:txBody>
      </p:sp>
    </p:spTree>
    <p:extLst>
      <p:ext uri="{BB962C8B-B14F-4D97-AF65-F5344CB8AC3E}">
        <p14:creationId xmlns:p14="http://schemas.microsoft.com/office/powerpoint/2010/main" val="108900584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0C3006-5E20-C6C5-0A79-F11B751BE9A3}"/>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E4D9656-68F8-42C6-87F9-357F91ADAE68}" type="datetimeFigureOut">
              <a:rPr lang="en-US"/>
              <a:pPr>
                <a:defRPr/>
              </a:pPr>
              <a:t>5/16/2023</a:t>
            </a:fld>
            <a:endParaRPr lang="en-US"/>
          </a:p>
        </p:txBody>
      </p:sp>
      <p:sp>
        <p:nvSpPr>
          <p:cNvPr id="3" name="Footer Placeholder 2">
            <a:extLst>
              <a:ext uri="{FF2B5EF4-FFF2-40B4-BE49-F238E27FC236}">
                <a16:creationId xmlns:a16="http://schemas.microsoft.com/office/drawing/2014/main" id="{5EC1FDFA-F36D-39F9-EE52-961628310FD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37440F62-5D44-7509-E2FC-D16E2C8392EF}"/>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416B736-D700-4C69-A87D-9D341C6B9459}" type="slidenum">
              <a:rPr lang="en-US" altLang="en-US"/>
              <a:pPr>
                <a:defRPr/>
              </a:pPr>
              <a:t>‹#›</a:t>
            </a:fld>
            <a:endParaRPr lang="en-US" altLang="en-US"/>
          </a:p>
        </p:txBody>
      </p:sp>
    </p:spTree>
    <p:extLst>
      <p:ext uri="{BB962C8B-B14F-4D97-AF65-F5344CB8AC3E}">
        <p14:creationId xmlns:p14="http://schemas.microsoft.com/office/powerpoint/2010/main" val="42324585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85F6A69-094B-AAA3-CDE2-C91D8485C7BD}"/>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375B734-2087-4A00-8DB2-776F1D79D3BB}" type="datetimeFigureOut">
              <a:rPr lang="en-US"/>
              <a:pPr>
                <a:defRPr/>
              </a:pPr>
              <a:t>5/16/2023</a:t>
            </a:fld>
            <a:endParaRPr lang="en-US"/>
          </a:p>
        </p:txBody>
      </p:sp>
      <p:sp>
        <p:nvSpPr>
          <p:cNvPr id="6" name="Footer Placeholder 5">
            <a:extLst>
              <a:ext uri="{FF2B5EF4-FFF2-40B4-BE49-F238E27FC236}">
                <a16:creationId xmlns:a16="http://schemas.microsoft.com/office/drawing/2014/main" id="{5CF6C130-9EC7-154C-795F-C0D0B19C103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0506003-A08E-F692-3494-3C2C5EF7C41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592E8F2-0CAD-4C19-8385-566D570E1B78}" type="slidenum">
              <a:rPr lang="en-US" altLang="en-US"/>
              <a:pPr>
                <a:defRPr/>
              </a:pPr>
              <a:t>‹#›</a:t>
            </a:fld>
            <a:endParaRPr lang="en-US" altLang="en-US"/>
          </a:p>
        </p:txBody>
      </p:sp>
    </p:spTree>
    <p:extLst>
      <p:ext uri="{BB962C8B-B14F-4D97-AF65-F5344CB8AC3E}">
        <p14:creationId xmlns:p14="http://schemas.microsoft.com/office/powerpoint/2010/main" val="24575091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2B79509-563F-6515-59B5-BFF16E351BF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45F2F81-F1DA-49E9-B88E-9EA318C59381}" type="datetimeFigureOut">
              <a:rPr lang="en-US"/>
              <a:pPr>
                <a:defRPr/>
              </a:pPr>
              <a:t>5/16/2023</a:t>
            </a:fld>
            <a:endParaRPr lang="en-US"/>
          </a:p>
        </p:txBody>
      </p:sp>
      <p:sp>
        <p:nvSpPr>
          <p:cNvPr id="6" name="Footer Placeholder 5">
            <a:extLst>
              <a:ext uri="{FF2B5EF4-FFF2-40B4-BE49-F238E27FC236}">
                <a16:creationId xmlns:a16="http://schemas.microsoft.com/office/drawing/2014/main" id="{E128EAFC-7388-7FC2-EB7C-E472D9325BD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3D0C175-6752-0546-591E-3EC9FCDB36F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7C777E0-496B-49E8-A84D-69A0B40D19FD}" type="slidenum">
              <a:rPr lang="en-US" altLang="en-US"/>
              <a:pPr>
                <a:defRPr/>
              </a:pPr>
              <a:t>‹#›</a:t>
            </a:fld>
            <a:endParaRPr lang="en-US" altLang="en-US"/>
          </a:p>
        </p:txBody>
      </p:sp>
    </p:spTree>
    <p:extLst>
      <p:ext uri="{BB962C8B-B14F-4D97-AF65-F5344CB8AC3E}">
        <p14:creationId xmlns:p14="http://schemas.microsoft.com/office/powerpoint/2010/main" val="20519089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39513-C1EF-6820-80B5-7BDB6B5964B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3ABD44E-FAB7-4583-A8D5-AA3338F023CF}" type="datetimeFigureOut">
              <a:rPr lang="en-US"/>
              <a:pPr>
                <a:defRPr/>
              </a:pPr>
              <a:t>5/16/2023</a:t>
            </a:fld>
            <a:endParaRPr lang="en-US"/>
          </a:p>
        </p:txBody>
      </p:sp>
      <p:sp>
        <p:nvSpPr>
          <p:cNvPr id="5" name="Footer Placeholder 4">
            <a:extLst>
              <a:ext uri="{FF2B5EF4-FFF2-40B4-BE49-F238E27FC236}">
                <a16:creationId xmlns:a16="http://schemas.microsoft.com/office/drawing/2014/main" id="{30346765-09D6-0C44-9D3C-797B0C83C83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C654F22-7BD1-F4F0-2161-0DE4217AB3C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3B04B74-9862-40D6-9115-306214C51B76}" type="slidenum">
              <a:rPr lang="en-US" altLang="en-US"/>
              <a:pPr>
                <a:defRPr/>
              </a:pPr>
              <a:t>‹#›</a:t>
            </a:fld>
            <a:endParaRPr lang="en-US" altLang="en-US"/>
          </a:p>
        </p:txBody>
      </p:sp>
    </p:spTree>
    <p:extLst>
      <p:ext uri="{BB962C8B-B14F-4D97-AF65-F5344CB8AC3E}">
        <p14:creationId xmlns:p14="http://schemas.microsoft.com/office/powerpoint/2010/main" val="35305606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851C0-9E6A-AAE8-18F3-9D53C137A6E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FCD0E21-E673-4B5E-8BEF-746BBBB0FBA7}" type="datetimeFigureOut">
              <a:rPr lang="en-US"/>
              <a:pPr>
                <a:defRPr/>
              </a:pPr>
              <a:t>5/16/2023</a:t>
            </a:fld>
            <a:endParaRPr lang="en-US"/>
          </a:p>
        </p:txBody>
      </p:sp>
      <p:sp>
        <p:nvSpPr>
          <p:cNvPr id="5" name="Footer Placeholder 4">
            <a:extLst>
              <a:ext uri="{FF2B5EF4-FFF2-40B4-BE49-F238E27FC236}">
                <a16:creationId xmlns:a16="http://schemas.microsoft.com/office/drawing/2014/main" id="{D48974CA-6208-2F9B-B6C0-2C60FB92A36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6796AE1-1498-0500-FB60-AEBFAF2AD2A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B14B3B83-4E44-4177-8A58-E232EC6EFA4F}" type="slidenum">
              <a:rPr lang="en-US" altLang="en-US"/>
              <a:pPr>
                <a:defRPr/>
              </a:pPr>
              <a:t>‹#›</a:t>
            </a:fld>
            <a:endParaRPr lang="en-US" altLang="en-US"/>
          </a:p>
        </p:txBody>
      </p:sp>
    </p:spTree>
    <p:extLst>
      <p:ext uri="{BB962C8B-B14F-4D97-AF65-F5344CB8AC3E}">
        <p14:creationId xmlns:p14="http://schemas.microsoft.com/office/powerpoint/2010/main" val="101069877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4404"/>
            <a:ext cx="9144000" cy="640080"/>
          </a:xfrm>
          <a:custGeom>
            <a:avLst/>
            <a:gdLst/>
            <a:ahLst/>
            <a:cxnLst/>
            <a:rect l="l" t="t" r="r" b="b"/>
            <a:pathLst>
              <a:path w="12192000" h="640080">
                <a:moveTo>
                  <a:pt x="12192000" y="0"/>
                </a:moveTo>
                <a:lnTo>
                  <a:pt x="0" y="0"/>
                </a:lnTo>
                <a:lnTo>
                  <a:pt x="0" y="640080"/>
                </a:lnTo>
                <a:lnTo>
                  <a:pt x="12192000" y="640080"/>
                </a:lnTo>
                <a:lnTo>
                  <a:pt x="12192000" y="0"/>
                </a:lnTo>
                <a:close/>
              </a:path>
            </a:pathLst>
          </a:custGeom>
          <a:solidFill>
            <a:srgbClr val="FF0000"/>
          </a:solidFill>
        </p:spPr>
        <p:txBody>
          <a:bodyPr wrap="square" lIns="0" tIns="0" rIns="0" bIns="0" rtlCol="0"/>
          <a:lstStyle/>
          <a:p>
            <a:endParaRPr/>
          </a:p>
        </p:txBody>
      </p:sp>
      <p:sp>
        <p:nvSpPr>
          <p:cNvPr id="2" name="Holder 2"/>
          <p:cNvSpPr>
            <a:spLocks noGrp="1"/>
          </p:cNvSpPr>
          <p:nvPr>
            <p:ph type="ctrTitle"/>
          </p:nvPr>
        </p:nvSpPr>
        <p:spPr>
          <a:xfrm>
            <a:off x="2234278" y="215010"/>
            <a:ext cx="4675442" cy="415498"/>
          </a:xfrm>
          <a:prstGeom prst="rect">
            <a:avLst/>
          </a:prstGeom>
        </p:spPr>
        <p:txBody>
          <a:bodyPr wrap="square" lIns="0" tIns="0" rIns="0" bIns="0">
            <a:spAutoFit/>
          </a:bodyPr>
          <a:lstStyle>
            <a:lvl1pPr>
              <a:defRPr sz="27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038426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234278" y="212597"/>
            <a:ext cx="4675442" cy="415498"/>
          </a:xfrm>
        </p:spPr>
        <p:txBody>
          <a:bodyPr lIns="0" tIns="0" rIns="0" bIns="0"/>
          <a:lstStyle>
            <a:lvl1pPr>
              <a:defRPr sz="27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487681" y="2424810"/>
            <a:ext cx="4107656" cy="207749"/>
          </a:xfrm>
        </p:spPr>
        <p:txBody>
          <a:bodyPr lIns="0" tIns="0" rIns="0" bIns="0"/>
          <a:lstStyle>
            <a:lvl1pPr>
              <a:defRPr sz="1350" b="1" i="1">
                <a:solidFill>
                  <a:schemeClr val="tx1"/>
                </a:solidFill>
                <a:latin typeface="Nimbus Mono L"/>
                <a:cs typeface="Nimbus Mono 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033758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234278" y="212597"/>
            <a:ext cx="4675442" cy="415498"/>
          </a:xfrm>
        </p:spPr>
        <p:txBody>
          <a:bodyPr lIns="0" tIns="0" rIns="0" bIns="0"/>
          <a:lstStyle>
            <a:lvl1pPr>
              <a:defRPr sz="27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47079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234278" y="212597"/>
            <a:ext cx="4675442" cy="415498"/>
          </a:xfrm>
        </p:spPr>
        <p:txBody>
          <a:bodyPr lIns="0" tIns="0" rIns="0" bIns="0"/>
          <a:lstStyle>
            <a:lvl1pPr>
              <a:defRPr sz="27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161476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0040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918653-FB8E-BE6A-5629-41A99B7EAB34}"/>
              </a:ext>
            </a:extLst>
          </p:cNvPr>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a:extLst>
              <a:ext uri="{FF2B5EF4-FFF2-40B4-BE49-F238E27FC236}">
                <a16:creationId xmlns:a16="http://schemas.microsoft.com/office/drawing/2014/main" id="{567305BF-510B-D5B9-9557-2266B3FC55DD}"/>
              </a:ext>
            </a:extLst>
          </p:cNvPr>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a:extLst>
              <a:ext uri="{FF2B5EF4-FFF2-40B4-BE49-F238E27FC236}">
                <a16:creationId xmlns:a16="http://schemas.microsoft.com/office/drawing/2014/main" id="{34855460-1EF3-00B6-E00A-CB44A4716014}"/>
              </a:ext>
            </a:extLst>
          </p:cNvPr>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a:extLst>
              <a:ext uri="{FF2B5EF4-FFF2-40B4-BE49-F238E27FC236}">
                <a16:creationId xmlns:a16="http://schemas.microsoft.com/office/drawing/2014/main" id="{8ABB2745-39BE-3794-CF51-0E16F6FBA2B9}"/>
              </a:ext>
            </a:extLst>
          </p:cNvPr>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74336880-2DFC-7710-16D5-2C5D33C7E381}"/>
              </a:ext>
            </a:extLst>
          </p:cNvPr>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11">
            <a:extLst>
              <a:ext uri="{FF2B5EF4-FFF2-40B4-BE49-F238E27FC236}">
                <a16:creationId xmlns:a16="http://schemas.microsoft.com/office/drawing/2014/main" id="{CF3A72B9-81C9-238F-ADA9-3FAE06F90695}"/>
              </a:ext>
            </a:extLst>
          </p:cNvPr>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2">
            <a:extLst>
              <a:ext uri="{FF2B5EF4-FFF2-40B4-BE49-F238E27FC236}">
                <a16:creationId xmlns:a16="http://schemas.microsoft.com/office/drawing/2014/main" id="{9B33956C-D982-E180-74C6-D9AEADF6840C}"/>
              </a:ext>
            </a:extLst>
          </p:cNvPr>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Rectangle 13">
            <a:extLst>
              <a:ext uri="{FF2B5EF4-FFF2-40B4-BE49-F238E27FC236}">
                <a16:creationId xmlns:a16="http://schemas.microsoft.com/office/drawing/2014/main" id="{8BF5A2CB-F469-437A-01AD-F4E4848869FF}"/>
              </a:ext>
            </a:extLst>
          </p:cNvPr>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a:extLst>
              <a:ext uri="{FF2B5EF4-FFF2-40B4-BE49-F238E27FC236}">
                <a16:creationId xmlns:a16="http://schemas.microsoft.com/office/drawing/2014/main" id="{6FC749E3-55D7-5FDF-83C1-F3DAB059A6AA}"/>
              </a:ext>
            </a:extLst>
          </p:cNvPr>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a:extLst>
              <a:ext uri="{FF2B5EF4-FFF2-40B4-BE49-F238E27FC236}">
                <a16:creationId xmlns:a16="http://schemas.microsoft.com/office/drawing/2014/main" id="{A2159A86-C3AB-9350-81A0-557456CE2943}"/>
              </a:ext>
            </a:extLst>
          </p:cNvPr>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a:extLst>
              <a:ext uri="{FF2B5EF4-FFF2-40B4-BE49-F238E27FC236}">
                <a16:creationId xmlns:a16="http://schemas.microsoft.com/office/drawing/2014/main" id="{99A59F1E-7F32-099C-21A7-38C603036C2D}"/>
              </a:ext>
            </a:extLst>
          </p:cNvPr>
          <p:cNvSpPr>
            <a:spLocks noGrp="1"/>
          </p:cNvSpPr>
          <p:nvPr>
            <p:ph type="dt" sz="half" idx="10"/>
          </p:nvPr>
        </p:nvSpPr>
        <p:spPr/>
        <p:txBody>
          <a:bodyPr/>
          <a:lstStyle>
            <a:lvl1pPr>
              <a:defRPr/>
            </a:lvl1pPr>
          </a:lstStyle>
          <a:p>
            <a:pPr>
              <a:defRPr/>
            </a:pPr>
            <a:fld id="{64001DD1-9ABF-4D7C-9822-1C07993DE7F0}" type="datetimeFigureOut">
              <a:rPr lang="en-US"/>
              <a:pPr>
                <a:defRPr/>
              </a:pPr>
              <a:t>5/16/2023</a:t>
            </a:fld>
            <a:endParaRPr lang="en-US"/>
          </a:p>
        </p:txBody>
      </p:sp>
      <p:sp>
        <p:nvSpPr>
          <p:cNvPr id="18" name="Footer Placeholder 7">
            <a:extLst>
              <a:ext uri="{FF2B5EF4-FFF2-40B4-BE49-F238E27FC236}">
                <a16:creationId xmlns:a16="http://schemas.microsoft.com/office/drawing/2014/main" id="{B06D0574-C231-AFA4-314A-F4979ADA35A2}"/>
              </a:ext>
            </a:extLst>
          </p:cNvPr>
          <p:cNvSpPr>
            <a:spLocks noGrp="1"/>
          </p:cNvSpPr>
          <p:nvPr>
            <p:ph type="ftr" sz="quarter" idx="11"/>
          </p:nvPr>
        </p:nvSpPr>
        <p:spPr/>
        <p:txBody>
          <a:bodyPr/>
          <a:lstStyle>
            <a:lvl1pPr>
              <a:defRPr/>
            </a:lvl1pPr>
          </a:lstStyle>
          <a:p>
            <a:pPr>
              <a:defRPr/>
            </a:pPr>
            <a:endParaRPr lang="en-US"/>
          </a:p>
        </p:txBody>
      </p:sp>
      <p:sp>
        <p:nvSpPr>
          <p:cNvPr id="19" name="Slide Number Placeholder 8">
            <a:extLst>
              <a:ext uri="{FF2B5EF4-FFF2-40B4-BE49-F238E27FC236}">
                <a16:creationId xmlns:a16="http://schemas.microsoft.com/office/drawing/2014/main" id="{130536B5-B870-D3FB-7A5E-BDE674998893}"/>
              </a:ext>
            </a:extLst>
          </p:cNvPr>
          <p:cNvSpPr>
            <a:spLocks noGrp="1"/>
          </p:cNvSpPr>
          <p:nvPr>
            <p:ph type="sldNum" sz="quarter" idx="12"/>
          </p:nvPr>
        </p:nvSpPr>
        <p:spPr/>
        <p:txBody>
          <a:bodyPr/>
          <a:lstStyle>
            <a:lvl1pPr>
              <a:defRPr/>
            </a:lvl1pPr>
          </a:lstStyle>
          <a:p>
            <a:pPr>
              <a:defRPr/>
            </a:pPr>
            <a:fld id="{A3F2AD80-F14A-4D2D-B803-CD0F29F6861C}" type="slidenum">
              <a:rPr lang="en-US" altLang="en-US"/>
              <a:pPr>
                <a:defRPr/>
              </a:pPr>
              <a:t>‹#›</a:t>
            </a:fld>
            <a:endParaRPr lang="en-US" altLang="en-US"/>
          </a:p>
        </p:txBody>
      </p:sp>
    </p:spTree>
    <p:extLst>
      <p:ext uri="{BB962C8B-B14F-4D97-AF65-F5344CB8AC3E}">
        <p14:creationId xmlns:p14="http://schemas.microsoft.com/office/powerpoint/2010/main" val="205221652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85621-E123-4FC7-9A74-5290B4E6A392}"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26697214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85621-E123-4FC7-9A74-5290B4E6A392}"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2190259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85621-E123-4FC7-9A74-5290B4E6A392}"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29342406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85621-E123-4FC7-9A74-5290B4E6A392}"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00330840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85621-E123-4FC7-9A74-5290B4E6A392}" type="datetimeFigureOut">
              <a:rPr lang="en-US" smtClean="0"/>
              <a:t>5/16/2023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4943871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85621-E123-4FC7-9A74-5290B4E6A392}" type="datetimeFigureOut">
              <a:rPr lang="en-US" smtClean="0"/>
              <a:t>5/16/2023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18994402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85621-E123-4FC7-9A74-5290B4E6A392}" type="datetimeFigureOut">
              <a:rPr lang="en-US" smtClean="0"/>
              <a:t>5/16/2023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21997714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85621-E123-4FC7-9A74-5290B4E6A392}"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53061761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85621-E123-4FC7-9A74-5290B4E6A392}"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5491149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85621-E123-4FC7-9A74-5290B4E6A392}"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241046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a:t>Click to edit Master title style</a:t>
            </a:r>
          </a:p>
        </p:txBody>
      </p:sp>
      <p:sp>
        <p:nvSpPr>
          <p:cNvPr id="3" name="Date Placeholder 13">
            <a:extLst>
              <a:ext uri="{FF2B5EF4-FFF2-40B4-BE49-F238E27FC236}">
                <a16:creationId xmlns:a16="http://schemas.microsoft.com/office/drawing/2014/main" id="{F76F97E5-F39C-2A74-A8D5-FDC50150D80E}"/>
              </a:ext>
            </a:extLst>
          </p:cNvPr>
          <p:cNvSpPr>
            <a:spLocks noGrp="1"/>
          </p:cNvSpPr>
          <p:nvPr>
            <p:ph type="dt" sz="half" idx="10"/>
          </p:nvPr>
        </p:nvSpPr>
        <p:spPr/>
        <p:txBody>
          <a:bodyPr/>
          <a:lstStyle>
            <a:lvl1pPr>
              <a:defRPr/>
            </a:lvl1pPr>
          </a:lstStyle>
          <a:p>
            <a:pPr>
              <a:defRPr/>
            </a:pPr>
            <a:fld id="{7EBBF692-B54C-42AB-A9B9-9D55F2E284FB}" type="datetimeFigureOut">
              <a:rPr lang="en-US"/>
              <a:pPr>
                <a:defRPr/>
              </a:pPr>
              <a:t>5/16/2023</a:t>
            </a:fld>
            <a:endParaRPr lang="en-US"/>
          </a:p>
        </p:txBody>
      </p:sp>
      <p:sp>
        <p:nvSpPr>
          <p:cNvPr id="4" name="Footer Placeholder 2">
            <a:extLst>
              <a:ext uri="{FF2B5EF4-FFF2-40B4-BE49-F238E27FC236}">
                <a16:creationId xmlns:a16="http://schemas.microsoft.com/office/drawing/2014/main" id="{565247B2-C807-F637-E8C3-FE7FFC2C2D7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4A40F737-6043-F6DB-27D9-9B7F9A184AAF}"/>
              </a:ext>
            </a:extLst>
          </p:cNvPr>
          <p:cNvSpPr>
            <a:spLocks noGrp="1"/>
          </p:cNvSpPr>
          <p:nvPr>
            <p:ph type="sldNum" sz="quarter" idx="12"/>
          </p:nvPr>
        </p:nvSpPr>
        <p:spPr/>
        <p:txBody>
          <a:bodyPr/>
          <a:lstStyle>
            <a:lvl1pPr>
              <a:defRPr/>
            </a:lvl1pPr>
          </a:lstStyle>
          <a:p>
            <a:pPr>
              <a:defRPr/>
            </a:pPr>
            <a:fld id="{B9881BD7-4FAE-409F-9795-82AF9B2F0CCD}" type="slidenum">
              <a:rPr lang="en-US" altLang="en-US"/>
              <a:pPr>
                <a:defRPr/>
              </a:pPr>
              <a:t>‹#›</a:t>
            </a:fld>
            <a:endParaRPr lang="en-US" altLang="en-US"/>
          </a:p>
        </p:txBody>
      </p:sp>
    </p:spTree>
    <p:extLst>
      <p:ext uri="{BB962C8B-B14F-4D97-AF65-F5344CB8AC3E}">
        <p14:creationId xmlns:p14="http://schemas.microsoft.com/office/powerpoint/2010/main" val="33142753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85621-E123-4FC7-9A74-5290B4E6A392}"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135745880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7339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3709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95443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3993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8446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5739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5336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64055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478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C2B1C9-AEF8-08BA-2C73-CEFF0B449422}"/>
              </a:ext>
            </a:extLst>
          </p:cNvPr>
          <p:cNvSpPr>
            <a:spLocks noGrp="1"/>
          </p:cNvSpPr>
          <p:nvPr>
            <p:ph type="dt" sz="half" idx="10"/>
          </p:nvPr>
        </p:nvSpPr>
        <p:spPr/>
        <p:txBody>
          <a:bodyPr/>
          <a:lstStyle>
            <a:lvl1pPr>
              <a:defRPr/>
            </a:lvl1pPr>
          </a:lstStyle>
          <a:p>
            <a:pPr>
              <a:defRPr/>
            </a:pPr>
            <a:fld id="{84F0ABAB-0081-497F-B6A7-8012982BA629}" type="datetimeFigureOut">
              <a:rPr lang="en-US"/>
              <a:pPr>
                <a:defRPr/>
              </a:pPr>
              <a:t>5/16/2023</a:t>
            </a:fld>
            <a:endParaRPr lang="en-US"/>
          </a:p>
        </p:txBody>
      </p:sp>
      <p:sp>
        <p:nvSpPr>
          <p:cNvPr id="3" name="Footer Placeholder 2">
            <a:extLst>
              <a:ext uri="{FF2B5EF4-FFF2-40B4-BE49-F238E27FC236}">
                <a16:creationId xmlns:a16="http://schemas.microsoft.com/office/drawing/2014/main" id="{2C8A5085-6F65-DCDD-4EE4-98EC084BBFC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CCCBACF2-723E-CD43-B4A2-EAA0CBA6B75E}"/>
              </a:ext>
            </a:extLst>
          </p:cNvPr>
          <p:cNvSpPr>
            <a:spLocks noGrp="1"/>
          </p:cNvSpPr>
          <p:nvPr>
            <p:ph type="sldNum" sz="quarter" idx="12"/>
          </p:nvPr>
        </p:nvSpPr>
        <p:spPr/>
        <p:txBody>
          <a:bodyPr/>
          <a:lstStyle>
            <a:lvl1pPr>
              <a:defRPr/>
            </a:lvl1pPr>
          </a:lstStyle>
          <a:p>
            <a:pPr>
              <a:defRPr/>
            </a:pPr>
            <a:fld id="{AD5939CB-B2E8-445C-95F1-6AF25E08874F}" type="slidenum">
              <a:rPr lang="en-US" altLang="en-US"/>
              <a:pPr>
                <a:defRPr/>
              </a:pPr>
              <a:t>‹#›</a:t>
            </a:fld>
            <a:endParaRPr lang="en-US" altLang="en-US"/>
          </a:p>
        </p:txBody>
      </p:sp>
    </p:spTree>
    <p:extLst>
      <p:ext uri="{BB962C8B-B14F-4D97-AF65-F5344CB8AC3E}">
        <p14:creationId xmlns:p14="http://schemas.microsoft.com/office/powerpoint/2010/main" val="427114233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32266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77944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943F124-83C9-B5D1-4FEE-1D6CC23763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D52124-9E46-E050-DA0B-D111B8D54A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A361DB-7FFA-7090-1DF4-A1CAA317BF92}"/>
              </a:ext>
            </a:extLst>
          </p:cNvPr>
          <p:cNvSpPr>
            <a:spLocks noGrp="1" noChangeArrowheads="1"/>
          </p:cNvSpPr>
          <p:nvPr>
            <p:ph type="sldNum" sz="quarter" idx="12"/>
          </p:nvPr>
        </p:nvSpPr>
        <p:spPr>
          <a:ln/>
        </p:spPr>
        <p:txBody>
          <a:bodyPr/>
          <a:lstStyle>
            <a:lvl1pPr>
              <a:defRPr/>
            </a:lvl1pPr>
          </a:lstStyle>
          <a:p>
            <a:fld id="{48D9A635-8E5E-4953-A67D-D6658F55382F}" type="slidenum">
              <a:rPr lang="en-US" altLang="en-US"/>
              <a:pPr/>
              <a:t>‹#›</a:t>
            </a:fld>
            <a:endParaRPr lang="en-US" altLang="en-US"/>
          </a:p>
        </p:txBody>
      </p:sp>
    </p:spTree>
    <p:extLst>
      <p:ext uri="{BB962C8B-B14F-4D97-AF65-F5344CB8AC3E}">
        <p14:creationId xmlns:p14="http://schemas.microsoft.com/office/powerpoint/2010/main" val="27380359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E9E6AD-66E5-DCE1-3E94-8E4012C2B9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B5CD56-9782-C57A-1D5C-69CACE06AE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46ACD0-16C3-A005-5C3C-A803BA3E027F}"/>
              </a:ext>
            </a:extLst>
          </p:cNvPr>
          <p:cNvSpPr>
            <a:spLocks noGrp="1" noChangeArrowheads="1"/>
          </p:cNvSpPr>
          <p:nvPr>
            <p:ph type="sldNum" sz="quarter" idx="12"/>
          </p:nvPr>
        </p:nvSpPr>
        <p:spPr>
          <a:ln/>
        </p:spPr>
        <p:txBody>
          <a:bodyPr/>
          <a:lstStyle>
            <a:lvl1pPr>
              <a:defRPr/>
            </a:lvl1pPr>
          </a:lstStyle>
          <a:p>
            <a:fld id="{F6681FDA-E2E4-4C9E-AC57-7B135A44FAD2}" type="slidenum">
              <a:rPr lang="en-US" altLang="en-US"/>
              <a:pPr/>
              <a:t>‹#›</a:t>
            </a:fld>
            <a:endParaRPr lang="en-US" altLang="en-US"/>
          </a:p>
        </p:txBody>
      </p:sp>
    </p:spTree>
    <p:extLst>
      <p:ext uri="{BB962C8B-B14F-4D97-AF65-F5344CB8AC3E}">
        <p14:creationId xmlns:p14="http://schemas.microsoft.com/office/powerpoint/2010/main" val="171342540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81CF36-3411-2834-395D-ED39737A99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F1A4FC-4A4F-5AEA-2CEE-BC9B574754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016DA8-AC7B-7646-4588-5DA1F093016B}"/>
              </a:ext>
            </a:extLst>
          </p:cNvPr>
          <p:cNvSpPr>
            <a:spLocks noGrp="1" noChangeArrowheads="1"/>
          </p:cNvSpPr>
          <p:nvPr>
            <p:ph type="sldNum" sz="quarter" idx="12"/>
          </p:nvPr>
        </p:nvSpPr>
        <p:spPr>
          <a:ln/>
        </p:spPr>
        <p:txBody>
          <a:bodyPr/>
          <a:lstStyle>
            <a:lvl1pPr>
              <a:defRPr/>
            </a:lvl1pPr>
          </a:lstStyle>
          <a:p>
            <a:fld id="{5AE31D08-68D9-4949-B154-6693D37A52B5}" type="slidenum">
              <a:rPr lang="en-US" altLang="en-US"/>
              <a:pPr/>
              <a:t>‹#›</a:t>
            </a:fld>
            <a:endParaRPr lang="en-US" altLang="en-US"/>
          </a:p>
        </p:txBody>
      </p:sp>
    </p:spTree>
    <p:extLst>
      <p:ext uri="{BB962C8B-B14F-4D97-AF65-F5344CB8AC3E}">
        <p14:creationId xmlns:p14="http://schemas.microsoft.com/office/powerpoint/2010/main" val="409913737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4278C9E-279B-0A7E-7FE5-C022F61EDA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2B4355D-CE67-FA13-1A77-9F3ED6D8FE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587CCC-DFBC-0208-94F5-87B25B6FE48C}"/>
              </a:ext>
            </a:extLst>
          </p:cNvPr>
          <p:cNvSpPr>
            <a:spLocks noGrp="1" noChangeArrowheads="1"/>
          </p:cNvSpPr>
          <p:nvPr>
            <p:ph type="sldNum" sz="quarter" idx="12"/>
          </p:nvPr>
        </p:nvSpPr>
        <p:spPr>
          <a:ln/>
        </p:spPr>
        <p:txBody>
          <a:bodyPr/>
          <a:lstStyle>
            <a:lvl1pPr>
              <a:defRPr/>
            </a:lvl1pPr>
          </a:lstStyle>
          <a:p>
            <a:fld id="{E978E2C4-3E94-4504-BBE8-7E81A1CC197D}" type="slidenum">
              <a:rPr lang="en-US" altLang="en-US"/>
              <a:pPr/>
              <a:t>‹#›</a:t>
            </a:fld>
            <a:endParaRPr lang="en-US" altLang="en-US"/>
          </a:p>
        </p:txBody>
      </p:sp>
    </p:spTree>
    <p:extLst>
      <p:ext uri="{BB962C8B-B14F-4D97-AF65-F5344CB8AC3E}">
        <p14:creationId xmlns:p14="http://schemas.microsoft.com/office/powerpoint/2010/main" val="7353820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99AB31-EABF-A921-DCD5-2A3953DC0B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A11905B-3195-99C7-1D4A-7D180ED738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BADD8EB-D3ED-498E-814C-F82D013651FC}"/>
              </a:ext>
            </a:extLst>
          </p:cNvPr>
          <p:cNvSpPr>
            <a:spLocks noGrp="1" noChangeArrowheads="1"/>
          </p:cNvSpPr>
          <p:nvPr>
            <p:ph type="sldNum" sz="quarter" idx="12"/>
          </p:nvPr>
        </p:nvSpPr>
        <p:spPr>
          <a:ln/>
        </p:spPr>
        <p:txBody>
          <a:bodyPr/>
          <a:lstStyle>
            <a:lvl1pPr>
              <a:defRPr/>
            </a:lvl1pPr>
          </a:lstStyle>
          <a:p>
            <a:fld id="{DC5227FD-1E3E-4103-9D4F-431B33D611D4}" type="slidenum">
              <a:rPr lang="en-US" altLang="en-US"/>
              <a:pPr/>
              <a:t>‹#›</a:t>
            </a:fld>
            <a:endParaRPr lang="en-US" altLang="en-US"/>
          </a:p>
        </p:txBody>
      </p:sp>
    </p:spTree>
    <p:extLst>
      <p:ext uri="{BB962C8B-B14F-4D97-AF65-F5344CB8AC3E}">
        <p14:creationId xmlns:p14="http://schemas.microsoft.com/office/powerpoint/2010/main" val="33194486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0946A91-03EF-5879-EC4A-5A1F296D1B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68010C5-5E9B-A760-0FAC-1F1DAFAB2C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438738-B005-B1E8-F010-2AEFEF92091D}"/>
              </a:ext>
            </a:extLst>
          </p:cNvPr>
          <p:cNvSpPr>
            <a:spLocks noGrp="1" noChangeArrowheads="1"/>
          </p:cNvSpPr>
          <p:nvPr>
            <p:ph type="sldNum" sz="quarter" idx="12"/>
          </p:nvPr>
        </p:nvSpPr>
        <p:spPr>
          <a:ln/>
        </p:spPr>
        <p:txBody>
          <a:bodyPr/>
          <a:lstStyle>
            <a:lvl1pPr>
              <a:defRPr/>
            </a:lvl1pPr>
          </a:lstStyle>
          <a:p>
            <a:fld id="{A999129F-8858-4E21-B110-31D307479CA6}" type="slidenum">
              <a:rPr lang="en-US" altLang="en-US"/>
              <a:pPr/>
              <a:t>‹#›</a:t>
            </a:fld>
            <a:endParaRPr lang="en-US" altLang="en-US"/>
          </a:p>
        </p:txBody>
      </p:sp>
    </p:spTree>
    <p:extLst>
      <p:ext uri="{BB962C8B-B14F-4D97-AF65-F5344CB8AC3E}">
        <p14:creationId xmlns:p14="http://schemas.microsoft.com/office/powerpoint/2010/main" val="396933668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90CC897-9302-EA35-B0FB-27DDAB0CA96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B543288-A6C1-5C97-B90D-3E3A456B66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5A87D9D-752B-23B6-93C0-1094EFF8CAF4}"/>
              </a:ext>
            </a:extLst>
          </p:cNvPr>
          <p:cNvSpPr>
            <a:spLocks noGrp="1" noChangeArrowheads="1"/>
          </p:cNvSpPr>
          <p:nvPr>
            <p:ph type="sldNum" sz="quarter" idx="12"/>
          </p:nvPr>
        </p:nvSpPr>
        <p:spPr>
          <a:ln/>
        </p:spPr>
        <p:txBody>
          <a:bodyPr/>
          <a:lstStyle>
            <a:lvl1pPr>
              <a:defRPr/>
            </a:lvl1pPr>
          </a:lstStyle>
          <a:p>
            <a:fld id="{731D4D09-8BB9-4B19-AC69-CF0FC6DFAFAD}" type="slidenum">
              <a:rPr lang="en-US" altLang="en-US"/>
              <a:pPr/>
              <a:t>‹#›</a:t>
            </a:fld>
            <a:endParaRPr lang="en-US" altLang="en-US"/>
          </a:p>
        </p:txBody>
      </p:sp>
    </p:spTree>
    <p:extLst>
      <p:ext uri="{BB962C8B-B14F-4D97-AF65-F5344CB8AC3E}">
        <p14:creationId xmlns:p14="http://schemas.microsoft.com/office/powerpoint/2010/main" val="73589202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307770F-C967-0BD8-0CF6-EBA6729A8A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AE69EB-8F64-549E-5248-58F22317B7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324E61-38CF-EBC3-5C82-D631A6CC90FC}"/>
              </a:ext>
            </a:extLst>
          </p:cNvPr>
          <p:cNvSpPr>
            <a:spLocks noGrp="1" noChangeArrowheads="1"/>
          </p:cNvSpPr>
          <p:nvPr>
            <p:ph type="sldNum" sz="quarter" idx="12"/>
          </p:nvPr>
        </p:nvSpPr>
        <p:spPr>
          <a:ln/>
        </p:spPr>
        <p:txBody>
          <a:bodyPr/>
          <a:lstStyle>
            <a:lvl1pPr>
              <a:defRPr/>
            </a:lvl1pPr>
          </a:lstStyle>
          <a:p>
            <a:fld id="{B2DB5C79-D08E-4996-85A4-57B06DB91491}" type="slidenum">
              <a:rPr lang="en-US" altLang="en-US"/>
              <a:pPr/>
              <a:t>‹#›</a:t>
            </a:fld>
            <a:endParaRPr lang="en-US" altLang="en-US"/>
          </a:p>
        </p:txBody>
      </p:sp>
    </p:spTree>
    <p:extLst>
      <p:ext uri="{BB962C8B-B14F-4D97-AF65-F5344CB8AC3E}">
        <p14:creationId xmlns:p14="http://schemas.microsoft.com/office/powerpoint/2010/main" val="167393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4C0548-0BC2-D42B-B5C7-CA09C869D0B7}"/>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a:extLst>
              <a:ext uri="{FF2B5EF4-FFF2-40B4-BE49-F238E27FC236}">
                <a16:creationId xmlns:a16="http://schemas.microsoft.com/office/drawing/2014/main" id="{2AC85FB7-8E11-EC96-8E45-B1E987681ACC}"/>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a:extLst>
              <a:ext uri="{FF2B5EF4-FFF2-40B4-BE49-F238E27FC236}">
                <a16:creationId xmlns:a16="http://schemas.microsoft.com/office/drawing/2014/main" id="{A070E053-5F72-43F1-9AD3-D7B352263E72}"/>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0706B5F1-754B-415F-AC58-67769F713EE9}" type="slidenum">
              <a:rPr lang="en-US" altLang="en-US"/>
              <a:pPr>
                <a:defRPr/>
              </a:pPr>
              <a:t>‹#›</a:t>
            </a:fld>
            <a:endParaRPr lang="en-US" altLang="en-US"/>
          </a:p>
        </p:txBody>
      </p:sp>
    </p:spTree>
    <p:extLst>
      <p:ext uri="{BB962C8B-B14F-4D97-AF65-F5344CB8AC3E}">
        <p14:creationId xmlns:p14="http://schemas.microsoft.com/office/powerpoint/2010/main" val="1258158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FF06F350-0300-80FF-8659-B1F05FA5F902}"/>
              </a:ext>
            </a:extLst>
          </p:cNvPr>
          <p:cNvSpPr>
            <a:spLocks noGrp="1"/>
          </p:cNvSpPr>
          <p:nvPr>
            <p:ph type="dt" sz="half" idx="10"/>
          </p:nvPr>
        </p:nvSpPr>
        <p:spPr/>
        <p:txBody>
          <a:bodyPr/>
          <a:lstStyle>
            <a:lvl1pPr>
              <a:defRPr/>
            </a:lvl1pPr>
          </a:lstStyle>
          <a:p>
            <a:pPr>
              <a:defRPr/>
            </a:pPr>
            <a:fld id="{5FBF75A1-2617-4212-BF92-DF75269FE0EF}" type="datetimeFigureOut">
              <a:rPr lang="en-US"/>
              <a:pPr>
                <a:defRPr/>
              </a:pPr>
              <a:t>5/16/2023</a:t>
            </a:fld>
            <a:endParaRPr lang="en-US"/>
          </a:p>
        </p:txBody>
      </p:sp>
      <p:sp>
        <p:nvSpPr>
          <p:cNvPr id="6" name="Footer Placeholder 2">
            <a:extLst>
              <a:ext uri="{FF2B5EF4-FFF2-40B4-BE49-F238E27FC236}">
                <a16:creationId xmlns:a16="http://schemas.microsoft.com/office/drawing/2014/main" id="{7F8EACD9-6EE3-48CA-7DE0-EB6D2A3553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80C471C1-B037-8644-47DF-EA322603CCAB}"/>
              </a:ext>
            </a:extLst>
          </p:cNvPr>
          <p:cNvSpPr>
            <a:spLocks noGrp="1"/>
          </p:cNvSpPr>
          <p:nvPr>
            <p:ph type="sldNum" sz="quarter" idx="12"/>
          </p:nvPr>
        </p:nvSpPr>
        <p:spPr/>
        <p:txBody>
          <a:bodyPr/>
          <a:lstStyle>
            <a:lvl1pPr>
              <a:defRPr/>
            </a:lvl1pPr>
          </a:lstStyle>
          <a:p>
            <a:pPr>
              <a:defRPr/>
            </a:pPr>
            <a:fld id="{4C7F323F-FCDD-4043-8DF0-D4F7EE170531}" type="slidenum">
              <a:rPr lang="en-US" altLang="en-US"/>
              <a:pPr>
                <a:defRPr/>
              </a:pPr>
              <a:t>‹#›</a:t>
            </a:fld>
            <a:endParaRPr lang="en-US" altLang="en-US"/>
          </a:p>
        </p:txBody>
      </p:sp>
    </p:spTree>
    <p:extLst>
      <p:ext uri="{BB962C8B-B14F-4D97-AF65-F5344CB8AC3E}">
        <p14:creationId xmlns:p14="http://schemas.microsoft.com/office/powerpoint/2010/main" val="18350596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5038D3-F8FD-B28B-BEF7-0510BA6AA1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85B751-2461-1309-6B73-0BBD588294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DA32557-5BB9-3499-5ADC-2C31CFC5C743}"/>
              </a:ext>
            </a:extLst>
          </p:cNvPr>
          <p:cNvSpPr>
            <a:spLocks noGrp="1" noChangeArrowheads="1"/>
          </p:cNvSpPr>
          <p:nvPr>
            <p:ph type="sldNum" sz="quarter" idx="12"/>
          </p:nvPr>
        </p:nvSpPr>
        <p:spPr>
          <a:ln/>
        </p:spPr>
        <p:txBody>
          <a:bodyPr/>
          <a:lstStyle>
            <a:lvl1pPr>
              <a:defRPr/>
            </a:lvl1pPr>
          </a:lstStyle>
          <a:p>
            <a:fld id="{0E644EE5-BFAC-45DA-9A11-0C518C491668}" type="slidenum">
              <a:rPr lang="en-US" altLang="en-US"/>
              <a:pPr/>
              <a:t>‹#›</a:t>
            </a:fld>
            <a:endParaRPr lang="en-US" altLang="en-US"/>
          </a:p>
        </p:txBody>
      </p:sp>
    </p:spTree>
    <p:extLst>
      <p:ext uri="{BB962C8B-B14F-4D97-AF65-F5344CB8AC3E}">
        <p14:creationId xmlns:p14="http://schemas.microsoft.com/office/powerpoint/2010/main" val="25762635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3A6275-1D2A-90A2-1F11-04B39131CE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CA1D6A-4E2F-9106-954A-274E623C86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6E377B-02A6-7D60-6418-5D4A2D47BDF7}"/>
              </a:ext>
            </a:extLst>
          </p:cNvPr>
          <p:cNvSpPr>
            <a:spLocks noGrp="1" noChangeArrowheads="1"/>
          </p:cNvSpPr>
          <p:nvPr>
            <p:ph type="sldNum" sz="quarter" idx="12"/>
          </p:nvPr>
        </p:nvSpPr>
        <p:spPr>
          <a:ln/>
        </p:spPr>
        <p:txBody>
          <a:bodyPr/>
          <a:lstStyle>
            <a:lvl1pPr>
              <a:defRPr/>
            </a:lvl1pPr>
          </a:lstStyle>
          <a:p>
            <a:fld id="{962CBBBA-D8FF-4535-968D-11DB1868C2AA}" type="slidenum">
              <a:rPr lang="en-US" altLang="en-US"/>
              <a:pPr/>
              <a:t>‹#›</a:t>
            </a:fld>
            <a:endParaRPr lang="en-US" altLang="en-US"/>
          </a:p>
        </p:txBody>
      </p:sp>
    </p:spTree>
    <p:extLst>
      <p:ext uri="{BB962C8B-B14F-4D97-AF65-F5344CB8AC3E}">
        <p14:creationId xmlns:p14="http://schemas.microsoft.com/office/powerpoint/2010/main" val="280192131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C121F8-A44C-8505-A977-CD33BE7948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483CDE-FA7B-F318-B8AA-A207D4350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FFE457-A459-B9F3-F6C2-E774D3E067BE}"/>
              </a:ext>
            </a:extLst>
          </p:cNvPr>
          <p:cNvSpPr>
            <a:spLocks noGrp="1" noChangeArrowheads="1"/>
          </p:cNvSpPr>
          <p:nvPr>
            <p:ph type="sldNum" sz="quarter" idx="12"/>
          </p:nvPr>
        </p:nvSpPr>
        <p:spPr>
          <a:ln/>
        </p:spPr>
        <p:txBody>
          <a:bodyPr/>
          <a:lstStyle>
            <a:lvl1pPr>
              <a:defRPr/>
            </a:lvl1pPr>
          </a:lstStyle>
          <a:p>
            <a:fld id="{D28ABEE5-ED1B-4C86-944C-C100B062A3C9}" type="slidenum">
              <a:rPr lang="en-US" altLang="en-US"/>
              <a:pPr/>
              <a:t>‹#›</a:t>
            </a:fld>
            <a:endParaRPr lang="en-US" altLang="en-US"/>
          </a:p>
        </p:txBody>
      </p:sp>
    </p:spTree>
    <p:extLst>
      <p:ext uri="{BB962C8B-B14F-4D97-AF65-F5344CB8AC3E}">
        <p14:creationId xmlns:p14="http://schemas.microsoft.com/office/powerpoint/2010/main" val="1571323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DF36C7-2847-7BAF-7DF5-179BE2023E1D}"/>
              </a:ext>
            </a:extLst>
          </p:cNvPr>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cxnSp>
        <p:nvCxnSpPr>
          <p:cNvPr id="6" name="Straight Connector 5">
            <a:extLst>
              <a:ext uri="{FF2B5EF4-FFF2-40B4-BE49-F238E27FC236}">
                <a16:creationId xmlns:a16="http://schemas.microsoft.com/office/drawing/2014/main" id="{CB4BF57E-C0CE-9BD8-A8D9-89B8AB022BCF}"/>
              </a:ext>
            </a:extLst>
          </p:cNvPr>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a:extLst>
              <a:ext uri="{FF2B5EF4-FFF2-40B4-BE49-F238E27FC236}">
                <a16:creationId xmlns:a16="http://schemas.microsoft.com/office/drawing/2014/main" id="{0F9AB83C-8573-4D53-73B4-B024CDB9ADF6}"/>
              </a:ext>
            </a:extLst>
          </p:cNvPr>
          <p:cNvGrpSpPr>
            <a:grpSpLocks/>
          </p:cNvGrpSpPr>
          <p:nvPr/>
        </p:nvGrpSpPr>
        <p:grpSpPr bwMode="auto">
          <a:xfrm rot="5400000">
            <a:off x="8515351" y="1219200"/>
            <a:ext cx="131762" cy="128587"/>
            <a:chOff x="6668087" y="1297746"/>
            <a:chExt cx="161840" cy="156602"/>
          </a:xfrm>
        </p:grpSpPr>
        <p:cxnSp>
          <p:nvCxnSpPr>
            <p:cNvPr id="8" name="Straight Connector 7">
              <a:extLst>
                <a:ext uri="{FF2B5EF4-FFF2-40B4-BE49-F238E27FC236}">
                  <a16:creationId xmlns:a16="http://schemas.microsoft.com/office/drawing/2014/main" id="{067FA4C1-4B90-818E-3461-749BF124792E}"/>
                </a:ext>
              </a:extLst>
            </p:cNvPr>
            <p:cNvCxnSpPr/>
            <p:nvPr/>
          </p:nvCxnSpPr>
          <p:spPr>
            <a:xfrm rot="16200000">
              <a:off x="6663593" y="1205573"/>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12373EE-DD4A-56A1-8AD5-FDD8850660D7}"/>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AB2EEF4-34CD-7238-B301-5F9332A6238D}"/>
                </a:ext>
              </a:extLst>
            </p:cNvPr>
            <p:cNvCxnSpPr/>
            <p:nvPr/>
          </p:nvCxnSpPr>
          <p:spPr>
            <a:xfrm rot="5400000" flipH="1">
              <a:off x="6744513" y="1204598"/>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a:extLst>
              <a:ext uri="{FF2B5EF4-FFF2-40B4-BE49-F238E27FC236}">
                <a16:creationId xmlns:a16="http://schemas.microsoft.com/office/drawing/2014/main" id="{14FEAAA6-DB9A-8544-2B9F-1B4B5EBDD881}"/>
              </a:ext>
            </a:extLst>
          </p:cNvPr>
          <p:cNvGrpSpPr>
            <a:grpSpLocks/>
          </p:cNvGrpSpPr>
          <p:nvPr/>
        </p:nvGrpSpPr>
        <p:grpSpPr bwMode="auto">
          <a:xfrm rot="5400000">
            <a:off x="8667751" y="1371600"/>
            <a:ext cx="131762" cy="128587"/>
            <a:chOff x="6668087" y="1297746"/>
            <a:chExt cx="161840" cy="156602"/>
          </a:xfrm>
        </p:grpSpPr>
        <p:cxnSp>
          <p:nvCxnSpPr>
            <p:cNvPr id="12" name="Straight Connector 11">
              <a:extLst>
                <a:ext uri="{FF2B5EF4-FFF2-40B4-BE49-F238E27FC236}">
                  <a16:creationId xmlns:a16="http://schemas.microsoft.com/office/drawing/2014/main" id="{B6C42B9D-6B35-7195-EE50-6EF74375740B}"/>
                </a:ext>
              </a:extLst>
            </p:cNvPr>
            <p:cNvCxnSpPr/>
            <p:nvPr/>
          </p:nvCxnSpPr>
          <p:spPr>
            <a:xfrm rot="16200000">
              <a:off x="6663593" y="1205573"/>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B6F4EFA-46B6-7E7A-13BA-A896E5647889}"/>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72A60B6-DCF0-9D42-788F-A3A578C034A4}"/>
                </a:ext>
              </a:extLst>
            </p:cNvPr>
            <p:cNvCxnSpPr/>
            <p:nvPr/>
          </p:nvCxnSpPr>
          <p:spPr>
            <a:xfrm rot="5400000" flipH="1">
              <a:off x="6744513" y="1204598"/>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a:extLst>
              <a:ext uri="{FF2B5EF4-FFF2-40B4-BE49-F238E27FC236}">
                <a16:creationId xmlns:a16="http://schemas.microsoft.com/office/drawing/2014/main" id="{85D21086-7141-03C7-B8CF-6577FBF23EAC}"/>
              </a:ext>
            </a:extLst>
          </p:cNvPr>
          <p:cNvGrpSpPr>
            <a:grpSpLocks/>
          </p:cNvGrpSpPr>
          <p:nvPr/>
        </p:nvGrpSpPr>
        <p:grpSpPr bwMode="auto">
          <a:xfrm rot="5400000">
            <a:off x="8320087" y="1474788"/>
            <a:ext cx="131763" cy="128588"/>
            <a:chOff x="6668087" y="1297746"/>
            <a:chExt cx="161840" cy="156602"/>
          </a:xfrm>
        </p:grpSpPr>
        <p:cxnSp>
          <p:nvCxnSpPr>
            <p:cNvPr id="16" name="Straight Connector 15">
              <a:extLst>
                <a:ext uri="{FF2B5EF4-FFF2-40B4-BE49-F238E27FC236}">
                  <a16:creationId xmlns:a16="http://schemas.microsoft.com/office/drawing/2014/main" id="{6964DF74-325E-679D-099E-6C2C9C92E903}"/>
                </a:ext>
              </a:extLst>
            </p:cNvPr>
            <p:cNvCxnSpPr/>
            <p:nvPr/>
          </p:nvCxnSpPr>
          <p:spPr>
            <a:xfrm rot="16200000">
              <a:off x="6663592" y="1205572"/>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D9D93F3-65DC-4B2C-3CA3-BFD384A9B48F}"/>
                </a:ext>
              </a:extLst>
            </p:cNvPr>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79B8AB6-7300-1DD8-960A-EC4170475CAA}"/>
                </a:ext>
              </a:extLst>
            </p:cNvPr>
            <p:cNvCxnSpPr/>
            <p:nvPr/>
          </p:nvCxnSpPr>
          <p:spPr>
            <a:xfrm rot="5400000" flipH="1">
              <a:off x="6744512" y="1204598"/>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a:extLst>
              <a:ext uri="{FF2B5EF4-FFF2-40B4-BE49-F238E27FC236}">
                <a16:creationId xmlns:a16="http://schemas.microsoft.com/office/drawing/2014/main" id="{837B8B5D-9CCC-75CB-1501-BB1B2498406A}"/>
              </a:ext>
            </a:extLst>
          </p:cNvPr>
          <p:cNvSpPr>
            <a:spLocks noGrp="1"/>
          </p:cNvSpPr>
          <p:nvPr>
            <p:ph type="dt" sz="half" idx="10"/>
          </p:nvPr>
        </p:nvSpPr>
        <p:spPr>
          <a:xfrm>
            <a:off x="6477000" y="55563"/>
            <a:ext cx="2133600" cy="365125"/>
          </a:xfrm>
        </p:spPr>
        <p:txBody>
          <a:bodyPr/>
          <a:lstStyle>
            <a:lvl1pPr>
              <a:defRPr/>
            </a:lvl1pPr>
          </a:lstStyle>
          <a:p>
            <a:pPr>
              <a:defRPr/>
            </a:pPr>
            <a:fld id="{9DCFFD27-C1C9-469B-83C4-62315B88EA96}" type="datetimeFigureOut">
              <a:rPr lang="en-US"/>
              <a:pPr>
                <a:defRPr/>
              </a:pPr>
              <a:t>5/16/2023</a:t>
            </a:fld>
            <a:endParaRPr lang="en-US"/>
          </a:p>
        </p:txBody>
      </p:sp>
      <p:sp>
        <p:nvSpPr>
          <p:cNvPr id="20" name="Footer Placeholder 5">
            <a:extLst>
              <a:ext uri="{FF2B5EF4-FFF2-40B4-BE49-F238E27FC236}">
                <a16:creationId xmlns:a16="http://schemas.microsoft.com/office/drawing/2014/main" id="{A80EECB1-0A9B-3A2D-78CF-A806C5B53885}"/>
              </a:ext>
            </a:extLst>
          </p:cNvPr>
          <p:cNvSpPr>
            <a:spLocks noGrp="1"/>
          </p:cNvSpPr>
          <p:nvPr>
            <p:ph type="ftr" sz="quarter" idx="11"/>
          </p:nvPr>
        </p:nvSpPr>
        <p:spPr>
          <a:xfrm>
            <a:off x="914400" y="55563"/>
            <a:ext cx="5562600" cy="365125"/>
          </a:xfrm>
        </p:spPr>
        <p:txBody>
          <a:bodyPr/>
          <a:lstStyle>
            <a:lvl1pPr>
              <a:defRPr/>
            </a:lvl1pPr>
          </a:lstStyle>
          <a:p>
            <a:pPr>
              <a:defRPr/>
            </a:pPr>
            <a:endParaRPr lang="en-US"/>
          </a:p>
        </p:txBody>
      </p:sp>
      <p:sp>
        <p:nvSpPr>
          <p:cNvPr id="21" name="Slide Number Placeholder 6">
            <a:extLst>
              <a:ext uri="{FF2B5EF4-FFF2-40B4-BE49-F238E27FC236}">
                <a16:creationId xmlns:a16="http://schemas.microsoft.com/office/drawing/2014/main" id="{BB79740A-4AC2-B86A-1F7D-3E7D3F542817}"/>
              </a:ext>
            </a:extLst>
          </p:cNvPr>
          <p:cNvSpPr>
            <a:spLocks noGrp="1"/>
          </p:cNvSpPr>
          <p:nvPr>
            <p:ph type="sldNum" sz="quarter" idx="12"/>
          </p:nvPr>
        </p:nvSpPr>
        <p:spPr>
          <a:xfrm>
            <a:off x="8610600" y="55563"/>
            <a:ext cx="457200" cy="365125"/>
          </a:xfrm>
        </p:spPr>
        <p:txBody>
          <a:bodyPr/>
          <a:lstStyle>
            <a:lvl1pPr>
              <a:defRPr/>
            </a:lvl1pPr>
          </a:lstStyle>
          <a:p>
            <a:pPr>
              <a:defRPr/>
            </a:pPr>
            <a:fld id="{CE3AC94E-7763-4109-8324-CC307BF32A0A}" type="slidenum">
              <a:rPr lang="en-US" altLang="en-US"/>
              <a:pPr>
                <a:defRPr/>
              </a:pPr>
              <a:t>‹#›</a:t>
            </a:fld>
            <a:endParaRPr lang="en-US" altLang="en-US"/>
          </a:p>
        </p:txBody>
      </p:sp>
    </p:spTree>
    <p:extLst>
      <p:ext uri="{BB962C8B-B14F-4D97-AF65-F5344CB8AC3E}">
        <p14:creationId xmlns:p14="http://schemas.microsoft.com/office/powerpoint/2010/main" val="2727577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68F4BDEE-70A2-EE7B-E4E5-524EC5DCE25C}"/>
              </a:ext>
            </a:extLst>
          </p:cNvPr>
          <p:cNvSpPr>
            <a:spLocks noGrp="1"/>
          </p:cNvSpPr>
          <p:nvPr>
            <p:ph type="dt" sz="half" idx="10"/>
          </p:nvPr>
        </p:nvSpPr>
        <p:spPr/>
        <p:txBody>
          <a:bodyPr/>
          <a:lstStyle>
            <a:lvl1pPr>
              <a:defRPr/>
            </a:lvl1pPr>
          </a:lstStyle>
          <a:p>
            <a:pPr>
              <a:defRPr/>
            </a:pPr>
            <a:fld id="{4A38FC04-8AC8-45E7-A81B-538A6C202953}" type="datetimeFigureOut">
              <a:rPr lang="en-US"/>
              <a:pPr>
                <a:defRPr/>
              </a:pPr>
              <a:t>5/16/2023</a:t>
            </a:fld>
            <a:endParaRPr lang="en-US"/>
          </a:p>
        </p:txBody>
      </p:sp>
      <p:sp>
        <p:nvSpPr>
          <p:cNvPr id="5" name="Footer Placeholder 2">
            <a:extLst>
              <a:ext uri="{FF2B5EF4-FFF2-40B4-BE49-F238E27FC236}">
                <a16:creationId xmlns:a16="http://schemas.microsoft.com/office/drawing/2014/main" id="{3141C60C-30DF-68F7-29ED-951A67ECC0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5A28709C-C375-B62B-D9D5-8FC0469961F4}"/>
              </a:ext>
            </a:extLst>
          </p:cNvPr>
          <p:cNvSpPr>
            <a:spLocks noGrp="1"/>
          </p:cNvSpPr>
          <p:nvPr>
            <p:ph type="sldNum" sz="quarter" idx="12"/>
          </p:nvPr>
        </p:nvSpPr>
        <p:spPr/>
        <p:txBody>
          <a:bodyPr/>
          <a:lstStyle>
            <a:lvl1pPr>
              <a:defRPr/>
            </a:lvl1pPr>
          </a:lstStyle>
          <a:p>
            <a:pPr>
              <a:defRPr/>
            </a:pPr>
            <a:fld id="{2A7A519C-7F52-4596-B965-7C9FBE42B293}" type="slidenum">
              <a:rPr lang="en-US" altLang="en-US"/>
              <a:pPr>
                <a:defRPr/>
              </a:pPr>
              <a:t>‹#›</a:t>
            </a:fld>
            <a:endParaRPr lang="en-US" altLang="en-US"/>
          </a:p>
        </p:txBody>
      </p:sp>
    </p:spTree>
    <p:extLst>
      <p:ext uri="{BB962C8B-B14F-4D97-AF65-F5344CB8AC3E}">
        <p14:creationId xmlns:p14="http://schemas.microsoft.com/office/powerpoint/2010/main" val="1190565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21C41100-73C5-1E3F-C501-0966169715FB}"/>
              </a:ext>
            </a:extLst>
          </p:cNvPr>
          <p:cNvSpPr>
            <a:spLocks noGrp="1"/>
          </p:cNvSpPr>
          <p:nvPr>
            <p:ph type="dt" sz="half" idx="10"/>
          </p:nvPr>
        </p:nvSpPr>
        <p:spPr/>
        <p:txBody>
          <a:bodyPr/>
          <a:lstStyle>
            <a:lvl1pPr>
              <a:defRPr/>
            </a:lvl1pPr>
          </a:lstStyle>
          <a:p>
            <a:pPr>
              <a:defRPr/>
            </a:pPr>
            <a:fld id="{8CB30848-C742-4CA5-A39F-DDEB5738A607}" type="datetimeFigureOut">
              <a:rPr lang="en-US"/>
              <a:pPr>
                <a:defRPr/>
              </a:pPr>
              <a:t>5/16/2023</a:t>
            </a:fld>
            <a:endParaRPr lang="en-US"/>
          </a:p>
        </p:txBody>
      </p:sp>
      <p:sp>
        <p:nvSpPr>
          <p:cNvPr id="5" name="Footer Placeholder 2">
            <a:extLst>
              <a:ext uri="{FF2B5EF4-FFF2-40B4-BE49-F238E27FC236}">
                <a16:creationId xmlns:a16="http://schemas.microsoft.com/office/drawing/2014/main" id="{8235E36D-6604-E448-0F4D-30BD57204C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19ABD6D2-CABB-7C06-5B88-16EF32EE3A35}"/>
              </a:ext>
            </a:extLst>
          </p:cNvPr>
          <p:cNvSpPr>
            <a:spLocks noGrp="1"/>
          </p:cNvSpPr>
          <p:nvPr>
            <p:ph type="sldNum" sz="quarter" idx="12"/>
          </p:nvPr>
        </p:nvSpPr>
        <p:spPr/>
        <p:txBody>
          <a:bodyPr/>
          <a:lstStyle>
            <a:lvl1pPr>
              <a:defRPr/>
            </a:lvl1pPr>
          </a:lstStyle>
          <a:p>
            <a:pPr>
              <a:defRPr/>
            </a:pPr>
            <a:fld id="{4187DB99-F842-4C66-AF8E-F34C3A84517F}" type="slidenum">
              <a:rPr lang="en-US" altLang="en-US"/>
              <a:pPr>
                <a:defRPr/>
              </a:pPr>
              <a:t>‹#›</a:t>
            </a:fld>
            <a:endParaRPr lang="en-US" altLang="en-US"/>
          </a:p>
        </p:txBody>
      </p:sp>
    </p:spTree>
    <p:extLst>
      <p:ext uri="{BB962C8B-B14F-4D97-AF65-F5344CB8AC3E}">
        <p14:creationId xmlns:p14="http://schemas.microsoft.com/office/powerpoint/2010/main" val="1051270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C3CD29B-A8F4-3538-8561-F781DFE055C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1EB28B0-0BFB-4D9B-91DC-D36486AC61A7}" type="datetimeFigureOut">
              <a:rPr lang="en-US"/>
              <a:pPr>
                <a:defRPr/>
              </a:pPr>
              <a:t>5/16/2023</a:t>
            </a:fld>
            <a:endParaRPr lang="en-US"/>
          </a:p>
        </p:txBody>
      </p:sp>
      <p:sp>
        <p:nvSpPr>
          <p:cNvPr id="5" name="Footer Placeholder 4">
            <a:extLst>
              <a:ext uri="{FF2B5EF4-FFF2-40B4-BE49-F238E27FC236}">
                <a16:creationId xmlns:a16="http://schemas.microsoft.com/office/drawing/2014/main" id="{49E87D17-57A8-84C8-F185-9DDE73FC099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DC078AB-7ACE-6C9E-957E-232B286560AF}"/>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79CD10F-C14F-43D0-9DCA-23DD43A8B006}" type="slidenum">
              <a:rPr lang="en-US" altLang="en-US"/>
              <a:pPr>
                <a:defRPr/>
              </a:pPr>
              <a:t>‹#›</a:t>
            </a:fld>
            <a:endParaRPr lang="en-US" altLang="en-US"/>
          </a:p>
        </p:txBody>
      </p:sp>
    </p:spTree>
    <p:extLst>
      <p:ext uri="{BB962C8B-B14F-4D97-AF65-F5344CB8AC3E}">
        <p14:creationId xmlns:p14="http://schemas.microsoft.com/office/powerpoint/2010/main" val="2130141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0CDDA-0DA3-8522-F34C-DE535FE8F18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773AEE1-BD7E-4E79-BA4F-A98DBCAEAD47}" type="datetimeFigureOut">
              <a:rPr lang="en-US"/>
              <a:pPr>
                <a:defRPr/>
              </a:pPr>
              <a:t>5/16/2023</a:t>
            </a:fld>
            <a:endParaRPr lang="en-US"/>
          </a:p>
        </p:txBody>
      </p:sp>
      <p:sp>
        <p:nvSpPr>
          <p:cNvPr id="5" name="Footer Placeholder 4">
            <a:extLst>
              <a:ext uri="{FF2B5EF4-FFF2-40B4-BE49-F238E27FC236}">
                <a16:creationId xmlns:a16="http://schemas.microsoft.com/office/drawing/2014/main" id="{33F33FB0-A4F3-B65F-5D35-867A7A3BCBF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FDFBD22-FEBA-40BB-6EC1-F77FCB56426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C2B3246-BE28-4F41-8451-E1C12868DCA8}" type="slidenum">
              <a:rPr lang="en-US" altLang="en-US"/>
              <a:pPr>
                <a:defRPr/>
              </a:pPr>
              <a:t>‹#›</a:t>
            </a:fld>
            <a:endParaRPr lang="en-US" altLang="en-US"/>
          </a:p>
        </p:txBody>
      </p:sp>
    </p:spTree>
    <p:extLst>
      <p:ext uri="{BB962C8B-B14F-4D97-AF65-F5344CB8AC3E}">
        <p14:creationId xmlns:p14="http://schemas.microsoft.com/office/powerpoint/2010/main" val="2273771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935F35-6896-3DFC-9E8F-F936768C795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BDFBBAD-A332-4DA4-BB99-D7CC8EFF88BD}" type="datetimeFigureOut">
              <a:rPr lang="en-US"/>
              <a:pPr>
                <a:defRPr/>
              </a:pPr>
              <a:t>5/16/2023</a:t>
            </a:fld>
            <a:endParaRPr lang="en-US"/>
          </a:p>
        </p:txBody>
      </p:sp>
      <p:sp>
        <p:nvSpPr>
          <p:cNvPr id="5" name="Footer Placeholder 4">
            <a:extLst>
              <a:ext uri="{FF2B5EF4-FFF2-40B4-BE49-F238E27FC236}">
                <a16:creationId xmlns:a16="http://schemas.microsoft.com/office/drawing/2014/main" id="{3D001885-D6F1-65A0-FD18-69191C0954E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BEEFAA5-13C8-265F-2165-DEE903A50499}"/>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CB27426-4BF1-448F-A417-A58A419B21F4}" type="slidenum">
              <a:rPr lang="en-US" altLang="en-US"/>
              <a:pPr>
                <a:defRPr/>
              </a:pPr>
              <a:t>‹#›</a:t>
            </a:fld>
            <a:endParaRPr lang="en-US" altLang="en-US"/>
          </a:p>
        </p:txBody>
      </p:sp>
    </p:spTree>
    <p:extLst>
      <p:ext uri="{BB962C8B-B14F-4D97-AF65-F5344CB8AC3E}">
        <p14:creationId xmlns:p14="http://schemas.microsoft.com/office/powerpoint/2010/main" val="2761283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53C44C-91F8-F2D1-8907-EE510DB07F9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0BB16CA-0575-4A50-9DE4-7E00E9840537}" type="datetimeFigureOut">
              <a:rPr lang="en-US"/>
              <a:pPr>
                <a:defRPr/>
              </a:pPr>
              <a:t>5/16/2023</a:t>
            </a:fld>
            <a:endParaRPr lang="en-US"/>
          </a:p>
        </p:txBody>
      </p:sp>
      <p:sp>
        <p:nvSpPr>
          <p:cNvPr id="6" name="Footer Placeholder 5">
            <a:extLst>
              <a:ext uri="{FF2B5EF4-FFF2-40B4-BE49-F238E27FC236}">
                <a16:creationId xmlns:a16="http://schemas.microsoft.com/office/drawing/2014/main" id="{B689AE03-99B5-F150-F5B5-186FEFC2844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5B51BAC-BA4A-DDEC-81F7-4F30A2ADC6E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58A58C2-B9DC-4107-8890-88DA011CC3B3}" type="slidenum">
              <a:rPr lang="en-US" altLang="en-US"/>
              <a:pPr>
                <a:defRPr/>
              </a:pPr>
              <a:t>‹#›</a:t>
            </a:fld>
            <a:endParaRPr lang="en-US" altLang="en-US"/>
          </a:p>
        </p:txBody>
      </p:sp>
    </p:spTree>
    <p:extLst>
      <p:ext uri="{BB962C8B-B14F-4D97-AF65-F5344CB8AC3E}">
        <p14:creationId xmlns:p14="http://schemas.microsoft.com/office/powerpoint/2010/main" val="2892442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48718E-5F09-DDDB-0F77-C36C7C5DEB1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742FE86-F2D2-44C5-8136-39547B88CED6}" type="datetimeFigureOut">
              <a:rPr lang="en-US"/>
              <a:pPr>
                <a:defRPr/>
              </a:pPr>
              <a:t>5/16/2023</a:t>
            </a:fld>
            <a:endParaRPr lang="en-US"/>
          </a:p>
        </p:txBody>
      </p:sp>
      <p:sp>
        <p:nvSpPr>
          <p:cNvPr id="8" name="Footer Placeholder 7">
            <a:extLst>
              <a:ext uri="{FF2B5EF4-FFF2-40B4-BE49-F238E27FC236}">
                <a16:creationId xmlns:a16="http://schemas.microsoft.com/office/drawing/2014/main" id="{2D49169E-7DB4-456B-AB6C-C44B65D1997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BBE50D60-9EE0-1E90-909D-2E21BF7E009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A146729-EA5F-4C6F-B00D-67E711419B10}" type="slidenum">
              <a:rPr lang="en-US" altLang="en-US"/>
              <a:pPr>
                <a:defRPr/>
              </a:pPr>
              <a:t>‹#›</a:t>
            </a:fld>
            <a:endParaRPr lang="en-US" altLang="en-US"/>
          </a:p>
        </p:txBody>
      </p:sp>
    </p:spTree>
    <p:extLst>
      <p:ext uri="{BB962C8B-B14F-4D97-AF65-F5344CB8AC3E}">
        <p14:creationId xmlns:p14="http://schemas.microsoft.com/office/powerpoint/2010/main" val="1012536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2FFA9F-241F-5410-B8BB-6F6E48E2DF4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D3A76E1-6288-44C7-8F95-F3D761C4277A}" type="datetimeFigureOut">
              <a:rPr lang="en-US"/>
              <a:pPr>
                <a:defRPr/>
              </a:pPr>
              <a:t>5/16/2023</a:t>
            </a:fld>
            <a:endParaRPr lang="en-US"/>
          </a:p>
        </p:txBody>
      </p:sp>
      <p:sp>
        <p:nvSpPr>
          <p:cNvPr id="4" name="Footer Placeholder 3">
            <a:extLst>
              <a:ext uri="{FF2B5EF4-FFF2-40B4-BE49-F238E27FC236}">
                <a16:creationId xmlns:a16="http://schemas.microsoft.com/office/drawing/2014/main" id="{29467EC0-1DFC-9BBB-E93F-12964A4C11D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F73F0B85-D97E-9C5A-956D-07B2715DB91C}"/>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2382D659-C89B-448F-BDAD-677C25F57341}" type="slidenum">
              <a:rPr lang="en-US" altLang="en-US"/>
              <a:pPr>
                <a:defRPr/>
              </a:pPr>
              <a:t>‹#›</a:t>
            </a:fld>
            <a:endParaRPr lang="en-US" altLang="en-US"/>
          </a:p>
        </p:txBody>
      </p:sp>
    </p:spTree>
    <p:extLst>
      <p:ext uri="{BB962C8B-B14F-4D97-AF65-F5344CB8AC3E}">
        <p14:creationId xmlns:p14="http://schemas.microsoft.com/office/powerpoint/2010/main" val="313289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EE7DA7-38CF-5209-9156-EBA578350367}"/>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Footer Placeholder 5">
            <a:extLst>
              <a:ext uri="{FF2B5EF4-FFF2-40B4-BE49-F238E27FC236}">
                <a16:creationId xmlns:a16="http://schemas.microsoft.com/office/drawing/2014/main" id="{5F940A64-9C36-707E-897B-859E45AF7499}"/>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C021937-82E2-56D6-2242-34686E727C14}"/>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073C5610-DDCC-4479-9379-85E7285541B9}" type="slidenum">
              <a:rPr lang="en-US" altLang="en-US"/>
              <a:pPr>
                <a:defRPr/>
              </a:pPr>
              <a:t>‹#›</a:t>
            </a:fld>
            <a:endParaRPr lang="en-US" altLang="en-US"/>
          </a:p>
        </p:txBody>
      </p:sp>
    </p:spTree>
    <p:extLst>
      <p:ext uri="{BB962C8B-B14F-4D97-AF65-F5344CB8AC3E}">
        <p14:creationId xmlns:p14="http://schemas.microsoft.com/office/powerpoint/2010/main" val="803733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61D4C-0B7B-E2C7-EA40-CDC04A5490C5}"/>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2017B61-E8C5-4562-B84E-574340E35834}" type="datetimeFigureOut">
              <a:rPr lang="en-US"/>
              <a:pPr>
                <a:defRPr/>
              </a:pPr>
              <a:t>5/16/2023</a:t>
            </a:fld>
            <a:endParaRPr lang="en-US"/>
          </a:p>
        </p:txBody>
      </p:sp>
      <p:sp>
        <p:nvSpPr>
          <p:cNvPr id="3" name="Footer Placeholder 2">
            <a:extLst>
              <a:ext uri="{FF2B5EF4-FFF2-40B4-BE49-F238E27FC236}">
                <a16:creationId xmlns:a16="http://schemas.microsoft.com/office/drawing/2014/main" id="{552B21DE-5B22-6390-BE8D-255A33822D4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C483A94F-210D-E32F-553A-E64CCCC634F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FB022FF-838C-4D37-A55E-B86CF5369CD7}" type="slidenum">
              <a:rPr lang="en-US" altLang="en-US"/>
              <a:pPr>
                <a:defRPr/>
              </a:pPr>
              <a:t>‹#›</a:t>
            </a:fld>
            <a:endParaRPr lang="en-US" altLang="en-US"/>
          </a:p>
        </p:txBody>
      </p:sp>
    </p:spTree>
    <p:extLst>
      <p:ext uri="{BB962C8B-B14F-4D97-AF65-F5344CB8AC3E}">
        <p14:creationId xmlns:p14="http://schemas.microsoft.com/office/powerpoint/2010/main" val="561947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8BC0EA9-C610-B497-477D-D52F0DB4ED4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41BBAA7-2BD9-4B8B-9349-1B50EA39E7AF}" type="datetimeFigureOut">
              <a:rPr lang="en-US"/>
              <a:pPr>
                <a:defRPr/>
              </a:pPr>
              <a:t>5/16/2023</a:t>
            </a:fld>
            <a:endParaRPr lang="en-US"/>
          </a:p>
        </p:txBody>
      </p:sp>
      <p:sp>
        <p:nvSpPr>
          <p:cNvPr id="6" name="Footer Placeholder 5">
            <a:extLst>
              <a:ext uri="{FF2B5EF4-FFF2-40B4-BE49-F238E27FC236}">
                <a16:creationId xmlns:a16="http://schemas.microsoft.com/office/drawing/2014/main" id="{18B8CA3F-A0CD-3921-6D8C-F34999D4AB2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925EC96-664C-F21D-80A2-E9DBE39D715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88F255A-7022-43FB-9248-3C1462B96A68}" type="slidenum">
              <a:rPr lang="en-US" altLang="en-US"/>
              <a:pPr>
                <a:defRPr/>
              </a:pPr>
              <a:t>‹#›</a:t>
            </a:fld>
            <a:endParaRPr lang="en-US" altLang="en-US"/>
          </a:p>
        </p:txBody>
      </p:sp>
    </p:spTree>
    <p:extLst>
      <p:ext uri="{BB962C8B-B14F-4D97-AF65-F5344CB8AC3E}">
        <p14:creationId xmlns:p14="http://schemas.microsoft.com/office/powerpoint/2010/main" val="3142216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371ACC0-1D43-B8FE-5787-4FC1C2FB2EB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4D17593-4849-4CD4-975B-1897C09409C3}" type="datetimeFigureOut">
              <a:rPr lang="en-US"/>
              <a:pPr>
                <a:defRPr/>
              </a:pPr>
              <a:t>5/16/2023</a:t>
            </a:fld>
            <a:endParaRPr lang="en-US"/>
          </a:p>
        </p:txBody>
      </p:sp>
      <p:sp>
        <p:nvSpPr>
          <p:cNvPr id="6" name="Footer Placeholder 5">
            <a:extLst>
              <a:ext uri="{FF2B5EF4-FFF2-40B4-BE49-F238E27FC236}">
                <a16:creationId xmlns:a16="http://schemas.microsoft.com/office/drawing/2014/main" id="{2007ACA3-FC02-C889-BB64-A36BC89DD22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1B5F0A1-9024-6177-806F-397A70864AB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12C2C84-F22F-4B6C-ADFF-089DD73A4628}" type="slidenum">
              <a:rPr lang="en-US" altLang="en-US"/>
              <a:pPr>
                <a:defRPr/>
              </a:pPr>
              <a:t>‹#›</a:t>
            </a:fld>
            <a:endParaRPr lang="en-US" altLang="en-US"/>
          </a:p>
        </p:txBody>
      </p:sp>
    </p:spTree>
    <p:extLst>
      <p:ext uri="{BB962C8B-B14F-4D97-AF65-F5344CB8AC3E}">
        <p14:creationId xmlns:p14="http://schemas.microsoft.com/office/powerpoint/2010/main" val="872906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87EE5-D180-56C7-EA48-F2EC4511F04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58EAFE5-16D3-4ED4-9F30-807DB17900AF}" type="datetimeFigureOut">
              <a:rPr lang="en-US"/>
              <a:pPr>
                <a:defRPr/>
              </a:pPr>
              <a:t>5/16/2023</a:t>
            </a:fld>
            <a:endParaRPr lang="en-US"/>
          </a:p>
        </p:txBody>
      </p:sp>
      <p:sp>
        <p:nvSpPr>
          <p:cNvPr id="5" name="Footer Placeholder 4">
            <a:extLst>
              <a:ext uri="{FF2B5EF4-FFF2-40B4-BE49-F238E27FC236}">
                <a16:creationId xmlns:a16="http://schemas.microsoft.com/office/drawing/2014/main" id="{99504BBF-2651-2EDB-BE6D-E4D45A41557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AD1119F-1F1F-2B40-B234-B0CFE72F68A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D63C01D-3375-43B9-9F28-23A051914DD5}" type="slidenum">
              <a:rPr lang="en-US" altLang="en-US"/>
              <a:pPr>
                <a:defRPr/>
              </a:pPr>
              <a:t>‹#›</a:t>
            </a:fld>
            <a:endParaRPr lang="en-US" altLang="en-US"/>
          </a:p>
        </p:txBody>
      </p:sp>
    </p:spTree>
    <p:extLst>
      <p:ext uri="{BB962C8B-B14F-4D97-AF65-F5344CB8AC3E}">
        <p14:creationId xmlns:p14="http://schemas.microsoft.com/office/powerpoint/2010/main" val="1317200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F8C5-A5C7-682E-D2BA-5480B9DA9E8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F4A861F-3B22-456D-A6F5-CD47DAC052E1}" type="datetimeFigureOut">
              <a:rPr lang="en-US"/>
              <a:pPr>
                <a:defRPr/>
              </a:pPr>
              <a:t>5/16/2023</a:t>
            </a:fld>
            <a:endParaRPr lang="en-US"/>
          </a:p>
        </p:txBody>
      </p:sp>
      <p:sp>
        <p:nvSpPr>
          <p:cNvPr id="5" name="Footer Placeholder 4">
            <a:extLst>
              <a:ext uri="{FF2B5EF4-FFF2-40B4-BE49-F238E27FC236}">
                <a16:creationId xmlns:a16="http://schemas.microsoft.com/office/drawing/2014/main" id="{D25ADFA0-85F7-E74F-A43E-40815DD3FAC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9714487-9F86-A551-2974-F941D8D9ED4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E4A0BF2-AAED-40B1-8812-5F2B5901A8BA}" type="slidenum">
              <a:rPr lang="en-US" altLang="en-US"/>
              <a:pPr>
                <a:defRPr/>
              </a:pPr>
              <a:t>‹#›</a:t>
            </a:fld>
            <a:endParaRPr lang="en-US" altLang="en-US"/>
          </a:p>
        </p:txBody>
      </p:sp>
    </p:spTree>
    <p:extLst>
      <p:ext uri="{BB962C8B-B14F-4D97-AF65-F5344CB8AC3E}">
        <p14:creationId xmlns:p14="http://schemas.microsoft.com/office/powerpoint/2010/main" val="3475701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605D566-778C-F4BD-58E2-A23E155300F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B923616-74C1-4B68-A8E8-9F105736420E}" type="datetimeFigureOut">
              <a:rPr lang="en-US"/>
              <a:pPr>
                <a:defRPr/>
              </a:pPr>
              <a:t>5/16/2023</a:t>
            </a:fld>
            <a:endParaRPr lang="en-US"/>
          </a:p>
        </p:txBody>
      </p:sp>
      <p:sp>
        <p:nvSpPr>
          <p:cNvPr id="5" name="Footer Placeholder 4">
            <a:extLst>
              <a:ext uri="{FF2B5EF4-FFF2-40B4-BE49-F238E27FC236}">
                <a16:creationId xmlns:a16="http://schemas.microsoft.com/office/drawing/2014/main" id="{558C3AFE-035A-4868-738E-09F8E19B93B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8E02388-BF93-A1EC-6784-086650D2F8C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4BCCA8C-3B61-43B3-B685-139547E13594}" type="slidenum">
              <a:rPr lang="en-US" altLang="en-US"/>
              <a:pPr>
                <a:defRPr/>
              </a:pPr>
              <a:t>‹#›</a:t>
            </a:fld>
            <a:endParaRPr lang="en-US" altLang="en-US"/>
          </a:p>
        </p:txBody>
      </p:sp>
    </p:spTree>
    <p:extLst>
      <p:ext uri="{BB962C8B-B14F-4D97-AF65-F5344CB8AC3E}">
        <p14:creationId xmlns:p14="http://schemas.microsoft.com/office/powerpoint/2010/main" val="2641268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32167E-C11D-A172-5B68-D8D0862EEC3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8C31072-C172-419F-8B2B-D3E24AE9DA0C}" type="datetimeFigureOut">
              <a:rPr lang="en-US"/>
              <a:pPr>
                <a:defRPr/>
              </a:pPr>
              <a:t>5/16/2023</a:t>
            </a:fld>
            <a:endParaRPr lang="en-US"/>
          </a:p>
        </p:txBody>
      </p:sp>
      <p:sp>
        <p:nvSpPr>
          <p:cNvPr id="5" name="Footer Placeholder 4">
            <a:extLst>
              <a:ext uri="{FF2B5EF4-FFF2-40B4-BE49-F238E27FC236}">
                <a16:creationId xmlns:a16="http://schemas.microsoft.com/office/drawing/2014/main" id="{36065BD5-8F7A-DD79-C175-A81770C2D4C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DCEE637-7D49-1FF9-17D6-34E856B39BC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D770E80-3657-40A4-ABE5-32F540CB489F}" type="slidenum">
              <a:rPr lang="en-US" altLang="en-US"/>
              <a:pPr>
                <a:defRPr/>
              </a:pPr>
              <a:t>‹#›</a:t>
            </a:fld>
            <a:endParaRPr lang="en-US" altLang="en-US"/>
          </a:p>
        </p:txBody>
      </p:sp>
    </p:spTree>
    <p:extLst>
      <p:ext uri="{BB962C8B-B14F-4D97-AF65-F5344CB8AC3E}">
        <p14:creationId xmlns:p14="http://schemas.microsoft.com/office/powerpoint/2010/main" val="2934113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617F9F-69AE-BC17-FEEB-A640C8358F9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CBCFF50-B377-447A-98DB-7F497E39A62C}" type="datetimeFigureOut">
              <a:rPr lang="en-US"/>
              <a:pPr>
                <a:defRPr/>
              </a:pPr>
              <a:t>5/16/2023</a:t>
            </a:fld>
            <a:endParaRPr lang="en-US"/>
          </a:p>
        </p:txBody>
      </p:sp>
      <p:sp>
        <p:nvSpPr>
          <p:cNvPr id="5" name="Footer Placeholder 4">
            <a:extLst>
              <a:ext uri="{FF2B5EF4-FFF2-40B4-BE49-F238E27FC236}">
                <a16:creationId xmlns:a16="http://schemas.microsoft.com/office/drawing/2014/main" id="{82889592-B618-2E22-640C-46EFB262B8B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E17619C-1567-8AC1-FD46-7F411CB0CB1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666ECA0-A856-4B5F-B86D-3A0D875B9B82}" type="slidenum">
              <a:rPr lang="en-US" altLang="en-US"/>
              <a:pPr>
                <a:defRPr/>
              </a:pPr>
              <a:t>‹#›</a:t>
            </a:fld>
            <a:endParaRPr lang="en-US" altLang="en-US"/>
          </a:p>
        </p:txBody>
      </p:sp>
    </p:spTree>
    <p:extLst>
      <p:ext uri="{BB962C8B-B14F-4D97-AF65-F5344CB8AC3E}">
        <p14:creationId xmlns:p14="http://schemas.microsoft.com/office/powerpoint/2010/main" val="14200671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3DBA90-E705-7093-0964-D923DF27908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B960476-79CC-4D33-B306-94D12EE395EB}" type="datetimeFigureOut">
              <a:rPr lang="en-US"/>
              <a:pPr>
                <a:defRPr/>
              </a:pPr>
              <a:t>5/16/2023</a:t>
            </a:fld>
            <a:endParaRPr lang="en-US"/>
          </a:p>
        </p:txBody>
      </p:sp>
      <p:sp>
        <p:nvSpPr>
          <p:cNvPr id="6" name="Footer Placeholder 5">
            <a:extLst>
              <a:ext uri="{FF2B5EF4-FFF2-40B4-BE49-F238E27FC236}">
                <a16:creationId xmlns:a16="http://schemas.microsoft.com/office/drawing/2014/main" id="{40C08B81-3B28-FB95-E57A-D4989C62D02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E968A3B-F7DB-76DA-D7AF-6D46AD38004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58C586E-2348-406F-8276-C5329CFC3C7B}" type="slidenum">
              <a:rPr lang="en-US" altLang="en-US"/>
              <a:pPr>
                <a:defRPr/>
              </a:pPr>
              <a:t>‹#›</a:t>
            </a:fld>
            <a:endParaRPr lang="en-US" altLang="en-US"/>
          </a:p>
        </p:txBody>
      </p:sp>
    </p:spTree>
    <p:extLst>
      <p:ext uri="{BB962C8B-B14F-4D97-AF65-F5344CB8AC3E}">
        <p14:creationId xmlns:p14="http://schemas.microsoft.com/office/powerpoint/2010/main" val="804718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9002B6-F19A-3F67-0A00-BCEA92A0184F}"/>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73A8AED-7317-4D9F-A643-6635108942C3}" type="datetimeFigureOut">
              <a:rPr lang="en-US"/>
              <a:pPr>
                <a:defRPr/>
              </a:pPr>
              <a:t>5/16/2023</a:t>
            </a:fld>
            <a:endParaRPr lang="en-US"/>
          </a:p>
        </p:txBody>
      </p:sp>
      <p:sp>
        <p:nvSpPr>
          <p:cNvPr id="8" name="Footer Placeholder 7">
            <a:extLst>
              <a:ext uri="{FF2B5EF4-FFF2-40B4-BE49-F238E27FC236}">
                <a16:creationId xmlns:a16="http://schemas.microsoft.com/office/drawing/2014/main" id="{82937C82-6534-01F6-A867-93D19DB5E0E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80C5BAF-AA61-B9FA-F6A3-8B9C072F973B}"/>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B0704EF8-640C-4607-A3E1-38B70A64ECC7}" type="slidenum">
              <a:rPr lang="en-US" altLang="en-US"/>
              <a:pPr>
                <a:defRPr/>
              </a:pPr>
              <a:t>‹#›</a:t>
            </a:fld>
            <a:endParaRPr lang="en-US" altLang="en-US"/>
          </a:p>
        </p:txBody>
      </p:sp>
    </p:spTree>
    <p:extLst>
      <p:ext uri="{BB962C8B-B14F-4D97-AF65-F5344CB8AC3E}">
        <p14:creationId xmlns:p14="http://schemas.microsoft.com/office/powerpoint/2010/main" val="1293566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2B28A69-D1DD-8DE7-7943-991E6FF22AA9}"/>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8" name="Rectangle 5">
            <a:extLst>
              <a:ext uri="{FF2B5EF4-FFF2-40B4-BE49-F238E27FC236}">
                <a16:creationId xmlns:a16="http://schemas.microsoft.com/office/drawing/2014/main" id="{EE899456-1E95-EAFD-7A48-5D2483CF92F0}"/>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9" name="Rectangle 6">
            <a:extLst>
              <a:ext uri="{FF2B5EF4-FFF2-40B4-BE49-F238E27FC236}">
                <a16:creationId xmlns:a16="http://schemas.microsoft.com/office/drawing/2014/main" id="{BF1430F9-9BAA-B06B-CE52-1BC41826B2B1}"/>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7AB13638-68A7-4CC1-8E01-6EA802C875F7}" type="slidenum">
              <a:rPr lang="en-US" altLang="en-US"/>
              <a:pPr>
                <a:defRPr/>
              </a:pPr>
              <a:t>‹#›</a:t>
            </a:fld>
            <a:endParaRPr lang="en-US" altLang="en-US"/>
          </a:p>
        </p:txBody>
      </p:sp>
    </p:spTree>
    <p:extLst>
      <p:ext uri="{BB962C8B-B14F-4D97-AF65-F5344CB8AC3E}">
        <p14:creationId xmlns:p14="http://schemas.microsoft.com/office/powerpoint/2010/main" val="3033927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6CDA9-FD88-8A8C-5CFD-FF610794188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4137672-9EBE-411E-9990-4BD5833B32D9}" type="datetimeFigureOut">
              <a:rPr lang="en-US"/>
              <a:pPr>
                <a:defRPr/>
              </a:pPr>
              <a:t>5/16/2023</a:t>
            </a:fld>
            <a:endParaRPr lang="en-US"/>
          </a:p>
        </p:txBody>
      </p:sp>
      <p:sp>
        <p:nvSpPr>
          <p:cNvPr id="4" name="Footer Placeholder 3">
            <a:extLst>
              <a:ext uri="{FF2B5EF4-FFF2-40B4-BE49-F238E27FC236}">
                <a16:creationId xmlns:a16="http://schemas.microsoft.com/office/drawing/2014/main" id="{B22349AE-B04A-9E29-0E2D-9DD0F5F8C6E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A485935-432D-17C6-753A-7C3F05386CFC}"/>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2BFE6CA3-70C7-4275-8F05-4AF7980CC21D}" type="slidenum">
              <a:rPr lang="en-US" altLang="en-US"/>
              <a:pPr>
                <a:defRPr/>
              </a:pPr>
              <a:t>‹#›</a:t>
            </a:fld>
            <a:endParaRPr lang="en-US" altLang="en-US"/>
          </a:p>
        </p:txBody>
      </p:sp>
    </p:spTree>
    <p:extLst>
      <p:ext uri="{BB962C8B-B14F-4D97-AF65-F5344CB8AC3E}">
        <p14:creationId xmlns:p14="http://schemas.microsoft.com/office/powerpoint/2010/main" val="39214442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D88EE-80E9-A0D7-E3AD-10D934B273F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B01FEE5-8148-43ED-9F8A-A51475FAE72E}" type="datetimeFigureOut">
              <a:rPr lang="en-US"/>
              <a:pPr>
                <a:defRPr/>
              </a:pPr>
              <a:t>5/16/2023</a:t>
            </a:fld>
            <a:endParaRPr lang="en-US"/>
          </a:p>
        </p:txBody>
      </p:sp>
      <p:sp>
        <p:nvSpPr>
          <p:cNvPr id="3" name="Footer Placeholder 2">
            <a:extLst>
              <a:ext uri="{FF2B5EF4-FFF2-40B4-BE49-F238E27FC236}">
                <a16:creationId xmlns:a16="http://schemas.microsoft.com/office/drawing/2014/main" id="{5AD49681-C233-5EBA-400D-9A32D7350A3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CB3C72D2-88BE-C5F6-51EA-CA30F7E6125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6340601-C128-4695-B58B-FA9384564C77}" type="slidenum">
              <a:rPr lang="en-US" altLang="en-US"/>
              <a:pPr>
                <a:defRPr/>
              </a:pPr>
              <a:t>‹#›</a:t>
            </a:fld>
            <a:endParaRPr lang="en-US" altLang="en-US"/>
          </a:p>
        </p:txBody>
      </p:sp>
    </p:spTree>
    <p:extLst>
      <p:ext uri="{BB962C8B-B14F-4D97-AF65-F5344CB8AC3E}">
        <p14:creationId xmlns:p14="http://schemas.microsoft.com/office/powerpoint/2010/main" val="4073830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B871AE7-1582-86E8-8098-990A696A6F1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2953B62-C72A-486B-867A-DA499588B630}" type="datetimeFigureOut">
              <a:rPr lang="en-US"/>
              <a:pPr>
                <a:defRPr/>
              </a:pPr>
              <a:t>5/16/2023</a:t>
            </a:fld>
            <a:endParaRPr lang="en-US"/>
          </a:p>
        </p:txBody>
      </p:sp>
      <p:sp>
        <p:nvSpPr>
          <p:cNvPr id="6" name="Footer Placeholder 5">
            <a:extLst>
              <a:ext uri="{FF2B5EF4-FFF2-40B4-BE49-F238E27FC236}">
                <a16:creationId xmlns:a16="http://schemas.microsoft.com/office/drawing/2014/main" id="{EC487158-8CD9-40ED-6888-DE2D1EA332A1}"/>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A6F6381-CF57-D5A1-9171-17CAA216DB6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51DC3F2-B99C-40D5-B049-38468E37F8C2}" type="slidenum">
              <a:rPr lang="en-US" altLang="en-US"/>
              <a:pPr>
                <a:defRPr/>
              </a:pPr>
              <a:t>‹#›</a:t>
            </a:fld>
            <a:endParaRPr lang="en-US" altLang="en-US"/>
          </a:p>
        </p:txBody>
      </p:sp>
    </p:spTree>
    <p:extLst>
      <p:ext uri="{BB962C8B-B14F-4D97-AF65-F5344CB8AC3E}">
        <p14:creationId xmlns:p14="http://schemas.microsoft.com/office/powerpoint/2010/main" val="4821175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C2FBBB8-557D-A4DA-E27B-3D02173BB57D}"/>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9C264AB-7B79-412C-ACC0-D65DA6E89D22}" type="datetimeFigureOut">
              <a:rPr lang="en-US"/>
              <a:pPr>
                <a:defRPr/>
              </a:pPr>
              <a:t>5/16/2023</a:t>
            </a:fld>
            <a:endParaRPr lang="en-US"/>
          </a:p>
        </p:txBody>
      </p:sp>
      <p:sp>
        <p:nvSpPr>
          <p:cNvPr id="6" name="Footer Placeholder 5">
            <a:extLst>
              <a:ext uri="{FF2B5EF4-FFF2-40B4-BE49-F238E27FC236}">
                <a16:creationId xmlns:a16="http://schemas.microsoft.com/office/drawing/2014/main" id="{06669431-7B49-D553-B446-D61CDB42F6F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E47FA25-B8D4-E4E9-A728-B61B410F99C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6B2B00B-9CE3-4197-A221-73AC9616599E}" type="slidenum">
              <a:rPr lang="en-US" altLang="en-US"/>
              <a:pPr>
                <a:defRPr/>
              </a:pPr>
              <a:t>‹#›</a:t>
            </a:fld>
            <a:endParaRPr lang="en-US" altLang="en-US"/>
          </a:p>
        </p:txBody>
      </p:sp>
    </p:spTree>
    <p:extLst>
      <p:ext uri="{BB962C8B-B14F-4D97-AF65-F5344CB8AC3E}">
        <p14:creationId xmlns:p14="http://schemas.microsoft.com/office/powerpoint/2010/main" val="2670989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D158E-74DB-4461-1BD4-D96A453212F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9DD1ADA-374E-41D0-BB26-DA0EDFFFD166}" type="datetimeFigureOut">
              <a:rPr lang="en-US"/>
              <a:pPr>
                <a:defRPr/>
              </a:pPr>
              <a:t>5/16/2023</a:t>
            </a:fld>
            <a:endParaRPr lang="en-US"/>
          </a:p>
        </p:txBody>
      </p:sp>
      <p:sp>
        <p:nvSpPr>
          <p:cNvPr id="5" name="Footer Placeholder 4">
            <a:extLst>
              <a:ext uri="{FF2B5EF4-FFF2-40B4-BE49-F238E27FC236}">
                <a16:creationId xmlns:a16="http://schemas.microsoft.com/office/drawing/2014/main" id="{5C2DCC54-D5B5-7AB4-9C48-F1061E0A7D9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C204433-4B90-FF03-910D-C98DB808386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AB8B8E2-1003-442B-B9AC-0FFF01664AD3}" type="slidenum">
              <a:rPr lang="en-US" altLang="en-US"/>
              <a:pPr>
                <a:defRPr/>
              </a:pPr>
              <a:t>‹#›</a:t>
            </a:fld>
            <a:endParaRPr lang="en-US" altLang="en-US"/>
          </a:p>
        </p:txBody>
      </p:sp>
    </p:spTree>
    <p:extLst>
      <p:ext uri="{BB962C8B-B14F-4D97-AF65-F5344CB8AC3E}">
        <p14:creationId xmlns:p14="http://schemas.microsoft.com/office/powerpoint/2010/main" val="348538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2E16-3372-F8D9-9D69-FD8902C1D48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CF772BD-A3E4-41E2-8EF0-842EB76603ED}" type="datetimeFigureOut">
              <a:rPr lang="en-US"/>
              <a:pPr>
                <a:defRPr/>
              </a:pPr>
              <a:t>5/16/2023</a:t>
            </a:fld>
            <a:endParaRPr lang="en-US"/>
          </a:p>
        </p:txBody>
      </p:sp>
      <p:sp>
        <p:nvSpPr>
          <p:cNvPr id="5" name="Footer Placeholder 4">
            <a:extLst>
              <a:ext uri="{FF2B5EF4-FFF2-40B4-BE49-F238E27FC236}">
                <a16:creationId xmlns:a16="http://schemas.microsoft.com/office/drawing/2014/main" id="{CFAE33B4-62C2-1A02-DA33-BCE627AA47A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16721E5-BFFF-9FB7-02BF-CBFD4601874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0304D09-0C35-4297-8790-4B1A9FA849E6}" type="slidenum">
              <a:rPr lang="en-US" altLang="en-US"/>
              <a:pPr>
                <a:defRPr/>
              </a:pPr>
              <a:t>‹#›</a:t>
            </a:fld>
            <a:endParaRPr lang="en-US" altLang="en-US"/>
          </a:p>
        </p:txBody>
      </p:sp>
    </p:spTree>
    <p:extLst>
      <p:ext uri="{BB962C8B-B14F-4D97-AF65-F5344CB8AC3E}">
        <p14:creationId xmlns:p14="http://schemas.microsoft.com/office/powerpoint/2010/main" val="318700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85C35A7-364E-6305-64F2-64EF9837A89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B00F167-7B9D-4FD0-901D-E6320ECE4EEB}" type="datetimeFigureOut">
              <a:rPr lang="en-US"/>
              <a:pPr>
                <a:defRPr/>
              </a:pPr>
              <a:t>5/16/2023</a:t>
            </a:fld>
            <a:endParaRPr lang="en-US"/>
          </a:p>
        </p:txBody>
      </p:sp>
      <p:sp>
        <p:nvSpPr>
          <p:cNvPr id="5" name="Footer Placeholder 4">
            <a:extLst>
              <a:ext uri="{FF2B5EF4-FFF2-40B4-BE49-F238E27FC236}">
                <a16:creationId xmlns:a16="http://schemas.microsoft.com/office/drawing/2014/main" id="{65766E42-1D26-BF68-B011-8BE80B9F86A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ACA3EDA-A596-7FF9-BD93-4CA103BF6F4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A4643CE-1975-4C33-874B-F000295CEC21}" type="slidenum">
              <a:rPr lang="en-US" altLang="en-US"/>
              <a:pPr>
                <a:defRPr/>
              </a:pPr>
              <a:t>‹#›</a:t>
            </a:fld>
            <a:endParaRPr lang="en-US" altLang="en-US"/>
          </a:p>
        </p:txBody>
      </p:sp>
    </p:spTree>
    <p:extLst>
      <p:ext uri="{BB962C8B-B14F-4D97-AF65-F5344CB8AC3E}">
        <p14:creationId xmlns:p14="http://schemas.microsoft.com/office/powerpoint/2010/main" val="4143333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A96E9-BA80-9E0C-4C17-4C2D5B4F3E7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F4BEB47-33CC-4ED9-9999-89628DDFCD3A}" type="datetimeFigureOut">
              <a:rPr lang="en-US"/>
              <a:pPr>
                <a:defRPr/>
              </a:pPr>
              <a:t>5/16/2023</a:t>
            </a:fld>
            <a:endParaRPr lang="en-US"/>
          </a:p>
        </p:txBody>
      </p:sp>
      <p:sp>
        <p:nvSpPr>
          <p:cNvPr id="5" name="Footer Placeholder 4">
            <a:extLst>
              <a:ext uri="{FF2B5EF4-FFF2-40B4-BE49-F238E27FC236}">
                <a16:creationId xmlns:a16="http://schemas.microsoft.com/office/drawing/2014/main" id="{09A1AC26-8F13-6B8F-76DD-2870DDFB031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FB34B74-89C5-272A-51FC-4B70DB6EB99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015666D-0D17-4C94-A0CB-2841CB888572}" type="slidenum">
              <a:rPr lang="en-US" altLang="en-US"/>
              <a:pPr>
                <a:defRPr/>
              </a:pPr>
              <a:t>‹#›</a:t>
            </a:fld>
            <a:endParaRPr lang="en-US" altLang="en-US"/>
          </a:p>
        </p:txBody>
      </p:sp>
    </p:spTree>
    <p:extLst>
      <p:ext uri="{BB962C8B-B14F-4D97-AF65-F5344CB8AC3E}">
        <p14:creationId xmlns:p14="http://schemas.microsoft.com/office/powerpoint/2010/main" val="2794520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6DD5D4-6115-C35A-48E7-DEB94B0AF69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F37CACB-8132-4077-82BD-54FF546DD721}" type="datetimeFigureOut">
              <a:rPr lang="en-US"/>
              <a:pPr>
                <a:defRPr/>
              </a:pPr>
              <a:t>5/16/2023</a:t>
            </a:fld>
            <a:endParaRPr lang="en-US"/>
          </a:p>
        </p:txBody>
      </p:sp>
      <p:sp>
        <p:nvSpPr>
          <p:cNvPr id="5" name="Footer Placeholder 4">
            <a:extLst>
              <a:ext uri="{FF2B5EF4-FFF2-40B4-BE49-F238E27FC236}">
                <a16:creationId xmlns:a16="http://schemas.microsoft.com/office/drawing/2014/main" id="{F636EFBB-5EFD-24E1-7548-87A12D10984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3BB9F9B-C14F-1227-245C-19382E998D8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29A41EA7-DEF7-4F17-96DB-4E75835964BD}" type="slidenum">
              <a:rPr lang="en-US" altLang="en-US"/>
              <a:pPr>
                <a:defRPr/>
              </a:pPr>
              <a:t>‹#›</a:t>
            </a:fld>
            <a:endParaRPr lang="en-US" altLang="en-US"/>
          </a:p>
        </p:txBody>
      </p:sp>
    </p:spTree>
    <p:extLst>
      <p:ext uri="{BB962C8B-B14F-4D97-AF65-F5344CB8AC3E}">
        <p14:creationId xmlns:p14="http://schemas.microsoft.com/office/powerpoint/2010/main" val="3798249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16F47C-6C71-EEDC-6158-2EFFAAC6EF6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8BE23DF-A264-4F04-8404-5AB66DC2903B}" type="datetimeFigureOut">
              <a:rPr lang="en-US"/>
              <a:pPr>
                <a:defRPr/>
              </a:pPr>
              <a:t>5/16/2023</a:t>
            </a:fld>
            <a:endParaRPr lang="en-US"/>
          </a:p>
        </p:txBody>
      </p:sp>
      <p:sp>
        <p:nvSpPr>
          <p:cNvPr id="6" name="Footer Placeholder 5">
            <a:extLst>
              <a:ext uri="{FF2B5EF4-FFF2-40B4-BE49-F238E27FC236}">
                <a16:creationId xmlns:a16="http://schemas.microsoft.com/office/drawing/2014/main" id="{BD305A1A-44FD-402F-2E6D-88F29913E8A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316EE07-2C18-C300-1DEB-D8BD504AD44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1C0A63F-EDDE-44CB-9A0D-F42C13A73DB8}" type="slidenum">
              <a:rPr lang="en-US" altLang="en-US"/>
              <a:pPr>
                <a:defRPr/>
              </a:pPr>
              <a:t>‹#›</a:t>
            </a:fld>
            <a:endParaRPr lang="en-US" altLang="en-US"/>
          </a:p>
        </p:txBody>
      </p:sp>
    </p:spTree>
    <p:extLst>
      <p:ext uri="{BB962C8B-B14F-4D97-AF65-F5344CB8AC3E}">
        <p14:creationId xmlns:p14="http://schemas.microsoft.com/office/powerpoint/2010/main" val="1707189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2FE364D-F386-77AA-97CA-455ABB24EE55}"/>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4" name="Rectangle 5">
            <a:extLst>
              <a:ext uri="{FF2B5EF4-FFF2-40B4-BE49-F238E27FC236}">
                <a16:creationId xmlns:a16="http://schemas.microsoft.com/office/drawing/2014/main" id="{3B00E9BC-D6D2-585C-F3D0-068562E93247}"/>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5" name="Rectangle 6">
            <a:extLst>
              <a:ext uri="{FF2B5EF4-FFF2-40B4-BE49-F238E27FC236}">
                <a16:creationId xmlns:a16="http://schemas.microsoft.com/office/drawing/2014/main" id="{7A86BC77-C82F-FB72-3220-940648718320}"/>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CCA8FF8F-A983-4540-8B0D-049B92277CE4}" type="slidenum">
              <a:rPr lang="en-US" altLang="en-US"/>
              <a:pPr>
                <a:defRPr/>
              </a:pPr>
              <a:t>‹#›</a:t>
            </a:fld>
            <a:endParaRPr lang="en-US" altLang="en-US"/>
          </a:p>
        </p:txBody>
      </p:sp>
    </p:spTree>
    <p:extLst>
      <p:ext uri="{BB962C8B-B14F-4D97-AF65-F5344CB8AC3E}">
        <p14:creationId xmlns:p14="http://schemas.microsoft.com/office/powerpoint/2010/main" val="9335009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48EB52-187E-DB8F-76D0-55B34A4C460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D342FB1-C131-4DFD-9BBF-A65CDAC2C2BA}" type="datetimeFigureOut">
              <a:rPr lang="en-US"/>
              <a:pPr>
                <a:defRPr/>
              </a:pPr>
              <a:t>5/16/2023</a:t>
            </a:fld>
            <a:endParaRPr lang="en-US"/>
          </a:p>
        </p:txBody>
      </p:sp>
      <p:sp>
        <p:nvSpPr>
          <p:cNvPr id="8" name="Footer Placeholder 7">
            <a:extLst>
              <a:ext uri="{FF2B5EF4-FFF2-40B4-BE49-F238E27FC236}">
                <a16:creationId xmlns:a16="http://schemas.microsoft.com/office/drawing/2014/main" id="{BD567A6E-294A-B1C9-F437-FB89EE1BE31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B307946D-CB89-454D-F4D8-84D44D2C36A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2F3132E-5DB4-4A23-85E9-EFCF5DB440CF}" type="slidenum">
              <a:rPr lang="en-US" altLang="en-US"/>
              <a:pPr>
                <a:defRPr/>
              </a:pPr>
              <a:t>‹#›</a:t>
            </a:fld>
            <a:endParaRPr lang="en-US" altLang="en-US"/>
          </a:p>
        </p:txBody>
      </p:sp>
    </p:spTree>
    <p:extLst>
      <p:ext uri="{BB962C8B-B14F-4D97-AF65-F5344CB8AC3E}">
        <p14:creationId xmlns:p14="http://schemas.microsoft.com/office/powerpoint/2010/main" val="587970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063448-147A-0D2B-C056-8A23D13D981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B8B3B1E-EA46-4412-AC97-D63C8C26EE73}" type="datetimeFigureOut">
              <a:rPr lang="en-US"/>
              <a:pPr>
                <a:defRPr/>
              </a:pPr>
              <a:t>5/16/2023</a:t>
            </a:fld>
            <a:endParaRPr lang="en-US"/>
          </a:p>
        </p:txBody>
      </p:sp>
      <p:sp>
        <p:nvSpPr>
          <p:cNvPr id="4" name="Footer Placeholder 3">
            <a:extLst>
              <a:ext uri="{FF2B5EF4-FFF2-40B4-BE49-F238E27FC236}">
                <a16:creationId xmlns:a16="http://schemas.microsoft.com/office/drawing/2014/main" id="{32A0D647-E52A-5F16-B7A1-DCD9D3419AD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9176A91F-3BAC-4578-3DE0-F4EBDA58880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0B11197-BF9E-4DDF-8D60-27362C1C9555}" type="slidenum">
              <a:rPr lang="en-US" altLang="en-US"/>
              <a:pPr>
                <a:defRPr/>
              </a:pPr>
              <a:t>‹#›</a:t>
            </a:fld>
            <a:endParaRPr lang="en-US" altLang="en-US"/>
          </a:p>
        </p:txBody>
      </p:sp>
    </p:spTree>
    <p:extLst>
      <p:ext uri="{BB962C8B-B14F-4D97-AF65-F5344CB8AC3E}">
        <p14:creationId xmlns:p14="http://schemas.microsoft.com/office/powerpoint/2010/main" val="2538923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23C7C0-EC22-CED0-5C8E-8B6B121875E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7D787E4-70C2-4CDD-B8F2-42FDAD150B57}" type="datetimeFigureOut">
              <a:rPr lang="en-US"/>
              <a:pPr>
                <a:defRPr/>
              </a:pPr>
              <a:t>5/16/2023</a:t>
            </a:fld>
            <a:endParaRPr lang="en-US"/>
          </a:p>
        </p:txBody>
      </p:sp>
      <p:sp>
        <p:nvSpPr>
          <p:cNvPr id="3" name="Footer Placeholder 2">
            <a:extLst>
              <a:ext uri="{FF2B5EF4-FFF2-40B4-BE49-F238E27FC236}">
                <a16:creationId xmlns:a16="http://schemas.microsoft.com/office/drawing/2014/main" id="{35BCA7A9-2A0C-2A6E-80AE-1C1D37F11D25}"/>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E50164C-E6EC-06DE-CB08-4D4E39987F9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D7BB6E2-B9F9-41D9-8DCB-2360A00AE803}" type="slidenum">
              <a:rPr lang="en-US" altLang="en-US"/>
              <a:pPr>
                <a:defRPr/>
              </a:pPr>
              <a:t>‹#›</a:t>
            </a:fld>
            <a:endParaRPr lang="en-US" altLang="en-US"/>
          </a:p>
        </p:txBody>
      </p:sp>
    </p:spTree>
    <p:extLst>
      <p:ext uri="{BB962C8B-B14F-4D97-AF65-F5344CB8AC3E}">
        <p14:creationId xmlns:p14="http://schemas.microsoft.com/office/powerpoint/2010/main" val="2144598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7BB4373-1BB9-8F2A-A69A-F2C7CD57907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A6F4848-A9A4-472C-948D-29CDBE7A4D5E}" type="datetimeFigureOut">
              <a:rPr lang="en-US"/>
              <a:pPr>
                <a:defRPr/>
              </a:pPr>
              <a:t>5/16/2023</a:t>
            </a:fld>
            <a:endParaRPr lang="en-US"/>
          </a:p>
        </p:txBody>
      </p:sp>
      <p:sp>
        <p:nvSpPr>
          <p:cNvPr id="6" name="Footer Placeholder 5">
            <a:extLst>
              <a:ext uri="{FF2B5EF4-FFF2-40B4-BE49-F238E27FC236}">
                <a16:creationId xmlns:a16="http://schemas.microsoft.com/office/drawing/2014/main" id="{A9A954F3-2308-A06A-4F88-9BE43D65976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2172E13-C074-FA8C-407E-A6B586D8EE6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8656336-7EA0-49DB-BFB5-BE314A8433C6}" type="slidenum">
              <a:rPr lang="en-US" altLang="en-US"/>
              <a:pPr>
                <a:defRPr/>
              </a:pPr>
              <a:t>‹#›</a:t>
            </a:fld>
            <a:endParaRPr lang="en-US" altLang="en-US"/>
          </a:p>
        </p:txBody>
      </p:sp>
    </p:spTree>
    <p:extLst>
      <p:ext uri="{BB962C8B-B14F-4D97-AF65-F5344CB8AC3E}">
        <p14:creationId xmlns:p14="http://schemas.microsoft.com/office/powerpoint/2010/main" val="3740155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FA53A12-540F-25B6-AB8A-6AF80F78BD8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9943103-CF66-48D0-BE33-4702E675DE04}" type="datetimeFigureOut">
              <a:rPr lang="en-US"/>
              <a:pPr>
                <a:defRPr/>
              </a:pPr>
              <a:t>5/16/2023</a:t>
            </a:fld>
            <a:endParaRPr lang="en-US"/>
          </a:p>
        </p:txBody>
      </p:sp>
      <p:sp>
        <p:nvSpPr>
          <p:cNvPr id="6" name="Footer Placeholder 5">
            <a:extLst>
              <a:ext uri="{FF2B5EF4-FFF2-40B4-BE49-F238E27FC236}">
                <a16:creationId xmlns:a16="http://schemas.microsoft.com/office/drawing/2014/main" id="{33939A3B-97B8-C82A-1033-DB465698D83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E71D23A-D017-17D6-83CB-66546492E0A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FB3A09E-3FAD-4551-A5DD-A0D4173E9668}" type="slidenum">
              <a:rPr lang="en-US" altLang="en-US"/>
              <a:pPr>
                <a:defRPr/>
              </a:pPr>
              <a:t>‹#›</a:t>
            </a:fld>
            <a:endParaRPr lang="en-US" altLang="en-US"/>
          </a:p>
        </p:txBody>
      </p:sp>
    </p:spTree>
    <p:extLst>
      <p:ext uri="{BB962C8B-B14F-4D97-AF65-F5344CB8AC3E}">
        <p14:creationId xmlns:p14="http://schemas.microsoft.com/office/powerpoint/2010/main" val="21652398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FA40C-DA1A-AEB3-48B6-89579BCA82B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B672A4F-328F-4DF5-BA8F-11DFA7424666}" type="datetimeFigureOut">
              <a:rPr lang="en-US"/>
              <a:pPr>
                <a:defRPr/>
              </a:pPr>
              <a:t>5/16/2023</a:t>
            </a:fld>
            <a:endParaRPr lang="en-US"/>
          </a:p>
        </p:txBody>
      </p:sp>
      <p:sp>
        <p:nvSpPr>
          <p:cNvPr id="5" name="Footer Placeholder 4">
            <a:extLst>
              <a:ext uri="{FF2B5EF4-FFF2-40B4-BE49-F238E27FC236}">
                <a16:creationId xmlns:a16="http://schemas.microsoft.com/office/drawing/2014/main" id="{CB097A52-C906-1350-2095-C25A6947B37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A0B4851-A538-C4A0-3283-7D15C903EFC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CD41B46-1EAD-42CF-99C4-AA67A21B62E8}" type="slidenum">
              <a:rPr lang="en-US" altLang="en-US"/>
              <a:pPr>
                <a:defRPr/>
              </a:pPr>
              <a:t>‹#›</a:t>
            </a:fld>
            <a:endParaRPr lang="en-US" altLang="en-US"/>
          </a:p>
        </p:txBody>
      </p:sp>
    </p:spTree>
    <p:extLst>
      <p:ext uri="{BB962C8B-B14F-4D97-AF65-F5344CB8AC3E}">
        <p14:creationId xmlns:p14="http://schemas.microsoft.com/office/powerpoint/2010/main" val="24967436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D5C1E-49B0-C9DF-63D4-9532CB048DC3}"/>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EAAE358-086D-44AA-9795-D5F35F3FC137}" type="datetimeFigureOut">
              <a:rPr lang="en-US"/>
              <a:pPr>
                <a:defRPr/>
              </a:pPr>
              <a:t>5/16/2023</a:t>
            </a:fld>
            <a:endParaRPr lang="en-US"/>
          </a:p>
        </p:txBody>
      </p:sp>
      <p:sp>
        <p:nvSpPr>
          <p:cNvPr id="5" name="Footer Placeholder 4">
            <a:extLst>
              <a:ext uri="{FF2B5EF4-FFF2-40B4-BE49-F238E27FC236}">
                <a16:creationId xmlns:a16="http://schemas.microsoft.com/office/drawing/2014/main" id="{C30F1AA9-08CF-1677-5874-06FFAFB2762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B27BAA6-E9EC-77A0-52AC-A1883C1F9F3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5BD0524-E912-4F58-AC9E-6F30FEF57D3B}" type="slidenum">
              <a:rPr lang="en-US" altLang="en-US"/>
              <a:pPr>
                <a:defRPr/>
              </a:pPr>
              <a:t>‹#›</a:t>
            </a:fld>
            <a:endParaRPr lang="en-US" altLang="en-US"/>
          </a:p>
        </p:txBody>
      </p:sp>
    </p:spTree>
    <p:extLst>
      <p:ext uri="{BB962C8B-B14F-4D97-AF65-F5344CB8AC3E}">
        <p14:creationId xmlns:p14="http://schemas.microsoft.com/office/powerpoint/2010/main" val="39504806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5F95610-2BFA-6494-0C20-B76C1BE7A7B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7DFA6D1-5740-4FE8-A0A0-1BBAC4716C2F}" type="datetimeFigureOut">
              <a:rPr lang="en-US"/>
              <a:pPr>
                <a:defRPr/>
              </a:pPr>
              <a:t>5/16/2023</a:t>
            </a:fld>
            <a:endParaRPr lang="en-US"/>
          </a:p>
        </p:txBody>
      </p:sp>
      <p:sp>
        <p:nvSpPr>
          <p:cNvPr id="5" name="Footer Placeholder 4">
            <a:extLst>
              <a:ext uri="{FF2B5EF4-FFF2-40B4-BE49-F238E27FC236}">
                <a16:creationId xmlns:a16="http://schemas.microsoft.com/office/drawing/2014/main" id="{2A4DEC85-36CC-7135-C64F-1CAE54FAF54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5A1691D-552A-0C9F-73BD-4D093CE946D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AA311E8-EFD2-45FD-BA2A-0D7158DAEE06}" type="slidenum">
              <a:rPr lang="en-US" altLang="en-US"/>
              <a:pPr>
                <a:defRPr/>
              </a:pPr>
              <a:t>‹#›</a:t>
            </a:fld>
            <a:endParaRPr lang="en-US" altLang="en-US"/>
          </a:p>
        </p:txBody>
      </p:sp>
    </p:spTree>
    <p:extLst>
      <p:ext uri="{BB962C8B-B14F-4D97-AF65-F5344CB8AC3E}">
        <p14:creationId xmlns:p14="http://schemas.microsoft.com/office/powerpoint/2010/main" val="22111675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D1956-4F76-5DA0-2AB1-E520A33129E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F7A946B-1A71-4262-808E-C8CBBE3EE25B}" type="datetimeFigureOut">
              <a:rPr lang="en-US"/>
              <a:pPr>
                <a:defRPr/>
              </a:pPr>
              <a:t>5/16/2023</a:t>
            </a:fld>
            <a:endParaRPr lang="en-US"/>
          </a:p>
        </p:txBody>
      </p:sp>
      <p:sp>
        <p:nvSpPr>
          <p:cNvPr id="5" name="Footer Placeholder 4">
            <a:extLst>
              <a:ext uri="{FF2B5EF4-FFF2-40B4-BE49-F238E27FC236}">
                <a16:creationId xmlns:a16="http://schemas.microsoft.com/office/drawing/2014/main" id="{DEA691AF-CBA9-984A-57B4-F3F1E3EA82B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DBFEE42-E56B-9F16-CAD6-3C5DBEE6E0D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CB779D8-5C71-466A-8100-418E4E067493}" type="slidenum">
              <a:rPr lang="en-US" altLang="en-US"/>
              <a:pPr>
                <a:defRPr/>
              </a:pPr>
              <a:t>‹#›</a:t>
            </a:fld>
            <a:endParaRPr lang="en-US" altLang="en-US"/>
          </a:p>
        </p:txBody>
      </p:sp>
    </p:spTree>
    <p:extLst>
      <p:ext uri="{BB962C8B-B14F-4D97-AF65-F5344CB8AC3E}">
        <p14:creationId xmlns:p14="http://schemas.microsoft.com/office/powerpoint/2010/main" val="8830561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814647-CA6F-AD82-FFBA-93EF1DEEE6A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E3F6F5A-9EB4-45BE-A6B9-47F35DFB06E9}" type="datetimeFigureOut">
              <a:rPr lang="en-US"/>
              <a:pPr>
                <a:defRPr/>
              </a:pPr>
              <a:t>5/16/2023</a:t>
            </a:fld>
            <a:endParaRPr lang="en-US"/>
          </a:p>
        </p:txBody>
      </p:sp>
      <p:sp>
        <p:nvSpPr>
          <p:cNvPr id="5" name="Footer Placeholder 4">
            <a:extLst>
              <a:ext uri="{FF2B5EF4-FFF2-40B4-BE49-F238E27FC236}">
                <a16:creationId xmlns:a16="http://schemas.microsoft.com/office/drawing/2014/main" id="{DE834D52-5318-1452-0E49-19EFDFED3F8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CD46BFB-F560-2A3A-5C63-23E077B461E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B0A2169-2A0A-460F-9BB2-5DC4EC3263C7}" type="slidenum">
              <a:rPr lang="en-US" altLang="en-US"/>
              <a:pPr>
                <a:defRPr/>
              </a:pPr>
              <a:t>‹#›</a:t>
            </a:fld>
            <a:endParaRPr lang="en-US" altLang="en-US"/>
          </a:p>
        </p:txBody>
      </p:sp>
    </p:spTree>
    <p:extLst>
      <p:ext uri="{BB962C8B-B14F-4D97-AF65-F5344CB8AC3E}">
        <p14:creationId xmlns:p14="http://schemas.microsoft.com/office/powerpoint/2010/main" val="7558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8BCF02-4158-DC66-2DDF-4D99DD8D6077}"/>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3" name="Rectangle 5">
            <a:extLst>
              <a:ext uri="{FF2B5EF4-FFF2-40B4-BE49-F238E27FC236}">
                <a16:creationId xmlns:a16="http://schemas.microsoft.com/office/drawing/2014/main" id="{EEFE5B0C-BB3A-7147-D51A-65CEF04EAC86}"/>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4" name="Rectangle 6">
            <a:extLst>
              <a:ext uri="{FF2B5EF4-FFF2-40B4-BE49-F238E27FC236}">
                <a16:creationId xmlns:a16="http://schemas.microsoft.com/office/drawing/2014/main" id="{A187BA4B-16E8-2019-458E-8E78C4B13D15}"/>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ABFE9CD6-465A-4A04-9333-3585642F1087}" type="slidenum">
              <a:rPr lang="en-US" altLang="en-US"/>
              <a:pPr>
                <a:defRPr/>
              </a:pPr>
              <a:t>‹#›</a:t>
            </a:fld>
            <a:endParaRPr lang="en-US" altLang="en-US"/>
          </a:p>
        </p:txBody>
      </p:sp>
    </p:spTree>
    <p:extLst>
      <p:ext uri="{BB962C8B-B14F-4D97-AF65-F5344CB8AC3E}">
        <p14:creationId xmlns:p14="http://schemas.microsoft.com/office/powerpoint/2010/main" val="4157510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4AF7C2-3A4E-39C0-81AA-B28341E592E2}"/>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F0EBA667-1133-4E42-BAC1-436E615A9D95}" type="datetimeFigureOut">
              <a:rPr lang="en-US"/>
              <a:pPr>
                <a:defRPr/>
              </a:pPr>
              <a:t>5/16/2023</a:t>
            </a:fld>
            <a:endParaRPr lang="en-US"/>
          </a:p>
        </p:txBody>
      </p:sp>
      <p:sp>
        <p:nvSpPr>
          <p:cNvPr id="6" name="Footer Placeholder 5">
            <a:extLst>
              <a:ext uri="{FF2B5EF4-FFF2-40B4-BE49-F238E27FC236}">
                <a16:creationId xmlns:a16="http://schemas.microsoft.com/office/drawing/2014/main" id="{E8E9AFC9-1906-D559-0092-5B2AE163C7E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10BADB7-F1CE-019D-1B40-DE4BC9E8E4E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006DABE-AE1A-4C45-A7CC-0660D38DAC04}" type="slidenum">
              <a:rPr lang="en-US" altLang="en-US"/>
              <a:pPr>
                <a:defRPr/>
              </a:pPr>
              <a:t>‹#›</a:t>
            </a:fld>
            <a:endParaRPr lang="en-US" altLang="en-US"/>
          </a:p>
        </p:txBody>
      </p:sp>
    </p:spTree>
    <p:extLst>
      <p:ext uri="{BB962C8B-B14F-4D97-AF65-F5344CB8AC3E}">
        <p14:creationId xmlns:p14="http://schemas.microsoft.com/office/powerpoint/2010/main" val="34783169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22DE92-5360-12EA-B7F8-FB001348362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49CAA2B-CC00-4C22-8F41-FF9AF848610D}" type="datetimeFigureOut">
              <a:rPr lang="en-US"/>
              <a:pPr>
                <a:defRPr/>
              </a:pPr>
              <a:t>5/16/2023</a:t>
            </a:fld>
            <a:endParaRPr lang="en-US"/>
          </a:p>
        </p:txBody>
      </p:sp>
      <p:sp>
        <p:nvSpPr>
          <p:cNvPr id="8" name="Footer Placeholder 7">
            <a:extLst>
              <a:ext uri="{FF2B5EF4-FFF2-40B4-BE49-F238E27FC236}">
                <a16:creationId xmlns:a16="http://schemas.microsoft.com/office/drawing/2014/main" id="{BE083611-8805-0D93-940F-69268D29EF3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C3F5B268-92D0-6CC9-02E2-7325388EA1D5}"/>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16A8A8E-6A37-4F0B-A39E-836857F8AC37}" type="slidenum">
              <a:rPr lang="en-US" altLang="en-US"/>
              <a:pPr>
                <a:defRPr/>
              </a:pPr>
              <a:t>‹#›</a:t>
            </a:fld>
            <a:endParaRPr lang="en-US" altLang="en-US"/>
          </a:p>
        </p:txBody>
      </p:sp>
    </p:spTree>
    <p:extLst>
      <p:ext uri="{BB962C8B-B14F-4D97-AF65-F5344CB8AC3E}">
        <p14:creationId xmlns:p14="http://schemas.microsoft.com/office/powerpoint/2010/main" val="2486021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CAD3AB-60D4-D22D-EC63-131B848C1096}"/>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1CEEDC8-BF5F-4D6B-BB3A-6C65F9B6E3A7}" type="datetimeFigureOut">
              <a:rPr lang="en-US"/>
              <a:pPr>
                <a:defRPr/>
              </a:pPr>
              <a:t>5/16/2023</a:t>
            </a:fld>
            <a:endParaRPr lang="en-US"/>
          </a:p>
        </p:txBody>
      </p:sp>
      <p:sp>
        <p:nvSpPr>
          <p:cNvPr id="4" name="Footer Placeholder 3">
            <a:extLst>
              <a:ext uri="{FF2B5EF4-FFF2-40B4-BE49-F238E27FC236}">
                <a16:creationId xmlns:a16="http://schemas.microsoft.com/office/drawing/2014/main" id="{A88407F1-6C1D-8C54-B011-DA36A5145144}"/>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84DDEF1F-8637-E5E8-7BC6-166A21A6280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3211B96-2188-41B8-9B4B-7578C05C4C07}" type="slidenum">
              <a:rPr lang="en-US" altLang="en-US"/>
              <a:pPr>
                <a:defRPr/>
              </a:pPr>
              <a:t>‹#›</a:t>
            </a:fld>
            <a:endParaRPr lang="en-US" altLang="en-US"/>
          </a:p>
        </p:txBody>
      </p:sp>
    </p:spTree>
    <p:extLst>
      <p:ext uri="{BB962C8B-B14F-4D97-AF65-F5344CB8AC3E}">
        <p14:creationId xmlns:p14="http://schemas.microsoft.com/office/powerpoint/2010/main" val="31151397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BF59CE-AFFA-D50A-D9BD-9F0B4A5FA02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91E7050-155D-49AC-9660-FF61C49E43FB}" type="datetimeFigureOut">
              <a:rPr lang="en-US"/>
              <a:pPr>
                <a:defRPr/>
              </a:pPr>
              <a:t>5/16/2023</a:t>
            </a:fld>
            <a:endParaRPr lang="en-US"/>
          </a:p>
        </p:txBody>
      </p:sp>
      <p:sp>
        <p:nvSpPr>
          <p:cNvPr id="3" name="Footer Placeholder 2">
            <a:extLst>
              <a:ext uri="{FF2B5EF4-FFF2-40B4-BE49-F238E27FC236}">
                <a16:creationId xmlns:a16="http://schemas.microsoft.com/office/drawing/2014/main" id="{41C1F358-F1A7-2BF7-4CDA-577BB593015B}"/>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AD028442-2849-F1F9-E744-9AA783D6BE4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D49890B-306B-419B-B2F1-D29EA664FE88}" type="slidenum">
              <a:rPr lang="en-US" altLang="en-US"/>
              <a:pPr>
                <a:defRPr/>
              </a:pPr>
              <a:t>‹#›</a:t>
            </a:fld>
            <a:endParaRPr lang="en-US" altLang="en-US"/>
          </a:p>
        </p:txBody>
      </p:sp>
    </p:spTree>
    <p:extLst>
      <p:ext uri="{BB962C8B-B14F-4D97-AF65-F5344CB8AC3E}">
        <p14:creationId xmlns:p14="http://schemas.microsoft.com/office/powerpoint/2010/main" val="27991339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B48B8D5-6FC2-867C-0ADA-3A1AA115282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AC3ADA9-731F-4E2F-B5A8-CDA56BD271AA}" type="datetimeFigureOut">
              <a:rPr lang="en-US"/>
              <a:pPr>
                <a:defRPr/>
              </a:pPr>
              <a:t>5/16/2023</a:t>
            </a:fld>
            <a:endParaRPr lang="en-US"/>
          </a:p>
        </p:txBody>
      </p:sp>
      <p:sp>
        <p:nvSpPr>
          <p:cNvPr id="6" name="Footer Placeholder 5">
            <a:extLst>
              <a:ext uri="{FF2B5EF4-FFF2-40B4-BE49-F238E27FC236}">
                <a16:creationId xmlns:a16="http://schemas.microsoft.com/office/drawing/2014/main" id="{3CF93329-F2A9-D523-5DBF-AB5C5D3260E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EA96161-F456-5412-6520-CE435D295FF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520137A-EBC4-4296-974A-1D4824FDF0B6}" type="slidenum">
              <a:rPr lang="en-US" altLang="en-US"/>
              <a:pPr>
                <a:defRPr/>
              </a:pPr>
              <a:t>‹#›</a:t>
            </a:fld>
            <a:endParaRPr lang="en-US" altLang="en-US"/>
          </a:p>
        </p:txBody>
      </p:sp>
    </p:spTree>
    <p:extLst>
      <p:ext uri="{BB962C8B-B14F-4D97-AF65-F5344CB8AC3E}">
        <p14:creationId xmlns:p14="http://schemas.microsoft.com/office/powerpoint/2010/main" val="2194954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8FF3AC3-FDA3-4976-6104-3304878DB98D}"/>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A04436F-5998-43CB-B863-862FB311694E}" type="datetimeFigureOut">
              <a:rPr lang="en-US"/>
              <a:pPr>
                <a:defRPr/>
              </a:pPr>
              <a:t>5/16/2023</a:t>
            </a:fld>
            <a:endParaRPr lang="en-US"/>
          </a:p>
        </p:txBody>
      </p:sp>
      <p:sp>
        <p:nvSpPr>
          <p:cNvPr id="6" name="Footer Placeholder 5">
            <a:extLst>
              <a:ext uri="{FF2B5EF4-FFF2-40B4-BE49-F238E27FC236}">
                <a16:creationId xmlns:a16="http://schemas.microsoft.com/office/drawing/2014/main" id="{240F3870-CF2A-7224-87CA-9AA64D9E3E63}"/>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9A2F71E-CB7A-449B-6BC9-DA9E4E87488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69A0E0A-E456-4B67-9CBA-1805DFCB3E86}" type="slidenum">
              <a:rPr lang="en-US" altLang="en-US"/>
              <a:pPr>
                <a:defRPr/>
              </a:pPr>
              <a:t>‹#›</a:t>
            </a:fld>
            <a:endParaRPr lang="en-US" altLang="en-US"/>
          </a:p>
        </p:txBody>
      </p:sp>
    </p:spTree>
    <p:extLst>
      <p:ext uri="{BB962C8B-B14F-4D97-AF65-F5344CB8AC3E}">
        <p14:creationId xmlns:p14="http://schemas.microsoft.com/office/powerpoint/2010/main" val="9967081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A0630-1FFD-3AD7-8E21-31F108F745B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BB09B6D-8018-45E3-B18E-78108329E158}" type="datetimeFigureOut">
              <a:rPr lang="en-US"/>
              <a:pPr>
                <a:defRPr/>
              </a:pPr>
              <a:t>5/16/2023</a:t>
            </a:fld>
            <a:endParaRPr lang="en-US"/>
          </a:p>
        </p:txBody>
      </p:sp>
      <p:sp>
        <p:nvSpPr>
          <p:cNvPr id="5" name="Footer Placeholder 4">
            <a:extLst>
              <a:ext uri="{FF2B5EF4-FFF2-40B4-BE49-F238E27FC236}">
                <a16:creationId xmlns:a16="http://schemas.microsoft.com/office/drawing/2014/main" id="{4224C464-889B-7995-CB18-3B8BFA1BD8B0}"/>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7733496-143B-C19D-9B05-4C8251622F39}"/>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922A1D2A-983B-4490-AF7D-D66CD9B5877E}" type="slidenum">
              <a:rPr lang="en-US" altLang="en-US"/>
              <a:pPr>
                <a:defRPr/>
              </a:pPr>
              <a:t>‹#›</a:t>
            </a:fld>
            <a:endParaRPr lang="en-US" altLang="en-US"/>
          </a:p>
        </p:txBody>
      </p:sp>
    </p:spTree>
    <p:extLst>
      <p:ext uri="{BB962C8B-B14F-4D97-AF65-F5344CB8AC3E}">
        <p14:creationId xmlns:p14="http://schemas.microsoft.com/office/powerpoint/2010/main" val="29795771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F148A-DE6D-BCE8-2355-81E6B68D681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3DA429C-6F93-40E9-838F-6B0442D90A3E}" type="datetimeFigureOut">
              <a:rPr lang="en-US"/>
              <a:pPr>
                <a:defRPr/>
              </a:pPr>
              <a:t>5/16/2023</a:t>
            </a:fld>
            <a:endParaRPr lang="en-US"/>
          </a:p>
        </p:txBody>
      </p:sp>
      <p:sp>
        <p:nvSpPr>
          <p:cNvPr id="5" name="Footer Placeholder 4">
            <a:extLst>
              <a:ext uri="{FF2B5EF4-FFF2-40B4-BE49-F238E27FC236}">
                <a16:creationId xmlns:a16="http://schemas.microsoft.com/office/drawing/2014/main" id="{1D7A5647-1B66-F13C-B9B7-E889FA59BEBC}"/>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44A1459-3CD7-8C52-5266-381EB102140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4CE3827F-DDD2-46FA-A83B-103250693AAD}" type="slidenum">
              <a:rPr lang="en-US" altLang="en-US"/>
              <a:pPr>
                <a:defRPr/>
              </a:pPr>
              <a:t>‹#›</a:t>
            </a:fld>
            <a:endParaRPr lang="en-US" altLang="en-US"/>
          </a:p>
        </p:txBody>
      </p:sp>
    </p:spTree>
    <p:extLst>
      <p:ext uri="{BB962C8B-B14F-4D97-AF65-F5344CB8AC3E}">
        <p14:creationId xmlns:p14="http://schemas.microsoft.com/office/powerpoint/2010/main" val="24205940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546ADCE-A717-B952-7861-F46A091FD26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35F9721B-B040-45FC-8A34-DB3FC49F4012}" type="datetimeFigureOut">
              <a:rPr lang="en-US"/>
              <a:pPr>
                <a:defRPr/>
              </a:pPr>
              <a:t>5/16/2023</a:t>
            </a:fld>
            <a:endParaRPr lang="en-US"/>
          </a:p>
        </p:txBody>
      </p:sp>
      <p:sp>
        <p:nvSpPr>
          <p:cNvPr id="5" name="Footer Placeholder 4">
            <a:extLst>
              <a:ext uri="{FF2B5EF4-FFF2-40B4-BE49-F238E27FC236}">
                <a16:creationId xmlns:a16="http://schemas.microsoft.com/office/drawing/2014/main" id="{08AB2FB1-93D1-38DA-838C-BCE3BA4DC86A}"/>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77C96D6-F05E-1907-1356-5C5823B2B39F}"/>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62975E6-C827-45D0-A1E5-8058877DF043}" type="slidenum">
              <a:rPr lang="en-US" altLang="en-US"/>
              <a:pPr>
                <a:defRPr/>
              </a:pPr>
              <a:t>‹#›</a:t>
            </a:fld>
            <a:endParaRPr lang="en-US" altLang="en-US"/>
          </a:p>
        </p:txBody>
      </p:sp>
    </p:spTree>
    <p:extLst>
      <p:ext uri="{BB962C8B-B14F-4D97-AF65-F5344CB8AC3E}">
        <p14:creationId xmlns:p14="http://schemas.microsoft.com/office/powerpoint/2010/main" val="3266784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00E59-4DFA-6D0D-ADAC-B8CDD8A9188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FD4B1F8-A3E9-4007-A2CB-415737CC28F2}" type="datetimeFigureOut">
              <a:rPr lang="en-US"/>
              <a:pPr>
                <a:defRPr/>
              </a:pPr>
              <a:t>5/16/2023</a:t>
            </a:fld>
            <a:endParaRPr lang="en-US"/>
          </a:p>
        </p:txBody>
      </p:sp>
      <p:sp>
        <p:nvSpPr>
          <p:cNvPr id="5" name="Footer Placeholder 4">
            <a:extLst>
              <a:ext uri="{FF2B5EF4-FFF2-40B4-BE49-F238E27FC236}">
                <a16:creationId xmlns:a16="http://schemas.microsoft.com/office/drawing/2014/main" id="{BFB7D4B0-B704-1F36-0CB3-4D7DE236FFE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B9389B4-AA65-BBF9-D736-114426AAE23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7DFCB08D-DB97-403A-A5A4-61ADEC4DF717}" type="slidenum">
              <a:rPr lang="en-US" altLang="en-US"/>
              <a:pPr>
                <a:defRPr/>
              </a:pPr>
              <a:t>‹#›</a:t>
            </a:fld>
            <a:endParaRPr lang="en-US" altLang="en-US"/>
          </a:p>
        </p:txBody>
      </p:sp>
    </p:spTree>
    <p:extLst>
      <p:ext uri="{BB962C8B-B14F-4D97-AF65-F5344CB8AC3E}">
        <p14:creationId xmlns:p14="http://schemas.microsoft.com/office/powerpoint/2010/main" val="29828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F9F9E6C-4511-989D-A5E3-BFBEB53441DC}"/>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Footer Placeholder 5">
            <a:extLst>
              <a:ext uri="{FF2B5EF4-FFF2-40B4-BE49-F238E27FC236}">
                <a16:creationId xmlns:a16="http://schemas.microsoft.com/office/drawing/2014/main" id="{C018EBAD-ADE9-4E46-F2BF-16880FA9CC68}"/>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14643D5-80CA-01C7-4506-A6302A39DB2D}"/>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EFEB0B29-4ABE-4584-95FF-C289034E28A2}" type="slidenum">
              <a:rPr lang="en-US" altLang="en-US"/>
              <a:pPr>
                <a:defRPr/>
              </a:pPr>
              <a:t>‹#›</a:t>
            </a:fld>
            <a:endParaRPr lang="en-US" altLang="en-US"/>
          </a:p>
        </p:txBody>
      </p:sp>
    </p:spTree>
    <p:extLst>
      <p:ext uri="{BB962C8B-B14F-4D97-AF65-F5344CB8AC3E}">
        <p14:creationId xmlns:p14="http://schemas.microsoft.com/office/powerpoint/2010/main" val="32210734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7823BD-440A-9353-E342-ED9E522124CE}"/>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D03A066-CA71-4B7B-AF62-E9F913AC5F77}" type="datetimeFigureOut">
              <a:rPr lang="en-US"/>
              <a:pPr>
                <a:defRPr/>
              </a:pPr>
              <a:t>5/16/2023</a:t>
            </a:fld>
            <a:endParaRPr lang="en-US"/>
          </a:p>
        </p:txBody>
      </p:sp>
      <p:sp>
        <p:nvSpPr>
          <p:cNvPr id="5" name="Footer Placeholder 4">
            <a:extLst>
              <a:ext uri="{FF2B5EF4-FFF2-40B4-BE49-F238E27FC236}">
                <a16:creationId xmlns:a16="http://schemas.microsoft.com/office/drawing/2014/main" id="{4007282B-6300-E3CA-F6F5-B0BDCD16C38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3788303-1255-DE0B-BC1D-350D04C43F6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0BD5A96-310A-4A3A-AC36-4B42CAE0852A}" type="slidenum">
              <a:rPr lang="en-US" altLang="en-US"/>
              <a:pPr>
                <a:defRPr/>
              </a:pPr>
              <a:t>‹#›</a:t>
            </a:fld>
            <a:endParaRPr lang="en-US" altLang="en-US"/>
          </a:p>
        </p:txBody>
      </p:sp>
    </p:spTree>
    <p:extLst>
      <p:ext uri="{BB962C8B-B14F-4D97-AF65-F5344CB8AC3E}">
        <p14:creationId xmlns:p14="http://schemas.microsoft.com/office/powerpoint/2010/main" val="250429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B8F36-6ED0-C803-75D5-D157A8B1D4C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3322CD3-B566-423A-B6BF-32D5BD8D34D6}" type="datetimeFigureOut">
              <a:rPr lang="en-US"/>
              <a:pPr>
                <a:defRPr/>
              </a:pPr>
              <a:t>5/16/2023</a:t>
            </a:fld>
            <a:endParaRPr lang="en-US"/>
          </a:p>
        </p:txBody>
      </p:sp>
      <p:sp>
        <p:nvSpPr>
          <p:cNvPr id="6" name="Footer Placeholder 5">
            <a:extLst>
              <a:ext uri="{FF2B5EF4-FFF2-40B4-BE49-F238E27FC236}">
                <a16:creationId xmlns:a16="http://schemas.microsoft.com/office/drawing/2014/main" id="{4145A7EA-7C12-5E2F-6E0B-A301D7B49DAE}"/>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B7C0408-86AA-7525-3FB0-B99386BEAA0B}"/>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1115A39F-F47F-4E02-9A1F-9E1EDCB4F181}" type="slidenum">
              <a:rPr lang="en-US" altLang="en-US"/>
              <a:pPr>
                <a:defRPr/>
              </a:pPr>
              <a:t>‹#›</a:t>
            </a:fld>
            <a:endParaRPr lang="en-US" altLang="en-US"/>
          </a:p>
        </p:txBody>
      </p:sp>
    </p:spTree>
    <p:extLst>
      <p:ext uri="{BB962C8B-B14F-4D97-AF65-F5344CB8AC3E}">
        <p14:creationId xmlns:p14="http://schemas.microsoft.com/office/powerpoint/2010/main" val="22076122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4396F5-98ED-3161-2564-EE63ACAC8CF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8AF46FA8-1CAC-4686-8A1E-89FD730C3353}" type="datetimeFigureOut">
              <a:rPr lang="en-US"/>
              <a:pPr>
                <a:defRPr/>
              </a:pPr>
              <a:t>5/16/2023</a:t>
            </a:fld>
            <a:endParaRPr lang="en-US"/>
          </a:p>
        </p:txBody>
      </p:sp>
      <p:sp>
        <p:nvSpPr>
          <p:cNvPr id="8" name="Footer Placeholder 7">
            <a:extLst>
              <a:ext uri="{FF2B5EF4-FFF2-40B4-BE49-F238E27FC236}">
                <a16:creationId xmlns:a16="http://schemas.microsoft.com/office/drawing/2014/main" id="{DDC5DC02-A744-D7C2-CE5A-B808A89BD12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69DD1D4-573C-4E36-B405-54E6A411571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8094577-8E94-4340-AFED-8EA90DC264F8}" type="slidenum">
              <a:rPr lang="en-US" altLang="en-US"/>
              <a:pPr>
                <a:defRPr/>
              </a:pPr>
              <a:t>‹#›</a:t>
            </a:fld>
            <a:endParaRPr lang="en-US" altLang="en-US"/>
          </a:p>
        </p:txBody>
      </p:sp>
    </p:spTree>
    <p:extLst>
      <p:ext uri="{BB962C8B-B14F-4D97-AF65-F5344CB8AC3E}">
        <p14:creationId xmlns:p14="http://schemas.microsoft.com/office/powerpoint/2010/main" val="35469255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DFCFF8-CE24-D98D-C1ED-D6E0326C2591}"/>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DE95E25B-0F4B-4BE8-BA3B-BC7C7324CDE6}" type="datetimeFigureOut">
              <a:rPr lang="en-US"/>
              <a:pPr>
                <a:defRPr/>
              </a:pPr>
              <a:t>5/16/2023</a:t>
            </a:fld>
            <a:endParaRPr lang="en-US"/>
          </a:p>
        </p:txBody>
      </p:sp>
      <p:sp>
        <p:nvSpPr>
          <p:cNvPr id="4" name="Footer Placeholder 3">
            <a:extLst>
              <a:ext uri="{FF2B5EF4-FFF2-40B4-BE49-F238E27FC236}">
                <a16:creationId xmlns:a16="http://schemas.microsoft.com/office/drawing/2014/main" id="{31CA7D47-073C-EF71-D958-A24B2FD597D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8D4962A2-4423-79BD-6857-396B8922A50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013338A-E06C-4420-AA44-CD67956204B3}" type="slidenum">
              <a:rPr lang="en-US" altLang="en-US"/>
              <a:pPr>
                <a:defRPr/>
              </a:pPr>
              <a:t>‹#›</a:t>
            </a:fld>
            <a:endParaRPr lang="en-US" altLang="en-US"/>
          </a:p>
        </p:txBody>
      </p:sp>
    </p:spTree>
    <p:extLst>
      <p:ext uri="{BB962C8B-B14F-4D97-AF65-F5344CB8AC3E}">
        <p14:creationId xmlns:p14="http://schemas.microsoft.com/office/powerpoint/2010/main" val="4174756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DA9EC-C0B5-A62A-5BD7-02AF1EA89980}"/>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0E01F56-3F87-4AEC-B811-4C814DEFA6DC}" type="datetimeFigureOut">
              <a:rPr lang="en-US"/>
              <a:pPr>
                <a:defRPr/>
              </a:pPr>
              <a:t>5/16/2023</a:t>
            </a:fld>
            <a:endParaRPr lang="en-US"/>
          </a:p>
        </p:txBody>
      </p:sp>
      <p:sp>
        <p:nvSpPr>
          <p:cNvPr id="3" name="Footer Placeholder 2">
            <a:extLst>
              <a:ext uri="{FF2B5EF4-FFF2-40B4-BE49-F238E27FC236}">
                <a16:creationId xmlns:a16="http://schemas.microsoft.com/office/drawing/2014/main" id="{33E54893-CF94-7E60-73BF-B853DE251FC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D9C357FC-D0B6-F237-738E-B217B1438F3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3CB32C74-E9F4-47CE-B648-B37AB23936DC}" type="slidenum">
              <a:rPr lang="en-US" altLang="en-US"/>
              <a:pPr>
                <a:defRPr/>
              </a:pPr>
              <a:t>‹#›</a:t>
            </a:fld>
            <a:endParaRPr lang="en-US" altLang="en-US"/>
          </a:p>
        </p:txBody>
      </p:sp>
    </p:spTree>
    <p:extLst>
      <p:ext uri="{BB962C8B-B14F-4D97-AF65-F5344CB8AC3E}">
        <p14:creationId xmlns:p14="http://schemas.microsoft.com/office/powerpoint/2010/main" val="41789918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FB8795F-F047-2DF9-13AB-C2EE72BE042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B65FFEEB-56EB-497A-9997-F7B5BEE2E1F5}" type="datetimeFigureOut">
              <a:rPr lang="en-US"/>
              <a:pPr>
                <a:defRPr/>
              </a:pPr>
              <a:t>5/16/2023</a:t>
            </a:fld>
            <a:endParaRPr lang="en-US"/>
          </a:p>
        </p:txBody>
      </p:sp>
      <p:sp>
        <p:nvSpPr>
          <p:cNvPr id="6" name="Footer Placeholder 5">
            <a:extLst>
              <a:ext uri="{FF2B5EF4-FFF2-40B4-BE49-F238E27FC236}">
                <a16:creationId xmlns:a16="http://schemas.microsoft.com/office/drawing/2014/main" id="{C7FB9D5E-AA0A-C54B-8B0E-0657A47F674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52D9FB4-539D-9CC0-41EB-4C0D371EBC5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AC48AE5-2856-4C9A-80AA-4FFB833230A5}" type="slidenum">
              <a:rPr lang="en-US" altLang="en-US"/>
              <a:pPr>
                <a:defRPr/>
              </a:pPr>
              <a:t>‹#›</a:t>
            </a:fld>
            <a:endParaRPr lang="en-US" altLang="en-US"/>
          </a:p>
        </p:txBody>
      </p:sp>
    </p:spTree>
    <p:extLst>
      <p:ext uri="{BB962C8B-B14F-4D97-AF65-F5344CB8AC3E}">
        <p14:creationId xmlns:p14="http://schemas.microsoft.com/office/powerpoint/2010/main" val="34431529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DF1BC7C-33DA-6216-3CC7-A92B3C95000A}"/>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40A1F96-5E15-4468-B73C-F52C635EC812}" type="datetimeFigureOut">
              <a:rPr lang="en-US"/>
              <a:pPr>
                <a:defRPr/>
              </a:pPr>
              <a:t>5/16/2023</a:t>
            </a:fld>
            <a:endParaRPr lang="en-US"/>
          </a:p>
        </p:txBody>
      </p:sp>
      <p:sp>
        <p:nvSpPr>
          <p:cNvPr id="6" name="Footer Placeholder 5">
            <a:extLst>
              <a:ext uri="{FF2B5EF4-FFF2-40B4-BE49-F238E27FC236}">
                <a16:creationId xmlns:a16="http://schemas.microsoft.com/office/drawing/2014/main" id="{B33D96C3-9E3C-EE1F-B5E9-0F62386E2C1D}"/>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C6C9CFB-1CDF-E9B7-5050-C70D14ACDC5F}"/>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1EA9C61-422D-4B7B-8A6E-AE4F05D91ED1}" type="slidenum">
              <a:rPr lang="en-US" altLang="en-US"/>
              <a:pPr>
                <a:defRPr/>
              </a:pPr>
              <a:t>‹#›</a:t>
            </a:fld>
            <a:endParaRPr lang="en-US" altLang="en-US"/>
          </a:p>
        </p:txBody>
      </p:sp>
    </p:spTree>
    <p:extLst>
      <p:ext uri="{BB962C8B-B14F-4D97-AF65-F5344CB8AC3E}">
        <p14:creationId xmlns:p14="http://schemas.microsoft.com/office/powerpoint/2010/main" val="31690804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F072A-9CA7-63C7-C838-BE1CAE60A507}"/>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49B8D3CA-D82F-4D8D-86CE-2A8C2EF15F7B}" type="datetimeFigureOut">
              <a:rPr lang="en-US"/>
              <a:pPr>
                <a:defRPr/>
              </a:pPr>
              <a:t>5/16/2023</a:t>
            </a:fld>
            <a:endParaRPr lang="en-US"/>
          </a:p>
        </p:txBody>
      </p:sp>
      <p:sp>
        <p:nvSpPr>
          <p:cNvPr id="5" name="Footer Placeholder 4">
            <a:extLst>
              <a:ext uri="{FF2B5EF4-FFF2-40B4-BE49-F238E27FC236}">
                <a16:creationId xmlns:a16="http://schemas.microsoft.com/office/drawing/2014/main" id="{140759B4-D879-7A0E-E340-7B1F499EF736}"/>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BA169BF-D2FE-B60B-4CC2-AA9139E0A768}"/>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4D9C5FA-56DD-49C8-9FC6-AAAFFE80B230}" type="slidenum">
              <a:rPr lang="en-US" altLang="en-US"/>
              <a:pPr>
                <a:defRPr/>
              </a:pPr>
              <a:t>‹#›</a:t>
            </a:fld>
            <a:endParaRPr lang="en-US" altLang="en-US"/>
          </a:p>
        </p:txBody>
      </p:sp>
    </p:spTree>
    <p:extLst>
      <p:ext uri="{BB962C8B-B14F-4D97-AF65-F5344CB8AC3E}">
        <p14:creationId xmlns:p14="http://schemas.microsoft.com/office/powerpoint/2010/main" val="29541139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3C5A0-E030-CA43-C805-E709662DE17F}"/>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5BC7A720-F75D-4061-A2DC-DAD9AB1448A0}" type="datetimeFigureOut">
              <a:rPr lang="en-US"/>
              <a:pPr>
                <a:defRPr/>
              </a:pPr>
              <a:t>5/16/2023</a:t>
            </a:fld>
            <a:endParaRPr lang="en-US"/>
          </a:p>
        </p:txBody>
      </p:sp>
      <p:sp>
        <p:nvSpPr>
          <p:cNvPr id="5" name="Footer Placeholder 4">
            <a:extLst>
              <a:ext uri="{FF2B5EF4-FFF2-40B4-BE49-F238E27FC236}">
                <a16:creationId xmlns:a16="http://schemas.microsoft.com/office/drawing/2014/main" id="{64ECEE07-25F9-C8EE-19D9-722CF87E018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E877423-5C94-9A0B-C24E-254D0998E68E}"/>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F80A8FC-A4D9-43F5-A5BF-FDA9A2B642BE}" type="slidenum">
              <a:rPr lang="en-US" altLang="en-US"/>
              <a:pPr>
                <a:defRPr/>
              </a:pPr>
              <a:t>‹#›</a:t>
            </a:fld>
            <a:endParaRPr lang="en-US" altLang="en-US"/>
          </a:p>
        </p:txBody>
      </p:sp>
    </p:spTree>
    <p:extLst>
      <p:ext uri="{BB962C8B-B14F-4D97-AF65-F5344CB8AC3E}">
        <p14:creationId xmlns:p14="http://schemas.microsoft.com/office/powerpoint/2010/main" val="6416231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F4A32D3-A8E8-433A-2D70-9FC10566AA9D}"/>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54DA038-A1D6-4ABC-875D-83224F6488FA}" type="datetimeFigureOut">
              <a:rPr lang="en-US"/>
              <a:pPr>
                <a:defRPr/>
              </a:pPr>
              <a:t>5/16/2023</a:t>
            </a:fld>
            <a:endParaRPr lang="en-US"/>
          </a:p>
        </p:txBody>
      </p:sp>
      <p:sp>
        <p:nvSpPr>
          <p:cNvPr id="5" name="Footer Placeholder 4">
            <a:extLst>
              <a:ext uri="{FF2B5EF4-FFF2-40B4-BE49-F238E27FC236}">
                <a16:creationId xmlns:a16="http://schemas.microsoft.com/office/drawing/2014/main" id="{987A9E9B-BBE9-52DB-BFD1-2ED4E1F2F47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06C5C0F-EE34-57F3-308F-CD7ECEEFC067}"/>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0E0E71F4-561E-4C10-8669-9F503D2DB990}" type="slidenum">
              <a:rPr lang="en-US" altLang="en-US"/>
              <a:pPr>
                <a:defRPr/>
              </a:pPr>
              <a:t>‹#›</a:t>
            </a:fld>
            <a:endParaRPr lang="en-US" altLang="en-US"/>
          </a:p>
        </p:txBody>
      </p:sp>
    </p:spTree>
    <p:extLst>
      <p:ext uri="{BB962C8B-B14F-4D97-AF65-F5344CB8AC3E}">
        <p14:creationId xmlns:p14="http://schemas.microsoft.com/office/powerpoint/2010/main" val="2661139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42519CD-0219-7537-3560-874441B0A833}"/>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Footer Placeholder 5">
            <a:extLst>
              <a:ext uri="{FF2B5EF4-FFF2-40B4-BE49-F238E27FC236}">
                <a16:creationId xmlns:a16="http://schemas.microsoft.com/office/drawing/2014/main" id="{DA0C602F-F7AB-0DED-E6DA-1F87EEBCA2DE}"/>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53B206D-A1E4-AD68-5B45-513AB6754F02}"/>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05269C39-07AA-46EF-A98F-3E1043B249DE}" type="slidenum">
              <a:rPr lang="en-US" altLang="en-US"/>
              <a:pPr>
                <a:defRPr/>
              </a:pPr>
              <a:t>‹#›</a:t>
            </a:fld>
            <a:endParaRPr lang="en-US" altLang="en-US"/>
          </a:p>
        </p:txBody>
      </p:sp>
    </p:spTree>
    <p:extLst>
      <p:ext uri="{BB962C8B-B14F-4D97-AF65-F5344CB8AC3E}">
        <p14:creationId xmlns:p14="http://schemas.microsoft.com/office/powerpoint/2010/main" val="31735790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E3490-347E-375F-B7CB-57C4FF66575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00B49E09-405C-4F72-9BC9-5F852C55FEB6}" type="datetimeFigureOut">
              <a:rPr lang="en-US"/>
              <a:pPr>
                <a:defRPr/>
              </a:pPr>
              <a:t>5/16/2023</a:t>
            </a:fld>
            <a:endParaRPr lang="en-US"/>
          </a:p>
        </p:txBody>
      </p:sp>
      <p:sp>
        <p:nvSpPr>
          <p:cNvPr id="5" name="Footer Placeholder 4">
            <a:extLst>
              <a:ext uri="{FF2B5EF4-FFF2-40B4-BE49-F238E27FC236}">
                <a16:creationId xmlns:a16="http://schemas.microsoft.com/office/drawing/2014/main" id="{8B0B857B-CFAC-632F-87B7-DC46F864F340}"/>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69A2B6D-7F21-94B2-A23B-7F2B82D29852}"/>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6C793404-95DA-4688-9607-82079E9BE879}" type="slidenum">
              <a:rPr lang="en-US" altLang="en-US"/>
              <a:pPr>
                <a:defRPr/>
              </a:pPr>
              <a:t>‹#›</a:t>
            </a:fld>
            <a:endParaRPr lang="en-US" altLang="en-US"/>
          </a:p>
        </p:txBody>
      </p:sp>
    </p:spTree>
    <p:extLst>
      <p:ext uri="{BB962C8B-B14F-4D97-AF65-F5344CB8AC3E}">
        <p14:creationId xmlns:p14="http://schemas.microsoft.com/office/powerpoint/2010/main" val="8410744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7AD79E-95BA-879E-28FC-8A7A4976283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2D521BED-D53E-4B62-BB28-D5690BA0009F}" type="datetimeFigureOut">
              <a:rPr lang="en-US"/>
              <a:pPr>
                <a:defRPr/>
              </a:pPr>
              <a:t>5/16/2023</a:t>
            </a:fld>
            <a:endParaRPr lang="en-US"/>
          </a:p>
        </p:txBody>
      </p:sp>
      <p:sp>
        <p:nvSpPr>
          <p:cNvPr id="5" name="Footer Placeholder 4">
            <a:extLst>
              <a:ext uri="{FF2B5EF4-FFF2-40B4-BE49-F238E27FC236}">
                <a16:creationId xmlns:a16="http://schemas.microsoft.com/office/drawing/2014/main" id="{1301C755-4F95-B5C2-83CC-D3A27655876F}"/>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220B3DA-F4A4-91F1-5F99-AE5A159BFD29}"/>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82A5A8DA-FFDE-4FE5-A346-BC48C1B3C401}" type="slidenum">
              <a:rPr lang="en-US" altLang="en-US"/>
              <a:pPr>
                <a:defRPr/>
              </a:pPr>
              <a:t>‹#›</a:t>
            </a:fld>
            <a:endParaRPr lang="en-US" altLang="en-US"/>
          </a:p>
        </p:txBody>
      </p:sp>
    </p:spTree>
    <p:extLst>
      <p:ext uri="{BB962C8B-B14F-4D97-AF65-F5344CB8AC3E}">
        <p14:creationId xmlns:p14="http://schemas.microsoft.com/office/powerpoint/2010/main" val="28536724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7BC74F-D574-DECA-0ADF-B5F84432869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6C35D05E-F032-4A7D-BBF5-08F4C96728E9}" type="datetimeFigureOut">
              <a:rPr lang="en-US"/>
              <a:pPr>
                <a:defRPr/>
              </a:pPr>
              <a:t>5/16/2023</a:t>
            </a:fld>
            <a:endParaRPr lang="en-US"/>
          </a:p>
        </p:txBody>
      </p:sp>
      <p:sp>
        <p:nvSpPr>
          <p:cNvPr id="6" name="Footer Placeholder 5">
            <a:extLst>
              <a:ext uri="{FF2B5EF4-FFF2-40B4-BE49-F238E27FC236}">
                <a16:creationId xmlns:a16="http://schemas.microsoft.com/office/drawing/2014/main" id="{41924E5C-01DA-6481-3329-9829FBBB9323}"/>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5F70A57-A6FE-021D-0FBB-6C41CB0CD59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28DE199E-DE84-4192-A2B4-A9F56FC03CF1}" type="slidenum">
              <a:rPr lang="en-US" altLang="en-US"/>
              <a:pPr>
                <a:defRPr/>
              </a:pPr>
              <a:t>‹#›</a:t>
            </a:fld>
            <a:endParaRPr lang="en-US" altLang="en-US"/>
          </a:p>
        </p:txBody>
      </p:sp>
    </p:spTree>
    <p:extLst>
      <p:ext uri="{BB962C8B-B14F-4D97-AF65-F5344CB8AC3E}">
        <p14:creationId xmlns:p14="http://schemas.microsoft.com/office/powerpoint/2010/main" val="24692364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3A9005-0D34-9CE3-F63D-9392CBD9ECC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C8BC3F6B-9E85-49B9-9DFF-7155A2BEB073}" type="datetimeFigureOut">
              <a:rPr lang="en-US"/>
              <a:pPr>
                <a:defRPr/>
              </a:pPr>
              <a:t>5/16/2023</a:t>
            </a:fld>
            <a:endParaRPr lang="en-US"/>
          </a:p>
        </p:txBody>
      </p:sp>
      <p:sp>
        <p:nvSpPr>
          <p:cNvPr id="8" name="Footer Placeholder 7">
            <a:extLst>
              <a:ext uri="{FF2B5EF4-FFF2-40B4-BE49-F238E27FC236}">
                <a16:creationId xmlns:a16="http://schemas.microsoft.com/office/drawing/2014/main" id="{8F3549D7-6F78-618B-2B65-6994989D75D2}"/>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2B3DE609-0641-8DD2-7F95-FE36615E0804}"/>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DBBF425B-45A2-4BD8-B5C3-76C6E6B18E35}" type="slidenum">
              <a:rPr lang="en-US" altLang="en-US"/>
              <a:pPr>
                <a:defRPr/>
              </a:pPr>
              <a:t>‹#›</a:t>
            </a:fld>
            <a:endParaRPr lang="en-US" altLang="en-US"/>
          </a:p>
        </p:txBody>
      </p:sp>
    </p:spTree>
    <p:extLst>
      <p:ext uri="{BB962C8B-B14F-4D97-AF65-F5344CB8AC3E}">
        <p14:creationId xmlns:p14="http://schemas.microsoft.com/office/powerpoint/2010/main" val="1893579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AD1542-C902-E46E-6936-B427AD946CCB}"/>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9A0376E8-A925-4EDB-91DF-EA6520C7465A}" type="datetimeFigureOut">
              <a:rPr lang="en-US"/>
              <a:pPr>
                <a:defRPr/>
              </a:pPr>
              <a:t>5/16/2023</a:t>
            </a:fld>
            <a:endParaRPr lang="en-US"/>
          </a:p>
        </p:txBody>
      </p:sp>
      <p:sp>
        <p:nvSpPr>
          <p:cNvPr id="4" name="Footer Placeholder 3">
            <a:extLst>
              <a:ext uri="{FF2B5EF4-FFF2-40B4-BE49-F238E27FC236}">
                <a16:creationId xmlns:a16="http://schemas.microsoft.com/office/drawing/2014/main" id="{1F0F7AAC-93AC-BD61-EF4F-B3FD3555563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CF32511-5233-BA20-94D7-31E9622BAF6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C1D84DEB-2E4A-46BB-A66E-585F6388ED16}" type="slidenum">
              <a:rPr lang="en-US" altLang="en-US"/>
              <a:pPr>
                <a:defRPr/>
              </a:pPr>
              <a:t>‹#›</a:t>
            </a:fld>
            <a:endParaRPr lang="en-US" altLang="en-US"/>
          </a:p>
        </p:txBody>
      </p:sp>
    </p:spTree>
    <p:extLst>
      <p:ext uri="{BB962C8B-B14F-4D97-AF65-F5344CB8AC3E}">
        <p14:creationId xmlns:p14="http://schemas.microsoft.com/office/powerpoint/2010/main" val="12553532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2E1776-7CB0-6C36-247F-A68F6DD75384}"/>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15EE5228-A485-45AA-ABEB-F70AD4E0736E}" type="datetimeFigureOut">
              <a:rPr lang="en-US"/>
              <a:pPr>
                <a:defRPr/>
              </a:pPr>
              <a:t>5/16/2023</a:t>
            </a:fld>
            <a:endParaRPr lang="en-US"/>
          </a:p>
        </p:txBody>
      </p:sp>
      <p:sp>
        <p:nvSpPr>
          <p:cNvPr id="3" name="Footer Placeholder 2">
            <a:extLst>
              <a:ext uri="{FF2B5EF4-FFF2-40B4-BE49-F238E27FC236}">
                <a16:creationId xmlns:a16="http://schemas.microsoft.com/office/drawing/2014/main" id="{718A1A5D-FF5A-AB94-0D5C-6DEA7DC5FB30}"/>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2EFDC7A8-FFE6-AFFC-9800-FA3F07E8332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10D5656-89F6-4288-9B65-E4C1FC3E47FA}" type="slidenum">
              <a:rPr lang="en-US" altLang="en-US"/>
              <a:pPr>
                <a:defRPr/>
              </a:pPr>
              <a:t>‹#›</a:t>
            </a:fld>
            <a:endParaRPr lang="en-US" altLang="en-US"/>
          </a:p>
        </p:txBody>
      </p:sp>
    </p:spTree>
    <p:extLst>
      <p:ext uri="{BB962C8B-B14F-4D97-AF65-F5344CB8AC3E}">
        <p14:creationId xmlns:p14="http://schemas.microsoft.com/office/powerpoint/2010/main" val="11313956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7969771-AFDF-898C-579F-92B67EBB0888}"/>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C59A9F5-2963-475E-BB70-C67A910573BB}" type="datetimeFigureOut">
              <a:rPr lang="en-US"/>
              <a:pPr>
                <a:defRPr/>
              </a:pPr>
              <a:t>5/16/2023</a:t>
            </a:fld>
            <a:endParaRPr lang="en-US"/>
          </a:p>
        </p:txBody>
      </p:sp>
      <p:sp>
        <p:nvSpPr>
          <p:cNvPr id="6" name="Footer Placeholder 5">
            <a:extLst>
              <a:ext uri="{FF2B5EF4-FFF2-40B4-BE49-F238E27FC236}">
                <a16:creationId xmlns:a16="http://schemas.microsoft.com/office/drawing/2014/main" id="{BAD772D3-FE75-1D8E-98B5-3765EFF7190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BFE27DB-8D29-6853-96D0-EA97FD38A543}"/>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D5D5841-995D-41FC-A82D-9A3668292238}" type="slidenum">
              <a:rPr lang="en-US" altLang="en-US"/>
              <a:pPr>
                <a:defRPr/>
              </a:pPr>
              <a:t>‹#›</a:t>
            </a:fld>
            <a:endParaRPr lang="en-US" altLang="en-US"/>
          </a:p>
        </p:txBody>
      </p:sp>
    </p:spTree>
    <p:extLst>
      <p:ext uri="{BB962C8B-B14F-4D97-AF65-F5344CB8AC3E}">
        <p14:creationId xmlns:p14="http://schemas.microsoft.com/office/powerpoint/2010/main" val="10635487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09316CD-6F2B-B298-0720-AE2AC611A3B5}"/>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EC08DC91-F2F4-4A24-82BD-00E5943256FF}" type="datetimeFigureOut">
              <a:rPr lang="en-US"/>
              <a:pPr>
                <a:defRPr/>
              </a:pPr>
              <a:t>5/16/2023</a:t>
            </a:fld>
            <a:endParaRPr lang="en-US"/>
          </a:p>
        </p:txBody>
      </p:sp>
      <p:sp>
        <p:nvSpPr>
          <p:cNvPr id="6" name="Footer Placeholder 5">
            <a:extLst>
              <a:ext uri="{FF2B5EF4-FFF2-40B4-BE49-F238E27FC236}">
                <a16:creationId xmlns:a16="http://schemas.microsoft.com/office/drawing/2014/main" id="{5CCED48B-8935-1B49-8163-A52DEE407F28}"/>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584F6FE-CF5C-A763-CF09-C76ADD28774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A9E50AA4-9907-4C1B-B8F4-C7E056325141}" type="slidenum">
              <a:rPr lang="en-US" altLang="en-US"/>
              <a:pPr>
                <a:defRPr/>
              </a:pPr>
              <a:t>‹#›</a:t>
            </a:fld>
            <a:endParaRPr lang="en-US" altLang="en-US"/>
          </a:p>
        </p:txBody>
      </p:sp>
    </p:spTree>
    <p:extLst>
      <p:ext uri="{BB962C8B-B14F-4D97-AF65-F5344CB8AC3E}">
        <p14:creationId xmlns:p14="http://schemas.microsoft.com/office/powerpoint/2010/main" val="4022368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4A734-B5F0-6277-1C6D-EFEB16B4C77C}"/>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A9A788AD-FA0C-4990-8B26-01687E88B997}" type="datetimeFigureOut">
              <a:rPr lang="en-US"/>
              <a:pPr>
                <a:defRPr/>
              </a:pPr>
              <a:t>5/16/2023</a:t>
            </a:fld>
            <a:endParaRPr lang="en-US"/>
          </a:p>
        </p:txBody>
      </p:sp>
      <p:sp>
        <p:nvSpPr>
          <p:cNvPr id="5" name="Footer Placeholder 4">
            <a:extLst>
              <a:ext uri="{FF2B5EF4-FFF2-40B4-BE49-F238E27FC236}">
                <a16:creationId xmlns:a16="http://schemas.microsoft.com/office/drawing/2014/main" id="{AB14B6F6-A948-0721-5EA1-7D6FFAE7C5E7}"/>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FF777C6-93A0-A140-869B-C0607A88AE21}"/>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F773BF6F-F640-4918-A0ED-03F5E47E3E5E}" type="slidenum">
              <a:rPr lang="en-US" altLang="en-US"/>
              <a:pPr>
                <a:defRPr/>
              </a:pPr>
              <a:t>‹#›</a:t>
            </a:fld>
            <a:endParaRPr lang="en-US" altLang="en-US"/>
          </a:p>
        </p:txBody>
      </p:sp>
    </p:spTree>
    <p:extLst>
      <p:ext uri="{BB962C8B-B14F-4D97-AF65-F5344CB8AC3E}">
        <p14:creationId xmlns:p14="http://schemas.microsoft.com/office/powerpoint/2010/main" val="1743085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D11C8-965B-5691-4167-A32100F31EF9}"/>
              </a:ext>
            </a:extLst>
          </p:cNvPr>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fld id="{7DB400D4-C6CA-43F8-9189-6EFD7EFE6E0A}" type="datetimeFigureOut">
              <a:rPr lang="en-US"/>
              <a:pPr>
                <a:defRPr/>
              </a:pPr>
              <a:t>5/16/2023</a:t>
            </a:fld>
            <a:endParaRPr lang="en-US"/>
          </a:p>
        </p:txBody>
      </p:sp>
      <p:sp>
        <p:nvSpPr>
          <p:cNvPr id="5" name="Footer Placeholder 4">
            <a:extLst>
              <a:ext uri="{FF2B5EF4-FFF2-40B4-BE49-F238E27FC236}">
                <a16:creationId xmlns:a16="http://schemas.microsoft.com/office/drawing/2014/main" id="{0B0DE84E-DD26-0EB2-8973-A90261C01D99}"/>
              </a:ext>
            </a:extLst>
          </p:cNvPr>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D028E66-3849-8030-895C-A7FDE3D582B0}"/>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pPr>
              <a:defRPr/>
            </a:pPr>
            <a:fld id="{E007AEFD-9B16-4DBF-B165-2534B72C417A}" type="slidenum">
              <a:rPr lang="en-US" altLang="en-US"/>
              <a:pPr>
                <a:defRPr/>
              </a:pPr>
              <a:t>‹#›</a:t>
            </a:fld>
            <a:endParaRPr lang="en-US" altLang="en-US"/>
          </a:p>
        </p:txBody>
      </p:sp>
    </p:spTree>
    <p:extLst>
      <p:ext uri="{BB962C8B-B14F-4D97-AF65-F5344CB8AC3E}">
        <p14:creationId xmlns:p14="http://schemas.microsoft.com/office/powerpoint/2010/main" val="413360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6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theme" Target="../theme/theme25.xml"/><Relationship Id="rId5" Type="http://schemas.openxmlformats.org/officeDocument/2006/relationships/slideLayout" Target="../slideLayouts/slideLayout269.xml"/><Relationship Id="rId4"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7.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8.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B06EF76-37DE-691B-23DF-E589D565DFF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0700F9D-54BA-5822-FBFB-F9C810D9A61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E49BE37-E678-7515-95B4-9E93F214035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A240916D-D8A5-FA73-A11F-0BA47029D92E}"/>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1BDC472B-9E5C-7761-9ADB-73CB3AF2AEC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35CE355B-60A3-4CF8-9D66-64ED851541F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245" r:id="rId1"/>
    <p:sldLayoutId id="2147497246" r:id="rId2"/>
    <p:sldLayoutId id="2147497247" r:id="rId3"/>
    <p:sldLayoutId id="2147497248" r:id="rId4"/>
    <p:sldLayoutId id="2147497249" r:id="rId5"/>
    <p:sldLayoutId id="2147497250" r:id="rId6"/>
    <p:sldLayoutId id="2147497251" r:id="rId7"/>
    <p:sldLayoutId id="2147497252" r:id="rId8"/>
    <p:sldLayoutId id="2147497253" r:id="rId9"/>
    <p:sldLayoutId id="2147497254" r:id="rId10"/>
    <p:sldLayoutId id="21474972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0F5422C4-2E2E-E3FA-826B-4EBB382F71C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a:extLst>
              <a:ext uri="{FF2B5EF4-FFF2-40B4-BE49-F238E27FC236}">
                <a16:creationId xmlns:a16="http://schemas.microsoft.com/office/drawing/2014/main" id="{9F66527E-BD41-E029-D0E6-8BFDBDCCBA4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BA1BF5-10A2-DB59-D786-AA7E9EB1558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5814B10B-014B-4434-89AC-F4BE37C2DE56}" type="datetimeFigureOut">
              <a:rPr lang="en-US"/>
              <a:pPr>
                <a:defRPr/>
              </a:pPr>
              <a:t>5/16/2023</a:t>
            </a:fld>
            <a:endParaRPr lang="en-US"/>
          </a:p>
        </p:txBody>
      </p:sp>
      <p:sp>
        <p:nvSpPr>
          <p:cNvPr id="5" name="Footer Placeholder 4">
            <a:extLst>
              <a:ext uri="{FF2B5EF4-FFF2-40B4-BE49-F238E27FC236}">
                <a16:creationId xmlns:a16="http://schemas.microsoft.com/office/drawing/2014/main" id="{415A27BB-FAB7-8AB0-4CA0-5F2C2E7EB6A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79AF8331-0AE3-E519-8C3B-FC59F0423CE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2F93B41E-8B58-4512-9F6F-0F6B19E4006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339" r:id="rId1"/>
    <p:sldLayoutId id="2147497340" r:id="rId2"/>
    <p:sldLayoutId id="2147497341" r:id="rId3"/>
    <p:sldLayoutId id="2147497342" r:id="rId4"/>
    <p:sldLayoutId id="2147497343" r:id="rId5"/>
    <p:sldLayoutId id="2147497344" r:id="rId6"/>
    <p:sldLayoutId id="2147497345" r:id="rId7"/>
    <p:sldLayoutId id="2147497346" r:id="rId8"/>
    <p:sldLayoutId id="2147497347" r:id="rId9"/>
    <p:sldLayoutId id="2147497348" r:id="rId10"/>
    <p:sldLayoutId id="21474973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5851AEE7-1060-4A82-D713-663A2BE8AA6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a:extLst>
              <a:ext uri="{FF2B5EF4-FFF2-40B4-BE49-F238E27FC236}">
                <a16:creationId xmlns:a16="http://schemas.microsoft.com/office/drawing/2014/main" id="{4BC08E99-91F8-72B6-5A41-83B9095B45A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164121D-19AD-B332-4C72-B5AE535B6C6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69BA4E17-9A7F-41EF-85FD-4455342CAF87}" type="datetimeFigureOut">
              <a:rPr lang="en-US"/>
              <a:pPr>
                <a:defRPr/>
              </a:pPr>
              <a:t>5/16/2023</a:t>
            </a:fld>
            <a:endParaRPr lang="en-US"/>
          </a:p>
        </p:txBody>
      </p:sp>
      <p:sp>
        <p:nvSpPr>
          <p:cNvPr id="5" name="Footer Placeholder 4">
            <a:extLst>
              <a:ext uri="{FF2B5EF4-FFF2-40B4-BE49-F238E27FC236}">
                <a16:creationId xmlns:a16="http://schemas.microsoft.com/office/drawing/2014/main" id="{E7289D5D-AA0A-BB19-DB3B-2AE2B412AC0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1B80C3A9-B60A-0F96-278F-F6BA1FEA3AB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5E41B32E-388F-4E44-BED3-A599D0072D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350" r:id="rId1"/>
    <p:sldLayoutId id="2147497351" r:id="rId2"/>
    <p:sldLayoutId id="2147497352" r:id="rId3"/>
    <p:sldLayoutId id="2147497353" r:id="rId4"/>
    <p:sldLayoutId id="2147497354" r:id="rId5"/>
    <p:sldLayoutId id="2147497355" r:id="rId6"/>
    <p:sldLayoutId id="2147497356" r:id="rId7"/>
    <p:sldLayoutId id="2147497357" r:id="rId8"/>
    <p:sldLayoutId id="2147497358" r:id="rId9"/>
    <p:sldLayoutId id="2147497359" r:id="rId10"/>
    <p:sldLayoutId id="21474973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E7C231CB-1096-2AA5-133E-1348E281CC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a:extLst>
              <a:ext uri="{FF2B5EF4-FFF2-40B4-BE49-F238E27FC236}">
                <a16:creationId xmlns:a16="http://schemas.microsoft.com/office/drawing/2014/main" id="{24B47863-1049-EC74-83BF-00D45DA134E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1080601-CB15-FFB6-32FF-86FD0142EF4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D69D0409-98FC-4CF8-B400-7DFB28C9CA59}" type="datetimeFigureOut">
              <a:rPr lang="en-US"/>
              <a:pPr>
                <a:defRPr/>
              </a:pPr>
              <a:t>5/16/2023</a:t>
            </a:fld>
            <a:endParaRPr lang="en-US"/>
          </a:p>
        </p:txBody>
      </p:sp>
      <p:sp>
        <p:nvSpPr>
          <p:cNvPr id="5" name="Footer Placeholder 4">
            <a:extLst>
              <a:ext uri="{FF2B5EF4-FFF2-40B4-BE49-F238E27FC236}">
                <a16:creationId xmlns:a16="http://schemas.microsoft.com/office/drawing/2014/main" id="{8623AA6D-8E5D-ADCF-E7A2-746271DE69E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B88F3664-872B-53AE-1BFC-7FC7BBA2B70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29C3C3C3-3908-494E-85C2-1731B1921C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361" r:id="rId1"/>
    <p:sldLayoutId id="2147497362" r:id="rId2"/>
    <p:sldLayoutId id="2147497363" r:id="rId3"/>
    <p:sldLayoutId id="2147497364" r:id="rId4"/>
    <p:sldLayoutId id="2147497365" r:id="rId5"/>
    <p:sldLayoutId id="2147497366" r:id="rId6"/>
    <p:sldLayoutId id="2147497367" r:id="rId7"/>
    <p:sldLayoutId id="2147497368" r:id="rId8"/>
    <p:sldLayoutId id="2147497369" r:id="rId9"/>
    <p:sldLayoutId id="2147497370" r:id="rId10"/>
    <p:sldLayoutId id="21474973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8472C041-7380-FBC5-C3F2-0CAD4848A91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53A4B8FB-1659-EE1D-BEA9-DD0C4D1C9C6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EC4B5CD-5244-1B26-4A33-E6B57B5827E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2F9B5478-EB57-4F42-8C3A-7090F0D035E4}" type="datetimeFigureOut">
              <a:rPr lang="en-US"/>
              <a:pPr>
                <a:defRPr/>
              </a:pPr>
              <a:t>5/16/2023</a:t>
            </a:fld>
            <a:endParaRPr lang="en-US"/>
          </a:p>
        </p:txBody>
      </p:sp>
      <p:sp>
        <p:nvSpPr>
          <p:cNvPr id="5" name="Footer Placeholder 4">
            <a:extLst>
              <a:ext uri="{FF2B5EF4-FFF2-40B4-BE49-F238E27FC236}">
                <a16:creationId xmlns:a16="http://schemas.microsoft.com/office/drawing/2014/main" id="{B776279C-9C43-5E9E-237C-3B428D41042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0A28B116-3F85-E413-E187-F0A19E3E1D4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029895E1-23A7-4182-86DA-BFB51417EA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372" r:id="rId1"/>
    <p:sldLayoutId id="2147497373" r:id="rId2"/>
    <p:sldLayoutId id="2147497374" r:id="rId3"/>
    <p:sldLayoutId id="2147497375" r:id="rId4"/>
    <p:sldLayoutId id="2147497376" r:id="rId5"/>
    <p:sldLayoutId id="2147497377" r:id="rId6"/>
    <p:sldLayoutId id="2147497378" r:id="rId7"/>
    <p:sldLayoutId id="2147497379" r:id="rId8"/>
    <p:sldLayoutId id="2147497380" r:id="rId9"/>
    <p:sldLayoutId id="2147497381" r:id="rId10"/>
    <p:sldLayoutId id="21474973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F190140D-F348-9E62-6BA5-A0726ADD592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a:extLst>
              <a:ext uri="{FF2B5EF4-FFF2-40B4-BE49-F238E27FC236}">
                <a16:creationId xmlns:a16="http://schemas.microsoft.com/office/drawing/2014/main" id="{7E8CB520-E3CC-810C-4830-9ACDAD07F0A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29E35D5-10A3-4669-4D61-21AB9D1FBA3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F15C5F3D-70F8-499A-9485-C5AD865FED25}" type="datetimeFigureOut">
              <a:rPr lang="en-US"/>
              <a:pPr>
                <a:defRPr/>
              </a:pPr>
              <a:t>5/16/2023</a:t>
            </a:fld>
            <a:endParaRPr lang="en-US"/>
          </a:p>
        </p:txBody>
      </p:sp>
      <p:sp>
        <p:nvSpPr>
          <p:cNvPr id="5" name="Footer Placeholder 4">
            <a:extLst>
              <a:ext uri="{FF2B5EF4-FFF2-40B4-BE49-F238E27FC236}">
                <a16:creationId xmlns:a16="http://schemas.microsoft.com/office/drawing/2014/main" id="{C3C6C134-9595-F81A-19F8-9BFAB65F751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03389863-0415-5A91-3EEA-0F6F596F477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BA0584B3-D03A-4874-8644-2DCFA8F94FE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383" r:id="rId1"/>
    <p:sldLayoutId id="2147497384" r:id="rId2"/>
    <p:sldLayoutId id="2147497385" r:id="rId3"/>
    <p:sldLayoutId id="2147497386" r:id="rId4"/>
    <p:sldLayoutId id="2147497387" r:id="rId5"/>
    <p:sldLayoutId id="2147497388" r:id="rId6"/>
    <p:sldLayoutId id="2147497389" r:id="rId7"/>
    <p:sldLayoutId id="2147497390" r:id="rId8"/>
    <p:sldLayoutId id="2147497391" r:id="rId9"/>
    <p:sldLayoutId id="2147497392" r:id="rId10"/>
    <p:sldLayoutId id="21474973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C82215E2-9B92-7C78-39FD-7CB2B904970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a:extLst>
              <a:ext uri="{FF2B5EF4-FFF2-40B4-BE49-F238E27FC236}">
                <a16:creationId xmlns:a16="http://schemas.microsoft.com/office/drawing/2014/main" id="{449C5523-D06D-77DD-8038-6E913DFB5D7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383C677-4979-491F-DAC3-FA16F5852F5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0493DA2F-C612-4AC7-96DA-E3F4568D4028}" type="datetimeFigureOut">
              <a:rPr lang="en-US"/>
              <a:pPr>
                <a:defRPr/>
              </a:pPr>
              <a:t>5/16/2023</a:t>
            </a:fld>
            <a:endParaRPr lang="en-US"/>
          </a:p>
        </p:txBody>
      </p:sp>
      <p:sp>
        <p:nvSpPr>
          <p:cNvPr id="5" name="Footer Placeholder 4">
            <a:extLst>
              <a:ext uri="{FF2B5EF4-FFF2-40B4-BE49-F238E27FC236}">
                <a16:creationId xmlns:a16="http://schemas.microsoft.com/office/drawing/2014/main" id="{9EF5A7E1-A8F1-1E6D-7FBE-54786E6AAE9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8468E519-2319-064E-5A41-CB56201BE74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6DD12E31-4BA3-42FB-96E9-CE7DD4B976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394" r:id="rId1"/>
    <p:sldLayoutId id="2147497395" r:id="rId2"/>
    <p:sldLayoutId id="2147497396" r:id="rId3"/>
    <p:sldLayoutId id="2147497397" r:id="rId4"/>
    <p:sldLayoutId id="2147497398" r:id="rId5"/>
    <p:sldLayoutId id="2147497399" r:id="rId6"/>
    <p:sldLayoutId id="2147497400" r:id="rId7"/>
    <p:sldLayoutId id="2147497401" r:id="rId8"/>
    <p:sldLayoutId id="2147497402" r:id="rId9"/>
    <p:sldLayoutId id="2147497403" r:id="rId10"/>
    <p:sldLayoutId id="21474974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C098C3F8-6569-99D4-328F-1FF6429BBA8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BB04FF52-C59E-B0B6-EE0D-7DD3187DD2F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2A35F40-2409-0B89-D766-8BDC0C31C33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5051F6E3-FC24-4E8E-B012-9287BA700B0B}" type="datetimeFigureOut">
              <a:rPr lang="en-US"/>
              <a:pPr>
                <a:defRPr/>
              </a:pPr>
              <a:t>5/16/2023</a:t>
            </a:fld>
            <a:endParaRPr lang="en-US"/>
          </a:p>
        </p:txBody>
      </p:sp>
      <p:sp>
        <p:nvSpPr>
          <p:cNvPr id="5" name="Footer Placeholder 4">
            <a:extLst>
              <a:ext uri="{FF2B5EF4-FFF2-40B4-BE49-F238E27FC236}">
                <a16:creationId xmlns:a16="http://schemas.microsoft.com/office/drawing/2014/main" id="{5C0D7F58-BCAD-7D17-6705-808BD35F400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727C6043-6C7F-9441-357E-4F9AEF012A6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A3A08AB5-2C19-4120-8246-9D61C338184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405" r:id="rId1"/>
    <p:sldLayoutId id="2147497406" r:id="rId2"/>
    <p:sldLayoutId id="2147497407" r:id="rId3"/>
    <p:sldLayoutId id="2147497408" r:id="rId4"/>
    <p:sldLayoutId id="2147497409" r:id="rId5"/>
    <p:sldLayoutId id="2147497410" r:id="rId6"/>
    <p:sldLayoutId id="2147497411" r:id="rId7"/>
    <p:sldLayoutId id="2147497412" r:id="rId8"/>
    <p:sldLayoutId id="2147497413" r:id="rId9"/>
    <p:sldLayoutId id="2147497414" r:id="rId10"/>
    <p:sldLayoutId id="21474974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a:extLst>
              <a:ext uri="{FF2B5EF4-FFF2-40B4-BE49-F238E27FC236}">
                <a16:creationId xmlns:a16="http://schemas.microsoft.com/office/drawing/2014/main" id="{11C72D18-FBF5-7C66-2C7B-58941599A21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a:extLst>
              <a:ext uri="{FF2B5EF4-FFF2-40B4-BE49-F238E27FC236}">
                <a16:creationId xmlns:a16="http://schemas.microsoft.com/office/drawing/2014/main" id="{0304D4F5-9798-4E86-E055-B99D071B6F3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DD1C05-B45F-37B6-4A58-F412C05260B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D64FE022-076D-4EDA-8B67-5F4EF0BE489F}" type="datetimeFigureOut">
              <a:rPr lang="en-US"/>
              <a:pPr>
                <a:defRPr/>
              </a:pPr>
              <a:t>5/16/2023</a:t>
            </a:fld>
            <a:endParaRPr lang="en-US"/>
          </a:p>
        </p:txBody>
      </p:sp>
      <p:sp>
        <p:nvSpPr>
          <p:cNvPr id="5" name="Footer Placeholder 4">
            <a:extLst>
              <a:ext uri="{FF2B5EF4-FFF2-40B4-BE49-F238E27FC236}">
                <a16:creationId xmlns:a16="http://schemas.microsoft.com/office/drawing/2014/main" id="{CAF32969-CF5B-9D6C-397C-C020907D46C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CDE36681-286E-5A60-7A3D-69E95293316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FF58A2C6-8C8E-4273-945F-4783E0446E2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416" r:id="rId1"/>
    <p:sldLayoutId id="2147497417" r:id="rId2"/>
    <p:sldLayoutId id="2147497418" r:id="rId3"/>
    <p:sldLayoutId id="2147497419" r:id="rId4"/>
    <p:sldLayoutId id="2147497420" r:id="rId5"/>
    <p:sldLayoutId id="2147497421" r:id="rId6"/>
    <p:sldLayoutId id="2147497422" r:id="rId7"/>
    <p:sldLayoutId id="2147497423" r:id="rId8"/>
    <p:sldLayoutId id="2147497424" r:id="rId9"/>
    <p:sldLayoutId id="2147497425" r:id="rId10"/>
    <p:sldLayoutId id="21474974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158C4D81-4598-484E-B544-465C10275D4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Text Placeholder 2">
            <a:extLst>
              <a:ext uri="{FF2B5EF4-FFF2-40B4-BE49-F238E27FC236}">
                <a16:creationId xmlns:a16="http://schemas.microsoft.com/office/drawing/2014/main" id="{40B2D7D1-68AF-BD0C-49AE-C9B5ECE42F9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D9A5C5-EBCC-0D05-E43A-72FD20A5378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AC417F6E-90E5-419A-A58E-C78D0F5338B4}" type="datetimeFigureOut">
              <a:rPr lang="en-US"/>
              <a:pPr>
                <a:defRPr/>
              </a:pPr>
              <a:t>5/16/2023</a:t>
            </a:fld>
            <a:endParaRPr lang="en-US"/>
          </a:p>
        </p:txBody>
      </p:sp>
      <p:sp>
        <p:nvSpPr>
          <p:cNvPr id="5" name="Footer Placeholder 4">
            <a:extLst>
              <a:ext uri="{FF2B5EF4-FFF2-40B4-BE49-F238E27FC236}">
                <a16:creationId xmlns:a16="http://schemas.microsoft.com/office/drawing/2014/main" id="{817D31CE-9A50-0A18-BB8A-27373C2C956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960C6FDF-6ADD-E2BF-E0AC-A3444A4A557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14053897-25C0-47D3-B5CF-830AFEB1C2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427" r:id="rId1"/>
    <p:sldLayoutId id="2147497428" r:id="rId2"/>
    <p:sldLayoutId id="2147497429" r:id="rId3"/>
    <p:sldLayoutId id="2147497430" r:id="rId4"/>
    <p:sldLayoutId id="2147497431" r:id="rId5"/>
    <p:sldLayoutId id="2147497432" r:id="rId6"/>
    <p:sldLayoutId id="2147497433" r:id="rId7"/>
    <p:sldLayoutId id="2147497434" r:id="rId8"/>
    <p:sldLayoutId id="2147497435" r:id="rId9"/>
    <p:sldLayoutId id="2147497436" r:id="rId10"/>
    <p:sldLayoutId id="214749743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EF8423D6-B6FC-B710-F083-377FDF1EF9E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Text Placeholder 2">
            <a:extLst>
              <a:ext uri="{FF2B5EF4-FFF2-40B4-BE49-F238E27FC236}">
                <a16:creationId xmlns:a16="http://schemas.microsoft.com/office/drawing/2014/main" id="{1AF87E22-25E3-DE17-031D-D58757060A1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3982DE-BE59-65E6-50FA-3A9E145D6E2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D5DA8958-B5BC-4FA6-9CE9-3BFDB58FCB64}" type="datetimeFigureOut">
              <a:rPr lang="en-US"/>
              <a:pPr>
                <a:defRPr/>
              </a:pPr>
              <a:t>5/16/2023</a:t>
            </a:fld>
            <a:endParaRPr lang="en-US"/>
          </a:p>
        </p:txBody>
      </p:sp>
      <p:sp>
        <p:nvSpPr>
          <p:cNvPr id="5" name="Footer Placeholder 4">
            <a:extLst>
              <a:ext uri="{FF2B5EF4-FFF2-40B4-BE49-F238E27FC236}">
                <a16:creationId xmlns:a16="http://schemas.microsoft.com/office/drawing/2014/main" id="{8E2EE5F5-77F0-061A-1EDF-F9F796B43B7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71168746-7168-850B-6F7F-A87AA46D099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650E77F5-5839-4E95-AAAB-24C8605972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438" r:id="rId1"/>
    <p:sldLayoutId id="2147497439" r:id="rId2"/>
    <p:sldLayoutId id="2147497440" r:id="rId3"/>
    <p:sldLayoutId id="2147497441" r:id="rId4"/>
    <p:sldLayoutId id="2147497442" r:id="rId5"/>
    <p:sldLayoutId id="2147497443" r:id="rId6"/>
    <p:sldLayoutId id="2147497444" r:id="rId7"/>
    <p:sldLayoutId id="2147497445" r:id="rId8"/>
    <p:sldLayoutId id="2147497446" r:id="rId9"/>
    <p:sldLayoutId id="2147497447" r:id="rId10"/>
    <p:sldLayoutId id="21474974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06F3956-2A7F-C691-F325-C1632221800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4994996C-EB12-D0E5-A226-01A64E05F79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4AF3395-B77F-DCD7-F1A8-5B92F64FEC8B}"/>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cs typeface="+mn-cs"/>
              </a:defRPr>
            </a:lvl1pPr>
          </a:lstStyle>
          <a:p>
            <a:pPr>
              <a:defRPr/>
            </a:pPr>
            <a:endParaRPr lang="en-US"/>
          </a:p>
        </p:txBody>
      </p:sp>
      <p:sp>
        <p:nvSpPr>
          <p:cNvPr id="1029" name="Rectangle 5">
            <a:extLst>
              <a:ext uri="{FF2B5EF4-FFF2-40B4-BE49-F238E27FC236}">
                <a16:creationId xmlns:a16="http://schemas.microsoft.com/office/drawing/2014/main" id="{6D517B8E-52B2-A87C-B490-E25957F6B3BE}"/>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mn-cs"/>
              </a:defRPr>
            </a:lvl1pPr>
          </a:lstStyle>
          <a:p>
            <a:pPr>
              <a:defRPr/>
            </a:pPr>
            <a:endParaRPr lang="en-US"/>
          </a:p>
        </p:txBody>
      </p:sp>
      <p:sp>
        <p:nvSpPr>
          <p:cNvPr id="1030" name="Rectangle 6">
            <a:extLst>
              <a:ext uri="{FF2B5EF4-FFF2-40B4-BE49-F238E27FC236}">
                <a16:creationId xmlns:a16="http://schemas.microsoft.com/office/drawing/2014/main" id="{6C77DFA8-CB2E-3CAB-3A3E-FAF46C42C700}"/>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D44AA0B4-1DB0-4244-857B-E92D9016194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256" r:id="rId1"/>
    <p:sldLayoutId id="2147497257" r:id="rId2"/>
    <p:sldLayoutId id="2147497258" r:id="rId3"/>
    <p:sldLayoutId id="2147497259" r:id="rId4"/>
    <p:sldLayoutId id="2147497260" r:id="rId5"/>
    <p:sldLayoutId id="2147497261" r:id="rId6"/>
    <p:sldLayoutId id="2147497262" r:id="rId7"/>
    <p:sldLayoutId id="2147497263" r:id="rId8"/>
    <p:sldLayoutId id="2147497264" r:id="rId9"/>
    <p:sldLayoutId id="2147497265" r:id="rId10"/>
    <p:sldLayoutId id="21474972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a:extLst>
              <a:ext uri="{FF2B5EF4-FFF2-40B4-BE49-F238E27FC236}">
                <a16:creationId xmlns:a16="http://schemas.microsoft.com/office/drawing/2014/main" id="{6D3008F0-E0FC-49AC-B02D-74CEF98CCD2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a:extLst>
              <a:ext uri="{FF2B5EF4-FFF2-40B4-BE49-F238E27FC236}">
                <a16:creationId xmlns:a16="http://schemas.microsoft.com/office/drawing/2014/main" id="{2ABB73C0-475C-4B91-96CF-FD3BFE20EB4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6935C4-12CE-1F0A-E5A6-8B060A7C3F3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8A6E381E-1097-4D6E-B8FB-A79B519F05D2}" type="datetimeFigureOut">
              <a:rPr lang="en-US"/>
              <a:pPr>
                <a:defRPr/>
              </a:pPr>
              <a:t>5/16/2023</a:t>
            </a:fld>
            <a:endParaRPr lang="en-US"/>
          </a:p>
        </p:txBody>
      </p:sp>
      <p:sp>
        <p:nvSpPr>
          <p:cNvPr id="5" name="Footer Placeholder 4">
            <a:extLst>
              <a:ext uri="{FF2B5EF4-FFF2-40B4-BE49-F238E27FC236}">
                <a16:creationId xmlns:a16="http://schemas.microsoft.com/office/drawing/2014/main" id="{ED66D588-D4DA-DD57-427A-24F10F70CD6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4F34A034-396E-16BB-1F11-6BC81AB5D79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1330AC05-5F4B-43A0-8688-7A86E481631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449" r:id="rId1"/>
    <p:sldLayoutId id="2147497450" r:id="rId2"/>
    <p:sldLayoutId id="2147497451" r:id="rId3"/>
    <p:sldLayoutId id="2147497452" r:id="rId4"/>
    <p:sldLayoutId id="2147497453" r:id="rId5"/>
    <p:sldLayoutId id="2147497454" r:id="rId6"/>
    <p:sldLayoutId id="2147497455" r:id="rId7"/>
    <p:sldLayoutId id="2147497456" r:id="rId8"/>
    <p:sldLayoutId id="2147497457" r:id="rId9"/>
    <p:sldLayoutId id="2147497458" r:id="rId10"/>
    <p:sldLayoutId id="21474974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a:extLst>
              <a:ext uri="{FF2B5EF4-FFF2-40B4-BE49-F238E27FC236}">
                <a16:creationId xmlns:a16="http://schemas.microsoft.com/office/drawing/2014/main" id="{70F90BD0-E0AC-7B3E-332E-23D72DC1358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Text Placeholder 2">
            <a:extLst>
              <a:ext uri="{FF2B5EF4-FFF2-40B4-BE49-F238E27FC236}">
                <a16:creationId xmlns:a16="http://schemas.microsoft.com/office/drawing/2014/main" id="{EA0BE184-2360-77C6-749A-DD48617C6F7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26BC71F-F428-F207-3541-FE40C353532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72B7D4F6-DAFE-422D-B175-B22073276380}" type="datetimeFigureOut">
              <a:rPr lang="en-US"/>
              <a:pPr>
                <a:defRPr/>
              </a:pPr>
              <a:t>5/16/2023</a:t>
            </a:fld>
            <a:endParaRPr lang="en-US"/>
          </a:p>
        </p:txBody>
      </p:sp>
      <p:sp>
        <p:nvSpPr>
          <p:cNvPr id="5" name="Footer Placeholder 4">
            <a:extLst>
              <a:ext uri="{FF2B5EF4-FFF2-40B4-BE49-F238E27FC236}">
                <a16:creationId xmlns:a16="http://schemas.microsoft.com/office/drawing/2014/main" id="{F6F95103-5CF2-E645-8B1F-9970C6AB664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55542394-B7D8-69D9-B5E3-F8E8654AB84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42402D03-2F54-4697-8EA0-BD7792ADE1D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460" r:id="rId1"/>
    <p:sldLayoutId id="2147497461" r:id="rId2"/>
    <p:sldLayoutId id="2147497462" r:id="rId3"/>
    <p:sldLayoutId id="2147497463" r:id="rId4"/>
    <p:sldLayoutId id="2147497464" r:id="rId5"/>
    <p:sldLayoutId id="2147497465" r:id="rId6"/>
    <p:sldLayoutId id="2147497466" r:id="rId7"/>
    <p:sldLayoutId id="2147497467" r:id="rId8"/>
    <p:sldLayoutId id="2147497468" r:id="rId9"/>
    <p:sldLayoutId id="2147497469" r:id="rId10"/>
    <p:sldLayoutId id="21474974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itle Placeholder 1">
            <a:extLst>
              <a:ext uri="{FF2B5EF4-FFF2-40B4-BE49-F238E27FC236}">
                <a16:creationId xmlns:a16="http://schemas.microsoft.com/office/drawing/2014/main" id="{02544585-EF92-6953-00D4-3F8DDBDB317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Text Placeholder 2">
            <a:extLst>
              <a:ext uri="{FF2B5EF4-FFF2-40B4-BE49-F238E27FC236}">
                <a16:creationId xmlns:a16="http://schemas.microsoft.com/office/drawing/2014/main" id="{73081D75-2467-9DF2-6FDA-9666BA2CD6B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22C0BB5-1221-4F43-AE3D-90D0EB7704E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1BBBBBBB-DFBA-4121-A0C8-72BF2C9C9989}" type="datetimeFigureOut">
              <a:rPr lang="en-US"/>
              <a:pPr>
                <a:defRPr/>
              </a:pPr>
              <a:t>5/16/2023</a:t>
            </a:fld>
            <a:endParaRPr lang="en-US"/>
          </a:p>
        </p:txBody>
      </p:sp>
      <p:sp>
        <p:nvSpPr>
          <p:cNvPr id="5" name="Footer Placeholder 4">
            <a:extLst>
              <a:ext uri="{FF2B5EF4-FFF2-40B4-BE49-F238E27FC236}">
                <a16:creationId xmlns:a16="http://schemas.microsoft.com/office/drawing/2014/main" id="{63B7A24E-5E4B-3433-99C7-94073AF7FDF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FBB9F7AE-B7FF-C7F6-4FE3-C44BF386507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EAEC9FE1-7C5D-4B30-A069-47CF96987E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471" r:id="rId1"/>
    <p:sldLayoutId id="2147497472" r:id="rId2"/>
    <p:sldLayoutId id="2147497473" r:id="rId3"/>
    <p:sldLayoutId id="2147497474" r:id="rId4"/>
    <p:sldLayoutId id="2147497475" r:id="rId5"/>
    <p:sldLayoutId id="2147497476" r:id="rId6"/>
    <p:sldLayoutId id="2147497477" r:id="rId7"/>
    <p:sldLayoutId id="2147497478" r:id="rId8"/>
    <p:sldLayoutId id="2147497479" r:id="rId9"/>
    <p:sldLayoutId id="2147497480" r:id="rId10"/>
    <p:sldLayoutId id="21474974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DEB2DC8C-4D54-685C-084A-65A24B5368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Text Placeholder 2">
            <a:extLst>
              <a:ext uri="{FF2B5EF4-FFF2-40B4-BE49-F238E27FC236}">
                <a16:creationId xmlns:a16="http://schemas.microsoft.com/office/drawing/2014/main" id="{4DE77AB5-7F5F-E7C2-A7D1-FC0FE61658F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9A0C78E-1261-76B1-6F35-581524CD84C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A6A983C7-C3A8-41CD-8B4A-F77637C56F29}" type="datetimeFigureOut">
              <a:rPr lang="en-US"/>
              <a:pPr>
                <a:defRPr/>
              </a:pPr>
              <a:t>5/16/2023</a:t>
            </a:fld>
            <a:endParaRPr lang="en-US"/>
          </a:p>
        </p:txBody>
      </p:sp>
      <p:sp>
        <p:nvSpPr>
          <p:cNvPr id="5" name="Footer Placeholder 4">
            <a:extLst>
              <a:ext uri="{FF2B5EF4-FFF2-40B4-BE49-F238E27FC236}">
                <a16:creationId xmlns:a16="http://schemas.microsoft.com/office/drawing/2014/main" id="{0D4C81AF-DC23-C90C-DE23-55DF7EE1C2E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697C362D-C57A-7EBE-303C-EEBF434EE14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F0FA2F71-F5D3-484D-A713-CD7DDD857EA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482" r:id="rId1"/>
    <p:sldLayoutId id="2147497483" r:id="rId2"/>
    <p:sldLayoutId id="2147497484" r:id="rId3"/>
    <p:sldLayoutId id="2147497485" r:id="rId4"/>
    <p:sldLayoutId id="2147497486" r:id="rId5"/>
    <p:sldLayoutId id="2147497487" r:id="rId6"/>
    <p:sldLayoutId id="2147497488" r:id="rId7"/>
    <p:sldLayoutId id="2147497489" r:id="rId8"/>
    <p:sldLayoutId id="2147497490" r:id="rId9"/>
    <p:sldLayoutId id="2147497491" r:id="rId10"/>
    <p:sldLayoutId id="21474974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Placeholder 1">
            <a:extLst>
              <a:ext uri="{FF2B5EF4-FFF2-40B4-BE49-F238E27FC236}">
                <a16:creationId xmlns:a16="http://schemas.microsoft.com/office/drawing/2014/main" id="{5498675D-C9A3-DEF3-652C-140D4317E86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Text Placeholder 2">
            <a:extLst>
              <a:ext uri="{FF2B5EF4-FFF2-40B4-BE49-F238E27FC236}">
                <a16:creationId xmlns:a16="http://schemas.microsoft.com/office/drawing/2014/main" id="{3EA79A53-9FE0-37D5-C7B9-6441C99EB91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094F361-A72C-9EB3-868E-D0954123062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0C751713-155C-4CC0-ABA6-5C36240D6D60}" type="datetimeFigureOut">
              <a:rPr lang="en-US"/>
              <a:pPr>
                <a:defRPr/>
              </a:pPr>
              <a:t>5/16/2023</a:t>
            </a:fld>
            <a:endParaRPr lang="en-US"/>
          </a:p>
        </p:txBody>
      </p:sp>
      <p:sp>
        <p:nvSpPr>
          <p:cNvPr id="5" name="Footer Placeholder 4">
            <a:extLst>
              <a:ext uri="{FF2B5EF4-FFF2-40B4-BE49-F238E27FC236}">
                <a16:creationId xmlns:a16="http://schemas.microsoft.com/office/drawing/2014/main" id="{0DE1D796-3FAC-AC5A-00C0-EAB73CCA650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C84EA6EA-6135-A5B5-A89E-8DC843559FA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A7BE8D2D-C7A9-4E33-88AE-0179421A045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493" r:id="rId1"/>
    <p:sldLayoutId id="2147497494" r:id="rId2"/>
    <p:sldLayoutId id="2147497495" r:id="rId3"/>
    <p:sldLayoutId id="2147497496" r:id="rId4"/>
    <p:sldLayoutId id="2147497497" r:id="rId5"/>
    <p:sldLayoutId id="2147497498" r:id="rId6"/>
    <p:sldLayoutId id="2147497499" r:id="rId7"/>
    <p:sldLayoutId id="2147497500" r:id="rId8"/>
    <p:sldLayoutId id="2147497501" r:id="rId9"/>
    <p:sldLayoutId id="2147497502" r:id="rId10"/>
    <p:sldLayoutId id="21474975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34278" y="212597"/>
            <a:ext cx="4675442" cy="574040"/>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487681" y="2424810"/>
            <a:ext cx="4107656" cy="276999"/>
          </a:xfrm>
          <a:prstGeom prst="rect">
            <a:avLst/>
          </a:prstGeom>
        </p:spPr>
        <p:txBody>
          <a:bodyPr wrap="square" lIns="0" tIns="0" rIns="0" bIns="0">
            <a:spAutoFit/>
          </a:bodyPr>
          <a:lstStyle>
            <a:lvl1pPr>
              <a:defRPr sz="1800" b="1" i="1">
                <a:solidFill>
                  <a:schemeClr val="tx1"/>
                </a:solidFill>
                <a:latin typeface="Nimbus Mono L"/>
                <a:cs typeface="Nimbus Mono L"/>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8937825"/>
      </p:ext>
    </p:extLst>
  </p:cSld>
  <p:clrMap bg1="lt1" tx1="dk1" bg2="lt2" tx2="dk2" accent1="accent1" accent2="accent2" accent3="accent3" accent4="accent4" accent5="accent5" accent6="accent6" hlink="hlink" folHlink="folHlink"/>
  <p:sldLayoutIdLst>
    <p:sldLayoutId id="2147497505" r:id="rId1"/>
    <p:sldLayoutId id="2147497506" r:id="rId2"/>
    <p:sldLayoutId id="2147497507" r:id="rId3"/>
    <p:sldLayoutId id="2147497508" r:id="rId4"/>
    <p:sldLayoutId id="2147497509"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85621-E123-4FC7-9A74-5290B4E6A392}" type="datetimeFigureOut">
              <a:rPr lang="en-US" smtClean="0"/>
              <a:t>5/16/2023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958C3-9579-4468-A1DD-F841A92AAAA6}" type="slidenum">
              <a:rPr lang="en-US" smtClean="0"/>
              <a:t>‹#›</a:t>
            </a:fld>
            <a:endParaRPr lang="en-US"/>
          </a:p>
        </p:txBody>
      </p:sp>
    </p:spTree>
    <p:extLst>
      <p:ext uri="{BB962C8B-B14F-4D97-AF65-F5344CB8AC3E}">
        <p14:creationId xmlns:p14="http://schemas.microsoft.com/office/powerpoint/2010/main" val="2368495599"/>
      </p:ext>
    </p:extLst>
  </p:cSld>
  <p:clrMap bg1="lt1" tx1="dk1" bg2="lt2" tx2="dk2" accent1="accent1" accent2="accent2" accent3="accent3" accent4="accent4" accent5="accent5" accent6="accent6" hlink="hlink" folHlink="folHlink"/>
  <p:sldLayoutIdLst>
    <p:sldLayoutId id="2147497511" r:id="rId1"/>
    <p:sldLayoutId id="2147497512" r:id="rId2"/>
    <p:sldLayoutId id="2147497513" r:id="rId3"/>
    <p:sldLayoutId id="2147497514" r:id="rId4"/>
    <p:sldLayoutId id="2147497515" r:id="rId5"/>
    <p:sldLayoutId id="2147497516" r:id="rId6"/>
    <p:sldLayoutId id="2147497517" r:id="rId7"/>
    <p:sldLayoutId id="2147497518" r:id="rId8"/>
    <p:sldLayoutId id="2147497519" r:id="rId9"/>
    <p:sldLayoutId id="2147497520" r:id="rId10"/>
    <p:sldLayoutId id="21474975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639739"/>
      </p:ext>
    </p:extLst>
  </p:cSld>
  <p:clrMap bg1="lt1" tx1="dk1" bg2="lt2" tx2="dk2" accent1="accent1" accent2="accent2" accent3="accent3" accent4="accent4" accent5="accent5" accent6="accent6" hlink="hlink" folHlink="folHlink"/>
  <p:sldLayoutIdLst>
    <p:sldLayoutId id="2147497523" r:id="rId1"/>
    <p:sldLayoutId id="2147497524" r:id="rId2"/>
    <p:sldLayoutId id="2147497525" r:id="rId3"/>
    <p:sldLayoutId id="2147497526" r:id="rId4"/>
    <p:sldLayoutId id="2147497527" r:id="rId5"/>
    <p:sldLayoutId id="2147497528" r:id="rId6"/>
    <p:sldLayoutId id="2147497529" r:id="rId7"/>
    <p:sldLayoutId id="2147497530" r:id="rId8"/>
    <p:sldLayoutId id="2147497531" r:id="rId9"/>
    <p:sldLayoutId id="2147497532" r:id="rId10"/>
    <p:sldLayoutId id="214749753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1F6DF4-D929-1F9D-8753-91558320CE2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4958B63-9BF3-D4B5-0976-F606261705F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43F1E5-900A-C097-5061-20363EACC80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p>
        </p:txBody>
      </p:sp>
      <p:sp>
        <p:nvSpPr>
          <p:cNvPr id="1029" name="Rectangle 5">
            <a:extLst>
              <a:ext uri="{FF2B5EF4-FFF2-40B4-BE49-F238E27FC236}">
                <a16:creationId xmlns:a16="http://schemas.microsoft.com/office/drawing/2014/main" id="{6D58BB83-99BF-0D01-2DE1-7DA85375951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p>
        </p:txBody>
      </p:sp>
      <p:sp>
        <p:nvSpPr>
          <p:cNvPr id="1030" name="Rectangle 6">
            <a:extLst>
              <a:ext uri="{FF2B5EF4-FFF2-40B4-BE49-F238E27FC236}">
                <a16:creationId xmlns:a16="http://schemas.microsoft.com/office/drawing/2014/main" id="{03821690-A97E-AC63-1CF5-06F29C476D2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1641066-F72A-4070-9701-D4E5C562F397}" type="slidenum">
              <a:rPr lang="en-US" altLang="en-US"/>
              <a:pPr/>
              <a:t>‹#›</a:t>
            </a:fld>
            <a:endParaRPr lang="en-US" altLang="en-US"/>
          </a:p>
        </p:txBody>
      </p:sp>
    </p:spTree>
    <p:extLst>
      <p:ext uri="{BB962C8B-B14F-4D97-AF65-F5344CB8AC3E}">
        <p14:creationId xmlns:p14="http://schemas.microsoft.com/office/powerpoint/2010/main" val="2202173846"/>
      </p:ext>
    </p:extLst>
  </p:cSld>
  <p:clrMap bg1="lt1" tx1="dk1" bg2="lt2" tx2="dk2" accent1="accent1" accent2="accent2" accent3="accent3" accent4="accent4" accent5="accent5" accent6="accent6" hlink="hlink" folHlink="folHlink"/>
  <p:sldLayoutIdLst>
    <p:sldLayoutId id="2147497535" r:id="rId1"/>
    <p:sldLayoutId id="2147497536" r:id="rId2"/>
    <p:sldLayoutId id="2147497537" r:id="rId3"/>
    <p:sldLayoutId id="2147497538" r:id="rId4"/>
    <p:sldLayoutId id="2147497539" r:id="rId5"/>
    <p:sldLayoutId id="2147497540" r:id="rId6"/>
    <p:sldLayoutId id="2147497541" r:id="rId7"/>
    <p:sldLayoutId id="2147497542" r:id="rId8"/>
    <p:sldLayoutId id="2147497543" r:id="rId9"/>
    <p:sldLayoutId id="2147497544" r:id="rId10"/>
    <p:sldLayoutId id="21474975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3B4E68-36FF-654D-481E-2496CE2E6662}"/>
              </a:ext>
            </a:extLst>
          </p:cNvPr>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a:extLst>
              <a:ext uri="{FF2B5EF4-FFF2-40B4-BE49-F238E27FC236}">
                <a16:creationId xmlns:a16="http://schemas.microsoft.com/office/drawing/2014/main" id="{794D9AE7-0091-08C9-4DA9-9A8FC6C352E9}"/>
              </a:ext>
            </a:extLst>
          </p:cNvPr>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Rectangle 8">
            <a:extLst>
              <a:ext uri="{FF2B5EF4-FFF2-40B4-BE49-F238E27FC236}">
                <a16:creationId xmlns:a16="http://schemas.microsoft.com/office/drawing/2014/main" id="{E5182C4F-C8A3-22D3-5148-01A458F024F0}"/>
              </a:ext>
            </a:extLst>
          </p:cNvPr>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a:extLst>
              <a:ext uri="{FF2B5EF4-FFF2-40B4-BE49-F238E27FC236}">
                <a16:creationId xmlns:a16="http://schemas.microsoft.com/office/drawing/2014/main" id="{5AA401C7-87D5-6484-9151-894AAE236A5D}"/>
              </a:ext>
            </a:extLst>
          </p:cNvPr>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AD7FF50F-741E-A78F-511D-33B10B988581}"/>
              </a:ext>
            </a:extLst>
          </p:cNvPr>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11">
            <a:extLst>
              <a:ext uri="{FF2B5EF4-FFF2-40B4-BE49-F238E27FC236}">
                <a16:creationId xmlns:a16="http://schemas.microsoft.com/office/drawing/2014/main" id="{95B7959E-2909-ECB6-BEE8-A325F5039F2D}"/>
              </a:ext>
            </a:extLst>
          </p:cNvPr>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a:extLst>
              <a:ext uri="{FF2B5EF4-FFF2-40B4-BE49-F238E27FC236}">
                <a16:creationId xmlns:a16="http://schemas.microsoft.com/office/drawing/2014/main" id="{9A4C9C33-B1BC-0F2B-FFE7-71A37339AE75}"/>
              </a:ext>
            </a:extLst>
          </p:cNvPr>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a:extLst>
              <a:ext uri="{FF2B5EF4-FFF2-40B4-BE49-F238E27FC236}">
                <a16:creationId xmlns:a16="http://schemas.microsoft.com/office/drawing/2014/main" id="{0B047FDF-A90E-604A-12E1-B61D2263A3C7}"/>
              </a:ext>
            </a:extLst>
          </p:cNvPr>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7" name="Rectangle 16">
            <a:extLst>
              <a:ext uri="{FF2B5EF4-FFF2-40B4-BE49-F238E27FC236}">
                <a16:creationId xmlns:a16="http://schemas.microsoft.com/office/drawing/2014/main" id="{070BB234-BF55-AE9E-931F-BB844F37AE6F}"/>
              </a:ext>
            </a:extLst>
          </p:cNvPr>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2" name="Title Placeholder 21">
            <a:extLst>
              <a:ext uri="{FF2B5EF4-FFF2-40B4-BE49-F238E27FC236}">
                <a16:creationId xmlns:a16="http://schemas.microsoft.com/office/drawing/2014/main" id="{482A34CB-4F8C-A91B-FC42-5C903ACD0FBE}"/>
              </a:ext>
            </a:extLst>
          </p:cNvPr>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3084" name="Text Placeholder 12">
            <a:extLst>
              <a:ext uri="{FF2B5EF4-FFF2-40B4-BE49-F238E27FC236}">
                <a16:creationId xmlns:a16="http://schemas.microsoft.com/office/drawing/2014/main" id="{776B0151-3D9D-CA62-2546-8A5923A872FE}"/>
              </a:ext>
            </a:extLst>
          </p:cNvPr>
          <p:cNvSpPr>
            <a:spLocks noGrp="1" noChangeArrowheads="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6EABA54F-D7E2-40F1-908A-4884AB128FD0}"/>
              </a:ext>
            </a:extLst>
          </p:cNvPr>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defRPr>
            </a:lvl1pPr>
            <a:extLst/>
          </a:lstStyle>
          <a:p>
            <a:pPr>
              <a:defRPr/>
            </a:pPr>
            <a:fld id="{5AFBD830-B9D3-46AE-9AC5-F0778DD935BD}" type="datetimeFigureOut">
              <a:rPr lang="en-US"/>
              <a:pPr>
                <a:defRPr/>
              </a:pPr>
              <a:t>5/16/2023</a:t>
            </a:fld>
            <a:endParaRPr lang="en-US"/>
          </a:p>
        </p:txBody>
      </p:sp>
      <p:sp>
        <p:nvSpPr>
          <p:cNvPr id="3" name="Footer Placeholder 2">
            <a:extLst>
              <a:ext uri="{FF2B5EF4-FFF2-40B4-BE49-F238E27FC236}">
                <a16:creationId xmlns:a16="http://schemas.microsoft.com/office/drawing/2014/main" id="{A853ED05-535E-C5AD-B63B-CC9A63905521}"/>
              </a:ext>
            </a:extLst>
          </p:cNvPr>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defRPr>
            </a:lvl1pPr>
            <a:extLst/>
          </a:lstStyle>
          <a:p>
            <a:pPr>
              <a:defRPr/>
            </a:pPr>
            <a:endParaRPr lang="en-US"/>
          </a:p>
        </p:txBody>
      </p:sp>
      <p:sp>
        <p:nvSpPr>
          <p:cNvPr id="23" name="Slide Number Placeholder 22">
            <a:extLst>
              <a:ext uri="{FF2B5EF4-FFF2-40B4-BE49-F238E27FC236}">
                <a16:creationId xmlns:a16="http://schemas.microsoft.com/office/drawing/2014/main" id="{F2A3C24C-31C3-C729-318A-634AF2536F43}"/>
              </a:ext>
            </a:extLst>
          </p:cNvPr>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rgbClr val="D6ECFF"/>
                </a:solidFill>
              </a:defRPr>
            </a:lvl1pPr>
          </a:lstStyle>
          <a:p>
            <a:pPr>
              <a:defRPr/>
            </a:pPr>
            <a:fld id="{427729C6-6A51-40AF-BBC8-1ECFEA27752C}"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7267" r:id="rId1"/>
    <p:sldLayoutId id="2147497240" r:id="rId2"/>
    <p:sldLayoutId id="2147497268" r:id="rId3"/>
    <p:sldLayoutId id="2147497269" r:id="rId4"/>
    <p:sldLayoutId id="2147497270" r:id="rId5"/>
    <p:sldLayoutId id="2147497241" r:id="rId6"/>
    <p:sldLayoutId id="2147497271" r:id="rId7"/>
    <p:sldLayoutId id="2147497242" r:id="rId8"/>
    <p:sldLayoutId id="2147497272" r:id="rId9"/>
    <p:sldLayoutId id="2147497243" r:id="rId10"/>
    <p:sldLayoutId id="2147497244"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anose="020B0609020204030204" pitchFamily="49" charset="0"/>
        </a:defRPr>
      </a:lvl2pPr>
      <a:lvl3pPr algn="l" rtl="0" eaLnBrk="0" fontAlgn="base" hangingPunct="0">
        <a:spcBef>
          <a:spcPct val="0"/>
        </a:spcBef>
        <a:spcAft>
          <a:spcPct val="0"/>
        </a:spcAft>
        <a:defRPr sz="4000">
          <a:solidFill>
            <a:srgbClr val="C1EEFF"/>
          </a:solidFill>
          <a:latin typeface="Consolas" panose="020B0609020204030204" pitchFamily="49" charset="0"/>
        </a:defRPr>
      </a:lvl3pPr>
      <a:lvl4pPr algn="l" rtl="0" eaLnBrk="0" fontAlgn="base" hangingPunct="0">
        <a:spcBef>
          <a:spcPct val="0"/>
        </a:spcBef>
        <a:spcAft>
          <a:spcPct val="0"/>
        </a:spcAft>
        <a:defRPr sz="4000">
          <a:solidFill>
            <a:srgbClr val="C1EEFF"/>
          </a:solidFill>
          <a:latin typeface="Consolas" panose="020B0609020204030204" pitchFamily="49" charset="0"/>
        </a:defRPr>
      </a:lvl4pPr>
      <a:lvl5pPr algn="l" rtl="0" eaLnBrk="0" fontAlgn="base" hangingPunct="0">
        <a:spcBef>
          <a:spcPct val="0"/>
        </a:spcBef>
        <a:spcAft>
          <a:spcPct val="0"/>
        </a:spcAft>
        <a:defRPr sz="4000">
          <a:solidFill>
            <a:srgbClr val="C1EEFF"/>
          </a:solidFill>
          <a:latin typeface="Consolas" panose="020B0609020204030204" pitchFamily="49" charset="0"/>
        </a:defRPr>
      </a:lvl5pPr>
      <a:lvl6pPr marL="457200" algn="l" rtl="0" fontAlgn="base">
        <a:spcBef>
          <a:spcPct val="0"/>
        </a:spcBef>
        <a:spcAft>
          <a:spcPct val="0"/>
        </a:spcAft>
        <a:defRPr sz="4000">
          <a:solidFill>
            <a:srgbClr val="C1EEFF"/>
          </a:solidFill>
          <a:latin typeface="Consolas" panose="020B0609020204030204" pitchFamily="49" charset="0"/>
        </a:defRPr>
      </a:lvl6pPr>
      <a:lvl7pPr marL="914400" algn="l" rtl="0" fontAlgn="base">
        <a:spcBef>
          <a:spcPct val="0"/>
        </a:spcBef>
        <a:spcAft>
          <a:spcPct val="0"/>
        </a:spcAft>
        <a:defRPr sz="4000">
          <a:solidFill>
            <a:srgbClr val="C1EEFF"/>
          </a:solidFill>
          <a:latin typeface="Consolas" panose="020B0609020204030204" pitchFamily="49" charset="0"/>
        </a:defRPr>
      </a:lvl7pPr>
      <a:lvl8pPr marL="1371600" algn="l" rtl="0" fontAlgn="base">
        <a:spcBef>
          <a:spcPct val="0"/>
        </a:spcBef>
        <a:spcAft>
          <a:spcPct val="0"/>
        </a:spcAft>
        <a:defRPr sz="4000">
          <a:solidFill>
            <a:srgbClr val="C1EEFF"/>
          </a:solidFill>
          <a:latin typeface="Consolas" panose="020B0609020204030204" pitchFamily="49" charset="0"/>
        </a:defRPr>
      </a:lvl8pPr>
      <a:lvl9pPr marL="1828800" algn="l" rtl="0" fontAlgn="base">
        <a:spcBef>
          <a:spcPct val="0"/>
        </a:spcBef>
        <a:spcAft>
          <a:spcPct val="0"/>
        </a:spcAft>
        <a:defRPr sz="4000">
          <a:solidFill>
            <a:srgbClr val="C1EEFF"/>
          </a:solidFill>
          <a:latin typeface="Consolas" panose="020B0609020204030204"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6D5458AB-82C1-3D88-1095-FBD4CFC0024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DFC0666D-452C-F8A0-9783-066E79D6CE5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79920F6-7BEF-2F6D-7AE8-E12D8A9EE52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FDB7F2AF-EC90-418C-A2A9-D9BA8E65C992}" type="datetimeFigureOut">
              <a:rPr lang="en-US"/>
              <a:pPr>
                <a:defRPr/>
              </a:pPr>
              <a:t>5/16/2023</a:t>
            </a:fld>
            <a:endParaRPr lang="en-US"/>
          </a:p>
        </p:txBody>
      </p:sp>
      <p:sp>
        <p:nvSpPr>
          <p:cNvPr id="5" name="Footer Placeholder 4">
            <a:extLst>
              <a:ext uri="{FF2B5EF4-FFF2-40B4-BE49-F238E27FC236}">
                <a16:creationId xmlns:a16="http://schemas.microsoft.com/office/drawing/2014/main" id="{B9033ECC-8884-ADE8-230C-83353001453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D5124068-0684-9821-F0C6-4F97476061F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67A5980B-2E2C-426A-BDE3-2A05C2A5FB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273" r:id="rId1"/>
    <p:sldLayoutId id="2147497274" r:id="rId2"/>
    <p:sldLayoutId id="2147497275" r:id="rId3"/>
    <p:sldLayoutId id="2147497276" r:id="rId4"/>
    <p:sldLayoutId id="2147497277" r:id="rId5"/>
    <p:sldLayoutId id="2147497278" r:id="rId6"/>
    <p:sldLayoutId id="2147497279" r:id="rId7"/>
    <p:sldLayoutId id="2147497280" r:id="rId8"/>
    <p:sldLayoutId id="2147497281" r:id="rId9"/>
    <p:sldLayoutId id="2147497282" r:id="rId10"/>
    <p:sldLayoutId id="21474972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62E69F3A-7C91-E26E-1506-BCA6083EA32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FE1A88DE-D942-1500-71EF-CD040737E0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B8AC497-CE7E-19F9-CD6E-8393D5CB442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D58642D8-27ED-4101-9401-185B4C220C4B}" type="datetimeFigureOut">
              <a:rPr lang="en-US"/>
              <a:pPr>
                <a:defRPr/>
              </a:pPr>
              <a:t>5/16/2023</a:t>
            </a:fld>
            <a:endParaRPr lang="en-US"/>
          </a:p>
        </p:txBody>
      </p:sp>
      <p:sp>
        <p:nvSpPr>
          <p:cNvPr id="5" name="Footer Placeholder 4">
            <a:extLst>
              <a:ext uri="{FF2B5EF4-FFF2-40B4-BE49-F238E27FC236}">
                <a16:creationId xmlns:a16="http://schemas.microsoft.com/office/drawing/2014/main" id="{F299F01E-14EE-3C6F-9CB0-6156784D37D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3A76BD45-1189-CF38-6159-188D2C06C5B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B1E1C676-0AFE-413F-8CE7-D435FFDFF2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284" r:id="rId1"/>
    <p:sldLayoutId id="2147497285" r:id="rId2"/>
    <p:sldLayoutId id="2147497286" r:id="rId3"/>
    <p:sldLayoutId id="2147497287" r:id="rId4"/>
    <p:sldLayoutId id="2147497288" r:id="rId5"/>
    <p:sldLayoutId id="2147497289" r:id="rId6"/>
    <p:sldLayoutId id="2147497290" r:id="rId7"/>
    <p:sldLayoutId id="2147497291" r:id="rId8"/>
    <p:sldLayoutId id="2147497292" r:id="rId9"/>
    <p:sldLayoutId id="2147497293" r:id="rId10"/>
    <p:sldLayoutId id="21474972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BF1ACB3C-8544-4A3A-0813-0260C346F86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9D5AEDB9-8606-C673-9D50-9FAD12F5AC5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1146D3-C1C7-BD33-CAB6-546E155C152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E55C6DC7-8F5E-4F2B-B462-C4A61F8C4F61}" type="datetimeFigureOut">
              <a:rPr lang="en-US"/>
              <a:pPr>
                <a:defRPr/>
              </a:pPr>
              <a:t>5/16/2023</a:t>
            </a:fld>
            <a:endParaRPr lang="en-US"/>
          </a:p>
        </p:txBody>
      </p:sp>
      <p:sp>
        <p:nvSpPr>
          <p:cNvPr id="5" name="Footer Placeholder 4">
            <a:extLst>
              <a:ext uri="{FF2B5EF4-FFF2-40B4-BE49-F238E27FC236}">
                <a16:creationId xmlns:a16="http://schemas.microsoft.com/office/drawing/2014/main" id="{5D420B7F-B9B0-F586-8214-7E7BAC53DD3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6CE450FA-D3B2-F90F-EA21-A839CC82EC3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26147606-C683-4507-90DB-F180B6DB1DB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295" r:id="rId1"/>
    <p:sldLayoutId id="2147497296" r:id="rId2"/>
    <p:sldLayoutId id="2147497297" r:id="rId3"/>
    <p:sldLayoutId id="2147497298" r:id="rId4"/>
    <p:sldLayoutId id="2147497299" r:id="rId5"/>
    <p:sldLayoutId id="2147497300" r:id="rId6"/>
    <p:sldLayoutId id="2147497301" r:id="rId7"/>
    <p:sldLayoutId id="2147497302" r:id="rId8"/>
    <p:sldLayoutId id="2147497303" r:id="rId9"/>
    <p:sldLayoutId id="2147497304" r:id="rId10"/>
    <p:sldLayoutId id="21474973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E41965D3-EB8C-5EFF-92D9-23C242BE2C2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3593F236-9099-E88D-EEC3-2D67DB0F5C1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E6FD8CB-DFF1-FEE0-F4B5-19164C8D9E0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470D7C99-6B50-44D2-859C-D1897336B98B}" type="datetimeFigureOut">
              <a:rPr lang="en-US"/>
              <a:pPr>
                <a:defRPr/>
              </a:pPr>
              <a:t>5/16/2023</a:t>
            </a:fld>
            <a:endParaRPr lang="en-US"/>
          </a:p>
        </p:txBody>
      </p:sp>
      <p:sp>
        <p:nvSpPr>
          <p:cNvPr id="5" name="Footer Placeholder 4">
            <a:extLst>
              <a:ext uri="{FF2B5EF4-FFF2-40B4-BE49-F238E27FC236}">
                <a16:creationId xmlns:a16="http://schemas.microsoft.com/office/drawing/2014/main" id="{2DAB0D30-AB42-B2AA-49D8-39C7573BFE5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09852E1B-9B09-684C-F0CA-57DF05B1E00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07C640F8-A10E-486B-982C-7DF817930FA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306" r:id="rId1"/>
    <p:sldLayoutId id="2147497307" r:id="rId2"/>
    <p:sldLayoutId id="2147497308" r:id="rId3"/>
    <p:sldLayoutId id="2147497309" r:id="rId4"/>
    <p:sldLayoutId id="2147497310" r:id="rId5"/>
    <p:sldLayoutId id="2147497311" r:id="rId6"/>
    <p:sldLayoutId id="2147497312" r:id="rId7"/>
    <p:sldLayoutId id="2147497313" r:id="rId8"/>
    <p:sldLayoutId id="2147497314" r:id="rId9"/>
    <p:sldLayoutId id="2147497315" r:id="rId10"/>
    <p:sldLayoutId id="21474973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A8CBFCB2-7D48-7B6A-4069-F6025F9F2B8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37CC22AD-D043-4645-A94A-7CEDD841EA3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1C056E-6543-67B7-32DF-9750D13D9A5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0AB00082-43D2-4745-8A4C-23B605CE78D3}" type="datetimeFigureOut">
              <a:rPr lang="en-US"/>
              <a:pPr>
                <a:defRPr/>
              </a:pPr>
              <a:t>5/16/2023</a:t>
            </a:fld>
            <a:endParaRPr lang="en-US"/>
          </a:p>
        </p:txBody>
      </p:sp>
      <p:sp>
        <p:nvSpPr>
          <p:cNvPr id="5" name="Footer Placeholder 4">
            <a:extLst>
              <a:ext uri="{FF2B5EF4-FFF2-40B4-BE49-F238E27FC236}">
                <a16:creationId xmlns:a16="http://schemas.microsoft.com/office/drawing/2014/main" id="{95CED9CC-69AF-DBE3-EFC6-763EAC49ADC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DE23A00D-5543-0FD9-5B62-937CBB55758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58D6F912-C211-4904-B245-DE1E802DEE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317" r:id="rId1"/>
    <p:sldLayoutId id="2147497318" r:id="rId2"/>
    <p:sldLayoutId id="2147497319" r:id="rId3"/>
    <p:sldLayoutId id="2147497320" r:id="rId4"/>
    <p:sldLayoutId id="2147497321" r:id="rId5"/>
    <p:sldLayoutId id="2147497322" r:id="rId6"/>
    <p:sldLayoutId id="2147497323" r:id="rId7"/>
    <p:sldLayoutId id="2147497324" r:id="rId8"/>
    <p:sldLayoutId id="2147497325" r:id="rId9"/>
    <p:sldLayoutId id="2147497326" r:id="rId10"/>
    <p:sldLayoutId id="21474973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C57FB305-9E9A-A3A9-F0C3-0EDCF440CBA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1E095713-03CF-BE62-A9E6-1AC9A13A3E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13216D9-0CCC-7C47-45D5-69F240B1EE1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Agency FB"/>
                <a:cs typeface="+mn-cs"/>
              </a:defRPr>
            </a:lvl1pPr>
          </a:lstStyle>
          <a:p>
            <a:pPr>
              <a:defRPr/>
            </a:pPr>
            <a:fld id="{5EDCE148-10A4-4433-B17E-7663E0073ADB}" type="datetimeFigureOut">
              <a:rPr lang="en-US"/>
              <a:pPr>
                <a:defRPr/>
              </a:pPr>
              <a:t>5/16/2023</a:t>
            </a:fld>
            <a:endParaRPr lang="en-US"/>
          </a:p>
        </p:txBody>
      </p:sp>
      <p:sp>
        <p:nvSpPr>
          <p:cNvPr id="5" name="Footer Placeholder 4">
            <a:extLst>
              <a:ext uri="{FF2B5EF4-FFF2-40B4-BE49-F238E27FC236}">
                <a16:creationId xmlns:a16="http://schemas.microsoft.com/office/drawing/2014/main" id="{B6157ED1-7CCB-4C14-4522-8785055C2AC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gency FB"/>
                <a:cs typeface="+mn-cs"/>
              </a:defRPr>
            </a:lvl1pPr>
          </a:lstStyle>
          <a:p>
            <a:pPr>
              <a:defRPr/>
            </a:pPr>
            <a:endParaRPr lang="en-US"/>
          </a:p>
        </p:txBody>
      </p:sp>
      <p:sp>
        <p:nvSpPr>
          <p:cNvPr id="6" name="Slide Number Placeholder 5">
            <a:extLst>
              <a:ext uri="{FF2B5EF4-FFF2-40B4-BE49-F238E27FC236}">
                <a16:creationId xmlns:a16="http://schemas.microsoft.com/office/drawing/2014/main" id="{7E07658B-1C29-162A-11DE-A8447C847CD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gency FB" panose="020B0503020202020204" pitchFamily="34" charset="0"/>
              </a:defRPr>
            </a:lvl1pPr>
          </a:lstStyle>
          <a:p>
            <a:pPr>
              <a:defRPr/>
            </a:pPr>
            <a:fld id="{EB5E7145-CE6A-4C6D-87BA-0C5251F514A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7328" r:id="rId1"/>
    <p:sldLayoutId id="2147497329" r:id="rId2"/>
    <p:sldLayoutId id="2147497330" r:id="rId3"/>
    <p:sldLayoutId id="2147497331" r:id="rId4"/>
    <p:sldLayoutId id="2147497332" r:id="rId5"/>
    <p:sldLayoutId id="2147497333" r:id="rId6"/>
    <p:sldLayoutId id="2147497334" r:id="rId7"/>
    <p:sldLayoutId id="2147497335" r:id="rId8"/>
    <p:sldLayoutId id="2147497336" r:id="rId9"/>
    <p:sldLayoutId id="2147497337" r:id="rId10"/>
    <p:sldLayoutId id="21474973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armer"/>
        </a:defRPr>
      </a:lvl2pPr>
      <a:lvl3pPr algn="ctr" rtl="0" eaLnBrk="0" fontAlgn="base" hangingPunct="0">
        <a:spcBef>
          <a:spcPct val="0"/>
        </a:spcBef>
        <a:spcAft>
          <a:spcPct val="0"/>
        </a:spcAft>
        <a:defRPr sz="4400">
          <a:solidFill>
            <a:schemeClr val="tx1"/>
          </a:solidFill>
          <a:latin typeface="Farmer"/>
        </a:defRPr>
      </a:lvl3pPr>
      <a:lvl4pPr algn="ctr" rtl="0" eaLnBrk="0" fontAlgn="base" hangingPunct="0">
        <a:spcBef>
          <a:spcPct val="0"/>
        </a:spcBef>
        <a:spcAft>
          <a:spcPct val="0"/>
        </a:spcAft>
        <a:defRPr sz="4400">
          <a:solidFill>
            <a:schemeClr val="tx1"/>
          </a:solidFill>
          <a:latin typeface="Farmer"/>
        </a:defRPr>
      </a:lvl4pPr>
      <a:lvl5pPr algn="ctr" rtl="0" eaLnBrk="0" fontAlgn="base" hangingPunct="0">
        <a:spcBef>
          <a:spcPct val="0"/>
        </a:spcBef>
        <a:spcAft>
          <a:spcPct val="0"/>
        </a:spcAft>
        <a:defRPr sz="4400">
          <a:solidFill>
            <a:schemeClr val="tx1"/>
          </a:solidFill>
          <a:latin typeface="Farmer"/>
        </a:defRPr>
      </a:lvl5pPr>
      <a:lvl6pPr marL="457200" algn="ctr" rtl="0" fontAlgn="base">
        <a:spcBef>
          <a:spcPct val="0"/>
        </a:spcBef>
        <a:spcAft>
          <a:spcPct val="0"/>
        </a:spcAft>
        <a:defRPr sz="4400">
          <a:solidFill>
            <a:schemeClr val="tx1"/>
          </a:solidFill>
          <a:latin typeface="Farmer"/>
        </a:defRPr>
      </a:lvl6pPr>
      <a:lvl7pPr marL="914400" algn="ctr" rtl="0" fontAlgn="base">
        <a:spcBef>
          <a:spcPct val="0"/>
        </a:spcBef>
        <a:spcAft>
          <a:spcPct val="0"/>
        </a:spcAft>
        <a:defRPr sz="4400">
          <a:solidFill>
            <a:schemeClr val="tx1"/>
          </a:solidFill>
          <a:latin typeface="Farmer"/>
        </a:defRPr>
      </a:lvl7pPr>
      <a:lvl8pPr marL="1371600" algn="ctr" rtl="0" fontAlgn="base">
        <a:spcBef>
          <a:spcPct val="0"/>
        </a:spcBef>
        <a:spcAft>
          <a:spcPct val="0"/>
        </a:spcAft>
        <a:defRPr sz="4400">
          <a:solidFill>
            <a:schemeClr val="tx1"/>
          </a:solidFill>
          <a:latin typeface="Farmer"/>
        </a:defRPr>
      </a:lvl8pPr>
      <a:lvl9pPr marL="1828800" algn="ctr" rtl="0" fontAlgn="base">
        <a:spcBef>
          <a:spcPct val="0"/>
        </a:spcBef>
        <a:spcAft>
          <a:spcPct val="0"/>
        </a:spcAft>
        <a:defRPr sz="4400">
          <a:solidFill>
            <a:schemeClr val="tx1"/>
          </a:solidFill>
          <a:latin typeface="Farmer"/>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112.xml"/><Relationship Id="rId1" Type="http://schemas.openxmlformats.org/officeDocument/2006/relationships/themeOverride" Target="../theme/themeOverride9.xml"/></Relationships>
</file>

<file path=ppt/slides/_rels/slide101.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45.png"/><Relationship Id="rId1" Type="http://schemas.openxmlformats.org/officeDocument/2006/relationships/slideLayout" Target="../slideLayouts/slideLayout123.xml"/><Relationship Id="rId4" Type="http://schemas.openxmlformats.org/officeDocument/2006/relationships/hyperlink" Target="http://www.flickr.com/photos/quinet/"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46.png"/><Relationship Id="rId1" Type="http://schemas.openxmlformats.org/officeDocument/2006/relationships/slideLayout" Target="../slideLayouts/slideLayout123.xml"/><Relationship Id="rId4" Type="http://schemas.openxmlformats.org/officeDocument/2006/relationships/hyperlink" Target="http://www.flickr.com/photos/quinet/"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47.png"/><Relationship Id="rId1" Type="http://schemas.openxmlformats.org/officeDocument/2006/relationships/slideLayout" Target="../slideLayouts/slideLayout123.xml"/><Relationship Id="rId4" Type="http://schemas.openxmlformats.org/officeDocument/2006/relationships/hyperlink" Target="http://www.flickr.com/photos/unitedsoybean/" TargetMode="Externa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51.wmf"/><Relationship Id="rId2" Type="http://schemas.openxmlformats.org/officeDocument/2006/relationships/slideLayout" Target="../slideLayouts/slideLayout123.xml"/><Relationship Id="rId1" Type="http://schemas.openxmlformats.org/officeDocument/2006/relationships/themeOverride" Target="../theme/themeOverride10.xml"/><Relationship Id="rId6" Type="http://schemas.openxmlformats.org/officeDocument/2006/relationships/image" Target="../media/image150.wmf"/><Relationship Id="rId5" Type="http://schemas.openxmlformats.org/officeDocument/2006/relationships/image" Target="../media/image149.png"/><Relationship Id="rId4" Type="http://schemas.openxmlformats.org/officeDocument/2006/relationships/image" Target="../media/image148.pn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134.xml"/><Relationship Id="rId1" Type="http://schemas.openxmlformats.org/officeDocument/2006/relationships/themeOverride" Target="../theme/themeOverride1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commons.wikimedia.org/wiki/User:Billy_Hathorn" TargetMode="External"/><Relationship Id="rId2" Type="http://schemas.openxmlformats.org/officeDocument/2006/relationships/image" Target="../media/image156.jpeg"/><Relationship Id="rId1" Type="http://schemas.openxmlformats.org/officeDocument/2006/relationships/slideLayout" Target="../slideLayouts/slideLayout145.xml"/></Relationships>
</file>

<file path=ppt/slides/_rels/slide11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1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56.xml"/></Relationships>
</file>

<file path=ppt/slides/_rels/slide12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56.xml"/></Relationships>
</file>

<file path=ppt/slides/_rels/slide12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56.xml"/></Relationships>
</file>

<file path=ppt/slides/_rels/slide12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2.xml"/></Relationships>
</file>

<file path=ppt/slides/_rels/slide12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7.xml"/><Relationship Id="rId1" Type="http://schemas.openxmlformats.org/officeDocument/2006/relationships/themeOverride" Target="../theme/themeOverride1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67.xml"/></Relationships>
</file>

<file path=ppt/slides/_rels/slide13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s://www.merriam-webster.com/dictionary/noun" TargetMode="External"/><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82.jpeg"/><Relationship Id="rId1" Type="http://schemas.openxmlformats.org/officeDocument/2006/relationships/slideLayout" Target="../slideLayouts/slideLayout178.xml"/><Relationship Id="rId4" Type="http://schemas.openxmlformats.org/officeDocument/2006/relationships/hyperlink" Target="http://www.flickr.com/photos/danmoyle/"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slideLayout" Target="../slideLayouts/slideLayout189.xml"/><Relationship Id="rId1" Type="http://schemas.openxmlformats.org/officeDocument/2006/relationships/themeOverride" Target="../theme/themeOverride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slideLayout" Target="../slideLayouts/slideLayout189.xml"/><Relationship Id="rId1" Type="http://schemas.openxmlformats.org/officeDocument/2006/relationships/themeOverride" Target="../theme/themeOverride14.xml"/><Relationship Id="rId5" Type="http://schemas.openxmlformats.org/officeDocument/2006/relationships/hyperlink" Target="http://www.flickr.com/photos/digitalcurrency/" TargetMode="External"/><Relationship Id="rId4" Type="http://schemas.openxmlformats.org/officeDocument/2006/relationships/hyperlink" Target="http://creativecommons.org/licenses/by/2.0/"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slideLayout" Target="../slideLayouts/slideLayout189.xml"/><Relationship Id="rId1" Type="http://schemas.openxmlformats.org/officeDocument/2006/relationships/themeOverride" Target="../theme/themeOverride15.xml"/><Relationship Id="rId5" Type="http://schemas.openxmlformats.org/officeDocument/2006/relationships/hyperlink" Target="http://www.flickr.com/photos/digitalcurrency/" TargetMode="External"/><Relationship Id="rId4" Type="http://schemas.openxmlformats.org/officeDocument/2006/relationships/hyperlink" Target="http://creativecommons.org/licenses/by/2.0/"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Layout" Target="../slideLayouts/slideLayout189.xml"/><Relationship Id="rId1" Type="http://schemas.openxmlformats.org/officeDocument/2006/relationships/themeOverride" Target="../theme/themeOverride16.xml"/><Relationship Id="rId5" Type="http://schemas.openxmlformats.org/officeDocument/2006/relationships/hyperlink" Target="http://www.flickr.com/photos/sirqitous/" TargetMode="External"/><Relationship Id="rId4" Type="http://schemas.openxmlformats.org/officeDocument/2006/relationships/hyperlink" Target="http://creativecommons.org/licenses/by/2.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178.xml"/><Relationship Id="rId1" Type="http://schemas.openxmlformats.org/officeDocument/2006/relationships/themeOverride" Target="../theme/themeOverride17.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7.xml"/><Relationship Id="rId1" Type="http://schemas.openxmlformats.org/officeDocument/2006/relationships/themeOverride" Target="../theme/themeOverride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89.png"/></Relationships>
</file>

<file path=ppt/slides/_rels/slide14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slideLayout" Target="../slideLayouts/slideLayout233.xml"/><Relationship Id="rId1" Type="http://schemas.openxmlformats.org/officeDocument/2006/relationships/themeOverride" Target="../theme/themeOverride19.xml"/><Relationship Id="rId6" Type="http://schemas.openxmlformats.org/officeDocument/2006/relationships/slide" Target="slide156.xml"/><Relationship Id="rId5" Type="http://schemas.openxmlformats.org/officeDocument/2006/relationships/slide" Target="slide154.xml"/><Relationship Id="rId4" Type="http://schemas.openxmlformats.org/officeDocument/2006/relationships/slide" Target="slide145.xml"/></Relationships>
</file>

<file path=ppt/slides/_rels/slide14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slideLayout" Target="../slideLayouts/slideLayout211.xml"/><Relationship Id="rId1" Type="http://schemas.openxmlformats.org/officeDocument/2006/relationships/themeOverride" Target="../theme/themeOverride20.xml"/></Relationships>
</file>

<file path=ppt/slides/_rels/slide14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slideLayout" Target="../slideLayouts/slideLayout200.xml"/><Relationship Id="rId1" Type="http://schemas.openxmlformats.org/officeDocument/2006/relationships/themeOverride" Target="../theme/themeOverride21.xml"/></Relationships>
</file>

<file path=ppt/slides/_rels/slide14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Layout" Target="../slideLayouts/slideLayout244.xml"/><Relationship Id="rId1" Type="http://schemas.openxmlformats.org/officeDocument/2006/relationships/themeOverride" Target="../theme/themeOverride22.xml"/><Relationship Id="rId6" Type="http://schemas.openxmlformats.org/officeDocument/2006/relationships/slide" Target="slide156.xml"/><Relationship Id="rId5" Type="http://schemas.openxmlformats.org/officeDocument/2006/relationships/slide" Target="slide154.xml"/><Relationship Id="rId4" Type="http://schemas.openxmlformats.org/officeDocument/2006/relationships/slide" Target="slide145.xml"/></Relationships>
</file>

<file path=ppt/slides/_rels/slide15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jpe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jpeg"/></Relationships>
</file>

<file path=ppt/slides/_rels/slide15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55.xml"/><Relationship Id="rId1" Type="http://schemas.openxmlformats.org/officeDocument/2006/relationships/themeOverride" Target="../theme/themeOverride23.xml"/><Relationship Id="rId6" Type="http://schemas.openxmlformats.org/officeDocument/2006/relationships/slide" Target="slide156.xml"/><Relationship Id="rId5" Type="http://schemas.openxmlformats.org/officeDocument/2006/relationships/slide" Target="slide154.xml"/><Relationship Id="rId4" Type="http://schemas.openxmlformats.org/officeDocument/2006/relationships/slide" Target="slide14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8.xml"/></Relationships>
</file>

<file path=ppt/slides/_rels/slide23.xml.rels><?xml version="1.0" encoding="UTF-8" standalone="yes"?>
<Relationships xmlns="http://schemas.openxmlformats.org/package/2006/relationships"><Relationship Id="rId3" Type="http://schemas.openxmlformats.org/officeDocument/2006/relationships/hyperlink" Target="https://www.history.com/news/thomas-nast-boss-tweed-cartoons" TargetMode="Externa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DZlzyf0NMQo?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tc.usf.edu/clipart/" TargetMode="External"/><Relationship Id="rId2" Type="http://schemas.openxmlformats.org/officeDocument/2006/relationships/hyperlink" Target="https://etc.usf.edu/clipart/67400/67414/67414_ball_box.htm"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hyperlink" Target="https://fcit.usf.edu/project/september-27-thomas-nast/"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fcit.usf.edu/project/september-27-thomas-nas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71.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5.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6.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loc.gov/classroom-materials/united-states-history-primary-source-timeline/rise-of-industrial-america-1876-1900/immigration-to-united-states-1851-1900/"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71.xml"/></Relationships>
</file>

<file path=ppt/slides/_rels/slide5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71.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8.e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video" Target="https://www.youtube.com/embed/Ss3RBpjvaFA"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04.wmf"/><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csub.edu/~gsantos/img0049.html"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www.csub.edu/~gsantos/img0050.htm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7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wmf"/><Relationship Id="rId7" Type="http://schemas.openxmlformats.org/officeDocument/2006/relationships/hyperlink" Target="http://en.wikipedia.org/wiki/Gentlemen's_Agreement_of_1907" TargetMode="External"/><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hyperlink" Target="http://upload.wikimedia.org/wikipedia/commons/9/9e/Flag_of_Japan.sv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35.xml"/><Relationship Id="rId1" Type="http://schemas.openxmlformats.org/officeDocument/2006/relationships/themeOverride" Target="../theme/themeOverride1.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png"/></Relationships>
</file>

<file path=ppt/slides/_rels/slide9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46.xml"/><Relationship Id="rId1" Type="http://schemas.openxmlformats.org/officeDocument/2006/relationships/themeOverride" Target="../theme/themeOverride2.xml"/></Relationships>
</file>

<file path=ppt/slides/_rels/slide9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46.xml"/><Relationship Id="rId1" Type="http://schemas.openxmlformats.org/officeDocument/2006/relationships/themeOverride" Target="../theme/themeOverride3.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68.xml"/><Relationship Id="rId1" Type="http://schemas.openxmlformats.org/officeDocument/2006/relationships/themeOverride" Target="../theme/themeOverride4.xml"/></Relationships>
</file>

<file path=ppt/slides/_rels/slide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101.xml"/><Relationship Id="rId1" Type="http://schemas.openxmlformats.org/officeDocument/2006/relationships/themeOverride" Target="../theme/themeOverride5.xml"/></Relationships>
</file>

<file path=ppt/slides/_rels/slide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79.xml"/><Relationship Id="rId1" Type="http://schemas.openxmlformats.org/officeDocument/2006/relationships/themeOverride" Target="../theme/themeOverride6.xml"/></Relationships>
</file>

<file path=ppt/slides/_rels/slide9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slideLayout" Target="../slideLayouts/slideLayout90.xml"/><Relationship Id="rId1" Type="http://schemas.openxmlformats.org/officeDocument/2006/relationships/themeOverride" Target="../theme/themeOverride7.xml"/></Relationships>
</file>

<file path=ppt/slides/_rels/slide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57.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12">
            <a:extLst>
              <a:ext uri="{FF2B5EF4-FFF2-40B4-BE49-F238E27FC236}">
                <a16:creationId xmlns:a16="http://schemas.microsoft.com/office/drawing/2014/main" id="{46E74AFD-8CDB-C403-EF1B-A88199FE1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400"/>
            <a:ext cx="3473450" cy="21336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2" name="Picture 4">
            <a:extLst>
              <a:ext uri="{FF2B5EF4-FFF2-40B4-BE49-F238E27FC236}">
                <a16:creationId xmlns:a16="http://schemas.microsoft.com/office/drawing/2014/main" id="{AD23F4CC-3D4D-8402-F194-21EC57900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0938"/>
            <a:ext cx="3505200" cy="226218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7FB8BD9-D848-90B2-4CDE-51A145445062}"/>
              </a:ext>
            </a:extLst>
          </p:cNvPr>
          <p:cNvSpPr/>
          <p:nvPr/>
        </p:nvSpPr>
        <p:spPr>
          <a:xfrm>
            <a:off x="3495675" y="3903345"/>
            <a:ext cx="5657849" cy="2954655"/>
          </a:xfrm>
          <a:prstGeom prst="rect">
            <a:avLst/>
          </a:prstGeom>
          <a:gradFill>
            <a:gsLst>
              <a:gs pos="0">
                <a:srgbClr val="E6DCAC">
                  <a:lumMod val="22000"/>
                  <a:lumOff val="78000"/>
                </a:srgbClr>
              </a:gs>
              <a:gs pos="12000">
                <a:srgbClr val="E6D78A"/>
              </a:gs>
              <a:gs pos="30000">
                <a:srgbClr val="C7AC4C"/>
              </a:gs>
              <a:gs pos="45000">
                <a:srgbClr val="E6D78A"/>
              </a:gs>
              <a:gs pos="77000">
                <a:srgbClr val="C7AC4C"/>
              </a:gs>
              <a:gs pos="100000">
                <a:srgbClr val="E6DCAC"/>
              </a:gs>
            </a:gsLst>
            <a:lin ang="5400000" scaled="0"/>
          </a:gradFill>
        </p:spPr>
        <p:txBody>
          <a:bodyPr>
            <a:spAutoFit/>
          </a:bodyPr>
          <a:lstStyle/>
          <a:p>
            <a:pPr eaLnBrk="1" hangingPunct="1">
              <a:defRPr/>
            </a:pPr>
            <a:endParaRPr lang="en-US" sz="54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cs typeface="Arial" charset="0"/>
            </a:endParaRPr>
          </a:p>
          <a:p>
            <a:pPr eaLnBrk="1" hangingPunct="1">
              <a:defRPr/>
            </a:pPr>
            <a:r>
              <a:rPr lang="en-US" sz="44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cs typeface="Arial" charset="0"/>
              </a:rPr>
              <a:t>Cities, Immigration and Farmers During the Gilded Age</a:t>
            </a:r>
          </a:p>
        </p:txBody>
      </p:sp>
      <p:pic>
        <p:nvPicPr>
          <p:cNvPr id="26636" name="Picture 11">
            <a:extLst>
              <a:ext uri="{FF2B5EF4-FFF2-40B4-BE49-F238E27FC236}">
                <a16:creationId xmlns:a16="http://schemas.microsoft.com/office/drawing/2014/main" id="{1A886F5C-0A4D-2E4B-BC3D-AB652210A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84" t="7178" r="1901" b="5461"/>
          <a:stretch>
            <a:fillRect/>
          </a:stretch>
        </p:blipFill>
        <p:spPr bwMode="auto">
          <a:xfrm>
            <a:off x="0" y="0"/>
            <a:ext cx="2647950" cy="24257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3" name="Picture 16">
            <a:extLst>
              <a:ext uri="{FF2B5EF4-FFF2-40B4-BE49-F238E27FC236}">
                <a16:creationId xmlns:a16="http://schemas.microsoft.com/office/drawing/2014/main" id="{110E599F-31CF-1EFC-37BC-AB070B13E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424113"/>
            <a:ext cx="2060575" cy="10287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1847" name="Picture 1">
            <a:extLst>
              <a:ext uri="{FF2B5EF4-FFF2-40B4-BE49-F238E27FC236}">
                <a16:creationId xmlns:a16="http://schemas.microsoft.com/office/drawing/2014/main" id="{39D50857-1C37-19CC-2637-69D3D85E19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80263" y="25400"/>
            <a:ext cx="1887537"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8" name="Picture 2">
            <a:extLst>
              <a:ext uri="{FF2B5EF4-FFF2-40B4-BE49-F238E27FC236}">
                <a16:creationId xmlns:a16="http://schemas.microsoft.com/office/drawing/2014/main" id="{02F110DC-B90D-627B-652E-A0B5D7E77DA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76625" y="3484563"/>
            <a:ext cx="42545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9" name="Subtitle 2">
            <a:extLst>
              <a:ext uri="{FF2B5EF4-FFF2-40B4-BE49-F238E27FC236}">
                <a16:creationId xmlns:a16="http://schemas.microsoft.com/office/drawing/2014/main" id="{1BBD66A6-D5EA-1058-0582-80CAACBDB755}"/>
              </a:ext>
            </a:extLst>
          </p:cNvPr>
          <p:cNvSpPr>
            <a:spLocks noGrp="1" noChangeArrowheads="1"/>
          </p:cNvSpPr>
          <p:nvPr>
            <p:ph type="subTitle" idx="1"/>
          </p:nvPr>
        </p:nvSpPr>
        <p:spPr>
          <a:xfrm>
            <a:off x="7499350" y="6223000"/>
            <a:ext cx="1765300" cy="609600"/>
          </a:xfrm>
        </p:spPr>
        <p:txBody>
          <a:bodyPr/>
          <a:lstStyle/>
          <a:p>
            <a:pPr eaLnBrk="1" hangingPunct="1"/>
            <a:r>
              <a:rPr lang="en-US" altLang="en-US" b="1"/>
              <a:t>Chpt. 6</a:t>
            </a:r>
          </a:p>
        </p:txBody>
      </p:sp>
      <p:pic>
        <p:nvPicPr>
          <p:cNvPr id="291850" name="Picture 3">
            <a:extLst>
              <a:ext uri="{FF2B5EF4-FFF2-40B4-BE49-F238E27FC236}">
                <a16:creationId xmlns:a16="http://schemas.microsoft.com/office/drawing/2014/main" id="{EC5E6438-FDE0-5475-602D-3BEF9CE95EF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79700" y="0"/>
            <a:ext cx="45212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6">
            <a:extLst>
              <a:ext uri="{FF2B5EF4-FFF2-40B4-BE49-F238E27FC236}">
                <a16:creationId xmlns:a16="http://schemas.microsoft.com/office/drawing/2014/main" id="{EBF2B481-6163-3D0E-1E3B-45DAB619670B}"/>
              </a:ext>
            </a:extLst>
          </p:cNvPr>
          <p:cNvPicPr>
            <a:picLocks noChangeAspect="1" noChangeArrowheads="1"/>
          </p:cNvPicPr>
          <p:nvPr/>
        </p:nvPicPr>
        <p:blipFill>
          <a:blip r:embed="rId9"/>
          <a:srcRect/>
          <a:stretch>
            <a:fillRect/>
          </a:stretch>
        </p:blipFill>
        <p:spPr bwMode="auto">
          <a:xfrm>
            <a:off x="5369476" y="2427159"/>
            <a:ext cx="3784049" cy="1265726"/>
          </a:xfrm>
          <a:prstGeom prst="rect">
            <a:avLst/>
          </a:prstGeom>
          <a:noFill/>
          <a:ln w="25400">
            <a:solidFill>
              <a:srgbClr val="000000"/>
            </a:solidFill>
            <a:miter lim="800000"/>
            <a:headEnd/>
            <a:tailEnd/>
          </a:ln>
          <a:effectLst>
            <a:softEdge rad="0"/>
          </a:effectLst>
        </p:spPr>
      </p:pic>
      <p:pic>
        <p:nvPicPr>
          <p:cNvPr id="26639" name="Picture 9">
            <a:extLst>
              <a:ext uri="{FF2B5EF4-FFF2-40B4-BE49-F238E27FC236}">
                <a16:creationId xmlns:a16="http://schemas.microsoft.com/office/drawing/2014/main" id="{5CA39A1B-7BF0-7325-FE36-AC0693881F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3706813"/>
            <a:ext cx="1524000" cy="107791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6633"/>
                                        </p:tgtEl>
                                        <p:attrNameLst>
                                          <p:attrName>style.visibility</p:attrName>
                                        </p:attrNameLst>
                                      </p:cBhvr>
                                      <p:to>
                                        <p:strVal val="visible"/>
                                      </p:to>
                                    </p:set>
                                    <p:animEffect transition="in" filter="box(out)">
                                      <p:cBhvr>
                                        <p:cTn id="7" dur="2000"/>
                                        <p:tgtEl>
                                          <p:spTgt spid="26633"/>
                                        </p:tgtEl>
                                      </p:cBhvr>
                                    </p:animEffect>
                                  </p:childTnLst>
                                </p:cTn>
                              </p:par>
                            </p:childTnLst>
                          </p:cTn>
                        </p:par>
                        <p:par>
                          <p:cTn id="8" fill="hold" nodeType="afterGroup">
                            <p:stCondLst>
                              <p:cond delay="2000"/>
                            </p:stCondLst>
                            <p:childTnLst>
                              <p:par>
                                <p:cTn id="9" presetID="4" presetClass="entr" presetSubtype="32" fill="hold" nodeType="afterEffect">
                                  <p:stCondLst>
                                    <p:cond delay="0"/>
                                  </p:stCondLst>
                                  <p:childTnLst>
                                    <p:set>
                                      <p:cBhvr>
                                        <p:cTn id="10" dur="1" fill="hold">
                                          <p:stCondLst>
                                            <p:cond delay="0"/>
                                          </p:stCondLst>
                                        </p:cTn>
                                        <p:tgtEl>
                                          <p:spTgt spid="26640"/>
                                        </p:tgtEl>
                                        <p:attrNameLst>
                                          <p:attrName>style.visibility</p:attrName>
                                        </p:attrNameLst>
                                      </p:cBhvr>
                                      <p:to>
                                        <p:strVal val="visible"/>
                                      </p:to>
                                    </p:set>
                                    <p:animEffect transition="in" filter="box(out)">
                                      <p:cBhvr>
                                        <p:cTn id="11" dur="2000"/>
                                        <p:tgtEl>
                                          <p:spTgt spid="26640"/>
                                        </p:tgtEl>
                                      </p:cBhvr>
                                    </p:animEffect>
                                  </p:childTnLst>
                                </p:cTn>
                              </p:par>
                            </p:childTnLst>
                          </p:cTn>
                        </p:par>
                        <p:par>
                          <p:cTn id="12" fill="hold" nodeType="afterGroup">
                            <p:stCondLst>
                              <p:cond delay="4000"/>
                            </p:stCondLst>
                            <p:childTnLst>
                              <p:par>
                                <p:cTn id="13" presetID="4" presetClass="entr" presetSubtype="32" fill="hold" nodeType="afterEffect">
                                  <p:stCondLst>
                                    <p:cond delay="0"/>
                                  </p:stCondLst>
                                  <p:childTnLst>
                                    <p:set>
                                      <p:cBhvr>
                                        <p:cTn id="14" dur="1" fill="hold">
                                          <p:stCondLst>
                                            <p:cond delay="0"/>
                                          </p:stCondLst>
                                        </p:cTn>
                                        <p:tgtEl>
                                          <p:spTgt spid="26639"/>
                                        </p:tgtEl>
                                        <p:attrNameLst>
                                          <p:attrName>style.visibility</p:attrName>
                                        </p:attrNameLst>
                                      </p:cBhvr>
                                      <p:to>
                                        <p:strVal val="visible"/>
                                      </p:to>
                                    </p:set>
                                    <p:animEffect transition="in" filter="box(out)">
                                      <p:cBhvr>
                                        <p:cTn id="15" dur="2000"/>
                                        <p:tgtEl>
                                          <p:spTgt spid="26639"/>
                                        </p:tgtEl>
                                      </p:cBhvr>
                                    </p:animEffect>
                                  </p:childTnLst>
                                </p:cTn>
                              </p:par>
                            </p:childTnLst>
                          </p:cTn>
                        </p:par>
                        <p:par>
                          <p:cTn id="16" fill="hold" nodeType="afterGroup">
                            <p:stCondLst>
                              <p:cond delay="6000"/>
                            </p:stCondLst>
                            <p:childTnLst>
                              <p:par>
                                <p:cTn id="17" presetID="4" presetClass="entr" presetSubtype="32" fill="hold" nodeType="afterEffect">
                                  <p:stCondLst>
                                    <p:cond delay="0"/>
                                  </p:stCondLst>
                                  <p:childTnLst>
                                    <p:set>
                                      <p:cBhvr>
                                        <p:cTn id="18" dur="1" fill="hold">
                                          <p:stCondLst>
                                            <p:cond delay="0"/>
                                          </p:stCondLst>
                                        </p:cTn>
                                        <p:tgtEl>
                                          <p:spTgt spid="26631"/>
                                        </p:tgtEl>
                                        <p:attrNameLst>
                                          <p:attrName>style.visibility</p:attrName>
                                        </p:attrNameLst>
                                      </p:cBhvr>
                                      <p:to>
                                        <p:strVal val="visible"/>
                                      </p:to>
                                    </p:set>
                                    <p:animEffect transition="in" filter="box(out)">
                                      <p:cBhvr>
                                        <p:cTn id="19" dur="2000"/>
                                        <p:tgtEl>
                                          <p:spTgt spid="26631"/>
                                        </p:tgtEl>
                                      </p:cBhvr>
                                    </p:animEffect>
                                  </p:childTnLst>
                                </p:cTn>
                              </p:par>
                            </p:childTnLst>
                          </p:cTn>
                        </p:par>
                        <p:par>
                          <p:cTn id="20" fill="hold" nodeType="afterGroup">
                            <p:stCondLst>
                              <p:cond delay="8000"/>
                            </p:stCondLst>
                            <p:childTnLst>
                              <p:par>
                                <p:cTn id="21" presetID="4" presetClass="entr" presetSubtype="32" fill="hold" nodeType="afterEffect">
                                  <p:stCondLst>
                                    <p:cond delay="0"/>
                                  </p:stCondLst>
                                  <p:childTnLst>
                                    <p:set>
                                      <p:cBhvr>
                                        <p:cTn id="22" dur="1" fill="hold">
                                          <p:stCondLst>
                                            <p:cond delay="0"/>
                                          </p:stCondLst>
                                        </p:cTn>
                                        <p:tgtEl>
                                          <p:spTgt spid="26632"/>
                                        </p:tgtEl>
                                        <p:attrNameLst>
                                          <p:attrName>style.visibility</p:attrName>
                                        </p:attrNameLst>
                                      </p:cBhvr>
                                      <p:to>
                                        <p:strVal val="visible"/>
                                      </p:to>
                                    </p:set>
                                    <p:animEffect transition="in" filter="box(out)">
                                      <p:cBhvr>
                                        <p:cTn id="23" dur="2000"/>
                                        <p:tgtEl>
                                          <p:spTgt spid="26632"/>
                                        </p:tgtEl>
                                      </p:cBhvr>
                                    </p:animEffect>
                                  </p:childTnLst>
                                </p:cTn>
                              </p:par>
                            </p:childTnLst>
                          </p:cTn>
                        </p:par>
                        <p:par>
                          <p:cTn id="24" fill="hold" nodeType="afterGroup">
                            <p:stCondLst>
                              <p:cond delay="10000"/>
                            </p:stCondLst>
                            <p:childTnLst>
                              <p:par>
                                <p:cTn id="25" presetID="4" presetClass="entr" presetSubtype="32" fill="hold" nodeType="afterEffect">
                                  <p:stCondLst>
                                    <p:cond delay="0"/>
                                  </p:stCondLst>
                                  <p:childTnLst>
                                    <p:set>
                                      <p:cBhvr>
                                        <p:cTn id="26" dur="1" fill="hold">
                                          <p:stCondLst>
                                            <p:cond delay="0"/>
                                          </p:stCondLst>
                                        </p:cTn>
                                        <p:tgtEl>
                                          <p:spTgt spid="26636"/>
                                        </p:tgtEl>
                                        <p:attrNameLst>
                                          <p:attrName>style.visibility</p:attrName>
                                        </p:attrNameLst>
                                      </p:cBhvr>
                                      <p:to>
                                        <p:strVal val="visible"/>
                                      </p:to>
                                    </p:set>
                                    <p:animEffect transition="in" filter="box(out)">
                                      <p:cBhvr>
                                        <p:cTn id="27" dur="2000"/>
                                        <p:tgtEl>
                                          <p:spTgt spid="26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itle 1">
            <a:extLst>
              <a:ext uri="{FF2B5EF4-FFF2-40B4-BE49-F238E27FC236}">
                <a16:creationId xmlns:a16="http://schemas.microsoft.com/office/drawing/2014/main" id="{58AC1882-5DE7-EABE-0249-6C1919EE47FD}"/>
              </a:ext>
            </a:extLst>
          </p:cNvPr>
          <p:cNvSpPr>
            <a:spLocks noGrp="1" noChangeArrowheads="1"/>
          </p:cNvSpPr>
          <p:nvPr>
            <p:ph type="title"/>
          </p:nvPr>
        </p:nvSpPr>
        <p:spPr>
          <a:xfrm>
            <a:off x="457200" y="274638"/>
            <a:ext cx="8229600" cy="563562"/>
          </a:xfrm>
        </p:spPr>
        <p:txBody>
          <a:bodyPr/>
          <a:lstStyle/>
          <a:p>
            <a:r>
              <a:rPr lang="en-US" altLang="en-US" sz="3200"/>
              <a:t>US Biggest Urban Centers 1870-1910</a:t>
            </a:r>
          </a:p>
        </p:txBody>
      </p:sp>
      <p:pic>
        <p:nvPicPr>
          <p:cNvPr id="302083" name="Picture 7">
            <a:extLst>
              <a:ext uri="{FF2B5EF4-FFF2-40B4-BE49-F238E27FC236}">
                <a16:creationId xmlns:a16="http://schemas.microsoft.com/office/drawing/2014/main" id="{267A8129-E4CC-81F9-C595-5E37D8BE4C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888" y="1219200"/>
            <a:ext cx="8404225"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7AFA8-D4D4-C7FE-926B-B23FEDD70347}"/>
              </a:ext>
            </a:extLst>
          </p:cNvPr>
          <p:cNvSpPr>
            <a:spLocks noGrp="1"/>
          </p:cNvSpPr>
          <p:nvPr>
            <p:ph type="title"/>
          </p:nvPr>
        </p:nvSpPr>
        <p:spPr>
          <a:xfrm>
            <a:off x="178279" y="255588"/>
            <a:ext cx="6400800" cy="1839912"/>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Overproduction</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4800" dirty="0">
                <a:solidFill>
                  <a:schemeClr val="bg1"/>
                </a:solidFill>
                <a:latin typeface="+mn-lt"/>
              </a:rPr>
              <a:t>and its Consequences</a:t>
            </a:r>
            <a:endParaRPr lang="en-US" b="1" dirty="0">
              <a:ln w="11430"/>
              <a:solidFill>
                <a:schemeClr val="bg1"/>
              </a:solidFill>
              <a:effectLst>
                <a:outerShdw blurRad="50800" dist="39000" dir="5460000" algn="tl">
                  <a:srgbClr val="000000">
                    <a:alpha val="38000"/>
                  </a:srgbClr>
                </a:outerShdw>
              </a:effectLst>
              <a:latin typeface="+mn-lt"/>
            </a:endParaRPr>
          </a:p>
        </p:txBody>
      </p:sp>
      <p:pic>
        <p:nvPicPr>
          <p:cNvPr id="4" name="Picture 6" descr="http://static.seekingalpha.com/wp-content/seekingalpha/images/BasicSupplyandDemand.png">
            <a:extLst>
              <a:ext uri="{FF2B5EF4-FFF2-40B4-BE49-F238E27FC236}">
                <a16:creationId xmlns:a16="http://schemas.microsoft.com/office/drawing/2014/main" id="{DEBA9686-9E60-2444-6EDB-7C52075B35D4}"/>
              </a:ext>
            </a:extLst>
          </p:cNvPr>
          <p:cNvPicPr>
            <a:picLocks noChangeAspect="1" noChangeArrowheads="1"/>
          </p:cNvPicPr>
          <p:nvPr/>
        </p:nvPicPr>
        <p:blipFill>
          <a:blip r:embed="rId3" cstate="print">
            <a:clrChange>
              <a:clrFrom>
                <a:srgbClr val="FFFFFF"/>
              </a:clrFrom>
              <a:clrTo>
                <a:srgbClr val="FFFFFF">
                  <a:alpha val="0"/>
                </a:srgbClr>
              </a:clrTo>
            </a:clrChange>
          </a:blip>
          <a:srcRect t="13115" r="11475"/>
          <a:stretch>
            <a:fillRect/>
          </a:stretch>
        </p:blipFill>
        <p:spPr bwMode="auto">
          <a:xfrm>
            <a:off x="6324600" y="1543050"/>
            <a:ext cx="2290314" cy="2247900"/>
          </a:xfrm>
          <a:prstGeom prst="rect">
            <a:avLst/>
          </a:prstGeom>
          <a:solidFill>
            <a:schemeClr val="accent1">
              <a:lumMod val="20000"/>
              <a:lumOff val="80000"/>
            </a:schemeClr>
          </a:solidFill>
          <a:effectLst>
            <a:glow rad="101600">
              <a:schemeClr val="accent3">
                <a:satMod val="175000"/>
                <a:alpha val="40000"/>
              </a:schemeClr>
            </a:glow>
          </a:effectLst>
        </p:spPr>
      </p:pic>
      <p:sp>
        <p:nvSpPr>
          <p:cNvPr id="6" name="TextBox 5">
            <a:extLst>
              <a:ext uri="{FF2B5EF4-FFF2-40B4-BE49-F238E27FC236}">
                <a16:creationId xmlns:a16="http://schemas.microsoft.com/office/drawing/2014/main" id="{B144EC2D-BFFB-B186-F744-0F7EA8C3E950}"/>
              </a:ext>
            </a:extLst>
          </p:cNvPr>
          <p:cNvSpPr txBox="1"/>
          <p:nvPr/>
        </p:nvSpPr>
        <p:spPr>
          <a:xfrm>
            <a:off x="609600" y="5715000"/>
            <a:ext cx="1752600" cy="830263"/>
          </a:xfrm>
          <a:prstGeom prst="rect">
            <a:avLst/>
          </a:prstGeom>
          <a:noFill/>
        </p:spPr>
        <p:txBody>
          <a:bodyPr>
            <a:spAutoFit/>
          </a:bodyPr>
          <a:lstStyle/>
          <a:p>
            <a:pPr algn="ctr" eaLnBrk="1" fontAlgn="auto" hangingPunct="1">
              <a:spcBef>
                <a:spcPts val="0"/>
              </a:spcBef>
              <a:spcAft>
                <a:spcPts val="0"/>
              </a:spcAft>
              <a:defRPr/>
            </a:pPr>
            <a:r>
              <a:rPr lang="en-US" sz="2400" b="1" dirty="0">
                <a:solidFill>
                  <a:srgbClr val="FFFFFF"/>
                </a:solidFill>
                <a:effectLst>
                  <a:outerShdw blurRad="38100" dist="38100" dir="2700000" algn="tl">
                    <a:srgbClr val="000000">
                      <a:alpha val="43137"/>
                    </a:srgbClr>
                  </a:outerShdw>
                </a:effectLst>
                <a:latin typeface="Agency FB"/>
                <a:cs typeface="+mn-cs"/>
              </a:rPr>
              <a:t>Agricultural Production</a:t>
            </a:r>
          </a:p>
        </p:txBody>
      </p:sp>
      <p:sp>
        <p:nvSpPr>
          <p:cNvPr id="7" name="Up Arrow 6">
            <a:extLst>
              <a:ext uri="{FF2B5EF4-FFF2-40B4-BE49-F238E27FC236}">
                <a16:creationId xmlns:a16="http://schemas.microsoft.com/office/drawing/2014/main" id="{CE66B1FF-8A64-C00E-0D46-10DE38FF2A08}"/>
              </a:ext>
            </a:extLst>
          </p:cNvPr>
          <p:cNvSpPr/>
          <p:nvPr/>
        </p:nvSpPr>
        <p:spPr>
          <a:xfrm flipV="1">
            <a:off x="2819400" y="2667000"/>
            <a:ext cx="1981200" cy="2971800"/>
          </a:xfrm>
          <a:prstGeom prst="upArrow">
            <a:avLst/>
          </a:prstGeom>
          <a:gradFill>
            <a:gsLst>
              <a:gs pos="0">
                <a:srgbClr val="FFE5E5"/>
              </a:gs>
              <a:gs pos="35000">
                <a:srgbClr val="FF8989"/>
              </a:gs>
              <a:gs pos="100000">
                <a:srgbClr val="FF2D2D"/>
              </a:gs>
            </a:gsLst>
          </a:gradFill>
          <a:ln>
            <a:solidFill>
              <a:srgbClr val="FF8989"/>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en-US">
              <a:solidFill>
                <a:srgbClr val="3F3838"/>
              </a:solidFill>
            </a:endParaRPr>
          </a:p>
        </p:txBody>
      </p:sp>
      <p:sp>
        <p:nvSpPr>
          <p:cNvPr id="8" name="TextBox 7">
            <a:extLst>
              <a:ext uri="{FF2B5EF4-FFF2-40B4-BE49-F238E27FC236}">
                <a16:creationId xmlns:a16="http://schemas.microsoft.com/office/drawing/2014/main" id="{623F115D-A12C-60D2-2D7A-35C4A0C28630}"/>
              </a:ext>
            </a:extLst>
          </p:cNvPr>
          <p:cNvSpPr txBox="1"/>
          <p:nvPr/>
        </p:nvSpPr>
        <p:spPr>
          <a:xfrm>
            <a:off x="2895600" y="5715000"/>
            <a:ext cx="1905000" cy="830263"/>
          </a:xfrm>
          <a:prstGeom prst="rect">
            <a:avLst/>
          </a:prstGeom>
          <a:noFill/>
        </p:spPr>
        <p:txBody>
          <a:bodyPr>
            <a:spAutoFit/>
          </a:bodyPr>
          <a:lstStyle/>
          <a:p>
            <a:pPr algn="ctr" eaLnBrk="1" fontAlgn="auto" hangingPunct="1">
              <a:spcBef>
                <a:spcPts val="0"/>
              </a:spcBef>
              <a:spcAft>
                <a:spcPts val="0"/>
              </a:spcAft>
              <a:defRPr/>
            </a:pPr>
            <a:r>
              <a:rPr lang="en-US" sz="2400" b="1" dirty="0">
                <a:solidFill>
                  <a:srgbClr val="FFFFFF"/>
                </a:solidFill>
                <a:effectLst>
                  <a:outerShdw blurRad="38100" dist="38100" dir="2700000" algn="tl">
                    <a:srgbClr val="000000">
                      <a:alpha val="43137"/>
                    </a:srgbClr>
                  </a:outerShdw>
                </a:effectLst>
                <a:latin typeface="Agency FB"/>
                <a:cs typeface="+mn-cs"/>
              </a:rPr>
              <a:t>Trade</a:t>
            </a:r>
          </a:p>
          <a:p>
            <a:pPr algn="ctr" eaLnBrk="1" fontAlgn="auto" hangingPunct="1">
              <a:spcBef>
                <a:spcPts val="0"/>
              </a:spcBef>
              <a:spcAft>
                <a:spcPts val="0"/>
              </a:spcAft>
              <a:defRPr/>
            </a:pPr>
            <a:r>
              <a:rPr lang="en-US" sz="2400" b="1" dirty="0">
                <a:solidFill>
                  <a:srgbClr val="FFFFFF"/>
                </a:solidFill>
                <a:effectLst>
                  <a:outerShdw blurRad="38100" dist="38100" dir="2700000" algn="tl">
                    <a:srgbClr val="000000">
                      <a:alpha val="43137"/>
                    </a:srgbClr>
                  </a:outerShdw>
                </a:effectLst>
                <a:latin typeface="Agency FB"/>
                <a:cs typeface="+mn-cs"/>
              </a:rPr>
              <a:t>(Distribution)</a:t>
            </a:r>
          </a:p>
        </p:txBody>
      </p:sp>
      <p:sp>
        <p:nvSpPr>
          <p:cNvPr id="9" name="Up Arrow 8">
            <a:extLst>
              <a:ext uri="{FF2B5EF4-FFF2-40B4-BE49-F238E27FC236}">
                <a16:creationId xmlns:a16="http://schemas.microsoft.com/office/drawing/2014/main" id="{134C5F87-E6E8-4510-322A-A699572EE275}"/>
              </a:ext>
            </a:extLst>
          </p:cNvPr>
          <p:cNvSpPr/>
          <p:nvPr/>
        </p:nvSpPr>
        <p:spPr>
          <a:xfrm>
            <a:off x="4876800" y="4267200"/>
            <a:ext cx="1981200" cy="1371600"/>
          </a:xfrm>
          <a:prstGeom prst="upArrow">
            <a:avLst/>
          </a:prstGeom>
        </p:spPr>
        <p:style>
          <a:lnRef idx="1">
            <a:schemeClr val="accent6"/>
          </a:lnRef>
          <a:fillRef idx="3">
            <a:schemeClr val="accent6"/>
          </a:fillRef>
          <a:effectRef idx="2">
            <a:schemeClr val="accent6"/>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0" name="TextBox 9">
            <a:extLst>
              <a:ext uri="{FF2B5EF4-FFF2-40B4-BE49-F238E27FC236}">
                <a16:creationId xmlns:a16="http://schemas.microsoft.com/office/drawing/2014/main" id="{7355F35A-37B3-84AD-6DAD-EDE9BA14B3F5}"/>
              </a:ext>
            </a:extLst>
          </p:cNvPr>
          <p:cNvSpPr txBox="1"/>
          <p:nvPr/>
        </p:nvSpPr>
        <p:spPr>
          <a:xfrm>
            <a:off x="4953000" y="5715000"/>
            <a:ext cx="1905000" cy="830263"/>
          </a:xfrm>
          <a:prstGeom prst="rect">
            <a:avLst/>
          </a:prstGeom>
          <a:noFill/>
        </p:spPr>
        <p:txBody>
          <a:bodyPr>
            <a:spAutoFit/>
          </a:bodyPr>
          <a:lstStyle/>
          <a:p>
            <a:pPr algn="ctr" eaLnBrk="1" fontAlgn="auto" hangingPunct="1">
              <a:spcBef>
                <a:spcPts val="0"/>
              </a:spcBef>
              <a:spcAft>
                <a:spcPts val="0"/>
              </a:spcAft>
              <a:defRPr/>
            </a:pPr>
            <a:r>
              <a:rPr lang="en-US" sz="2400" b="1" dirty="0">
                <a:solidFill>
                  <a:srgbClr val="FFFFFF"/>
                </a:solidFill>
                <a:effectLst>
                  <a:outerShdw blurRad="38100" dist="38100" dir="2700000" algn="tl">
                    <a:srgbClr val="000000">
                      <a:alpha val="43137"/>
                    </a:srgbClr>
                  </a:outerShdw>
                </a:effectLst>
                <a:latin typeface="Agency FB"/>
                <a:cs typeface="+mn-cs"/>
              </a:rPr>
              <a:t>Domestic Consumption</a:t>
            </a:r>
          </a:p>
        </p:txBody>
      </p:sp>
      <p:sp>
        <p:nvSpPr>
          <p:cNvPr id="5" name="Up Arrow 4">
            <a:extLst>
              <a:ext uri="{FF2B5EF4-FFF2-40B4-BE49-F238E27FC236}">
                <a16:creationId xmlns:a16="http://schemas.microsoft.com/office/drawing/2014/main" id="{ACD845FE-4B1D-2D45-0B82-69384B4335ED}"/>
              </a:ext>
            </a:extLst>
          </p:cNvPr>
          <p:cNvSpPr/>
          <p:nvPr/>
        </p:nvSpPr>
        <p:spPr>
          <a:xfrm>
            <a:off x="457200" y="2667000"/>
            <a:ext cx="1981200" cy="2971800"/>
          </a:xfrm>
          <a:prstGeom prst="upArrow">
            <a:avLst/>
          </a:prstGeom>
        </p:spPr>
        <p:style>
          <a:lnRef idx="1">
            <a:schemeClr val="accent6"/>
          </a:lnRef>
          <a:fillRef idx="3">
            <a:schemeClr val="accent6"/>
          </a:fillRef>
          <a:effectRef idx="2">
            <a:schemeClr val="accent6"/>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down)">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a:extLst>
              <a:ext uri="{FF2B5EF4-FFF2-40B4-BE49-F238E27FC236}">
                <a16:creationId xmlns:a16="http://schemas.microsoft.com/office/drawing/2014/main" id="{732AF5AA-7838-C19B-11A8-3AE6D3BB5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46038"/>
            <a:ext cx="9205913"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38C0230-A9B2-35AF-295F-3FD735F03F85}"/>
              </a:ext>
            </a:extLst>
          </p:cNvPr>
          <p:cNvSpPr>
            <a:spLocks noGrp="1"/>
          </p:cNvSpPr>
          <p:nvPr>
            <p:ph type="title"/>
          </p:nvPr>
        </p:nvSpPr>
        <p:spPr>
          <a:xfrm>
            <a:off x="-76200" y="3657600"/>
            <a:ext cx="6767513" cy="1143000"/>
          </a:xfrm>
        </p:spPr>
        <p:txBody>
          <a:bodyPr rtlCol="0">
            <a:noAutofit/>
          </a:bodyPr>
          <a:lstStyle/>
          <a:p>
            <a:pPr eaLnBrk="1" fontAlgn="auto" hangingPunct="1">
              <a:spcAft>
                <a:spcPts val="0"/>
              </a:spcAft>
              <a:defRPr/>
            </a:pPr>
            <a:r>
              <a:rPr lang="en-US" sz="9600" dirty="0">
                <a:solidFill>
                  <a:schemeClr val="tx1">
                    <a:lumMod val="50000"/>
                  </a:schemeClr>
                </a:solidFill>
                <a:effectLst>
                  <a:outerShdw blurRad="38100" dist="38100" dir="2700000" algn="tl">
                    <a:srgbClr val="000000">
                      <a:alpha val="43137"/>
                    </a:srgbClr>
                  </a:outerShdw>
                </a:effectLst>
              </a:rPr>
              <a:t>SURPLUS</a:t>
            </a:r>
          </a:p>
        </p:txBody>
      </p:sp>
      <p:sp>
        <p:nvSpPr>
          <p:cNvPr id="4" name="Rectangle 3">
            <a:extLst>
              <a:ext uri="{FF2B5EF4-FFF2-40B4-BE49-F238E27FC236}">
                <a16:creationId xmlns:a16="http://schemas.microsoft.com/office/drawing/2014/main" id="{72540904-B1E4-A20C-0F62-F14EE975D228}"/>
              </a:ext>
            </a:extLst>
          </p:cNvPr>
          <p:cNvSpPr/>
          <p:nvPr/>
        </p:nvSpPr>
        <p:spPr>
          <a:xfrm>
            <a:off x="-76200" y="6473825"/>
            <a:ext cx="2711450" cy="307975"/>
          </a:xfrm>
          <a:prstGeom prst="rect">
            <a:avLst/>
          </a:prstGeom>
        </p:spPr>
        <p:txBody>
          <a:bodyPr wrap="none">
            <a:spAutoFit/>
          </a:bodyPr>
          <a:lstStyle/>
          <a:p>
            <a:pPr eaLnBrk="1" fontAlgn="auto" hangingPunct="1">
              <a:spcBef>
                <a:spcPts val="0"/>
              </a:spcBef>
              <a:spcAft>
                <a:spcPts val="0"/>
              </a:spcAft>
              <a:defRPr/>
            </a:pPr>
            <a:r>
              <a:rPr lang="en-US" sz="1400" dirty="0">
                <a:solidFill>
                  <a:srgbClr val="81E696"/>
                </a:solidFill>
                <a:latin typeface="Arial" panose="020B0604020202020204" pitchFamily="34" charset="0"/>
                <a:cs typeface="+mn-cs"/>
              </a:rPr>
              <a:t> </a:t>
            </a:r>
            <a:r>
              <a:rPr lang="en-US" sz="1400" dirty="0">
                <a:solidFill>
                  <a:srgbClr val="81E696"/>
                </a:solidFill>
                <a:latin typeface="Arial" panose="020B0604020202020204" pitchFamily="34" charset="0"/>
                <a:cs typeface="+mn-cs"/>
                <a:hlinkClick r:id="rId3" tooltip="Attribution License"/>
              </a:rPr>
              <a:t>Some rights reserved</a:t>
            </a:r>
            <a:r>
              <a:rPr lang="en-US" sz="1400" dirty="0">
                <a:solidFill>
                  <a:srgbClr val="81E696"/>
                </a:solidFill>
                <a:latin typeface="Arial" panose="020B0604020202020204" pitchFamily="34" charset="0"/>
                <a:cs typeface="+mn-cs"/>
              </a:rPr>
              <a:t> by </a:t>
            </a:r>
            <a:r>
              <a:rPr lang="en-US" sz="1400" dirty="0" err="1">
                <a:solidFill>
                  <a:srgbClr val="81E696"/>
                </a:solidFill>
                <a:latin typeface="Arial" panose="020B0604020202020204" pitchFamily="34" charset="0"/>
                <a:cs typeface="+mn-cs"/>
                <a:hlinkClick r:id="rId4"/>
              </a:rPr>
              <a:t>quinet</a:t>
            </a:r>
            <a:endParaRPr lang="en-US" sz="1400" dirty="0">
              <a:solidFill>
                <a:srgbClr val="81E696"/>
              </a:solidFill>
              <a:latin typeface="Agency FB"/>
              <a:cs typeface="+mn-c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a:extLst>
              <a:ext uri="{FF2B5EF4-FFF2-40B4-BE49-F238E27FC236}">
                <a16:creationId xmlns:a16="http://schemas.microsoft.com/office/drawing/2014/main" id="{3ACB6E76-2B55-DEB3-6A27-AD7CD82C4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46038"/>
            <a:ext cx="9205913"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4F9752C-9C37-B6D1-F95F-9B1B29D91E8B}"/>
              </a:ext>
            </a:extLst>
          </p:cNvPr>
          <p:cNvSpPr>
            <a:spLocks noGrp="1"/>
          </p:cNvSpPr>
          <p:nvPr>
            <p:ph type="title"/>
          </p:nvPr>
        </p:nvSpPr>
        <p:spPr>
          <a:xfrm>
            <a:off x="1524000" y="3657600"/>
            <a:ext cx="7239000" cy="1143000"/>
          </a:xfrm>
        </p:spPr>
        <p:txBody>
          <a:bodyPr rtlCol="0">
            <a:noAutofit/>
          </a:bodyPr>
          <a:lstStyle/>
          <a:p>
            <a:pPr algn="r" eaLnBrk="1" fontAlgn="auto" hangingPunct="1">
              <a:spcAft>
                <a:spcPts val="0"/>
              </a:spcAft>
              <a:defRPr/>
            </a:pPr>
            <a:r>
              <a:rPr lang="en-US" sz="13800" dirty="0">
                <a:solidFill>
                  <a:schemeClr val="bg1"/>
                </a:solidFill>
                <a:effectLst>
                  <a:outerShdw blurRad="38100" dist="38100" dir="2700000" algn="tl">
                    <a:srgbClr val="000000">
                      <a:alpha val="43137"/>
                    </a:srgbClr>
                  </a:outerShdw>
                </a:effectLst>
                <a:latin typeface="+mn-lt"/>
              </a:rPr>
              <a:t>LOW PRICES</a:t>
            </a:r>
          </a:p>
        </p:txBody>
      </p:sp>
      <p:sp>
        <p:nvSpPr>
          <p:cNvPr id="4" name="Rectangle 3">
            <a:extLst>
              <a:ext uri="{FF2B5EF4-FFF2-40B4-BE49-F238E27FC236}">
                <a16:creationId xmlns:a16="http://schemas.microsoft.com/office/drawing/2014/main" id="{05D5D5BF-2D36-854C-BAE2-5E19306EA8BC}"/>
              </a:ext>
            </a:extLst>
          </p:cNvPr>
          <p:cNvSpPr/>
          <p:nvPr/>
        </p:nvSpPr>
        <p:spPr>
          <a:xfrm>
            <a:off x="-76200" y="6473825"/>
            <a:ext cx="2711450" cy="307975"/>
          </a:xfrm>
          <a:prstGeom prst="rect">
            <a:avLst/>
          </a:prstGeom>
        </p:spPr>
        <p:txBody>
          <a:bodyPr wrap="none">
            <a:spAutoFit/>
          </a:bodyPr>
          <a:lstStyle/>
          <a:p>
            <a:pPr eaLnBrk="1" fontAlgn="auto" hangingPunct="1">
              <a:spcBef>
                <a:spcPts val="0"/>
              </a:spcBef>
              <a:spcAft>
                <a:spcPts val="0"/>
              </a:spcAft>
              <a:defRPr/>
            </a:pPr>
            <a:r>
              <a:rPr lang="en-US" sz="1400" dirty="0">
                <a:solidFill>
                  <a:srgbClr val="81E696"/>
                </a:solidFill>
                <a:latin typeface="Arial" panose="020B0604020202020204" pitchFamily="34" charset="0"/>
                <a:cs typeface="+mn-cs"/>
              </a:rPr>
              <a:t> </a:t>
            </a:r>
            <a:r>
              <a:rPr lang="en-US" sz="1400" dirty="0">
                <a:solidFill>
                  <a:srgbClr val="81E696"/>
                </a:solidFill>
                <a:latin typeface="Arial" panose="020B0604020202020204" pitchFamily="34" charset="0"/>
                <a:cs typeface="+mn-cs"/>
                <a:hlinkClick r:id="rId3" tooltip="Attribution License"/>
              </a:rPr>
              <a:t>Some rights reserved</a:t>
            </a:r>
            <a:r>
              <a:rPr lang="en-US" sz="1400" dirty="0">
                <a:solidFill>
                  <a:srgbClr val="81E696"/>
                </a:solidFill>
                <a:latin typeface="Arial" panose="020B0604020202020204" pitchFamily="34" charset="0"/>
                <a:cs typeface="+mn-cs"/>
              </a:rPr>
              <a:t> by </a:t>
            </a:r>
            <a:r>
              <a:rPr lang="en-US" sz="1400" dirty="0" err="1">
                <a:solidFill>
                  <a:srgbClr val="81E696"/>
                </a:solidFill>
                <a:latin typeface="Arial" panose="020B0604020202020204" pitchFamily="34" charset="0"/>
                <a:cs typeface="+mn-cs"/>
                <a:hlinkClick r:id="rId4"/>
              </a:rPr>
              <a:t>quinet</a:t>
            </a:r>
            <a:endParaRPr lang="en-US" sz="1400" dirty="0">
              <a:solidFill>
                <a:srgbClr val="81E696"/>
              </a:solidFill>
              <a:latin typeface="Agency FB"/>
              <a:cs typeface="+mn-c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farm4.staticflickr.com/3808/9620979637_065e011876_b.jpg">
            <a:extLst>
              <a:ext uri="{FF2B5EF4-FFF2-40B4-BE49-F238E27FC236}">
                <a16:creationId xmlns:a16="http://schemas.microsoft.com/office/drawing/2014/main" id="{3385E669-E145-375C-FC35-62267F659A22}"/>
              </a:ext>
            </a:extLst>
          </p:cNvPr>
          <p:cNvPicPr>
            <a:picLocks noChangeAspect="1" noChangeArrowheads="1"/>
          </p:cNvPicPr>
          <p:nvPr/>
        </p:nvPicPr>
        <p:blipFill rotWithShape="1">
          <a:blip r:embed="rId2">
            <a:duotone>
              <a:prstClr val="black"/>
              <a:srgbClr val="D9C3A5">
                <a:tint val="50000"/>
                <a:satMod val="180000"/>
              </a:srgbClr>
            </a:duotone>
          </a:blip>
          <a:srcRect t="5264" r="20421" b="-11"/>
          <a:stretch/>
        </p:blipFill>
        <p:spPr bwMode="auto">
          <a:xfrm>
            <a:off x="533400" y="0"/>
            <a:ext cx="8610600" cy="6858000"/>
          </a:xfrm>
          <a:prstGeom prst="rect">
            <a:avLst/>
          </a:prstGeom>
          <a:noFill/>
        </p:spPr>
      </p:pic>
      <p:pic>
        <p:nvPicPr>
          <p:cNvPr id="6" name="Picture 2" descr="http://farm4.staticflickr.com/3808/9620979637_065e011876_b.jpg">
            <a:extLst>
              <a:ext uri="{FF2B5EF4-FFF2-40B4-BE49-F238E27FC236}">
                <a16:creationId xmlns:a16="http://schemas.microsoft.com/office/drawing/2014/main" id="{CB883A74-63DA-E7FF-4903-D27079268B53}"/>
              </a:ext>
            </a:extLst>
          </p:cNvPr>
          <p:cNvPicPr>
            <a:picLocks noChangeAspect="1" noChangeArrowheads="1"/>
          </p:cNvPicPr>
          <p:nvPr/>
        </p:nvPicPr>
        <p:blipFill rotWithShape="1">
          <a:blip r:embed="rId2">
            <a:duotone>
              <a:prstClr val="black"/>
              <a:srgbClr val="D9C3A5">
                <a:tint val="50000"/>
                <a:satMod val="180000"/>
              </a:srgbClr>
            </a:duotone>
          </a:blip>
          <a:srcRect t="5264" r="58673" b="-11"/>
          <a:stretch/>
        </p:blipFill>
        <p:spPr bwMode="auto">
          <a:xfrm>
            <a:off x="1" y="0"/>
            <a:ext cx="5013158" cy="6858000"/>
          </a:xfrm>
          <a:prstGeom prst="rect">
            <a:avLst/>
          </a:prstGeom>
          <a:noFill/>
        </p:spPr>
      </p:pic>
      <p:sp>
        <p:nvSpPr>
          <p:cNvPr id="2" name="Title 1">
            <a:extLst>
              <a:ext uri="{FF2B5EF4-FFF2-40B4-BE49-F238E27FC236}">
                <a16:creationId xmlns:a16="http://schemas.microsoft.com/office/drawing/2014/main" id="{E9073714-3DA6-C2BB-0DAD-BEA369CA4C6A}"/>
              </a:ext>
            </a:extLst>
          </p:cNvPr>
          <p:cNvSpPr>
            <a:spLocks noGrp="1"/>
          </p:cNvSpPr>
          <p:nvPr>
            <p:ph type="title"/>
          </p:nvPr>
        </p:nvSpPr>
        <p:spPr>
          <a:xfrm>
            <a:off x="304800" y="2286000"/>
            <a:ext cx="4708525" cy="3276600"/>
          </a:xfrm>
        </p:spPr>
        <p:txBody>
          <a:bodyPr rtlCol="0">
            <a:noAutofit/>
          </a:bodyPr>
          <a:lstStyle/>
          <a:p>
            <a:pPr eaLnBrk="1" fontAlgn="auto" hangingPunct="1">
              <a:lnSpc>
                <a:spcPct val="90000"/>
              </a:lnSpc>
              <a:spcAft>
                <a:spcPts val="0"/>
              </a:spcAft>
              <a:defRPr/>
            </a:pPr>
            <a:r>
              <a:rPr lang="en-US" sz="6600" dirty="0">
                <a:solidFill>
                  <a:schemeClr val="bg1"/>
                </a:solidFill>
                <a:effectLst>
                  <a:outerShdw blurRad="38100" dist="38100" dir="2700000" algn="tl">
                    <a:srgbClr val="000000">
                      <a:alpha val="43137"/>
                    </a:srgbClr>
                  </a:outerShdw>
                </a:effectLst>
                <a:latin typeface="+mn-lt"/>
              </a:rPr>
              <a:t>Its tough being a </a:t>
            </a:r>
            <a:br>
              <a:rPr lang="en-US" sz="6600" dirty="0">
                <a:solidFill>
                  <a:schemeClr val="bg1"/>
                </a:solidFill>
                <a:effectLst>
                  <a:outerShdw blurRad="38100" dist="38100" dir="2700000" algn="tl">
                    <a:srgbClr val="000000">
                      <a:alpha val="43137"/>
                    </a:srgbClr>
                  </a:outerShdw>
                </a:effectLst>
                <a:latin typeface="+mn-lt"/>
              </a:rPr>
            </a:br>
            <a:r>
              <a:rPr lang="en-US" sz="12500" dirty="0">
                <a:solidFill>
                  <a:schemeClr val="bg1"/>
                </a:solidFill>
                <a:effectLst>
                  <a:outerShdw blurRad="38100" dist="38100" dir="2700000" algn="tl">
                    <a:srgbClr val="000000">
                      <a:alpha val="43137"/>
                    </a:srgbClr>
                  </a:outerShdw>
                </a:effectLst>
              </a:rPr>
              <a:t>farmer</a:t>
            </a:r>
            <a:endParaRPr lang="en-US" sz="15000" dirty="0">
              <a:solidFill>
                <a:schemeClr val="bg1"/>
              </a:solidFill>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F1050804-4275-DEA2-16E8-BE42AE7EDC97}"/>
              </a:ext>
            </a:extLst>
          </p:cNvPr>
          <p:cNvSpPr/>
          <p:nvPr/>
        </p:nvSpPr>
        <p:spPr>
          <a:xfrm>
            <a:off x="5410200" y="6429375"/>
            <a:ext cx="3657600" cy="276225"/>
          </a:xfrm>
          <a:prstGeom prst="rect">
            <a:avLst/>
          </a:prstGeom>
        </p:spPr>
        <p:txBody>
          <a:bodyPr>
            <a:spAutoFit/>
          </a:bodyPr>
          <a:lstStyle/>
          <a:p>
            <a:pPr algn="r" eaLnBrk="1" fontAlgn="auto" hangingPunct="1">
              <a:spcBef>
                <a:spcPts val="0"/>
              </a:spcBef>
              <a:spcAft>
                <a:spcPts val="0"/>
              </a:spcAft>
              <a:defRPr/>
            </a:pPr>
            <a:r>
              <a:rPr lang="en-US" sz="1200" dirty="0">
                <a:solidFill>
                  <a:srgbClr val="81E696"/>
                </a:solidFill>
                <a:latin typeface="Arial" panose="020B0604020202020204" pitchFamily="34" charset="0"/>
                <a:cs typeface="+mn-cs"/>
                <a:hlinkClick r:id="rId3" tooltip="Attribution License"/>
              </a:rPr>
              <a:t>Some rights reserved</a:t>
            </a:r>
            <a:r>
              <a:rPr lang="en-US" sz="1200" dirty="0">
                <a:solidFill>
                  <a:srgbClr val="81E696"/>
                </a:solidFill>
                <a:latin typeface="Arial" panose="020B0604020202020204" pitchFamily="34" charset="0"/>
                <a:cs typeface="+mn-cs"/>
              </a:rPr>
              <a:t> by </a:t>
            </a:r>
            <a:r>
              <a:rPr lang="en-US" sz="1200" dirty="0" err="1">
                <a:solidFill>
                  <a:srgbClr val="81E696"/>
                </a:solidFill>
                <a:latin typeface="Arial" panose="020B0604020202020204" pitchFamily="34" charset="0"/>
                <a:cs typeface="+mn-cs"/>
                <a:hlinkClick r:id="rId4"/>
              </a:rPr>
              <a:t>UnitedSoybeanBoard</a:t>
            </a:r>
            <a:endParaRPr lang="en-US" sz="1200" dirty="0">
              <a:solidFill>
                <a:srgbClr val="81E696"/>
              </a:solidFill>
              <a:latin typeface="Agency FB"/>
              <a:cs typeface="+mn-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graphicFrame>
        <p:nvGraphicFramePr>
          <p:cNvPr id="390146" name="Content Placeholder 4">
            <a:extLst>
              <a:ext uri="{FF2B5EF4-FFF2-40B4-BE49-F238E27FC236}">
                <a16:creationId xmlns:a16="http://schemas.microsoft.com/office/drawing/2014/main" id="{DF3806B4-D03C-A09C-85A4-39572A75EC01}"/>
              </a:ext>
            </a:extLst>
          </p:cNvPr>
          <p:cNvGraphicFramePr>
            <a:graphicFrameLocks noGrp="1"/>
          </p:cNvGraphicFramePr>
          <p:nvPr>
            <p:ph idx="1"/>
          </p:nvPr>
        </p:nvGraphicFramePr>
        <p:xfrm>
          <a:off x="-50800" y="787400"/>
          <a:ext cx="9245600" cy="6140450"/>
        </p:xfrm>
        <a:graphic>
          <a:graphicData uri="http://schemas.openxmlformats.org/presentationml/2006/ole">
            <mc:AlternateContent xmlns:mc="http://schemas.openxmlformats.org/markup-compatibility/2006">
              <mc:Choice xmlns:v="urn:schemas-microsoft-com:vml" Requires="v">
                <p:oleObj name="Chart" r:id="rId3" imgW="9254530" imgH="6145301" progId="Excel.Chart.8">
                  <p:embed/>
                </p:oleObj>
              </mc:Choice>
              <mc:Fallback>
                <p:oleObj name="Chart" r:id="rId3" imgW="9254530" imgH="6145301" progId="Excel.Chart.8">
                  <p:embed/>
                  <p:pic>
                    <p:nvPicPr>
                      <p:cNvPr id="0" name="Content Placeholder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787400"/>
                        <a:ext cx="92456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90147" name="Picture 3">
            <a:extLst>
              <a:ext uri="{FF2B5EF4-FFF2-40B4-BE49-F238E27FC236}">
                <a16:creationId xmlns:a16="http://schemas.microsoft.com/office/drawing/2014/main" id="{F8E2CDC3-F03E-1300-7FEC-E8FC42A6B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001" r="20000"/>
          <a:stretch>
            <a:fillRect/>
          </a:stretch>
        </p:blipFill>
        <p:spPr bwMode="auto">
          <a:xfrm>
            <a:off x="4953000" y="3482975"/>
            <a:ext cx="12954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8" name="Picture 4">
            <a:extLst>
              <a:ext uri="{FF2B5EF4-FFF2-40B4-BE49-F238E27FC236}">
                <a16:creationId xmlns:a16="http://schemas.microsoft.com/office/drawing/2014/main" id="{1161FE62-EB5E-49DB-2D9E-C86F770087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900" y="2362200"/>
            <a:ext cx="14605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9" name="Picture 5">
            <a:extLst>
              <a:ext uri="{FF2B5EF4-FFF2-40B4-BE49-F238E27FC236}">
                <a16:creationId xmlns:a16="http://schemas.microsoft.com/office/drawing/2014/main" id="{AC89C402-66E7-8E3C-8178-9D6E1DC230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4243388"/>
            <a:ext cx="11430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D8E14D9-CA53-33B2-8A33-90478E564077}"/>
              </a:ext>
            </a:extLst>
          </p:cNvPr>
          <p:cNvSpPr/>
          <p:nvPr/>
        </p:nvSpPr>
        <p:spPr>
          <a:xfrm>
            <a:off x="0" y="76200"/>
            <a:ext cx="9144000" cy="1015663"/>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sz="4000" b="1" i="0" u="none" strike="noStrike" kern="1200" baseline="0">
                <a:solidFill>
                  <a:srgbClr val="FFFFFF"/>
                </a:solidFill>
                <a:latin typeface="+mn-lt"/>
                <a:ea typeface="+mn-ea"/>
                <a:cs typeface="+mn-cs"/>
              </a:defRPr>
            </a:pPr>
            <a:r>
              <a:rPr lang="en-US" sz="6000" b="1" dirty="0">
                <a:ln w="11430"/>
                <a:gradFill>
                  <a:gsLst>
                    <a:gs pos="0">
                      <a:srgbClr val="3AAE68">
                        <a:tint val="70000"/>
                        <a:satMod val="245000"/>
                      </a:srgbClr>
                    </a:gs>
                    <a:gs pos="75000">
                      <a:srgbClr val="3AAE68">
                        <a:tint val="90000"/>
                        <a:shade val="60000"/>
                        <a:satMod val="240000"/>
                      </a:srgbClr>
                    </a:gs>
                    <a:gs pos="100000">
                      <a:srgbClr val="3AAE68">
                        <a:tint val="100000"/>
                        <a:shade val="50000"/>
                        <a:satMod val="240000"/>
                      </a:srgbClr>
                    </a:gs>
                  </a:gsLst>
                  <a:lin ang="5400000"/>
                </a:gradFill>
                <a:effectLst>
                  <a:outerShdw blurRad="50800" dist="39000" dir="5460000" algn="tl">
                    <a:srgbClr val="000000">
                      <a:alpha val="38000"/>
                    </a:srgbClr>
                  </a:outerShdw>
                </a:effectLst>
                <a:latin typeface="Farmer" pitchFamily="50" charset="0"/>
                <a:cs typeface="+mn-cs"/>
              </a:rPr>
              <a:t>The American Labor Force </a:t>
            </a:r>
          </a:p>
        </p:txBody>
      </p:sp>
      <p:sp>
        <p:nvSpPr>
          <p:cNvPr id="6" name="Rectangle 5">
            <a:extLst>
              <a:ext uri="{FF2B5EF4-FFF2-40B4-BE49-F238E27FC236}">
                <a16:creationId xmlns:a16="http://schemas.microsoft.com/office/drawing/2014/main" id="{32C0F7DC-5775-5510-F144-99EF5AF29C48}"/>
              </a:ext>
            </a:extLst>
          </p:cNvPr>
          <p:cNvSpPr/>
          <p:nvPr/>
        </p:nvSpPr>
        <p:spPr>
          <a:xfrm>
            <a:off x="6096000" y="1203325"/>
            <a:ext cx="2765425" cy="523875"/>
          </a:xfrm>
          <a:prstGeom prst="rect">
            <a:avLst/>
          </a:prstGeom>
        </p:spPr>
        <p:txBody>
          <a:bodyPr wrap="none">
            <a:spAutoFit/>
          </a:bodyPr>
          <a:lstStyle/>
          <a:p>
            <a:pPr eaLnBrk="1" fontAlgn="auto" hangingPunct="1">
              <a:spcBef>
                <a:spcPts val="0"/>
              </a:spcBef>
              <a:spcAft>
                <a:spcPts val="0"/>
              </a:spcAft>
              <a:defRPr/>
            </a:pPr>
            <a:r>
              <a:rPr lang="en-US" sz="2800" b="1" i="1" dirty="0">
                <a:solidFill>
                  <a:srgbClr val="FFFFFF"/>
                </a:solidFill>
                <a:latin typeface="Agency FB"/>
                <a:cs typeface="+mn-cs"/>
              </a:rPr>
              <a:t> Puck </a:t>
            </a:r>
            <a:r>
              <a:rPr lang="en-US" sz="2800" b="1" dirty="0">
                <a:solidFill>
                  <a:srgbClr val="FFFFFF"/>
                </a:solidFill>
                <a:latin typeface="Agency FB"/>
                <a:cs typeface="+mn-cs"/>
              </a:rPr>
              <a:t>Magazine, 1888</a:t>
            </a:r>
            <a:endParaRPr lang="en-US" sz="1600" dirty="0">
              <a:solidFill>
                <a:srgbClr val="3F3838"/>
              </a:solidFill>
              <a:latin typeface="Agency FB"/>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0F23-1CE8-9451-AFF5-5CA715297315}"/>
              </a:ext>
            </a:extLst>
          </p:cNvPr>
          <p:cNvSpPr>
            <a:spLocks noGrp="1"/>
          </p:cNvSpPr>
          <p:nvPr>
            <p:ph type="title"/>
          </p:nvPr>
        </p:nvSpPr>
        <p:spPr>
          <a:xfrm>
            <a:off x="4095750" y="609600"/>
            <a:ext cx="4800600" cy="11430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COMBINATIONS</a:t>
            </a:r>
          </a:p>
        </p:txBody>
      </p:sp>
      <p:sp>
        <p:nvSpPr>
          <p:cNvPr id="3" name="Content Placeholder 2">
            <a:extLst>
              <a:ext uri="{FF2B5EF4-FFF2-40B4-BE49-F238E27FC236}">
                <a16:creationId xmlns:a16="http://schemas.microsoft.com/office/drawing/2014/main" id="{7983110B-C6A5-88E7-F365-B0B090EF0C26}"/>
              </a:ext>
            </a:extLst>
          </p:cNvPr>
          <p:cNvSpPr>
            <a:spLocks noGrp="1"/>
          </p:cNvSpPr>
          <p:nvPr>
            <p:ph idx="1"/>
          </p:nvPr>
        </p:nvSpPr>
        <p:spPr>
          <a:xfrm>
            <a:off x="3886200" y="4648200"/>
            <a:ext cx="5219700" cy="1981200"/>
          </a:xfrm>
        </p:spPr>
        <p:txBody>
          <a:bodyPr rtlCol="0">
            <a:normAutofit/>
          </a:bodyPr>
          <a:lstStyle/>
          <a:p>
            <a:pPr marL="0" indent="0" eaLnBrk="1" fontAlgn="auto" hangingPunct="1">
              <a:spcAft>
                <a:spcPts val="0"/>
              </a:spcAft>
              <a:buFont typeface="Arial" panose="020B0604020202020204" pitchFamily="34" charset="0"/>
              <a:buNone/>
              <a:defRPr/>
            </a:pPr>
            <a:r>
              <a:rPr lang="en-US" sz="2800" i="1" dirty="0">
                <a:solidFill>
                  <a:schemeClr val="bg1"/>
                </a:solidFill>
                <a:latin typeface="Garamond" panose="02020404030301010803" pitchFamily="18" charset="0"/>
              </a:rPr>
              <a:t>Although the farmers still made up the plurality of the work force in the late 19</a:t>
            </a:r>
            <a:r>
              <a:rPr lang="en-US" sz="2800" i="1" baseline="30000" dirty="0">
                <a:solidFill>
                  <a:schemeClr val="bg1"/>
                </a:solidFill>
                <a:latin typeface="Garamond" panose="02020404030301010803" pitchFamily="18" charset="0"/>
              </a:rPr>
              <a:t>th</a:t>
            </a:r>
            <a:r>
              <a:rPr lang="en-US" sz="2800" i="1" dirty="0">
                <a:solidFill>
                  <a:schemeClr val="bg1"/>
                </a:solidFill>
                <a:latin typeface="Garamond" panose="02020404030301010803" pitchFamily="18" charset="0"/>
              </a:rPr>
              <a:t> century, they were the last to organize as an </a:t>
            </a:r>
            <a:r>
              <a:rPr lang="en-US" sz="2800" b="1" i="1" dirty="0">
                <a:solidFill>
                  <a:schemeClr val="accent1">
                    <a:lumMod val="60000"/>
                    <a:lumOff val="40000"/>
                  </a:schemeClr>
                </a:solidFill>
                <a:latin typeface="Garamond" panose="02020404030301010803" pitchFamily="18" charset="0"/>
              </a:rPr>
              <a:t>interest group</a:t>
            </a:r>
            <a:r>
              <a:rPr lang="en-US" sz="2800" i="1" dirty="0">
                <a:solidFill>
                  <a:schemeClr val="bg1"/>
                </a:solidFill>
                <a:latin typeface="Garamond" panose="02020404030301010803" pitchFamily="18" charset="0"/>
              </a:rPr>
              <a:t>.</a:t>
            </a:r>
          </a:p>
        </p:txBody>
      </p:sp>
      <p:sp>
        <p:nvSpPr>
          <p:cNvPr id="4" name="Isosceles Triangle 3">
            <a:extLst>
              <a:ext uri="{FF2B5EF4-FFF2-40B4-BE49-F238E27FC236}">
                <a16:creationId xmlns:a16="http://schemas.microsoft.com/office/drawing/2014/main" id="{E472E0B3-CD97-00D9-F5C9-094F263265AB}"/>
              </a:ext>
            </a:extLst>
          </p:cNvPr>
          <p:cNvSpPr/>
          <p:nvPr/>
        </p:nvSpPr>
        <p:spPr>
          <a:xfrm rot="10800000">
            <a:off x="381000" y="533400"/>
            <a:ext cx="3429000" cy="2895600"/>
          </a:xfrm>
          <a:prstGeom prst="triangle">
            <a:avLst/>
          </a:prstGeom>
          <a:solidFill>
            <a:schemeClr val="tx1"/>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5" name="Isosceles Triangle 4">
            <a:extLst>
              <a:ext uri="{FF2B5EF4-FFF2-40B4-BE49-F238E27FC236}">
                <a16:creationId xmlns:a16="http://schemas.microsoft.com/office/drawing/2014/main" id="{D54AD09D-688F-2D95-6530-CD45E7EBA4AF}"/>
              </a:ext>
            </a:extLst>
          </p:cNvPr>
          <p:cNvSpPr/>
          <p:nvPr/>
        </p:nvSpPr>
        <p:spPr>
          <a:xfrm>
            <a:off x="381000" y="3505200"/>
            <a:ext cx="3429000" cy="2895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6" name="Isosceles Triangle 5">
            <a:extLst>
              <a:ext uri="{FF2B5EF4-FFF2-40B4-BE49-F238E27FC236}">
                <a16:creationId xmlns:a16="http://schemas.microsoft.com/office/drawing/2014/main" id="{2624EE86-D5D1-3CF9-D299-9C777ABE476B}"/>
              </a:ext>
            </a:extLst>
          </p:cNvPr>
          <p:cNvSpPr/>
          <p:nvPr/>
        </p:nvSpPr>
        <p:spPr>
          <a:xfrm rot="16200000">
            <a:off x="2857500" y="1257300"/>
            <a:ext cx="3429000" cy="4267200"/>
          </a:xfrm>
          <a:prstGeom prst="triangle">
            <a:avLst/>
          </a:prstGeom>
          <a:solidFill>
            <a:srgbClr val="00B050">
              <a:alpha val="64000"/>
            </a:srgb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7" name="TextBox 6">
            <a:extLst>
              <a:ext uri="{FF2B5EF4-FFF2-40B4-BE49-F238E27FC236}">
                <a16:creationId xmlns:a16="http://schemas.microsoft.com/office/drawing/2014/main" id="{BAE2C8C6-A300-8528-B442-013226E1FC91}"/>
              </a:ext>
            </a:extLst>
          </p:cNvPr>
          <p:cNvSpPr txBox="1"/>
          <p:nvPr/>
        </p:nvSpPr>
        <p:spPr>
          <a:xfrm>
            <a:off x="838200" y="685800"/>
            <a:ext cx="2514600" cy="1200150"/>
          </a:xfrm>
          <a:prstGeom prst="rect">
            <a:avLst/>
          </a:prstGeom>
          <a:noFill/>
        </p:spPr>
        <p:txBody>
          <a:bodyPr>
            <a:spAutoFit/>
          </a:bodyPr>
          <a:lstStyle/>
          <a:p>
            <a:pPr algn="ctr" eaLnBrk="1" fontAlgn="auto" hangingPunct="1">
              <a:spcBef>
                <a:spcPts val="0"/>
              </a:spcBef>
              <a:spcAft>
                <a:spcPts val="0"/>
              </a:spcAft>
              <a:defRPr/>
            </a:pPr>
            <a:r>
              <a:rPr lang="en-US" sz="3600" b="1" dirty="0">
                <a:solidFill>
                  <a:srgbClr val="FFFFFF"/>
                </a:solidFill>
                <a:latin typeface="Agency FB"/>
                <a:cs typeface="+mn-cs"/>
              </a:rPr>
              <a:t>MONOPOLISTS</a:t>
            </a:r>
          </a:p>
          <a:p>
            <a:pPr algn="ctr" eaLnBrk="1" fontAlgn="auto" hangingPunct="1">
              <a:spcBef>
                <a:spcPts val="0"/>
              </a:spcBef>
              <a:spcAft>
                <a:spcPts val="0"/>
              </a:spcAft>
              <a:defRPr/>
            </a:pPr>
            <a:r>
              <a:rPr lang="en-US" sz="3600" dirty="0">
                <a:solidFill>
                  <a:srgbClr val="FFFFFF"/>
                </a:solidFill>
                <a:effectLst>
                  <a:outerShdw blurRad="38100" dist="38100" dir="2700000" algn="tl">
                    <a:srgbClr val="000000">
                      <a:alpha val="43137"/>
                    </a:srgbClr>
                  </a:outerShdw>
                </a:effectLst>
                <a:latin typeface="Agency FB"/>
                <a:cs typeface="+mn-cs"/>
              </a:rPr>
              <a:t>[Trusts]</a:t>
            </a:r>
          </a:p>
        </p:txBody>
      </p:sp>
      <p:sp>
        <p:nvSpPr>
          <p:cNvPr id="8" name="TextBox 7">
            <a:extLst>
              <a:ext uri="{FF2B5EF4-FFF2-40B4-BE49-F238E27FC236}">
                <a16:creationId xmlns:a16="http://schemas.microsoft.com/office/drawing/2014/main" id="{01E5A6FC-F083-19C4-E7CC-485BCC6E3858}"/>
              </a:ext>
            </a:extLst>
          </p:cNvPr>
          <p:cNvSpPr txBox="1"/>
          <p:nvPr/>
        </p:nvSpPr>
        <p:spPr>
          <a:xfrm>
            <a:off x="838200" y="5105400"/>
            <a:ext cx="2514600" cy="1200150"/>
          </a:xfrm>
          <a:prstGeom prst="rect">
            <a:avLst/>
          </a:prstGeom>
          <a:noFill/>
        </p:spPr>
        <p:txBody>
          <a:bodyPr>
            <a:spAutoFit/>
          </a:bodyPr>
          <a:lstStyle/>
          <a:p>
            <a:pPr algn="ctr" eaLnBrk="1" fontAlgn="auto" hangingPunct="1">
              <a:spcBef>
                <a:spcPts val="0"/>
              </a:spcBef>
              <a:spcAft>
                <a:spcPts val="0"/>
              </a:spcAft>
              <a:defRPr/>
            </a:pPr>
            <a:r>
              <a:rPr lang="en-US" sz="3600" b="1" dirty="0">
                <a:solidFill>
                  <a:srgbClr val="3F3838"/>
                </a:solidFill>
                <a:latin typeface="Agency FB"/>
                <a:cs typeface="+mn-cs"/>
              </a:rPr>
              <a:t>LABORERS </a:t>
            </a:r>
          </a:p>
          <a:p>
            <a:pPr algn="ctr" eaLnBrk="1" fontAlgn="auto" hangingPunct="1">
              <a:spcBef>
                <a:spcPts val="0"/>
              </a:spcBef>
              <a:spcAft>
                <a:spcPts val="0"/>
              </a:spcAft>
              <a:defRPr/>
            </a:pPr>
            <a:r>
              <a:rPr lang="en-US" sz="3600" dirty="0">
                <a:solidFill>
                  <a:srgbClr val="3F3838"/>
                </a:solidFill>
                <a:latin typeface="Agency FB"/>
                <a:cs typeface="+mn-cs"/>
              </a:rPr>
              <a:t>[UNIONS]</a:t>
            </a:r>
          </a:p>
        </p:txBody>
      </p:sp>
      <p:sp>
        <p:nvSpPr>
          <p:cNvPr id="9" name="TextBox 8">
            <a:extLst>
              <a:ext uri="{FF2B5EF4-FFF2-40B4-BE49-F238E27FC236}">
                <a16:creationId xmlns:a16="http://schemas.microsoft.com/office/drawing/2014/main" id="{CFFD6A24-36CE-7AD9-091D-65586FDDE1F3}"/>
              </a:ext>
            </a:extLst>
          </p:cNvPr>
          <p:cNvSpPr txBox="1"/>
          <p:nvPr/>
        </p:nvSpPr>
        <p:spPr>
          <a:xfrm>
            <a:off x="4114800" y="2971800"/>
            <a:ext cx="2286000" cy="769938"/>
          </a:xfrm>
          <a:prstGeom prst="rect">
            <a:avLst/>
          </a:prstGeom>
          <a:noFill/>
        </p:spPr>
        <p:txBody>
          <a:bodyPr>
            <a:spAutoFit/>
          </a:bodyPr>
          <a:lstStyle/>
          <a:p>
            <a:pPr algn="ctr" eaLnBrk="1" fontAlgn="auto" hangingPunct="1">
              <a:spcBef>
                <a:spcPts val="0"/>
              </a:spcBef>
              <a:spcAft>
                <a:spcPts val="0"/>
              </a:spcAft>
              <a:defRPr/>
            </a:pPr>
            <a:r>
              <a:rPr lang="en-US" sz="4400" b="1" dirty="0">
                <a:solidFill>
                  <a:srgbClr val="FFFFFF"/>
                </a:solidFill>
                <a:effectLst>
                  <a:outerShdw blurRad="38100" dist="38100" dir="2700000" algn="tl">
                    <a:srgbClr val="000000">
                      <a:alpha val="43137"/>
                    </a:srgbClr>
                  </a:outerShdw>
                </a:effectLst>
                <a:latin typeface="Agency FB"/>
                <a:cs typeface="+mn-cs"/>
              </a:rPr>
              <a:t>FARMERS?</a:t>
            </a:r>
          </a:p>
        </p:txBody>
      </p:sp>
      <p:sp>
        <p:nvSpPr>
          <p:cNvPr id="10" name="TextBox 9">
            <a:extLst>
              <a:ext uri="{FF2B5EF4-FFF2-40B4-BE49-F238E27FC236}">
                <a16:creationId xmlns:a16="http://schemas.microsoft.com/office/drawing/2014/main" id="{97BC10CA-FA6A-6333-38E3-22C91D0B8339}"/>
              </a:ext>
            </a:extLst>
          </p:cNvPr>
          <p:cNvSpPr txBox="1"/>
          <p:nvPr/>
        </p:nvSpPr>
        <p:spPr>
          <a:xfrm>
            <a:off x="838200" y="2971800"/>
            <a:ext cx="2514600" cy="95408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fontAlgn="auto" hangingPunct="1">
              <a:spcBef>
                <a:spcPts val="0"/>
              </a:spcBef>
              <a:spcAft>
                <a:spcPts val="0"/>
              </a:spcAft>
              <a:defRPr/>
            </a:pPr>
            <a:r>
              <a:rPr lang="en-US" sz="2800" b="1" dirty="0">
                <a:solidFill>
                  <a:srgbClr val="3F3838"/>
                </a:solidFill>
                <a:latin typeface="Farmer"/>
              </a:rPr>
              <a:t>Government Policy</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4B4B-220C-8BA9-9537-ED4DE3FACF7F}"/>
              </a:ext>
            </a:extLst>
          </p:cNvPr>
          <p:cNvSpPr>
            <a:spLocks noGrp="1" noChangeArrowheads="1"/>
          </p:cNvSpPr>
          <p:nvPr>
            <p:ph type="title"/>
          </p:nvPr>
        </p:nvSpPr>
        <p:spPr>
          <a:xfrm>
            <a:off x="457200" y="0"/>
            <a:ext cx="8229600" cy="639763"/>
          </a:xfrm>
        </p:spPr>
        <p:txBody>
          <a:bodyPr/>
          <a:lstStyle/>
          <a:p>
            <a:r>
              <a:rPr lang="en-US" altLang="en-US" sz="3200" b="1"/>
              <a:t>The Agrarian Movement</a:t>
            </a:r>
          </a:p>
        </p:txBody>
      </p:sp>
      <p:sp>
        <p:nvSpPr>
          <p:cNvPr id="3" name="Content Placeholder 2">
            <a:extLst>
              <a:ext uri="{FF2B5EF4-FFF2-40B4-BE49-F238E27FC236}">
                <a16:creationId xmlns:a16="http://schemas.microsoft.com/office/drawing/2014/main" id="{B740B675-B3E5-6EC6-9883-BE617314332C}"/>
              </a:ext>
            </a:extLst>
          </p:cNvPr>
          <p:cNvSpPr>
            <a:spLocks noGrp="1" noChangeArrowheads="1"/>
          </p:cNvSpPr>
          <p:nvPr>
            <p:ph idx="1"/>
          </p:nvPr>
        </p:nvSpPr>
        <p:spPr>
          <a:xfrm>
            <a:off x="228600" y="1096963"/>
            <a:ext cx="8610600" cy="5761037"/>
          </a:xfrm>
        </p:spPr>
        <p:txBody>
          <a:bodyPr/>
          <a:lstStyle/>
          <a:p>
            <a:r>
              <a:rPr lang="en-US" altLang="en-US" sz="1800">
                <a:solidFill>
                  <a:srgbClr val="FF0000"/>
                </a:solidFill>
              </a:rPr>
              <a:t>Overproduction</a:t>
            </a:r>
            <a:r>
              <a:rPr lang="en-US" altLang="en-US" sz="1800"/>
              <a:t> </a:t>
            </a:r>
            <a:r>
              <a:rPr lang="en-US" altLang="en-US" sz="1800">
                <a:solidFill>
                  <a:srgbClr val="FF0000"/>
                </a:solidFill>
              </a:rPr>
              <a:t>of crops - </a:t>
            </a:r>
            <a:r>
              <a:rPr lang="en-US" altLang="en-US" sz="1800"/>
              <a:t>due to improved machinery, fertilizers, and new lands in the Great Plains caused an increase in food production this led to a </a:t>
            </a:r>
            <a:r>
              <a:rPr lang="en-US" altLang="en-US" sz="1800" u="sng"/>
              <a:t>drop prices </a:t>
            </a:r>
            <a:r>
              <a:rPr lang="en-US" altLang="en-US" sz="1800"/>
              <a:t>(</a:t>
            </a:r>
            <a:r>
              <a:rPr lang="en-US" altLang="en-US" sz="1800" b="1"/>
              <a:t>deflation</a:t>
            </a:r>
            <a:r>
              <a:rPr lang="en-US" altLang="en-US" sz="1800"/>
              <a:t>) and a drop in farmers income.</a:t>
            </a:r>
          </a:p>
          <a:p>
            <a:r>
              <a:rPr lang="en-US" altLang="en-US" sz="1800">
                <a:solidFill>
                  <a:srgbClr val="FF0000"/>
                </a:solidFill>
              </a:rPr>
              <a:t>International Competition-</a:t>
            </a:r>
            <a:r>
              <a:rPr lang="en-US" altLang="en-US" sz="1800"/>
              <a:t> RxR &amp; steamship transportation created an international market for food crops.  Wheat growers faced foreign competition from Canada, Argentina, etc, further dropped food prices.</a:t>
            </a:r>
          </a:p>
          <a:p>
            <a:r>
              <a:rPr lang="en-US" altLang="en-US" sz="1800">
                <a:solidFill>
                  <a:srgbClr val="FF0000"/>
                </a:solidFill>
              </a:rPr>
              <a:t>Scarcity of money- </a:t>
            </a:r>
            <a:r>
              <a:rPr lang="en-US" altLang="en-US" sz="1800"/>
              <a:t>Govt stopped minting silver dollars. But population of US grew, value of its goods and services grew.  There was not enough money supply and price dropped.</a:t>
            </a:r>
          </a:p>
          <a:p>
            <a:r>
              <a:rPr lang="en-US" altLang="en-US" sz="1800">
                <a:solidFill>
                  <a:srgbClr val="FF0000"/>
                </a:solidFill>
              </a:rPr>
              <a:t>Profits of Middlemen- </a:t>
            </a:r>
            <a:r>
              <a:rPr lang="en-US" altLang="en-US" sz="1800"/>
              <a:t>Farmers did not sell crops directly to consumers.  They used middlemen (brokers) who connected them with urban markets for a fee. Farmers believed that brokers took advantage of them who bought grain when prices were low at harvest and re-sold at much higher prices.  Also, some brokers were grain elevator owners, and charged high storage rates on their grain. </a:t>
            </a:r>
          </a:p>
          <a:p>
            <a:r>
              <a:rPr lang="en-US" altLang="en-US" sz="1800">
                <a:solidFill>
                  <a:srgbClr val="FF0000"/>
                </a:solidFill>
              </a:rPr>
              <a:t>Transportation Costs</a:t>
            </a:r>
            <a:r>
              <a:rPr lang="en-US" altLang="en-US" sz="1800"/>
              <a:t> – western farmers had to ship their crops to the Eastern markets, railroads took advantage of limited or no competition to charged high rates.  RxR were a monopoly and charged high shipping rates.</a:t>
            </a:r>
          </a:p>
          <a:p>
            <a:endParaRPr lang="en-US" altLang="en-US" sz="2000"/>
          </a:p>
        </p:txBody>
      </p:sp>
      <p:sp>
        <p:nvSpPr>
          <p:cNvPr id="5" name="Text Box 4">
            <a:extLst>
              <a:ext uri="{FF2B5EF4-FFF2-40B4-BE49-F238E27FC236}">
                <a16:creationId xmlns:a16="http://schemas.microsoft.com/office/drawing/2014/main" id="{90D5EB05-EDEC-DD8E-6BC4-E14DA645125E}"/>
              </a:ext>
            </a:extLst>
          </p:cNvPr>
          <p:cNvSpPr txBox="1">
            <a:spLocks/>
          </p:cNvSpPr>
          <p:nvPr/>
        </p:nvSpPr>
        <p:spPr bwMode="auto">
          <a:xfrm>
            <a:off x="304800" y="639763"/>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600"/>
              <a:t>The Problems of Farmers: 1870 - 1900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1" fill="hold" nodeType="afterEffect">
                                  <p:stCondLst>
                                    <p:cond delay="15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up)">
                                      <p:cBhvr>
                                        <p:cTn id="16" dur="1000"/>
                                        <p:tgtEl>
                                          <p:spTgt spid="3">
                                            <p:txEl>
                                              <p:pRg st="0" end="0"/>
                                            </p:txEl>
                                          </p:spTgt>
                                        </p:tgtEl>
                                      </p:cBhvr>
                                    </p:animEffect>
                                  </p:childTnLst>
                                </p:cTn>
                              </p:par>
                            </p:childTnLst>
                          </p:cTn>
                        </p:par>
                        <p:par>
                          <p:cTn id="17" fill="hold" nodeType="afterGroup">
                            <p:stCondLst>
                              <p:cond delay="3000"/>
                            </p:stCondLst>
                            <p:childTnLst>
                              <p:par>
                                <p:cTn id="18" presetID="22" presetClass="entr" presetSubtype="1" fill="hold" nodeType="afterEffect">
                                  <p:stCondLst>
                                    <p:cond delay="15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1000"/>
                                        <p:tgtEl>
                                          <p:spTgt spid="3">
                                            <p:txEl>
                                              <p:pRg st="1" end="1"/>
                                            </p:txEl>
                                          </p:spTgt>
                                        </p:tgtEl>
                                      </p:cBhvr>
                                    </p:animEffect>
                                  </p:childTnLst>
                                </p:cTn>
                              </p:par>
                            </p:childTnLst>
                          </p:cTn>
                        </p:par>
                        <p:par>
                          <p:cTn id="21" fill="hold" nodeType="afterGroup">
                            <p:stCondLst>
                              <p:cond delay="5500"/>
                            </p:stCondLst>
                            <p:childTnLst>
                              <p:par>
                                <p:cTn id="22" presetID="22" presetClass="entr" presetSubtype="1" fill="hold" nodeType="afterEffect">
                                  <p:stCondLst>
                                    <p:cond delay="15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up)">
                                      <p:cBhvr>
                                        <p:cTn id="24" dur="1000"/>
                                        <p:tgtEl>
                                          <p:spTgt spid="3">
                                            <p:txEl>
                                              <p:pRg st="2" end="2"/>
                                            </p:txEl>
                                          </p:spTgt>
                                        </p:tgtEl>
                                      </p:cBhvr>
                                    </p:animEffect>
                                  </p:childTnLst>
                                </p:cTn>
                              </p:par>
                            </p:childTnLst>
                          </p:cTn>
                        </p:par>
                        <p:par>
                          <p:cTn id="25" fill="hold" nodeType="afterGroup">
                            <p:stCondLst>
                              <p:cond delay="8000"/>
                            </p:stCondLst>
                            <p:childTnLst>
                              <p:par>
                                <p:cTn id="26" presetID="22" presetClass="entr" presetSubtype="1" fill="hold" nodeType="afterEffect">
                                  <p:stCondLst>
                                    <p:cond delay="15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up)">
                                      <p:cBhvr>
                                        <p:cTn id="28" dur="1000"/>
                                        <p:tgtEl>
                                          <p:spTgt spid="3">
                                            <p:txEl>
                                              <p:pRg st="3" end="3"/>
                                            </p:txEl>
                                          </p:spTgt>
                                        </p:tgtEl>
                                      </p:cBhvr>
                                    </p:animEffect>
                                  </p:childTnLst>
                                </p:cTn>
                              </p:par>
                            </p:childTnLst>
                          </p:cTn>
                        </p:par>
                        <p:par>
                          <p:cTn id="29" fill="hold" nodeType="afterGroup">
                            <p:stCondLst>
                              <p:cond delay="10500"/>
                            </p:stCondLst>
                            <p:childTnLst>
                              <p:par>
                                <p:cTn id="30" presetID="22" presetClass="entr" presetSubtype="1" fill="hold" nodeType="afterEffect">
                                  <p:stCondLst>
                                    <p:cond delay="150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218" name="Group 3">
            <a:extLst>
              <a:ext uri="{FF2B5EF4-FFF2-40B4-BE49-F238E27FC236}">
                <a16:creationId xmlns:a16="http://schemas.microsoft.com/office/drawing/2014/main" id="{2B28B41E-3F92-0F87-129D-6EBF5879A71C}"/>
              </a:ext>
            </a:extLst>
          </p:cNvPr>
          <p:cNvGrpSpPr>
            <a:grpSpLocks/>
          </p:cNvGrpSpPr>
          <p:nvPr/>
        </p:nvGrpSpPr>
        <p:grpSpPr bwMode="auto">
          <a:xfrm>
            <a:off x="457200" y="26988"/>
            <a:ext cx="8153400" cy="5181600"/>
            <a:chOff x="0" y="0"/>
            <a:chExt cx="6248400" cy="3623797"/>
          </a:xfrm>
        </p:grpSpPr>
        <p:sp>
          <p:nvSpPr>
            <p:cNvPr id="393220" name="Rectangle 4">
              <a:extLst>
                <a:ext uri="{FF2B5EF4-FFF2-40B4-BE49-F238E27FC236}">
                  <a16:creationId xmlns:a16="http://schemas.microsoft.com/office/drawing/2014/main" id="{9691BC18-1A97-9C06-E642-999D642B13FA}"/>
                </a:ext>
              </a:extLst>
            </p:cNvPr>
            <p:cNvSpPr>
              <a:spLocks noChangeArrowheads="1"/>
            </p:cNvSpPr>
            <p:nvPr/>
          </p:nvSpPr>
          <p:spPr bwMode="auto">
            <a:xfrm>
              <a:off x="2294585" y="0"/>
              <a:ext cx="2206777" cy="17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pPr>
              <a:r>
                <a:rPr lang="en-US" altLang="en-US" sz="1100" b="1">
                  <a:ea typeface="Arial" panose="020B0604020202020204" pitchFamily="34" charset="0"/>
                  <a:cs typeface="Times New Roman" panose="02020603050405020304" pitchFamily="18" charset="0"/>
                </a:rPr>
                <a:t>The Great American Cow</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pic>
          <p:nvPicPr>
            <p:cNvPr id="393221" name="Picture 5">
              <a:extLst>
                <a:ext uri="{FF2B5EF4-FFF2-40B4-BE49-F238E27FC236}">
                  <a16:creationId xmlns:a16="http://schemas.microsoft.com/office/drawing/2014/main" id="{C328391E-EE3D-7BED-A3A5-6E8F61219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69"/>
              <a:ext cx="6248400" cy="346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401">
              <a:extLst>
                <a:ext uri="{FF2B5EF4-FFF2-40B4-BE49-F238E27FC236}">
                  <a16:creationId xmlns:a16="http://schemas.microsoft.com/office/drawing/2014/main" id="{0FEDA2CF-FF0D-8951-E92A-E011DD786AE7}"/>
                </a:ext>
              </a:extLst>
            </p:cNvPr>
            <p:cNvSpPr/>
            <p:nvPr/>
          </p:nvSpPr>
          <p:spPr>
            <a:xfrm>
              <a:off x="0" y="160983"/>
              <a:ext cx="6248400" cy="3462814"/>
            </a:xfrm>
            <a:custGeom>
              <a:avLst/>
              <a:gdLst/>
              <a:ahLst/>
              <a:cxnLst/>
              <a:rect l="0" t="0" r="0" b="0"/>
              <a:pathLst>
                <a:path w="6248400" h="3462528">
                  <a:moveTo>
                    <a:pt x="0" y="3462528"/>
                  </a:moveTo>
                  <a:lnTo>
                    <a:pt x="6248400" y="3462528"/>
                  </a:lnTo>
                  <a:lnTo>
                    <a:pt x="6248400" y="0"/>
                  </a:lnTo>
                  <a:lnTo>
                    <a:pt x="0" y="0"/>
                  </a:lnTo>
                  <a:close/>
                </a:path>
              </a:pathLst>
            </a:custGeom>
            <a:ln w="12700" cap="flat">
              <a:miter lim="100000"/>
            </a:ln>
          </p:spPr>
          <p:style>
            <a:lnRef idx="1">
              <a:srgbClr val="000000"/>
            </a:lnRef>
            <a:fillRef idx="0">
              <a:srgbClr val="000000">
                <a:alpha val="0"/>
              </a:srgbClr>
            </a:fillRef>
            <a:effectRef idx="0">
              <a:scrgbClr r="0" g="0" b="0"/>
            </a:effectRef>
            <a:fontRef idx="none"/>
          </p:style>
          <p:txBody>
            <a:bodyPr/>
            <a:lstStyle/>
            <a:p>
              <a:pPr>
                <a:defRPr/>
              </a:pPr>
              <a:endParaRPr lang="en-US"/>
            </a:p>
          </p:txBody>
        </p:sp>
      </p:grpSp>
      <p:pic>
        <p:nvPicPr>
          <p:cNvPr id="6" name="Picture 5">
            <a:extLst>
              <a:ext uri="{FF2B5EF4-FFF2-40B4-BE49-F238E27FC236}">
                <a16:creationId xmlns:a16="http://schemas.microsoft.com/office/drawing/2014/main" id="{5E3D49D0-20E2-18E0-FC55-253B564EA2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343400"/>
            <a:ext cx="34829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4E58-CF70-B49A-81EB-B6E6556320E5}"/>
              </a:ext>
            </a:extLst>
          </p:cNvPr>
          <p:cNvSpPr>
            <a:spLocks noGrp="1" noChangeArrowheads="1"/>
          </p:cNvSpPr>
          <p:nvPr>
            <p:ph type="title"/>
          </p:nvPr>
        </p:nvSpPr>
        <p:spPr>
          <a:xfrm>
            <a:off x="762000" y="0"/>
            <a:ext cx="7924800" cy="366713"/>
          </a:xfrm>
        </p:spPr>
        <p:txBody>
          <a:bodyPr/>
          <a:lstStyle/>
          <a:p>
            <a:r>
              <a:rPr lang="en-US" altLang="en-US" sz="2400" b="1"/>
              <a:t>The Agrarian Movement</a:t>
            </a:r>
          </a:p>
        </p:txBody>
      </p:sp>
      <p:sp>
        <p:nvSpPr>
          <p:cNvPr id="3" name="Content Placeholder 2">
            <a:extLst>
              <a:ext uri="{FF2B5EF4-FFF2-40B4-BE49-F238E27FC236}">
                <a16:creationId xmlns:a16="http://schemas.microsoft.com/office/drawing/2014/main" id="{502029F4-7F54-FF6A-D53D-0A956EB39FC9}"/>
              </a:ext>
            </a:extLst>
          </p:cNvPr>
          <p:cNvSpPr>
            <a:spLocks noGrp="1"/>
          </p:cNvSpPr>
          <p:nvPr>
            <p:ph idx="1"/>
          </p:nvPr>
        </p:nvSpPr>
        <p:spPr>
          <a:xfrm>
            <a:off x="0" y="646113"/>
            <a:ext cx="9144000" cy="5830887"/>
          </a:xfrm>
        </p:spPr>
        <p:txBody>
          <a:bodyPr/>
          <a:lstStyle/>
          <a:p>
            <a:pPr>
              <a:defRPr/>
            </a:pPr>
            <a:r>
              <a:rPr lang="en-US" altLang="en-US" sz="2200" dirty="0">
                <a:solidFill>
                  <a:srgbClr val="FF0000"/>
                </a:solidFill>
              </a:rPr>
              <a:t>High Cost of Manufactured Products- </a:t>
            </a:r>
            <a:r>
              <a:rPr lang="en-US" altLang="en-US" sz="2200" dirty="0"/>
              <a:t>expensive to buy farm equipment, high </a:t>
            </a:r>
            <a:r>
              <a:rPr lang="en-US" altLang="en-US" sz="2200" b="1" dirty="0">
                <a:solidFill>
                  <a:srgbClr val="FF0000"/>
                </a:solidFill>
              </a:rPr>
              <a:t>tariffs</a:t>
            </a:r>
            <a:r>
              <a:rPr lang="en-US" altLang="en-US" sz="2200" dirty="0"/>
              <a:t> kept cheap imports out, and trusts did not help</a:t>
            </a:r>
          </a:p>
          <a:p>
            <a:pPr>
              <a:defRPr/>
            </a:pPr>
            <a:r>
              <a:rPr lang="en-US" altLang="en-US" sz="2200" dirty="0">
                <a:solidFill>
                  <a:srgbClr val="FF0000"/>
                </a:solidFill>
              </a:rPr>
              <a:t>Indebtedness</a:t>
            </a:r>
            <a:r>
              <a:rPr lang="en-US" altLang="en-US" sz="2200" dirty="0"/>
              <a:t> – farmers were in debt from borrowing money to buy new machinery or make improvements. They used their farm land as </a:t>
            </a:r>
            <a:r>
              <a:rPr lang="en-US" altLang="en-US" sz="2200" b="1" dirty="0"/>
              <a:t>collateral</a:t>
            </a:r>
            <a:r>
              <a:rPr lang="en-US" altLang="en-US" sz="2200" dirty="0"/>
              <a:t>.  If farmers did not pay the loans, banks would seize the land (</a:t>
            </a:r>
            <a:r>
              <a:rPr lang="en-US" altLang="en-US" sz="2200" b="1" dirty="0"/>
              <a:t>foreclosure</a:t>
            </a:r>
            <a:r>
              <a:rPr lang="en-US" altLang="en-US" sz="2200" dirty="0"/>
              <a:t>)</a:t>
            </a:r>
          </a:p>
          <a:p>
            <a:pPr marL="0" indent="0">
              <a:buFontTx/>
              <a:buNone/>
              <a:defRPr/>
            </a:pPr>
            <a:r>
              <a:rPr lang="en-US" altLang="en-US" sz="2200" dirty="0"/>
              <a:t>Because farmers had high debts, they favored </a:t>
            </a:r>
            <a:r>
              <a:rPr lang="en-US" altLang="en-US" sz="2200" b="1" dirty="0"/>
              <a:t>cheap money-</a:t>
            </a:r>
            <a:r>
              <a:rPr lang="en-US" altLang="en-US" sz="2200" dirty="0"/>
              <a:t> inflated money.  If prices rose, the real value of a farmer’s payments to a bank would be less.  But the economy was experiencing </a:t>
            </a:r>
            <a:r>
              <a:rPr lang="en-US" altLang="en-US" sz="2200" b="1" dirty="0"/>
              <a:t>deflation</a:t>
            </a:r>
            <a:r>
              <a:rPr lang="en-US" altLang="en-US" sz="2200" dirty="0"/>
              <a:t>.</a:t>
            </a:r>
          </a:p>
          <a:p>
            <a:pPr>
              <a:defRPr/>
            </a:pPr>
            <a:r>
              <a:rPr lang="en-US" altLang="en-US" sz="2200" dirty="0">
                <a:solidFill>
                  <a:srgbClr val="FF0000"/>
                </a:solidFill>
              </a:rPr>
              <a:t>Natural Disasters </a:t>
            </a:r>
            <a:r>
              <a:rPr lang="en-US" altLang="en-US" sz="2200" dirty="0"/>
              <a:t>– </a:t>
            </a:r>
            <a:r>
              <a:rPr lang="en-US" altLang="en-US" sz="2200" b="1" dirty="0"/>
              <a:t>droughts</a:t>
            </a:r>
            <a:r>
              <a:rPr lang="en-US" altLang="en-US" sz="2200" dirty="0"/>
              <a:t>, floods, hailstorms, insects might wipe out a entire year’s crop.</a:t>
            </a:r>
          </a:p>
          <a:p>
            <a:pPr>
              <a:defRPr/>
            </a:pPr>
            <a:r>
              <a:rPr lang="en-US" altLang="en-US" sz="2200" dirty="0">
                <a:solidFill>
                  <a:srgbClr val="FF0000"/>
                </a:solidFill>
              </a:rPr>
              <a:t>Rural Isolation</a:t>
            </a:r>
            <a:r>
              <a:rPr lang="en-US" altLang="en-US" sz="2200" dirty="0"/>
              <a:t>- farm families were miles from their nearest neighbor and towns. NO telephone, radio or car. Social isolation was a problem.</a:t>
            </a:r>
          </a:p>
          <a:p>
            <a:pPr>
              <a:defRPr/>
            </a:pPr>
            <a:r>
              <a:rPr lang="en-US" altLang="en-US" sz="2200" dirty="0"/>
              <a:t>Farmers were price takers NOT price setters.  Had no control over the price of the crops they produced. At the mercy of the market. </a:t>
            </a:r>
          </a:p>
          <a:p>
            <a:pPr marL="0" indent="0">
              <a:buFontTx/>
              <a:buNone/>
              <a:defRPr/>
            </a:pPr>
            <a:endParaRPr lang="en-US" altLang="en-US" sz="2200" dirty="0">
              <a:solidFill>
                <a:srgbClr val="FF0000"/>
              </a:solidFill>
            </a:endParaRPr>
          </a:p>
          <a:p>
            <a:pPr>
              <a:defRPr/>
            </a:pPr>
            <a:endParaRPr lang="en-US" altLang="en-US" sz="2200" dirty="0"/>
          </a:p>
        </p:txBody>
      </p:sp>
      <p:sp>
        <p:nvSpPr>
          <p:cNvPr id="5" name="Text Box 4">
            <a:extLst>
              <a:ext uri="{FF2B5EF4-FFF2-40B4-BE49-F238E27FC236}">
                <a16:creationId xmlns:a16="http://schemas.microsoft.com/office/drawing/2014/main" id="{166679FA-67E5-2884-990C-4BAD4628578D}"/>
              </a:ext>
            </a:extLst>
          </p:cNvPr>
          <p:cNvSpPr txBox="1">
            <a:spLocks/>
          </p:cNvSpPr>
          <p:nvPr/>
        </p:nvSpPr>
        <p:spPr bwMode="auto">
          <a:xfrm>
            <a:off x="304800" y="263525"/>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400"/>
              <a:t>The Problems of Farmers: 1870 - 1900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1" fill="hold" nodeType="afterEffect">
                                  <p:stCondLst>
                                    <p:cond delay="15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1000"/>
                                        <p:tgtEl>
                                          <p:spTgt spid="3">
                                            <p:txEl>
                                              <p:pRg st="1" end="1"/>
                                            </p:txEl>
                                          </p:spTgt>
                                        </p:tgtEl>
                                      </p:cBhvr>
                                    </p:animEffect>
                                  </p:childTnLst>
                                </p:cTn>
                              </p:par>
                            </p:childTnLst>
                          </p:cTn>
                        </p:par>
                        <p:par>
                          <p:cTn id="17" fill="hold" nodeType="afterGroup">
                            <p:stCondLst>
                              <p:cond delay="3000"/>
                            </p:stCondLst>
                            <p:childTnLst>
                              <p:par>
                                <p:cTn id="18" presetID="22" presetClass="entr" presetSubtype="1" fill="hold" nodeType="afterEffect">
                                  <p:stCondLst>
                                    <p:cond delay="15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1000"/>
                                        <p:tgtEl>
                                          <p:spTgt spid="3">
                                            <p:txEl>
                                              <p:pRg st="2" end="2"/>
                                            </p:txEl>
                                          </p:spTgt>
                                        </p:tgtEl>
                                      </p:cBhvr>
                                    </p:animEffect>
                                  </p:childTnLst>
                                </p:cTn>
                              </p:par>
                            </p:childTnLst>
                          </p:cTn>
                        </p:par>
                        <p:par>
                          <p:cTn id="21" fill="hold" nodeType="afterGroup">
                            <p:stCondLst>
                              <p:cond delay="5500"/>
                            </p:stCondLst>
                            <p:childTnLst>
                              <p:par>
                                <p:cTn id="22" presetID="22" presetClass="entr" presetSubtype="1" fill="hold" nodeType="afterEffect">
                                  <p:stCondLst>
                                    <p:cond delay="150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up)">
                                      <p:cBhvr>
                                        <p:cTn id="24" dur="1000"/>
                                        <p:tgtEl>
                                          <p:spTgt spid="3">
                                            <p:txEl>
                                              <p:pRg st="0" end="0"/>
                                            </p:txEl>
                                          </p:spTgt>
                                        </p:tgtEl>
                                      </p:cBhvr>
                                    </p:animEffect>
                                  </p:childTnLst>
                                </p:cTn>
                              </p:par>
                            </p:childTnLst>
                          </p:cTn>
                        </p:par>
                        <p:par>
                          <p:cTn id="25" fill="hold" nodeType="afterGroup">
                            <p:stCondLst>
                              <p:cond delay="8000"/>
                            </p:stCondLst>
                            <p:childTnLst>
                              <p:par>
                                <p:cTn id="26" presetID="22" presetClass="entr" presetSubtype="1" fill="hold" nodeType="afterEffect">
                                  <p:stCondLst>
                                    <p:cond delay="15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up)">
                                      <p:cBhvr>
                                        <p:cTn id="28" dur="1000"/>
                                        <p:tgtEl>
                                          <p:spTgt spid="3">
                                            <p:txEl>
                                              <p:pRg st="3" end="3"/>
                                            </p:txEl>
                                          </p:spTgt>
                                        </p:tgtEl>
                                      </p:cBhvr>
                                    </p:animEffect>
                                  </p:childTnLst>
                                </p:cTn>
                              </p:par>
                            </p:childTnLst>
                          </p:cTn>
                        </p:par>
                        <p:par>
                          <p:cTn id="29" fill="hold" nodeType="afterGroup">
                            <p:stCondLst>
                              <p:cond delay="10500"/>
                            </p:stCondLst>
                            <p:childTnLst>
                              <p:par>
                                <p:cTn id="30" presetID="22" presetClass="entr" presetSubtype="1" fill="hold" nodeType="afterEffect">
                                  <p:stCondLst>
                                    <p:cond delay="150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1000"/>
                                        <p:tgtEl>
                                          <p:spTgt spid="3">
                                            <p:txEl>
                                              <p:pRg st="4" end="4"/>
                                            </p:txEl>
                                          </p:spTgt>
                                        </p:tgtEl>
                                      </p:cBhvr>
                                    </p:animEffect>
                                  </p:childTnLst>
                                </p:cTn>
                              </p:par>
                            </p:childTnLst>
                          </p:cTn>
                        </p:par>
                        <p:par>
                          <p:cTn id="33" fill="hold" nodeType="afterGroup">
                            <p:stCondLst>
                              <p:cond delay="13000"/>
                            </p:stCondLst>
                            <p:childTnLst>
                              <p:par>
                                <p:cTn id="34" presetID="22" presetClass="entr" presetSubtype="1" fill="hold" nodeType="afterEffect">
                                  <p:stCondLst>
                                    <p:cond delay="150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up)">
                                      <p:cBhvr>
                                        <p:cTn id="36"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Title 1">
            <a:extLst>
              <a:ext uri="{FF2B5EF4-FFF2-40B4-BE49-F238E27FC236}">
                <a16:creationId xmlns:a16="http://schemas.microsoft.com/office/drawing/2014/main" id="{94057C73-22B7-783D-168F-2D828BCD24ED}"/>
              </a:ext>
            </a:extLst>
          </p:cNvPr>
          <p:cNvSpPr>
            <a:spLocks noGrp="1" noChangeArrowheads="1"/>
          </p:cNvSpPr>
          <p:nvPr>
            <p:ph type="title"/>
          </p:nvPr>
        </p:nvSpPr>
        <p:spPr>
          <a:xfrm>
            <a:off x="457200" y="76200"/>
            <a:ext cx="8229600" cy="411163"/>
          </a:xfrm>
        </p:spPr>
        <p:txBody>
          <a:bodyPr/>
          <a:lstStyle/>
          <a:p>
            <a:r>
              <a:rPr lang="en-US" altLang="en-US" sz="4000" b="1" dirty="0"/>
              <a:t>An EOC Moment</a:t>
            </a:r>
          </a:p>
        </p:txBody>
      </p:sp>
      <p:sp>
        <p:nvSpPr>
          <p:cNvPr id="395267" name="Content Placeholder 2">
            <a:extLst>
              <a:ext uri="{FF2B5EF4-FFF2-40B4-BE49-F238E27FC236}">
                <a16:creationId xmlns:a16="http://schemas.microsoft.com/office/drawing/2014/main" id="{29995A49-CFF4-4F6B-DD4A-C37EF67F8D73}"/>
              </a:ext>
            </a:extLst>
          </p:cNvPr>
          <p:cNvSpPr>
            <a:spLocks noGrp="1" noChangeArrowheads="1"/>
          </p:cNvSpPr>
          <p:nvPr>
            <p:ph idx="1"/>
          </p:nvPr>
        </p:nvSpPr>
        <p:spPr>
          <a:xfrm>
            <a:off x="438150" y="838200"/>
            <a:ext cx="8229600" cy="5486400"/>
          </a:xfrm>
        </p:spPr>
        <p:txBody>
          <a:bodyPr/>
          <a:lstStyle/>
          <a:p>
            <a:pPr marL="0" indent="0">
              <a:buFontTx/>
              <a:buNone/>
            </a:pPr>
            <a:r>
              <a:rPr lang="en-US" altLang="en-US" sz="2400" dirty="0"/>
              <a:t>• They are suffering because they have little control over the prices for what they produce. </a:t>
            </a:r>
          </a:p>
          <a:p>
            <a:pPr marL="0" indent="0">
              <a:buFontTx/>
              <a:buNone/>
            </a:pPr>
            <a:r>
              <a:rPr lang="en-US" altLang="en-US" sz="2400" dirty="0"/>
              <a:t>• They have worldwide competition. </a:t>
            </a:r>
          </a:p>
          <a:p>
            <a:pPr marL="0" indent="0">
              <a:buFontTx/>
              <a:buNone/>
            </a:pPr>
            <a:r>
              <a:rPr lang="en-US" altLang="en-US" sz="2400" dirty="0"/>
              <a:t>• They have difficulty organizing to protect themselves. </a:t>
            </a:r>
          </a:p>
          <a:p>
            <a:pPr marL="0" indent="0">
              <a:buFontTx/>
              <a:buNone/>
            </a:pPr>
            <a:r>
              <a:rPr lang="en-US" altLang="en-US" sz="2400" dirty="0"/>
              <a:t>• They pay high prices for capital goods. </a:t>
            </a:r>
          </a:p>
          <a:p>
            <a:pPr marL="0" indent="0">
              <a:buFontTx/>
              <a:buNone/>
            </a:pPr>
            <a:endParaRPr lang="en-US" altLang="en-US" sz="2400" dirty="0"/>
          </a:p>
          <a:p>
            <a:pPr marL="0" indent="0">
              <a:buFontTx/>
              <a:buNone/>
            </a:pPr>
            <a:r>
              <a:rPr lang="en-US" altLang="en-US" sz="2400" dirty="0"/>
              <a:t>Which group’s economic situation in the 1920s is most accurately described in these statements? </a:t>
            </a:r>
          </a:p>
          <a:p>
            <a:pPr marL="0" indent="0">
              <a:buFontTx/>
              <a:buNone/>
            </a:pPr>
            <a:r>
              <a:rPr lang="en-US" altLang="en-US" sz="2400" dirty="0"/>
              <a:t>a.  farmers </a:t>
            </a:r>
          </a:p>
          <a:p>
            <a:pPr marL="0" indent="0">
              <a:buFontTx/>
              <a:buNone/>
            </a:pPr>
            <a:r>
              <a:rPr lang="en-US" altLang="en-US" sz="2400" dirty="0"/>
              <a:t>b.  manufacturers </a:t>
            </a:r>
          </a:p>
          <a:p>
            <a:pPr marL="0" indent="0">
              <a:buFontTx/>
              <a:buNone/>
            </a:pPr>
            <a:r>
              <a:rPr lang="en-US" altLang="en-US" sz="2400" dirty="0"/>
              <a:t>c.  railroad companies </a:t>
            </a:r>
          </a:p>
          <a:p>
            <a:pPr marL="0" indent="0">
              <a:buFontTx/>
              <a:buNone/>
            </a:pPr>
            <a:r>
              <a:rPr lang="en-US" altLang="en-US" sz="2400" dirty="0"/>
              <a:t>d.  factory workers</a:t>
            </a:r>
          </a:p>
        </p:txBody>
      </p:sp>
      <p:sp>
        <p:nvSpPr>
          <p:cNvPr id="4" name="Oval 3">
            <a:extLst>
              <a:ext uri="{FF2B5EF4-FFF2-40B4-BE49-F238E27FC236}">
                <a16:creationId xmlns:a16="http://schemas.microsoft.com/office/drawing/2014/main" id="{DD4AF0B2-DFB4-55BE-F5A3-0B9807080904}"/>
              </a:ext>
            </a:extLst>
          </p:cNvPr>
          <p:cNvSpPr/>
          <p:nvPr/>
        </p:nvSpPr>
        <p:spPr>
          <a:xfrm>
            <a:off x="419100" y="4314825"/>
            <a:ext cx="381000"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Content Placeholder 4">
            <a:extLst>
              <a:ext uri="{FF2B5EF4-FFF2-40B4-BE49-F238E27FC236}">
                <a16:creationId xmlns:a16="http://schemas.microsoft.com/office/drawing/2014/main" id="{102C4D13-BCDA-F396-747B-761DA77FD6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0"/>
            <a:ext cx="8991600" cy="6858000"/>
          </a:xfrm>
        </p:spPr>
      </p:pic>
      <p:sp>
        <p:nvSpPr>
          <p:cNvPr id="6" name="TextBox 5">
            <a:extLst>
              <a:ext uri="{FF2B5EF4-FFF2-40B4-BE49-F238E27FC236}">
                <a16:creationId xmlns:a16="http://schemas.microsoft.com/office/drawing/2014/main" id="{F8BCC0E4-D151-01A1-1D5F-C1F1D4961F9B}"/>
              </a:ext>
            </a:extLst>
          </p:cNvPr>
          <p:cNvSpPr txBox="1"/>
          <p:nvPr/>
        </p:nvSpPr>
        <p:spPr>
          <a:xfrm>
            <a:off x="-11113" y="0"/>
            <a:ext cx="9144001" cy="646113"/>
          </a:xfrm>
          <a:prstGeom prst="rect">
            <a:avLst/>
          </a:prstGeom>
          <a:solidFill>
            <a:schemeClr val="accent1">
              <a:lumMod val="90000"/>
            </a:schemeClr>
          </a:solidFill>
        </p:spPr>
        <p:txBody>
          <a:bodyPr>
            <a:spAutoFit/>
          </a:bodyPr>
          <a:lstStyle/>
          <a:p>
            <a:pPr>
              <a:defRPr/>
            </a:pPr>
            <a:r>
              <a:rPr lang="en-US" b="1" dirty="0"/>
              <a:t>What caused city populations to grow, especially in the northeast and mid west (mid-</a:t>
            </a:r>
          </a:p>
          <a:p>
            <a:pPr>
              <a:defRPr/>
            </a:pPr>
            <a:r>
              <a:rPr lang="en-US" b="1" dirty="0"/>
              <a:t>Atlantic states)?</a:t>
            </a:r>
          </a:p>
        </p:txBody>
      </p:sp>
      <p:sp>
        <p:nvSpPr>
          <p:cNvPr id="7" name="Oval 6">
            <a:extLst>
              <a:ext uri="{FF2B5EF4-FFF2-40B4-BE49-F238E27FC236}">
                <a16:creationId xmlns:a16="http://schemas.microsoft.com/office/drawing/2014/main" id="{002D9615-7066-F3A1-D6B0-24B5F47E8CAB}"/>
              </a:ext>
            </a:extLst>
          </p:cNvPr>
          <p:cNvSpPr/>
          <p:nvPr/>
        </p:nvSpPr>
        <p:spPr>
          <a:xfrm rot="19984270">
            <a:off x="6710363" y="1900238"/>
            <a:ext cx="1228725" cy="99218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E82BF993-297C-D8C7-83E2-1998895A7283}"/>
              </a:ext>
            </a:extLst>
          </p:cNvPr>
          <p:cNvSpPr/>
          <p:nvPr/>
        </p:nvSpPr>
        <p:spPr>
          <a:xfrm rot="19984270">
            <a:off x="5011738" y="2098675"/>
            <a:ext cx="1606550" cy="131603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11" descr="A picture containing vector graphics&#10;&#10;Description automatically generated">
            <a:extLst>
              <a:ext uri="{FF2B5EF4-FFF2-40B4-BE49-F238E27FC236}">
                <a16:creationId xmlns:a16="http://schemas.microsoft.com/office/drawing/2014/main" id="{2A596D84-572C-BD35-FA86-17DB5060D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025" y="2111375"/>
            <a:ext cx="919163"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picture containing vector graphics&#10;&#10;Description automatically generated">
            <a:extLst>
              <a:ext uri="{FF2B5EF4-FFF2-40B4-BE49-F238E27FC236}">
                <a16:creationId xmlns:a16="http://schemas.microsoft.com/office/drawing/2014/main" id="{84CBC5D6-E278-F165-E51A-A726D2BAC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1676400"/>
            <a:ext cx="9112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A picture containing watercraft, sailing vessel, transport&#10;&#10;Description automatically generated">
            <a:extLst>
              <a:ext uri="{FF2B5EF4-FFF2-40B4-BE49-F238E27FC236}">
                <a16:creationId xmlns:a16="http://schemas.microsoft.com/office/drawing/2014/main" id="{7DA24564-5CDF-2C4E-EA56-641352966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3638" y="1808163"/>
            <a:ext cx="1065212"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accel="50000" decel="50000" fill="hold" nodeType="clickEffect">
                                  <p:stCondLst>
                                    <p:cond delay="0"/>
                                  </p:stCondLst>
                                  <p:childTnLst>
                                    <p:animMotion origin="layout" path="M 0.01615 0.06805 L 0.01615 0.06805 C 0.00868 0.06759 0.00139 0.06759 -0.0059 0.06666 C -0.00851 0.06643 -0.01076 0.06481 -0.01337 0.06435 C -0.01597 0.06365 -0.01875 0.06342 -0.02153 0.06296 C -0.02778 0.06018 -0.02917 0.05972 -0.03628 0.05578 C -0.03802 0.05463 -0.03993 0.05347 -0.04167 0.05208 C -0.04965 0.04537 -0.04288 0.04838 -0.05 0.04583 C -0.05243 0.04351 -0.05486 0.04097 -0.05729 0.03865 C -0.05816 0.03773 -0.05903 0.0368 -0.06007 0.03611 C -0.06128 0.03541 -0.0625 0.03541 -0.06372 0.03495 C -0.06562 0.03425 -0.06736 0.0331 -0.06927 0.0324 C -0.07274 0.03101 -0.07465 0.03078 -0.07847 0.03009 C -0.0849 0.03032 -0.09132 0.03055 -0.09774 0.03125 C -0.10069 0.03148 -0.10104 0.03402 -0.10417 0.03495 C -0.10677 0.03564 -0.10955 0.03564 -0.11233 0.03611 C -0.1224 0.04282 -0.11927 0.04189 -0.13993 0.03495 C -0.14115 0.03449 -0.1408 0.03148 -0.14167 0.03009 C -0.14271 0.02824 -0.14427 0.02685 -0.14531 0.025 C -0.14601 0.02407 -0.14653 0.02245 -0.14722 0.02152 C -0.14931 0.01851 -0.15156 0.01574 -0.15365 0.01296 C -0.15451 0.01157 -0.15521 0.00972 -0.15642 0.00925 C -0.15729 0.00879 -0.15816 0.00856 -0.1592 0.00787 C -0.16042 0.00717 -0.16146 0.00625 -0.16285 0.00555 C -0.16406 0.00486 -0.16528 0.00463 -0.16649 0.00439 C -0.18403 0.00879 -0.17778 0.00254 -0.18385 0.01296 C -0.1842 0.01319 -0.18455 0.01365 -0.18472 0.01412 L -0.18472 0.02013 L -0.18472 0.01643 " pathEditMode="relative" ptsTypes="AAAAAAAAAAAAAAAAAAAAAAAAAAAAA">
                                      <p:cBhvr>
                                        <p:cTn id="41" dur="2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Content Placeholder 2">
            <a:extLst>
              <a:ext uri="{FF2B5EF4-FFF2-40B4-BE49-F238E27FC236}">
                <a16:creationId xmlns:a16="http://schemas.microsoft.com/office/drawing/2014/main" id="{F1AE5447-5B4B-9630-D938-B48B39624DE6}"/>
              </a:ext>
            </a:extLst>
          </p:cNvPr>
          <p:cNvSpPr>
            <a:spLocks noGrp="1" noChangeArrowheads="1"/>
          </p:cNvSpPr>
          <p:nvPr>
            <p:ph idx="1"/>
          </p:nvPr>
        </p:nvSpPr>
        <p:spPr>
          <a:xfrm>
            <a:off x="457200" y="228600"/>
            <a:ext cx="8229600" cy="1828800"/>
          </a:xfrm>
        </p:spPr>
        <p:txBody>
          <a:bodyPr/>
          <a:lstStyle/>
          <a:p>
            <a:pPr marL="0" indent="0">
              <a:buFontTx/>
              <a:buNone/>
            </a:pPr>
            <a:r>
              <a:rPr lang="en-US" altLang="en-US" sz="2800"/>
              <a:t>As crop production increased the price farmers received went down.  But, their production costs remained high or even increased causing farmers to go broke!</a:t>
            </a:r>
          </a:p>
        </p:txBody>
      </p:sp>
      <p:pic>
        <p:nvPicPr>
          <p:cNvPr id="396291" name="Picture 3">
            <a:extLst>
              <a:ext uri="{FF2B5EF4-FFF2-40B4-BE49-F238E27FC236}">
                <a16:creationId xmlns:a16="http://schemas.microsoft.com/office/drawing/2014/main" id="{6047DCBF-DE8E-DD86-E214-D84E522C3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88677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2" name="TextBox 1">
            <a:extLst>
              <a:ext uri="{FF2B5EF4-FFF2-40B4-BE49-F238E27FC236}">
                <a16:creationId xmlns:a16="http://schemas.microsoft.com/office/drawing/2014/main" id="{27951F1F-7453-166F-5CD7-5CADFE6872F6}"/>
              </a:ext>
            </a:extLst>
          </p:cNvPr>
          <p:cNvSpPr txBox="1">
            <a:spLocks noChangeArrowheads="1"/>
          </p:cNvSpPr>
          <p:nvPr/>
        </p:nvSpPr>
        <p:spPr bwMode="auto">
          <a:xfrm>
            <a:off x="457200" y="5726113"/>
            <a:ext cx="1482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Law of Supply</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3">
            <a:extLst>
              <a:ext uri="{FF2B5EF4-FFF2-40B4-BE49-F238E27FC236}">
                <a16:creationId xmlns:a16="http://schemas.microsoft.com/office/drawing/2014/main" id="{0A14F775-7B07-E21D-E859-9D1D5B78F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96900"/>
            <a:ext cx="683577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Title 1">
            <a:extLst>
              <a:ext uri="{FF2B5EF4-FFF2-40B4-BE49-F238E27FC236}">
                <a16:creationId xmlns:a16="http://schemas.microsoft.com/office/drawing/2014/main" id="{E74CF644-F617-3E41-E294-076CC9E2DBA3}"/>
              </a:ext>
            </a:extLst>
          </p:cNvPr>
          <p:cNvSpPr>
            <a:spLocks noGrp="1" noChangeArrowheads="1"/>
          </p:cNvSpPr>
          <p:nvPr>
            <p:ph type="title"/>
          </p:nvPr>
        </p:nvSpPr>
        <p:spPr>
          <a:xfrm>
            <a:off x="457200" y="76200"/>
            <a:ext cx="8229600" cy="411163"/>
          </a:xfrm>
        </p:spPr>
        <p:txBody>
          <a:bodyPr/>
          <a:lstStyle/>
          <a:p>
            <a:r>
              <a:rPr lang="en-US" altLang="en-US" sz="3200" b="1"/>
              <a:t>An EOC Moment</a:t>
            </a:r>
          </a:p>
        </p:txBody>
      </p:sp>
      <p:sp>
        <p:nvSpPr>
          <p:cNvPr id="397316" name="Rectangle 5">
            <a:extLst>
              <a:ext uri="{FF2B5EF4-FFF2-40B4-BE49-F238E27FC236}">
                <a16:creationId xmlns:a16="http://schemas.microsoft.com/office/drawing/2014/main" id="{EB32C41C-F10D-E370-8DC0-55E02CC02478}"/>
              </a:ext>
            </a:extLst>
          </p:cNvPr>
          <p:cNvSpPr>
            <a:spLocks noChangeArrowheads="1"/>
          </p:cNvSpPr>
          <p:nvPr/>
        </p:nvSpPr>
        <p:spPr bwMode="auto">
          <a:xfrm>
            <a:off x="4335463" y="3581400"/>
            <a:ext cx="4953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As a result of the trends shown in the graphs, the Populist Party wanted the federal government to</a:t>
            </a:r>
          </a:p>
          <a:p>
            <a:pPr>
              <a:spcBef>
                <a:spcPct val="0"/>
              </a:spcBef>
              <a:buFontTx/>
              <a:buNone/>
            </a:pPr>
            <a:r>
              <a:rPr lang="en-US" altLang="en-US" sz="1800">
                <a:latin typeface="Calibri" panose="020F0502020204030204" pitchFamily="34" charset="0"/>
              </a:rPr>
              <a:t>increase the money supply to</a:t>
            </a:r>
          </a:p>
          <a:p>
            <a:pPr>
              <a:spcBef>
                <a:spcPct val="0"/>
              </a:spcBef>
              <a:buFontTx/>
              <a:buNone/>
            </a:pPr>
            <a:r>
              <a:rPr lang="en-US" altLang="en-US" sz="1800">
                <a:latin typeface="Calibri" panose="020F0502020204030204" pitchFamily="34" charset="0"/>
              </a:rPr>
              <a:t>(1) raise the prices of crops</a:t>
            </a:r>
          </a:p>
          <a:p>
            <a:pPr>
              <a:spcBef>
                <a:spcPct val="0"/>
              </a:spcBef>
              <a:buFontTx/>
              <a:buNone/>
            </a:pPr>
            <a:r>
              <a:rPr lang="en-US" altLang="en-US" sz="1800">
                <a:latin typeface="Calibri" panose="020F0502020204030204" pitchFamily="34" charset="0"/>
              </a:rPr>
              <a:t>(2) limit the exportation of corn</a:t>
            </a:r>
          </a:p>
          <a:p>
            <a:pPr>
              <a:spcBef>
                <a:spcPct val="0"/>
              </a:spcBef>
              <a:buFontTx/>
              <a:buNone/>
            </a:pPr>
            <a:r>
              <a:rPr lang="en-US" altLang="en-US" sz="1800">
                <a:latin typeface="Calibri" panose="020F0502020204030204" pitchFamily="34" charset="0"/>
              </a:rPr>
              <a:t>(3) discourage the consumption of corn</a:t>
            </a:r>
          </a:p>
          <a:p>
            <a:pPr>
              <a:spcBef>
                <a:spcPct val="0"/>
              </a:spcBef>
              <a:buFontTx/>
              <a:buNone/>
            </a:pPr>
            <a:r>
              <a:rPr lang="en-US" altLang="en-US" sz="1800">
                <a:latin typeface="Calibri" panose="020F0502020204030204" pitchFamily="34" charset="0"/>
              </a:rPr>
              <a:t>(4) increase agricultural imports</a:t>
            </a:r>
          </a:p>
        </p:txBody>
      </p:sp>
      <p:sp>
        <p:nvSpPr>
          <p:cNvPr id="8" name="Rectangle 7">
            <a:extLst>
              <a:ext uri="{FF2B5EF4-FFF2-40B4-BE49-F238E27FC236}">
                <a16:creationId xmlns:a16="http://schemas.microsoft.com/office/drawing/2014/main" id="{A39922D7-40B3-577F-730B-518CAAA192E0}"/>
              </a:ext>
            </a:extLst>
          </p:cNvPr>
          <p:cNvSpPr/>
          <p:nvPr/>
        </p:nvSpPr>
        <p:spPr>
          <a:xfrm>
            <a:off x="190500" y="3581400"/>
            <a:ext cx="4572000" cy="2586038"/>
          </a:xfrm>
          <a:prstGeom prst="rect">
            <a:avLst/>
          </a:prstGeom>
        </p:spPr>
        <p:txBody>
          <a:bodyPr>
            <a:spAutoFit/>
          </a:bodyPr>
          <a:lstStyle/>
          <a:p>
            <a:pPr>
              <a:defRPr/>
            </a:pPr>
            <a:r>
              <a:rPr lang="en-US" dirty="0"/>
              <a:t>Which trend is shown in these graphs? </a:t>
            </a:r>
          </a:p>
          <a:p>
            <a:pPr marL="342900" indent="-342900">
              <a:buFontTx/>
              <a:buAutoNum type="arabicParenBoth"/>
              <a:defRPr/>
            </a:pPr>
            <a:r>
              <a:rPr lang="en-US" dirty="0"/>
              <a:t>When production increases, prices decrease. </a:t>
            </a:r>
          </a:p>
          <a:p>
            <a:pPr marL="342900" indent="-342900">
              <a:buFontTx/>
              <a:buAutoNum type="arabicParenBoth"/>
              <a:defRPr/>
            </a:pPr>
            <a:r>
              <a:rPr lang="en-US" dirty="0"/>
              <a:t>When production increases, prices increase. </a:t>
            </a:r>
          </a:p>
          <a:p>
            <a:pPr marL="342900" indent="-342900">
              <a:buFontTx/>
              <a:buAutoNum type="arabicParenBoth"/>
              <a:defRPr/>
            </a:pPr>
            <a:r>
              <a:rPr lang="en-US" dirty="0"/>
              <a:t>When production remains unchanged, prices decrease. </a:t>
            </a:r>
          </a:p>
          <a:p>
            <a:pPr marL="342900" indent="-342900">
              <a:buFontTx/>
              <a:buAutoNum type="arabicParenBoth"/>
              <a:defRPr/>
            </a:pPr>
            <a:r>
              <a:rPr lang="en-US" dirty="0"/>
              <a:t>Prices and production are usually unrelated.</a:t>
            </a:r>
          </a:p>
        </p:txBody>
      </p:sp>
      <p:sp>
        <p:nvSpPr>
          <p:cNvPr id="9" name="Oval 8">
            <a:extLst>
              <a:ext uri="{FF2B5EF4-FFF2-40B4-BE49-F238E27FC236}">
                <a16:creationId xmlns:a16="http://schemas.microsoft.com/office/drawing/2014/main" id="{405CACE6-80B1-DA32-0187-EB007FBC77FF}"/>
              </a:ext>
            </a:extLst>
          </p:cNvPr>
          <p:cNvSpPr/>
          <p:nvPr/>
        </p:nvSpPr>
        <p:spPr>
          <a:xfrm>
            <a:off x="228600" y="3886200"/>
            <a:ext cx="381000"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793CDFF3-8217-1732-E487-20EC977F7AB9}"/>
              </a:ext>
            </a:extLst>
          </p:cNvPr>
          <p:cNvSpPr/>
          <p:nvPr/>
        </p:nvSpPr>
        <p:spPr>
          <a:xfrm>
            <a:off x="4343400" y="4445000"/>
            <a:ext cx="381000"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9A702AAE-8C9E-9F77-F323-E2420DF85486}"/>
              </a:ext>
            </a:extLst>
          </p:cNvPr>
          <p:cNvSpPr>
            <a:spLocks noGrp="1" noChangeArrowheads="1"/>
          </p:cNvSpPr>
          <p:nvPr>
            <p:ph idx="1"/>
          </p:nvPr>
        </p:nvSpPr>
        <p:spPr>
          <a:xfrm>
            <a:off x="0" y="415925"/>
            <a:ext cx="4038600" cy="6138863"/>
          </a:xfrm>
        </p:spPr>
        <p:txBody>
          <a:bodyPr/>
          <a:lstStyle/>
          <a:p>
            <a:r>
              <a:rPr lang="en-US" altLang="en-US" sz="2000"/>
              <a:t>In 1867, the </a:t>
            </a:r>
            <a:r>
              <a:rPr lang="en-US" altLang="en-US" sz="2000">
                <a:solidFill>
                  <a:srgbClr val="FF0000"/>
                </a:solidFill>
              </a:rPr>
              <a:t>Grange Movement </a:t>
            </a:r>
            <a:r>
              <a:rPr lang="en-US" altLang="en-US" sz="2000"/>
              <a:t>was founded by </a:t>
            </a:r>
            <a:r>
              <a:rPr lang="en-US" altLang="en-US" sz="2000" b="1"/>
              <a:t>Oliver Hudson Kelley</a:t>
            </a:r>
            <a:endParaRPr lang="en-US" altLang="en-US" sz="2000"/>
          </a:p>
          <a:p>
            <a:r>
              <a:rPr lang="en-US" altLang="en-US" sz="2000"/>
              <a:t>Its original purpose was to serve as a social club for farmers.</a:t>
            </a:r>
          </a:p>
          <a:p>
            <a:r>
              <a:rPr lang="en-US" altLang="en-US" sz="2000"/>
              <a:t>Its aim was to overcome the isolation of the rural farmer and to spread information about new farming techniques.</a:t>
            </a:r>
          </a:p>
          <a:p>
            <a:r>
              <a:rPr lang="en-US" altLang="en-US" sz="2000"/>
              <a:t>Soon the </a:t>
            </a:r>
            <a:r>
              <a:rPr lang="en-US" altLang="en-US" sz="2000" b="1" u="sng"/>
              <a:t>Grange</a:t>
            </a:r>
            <a:r>
              <a:rPr lang="en-US" altLang="en-US" sz="2000"/>
              <a:t> had over a million members who now </a:t>
            </a:r>
            <a:r>
              <a:rPr lang="en-US" altLang="en-US" sz="2000" u="sng"/>
              <a:t>supported economic and political reforms</a:t>
            </a:r>
            <a:r>
              <a:rPr lang="en-US" altLang="en-US" sz="2000"/>
              <a:t>.</a:t>
            </a:r>
          </a:p>
          <a:p>
            <a:r>
              <a:rPr lang="en-US" altLang="en-US" sz="2000"/>
              <a:t>Formed </a:t>
            </a:r>
            <a:r>
              <a:rPr lang="en-US" altLang="en-US" sz="2000" b="1"/>
              <a:t>cooperatives </a:t>
            </a:r>
            <a:r>
              <a:rPr lang="en-US" altLang="en-US" sz="2000"/>
              <a:t>(co-ops)- these co-ops bought machinery, fertilizes, and manufactured goods in bulk at a discount and passed the savings to the farmers.</a:t>
            </a:r>
          </a:p>
        </p:txBody>
      </p:sp>
      <p:sp>
        <p:nvSpPr>
          <p:cNvPr id="10" name="Title 1">
            <a:extLst>
              <a:ext uri="{FF2B5EF4-FFF2-40B4-BE49-F238E27FC236}">
                <a16:creationId xmlns:a16="http://schemas.microsoft.com/office/drawing/2014/main" id="{45228223-5512-0103-E063-B1282AE5878D}"/>
              </a:ext>
            </a:extLst>
          </p:cNvPr>
          <p:cNvSpPr>
            <a:spLocks noGrp="1" noChangeArrowheads="1"/>
          </p:cNvSpPr>
          <p:nvPr>
            <p:ph type="title"/>
          </p:nvPr>
        </p:nvSpPr>
        <p:spPr>
          <a:xfrm>
            <a:off x="382588" y="-28575"/>
            <a:ext cx="8229600" cy="409575"/>
          </a:xfrm>
        </p:spPr>
        <p:txBody>
          <a:bodyPr/>
          <a:lstStyle/>
          <a:p>
            <a:r>
              <a:rPr lang="en-US" altLang="en-US" sz="2800" b="1"/>
              <a:t>The Agrarian Movement</a:t>
            </a:r>
          </a:p>
        </p:txBody>
      </p:sp>
      <p:sp>
        <p:nvSpPr>
          <p:cNvPr id="398340" name="AutoShape 7">
            <a:extLst>
              <a:ext uri="{FF2B5EF4-FFF2-40B4-BE49-F238E27FC236}">
                <a16:creationId xmlns:a16="http://schemas.microsoft.com/office/drawing/2014/main" id="{A25FC89B-AD92-5DDD-CB04-6486699D8250}"/>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pic>
        <p:nvPicPr>
          <p:cNvPr id="4" name="Picture 3">
            <a:extLst>
              <a:ext uri="{FF2B5EF4-FFF2-40B4-BE49-F238E27FC236}">
                <a16:creationId xmlns:a16="http://schemas.microsoft.com/office/drawing/2014/main" id="{1D6EF6A6-223C-2B2A-B9C8-23FA792390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81000"/>
            <a:ext cx="521335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1000"/>
                                  </p:stCondLst>
                                  <p:childTnLst>
                                    <p:set>
                                      <p:cBhvr>
                                        <p:cTn id="11" dur="1" fill="hold">
                                          <p:stCondLst>
                                            <p:cond delay="0"/>
                                          </p:stCondLst>
                                        </p:cTn>
                                        <p:tgtEl>
                                          <p:spTgt spid="6147"/>
                                        </p:tgtEl>
                                        <p:attrNameLst>
                                          <p:attrName>style.visibility</p:attrName>
                                        </p:attrNameLst>
                                      </p:cBhvr>
                                      <p:to>
                                        <p:strVal val="visible"/>
                                      </p:to>
                                    </p:set>
                                    <p:animEffect transition="in" filter="wipe(up)">
                                      <p:cBhvr>
                                        <p:cTn id="12" dur="500"/>
                                        <p:tgtEl>
                                          <p:spTgt spid="61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10"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a:extLst>
              <a:ext uri="{FF2B5EF4-FFF2-40B4-BE49-F238E27FC236}">
                <a16:creationId xmlns:a16="http://schemas.microsoft.com/office/drawing/2014/main" id="{1E9400DB-A7B4-9A35-7E4D-B43AF7DF1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15" t="11111" r="13463" b="119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3" name="Content Placeholder 2">
            <a:extLst>
              <a:ext uri="{FF2B5EF4-FFF2-40B4-BE49-F238E27FC236}">
                <a16:creationId xmlns:a16="http://schemas.microsoft.com/office/drawing/2014/main" id="{2F2356D0-7527-31F1-4296-9DA173760C06}"/>
              </a:ext>
            </a:extLst>
          </p:cNvPr>
          <p:cNvSpPr>
            <a:spLocks noGrp="1"/>
          </p:cNvSpPr>
          <p:nvPr>
            <p:ph idx="1"/>
          </p:nvPr>
        </p:nvSpPr>
        <p:spPr>
          <a:xfrm>
            <a:off x="457200" y="5181600"/>
            <a:ext cx="8229600" cy="944563"/>
          </a:xfrm>
        </p:spPr>
        <p:txBody>
          <a:bodyPr/>
          <a:lstStyle/>
          <a:p>
            <a:pPr eaLnBrk="1" hangingPunct="1"/>
            <a:endParaRPr lang="en-US" altLang="en-US"/>
          </a:p>
        </p:txBody>
      </p:sp>
      <p:sp>
        <p:nvSpPr>
          <p:cNvPr id="4" name="Rectangle 3">
            <a:extLst>
              <a:ext uri="{FF2B5EF4-FFF2-40B4-BE49-F238E27FC236}">
                <a16:creationId xmlns:a16="http://schemas.microsoft.com/office/drawing/2014/main" id="{A3E978B3-D15B-BB61-EAB2-950935BE58F2}"/>
              </a:ext>
            </a:extLst>
          </p:cNvPr>
          <p:cNvSpPr/>
          <p:nvPr/>
        </p:nvSpPr>
        <p:spPr>
          <a:xfrm>
            <a:off x="7138988" y="6324600"/>
            <a:ext cx="2005012" cy="307975"/>
          </a:xfrm>
          <a:prstGeom prst="rect">
            <a:avLst/>
          </a:prstGeom>
        </p:spPr>
        <p:txBody>
          <a:bodyPr wrap="none">
            <a:spAutoFit/>
          </a:bodyPr>
          <a:lstStyle/>
          <a:p>
            <a:pPr eaLnBrk="1" fontAlgn="auto" hangingPunct="1">
              <a:spcBef>
                <a:spcPts val="0"/>
              </a:spcBef>
              <a:spcAft>
                <a:spcPts val="0"/>
              </a:spcAft>
              <a:defRPr/>
            </a:pPr>
            <a:r>
              <a:rPr lang="en-US" sz="1400" dirty="0">
                <a:solidFill>
                  <a:srgbClr val="FFFFFF"/>
                </a:solidFill>
                <a:latin typeface="Agency FB"/>
                <a:cs typeface="+mn-cs"/>
              </a:rPr>
              <a:t>Photo Credit:  </a:t>
            </a:r>
            <a:r>
              <a:rPr lang="en-US" sz="1400" dirty="0">
                <a:solidFill>
                  <a:srgbClr val="FFFFFF"/>
                </a:solidFill>
                <a:latin typeface="Arial" panose="020B0604020202020204" pitchFamily="34" charset="0"/>
                <a:cs typeface="+mn-cs"/>
                <a:hlinkClick r:id="rId3" tooltip="User:Billy Hathorn"/>
              </a:rPr>
              <a:t>Billy </a:t>
            </a:r>
            <a:r>
              <a:rPr lang="en-US" sz="1400" dirty="0" err="1">
                <a:solidFill>
                  <a:srgbClr val="FFFFFF"/>
                </a:solidFill>
                <a:latin typeface="Arial" panose="020B0604020202020204" pitchFamily="34" charset="0"/>
                <a:cs typeface="+mn-cs"/>
                <a:hlinkClick r:id="rId3" tooltip="User:Billy Hathorn"/>
              </a:rPr>
              <a:t>Hathorn</a:t>
            </a:r>
            <a:endParaRPr lang="en-US" sz="1400" dirty="0">
              <a:solidFill>
                <a:srgbClr val="FFFFFF"/>
              </a:solidFill>
              <a:latin typeface="Agency FB"/>
              <a:cs typeface="+mn-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itle 1">
            <a:extLst>
              <a:ext uri="{FF2B5EF4-FFF2-40B4-BE49-F238E27FC236}">
                <a16:creationId xmlns:a16="http://schemas.microsoft.com/office/drawing/2014/main" id="{008D5DA2-25C8-F168-3C9D-4A6E2EDC5152}"/>
              </a:ext>
            </a:extLst>
          </p:cNvPr>
          <p:cNvSpPr>
            <a:spLocks noGrp="1" noChangeArrowheads="1"/>
          </p:cNvSpPr>
          <p:nvPr>
            <p:ph type="title"/>
          </p:nvPr>
        </p:nvSpPr>
        <p:spPr>
          <a:xfrm>
            <a:off x="1905000" y="138113"/>
            <a:ext cx="4613275" cy="487362"/>
          </a:xfrm>
        </p:spPr>
        <p:txBody>
          <a:bodyPr/>
          <a:lstStyle/>
          <a:p>
            <a:r>
              <a:rPr lang="en-US" altLang="en-US" sz="3200" b="1"/>
              <a:t>Todays  Co-ops</a:t>
            </a:r>
          </a:p>
        </p:txBody>
      </p:sp>
      <p:pic>
        <p:nvPicPr>
          <p:cNvPr id="400387" name="Content Placeholder 3">
            <a:extLst>
              <a:ext uri="{FF2B5EF4-FFF2-40B4-BE49-F238E27FC236}">
                <a16:creationId xmlns:a16="http://schemas.microsoft.com/office/drawing/2014/main" id="{71D30107-F4C6-0A9E-5629-116BCC38A1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223000" y="503238"/>
            <a:ext cx="2844800" cy="1017587"/>
          </a:xfrm>
        </p:spPr>
      </p:pic>
      <p:pic>
        <p:nvPicPr>
          <p:cNvPr id="400388" name="Picture 4">
            <a:extLst>
              <a:ext uri="{FF2B5EF4-FFF2-40B4-BE49-F238E27FC236}">
                <a16:creationId xmlns:a16="http://schemas.microsoft.com/office/drawing/2014/main" id="{D6D89E1E-EE4B-1114-CA15-E7666B5BBD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4797">
            <a:off x="146050" y="527050"/>
            <a:ext cx="17240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9" name="Picture 5">
            <a:extLst>
              <a:ext uri="{FF2B5EF4-FFF2-40B4-BE49-F238E27FC236}">
                <a16:creationId xmlns:a16="http://schemas.microsoft.com/office/drawing/2014/main" id="{4A1689ED-6A6F-ED96-7390-DD2A66B3FB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05765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90" name="TextBox 6">
            <a:extLst>
              <a:ext uri="{FF2B5EF4-FFF2-40B4-BE49-F238E27FC236}">
                <a16:creationId xmlns:a16="http://schemas.microsoft.com/office/drawing/2014/main" id="{C6DE3D30-ABCF-CE57-9363-824948E47EB6}"/>
              </a:ext>
            </a:extLst>
          </p:cNvPr>
          <p:cNvSpPr txBox="1">
            <a:spLocks noChangeArrowheads="1"/>
          </p:cNvSpPr>
          <p:nvPr/>
        </p:nvSpPr>
        <p:spPr bwMode="auto">
          <a:xfrm>
            <a:off x="2016125" y="617538"/>
            <a:ext cx="430847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Calibri" panose="020F0502020204030204" pitchFamily="34" charset="0"/>
              </a:rPr>
              <a:t>Today’s co-ops buy items in large quantities and sell them to members at a discount.  Your membership fee helps the co-op pay for overhead expenses like- electricity, salaries of managers, etc.  Co-ops then are able to pass down the cost savings to you in the form of lower prices.  Very similar to the Grange co-ops.</a:t>
            </a:r>
          </a:p>
        </p:txBody>
      </p:sp>
      <p:pic>
        <p:nvPicPr>
          <p:cNvPr id="400391" name="Picture 8">
            <a:extLst>
              <a:ext uri="{FF2B5EF4-FFF2-40B4-BE49-F238E27FC236}">
                <a16:creationId xmlns:a16="http://schemas.microsoft.com/office/drawing/2014/main" id="{9FC0D85B-B1D9-755B-4753-BC36B8D85C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8" y="4724400"/>
            <a:ext cx="2157412"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92" name="TextBox 9">
            <a:extLst>
              <a:ext uri="{FF2B5EF4-FFF2-40B4-BE49-F238E27FC236}">
                <a16:creationId xmlns:a16="http://schemas.microsoft.com/office/drawing/2014/main" id="{FCCFE5BA-89A1-533B-6203-E56E3EA8B547}"/>
              </a:ext>
            </a:extLst>
          </p:cNvPr>
          <p:cNvSpPr txBox="1">
            <a:spLocks noChangeArrowheads="1"/>
          </p:cNvSpPr>
          <p:nvPr/>
        </p:nvSpPr>
        <p:spPr bwMode="auto">
          <a:xfrm>
            <a:off x="2266950" y="3479800"/>
            <a:ext cx="4089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Calibri" panose="020F0502020204030204" pitchFamily="34" charset="0"/>
              </a:rPr>
              <a:t>Ace Hardware is also a co-op for the hardware store owners.  Similar to the Grange, they buy items in bulk for all Ace Hardware store owners and pass on the savings to them in the form of lower prices, in turn they can sell to the consumer at lower prices and be able to compete against Lowe’s and Home Depot.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a:extLst>
              <a:ext uri="{FF2B5EF4-FFF2-40B4-BE49-F238E27FC236}">
                <a16:creationId xmlns:a16="http://schemas.microsoft.com/office/drawing/2014/main" id="{A48F984B-E353-9878-B326-F4CEF7143BD7}"/>
              </a:ext>
            </a:extLst>
          </p:cNvPr>
          <p:cNvSpPr>
            <a:spLocks noGrp="1" noChangeArrowheads="1"/>
          </p:cNvSpPr>
          <p:nvPr>
            <p:ph idx="1"/>
          </p:nvPr>
        </p:nvSpPr>
        <p:spPr>
          <a:xfrm>
            <a:off x="76200" y="1041400"/>
            <a:ext cx="5715000" cy="5816600"/>
          </a:xfrm>
        </p:spPr>
        <p:txBody>
          <a:bodyPr/>
          <a:lstStyle/>
          <a:p>
            <a:pPr>
              <a:defRPr/>
            </a:pPr>
            <a:r>
              <a:rPr lang="en-US" altLang="en-US" sz="2200" dirty="0"/>
              <a:t>Farmers mainly blamed the railroads for their problems.</a:t>
            </a:r>
          </a:p>
          <a:p>
            <a:pPr>
              <a:defRPr/>
            </a:pPr>
            <a:r>
              <a:rPr lang="en-US" altLang="en-US" sz="2200" dirty="0"/>
              <a:t>Farmers felt they were being overcharged by railroads and grain storage facilities and by banks interest charge on loans.  As the Grange Movement declined it was replaced by:</a:t>
            </a:r>
          </a:p>
          <a:p>
            <a:pPr marL="0" indent="0">
              <a:buFontTx/>
              <a:buNone/>
              <a:defRPr/>
            </a:pPr>
            <a:r>
              <a:rPr lang="en-US" altLang="en-US" sz="2200" b="1" dirty="0">
                <a:solidFill>
                  <a:srgbClr val="FF0000"/>
                </a:solidFill>
              </a:rPr>
              <a:t>The Farmers Alliance- </a:t>
            </a:r>
            <a:r>
              <a:rPr lang="en-US" altLang="en-US" sz="2200" dirty="0"/>
              <a:t>group of farmers who came together to negotiate lower rates.</a:t>
            </a:r>
          </a:p>
          <a:p>
            <a:pPr>
              <a:defRPr/>
            </a:pPr>
            <a:r>
              <a:rPr lang="en-US" altLang="en-US" sz="2200" dirty="0"/>
              <a:t>Farmers who belonged to the Grange elected congressmen who promised reforms.  Especially against the railroads monopoly pricing.</a:t>
            </a:r>
          </a:p>
          <a:p>
            <a:pPr>
              <a:defRPr/>
            </a:pPr>
            <a:r>
              <a:rPr lang="en-US" altLang="en-US" sz="2200" dirty="0"/>
              <a:t>Midwestern states passed laws regulating the rates railroads and grain storage facilities could charge.</a:t>
            </a:r>
          </a:p>
        </p:txBody>
      </p:sp>
      <p:sp>
        <p:nvSpPr>
          <p:cNvPr id="5" name="Text Box 3">
            <a:extLst>
              <a:ext uri="{FF2B5EF4-FFF2-40B4-BE49-F238E27FC236}">
                <a16:creationId xmlns:a16="http://schemas.microsoft.com/office/drawing/2014/main" id="{9FF5D582-BC8A-30E0-F8BE-C1AF2E3F8957}"/>
              </a:ext>
            </a:extLst>
          </p:cNvPr>
          <p:cNvSpPr txBox="1">
            <a:spLocks/>
          </p:cNvSpPr>
          <p:nvPr/>
        </p:nvSpPr>
        <p:spPr bwMode="auto">
          <a:xfrm>
            <a:off x="96838" y="59055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600" b="1"/>
              <a:t>The Impact of the Grange Movement</a:t>
            </a:r>
          </a:p>
        </p:txBody>
      </p:sp>
      <p:sp>
        <p:nvSpPr>
          <p:cNvPr id="6" name="Title 1">
            <a:extLst>
              <a:ext uri="{FF2B5EF4-FFF2-40B4-BE49-F238E27FC236}">
                <a16:creationId xmlns:a16="http://schemas.microsoft.com/office/drawing/2014/main" id="{61307C0D-5090-396D-76F2-EF5997117A10}"/>
              </a:ext>
            </a:extLst>
          </p:cNvPr>
          <p:cNvSpPr>
            <a:spLocks noGrp="1" noChangeArrowheads="1"/>
          </p:cNvSpPr>
          <p:nvPr>
            <p:ph type="title"/>
          </p:nvPr>
        </p:nvSpPr>
        <p:spPr>
          <a:xfrm>
            <a:off x="401638" y="11113"/>
            <a:ext cx="8229600" cy="639762"/>
          </a:xfrm>
        </p:spPr>
        <p:txBody>
          <a:bodyPr/>
          <a:lstStyle/>
          <a:p>
            <a:r>
              <a:rPr lang="en-US" altLang="en-US" b="1"/>
              <a:t>The Agrarian Movement</a:t>
            </a:r>
          </a:p>
        </p:txBody>
      </p:sp>
      <p:pic>
        <p:nvPicPr>
          <p:cNvPr id="7172" name="Picture 4">
            <a:extLst>
              <a:ext uri="{FF2B5EF4-FFF2-40B4-BE49-F238E27FC236}">
                <a16:creationId xmlns:a16="http://schemas.microsoft.com/office/drawing/2014/main" id="{3E6F83CD-930D-8B15-CE96-E795A0882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00200"/>
            <a:ext cx="2987675" cy="21748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5">
            <a:extLst>
              <a:ext uri="{FF2B5EF4-FFF2-40B4-BE49-F238E27FC236}">
                <a16:creationId xmlns:a16="http://schemas.microsoft.com/office/drawing/2014/main" id="{A0D8E900-8446-7526-645D-0EA2EC03B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438" y="3962400"/>
            <a:ext cx="2590800" cy="2847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1" fill="hold" nodeType="afterEffect">
                                  <p:stCondLst>
                                    <p:cond delay="1000"/>
                                  </p:stCondLst>
                                  <p:childTnLst>
                                    <p:set>
                                      <p:cBhvr>
                                        <p:cTn id="15" dur="1" fill="hold">
                                          <p:stCondLst>
                                            <p:cond delay="0"/>
                                          </p:stCondLst>
                                        </p:cTn>
                                        <p:tgtEl>
                                          <p:spTgt spid="7171">
                                            <p:txEl>
                                              <p:pRg st="0" end="0"/>
                                            </p:txEl>
                                          </p:spTgt>
                                        </p:tgtEl>
                                        <p:attrNameLst>
                                          <p:attrName>style.visibility</p:attrName>
                                        </p:attrNameLst>
                                      </p:cBhvr>
                                      <p:to>
                                        <p:strVal val="visible"/>
                                      </p:to>
                                    </p:set>
                                    <p:animEffect transition="in" filter="wipe(up)">
                                      <p:cBhvr>
                                        <p:cTn id="16" dur="1000"/>
                                        <p:tgtEl>
                                          <p:spTgt spid="7171">
                                            <p:txEl>
                                              <p:pRg st="0" end="0"/>
                                            </p:txEl>
                                          </p:spTgt>
                                        </p:tgtEl>
                                      </p:cBhvr>
                                    </p:animEffect>
                                  </p:childTnLst>
                                </p:cTn>
                              </p:par>
                            </p:childTnLst>
                          </p:cTn>
                        </p:par>
                        <p:par>
                          <p:cTn id="17" fill="hold" nodeType="afterGroup">
                            <p:stCondLst>
                              <p:cond delay="2500"/>
                            </p:stCondLst>
                            <p:childTnLst>
                              <p:par>
                                <p:cTn id="18" presetID="22" presetClass="entr" presetSubtype="1" fill="hold" nodeType="afterEffect">
                                  <p:stCondLst>
                                    <p:cond delay="1000"/>
                                  </p:stCondLst>
                                  <p:childTnLst>
                                    <p:set>
                                      <p:cBhvr>
                                        <p:cTn id="19" dur="1" fill="hold">
                                          <p:stCondLst>
                                            <p:cond delay="0"/>
                                          </p:stCondLst>
                                        </p:cTn>
                                        <p:tgtEl>
                                          <p:spTgt spid="7171">
                                            <p:txEl>
                                              <p:pRg st="1" end="1"/>
                                            </p:txEl>
                                          </p:spTgt>
                                        </p:tgtEl>
                                        <p:attrNameLst>
                                          <p:attrName>style.visibility</p:attrName>
                                        </p:attrNameLst>
                                      </p:cBhvr>
                                      <p:to>
                                        <p:strVal val="visible"/>
                                      </p:to>
                                    </p:set>
                                    <p:animEffect transition="in" filter="wipe(up)">
                                      <p:cBhvr>
                                        <p:cTn id="20" dur="1000"/>
                                        <p:tgtEl>
                                          <p:spTgt spid="7171">
                                            <p:txEl>
                                              <p:pRg st="1" end="1"/>
                                            </p:txEl>
                                          </p:spTgt>
                                        </p:tgtEl>
                                      </p:cBhvr>
                                    </p:animEffect>
                                  </p:childTnLst>
                                </p:cTn>
                              </p:par>
                            </p:childTnLst>
                          </p:cTn>
                        </p:par>
                        <p:par>
                          <p:cTn id="21" fill="hold" nodeType="afterGroup">
                            <p:stCondLst>
                              <p:cond delay="4500"/>
                            </p:stCondLst>
                            <p:childTnLst>
                              <p:par>
                                <p:cTn id="22" presetID="22" presetClass="entr" presetSubtype="1" fill="hold" nodeType="afterEffect">
                                  <p:stCondLst>
                                    <p:cond delay="1000"/>
                                  </p:stCondLst>
                                  <p:childTnLst>
                                    <p:set>
                                      <p:cBhvr>
                                        <p:cTn id="23" dur="1" fill="hold">
                                          <p:stCondLst>
                                            <p:cond delay="0"/>
                                          </p:stCondLst>
                                        </p:cTn>
                                        <p:tgtEl>
                                          <p:spTgt spid="7171">
                                            <p:txEl>
                                              <p:pRg st="2" end="2"/>
                                            </p:txEl>
                                          </p:spTgt>
                                        </p:tgtEl>
                                        <p:attrNameLst>
                                          <p:attrName>style.visibility</p:attrName>
                                        </p:attrNameLst>
                                      </p:cBhvr>
                                      <p:to>
                                        <p:strVal val="visible"/>
                                      </p:to>
                                    </p:set>
                                    <p:animEffect transition="in" filter="wipe(up)">
                                      <p:cBhvr>
                                        <p:cTn id="24" dur="1000"/>
                                        <p:tgtEl>
                                          <p:spTgt spid="7171">
                                            <p:txEl>
                                              <p:pRg st="2" end="2"/>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7172"/>
                                        </p:tgtEl>
                                        <p:attrNameLst>
                                          <p:attrName>style.visibility</p:attrName>
                                        </p:attrNameLst>
                                      </p:cBhvr>
                                      <p:to>
                                        <p:strVal val="visible"/>
                                      </p:to>
                                    </p:set>
                                    <p:animEffect transition="in" filter="circle(in)">
                                      <p:cBhvr>
                                        <p:cTn id="27" dur="2000"/>
                                        <p:tgtEl>
                                          <p:spTgt spid="7172"/>
                                        </p:tgtEl>
                                      </p:cBhvr>
                                    </p:animEffect>
                                  </p:childTnLst>
                                </p:cTn>
                              </p:par>
                            </p:childTnLst>
                          </p:cTn>
                        </p:par>
                        <p:par>
                          <p:cTn id="28" fill="hold" nodeType="afterGroup">
                            <p:stCondLst>
                              <p:cond delay="6500"/>
                            </p:stCondLst>
                            <p:childTnLst>
                              <p:par>
                                <p:cTn id="29" presetID="22" presetClass="entr" presetSubtype="1" fill="hold" nodeType="afterEffect">
                                  <p:stCondLst>
                                    <p:cond delay="1000"/>
                                  </p:stCondLst>
                                  <p:childTnLst>
                                    <p:set>
                                      <p:cBhvr>
                                        <p:cTn id="30" dur="1" fill="hold">
                                          <p:stCondLst>
                                            <p:cond delay="0"/>
                                          </p:stCondLst>
                                        </p:cTn>
                                        <p:tgtEl>
                                          <p:spTgt spid="7171">
                                            <p:txEl>
                                              <p:pRg st="3" end="3"/>
                                            </p:txEl>
                                          </p:spTgt>
                                        </p:tgtEl>
                                        <p:attrNameLst>
                                          <p:attrName>style.visibility</p:attrName>
                                        </p:attrNameLst>
                                      </p:cBhvr>
                                      <p:to>
                                        <p:strVal val="visible"/>
                                      </p:to>
                                    </p:set>
                                    <p:animEffect transition="in" filter="wipe(up)">
                                      <p:cBhvr>
                                        <p:cTn id="31" dur="1000"/>
                                        <p:tgtEl>
                                          <p:spTgt spid="7171">
                                            <p:txEl>
                                              <p:pRg st="3" end="3"/>
                                            </p:txEl>
                                          </p:spTgt>
                                        </p:tgtEl>
                                      </p:cBhvr>
                                    </p:animEffect>
                                  </p:childTnLst>
                                </p:cTn>
                              </p:par>
                            </p:childTnLst>
                          </p:cTn>
                        </p:par>
                        <p:par>
                          <p:cTn id="32" fill="hold" nodeType="afterGroup">
                            <p:stCondLst>
                              <p:cond delay="8500"/>
                            </p:stCondLst>
                            <p:childTnLst>
                              <p:par>
                                <p:cTn id="33" presetID="22" presetClass="entr" presetSubtype="1" fill="hold" nodeType="afterEffect">
                                  <p:stCondLst>
                                    <p:cond delay="1000"/>
                                  </p:stCondLst>
                                  <p:childTnLst>
                                    <p:set>
                                      <p:cBhvr>
                                        <p:cTn id="34" dur="1" fill="hold">
                                          <p:stCondLst>
                                            <p:cond delay="0"/>
                                          </p:stCondLst>
                                        </p:cTn>
                                        <p:tgtEl>
                                          <p:spTgt spid="7171">
                                            <p:txEl>
                                              <p:pRg st="4" end="4"/>
                                            </p:txEl>
                                          </p:spTgt>
                                        </p:tgtEl>
                                        <p:attrNameLst>
                                          <p:attrName>style.visibility</p:attrName>
                                        </p:attrNameLst>
                                      </p:cBhvr>
                                      <p:to>
                                        <p:strVal val="visible"/>
                                      </p:to>
                                    </p:set>
                                    <p:animEffect transition="in" filter="wipe(up)">
                                      <p:cBhvr>
                                        <p:cTn id="35" dur="1000"/>
                                        <p:tgtEl>
                                          <p:spTgt spid="7171">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5" presetClass="path" presetSubtype="0" accel="50000" decel="50000" fill="hold" nodeType="clickEffect">
                                  <p:stCondLst>
                                    <p:cond delay="0"/>
                                  </p:stCondLst>
                                  <p:childTnLst>
                                    <p:animMotion origin="layout" path="M -4.72222E-6 1.85185E-6 L -0.4217 0.14143 " pathEditMode="relative" rAng="0" ptsTypes="AA">
                                      <p:cBhvr>
                                        <p:cTn id="39" dur="2000" fill="hold"/>
                                        <p:tgtEl>
                                          <p:spTgt spid="7172"/>
                                        </p:tgtEl>
                                        <p:attrNameLst>
                                          <p:attrName>ppt_x</p:attrName>
                                          <p:attrName>ppt_y</p:attrName>
                                        </p:attrNameLst>
                                      </p:cBhvr>
                                      <p:rCtr x="-21094" y="7060"/>
                                    </p:animMotion>
                                  </p:childTnLst>
                                </p:cTn>
                              </p:par>
                              <p:par>
                                <p:cTn id="40" presetID="6" presetClass="emph" presetSubtype="0" fill="hold" nodeType="withEffect">
                                  <p:stCondLst>
                                    <p:cond delay="1000"/>
                                  </p:stCondLst>
                                  <p:childTnLst>
                                    <p:animScale>
                                      <p:cBhvr>
                                        <p:cTn id="41" dur="2000" fill="hold"/>
                                        <p:tgtEl>
                                          <p:spTgt spid="7172"/>
                                        </p:tgtEl>
                                      </p:cBhvr>
                                      <p:by x="150000" y="150000"/>
                                    </p:animScale>
                                  </p:childTnLst>
                                  <p:subTnLst>
                                    <p:set>
                                      <p:cBhvr override="childStyle">
                                        <p:cTn dur="1" fill="hold" display="0" masterRel="nextClick" afterEffect="1"/>
                                        <p:tgtEl>
                                          <p:spTgt spid="7172"/>
                                        </p:tgtEl>
                                        <p:attrNameLst>
                                          <p:attrName>style.visibility</p:attrName>
                                        </p:attrNameLst>
                                      </p:cBhvr>
                                      <p:to>
                                        <p:strVal val="hidden"/>
                                      </p:to>
                                    </p:set>
                                  </p:subTnLst>
                                </p:cTn>
                              </p:par>
                              <p:par>
                                <p:cTn id="42" presetID="6" presetClass="entr" presetSubtype="16" fill="hold" nodeType="withEffect">
                                  <p:stCondLst>
                                    <p:cond delay="1000"/>
                                  </p:stCondLst>
                                  <p:childTnLst>
                                    <p:set>
                                      <p:cBhvr>
                                        <p:cTn id="43" dur="1" fill="hold">
                                          <p:stCondLst>
                                            <p:cond delay="0"/>
                                          </p:stCondLst>
                                        </p:cTn>
                                        <p:tgtEl>
                                          <p:spTgt spid="7173"/>
                                        </p:tgtEl>
                                        <p:attrNameLst>
                                          <p:attrName>style.visibility</p:attrName>
                                        </p:attrNameLst>
                                      </p:cBhvr>
                                      <p:to>
                                        <p:strVal val="visible"/>
                                      </p:to>
                                    </p:set>
                                    <p:animEffect transition="in" filter="circle(in)">
                                      <p:cBhvr>
                                        <p:cTn id="44" dur="2000"/>
                                        <p:tgtEl>
                                          <p:spTgt spid="717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5" presetClass="path" presetSubtype="0" accel="50000" decel="50000" fill="hold" nodeType="clickEffect">
                                  <p:stCondLst>
                                    <p:cond delay="0"/>
                                  </p:stCondLst>
                                  <p:childTnLst>
                                    <p:animMotion origin="layout" path="M -4.72222E-6 3.33333E-6 L -0.43836 -0.20764 " pathEditMode="relative" rAng="0" ptsTypes="AA">
                                      <p:cBhvr>
                                        <p:cTn id="48" dur="2000" fill="hold"/>
                                        <p:tgtEl>
                                          <p:spTgt spid="7173"/>
                                        </p:tgtEl>
                                        <p:attrNameLst>
                                          <p:attrName>ppt_x</p:attrName>
                                          <p:attrName>ppt_y</p:attrName>
                                        </p:attrNameLst>
                                      </p:cBhvr>
                                      <p:rCtr x="-21927" y="-10394"/>
                                    </p:animMotion>
                                  </p:childTnLst>
                                </p:cTn>
                              </p:par>
                              <p:par>
                                <p:cTn id="49" presetID="6" presetClass="emph" presetSubtype="0" fill="hold" nodeType="withEffect">
                                  <p:stCondLst>
                                    <p:cond delay="0"/>
                                  </p:stCondLst>
                                  <p:childTnLst>
                                    <p:animScale>
                                      <p:cBhvr>
                                        <p:cTn id="50" dur="2000" fill="hold"/>
                                        <p:tgtEl>
                                          <p:spTgt spid="7173"/>
                                        </p:tgtEl>
                                      </p:cBhvr>
                                      <p:by x="150000" y="150000"/>
                                    </p:animScale>
                                  </p:childTnLst>
                                  <p:subTnLst>
                                    <p:set>
                                      <p:cBhvr override="childStyle">
                                        <p:cTn dur="1" fill="hold" display="0" masterRel="nextClick" afterEffect="1"/>
                                        <p:tgtEl>
                                          <p:spTgt spid="717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55C01E-D3F5-E945-3A0B-7802CE5FA3D3}"/>
              </a:ext>
            </a:extLst>
          </p:cNvPr>
          <p:cNvSpPr>
            <a:spLocks noGrp="1"/>
          </p:cNvSpPr>
          <p:nvPr>
            <p:ph idx="1"/>
          </p:nvPr>
        </p:nvSpPr>
        <p:spPr>
          <a:xfrm>
            <a:off x="5638800" y="0"/>
            <a:ext cx="3352800" cy="6781800"/>
          </a:xfrm>
        </p:spPr>
        <p:txBody>
          <a:bodyPr>
            <a:normAutofit lnSpcReduction="10000"/>
          </a:bodyPr>
          <a:lstStyle/>
          <a:p>
            <a:pPr>
              <a:defRPr/>
            </a:pPr>
            <a:r>
              <a:rPr lang="en-US" dirty="0"/>
              <a:t>'The </a:t>
            </a:r>
            <a:r>
              <a:rPr lang="en-US" b="1" dirty="0"/>
              <a:t>Grange Awakening the Sleepers</a:t>
            </a:r>
            <a:r>
              <a:rPr lang="en-US" dirty="0"/>
              <a:t>'</a:t>
            </a:r>
            <a:endParaRPr lang="en-US" sz="2000" dirty="0"/>
          </a:p>
          <a:p>
            <a:pPr>
              <a:defRPr/>
            </a:pPr>
            <a:r>
              <a:rPr lang="en-US" sz="2000" dirty="0"/>
              <a:t>The railroad trains are labeled with words like  ‘bribery’, extortion, and lack of competition’.</a:t>
            </a:r>
          </a:p>
          <a:p>
            <a:pPr>
              <a:defRPr/>
            </a:pPr>
            <a:r>
              <a:rPr lang="en-US" sz="2000" dirty="0"/>
              <a:t>This was to show that the railroads took advantage of the average American, particularly the small farmers.</a:t>
            </a:r>
          </a:p>
          <a:p>
            <a:pPr>
              <a:defRPr/>
            </a:pPr>
            <a:r>
              <a:rPr lang="en-US" sz="2000" dirty="0"/>
              <a:t>It shows a farmer trying to warn unconcerned citizens about the abuses of the railroads. ● How did this cartoonist view the dangers to farmers?</a:t>
            </a:r>
          </a:p>
        </p:txBody>
      </p:sp>
      <p:pic>
        <p:nvPicPr>
          <p:cNvPr id="4" name="Picture 2">
            <a:extLst>
              <a:ext uri="{FF2B5EF4-FFF2-40B4-BE49-F238E27FC236}">
                <a16:creationId xmlns:a16="http://schemas.microsoft.com/office/drawing/2014/main" id="{92B9DB27-219A-E1AA-FE83-3E00D7FCE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5" r="1817" b="-1720"/>
          <a:stretch>
            <a:fillRect/>
          </a:stretch>
        </p:blipFill>
        <p:spPr bwMode="auto">
          <a:xfrm>
            <a:off x="0" y="152400"/>
            <a:ext cx="5791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par>
                          <p:cTn id="13" fill="hold" nodeType="afterGroup">
                            <p:stCondLst>
                              <p:cond delay="1000"/>
                            </p:stCondLst>
                            <p:childTnLst>
                              <p:par>
                                <p:cTn id="14" presetID="22" presetClass="entr" presetSubtype="1"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up)">
                                      <p:cBhvr>
                                        <p:cTn id="16" dur="500"/>
                                        <p:tgtEl>
                                          <p:spTgt spid="3">
                                            <p:txEl>
                                              <p:pRg st="0" end="0"/>
                                            </p:txEl>
                                          </p:spTgt>
                                        </p:tgtEl>
                                      </p:cBhvr>
                                    </p:animEffect>
                                  </p:childTnLst>
                                </p:cTn>
                              </p:par>
                            </p:childTnLst>
                          </p:cTn>
                        </p:par>
                        <p:par>
                          <p:cTn id="17" fill="hold" nodeType="afterGroup">
                            <p:stCondLst>
                              <p:cond delay="1500"/>
                            </p:stCondLst>
                            <p:childTnLst>
                              <p:par>
                                <p:cTn id="18" presetID="22" presetClass="entr" presetSubtype="1" fill="hold" nodeType="afterEffect">
                                  <p:stCondLst>
                                    <p:cond delay="15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par>
                          <p:cTn id="21" fill="hold" nodeType="afterGroup">
                            <p:stCondLst>
                              <p:cond delay="3500"/>
                            </p:stCondLst>
                            <p:childTnLst>
                              <p:par>
                                <p:cTn id="22" presetID="22" presetClass="entr" presetSubtype="1" fill="hold" nodeType="afterEffect">
                                  <p:stCondLst>
                                    <p:cond delay="150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up)">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3280C2F9-A06D-6FE1-9DD6-D4928272D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5105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Content Placeholder 2">
            <a:extLst>
              <a:ext uri="{FF2B5EF4-FFF2-40B4-BE49-F238E27FC236}">
                <a16:creationId xmlns:a16="http://schemas.microsoft.com/office/drawing/2014/main" id="{92964196-7EE2-6C78-260B-36161E494A54}"/>
              </a:ext>
            </a:extLst>
          </p:cNvPr>
          <p:cNvSpPr>
            <a:spLocks noGrp="1"/>
          </p:cNvSpPr>
          <p:nvPr>
            <p:ph idx="1"/>
          </p:nvPr>
        </p:nvSpPr>
        <p:spPr>
          <a:xfrm>
            <a:off x="0" y="886654"/>
            <a:ext cx="7915275" cy="5971345"/>
          </a:xfrm>
        </p:spPr>
        <p:txBody>
          <a:bodyPr/>
          <a:lstStyle/>
          <a:p>
            <a:pPr>
              <a:defRPr/>
            </a:pPr>
            <a:r>
              <a:rPr lang="en-US" altLang="en-US" sz="2000" dirty="0">
                <a:solidFill>
                  <a:srgbClr val="FF0000"/>
                </a:solidFill>
              </a:rPr>
              <a:t>Munn v. Illinois </a:t>
            </a:r>
            <a:r>
              <a:rPr lang="en-US" altLang="en-US" sz="2000" dirty="0"/>
              <a:t>(1877), the Supreme Court upheld the </a:t>
            </a:r>
            <a:r>
              <a:rPr lang="en-US" altLang="en-US" sz="2000" u="sng" dirty="0"/>
              <a:t>right of the states to regulate businesses</a:t>
            </a:r>
            <a:r>
              <a:rPr lang="en-US" altLang="en-US" sz="2000" dirty="0"/>
              <a:t> that affected public interests </a:t>
            </a:r>
            <a:r>
              <a:rPr lang="en-US" altLang="en-US" sz="2000" b="1" i="1" dirty="0">
                <a:solidFill>
                  <a:srgbClr val="FF0000"/>
                </a:solidFill>
              </a:rPr>
              <a:t>within</a:t>
            </a:r>
            <a:r>
              <a:rPr lang="en-US" altLang="en-US" sz="2000" dirty="0"/>
              <a:t> the state.</a:t>
            </a:r>
          </a:p>
          <a:p>
            <a:pPr>
              <a:defRPr/>
            </a:pPr>
            <a:r>
              <a:rPr lang="en-US" sz="2000" dirty="0">
                <a:solidFill>
                  <a:srgbClr val="FF0000"/>
                </a:solidFill>
              </a:rPr>
              <a:t>Wabash v. Illinois </a:t>
            </a:r>
            <a:r>
              <a:rPr lang="en-US" sz="2000" dirty="0"/>
              <a:t>(1886) US Supreme Court ruled that states could not regulate </a:t>
            </a:r>
            <a:r>
              <a:rPr lang="en-US" sz="2000" dirty="0" err="1"/>
              <a:t>RxRs</a:t>
            </a:r>
            <a:r>
              <a:rPr lang="en-US" sz="2000" dirty="0"/>
              <a:t> running through several states since this was interstate commerce.  </a:t>
            </a:r>
            <a:r>
              <a:rPr lang="en-US" sz="2000" b="1" dirty="0">
                <a:solidFill>
                  <a:srgbClr val="FF0000"/>
                </a:solidFill>
              </a:rPr>
              <a:t>Only Congress </a:t>
            </a:r>
            <a:r>
              <a:rPr lang="en-US" sz="2000" dirty="0"/>
              <a:t>could regulate interstate commerce. </a:t>
            </a:r>
            <a:r>
              <a:rPr lang="en-US" sz="2000" dirty="0">
                <a:solidFill>
                  <a:srgbClr val="FF0000"/>
                </a:solidFill>
              </a:rPr>
              <a:t>The Wabash decision invalidated many Granger Laws.</a:t>
            </a:r>
          </a:p>
          <a:p>
            <a:pPr>
              <a:defRPr/>
            </a:pPr>
            <a:r>
              <a:rPr lang="en-US" altLang="en-US" sz="2000" dirty="0">
                <a:solidFill>
                  <a:srgbClr val="FF0000"/>
                </a:solidFill>
              </a:rPr>
              <a:t>Interstate Commerce Act </a:t>
            </a:r>
            <a:r>
              <a:rPr lang="en-US" altLang="en-US" sz="2000" dirty="0"/>
              <a:t>(1887), prohibited railroads from charging more for short hauls than long hauls over the same route.  </a:t>
            </a:r>
            <a:r>
              <a:rPr lang="en-US" altLang="en-US" sz="2000" b="1" dirty="0" err="1"/>
              <a:t>RxR</a:t>
            </a:r>
            <a:r>
              <a:rPr lang="en-US" altLang="en-US" sz="2000" b="1" dirty="0"/>
              <a:t> (monopolies) were hurting small business owners</a:t>
            </a:r>
            <a:r>
              <a:rPr lang="en-US" altLang="en-US" sz="2000" dirty="0"/>
              <a:t>.</a:t>
            </a:r>
          </a:p>
          <a:p>
            <a:pPr marL="0" indent="0">
              <a:buFontTx/>
              <a:buNone/>
              <a:defRPr/>
            </a:pPr>
            <a:r>
              <a:rPr lang="en-US" altLang="en-US" sz="2000" dirty="0"/>
              <a:t>It also banned </a:t>
            </a:r>
            <a:r>
              <a:rPr lang="en-US" altLang="en-US" sz="2000" b="1" dirty="0"/>
              <a:t>pooling </a:t>
            </a:r>
            <a:r>
              <a:rPr lang="en-US" altLang="en-US" sz="2000" dirty="0"/>
              <a:t>(price fixing agreements-</a:t>
            </a:r>
            <a:r>
              <a:rPr lang="en-US" altLang="en-US" sz="2000" b="1" dirty="0">
                <a:solidFill>
                  <a:srgbClr val="FF0000"/>
                </a:solidFill>
              </a:rPr>
              <a:t>collusion</a:t>
            </a:r>
            <a:r>
              <a:rPr lang="en-US" altLang="en-US" sz="2000" dirty="0"/>
              <a:t>) or charging more for short hauls along the same route. </a:t>
            </a:r>
            <a:r>
              <a:rPr lang="en-US" altLang="en-US" sz="2000" dirty="0" err="1"/>
              <a:t>RxR</a:t>
            </a:r>
            <a:r>
              <a:rPr lang="en-US" altLang="en-US" sz="2000" dirty="0"/>
              <a:t> had to publish their rates which had to be “fair and reasonable”</a:t>
            </a:r>
            <a:endParaRPr lang="en-US" altLang="en-US" sz="2000" b="1" dirty="0"/>
          </a:p>
          <a:p>
            <a:pPr>
              <a:defRPr/>
            </a:pPr>
            <a:r>
              <a:rPr lang="en-US" altLang="en-US" sz="2000" dirty="0">
                <a:solidFill>
                  <a:srgbClr val="FF0000"/>
                </a:solidFill>
              </a:rPr>
              <a:t>Interstate Commerce Commission</a:t>
            </a:r>
            <a:r>
              <a:rPr lang="en-US" altLang="en-US" sz="2000" dirty="0"/>
              <a:t> was created to enforce the new law, it became the </a:t>
            </a:r>
            <a:r>
              <a:rPr lang="en-US" altLang="en-US" sz="2000" u="sng" dirty="0"/>
              <a:t>first federal government agency to regulate unfair business practices</a:t>
            </a:r>
            <a:r>
              <a:rPr lang="en-US" altLang="en-US" sz="2000" dirty="0"/>
              <a:t>.</a:t>
            </a:r>
            <a:endParaRPr lang="en-US" altLang="en-US" sz="2000" dirty="0">
              <a:solidFill>
                <a:srgbClr val="FF0000"/>
              </a:solidFill>
            </a:endParaRPr>
          </a:p>
        </p:txBody>
      </p:sp>
      <p:sp>
        <p:nvSpPr>
          <p:cNvPr id="5" name="Text Box 4">
            <a:extLst>
              <a:ext uri="{FF2B5EF4-FFF2-40B4-BE49-F238E27FC236}">
                <a16:creationId xmlns:a16="http://schemas.microsoft.com/office/drawing/2014/main" id="{BD0F9F6B-818B-D5EC-E26C-2E12D9396058}"/>
              </a:ext>
            </a:extLst>
          </p:cNvPr>
          <p:cNvSpPr txBox="1">
            <a:spLocks/>
          </p:cNvSpPr>
          <p:nvPr/>
        </p:nvSpPr>
        <p:spPr bwMode="auto">
          <a:xfrm>
            <a:off x="165246" y="391355"/>
            <a:ext cx="85344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400" b="1" dirty="0"/>
              <a:t>The Granger Laws</a:t>
            </a:r>
          </a:p>
        </p:txBody>
      </p:sp>
      <p:sp>
        <p:nvSpPr>
          <p:cNvPr id="6" name="Title 1">
            <a:extLst>
              <a:ext uri="{FF2B5EF4-FFF2-40B4-BE49-F238E27FC236}">
                <a16:creationId xmlns:a16="http://schemas.microsoft.com/office/drawing/2014/main" id="{264DC9F7-2414-88AF-052F-340BE0E5A648}"/>
              </a:ext>
            </a:extLst>
          </p:cNvPr>
          <p:cNvSpPr>
            <a:spLocks noGrp="1" noChangeArrowheads="1"/>
          </p:cNvSpPr>
          <p:nvPr>
            <p:ph type="title"/>
          </p:nvPr>
        </p:nvSpPr>
        <p:spPr>
          <a:xfrm>
            <a:off x="304800" y="42863"/>
            <a:ext cx="8229600" cy="342899"/>
          </a:xfrm>
        </p:spPr>
        <p:txBody>
          <a:bodyPr/>
          <a:lstStyle/>
          <a:p>
            <a:r>
              <a:rPr lang="en-US" altLang="en-US" sz="2800" b="1" dirty="0"/>
              <a:t>The Agrarian Movement</a:t>
            </a:r>
          </a:p>
        </p:txBody>
      </p:sp>
      <p:pic>
        <p:nvPicPr>
          <p:cNvPr id="403462" name="Picture 1">
            <a:extLst>
              <a:ext uri="{FF2B5EF4-FFF2-40B4-BE49-F238E27FC236}">
                <a16:creationId xmlns:a16="http://schemas.microsoft.com/office/drawing/2014/main" id="{B0447E05-7CEB-4B0B-1B5D-32C369F12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889375"/>
            <a:ext cx="122872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1" fill="hold" nodeType="afterEffect">
                                  <p:stCondLst>
                                    <p:cond delay="1000"/>
                                  </p:stCondLst>
                                  <p:childTnLst>
                                    <p:set>
                                      <p:cBhvr>
                                        <p:cTn id="15" dur="1" fill="hold">
                                          <p:stCondLst>
                                            <p:cond delay="0"/>
                                          </p:stCondLst>
                                        </p:cTn>
                                        <p:tgtEl>
                                          <p:spTgt spid="7171">
                                            <p:txEl>
                                              <p:pRg st="0" end="0"/>
                                            </p:txEl>
                                          </p:spTgt>
                                        </p:tgtEl>
                                        <p:attrNameLst>
                                          <p:attrName>style.visibility</p:attrName>
                                        </p:attrNameLst>
                                      </p:cBhvr>
                                      <p:to>
                                        <p:strVal val="visible"/>
                                      </p:to>
                                    </p:set>
                                    <p:animEffect transition="in" filter="wipe(up)">
                                      <p:cBhvr>
                                        <p:cTn id="16" dur="1000"/>
                                        <p:tgtEl>
                                          <p:spTgt spid="7171">
                                            <p:txEl>
                                              <p:pRg st="0" end="0"/>
                                            </p:txEl>
                                          </p:spTgt>
                                        </p:tgtEl>
                                      </p:cBhvr>
                                    </p:animEffect>
                                  </p:childTnLst>
                                </p:cTn>
                              </p:par>
                            </p:childTnLst>
                          </p:cTn>
                        </p:par>
                        <p:par>
                          <p:cTn id="17" fill="hold" nodeType="afterGroup">
                            <p:stCondLst>
                              <p:cond delay="2500"/>
                            </p:stCondLst>
                            <p:childTnLst>
                              <p:par>
                                <p:cTn id="18" presetID="22" presetClass="entr" presetSubtype="1" fill="hold" nodeType="afterEffect">
                                  <p:stCondLst>
                                    <p:cond delay="1000"/>
                                  </p:stCondLst>
                                  <p:childTnLst>
                                    <p:set>
                                      <p:cBhvr>
                                        <p:cTn id="19" dur="1" fill="hold">
                                          <p:stCondLst>
                                            <p:cond delay="0"/>
                                          </p:stCondLst>
                                        </p:cTn>
                                        <p:tgtEl>
                                          <p:spTgt spid="7171">
                                            <p:txEl>
                                              <p:pRg st="1" end="1"/>
                                            </p:txEl>
                                          </p:spTgt>
                                        </p:tgtEl>
                                        <p:attrNameLst>
                                          <p:attrName>style.visibility</p:attrName>
                                        </p:attrNameLst>
                                      </p:cBhvr>
                                      <p:to>
                                        <p:strVal val="visible"/>
                                      </p:to>
                                    </p:set>
                                    <p:animEffect transition="in" filter="wipe(up)">
                                      <p:cBhvr>
                                        <p:cTn id="20" dur="1000"/>
                                        <p:tgtEl>
                                          <p:spTgt spid="717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7171">
                                            <p:txEl>
                                              <p:pRg st="2" end="2"/>
                                            </p:txEl>
                                          </p:spTgt>
                                        </p:tgtEl>
                                        <p:attrNameLst>
                                          <p:attrName>style.visibility</p:attrName>
                                        </p:attrNameLst>
                                      </p:cBhvr>
                                      <p:to>
                                        <p:strVal val="visible"/>
                                      </p:to>
                                    </p:set>
                                    <p:animEffect transition="in" filter="wipe(up)">
                                      <p:cBhvr>
                                        <p:cTn id="25" dur="1000"/>
                                        <p:tgtEl>
                                          <p:spTgt spid="7171">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7171">
                                            <p:txEl>
                                              <p:pRg st="3" end="3"/>
                                            </p:txEl>
                                          </p:spTgt>
                                        </p:tgtEl>
                                        <p:attrNameLst>
                                          <p:attrName>style.visibility</p:attrName>
                                        </p:attrNameLst>
                                      </p:cBhvr>
                                      <p:to>
                                        <p:strVal val="visible"/>
                                      </p:to>
                                    </p:set>
                                    <p:animEffect transition="in" filter="wipe(up)">
                                      <p:cBhvr>
                                        <p:cTn id="30" dur="1000"/>
                                        <p:tgtEl>
                                          <p:spTgt spid="7171">
                                            <p:txEl>
                                              <p:pRg st="3" end="3"/>
                                            </p:txEl>
                                          </p:spTgt>
                                        </p:tgtEl>
                                      </p:cBhvr>
                                    </p:animEffect>
                                  </p:childTnLst>
                                </p:cTn>
                              </p:par>
                              <p:par>
                                <p:cTn id="31" presetID="21" presetClass="entr" presetSubtype="1" fill="hold" nodeType="withEffect">
                                  <p:stCondLst>
                                    <p:cond delay="0"/>
                                  </p:stCondLst>
                                  <p:childTnLst>
                                    <p:set>
                                      <p:cBhvr>
                                        <p:cTn id="32" dur="1" fill="hold">
                                          <p:stCondLst>
                                            <p:cond delay="0"/>
                                          </p:stCondLst>
                                        </p:cTn>
                                        <p:tgtEl>
                                          <p:spTgt spid="39938"/>
                                        </p:tgtEl>
                                        <p:attrNameLst>
                                          <p:attrName>style.visibility</p:attrName>
                                        </p:attrNameLst>
                                      </p:cBhvr>
                                      <p:to>
                                        <p:strVal val="visible"/>
                                      </p:to>
                                    </p:set>
                                    <p:animEffect transition="in" filter="wheel(1)">
                                      <p:cBhvr>
                                        <p:cTn id="33" dur="2000"/>
                                        <p:tgtEl>
                                          <p:spTgt spid="3993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nodeType="clickEffect">
                                  <p:stCondLst>
                                    <p:cond delay="0"/>
                                  </p:stCondLst>
                                  <p:childTnLst>
                                    <p:set>
                                      <p:cBhvr>
                                        <p:cTn id="37" dur="1" fill="hold">
                                          <p:stCondLst>
                                            <p:cond delay="0"/>
                                          </p:stCondLst>
                                        </p:cTn>
                                        <p:tgtEl>
                                          <p:spTgt spid="7171">
                                            <p:txEl>
                                              <p:pRg st="4" end="4"/>
                                            </p:txEl>
                                          </p:spTgt>
                                        </p:tgtEl>
                                        <p:attrNameLst>
                                          <p:attrName>style.visibility</p:attrName>
                                        </p:attrNameLst>
                                      </p:cBhvr>
                                      <p:to>
                                        <p:strVal val="visible"/>
                                      </p:to>
                                    </p:set>
                                    <p:animEffect transition="in" filter="wipe(up)">
                                      <p:cBhvr>
                                        <p:cTn id="38" dur="10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Title 1">
            <a:extLst>
              <a:ext uri="{FF2B5EF4-FFF2-40B4-BE49-F238E27FC236}">
                <a16:creationId xmlns:a16="http://schemas.microsoft.com/office/drawing/2014/main" id="{01EE3646-1734-3E3A-C384-BA57EE107F18}"/>
              </a:ext>
            </a:extLst>
          </p:cNvPr>
          <p:cNvSpPr>
            <a:spLocks noGrp="1" noChangeArrowheads="1"/>
          </p:cNvSpPr>
          <p:nvPr>
            <p:ph type="title"/>
          </p:nvPr>
        </p:nvSpPr>
        <p:spPr/>
        <p:txBody>
          <a:bodyPr/>
          <a:lstStyle/>
          <a:p>
            <a:endParaRPr lang="en-US" altLang="en-US"/>
          </a:p>
        </p:txBody>
      </p:sp>
      <p:sp>
        <p:nvSpPr>
          <p:cNvPr id="404483" name="Content Placeholder 2">
            <a:extLst>
              <a:ext uri="{FF2B5EF4-FFF2-40B4-BE49-F238E27FC236}">
                <a16:creationId xmlns:a16="http://schemas.microsoft.com/office/drawing/2014/main" id="{1C323279-48EF-F0E6-8649-86442D2A8F2C}"/>
              </a:ext>
            </a:extLst>
          </p:cNvPr>
          <p:cNvSpPr>
            <a:spLocks noGrp="1" noChangeArrowheads="1"/>
          </p:cNvSpPr>
          <p:nvPr>
            <p:ph idx="1"/>
          </p:nvPr>
        </p:nvSpPr>
        <p:spPr/>
        <p:txBody>
          <a:bodyPr/>
          <a:lstStyle/>
          <a:p>
            <a:endParaRPr lang="en-US" altLang="en-US"/>
          </a:p>
        </p:txBody>
      </p:sp>
      <p:pic>
        <p:nvPicPr>
          <p:cNvPr id="4" name="Picture 3">
            <a:extLst>
              <a:ext uri="{FF2B5EF4-FFF2-40B4-BE49-F238E27FC236}">
                <a16:creationId xmlns:a16="http://schemas.microsoft.com/office/drawing/2014/main" id="{5C8D246B-8BA0-8589-9195-8F9AC5486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92075"/>
            <a:ext cx="869315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7B9B7DD4-C64C-3434-929D-0DDEFE66517B}"/>
              </a:ext>
            </a:extLst>
          </p:cNvPr>
          <p:cNvSpPr/>
          <p:nvPr/>
        </p:nvSpPr>
        <p:spPr>
          <a:xfrm>
            <a:off x="866775" y="5638800"/>
            <a:ext cx="381000"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itle 1">
            <a:extLst>
              <a:ext uri="{FF2B5EF4-FFF2-40B4-BE49-F238E27FC236}">
                <a16:creationId xmlns:a16="http://schemas.microsoft.com/office/drawing/2014/main" id="{83BE0D6E-4D41-E493-63A2-AF11C07E6609}"/>
              </a:ext>
            </a:extLst>
          </p:cNvPr>
          <p:cNvSpPr>
            <a:spLocks noGrp="1" noChangeArrowheads="1"/>
          </p:cNvSpPr>
          <p:nvPr>
            <p:ph type="title"/>
          </p:nvPr>
        </p:nvSpPr>
        <p:spPr>
          <a:xfrm>
            <a:off x="460375" y="0"/>
            <a:ext cx="8229600" cy="457200"/>
          </a:xfrm>
        </p:spPr>
        <p:txBody>
          <a:bodyPr/>
          <a:lstStyle/>
          <a:p>
            <a:r>
              <a:rPr lang="en-US" altLang="en-US" sz="2800" b="1"/>
              <a:t>LEQ or DBQ Prompt</a:t>
            </a:r>
          </a:p>
        </p:txBody>
      </p:sp>
      <p:sp>
        <p:nvSpPr>
          <p:cNvPr id="405507" name="TextBox 4">
            <a:extLst>
              <a:ext uri="{FF2B5EF4-FFF2-40B4-BE49-F238E27FC236}">
                <a16:creationId xmlns:a16="http://schemas.microsoft.com/office/drawing/2014/main" id="{04E5BA6B-31B6-A700-6A74-FB06FCBC6816}"/>
              </a:ext>
            </a:extLst>
          </p:cNvPr>
          <p:cNvSpPr txBox="1">
            <a:spLocks noChangeArrowheads="1"/>
          </p:cNvSpPr>
          <p:nvPr/>
        </p:nvSpPr>
        <p:spPr bwMode="auto">
          <a:xfrm>
            <a:off x="-17463" y="544513"/>
            <a:ext cx="9144001"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latin typeface="Calibri" panose="020F0502020204030204" pitchFamily="34" charset="0"/>
              </a:rPr>
              <a:t>To what extent did technology, government policy, and economic conditions change American agriculture in the period 1865-1900.</a:t>
            </a:r>
          </a:p>
        </p:txBody>
      </p:sp>
      <p:sp>
        <p:nvSpPr>
          <p:cNvPr id="405508" name="TextBox 5">
            <a:extLst>
              <a:ext uri="{FF2B5EF4-FFF2-40B4-BE49-F238E27FC236}">
                <a16:creationId xmlns:a16="http://schemas.microsoft.com/office/drawing/2014/main" id="{A857E262-2501-6E48-7A39-7A7E171A55C3}"/>
              </a:ext>
            </a:extLst>
          </p:cNvPr>
          <p:cNvSpPr txBox="1">
            <a:spLocks noChangeArrowheads="1"/>
          </p:cNvSpPr>
          <p:nvPr/>
        </p:nvSpPr>
        <p:spPr bwMode="auto">
          <a:xfrm>
            <a:off x="0" y="1649413"/>
            <a:ext cx="91588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Calibri" panose="020F0502020204030204" pitchFamily="34" charset="0"/>
              </a:rPr>
              <a:t>Contextualization:  ask yourself how did we get here?  The answer becomes the basis for your </a:t>
            </a:r>
          </a:p>
          <a:p>
            <a:pPr>
              <a:spcBef>
                <a:spcPct val="0"/>
              </a:spcBef>
              <a:buFontTx/>
              <a:buNone/>
            </a:pPr>
            <a:r>
              <a:rPr lang="en-US" altLang="en-US" sz="1800" b="1" dirty="0">
                <a:latin typeface="Calibri" panose="020F0502020204030204" pitchFamily="34" charset="0"/>
              </a:rPr>
              <a:t>Context paragraph.</a:t>
            </a:r>
          </a:p>
        </p:txBody>
      </p:sp>
      <p:sp>
        <p:nvSpPr>
          <p:cNvPr id="405509" name="TextBox 7">
            <a:extLst>
              <a:ext uri="{FF2B5EF4-FFF2-40B4-BE49-F238E27FC236}">
                <a16:creationId xmlns:a16="http://schemas.microsoft.com/office/drawing/2014/main" id="{82E2EB6C-F30D-3E07-AA21-140DE6BF3F76}"/>
              </a:ext>
            </a:extLst>
          </p:cNvPr>
          <p:cNvSpPr txBox="1">
            <a:spLocks noChangeArrowheads="1"/>
          </p:cNvSpPr>
          <p:nvPr/>
        </p:nvSpPr>
        <p:spPr bwMode="auto">
          <a:xfrm>
            <a:off x="-25607" y="3074987"/>
            <a:ext cx="9144001"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Calibri" panose="020F0502020204030204" pitchFamily="34" charset="0"/>
              </a:rPr>
              <a:t>Technology, government policy, and economic conditions changed American agriculture in the period 1865-1900 to a great extent because….. </a:t>
            </a:r>
            <a:r>
              <a:rPr lang="en-US" altLang="en-US" sz="2400" b="1" dirty="0">
                <a:latin typeface="Calibri" panose="020F0502020204030204" pitchFamily="34" charset="0"/>
              </a:rPr>
              <a:t>List three points.  Each point will be come a topic for your essay.  Three points= three paragraphs at a minimum for the body of your essay.</a:t>
            </a:r>
            <a:endParaRPr lang="en-US" altLang="en-US" sz="2400" dirty="0">
              <a:latin typeface="Calibri" panose="020F0502020204030204" pitchFamily="34" charset="0"/>
            </a:endParaRPr>
          </a:p>
        </p:txBody>
      </p:sp>
      <p:sp>
        <p:nvSpPr>
          <p:cNvPr id="405510" name="TextBox 8">
            <a:extLst>
              <a:ext uri="{FF2B5EF4-FFF2-40B4-BE49-F238E27FC236}">
                <a16:creationId xmlns:a16="http://schemas.microsoft.com/office/drawing/2014/main" id="{C40E0EC2-3D68-6262-8434-DB1476456CEA}"/>
              </a:ext>
            </a:extLst>
          </p:cNvPr>
          <p:cNvSpPr txBox="1">
            <a:spLocks noChangeArrowheads="1"/>
          </p:cNvSpPr>
          <p:nvPr/>
        </p:nvSpPr>
        <p:spPr bwMode="auto">
          <a:xfrm>
            <a:off x="1587" y="2674937"/>
            <a:ext cx="917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latin typeface="Calibri" panose="020F0502020204030204" pitchFamily="34" charset="0"/>
              </a:rPr>
              <a:t>Thesis:</a:t>
            </a:r>
          </a:p>
        </p:txBody>
      </p:sp>
      <p:sp>
        <p:nvSpPr>
          <p:cNvPr id="2" name="TextBox 1">
            <a:extLst>
              <a:ext uri="{FF2B5EF4-FFF2-40B4-BE49-F238E27FC236}">
                <a16:creationId xmlns:a16="http://schemas.microsoft.com/office/drawing/2014/main" id="{649ED915-1C0D-DCCD-36D2-C8610899B6C7}"/>
              </a:ext>
            </a:extLst>
          </p:cNvPr>
          <p:cNvSpPr txBox="1"/>
          <p:nvPr/>
        </p:nvSpPr>
        <p:spPr>
          <a:xfrm>
            <a:off x="-11188" y="5257800"/>
            <a:ext cx="9181229" cy="461665"/>
          </a:xfrm>
          <a:prstGeom prst="rect">
            <a:avLst/>
          </a:prstGeom>
          <a:noFill/>
        </p:spPr>
        <p:txBody>
          <a:bodyPr wrap="square" rtlCol="0">
            <a:spAutoFit/>
          </a:bodyPr>
          <a:lstStyle/>
          <a:p>
            <a:r>
              <a:rPr lang="en-US" sz="2400" b="1" dirty="0"/>
              <a:t>In the next slide, how would you use Mary Elizabeth’s Lease quote?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3">
            <a:extLst>
              <a:ext uri="{FF2B5EF4-FFF2-40B4-BE49-F238E27FC236}">
                <a16:creationId xmlns:a16="http://schemas.microsoft.com/office/drawing/2014/main" id="{45B84A05-9B4D-0AB2-3F36-7DF848D1D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6484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TextBox 5">
            <a:extLst>
              <a:ext uri="{FF2B5EF4-FFF2-40B4-BE49-F238E27FC236}">
                <a16:creationId xmlns:a16="http://schemas.microsoft.com/office/drawing/2014/main" id="{846773CB-383F-5DA4-73B4-34C6979EAB0E}"/>
              </a:ext>
            </a:extLst>
          </p:cNvPr>
          <p:cNvSpPr txBox="1">
            <a:spLocks noChangeArrowheads="1"/>
          </p:cNvSpPr>
          <p:nvPr/>
        </p:nvSpPr>
        <p:spPr bwMode="auto">
          <a:xfrm>
            <a:off x="144463" y="3795713"/>
            <a:ext cx="9144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Calibri" panose="020F0502020204030204" pitchFamily="34" charset="0"/>
              </a:rPr>
              <a:t>Which of the following most directly contributed to the overall trend depicted in the graph?</a:t>
            </a:r>
          </a:p>
          <a:p>
            <a:pPr>
              <a:spcBef>
                <a:spcPct val="0"/>
              </a:spcBef>
              <a:buFontTx/>
              <a:buNone/>
            </a:pPr>
            <a:endParaRPr lang="en-US" altLang="en-US" sz="2000">
              <a:latin typeface="Calibri" panose="020F0502020204030204" pitchFamily="34" charset="0"/>
            </a:endParaRPr>
          </a:p>
          <a:p>
            <a:pPr>
              <a:spcBef>
                <a:spcPct val="0"/>
              </a:spcBef>
              <a:buFontTx/>
              <a:buNone/>
            </a:pPr>
            <a:r>
              <a:rPr lang="en-US" altLang="en-US" sz="2000">
                <a:latin typeface="Calibri" panose="020F0502020204030204" pitchFamily="34" charset="0"/>
              </a:rPr>
              <a:t>a. Global fluctuations in credit and stock markets</a:t>
            </a:r>
          </a:p>
          <a:p>
            <a:pPr>
              <a:spcBef>
                <a:spcPct val="0"/>
              </a:spcBef>
              <a:buFontTx/>
              <a:buNone/>
            </a:pPr>
            <a:r>
              <a:rPr lang="en-US" altLang="en-US" sz="2000">
                <a:latin typeface="Calibri" panose="020F0502020204030204" pitchFamily="34" charset="0"/>
              </a:rPr>
              <a:t>b. The transformation of the United States into an industrial society</a:t>
            </a:r>
          </a:p>
          <a:p>
            <a:pPr>
              <a:spcBef>
                <a:spcPct val="0"/>
              </a:spcBef>
              <a:buFontTx/>
              <a:buNone/>
            </a:pPr>
            <a:r>
              <a:rPr lang="en-US" altLang="en-US" sz="2000">
                <a:latin typeface="Calibri" panose="020F0502020204030204" pitchFamily="34" charset="0"/>
              </a:rPr>
              <a:t>c. Progressive Era reforms of social conditions in the United States</a:t>
            </a:r>
          </a:p>
          <a:p>
            <a:pPr>
              <a:spcBef>
                <a:spcPct val="0"/>
              </a:spcBef>
              <a:buFontTx/>
              <a:buNone/>
            </a:pPr>
            <a:r>
              <a:rPr lang="en-US" altLang="en-US" sz="2000">
                <a:latin typeface="Calibri" panose="020F0502020204030204" pitchFamily="34" charset="0"/>
              </a:rPr>
              <a:t>d. The outbreak of global war</a:t>
            </a:r>
          </a:p>
        </p:txBody>
      </p:sp>
      <p:sp>
        <p:nvSpPr>
          <p:cNvPr id="7" name="Oval 6">
            <a:extLst>
              <a:ext uri="{FF2B5EF4-FFF2-40B4-BE49-F238E27FC236}">
                <a16:creationId xmlns:a16="http://schemas.microsoft.com/office/drawing/2014/main" id="{0E68CDA1-42AC-E1B4-62F9-9C3B8C0637D4}"/>
              </a:ext>
            </a:extLst>
          </p:cNvPr>
          <p:cNvSpPr/>
          <p:nvPr/>
        </p:nvSpPr>
        <p:spPr>
          <a:xfrm>
            <a:off x="144463" y="5064125"/>
            <a:ext cx="260350" cy="3159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1FD24826-6653-1750-88F6-7F78F6089CC4}"/>
              </a:ext>
            </a:extLst>
          </p:cNvPr>
          <p:cNvSpPr txBox="1">
            <a:spLocks noChangeArrowheads="1"/>
          </p:cNvSpPr>
          <p:nvPr/>
        </p:nvSpPr>
        <p:spPr bwMode="auto">
          <a:xfrm>
            <a:off x="14288" y="3905250"/>
            <a:ext cx="9144000" cy="2030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The majority of immigrants who arrived in the United States between 1821 and 1880 settled in the</a:t>
            </a:r>
          </a:p>
          <a:p>
            <a:pPr>
              <a:spcBef>
                <a:spcPct val="0"/>
              </a:spcBef>
              <a:buFontTx/>
              <a:buNone/>
            </a:pPr>
            <a:endParaRPr lang="en-US" altLang="en-US" sz="1800">
              <a:latin typeface="Calibri" panose="020F0502020204030204" pitchFamily="34" charset="0"/>
            </a:endParaRPr>
          </a:p>
          <a:p>
            <a:pPr>
              <a:spcBef>
                <a:spcPct val="0"/>
              </a:spcBef>
              <a:buFontTx/>
              <a:buNone/>
            </a:pPr>
            <a:r>
              <a:rPr lang="en-US" altLang="en-US" sz="1800">
                <a:latin typeface="Calibri" panose="020F0502020204030204" pitchFamily="34" charset="0"/>
              </a:rPr>
              <a:t>a. West and Midwest</a:t>
            </a:r>
          </a:p>
          <a:p>
            <a:pPr>
              <a:spcBef>
                <a:spcPct val="0"/>
              </a:spcBef>
              <a:buFontTx/>
              <a:buNone/>
            </a:pPr>
            <a:r>
              <a:rPr lang="en-US" altLang="en-US" sz="1800">
                <a:latin typeface="Calibri" panose="020F0502020204030204" pitchFamily="34" charset="0"/>
              </a:rPr>
              <a:t>b. South and Midwest</a:t>
            </a:r>
          </a:p>
          <a:p>
            <a:pPr>
              <a:spcBef>
                <a:spcPct val="0"/>
              </a:spcBef>
              <a:buFontTx/>
              <a:buNone/>
            </a:pPr>
            <a:r>
              <a:rPr lang="en-US" altLang="en-US" sz="1800">
                <a:latin typeface="Calibri" panose="020F0502020204030204" pitchFamily="34" charset="0"/>
              </a:rPr>
              <a:t>c. South and Northeast</a:t>
            </a:r>
          </a:p>
          <a:p>
            <a:pPr>
              <a:spcBef>
                <a:spcPct val="0"/>
              </a:spcBef>
              <a:buFontTx/>
              <a:buNone/>
            </a:pPr>
            <a:r>
              <a:rPr lang="en-US" altLang="en-US" sz="1800">
                <a:latin typeface="Calibri" panose="020F0502020204030204" pitchFamily="34" charset="0"/>
              </a:rPr>
              <a:t>d. Midwest and Northeast</a:t>
            </a:r>
          </a:p>
        </p:txBody>
      </p:sp>
      <p:sp>
        <p:nvSpPr>
          <p:cNvPr id="10" name="Oval 9">
            <a:extLst>
              <a:ext uri="{FF2B5EF4-FFF2-40B4-BE49-F238E27FC236}">
                <a16:creationId xmlns:a16="http://schemas.microsoft.com/office/drawing/2014/main" id="{6A2679EB-3852-393F-2075-CB42B4C54699}"/>
              </a:ext>
            </a:extLst>
          </p:cNvPr>
          <p:cNvSpPr/>
          <p:nvPr/>
        </p:nvSpPr>
        <p:spPr>
          <a:xfrm>
            <a:off x="80963" y="5594350"/>
            <a:ext cx="260350" cy="3159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itle 1">
            <a:extLst>
              <a:ext uri="{FF2B5EF4-FFF2-40B4-BE49-F238E27FC236}">
                <a16:creationId xmlns:a16="http://schemas.microsoft.com/office/drawing/2014/main" id="{387C78AF-5AB8-EA08-B242-B76132B0D363}"/>
              </a:ext>
            </a:extLst>
          </p:cNvPr>
          <p:cNvSpPr>
            <a:spLocks noGrp="1" noChangeArrowheads="1"/>
          </p:cNvSpPr>
          <p:nvPr>
            <p:ph type="title"/>
          </p:nvPr>
        </p:nvSpPr>
        <p:spPr>
          <a:xfrm>
            <a:off x="457200" y="0"/>
            <a:ext cx="8229600" cy="381000"/>
          </a:xfrm>
        </p:spPr>
        <p:txBody>
          <a:bodyPr/>
          <a:lstStyle/>
          <a:p>
            <a:r>
              <a:rPr lang="en-US" altLang="en-US" sz="2400" b="1" dirty="0"/>
              <a:t>Mary Elizabeth Lease 1855-1933</a:t>
            </a:r>
          </a:p>
        </p:txBody>
      </p:sp>
      <p:sp>
        <p:nvSpPr>
          <p:cNvPr id="406531" name="Content Placeholder 2">
            <a:extLst>
              <a:ext uri="{FF2B5EF4-FFF2-40B4-BE49-F238E27FC236}">
                <a16:creationId xmlns:a16="http://schemas.microsoft.com/office/drawing/2014/main" id="{EC246A33-B0D1-8B9B-9CBF-A3507AF8CC1E}"/>
              </a:ext>
            </a:extLst>
          </p:cNvPr>
          <p:cNvSpPr>
            <a:spLocks noGrp="1" noChangeArrowheads="1"/>
          </p:cNvSpPr>
          <p:nvPr>
            <p:ph idx="1"/>
          </p:nvPr>
        </p:nvSpPr>
        <p:spPr>
          <a:xfrm>
            <a:off x="88900" y="314325"/>
            <a:ext cx="5473700" cy="1028700"/>
          </a:xfrm>
        </p:spPr>
        <p:txBody>
          <a:bodyPr/>
          <a:lstStyle/>
          <a:p>
            <a:pPr marL="0" indent="0">
              <a:buFontTx/>
              <a:buNone/>
            </a:pPr>
            <a:r>
              <a:rPr lang="en-US" altLang="en-US" sz="1800" b="1" dirty="0"/>
              <a:t>Populist leader </a:t>
            </a:r>
            <a:r>
              <a:rPr lang="en-US" altLang="en-US" sz="1800" dirty="0"/>
              <a:t>and orator Mary Elizabeth Lease, who supposedly advised Kansas farmers to </a:t>
            </a:r>
            <a:r>
              <a:rPr lang="en-US" altLang="en-US" sz="1800" b="1" i="1" dirty="0">
                <a:solidFill>
                  <a:srgbClr val="FF0000"/>
                </a:solidFill>
              </a:rPr>
              <a:t>"raise less corn and more hell.”</a:t>
            </a:r>
          </a:p>
        </p:txBody>
      </p:sp>
      <p:pic>
        <p:nvPicPr>
          <p:cNvPr id="406532" name="Picture 3">
            <a:extLst>
              <a:ext uri="{FF2B5EF4-FFF2-40B4-BE49-F238E27FC236}">
                <a16:creationId xmlns:a16="http://schemas.microsoft.com/office/drawing/2014/main" id="{F4036D59-C3E4-5554-5F1D-FDC2E3140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65125"/>
            <a:ext cx="37338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3" name="TextBox 4">
            <a:extLst>
              <a:ext uri="{FF2B5EF4-FFF2-40B4-BE49-F238E27FC236}">
                <a16:creationId xmlns:a16="http://schemas.microsoft.com/office/drawing/2014/main" id="{B8280F68-60BE-6ED0-460F-56090DB7C8A2}"/>
              </a:ext>
            </a:extLst>
          </p:cNvPr>
          <p:cNvSpPr txBox="1">
            <a:spLocks noChangeArrowheads="1"/>
          </p:cNvSpPr>
          <p:nvPr/>
        </p:nvSpPr>
        <p:spPr bwMode="auto">
          <a:xfrm>
            <a:off x="50800" y="1276350"/>
            <a:ext cx="55499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i="1" dirty="0">
                <a:latin typeface="Garamond" panose="02020404030301010803" pitchFamily="18" charset="0"/>
              </a:rPr>
              <a:t>“The great common people of this country are slaves, and monopoly is the master. . . . The politicians said we suffered from overproduction. Overproduction, when 10,000 little children, so statistics tell us, starve to death every year in the United States. . . . We will stand by our homes and stay by our fireside by force if necessary, and we will not pay our debts to the loan-shark companies until the government pays its debts to us”.</a:t>
            </a:r>
          </a:p>
        </p:txBody>
      </p:sp>
      <p:sp>
        <p:nvSpPr>
          <p:cNvPr id="406534" name="Rectangle 5">
            <a:extLst>
              <a:ext uri="{FF2B5EF4-FFF2-40B4-BE49-F238E27FC236}">
                <a16:creationId xmlns:a16="http://schemas.microsoft.com/office/drawing/2014/main" id="{95A4998B-750E-B4CC-1F53-EE7030DCD76F}"/>
              </a:ext>
            </a:extLst>
          </p:cNvPr>
          <p:cNvSpPr>
            <a:spLocks noChangeArrowheads="1"/>
          </p:cNvSpPr>
          <p:nvPr/>
        </p:nvSpPr>
        <p:spPr bwMode="auto">
          <a:xfrm>
            <a:off x="60325" y="4217988"/>
            <a:ext cx="85979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Calibri" panose="020F0502020204030204" pitchFamily="34" charset="0"/>
              </a:rPr>
              <a:t>“Wall Street owns the country. It is no longer a government of the people, for the people and by the people, but a government for Wall Street, by Wall Street, and for Wall Street. The great common people of this country are slaves, and monopoly is the master…Let the bloodhounds of money who have dogged us thus far beware”.</a:t>
            </a:r>
          </a:p>
        </p:txBody>
      </p:sp>
      <p:sp>
        <p:nvSpPr>
          <p:cNvPr id="406535" name="Rectangle 6">
            <a:extLst>
              <a:ext uri="{FF2B5EF4-FFF2-40B4-BE49-F238E27FC236}">
                <a16:creationId xmlns:a16="http://schemas.microsoft.com/office/drawing/2014/main" id="{2C172D55-6A85-2365-A0D3-97BADE4C1544}"/>
              </a:ext>
            </a:extLst>
          </p:cNvPr>
          <p:cNvSpPr>
            <a:spLocks noChangeArrowheads="1"/>
          </p:cNvSpPr>
          <p:nvPr/>
        </p:nvSpPr>
        <p:spPr bwMode="auto">
          <a:xfrm>
            <a:off x="152400" y="5811838"/>
            <a:ext cx="8597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70C0"/>
                </a:solidFill>
                <a:latin typeface="Calibri" panose="020F0502020204030204" pitchFamily="34" charset="0"/>
              </a:rPr>
              <a:t>Would Mary Lease favor a take over of certain big business?  If so, which one(s) and why?</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itle 1">
            <a:extLst>
              <a:ext uri="{FF2B5EF4-FFF2-40B4-BE49-F238E27FC236}">
                <a16:creationId xmlns:a16="http://schemas.microsoft.com/office/drawing/2014/main" id="{387C78AF-5AB8-EA08-B242-B76132B0D363}"/>
              </a:ext>
            </a:extLst>
          </p:cNvPr>
          <p:cNvSpPr>
            <a:spLocks noGrp="1" noChangeArrowheads="1"/>
          </p:cNvSpPr>
          <p:nvPr>
            <p:ph type="title"/>
          </p:nvPr>
        </p:nvSpPr>
        <p:spPr>
          <a:xfrm>
            <a:off x="457200" y="0"/>
            <a:ext cx="8229600" cy="381000"/>
          </a:xfrm>
        </p:spPr>
        <p:txBody>
          <a:bodyPr/>
          <a:lstStyle/>
          <a:p>
            <a:r>
              <a:rPr lang="en-US" altLang="en-US" sz="2400" b="1" dirty="0"/>
              <a:t>Mary Elizabeth Lease 1855-1933</a:t>
            </a:r>
          </a:p>
        </p:txBody>
      </p:sp>
      <p:sp>
        <p:nvSpPr>
          <p:cNvPr id="406531" name="Content Placeholder 2">
            <a:extLst>
              <a:ext uri="{FF2B5EF4-FFF2-40B4-BE49-F238E27FC236}">
                <a16:creationId xmlns:a16="http://schemas.microsoft.com/office/drawing/2014/main" id="{EC246A33-B0D1-8B9B-9CBF-A3507AF8CC1E}"/>
              </a:ext>
            </a:extLst>
          </p:cNvPr>
          <p:cNvSpPr>
            <a:spLocks noGrp="1" noChangeArrowheads="1"/>
          </p:cNvSpPr>
          <p:nvPr>
            <p:ph idx="1"/>
          </p:nvPr>
        </p:nvSpPr>
        <p:spPr>
          <a:xfrm>
            <a:off x="0" y="458874"/>
            <a:ext cx="7895716" cy="600075"/>
          </a:xfrm>
        </p:spPr>
        <p:txBody>
          <a:bodyPr/>
          <a:lstStyle/>
          <a:p>
            <a:pPr marL="0" indent="0">
              <a:buFontTx/>
              <a:buNone/>
            </a:pPr>
            <a:r>
              <a:rPr lang="en-US" altLang="en-US" sz="1800" b="1" dirty="0"/>
              <a:t>Populist leader </a:t>
            </a:r>
            <a:r>
              <a:rPr lang="en-US" altLang="en-US" sz="1800" dirty="0"/>
              <a:t>and orator Mary Elizabeth Lease, who supposedly advised Kansas farmers to </a:t>
            </a:r>
            <a:r>
              <a:rPr lang="en-US" altLang="en-US" sz="1800" b="1" i="1" dirty="0">
                <a:solidFill>
                  <a:srgbClr val="FF0000"/>
                </a:solidFill>
              </a:rPr>
              <a:t>"raise less corn and more hell.”</a:t>
            </a:r>
          </a:p>
        </p:txBody>
      </p:sp>
      <p:pic>
        <p:nvPicPr>
          <p:cNvPr id="406532" name="Picture 3">
            <a:extLst>
              <a:ext uri="{FF2B5EF4-FFF2-40B4-BE49-F238E27FC236}">
                <a16:creationId xmlns:a16="http://schemas.microsoft.com/office/drawing/2014/main" id="{F4036D59-C3E4-5554-5F1D-FDC2E3140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7815" y="7815"/>
            <a:ext cx="1127101" cy="11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3" name="TextBox 4">
            <a:extLst>
              <a:ext uri="{FF2B5EF4-FFF2-40B4-BE49-F238E27FC236}">
                <a16:creationId xmlns:a16="http://schemas.microsoft.com/office/drawing/2014/main" id="{B8280F68-60BE-6ED0-460F-56090DB7C8A2}"/>
              </a:ext>
            </a:extLst>
          </p:cNvPr>
          <p:cNvSpPr txBox="1">
            <a:spLocks noChangeArrowheads="1"/>
          </p:cNvSpPr>
          <p:nvPr/>
        </p:nvSpPr>
        <p:spPr bwMode="auto">
          <a:xfrm>
            <a:off x="-45371" y="2041721"/>
            <a:ext cx="912810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dirty="0">
                <a:latin typeface="Garamond" panose="02020404030301010803" pitchFamily="18" charset="0"/>
              </a:rPr>
              <a:t>“The great common people of this country are slaves, and monopoly is the master. . . . The politicians said we suffered from overproduction. Overproduction, when 10,000 little children, so statistics tell us, starve to death every year in the United States. . . . We will stand by our homes and stay by our fireside by force if necessary, and we will not pay our debts to the loan-shark companies until the government pays its debts to us”.</a:t>
            </a:r>
          </a:p>
        </p:txBody>
      </p:sp>
      <p:sp>
        <p:nvSpPr>
          <p:cNvPr id="7" name="TextBox 6">
            <a:extLst>
              <a:ext uri="{FF2B5EF4-FFF2-40B4-BE49-F238E27FC236}">
                <a16:creationId xmlns:a16="http://schemas.microsoft.com/office/drawing/2014/main" id="{8D9B6298-AA3B-A649-A3A3-A53CBBF708DA}"/>
              </a:ext>
            </a:extLst>
          </p:cNvPr>
          <p:cNvSpPr txBox="1"/>
          <p:nvPr/>
        </p:nvSpPr>
        <p:spPr>
          <a:xfrm>
            <a:off x="0" y="3999750"/>
            <a:ext cx="4114800" cy="2862322"/>
          </a:xfrm>
          <a:prstGeom prst="rect">
            <a:avLst/>
          </a:prstGeom>
          <a:noFill/>
        </p:spPr>
        <p:txBody>
          <a:bodyPr wrap="square">
            <a:spAutoFit/>
          </a:bodyPr>
          <a:lstStyle/>
          <a:p>
            <a:r>
              <a:rPr lang="en-US" b="1" dirty="0">
                <a:solidFill>
                  <a:srgbClr val="FF0000"/>
                </a:solidFill>
              </a:rPr>
              <a:t>Document Information:</a:t>
            </a:r>
          </a:p>
          <a:p>
            <a:r>
              <a:rPr lang="en-US" dirty="0"/>
              <a:t>•Political parties and politicians lie to farmers.</a:t>
            </a:r>
          </a:p>
          <a:p>
            <a:r>
              <a:rPr lang="en-US" dirty="0"/>
              <a:t>•Political parties and politicians encourage farmers to raise big crops.</a:t>
            </a:r>
          </a:p>
          <a:p>
            <a:r>
              <a:rPr lang="en-US" dirty="0"/>
              <a:t>•Political parties and politicians said farmers suffered from overproduction.</a:t>
            </a:r>
          </a:p>
          <a:p>
            <a:r>
              <a:rPr lang="en-US" dirty="0"/>
              <a:t>•In the United States, 10,000 children starve each year.</a:t>
            </a:r>
          </a:p>
          <a:p>
            <a:r>
              <a:rPr lang="en-US" dirty="0"/>
              <a:t>•Farm prices are falling.</a:t>
            </a:r>
          </a:p>
        </p:txBody>
      </p:sp>
      <p:sp>
        <p:nvSpPr>
          <p:cNvPr id="9" name="TextBox 8">
            <a:extLst>
              <a:ext uri="{FF2B5EF4-FFF2-40B4-BE49-F238E27FC236}">
                <a16:creationId xmlns:a16="http://schemas.microsoft.com/office/drawing/2014/main" id="{AD9C309C-469C-5BFF-2252-442A828380F6}"/>
              </a:ext>
            </a:extLst>
          </p:cNvPr>
          <p:cNvSpPr txBox="1"/>
          <p:nvPr/>
        </p:nvSpPr>
        <p:spPr>
          <a:xfrm>
            <a:off x="3857649" y="4051920"/>
            <a:ext cx="5129055" cy="2585323"/>
          </a:xfrm>
          <a:prstGeom prst="rect">
            <a:avLst/>
          </a:prstGeom>
          <a:noFill/>
        </p:spPr>
        <p:txBody>
          <a:bodyPr wrap="square">
            <a:spAutoFit/>
          </a:bodyPr>
          <a:lstStyle/>
          <a:p>
            <a:r>
              <a:rPr lang="en-US" b="1" dirty="0">
                <a:solidFill>
                  <a:srgbClr val="FF0000"/>
                </a:solidFill>
              </a:rPr>
              <a:t>Document Inferences</a:t>
            </a:r>
            <a:r>
              <a:rPr lang="en-US" dirty="0"/>
              <a:t>:</a:t>
            </a:r>
          </a:p>
          <a:p>
            <a:r>
              <a:rPr lang="en-US" dirty="0"/>
              <a:t>•Farm prices were falling because of overproduction.</a:t>
            </a:r>
          </a:p>
          <a:p>
            <a:r>
              <a:rPr lang="en-US" dirty="0"/>
              <a:t>•Farmers were dissatisfied with political parties and politicians.</a:t>
            </a:r>
          </a:p>
          <a:p>
            <a:r>
              <a:rPr lang="en-US" dirty="0"/>
              <a:t>•Farmers may wish to form their own political party.</a:t>
            </a:r>
          </a:p>
          <a:p>
            <a:r>
              <a:rPr lang="en-US" dirty="0"/>
              <a:t>•The government should remedy overproduction by making sure people do not starve.</a:t>
            </a:r>
          </a:p>
          <a:p>
            <a:r>
              <a:rPr lang="en-US" dirty="0"/>
              <a:t>•Farmers have fallen on economic hard times.</a:t>
            </a:r>
          </a:p>
          <a:p>
            <a:r>
              <a:rPr lang="en-US" dirty="0"/>
              <a:t>•Discontented farmers formed the Populist Party.</a:t>
            </a:r>
          </a:p>
        </p:txBody>
      </p:sp>
      <p:sp>
        <p:nvSpPr>
          <p:cNvPr id="11" name="TextBox 10">
            <a:extLst>
              <a:ext uri="{FF2B5EF4-FFF2-40B4-BE49-F238E27FC236}">
                <a16:creationId xmlns:a16="http://schemas.microsoft.com/office/drawing/2014/main" id="{3931A7D0-D674-2896-AE2F-FD62952FE899}"/>
              </a:ext>
            </a:extLst>
          </p:cNvPr>
          <p:cNvSpPr txBox="1"/>
          <p:nvPr/>
        </p:nvSpPr>
        <p:spPr>
          <a:xfrm>
            <a:off x="-12797" y="1262628"/>
            <a:ext cx="9114335" cy="707886"/>
          </a:xfrm>
          <a:prstGeom prst="rect">
            <a:avLst/>
          </a:prstGeom>
          <a:noFill/>
        </p:spPr>
        <p:txBody>
          <a:bodyPr wrap="square">
            <a:spAutoFit/>
          </a:bodyPr>
          <a:lstStyle/>
          <a:p>
            <a:r>
              <a:rPr lang="en-US" sz="2000" b="1" dirty="0"/>
              <a:t>To what extent did </a:t>
            </a:r>
            <a:r>
              <a:rPr lang="en-US" sz="2000" b="1" dirty="0">
                <a:solidFill>
                  <a:srgbClr val="FF0000"/>
                </a:solidFill>
              </a:rPr>
              <a:t>technology</a:t>
            </a:r>
            <a:r>
              <a:rPr lang="en-US" sz="2000" b="1" dirty="0"/>
              <a:t>, </a:t>
            </a:r>
            <a:r>
              <a:rPr lang="en-US" sz="2000" b="1" dirty="0">
                <a:solidFill>
                  <a:srgbClr val="FF0000"/>
                </a:solidFill>
              </a:rPr>
              <a:t>government policy</a:t>
            </a:r>
            <a:r>
              <a:rPr lang="en-US" sz="2000" b="1" dirty="0"/>
              <a:t>, and </a:t>
            </a:r>
            <a:r>
              <a:rPr lang="en-US" sz="2000" b="1" dirty="0">
                <a:solidFill>
                  <a:srgbClr val="FF0000"/>
                </a:solidFill>
              </a:rPr>
              <a:t>economic conditions</a:t>
            </a:r>
            <a:r>
              <a:rPr lang="en-US" sz="2000" b="1" dirty="0"/>
              <a:t> change American agriculture in the period 1865-1900.</a:t>
            </a:r>
          </a:p>
        </p:txBody>
      </p:sp>
    </p:spTree>
    <p:extLst>
      <p:ext uri="{BB962C8B-B14F-4D97-AF65-F5344CB8AC3E}">
        <p14:creationId xmlns:p14="http://schemas.microsoft.com/office/powerpoint/2010/main" val="41609903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a:extLst>
              <a:ext uri="{FF2B5EF4-FFF2-40B4-BE49-F238E27FC236}">
                <a16:creationId xmlns:a16="http://schemas.microsoft.com/office/drawing/2014/main" id="{BDFFEB34-C6FC-0F91-BCE6-DE4ADD84B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1" r="13914"/>
          <a:stretch>
            <a:fillRect/>
          </a:stretch>
        </p:blipFill>
        <p:spPr bwMode="auto">
          <a:xfrm>
            <a:off x="0" y="-9525"/>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2608114-FA88-4773-E465-FBC89BB059AB}"/>
              </a:ext>
            </a:extLst>
          </p:cNvPr>
          <p:cNvSpPr>
            <a:spLocks noGrp="1"/>
          </p:cNvSpPr>
          <p:nvPr>
            <p:ph type="title"/>
          </p:nvPr>
        </p:nvSpPr>
        <p:spPr>
          <a:xfrm>
            <a:off x="76200" y="228600"/>
            <a:ext cx="4953000" cy="2087562"/>
          </a:xfrm>
        </p:spPr>
        <p:txBody>
          <a:bodyPr rtlCol="0">
            <a:noAutofit/>
          </a:bodyPr>
          <a:lstStyle/>
          <a:p>
            <a:pPr eaLnBrk="1" fontAlgn="auto" hangingPunct="1">
              <a:spcAft>
                <a:spcPts val="0"/>
              </a:spcAft>
              <a:defRPr/>
            </a:pPr>
            <a:r>
              <a:rPr lang="en-US" sz="6000" b="1" dirty="0">
                <a:ln>
                  <a:solidFill>
                    <a:schemeClr val="tx1">
                      <a:lumMod val="50000"/>
                    </a:schemeClr>
                  </a:solidFill>
                </a:ln>
                <a:solidFill>
                  <a:schemeClr val="bg1"/>
                </a:solidFill>
                <a:effectLst>
                  <a:outerShdw blurRad="38100" dist="38100" dir="2700000" algn="tl">
                    <a:srgbClr val="000000">
                      <a:alpha val="43137"/>
                    </a:srgbClr>
                  </a:outerShdw>
                </a:effectLst>
              </a:rPr>
              <a:t>The People’s Party</a:t>
            </a:r>
          </a:p>
        </p:txBody>
      </p:sp>
      <p:sp>
        <p:nvSpPr>
          <p:cNvPr id="407556" name="Content Placeholder 2">
            <a:extLst>
              <a:ext uri="{FF2B5EF4-FFF2-40B4-BE49-F238E27FC236}">
                <a16:creationId xmlns:a16="http://schemas.microsoft.com/office/drawing/2014/main" id="{11C6F26D-9A02-FC43-2C55-652CF854917A}"/>
              </a:ext>
            </a:extLst>
          </p:cNvPr>
          <p:cNvSpPr>
            <a:spLocks noGrp="1"/>
          </p:cNvSpPr>
          <p:nvPr>
            <p:ph idx="1"/>
          </p:nvPr>
        </p:nvSpPr>
        <p:spPr>
          <a:xfrm>
            <a:off x="2590800" y="6315075"/>
            <a:ext cx="6400800" cy="542925"/>
          </a:xfrm>
        </p:spPr>
        <p:txBody>
          <a:bodyPr/>
          <a:lstStyle/>
          <a:p>
            <a:pPr marL="0" indent="0" algn="r" eaLnBrk="1" hangingPunct="1">
              <a:buFont typeface="Arial" panose="020B0604020202020204" pitchFamily="34" charset="0"/>
              <a:buNone/>
            </a:pPr>
            <a:r>
              <a:rPr lang="en-US" altLang="en-US" sz="2400"/>
              <a:t>Photo of People's Party convention at Columbus, Nebraska, 1890</a:t>
            </a:r>
          </a:p>
        </p:txBody>
      </p:sp>
      <p:sp>
        <p:nvSpPr>
          <p:cNvPr id="4" name="Rectangle 3">
            <a:extLst>
              <a:ext uri="{FF2B5EF4-FFF2-40B4-BE49-F238E27FC236}">
                <a16:creationId xmlns:a16="http://schemas.microsoft.com/office/drawing/2014/main" id="{02C82744-9D95-8165-11D1-BADD39368363}"/>
              </a:ext>
            </a:extLst>
          </p:cNvPr>
          <p:cNvSpPr/>
          <p:nvPr/>
        </p:nvSpPr>
        <p:spPr>
          <a:xfrm>
            <a:off x="2362200" y="4191000"/>
            <a:ext cx="6381751" cy="1323439"/>
          </a:xfrm>
          <a:prstGeom prst="rect">
            <a:avLst/>
          </a:prstGeom>
        </p:spPr>
        <p:txBody>
          <a:bodyPr>
            <a:spAutoFit/>
          </a:bodyPr>
          <a:lstStyle/>
          <a:p>
            <a:pPr algn="r" eaLnBrk="1" fontAlgn="auto" hangingPunct="1">
              <a:spcBef>
                <a:spcPts val="0"/>
              </a:spcBef>
              <a:spcAft>
                <a:spcPts val="0"/>
              </a:spcAft>
              <a:defRPr/>
            </a:pPr>
            <a:r>
              <a:rPr lang="en-US" sz="8000" b="1" dirty="0">
                <a:ln w="28575">
                  <a:solidFill>
                    <a:srgbClr val="3F3838">
                      <a:lumMod val="50000"/>
                    </a:srgbClr>
                  </a:solidFill>
                </a:ln>
                <a:solidFill>
                  <a:srgbClr val="FFFFFF"/>
                </a:solidFill>
                <a:effectLst>
                  <a:outerShdw blurRad="38100" dist="38100" dir="2700000" algn="tl">
                    <a:srgbClr val="000000">
                      <a:alpha val="43137"/>
                    </a:srgbClr>
                  </a:outerShdw>
                </a:effectLst>
                <a:latin typeface="Agency FB"/>
                <a:cs typeface="+mn-cs"/>
              </a:rPr>
              <a:t>AKA “POPULISTS”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a:extLst>
              <a:ext uri="{FF2B5EF4-FFF2-40B4-BE49-F238E27FC236}">
                <a16:creationId xmlns:a16="http://schemas.microsoft.com/office/drawing/2014/main" id="{D22C53BB-3012-C0F5-E001-6B813F7DA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1" r="13914"/>
          <a:stretch>
            <a:fillRect/>
          </a:stretch>
        </p:blipFill>
        <p:spPr bwMode="auto">
          <a:xfrm>
            <a:off x="0" y="-9525"/>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C73A334-4E38-E7CE-598E-8A094523ECCA}"/>
              </a:ext>
            </a:extLst>
          </p:cNvPr>
          <p:cNvSpPr>
            <a:spLocks noGrp="1"/>
          </p:cNvSpPr>
          <p:nvPr>
            <p:ph type="title"/>
          </p:nvPr>
        </p:nvSpPr>
        <p:spPr>
          <a:xfrm>
            <a:off x="76200" y="228600"/>
            <a:ext cx="4953000" cy="2087562"/>
          </a:xfrm>
        </p:spPr>
        <p:txBody>
          <a:bodyPr rtlCol="0">
            <a:noAutofit/>
          </a:bodyPr>
          <a:lstStyle/>
          <a:p>
            <a:pPr eaLnBrk="1" fontAlgn="auto" hangingPunct="1">
              <a:spcAft>
                <a:spcPts val="0"/>
              </a:spcAft>
              <a:defRPr/>
            </a:pPr>
            <a:r>
              <a:rPr lang="en-US" sz="11500" b="1" dirty="0">
                <a:ln>
                  <a:solidFill>
                    <a:schemeClr val="tx1">
                      <a:lumMod val="50000"/>
                    </a:schemeClr>
                  </a:solidFill>
                </a:ln>
                <a:solidFill>
                  <a:schemeClr val="bg1"/>
                </a:solidFill>
                <a:effectLst>
                  <a:outerShdw blurRad="38100" dist="38100" dir="2700000" algn="tl">
                    <a:srgbClr val="000000">
                      <a:alpha val="43137"/>
                    </a:srgbClr>
                  </a:outerShdw>
                </a:effectLst>
              </a:rPr>
              <a:t>WHO</a:t>
            </a:r>
            <a:r>
              <a:rPr lang="en-US" sz="13800" b="1" dirty="0">
                <a:ln>
                  <a:solidFill>
                    <a:schemeClr val="tx1">
                      <a:lumMod val="50000"/>
                    </a:schemeClr>
                  </a:solidFill>
                </a:ln>
                <a:solidFill>
                  <a:schemeClr val="bg1"/>
                </a:solidFill>
                <a:effectLst>
                  <a:outerShdw blurRad="38100" dist="38100" dir="2700000" algn="tl">
                    <a:srgbClr val="000000">
                      <a:alpha val="43137"/>
                    </a:srgbClr>
                  </a:outerShdw>
                </a:effectLst>
              </a:rPr>
              <a:t>?</a:t>
            </a:r>
          </a:p>
        </p:txBody>
      </p:sp>
      <p:sp>
        <p:nvSpPr>
          <p:cNvPr id="408580" name="Content Placeholder 2">
            <a:extLst>
              <a:ext uri="{FF2B5EF4-FFF2-40B4-BE49-F238E27FC236}">
                <a16:creationId xmlns:a16="http://schemas.microsoft.com/office/drawing/2014/main" id="{96A24991-A710-CFDE-FAD8-B443EFAE3B79}"/>
              </a:ext>
            </a:extLst>
          </p:cNvPr>
          <p:cNvSpPr>
            <a:spLocks noGrp="1"/>
          </p:cNvSpPr>
          <p:nvPr>
            <p:ph idx="1"/>
          </p:nvPr>
        </p:nvSpPr>
        <p:spPr>
          <a:xfrm>
            <a:off x="2590800" y="6315075"/>
            <a:ext cx="6400800" cy="542925"/>
          </a:xfrm>
        </p:spPr>
        <p:txBody>
          <a:bodyPr/>
          <a:lstStyle/>
          <a:p>
            <a:pPr marL="0" indent="0" algn="r" eaLnBrk="1" hangingPunct="1">
              <a:buFont typeface="Arial" panose="020B0604020202020204" pitchFamily="34" charset="0"/>
              <a:buNone/>
            </a:pPr>
            <a:r>
              <a:rPr lang="en-US" altLang="en-US" sz="2400"/>
              <a:t>Photo of People's Party convention at Columbus, Nebraska, 1890</a:t>
            </a:r>
          </a:p>
        </p:txBody>
      </p:sp>
      <p:sp>
        <p:nvSpPr>
          <p:cNvPr id="4" name="Rectangle 3">
            <a:extLst>
              <a:ext uri="{FF2B5EF4-FFF2-40B4-BE49-F238E27FC236}">
                <a16:creationId xmlns:a16="http://schemas.microsoft.com/office/drawing/2014/main" id="{EA2991C9-C20D-E259-E8E9-F5EA1B45C732}"/>
              </a:ext>
            </a:extLst>
          </p:cNvPr>
          <p:cNvSpPr/>
          <p:nvPr/>
        </p:nvSpPr>
        <p:spPr>
          <a:xfrm>
            <a:off x="2438400" y="3673869"/>
            <a:ext cx="6381751" cy="2554545"/>
          </a:xfrm>
          <a:prstGeom prst="rect">
            <a:avLst/>
          </a:prstGeom>
        </p:spPr>
        <p:txBody>
          <a:bodyPr>
            <a:spAutoFit/>
          </a:bodyPr>
          <a:lstStyle/>
          <a:p>
            <a:pPr algn="r" eaLnBrk="1" fontAlgn="auto" hangingPunct="1">
              <a:spcBef>
                <a:spcPts val="0"/>
              </a:spcBef>
              <a:spcAft>
                <a:spcPts val="0"/>
              </a:spcAft>
              <a:defRPr/>
            </a:pPr>
            <a:r>
              <a:rPr lang="en-US" sz="8000" b="1" dirty="0">
                <a:ln w="28575">
                  <a:solidFill>
                    <a:srgbClr val="3F3838">
                      <a:lumMod val="50000"/>
                    </a:srgbClr>
                  </a:solidFill>
                </a:ln>
                <a:solidFill>
                  <a:srgbClr val="FFFFFF"/>
                </a:solidFill>
                <a:effectLst>
                  <a:outerShdw blurRad="38100" dist="38100" dir="2700000" algn="tl">
                    <a:srgbClr val="000000">
                      <a:alpha val="43137"/>
                    </a:srgbClr>
                  </a:outerShdw>
                </a:effectLst>
                <a:latin typeface="Agency FB"/>
                <a:cs typeface="+mn-cs"/>
              </a:rPr>
              <a:t>Southern and Western Farmers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0BD3095C-5B25-B7B7-1036-291C37CF4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1" r="13914"/>
          <a:stretch>
            <a:fillRect/>
          </a:stretch>
        </p:blipFill>
        <p:spPr bwMode="auto">
          <a:xfrm>
            <a:off x="0" y="-9525"/>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Content Placeholder 2">
            <a:extLst>
              <a:ext uri="{FF2B5EF4-FFF2-40B4-BE49-F238E27FC236}">
                <a16:creationId xmlns:a16="http://schemas.microsoft.com/office/drawing/2014/main" id="{E015BB33-15E1-4314-3D28-3009940D279C}"/>
              </a:ext>
            </a:extLst>
          </p:cNvPr>
          <p:cNvSpPr>
            <a:spLocks noGrp="1"/>
          </p:cNvSpPr>
          <p:nvPr>
            <p:ph idx="1"/>
          </p:nvPr>
        </p:nvSpPr>
        <p:spPr>
          <a:xfrm>
            <a:off x="2590800" y="6315075"/>
            <a:ext cx="6400800" cy="542925"/>
          </a:xfrm>
        </p:spPr>
        <p:txBody>
          <a:bodyPr/>
          <a:lstStyle/>
          <a:p>
            <a:pPr marL="0" indent="0" algn="r" eaLnBrk="1" hangingPunct="1">
              <a:buFont typeface="Arial" panose="020B0604020202020204" pitchFamily="34" charset="0"/>
              <a:buNone/>
            </a:pPr>
            <a:r>
              <a:rPr lang="en-US" altLang="en-US" sz="2400"/>
              <a:t>Photo of People's Party convention at Columbus, Nebraska, 1890</a:t>
            </a:r>
          </a:p>
        </p:txBody>
      </p:sp>
      <p:sp>
        <p:nvSpPr>
          <p:cNvPr id="7" name="Title 1">
            <a:extLst>
              <a:ext uri="{FF2B5EF4-FFF2-40B4-BE49-F238E27FC236}">
                <a16:creationId xmlns:a16="http://schemas.microsoft.com/office/drawing/2014/main" id="{D7F32113-ADFB-1F20-6B6A-71C0DE8249EC}"/>
              </a:ext>
            </a:extLst>
          </p:cNvPr>
          <p:cNvSpPr>
            <a:spLocks noGrp="1"/>
          </p:cNvSpPr>
          <p:nvPr>
            <p:ph type="title"/>
          </p:nvPr>
        </p:nvSpPr>
        <p:spPr>
          <a:xfrm>
            <a:off x="0" y="533400"/>
            <a:ext cx="9144000" cy="5781206"/>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lnSpc>
                <a:spcPct val="90000"/>
              </a:lnSpc>
              <a:spcAft>
                <a:spcPts val="0"/>
              </a:spcAft>
              <a:defRPr/>
            </a:pPr>
            <a:r>
              <a:rPr lang="en-US" sz="1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“THIRD” </a:t>
            </a:r>
            <a:r>
              <a:rPr lang="en-US" sz="16600" b="1" dirty="0">
                <a:ln w="11430"/>
                <a:solidFill>
                  <a:schemeClr val="bg1"/>
                </a:solidFill>
                <a:effectLst>
                  <a:outerShdw blurRad="50800" dist="39000" dir="5460000" algn="tl">
                    <a:srgbClr val="000000">
                      <a:alpha val="38000"/>
                    </a:srgbClr>
                  </a:outerShdw>
                </a:effectLst>
                <a:latin typeface="+mn-lt"/>
              </a:rPr>
              <a:t>Party</a:t>
            </a:r>
          </a:p>
        </p:txBody>
      </p:sp>
    </p:spTree>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180C06"/>
        </a:solidFill>
        <a:effectLst/>
      </p:bgPr>
    </p:bg>
    <p:spTree>
      <p:nvGrpSpPr>
        <p:cNvPr id="1" name=""/>
        <p:cNvGrpSpPr/>
        <p:nvPr/>
      </p:nvGrpSpPr>
      <p:grpSpPr>
        <a:xfrm>
          <a:off x="0" y="0"/>
          <a:ext cx="0" cy="0"/>
          <a:chOff x="0" y="0"/>
          <a:chExt cx="0" cy="0"/>
        </a:xfrm>
      </p:grpSpPr>
      <p:pic>
        <p:nvPicPr>
          <p:cNvPr id="3074" name="Picture 2" descr="File:Thomas Jefferson by Rembrandt Peale, 1800.jpg">
            <a:extLst>
              <a:ext uri="{FF2B5EF4-FFF2-40B4-BE49-F238E27FC236}">
                <a16:creationId xmlns:a16="http://schemas.microsoft.com/office/drawing/2014/main" id="{2B722105-44BB-CCE4-3DBD-84D06EDAB9B6}"/>
              </a:ext>
            </a:extLst>
          </p:cNvPr>
          <p:cNvPicPr>
            <a:picLocks noChangeAspect="1" noChangeArrowheads="1"/>
          </p:cNvPicPr>
          <p:nvPr/>
        </p:nvPicPr>
        <p:blipFill>
          <a:blip r:embed="rId2"/>
          <a:srcRect/>
          <a:stretch>
            <a:fillRect/>
          </a:stretch>
        </p:blipFill>
        <p:spPr bwMode="auto">
          <a:xfrm>
            <a:off x="1676400" y="-17609"/>
            <a:ext cx="5781675" cy="6896630"/>
          </a:xfrm>
          <a:prstGeom prst="rect">
            <a:avLst/>
          </a:prstGeom>
          <a:noFill/>
          <a:effectLst>
            <a:softEdge rad="317500"/>
          </a:effectLst>
        </p:spPr>
      </p:pic>
      <p:sp>
        <p:nvSpPr>
          <p:cNvPr id="5" name="Title 1">
            <a:extLst>
              <a:ext uri="{FF2B5EF4-FFF2-40B4-BE49-F238E27FC236}">
                <a16:creationId xmlns:a16="http://schemas.microsoft.com/office/drawing/2014/main" id="{1B0A6BF2-0E91-4827-11E8-C3334BA90157}"/>
              </a:ext>
            </a:extLst>
          </p:cNvPr>
          <p:cNvSpPr txBox="1">
            <a:spLocks/>
          </p:cNvSpPr>
          <p:nvPr/>
        </p:nvSpPr>
        <p:spPr>
          <a:xfrm>
            <a:off x="-3175" y="4953000"/>
            <a:ext cx="9147175" cy="762000"/>
          </a:xfrm>
          <a:prstGeom prst="rect">
            <a:avLst/>
          </a:prstGeom>
          <a:solidFill>
            <a:srgbClr val="180C06">
              <a:alpha val="67000"/>
            </a:srgb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5400" b="1" i="1" dirty="0">
                <a:solidFill>
                  <a:srgbClr val="81E696">
                    <a:lumMod val="40000"/>
                    <a:lumOff val="60000"/>
                  </a:srgbClr>
                </a:solidFill>
                <a:effectLst>
                  <a:outerShdw blurRad="38100" dist="38100" dir="2700000" algn="tl">
                    <a:srgbClr val="000000">
                      <a:alpha val="43137"/>
                    </a:srgbClr>
                  </a:outerShdw>
                </a:effectLst>
              </a:rPr>
              <a:t>A Jeffersonian Movement?</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2A1111E-1B14-1508-DEBB-C8BA530D2A63}"/>
              </a:ext>
            </a:extLst>
          </p:cNvPr>
          <p:cNvSpPr>
            <a:spLocks noGrp="1" noChangeArrowheads="1"/>
          </p:cNvSpPr>
          <p:nvPr>
            <p:ph type="title"/>
          </p:nvPr>
        </p:nvSpPr>
        <p:spPr>
          <a:xfrm>
            <a:off x="115888" y="0"/>
            <a:ext cx="8229600" cy="400050"/>
          </a:xfrm>
        </p:spPr>
        <p:txBody>
          <a:bodyPr/>
          <a:lstStyle/>
          <a:p>
            <a:pPr eaLnBrk="1" hangingPunct="1"/>
            <a:r>
              <a:rPr lang="en-US" altLang="en-US" sz="2000" b="1"/>
              <a:t>The Populist Party: 1891-1896</a:t>
            </a:r>
          </a:p>
        </p:txBody>
      </p:sp>
      <p:sp>
        <p:nvSpPr>
          <p:cNvPr id="18435" name="Rectangle 3">
            <a:extLst>
              <a:ext uri="{FF2B5EF4-FFF2-40B4-BE49-F238E27FC236}">
                <a16:creationId xmlns:a16="http://schemas.microsoft.com/office/drawing/2014/main" id="{EFD058E8-409A-86A5-620A-68DA41387C74}"/>
              </a:ext>
            </a:extLst>
          </p:cNvPr>
          <p:cNvSpPr>
            <a:spLocks noGrp="1" noChangeArrowheads="1"/>
          </p:cNvSpPr>
          <p:nvPr>
            <p:ph type="body" idx="1"/>
          </p:nvPr>
        </p:nvSpPr>
        <p:spPr>
          <a:xfrm>
            <a:off x="20638" y="327025"/>
            <a:ext cx="5160962" cy="6508750"/>
          </a:xfrm>
        </p:spPr>
        <p:txBody>
          <a:bodyPr/>
          <a:lstStyle/>
          <a:p>
            <a:pPr marL="0" indent="0" eaLnBrk="1" hangingPunct="1">
              <a:buFontTx/>
              <a:buNone/>
              <a:defRPr/>
            </a:pPr>
            <a:r>
              <a:rPr lang="en-US" altLang="en-US" sz="1600" dirty="0"/>
              <a:t>Farmers (mainly Grange members) formed the </a:t>
            </a:r>
            <a:r>
              <a:rPr lang="en-US" altLang="en-US" sz="1600" b="1" dirty="0"/>
              <a:t>Farmers Alliance </a:t>
            </a:r>
            <a:r>
              <a:rPr lang="en-US" altLang="en-US" sz="1600" dirty="0"/>
              <a:t>in the NW and South.  Mainly focused on local politics.</a:t>
            </a:r>
          </a:p>
          <a:p>
            <a:pPr eaLnBrk="1" hangingPunct="1">
              <a:defRPr/>
            </a:pPr>
            <a:r>
              <a:rPr lang="en-US" altLang="en-US" sz="1600" dirty="0"/>
              <a:t>In 1891, a new political party arose from the Farmers Alliance and the Grange and gained support with the ‘common man’, it was the </a:t>
            </a:r>
            <a:r>
              <a:rPr lang="en-US" altLang="en-US" sz="1600" b="1" dirty="0">
                <a:solidFill>
                  <a:srgbClr val="FF0000"/>
                </a:solidFill>
              </a:rPr>
              <a:t>Populist Party</a:t>
            </a:r>
            <a:r>
              <a:rPr lang="en-US" altLang="en-US" sz="1600" dirty="0"/>
              <a:t>.  It focused on </a:t>
            </a:r>
            <a:r>
              <a:rPr lang="en-US" altLang="en-US" sz="1600" b="1" dirty="0">
                <a:solidFill>
                  <a:srgbClr val="00B0F0"/>
                </a:solidFill>
              </a:rPr>
              <a:t>NATION</a:t>
            </a:r>
            <a:r>
              <a:rPr lang="en-US" altLang="en-US" sz="1600" b="1" dirty="0"/>
              <a:t>AL</a:t>
            </a:r>
            <a:r>
              <a:rPr lang="en-US" altLang="en-US" sz="1600" dirty="0"/>
              <a:t> issues.</a:t>
            </a:r>
          </a:p>
          <a:p>
            <a:pPr marL="0" indent="0" eaLnBrk="1" hangingPunct="1">
              <a:buFontTx/>
              <a:buNone/>
              <a:defRPr/>
            </a:pPr>
            <a:r>
              <a:rPr lang="en-US" altLang="en-US" sz="1600" dirty="0">
                <a:solidFill>
                  <a:srgbClr val="00B0F0"/>
                </a:solidFill>
              </a:rPr>
              <a:t>Populist Party </a:t>
            </a:r>
            <a:r>
              <a:rPr lang="en-US" altLang="en-US" sz="1600" dirty="0"/>
              <a:t>means </a:t>
            </a:r>
            <a:r>
              <a:rPr lang="en-US" altLang="en-US" sz="1600" dirty="0">
                <a:solidFill>
                  <a:srgbClr val="00B0F0"/>
                </a:solidFill>
              </a:rPr>
              <a:t>People’s Party</a:t>
            </a:r>
          </a:p>
          <a:p>
            <a:pPr eaLnBrk="1" hangingPunct="1">
              <a:defRPr/>
            </a:pPr>
            <a:r>
              <a:rPr lang="en-US" altLang="en-US" sz="1600" dirty="0"/>
              <a:t>The </a:t>
            </a:r>
            <a:r>
              <a:rPr lang="en-US" altLang="en-US" sz="1600" u="sng" dirty="0">
                <a:solidFill>
                  <a:srgbClr val="FF0000"/>
                </a:solidFill>
              </a:rPr>
              <a:t>farmers</a:t>
            </a:r>
            <a:r>
              <a:rPr lang="en-US" altLang="en-US" sz="1600" dirty="0"/>
              <a:t>, </a:t>
            </a:r>
            <a:r>
              <a:rPr lang="en-US" altLang="en-US" sz="1600" u="sng" dirty="0">
                <a:solidFill>
                  <a:srgbClr val="FF0000"/>
                </a:solidFill>
              </a:rPr>
              <a:t>workers</a:t>
            </a:r>
            <a:r>
              <a:rPr lang="en-US" altLang="en-US" sz="1600" dirty="0"/>
              <a:t>, and </a:t>
            </a:r>
            <a:r>
              <a:rPr lang="en-US" altLang="en-US" sz="1600" u="sng" dirty="0">
                <a:solidFill>
                  <a:srgbClr val="FF0000"/>
                </a:solidFill>
              </a:rPr>
              <a:t>miners</a:t>
            </a:r>
            <a:r>
              <a:rPr lang="en-US" altLang="en-US" sz="1600" dirty="0"/>
              <a:t> battled against the rich, bankers and railroad owners (</a:t>
            </a:r>
            <a:r>
              <a:rPr lang="en-US" altLang="en-US" sz="1600" dirty="0">
                <a:solidFill>
                  <a:srgbClr val="FF0000"/>
                </a:solidFill>
              </a:rPr>
              <a:t>monopolies</a:t>
            </a:r>
            <a:r>
              <a:rPr lang="en-US" altLang="en-US" sz="1600" dirty="0"/>
              <a:t>).</a:t>
            </a:r>
          </a:p>
          <a:p>
            <a:pPr eaLnBrk="1" hangingPunct="1">
              <a:defRPr/>
            </a:pPr>
            <a:r>
              <a:rPr lang="en-US" altLang="en-US" sz="1600" dirty="0"/>
              <a:t>For the first time </a:t>
            </a:r>
            <a:r>
              <a:rPr lang="en-US" altLang="en-US" sz="1600" b="1" dirty="0"/>
              <a:t>women</a:t>
            </a:r>
            <a:r>
              <a:rPr lang="en-US" altLang="en-US" sz="1600" dirty="0"/>
              <a:t> also played an important role in politics.</a:t>
            </a:r>
          </a:p>
          <a:p>
            <a:pPr eaLnBrk="1" hangingPunct="1">
              <a:defRPr/>
            </a:pPr>
            <a:r>
              <a:rPr lang="en-US" altLang="en-US" sz="1600" dirty="0"/>
              <a:t>Populists believed that the rich had a stranglehold on government and they </a:t>
            </a:r>
            <a:r>
              <a:rPr lang="en-US" altLang="en-US" sz="1600" dirty="0">
                <a:solidFill>
                  <a:srgbClr val="FF0000"/>
                </a:solidFill>
              </a:rPr>
              <a:t>wanted the government to end poverty, injustice, and unfair laws</a:t>
            </a:r>
            <a:r>
              <a:rPr lang="en-US" altLang="en-US" sz="1600" dirty="0"/>
              <a:t>. </a:t>
            </a:r>
            <a:r>
              <a:rPr lang="en-US" altLang="en-US" sz="1600" dirty="0">
                <a:solidFill>
                  <a:srgbClr val="FF0000"/>
                </a:solidFill>
              </a:rPr>
              <a:t>Wanted a more active gov in the economy to protect the people from Big Business.</a:t>
            </a:r>
          </a:p>
          <a:p>
            <a:pPr eaLnBrk="1" hangingPunct="1">
              <a:defRPr/>
            </a:pPr>
            <a:r>
              <a:rPr lang="en-US" altLang="en-US" sz="1600" dirty="0"/>
              <a:t>Populist believed that the Democratic and Republican Party both had sold out to the </a:t>
            </a:r>
            <a:r>
              <a:rPr lang="en-US" altLang="en-US" sz="1600" b="1" dirty="0"/>
              <a:t>banking interests </a:t>
            </a:r>
            <a:r>
              <a:rPr lang="en-US" altLang="en-US" sz="1600" dirty="0"/>
              <a:t>(</a:t>
            </a:r>
            <a:r>
              <a:rPr lang="en-US" altLang="en-US" sz="1600" b="1" dirty="0"/>
              <a:t>Wall Street</a:t>
            </a:r>
            <a:r>
              <a:rPr lang="en-US" altLang="en-US" sz="1600" dirty="0"/>
              <a:t>)</a:t>
            </a:r>
          </a:p>
          <a:p>
            <a:pPr eaLnBrk="1" hangingPunct="1">
              <a:defRPr/>
            </a:pPr>
            <a:r>
              <a:rPr lang="en-US" altLang="en-US" sz="1600" dirty="0"/>
              <a:t>Populist believed that the bankers were using their control of govt. </a:t>
            </a:r>
            <a:r>
              <a:rPr lang="en-US" altLang="en-US" sz="1600" b="1" dirty="0"/>
              <a:t>to restrict the money supply </a:t>
            </a:r>
            <a:r>
              <a:rPr lang="en-US" altLang="en-US" sz="1600" dirty="0"/>
              <a:t>so that </a:t>
            </a:r>
            <a:r>
              <a:rPr lang="en-US" altLang="en-US" sz="1600" b="1" dirty="0"/>
              <a:t>their own gold would increase in value</a:t>
            </a:r>
            <a:r>
              <a:rPr lang="en-US" altLang="en-US" sz="1600" dirty="0"/>
              <a:t>.</a:t>
            </a:r>
          </a:p>
        </p:txBody>
      </p:sp>
      <p:sp>
        <p:nvSpPr>
          <p:cNvPr id="411652" name="AutoShape 7">
            <a:extLst>
              <a:ext uri="{FF2B5EF4-FFF2-40B4-BE49-F238E27FC236}">
                <a16:creationId xmlns:a16="http://schemas.microsoft.com/office/drawing/2014/main" id="{8F8D3F9C-13BB-CB16-134B-9A2D9B99D57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pic>
        <p:nvPicPr>
          <p:cNvPr id="411653" name="Picture 2">
            <a:extLst>
              <a:ext uri="{FF2B5EF4-FFF2-40B4-BE49-F238E27FC236}">
                <a16:creationId xmlns:a16="http://schemas.microsoft.com/office/drawing/2014/main" id="{FC7DDB99-DE33-A14D-5EC7-6E893B1985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3188" y="457200"/>
            <a:ext cx="396081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499"/>
                                          </p:stCondLst>
                                        </p:cTn>
                                        <p:tgtEl>
                                          <p:spTgt spid="18434"/>
                                        </p:tgtEl>
                                        <p:attrNameLst>
                                          <p:attrName>style.visibility</p:attrName>
                                        </p:attrNameLst>
                                      </p:cBhvr>
                                      <p:to>
                                        <p:strVal val="visible"/>
                                      </p:to>
                                    </p:set>
                                    <p:anim to="" calcmode="lin" valueType="num">
                                      <p:cBhvr>
                                        <p:cTn id="7" dur="1" fill="hold"/>
                                        <p:tgtEl>
                                          <p:spTgt spid="18434"/>
                                        </p:tgtEl>
                                        <p:attrNameLst>
                                          <p:attrName/>
                                        </p:attrNameLst>
                                      </p:cBhvr>
                                    </p:anim>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8435"/>
                                        </p:tgtEl>
                                        <p:attrNameLst>
                                          <p:attrName>style.visibility</p:attrName>
                                        </p:attrNameLst>
                                      </p:cBhvr>
                                      <p:to>
                                        <p:strVal val="visible"/>
                                      </p:to>
                                    </p:set>
                                    <p:animEffect transition="in" filter="wipe(left)">
                                      <p:cBhvr>
                                        <p:cTn id="11"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5"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3">
            <a:extLst>
              <a:ext uri="{FF2B5EF4-FFF2-40B4-BE49-F238E27FC236}">
                <a16:creationId xmlns:a16="http://schemas.microsoft.com/office/drawing/2014/main" id="{C41009DC-1C68-8F2E-7DA5-DCF4C2BFF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45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DE1BF5A9-1F45-0B98-0A58-14D24E452266}"/>
              </a:ext>
            </a:extLst>
          </p:cNvPr>
          <p:cNvSpPr/>
          <p:nvPr/>
        </p:nvSpPr>
        <p:spPr>
          <a:xfrm>
            <a:off x="2286000" y="3403600"/>
            <a:ext cx="4724400" cy="228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Title 1">
            <a:extLst>
              <a:ext uri="{FF2B5EF4-FFF2-40B4-BE49-F238E27FC236}">
                <a16:creationId xmlns:a16="http://schemas.microsoft.com/office/drawing/2014/main" id="{37A78175-79A6-78D7-0704-046B3B195889}"/>
              </a:ext>
            </a:extLst>
          </p:cNvPr>
          <p:cNvSpPr>
            <a:spLocks noGrp="1" noChangeArrowheads="1"/>
          </p:cNvSpPr>
          <p:nvPr>
            <p:ph type="title"/>
          </p:nvPr>
        </p:nvSpPr>
        <p:spPr>
          <a:xfrm>
            <a:off x="2057400" y="0"/>
            <a:ext cx="4724400" cy="552450"/>
          </a:xfrm>
        </p:spPr>
        <p:txBody>
          <a:bodyPr/>
          <a:lstStyle/>
          <a:p>
            <a:r>
              <a:rPr lang="en-US" altLang="en-US" sz="2800" b="1"/>
              <a:t>Populist Party Balloon</a:t>
            </a:r>
          </a:p>
        </p:txBody>
      </p:sp>
      <p:sp>
        <p:nvSpPr>
          <p:cNvPr id="413699" name="Rectangle 4">
            <a:extLst>
              <a:ext uri="{FF2B5EF4-FFF2-40B4-BE49-F238E27FC236}">
                <a16:creationId xmlns:a16="http://schemas.microsoft.com/office/drawing/2014/main" id="{8C644818-D645-4A71-22B6-EDC50F1A7EAB}"/>
              </a:ext>
            </a:extLst>
          </p:cNvPr>
          <p:cNvSpPr>
            <a:spLocks noChangeArrowheads="1"/>
          </p:cNvSpPr>
          <p:nvPr/>
        </p:nvSpPr>
        <p:spPr bwMode="auto">
          <a:xfrm>
            <a:off x="0" y="457200"/>
            <a:ext cx="44196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100">
                <a:latin typeface="Calibri" panose="020F0502020204030204" pitchFamily="34" charset="0"/>
              </a:rPr>
              <a:t>This political cartoon shown above is titled “A Party of Patches.” It was shown in Judge Magazine on June 6, 1891. The cartoon is from the point of view of the Republican Party. It depicts familiar members of the Populist party, Sockless Jerry Simpson and William Peffer (the guy with the long beard), riding in a balloon made of patches from different organizations under the Populist Party. </a:t>
            </a:r>
            <a:r>
              <a:rPr lang="en-US" altLang="en-US" sz="2100" b="1">
                <a:latin typeface="Calibri" panose="020F0502020204030204" pitchFamily="34" charset="0"/>
              </a:rPr>
              <a:t>It takes a jab at the Populist Party because the balloon is filled with</a:t>
            </a:r>
            <a:r>
              <a:rPr lang="en-US" altLang="en-US" sz="2100">
                <a:latin typeface="Calibri" panose="020F0502020204030204" pitchFamily="34" charset="0"/>
              </a:rPr>
              <a:t> “</a:t>
            </a:r>
            <a:r>
              <a:rPr lang="en-US" altLang="en-US" sz="2100" b="1">
                <a:solidFill>
                  <a:srgbClr val="FF0000"/>
                </a:solidFill>
                <a:latin typeface="Calibri" panose="020F0502020204030204" pitchFamily="34" charset="0"/>
              </a:rPr>
              <a:t>hot air</a:t>
            </a:r>
            <a:r>
              <a:rPr lang="en-US" altLang="en-US" sz="2100">
                <a:latin typeface="Calibri" panose="020F0502020204030204" pitchFamily="34" charset="0"/>
              </a:rPr>
              <a:t>.” The balloon patches show different organizations such as the Knights of Labor Party, Farmer’s Alliance, Old Greenback Party and the Old Granger Party. It also has patches that say </a:t>
            </a:r>
            <a:r>
              <a:rPr lang="en-US" altLang="en-US" sz="2100" b="1">
                <a:solidFill>
                  <a:srgbClr val="FF0000"/>
                </a:solidFill>
                <a:latin typeface="Calibri" panose="020F0502020204030204" pitchFamily="34" charset="0"/>
              </a:rPr>
              <a:t>communist</a:t>
            </a:r>
            <a:r>
              <a:rPr lang="en-US" altLang="en-US" sz="2100">
                <a:latin typeface="Calibri" panose="020F0502020204030204" pitchFamily="34" charset="0"/>
              </a:rPr>
              <a:t> and </a:t>
            </a:r>
            <a:r>
              <a:rPr lang="en-US" altLang="en-US" sz="2100" b="1">
                <a:solidFill>
                  <a:srgbClr val="FF0000"/>
                </a:solidFill>
                <a:latin typeface="Calibri" panose="020F0502020204030204" pitchFamily="34" charset="0"/>
              </a:rPr>
              <a:t>socialist</a:t>
            </a:r>
            <a:r>
              <a:rPr lang="en-US" altLang="en-US" sz="2100">
                <a:latin typeface="Calibri" panose="020F0502020204030204" pitchFamily="34" charset="0"/>
              </a:rPr>
              <a:t>.</a:t>
            </a:r>
          </a:p>
        </p:txBody>
      </p:sp>
      <p:pic>
        <p:nvPicPr>
          <p:cNvPr id="4" name="Content Placeholder 3">
            <a:extLst>
              <a:ext uri="{FF2B5EF4-FFF2-40B4-BE49-F238E27FC236}">
                <a16:creationId xmlns:a16="http://schemas.microsoft.com/office/drawing/2014/main" id="{2D90AC34-CFB1-11AC-3373-789D929ED0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84675" y="457200"/>
            <a:ext cx="4794250" cy="62865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271 0.07639 L -0.37604 -0.13472 L -0.37604 -0.13472 L -0.37604 -0.13472 " pathEditMode="relative" ptsTypes="AAAA">
                                      <p:cBhvr>
                                        <p:cTn id="6" dur="2000" fill="hold"/>
                                        <p:tgtEl>
                                          <p:spTgt spid="4"/>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4">
            <a:extLst>
              <a:ext uri="{FF2B5EF4-FFF2-40B4-BE49-F238E27FC236}">
                <a16:creationId xmlns:a16="http://schemas.microsoft.com/office/drawing/2014/main" id="{71BE49E3-DC02-5DA5-4F90-D469424F4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52400"/>
            <a:ext cx="470535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3" name="Picture 5">
            <a:extLst>
              <a:ext uri="{FF2B5EF4-FFF2-40B4-BE49-F238E27FC236}">
                <a16:creationId xmlns:a16="http://schemas.microsoft.com/office/drawing/2014/main" id="{F8BF6011-5432-8EB0-AD72-A1D0F46C9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6385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A9B2DFDF-62E6-AB37-AA07-388CB7085DDA}"/>
              </a:ext>
            </a:extLst>
          </p:cNvPr>
          <p:cNvSpPr/>
          <p:nvPr/>
        </p:nvSpPr>
        <p:spPr>
          <a:xfrm>
            <a:off x="201613" y="1452563"/>
            <a:ext cx="457200" cy="3810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4725" name="Picture 7">
            <a:extLst>
              <a:ext uri="{FF2B5EF4-FFF2-40B4-BE49-F238E27FC236}">
                <a16:creationId xmlns:a16="http://schemas.microsoft.com/office/drawing/2014/main" id="{4E25B9C6-577A-56A8-539F-640C4D572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24200"/>
            <a:ext cx="33337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22555024-3F63-A4D2-FF39-619541925DC1}"/>
              </a:ext>
            </a:extLst>
          </p:cNvPr>
          <p:cNvSpPr/>
          <p:nvPr/>
        </p:nvSpPr>
        <p:spPr>
          <a:xfrm>
            <a:off x="152400" y="4859338"/>
            <a:ext cx="457200" cy="3810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9">
            <a:extLst>
              <a:ext uri="{FF2B5EF4-FFF2-40B4-BE49-F238E27FC236}">
                <a16:creationId xmlns:a16="http://schemas.microsoft.com/office/drawing/2014/main" id="{E809E742-881D-E668-8B89-794FAB6B3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152400"/>
            <a:ext cx="4556125"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3ADDD261-9DAF-34C9-32B5-4639515293E4}"/>
              </a:ext>
            </a:extLst>
          </p:cNvPr>
          <p:cNvSpPr/>
          <p:nvPr/>
        </p:nvSpPr>
        <p:spPr>
          <a:xfrm>
            <a:off x="142875" y="1071563"/>
            <a:ext cx="457200" cy="3810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D5A18BE9-861F-4EEB-4C8D-21DB2AA7BC5E}"/>
              </a:ext>
            </a:extLst>
          </p:cNvPr>
          <p:cNvSpPr/>
          <p:nvPr/>
        </p:nvSpPr>
        <p:spPr>
          <a:xfrm>
            <a:off x="111125" y="5316538"/>
            <a:ext cx="457200" cy="3810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0" name="Picture 8">
            <a:extLst>
              <a:ext uri="{FF2B5EF4-FFF2-40B4-BE49-F238E27FC236}">
                <a16:creationId xmlns:a16="http://schemas.microsoft.com/office/drawing/2014/main" id="{D7D0AD40-83E5-0534-2A93-584164B24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550" y="1425575"/>
            <a:ext cx="3581400" cy="36258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6179" name="Title 1">
            <a:extLst>
              <a:ext uri="{FF2B5EF4-FFF2-40B4-BE49-F238E27FC236}">
                <a16:creationId xmlns:a16="http://schemas.microsoft.com/office/drawing/2014/main" id="{9FF4A222-2F1B-B953-EE44-D2D23B26AFBB}"/>
              </a:ext>
            </a:extLst>
          </p:cNvPr>
          <p:cNvSpPr>
            <a:spLocks noGrp="1" noChangeArrowheads="1"/>
          </p:cNvSpPr>
          <p:nvPr>
            <p:ph type="title"/>
          </p:nvPr>
        </p:nvSpPr>
        <p:spPr>
          <a:xfrm>
            <a:off x="304800" y="76200"/>
            <a:ext cx="8610600" cy="609600"/>
          </a:xfrm>
        </p:spPr>
        <p:txBody>
          <a:bodyPr/>
          <a:lstStyle/>
          <a:p>
            <a:r>
              <a:rPr lang="en-US" altLang="en-US" sz="4000"/>
              <a:t>Problems Caused by Urbanization</a:t>
            </a:r>
          </a:p>
        </p:txBody>
      </p:sp>
      <p:sp>
        <p:nvSpPr>
          <p:cNvPr id="3" name="Content Placeholder 2">
            <a:extLst>
              <a:ext uri="{FF2B5EF4-FFF2-40B4-BE49-F238E27FC236}">
                <a16:creationId xmlns:a16="http://schemas.microsoft.com/office/drawing/2014/main" id="{71A2B057-4A85-EA94-F70D-A6FDEA81E646}"/>
              </a:ext>
            </a:extLst>
          </p:cNvPr>
          <p:cNvSpPr>
            <a:spLocks noGrp="1" noChangeArrowheads="1"/>
          </p:cNvSpPr>
          <p:nvPr>
            <p:ph idx="1"/>
          </p:nvPr>
        </p:nvSpPr>
        <p:spPr>
          <a:xfrm>
            <a:off x="82550" y="685800"/>
            <a:ext cx="5334000" cy="5105400"/>
          </a:xfrm>
        </p:spPr>
        <p:txBody>
          <a:bodyPr/>
          <a:lstStyle/>
          <a:p>
            <a:r>
              <a:rPr lang="en-US" altLang="en-US" sz="2200" dirty="0"/>
              <a:t>This rapid urbanization of the cities led to many problems.</a:t>
            </a:r>
          </a:p>
          <a:p>
            <a:r>
              <a:rPr lang="en-US" altLang="en-US" sz="2200" b="1" dirty="0"/>
              <a:t>Overcrowding and congestion </a:t>
            </a:r>
            <a:r>
              <a:rPr lang="en-US" altLang="en-US" sz="2200" dirty="0"/>
              <a:t>caused a lack of housing, transportation, and clean water.</a:t>
            </a:r>
          </a:p>
          <a:p>
            <a:r>
              <a:rPr lang="en-US" altLang="en-US" sz="2200" dirty="0"/>
              <a:t>Many families were forced to crowd into </a:t>
            </a:r>
            <a:r>
              <a:rPr lang="en-US" altLang="en-US" sz="2200" b="1" dirty="0"/>
              <a:t>tenement housing</a:t>
            </a:r>
            <a:r>
              <a:rPr lang="en-US" altLang="en-US" sz="2200" dirty="0"/>
              <a:t>- low-cost rental housing barely meeting minimal living standards</a:t>
            </a:r>
          </a:p>
          <a:p>
            <a:r>
              <a:rPr lang="en-US" altLang="en-US" sz="2200" b="1" dirty="0"/>
              <a:t>Lack of sanitation- </a:t>
            </a:r>
            <a:r>
              <a:rPr lang="en-US" altLang="en-US" sz="2200" dirty="0"/>
              <a:t>lacking sewer systems and pollution from factories</a:t>
            </a:r>
          </a:p>
          <a:p>
            <a:r>
              <a:rPr lang="en-US" altLang="en-US" sz="2200" b="1" dirty="0"/>
              <a:t>NO</a:t>
            </a:r>
            <a:r>
              <a:rPr lang="en-US" altLang="en-US" sz="2200" dirty="0"/>
              <a:t> or rarely any </a:t>
            </a:r>
            <a:r>
              <a:rPr lang="en-US" altLang="en-US" sz="2200" b="1" dirty="0"/>
              <a:t>garbage collection</a:t>
            </a:r>
          </a:p>
          <a:p>
            <a:r>
              <a:rPr lang="en-US" altLang="en-US" sz="2200" dirty="0"/>
              <a:t>It also brought about an increase in the </a:t>
            </a:r>
            <a:r>
              <a:rPr lang="en-US" altLang="en-US" sz="2200" b="1" dirty="0"/>
              <a:t>spread of diseases and crime</a:t>
            </a:r>
            <a:r>
              <a:rPr lang="en-US" altLang="en-US" sz="2200" dirty="0"/>
              <a:t>.</a:t>
            </a:r>
          </a:p>
          <a:p>
            <a:pPr marL="0" indent="0">
              <a:buNone/>
            </a:pPr>
            <a:endParaRPr lang="en-US" altLang="en-US" sz="2200" dirty="0"/>
          </a:p>
        </p:txBody>
      </p:sp>
      <p:pic>
        <p:nvPicPr>
          <p:cNvPr id="74758" name="Picture 6">
            <a:extLst>
              <a:ext uri="{FF2B5EF4-FFF2-40B4-BE49-F238E27FC236}">
                <a16:creationId xmlns:a16="http://schemas.microsoft.com/office/drawing/2014/main" id="{BAFCBDB8-C77E-8960-9424-47ECED711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213" y="1673225"/>
            <a:ext cx="3741737" cy="3025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754" name="Picture 2">
            <a:extLst>
              <a:ext uri="{FF2B5EF4-FFF2-40B4-BE49-F238E27FC236}">
                <a16:creationId xmlns:a16="http://schemas.microsoft.com/office/drawing/2014/main" id="{A6742D66-9B1D-15DC-439C-3027817DB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213" y="2098675"/>
            <a:ext cx="3875087" cy="28860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53A964-7D68-CCF1-3E2B-D05E8F696BC0}"/>
              </a:ext>
            </a:extLst>
          </p:cNvPr>
          <p:cNvSpPr txBox="1"/>
          <p:nvPr/>
        </p:nvSpPr>
        <p:spPr>
          <a:xfrm>
            <a:off x="55286" y="5826853"/>
            <a:ext cx="9076014" cy="830997"/>
          </a:xfrm>
          <a:prstGeom prst="rect">
            <a:avLst/>
          </a:prstGeom>
          <a:noFill/>
        </p:spPr>
        <p:txBody>
          <a:bodyPr wrap="square">
            <a:spAutoFit/>
          </a:bodyPr>
          <a:lstStyle/>
          <a:p>
            <a:r>
              <a:rPr lang="en-US" sz="2400" dirty="0"/>
              <a:t>Cities became overcrowded due to large influx of </a:t>
            </a:r>
            <a:r>
              <a:rPr lang="en-US" sz="2400" b="1" i="1" dirty="0"/>
              <a:t>immigrants</a:t>
            </a:r>
            <a:r>
              <a:rPr lang="en-US" sz="2400" dirty="0"/>
              <a:t> and </a:t>
            </a:r>
            <a:r>
              <a:rPr lang="en-US" sz="2400" b="1" i="1" dirty="0"/>
              <a:t>farm workers</a:t>
            </a:r>
            <a:r>
              <a:rPr lang="en-US" sz="2400" dirty="0"/>
              <a:t> from the west moving back to the cities.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747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2000"/>
                                        <p:tgtEl>
                                          <p:spTgt spid="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20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2000"/>
                                        <p:tgtEl>
                                          <p:spTgt spid="3">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2000"/>
                                        <p:tgtEl>
                                          <p:spTgt spid="3">
                                            <p:txEl>
                                              <p:pRg st="4" end="4"/>
                                            </p:txEl>
                                          </p:spTgt>
                                        </p:tgtEl>
                                      </p:cBhvr>
                                    </p:animEffect>
                                  </p:childTnLst>
                                </p:cTn>
                              </p:par>
                            </p:childTnLst>
                          </p:cTn>
                        </p:par>
                        <p:par>
                          <p:cTn id="31" fill="hold" nodeType="afterGroup">
                            <p:stCondLst>
                              <p:cond delay="2000"/>
                            </p:stCondLst>
                            <p:childTnLst>
                              <p:par>
                                <p:cTn id="32" presetID="1" presetClass="entr" presetSubtype="0" fill="hold" nodeType="afterEffect">
                                  <p:stCondLst>
                                    <p:cond delay="0"/>
                                  </p:stCondLst>
                                  <p:childTnLst>
                                    <p:set>
                                      <p:cBhvr>
                                        <p:cTn id="33" dur="1" fill="hold">
                                          <p:stCondLst>
                                            <p:cond delay="0"/>
                                          </p:stCondLst>
                                        </p:cTn>
                                        <p:tgtEl>
                                          <p:spTgt spid="7475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left)">
                                      <p:cBhvr>
                                        <p:cTn id="38" dur="2000"/>
                                        <p:tgtEl>
                                          <p:spTgt spid="3">
                                            <p:txEl>
                                              <p:pRg st="5" end="5"/>
                                            </p:txEl>
                                          </p:spTgt>
                                        </p:tgtEl>
                                      </p:cBhvr>
                                    </p:animEffect>
                                  </p:childTnLst>
                                </p:cTn>
                              </p:par>
                              <p:par>
                                <p:cTn id="39" presetID="1" presetClass="entr" presetSubtype="0" fill="hold" nodeType="withEffect">
                                  <p:stCondLst>
                                    <p:cond delay="0"/>
                                  </p:stCondLst>
                                  <p:childTnLst>
                                    <p:set>
                                      <p:cBhvr>
                                        <p:cTn id="40" dur="1" fill="hold">
                                          <p:stCondLst>
                                            <p:cond delay="0"/>
                                          </p:stCondLst>
                                        </p:cTn>
                                        <p:tgtEl>
                                          <p:spTgt spid="74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393333"/>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9A8A-8CD0-B510-EC14-BE88DB619897}"/>
              </a:ext>
            </a:extLst>
          </p:cNvPr>
          <p:cNvSpPr>
            <a:spLocks noGrp="1"/>
          </p:cNvSpPr>
          <p:nvPr>
            <p:ph type="title"/>
          </p:nvPr>
        </p:nvSpPr>
        <p:spPr>
          <a:xfrm>
            <a:off x="0" y="76200"/>
            <a:ext cx="9144000" cy="11430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Populist Platform</a:t>
            </a:r>
          </a:p>
        </p:txBody>
      </p:sp>
      <p:graphicFrame>
        <p:nvGraphicFramePr>
          <p:cNvPr id="4" name="Content Placeholder 3">
            <a:extLst>
              <a:ext uri="{FF2B5EF4-FFF2-40B4-BE49-F238E27FC236}">
                <a16:creationId xmlns:a16="http://schemas.microsoft.com/office/drawing/2014/main" id="{F51A4AF0-CF62-FB66-62C5-5F6CC081082E}"/>
              </a:ext>
            </a:extLst>
          </p:cNvPr>
          <p:cNvGraphicFramePr>
            <a:graphicFrameLocks noGrp="1"/>
          </p:cNvGraphicFramePr>
          <p:nvPr>
            <p:ph idx="1"/>
          </p:nvPr>
        </p:nvGraphicFramePr>
        <p:xfrm>
          <a:off x="0" y="1357313"/>
          <a:ext cx="9144000" cy="5500687"/>
        </p:xfrm>
        <a:graphic>
          <a:graphicData uri="http://schemas.openxmlformats.org/drawingml/2006/table">
            <a:tbl>
              <a:tblPr firstRow="1" bandRow="1">
                <a:tableStyleId>{5FD0F851-EC5A-4D38-B0AD-8093EC10F338}</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619796">
                <a:tc>
                  <a:txBody>
                    <a:bodyPr/>
                    <a:lstStyle/>
                    <a:p>
                      <a:pPr algn="ctr"/>
                      <a:r>
                        <a:rPr lang="en-US" sz="5400" b="0" dirty="0">
                          <a:solidFill>
                            <a:schemeClr val="bg1"/>
                          </a:solidFill>
                          <a:latin typeface="+mj-lt"/>
                        </a:rPr>
                        <a:t>Political</a:t>
                      </a:r>
                      <a:r>
                        <a:rPr lang="en-US" sz="5400" b="0" dirty="0">
                          <a:solidFill>
                            <a:schemeClr val="accent3"/>
                          </a:solidFill>
                          <a:latin typeface="+mj-lt"/>
                        </a:rPr>
                        <a:t> </a:t>
                      </a:r>
                      <a:endParaRPr lang="en-US" sz="4800" b="0" dirty="0">
                        <a:solidFill>
                          <a:schemeClr val="accent3"/>
                        </a:solidFill>
                        <a:latin typeface="+mj-lt"/>
                      </a:endParaRPr>
                    </a:p>
                    <a:p>
                      <a:pPr algn="ctr"/>
                      <a:r>
                        <a:rPr lang="en-US" sz="3200" dirty="0">
                          <a:solidFill>
                            <a:schemeClr val="accent3"/>
                          </a:solidFill>
                        </a:rPr>
                        <a:t>Reform Proposals</a:t>
                      </a: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Farmer"/>
                        </a:rPr>
                        <a:t>Economic</a:t>
                      </a:r>
                      <a:endParaRPr kumimoji="0" lang="en-US" sz="4800" b="0" i="0" u="none" strike="noStrike" kern="1200" cap="none" spc="0" normalizeH="0" baseline="0" noProof="0" dirty="0">
                        <a:ln>
                          <a:noFill/>
                        </a:ln>
                        <a:solidFill>
                          <a:schemeClr val="bg1"/>
                        </a:solidFill>
                        <a:effectLst/>
                        <a:uLnTx/>
                        <a:uFillTx/>
                        <a:latin typeface="Farm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DF2C1"/>
                          </a:solidFill>
                          <a:effectLst/>
                          <a:uLnTx/>
                          <a:uFillTx/>
                          <a:latin typeface="+mn-lt"/>
                        </a:rPr>
                        <a:t>Reform Proposals</a:t>
                      </a: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0"/>
                  </a:ext>
                </a:extLst>
              </a:tr>
              <a:tr h="3880891">
                <a:tc>
                  <a:txBody>
                    <a:bodyPr/>
                    <a:lstStyle/>
                    <a:p>
                      <a:pPr marL="0" indent="0">
                        <a:spcBef>
                          <a:spcPts val="600"/>
                        </a:spcBef>
                        <a:spcAft>
                          <a:spcPts val="600"/>
                        </a:spcAft>
                        <a:buFont typeface="Arial" pitchFamily="34" charset="0"/>
                        <a:buNone/>
                      </a:pPr>
                      <a:endParaRPr lang="en-US" sz="2800" baseline="0" dirty="0">
                        <a:solidFill>
                          <a:schemeClr val="accent3"/>
                        </a:solidFill>
                      </a:endParaRPr>
                    </a:p>
                    <a:p>
                      <a:pPr marL="177800" indent="-177800">
                        <a:spcBef>
                          <a:spcPts val="600"/>
                        </a:spcBef>
                        <a:spcAft>
                          <a:spcPts val="600"/>
                        </a:spcAft>
                        <a:buFont typeface="Arial" pitchFamily="34" charset="0"/>
                        <a:buChar char="•"/>
                      </a:pPr>
                      <a:endParaRPr lang="en-US" sz="2600" b="1" dirty="0">
                        <a:solidFill>
                          <a:schemeClr val="accent3"/>
                        </a:solidFill>
                      </a:endParaRP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177800" indent="-177800">
                        <a:spcBef>
                          <a:spcPts val="600"/>
                        </a:spcBef>
                        <a:spcAft>
                          <a:spcPts val="600"/>
                        </a:spcAft>
                        <a:buFont typeface="Arial" pitchFamily="34" charset="0"/>
                        <a:buChar char="•"/>
                      </a:pPr>
                      <a:endParaRPr lang="en-US" sz="2600" b="1" dirty="0">
                        <a:solidFill>
                          <a:schemeClr val="accent3"/>
                        </a:solidFill>
                      </a:endParaRP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3" name="Rectangle 2">
            <a:extLst>
              <a:ext uri="{FF2B5EF4-FFF2-40B4-BE49-F238E27FC236}">
                <a16:creationId xmlns:a16="http://schemas.microsoft.com/office/drawing/2014/main" id="{135C8E7F-0312-A7F3-A279-EDA4381177F1}"/>
              </a:ext>
            </a:extLst>
          </p:cNvPr>
          <p:cNvSpPr/>
          <p:nvPr/>
        </p:nvSpPr>
        <p:spPr>
          <a:xfrm>
            <a:off x="0" y="3276600"/>
            <a:ext cx="4572000" cy="3170238"/>
          </a:xfrm>
          <a:prstGeom prst="rect">
            <a:avLst/>
          </a:prstGeom>
        </p:spPr>
        <p:txBody>
          <a:bodyPr>
            <a:spAutoFit/>
          </a:bodyPr>
          <a:lstStyle/>
          <a:p>
            <a:pPr algn="ctr" eaLnBrk="1" fontAlgn="auto" hangingPunct="1">
              <a:spcBef>
                <a:spcPts val="600"/>
              </a:spcBef>
              <a:spcAft>
                <a:spcPts val="1800"/>
              </a:spcAft>
              <a:defRPr/>
            </a:pPr>
            <a:r>
              <a:rPr lang="en-US" sz="4000" b="1" dirty="0">
                <a:solidFill>
                  <a:srgbClr val="81E696">
                    <a:lumMod val="20000"/>
                    <a:lumOff val="80000"/>
                  </a:srgbClr>
                </a:solidFill>
                <a:effectLst>
                  <a:outerShdw blurRad="38100" dist="38100" dir="2700000" algn="tl">
                    <a:srgbClr val="000000">
                      <a:alpha val="43137"/>
                    </a:srgbClr>
                  </a:outerShdw>
                </a:effectLst>
                <a:latin typeface="Farmer"/>
                <a:cs typeface="+mn-cs"/>
              </a:rPr>
              <a:t>Direct Election </a:t>
            </a:r>
            <a:br>
              <a:rPr lang="en-US" sz="4000" b="1" dirty="0">
                <a:solidFill>
                  <a:srgbClr val="81E696">
                    <a:lumMod val="20000"/>
                    <a:lumOff val="80000"/>
                  </a:srgbClr>
                </a:solidFill>
                <a:effectLst>
                  <a:outerShdw blurRad="38100" dist="38100" dir="2700000" algn="tl">
                    <a:srgbClr val="000000">
                      <a:alpha val="43137"/>
                    </a:srgbClr>
                  </a:outerShdw>
                </a:effectLst>
                <a:latin typeface="Farmer"/>
                <a:cs typeface="+mn-cs"/>
              </a:rPr>
            </a:br>
            <a:r>
              <a:rPr lang="en-US" sz="4000" b="1" dirty="0">
                <a:solidFill>
                  <a:srgbClr val="81E696">
                    <a:lumMod val="20000"/>
                    <a:lumOff val="80000"/>
                  </a:srgbClr>
                </a:solidFill>
                <a:effectLst>
                  <a:outerShdw blurRad="38100" dist="38100" dir="2700000" algn="tl">
                    <a:srgbClr val="000000">
                      <a:alpha val="43137"/>
                    </a:srgbClr>
                  </a:outerShdw>
                </a:effectLst>
                <a:latin typeface="Agency FB"/>
                <a:cs typeface="+mn-cs"/>
              </a:rPr>
              <a:t>of Senators</a:t>
            </a:r>
          </a:p>
          <a:p>
            <a:pPr algn="ctr" eaLnBrk="1" fontAlgn="auto" hangingPunct="1">
              <a:spcBef>
                <a:spcPts val="600"/>
              </a:spcBef>
              <a:spcAft>
                <a:spcPts val="1800"/>
              </a:spcAft>
              <a:defRPr/>
            </a:pPr>
            <a:r>
              <a:rPr lang="en-US" sz="4000" b="1" dirty="0">
                <a:solidFill>
                  <a:srgbClr val="81E696">
                    <a:lumMod val="20000"/>
                    <a:lumOff val="80000"/>
                  </a:srgbClr>
                </a:solidFill>
                <a:effectLst>
                  <a:outerShdw blurRad="38100" dist="38100" dir="2700000" algn="tl">
                    <a:srgbClr val="000000">
                      <a:alpha val="43137"/>
                    </a:srgbClr>
                  </a:outerShdw>
                </a:effectLst>
                <a:latin typeface="Farmer"/>
                <a:cs typeface="+mn-cs"/>
              </a:rPr>
              <a:t>Ballot Initiatives</a:t>
            </a:r>
          </a:p>
          <a:p>
            <a:pPr algn="ctr" eaLnBrk="1" fontAlgn="auto" hangingPunct="1">
              <a:spcBef>
                <a:spcPts val="600"/>
              </a:spcBef>
              <a:spcAft>
                <a:spcPts val="1800"/>
              </a:spcAft>
              <a:defRPr/>
            </a:pPr>
            <a:r>
              <a:rPr lang="en-US" sz="4000" b="1" dirty="0">
                <a:solidFill>
                  <a:srgbClr val="81E696">
                    <a:lumMod val="20000"/>
                    <a:lumOff val="80000"/>
                  </a:srgbClr>
                </a:solidFill>
                <a:effectLst>
                  <a:outerShdw blurRad="38100" dist="38100" dir="2700000" algn="tl">
                    <a:srgbClr val="000000">
                      <a:alpha val="43137"/>
                    </a:srgbClr>
                  </a:outerShdw>
                </a:effectLst>
                <a:latin typeface="Farmer"/>
                <a:cs typeface="+mn-cs"/>
              </a:rPr>
              <a:t>Secret Ballot</a:t>
            </a:r>
          </a:p>
        </p:txBody>
      </p:sp>
      <p:sp>
        <p:nvSpPr>
          <p:cNvPr id="9" name="Rectangle 8">
            <a:extLst>
              <a:ext uri="{FF2B5EF4-FFF2-40B4-BE49-F238E27FC236}">
                <a16:creationId xmlns:a16="http://schemas.microsoft.com/office/drawing/2014/main" id="{80967654-264B-EE52-A4DD-7C69D0F4DB66}"/>
              </a:ext>
            </a:extLst>
          </p:cNvPr>
          <p:cNvSpPr/>
          <p:nvPr/>
        </p:nvSpPr>
        <p:spPr>
          <a:xfrm>
            <a:off x="4572000" y="3124200"/>
            <a:ext cx="4572000" cy="3508375"/>
          </a:xfrm>
          <a:prstGeom prst="rect">
            <a:avLst/>
          </a:prstGeom>
        </p:spPr>
        <p:txBody>
          <a:bodyPr>
            <a:spAutoFit/>
          </a:bodyPr>
          <a:lstStyle/>
          <a:p>
            <a:pPr algn="ctr" eaLnBrk="1" fontAlgn="auto" hangingPunct="1">
              <a:spcBef>
                <a:spcPts val="600"/>
              </a:spcBef>
              <a:spcAft>
                <a:spcPts val="1200"/>
              </a:spcAft>
              <a:defRPr/>
            </a:pPr>
            <a:r>
              <a:rPr lang="en-US" sz="3200" b="1" dirty="0">
                <a:solidFill>
                  <a:srgbClr val="81E696">
                    <a:lumMod val="20000"/>
                    <a:lumOff val="80000"/>
                  </a:srgbClr>
                </a:solidFill>
                <a:effectLst>
                  <a:outerShdw blurRad="38100" dist="38100" dir="2700000" algn="tl">
                    <a:srgbClr val="000000">
                      <a:alpha val="43137"/>
                    </a:srgbClr>
                  </a:outerShdw>
                </a:effectLst>
                <a:latin typeface="Farmer"/>
                <a:cs typeface="+mn-cs"/>
              </a:rPr>
              <a:t>Graduated </a:t>
            </a:r>
            <a:r>
              <a:rPr lang="en-US" sz="2800" dirty="0">
                <a:solidFill>
                  <a:srgbClr val="81E696">
                    <a:lumMod val="20000"/>
                    <a:lumOff val="80000"/>
                  </a:srgbClr>
                </a:solidFill>
                <a:effectLst>
                  <a:outerShdw blurRad="38100" dist="38100" dir="2700000" algn="tl">
                    <a:srgbClr val="000000">
                      <a:alpha val="43137"/>
                    </a:srgbClr>
                  </a:outerShdw>
                </a:effectLst>
                <a:latin typeface="Farmer"/>
                <a:cs typeface="+mn-cs"/>
              </a:rPr>
              <a:t>[Progressive]</a:t>
            </a:r>
            <a:br>
              <a:rPr lang="en-US" sz="2800" dirty="0">
                <a:solidFill>
                  <a:srgbClr val="81E696">
                    <a:lumMod val="20000"/>
                    <a:lumOff val="80000"/>
                  </a:srgbClr>
                </a:solidFill>
                <a:effectLst>
                  <a:outerShdw blurRad="38100" dist="38100" dir="2700000" algn="tl">
                    <a:srgbClr val="000000">
                      <a:alpha val="43137"/>
                    </a:srgbClr>
                  </a:outerShdw>
                </a:effectLst>
                <a:latin typeface="Farmer"/>
                <a:cs typeface="+mn-cs"/>
              </a:rPr>
            </a:br>
            <a:r>
              <a:rPr lang="en-US" sz="3200" b="1" dirty="0">
                <a:solidFill>
                  <a:srgbClr val="81E696">
                    <a:lumMod val="20000"/>
                    <a:lumOff val="80000"/>
                  </a:srgbClr>
                </a:solidFill>
                <a:effectLst>
                  <a:outerShdw blurRad="38100" dist="38100" dir="2700000" algn="tl">
                    <a:srgbClr val="000000">
                      <a:alpha val="43137"/>
                    </a:srgbClr>
                  </a:outerShdw>
                </a:effectLst>
                <a:latin typeface="Agency FB"/>
                <a:cs typeface="+mn-cs"/>
              </a:rPr>
              <a:t>Income Tax</a:t>
            </a:r>
          </a:p>
          <a:p>
            <a:pPr algn="ctr" eaLnBrk="1" fontAlgn="auto" hangingPunct="1">
              <a:spcBef>
                <a:spcPts val="600"/>
              </a:spcBef>
              <a:spcAft>
                <a:spcPts val="1200"/>
              </a:spcAft>
              <a:defRPr/>
            </a:pPr>
            <a:r>
              <a:rPr lang="en-US" sz="3200" b="1" dirty="0">
                <a:solidFill>
                  <a:srgbClr val="81E696">
                    <a:lumMod val="20000"/>
                    <a:lumOff val="80000"/>
                  </a:srgbClr>
                </a:solidFill>
                <a:effectLst>
                  <a:outerShdw blurRad="38100" dist="38100" dir="2700000" algn="tl">
                    <a:srgbClr val="000000">
                      <a:alpha val="43137"/>
                    </a:srgbClr>
                  </a:outerShdw>
                </a:effectLst>
                <a:latin typeface="Farmer"/>
                <a:cs typeface="+mn-cs"/>
              </a:rPr>
              <a:t>Unlimited Coinage </a:t>
            </a:r>
            <a:br>
              <a:rPr lang="en-US" sz="3200" b="1" dirty="0">
                <a:solidFill>
                  <a:srgbClr val="81E696">
                    <a:lumMod val="20000"/>
                    <a:lumOff val="80000"/>
                  </a:srgbClr>
                </a:solidFill>
                <a:effectLst>
                  <a:outerShdw blurRad="38100" dist="38100" dir="2700000" algn="tl">
                    <a:srgbClr val="000000">
                      <a:alpha val="43137"/>
                    </a:srgbClr>
                  </a:outerShdw>
                </a:effectLst>
                <a:latin typeface="Farmer"/>
                <a:cs typeface="+mn-cs"/>
              </a:rPr>
            </a:br>
            <a:r>
              <a:rPr lang="en-US" sz="3200" b="1" dirty="0">
                <a:solidFill>
                  <a:srgbClr val="81E696">
                    <a:lumMod val="20000"/>
                    <a:lumOff val="80000"/>
                  </a:srgbClr>
                </a:solidFill>
                <a:effectLst>
                  <a:outerShdw blurRad="38100" dist="38100" dir="2700000" algn="tl">
                    <a:srgbClr val="000000">
                      <a:alpha val="43137"/>
                    </a:srgbClr>
                  </a:outerShdw>
                </a:effectLst>
                <a:latin typeface="Agency FB"/>
                <a:cs typeface="+mn-cs"/>
              </a:rPr>
              <a:t>of Silver</a:t>
            </a:r>
          </a:p>
          <a:p>
            <a:pPr algn="ctr" eaLnBrk="1" fontAlgn="auto" hangingPunct="1">
              <a:spcBef>
                <a:spcPts val="600"/>
              </a:spcBef>
              <a:spcAft>
                <a:spcPts val="1200"/>
              </a:spcAft>
              <a:defRPr/>
            </a:pPr>
            <a:r>
              <a:rPr lang="en-US" sz="3200" b="1" dirty="0">
                <a:solidFill>
                  <a:srgbClr val="81E696">
                    <a:lumMod val="20000"/>
                    <a:lumOff val="80000"/>
                  </a:srgbClr>
                </a:solidFill>
                <a:effectLst>
                  <a:outerShdw blurRad="38100" dist="38100" dir="2700000" algn="tl">
                    <a:srgbClr val="000000">
                      <a:alpha val="43137"/>
                    </a:srgbClr>
                  </a:outerShdw>
                </a:effectLst>
                <a:latin typeface="Farmer"/>
                <a:cs typeface="+mn-cs"/>
              </a:rPr>
              <a:t>Nationalization </a:t>
            </a:r>
            <a:br>
              <a:rPr lang="en-US" sz="3200" b="1" dirty="0">
                <a:solidFill>
                  <a:srgbClr val="81E696">
                    <a:lumMod val="20000"/>
                    <a:lumOff val="80000"/>
                  </a:srgbClr>
                </a:solidFill>
                <a:effectLst>
                  <a:outerShdw blurRad="38100" dist="38100" dir="2700000" algn="tl">
                    <a:srgbClr val="000000">
                      <a:alpha val="43137"/>
                    </a:srgbClr>
                  </a:outerShdw>
                </a:effectLst>
                <a:latin typeface="Farmer"/>
                <a:cs typeface="+mn-cs"/>
              </a:rPr>
            </a:br>
            <a:r>
              <a:rPr lang="en-US" sz="3200" b="1" dirty="0">
                <a:solidFill>
                  <a:srgbClr val="81E696">
                    <a:lumMod val="20000"/>
                    <a:lumOff val="80000"/>
                  </a:srgbClr>
                </a:solidFill>
                <a:effectLst>
                  <a:outerShdw blurRad="38100" dist="38100" dir="2700000" algn="tl">
                    <a:srgbClr val="000000">
                      <a:alpha val="43137"/>
                    </a:srgbClr>
                  </a:outerShdw>
                </a:effectLst>
                <a:latin typeface="Agency FB"/>
                <a:cs typeface="+mn-cs"/>
              </a:rPr>
              <a:t>of Railroads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24" presetClass="emph" presetSubtype="0" fill="hold" nodeType="withEffect">
                                  <p:stCondLst>
                                    <p:cond delay="0"/>
                                  </p:stCondLst>
                                  <p:childTnLst>
                                    <p:animClr clrSpc="hsl" dir="cw">
                                      <p:cBhvr override="childStyle">
                                        <p:cTn id="19" dur="500" fill="hold"/>
                                        <p:tgtEl>
                                          <p:spTgt spid="3">
                                            <p:txEl>
                                              <p:pRg st="0" end="0"/>
                                            </p:txEl>
                                          </p:spTgt>
                                        </p:tgtEl>
                                        <p:attrNameLst>
                                          <p:attrName>style.color</p:attrName>
                                        </p:attrNameLst>
                                      </p:cBhvr>
                                      <p:by>
                                        <p:hsl h="0" s="-12549" l="-25098"/>
                                      </p:by>
                                    </p:animClr>
                                    <p:animClr clrSpc="hsl" dir="cw">
                                      <p:cBhvr>
                                        <p:cTn id="20" dur="500" fill="hold"/>
                                        <p:tgtEl>
                                          <p:spTgt spid="3">
                                            <p:txEl>
                                              <p:pRg st="0" end="0"/>
                                            </p:txEl>
                                          </p:spTgt>
                                        </p:tgtEl>
                                        <p:attrNameLst>
                                          <p:attrName>fillcolor</p:attrName>
                                        </p:attrNameLst>
                                      </p:cBhvr>
                                      <p:by>
                                        <p:hsl h="0" s="-12549" l="-25098"/>
                                      </p:by>
                                    </p:animClr>
                                    <p:animClr clrSpc="hsl" dir="cw">
                                      <p:cBhvr>
                                        <p:cTn id="21" dur="500" fill="hold"/>
                                        <p:tgtEl>
                                          <p:spTgt spid="3">
                                            <p:txEl>
                                              <p:pRg st="0" end="0"/>
                                            </p:txEl>
                                          </p:spTgt>
                                        </p:tgtEl>
                                        <p:attrNameLst>
                                          <p:attrName>stroke.color</p:attrName>
                                        </p:attrNameLst>
                                      </p:cBhvr>
                                      <p:by>
                                        <p:hsl h="0" s="-12549" l="-25098"/>
                                      </p:by>
                                    </p:animClr>
                                    <p:set>
                                      <p:cBhvr>
                                        <p:cTn id="22" dur="500" fill="hold"/>
                                        <p:tgtEl>
                                          <p:spTgt spid="3">
                                            <p:txEl>
                                              <p:pRg st="0" end="0"/>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24" presetClass="emph" presetSubtype="0" fill="hold" nodeType="withEffect">
                                  <p:stCondLst>
                                    <p:cond delay="0"/>
                                  </p:stCondLst>
                                  <p:childTnLst>
                                    <p:animClr clrSpc="hsl" dir="cw">
                                      <p:cBhvr override="childStyle">
                                        <p:cTn id="29" dur="500" fill="hold"/>
                                        <p:tgtEl>
                                          <p:spTgt spid="3">
                                            <p:txEl>
                                              <p:pRg st="1" end="1"/>
                                            </p:txEl>
                                          </p:spTgt>
                                        </p:tgtEl>
                                        <p:attrNameLst>
                                          <p:attrName>style.color</p:attrName>
                                        </p:attrNameLst>
                                      </p:cBhvr>
                                      <p:by>
                                        <p:hsl h="0" s="-12549" l="-25098"/>
                                      </p:by>
                                    </p:animClr>
                                    <p:animClr clrSpc="hsl" dir="cw">
                                      <p:cBhvr>
                                        <p:cTn id="30" dur="500" fill="hold"/>
                                        <p:tgtEl>
                                          <p:spTgt spid="3">
                                            <p:txEl>
                                              <p:pRg st="1" end="1"/>
                                            </p:txEl>
                                          </p:spTgt>
                                        </p:tgtEl>
                                        <p:attrNameLst>
                                          <p:attrName>fillcolor</p:attrName>
                                        </p:attrNameLst>
                                      </p:cBhvr>
                                      <p:by>
                                        <p:hsl h="0" s="-12549" l="-25098"/>
                                      </p:by>
                                    </p:animClr>
                                    <p:animClr clrSpc="hsl" dir="cw">
                                      <p:cBhvr>
                                        <p:cTn id="31" dur="500" fill="hold"/>
                                        <p:tgtEl>
                                          <p:spTgt spid="3">
                                            <p:txEl>
                                              <p:pRg st="1" end="1"/>
                                            </p:txEl>
                                          </p:spTgt>
                                        </p:tgtEl>
                                        <p:attrNameLst>
                                          <p:attrName>stroke.color</p:attrName>
                                        </p:attrNameLst>
                                      </p:cBhvr>
                                      <p:by>
                                        <p:hsl h="0" s="-12549" l="-25098"/>
                                      </p:by>
                                    </p:animClr>
                                    <p:set>
                                      <p:cBhvr>
                                        <p:cTn id="32" dur="500" fill="hold"/>
                                        <p:tgtEl>
                                          <p:spTgt spid="3">
                                            <p:txEl>
                                              <p:pRg st="1" end="1"/>
                                            </p:txEl>
                                          </p:spTgt>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par>
                                <p:cTn id="38" presetID="24" presetClass="emph" presetSubtype="0" fill="hold" nodeType="withEffect">
                                  <p:stCondLst>
                                    <p:cond delay="0"/>
                                  </p:stCondLst>
                                  <p:childTnLst>
                                    <p:animClr clrSpc="hsl" dir="cw">
                                      <p:cBhvr override="childStyle">
                                        <p:cTn id="39" dur="500" fill="hold"/>
                                        <p:tgtEl>
                                          <p:spTgt spid="3">
                                            <p:txEl>
                                              <p:pRg st="2" end="2"/>
                                            </p:txEl>
                                          </p:spTgt>
                                        </p:tgtEl>
                                        <p:attrNameLst>
                                          <p:attrName>style.color</p:attrName>
                                        </p:attrNameLst>
                                      </p:cBhvr>
                                      <p:by>
                                        <p:hsl h="0" s="-12549" l="-25098"/>
                                      </p:by>
                                    </p:animClr>
                                    <p:animClr clrSpc="hsl" dir="cw">
                                      <p:cBhvr>
                                        <p:cTn id="40" dur="500" fill="hold"/>
                                        <p:tgtEl>
                                          <p:spTgt spid="3">
                                            <p:txEl>
                                              <p:pRg st="2" end="2"/>
                                            </p:txEl>
                                          </p:spTgt>
                                        </p:tgtEl>
                                        <p:attrNameLst>
                                          <p:attrName>fillcolor</p:attrName>
                                        </p:attrNameLst>
                                      </p:cBhvr>
                                      <p:by>
                                        <p:hsl h="0" s="-12549" l="-25098"/>
                                      </p:by>
                                    </p:animClr>
                                    <p:animClr clrSpc="hsl" dir="cw">
                                      <p:cBhvr>
                                        <p:cTn id="41" dur="500" fill="hold"/>
                                        <p:tgtEl>
                                          <p:spTgt spid="3">
                                            <p:txEl>
                                              <p:pRg st="2" end="2"/>
                                            </p:txEl>
                                          </p:spTgt>
                                        </p:tgtEl>
                                        <p:attrNameLst>
                                          <p:attrName>stroke.color</p:attrName>
                                        </p:attrNameLst>
                                      </p:cBhvr>
                                      <p:by>
                                        <p:hsl h="0" s="-12549" l="-25098"/>
                                      </p:by>
                                    </p:animClr>
                                    <p:set>
                                      <p:cBhvr>
                                        <p:cTn id="42" dur="500" fill="hold"/>
                                        <p:tgtEl>
                                          <p:spTgt spid="3">
                                            <p:txEl>
                                              <p:pRg st="2" end="2"/>
                                            </p:txEl>
                                          </p:spTgt>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fade">
                                      <p:cBhvr>
                                        <p:cTn id="47" dur="500"/>
                                        <p:tgtEl>
                                          <p:spTgt spid="9">
                                            <p:txEl>
                                              <p:pRg st="1" end="1"/>
                                            </p:txEl>
                                          </p:spTgt>
                                        </p:tgtEl>
                                      </p:cBhvr>
                                    </p:animEffect>
                                  </p:childTnLst>
                                </p:cTn>
                              </p:par>
                              <p:par>
                                <p:cTn id="48" presetID="24" presetClass="emph" presetSubtype="0" fill="hold" nodeType="withEffect">
                                  <p:stCondLst>
                                    <p:cond delay="0"/>
                                  </p:stCondLst>
                                  <p:childTnLst>
                                    <p:animClr clrSpc="hsl" dir="cw">
                                      <p:cBhvr override="childStyle">
                                        <p:cTn id="49" dur="500" fill="hold"/>
                                        <p:tgtEl>
                                          <p:spTgt spid="9">
                                            <p:txEl>
                                              <p:pRg st="0" end="0"/>
                                            </p:txEl>
                                          </p:spTgt>
                                        </p:tgtEl>
                                        <p:attrNameLst>
                                          <p:attrName>style.color</p:attrName>
                                        </p:attrNameLst>
                                      </p:cBhvr>
                                      <p:by>
                                        <p:hsl h="0" s="-12549" l="-25098"/>
                                      </p:by>
                                    </p:animClr>
                                    <p:animClr clrSpc="hsl" dir="cw">
                                      <p:cBhvr>
                                        <p:cTn id="50" dur="500" fill="hold"/>
                                        <p:tgtEl>
                                          <p:spTgt spid="9">
                                            <p:txEl>
                                              <p:pRg st="0" end="0"/>
                                            </p:txEl>
                                          </p:spTgt>
                                        </p:tgtEl>
                                        <p:attrNameLst>
                                          <p:attrName>fillcolor</p:attrName>
                                        </p:attrNameLst>
                                      </p:cBhvr>
                                      <p:by>
                                        <p:hsl h="0" s="-12549" l="-25098"/>
                                      </p:by>
                                    </p:animClr>
                                    <p:animClr clrSpc="hsl" dir="cw">
                                      <p:cBhvr>
                                        <p:cTn id="51" dur="500" fill="hold"/>
                                        <p:tgtEl>
                                          <p:spTgt spid="9">
                                            <p:txEl>
                                              <p:pRg st="0" end="0"/>
                                            </p:txEl>
                                          </p:spTgt>
                                        </p:tgtEl>
                                        <p:attrNameLst>
                                          <p:attrName>stroke.color</p:attrName>
                                        </p:attrNameLst>
                                      </p:cBhvr>
                                      <p:by>
                                        <p:hsl h="0" s="-12549" l="-25098"/>
                                      </p:by>
                                    </p:animClr>
                                    <p:set>
                                      <p:cBhvr>
                                        <p:cTn id="52" dur="500" fill="hold"/>
                                        <p:tgtEl>
                                          <p:spTgt spid="9">
                                            <p:txEl>
                                              <p:pRg st="0" end="0"/>
                                            </p:txEl>
                                          </p:spTgt>
                                        </p:tgtEl>
                                        <p:attrNameLst>
                                          <p:attrName>fill.type</p:attrName>
                                        </p:attrNameLst>
                                      </p:cBhvr>
                                      <p:to>
                                        <p:strVal val="solid"/>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animEffect transition="in" filter="fade">
                                      <p:cBhvr>
                                        <p:cTn id="57" dur="500"/>
                                        <p:tgtEl>
                                          <p:spTgt spid="9">
                                            <p:txEl>
                                              <p:pRg st="2" end="2"/>
                                            </p:txEl>
                                          </p:spTgt>
                                        </p:tgtEl>
                                      </p:cBhvr>
                                    </p:animEffect>
                                  </p:childTnLst>
                                </p:cTn>
                              </p:par>
                              <p:par>
                                <p:cTn id="58" presetID="24" presetClass="emph" presetSubtype="0" fill="hold" nodeType="withEffect">
                                  <p:stCondLst>
                                    <p:cond delay="0"/>
                                  </p:stCondLst>
                                  <p:childTnLst>
                                    <p:animClr clrSpc="hsl" dir="cw">
                                      <p:cBhvr override="childStyle">
                                        <p:cTn id="59" dur="500" fill="hold"/>
                                        <p:tgtEl>
                                          <p:spTgt spid="9">
                                            <p:txEl>
                                              <p:pRg st="1" end="1"/>
                                            </p:txEl>
                                          </p:spTgt>
                                        </p:tgtEl>
                                        <p:attrNameLst>
                                          <p:attrName>style.color</p:attrName>
                                        </p:attrNameLst>
                                      </p:cBhvr>
                                      <p:by>
                                        <p:hsl h="0" s="-12549" l="-25098"/>
                                      </p:by>
                                    </p:animClr>
                                    <p:animClr clrSpc="hsl" dir="cw">
                                      <p:cBhvr>
                                        <p:cTn id="60" dur="500" fill="hold"/>
                                        <p:tgtEl>
                                          <p:spTgt spid="9">
                                            <p:txEl>
                                              <p:pRg st="1" end="1"/>
                                            </p:txEl>
                                          </p:spTgt>
                                        </p:tgtEl>
                                        <p:attrNameLst>
                                          <p:attrName>fillcolor</p:attrName>
                                        </p:attrNameLst>
                                      </p:cBhvr>
                                      <p:by>
                                        <p:hsl h="0" s="-12549" l="-25098"/>
                                      </p:by>
                                    </p:animClr>
                                    <p:animClr clrSpc="hsl" dir="cw">
                                      <p:cBhvr>
                                        <p:cTn id="61" dur="500" fill="hold"/>
                                        <p:tgtEl>
                                          <p:spTgt spid="9">
                                            <p:txEl>
                                              <p:pRg st="1" end="1"/>
                                            </p:txEl>
                                          </p:spTgt>
                                        </p:tgtEl>
                                        <p:attrNameLst>
                                          <p:attrName>stroke.color</p:attrName>
                                        </p:attrNameLst>
                                      </p:cBhvr>
                                      <p:by>
                                        <p:hsl h="0" s="-12549" l="-25098"/>
                                      </p:by>
                                    </p:animClr>
                                    <p:set>
                                      <p:cBhvr>
                                        <p:cTn id="62" dur="50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180C06"/>
        </a:solidFill>
        <a:effectLst/>
      </p:bgPr>
    </p:bg>
    <p:spTree>
      <p:nvGrpSpPr>
        <p:cNvPr id="1" name=""/>
        <p:cNvGrpSpPr/>
        <p:nvPr/>
      </p:nvGrpSpPr>
      <p:grpSpPr>
        <a:xfrm>
          <a:off x="0" y="0"/>
          <a:ext cx="0" cy="0"/>
          <a:chOff x="0" y="0"/>
          <a:chExt cx="0" cy="0"/>
        </a:xfrm>
      </p:grpSpPr>
      <p:pic>
        <p:nvPicPr>
          <p:cNvPr id="3074" name="Picture 2" descr="File:Thomas Jefferson by Rembrandt Peale, 1800.jpg">
            <a:extLst>
              <a:ext uri="{FF2B5EF4-FFF2-40B4-BE49-F238E27FC236}">
                <a16:creationId xmlns:a16="http://schemas.microsoft.com/office/drawing/2014/main" id="{0D99AD63-FEC9-8FBD-B4AB-E985B1174CA4}"/>
              </a:ext>
            </a:extLst>
          </p:cNvPr>
          <p:cNvPicPr>
            <a:picLocks noChangeAspect="1" noChangeArrowheads="1"/>
          </p:cNvPicPr>
          <p:nvPr/>
        </p:nvPicPr>
        <p:blipFill>
          <a:blip r:embed="rId2"/>
          <a:srcRect/>
          <a:stretch>
            <a:fillRect/>
          </a:stretch>
        </p:blipFill>
        <p:spPr bwMode="auto">
          <a:xfrm>
            <a:off x="1676400" y="-17609"/>
            <a:ext cx="5781675" cy="6896630"/>
          </a:xfrm>
          <a:prstGeom prst="rect">
            <a:avLst/>
          </a:prstGeom>
          <a:noFill/>
          <a:effectLst>
            <a:softEdge rad="317500"/>
          </a:effectLst>
        </p:spPr>
      </p:pic>
      <p:sp>
        <p:nvSpPr>
          <p:cNvPr id="5" name="Title 1">
            <a:extLst>
              <a:ext uri="{FF2B5EF4-FFF2-40B4-BE49-F238E27FC236}">
                <a16:creationId xmlns:a16="http://schemas.microsoft.com/office/drawing/2014/main" id="{A68F5B90-8CA0-ABE1-3731-003EC0C502E6}"/>
              </a:ext>
            </a:extLst>
          </p:cNvPr>
          <p:cNvSpPr txBox="1">
            <a:spLocks/>
          </p:cNvSpPr>
          <p:nvPr/>
        </p:nvSpPr>
        <p:spPr>
          <a:xfrm>
            <a:off x="-3175" y="4953000"/>
            <a:ext cx="9147175" cy="762000"/>
          </a:xfrm>
          <a:prstGeom prst="rect">
            <a:avLst/>
          </a:prstGeom>
          <a:solidFill>
            <a:srgbClr val="180C06">
              <a:alpha val="67000"/>
            </a:srgb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5400" b="1" i="1" dirty="0">
                <a:solidFill>
                  <a:srgbClr val="81E696">
                    <a:lumMod val="40000"/>
                    <a:lumOff val="60000"/>
                  </a:srgbClr>
                </a:solidFill>
                <a:effectLst>
                  <a:outerShdw blurRad="38100" dist="38100" dir="2700000" algn="tl">
                    <a:srgbClr val="000000">
                      <a:alpha val="43137"/>
                    </a:srgbClr>
                  </a:outerShdw>
                </a:effectLst>
              </a:rPr>
              <a:t>A Jeffersonian Movement?</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a:extLst>
              <a:ext uri="{FF2B5EF4-FFF2-40B4-BE49-F238E27FC236}">
                <a16:creationId xmlns:a16="http://schemas.microsoft.com/office/drawing/2014/main" id="{31CE9DCD-9887-E1DA-1A82-D35365E26609}"/>
              </a:ext>
            </a:extLst>
          </p:cNvPr>
          <p:cNvSpPr>
            <a:spLocks noGrp="1" noChangeArrowheads="1"/>
          </p:cNvSpPr>
          <p:nvPr>
            <p:ph type="title"/>
          </p:nvPr>
        </p:nvSpPr>
        <p:spPr>
          <a:xfrm>
            <a:off x="152400" y="-34925"/>
            <a:ext cx="8229600" cy="449263"/>
          </a:xfrm>
        </p:spPr>
        <p:txBody>
          <a:bodyPr/>
          <a:lstStyle/>
          <a:p>
            <a:r>
              <a:rPr lang="en-US" altLang="en-US" sz="3200" b="1"/>
              <a:t>The Parable of the Wizard of Oz</a:t>
            </a:r>
          </a:p>
        </p:txBody>
      </p:sp>
      <p:sp>
        <p:nvSpPr>
          <p:cNvPr id="418819" name="Content Placeholder 2">
            <a:extLst>
              <a:ext uri="{FF2B5EF4-FFF2-40B4-BE49-F238E27FC236}">
                <a16:creationId xmlns:a16="http://schemas.microsoft.com/office/drawing/2014/main" id="{5F4D0C52-0C5E-AA10-8653-3CAB58875DBD}"/>
              </a:ext>
            </a:extLst>
          </p:cNvPr>
          <p:cNvSpPr>
            <a:spLocks noGrp="1" noChangeArrowheads="1"/>
          </p:cNvSpPr>
          <p:nvPr>
            <p:ph idx="1"/>
          </p:nvPr>
        </p:nvSpPr>
        <p:spPr>
          <a:xfrm>
            <a:off x="76200" y="450850"/>
            <a:ext cx="5334000" cy="3581400"/>
          </a:xfrm>
        </p:spPr>
        <p:txBody>
          <a:bodyPr/>
          <a:lstStyle/>
          <a:p>
            <a:pPr marL="0" indent="0">
              <a:buFontTx/>
              <a:buNone/>
            </a:pPr>
            <a:r>
              <a:rPr lang="en-US" altLang="en-US" sz="2000" b="1">
                <a:solidFill>
                  <a:srgbClr val="303336"/>
                </a:solidFill>
                <a:latin typeface="Playfair Display" panose="00000500000000000000" pitchFamily="2" charset="0"/>
              </a:rPr>
              <a:t>parable</a:t>
            </a:r>
            <a:r>
              <a:rPr lang="en-US" altLang="en-US" sz="2000">
                <a:solidFill>
                  <a:srgbClr val="212529"/>
                </a:solidFill>
                <a:latin typeface="Lato" panose="020F0502020204030203" pitchFamily="34" charset="0"/>
              </a:rPr>
              <a:t> </a:t>
            </a:r>
            <a:r>
              <a:rPr lang="en-US" altLang="en-US" sz="2000" b="1">
                <a:solidFill>
                  <a:srgbClr val="4A7D95"/>
                </a:solidFill>
                <a:latin typeface="Playfair Display" panose="00000500000000000000" pitchFamily="2" charset="0"/>
                <a:hlinkClick r:id="rId2"/>
              </a:rPr>
              <a:t>noun</a:t>
            </a:r>
            <a:endParaRPr lang="en-US" altLang="en-US" sz="2000">
              <a:solidFill>
                <a:srgbClr val="212529"/>
              </a:solidFill>
              <a:latin typeface="Lato" panose="020F0502020204030203" pitchFamily="34" charset="0"/>
            </a:endParaRPr>
          </a:p>
          <a:p>
            <a:pPr marL="0" indent="0">
              <a:buFontTx/>
              <a:buNone/>
            </a:pPr>
            <a:r>
              <a:rPr lang="en-US" altLang="en-US" sz="2000">
                <a:solidFill>
                  <a:srgbClr val="225F73"/>
                </a:solidFill>
                <a:latin typeface="Open Sans" panose="020B0606030504020204" pitchFamily="34" charset="0"/>
              </a:rPr>
              <a:t>par·a·ble</a:t>
            </a:r>
            <a:r>
              <a:rPr lang="en-US" altLang="en-US" sz="2000">
                <a:solidFill>
                  <a:srgbClr val="225F73"/>
                </a:solidFill>
                <a:latin typeface="Lato" panose="020F0502020204030203" pitchFamily="34" charset="0"/>
              </a:rPr>
              <a:t> </a:t>
            </a:r>
            <a:r>
              <a:rPr lang="en-US" altLang="en-US" sz="2000">
                <a:solidFill>
                  <a:srgbClr val="225F73"/>
                </a:solidFill>
                <a:latin typeface="Open Sans" panose="020B0606030504020204" pitchFamily="34" charset="0"/>
              </a:rPr>
              <a:t>| \ˈper-ə-bəl,  ˈpa-rə-\</a:t>
            </a:r>
            <a:endParaRPr lang="en-US" altLang="en-US" sz="2000">
              <a:solidFill>
                <a:srgbClr val="225F73"/>
              </a:solidFill>
              <a:latin typeface="Lato" panose="020F0502020204030203" pitchFamily="34" charset="0"/>
            </a:endParaRPr>
          </a:p>
          <a:p>
            <a:pPr marL="0" indent="0">
              <a:buFontTx/>
              <a:buNone/>
            </a:pPr>
            <a:r>
              <a:rPr lang="en-US" altLang="en-US" sz="2000"/>
              <a:t>a usually short fictitious story that illustrates a moral attitude or a religious principle</a:t>
            </a:r>
          </a:p>
          <a:p>
            <a:pPr marL="0" indent="0">
              <a:buFontTx/>
              <a:buNone/>
            </a:pPr>
            <a:endParaRPr lang="en-US" altLang="en-US" sz="1600"/>
          </a:p>
          <a:p>
            <a:pPr marL="0" indent="0">
              <a:buFontTx/>
              <a:buNone/>
            </a:pPr>
            <a:r>
              <a:rPr lang="en-US" altLang="en-US" sz="2000" b="1"/>
              <a:t>al·le·go·ry </a:t>
            </a:r>
            <a:r>
              <a:rPr lang="en-US" altLang="en-US" sz="2000" b="1" i="1" u="sng"/>
              <a:t>noun</a:t>
            </a:r>
            <a:endParaRPr lang="en-US" altLang="en-US" sz="2000" b="1" u="sng"/>
          </a:p>
          <a:p>
            <a:pPr marL="0" indent="0">
              <a:buFontTx/>
              <a:buNone/>
            </a:pPr>
            <a:r>
              <a:rPr lang="en-US" altLang="en-US" sz="2000"/>
              <a:t>/ˈaləˌɡôrē/</a:t>
            </a:r>
          </a:p>
          <a:p>
            <a:pPr marL="0" indent="0">
              <a:buFontTx/>
              <a:buNone/>
            </a:pPr>
            <a:r>
              <a:rPr lang="en-US" altLang="en-US" sz="2000" b="1"/>
              <a:t>allegory</a:t>
            </a:r>
            <a:r>
              <a:rPr lang="en-US" altLang="en-US" sz="2000"/>
              <a:t>; plural noun: </a:t>
            </a:r>
            <a:r>
              <a:rPr lang="en-US" altLang="en-US" sz="2000" b="1"/>
              <a:t>allegories</a:t>
            </a:r>
            <a:endParaRPr lang="en-US" altLang="en-US" sz="2000"/>
          </a:p>
          <a:p>
            <a:pPr marL="0" indent="0">
              <a:buFontTx/>
              <a:buNone/>
            </a:pPr>
            <a:r>
              <a:rPr lang="en-US" altLang="en-US" sz="2000"/>
              <a:t>a story, poem, or picture that can be interpreted to reveal a hidden meaning, typically a moral or political one.</a:t>
            </a:r>
          </a:p>
          <a:p>
            <a:pPr marL="0" indent="0">
              <a:buFontTx/>
              <a:buNone/>
            </a:pPr>
            <a:endParaRPr lang="en-US" altLang="en-US" sz="2000"/>
          </a:p>
        </p:txBody>
      </p:sp>
      <p:pic>
        <p:nvPicPr>
          <p:cNvPr id="418820" name="Picture 4">
            <a:extLst>
              <a:ext uri="{FF2B5EF4-FFF2-40B4-BE49-F238E27FC236}">
                <a16:creationId xmlns:a16="http://schemas.microsoft.com/office/drawing/2014/main" id="{9BDACC16-FE22-25F0-C733-06A9E337E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414338"/>
            <a:ext cx="3362325"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1" name="Rectangle 5">
            <a:extLst>
              <a:ext uri="{FF2B5EF4-FFF2-40B4-BE49-F238E27FC236}">
                <a16:creationId xmlns:a16="http://schemas.microsoft.com/office/drawing/2014/main" id="{1AC4BBEA-2F30-0974-1ED7-DA8E6E3C15D0}"/>
              </a:ext>
            </a:extLst>
          </p:cNvPr>
          <p:cNvSpPr>
            <a:spLocks noChangeArrowheads="1"/>
          </p:cNvSpPr>
          <p:nvPr/>
        </p:nvSpPr>
        <p:spPr bwMode="auto">
          <a:xfrm>
            <a:off x="26988" y="4311650"/>
            <a:ext cx="55848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solidFill>
                  <a:srgbClr val="000066"/>
                </a:solidFill>
                <a:latin typeface="Arial Narrow" panose="020B0606020202030204" pitchFamily="34" charset="0"/>
              </a:rPr>
              <a:t>The Scarecrow represented the farmers, the Tinman the factory workers, the Wizard was President Grover Cleveland or Republican presidential candidate William McKinley, the Cowardly Lion was Democratic presidential candidate William Jennings Bryan and the silver shoes were the silver standard, the yellow brick road the gold standard.</a:t>
            </a:r>
            <a:endParaRPr lang="en-US" altLang="en-US" sz="2200">
              <a:latin typeface="Calibri" panose="020F0502020204030204" pitchFamily="34" charset="0"/>
            </a:endParaRPr>
          </a:p>
        </p:txBody>
      </p:sp>
      <p:pic>
        <p:nvPicPr>
          <p:cNvPr id="418822" name="Picture 6">
            <a:extLst>
              <a:ext uri="{FF2B5EF4-FFF2-40B4-BE49-F238E27FC236}">
                <a16:creationId xmlns:a16="http://schemas.microsoft.com/office/drawing/2014/main" id="{076E675D-7274-2911-CC7A-FF9142A8A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0" y="1800225"/>
            <a:ext cx="15811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23" name="Picture 1">
            <a:extLst>
              <a:ext uri="{FF2B5EF4-FFF2-40B4-BE49-F238E27FC236}">
                <a16:creationId xmlns:a16="http://schemas.microsoft.com/office/drawing/2014/main" id="{EF80C14A-A9A5-E91D-6797-6668CFD28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00" y="5507038"/>
            <a:ext cx="3402013"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4" name="Rectangle 1">
            <a:extLst>
              <a:ext uri="{FF2B5EF4-FFF2-40B4-BE49-F238E27FC236}">
                <a16:creationId xmlns:a16="http://schemas.microsoft.com/office/drawing/2014/main" id="{73AB41B6-579E-A80D-0E52-856C7127E5A1}"/>
              </a:ext>
            </a:extLst>
          </p:cNvPr>
          <p:cNvSpPr>
            <a:spLocks noChangeArrowheads="1"/>
          </p:cNvSpPr>
          <p:nvPr/>
        </p:nvSpPr>
        <p:spPr bwMode="auto">
          <a:xfrm>
            <a:off x="4146550" y="3011488"/>
            <a:ext cx="1585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latin typeface="Perpetua" panose="02020502060401020303" pitchFamily="18" charset="0"/>
              </a:rPr>
              <a:t>L. Frank Baum</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2760A3A-D3F9-C35F-F5C5-D6F9BD59B472}"/>
              </a:ext>
            </a:extLst>
          </p:cNvPr>
          <p:cNvSpPr>
            <a:spLocks noGrp="1" noChangeArrowheads="1"/>
          </p:cNvSpPr>
          <p:nvPr>
            <p:ph type="title"/>
          </p:nvPr>
        </p:nvSpPr>
        <p:spPr>
          <a:xfrm>
            <a:off x="457200" y="0"/>
            <a:ext cx="8229600" cy="304800"/>
          </a:xfrm>
        </p:spPr>
        <p:txBody>
          <a:bodyPr/>
          <a:lstStyle/>
          <a:p>
            <a:pPr eaLnBrk="1" hangingPunct="1"/>
            <a:r>
              <a:rPr lang="en-US" altLang="en-US" sz="2400" b="1"/>
              <a:t>The Goals of the Populist Party</a:t>
            </a:r>
          </a:p>
        </p:txBody>
      </p:sp>
      <p:sp>
        <p:nvSpPr>
          <p:cNvPr id="18435" name="Rectangle 3">
            <a:extLst>
              <a:ext uri="{FF2B5EF4-FFF2-40B4-BE49-F238E27FC236}">
                <a16:creationId xmlns:a16="http://schemas.microsoft.com/office/drawing/2014/main" id="{BAD6448F-A8A6-71A5-750C-E3839AFA89C0}"/>
              </a:ext>
            </a:extLst>
          </p:cNvPr>
          <p:cNvSpPr>
            <a:spLocks noGrp="1" noChangeArrowheads="1"/>
          </p:cNvSpPr>
          <p:nvPr>
            <p:ph type="body" idx="1"/>
          </p:nvPr>
        </p:nvSpPr>
        <p:spPr>
          <a:xfrm>
            <a:off x="152400" y="381000"/>
            <a:ext cx="8991600" cy="6400800"/>
          </a:xfrm>
        </p:spPr>
        <p:txBody>
          <a:bodyPr/>
          <a:lstStyle/>
          <a:p>
            <a:pPr marL="0" indent="0" eaLnBrk="1" hangingPunct="1">
              <a:buFontTx/>
              <a:buNone/>
              <a:defRPr/>
            </a:pPr>
            <a:r>
              <a:rPr lang="en-US" altLang="en-US" sz="2000" b="1" dirty="0"/>
              <a:t>OMAHA PLATFORM 1892</a:t>
            </a:r>
          </a:p>
          <a:p>
            <a:pPr eaLnBrk="1" hangingPunct="1">
              <a:defRPr/>
            </a:pPr>
            <a:r>
              <a:rPr lang="en-US" altLang="en-US" sz="2200" b="1" dirty="0">
                <a:solidFill>
                  <a:srgbClr val="FF0000"/>
                </a:solidFill>
              </a:rPr>
              <a:t>Unlimited Coinage of Silver</a:t>
            </a:r>
            <a:r>
              <a:rPr lang="en-US" altLang="en-US" sz="2200" dirty="0">
                <a:solidFill>
                  <a:srgbClr val="FF0000"/>
                </a:solidFill>
              </a:rPr>
              <a:t> – instead of gold coins, make more silver coins, it would help raise farm prices and make loan repayments easier.  </a:t>
            </a:r>
            <a:r>
              <a:rPr lang="en-US" altLang="en-US" sz="2200" b="1" dirty="0"/>
              <a:t>INFLATION</a:t>
            </a:r>
          </a:p>
          <a:p>
            <a:pPr eaLnBrk="1" hangingPunct="1">
              <a:defRPr/>
            </a:pPr>
            <a:r>
              <a:rPr lang="en-US" altLang="en-US" sz="2200" dirty="0">
                <a:solidFill>
                  <a:srgbClr val="0070C0"/>
                </a:solidFill>
              </a:rPr>
              <a:t>Term Limits for President – only a single 4 years term.</a:t>
            </a:r>
          </a:p>
          <a:p>
            <a:pPr eaLnBrk="1" hangingPunct="1">
              <a:defRPr/>
            </a:pPr>
            <a:r>
              <a:rPr lang="en-US" altLang="en-US" sz="2200" b="1" dirty="0">
                <a:solidFill>
                  <a:srgbClr val="FF0000"/>
                </a:solidFill>
              </a:rPr>
              <a:t>Direct Election of Senators </a:t>
            </a:r>
            <a:r>
              <a:rPr lang="en-US" altLang="en-US" sz="2200" dirty="0">
                <a:solidFill>
                  <a:srgbClr val="FF0000"/>
                </a:solidFill>
              </a:rPr>
              <a:t>– elected by the people of a state not the state legislature. Gave </a:t>
            </a:r>
            <a:r>
              <a:rPr lang="en-US" altLang="en-US" sz="2200" u="sng" dirty="0">
                <a:solidFill>
                  <a:srgbClr val="FF0000"/>
                </a:solidFill>
              </a:rPr>
              <a:t>more participation in government</a:t>
            </a:r>
            <a:r>
              <a:rPr lang="en-US" altLang="en-US" sz="2200" dirty="0">
                <a:solidFill>
                  <a:srgbClr val="FF0000"/>
                </a:solidFill>
              </a:rPr>
              <a:t>.</a:t>
            </a:r>
          </a:p>
          <a:p>
            <a:pPr eaLnBrk="1" hangingPunct="1">
              <a:defRPr/>
            </a:pPr>
            <a:r>
              <a:rPr lang="en-US" altLang="en-US" sz="2200" dirty="0">
                <a:solidFill>
                  <a:srgbClr val="0070C0"/>
                </a:solidFill>
              </a:rPr>
              <a:t>Secret Ballot – to stop intimidation of voters.</a:t>
            </a:r>
          </a:p>
          <a:p>
            <a:pPr eaLnBrk="1" hangingPunct="1">
              <a:defRPr/>
            </a:pPr>
            <a:r>
              <a:rPr lang="en-US" altLang="en-US" sz="2200" b="1" dirty="0">
                <a:solidFill>
                  <a:srgbClr val="FF0000"/>
                </a:solidFill>
              </a:rPr>
              <a:t>Government Ownership of Utilities </a:t>
            </a:r>
            <a:r>
              <a:rPr lang="en-US" altLang="en-US" sz="2200" dirty="0">
                <a:solidFill>
                  <a:srgbClr val="FF0000"/>
                </a:solidFill>
              </a:rPr>
              <a:t>– like railroads, telegraph, and telephone companies. (</a:t>
            </a:r>
            <a:r>
              <a:rPr lang="en-US" altLang="en-US" sz="2200" dirty="0" err="1">
                <a:solidFill>
                  <a:srgbClr val="FF0000"/>
                </a:solidFill>
              </a:rPr>
              <a:t>kinda</a:t>
            </a:r>
            <a:r>
              <a:rPr lang="en-US" altLang="en-US" sz="2200" dirty="0">
                <a:solidFill>
                  <a:srgbClr val="FF0000"/>
                </a:solidFill>
              </a:rPr>
              <a:t> Socialist sounding)</a:t>
            </a:r>
          </a:p>
          <a:p>
            <a:pPr eaLnBrk="1" hangingPunct="1">
              <a:defRPr/>
            </a:pPr>
            <a:r>
              <a:rPr lang="en-US" altLang="en-US" sz="2200" dirty="0">
                <a:solidFill>
                  <a:srgbClr val="0070C0"/>
                </a:solidFill>
              </a:rPr>
              <a:t>Immigration Restrictions – have quotas (limits) on how many people could come from each country.</a:t>
            </a:r>
          </a:p>
          <a:p>
            <a:pPr eaLnBrk="1" hangingPunct="1">
              <a:defRPr/>
            </a:pPr>
            <a:r>
              <a:rPr lang="en-US" altLang="en-US" sz="2200" b="1" dirty="0">
                <a:solidFill>
                  <a:srgbClr val="FF0000"/>
                </a:solidFill>
              </a:rPr>
              <a:t>Graduated Income Tax </a:t>
            </a:r>
            <a:r>
              <a:rPr lang="en-US" altLang="en-US" sz="2200" dirty="0">
                <a:solidFill>
                  <a:srgbClr val="FF0000"/>
                </a:solidFill>
              </a:rPr>
              <a:t>– taxes wealthy at a higher rate.</a:t>
            </a:r>
          </a:p>
          <a:p>
            <a:pPr eaLnBrk="1" hangingPunct="1">
              <a:defRPr/>
            </a:pPr>
            <a:r>
              <a:rPr lang="en-US" altLang="en-US" sz="2200" dirty="0">
                <a:solidFill>
                  <a:srgbClr val="0070C0"/>
                </a:solidFill>
              </a:rPr>
              <a:t>Shorter Work Day – just 8 hours.</a:t>
            </a:r>
          </a:p>
          <a:p>
            <a:pPr eaLnBrk="1" hangingPunct="1">
              <a:defRPr/>
            </a:pPr>
            <a:r>
              <a:rPr lang="en-US" altLang="en-US" sz="2200" b="1" dirty="0">
                <a:solidFill>
                  <a:srgbClr val="FF0000"/>
                </a:solidFill>
              </a:rPr>
              <a:t>Initiative</a:t>
            </a:r>
            <a:r>
              <a:rPr lang="en-US" altLang="en-US" sz="2200" dirty="0">
                <a:solidFill>
                  <a:srgbClr val="FF0000"/>
                </a:solidFill>
              </a:rPr>
              <a:t>- voters could directly introduce bills into state legislatures</a:t>
            </a:r>
          </a:p>
          <a:p>
            <a:pPr eaLnBrk="1" hangingPunct="1">
              <a:defRPr/>
            </a:pPr>
            <a:r>
              <a:rPr lang="en-US" altLang="en-US" sz="2200" b="1" dirty="0">
                <a:solidFill>
                  <a:srgbClr val="FF0000"/>
                </a:solidFill>
              </a:rPr>
              <a:t>Referendum</a:t>
            </a:r>
            <a:r>
              <a:rPr lang="en-US" altLang="en-US" sz="2200" dirty="0">
                <a:solidFill>
                  <a:srgbClr val="FF0000"/>
                </a:solidFill>
              </a:rPr>
              <a:t>-</a:t>
            </a:r>
            <a:r>
              <a:rPr lang="en-US" altLang="en-US" sz="2000" dirty="0">
                <a:solidFill>
                  <a:srgbClr val="FF0000"/>
                </a:solidFill>
              </a:rPr>
              <a:t>Procedure for submitting to popular vote measures passed by the legislature or proposed amendments to a state constitution.</a:t>
            </a:r>
          </a:p>
          <a:p>
            <a:pPr eaLnBrk="1" hangingPunct="1">
              <a:defRPr/>
            </a:pPr>
            <a:endParaRPr lang="en-US" altLang="en-US" sz="22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499"/>
                                          </p:stCondLst>
                                        </p:cTn>
                                        <p:tgtEl>
                                          <p:spTgt spid="18434"/>
                                        </p:tgtEl>
                                        <p:attrNameLst>
                                          <p:attrName>style.visibility</p:attrName>
                                        </p:attrNameLst>
                                      </p:cBhvr>
                                      <p:to>
                                        <p:strVal val="visible"/>
                                      </p:to>
                                    </p:set>
                                    <p:anim to="" calcmode="lin" valueType="num">
                                      <p:cBhvr>
                                        <p:cTn id="7" dur="1" fill="hold"/>
                                        <p:tgtEl>
                                          <p:spTgt spid="18434"/>
                                        </p:tgtEl>
                                        <p:attrNameLst>
                                          <p:attrName/>
                                        </p:attrNameLst>
                                      </p:cBhvr>
                                    </p:anim>
                                  </p:childTnLst>
                                </p:cTn>
                              </p:par>
                            </p:childTnLst>
                          </p:cTn>
                        </p:par>
                        <p:par>
                          <p:cTn id="8" fill="hold" nodeType="afterGroup">
                            <p:stCondLst>
                              <p:cond delay="500"/>
                            </p:stCondLst>
                            <p:childTnLst>
                              <p:par>
                                <p:cTn id="9" presetID="22" presetClass="entr" presetSubtype="1" fill="hold" nodeType="afterEffect">
                                  <p:stCondLst>
                                    <p:cond delay="1500"/>
                                  </p:stCondLst>
                                  <p:childTnLst>
                                    <p:set>
                                      <p:cBhvr>
                                        <p:cTn id="10" dur="1" fill="hold">
                                          <p:stCondLst>
                                            <p:cond delay="0"/>
                                          </p:stCondLst>
                                        </p:cTn>
                                        <p:tgtEl>
                                          <p:spTgt spid="18435">
                                            <p:txEl>
                                              <p:pRg st="1" end="1"/>
                                            </p:txEl>
                                          </p:spTgt>
                                        </p:tgtEl>
                                        <p:attrNameLst>
                                          <p:attrName>style.visibility</p:attrName>
                                        </p:attrNameLst>
                                      </p:cBhvr>
                                      <p:to>
                                        <p:strVal val="visible"/>
                                      </p:to>
                                    </p:set>
                                    <p:animEffect transition="in" filter="wipe(up)">
                                      <p:cBhvr>
                                        <p:cTn id="11" dur="1000"/>
                                        <p:tgtEl>
                                          <p:spTgt spid="18435">
                                            <p:txEl>
                                              <p:pRg st="1" end="1"/>
                                            </p:txEl>
                                          </p:spTgt>
                                        </p:tgtEl>
                                      </p:cBhvr>
                                    </p:animEffect>
                                  </p:childTnLst>
                                </p:cTn>
                              </p:par>
                            </p:childTnLst>
                          </p:cTn>
                        </p:par>
                        <p:par>
                          <p:cTn id="12" fill="hold" nodeType="afterGroup">
                            <p:stCondLst>
                              <p:cond delay="3000"/>
                            </p:stCondLst>
                            <p:childTnLst>
                              <p:par>
                                <p:cTn id="13" presetID="22" presetClass="entr" presetSubtype="1" fill="hold" nodeType="afterEffect">
                                  <p:stCondLst>
                                    <p:cond delay="1500"/>
                                  </p:stCondLst>
                                  <p:childTnLst>
                                    <p:set>
                                      <p:cBhvr>
                                        <p:cTn id="14" dur="1" fill="hold">
                                          <p:stCondLst>
                                            <p:cond delay="0"/>
                                          </p:stCondLst>
                                        </p:cTn>
                                        <p:tgtEl>
                                          <p:spTgt spid="18435">
                                            <p:txEl>
                                              <p:pRg st="0" end="0"/>
                                            </p:txEl>
                                          </p:spTgt>
                                        </p:tgtEl>
                                        <p:attrNameLst>
                                          <p:attrName>style.visibility</p:attrName>
                                        </p:attrNameLst>
                                      </p:cBhvr>
                                      <p:to>
                                        <p:strVal val="visible"/>
                                      </p:to>
                                    </p:set>
                                    <p:animEffect transition="in" filter="wipe(up)">
                                      <p:cBhvr>
                                        <p:cTn id="15" dur="1000"/>
                                        <p:tgtEl>
                                          <p:spTgt spid="18435">
                                            <p:txEl>
                                              <p:pRg st="0" end="0"/>
                                            </p:txEl>
                                          </p:spTgt>
                                        </p:tgtEl>
                                      </p:cBhvr>
                                    </p:animEffect>
                                  </p:childTnLst>
                                </p:cTn>
                              </p:par>
                            </p:childTnLst>
                          </p:cTn>
                        </p:par>
                        <p:par>
                          <p:cTn id="16" fill="hold" nodeType="afterGroup">
                            <p:stCondLst>
                              <p:cond delay="5500"/>
                            </p:stCondLst>
                            <p:childTnLst>
                              <p:par>
                                <p:cTn id="17" presetID="22" presetClass="entr" presetSubtype="1" fill="hold" nodeType="afterEffect">
                                  <p:stCondLst>
                                    <p:cond delay="1500"/>
                                  </p:stCondLst>
                                  <p:childTnLst>
                                    <p:set>
                                      <p:cBhvr>
                                        <p:cTn id="18" dur="1" fill="hold">
                                          <p:stCondLst>
                                            <p:cond delay="0"/>
                                          </p:stCondLst>
                                        </p:cTn>
                                        <p:tgtEl>
                                          <p:spTgt spid="18435">
                                            <p:txEl>
                                              <p:pRg st="2" end="2"/>
                                            </p:txEl>
                                          </p:spTgt>
                                        </p:tgtEl>
                                        <p:attrNameLst>
                                          <p:attrName>style.visibility</p:attrName>
                                        </p:attrNameLst>
                                      </p:cBhvr>
                                      <p:to>
                                        <p:strVal val="visible"/>
                                      </p:to>
                                    </p:set>
                                    <p:animEffect transition="in" filter="wipe(up)">
                                      <p:cBhvr>
                                        <p:cTn id="19" dur="1000"/>
                                        <p:tgtEl>
                                          <p:spTgt spid="18435">
                                            <p:txEl>
                                              <p:pRg st="2" end="2"/>
                                            </p:txEl>
                                          </p:spTgt>
                                        </p:tgtEl>
                                      </p:cBhvr>
                                    </p:animEffect>
                                  </p:childTnLst>
                                </p:cTn>
                              </p:par>
                            </p:childTnLst>
                          </p:cTn>
                        </p:par>
                        <p:par>
                          <p:cTn id="20" fill="hold" nodeType="afterGroup">
                            <p:stCondLst>
                              <p:cond delay="8000"/>
                            </p:stCondLst>
                            <p:childTnLst>
                              <p:par>
                                <p:cTn id="21" presetID="22" presetClass="entr" presetSubtype="1" fill="hold" nodeType="afterEffect">
                                  <p:stCondLst>
                                    <p:cond delay="1500"/>
                                  </p:stCondLst>
                                  <p:childTnLst>
                                    <p:set>
                                      <p:cBhvr>
                                        <p:cTn id="22" dur="1" fill="hold">
                                          <p:stCondLst>
                                            <p:cond delay="0"/>
                                          </p:stCondLst>
                                        </p:cTn>
                                        <p:tgtEl>
                                          <p:spTgt spid="18435">
                                            <p:txEl>
                                              <p:pRg st="3" end="3"/>
                                            </p:txEl>
                                          </p:spTgt>
                                        </p:tgtEl>
                                        <p:attrNameLst>
                                          <p:attrName>style.visibility</p:attrName>
                                        </p:attrNameLst>
                                      </p:cBhvr>
                                      <p:to>
                                        <p:strVal val="visible"/>
                                      </p:to>
                                    </p:set>
                                    <p:animEffect transition="in" filter="wipe(up)">
                                      <p:cBhvr>
                                        <p:cTn id="23" dur="1000"/>
                                        <p:tgtEl>
                                          <p:spTgt spid="18435">
                                            <p:txEl>
                                              <p:pRg st="3" end="3"/>
                                            </p:txEl>
                                          </p:spTgt>
                                        </p:tgtEl>
                                      </p:cBhvr>
                                    </p:animEffect>
                                  </p:childTnLst>
                                </p:cTn>
                              </p:par>
                            </p:childTnLst>
                          </p:cTn>
                        </p:par>
                        <p:par>
                          <p:cTn id="24" fill="hold" nodeType="afterGroup">
                            <p:stCondLst>
                              <p:cond delay="10500"/>
                            </p:stCondLst>
                            <p:childTnLst>
                              <p:par>
                                <p:cTn id="25" presetID="22" presetClass="entr" presetSubtype="1" fill="hold" nodeType="afterEffect">
                                  <p:stCondLst>
                                    <p:cond delay="1500"/>
                                  </p:stCondLst>
                                  <p:childTnLst>
                                    <p:set>
                                      <p:cBhvr>
                                        <p:cTn id="26" dur="1" fill="hold">
                                          <p:stCondLst>
                                            <p:cond delay="0"/>
                                          </p:stCondLst>
                                        </p:cTn>
                                        <p:tgtEl>
                                          <p:spTgt spid="18435">
                                            <p:txEl>
                                              <p:pRg st="4" end="4"/>
                                            </p:txEl>
                                          </p:spTgt>
                                        </p:tgtEl>
                                        <p:attrNameLst>
                                          <p:attrName>style.visibility</p:attrName>
                                        </p:attrNameLst>
                                      </p:cBhvr>
                                      <p:to>
                                        <p:strVal val="visible"/>
                                      </p:to>
                                    </p:set>
                                    <p:animEffect transition="in" filter="wipe(up)">
                                      <p:cBhvr>
                                        <p:cTn id="27" dur="1000"/>
                                        <p:tgtEl>
                                          <p:spTgt spid="18435">
                                            <p:txEl>
                                              <p:pRg st="4" end="4"/>
                                            </p:txEl>
                                          </p:spTgt>
                                        </p:tgtEl>
                                      </p:cBhvr>
                                    </p:animEffect>
                                  </p:childTnLst>
                                </p:cTn>
                              </p:par>
                            </p:childTnLst>
                          </p:cTn>
                        </p:par>
                        <p:par>
                          <p:cTn id="28" fill="hold" nodeType="afterGroup">
                            <p:stCondLst>
                              <p:cond delay="13000"/>
                            </p:stCondLst>
                            <p:childTnLst>
                              <p:par>
                                <p:cTn id="29" presetID="22" presetClass="entr" presetSubtype="1" fill="hold" nodeType="afterEffect">
                                  <p:stCondLst>
                                    <p:cond delay="1500"/>
                                  </p:stCondLst>
                                  <p:childTnLst>
                                    <p:set>
                                      <p:cBhvr>
                                        <p:cTn id="30" dur="1" fill="hold">
                                          <p:stCondLst>
                                            <p:cond delay="0"/>
                                          </p:stCondLst>
                                        </p:cTn>
                                        <p:tgtEl>
                                          <p:spTgt spid="18435">
                                            <p:txEl>
                                              <p:pRg st="5" end="5"/>
                                            </p:txEl>
                                          </p:spTgt>
                                        </p:tgtEl>
                                        <p:attrNameLst>
                                          <p:attrName>style.visibility</p:attrName>
                                        </p:attrNameLst>
                                      </p:cBhvr>
                                      <p:to>
                                        <p:strVal val="visible"/>
                                      </p:to>
                                    </p:set>
                                    <p:animEffect transition="in" filter="wipe(up)">
                                      <p:cBhvr>
                                        <p:cTn id="31" dur="1000"/>
                                        <p:tgtEl>
                                          <p:spTgt spid="18435">
                                            <p:txEl>
                                              <p:pRg st="5" end="5"/>
                                            </p:txEl>
                                          </p:spTgt>
                                        </p:tgtEl>
                                      </p:cBhvr>
                                    </p:animEffect>
                                  </p:childTnLst>
                                </p:cTn>
                              </p:par>
                            </p:childTnLst>
                          </p:cTn>
                        </p:par>
                        <p:par>
                          <p:cTn id="32" fill="hold" nodeType="afterGroup">
                            <p:stCondLst>
                              <p:cond delay="15500"/>
                            </p:stCondLst>
                            <p:childTnLst>
                              <p:par>
                                <p:cTn id="33" presetID="22" presetClass="entr" presetSubtype="1" fill="hold" nodeType="afterEffect">
                                  <p:stCondLst>
                                    <p:cond delay="1500"/>
                                  </p:stCondLst>
                                  <p:childTnLst>
                                    <p:set>
                                      <p:cBhvr>
                                        <p:cTn id="34" dur="1" fill="hold">
                                          <p:stCondLst>
                                            <p:cond delay="0"/>
                                          </p:stCondLst>
                                        </p:cTn>
                                        <p:tgtEl>
                                          <p:spTgt spid="18435">
                                            <p:txEl>
                                              <p:pRg st="6" end="6"/>
                                            </p:txEl>
                                          </p:spTgt>
                                        </p:tgtEl>
                                        <p:attrNameLst>
                                          <p:attrName>style.visibility</p:attrName>
                                        </p:attrNameLst>
                                      </p:cBhvr>
                                      <p:to>
                                        <p:strVal val="visible"/>
                                      </p:to>
                                    </p:set>
                                    <p:animEffect transition="in" filter="wipe(up)">
                                      <p:cBhvr>
                                        <p:cTn id="35" dur="1000"/>
                                        <p:tgtEl>
                                          <p:spTgt spid="18435">
                                            <p:txEl>
                                              <p:pRg st="6" end="6"/>
                                            </p:txEl>
                                          </p:spTgt>
                                        </p:tgtEl>
                                      </p:cBhvr>
                                    </p:animEffect>
                                  </p:childTnLst>
                                </p:cTn>
                              </p:par>
                            </p:childTnLst>
                          </p:cTn>
                        </p:par>
                        <p:par>
                          <p:cTn id="36" fill="hold" nodeType="afterGroup">
                            <p:stCondLst>
                              <p:cond delay="18000"/>
                            </p:stCondLst>
                            <p:childTnLst>
                              <p:par>
                                <p:cTn id="37" presetID="22" presetClass="entr" presetSubtype="1" fill="hold" nodeType="afterEffect">
                                  <p:stCondLst>
                                    <p:cond delay="1500"/>
                                  </p:stCondLst>
                                  <p:childTnLst>
                                    <p:set>
                                      <p:cBhvr>
                                        <p:cTn id="38" dur="1" fill="hold">
                                          <p:stCondLst>
                                            <p:cond delay="0"/>
                                          </p:stCondLst>
                                        </p:cTn>
                                        <p:tgtEl>
                                          <p:spTgt spid="18435">
                                            <p:txEl>
                                              <p:pRg st="7" end="7"/>
                                            </p:txEl>
                                          </p:spTgt>
                                        </p:tgtEl>
                                        <p:attrNameLst>
                                          <p:attrName>style.visibility</p:attrName>
                                        </p:attrNameLst>
                                      </p:cBhvr>
                                      <p:to>
                                        <p:strVal val="visible"/>
                                      </p:to>
                                    </p:set>
                                    <p:animEffect transition="in" filter="wipe(up)">
                                      <p:cBhvr>
                                        <p:cTn id="39" dur="1000"/>
                                        <p:tgtEl>
                                          <p:spTgt spid="18435">
                                            <p:txEl>
                                              <p:pRg st="7" end="7"/>
                                            </p:txEl>
                                          </p:spTgt>
                                        </p:tgtEl>
                                      </p:cBhvr>
                                    </p:animEffect>
                                  </p:childTnLst>
                                </p:cTn>
                              </p:par>
                            </p:childTnLst>
                          </p:cTn>
                        </p:par>
                        <p:par>
                          <p:cTn id="40" fill="hold" nodeType="afterGroup">
                            <p:stCondLst>
                              <p:cond delay="20500"/>
                            </p:stCondLst>
                            <p:childTnLst>
                              <p:par>
                                <p:cTn id="41" presetID="22" presetClass="entr" presetSubtype="1" fill="hold" nodeType="afterEffect">
                                  <p:stCondLst>
                                    <p:cond delay="1500"/>
                                  </p:stCondLst>
                                  <p:childTnLst>
                                    <p:set>
                                      <p:cBhvr>
                                        <p:cTn id="42" dur="1" fill="hold">
                                          <p:stCondLst>
                                            <p:cond delay="0"/>
                                          </p:stCondLst>
                                        </p:cTn>
                                        <p:tgtEl>
                                          <p:spTgt spid="18435">
                                            <p:txEl>
                                              <p:pRg st="8" end="8"/>
                                            </p:txEl>
                                          </p:spTgt>
                                        </p:tgtEl>
                                        <p:attrNameLst>
                                          <p:attrName>style.visibility</p:attrName>
                                        </p:attrNameLst>
                                      </p:cBhvr>
                                      <p:to>
                                        <p:strVal val="visible"/>
                                      </p:to>
                                    </p:set>
                                    <p:animEffect transition="in" filter="wipe(up)">
                                      <p:cBhvr>
                                        <p:cTn id="43" dur="1000"/>
                                        <p:tgtEl>
                                          <p:spTgt spid="18435">
                                            <p:txEl>
                                              <p:pRg st="8" end="8"/>
                                            </p:txEl>
                                          </p:spTgt>
                                        </p:tgtEl>
                                      </p:cBhvr>
                                    </p:animEffect>
                                  </p:childTnLst>
                                </p:cTn>
                              </p:par>
                            </p:childTnLst>
                          </p:cTn>
                        </p:par>
                        <p:par>
                          <p:cTn id="44" fill="hold" nodeType="afterGroup">
                            <p:stCondLst>
                              <p:cond delay="23000"/>
                            </p:stCondLst>
                            <p:childTnLst>
                              <p:par>
                                <p:cTn id="45" presetID="22" presetClass="entr" presetSubtype="1" fill="hold" nodeType="afterEffect">
                                  <p:stCondLst>
                                    <p:cond delay="1500"/>
                                  </p:stCondLst>
                                  <p:childTnLst>
                                    <p:set>
                                      <p:cBhvr>
                                        <p:cTn id="46" dur="1" fill="hold">
                                          <p:stCondLst>
                                            <p:cond delay="0"/>
                                          </p:stCondLst>
                                        </p:cTn>
                                        <p:tgtEl>
                                          <p:spTgt spid="18435">
                                            <p:txEl>
                                              <p:pRg st="9" end="9"/>
                                            </p:txEl>
                                          </p:spTgt>
                                        </p:tgtEl>
                                        <p:attrNameLst>
                                          <p:attrName>style.visibility</p:attrName>
                                        </p:attrNameLst>
                                      </p:cBhvr>
                                      <p:to>
                                        <p:strVal val="visible"/>
                                      </p:to>
                                    </p:set>
                                    <p:animEffect transition="in" filter="wipe(up)">
                                      <p:cBhvr>
                                        <p:cTn id="47" dur="1000"/>
                                        <p:tgtEl>
                                          <p:spTgt spid="18435">
                                            <p:txEl>
                                              <p:pRg st="9" end="9"/>
                                            </p:txEl>
                                          </p:spTgt>
                                        </p:tgtEl>
                                      </p:cBhvr>
                                    </p:animEffect>
                                  </p:childTnLst>
                                </p:cTn>
                              </p:par>
                            </p:childTnLst>
                          </p:cTn>
                        </p:par>
                        <p:par>
                          <p:cTn id="48" fill="hold" nodeType="afterGroup">
                            <p:stCondLst>
                              <p:cond delay="25500"/>
                            </p:stCondLst>
                            <p:childTnLst>
                              <p:par>
                                <p:cTn id="49" presetID="22" presetClass="entr" presetSubtype="1" fill="hold" nodeType="afterEffect">
                                  <p:stCondLst>
                                    <p:cond delay="1500"/>
                                  </p:stCondLst>
                                  <p:childTnLst>
                                    <p:set>
                                      <p:cBhvr>
                                        <p:cTn id="50" dur="1" fill="hold">
                                          <p:stCondLst>
                                            <p:cond delay="0"/>
                                          </p:stCondLst>
                                        </p:cTn>
                                        <p:tgtEl>
                                          <p:spTgt spid="18435">
                                            <p:txEl>
                                              <p:pRg st="10" end="10"/>
                                            </p:txEl>
                                          </p:spTgt>
                                        </p:tgtEl>
                                        <p:attrNameLst>
                                          <p:attrName>style.visibility</p:attrName>
                                        </p:attrNameLst>
                                      </p:cBhvr>
                                      <p:to>
                                        <p:strVal val="visible"/>
                                      </p:to>
                                    </p:set>
                                    <p:animEffect transition="in" filter="wipe(up)">
                                      <p:cBhvr>
                                        <p:cTn id="51" dur="1000"/>
                                        <p:tgtEl>
                                          <p:spTgt spid="1843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Content Placeholder 4">
            <a:extLst>
              <a:ext uri="{FF2B5EF4-FFF2-40B4-BE49-F238E27FC236}">
                <a16:creationId xmlns:a16="http://schemas.microsoft.com/office/drawing/2014/main" id="{96C31279-6FA5-EAF7-3047-928566AACC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0"/>
            <a:ext cx="4876800" cy="6896100"/>
          </a:xfrm>
        </p:spPr>
      </p:pic>
      <p:pic>
        <p:nvPicPr>
          <p:cNvPr id="117764" name="Picture 4" descr="Image result for the boss of the senate">
            <a:extLst>
              <a:ext uri="{FF2B5EF4-FFF2-40B4-BE49-F238E27FC236}">
                <a16:creationId xmlns:a16="http://schemas.microsoft.com/office/drawing/2014/main" id="{61C24897-F16F-553F-CF07-16D5ED518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0163"/>
            <a:ext cx="913288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fade">
                                      <p:cBhvr>
                                        <p:cTn id="7" dur="1000"/>
                                        <p:tgtEl>
                                          <p:spTgt spid="117764"/>
                                        </p:tgtEl>
                                      </p:cBhvr>
                                    </p:animEffect>
                                    <p:anim calcmode="lin" valueType="num">
                                      <p:cBhvr>
                                        <p:cTn id="8" dur="1000" fill="hold"/>
                                        <p:tgtEl>
                                          <p:spTgt spid="117764"/>
                                        </p:tgtEl>
                                        <p:attrNameLst>
                                          <p:attrName>ppt_x</p:attrName>
                                        </p:attrNameLst>
                                      </p:cBhvr>
                                      <p:tavLst>
                                        <p:tav tm="0">
                                          <p:val>
                                            <p:strVal val="#ppt_x"/>
                                          </p:val>
                                        </p:tav>
                                        <p:tav tm="100000">
                                          <p:val>
                                            <p:strVal val="#ppt_x"/>
                                          </p:val>
                                        </p:tav>
                                      </p:tavLst>
                                    </p:anim>
                                    <p:anim calcmode="lin" valueType="num">
                                      <p:cBhvr>
                                        <p:cTn id="9" dur="1000" fill="hold"/>
                                        <p:tgtEl>
                                          <p:spTgt spid="11776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xit" presetSubtype="0" fill="hold" nodeType="clickEffect">
                                  <p:stCondLst>
                                    <p:cond delay="0"/>
                                  </p:stCondLst>
                                  <p:childTnLst>
                                    <p:animEffect transition="out" filter="fade">
                                      <p:cBhvr>
                                        <p:cTn id="13" dur="1000"/>
                                        <p:tgtEl>
                                          <p:spTgt spid="117764"/>
                                        </p:tgtEl>
                                      </p:cBhvr>
                                    </p:animEffect>
                                    <p:anim calcmode="lin" valueType="num">
                                      <p:cBhvr>
                                        <p:cTn id="14" dur="1000"/>
                                        <p:tgtEl>
                                          <p:spTgt spid="117764"/>
                                        </p:tgtEl>
                                        <p:attrNameLst>
                                          <p:attrName>ppt_x</p:attrName>
                                        </p:attrNameLst>
                                      </p:cBhvr>
                                      <p:tavLst>
                                        <p:tav tm="0">
                                          <p:val>
                                            <p:strVal val="ppt_x"/>
                                          </p:val>
                                        </p:tav>
                                        <p:tav tm="100000">
                                          <p:val>
                                            <p:strVal val="ppt_x"/>
                                          </p:val>
                                        </p:tav>
                                      </p:tavLst>
                                    </p:anim>
                                    <p:anim calcmode="lin" valueType="num">
                                      <p:cBhvr>
                                        <p:cTn id="15" dur="1000"/>
                                        <p:tgtEl>
                                          <p:spTgt spid="117764"/>
                                        </p:tgtEl>
                                        <p:attrNameLst>
                                          <p:attrName>ppt_y</p:attrName>
                                        </p:attrNameLst>
                                      </p:cBhvr>
                                      <p:tavLst>
                                        <p:tav tm="0">
                                          <p:val>
                                            <p:strVal val="ppt_y"/>
                                          </p:val>
                                        </p:tav>
                                        <p:tav tm="100000">
                                          <p:val>
                                            <p:strVal val="ppt_y+.1"/>
                                          </p:val>
                                        </p:tav>
                                      </p:tavLst>
                                    </p:anim>
                                    <p:set>
                                      <p:cBhvr>
                                        <p:cTn id="16" dur="1" fill="hold">
                                          <p:stCondLst>
                                            <p:cond delay="999"/>
                                          </p:stCondLst>
                                        </p:cTn>
                                        <p:tgtEl>
                                          <p:spTgt spid="1177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2">
            <a:extLst>
              <a:ext uri="{FF2B5EF4-FFF2-40B4-BE49-F238E27FC236}">
                <a16:creationId xmlns:a16="http://schemas.microsoft.com/office/drawing/2014/main" id="{ADC151F7-87C1-64AD-33DF-DA924B46D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4AE084-6634-2837-1AF3-87588206CCCC}"/>
              </a:ext>
            </a:extLst>
          </p:cNvPr>
          <p:cNvSpPr>
            <a:spLocks noGrp="1"/>
          </p:cNvSpPr>
          <p:nvPr>
            <p:ph type="title"/>
          </p:nvPr>
        </p:nvSpPr>
        <p:spPr>
          <a:xfrm>
            <a:off x="5505450" y="2895600"/>
            <a:ext cx="3694113" cy="3962400"/>
          </a:xfrm>
        </p:spPr>
        <p:txBody>
          <a:bodyPr rtlCol="0">
            <a:noAutofit/>
          </a:bodyPr>
          <a:lstStyle/>
          <a:p>
            <a:pPr eaLnBrk="1" fontAlgn="auto" hangingPunct="1">
              <a:lnSpc>
                <a:spcPct val="90000"/>
              </a:lnSpc>
              <a:spcAft>
                <a:spcPts val="0"/>
              </a:spcAft>
              <a:defRPr/>
            </a:pPr>
            <a:r>
              <a:rPr lang="en-US" sz="6000" dirty="0">
                <a:solidFill>
                  <a:schemeClr val="bg1"/>
                </a:solidFill>
                <a:effectLst>
                  <a:outerShdw blurRad="38100" dist="38100" dir="2700000" algn="tl">
                    <a:srgbClr val="000000">
                      <a:alpha val="43137"/>
                    </a:srgbClr>
                  </a:outerShdw>
                </a:effectLst>
              </a:rPr>
              <a:t>THE MONEY SUPPLY</a:t>
            </a:r>
          </a:p>
        </p:txBody>
      </p:sp>
      <p:sp>
        <p:nvSpPr>
          <p:cNvPr id="3" name="Rectangle 2">
            <a:extLst>
              <a:ext uri="{FF2B5EF4-FFF2-40B4-BE49-F238E27FC236}">
                <a16:creationId xmlns:a16="http://schemas.microsoft.com/office/drawing/2014/main" id="{316113B5-A017-2D54-C43A-E3DCB9BF1C91}"/>
              </a:ext>
            </a:extLst>
          </p:cNvPr>
          <p:cNvSpPr/>
          <p:nvPr/>
        </p:nvSpPr>
        <p:spPr>
          <a:xfrm>
            <a:off x="14288" y="6553200"/>
            <a:ext cx="2751137" cy="276225"/>
          </a:xfrm>
          <a:prstGeom prst="rect">
            <a:avLst/>
          </a:prstGeom>
        </p:spPr>
        <p:txBody>
          <a:bodyPr wrap="none">
            <a:spAutoFit/>
          </a:bodyPr>
          <a:lstStyle/>
          <a:p>
            <a:pPr eaLnBrk="1" fontAlgn="auto" hangingPunct="1">
              <a:spcBef>
                <a:spcPts val="0"/>
              </a:spcBef>
              <a:spcAft>
                <a:spcPts val="0"/>
              </a:spcAft>
              <a:defRPr/>
            </a:pPr>
            <a:r>
              <a:rPr lang="en-US" sz="1200" dirty="0">
                <a:solidFill>
                  <a:srgbClr val="81E696"/>
                </a:solidFill>
                <a:latin typeface="Arial" panose="020B0604020202020204" pitchFamily="34" charset="0"/>
                <a:cs typeface="+mn-cs"/>
              </a:rPr>
              <a:t> </a:t>
            </a:r>
            <a:r>
              <a:rPr lang="en-US" sz="1200" dirty="0">
                <a:solidFill>
                  <a:srgbClr val="81E696"/>
                </a:solidFill>
                <a:latin typeface="Arial" panose="020B0604020202020204" pitchFamily="34" charset="0"/>
                <a:cs typeface="+mn-cs"/>
                <a:hlinkClick r:id="rId3" tooltip="Attribution License"/>
              </a:rPr>
              <a:t>Some rights reserved</a:t>
            </a:r>
            <a:r>
              <a:rPr lang="en-US" sz="1200" dirty="0">
                <a:solidFill>
                  <a:srgbClr val="81E696"/>
                </a:solidFill>
                <a:latin typeface="Arial" panose="020B0604020202020204" pitchFamily="34" charset="0"/>
                <a:cs typeface="+mn-cs"/>
              </a:rPr>
              <a:t> by </a:t>
            </a:r>
            <a:r>
              <a:rPr lang="en-US" sz="1200" dirty="0" err="1">
                <a:solidFill>
                  <a:srgbClr val="81E696"/>
                </a:solidFill>
                <a:latin typeface="Arial" panose="020B0604020202020204" pitchFamily="34" charset="0"/>
                <a:cs typeface="+mn-cs"/>
                <a:hlinkClick r:id="rId4"/>
              </a:rPr>
              <a:t>danielmoyle</a:t>
            </a:r>
            <a:endParaRPr lang="en-US" sz="1200" dirty="0">
              <a:solidFill>
                <a:srgbClr val="81E696"/>
              </a:solidFill>
              <a:latin typeface="Agency FB"/>
              <a:cs typeface="+mn-c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50505"/>
        </a:solidFill>
        <a:effectLst/>
      </p:bgPr>
    </p:bg>
    <p:spTree>
      <p:nvGrpSpPr>
        <p:cNvPr id="1" name=""/>
        <p:cNvGrpSpPr/>
        <p:nvPr/>
      </p:nvGrpSpPr>
      <p:grpSpPr>
        <a:xfrm>
          <a:off x="0" y="0"/>
          <a:ext cx="0" cy="0"/>
          <a:chOff x="0" y="0"/>
          <a:chExt cx="0" cy="0"/>
        </a:xfrm>
      </p:grpSpPr>
      <p:pic>
        <p:nvPicPr>
          <p:cNvPr id="422914" name="Picture 3">
            <a:extLst>
              <a:ext uri="{FF2B5EF4-FFF2-40B4-BE49-F238E27FC236}">
                <a16:creationId xmlns:a16="http://schemas.microsoft.com/office/drawing/2014/main" id="{BDC34E71-392B-A059-2301-C61E9D9F2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92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927E99A2-7619-C687-01D4-5B1E1DF5B9F9}"/>
              </a:ext>
            </a:extLst>
          </p:cNvPr>
          <p:cNvSpPr>
            <a:spLocks noGrp="1"/>
          </p:cNvSpPr>
          <p:nvPr>
            <p:ph idx="1"/>
          </p:nvPr>
        </p:nvSpPr>
        <p:spPr>
          <a:xfrm>
            <a:off x="5181600" y="2971800"/>
            <a:ext cx="3048000" cy="3505200"/>
          </a:xfrm>
        </p:spPr>
        <p:txBody>
          <a:bodyPr rtlCol="0">
            <a:normAutofit/>
          </a:bodyPr>
          <a:lstStyle/>
          <a:p>
            <a:pPr marL="0" indent="0" algn="ctr" eaLnBrk="1" fontAlgn="auto" hangingPunct="1">
              <a:spcAft>
                <a:spcPts val="0"/>
              </a:spcAft>
              <a:buFont typeface="Arial" panose="020B0604020202020204" pitchFamily="34" charset="0"/>
              <a:buNone/>
              <a:defRPr/>
            </a:pPr>
            <a:r>
              <a:rPr lang="en-US" sz="6600" b="1" dirty="0">
                <a:solidFill>
                  <a:schemeClr val="bg1">
                    <a:lumMod val="95000"/>
                  </a:schemeClr>
                </a:solidFill>
                <a:effectLst>
                  <a:outerShdw blurRad="38100" dist="38100" dir="2700000" algn="tl">
                    <a:srgbClr val="000000">
                      <a:alpha val="43137"/>
                    </a:srgbClr>
                  </a:outerShdw>
                </a:effectLst>
              </a:rPr>
              <a:t>SOUND MONEY</a:t>
            </a:r>
          </a:p>
          <a:p>
            <a:pPr marL="0" indent="0" algn="ctr" eaLnBrk="1" fontAlgn="auto" hangingPunct="1">
              <a:spcAft>
                <a:spcPts val="0"/>
              </a:spcAft>
              <a:buFont typeface="Arial" panose="020B0604020202020204" pitchFamily="34" charset="0"/>
              <a:buNone/>
              <a:defRPr/>
            </a:pPr>
            <a:r>
              <a:rPr lang="en-US" sz="3600" dirty="0">
                <a:solidFill>
                  <a:schemeClr val="bg1">
                    <a:lumMod val="95000"/>
                  </a:schemeClr>
                </a:solidFill>
                <a:effectLst>
                  <a:outerShdw blurRad="38100" dist="38100" dir="2700000" algn="tl">
                    <a:srgbClr val="000000">
                      <a:alpha val="43137"/>
                    </a:srgbClr>
                  </a:outerShdw>
                </a:effectLst>
                <a:latin typeface="+mj-lt"/>
              </a:rPr>
              <a:t>Store of Value</a:t>
            </a:r>
          </a:p>
          <a:p>
            <a:pPr marL="0" indent="0" algn="ctr" eaLnBrk="1" fontAlgn="auto" hangingPunct="1">
              <a:spcAft>
                <a:spcPts val="0"/>
              </a:spcAft>
              <a:buFont typeface="Arial" panose="020B0604020202020204" pitchFamily="34" charset="0"/>
              <a:buNone/>
              <a:defRPr/>
            </a:pPr>
            <a:r>
              <a:rPr lang="en-US" sz="3600" strike="sngStrike" dirty="0">
                <a:solidFill>
                  <a:schemeClr val="bg1">
                    <a:lumMod val="95000"/>
                  </a:schemeClr>
                </a:solidFill>
                <a:effectLst>
                  <a:outerShdw blurRad="38100" dist="38100" dir="2700000" algn="tl">
                    <a:srgbClr val="000000">
                      <a:alpha val="43137"/>
                    </a:srgbClr>
                  </a:outerShdw>
                </a:effectLst>
                <a:latin typeface="+mj-lt"/>
              </a:rPr>
              <a:t>Inflation</a:t>
            </a:r>
          </a:p>
        </p:txBody>
      </p:sp>
      <p:sp>
        <p:nvSpPr>
          <p:cNvPr id="4" name="Rectangle 3">
            <a:extLst>
              <a:ext uri="{FF2B5EF4-FFF2-40B4-BE49-F238E27FC236}">
                <a16:creationId xmlns:a16="http://schemas.microsoft.com/office/drawing/2014/main" id="{7F40BEE0-FFE5-77D3-BC8B-ED82F12A1BF9}"/>
              </a:ext>
            </a:extLst>
          </p:cNvPr>
          <p:cNvSpPr/>
          <p:nvPr/>
        </p:nvSpPr>
        <p:spPr>
          <a:xfrm>
            <a:off x="4419600" y="0"/>
            <a:ext cx="473075"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 name="Title 1">
            <a:extLst>
              <a:ext uri="{FF2B5EF4-FFF2-40B4-BE49-F238E27FC236}">
                <a16:creationId xmlns:a16="http://schemas.microsoft.com/office/drawing/2014/main" id="{75CED0F3-65A0-0BEF-CBBA-808076A2FB20}"/>
              </a:ext>
            </a:extLst>
          </p:cNvPr>
          <p:cNvSpPr>
            <a:spLocks noGrp="1"/>
          </p:cNvSpPr>
          <p:nvPr>
            <p:ph type="title"/>
          </p:nvPr>
        </p:nvSpPr>
        <p:spPr>
          <a:xfrm>
            <a:off x="4267200" y="685800"/>
            <a:ext cx="4876800" cy="22098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Gold </a:t>
            </a: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Standard</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23938" name="Picture 2">
            <a:extLst>
              <a:ext uri="{FF2B5EF4-FFF2-40B4-BE49-F238E27FC236}">
                <a16:creationId xmlns:a16="http://schemas.microsoft.com/office/drawing/2014/main" id="{175D3F51-0168-F31D-794E-6B28D4098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2B92C7F-3BCC-15B3-CFAB-4593B8FFA13A}"/>
              </a:ext>
            </a:extLst>
          </p:cNvPr>
          <p:cNvSpPr/>
          <p:nvPr/>
        </p:nvSpPr>
        <p:spPr>
          <a:xfrm>
            <a:off x="8213725" y="15875"/>
            <a:ext cx="473075"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0" name="Rectangle 9">
            <a:extLst>
              <a:ext uri="{FF2B5EF4-FFF2-40B4-BE49-F238E27FC236}">
                <a16:creationId xmlns:a16="http://schemas.microsoft.com/office/drawing/2014/main" id="{F8CB64FD-5344-3264-4C5B-A2EE25115C42}"/>
              </a:ext>
            </a:extLst>
          </p:cNvPr>
          <p:cNvSpPr/>
          <p:nvPr/>
        </p:nvSpPr>
        <p:spPr>
          <a:xfrm flipH="1">
            <a:off x="1828800" y="7938"/>
            <a:ext cx="30480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 name="Title 1">
            <a:extLst>
              <a:ext uri="{FF2B5EF4-FFF2-40B4-BE49-F238E27FC236}">
                <a16:creationId xmlns:a16="http://schemas.microsoft.com/office/drawing/2014/main" id="{196AC637-9DF1-46D7-9B5F-714904CEB0CA}"/>
              </a:ext>
            </a:extLst>
          </p:cNvPr>
          <p:cNvSpPr>
            <a:spLocks noGrp="1"/>
          </p:cNvSpPr>
          <p:nvPr>
            <p:ph type="title"/>
          </p:nvPr>
        </p:nvSpPr>
        <p:spPr>
          <a:xfrm>
            <a:off x="228600" y="4572000"/>
            <a:ext cx="5410200" cy="11430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eaLnBrk="1" fontAlgn="auto" hangingPunct="1">
              <a:spcAft>
                <a:spcPts val="0"/>
              </a:spcAft>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Bimetallism</a:t>
            </a:r>
          </a:p>
        </p:txBody>
      </p:sp>
      <p:sp>
        <p:nvSpPr>
          <p:cNvPr id="6" name="Rectangle 5">
            <a:extLst>
              <a:ext uri="{FF2B5EF4-FFF2-40B4-BE49-F238E27FC236}">
                <a16:creationId xmlns:a16="http://schemas.microsoft.com/office/drawing/2014/main" id="{326C0729-8C4A-2424-8E6E-4A335676A15C}"/>
              </a:ext>
            </a:extLst>
          </p:cNvPr>
          <p:cNvSpPr/>
          <p:nvPr/>
        </p:nvSpPr>
        <p:spPr>
          <a:xfrm>
            <a:off x="5486400" y="6477000"/>
            <a:ext cx="3606800" cy="307975"/>
          </a:xfrm>
          <a:prstGeom prst="rect">
            <a:avLst/>
          </a:prstGeom>
        </p:spPr>
        <p:txBody>
          <a:bodyPr wrap="none">
            <a:spAutoFit/>
          </a:bodyPr>
          <a:lstStyle/>
          <a:p>
            <a:pPr eaLnBrk="1" fontAlgn="auto" hangingPunct="1">
              <a:spcBef>
                <a:spcPts val="0"/>
              </a:spcBef>
              <a:spcAft>
                <a:spcPts val="0"/>
              </a:spcAft>
              <a:defRPr/>
            </a:pPr>
            <a:r>
              <a:rPr lang="en-US" sz="1400" dirty="0">
                <a:solidFill>
                  <a:srgbClr val="81E696"/>
                </a:solidFill>
                <a:latin typeface="Arial" panose="020B0604020202020204" pitchFamily="34" charset="0"/>
                <a:cs typeface="+mn-cs"/>
                <a:hlinkClick r:id="rId4" tooltip="Attribution License"/>
              </a:rPr>
              <a:t>Some rights reserved</a:t>
            </a:r>
            <a:r>
              <a:rPr lang="en-US" sz="1400" dirty="0">
                <a:solidFill>
                  <a:srgbClr val="81E696"/>
                </a:solidFill>
                <a:latin typeface="Arial" panose="020B0604020202020204" pitchFamily="34" charset="0"/>
                <a:cs typeface="+mn-cs"/>
              </a:rPr>
              <a:t> by </a:t>
            </a:r>
            <a:r>
              <a:rPr lang="en-US" sz="1400" dirty="0" err="1">
                <a:solidFill>
                  <a:srgbClr val="81E696"/>
                </a:solidFill>
                <a:latin typeface="Arial" panose="020B0604020202020204" pitchFamily="34" charset="0"/>
                <a:cs typeface="+mn-cs"/>
                <a:hlinkClick r:id="rId5"/>
              </a:rPr>
              <a:t>digitalmoneyworld</a:t>
            </a:r>
            <a:endParaRPr lang="en-US" sz="1400" dirty="0">
              <a:solidFill>
                <a:srgbClr val="81E696"/>
              </a:solidFill>
              <a:latin typeface="Agency FB"/>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24962" name="Picture 2">
            <a:extLst>
              <a:ext uri="{FF2B5EF4-FFF2-40B4-BE49-F238E27FC236}">
                <a16:creationId xmlns:a16="http://schemas.microsoft.com/office/drawing/2014/main" id="{85F37347-DFEC-893A-E034-B74402E5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95C2F02-F90E-DBDD-B013-6C8B6B07C855}"/>
              </a:ext>
            </a:extLst>
          </p:cNvPr>
          <p:cNvSpPr/>
          <p:nvPr/>
        </p:nvSpPr>
        <p:spPr>
          <a:xfrm>
            <a:off x="8213725" y="15875"/>
            <a:ext cx="473075"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0" name="Rectangle 9">
            <a:extLst>
              <a:ext uri="{FF2B5EF4-FFF2-40B4-BE49-F238E27FC236}">
                <a16:creationId xmlns:a16="http://schemas.microsoft.com/office/drawing/2014/main" id="{95B51BE5-C3E8-02B4-B09E-1AFC691702DC}"/>
              </a:ext>
            </a:extLst>
          </p:cNvPr>
          <p:cNvSpPr/>
          <p:nvPr/>
        </p:nvSpPr>
        <p:spPr>
          <a:xfrm flipH="1">
            <a:off x="1828800" y="7938"/>
            <a:ext cx="30480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 name="Title 1">
            <a:extLst>
              <a:ext uri="{FF2B5EF4-FFF2-40B4-BE49-F238E27FC236}">
                <a16:creationId xmlns:a16="http://schemas.microsoft.com/office/drawing/2014/main" id="{BAD2EDD3-13E1-4CA5-4C1C-A4D6616C0A86}"/>
              </a:ext>
            </a:extLst>
          </p:cNvPr>
          <p:cNvSpPr>
            <a:spLocks noGrp="1"/>
          </p:cNvSpPr>
          <p:nvPr>
            <p:ph type="title"/>
          </p:nvPr>
        </p:nvSpPr>
        <p:spPr>
          <a:xfrm>
            <a:off x="0" y="4571999"/>
            <a:ext cx="5410200" cy="1815735"/>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lnSpc>
                <a:spcPct val="85000"/>
              </a:lnSpc>
              <a:spcAft>
                <a:spcPts val="0"/>
              </a:spcAft>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Forms of </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Currency</a:t>
            </a:r>
          </a:p>
        </p:txBody>
      </p:sp>
      <p:sp>
        <p:nvSpPr>
          <p:cNvPr id="5" name="Rectangle 4">
            <a:extLst>
              <a:ext uri="{FF2B5EF4-FFF2-40B4-BE49-F238E27FC236}">
                <a16:creationId xmlns:a16="http://schemas.microsoft.com/office/drawing/2014/main" id="{4A3D9873-956B-6A2C-BF26-B9F4E3C360E1}"/>
              </a:ext>
            </a:extLst>
          </p:cNvPr>
          <p:cNvSpPr/>
          <p:nvPr/>
        </p:nvSpPr>
        <p:spPr>
          <a:xfrm>
            <a:off x="536059" y="-228600"/>
            <a:ext cx="1826141" cy="4508927"/>
          </a:xfrm>
          <a:prstGeom prst="rect">
            <a:avLst/>
          </a:prstGeom>
        </p:spPr>
        <p:txBody>
          <a:bodyPr wrap="none">
            <a:spAutoFit/>
            <a:scene3d>
              <a:camera prst="orthographicFront"/>
              <a:lightRig rig="soft" dir="t">
                <a:rot lat="0" lon="0" rev="10800000"/>
              </a:lightRig>
            </a:scene3d>
            <a:sp3d>
              <a:bevelT w="27940" h="12700"/>
              <a:contourClr>
                <a:srgbClr val="DDDDDD"/>
              </a:contourClr>
            </a:sp3d>
          </a:bodyPr>
          <a:lstStyle/>
          <a:p>
            <a:pPr eaLnBrk="1" fontAlgn="auto" hangingPunct="1">
              <a:spcBef>
                <a:spcPts val="0"/>
              </a:spcBef>
              <a:spcAft>
                <a:spcPts val="0"/>
              </a:spcAft>
              <a:defRPr/>
            </a:pPr>
            <a:r>
              <a:rPr lang="en-US" sz="28700" b="1" spc="150" dirty="0">
                <a:ln w="11430"/>
                <a:solidFill>
                  <a:srgbClr val="F8F8F8"/>
                </a:solidFill>
                <a:effectLst>
                  <a:outerShdw blurRad="25400" algn="tl" rotWithShape="0">
                    <a:srgbClr val="000000">
                      <a:alpha val="43000"/>
                    </a:srgbClr>
                  </a:outerShdw>
                </a:effectLst>
                <a:latin typeface="Agency FB"/>
                <a:cs typeface="+mn-cs"/>
              </a:rPr>
              <a:t>2</a:t>
            </a:r>
          </a:p>
        </p:txBody>
      </p:sp>
      <p:sp>
        <p:nvSpPr>
          <p:cNvPr id="6" name="Rectangle 5">
            <a:extLst>
              <a:ext uri="{FF2B5EF4-FFF2-40B4-BE49-F238E27FC236}">
                <a16:creationId xmlns:a16="http://schemas.microsoft.com/office/drawing/2014/main" id="{D5DF7817-6801-B961-8594-2BE24395E234}"/>
              </a:ext>
            </a:extLst>
          </p:cNvPr>
          <p:cNvSpPr/>
          <p:nvPr/>
        </p:nvSpPr>
        <p:spPr>
          <a:xfrm>
            <a:off x="5486400" y="6477000"/>
            <a:ext cx="3606800" cy="307975"/>
          </a:xfrm>
          <a:prstGeom prst="rect">
            <a:avLst/>
          </a:prstGeom>
        </p:spPr>
        <p:txBody>
          <a:bodyPr wrap="none">
            <a:spAutoFit/>
          </a:bodyPr>
          <a:lstStyle/>
          <a:p>
            <a:pPr eaLnBrk="1" fontAlgn="auto" hangingPunct="1">
              <a:spcBef>
                <a:spcPts val="0"/>
              </a:spcBef>
              <a:spcAft>
                <a:spcPts val="0"/>
              </a:spcAft>
              <a:defRPr/>
            </a:pPr>
            <a:r>
              <a:rPr lang="en-US" sz="1400" dirty="0">
                <a:solidFill>
                  <a:srgbClr val="81E696"/>
                </a:solidFill>
                <a:latin typeface="Arial" panose="020B0604020202020204" pitchFamily="34" charset="0"/>
                <a:cs typeface="+mn-cs"/>
                <a:hlinkClick r:id="rId4" tooltip="Attribution License"/>
              </a:rPr>
              <a:t>Some rights reserved</a:t>
            </a:r>
            <a:r>
              <a:rPr lang="en-US" sz="1400" dirty="0">
                <a:solidFill>
                  <a:srgbClr val="81E696"/>
                </a:solidFill>
                <a:latin typeface="Arial" panose="020B0604020202020204" pitchFamily="34" charset="0"/>
                <a:cs typeface="+mn-cs"/>
              </a:rPr>
              <a:t> by </a:t>
            </a:r>
            <a:r>
              <a:rPr lang="en-US" sz="1400" dirty="0" err="1">
                <a:solidFill>
                  <a:srgbClr val="81E696"/>
                </a:solidFill>
                <a:latin typeface="Arial" panose="020B0604020202020204" pitchFamily="34" charset="0"/>
                <a:cs typeface="+mn-cs"/>
                <a:hlinkClick r:id="rId5"/>
              </a:rPr>
              <a:t>digitalmoneyworld</a:t>
            </a:r>
            <a:endParaRPr lang="en-US" sz="1400" dirty="0">
              <a:solidFill>
                <a:srgbClr val="81E696"/>
              </a:solidFill>
              <a:latin typeface="Agency FB"/>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1B4F7C-77DB-8CE3-F800-2AAB6B683E50}"/>
              </a:ext>
            </a:extLst>
          </p:cNvPr>
          <p:cNvSpPr/>
          <p:nvPr/>
        </p:nvSpPr>
        <p:spPr>
          <a:xfrm>
            <a:off x="8213725" y="15875"/>
            <a:ext cx="473075" cy="6842125"/>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0" name="Rectangle 9">
            <a:extLst>
              <a:ext uri="{FF2B5EF4-FFF2-40B4-BE49-F238E27FC236}">
                <a16:creationId xmlns:a16="http://schemas.microsoft.com/office/drawing/2014/main" id="{4AFCADD9-8725-902A-6419-B6AE49812DC5}"/>
              </a:ext>
            </a:extLst>
          </p:cNvPr>
          <p:cNvSpPr/>
          <p:nvPr/>
        </p:nvSpPr>
        <p:spPr>
          <a:xfrm flipH="1">
            <a:off x="1828800" y="7938"/>
            <a:ext cx="304800" cy="6850062"/>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425988" name="Picture 2">
            <a:extLst>
              <a:ext uri="{FF2B5EF4-FFF2-40B4-BE49-F238E27FC236}">
                <a16:creationId xmlns:a16="http://schemas.microsoft.com/office/drawing/2014/main" id="{C343BBDE-2DBC-5B18-35C8-F1F914459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40" r="9258"/>
          <a:stretch>
            <a:fillRect/>
          </a:stretch>
        </p:blipFill>
        <p:spPr bwMode="auto">
          <a:xfrm>
            <a:off x="1127125" y="-61913"/>
            <a:ext cx="70104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B1C4C34-07C2-23CA-F361-DB33A7F162B1}"/>
              </a:ext>
            </a:extLst>
          </p:cNvPr>
          <p:cNvSpPr/>
          <p:nvPr/>
        </p:nvSpPr>
        <p:spPr>
          <a:xfrm>
            <a:off x="2410485" y="520273"/>
            <a:ext cx="4363695" cy="4508927"/>
          </a:xfrm>
          <a:prstGeom prst="rect">
            <a:avLst/>
          </a:prstGeom>
        </p:spPr>
        <p:txBody>
          <a:bodyPr wrap="none">
            <a:spAutoFit/>
            <a:scene3d>
              <a:camera prst="orthographicFront"/>
              <a:lightRig rig="soft" dir="t">
                <a:rot lat="0" lon="0" rev="10800000"/>
              </a:lightRig>
            </a:scene3d>
            <a:sp3d>
              <a:bevelT w="27940" h="12700"/>
              <a:contourClr>
                <a:srgbClr val="DDDDDD"/>
              </a:contourClr>
            </a:sp3d>
          </a:bodyPr>
          <a:lstStyle/>
          <a:p>
            <a:pPr eaLnBrk="1" fontAlgn="auto" hangingPunct="1">
              <a:spcBef>
                <a:spcPts val="0"/>
              </a:spcBef>
              <a:spcAft>
                <a:spcPts val="0"/>
              </a:spcAft>
              <a:defRPr/>
            </a:pPr>
            <a:r>
              <a:rPr lang="en-US" sz="28700" b="1" spc="150" dirty="0">
                <a:ln w="11430"/>
                <a:solidFill>
                  <a:srgbClr val="000000"/>
                </a:solidFill>
                <a:effectLst>
                  <a:outerShdw blurRad="25400" algn="tl" rotWithShape="0">
                    <a:srgbClr val="000000">
                      <a:alpha val="43000"/>
                    </a:srgbClr>
                  </a:outerShdw>
                </a:effectLst>
                <a:latin typeface="Agency FB"/>
                <a:cs typeface="+mn-cs"/>
              </a:rPr>
              <a:t>16:1</a:t>
            </a:r>
          </a:p>
        </p:txBody>
      </p:sp>
      <p:sp>
        <p:nvSpPr>
          <p:cNvPr id="6" name="Rectangle 5">
            <a:extLst>
              <a:ext uri="{FF2B5EF4-FFF2-40B4-BE49-F238E27FC236}">
                <a16:creationId xmlns:a16="http://schemas.microsoft.com/office/drawing/2014/main" id="{D217804B-4332-8DCE-E7E2-85C4C3E89582}"/>
              </a:ext>
            </a:extLst>
          </p:cNvPr>
          <p:cNvSpPr/>
          <p:nvPr/>
        </p:nvSpPr>
        <p:spPr>
          <a:xfrm>
            <a:off x="6226175" y="6477000"/>
            <a:ext cx="2841625" cy="307975"/>
          </a:xfrm>
          <a:prstGeom prst="rect">
            <a:avLst/>
          </a:prstGeom>
        </p:spPr>
        <p:txBody>
          <a:bodyPr wrap="none">
            <a:spAutoFit/>
          </a:bodyPr>
          <a:lstStyle/>
          <a:p>
            <a:pPr eaLnBrk="1" fontAlgn="auto" hangingPunct="1">
              <a:spcBef>
                <a:spcPts val="0"/>
              </a:spcBef>
              <a:spcAft>
                <a:spcPts val="0"/>
              </a:spcAft>
              <a:defRPr/>
            </a:pPr>
            <a:r>
              <a:rPr lang="en-US" sz="1400" dirty="0">
                <a:solidFill>
                  <a:srgbClr val="81E696"/>
                </a:solidFill>
                <a:latin typeface="Arial" panose="020B0604020202020204" pitchFamily="34" charset="0"/>
                <a:cs typeface="+mn-cs"/>
                <a:hlinkClick r:id="rId4" tooltip="Attribution License"/>
              </a:rPr>
              <a:t>Some rights reserved</a:t>
            </a:r>
            <a:r>
              <a:rPr lang="en-US" sz="1400" dirty="0">
                <a:solidFill>
                  <a:srgbClr val="81E696"/>
                </a:solidFill>
                <a:latin typeface="Arial" panose="020B0604020202020204" pitchFamily="34" charset="0"/>
                <a:cs typeface="+mn-cs"/>
              </a:rPr>
              <a:t> by </a:t>
            </a:r>
            <a:r>
              <a:rPr lang="en-US" sz="1400" dirty="0" err="1">
                <a:solidFill>
                  <a:srgbClr val="81E696"/>
                </a:solidFill>
                <a:latin typeface="Arial" panose="020B0604020202020204" pitchFamily="34" charset="0"/>
                <a:cs typeface="+mn-cs"/>
                <a:hlinkClick r:id="rId5"/>
              </a:rPr>
              <a:t>sirqitous</a:t>
            </a:r>
            <a:endParaRPr lang="en-US" sz="1400" dirty="0">
              <a:solidFill>
                <a:srgbClr val="81E696"/>
              </a:solidFill>
              <a:latin typeface="Agency FB"/>
              <a:cs typeface="+mn-cs"/>
            </a:endParaRPr>
          </a:p>
        </p:txBody>
      </p:sp>
      <p:sp>
        <p:nvSpPr>
          <p:cNvPr id="425991" name="TextBox 1">
            <a:extLst>
              <a:ext uri="{FF2B5EF4-FFF2-40B4-BE49-F238E27FC236}">
                <a16:creationId xmlns:a16="http://schemas.microsoft.com/office/drawing/2014/main" id="{C78901B4-C9B5-769A-E144-D9510F6CBE75}"/>
              </a:ext>
            </a:extLst>
          </p:cNvPr>
          <p:cNvSpPr txBox="1">
            <a:spLocks noChangeArrowheads="1"/>
          </p:cNvSpPr>
          <p:nvPr/>
        </p:nvSpPr>
        <p:spPr bwMode="auto">
          <a:xfrm rot="-944666">
            <a:off x="52388" y="430213"/>
            <a:ext cx="2728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gency FB" panose="020B0503020202020204" pitchFamily="34" charset="0"/>
              </a:defRPr>
            </a:lvl1pPr>
            <a:lvl2pPr marL="742950" indent="-285750">
              <a:spcBef>
                <a:spcPct val="20000"/>
              </a:spcBef>
              <a:buFont typeface="Arial" panose="020B0604020202020204" pitchFamily="34" charset="0"/>
              <a:buChar char="–"/>
              <a:defRPr sz="2800">
                <a:solidFill>
                  <a:schemeClr val="tx1"/>
                </a:solidFill>
                <a:latin typeface="Agency FB" panose="020B0503020202020204" pitchFamily="34" charset="0"/>
              </a:defRPr>
            </a:lvl2pPr>
            <a:lvl3pPr marL="1143000" indent="-228600">
              <a:spcBef>
                <a:spcPct val="20000"/>
              </a:spcBef>
              <a:buFont typeface="Arial" panose="020B0604020202020204" pitchFamily="34" charset="0"/>
              <a:buChar char="•"/>
              <a:defRPr sz="2400">
                <a:solidFill>
                  <a:schemeClr val="tx1"/>
                </a:solidFill>
                <a:latin typeface="Agency FB" panose="020B0503020202020204" pitchFamily="34" charset="0"/>
              </a:defRPr>
            </a:lvl3pPr>
            <a:lvl4pPr marL="1600200" indent="-228600">
              <a:spcBef>
                <a:spcPct val="20000"/>
              </a:spcBef>
              <a:buFont typeface="Arial" panose="020B0604020202020204" pitchFamily="34" charset="0"/>
              <a:buChar char="–"/>
              <a:defRPr sz="2000">
                <a:solidFill>
                  <a:schemeClr val="tx1"/>
                </a:solidFill>
                <a:latin typeface="Agency FB" panose="020B0503020202020204" pitchFamily="34" charset="0"/>
              </a:defRPr>
            </a:lvl4pPr>
            <a:lvl5pPr marL="2057400" indent="-228600">
              <a:spcBef>
                <a:spcPct val="20000"/>
              </a:spcBef>
              <a:buFont typeface="Arial" panose="020B0604020202020204" pitchFamily="34" charset="0"/>
              <a:buChar char="»"/>
              <a:defRPr sz="2000">
                <a:solidFill>
                  <a:schemeClr val="tx1"/>
                </a:solidFill>
                <a:latin typeface="Agency FB" panose="020B05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gency FB" panose="020B05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gency FB" panose="020B05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gency FB" panose="020B05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gency FB" panose="020B0503020202020204" pitchFamily="34" charset="0"/>
              </a:defRPr>
            </a:lvl9pPr>
          </a:lstStyle>
          <a:p>
            <a:pPr>
              <a:spcBef>
                <a:spcPct val="0"/>
              </a:spcBef>
              <a:buFontTx/>
              <a:buNone/>
            </a:pPr>
            <a:r>
              <a:rPr lang="en-US" altLang="en-US" sz="4000" b="1">
                <a:solidFill>
                  <a:schemeClr val="bg1"/>
                </a:solidFill>
                <a:latin typeface="Calibri" panose="020F0502020204030204" pitchFamily="34" charset="0"/>
              </a:rPr>
              <a:t>Bi-metalism</a:t>
            </a:r>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le 1">
            <a:extLst>
              <a:ext uri="{FF2B5EF4-FFF2-40B4-BE49-F238E27FC236}">
                <a16:creationId xmlns:a16="http://schemas.microsoft.com/office/drawing/2014/main" id="{1840E9EB-8B86-7AC1-A79C-E1D7BDF0500B}"/>
              </a:ext>
            </a:extLst>
          </p:cNvPr>
          <p:cNvSpPr>
            <a:spLocks noGrp="1" noChangeArrowheads="1"/>
          </p:cNvSpPr>
          <p:nvPr>
            <p:ph type="title"/>
          </p:nvPr>
        </p:nvSpPr>
        <p:spPr>
          <a:xfrm>
            <a:off x="457200" y="274638"/>
            <a:ext cx="8229600" cy="411162"/>
          </a:xfrm>
        </p:spPr>
        <p:txBody>
          <a:bodyPr/>
          <a:lstStyle/>
          <a:p>
            <a:r>
              <a:rPr lang="en-US" altLang="en-US" sz="3200"/>
              <a:t>Floorplan of Tenement Row</a:t>
            </a:r>
          </a:p>
        </p:txBody>
      </p:sp>
      <p:pic>
        <p:nvPicPr>
          <p:cNvPr id="5" name="Picture 4">
            <a:extLst>
              <a:ext uri="{FF2B5EF4-FFF2-40B4-BE49-F238E27FC236}">
                <a16:creationId xmlns:a16="http://schemas.microsoft.com/office/drawing/2014/main" id="{3E2240C3-5C1D-8004-EBE1-B40E07118E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263" y="762000"/>
            <a:ext cx="79914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hought Bubble: Cloud 5">
            <a:extLst>
              <a:ext uri="{FF2B5EF4-FFF2-40B4-BE49-F238E27FC236}">
                <a16:creationId xmlns:a16="http://schemas.microsoft.com/office/drawing/2014/main" id="{1916883F-8AA4-2EB5-12B5-8B0C4D00DB0B}"/>
              </a:ext>
            </a:extLst>
          </p:cNvPr>
          <p:cNvSpPr/>
          <p:nvPr/>
        </p:nvSpPr>
        <p:spPr>
          <a:xfrm>
            <a:off x="5791200" y="1295400"/>
            <a:ext cx="2286000" cy="1600200"/>
          </a:xfrm>
          <a:prstGeom prst="cloudCallout">
            <a:avLst>
              <a:gd name="adj1" fmla="val -41241"/>
              <a:gd name="adj2" fmla="val 7766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Mom!! Where is the bathroom?</a:t>
            </a:r>
          </a:p>
        </p:txBody>
      </p:sp>
      <p:sp>
        <p:nvSpPr>
          <p:cNvPr id="7" name="Thought Bubble: Cloud 6">
            <a:extLst>
              <a:ext uri="{FF2B5EF4-FFF2-40B4-BE49-F238E27FC236}">
                <a16:creationId xmlns:a16="http://schemas.microsoft.com/office/drawing/2014/main" id="{9C824F52-B5C5-A5B9-957C-E183D630DF30}"/>
              </a:ext>
            </a:extLst>
          </p:cNvPr>
          <p:cNvSpPr/>
          <p:nvPr/>
        </p:nvSpPr>
        <p:spPr>
          <a:xfrm rot="518378">
            <a:off x="5915025" y="4624388"/>
            <a:ext cx="2514600" cy="1828800"/>
          </a:xfrm>
          <a:prstGeom prst="cloudCallout">
            <a:avLst>
              <a:gd name="adj1" fmla="val -39490"/>
              <a:gd name="adj2" fmla="val -7035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Outside in the hall.  We share it with the neighbors</a:t>
            </a:r>
          </a:p>
        </p:txBody>
      </p:sp>
      <p:grpSp>
        <p:nvGrpSpPr>
          <p:cNvPr id="307206" name="Group 20">
            <a:extLst>
              <a:ext uri="{FF2B5EF4-FFF2-40B4-BE49-F238E27FC236}">
                <a16:creationId xmlns:a16="http://schemas.microsoft.com/office/drawing/2014/main" id="{67584B74-38F0-7413-B28B-ABDE98B1FF35}"/>
              </a:ext>
            </a:extLst>
          </p:cNvPr>
          <p:cNvGrpSpPr>
            <a:grpSpLocks/>
          </p:cNvGrpSpPr>
          <p:nvPr/>
        </p:nvGrpSpPr>
        <p:grpSpPr bwMode="auto">
          <a:xfrm>
            <a:off x="1143000" y="1295400"/>
            <a:ext cx="2700338" cy="1371600"/>
            <a:chOff x="1143000" y="1295400"/>
            <a:chExt cx="2701082" cy="1371600"/>
          </a:xfrm>
        </p:grpSpPr>
        <p:sp>
          <p:nvSpPr>
            <p:cNvPr id="8" name="Callout: Bent Line with Border and Accent Bar 7">
              <a:extLst>
                <a:ext uri="{FF2B5EF4-FFF2-40B4-BE49-F238E27FC236}">
                  <a16:creationId xmlns:a16="http://schemas.microsoft.com/office/drawing/2014/main" id="{EC9D1B86-1EDF-3595-D561-AB4FD1BDA1DA}"/>
                </a:ext>
              </a:extLst>
            </p:cNvPr>
            <p:cNvSpPr/>
            <p:nvPr/>
          </p:nvSpPr>
          <p:spPr>
            <a:xfrm>
              <a:off x="2133873" y="1295400"/>
              <a:ext cx="1710209" cy="838200"/>
            </a:xfrm>
            <a:prstGeom prst="accentBorderCallout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No windows in some rooms</a:t>
              </a:r>
            </a:p>
            <a:p>
              <a:pPr algn="ctr">
                <a:defRPr/>
              </a:pPr>
              <a:r>
                <a:rPr lang="en-US" dirty="0">
                  <a:solidFill>
                    <a:schemeClr val="tx1"/>
                  </a:solidFill>
                </a:rPr>
                <a:t>CALIENTE</a:t>
              </a:r>
            </a:p>
          </p:txBody>
        </p:sp>
        <p:cxnSp>
          <p:nvCxnSpPr>
            <p:cNvPr id="10" name="Straight Arrow Connector 9">
              <a:extLst>
                <a:ext uri="{FF2B5EF4-FFF2-40B4-BE49-F238E27FC236}">
                  <a16:creationId xmlns:a16="http://schemas.microsoft.com/office/drawing/2014/main" id="{54CAA4C8-3CE3-4A34-E093-0E2B2AC4BACB}"/>
                </a:ext>
              </a:extLst>
            </p:cNvPr>
            <p:cNvCxnSpPr>
              <a:cxnSpLocks/>
            </p:cNvCxnSpPr>
            <p:nvPr/>
          </p:nvCxnSpPr>
          <p:spPr>
            <a:xfrm flipH="1">
              <a:off x="1143000" y="2133600"/>
              <a:ext cx="249307" cy="533400"/>
            </a:xfrm>
            <a:prstGeom prst="straightConnector1">
              <a:avLst/>
            </a:prstGeom>
            <a:ln w="47625">
              <a:solidFill>
                <a:schemeClr val="accent1">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013359B7-B1F3-1C53-C955-2FC36C34E9EF}"/>
                </a:ext>
              </a:extLst>
            </p:cNvPr>
            <p:cNvCxnSpPr>
              <a:cxnSpLocks/>
            </p:cNvCxnSpPr>
            <p:nvPr/>
          </p:nvCxnSpPr>
          <p:spPr>
            <a:xfrm>
              <a:off x="1981431" y="1917700"/>
              <a:ext cx="0" cy="673100"/>
            </a:xfrm>
            <a:prstGeom prst="straightConnector1">
              <a:avLst/>
            </a:prstGeom>
            <a:ln w="47625">
              <a:solidFill>
                <a:schemeClr val="accent1">
                  <a:lumMod val="75000"/>
                </a:schemeClr>
              </a:solidFill>
              <a:tailEnd type="triangle"/>
            </a:ln>
          </p:spPr>
          <p:style>
            <a:lnRef idx="1">
              <a:schemeClr val="accent6"/>
            </a:lnRef>
            <a:fillRef idx="0">
              <a:schemeClr val="accent6"/>
            </a:fillRef>
            <a:effectRef idx="0">
              <a:schemeClr val="accent6"/>
            </a:effectRef>
            <a:fontRef idx="minor">
              <a:schemeClr val="tx1"/>
            </a:fontRef>
          </p:style>
        </p:cxnSp>
      </p:grpSp>
      <p:pic>
        <p:nvPicPr>
          <p:cNvPr id="16" name="Picture 15">
            <a:extLst>
              <a:ext uri="{FF2B5EF4-FFF2-40B4-BE49-F238E27FC236}">
                <a16:creationId xmlns:a16="http://schemas.microsoft.com/office/drawing/2014/main" id="{6961A4AC-CEF9-DC82-B47A-9897ED7EDA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263" y="4754563"/>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50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1" presetClass="entr" presetSubtype="0" fill="hold" nodeType="clickEffect">
                                  <p:stCondLst>
                                    <p:cond delay="200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mph" presetSubtype="0" fill="hold" nodeType="clickEffect">
                                  <p:stCondLst>
                                    <p:cond delay="0"/>
                                  </p:stCondLst>
                                  <p:childTnLst>
                                    <p:animScale>
                                      <p:cBhvr>
                                        <p:cTn id="27"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5ACAC"/>
            </a:gs>
            <a:gs pos="7001">
              <a:srgbClr val="B5ACAC"/>
            </a:gs>
            <a:gs pos="74001">
              <a:srgbClr val="D9D9D9"/>
            </a:gs>
            <a:gs pos="100000">
              <a:srgbClr val="F2F2F2"/>
            </a:gs>
          </a:gsLst>
          <a:lin ang="5400000"/>
        </a:gradFill>
        <a:effectLst/>
      </p:bgPr>
    </p:bg>
    <p:spTree>
      <p:nvGrpSpPr>
        <p:cNvPr id="1" name=""/>
        <p:cNvGrpSpPr/>
        <p:nvPr/>
      </p:nvGrpSpPr>
      <p:grpSpPr>
        <a:xfrm>
          <a:off x="0" y="0"/>
          <a:ext cx="0" cy="0"/>
          <a:chOff x="0" y="0"/>
          <a:chExt cx="0" cy="0"/>
        </a:xfrm>
      </p:grpSpPr>
      <p:pic>
        <p:nvPicPr>
          <p:cNvPr id="427010" name="Picture 2">
            <a:extLst>
              <a:ext uri="{FF2B5EF4-FFF2-40B4-BE49-F238E27FC236}">
                <a16:creationId xmlns:a16="http://schemas.microsoft.com/office/drawing/2014/main" id="{942F4192-5C77-02BE-8146-5F1ADFC51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050" y="228600"/>
            <a:ext cx="673735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060E19C-4818-93C9-6257-C805F957591F}"/>
              </a:ext>
            </a:extLst>
          </p:cNvPr>
          <p:cNvSpPr/>
          <p:nvPr/>
        </p:nvSpPr>
        <p:spPr>
          <a:xfrm>
            <a:off x="-23813" y="6096000"/>
            <a:ext cx="1439863" cy="738188"/>
          </a:xfrm>
          <a:prstGeom prst="rect">
            <a:avLst/>
          </a:prstGeom>
        </p:spPr>
        <p:txBody>
          <a:bodyPr wrap="none">
            <a:spAutoFit/>
          </a:bodyPr>
          <a:lstStyle/>
          <a:p>
            <a:pPr eaLnBrk="1" fontAlgn="auto" hangingPunct="1">
              <a:spcBef>
                <a:spcPts val="0"/>
              </a:spcBef>
              <a:spcAft>
                <a:spcPts val="0"/>
              </a:spcAft>
              <a:defRPr/>
            </a:pPr>
            <a:endParaRPr lang="en-US" sz="1400" dirty="0">
              <a:solidFill>
                <a:srgbClr val="000000"/>
              </a:solidFill>
              <a:latin typeface="Arial" panose="020B0604020202020204" pitchFamily="34" charset="0"/>
              <a:cs typeface="+mn-cs"/>
            </a:endParaRPr>
          </a:p>
          <a:p>
            <a:pPr eaLnBrk="1" fontAlgn="auto" hangingPunct="1">
              <a:spcBef>
                <a:spcPts val="0"/>
              </a:spcBef>
              <a:spcAft>
                <a:spcPts val="0"/>
              </a:spcAft>
              <a:defRPr/>
            </a:pPr>
            <a:r>
              <a:rPr lang="en-US" sz="1400" dirty="0">
                <a:solidFill>
                  <a:srgbClr val="000000"/>
                </a:solidFill>
                <a:latin typeface="Arial" panose="020B0604020202020204" pitchFamily="34" charset="0"/>
                <a:cs typeface="+mn-cs"/>
              </a:rPr>
              <a:t>Chart by: </a:t>
            </a:r>
          </a:p>
          <a:p>
            <a:pPr eaLnBrk="1" fontAlgn="auto" hangingPunct="1">
              <a:spcBef>
                <a:spcPts val="0"/>
              </a:spcBef>
              <a:spcAft>
                <a:spcPts val="0"/>
              </a:spcAft>
              <a:defRPr/>
            </a:pPr>
            <a:r>
              <a:rPr lang="en-US" sz="1400" dirty="0" err="1">
                <a:solidFill>
                  <a:srgbClr val="000000"/>
                </a:solidFill>
                <a:latin typeface="Arial" panose="020B0604020202020204" pitchFamily="34" charset="0"/>
                <a:cs typeface="+mn-cs"/>
              </a:rPr>
              <a:t>Paweł</a:t>
            </a:r>
            <a:r>
              <a:rPr lang="en-US" sz="1400" dirty="0">
                <a:solidFill>
                  <a:srgbClr val="000000"/>
                </a:solidFill>
                <a:latin typeface="Arial" panose="020B0604020202020204" pitchFamily="34" charset="0"/>
                <a:cs typeface="+mn-cs"/>
              </a:rPr>
              <a:t> </a:t>
            </a:r>
            <a:r>
              <a:rPr lang="en-US" sz="1400" dirty="0" err="1">
                <a:solidFill>
                  <a:srgbClr val="000000"/>
                </a:solidFill>
                <a:latin typeface="Arial" panose="020B0604020202020204" pitchFamily="34" charset="0"/>
                <a:cs typeface="+mn-cs"/>
              </a:rPr>
              <a:t>Zdziarski</a:t>
            </a:r>
            <a:endParaRPr lang="en-US" sz="1400" dirty="0">
              <a:solidFill>
                <a:srgbClr val="3F3838"/>
              </a:solidFill>
              <a:latin typeface="Agency FB"/>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393333"/>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F88C5-16F7-D46B-32F1-05F4CC17AABB}"/>
              </a:ext>
            </a:extLst>
          </p:cNvPr>
          <p:cNvSpPr>
            <a:spLocks noGrp="1"/>
          </p:cNvSpPr>
          <p:nvPr>
            <p:ph type="title"/>
          </p:nvPr>
        </p:nvSpPr>
        <p:spPr>
          <a:xfrm>
            <a:off x="0" y="76200"/>
            <a:ext cx="9144000" cy="11430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Populist Platform</a:t>
            </a:r>
          </a:p>
        </p:txBody>
      </p:sp>
      <p:graphicFrame>
        <p:nvGraphicFramePr>
          <p:cNvPr id="4" name="Content Placeholder 3">
            <a:extLst>
              <a:ext uri="{FF2B5EF4-FFF2-40B4-BE49-F238E27FC236}">
                <a16:creationId xmlns:a16="http://schemas.microsoft.com/office/drawing/2014/main" id="{6E56C5A9-C93D-1751-8319-50A0AEE0A41C}"/>
              </a:ext>
            </a:extLst>
          </p:cNvPr>
          <p:cNvGraphicFramePr>
            <a:graphicFrameLocks noGrp="1"/>
          </p:cNvGraphicFramePr>
          <p:nvPr>
            <p:ph idx="1"/>
          </p:nvPr>
        </p:nvGraphicFramePr>
        <p:xfrm>
          <a:off x="0" y="1357313"/>
          <a:ext cx="9144000" cy="5500687"/>
        </p:xfrm>
        <a:graphic>
          <a:graphicData uri="http://schemas.openxmlformats.org/drawingml/2006/table">
            <a:tbl>
              <a:tblPr firstRow="1" bandRow="1">
                <a:tableStyleId>{5FD0F851-EC5A-4D38-B0AD-8093EC10F338}</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619796">
                <a:tc>
                  <a:txBody>
                    <a:bodyPr/>
                    <a:lstStyle/>
                    <a:p>
                      <a:pPr algn="ctr"/>
                      <a:r>
                        <a:rPr lang="en-US" sz="5400" dirty="0">
                          <a:solidFill>
                            <a:schemeClr val="accent3"/>
                          </a:solidFill>
                          <a:latin typeface="+mj-lt"/>
                        </a:rPr>
                        <a:t>Political </a:t>
                      </a:r>
                      <a:endParaRPr lang="en-US" sz="4800" dirty="0">
                        <a:solidFill>
                          <a:schemeClr val="accent3"/>
                        </a:solidFill>
                        <a:latin typeface="+mj-lt"/>
                      </a:endParaRPr>
                    </a:p>
                    <a:p>
                      <a:pPr algn="ctr"/>
                      <a:r>
                        <a:rPr lang="en-US" sz="3200" dirty="0">
                          <a:solidFill>
                            <a:schemeClr val="accent3"/>
                          </a:solidFill>
                        </a:rPr>
                        <a:t>Reform Proposals</a:t>
                      </a: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DF2C1"/>
                          </a:solidFill>
                          <a:effectLst/>
                          <a:uLnTx/>
                          <a:uFillTx/>
                          <a:latin typeface="Farmer"/>
                        </a:rPr>
                        <a:t>Economic</a:t>
                      </a:r>
                      <a:endParaRPr kumimoji="0" lang="en-US" sz="4800" b="1" i="0" u="none" strike="noStrike" kern="1200" cap="none" spc="0" normalizeH="0" baseline="0" noProof="0" dirty="0">
                        <a:ln>
                          <a:noFill/>
                        </a:ln>
                        <a:solidFill>
                          <a:srgbClr val="DDF2C1"/>
                        </a:solidFill>
                        <a:effectLst/>
                        <a:uLnTx/>
                        <a:uFillTx/>
                        <a:latin typeface="Farm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DF2C1"/>
                          </a:solidFill>
                          <a:effectLst/>
                          <a:uLnTx/>
                          <a:uFillTx/>
                          <a:latin typeface="+mn-lt"/>
                        </a:rPr>
                        <a:t>Reform Proposals</a:t>
                      </a: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0"/>
                  </a:ext>
                </a:extLst>
              </a:tr>
              <a:tr h="3880891">
                <a:tc>
                  <a:txBody>
                    <a:bodyPr/>
                    <a:lstStyle/>
                    <a:p>
                      <a:pPr marL="0" indent="0">
                        <a:spcBef>
                          <a:spcPts val="600"/>
                        </a:spcBef>
                        <a:spcAft>
                          <a:spcPts val="600"/>
                        </a:spcAft>
                        <a:buFont typeface="Arial" pitchFamily="34" charset="0"/>
                        <a:buNone/>
                      </a:pPr>
                      <a:endParaRPr lang="en-US" sz="2800" baseline="0" dirty="0">
                        <a:solidFill>
                          <a:schemeClr val="accent3"/>
                        </a:solidFill>
                      </a:endParaRPr>
                    </a:p>
                    <a:p>
                      <a:pPr marL="177800" indent="-177800">
                        <a:spcBef>
                          <a:spcPts val="600"/>
                        </a:spcBef>
                        <a:spcAft>
                          <a:spcPts val="600"/>
                        </a:spcAft>
                        <a:buFont typeface="Arial" pitchFamily="34" charset="0"/>
                        <a:buChar char="•"/>
                      </a:pPr>
                      <a:endParaRPr lang="en-US" sz="2600" b="1" dirty="0">
                        <a:solidFill>
                          <a:schemeClr val="accent3"/>
                        </a:solidFill>
                      </a:endParaRP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177800" indent="-177800">
                        <a:spcBef>
                          <a:spcPts val="600"/>
                        </a:spcBef>
                        <a:spcAft>
                          <a:spcPts val="600"/>
                        </a:spcAft>
                        <a:buFont typeface="Arial" pitchFamily="34" charset="0"/>
                        <a:buChar char="•"/>
                      </a:pPr>
                      <a:endParaRPr lang="en-US" sz="2600" b="1" dirty="0">
                        <a:solidFill>
                          <a:schemeClr val="accent3"/>
                        </a:solidFill>
                      </a:endParaRP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3" name="Rectangle 2">
            <a:extLst>
              <a:ext uri="{FF2B5EF4-FFF2-40B4-BE49-F238E27FC236}">
                <a16:creationId xmlns:a16="http://schemas.microsoft.com/office/drawing/2014/main" id="{BE4055CE-7712-AE36-5D61-67B8F15D4D4C}"/>
              </a:ext>
            </a:extLst>
          </p:cNvPr>
          <p:cNvSpPr/>
          <p:nvPr/>
        </p:nvSpPr>
        <p:spPr>
          <a:xfrm>
            <a:off x="0" y="3276600"/>
            <a:ext cx="4572000" cy="3170238"/>
          </a:xfrm>
          <a:prstGeom prst="rect">
            <a:avLst/>
          </a:prstGeom>
        </p:spPr>
        <p:txBody>
          <a:bodyPr>
            <a:spAutoFit/>
          </a:bodyPr>
          <a:lstStyle/>
          <a:p>
            <a:pPr algn="ctr" eaLnBrk="1" fontAlgn="auto" hangingPunct="1">
              <a:spcBef>
                <a:spcPts val="600"/>
              </a:spcBef>
              <a:spcAft>
                <a:spcPts val="1800"/>
              </a:spcAft>
              <a:defRPr/>
            </a:pPr>
            <a:r>
              <a:rPr lang="en-US" sz="4000" b="1" dirty="0">
                <a:solidFill>
                  <a:srgbClr val="81E696">
                    <a:lumMod val="20000"/>
                    <a:lumOff val="80000"/>
                  </a:srgbClr>
                </a:solidFill>
                <a:effectLst>
                  <a:outerShdw blurRad="38100" dist="38100" dir="2700000" algn="tl">
                    <a:srgbClr val="000000">
                      <a:alpha val="43137"/>
                    </a:srgbClr>
                  </a:outerShdw>
                </a:effectLst>
                <a:latin typeface="Farmer"/>
                <a:cs typeface="+mn-cs"/>
              </a:rPr>
              <a:t>Direct Election </a:t>
            </a:r>
            <a:br>
              <a:rPr lang="en-US" sz="4000" b="1" dirty="0">
                <a:solidFill>
                  <a:srgbClr val="81E696">
                    <a:lumMod val="20000"/>
                    <a:lumOff val="80000"/>
                  </a:srgbClr>
                </a:solidFill>
                <a:effectLst>
                  <a:outerShdw blurRad="38100" dist="38100" dir="2700000" algn="tl">
                    <a:srgbClr val="000000">
                      <a:alpha val="43137"/>
                    </a:srgbClr>
                  </a:outerShdw>
                </a:effectLst>
                <a:latin typeface="Farmer"/>
                <a:cs typeface="+mn-cs"/>
              </a:rPr>
            </a:br>
            <a:r>
              <a:rPr lang="en-US" sz="4000" b="1" dirty="0">
                <a:solidFill>
                  <a:srgbClr val="81E696">
                    <a:lumMod val="20000"/>
                    <a:lumOff val="80000"/>
                  </a:srgbClr>
                </a:solidFill>
                <a:effectLst>
                  <a:outerShdw blurRad="38100" dist="38100" dir="2700000" algn="tl">
                    <a:srgbClr val="000000">
                      <a:alpha val="43137"/>
                    </a:srgbClr>
                  </a:outerShdw>
                </a:effectLst>
                <a:latin typeface="Agency FB"/>
                <a:cs typeface="+mn-cs"/>
              </a:rPr>
              <a:t>of Senators</a:t>
            </a:r>
          </a:p>
          <a:p>
            <a:pPr algn="ctr" eaLnBrk="1" fontAlgn="auto" hangingPunct="1">
              <a:spcBef>
                <a:spcPts val="600"/>
              </a:spcBef>
              <a:spcAft>
                <a:spcPts val="1800"/>
              </a:spcAft>
              <a:defRPr/>
            </a:pPr>
            <a:r>
              <a:rPr lang="en-US" sz="4000" b="1" dirty="0">
                <a:solidFill>
                  <a:srgbClr val="81E696">
                    <a:lumMod val="20000"/>
                    <a:lumOff val="80000"/>
                  </a:srgbClr>
                </a:solidFill>
                <a:effectLst>
                  <a:outerShdw blurRad="38100" dist="38100" dir="2700000" algn="tl">
                    <a:srgbClr val="000000">
                      <a:alpha val="43137"/>
                    </a:srgbClr>
                  </a:outerShdw>
                </a:effectLst>
                <a:latin typeface="Farmer"/>
                <a:cs typeface="+mn-cs"/>
              </a:rPr>
              <a:t>Ballot Initiatives</a:t>
            </a:r>
          </a:p>
          <a:p>
            <a:pPr algn="ctr" eaLnBrk="1" fontAlgn="auto" hangingPunct="1">
              <a:spcBef>
                <a:spcPts val="600"/>
              </a:spcBef>
              <a:spcAft>
                <a:spcPts val="1800"/>
              </a:spcAft>
              <a:defRPr/>
            </a:pPr>
            <a:r>
              <a:rPr lang="en-US" sz="4000" b="1" dirty="0">
                <a:solidFill>
                  <a:srgbClr val="81E696">
                    <a:lumMod val="20000"/>
                    <a:lumOff val="80000"/>
                  </a:srgbClr>
                </a:solidFill>
                <a:effectLst>
                  <a:outerShdw blurRad="38100" dist="38100" dir="2700000" algn="tl">
                    <a:srgbClr val="000000">
                      <a:alpha val="43137"/>
                    </a:srgbClr>
                  </a:outerShdw>
                </a:effectLst>
                <a:latin typeface="Farmer"/>
                <a:cs typeface="+mn-cs"/>
              </a:rPr>
              <a:t>Secret Ballot</a:t>
            </a:r>
          </a:p>
        </p:txBody>
      </p:sp>
      <p:sp>
        <p:nvSpPr>
          <p:cNvPr id="9" name="Rectangle 8">
            <a:extLst>
              <a:ext uri="{FF2B5EF4-FFF2-40B4-BE49-F238E27FC236}">
                <a16:creationId xmlns:a16="http://schemas.microsoft.com/office/drawing/2014/main" id="{3BD7C1F1-40AD-50C4-57B6-8D4078F95804}"/>
              </a:ext>
            </a:extLst>
          </p:cNvPr>
          <p:cNvSpPr/>
          <p:nvPr/>
        </p:nvSpPr>
        <p:spPr>
          <a:xfrm>
            <a:off x="4572000" y="3124200"/>
            <a:ext cx="4572000" cy="3508375"/>
          </a:xfrm>
          <a:prstGeom prst="rect">
            <a:avLst/>
          </a:prstGeom>
        </p:spPr>
        <p:txBody>
          <a:bodyPr>
            <a:spAutoFit/>
          </a:bodyPr>
          <a:lstStyle/>
          <a:p>
            <a:pPr algn="ctr" eaLnBrk="1" fontAlgn="auto" hangingPunct="1">
              <a:spcBef>
                <a:spcPts val="600"/>
              </a:spcBef>
              <a:spcAft>
                <a:spcPts val="1200"/>
              </a:spcAft>
              <a:defRPr/>
            </a:pPr>
            <a:r>
              <a:rPr lang="en-US" sz="3200" dirty="0">
                <a:solidFill>
                  <a:srgbClr val="81E696">
                    <a:lumMod val="20000"/>
                    <a:lumOff val="80000"/>
                  </a:srgbClr>
                </a:solidFill>
                <a:effectLst>
                  <a:outerShdw blurRad="38100" dist="38100" dir="2700000" algn="tl">
                    <a:srgbClr val="000000">
                      <a:alpha val="43137"/>
                    </a:srgbClr>
                  </a:outerShdw>
                </a:effectLst>
                <a:latin typeface="Farmer"/>
                <a:cs typeface="+mn-cs"/>
              </a:rPr>
              <a:t>Graduated </a:t>
            </a:r>
            <a:br>
              <a:rPr lang="en-US" sz="3200" b="1" dirty="0">
                <a:solidFill>
                  <a:srgbClr val="81E696">
                    <a:lumMod val="20000"/>
                    <a:lumOff val="80000"/>
                  </a:srgbClr>
                </a:solidFill>
                <a:effectLst>
                  <a:outerShdw blurRad="38100" dist="38100" dir="2700000" algn="tl">
                    <a:srgbClr val="000000">
                      <a:alpha val="43137"/>
                    </a:srgbClr>
                  </a:outerShdw>
                </a:effectLst>
                <a:latin typeface="Farmer"/>
                <a:cs typeface="+mn-cs"/>
              </a:rPr>
            </a:br>
            <a:r>
              <a:rPr lang="en-US" sz="3200" b="1" dirty="0">
                <a:solidFill>
                  <a:srgbClr val="81E696">
                    <a:lumMod val="20000"/>
                    <a:lumOff val="80000"/>
                  </a:srgbClr>
                </a:solidFill>
                <a:effectLst>
                  <a:outerShdw blurRad="38100" dist="38100" dir="2700000" algn="tl">
                    <a:srgbClr val="000000">
                      <a:alpha val="43137"/>
                    </a:srgbClr>
                  </a:outerShdw>
                </a:effectLst>
                <a:latin typeface="Agency FB"/>
                <a:cs typeface="+mn-cs"/>
              </a:rPr>
              <a:t>Income Tax</a:t>
            </a:r>
          </a:p>
          <a:p>
            <a:pPr algn="ctr" eaLnBrk="1" fontAlgn="auto" hangingPunct="1">
              <a:spcBef>
                <a:spcPts val="600"/>
              </a:spcBef>
              <a:spcAft>
                <a:spcPts val="1200"/>
              </a:spcAft>
              <a:defRPr/>
            </a:pPr>
            <a:r>
              <a:rPr lang="en-US" sz="3200" dirty="0">
                <a:solidFill>
                  <a:srgbClr val="81E696">
                    <a:lumMod val="20000"/>
                    <a:lumOff val="80000"/>
                  </a:srgbClr>
                </a:solidFill>
                <a:effectLst>
                  <a:outerShdw blurRad="38100" dist="38100" dir="2700000" algn="tl">
                    <a:srgbClr val="000000">
                      <a:alpha val="43137"/>
                    </a:srgbClr>
                  </a:outerShdw>
                </a:effectLst>
                <a:latin typeface="Farmer"/>
                <a:cs typeface="+mn-cs"/>
              </a:rPr>
              <a:t>Unlimited Coinage </a:t>
            </a:r>
            <a:br>
              <a:rPr lang="en-US" sz="3200" b="1" dirty="0">
                <a:solidFill>
                  <a:srgbClr val="81E696">
                    <a:lumMod val="20000"/>
                    <a:lumOff val="80000"/>
                  </a:srgbClr>
                </a:solidFill>
                <a:effectLst>
                  <a:outerShdw blurRad="38100" dist="38100" dir="2700000" algn="tl">
                    <a:srgbClr val="000000">
                      <a:alpha val="43137"/>
                    </a:srgbClr>
                  </a:outerShdw>
                </a:effectLst>
                <a:latin typeface="Farmer"/>
                <a:cs typeface="+mn-cs"/>
              </a:rPr>
            </a:br>
            <a:r>
              <a:rPr lang="en-US" sz="3200" b="1" dirty="0">
                <a:solidFill>
                  <a:srgbClr val="81E696">
                    <a:lumMod val="20000"/>
                    <a:lumOff val="80000"/>
                  </a:srgbClr>
                </a:solidFill>
                <a:effectLst>
                  <a:outerShdw blurRad="38100" dist="38100" dir="2700000" algn="tl">
                    <a:srgbClr val="000000">
                      <a:alpha val="43137"/>
                    </a:srgbClr>
                  </a:outerShdw>
                </a:effectLst>
                <a:latin typeface="Agency FB"/>
                <a:cs typeface="+mn-cs"/>
              </a:rPr>
              <a:t>of Silver</a:t>
            </a:r>
          </a:p>
          <a:p>
            <a:pPr algn="ctr" eaLnBrk="1" fontAlgn="auto" hangingPunct="1">
              <a:spcBef>
                <a:spcPts val="600"/>
              </a:spcBef>
              <a:spcAft>
                <a:spcPts val="1200"/>
              </a:spcAft>
              <a:defRPr/>
            </a:pPr>
            <a:r>
              <a:rPr lang="en-US" sz="3200" dirty="0">
                <a:solidFill>
                  <a:srgbClr val="81E696">
                    <a:lumMod val="20000"/>
                    <a:lumOff val="80000"/>
                  </a:srgbClr>
                </a:solidFill>
                <a:effectLst>
                  <a:outerShdw blurRad="38100" dist="38100" dir="2700000" algn="tl">
                    <a:srgbClr val="000000">
                      <a:alpha val="43137"/>
                    </a:srgbClr>
                  </a:outerShdw>
                </a:effectLst>
                <a:latin typeface="Farmer"/>
                <a:cs typeface="+mn-cs"/>
              </a:rPr>
              <a:t>Nationalization </a:t>
            </a:r>
            <a:br>
              <a:rPr lang="en-US" sz="3200" b="1" dirty="0">
                <a:solidFill>
                  <a:srgbClr val="81E696">
                    <a:lumMod val="20000"/>
                    <a:lumOff val="80000"/>
                  </a:srgbClr>
                </a:solidFill>
                <a:effectLst>
                  <a:outerShdw blurRad="38100" dist="38100" dir="2700000" algn="tl">
                    <a:srgbClr val="000000">
                      <a:alpha val="43137"/>
                    </a:srgbClr>
                  </a:outerShdw>
                </a:effectLst>
                <a:latin typeface="Farmer"/>
                <a:cs typeface="+mn-cs"/>
              </a:rPr>
            </a:br>
            <a:r>
              <a:rPr lang="en-US" sz="3200" b="1" dirty="0">
                <a:solidFill>
                  <a:srgbClr val="81E696">
                    <a:lumMod val="20000"/>
                    <a:lumOff val="80000"/>
                  </a:srgbClr>
                </a:solidFill>
                <a:effectLst>
                  <a:outerShdw blurRad="38100" dist="38100" dir="2700000" algn="tl">
                    <a:srgbClr val="000000">
                      <a:alpha val="43137"/>
                    </a:srgbClr>
                  </a:outerShdw>
                </a:effectLst>
                <a:latin typeface="Agency FB"/>
                <a:cs typeface="+mn-cs"/>
              </a:rPr>
              <a:t>of Railroads</a:t>
            </a:r>
          </a:p>
        </p:txBody>
      </p:sp>
    </p:spTree>
  </p:cSld>
  <p:clrMapOvr>
    <a:overrideClrMapping bg1="lt1" tx1="dk1" bg2="lt2" tx2="dk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5915CCF-188F-AE61-6362-DC797F50EC01}"/>
              </a:ext>
            </a:extLst>
          </p:cNvPr>
          <p:cNvSpPr>
            <a:spLocks noGrp="1" noChangeArrowheads="1"/>
          </p:cNvSpPr>
          <p:nvPr>
            <p:ph type="title"/>
          </p:nvPr>
        </p:nvSpPr>
        <p:spPr>
          <a:xfrm>
            <a:off x="457200" y="76200"/>
            <a:ext cx="8229600" cy="304800"/>
          </a:xfrm>
        </p:spPr>
        <p:txBody>
          <a:bodyPr/>
          <a:lstStyle/>
          <a:p>
            <a:pPr eaLnBrk="1" hangingPunct="1"/>
            <a:r>
              <a:rPr lang="en-US" altLang="en-US" sz="2400" b="1"/>
              <a:t>The Goals of the Populist Party</a:t>
            </a:r>
          </a:p>
        </p:txBody>
      </p:sp>
      <p:sp>
        <p:nvSpPr>
          <p:cNvPr id="18435" name="Rectangle 3">
            <a:extLst>
              <a:ext uri="{FF2B5EF4-FFF2-40B4-BE49-F238E27FC236}">
                <a16:creationId xmlns:a16="http://schemas.microsoft.com/office/drawing/2014/main" id="{07813C77-0927-FBA8-6632-03C873DC3207}"/>
              </a:ext>
            </a:extLst>
          </p:cNvPr>
          <p:cNvSpPr>
            <a:spLocks noGrp="1" noChangeArrowheads="1"/>
          </p:cNvSpPr>
          <p:nvPr>
            <p:ph type="body" idx="1"/>
          </p:nvPr>
        </p:nvSpPr>
        <p:spPr>
          <a:xfrm>
            <a:off x="0" y="447675"/>
            <a:ext cx="9144000" cy="6400800"/>
          </a:xfrm>
        </p:spPr>
        <p:txBody>
          <a:bodyPr/>
          <a:lstStyle/>
          <a:p>
            <a:pPr marL="0" indent="0" eaLnBrk="1" hangingPunct="1">
              <a:buFontTx/>
              <a:buNone/>
            </a:pPr>
            <a:r>
              <a:rPr lang="en-US" altLang="en-US" sz="2000" b="1">
                <a:solidFill>
                  <a:srgbClr val="3A4592"/>
                </a:solidFill>
                <a:latin typeface="Verdana" panose="020B0604030504040204" pitchFamily="34" charset="0"/>
              </a:rPr>
              <a:t>TRANSPORTATION</a:t>
            </a:r>
            <a:r>
              <a:rPr lang="en-US" altLang="en-US" sz="2000">
                <a:solidFill>
                  <a:srgbClr val="3A4592"/>
                </a:solidFill>
                <a:latin typeface="Verdana" panose="020B0604030504040204" pitchFamily="34" charset="0"/>
              </a:rPr>
              <a:t>—Transportation being a means of exchange and a public necessity, the </a:t>
            </a:r>
            <a:r>
              <a:rPr lang="en-US" altLang="en-US" sz="2000" b="1">
                <a:solidFill>
                  <a:srgbClr val="FF0000"/>
                </a:solidFill>
                <a:latin typeface="Verdana" panose="020B0604030504040204" pitchFamily="34" charset="0"/>
              </a:rPr>
              <a:t>government should own </a:t>
            </a:r>
            <a:r>
              <a:rPr lang="en-US" altLang="en-US" sz="2000">
                <a:solidFill>
                  <a:srgbClr val="3A4592"/>
                </a:solidFill>
                <a:latin typeface="Verdana" panose="020B0604030504040204" pitchFamily="34" charset="0"/>
              </a:rPr>
              <a:t>and </a:t>
            </a:r>
            <a:r>
              <a:rPr lang="en-US" altLang="en-US" sz="2000" b="1">
                <a:solidFill>
                  <a:srgbClr val="FF0000"/>
                </a:solidFill>
                <a:latin typeface="Verdana" panose="020B0604030504040204" pitchFamily="34" charset="0"/>
              </a:rPr>
              <a:t>operate the railroads in the interest of the people</a:t>
            </a:r>
            <a:r>
              <a:rPr lang="en-US" altLang="en-US" sz="2000">
                <a:solidFill>
                  <a:srgbClr val="3A4592"/>
                </a:solidFill>
                <a:latin typeface="Verdana" panose="020B0604030504040204" pitchFamily="34" charset="0"/>
              </a:rPr>
              <a:t>. The telegraph, telephone, like the post-office system, being a necessity for the transmission of news, should be owned and operated by the government in the interest of the people……</a:t>
            </a:r>
          </a:p>
          <a:p>
            <a:pPr marL="0" indent="0" eaLnBrk="1" hangingPunct="1">
              <a:buFontTx/>
              <a:buNone/>
            </a:pPr>
            <a:endParaRPr lang="en-US" altLang="en-US" sz="2000"/>
          </a:p>
          <a:p>
            <a:pPr marL="0" indent="0" eaLnBrk="1" hangingPunct="1">
              <a:buFontTx/>
              <a:buNone/>
            </a:pPr>
            <a:r>
              <a:rPr lang="en-US" altLang="en-US" sz="2000"/>
              <a:t>The Populist favored </a:t>
            </a:r>
            <a:r>
              <a:rPr lang="en-US" altLang="en-US" sz="2000" b="1"/>
              <a:t>NATIONALIZATION</a:t>
            </a:r>
            <a:r>
              <a:rPr lang="en-US" altLang="en-US" sz="2000"/>
              <a:t> (govt. take over of the Railroads).</a:t>
            </a:r>
          </a:p>
          <a:p>
            <a:pPr marL="0" indent="0" eaLnBrk="1" hangingPunct="1">
              <a:buFontTx/>
              <a:buNone/>
            </a:pPr>
            <a:r>
              <a:rPr lang="en-US" altLang="en-US" sz="2000"/>
              <a:t>USPS is a govt. owned corporation.</a:t>
            </a:r>
          </a:p>
          <a:p>
            <a:pPr marL="0" indent="0" eaLnBrk="1" hangingPunct="1">
              <a:buFontTx/>
              <a:buNone/>
            </a:pPr>
            <a:endParaRPr lang="en-US" altLang="en-US" sz="2000"/>
          </a:p>
          <a:p>
            <a:pPr marL="0" indent="0" eaLnBrk="1" hangingPunct="1">
              <a:buFontTx/>
              <a:buNone/>
            </a:pPr>
            <a:endParaRPr lang="en-US" altLang="en-US" sz="2000"/>
          </a:p>
          <a:p>
            <a:pPr marL="0" indent="0" eaLnBrk="1" hangingPunct="1">
              <a:buFontTx/>
              <a:buNone/>
            </a:pPr>
            <a:endParaRPr lang="en-US" altLang="en-US" sz="2000"/>
          </a:p>
          <a:p>
            <a:pPr marL="0" indent="0" eaLnBrk="1" hangingPunct="1">
              <a:buFontTx/>
              <a:buNone/>
            </a:pPr>
            <a:r>
              <a:rPr lang="en-US" altLang="en-US" sz="2000"/>
              <a:t>In 1971, the govt took over Amtrak, USA’s only passenger rail service..</a:t>
            </a:r>
          </a:p>
        </p:txBody>
      </p:sp>
      <p:pic>
        <p:nvPicPr>
          <p:cNvPr id="430084" name="Picture 1">
            <a:extLst>
              <a:ext uri="{FF2B5EF4-FFF2-40B4-BE49-F238E27FC236}">
                <a16:creationId xmlns:a16="http://schemas.microsoft.com/office/drawing/2014/main" id="{FD49AD93-CCFB-DC62-F2AA-A02F19206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124200"/>
            <a:ext cx="14478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85" name="Picture 2">
            <a:extLst>
              <a:ext uri="{FF2B5EF4-FFF2-40B4-BE49-F238E27FC236}">
                <a16:creationId xmlns:a16="http://schemas.microsoft.com/office/drawing/2014/main" id="{B037E00F-B26E-4226-3FCA-177453065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4876800"/>
            <a:ext cx="230505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86" name="Picture 3">
            <a:extLst>
              <a:ext uri="{FF2B5EF4-FFF2-40B4-BE49-F238E27FC236}">
                <a16:creationId xmlns:a16="http://schemas.microsoft.com/office/drawing/2014/main" id="{A4BDCC6B-60A9-67E3-B851-4252C86DD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4926013"/>
            <a:ext cx="31242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7EF52BF-17F8-4E3B-E8DC-DA0ABD45A6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048000"/>
            <a:ext cx="107473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499"/>
                                          </p:stCondLst>
                                        </p:cTn>
                                        <p:tgtEl>
                                          <p:spTgt spid="18434"/>
                                        </p:tgtEl>
                                        <p:attrNameLst>
                                          <p:attrName>style.visibility</p:attrName>
                                        </p:attrNameLst>
                                      </p:cBhvr>
                                      <p:to>
                                        <p:strVal val="visible"/>
                                      </p:to>
                                    </p:set>
                                    <p:anim to="" calcmode="lin" valueType="num">
                                      <p:cBhvr>
                                        <p:cTn id="7" dur="1" fill="hold"/>
                                        <p:tgtEl>
                                          <p:spTgt spid="18434"/>
                                        </p:tgtEl>
                                        <p:attrNameLst>
                                          <p:attrName/>
                                        </p:attrNameLst>
                                      </p:cBhvr>
                                    </p:anim>
                                  </p:childTnLst>
                                </p:cTn>
                              </p:par>
                            </p:childTnLst>
                          </p:cTn>
                        </p:par>
                        <p:par>
                          <p:cTn id="8" fill="hold" nodeType="afterGroup">
                            <p:stCondLst>
                              <p:cond delay="500"/>
                            </p:stCondLst>
                            <p:childTnLst>
                              <p:par>
                                <p:cTn id="9" presetID="22" presetClass="entr" presetSubtype="1" fill="hold" nodeType="afterEffect">
                                  <p:stCondLst>
                                    <p:cond delay="1500"/>
                                  </p:stCondLst>
                                  <p:childTnLst>
                                    <p:set>
                                      <p:cBhvr>
                                        <p:cTn id="10" dur="1" fill="hold">
                                          <p:stCondLst>
                                            <p:cond delay="0"/>
                                          </p:stCondLst>
                                        </p:cTn>
                                        <p:tgtEl>
                                          <p:spTgt spid="18435">
                                            <p:txEl>
                                              <p:pRg st="0" end="0"/>
                                            </p:txEl>
                                          </p:spTgt>
                                        </p:tgtEl>
                                        <p:attrNameLst>
                                          <p:attrName>style.visibility</p:attrName>
                                        </p:attrNameLst>
                                      </p:cBhvr>
                                      <p:to>
                                        <p:strVal val="visible"/>
                                      </p:to>
                                    </p:set>
                                    <p:animEffect transition="in" filter="wipe(up)">
                                      <p:cBhvr>
                                        <p:cTn id="11" dur="1000"/>
                                        <p:tgtEl>
                                          <p:spTgt spid="18435">
                                            <p:txEl>
                                              <p:pRg st="0" end="0"/>
                                            </p:txEl>
                                          </p:spTgt>
                                        </p:tgtEl>
                                      </p:cBhvr>
                                    </p:animEffect>
                                  </p:childTnLst>
                                </p:cTn>
                              </p:par>
                            </p:childTnLst>
                          </p:cTn>
                        </p:par>
                        <p:par>
                          <p:cTn id="12" fill="hold" nodeType="afterGroup">
                            <p:stCondLst>
                              <p:cond delay="3000"/>
                            </p:stCondLst>
                            <p:childTnLst>
                              <p:par>
                                <p:cTn id="13" presetID="22" presetClass="entr" presetSubtype="1" fill="hold" nodeType="afterEffect">
                                  <p:stCondLst>
                                    <p:cond delay="1500"/>
                                  </p:stCondLst>
                                  <p:childTnLst>
                                    <p:set>
                                      <p:cBhvr>
                                        <p:cTn id="14" dur="1" fill="hold">
                                          <p:stCondLst>
                                            <p:cond delay="0"/>
                                          </p:stCondLst>
                                        </p:cTn>
                                        <p:tgtEl>
                                          <p:spTgt spid="18435">
                                            <p:txEl>
                                              <p:pRg st="2" end="2"/>
                                            </p:txEl>
                                          </p:spTgt>
                                        </p:tgtEl>
                                        <p:attrNameLst>
                                          <p:attrName>style.visibility</p:attrName>
                                        </p:attrNameLst>
                                      </p:cBhvr>
                                      <p:to>
                                        <p:strVal val="visible"/>
                                      </p:to>
                                    </p:set>
                                    <p:animEffect transition="in" filter="wipe(up)">
                                      <p:cBhvr>
                                        <p:cTn id="15" dur="1000"/>
                                        <p:tgtEl>
                                          <p:spTgt spid="18435">
                                            <p:txEl>
                                              <p:pRg st="2" end="2"/>
                                            </p:txEl>
                                          </p:spTgt>
                                        </p:tgtEl>
                                      </p:cBhvr>
                                    </p:animEffect>
                                  </p:childTnLst>
                                </p:cTn>
                              </p:par>
                            </p:childTnLst>
                          </p:cTn>
                        </p:par>
                        <p:par>
                          <p:cTn id="16" fill="hold" nodeType="afterGroup">
                            <p:stCondLst>
                              <p:cond delay="5500"/>
                            </p:stCondLst>
                            <p:childTnLst>
                              <p:par>
                                <p:cTn id="17" presetID="22" presetClass="entr" presetSubtype="1" fill="hold" nodeType="afterEffect">
                                  <p:stCondLst>
                                    <p:cond delay="1500"/>
                                  </p:stCondLst>
                                  <p:childTnLst>
                                    <p:set>
                                      <p:cBhvr>
                                        <p:cTn id="18" dur="1" fill="hold">
                                          <p:stCondLst>
                                            <p:cond delay="0"/>
                                          </p:stCondLst>
                                        </p:cTn>
                                        <p:tgtEl>
                                          <p:spTgt spid="18435">
                                            <p:txEl>
                                              <p:pRg st="3" end="3"/>
                                            </p:txEl>
                                          </p:spTgt>
                                        </p:tgtEl>
                                        <p:attrNameLst>
                                          <p:attrName>style.visibility</p:attrName>
                                        </p:attrNameLst>
                                      </p:cBhvr>
                                      <p:to>
                                        <p:strVal val="visible"/>
                                      </p:to>
                                    </p:set>
                                    <p:animEffect transition="in" filter="wipe(up)">
                                      <p:cBhvr>
                                        <p:cTn id="19" dur="1000"/>
                                        <p:tgtEl>
                                          <p:spTgt spid="18435">
                                            <p:txEl>
                                              <p:pRg st="3" end="3"/>
                                            </p:txEl>
                                          </p:spTgt>
                                        </p:tgtEl>
                                      </p:cBhvr>
                                    </p:animEffect>
                                  </p:childTnLst>
                                </p:cTn>
                              </p:par>
                            </p:childTnLst>
                          </p:cTn>
                        </p:par>
                        <p:par>
                          <p:cTn id="20" fill="hold" nodeType="afterGroup">
                            <p:stCondLst>
                              <p:cond delay="8000"/>
                            </p:stCondLst>
                            <p:childTnLst>
                              <p:par>
                                <p:cTn id="21" presetID="22" presetClass="entr" presetSubtype="1" fill="hold" nodeType="afterEffect">
                                  <p:stCondLst>
                                    <p:cond delay="1500"/>
                                  </p:stCondLst>
                                  <p:childTnLst>
                                    <p:set>
                                      <p:cBhvr>
                                        <p:cTn id="22" dur="1" fill="hold">
                                          <p:stCondLst>
                                            <p:cond delay="0"/>
                                          </p:stCondLst>
                                        </p:cTn>
                                        <p:tgtEl>
                                          <p:spTgt spid="18435">
                                            <p:txEl>
                                              <p:pRg st="7" end="7"/>
                                            </p:txEl>
                                          </p:spTgt>
                                        </p:tgtEl>
                                        <p:attrNameLst>
                                          <p:attrName>style.visibility</p:attrName>
                                        </p:attrNameLst>
                                      </p:cBhvr>
                                      <p:to>
                                        <p:strVal val="visible"/>
                                      </p:to>
                                    </p:set>
                                    <p:animEffect transition="in" filter="wipe(up)">
                                      <p:cBhvr>
                                        <p:cTn id="23" dur="1000"/>
                                        <p:tgtEl>
                                          <p:spTgt spid="18435">
                                            <p:txEl>
                                              <p:pRg st="7" end="7"/>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451A1BE-2C24-EFE1-3280-34C895B4A832}"/>
              </a:ext>
            </a:extLst>
          </p:cNvPr>
          <p:cNvSpPr>
            <a:spLocks noGrp="1" noChangeArrowheads="1"/>
          </p:cNvSpPr>
          <p:nvPr>
            <p:ph type="title"/>
          </p:nvPr>
        </p:nvSpPr>
        <p:spPr>
          <a:xfrm>
            <a:off x="457200" y="-26988"/>
            <a:ext cx="8229600" cy="411163"/>
          </a:xfrm>
        </p:spPr>
        <p:txBody>
          <a:bodyPr/>
          <a:lstStyle/>
          <a:p>
            <a:pPr eaLnBrk="1" hangingPunct="1"/>
            <a:r>
              <a:rPr lang="en-US" altLang="en-US" sz="2800" b="1"/>
              <a:t>Populists and Election Campaigns</a:t>
            </a:r>
          </a:p>
        </p:txBody>
      </p:sp>
      <p:sp>
        <p:nvSpPr>
          <p:cNvPr id="39940" name="Rectangle 4">
            <a:extLst>
              <a:ext uri="{FF2B5EF4-FFF2-40B4-BE49-F238E27FC236}">
                <a16:creationId xmlns:a16="http://schemas.microsoft.com/office/drawing/2014/main" id="{A825231A-225E-C7C9-B752-FE95A39B024A}"/>
              </a:ext>
            </a:extLst>
          </p:cNvPr>
          <p:cNvSpPr>
            <a:spLocks noChangeArrowheads="1"/>
          </p:cNvSpPr>
          <p:nvPr/>
        </p:nvSpPr>
        <p:spPr bwMode="auto">
          <a:xfrm>
            <a:off x="152400" y="384175"/>
            <a:ext cx="6078538" cy="6172200"/>
          </a:xfrm>
          <a:prstGeom prst="rect">
            <a:avLst/>
          </a:prstGeom>
          <a:noFill/>
          <a:ln>
            <a:noFill/>
          </a:ln>
          <a:effectLst/>
        </p:spPr>
        <p:txBody>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Char char="q"/>
              <a:defRPr/>
            </a:pPr>
            <a:r>
              <a:rPr lang="en-US" altLang="en-US" sz="1700" dirty="0"/>
              <a:t>1892 Election – Populists were successful in electing Senators and their Presidential candidate did well in the election (but he didn’t win).</a:t>
            </a:r>
          </a:p>
          <a:p>
            <a:pPr eaLnBrk="1" hangingPunct="1">
              <a:buFont typeface="Wingdings" panose="05000000000000000000" pitchFamily="2" charset="2"/>
              <a:buChar char="q"/>
              <a:defRPr/>
            </a:pPr>
            <a:r>
              <a:rPr lang="en-US" altLang="en-US" sz="1700" dirty="0"/>
              <a:t>1896 Election – Populists supported </a:t>
            </a:r>
            <a:r>
              <a:rPr lang="en-US" altLang="en-US" sz="1700" dirty="0">
                <a:solidFill>
                  <a:srgbClr val="FF0000"/>
                </a:solidFill>
              </a:rPr>
              <a:t>William Jennings Bryan</a:t>
            </a:r>
            <a:r>
              <a:rPr lang="en-US" altLang="en-US" sz="1700" dirty="0"/>
              <a:t> for President due to his “</a:t>
            </a:r>
            <a:r>
              <a:rPr lang="en-US" altLang="en-US" sz="1700" b="1" dirty="0">
                <a:solidFill>
                  <a:srgbClr val="FF0000"/>
                </a:solidFill>
              </a:rPr>
              <a:t>Cross of Gold</a:t>
            </a:r>
            <a:r>
              <a:rPr lang="en-US" altLang="en-US" sz="1700" dirty="0"/>
              <a:t>” speech in which he supported the unlimited coinage of silver, instead of gold. </a:t>
            </a:r>
            <a:r>
              <a:rPr lang="en-US" altLang="en-US" sz="1700" b="1" dirty="0"/>
              <a:t>The Democratic Party and the Populist Party both nominated Bryan to run for President for both political party. </a:t>
            </a:r>
            <a:r>
              <a:rPr lang="en-US" altLang="en-US" sz="1700" b="1" dirty="0">
                <a:solidFill>
                  <a:srgbClr val="00B0F0"/>
                </a:solidFill>
              </a:rPr>
              <a:t>Awkward</a:t>
            </a:r>
            <a:r>
              <a:rPr lang="en-US" altLang="en-US" sz="1700" dirty="0"/>
              <a:t>.  Lost to the Republican William McKinley</a:t>
            </a:r>
          </a:p>
          <a:p>
            <a:pPr eaLnBrk="1" hangingPunct="1">
              <a:buFont typeface="Wingdings" panose="05000000000000000000" pitchFamily="2" charset="2"/>
              <a:buChar char="q"/>
              <a:defRPr/>
            </a:pPr>
            <a:r>
              <a:rPr lang="en-US" altLang="en-US" sz="1700" b="1" dirty="0"/>
              <a:t>Bimetallism.  </a:t>
            </a:r>
            <a:r>
              <a:rPr lang="en-US" sz="1700" b="1" dirty="0"/>
              <a:t>Free silver</a:t>
            </a:r>
            <a:r>
              <a:rPr lang="en-US" sz="1700" dirty="0"/>
              <a:t> was a major policy issue in late 19th-century American politics. Its advocates were in favor of an </a:t>
            </a:r>
            <a:r>
              <a:rPr lang="en-US" sz="1700" b="1" dirty="0"/>
              <a:t>inflationary</a:t>
            </a:r>
            <a:r>
              <a:rPr lang="en-US" sz="1700" dirty="0"/>
              <a:t> monetary policy using the "</a:t>
            </a:r>
            <a:r>
              <a:rPr lang="en-US" sz="1700" b="1" dirty="0"/>
              <a:t>free</a:t>
            </a:r>
            <a:r>
              <a:rPr lang="en-US" sz="1700" dirty="0"/>
              <a:t> coinage of </a:t>
            </a:r>
            <a:r>
              <a:rPr lang="en-US" sz="1700" b="1" dirty="0"/>
              <a:t>silver</a:t>
            </a:r>
            <a:r>
              <a:rPr lang="en-US" sz="1700" dirty="0"/>
              <a:t>" as opposed to the </a:t>
            </a:r>
            <a:r>
              <a:rPr lang="en-US" sz="1700" b="1" dirty="0"/>
              <a:t>deflationary</a:t>
            </a:r>
            <a:r>
              <a:rPr lang="en-US" sz="1700" dirty="0"/>
              <a:t> gold standard. Its supporters were "</a:t>
            </a:r>
            <a:r>
              <a:rPr lang="en-US" sz="1700" b="1" dirty="0" err="1"/>
              <a:t>Silverites</a:t>
            </a:r>
            <a:r>
              <a:rPr lang="en-US" sz="1700" dirty="0"/>
              <a:t>".</a:t>
            </a:r>
            <a:endParaRPr lang="en-US" altLang="en-US" sz="1700" b="1" dirty="0"/>
          </a:p>
          <a:p>
            <a:pPr marL="0" indent="0" eaLnBrk="1" hangingPunct="1">
              <a:buFontTx/>
              <a:buNone/>
              <a:defRPr/>
            </a:pPr>
            <a:r>
              <a:rPr lang="en-US" sz="1700" b="1" dirty="0"/>
              <a:t>Plains farmers supported bimetallism</a:t>
            </a:r>
            <a:r>
              <a:rPr lang="en-US" sz="1700" dirty="0"/>
              <a:t> because expanding the money supply would create inflation, making it easier for them to pay their debts. </a:t>
            </a:r>
            <a:r>
              <a:rPr lang="en-US" sz="1700" b="1" dirty="0"/>
              <a:t>Bimetallism</a:t>
            </a:r>
            <a:r>
              <a:rPr lang="en-US" sz="1700" dirty="0"/>
              <a:t> describes a monetary standard that accepts both </a:t>
            </a:r>
            <a:r>
              <a:rPr lang="en-US" sz="1700" b="1" dirty="0"/>
              <a:t>silver</a:t>
            </a:r>
            <a:r>
              <a:rPr lang="en-US" sz="1700" dirty="0"/>
              <a:t> and </a:t>
            </a:r>
            <a:r>
              <a:rPr lang="en-US" sz="1700" b="1" dirty="0"/>
              <a:t>gold</a:t>
            </a:r>
            <a:r>
              <a:rPr lang="en-US" sz="1700" dirty="0"/>
              <a:t>.  It establishes a </a:t>
            </a:r>
            <a:r>
              <a:rPr lang="en-US" sz="1700" b="1" dirty="0"/>
              <a:t>fixed rate of exchange </a:t>
            </a:r>
            <a:r>
              <a:rPr lang="en-US" sz="1700" dirty="0"/>
              <a:t>between the two metals.  This would never work- Gresham’s Law</a:t>
            </a:r>
            <a:endParaRPr lang="en-US" altLang="en-US" sz="1700" b="1" dirty="0"/>
          </a:p>
          <a:p>
            <a:pPr eaLnBrk="1" hangingPunct="1">
              <a:buFont typeface="Wingdings" panose="05000000000000000000" pitchFamily="2" charset="2"/>
              <a:buChar char="q"/>
              <a:defRPr/>
            </a:pPr>
            <a:r>
              <a:rPr lang="en-US" altLang="en-US" sz="1700" dirty="0"/>
              <a:t>1900 Election – Populists again supported Bryan, but he again lost to William McKinley.</a:t>
            </a:r>
          </a:p>
        </p:txBody>
      </p:sp>
      <p:pic>
        <p:nvPicPr>
          <p:cNvPr id="11270" name="Picture 6">
            <a:extLst>
              <a:ext uri="{FF2B5EF4-FFF2-40B4-BE49-F238E27FC236}">
                <a16:creationId xmlns:a16="http://schemas.microsoft.com/office/drawing/2014/main" id="{6E765466-7EEE-F3A5-D28B-CA99A9EB4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48" t="4530" r="3690" b="22186"/>
          <a:stretch>
            <a:fillRect/>
          </a:stretch>
        </p:blipFill>
        <p:spPr bwMode="auto">
          <a:xfrm>
            <a:off x="6413500" y="4114800"/>
            <a:ext cx="2590800" cy="2286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F30F780-1803-C7AC-8C56-55D24D9176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457200"/>
            <a:ext cx="291306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0-#ppt_w/2"/>
                                          </p:val>
                                        </p:tav>
                                        <p:tav tm="100000">
                                          <p:val>
                                            <p:strVal val="#ppt_x"/>
                                          </p:val>
                                        </p:tav>
                                      </p:tavLst>
                                    </p:anim>
                                    <p:anim calcmode="lin" valueType="num">
                                      <p:cBhvr additive="base">
                                        <p:cTn id="8" dur="500" fill="hold"/>
                                        <p:tgtEl>
                                          <p:spTgt spid="3993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1500"/>
                                  </p:stCondLst>
                                  <p:childTnLst>
                                    <p:set>
                                      <p:cBhvr>
                                        <p:cTn id="11" dur="1" fill="hold">
                                          <p:stCondLst>
                                            <p:cond delay="0"/>
                                          </p:stCondLst>
                                        </p:cTn>
                                        <p:tgtEl>
                                          <p:spTgt spid="39940">
                                            <p:txEl>
                                              <p:pRg st="0" end="0"/>
                                            </p:txEl>
                                          </p:spTgt>
                                        </p:tgtEl>
                                        <p:attrNameLst>
                                          <p:attrName>style.visibility</p:attrName>
                                        </p:attrNameLst>
                                      </p:cBhvr>
                                      <p:to>
                                        <p:strVal val="visible"/>
                                      </p:to>
                                    </p:set>
                                    <p:animEffect transition="in" filter="wipe(up)">
                                      <p:cBhvr>
                                        <p:cTn id="12" dur="2000"/>
                                        <p:tgtEl>
                                          <p:spTgt spid="3994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9940">
                                            <p:txEl>
                                              <p:pRg st="1" end="1"/>
                                            </p:txEl>
                                          </p:spTgt>
                                        </p:tgtEl>
                                        <p:attrNameLst>
                                          <p:attrName>style.visibility</p:attrName>
                                        </p:attrNameLst>
                                      </p:cBhvr>
                                      <p:to>
                                        <p:strVal val="visible"/>
                                      </p:to>
                                    </p:set>
                                    <p:animEffect transition="in" filter="wipe(up)">
                                      <p:cBhvr>
                                        <p:cTn id="17" dur="2000"/>
                                        <p:tgtEl>
                                          <p:spTgt spid="3994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9940">
                                            <p:txEl>
                                              <p:pRg st="2" end="2"/>
                                            </p:txEl>
                                          </p:spTgt>
                                        </p:tgtEl>
                                        <p:attrNameLst>
                                          <p:attrName>style.visibility</p:attrName>
                                        </p:attrNameLst>
                                      </p:cBhvr>
                                      <p:to>
                                        <p:strVal val="visible"/>
                                      </p:to>
                                    </p:set>
                                    <p:animEffect transition="in" filter="wipe(up)">
                                      <p:cBhvr>
                                        <p:cTn id="22" dur="2000"/>
                                        <p:tgtEl>
                                          <p:spTgt spid="3994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39940">
                                            <p:txEl>
                                              <p:pRg st="3" end="3"/>
                                            </p:txEl>
                                          </p:spTgt>
                                        </p:tgtEl>
                                        <p:attrNameLst>
                                          <p:attrName>style.visibility</p:attrName>
                                        </p:attrNameLst>
                                      </p:cBhvr>
                                      <p:to>
                                        <p:strVal val="visible"/>
                                      </p:to>
                                    </p:set>
                                    <p:animEffect transition="in" filter="wipe(up)">
                                      <p:cBhvr>
                                        <p:cTn id="27" dur="2000"/>
                                        <p:tgtEl>
                                          <p:spTgt spid="3994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39940">
                                            <p:txEl>
                                              <p:pRg st="4" end="4"/>
                                            </p:txEl>
                                          </p:spTgt>
                                        </p:tgtEl>
                                        <p:attrNameLst>
                                          <p:attrName>style.visibility</p:attrName>
                                        </p:attrNameLst>
                                      </p:cBhvr>
                                      <p:to>
                                        <p:strVal val="visible"/>
                                      </p:to>
                                    </p:set>
                                    <p:animEffect transition="in" filter="wipe(up)">
                                      <p:cBhvr>
                                        <p:cTn id="32" dur="2000"/>
                                        <p:tgtEl>
                                          <p:spTgt spid="39940">
                                            <p:txEl>
                                              <p:pRg st="4" end="4"/>
                                            </p:txEl>
                                          </p:spTgt>
                                        </p:tgtEl>
                                      </p:cBhvr>
                                    </p:animEffect>
                                  </p:childTnLst>
                                </p:cTn>
                              </p:par>
                              <p:par>
                                <p:cTn id="33" presetID="16" presetClass="entr" presetSubtype="21" fill="hold" nodeType="withEffect">
                                  <p:stCondLst>
                                    <p:cond delay="1500"/>
                                  </p:stCondLst>
                                  <p:childTnLst>
                                    <p:set>
                                      <p:cBhvr>
                                        <p:cTn id="34" dur="1" fill="hold">
                                          <p:stCondLst>
                                            <p:cond delay="0"/>
                                          </p:stCondLst>
                                        </p:cTn>
                                        <p:tgtEl>
                                          <p:spTgt spid="11270"/>
                                        </p:tgtEl>
                                        <p:attrNameLst>
                                          <p:attrName>style.visibility</p:attrName>
                                        </p:attrNameLst>
                                      </p:cBhvr>
                                      <p:to>
                                        <p:strVal val="visible"/>
                                      </p:to>
                                    </p:set>
                                    <p:animEffect transition="in" filter="barn(inVertical)">
                                      <p:cBhvr>
                                        <p:cTn id="35" dur="500"/>
                                        <p:tgtEl>
                                          <p:spTgt spid="112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5" presetClass="path" presetSubtype="0" accel="50000" decel="50000" fill="hold" nodeType="clickEffect">
                                  <p:stCondLst>
                                    <p:cond delay="0"/>
                                  </p:stCondLst>
                                  <p:childTnLst>
                                    <p:animMotion origin="layout" path="M -0.025 -0.09607 L -0.575 -0.42755 " pathEditMode="relative" rAng="0" ptsTypes="AA">
                                      <p:cBhvr>
                                        <p:cTn id="39" dur="2000" fill="hold"/>
                                        <p:tgtEl>
                                          <p:spTgt spid="11270"/>
                                        </p:tgtEl>
                                        <p:attrNameLst>
                                          <p:attrName>ppt_x</p:attrName>
                                          <p:attrName>ppt_y</p:attrName>
                                        </p:attrNameLst>
                                      </p:cBhvr>
                                      <p:rCtr x="-27500" y="-16574"/>
                                    </p:animMotion>
                                  </p:childTnLst>
                                </p:cTn>
                              </p:par>
                              <p:par>
                                <p:cTn id="40" presetID="6" presetClass="emph" presetSubtype="0" fill="hold" nodeType="withEffect">
                                  <p:stCondLst>
                                    <p:cond delay="0"/>
                                  </p:stCondLst>
                                  <p:childTnLst>
                                    <p:animScale>
                                      <p:cBhvr>
                                        <p:cTn id="41" dur="2000" fill="hold"/>
                                        <p:tgtEl>
                                          <p:spTgt spid="11270"/>
                                        </p:tgtEl>
                                      </p:cBhvr>
                                      <p:by x="150000" y="150000"/>
                                    </p:animScale>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mph" presetSubtype="0" fill="hold" nodeType="clickEffect">
                                  <p:stCondLst>
                                    <p:cond delay="0"/>
                                  </p:stCondLst>
                                  <p:childTnLst>
                                    <p:animScale>
                                      <p:cBhvr>
                                        <p:cTn id="45" dur="2000" fill="hold"/>
                                        <p:tgtEl>
                                          <p:spTgt spid="2"/>
                                        </p:tgtEl>
                                      </p:cBhvr>
                                      <p:by x="150000" y="15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0" presetClass="path" presetSubtype="0" accel="50000" decel="50000" fill="hold" nodeType="clickEffect">
                                  <p:stCondLst>
                                    <p:cond delay="0"/>
                                  </p:stCondLst>
                                  <p:childTnLst>
                                    <p:animMotion origin="layout" path="M -1.38889E-6 2.22222E-6 L -0.4842 0.63472 " pathEditMode="relative" rAng="0" ptsTypes="AA">
                                      <p:cBhvr>
                                        <p:cTn id="49" dur="2000" fill="hold"/>
                                        <p:tgtEl>
                                          <p:spTgt spid="2"/>
                                        </p:tgtEl>
                                        <p:attrNameLst>
                                          <p:attrName>ppt_x</p:attrName>
                                          <p:attrName>ppt_y</p:attrName>
                                        </p:attrNameLst>
                                      </p:cBhvr>
                                      <p:rCtr x="-24219" y="3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7B6E96-0DCB-B957-0B2D-2A03B3577D84}"/>
              </a:ext>
            </a:extLst>
          </p:cNvPr>
          <p:cNvSpPr txBox="1"/>
          <p:nvPr/>
        </p:nvSpPr>
        <p:spPr>
          <a:xfrm>
            <a:off x="0" y="-15380"/>
            <a:ext cx="9144000" cy="6586418"/>
          </a:xfrm>
          <a:prstGeom prst="rect">
            <a:avLst/>
          </a:prstGeom>
          <a:noFill/>
        </p:spPr>
        <p:txBody>
          <a:bodyPr wrap="square">
            <a:spAutoFit/>
          </a:bodyPr>
          <a:lstStyle/>
          <a:p>
            <a:r>
              <a:rPr lang="en-US" b="1" dirty="0"/>
              <a:t>Evaluate the extent to which the Populist movement marked a turning point in the United States economy OR politics.</a:t>
            </a:r>
          </a:p>
          <a:p>
            <a:endParaRPr lang="en-US" dirty="0"/>
          </a:p>
          <a:p>
            <a:r>
              <a:rPr lang="en-US" sz="1600" dirty="0"/>
              <a:t>In the development of your argument, explain what changed and what stayed the same in the economy OR politics as a result of the Populist movement within the period 1865–1920. (Historical thinking skill: Periodization)</a:t>
            </a:r>
          </a:p>
          <a:p>
            <a:endParaRPr lang="en-US" sz="1600" dirty="0"/>
          </a:p>
          <a:p>
            <a:r>
              <a:rPr lang="en-US" sz="1600" dirty="0"/>
              <a:t>In your response you should do the following.</a:t>
            </a:r>
          </a:p>
          <a:p>
            <a:endParaRPr lang="en-US" sz="1600" dirty="0"/>
          </a:p>
          <a:p>
            <a:r>
              <a:rPr lang="en-US" sz="1600" dirty="0"/>
              <a:t>Thesis: Present a thesis that makes a historically defensible claim and responds to all parts of the question. The thesis must consist of one or more sentences located in one place, either in the introduction or the conclusion.</a:t>
            </a:r>
          </a:p>
          <a:p>
            <a:endParaRPr lang="en-US" sz="1600" dirty="0"/>
          </a:p>
          <a:p>
            <a:r>
              <a:rPr lang="en-US" sz="1600" dirty="0"/>
              <a:t>Application of Historical Thinking Skills: Develop and support an argument that applies historical thinking skills as directed by the question.</a:t>
            </a:r>
          </a:p>
          <a:p>
            <a:endParaRPr lang="en-US" sz="1600" dirty="0"/>
          </a:p>
          <a:p>
            <a:r>
              <a:rPr lang="en-US" sz="1600" dirty="0"/>
              <a:t>Supporting the Argument with Evidence: Utilize specific examples of evidence to fully and effectively substantiate the stated thesis or a relevant argument.</a:t>
            </a:r>
          </a:p>
          <a:p>
            <a:endParaRPr lang="en-US" sz="1600" dirty="0"/>
          </a:p>
          <a:p>
            <a:r>
              <a:rPr lang="en-US" sz="1600" dirty="0"/>
              <a:t>Synthesis: Extend the argument by explaining the connections between the argument and one of the following.</a:t>
            </a:r>
          </a:p>
          <a:p>
            <a:endParaRPr lang="en-US" sz="1600" dirty="0"/>
          </a:p>
          <a:p>
            <a:r>
              <a:rPr lang="en-US" sz="1600" dirty="0"/>
              <a:t>A development in a different historical period, situation, era, or geographical area.</a:t>
            </a:r>
          </a:p>
          <a:p>
            <a:endParaRPr lang="en-US" sz="1600" dirty="0"/>
          </a:p>
          <a:p>
            <a:r>
              <a:rPr lang="en-US" sz="1600" dirty="0"/>
              <a:t>A course theme and/or approach to history that is not the focus of the essay (such as political, economic, social, cultural, or intellectual history).</a:t>
            </a:r>
          </a:p>
        </p:txBody>
      </p:sp>
    </p:spTree>
    <p:extLst>
      <p:ext uri="{BB962C8B-B14F-4D97-AF65-F5344CB8AC3E}">
        <p14:creationId xmlns:p14="http://schemas.microsoft.com/office/powerpoint/2010/main" val="21856037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ECC22-B19F-81B1-89CA-EC6E93AF4D9D}"/>
              </a:ext>
            </a:extLst>
          </p:cNvPr>
          <p:cNvSpPr>
            <a:spLocks noGrp="1"/>
          </p:cNvSpPr>
          <p:nvPr>
            <p:ph type="title"/>
          </p:nvPr>
        </p:nvSpPr>
        <p:spPr>
          <a:xfrm>
            <a:off x="457200" y="0"/>
            <a:ext cx="8229600" cy="914400"/>
          </a:xfrm>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Election of 1892</a:t>
            </a:r>
          </a:p>
        </p:txBody>
      </p:sp>
      <p:pic>
        <p:nvPicPr>
          <p:cNvPr id="432131" name="Picture 2">
            <a:extLst>
              <a:ext uri="{FF2B5EF4-FFF2-40B4-BE49-F238E27FC236}">
                <a16:creationId xmlns:a16="http://schemas.microsoft.com/office/drawing/2014/main" id="{BBF587A8-6152-BCA8-78B0-E05E49D88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5B0F673D-09BB-4EBC-9147-A102056BFBD1}"/>
              </a:ext>
            </a:extLst>
          </p:cNvPr>
          <p:cNvSpPr txBox="1"/>
          <p:nvPr/>
        </p:nvSpPr>
        <p:spPr>
          <a:xfrm>
            <a:off x="1143000" y="6019800"/>
            <a:ext cx="1066800" cy="5842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1" fontAlgn="auto" hangingPunct="1">
              <a:spcBef>
                <a:spcPts val="0"/>
              </a:spcBef>
              <a:spcAft>
                <a:spcPts val="0"/>
              </a:spcAft>
              <a:defRPr/>
            </a:pPr>
            <a:r>
              <a:rPr lang="en-US" sz="3200" b="1" dirty="0">
                <a:solidFill>
                  <a:srgbClr val="3F3838"/>
                </a:solidFill>
                <a:hlinkClick r:id="rId4" action="ppaction://hlinksldjump"/>
              </a:rPr>
              <a:t>1892</a:t>
            </a:r>
            <a:endParaRPr lang="en-US" sz="3200" b="1" dirty="0">
              <a:solidFill>
                <a:srgbClr val="3F3838"/>
              </a:solidFill>
            </a:endParaRPr>
          </a:p>
        </p:txBody>
      </p:sp>
      <p:sp>
        <p:nvSpPr>
          <p:cNvPr id="14" name="TextBox 13">
            <a:hlinkClick r:id="rId5" action="ppaction://hlinksldjump"/>
            <a:extLst>
              <a:ext uri="{FF2B5EF4-FFF2-40B4-BE49-F238E27FC236}">
                <a16:creationId xmlns:a16="http://schemas.microsoft.com/office/drawing/2014/main" id="{F3CEA11F-31DE-385C-E70F-5971E4D9F4AE}"/>
              </a:ext>
            </a:extLst>
          </p:cNvPr>
          <p:cNvSpPr txBox="1"/>
          <p:nvPr/>
        </p:nvSpPr>
        <p:spPr>
          <a:xfrm>
            <a:off x="40386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fontAlgn="auto" hangingPunct="1">
              <a:spcBef>
                <a:spcPts val="0"/>
              </a:spcBef>
              <a:spcAft>
                <a:spcPts val="0"/>
              </a:spcAft>
              <a:defRPr/>
            </a:pPr>
            <a:r>
              <a:rPr lang="en-US" sz="3200" b="1" dirty="0">
                <a:solidFill>
                  <a:srgbClr val="FFFFFF"/>
                </a:solidFill>
              </a:rPr>
              <a:t>1896</a:t>
            </a:r>
          </a:p>
        </p:txBody>
      </p:sp>
      <p:sp>
        <p:nvSpPr>
          <p:cNvPr id="15" name="TextBox 14">
            <a:hlinkClick r:id="rId6" action="ppaction://hlinksldjump"/>
            <a:extLst>
              <a:ext uri="{FF2B5EF4-FFF2-40B4-BE49-F238E27FC236}">
                <a16:creationId xmlns:a16="http://schemas.microsoft.com/office/drawing/2014/main" id="{BB9F90E2-C1D2-A0E4-9FD6-9CF572B99B13}"/>
              </a:ext>
            </a:extLst>
          </p:cNvPr>
          <p:cNvSpPr txBox="1"/>
          <p:nvPr/>
        </p:nvSpPr>
        <p:spPr>
          <a:xfrm>
            <a:off x="67818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fontAlgn="auto" hangingPunct="1">
              <a:spcBef>
                <a:spcPts val="0"/>
              </a:spcBef>
              <a:spcAft>
                <a:spcPts val="0"/>
              </a:spcAft>
              <a:defRPr/>
            </a:pPr>
            <a:r>
              <a:rPr lang="en-US" sz="3200" b="1" dirty="0">
                <a:solidFill>
                  <a:srgbClr val="FFFFFF"/>
                </a:solidFill>
              </a:rPr>
              <a:t>1900</a:t>
            </a:r>
          </a:p>
        </p:txBody>
      </p:sp>
    </p:spTree>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433154" name="Title 1">
            <a:extLst>
              <a:ext uri="{FF2B5EF4-FFF2-40B4-BE49-F238E27FC236}">
                <a16:creationId xmlns:a16="http://schemas.microsoft.com/office/drawing/2014/main" id="{01796FC2-7D1B-E442-F5B3-A0BD049868E0}"/>
              </a:ext>
            </a:extLst>
          </p:cNvPr>
          <p:cNvSpPr>
            <a:spLocks noGrp="1"/>
          </p:cNvSpPr>
          <p:nvPr>
            <p:ph type="title"/>
          </p:nvPr>
        </p:nvSpPr>
        <p:spPr/>
        <p:txBody>
          <a:bodyPr/>
          <a:lstStyle/>
          <a:p>
            <a:pPr eaLnBrk="1" hangingPunct="1"/>
            <a:endParaRPr lang="en-US" altLang="en-US"/>
          </a:p>
        </p:txBody>
      </p:sp>
      <p:pic>
        <p:nvPicPr>
          <p:cNvPr id="433155" name="Picture 2">
            <a:extLst>
              <a:ext uri="{FF2B5EF4-FFF2-40B4-BE49-F238E27FC236}">
                <a16:creationId xmlns:a16="http://schemas.microsoft.com/office/drawing/2014/main" id="{B8EDDA85-0606-3C42-63B5-AD32B2E82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9525"/>
            <a:ext cx="708977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AF2C5-3BA6-40E8-4CC4-EF20D55EAFA0}"/>
              </a:ext>
            </a:extLst>
          </p:cNvPr>
          <p:cNvSpPr>
            <a:spLocks noGrp="1"/>
          </p:cNvSpPr>
          <p:nvPr>
            <p:ph type="title"/>
          </p:nvPr>
        </p:nvSpPr>
        <p:spPr>
          <a:xfrm>
            <a:off x="0" y="152400"/>
            <a:ext cx="7391400" cy="11430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 Easy Choice…</a:t>
            </a:r>
          </a:p>
        </p:txBody>
      </p:sp>
      <p:pic>
        <p:nvPicPr>
          <p:cNvPr id="434179" name="Picture 2">
            <a:extLst>
              <a:ext uri="{FF2B5EF4-FFF2-40B4-BE49-F238E27FC236}">
                <a16:creationId xmlns:a16="http://schemas.microsoft.com/office/drawing/2014/main" id="{37C97E19-1C93-017B-B300-9776D46BC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0025"/>
            <a:ext cx="914082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3">
            <a:extLst>
              <a:ext uri="{FF2B5EF4-FFF2-40B4-BE49-F238E27FC236}">
                <a16:creationId xmlns:a16="http://schemas.microsoft.com/office/drawing/2014/main" id="{FF18F610-D72F-23B3-10BF-90F9033C88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9213"/>
            <a:ext cx="638492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3" name="Rectangle 4">
            <a:extLst>
              <a:ext uri="{FF2B5EF4-FFF2-40B4-BE49-F238E27FC236}">
                <a16:creationId xmlns:a16="http://schemas.microsoft.com/office/drawing/2014/main" id="{68E22695-6FF7-983E-99D1-5EED30F47B51}"/>
              </a:ext>
            </a:extLst>
          </p:cNvPr>
          <p:cNvSpPr>
            <a:spLocks noChangeArrowheads="1"/>
          </p:cNvSpPr>
          <p:nvPr/>
        </p:nvSpPr>
        <p:spPr bwMode="auto">
          <a:xfrm>
            <a:off x="6629400" y="0"/>
            <a:ext cx="2514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q"/>
            </a:pPr>
            <a:r>
              <a:rPr lang="en-US" altLang="en-US" sz="1800">
                <a:latin typeface="Calibri" panose="020F0502020204030204" pitchFamily="34" charset="0"/>
              </a:rPr>
              <a:t>1896 Election – Populists supported </a:t>
            </a:r>
            <a:r>
              <a:rPr lang="en-US" altLang="en-US" sz="1800">
                <a:solidFill>
                  <a:srgbClr val="FF0000"/>
                </a:solidFill>
                <a:latin typeface="Calibri" panose="020F0502020204030204" pitchFamily="34" charset="0"/>
              </a:rPr>
              <a:t>William Jennings Bryan</a:t>
            </a:r>
            <a:r>
              <a:rPr lang="en-US" altLang="en-US" sz="1800">
                <a:latin typeface="Calibri" panose="020F0502020204030204" pitchFamily="34" charset="0"/>
              </a:rPr>
              <a:t> for President due to his “</a:t>
            </a:r>
            <a:r>
              <a:rPr lang="en-US" altLang="en-US" sz="1800" b="1">
                <a:solidFill>
                  <a:srgbClr val="FF0000"/>
                </a:solidFill>
                <a:latin typeface="Calibri" panose="020F0502020204030204" pitchFamily="34" charset="0"/>
              </a:rPr>
              <a:t>Cross of Gold</a:t>
            </a:r>
            <a:r>
              <a:rPr lang="en-US" altLang="en-US" sz="1800">
                <a:latin typeface="Calibri" panose="020F0502020204030204" pitchFamily="34" charset="0"/>
              </a:rPr>
              <a:t>” speech in which he supported the unlimited coinage of silver, instead of gold. </a:t>
            </a:r>
            <a:r>
              <a:rPr lang="en-US" altLang="en-US" sz="1800" b="1">
                <a:latin typeface="Calibri" panose="020F0502020204030204" pitchFamily="34" charset="0"/>
              </a:rPr>
              <a:t>The Democratic Party and the Populist Party both nominated Bryan to run for President for both political party. </a:t>
            </a:r>
            <a:r>
              <a:rPr lang="en-US" altLang="en-US" sz="1800" b="1">
                <a:solidFill>
                  <a:srgbClr val="00B0F0"/>
                </a:solidFill>
                <a:latin typeface="Calibri" panose="020F0502020204030204" pitchFamily="34" charset="0"/>
              </a:rPr>
              <a:t>Awkward</a:t>
            </a:r>
          </a:p>
        </p:txBody>
      </p:sp>
      <p:sp>
        <p:nvSpPr>
          <p:cNvPr id="435204" name="TextBox 5">
            <a:extLst>
              <a:ext uri="{FF2B5EF4-FFF2-40B4-BE49-F238E27FC236}">
                <a16:creationId xmlns:a16="http://schemas.microsoft.com/office/drawing/2014/main" id="{543D65F7-1A5F-8398-5808-031D00243835}"/>
              </a:ext>
            </a:extLst>
          </p:cNvPr>
          <p:cNvSpPr txBox="1">
            <a:spLocks noChangeArrowheads="1"/>
          </p:cNvSpPr>
          <p:nvPr/>
        </p:nvSpPr>
        <p:spPr bwMode="auto">
          <a:xfrm>
            <a:off x="76200" y="4589463"/>
            <a:ext cx="8915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The Democrats/ Populist lost the election of 1896 and 1900.  With so many good ideas </a:t>
            </a:r>
          </a:p>
          <a:p>
            <a:pPr>
              <a:spcBef>
                <a:spcPct val="0"/>
              </a:spcBef>
              <a:buFontTx/>
              <a:buNone/>
            </a:pPr>
            <a:r>
              <a:rPr lang="en-US" altLang="en-US" sz="1800">
                <a:latin typeface="Calibri" panose="020F0502020204030204" pitchFamily="34" charset="0"/>
              </a:rPr>
              <a:t>how could they lose?  They promised INFLATION if they won.  That means higher prices for</a:t>
            </a:r>
          </a:p>
          <a:p>
            <a:pPr>
              <a:spcBef>
                <a:spcPct val="0"/>
              </a:spcBef>
              <a:buFontTx/>
              <a:buNone/>
            </a:pPr>
            <a:r>
              <a:rPr lang="en-US" altLang="en-US" sz="1800">
                <a:latin typeface="Calibri" panose="020F0502020204030204" pitchFamily="34" charset="0"/>
              </a:rPr>
              <a:t>food, energy, clothing, etc.  The city folks did NOT want INFLATION and </a:t>
            </a:r>
            <a:r>
              <a:rPr lang="en-US" altLang="en-US" sz="1800" b="1">
                <a:latin typeface="Calibri" panose="020F0502020204030204" pitchFamily="34" charset="0"/>
              </a:rPr>
              <a:t>urban</a:t>
            </a:r>
            <a:r>
              <a:rPr lang="en-US" altLang="en-US" sz="1800">
                <a:latin typeface="Calibri" panose="020F0502020204030204" pitchFamily="34" charset="0"/>
              </a:rPr>
              <a:t> population was far greater than </a:t>
            </a:r>
            <a:r>
              <a:rPr lang="en-US" altLang="en-US" sz="1800" b="1">
                <a:latin typeface="Calibri" panose="020F0502020204030204" pitchFamily="34" charset="0"/>
              </a:rPr>
              <a:t>rural</a:t>
            </a:r>
            <a:r>
              <a:rPr lang="en-US" altLang="en-US" sz="1800">
                <a:latin typeface="Calibri" panose="020F0502020204030204" pitchFamily="34" charset="0"/>
              </a:rPr>
              <a:t> populations, urban out voted rural.  </a:t>
            </a:r>
            <a:r>
              <a:rPr lang="en-US" altLang="en-US" sz="1800" b="1">
                <a:latin typeface="Calibri" panose="020F0502020204030204" pitchFamily="34" charset="0"/>
              </a:rPr>
              <a:t>By now, more Americans lived in cities than on farms by now.</a:t>
            </a:r>
          </a:p>
          <a:p>
            <a:pPr>
              <a:spcBef>
                <a:spcPct val="0"/>
              </a:spcBef>
              <a:buFontTx/>
              <a:buNone/>
            </a:pPr>
            <a:endParaRPr lang="en-US" altLang="en-US" sz="1800">
              <a:latin typeface="Calibri" panose="020F0502020204030204" pitchFamily="34" charset="0"/>
            </a:endParaRPr>
          </a:p>
          <a:p>
            <a:pPr>
              <a:spcBef>
                <a:spcPct val="0"/>
              </a:spcBef>
              <a:buFontTx/>
              <a:buNone/>
            </a:pPr>
            <a:r>
              <a:rPr lang="en-US" altLang="en-US" sz="1800">
                <a:latin typeface="Calibri" panose="020F0502020204030204" pitchFamily="34" charset="0"/>
              </a:rPr>
              <a:t>Come on, VOTE FOR ME and I PROMISE YOU HIGHER PRICES.  Really?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Pol_cartoon-Cross of Gold-1">
            <a:extLst>
              <a:ext uri="{FF2B5EF4-FFF2-40B4-BE49-F238E27FC236}">
                <a16:creationId xmlns:a16="http://schemas.microsoft.com/office/drawing/2014/main" id="{BE93064A-EC0F-D023-EEAC-D279F28A4290}"/>
              </a:ext>
            </a:extLst>
          </p:cNvPr>
          <p:cNvPicPr>
            <a:picLocks noChangeAspect="1" noChangeArrowheads="1"/>
          </p:cNvPicPr>
          <p:nvPr/>
        </p:nvPicPr>
        <p:blipFill>
          <a:blip r:embed="rId2">
            <a:lum bright="70000" contrast="-5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7251" name="Rectangle 3">
            <a:extLst>
              <a:ext uri="{FF2B5EF4-FFF2-40B4-BE49-F238E27FC236}">
                <a16:creationId xmlns:a16="http://schemas.microsoft.com/office/drawing/2014/main" id="{CC1857AD-780E-7746-495F-B8014260C9D2}"/>
              </a:ext>
            </a:extLst>
          </p:cNvPr>
          <p:cNvSpPr>
            <a:spLocks noChangeArrowheads="1"/>
          </p:cNvSpPr>
          <p:nvPr/>
        </p:nvSpPr>
        <p:spPr bwMode="auto">
          <a:xfrm>
            <a:off x="0" y="1111250"/>
            <a:ext cx="9144000" cy="521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FontTx/>
              <a:buNone/>
            </a:pPr>
            <a:r>
              <a:rPr lang="en-US" altLang="en-US" sz="6000" b="1" i="1">
                <a:solidFill>
                  <a:srgbClr val="000000"/>
                </a:solidFill>
                <a:latin typeface="Georgia" panose="02040502050405020303" pitchFamily="18" charset="0"/>
              </a:rPr>
              <a:t>“They tell us that the great cities are in favor of the gold standard. We reply that our great cities rest upon our broad and great prairies”. </a:t>
            </a:r>
          </a:p>
        </p:txBody>
      </p:sp>
      <p:sp>
        <p:nvSpPr>
          <p:cNvPr id="437252" name="WordArt 5">
            <a:extLst>
              <a:ext uri="{FF2B5EF4-FFF2-40B4-BE49-F238E27FC236}">
                <a16:creationId xmlns:a16="http://schemas.microsoft.com/office/drawing/2014/main" id="{50AB8087-2000-6713-94A5-95B4615FE962}"/>
              </a:ext>
            </a:extLst>
          </p:cNvPr>
          <p:cNvSpPr>
            <a:spLocks noChangeArrowheads="1" noChangeShapeType="1" noTextEdit="1"/>
          </p:cNvSpPr>
          <p:nvPr/>
        </p:nvSpPr>
        <p:spPr bwMode="auto">
          <a:xfrm>
            <a:off x="457200" y="152400"/>
            <a:ext cx="83058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Up">
              <a:avLst>
                <a:gd name="adj" fmla="val 85713"/>
              </a:avLst>
            </a:prstTxWarp>
          </a:bodyPr>
          <a:lstStyle/>
          <a:p>
            <a:pPr algn="ctr"/>
            <a:r>
              <a:rPr lang="en-US" sz="3600" kern="10">
                <a:gradFill rotWithShape="1">
                  <a:gsLst>
                    <a:gs pos="0">
                      <a:srgbClr val="9999FF"/>
                    </a:gs>
                    <a:gs pos="100000">
                      <a:srgbClr val="009999"/>
                    </a:gs>
                  </a:gsLst>
                  <a:lin ang="5400000" scaled="1"/>
                </a:gradFill>
                <a:effectLst>
                  <a:prstShdw prst="shdw17" dist="17961" dir="2700000">
                    <a:srgbClr val="5C5C99"/>
                  </a:prstShdw>
                </a:effectLst>
                <a:latin typeface="Impact" panose="020B0806030902050204" pitchFamily="34" charset="0"/>
              </a:rPr>
              <a:t>CROSS OF GOLD SPEECH</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3">
            <a:extLst>
              <a:ext uri="{FF2B5EF4-FFF2-40B4-BE49-F238E27FC236}">
                <a16:creationId xmlns:a16="http://schemas.microsoft.com/office/drawing/2014/main" id="{9759215B-84AE-06F1-588D-8FC73CD2B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338" y="87313"/>
            <a:ext cx="44196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Rectangle 4">
            <a:extLst>
              <a:ext uri="{FF2B5EF4-FFF2-40B4-BE49-F238E27FC236}">
                <a16:creationId xmlns:a16="http://schemas.microsoft.com/office/drawing/2014/main" id="{1DA2F963-CE81-E219-A493-AD60F2A76082}"/>
              </a:ext>
            </a:extLst>
          </p:cNvPr>
          <p:cNvSpPr>
            <a:spLocks noChangeArrowheads="1"/>
          </p:cNvSpPr>
          <p:nvPr/>
        </p:nvSpPr>
        <p:spPr bwMode="auto">
          <a:xfrm>
            <a:off x="228600" y="114300"/>
            <a:ext cx="4114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a:latin typeface="Calibri" panose="020F0502020204030204" pitchFamily="34" charset="0"/>
              </a:rPr>
              <a:t>Tenement Row</a:t>
            </a:r>
          </a:p>
        </p:txBody>
      </p:sp>
      <p:sp>
        <p:nvSpPr>
          <p:cNvPr id="2" name="Rectangle 1">
            <a:extLst>
              <a:ext uri="{FF2B5EF4-FFF2-40B4-BE49-F238E27FC236}">
                <a16:creationId xmlns:a16="http://schemas.microsoft.com/office/drawing/2014/main" id="{2D316C88-2AF1-4C8A-2C2D-490CD8754244}"/>
              </a:ext>
            </a:extLst>
          </p:cNvPr>
          <p:cNvSpPr>
            <a:spLocks noChangeArrowheads="1"/>
          </p:cNvSpPr>
          <p:nvPr/>
        </p:nvSpPr>
        <p:spPr bwMode="auto">
          <a:xfrm>
            <a:off x="33338" y="13716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rPr>
              <a:t>FRQ</a:t>
            </a:r>
          </a:p>
          <a:p>
            <a:pPr>
              <a:spcBef>
                <a:spcPct val="0"/>
              </a:spcBef>
              <a:buFontTx/>
              <a:buNone/>
            </a:pPr>
            <a:r>
              <a:rPr lang="en-US" altLang="en-US" sz="1800">
                <a:latin typeface="Times New Roman" panose="02020603050405020304" pitchFamily="18" charset="0"/>
              </a:rPr>
              <a:t>1.  Briefly </a:t>
            </a:r>
            <a:r>
              <a:rPr lang="en-US" altLang="en-US" sz="1800" b="1">
                <a:latin typeface="Times New Roman" panose="02020603050405020304" pitchFamily="18" charset="0"/>
              </a:rPr>
              <a:t>explain</a:t>
            </a:r>
            <a:r>
              <a:rPr lang="en-US" altLang="en-US" sz="1800">
                <a:latin typeface="Times New Roman" panose="02020603050405020304" pitchFamily="18" charset="0"/>
              </a:rPr>
              <a:t> ONE specific problem that was caused by the rapid growth of cities during the period from 1865 to 1900.</a:t>
            </a:r>
            <a:endParaRPr lang="en-US" altLang="en-US" sz="180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descr="Pol_cartoon-Cross of Gold-1">
            <a:extLst>
              <a:ext uri="{FF2B5EF4-FFF2-40B4-BE49-F238E27FC236}">
                <a16:creationId xmlns:a16="http://schemas.microsoft.com/office/drawing/2014/main" id="{0B729C2B-C6B5-4980-6A2B-1E053F887BB4}"/>
              </a:ext>
            </a:extLst>
          </p:cNvPr>
          <p:cNvPicPr>
            <a:picLocks noChangeAspect="1" noChangeArrowheads="1"/>
          </p:cNvPicPr>
          <p:nvPr/>
        </p:nvPicPr>
        <p:blipFill>
          <a:blip r:embed="rId2">
            <a:lum bright="70000" contrast="-5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8275" name="Rectangle 3">
            <a:extLst>
              <a:ext uri="{FF2B5EF4-FFF2-40B4-BE49-F238E27FC236}">
                <a16:creationId xmlns:a16="http://schemas.microsoft.com/office/drawing/2014/main" id="{7E1FFB4B-5877-DFEE-A7B8-E7C61F5FA507}"/>
              </a:ext>
            </a:extLst>
          </p:cNvPr>
          <p:cNvSpPr>
            <a:spLocks noChangeArrowheads="1"/>
          </p:cNvSpPr>
          <p:nvPr/>
        </p:nvSpPr>
        <p:spPr bwMode="auto">
          <a:xfrm>
            <a:off x="0" y="1042988"/>
            <a:ext cx="9144000" cy="534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FontTx/>
              <a:buNone/>
            </a:pPr>
            <a:r>
              <a:rPr lang="en-US" altLang="en-US" sz="5400" b="1" i="1">
                <a:solidFill>
                  <a:srgbClr val="000000"/>
                </a:solidFill>
                <a:latin typeface="Georgia" panose="02040502050405020303" pitchFamily="18" charset="0"/>
              </a:rPr>
              <a:t>“Burn down your cities and leave our farms, and your cities will spring up again as if by magic; but destroy our farms, and the grass will grow in the streets of every city of the country”. </a:t>
            </a:r>
          </a:p>
        </p:txBody>
      </p:sp>
      <p:sp>
        <p:nvSpPr>
          <p:cNvPr id="438276" name="WordArt 5">
            <a:extLst>
              <a:ext uri="{FF2B5EF4-FFF2-40B4-BE49-F238E27FC236}">
                <a16:creationId xmlns:a16="http://schemas.microsoft.com/office/drawing/2014/main" id="{B37E0F60-C4B3-4F29-0E7C-D5A3107631CB}"/>
              </a:ext>
            </a:extLst>
          </p:cNvPr>
          <p:cNvSpPr>
            <a:spLocks noChangeArrowheads="1" noChangeShapeType="1" noTextEdit="1"/>
          </p:cNvSpPr>
          <p:nvPr/>
        </p:nvSpPr>
        <p:spPr bwMode="auto">
          <a:xfrm>
            <a:off x="457200" y="152400"/>
            <a:ext cx="83058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Up">
              <a:avLst>
                <a:gd name="adj" fmla="val 85713"/>
              </a:avLst>
            </a:prstTxWarp>
          </a:bodyPr>
          <a:lstStyle/>
          <a:p>
            <a:pPr algn="ctr"/>
            <a:r>
              <a:rPr lang="en-US" sz="3600" kern="10">
                <a:gradFill rotWithShape="1">
                  <a:gsLst>
                    <a:gs pos="0">
                      <a:srgbClr val="9999FF"/>
                    </a:gs>
                    <a:gs pos="100000">
                      <a:srgbClr val="009999"/>
                    </a:gs>
                  </a:gsLst>
                  <a:lin ang="5400000" scaled="1"/>
                </a:gradFill>
                <a:effectLst>
                  <a:prstShdw prst="shdw17" dist="17961" dir="2700000">
                    <a:srgbClr val="5C5C99"/>
                  </a:prstShdw>
                </a:effectLst>
                <a:latin typeface="Impact" panose="020B0806030902050204" pitchFamily="34" charset="0"/>
              </a:rPr>
              <a:t>CROSS OF GOLD SPEECH</a:t>
            </a:r>
          </a:p>
        </p:txBody>
      </p:sp>
    </p:spTree>
  </p:cSld>
  <p:clrMapOvr>
    <a:masterClrMapping/>
  </p:clrMapOvr>
  <p:transition spd="slow"/>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Pol_cartoon-Cross of Gold-1">
            <a:extLst>
              <a:ext uri="{FF2B5EF4-FFF2-40B4-BE49-F238E27FC236}">
                <a16:creationId xmlns:a16="http://schemas.microsoft.com/office/drawing/2014/main" id="{C498E3A6-80C1-F5E2-AC43-E321A0931DDA}"/>
              </a:ext>
            </a:extLst>
          </p:cNvPr>
          <p:cNvPicPr>
            <a:picLocks noChangeAspect="1" noChangeArrowheads="1"/>
          </p:cNvPicPr>
          <p:nvPr/>
        </p:nvPicPr>
        <p:blipFill>
          <a:blip r:embed="rId2">
            <a:lum bright="70000" contrast="-5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9299" name="Rectangle 3">
            <a:extLst>
              <a:ext uri="{FF2B5EF4-FFF2-40B4-BE49-F238E27FC236}">
                <a16:creationId xmlns:a16="http://schemas.microsoft.com/office/drawing/2014/main" id="{CD10F2EA-2C5B-114E-9DB0-8A5DA03A7255}"/>
              </a:ext>
            </a:extLst>
          </p:cNvPr>
          <p:cNvSpPr>
            <a:spLocks noChangeArrowheads="1"/>
          </p:cNvSpPr>
          <p:nvPr/>
        </p:nvSpPr>
        <p:spPr bwMode="auto">
          <a:xfrm>
            <a:off x="0" y="1219200"/>
            <a:ext cx="9144000"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FontTx/>
              <a:buNone/>
            </a:pPr>
            <a:r>
              <a:rPr lang="en-US" altLang="en-US" sz="6000" b="1" i="1">
                <a:solidFill>
                  <a:srgbClr val="000000"/>
                </a:solidFill>
                <a:latin typeface="Georgia" panose="02040502050405020303" pitchFamily="18" charset="0"/>
              </a:rPr>
              <a:t>“You shall not press down upon the brow of labor this crown of thorns; you shall not crucify mankind upon a cross of gold”</a:t>
            </a:r>
          </a:p>
        </p:txBody>
      </p:sp>
      <p:sp>
        <p:nvSpPr>
          <p:cNvPr id="439300" name="WordArt 6">
            <a:extLst>
              <a:ext uri="{FF2B5EF4-FFF2-40B4-BE49-F238E27FC236}">
                <a16:creationId xmlns:a16="http://schemas.microsoft.com/office/drawing/2014/main" id="{80F84888-9FD7-F727-E269-715F513EF354}"/>
              </a:ext>
            </a:extLst>
          </p:cNvPr>
          <p:cNvSpPr>
            <a:spLocks noChangeArrowheads="1" noChangeShapeType="1" noTextEdit="1"/>
          </p:cNvSpPr>
          <p:nvPr/>
        </p:nvSpPr>
        <p:spPr bwMode="auto">
          <a:xfrm>
            <a:off x="457200" y="152400"/>
            <a:ext cx="83058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Up">
              <a:avLst>
                <a:gd name="adj" fmla="val 85713"/>
              </a:avLst>
            </a:prstTxWarp>
          </a:bodyPr>
          <a:lstStyle/>
          <a:p>
            <a:pPr algn="ctr"/>
            <a:r>
              <a:rPr lang="en-US" sz="3600" kern="10">
                <a:gradFill rotWithShape="1">
                  <a:gsLst>
                    <a:gs pos="0">
                      <a:srgbClr val="9999FF"/>
                    </a:gs>
                    <a:gs pos="100000">
                      <a:srgbClr val="009999"/>
                    </a:gs>
                  </a:gsLst>
                  <a:lin ang="5400000" scaled="1"/>
                </a:gradFill>
                <a:effectLst>
                  <a:prstShdw prst="shdw17" dist="17961" dir="2700000">
                    <a:srgbClr val="5C5C99"/>
                  </a:prstShdw>
                </a:effectLst>
                <a:latin typeface="Impact" panose="020B0806030902050204" pitchFamily="34" charset="0"/>
              </a:rPr>
              <a:t>CROSS OF GOLD SPEECH</a:t>
            </a:r>
          </a:p>
        </p:txBody>
      </p:sp>
    </p:spTree>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itle 1">
            <a:extLst>
              <a:ext uri="{FF2B5EF4-FFF2-40B4-BE49-F238E27FC236}">
                <a16:creationId xmlns:a16="http://schemas.microsoft.com/office/drawing/2014/main" id="{387C78AF-5AB8-EA08-B242-B76132B0D363}"/>
              </a:ext>
            </a:extLst>
          </p:cNvPr>
          <p:cNvSpPr>
            <a:spLocks noGrp="1" noChangeArrowheads="1"/>
          </p:cNvSpPr>
          <p:nvPr>
            <p:ph type="title"/>
          </p:nvPr>
        </p:nvSpPr>
        <p:spPr>
          <a:xfrm>
            <a:off x="533400" y="0"/>
            <a:ext cx="5562600" cy="327556"/>
          </a:xfrm>
        </p:spPr>
        <p:txBody>
          <a:bodyPr/>
          <a:lstStyle/>
          <a:p>
            <a:r>
              <a:rPr lang="en-US" altLang="en-US" sz="2400" b="1" dirty="0"/>
              <a:t>William Jennings Bryan 1860-1925</a:t>
            </a:r>
          </a:p>
        </p:txBody>
      </p:sp>
      <p:sp>
        <p:nvSpPr>
          <p:cNvPr id="406531" name="Content Placeholder 2">
            <a:extLst>
              <a:ext uri="{FF2B5EF4-FFF2-40B4-BE49-F238E27FC236}">
                <a16:creationId xmlns:a16="http://schemas.microsoft.com/office/drawing/2014/main" id="{EC246A33-B0D1-8B9B-9CBF-A3507AF8CC1E}"/>
              </a:ext>
            </a:extLst>
          </p:cNvPr>
          <p:cNvSpPr>
            <a:spLocks noGrp="1" noChangeArrowheads="1"/>
          </p:cNvSpPr>
          <p:nvPr>
            <p:ph idx="1"/>
          </p:nvPr>
        </p:nvSpPr>
        <p:spPr>
          <a:xfrm>
            <a:off x="-43110" y="384632"/>
            <a:ext cx="8118296" cy="600075"/>
          </a:xfrm>
        </p:spPr>
        <p:txBody>
          <a:bodyPr/>
          <a:lstStyle/>
          <a:p>
            <a:pPr marL="0" indent="0">
              <a:buFontTx/>
              <a:buNone/>
            </a:pPr>
            <a:r>
              <a:rPr lang="en-US" altLang="en-US" sz="1800" b="1" dirty="0"/>
              <a:t>Populist Leader who championed the cause of the farmer.  Embraced by the Democratic Party.</a:t>
            </a:r>
            <a:endParaRPr lang="en-US" altLang="en-US" sz="1800" b="1" i="1" dirty="0">
              <a:solidFill>
                <a:srgbClr val="FF0000"/>
              </a:solidFill>
            </a:endParaRPr>
          </a:p>
        </p:txBody>
      </p:sp>
      <p:sp>
        <p:nvSpPr>
          <p:cNvPr id="406533" name="TextBox 4">
            <a:extLst>
              <a:ext uri="{FF2B5EF4-FFF2-40B4-BE49-F238E27FC236}">
                <a16:creationId xmlns:a16="http://schemas.microsoft.com/office/drawing/2014/main" id="{B8280F68-60BE-6ED0-460F-56090DB7C8A2}"/>
              </a:ext>
            </a:extLst>
          </p:cNvPr>
          <p:cNvSpPr txBox="1">
            <a:spLocks noChangeArrowheads="1"/>
          </p:cNvSpPr>
          <p:nvPr/>
        </p:nvSpPr>
        <p:spPr bwMode="auto">
          <a:xfrm>
            <a:off x="-43110" y="1701418"/>
            <a:ext cx="911433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0"/>
              </a:spcBef>
              <a:buNone/>
            </a:pPr>
            <a:r>
              <a:rPr lang="en-US" altLang="en-US" sz="1600" i="1" dirty="0">
                <a:solidFill>
                  <a:srgbClr val="000000"/>
                </a:solidFill>
                <a:latin typeface="+mj-lt"/>
              </a:rPr>
              <a:t>Source: </a:t>
            </a:r>
            <a:r>
              <a:rPr lang="en-US" altLang="en-US" sz="1600" b="1" i="1" dirty="0">
                <a:solidFill>
                  <a:srgbClr val="000000"/>
                </a:solidFill>
                <a:latin typeface="+mj-lt"/>
              </a:rPr>
              <a:t>Excerpts from a speech by William Jennings Bryan, July 1896</a:t>
            </a:r>
          </a:p>
          <a:p>
            <a:pPr lvl="0">
              <a:spcBef>
                <a:spcPct val="0"/>
              </a:spcBef>
              <a:buNone/>
            </a:pPr>
            <a:r>
              <a:rPr lang="en-US" altLang="en-US" sz="1600" i="1" dirty="0">
                <a:solidFill>
                  <a:srgbClr val="000000"/>
                </a:solidFill>
                <a:latin typeface="+mj-lt"/>
              </a:rPr>
              <a:t>You come to us and tell us that the great cities are in favor of the fold standard. I tell you that the great cities rest upon these broad and fertile prairies. Burn down your cities and leave our farms, and your cities will spring up again as if by magic. But destroy our farms and the grass will grow in the streets of every city in the country.</a:t>
            </a:r>
          </a:p>
          <a:p>
            <a:pPr lvl="0">
              <a:spcBef>
                <a:spcPct val="0"/>
              </a:spcBef>
              <a:buNone/>
            </a:pPr>
            <a:r>
              <a:rPr lang="en-US" altLang="en-US" sz="1600" i="1" dirty="0">
                <a:solidFill>
                  <a:srgbClr val="000000"/>
                </a:solidFill>
                <a:latin typeface="+mj-lt"/>
              </a:rPr>
              <a:t>If they dare to come out in the open field and defend the gold standard as a good thing, we shall fight them to the uttermost, having behind us the producing masses of the nation and the world. Having behind us the commercial interests and the laboring interests and all the toiling masses, we shall answer their demands for a gold standard by saying to them, you shall not press down upon the brow of labor this crown of thorns. you shall not crucify mankind upon a cross of gold.</a:t>
            </a:r>
            <a:endParaRPr kumimoji="0" lang="en-US" altLang="en-US" sz="1600" b="0" i="1" u="none" strike="noStrike" kern="1200" cap="none" spc="0" normalizeH="0" baseline="0" noProof="0" dirty="0">
              <a:ln>
                <a:noFill/>
              </a:ln>
              <a:solidFill>
                <a:srgbClr val="000000"/>
              </a:solidFill>
              <a:effectLst/>
              <a:uLnTx/>
              <a:uFillTx/>
              <a:latin typeface="+mj-lt"/>
            </a:endParaRPr>
          </a:p>
        </p:txBody>
      </p:sp>
      <p:sp>
        <p:nvSpPr>
          <p:cNvPr id="9" name="TextBox 8">
            <a:extLst>
              <a:ext uri="{FF2B5EF4-FFF2-40B4-BE49-F238E27FC236}">
                <a16:creationId xmlns:a16="http://schemas.microsoft.com/office/drawing/2014/main" id="{AD9C309C-469C-5BFF-2252-442A828380F6}"/>
              </a:ext>
            </a:extLst>
          </p:cNvPr>
          <p:cNvSpPr txBox="1"/>
          <p:nvPr/>
        </p:nvSpPr>
        <p:spPr>
          <a:xfrm>
            <a:off x="3886201" y="4267200"/>
            <a:ext cx="5257800" cy="286232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Document Inferences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a:p>
            <a:pPr marL="342900" marR="0" lvl="0" indent="-342900">
              <a:spcBef>
                <a:spcPts val="35"/>
              </a:spcBef>
              <a:spcAft>
                <a:spcPts val="0"/>
              </a:spcAft>
              <a:buSzPts val="1100"/>
              <a:buFont typeface="Symbol" panose="05050102010706020507" pitchFamily="18" charset="2"/>
              <a:buChar char=""/>
              <a:tabLst>
                <a:tab pos="634365" algn="l"/>
                <a:tab pos="635000" algn="l"/>
              </a:tabLst>
            </a:pPr>
            <a:r>
              <a:rPr lang="en-US" sz="1500" dirty="0">
                <a:effectLst/>
                <a:latin typeface="+mj-lt"/>
                <a:ea typeface="Symbol" panose="05050102010706020507" pitchFamily="18" charset="2"/>
                <a:cs typeface="Symbol" panose="05050102010706020507" pitchFamily="18" charset="2"/>
              </a:rPr>
              <a:t>Farmers</a:t>
            </a:r>
            <a:r>
              <a:rPr lang="en-US" sz="1500" spc="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favored</a:t>
            </a:r>
            <a:r>
              <a:rPr lang="en-US" sz="1500" spc="1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the</a:t>
            </a:r>
            <a:r>
              <a:rPr lang="en-US" sz="1500" spc="1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free</a:t>
            </a:r>
            <a:r>
              <a:rPr lang="en-US" sz="1500" spc="1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and</a:t>
            </a:r>
            <a:r>
              <a:rPr lang="en-US" sz="1500" spc="1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unlimited</a:t>
            </a:r>
            <a:r>
              <a:rPr lang="en-US" sz="1500" spc="1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coinage</a:t>
            </a:r>
            <a:r>
              <a:rPr lang="en-US" sz="1500" spc="1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of</a:t>
            </a:r>
            <a:r>
              <a:rPr lang="en-US" sz="1500" spc="1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silver.</a:t>
            </a:r>
          </a:p>
          <a:p>
            <a:pPr marL="342900" marR="0" lvl="0" indent="-342900">
              <a:spcBef>
                <a:spcPts val="35"/>
              </a:spcBef>
              <a:spcAft>
                <a:spcPts val="0"/>
              </a:spcAft>
              <a:buSzPts val="1100"/>
              <a:buFont typeface="Symbol" panose="05050102010706020507" pitchFamily="18" charset="2"/>
              <a:buChar char=""/>
              <a:tabLst>
                <a:tab pos="634365" algn="l"/>
                <a:tab pos="635000" algn="l"/>
              </a:tabLst>
            </a:pPr>
            <a:r>
              <a:rPr lang="en-US" sz="1500" dirty="0">
                <a:effectLst/>
                <a:latin typeface="+mj-lt"/>
                <a:ea typeface="Symbol" panose="05050102010706020507" pitchFamily="18" charset="2"/>
                <a:cs typeface="Symbol" panose="05050102010706020507" pitchFamily="18" charset="2"/>
              </a:rPr>
              <a:t>Although</a:t>
            </a:r>
            <a:r>
              <a:rPr lang="en-US" sz="1500" spc="4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cities</a:t>
            </a:r>
            <a:r>
              <a:rPr lang="en-US" sz="1500" spc="5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depend</a:t>
            </a:r>
            <a:r>
              <a:rPr lang="en-US" sz="1500" spc="5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on</a:t>
            </a:r>
            <a:r>
              <a:rPr lang="en-US" sz="1500" spc="4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farms,</a:t>
            </a:r>
            <a:r>
              <a:rPr lang="en-US" sz="1500" spc="5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farms</a:t>
            </a:r>
            <a:r>
              <a:rPr lang="en-US" sz="1500" spc="5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do</a:t>
            </a:r>
            <a:r>
              <a:rPr lang="en-US" sz="1500" spc="4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not</a:t>
            </a:r>
            <a:r>
              <a:rPr lang="en-US" sz="1500" spc="5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depend</a:t>
            </a:r>
            <a:r>
              <a:rPr lang="en-US" sz="1500" spc="5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on</a:t>
            </a:r>
            <a:r>
              <a:rPr lang="en-US" sz="1500" spc="5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cities.</a:t>
            </a:r>
          </a:p>
          <a:p>
            <a:pPr marL="342900" marR="0" lvl="0" indent="-342900">
              <a:spcBef>
                <a:spcPts val="30"/>
              </a:spcBef>
              <a:spcAft>
                <a:spcPts val="0"/>
              </a:spcAft>
              <a:buSzPts val="1100"/>
              <a:buFont typeface="Symbol" panose="05050102010706020507" pitchFamily="18" charset="2"/>
              <a:buChar char=""/>
              <a:tabLst>
                <a:tab pos="634365" algn="l"/>
                <a:tab pos="635000" algn="l"/>
              </a:tabLst>
            </a:pPr>
            <a:r>
              <a:rPr lang="en-US" sz="1500" dirty="0">
                <a:effectLst/>
                <a:latin typeface="+mj-lt"/>
                <a:ea typeface="Symbol" panose="05050102010706020507" pitchFamily="18" charset="2"/>
                <a:cs typeface="Symbol" panose="05050102010706020507" pitchFamily="18" charset="2"/>
              </a:rPr>
              <a:t>There</a:t>
            </a:r>
            <a:r>
              <a:rPr lang="en-US" sz="1500" spc="-7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was</a:t>
            </a:r>
            <a:r>
              <a:rPr lang="en-US" sz="1500" spc="-7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conflict</a:t>
            </a:r>
            <a:r>
              <a:rPr lang="en-US" sz="1500" spc="-6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between</a:t>
            </a:r>
            <a:r>
              <a:rPr lang="en-US" sz="1500" spc="-7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urban</a:t>
            </a:r>
            <a:r>
              <a:rPr lang="en-US" sz="1500" spc="-7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and</a:t>
            </a:r>
            <a:r>
              <a:rPr lang="en-US" sz="1500" spc="-6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rural</a:t>
            </a:r>
            <a:r>
              <a:rPr lang="en-US" sz="1500" spc="-7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interests.</a:t>
            </a:r>
          </a:p>
          <a:p>
            <a:pPr marL="342900" marR="0" lvl="0" indent="-342900">
              <a:spcBef>
                <a:spcPts val="30"/>
              </a:spcBef>
              <a:spcAft>
                <a:spcPts val="0"/>
              </a:spcAft>
              <a:buSzPts val="1100"/>
              <a:buFont typeface="Symbol" panose="05050102010706020507" pitchFamily="18" charset="2"/>
              <a:buChar char=""/>
              <a:tabLst>
                <a:tab pos="634365" algn="l"/>
                <a:tab pos="635000" algn="l"/>
              </a:tabLst>
            </a:pPr>
            <a:r>
              <a:rPr lang="en-US" sz="1500" dirty="0">
                <a:effectLst/>
                <a:latin typeface="+mj-lt"/>
                <a:ea typeface="Symbol" panose="05050102010706020507" pitchFamily="18" charset="2"/>
                <a:cs typeface="Symbol" panose="05050102010706020507" pitchFamily="18" charset="2"/>
              </a:rPr>
              <a:t>Democrats</a:t>
            </a:r>
            <a:r>
              <a:rPr lang="en-US" sz="1500" spc="1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and</a:t>
            </a:r>
            <a:r>
              <a:rPr lang="en-US" sz="1500" spc="2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Populists</a:t>
            </a:r>
            <a:r>
              <a:rPr lang="en-US" sz="1500" spc="1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favored</a:t>
            </a:r>
            <a:r>
              <a:rPr lang="en-US" sz="1500" spc="2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the</a:t>
            </a:r>
            <a:r>
              <a:rPr lang="en-US" sz="1500" spc="1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free</a:t>
            </a:r>
            <a:r>
              <a:rPr lang="en-US" sz="1500" spc="2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and</a:t>
            </a:r>
            <a:r>
              <a:rPr lang="en-US" sz="1500" spc="1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unlimited</a:t>
            </a:r>
            <a:r>
              <a:rPr lang="en-US" sz="1500" spc="2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coinage</a:t>
            </a:r>
            <a:r>
              <a:rPr lang="en-US" sz="1500" spc="1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of</a:t>
            </a:r>
            <a:r>
              <a:rPr lang="en-US" sz="1500" spc="2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silver.</a:t>
            </a:r>
          </a:p>
          <a:p>
            <a:pPr marL="342900" marR="0" lvl="0" indent="-342900">
              <a:spcBef>
                <a:spcPts val="35"/>
              </a:spcBef>
              <a:spcAft>
                <a:spcPts val="0"/>
              </a:spcAft>
              <a:buSzPts val="1100"/>
              <a:buFont typeface="Symbol" panose="05050102010706020507" pitchFamily="18" charset="2"/>
              <a:buChar char=""/>
              <a:tabLst>
                <a:tab pos="634365" algn="l"/>
                <a:tab pos="635000" algn="l"/>
              </a:tabLst>
            </a:pPr>
            <a:r>
              <a:rPr lang="en-US" sz="1500" dirty="0">
                <a:effectLst/>
                <a:latin typeface="+mj-lt"/>
                <a:ea typeface="Symbol" panose="05050102010706020507" pitchFamily="18" charset="2"/>
                <a:cs typeface="Symbol" panose="05050102010706020507" pitchFamily="18" charset="2"/>
              </a:rPr>
              <a:t>Republicans</a:t>
            </a:r>
            <a:r>
              <a:rPr lang="en-US" sz="1500" spc="4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favored</a:t>
            </a:r>
            <a:r>
              <a:rPr lang="en-US" sz="1500" spc="5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the</a:t>
            </a:r>
            <a:r>
              <a:rPr lang="en-US" sz="1500" spc="50"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gold</a:t>
            </a:r>
            <a:r>
              <a:rPr lang="en-US" sz="1500" spc="4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standard.</a:t>
            </a:r>
          </a:p>
          <a:p>
            <a:pPr marL="342900" marR="0" lvl="0" indent="-342900">
              <a:spcBef>
                <a:spcPts val="30"/>
              </a:spcBef>
              <a:spcAft>
                <a:spcPts val="0"/>
              </a:spcAft>
              <a:buSzPts val="1100"/>
              <a:buFont typeface="Symbol" panose="05050102010706020507" pitchFamily="18" charset="2"/>
              <a:buChar char=""/>
              <a:tabLst>
                <a:tab pos="634365" algn="l"/>
                <a:tab pos="635000" algn="l"/>
              </a:tabLst>
            </a:pPr>
            <a:r>
              <a:rPr lang="en-US" sz="1500" dirty="0">
                <a:effectLst/>
                <a:latin typeface="+mj-lt"/>
                <a:ea typeface="Symbol" panose="05050102010706020507" pitchFamily="18" charset="2"/>
                <a:cs typeface="Symbol" panose="05050102010706020507" pitchFamily="18" charset="2"/>
              </a:rPr>
              <a:t>Farmers’</a:t>
            </a:r>
            <a:r>
              <a:rPr lang="en-US" sz="1500" spc="2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political</a:t>
            </a:r>
            <a:r>
              <a:rPr lang="en-US" sz="1500" spc="2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response</a:t>
            </a:r>
            <a:r>
              <a:rPr lang="en-US" sz="1500" spc="2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to</a:t>
            </a:r>
            <a:r>
              <a:rPr lang="en-US" sz="1500" spc="2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hardships</a:t>
            </a:r>
            <a:r>
              <a:rPr lang="en-US" sz="1500" spc="2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included</a:t>
            </a:r>
            <a:r>
              <a:rPr lang="en-US" sz="1500" spc="2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the</a:t>
            </a:r>
            <a:r>
              <a:rPr lang="en-US" sz="1500" spc="2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formation</a:t>
            </a:r>
            <a:r>
              <a:rPr lang="en-US" sz="1500" spc="2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of</a:t>
            </a:r>
            <a:r>
              <a:rPr lang="en-US" sz="1500" spc="2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the</a:t>
            </a:r>
            <a:r>
              <a:rPr lang="en-US" sz="1500" spc="2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Populist</a:t>
            </a:r>
            <a:r>
              <a:rPr lang="en-US" sz="1500" spc="25" dirty="0">
                <a:effectLst/>
                <a:latin typeface="+mj-lt"/>
                <a:ea typeface="Symbol" panose="05050102010706020507" pitchFamily="18" charset="2"/>
                <a:cs typeface="Symbol" panose="05050102010706020507" pitchFamily="18" charset="2"/>
              </a:rPr>
              <a:t> </a:t>
            </a:r>
            <a:r>
              <a:rPr lang="en-US" sz="1500" dirty="0">
                <a:effectLst/>
                <a:latin typeface="+mj-lt"/>
                <a:ea typeface="Symbol" panose="05050102010706020507" pitchFamily="18" charset="2"/>
                <a:cs typeface="Symbol" panose="05050102010706020507" pitchFamily="18" charset="2"/>
              </a:rPr>
              <a:t>Party.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3931A7D0-D674-2896-AE2F-FD62952FE899}"/>
              </a:ext>
            </a:extLst>
          </p:cNvPr>
          <p:cNvSpPr txBox="1"/>
          <p:nvPr/>
        </p:nvSpPr>
        <p:spPr>
          <a:xfrm>
            <a:off x="-43110" y="995578"/>
            <a:ext cx="9114335"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To what extent did </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technology</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government policy</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and </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economic conditions</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change American agriculture in the period 1865-1900.</a:t>
            </a:r>
          </a:p>
        </p:txBody>
      </p:sp>
      <p:pic>
        <p:nvPicPr>
          <p:cNvPr id="2" name="Picture 1">
            <a:extLst>
              <a:ext uri="{FF2B5EF4-FFF2-40B4-BE49-F238E27FC236}">
                <a16:creationId xmlns:a16="http://schemas.microsoft.com/office/drawing/2014/main" id="{D29D30D4-78DE-0953-D34A-C54AB3571E65}"/>
              </a:ext>
            </a:extLst>
          </p:cNvPr>
          <p:cNvPicPr>
            <a:picLocks noChangeAspect="1"/>
          </p:cNvPicPr>
          <p:nvPr/>
        </p:nvPicPr>
        <p:blipFill>
          <a:blip r:embed="rId2"/>
          <a:stretch>
            <a:fillRect/>
          </a:stretch>
        </p:blipFill>
        <p:spPr>
          <a:xfrm>
            <a:off x="8229600" y="25291"/>
            <a:ext cx="914400" cy="1041509"/>
          </a:xfrm>
          <a:prstGeom prst="rect">
            <a:avLst/>
          </a:prstGeom>
        </p:spPr>
      </p:pic>
      <p:sp>
        <p:nvSpPr>
          <p:cNvPr id="4" name="TextBox 3">
            <a:extLst>
              <a:ext uri="{FF2B5EF4-FFF2-40B4-BE49-F238E27FC236}">
                <a16:creationId xmlns:a16="http://schemas.microsoft.com/office/drawing/2014/main" id="{9FF0E146-24E8-F625-2AB9-1B67D1C423EB}"/>
              </a:ext>
            </a:extLst>
          </p:cNvPr>
          <p:cNvSpPr txBox="1"/>
          <p:nvPr/>
        </p:nvSpPr>
        <p:spPr>
          <a:xfrm>
            <a:off x="-9717" y="4376008"/>
            <a:ext cx="3895917" cy="2585323"/>
          </a:xfrm>
          <a:prstGeom prst="rect">
            <a:avLst/>
          </a:prstGeom>
          <a:noFill/>
        </p:spPr>
        <p:txBody>
          <a:bodyPr wrap="square">
            <a:spAutoFit/>
          </a:bodyPr>
          <a:lstStyle/>
          <a:p>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Document Information:</a:t>
            </a:r>
          </a:p>
          <a:p>
            <a:r>
              <a:rPr lang="en-US" dirty="0"/>
              <a:t>Farms are necessary for the survival of cities.</a:t>
            </a:r>
          </a:p>
          <a:p>
            <a:r>
              <a:rPr lang="en-US" dirty="0"/>
              <a:t>•Cities favor the gold standard.</a:t>
            </a:r>
          </a:p>
          <a:p>
            <a:r>
              <a:rPr lang="en-US" dirty="0"/>
              <a:t>•The producing masses and the world are against the gold standard.</a:t>
            </a:r>
          </a:p>
          <a:p>
            <a:r>
              <a:rPr lang="en-US" dirty="0"/>
              <a:t>•The gold standard hurts commercial and laboring interests and the toiling masses.</a:t>
            </a:r>
          </a:p>
        </p:txBody>
      </p:sp>
    </p:spTree>
    <p:extLst>
      <p:ext uri="{BB962C8B-B14F-4D97-AF65-F5344CB8AC3E}">
        <p14:creationId xmlns:p14="http://schemas.microsoft.com/office/powerpoint/2010/main" val="58698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1">
            <a:extLst>
              <a:ext uri="{FF2B5EF4-FFF2-40B4-BE49-F238E27FC236}">
                <a16:creationId xmlns:a16="http://schemas.microsoft.com/office/drawing/2014/main" id="{ECD56CCD-9B54-D995-CFF2-0EDFD59031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5548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23" name="TextBox 2">
            <a:extLst>
              <a:ext uri="{FF2B5EF4-FFF2-40B4-BE49-F238E27FC236}">
                <a16:creationId xmlns:a16="http://schemas.microsoft.com/office/drawing/2014/main" id="{9D2FE317-5859-19D5-10F4-FFEE214A9CBC}"/>
              </a:ext>
            </a:extLst>
          </p:cNvPr>
          <p:cNvSpPr txBox="1">
            <a:spLocks noChangeArrowheads="1"/>
          </p:cNvSpPr>
          <p:nvPr/>
        </p:nvSpPr>
        <p:spPr bwMode="auto">
          <a:xfrm>
            <a:off x="5562600" y="76200"/>
            <a:ext cx="3657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William Jennings Bryan was the Democratic candidate for president in 1896 on a platform illustrated in the cartoon shown above. Bryan’s campaign positions on economic issues were very close to which of the following political groups of Bryan's period?</a:t>
            </a:r>
            <a:br>
              <a:rPr lang="en-US" altLang="en-US" sz="1800">
                <a:latin typeface="Calibri" panose="020F0502020204030204" pitchFamily="34" charset="0"/>
              </a:rPr>
            </a:br>
            <a:br>
              <a:rPr lang="en-US" altLang="en-US" sz="1800">
                <a:latin typeface="Calibri" panose="020F0502020204030204" pitchFamily="34" charset="0"/>
              </a:rPr>
            </a:br>
            <a:r>
              <a:rPr lang="en-US" altLang="en-US" sz="1800" b="1">
                <a:latin typeface="Calibri" panose="020F0502020204030204" pitchFamily="34" charset="0"/>
              </a:rPr>
              <a:t>A</a:t>
            </a:r>
            <a:r>
              <a:rPr lang="en-US" altLang="en-US" sz="1800">
                <a:latin typeface="Calibri" panose="020F0502020204030204" pitchFamily="34" charset="0"/>
              </a:rPr>
              <a:t>. Republican Party</a:t>
            </a:r>
            <a:br>
              <a:rPr lang="en-US" altLang="en-US" sz="1800">
                <a:latin typeface="Calibri" panose="020F0502020204030204" pitchFamily="34" charset="0"/>
              </a:rPr>
            </a:br>
            <a:r>
              <a:rPr lang="en-US" altLang="en-US" sz="1800" b="1">
                <a:latin typeface="Calibri" panose="020F0502020204030204" pitchFamily="34" charset="0"/>
              </a:rPr>
              <a:t>B</a:t>
            </a:r>
            <a:r>
              <a:rPr lang="en-US" altLang="en-US" sz="1800">
                <a:latin typeface="Calibri" panose="020F0502020204030204" pitchFamily="34" charset="0"/>
              </a:rPr>
              <a:t>. Populist Party</a:t>
            </a:r>
            <a:br>
              <a:rPr lang="en-US" altLang="en-US" sz="1800">
                <a:latin typeface="Calibri" panose="020F0502020204030204" pitchFamily="34" charset="0"/>
              </a:rPr>
            </a:br>
            <a:r>
              <a:rPr lang="en-US" altLang="en-US" sz="1800" b="1">
                <a:latin typeface="Calibri" panose="020F0502020204030204" pitchFamily="34" charset="0"/>
              </a:rPr>
              <a:t>C</a:t>
            </a:r>
            <a:r>
              <a:rPr lang="en-US" altLang="en-US" sz="1800">
                <a:latin typeface="Calibri" panose="020F0502020204030204" pitchFamily="34" charset="0"/>
              </a:rPr>
              <a:t>. Progressive Party</a:t>
            </a:r>
            <a:br>
              <a:rPr lang="en-US" altLang="en-US" sz="1800">
                <a:latin typeface="Calibri" panose="020F0502020204030204" pitchFamily="34" charset="0"/>
              </a:rPr>
            </a:br>
            <a:r>
              <a:rPr lang="en-US" altLang="en-US" sz="1800" b="1">
                <a:latin typeface="Calibri" panose="020F0502020204030204" pitchFamily="34" charset="0"/>
              </a:rPr>
              <a:t>D</a:t>
            </a:r>
            <a:r>
              <a:rPr lang="en-US" altLang="en-US" sz="1800">
                <a:latin typeface="Calibri" panose="020F0502020204030204" pitchFamily="34" charset="0"/>
              </a:rPr>
              <a:t>. Prohibitionist Party</a:t>
            </a:r>
            <a:br>
              <a:rPr lang="en-US" altLang="en-US" sz="1800">
                <a:latin typeface="Calibri" panose="020F0502020204030204" pitchFamily="34" charset="0"/>
              </a:rPr>
            </a:br>
            <a:endParaRPr lang="en-US" altLang="en-US" sz="1800">
              <a:latin typeface="Calibri" panose="020F0502020204030204" pitchFamily="34" charset="0"/>
            </a:endParaRPr>
          </a:p>
        </p:txBody>
      </p:sp>
      <p:sp>
        <p:nvSpPr>
          <p:cNvPr id="4" name="Oval 3">
            <a:extLst>
              <a:ext uri="{FF2B5EF4-FFF2-40B4-BE49-F238E27FC236}">
                <a16:creationId xmlns:a16="http://schemas.microsoft.com/office/drawing/2014/main" id="{6BF29C87-CB05-BD65-E315-5DB1C74EB19C}"/>
              </a:ext>
            </a:extLst>
          </p:cNvPr>
          <p:cNvSpPr/>
          <p:nvPr/>
        </p:nvSpPr>
        <p:spPr>
          <a:xfrm>
            <a:off x="5581650" y="2882900"/>
            <a:ext cx="285750" cy="2762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CE02-E685-A48F-D95A-FA16FBF78802}"/>
              </a:ext>
            </a:extLst>
          </p:cNvPr>
          <p:cNvSpPr>
            <a:spLocks noGrp="1"/>
          </p:cNvSpPr>
          <p:nvPr>
            <p:ph type="title"/>
          </p:nvPr>
        </p:nvSpPr>
        <p:spPr>
          <a:xfrm>
            <a:off x="457200" y="0"/>
            <a:ext cx="8229600" cy="914400"/>
          </a:xfrm>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Election of 1896</a:t>
            </a:r>
          </a:p>
        </p:txBody>
      </p:sp>
      <p:sp>
        <p:nvSpPr>
          <p:cNvPr id="441347" name="Content Placeholder 2">
            <a:extLst>
              <a:ext uri="{FF2B5EF4-FFF2-40B4-BE49-F238E27FC236}">
                <a16:creationId xmlns:a16="http://schemas.microsoft.com/office/drawing/2014/main" id="{4B6F3C42-AF25-A937-5ABD-AE4DDCB4CE49}"/>
              </a:ext>
            </a:extLst>
          </p:cNvPr>
          <p:cNvSpPr>
            <a:spLocks noGrp="1"/>
          </p:cNvSpPr>
          <p:nvPr>
            <p:ph idx="1"/>
          </p:nvPr>
        </p:nvSpPr>
        <p:spPr/>
        <p:txBody>
          <a:bodyPr/>
          <a:lstStyle/>
          <a:p>
            <a:pPr eaLnBrk="1" hangingPunct="1"/>
            <a:endParaRPr lang="en-US" altLang="en-US"/>
          </a:p>
        </p:txBody>
      </p:sp>
      <p:pic>
        <p:nvPicPr>
          <p:cNvPr id="441348" name="Picture 3">
            <a:extLst>
              <a:ext uri="{FF2B5EF4-FFF2-40B4-BE49-F238E27FC236}">
                <a16:creationId xmlns:a16="http://schemas.microsoft.com/office/drawing/2014/main" id="{D3132820-A6D1-16F6-E8A4-00621CCA5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914400"/>
            <a:ext cx="9166225"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hlinkClick r:id="rId4" action="ppaction://hlinksldjump"/>
            <a:extLst>
              <a:ext uri="{FF2B5EF4-FFF2-40B4-BE49-F238E27FC236}">
                <a16:creationId xmlns:a16="http://schemas.microsoft.com/office/drawing/2014/main" id="{23CFB4C1-9399-47AC-E885-92A2B491DD7D}"/>
              </a:ext>
            </a:extLst>
          </p:cNvPr>
          <p:cNvSpPr txBox="1"/>
          <p:nvPr/>
        </p:nvSpPr>
        <p:spPr>
          <a:xfrm>
            <a:off x="11430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fontAlgn="auto" hangingPunct="1">
              <a:spcBef>
                <a:spcPts val="0"/>
              </a:spcBef>
              <a:spcAft>
                <a:spcPts val="0"/>
              </a:spcAft>
              <a:defRPr/>
            </a:pPr>
            <a:r>
              <a:rPr lang="en-US" sz="3200" b="1" dirty="0">
                <a:solidFill>
                  <a:srgbClr val="FFFFFF"/>
                </a:solidFill>
                <a:effectLst>
                  <a:outerShdw blurRad="38100" dist="38100" dir="2700000" algn="tl">
                    <a:srgbClr val="000000">
                      <a:alpha val="43137"/>
                    </a:srgbClr>
                  </a:outerShdw>
                </a:effectLst>
              </a:rPr>
              <a:t>1892</a:t>
            </a:r>
          </a:p>
        </p:txBody>
      </p:sp>
      <p:sp>
        <p:nvSpPr>
          <p:cNvPr id="14" name="TextBox 13">
            <a:hlinkClick r:id="rId5" action="ppaction://hlinksldjump"/>
            <a:extLst>
              <a:ext uri="{FF2B5EF4-FFF2-40B4-BE49-F238E27FC236}">
                <a16:creationId xmlns:a16="http://schemas.microsoft.com/office/drawing/2014/main" id="{1DA6A3C2-2934-B47D-49E2-31F45D8DFD52}"/>
              </a:ext>
            </a:extLst>
          </p:cNvPr>
          <p:cNvSpPr txBox="1"/>
          <p:nvPr/>
        </p:nvSpPr>
        <p:spPr>
          <a:xfrm>
            <a:off x="4038600" y="6019800"/>
            <a:ext cx="1066800" cy="5842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1" fontAlgn="auto" hangingPunct="1">
              <a:spcBef>
                <a:spcPts val="0"/>
              </a:spcBef>
              <a:spcAft>
                <a:spcPts val="0"/>
              </a:spcAft>
              <a:defRPr/>
            </a:pPr>
            <a:r>
              <a:rPr lang="en-US" sz="3200" b="1" dirty="0">
                <a:solidFill>
                  <a:srgbClr val="3F3838"/>
                </a:solidFill>
              </a:rPr>
              <a:t>1896</a:t>
            </a:r>
          </a:p>
        </p:txBody>
      </p:sp>
      <p:sp>
        <p:nvSpPr>
          <p:cNvPr id="15" name="TextBox 14">
            <a:hlinkClick r:id="rId6" action="ppaction://hlinksldjump"/>
            <a:extLst>
              <a:ext uri="{FF2B5EF4-FFF2-40B4-BE49-F238E27FC236}">
                <a16:creationId xmlns:a16="http://schemas.microsoft.com/office/drawing/2014/main" id="{A27F2B3E-CAB3-E668-45E2-875EE3C88A0F}"/>
              </a:ext>
            </a:extLst>
          </p:cNvPr>
          <p:cNvSpPr txBox="1"/>
          <p:nvPr/>
        </p:nvSpPr>
        <p:spPr>
          <a:xfrm>
            <a:off x="67818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fontAlgn="auto" hangingPunct="1">
              <a:spcBef>
                <a:spcPts val="0"/>
              </a:spcBef>
              <a:spcAft>
                <a:spcPts val="0"/>
              </a:spcAft>
              <a:defRPr/>
            </a:pPr>
            <a:r>
              <a:rPr lang="en-US" sz="3200" b="1" dirty="0">
                <a:solidFill>
                  <a:srgbClr val="FFFFFF"/>
                </a:solidFill>
                <a:effectLst>
                  <a:outerShdw blurRad="38100" dist="38100" dir="2700000" algn="tl">
                    <a:srgbClr val="000000">
                      <a:alpha val="43137"/>
                    </a:srgbClr>
                  </a:outerShdw>
                </a:effectLst>
              </a:rPr>
              <a:t>1900</a:t>
            </a:r>
          </a:p>
        </p:txBody>
      </p:sp>
    </p:spTree>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a:extLst>
              <a:ext uri="{FF2B5EF4-FFF2-40B4-BE49-F238E27FC236}">
                <a16:creationId xmlns:a16="http://schemas.microsoft.com/office/drawing/2014/main" id="{02191F99-4230-CAA0-71F7-54EF96F5B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113" y="4381500"/>
            <a:ext cx="163988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2FD8F9F0-F427-C4A8-9308-E0D17DAC1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450" y="1295400"/>
            <a:ext cx="186055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2372" name="Rectangle 2">
            <a:extLst>
              <a:ext uri="{FF2B5EF4-FFF2-40B4-BE49-F238E27FC236}">
                <a16:creationId xmlns:a16="http://schemas.microsoft.com/office/drawing/2014/main" id="{9FAAC04D-B404-D666-538E-3A0051969F75}"/>
              </a:ext>
            </a:extLst>
          </p:cNvPr>
          <p:cNvSpPr>
            <a:spLocks noGrp="1" noChangeArrowheads="1"/>
          </p:cNvSpPr>
          <p:nvPr>
            <p:ph type="title"/>
          </p:nvPr>
        </p:nvSpPr>
        <p:spPr>
          <a:xfrm>
            <a:off x="457200" y="9525"/>
            <a:ext cx="5430838" cy="371475"/>
          </a:xfrm>
        </p:spPr>
        <p:txBody>
          <a:bodyPr/>
          <a:lstStyle/>
          <a:p>
            <a:pPr eaLnBrk="1" hangingPunct="1"/>
            <a:r>
              <a:rPr lang="en-US" altLang="en-US" sz="2800" b="1"/>
              <a:t>The </a:t>
            </a:r>
            <a:r>
              <a:rPr lang="en-US" altLang="en-US" sz="2400" b="1"/>
              <a:t>Legacy</a:t>
            </a:r>
            <a:r>
              <a:rPr lang="en-US" altLang="en-US" sz="2800" b="1"/>
              <a:t> of Populism</a:t>
            </a:r>
          </a:p>
        </p:txBody>
      </p:sp>
      <p:sp>
        <p:nvSpPr>
          <p:cNvPr id="6" name="Rectangle 4">
            <a:extLst>
              <a:ext uri="{FF2B5EF4-FFF2-40B4-BE49-F238E27FC236}">
                <a16:creationId xmlns:a16="http://schemas.microsoft.com/office/drawing/2014/main" id="{7C875D12-928F-3CAC-1315-2B96D3A0D57C}"/>
              </a:ext>
            </a:extLst>
          </p:cNvPr>
          <p:cNvSpPr>
            <a:spLocks noChangeArrowheads="1"/>
          </p:cNvSpPr>
          <p:nvPr/>
        </p:nvSpPr>
        <p:spPr bwMode="auto">
          <a:xfrm>
            <a:off x="76200" y="428625"/>
            <a:ext cx="7620000" cy="5257800"/>
          </a:xfrm>
          <a:prstGeom prst="rect">
            <a:avLst/>
          </a:prstGeom>
          <a:noFill/>
          <a:ln>
            <a:noFill/>
          </a:ln>
          <a:effectLst/>
        </p:spPr>
        <p:txBody>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Char char="q"/>
              <a:defRPr/>
            </a:pPr>
            <a:r>
              <a:rPr lang="en-US" altLang="en-US" sz="2000" dirty="0"/>
              <a:t>The Populist party would soon fade away, but it was somewhat successful in its efforts, even though a Populist president was never elected.</a:t>
            </a:r>
          </a:p>
          <a:p>
            <a:pPr eaLnBrk="1" hangingPunct="1">
              <a:buFont typeface="Wingdings" panose="05000000000000000000" pitchFamily="2" charset="2"/>
              <a:buChar char="q"/>
              <a:defRPr/>
            </a:pPr>
            <a:r>
              <a:rPr lang="en-US" altLang="en-US" sz="2000" dirty="0"/>
              <a:t>The Populist Party did leave its mark on American history with the idea of </a:t>
            </a:r>
            <a:r>
              <a:rPr lang="en-US" altLang="en-US" sz="2000" b="1" dirty="0">
                <a:solidFill>
                  <a:srgbClr val="0070C0"/>
                </a:solidFill>
              </a:rPr>
              <a:t>Third parties</a:t>
            </a:r>
            <a:r>
              <a:rPr lang="en-US" altLang="en-US" sz="2000" dirty="0"/>
              <a:t>.</a:t>
            </a:r>
          </a:p>
          <a:p>
            <a:pPr eaLnBrk="1" hangingPunct="1">
              <a:buFont typeface="Wingdings" panose="05000000000000000000" pitchFamily="2" charset="2"/>
              <a:buChar char="q"/>
              <a:defRPr/>
            </a:pPr>
            <a:r>
              <a:rPr lang="en-US" altLang="en-US" sz="2000" dirty="0">
                <a:solidFill>
                  <a:srgbClr val="0070C0"/>
                </a:solidFill>
              </a:rPr>
              <a:t>Third parties provide an outlet for minorities to voice their grievances or to voice new ideas that the main stream (Democrat &amp; Republican) don’t usually support.</a:t>
            </a:r>
          </a:p>
          <a:p>
            <a:pPr eaLnBrk="1" hangingPunct="1">
              <a:buFont typeface="Wingdings" panose="05000000000000000000" pitchFamily="2" charset="2"/>
              <a:buChar char="q"/>
              <a:defRPr/>
            </a:pPr>
            <a:r>
              <a:rPr lang="en-US" altLang="en-US" sz="2000" dirty="0"/>
              <a:t>Many Populist ideas were later </a:t>
            </a:r>
            <a:r>
              <a:rPr lang="en-US" altLang="en-US" sz="2000" b="1" dirty="0"/>
              <a:t>adopted</a:t>
            </a:r>
            <a:r>
              <a:rPr lang="en-US" altLang="en-US" sz="2000" dirty="0"/>
              <a:t> by the larger political parties, like a </a:t>
            </a:r>
            <a:r>
              <a:rPr lang="en-US" altLang="en-US" sz="2000" b="1" dirty="0"/>
              <a:t>graduated income tax</a:t>
            </a:r>
            <a:r>
              <a:rPr lang="en-US" altLang="en-US" sz="2000" dirty="0"/>
              <a:t>, </a:t>
            </a:r>
            <a:r>
              <a:rPr lang="en-US" altLang="en-US" sz="2000" b="1" dirty="0"/>
              <a:t>direct election of senators</a:t>
            </a:r>
            <a:r>
              <a:rPr lang="en-US" altLang="en-US" sz="2000" dirty="0"/>
              <a:t>,</a:t>
            </a:r>
          </a:p>
          <a:p>
            <a:pPr marL="0" indent="0" eaLnBrk="1" hangingPunct="1">
              <a:buFontTx/>
              <a:buNone/>
              <a:defRPr/>
            </a:pPr>
            <a:r>
              <a:rPr lang="en-US" altLang="en-US" sz="2000" b="1" dirty="0"/>
              <a:t>eight hour work day, initiative, referendum and recall </a:t>
            </a:r>
            <a:r>
              <a:rPr lang="en-US" altLang="en-US" sz="1800" b="1" dirty="0"/>
              <a:t>elections-</a:t>
            </a:r>
            <a:r>
              <a:rPr lang="en-US" sz="1800" dirty="0"/>
              <a:t>is a procedure by which voters can remove an elected official from office through a direct vote before their term has ended.  </a:t>
            </a:r>
            <a:r>
              <a:rPr lang="en-US" sz="1800" b="1" dirty="0"/>
              <a:t>ONLY</a:t>
            </a:r>
            <a:r>
              <a:rPr lang="en-US" sz="1800" dirty="0"/>
              <a:t> at the local and state elections</a:t>
            </a:r>
          </a:p>
          <a:p>
            <a:pPr marL="0" indent="0" eaLnBrk="1" hangingPunct="1">
              <a:buFontTx/>
              <a:buNone/>
              <a:defRPr/>
            </a:pPr>
            <a:r>
              <a:rPr lang="en-US" sz="1800" b="1" dirty="0"/>
              <a:t>By 1902, the Populist Party faded but many of their ideas</a:t>
            </a:r>
          </a:p>
          <a:p>
            <a:pPr marL="0" indent="0" eaLnBrk="1" hangingPunct="1">
              <a:buFontTx/>
              <a:buNone/>
              <a:defRPr/>
            </a:pPr>
            <a:r>
              <a:rPr lang="en-US" sz="1800" b="1" dirty="0"/>
              <a:t>were adopted by the Democrats and Republican Parties.</a:t>
            </a:r>
          </a:p>
          <a:p>
            <a:pPr marL="0" indent="0" eaLnBrk="1" hangingPunct="1">
              <a:buFontTx/>
              <a:buNone/>
              <a:defRPr/>
            </a:pPr>
            <a:r>
              <a:rPr lang="en-US" altLang="en-US" sz="1800" b="1" dirty="0"/>
              <a:t>It changed the style of politics; closer to the people.</a:t>
            </a:r>
          </a:p>
        </p:txBody>
      </p:sp>
      <p:pic>
        <p:nvPicPr>
          <p:cNvPr id="12298" name="Picture 10">
            <a:extLst>
              <a:ext uri="{FF2B5EF4-FFF2-40B4-BE49-F238E27FC236}">
                <a16:creationId xmlns:a16="http://schemas.microsoft.com/office/drawing/2014/main" id="{86ADA49B-26FE-8AE5-1C3E-D11173833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0" y="152400"/>
            <a:ext cx="12192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2">
            <a:extLst>
              <a:ext uri="{FF2B5EF4-FFF2-40B4-BE49-F238E27FC236}">
                <a16:creationId xmlns:a16="http://schemas.microsoft.com/office/drawing/2014/main" id="{1485565E-9BCA-5601-622D-8996F0C2F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320992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1">
            <a:extLst>
              <a:ext uri="{FF2B5EF4-FFF2-40B4-BE49-F238E27FC236}">
                <a16:creationId xmlns:a16="http://schemas.microsoft.com/office/drawing/2014/main" id="{BA5951FB-B2DA-2F65-D098-B17CE3E004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6838" y="5387975"/>
            <a:ext cx="13096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3" fill="hold" nodeType="withEffect">
                                  <p:stCondLst>
                                    <p:cond delay="0"/>
                                  </p:stCondLst>
                                  <p:childTnLst>
                                    <p:set>
                                      <p:cBhvr>
                                        <p:cTn id="9" dur="1" fill="hold">
                                          <p:stCondLst>
                                            <p:cond delay="0"/>
                                          </p:stCondLst>
                                        </p:cTn>
                                        <p:tgtEl>
                                          <p:spTgt spid="12298"/>
                                        </p:tgtEl>
                                        <p:attrNameLst>
                                          <p:attrName>style.visibility</p:attrName>
                                        </p:attrNameLst>
                                      </p:cBhvr>
                                      <p:to>
                                        <p:strVal val="visible"/>
                                      </p:to>
                                    </p:set>
                                    <p:anim calcmode="lin" valueType="num">
                                      <p:cBhvr additive="base">
                                        <p:cTn id="10" dur="500" fill="hold"/>
                                        <p:tgtEl>
                                          <p:spTgt spid="12298"/>
                                        </p:tgtEl>
                                        <p:attrNameLst>
                                          <p:attrName>ppt_x</p:attrName>
                                        </p:attrNameLst>
                                      </p:cBhvr>
                                      <p:tavLst>
                                        <p:tav tm="0">
                                          <p:val>
                                            <p:strVal val="1+#ppt_w/2"/>
                                          </p:val>
                                        </p:tav>
                                        <p:tav tm="100000">
                                          <p:val>
                                            <p:strVal val="#ppt_x"/>
                                          </p:val>
                                        </p:tav>
                                      </p:tavLst>
                                    </p:anim>
                                    <p:anim calcmode="lin" valueType="num">
                                      <p:cBhvr additive="base">
                                        <p:cTn id="11" dur="500" fill="hold"/>
                                        <p:tgtEl>
                                          <p:spTgt spid="12298"/>
                                        </p:tgtEl>
                                        <p:attrNameLst>
                                          <p:attrName>ppt_y</p:attrName>
                                        </p:attrNameLst>
                                      </p:cBhvr>
                                      <p:tavLst>
                                        <p:tav tm="0">
                                          <p:val>
                                            <p:strVal val="0-#ppt_h/2"/>
                                          </p:val>
                                        </p:tav>
                                        <p:tav tm="100000">
                                          <p:val>
                                            <p:strVal val="#ppt_y"/>
                                          </p:val>
                                        </p:tav>
                                      </p:tavLst>
                                    </p:anim>
                                  </p:childTnLst>
                                </p:cTn>
                              </p:par>
                            </p:childTnLst>
                          </p:cTn>
                        </p:par>
                        <p:par>
                          <p:cTn id="12" fill="hold" nodeType="afterGroup">
                            <p:stCondLst>
                              <p:cond delay="2000"/>
                            </p:stCondLst>
                            <p:childTnLst>
                              <p:par>
                                <p:cTn id="13" presetID="22" presetClass="entr" presetSubtype="1" fill="hold" nodeType="afterEffect">
                                  <p:stCondLst>
                                    <p:cond delay="5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up)">
                                      <p:cBhvr>
                                        <p:cTn id="15" dur="2000"/>
                                        <p:tgtEl>
                                          <p:spTgt spid="6">
                                            <p:txEl>
                                              <p:pRg st="0" end="0"/>
                                            </p:txEl>
                                          </p:spTgt>
                                        </p:tgtEl>
                                      </p:cBhvr>
                                    </p:animEffect>
                                  </p:childTnLst>
                                </p:cTn>
                              </p:par>
                              <p:par>
                                <p:cTn id="16" presetID="2" presetClass="entr" presetSubtype="2" fill="hold" nodeType="withEffect">
                                  <p:stCondLst>
                                    <p:cond delay="1500"/>
                                  </p:stCondLst>
                                  <p:childTnLst>
                                    <p:set>
                                      <p:cBhvr>
                                        <p:cTn id="17" dur="1" fill="hold">
                                          <p:stCondLst>
                                            <p:cond delay="0"/>
                                          </p:stCondLst>
                                        </p:cTn>
                                        <p:tgtEl>
                                          <p:spTgt spid="12292"/>
                                        </p:tgtEl>
                                        <p:attrNameLst>
                                          <p:attrName>style.visibility</p:attrName>
                                        </p:attrNameLst>
                                      </p:cBhvr>
                                      <p:to>
                                        <p:strVal val="visible"/>
                                      </p:to>
                                    </p:set>
                                    <p:anim calcmode="lin" valueType="num">
                                      <p:cBhvr additive="base">
                                        <p:cTn id="18" dur="500" fill="hold"/>
                                        <p:tgtEl>
                                          <p:spTgt spid="12292"/>
                                        </p:tgtEl>
                                        <p:attrNameLst>
                                          <p:attrName>ppt_x</p:attrName>
                                        </p:attrNameLst>
                                      </p:cBhvr>
                                      <p:tavLst>
                                        <p:tav tm="0">
                                          <p:val>
                                            <p:strVal val="1+#ppt_w/2"/>
                                          </p:val>
                                        </p:tav>
                                        <p:tav tm="100000">
                                          <p:val>
                                            <p:strVal val="#ppt_x"/>
                                          </p:val>
                                        </p:tav>
                                      </p:tavLst>
                                    </p:anim>
                                    <p:anim calcmode="lin" valueType="num">
                                      <p:cBhvr additive="base">
                                        <p:cTn id="19" dur="500" fill="hold"/>
                                        <p:tgtEl>
                                          <p:spTgt spid="12292"/>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4500"/>
                            </p:stCondLst>
                            <p:childTnLst>
                              <p:par>
                                <p:cTn id="21" presetID="22" presetClass="entr" presetSubtype="1" fill="hold" nodeType="afterEffect">
                                  <p:stCondLst>
                                    <p:cond delay="150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up)">
                                      <p:cBhvr>
                                        <p:cTn id="23" dur="2000"/>
                                        <p:tgtEl>
                                          <p:spTgt spid="6">
                                            <p:txEl>
                                              <p:pRg st="1" end="1"/>
                                            </p:txEl>
                                          </p:spTgt>
                                        </p:tgtEl>
                                      </p:cBhvr>
                                    </p:animEffect>
                                  </p:childTnLst>
                                </p:cTn>
                              </p:par>
                              <p:par>
                                <p:cTn id="24" presetID="2" presetClass="entr" presetSubtype="2" fill="hold" nodeType="withEffect">
                                  <p:stCondLst>
                                    <p:cond delay="1500"/>
                                  </p:stCondLst>
                                  <p:childTnLst>
                                    <p:set>
                                      <p:cBhvr>
                                        <p:cTn id="25" dur="1" fill="hold">
                                          <p:stCondLst>
                                            <p:cond delay="0"/>
                                          </p:stCondLst>
                                        </p:cTn>
                                        <p:tgtEl>
                                          <p:spTgt spid="12300"/>
                                        </p:tgtEl>
                                        <p:attrNameLst>
                                          <p:attrName>style.visibility</p:attrName>
                                        </p:attrNameLst>
                                      </p:cBhvr>
                                      <p:to>
                                        <p:strVal val="visible"/>
                                      </p:to>
                                    </p:set>
                                    <p:anim calcmode="lin" valueType="num">
                                      <p:cBhvr additive="base">
                                        <p:cTn id="26" dur="500" fill="hold"/>
                                        <p:tgtEl>
                                          <p:spTgt spid="12300"/>
                                        </p:tgtEl>
                                        <p:attrNameLst>
                                          <p:attrName>ppt_x</p:attrName>
                                        </p:attrNameLst>
                                      </p:cBhvr>
                                      <p:tavLst>
                                        <p:tav tm="0">
                                          <p:val>
                                            <p:strVal val="1+#ppt_w/2"/>
                                          </p:val>
                                        </p:tav>
                                        <p:tav tm="100000">
                                          <p:val>
                                            <p:strVal val="#ppt_x"/>
                                          </p:val>
                                        </p:tav>
                                      </p:tavLst>
                                    </p:anim>
                                    <p:anim calcmode="lin" valueType="num">
                                      <p:cBhvr additive="base">
                                        <p:cTn id="27" dur="500" fill="hold"/>
                                        <p:tgtEl>
                                          <p:spTgt spid="12300"/>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8000"/>
                            </p:stCondLst>
                            <p:childTnLst>
                              <p:par>
                                <p:cTn id="29" presetID="22" presetClass="entr" presetSubtype="1" fill="hold" nodeType="afterEffect">
                                  <p:stCondLst>
                                    <p:cond delay="150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wipe(up)">
                                      <p:cBhvr>
                                        <p:cTn id="31" dur="2000"/>
                                        <p:tgtEl>
                                          <p:spTgt spid="6">
                                            <p:txEl>
                                              <p:pRg st="2" end="2"/>
                                            </p:txEl>
                                          </p:spTgt>
                                        </p:tgtEl>
                                      </p:cBhvr>
                                    </p:animEffect>
                                  </p:childTnLst>
                                </p:cTn>
                              </p:par>
                              <p:par>
                                <p:cTn id="32" presetID="2" presetClass="entr" presetSubtype="6" fill="hold" nodeType="withEffect">
                                  <p:stCondLst>
                                    <p:cond delay="0"/>
                                  </p:stCondLst>
                                  <p:childTnLst>
                                    <p:set>
                                      <p:cBhvr>
                                        <p:cTn id="33" dur="1" fill="hold">
                                          <p:stCondLst>
                                            <p:cond delay="0"/>
                                          </p:stCondLst>
                                        </p:cTn>
                                        <p:tgtEl>
                                          <p:spTgt spid="12294"/>
                                        </p:tgtEl>
                                        <p:attrNameLst>
                                          <p:attrName>style.visibility</p:attrName>
                                        </p:attrNameLst>
                                      </p:cBhvr>
                                      <p:to>
                                        <p:strVal val="visible"/>
                                      </p:to>
                                    </p:set>
                                    <p:anim calcmode="lin" valueType="num">
                                      <p:cBhvr additive="base">
                                        <p:cTn id="34" dur="500" fill="hold"/>
                                        <p:tgtEl>
                                          <p:spTgt spid="12294"/>
                                        </p:tgtEl>
                                        <p:attrNameLst>
                                          <p:attrName>ppt_x</p:attrName>
                                        </p:attrNameLst>
                                      </p:cBhvr>
                                      <p:tavLst>
                                        <p:tav tm="0">
                                          <p:val>
                                            <p:strVal val="1+#ppt_w/2"/>
                                          </p:val>
                                        </p:tav>
                                        <p:tav tm="100000">
                                          <p:val>
                                            <p:strVal val="#ppt_x"/>
                                          </p:val>
                                        </p:tav>
                                      </p:tavLst>
                                    </p:anim>
                                    <p:anim calcmode="lin" valueType="num">
                                      <p:cBhvr additive="base">
                                        <p:cTn id="35" dur="500" fill="hold"/>
                                        <p:tgtEl>
                                          <p:spTgt spid="12294"/>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11500"/>
                            </p:stCondLst>
                            <p:childTnLst>
                              <p:par>
                                <p:cTn id="37" presetID="22" presetClass="entr" presetSubtype="1" fill="hold" nodeType="afterEffect">
                                  <p:stCondLst>
                                    <p:cond delay="150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wipe(up)">
                                      <p:cBhvr>
                                        <p:cTn id="39" dur="2000"/>
                                        <p:tgtEl>
                                          <p:spTgt spid="6">
                                            <p:txEl>
                                              <p:pRg st="3" end="3"/>
                                            </p:txEl>
                                          </p:spTgt>
                                        </p:tgtEl>
                                      </p:cBhvr>
                                    </p:animEffect>
                                  </p:childTnLst>
                                </p:cTn>
                              </p:par>
                            </p:childTnLst>
                          </p:cTn>
                        </p:par>
                        <p:par>
                          <p:cTn id="40" fill="hold" nodeType="afterGroup">
                            <p:stCondLst>
                              <p:cond delay="15000"/>
                            </p:stCondLst>
                            <p:childTnLst>
                              <p:par>
                                <p:cTn id="41" presetID="22" presetClass="entr" presetSubtype="1" fill="hold" nodeType="afterEffect">
                                  <p:stCondLst>
                                    <p:cond delay="150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wipe(up)">
                                      <p:cBhvr>
                                        <p:cTn id="43" dur="2000"/>
                                        <p:tgtEl>
                                          <p:spTgt spid="6">
                                            <p:txEl>
                                              <p:pRg st="4" end="4"/>
                                            </p:txEl>
                                          </p:spTgt>
                                        </p:tgtEl>
                                      </p:cBhvr>
                                    </p:animEffect>
                                  </p:childTnLst>
                                </p:cTn>
                              </p:par>
                            </p:childTnLst>
                          </p:cTn>
                        </p:par>
                        <p:par>
                          <p:cTn id="44" fill="hold" nodeType="afterGroup">
                            <p:stCondLst>
                              <p:cond delay="18500"/>
                            </p:stCondLst>
                            <p:childTnLst>
                              <p:par>
                                <p:cTn id="45" presetID="22" presetClass="entr" presetSubtype="1" fill="hold" nodeType="afterEffect">
                                  <p:stCondLst>
                                    <p:cond delay="150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wipe(up)">
                                      <p:cBhvr>
                                        <p:cTn id="47" dur="2000"/>
                                        <p:tgtEl>
                                          <p:spTgt spid="6">
                                            <p:txEl>
                                              <p:pRg st="5" end="5"/>
                                            </p:txEl>
                                          </p:spTgt>
                                        </p:tgtEl>
                                      </p:cBhvr>
                                    </p:animEffect>
                                  </p:childTnLst>
                                </p:cTn>
                              </p:par>
                            </p:childTnLst>
                          </p:cTn>
                        </p:par>
                        <p:par>
                          <p:cTn id="48" fill="hold" nodeType="afterGroup">
                            <p:stCondLst>
                              <p:cond delay="22000"/>
                            </p:stCondLst>
                            <p:childTnLst>
                              <p:par>
                                <p:cTn id="49" presetID="22" presetClass="entr" presetSubtype="1" fill="hold" nodeType="afterEffect">
                                  <p:stCondLst>
                                    <p:cond delay="150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wipe(up)">
                                      <p:cBhvr>
                                        <p:cTn id="51" dur="2000"/>
                                        <p:tgtEl>
                                          <p:spTgt spid="6">
                                            <p:txEl>
                                              <p:pRg st="6" end="6"/>
                                            </p:txEl>
                                          </p:spTgt>
                                        </p:tgtEl>
                                      </p:cBhvr>
                                    </p:animEffect>
                                  </p:childTnLst>
                                </p:cTn>
                              </p:par>
                            </p:childTnLst>
                          </p:cTn>
                        </p:par>
                        <p:par>
                          <p:cTn id="52" fill="hold" nodeType="afterGroup">
                            <p:stCondLst>
                              <p:cond delay="25500"/>
                            </p:stCondLst>
                            <p:childTnLst>
                              <p:par>
                                <p:cTn id="53" presetID="22" presetClass="entr" presetSubtype="1" fill="hold" nodeType="afterEffect">
                                  <p:stCondLst>
                                    <p:cond delay="1500"/>
                                  </p:stCondLst>
                                  <p:childTnLst>
                                    <p:set>
                                      <p:cBhvr>
                                        <p:cTn id="54" dur="1" fill="hold">
                                          <p:stCondLst>
                                            <p:cond delay="0"/>
                                          </p:stCondLst>
                                        </p:cTn>
                                        <p:tgtEl>
                                          <p:spTgt spid="6">
                                            <p:txEl>
                                              <p:pRg st="7" end="7"/>
                                            </p:txEl>
                                          </p:spTgt>
                                        </p:tgtEl>
                                        <p:attrNameLst>
                                          <p:attrName>style.visibility</p:attrName>
                                        </p:attrNameLst>
                                      </p:cBhvr>
                                      <p:to>
                                        <p:strVal val="visible"/>
                                      </p:to>
                                    </p:set>
                                    <p:animEffect transition="in" filter="wipe(up)">
                                      <p:cBhvr>
                                        <p:cTn id="55" dur="2000"/>
                                        <p:tgtEl>
                                          <p:spTgt spid="6">
                                            <p:txEl>
                                              <p:pRg st="7" end="7"/>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119817"/>
                                        </p:tgtEl>
                                        <p:attrNameLst>
                                          <p:attrName>style.visibility</p:attrName>
                                        </p:attrNameLst>
                                      </p:cBhvr>
                                      <p:to>
                                        <p:strVal val="visible"/>
                                      </p:to>
                                    </p:set>
                                    <p:anim calcmode="lin" valueType="num">
                                      <p:cBhvr additive="base">
                                        <p:cTn id="60" dur="500" fill="hold"/>
                                        <p:tgtEl>
                                          <p:spTgt spid="119817"/>
                                        </p:tgtEl>
                                        <p:attrNameLst>
                                          <p:attrName>ppt_x</p:attrName>
                                        </p:attrNameLst>
                                      </p:cBhvr>
                                      <p:tavLst>
                                        <p:tav tm="0">
                                          <p:val>
                                            <p:strVal val="#ppt_x"/>
                                          </p:val>
                                        </p:tav>
                                        <p:tav tm="100000">
                                          <p:val>
                                            <p:strVal val="#ppt_x"/>
                                          </p:val>
                                        </p:tav>
                                      </p:tavLst>
                                    </p:anim>
                                    <p:anim calcmode="lin" valueType="num">
                                      <p:cBhvr additive="base">
                                        <p:cTn id="61" dur="500" fill="hold"/>
                                        <p:tgtEl>
                                          <p:spTgt spid="1198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DD9F-AEE6-BFB5-75FC-14EBE192901D}"/>
              </a:ext>
            </a:extLst>
          </p:cNvPr>
          <p:cNvSpPr>
            <a:spLocks noGrp="1"/>
          </p:cNvSpPr>
          <p:nvPr>
            <p:ph type="title"/>
          </p:nvPr>
        </p:nvSpPr>
        <p:spPr>
          <a:xfrm>
            <a:off x="457200" y="0"/>
            <a:ext cx="8229600" cy="914400"/>
          </a:xfrm>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Rematch</a:t>
            </a:r>
          </a:p>
        </p:txBody>
      </p:sp>
      <p:pic>
        <p:nvPicPr>
          <p:cNvPr id="443395" name="Picture 4">
            <a:extLst>
              <a:ext uri="{FF2B5EF4-FFF2-40B4-BE49-F238E27FC236}">
                <a16:creationId xmlns:a16="http://schemas.microsoft.com/office/drawing/2014/main" id="{13B16A54-1FA6-5DA3-1B96-7496FFFC8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hlinkClick r:id="rId4" action="ppaction://hlinksldjump"/>
            <a:extLst>
              <a:ext uri="{FF2B5EF4-FFF2-40B4-BE49-F238E27FC236}">
                <a16:creationId xmlns:a16="http://schemas.microsoft.com/office/drawing/2014/main" id="{60BD1C3E-4CAE-9A81-8B13-D2B840238AF0}"/>
              </a:ext>
            </a:extLst>
          </p:cNvPr>
          <p:cNvSpPr txBox="1"/>
          <p:nvPr/>
        </p:nvSpPr>
        <p:spPr>
          <a:xfrm>
            <a:off x="11430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fontAlgn="auto" hangingPunct="1">
              <a:spcBef>
                <a:spcPts val="0"/>
              </a:spcBef>
              <a:spcAft>
                <a:spcPts val="0"/>
              </a:spcAft>
              <a:defRPr/>
            </a:pPr>
            <a:r>
              <a:rPr lang="en-US" sz="3200" b="1" dirty="0">
                <a:solidFill>
                  <a:srgbClr val="FFFFFF"/>
                </a:solidFill>
              </a:rPr>
              <a:t>1892</a:t>
            </a:r>
          </a:p>
        </p:txBody>
      </p:sp>
      <p:sp>
        <p:nvSpPr>
          <p:cNvPr id="6" name="TextBox 5">
            <a:hlinkClick r:id="rId5" action="ppaction://hlinksldjump"/>
            <a:extLst>
              <a:ext uri="{FF2B5EF4-FFF2-40B4-BE49-F238E27FC236}">
                <a16:creationId xmlns:a16="http://schemas.microsoft.com/office/drawing/2014/main" id="{4A5E8169-3799-EC74-AEC4-6863D581D1F2}"/>
              </a:ext>
            </a:extLst>
          </p:cNvPr>
          <p:cNvSpPr txBox="1"/>
          <p:nvPr/>
        </p:nvSpPr>
        <p:spPr>
          <a:xfrm>
            <a:off x="40386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fontAlgn="auto" hangingPunct="1">
              <a:spcBef>
                <a:spcPts val="0"/>
              </a:spcBef>
              <a:spcAft>
                <a:spcPts val="0"/>
              </a:spcAft>
              <a:defRPr/>
            </a:pPr>
            <a:r>
              <a:rPr lang="en-US" sz="3200" b="1" dirty="0">
                <a:solidFill>
                  <a:srgbClr val="FFFFFF"/>
                </a:solidFill>
              </a:rPr>
              <a:t>1896</a:t>
            </a:r>
          </a:p>
        </p:txBody>
      </p:sp>
      <p:sp>
        <p:nvSpPr>
          <p:cNvPr id="7" name="TextBox 6">
            <a:hlinkClick r:id="rId6" action="ppaction://hlinksldjump"/>
            <a:extLst>
              <a:ext uri="{FF2B5EF4-FFF2-40B4-BE49-F238E27FC236}">
                <a16:creationId xmlns:a16="http://schemas.microsoft.com/office/drawing/2014/main" id="{1FEE331F-5B84-9193-4192-06D2733F9DD2}"/>
              </a:ext>
            </a:extLst>
          </p:cNvPr>
          <p:cNvSpPr txBox="1"/>
          <p:nvPr/>
        </p:nvSpPr>
        <p:spPr>
          <a:xfrm>
            <a:off x="6781800" y="6019800"/>
            <a:ext cx="1066800" cy="5842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1" fontAlgn="auto" hangingPunct="1">
              <a:spcBef>
                <a:spcPts val="0"/>
              </a:spcBef>
              <a:spcAft>
                <a:spcPts val="0"/>
              </a:spcAft>
              <a:defRPr/>
            </a:pPr>
            <a:r>
              <a:rPr lang="en-US" sz="3200" b="1" dirty="0">
                <a:solidFill>
                  <a:srgbClr val="3F3838"/>
                </a:solidFill>
              </a:rPr>
              <a:t>1900</a:t>
            </a:r>
          </a:p>
        </p:txBody>
      </p:sp>
    </p:spTree>
  </p:cSld>
  <p:clrMapOvr>
    <a:overrideClrMapping bg1="lt1" tx1="dk1" bg2="lt2" tx2="dk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Title 1">
            <a:extLst>
              <a:ext uri="{FF2B5EF4-FFF2-40B4-BE49-F238E27FC236}">
                <a16:creationId xmlns:a16="http://schemas.microsoft.com/office/drawing/2014/main" id="{8C3BDC98-E481-01A4-21BC-7C3DD098C4FA}"/>
              </a:ext>
            </a:extLst>
          </p:cNvPr>
          <p:cNvSpPr>
            <a:spLocks noGrp="1" noChangeArrowheads="1"/>
          </p:cNvSpPr>
          <p:nvPr>
            <p:ph type="title"/>
          </p:nvPr>
        </p:nvSpPr>
        <p:spPr>
          <a:xfrm>
            <a:off x="477838" y="152400"/>
            <a:ext cx="8229600" cy="715963"/>
          </a:xfrm>
        </p:spPr>
        <p:txBody>
          <a:bodyPr/>
          <a:lstStyle/>
          <a:p>
            <a:r>
              <a:rPr lang="en-US" altLang="en-US" sz="3600"/>
              <a:t>An EOC Moment</a:t>
            </a:r>
          </a:p>
        </p:txBody>
      </p:sp>
      <p:sp>
        <p:nvSpPr>
          <p:cNvPr id="444419" name="Content Placeholder 2">
            <a:extLst>
              <a:ext uri="{FF2B5EF4-FFF2-40B4-BE49-F238E27FC236}">
                <a16:creationId xmlns:a16="http://schemas.microsoft.com/office/drawing/2014/main" id="{77A17F02-B5D2-C1DB-72D1-CCE0DAE6F635}"/>
              </a:ext>
            </a:extLst>
          </p:cNvPr>
          <p:cNvSpPr>
            <a:spLocks noGrp="1" noChangeArrowheads="1"/>
          </p:cNvSpPr>
          <p:nvPr>
            <p:ph idx="1"/>
          </p:nvPr>
        </p:nvSpPr>
        <p:spPr>
          <a:xfrm>
            <a:off x="0" y="1165225"/>
            <a:ext cx="9012238" cy="4525963"/>
          </a:xfrm>
        </p:spPr>
        <p:txBody>
          <a:bodyPr/>
          <a:lstStyle/>
          <a:p>
            <a:pPr marL="0" indent="0">
              <a:buFontTx/>
              <a:buNone/>
            </a:pPr>
            <a:r>
              <a:rPr lang="en-US" altLang="en-US" sz="2400"/>
              <a:t>In the United States, third parties have been influential because they have often</a:t>
            </a:r>
          </a:p>
          <a:p>
            <a:pPr marL="0" indent="0">
              <a:buFontTx/>
              <a:buNone/>
            </a:pPr>
            <a:r>
              <a:rPr lang="en-US" altLang="en-US" sz="2400"/>
              <a:t>     a.   outspent their political opponents</a:t>
            </a:r>
          </a:p>
          <a:p>
            <a:pPr marL="0" indent="0">
              <a:buFontTx/>
              <a:buNone/>
            </a:pPr>
            <a:r>
              <a:rPr lang="en-US" altLang="en-US" sz="2400"/>
              <a:t>     b.  provided the presidential candidate of the major parties</a:t>
            </a:r>
          </a:p>
          <a:p>
            <a:pPr marL="0" indent="0">
              <a:buFontTx/>
              <a:buNone/>
            </a:pPr>
            <a:r>
              <a:rPr lang="en-US" altLang="en-US" sz="2400"/>
              <a:t>     c.  suggested reforms later adopted by the two major parties</a:t>
            </a:r>
          </a:p>
          <a:p>
            <a:pPr marL="0" indent="0">
              <a:buFontTx/>
              <a:buNone/>
            </a:pPr>
            <a:r>
              <a:rPr lang="en-US" altLang="en-US" sz="2400"/>
              <a:t>     d.   elected majorities in both Congress and state legislatures </a:t>
            </a:r>
          </a:p>
        </p:txBody>
      </p:sp>
      <p:sp>
        <p:nvSpPr>
          <p:cNvPr id="4" name="Oval 3">
            <a:extLst>
              <a:ext uri="{FF2B5EF4-FFF2-40B4-BE49-F238E27FC236}">
                <a16:creationId xmlns:a16="http://schemas.microsoft.com/office/drawing/2014/main" id="{101F4490-D0DF-ABB1-DE11-18918BFE5949}"/>
              </a:ext>
            </a:extLst>
          </p:cNvPr>
          <p:cNvSpPr/>
          <p:nvPr/>
        </p:nvSpPr>
        <p:spPr>
          <a:xfrm>
            <a:off x="376238" y="2909888"/>
            <a:ext cx="457200" cy="3810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Content Placeholder 2">
            <a:extLst>
              <a:ext uri="{FF2B5EF4-FFF2-40B4-BE49-F238E27FC236}">
                <a16:creationId xmlns:a16="http://schemas.microsoft.com/office/drawing/2014/main" id="{7CCA5F8D-3F1F-D158-00C7-07740F48CD0F}"/>
              </a:ext>
            </a:extLst>
          </p:cNvPr>
          <p:cNvSpPr>
            <a:spLocks noGrp="1" noChangeArrowheads="1"/>
          </p:cNvSpPr>
          <p:nvPr>
            <p:ph idx="1"/>
          </p:nvPr>
        </p:nvSpPr>
        <p:spPr>
          <a:xfrm>
            <a:off x="-4763" y="1354138"/>
            <a:ext cx="2270126" cy="3630612"/>
          </a:xfrm>
        </p:spPr>
        <p:txBody>
          <a:bodyPr/>
          <a:lstStyle/>
          <a:p>
            <a:r>
              <a:rPr lang="en-US" altLang="en-US" sz="2200"/>
              <a:t>Traffic congestion- horse drawn carriages, pedestrians, and cars.  What a mess.</a:t>
            </a:r>
          </a:p>
        </p:txBody>
      </p:sp>
      <p:sp>
        <p:nvSpPr>
          <p:cNvPr id="309251" name="Title 1">
            <a:extLst>
              <a:ext uri="{FF2B5EF4-FFF2-40B4-BE49-F238E27FC236}">
                <a16:creationId xmlns:a16="http://schemas.microsoft.com/office/drawing/2014/main" id="{47A57817-4AD7-B1EB-E01B-A72325095800}"/>
              </a:ext>
            </a:extLst>
          </p:cNvPr>
          <p:cNvSpPr>
            <a:spLocks noGrp="1" noChangeArrowheads="1"/>
          </p:cNvSpPr>
          <p:nvPr>
            <p:ph type="title"/>
          </p:nvPr>
        </p:nvSpPr>
        <p:spPr>
          <a:xfrm>
            <a:off x="457200" y="76200"/>
            <a:ext cx="8229600" cy="590550"/>
          </a:xfrm>
        </p:spPr>
        <p:txBody>
          <a:bodyPr/>
          <a:lstStyle/>
          <a:p>
            <a:r>
              <a:rPr lang="en-US" altLang="en-US" sz="3600" b="1"/>
              <a:t>Problems Caused by Urbanization</a:t>
            </a:r>
          </a:p>
        </p:txBody>
      </p:sp>
      <p:pic>
        <p:nvPicPr>
          <p:cNvPr id="6" name="Picture 5">
            <a:extLst>
              <a:ext uri="{FF2B5EF4-FFF2-40B4-BE49-F238E27FC236}">
                <a16:creationId xmlns:a16="http://schemas.microsoft.com/office/drawing/2014/main" id="{8FFFF13E-2A8C-5A5D-96BA-68850CA780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6638" y="1089025"/>
            <a:ext cx="672782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ED4FE23-95C5-9A30-4B31-BC3DD1B0ED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2513" y="1093788"/>
            <a:ext cx="6694487"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61BDA9F-1172-D2C5-CF88-F8A612CB62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29377">
            <a:off x="5500688" y="1579563"/>
            <a:ext cx="2667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AACD291-49C1-2252-C640-AA822727DEB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2825" y="1722438"/>
            <a:ext cx="6580188"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5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3000"/>
                                  </p:stCondLst>
                                  <p:childTnLst>
                                    <p:set>
                                      <p:cBhvr>
                                        <p:cTn id="20" dur="1" fill="hold">
                                          <p:stCondLst>
                                            <p:cond delay="0"/>
                                          </p:stCondLst>
                                        </p:cTn>
                                        <p:tgtEl>
                                          <p:spTgt spid="9"/>
                                        </p:tgtEl>
                                        <p:attrNameLst>
                                          <p:attrName>style.visibility</p:attrName>
                                        </p:attrNameLst>
                                      </p:cBhvr>
                                      <p:to>
                                        <p:strVal val="visible"/>
                                      </p:to>
                                    </p:set>
                                    <p:anim calcmode="lin" valueType="num">
                                      <p:cBhvr>
                                        <p:cTn id="21" dur="2000" fill="hold"/>
                                        <p:tgtEl>
                                          <p:spTgt spid="9"/>
                                        </p:tgtEl>
                                        <p:attrNameLst>
                                          <p:attrName>ppt_w</p:attrName>
                                        </p:attrNameLst>
                                      </p:cBhvr>
                                      <p:tavLst>
                                        <p:tav tm="0">
                                          <p:val>
                                            <p:fltVal val="0"/>
                                          </p:val>
                                        </p:tav>
                                        <p:tav tm="100000">
                                          <p:val>
                                            <p:strVal val="#ppt_w"/>
                                          </p:val>
                                        </p:tav>
                                      </p:tavLst>
                                    </p:anim>
                                    <p:anim calcmode="lin" valueType="num">
                                      <p:cBhvr>
                                        <p:cTn id="22" dur="2000" fill="hold"/>
                                        <p:tgtEl>
                                          <p:spTgt spid="9"/>
                                        </p:tgtEl>
                                        <p:attrNameLst>
                                          <p:attrName>ppt_h</p:attrName>
                                        </p:attrNameLst>
                                      </p:cBhvr>
                                      <p:tavLst>
                                        <p:tav tm="0">
                                          <p:val>
                                            <p:fltVal val="0"/>
                                          </p:val>
                                        </p:tav>
                                        <p:tav tm="100000">
                                          <p:val>
                                            <p:strVal val="#ppt_h"/>
                                          </p:val>
                                        </p:tav>
                                      </p:tavLst>
                                    </p:anim>
                                    <p:anim calcmode="lin" valueType="num">
                                      <p:cBhvr>
                                        <p:cTn id="23" dur="2000" fill="hold"/>
                                        <p:tgtEl>
                                          <p:spTgt spid="9"/>
                                        </p:tgtEl>
                                        <p:attrNameLst>
                                          <p:attrName>style.rotation</p:attrName>
                                        </p:attrNameLst>
                                      </p:cBhvr>
                                      <p:tavLst>
                                        <p:tav tm="0">
                                          <p:val>
                                            <p:fltVal val="90"/>
                                          </p:val>
                                        </p:tav>
                                        <p:tav tm="100000">
                                          <p:val>
                                            <p:fltVal val="0"/>
                                          </p:val>
                                        </p:tav>
                                      </p:tavLst>
                                    </p:anim>
                                    <p:animEffect transition="in" filter="fade">
                                      <p:cBhvr>
                                        <p:cTn id="24" dur="20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4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750"/>
                                        <p:tgtEl>
                                          <p:spTgt spid="5"/>
                                        </p:tgtEl>
                                      </p:cBhvr>
                                    </p:animEffect>
                                    <p:anim calcmode="lin" valueType="num">
                                      <p:cBhvr>
                                        <p:cTn id="30" dur="1750" fill="hold"/>
                                        <p:tgtEl>
                                          <p:spTgt spid="5"/>
                                        </p:tgtEl>
                                        <p:attrNameLst>
                                          <p:attrName>ppt_x</p:attrName>
                                        </p:attrNameLst>
                                      </p:cBhvr>
                                      <p:tavLst>
                                        <p:tav tm="0">
                                          <p:val>
                                            <p:strVal val="#ppt_x"/>
                                          </p:val>
                                        </p:tav>
                                        <p:tav tm="100000">
                                          <p:val>
                                            <p:strVal val="#ppt_x"/>
                                          </p:val>
                                        </p:tav>
                                      </p:tavLst>
                                    </p:anim>
                                    <p:anim calcmode="lin" valueType="num">
                                      <p:cBhvr>
                                        <p:cTn id="31" dur="1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9088" y="0"/>
            <a:ext cx="9144000" cy="317395"/>
          </a:xfrm>
          <a:prstGeom prst="rect">
            <a:avLst/>
          </a:prstGeom>
          <a:solidFill>
            <a:schemeClr val="accent3">
              <a:lumMod val="60000"/>
              <a:lumOff val="40000"/>
            </a:schemeClr>
          </a:solidFill>
        </p:spPr>
        <p:txBody>
          <a:bodyPr vert="horz" wrap="square" lIns="0" tIns="9525" rIns="0" bIns="0" rtlCol="0">
            <a:spAutoFit/>
          </a:bodyPr>
          <a:lstStyle/>
          <a:p>
            <a:pPr marL="9525" algn="ctr">
              <a:spcBef>
                <a:spcPts val="75"/>
              </a:spcBef>
            </a:pPr>
            <a:r>
              <a:rPr lang="en-US" sz="2000" b="1" dirty="0"/>
              <a:t>TOPIC 6.13 Politics in the Gilded Age</a:t>
            </a:r>
            <a:endParaRPr sz="2000" dirty="0"/>
          </a:p>
        </p:txBody>
      </p:sp>
      <p:sp>
        <p:nvSpPr>
          <p:cNvPr id="4" name="object 4"/>
          <p:cNvSpPr txBox="1"/>
          <p:nvPr/>
        </p:nvSpPr>
        <p:spPr>
          <a:xfrm>
            <a:off x="3688011" y="1876564"/>
            <a:ext cx="5363012" cy="4487767"/>
          </a:xfrm>
          <a:prstGeom prst="rect">
            <a:avLst/>
          </a:prstGeom>
        </p:spPr>
        <p:txBody>
          <a:bodyPr vert="horz" wrap="square" lIns="0" tIns="55245" rIns="0" bIns="0" rtlCol="0">
            <a:spAutoFit/>
          </a:bodyPr>
          <a:lstStyle/>
          <a:p>
            <a:r>
              <a:rPr lang="en-US" sz="1800" b="0" i="0" u="none" strike="noStrike" baseline="0" dirty="0">
                <a:solidFill>
                  <a:srgbClr val="000000"/>
                </a:solidFill>
                <a:latin typeface="Aktiv Grotesk"/>
              </a:rPr>
              <a:t>Economic instability inspired agrarian activists to create the People’s (Populist) Party, which called for a stronger governmental role in regulating the American economic system. </a:t>
            </a:r>
          </a:p>
          <a:p>
            <a:r>
              <a:rPr lang="en-US" sz="1800" b="1" i="0" u="none" strike="noStrike" baseline="0" dirty="0">
                <a:solidFill>
                  <a:srgbClr val="000000"/>
                </a:solidFill>
                <a:latin typeface="Aktiv Grotesk XBold"/>
              </a:rPr>
              <a:t>KC-6.3.II.A </a:t>
            </a:r>
            <a:endParaRPr lang="en-US" sz="1800" b="0" i="0" u="none" strike="noStrike" baseline="0" dirty="0">
              <a:solidFill>
                <a:srgbClr val="000000"/>
              </a:solidFill>
              <a:latin typeface="Aktiv Grotesk XBold"/>
            </a:endParaRPr>
          </a:p>
          <a:p>
            <a:r>
              <a:rPr lang="en-US" sz="1800" b="0" i="0" u="none" strike="noStrike" baseline="0" dirty="0">
                <a:solidFill>
                  <a:srgbClr val="000000"/>
                </a:solidFill>
                <a:latin typeface="Aktiv Grotesk"/>
              </a:rPr>
              <a:t>The major political parties appealed to lingering divisions from the Civil War and contended over tariffs and currency issues, even as reformers argued that economic greed and self-interest had corrupted all levels of government. </a:t>
            </a:r>
          </a:p>
          <a:p>
            <a:r>
              <a:rPr lang="en-US" sz="1800" b="1" i="0" u="none" strike="noStrike" baseline="0" dirty="0">
                <a:solidFill>
                  <a:srgbClr val="000000"/>
                </a:solidFill>
                <a:latin typeface="Aktiv Grotesk XBold"/>
              </a:rPr>
              <a:t>KC-6.2.I.D </a:t>
            </a:r>
            <a:endParaRPr lang="en-US" sz="1800" b="0" i="0" u="none" strike="noStrike" baseline="0" dirty="0">
              <a:solidFill>
                <a:srgbClr val="000000"/>
              </a:solidFill>
              <a:latin typeface="Aktiv Grotesk XBold"/>
            </a:endParaRPr>
          </a:p>
          <a:p>
            <a:r>
              <a:rPr lang="en-US" sz="1800" b="0" i="0" u="none" strike="noStrike" baseline="0" dirty="0">
                <a:solidFill>
                  <a:srgbClr val="000000"/>
                </a:solidFill>
                <a:latin typeface="Aktiv Grotesk"/>
              </a:rPr>
              <a:t>In an urban atmosphere where the access to power was unequally distributed, political machines thrived, in part by providing immigrants and the poor with social services. </a:t>
            </a:r>
          </a:p>
          <a:p>
            <a:endParaRPr lang="en-US" sz="1800" b="0" i="0" u="none" strike="noStrike" baseline="0" dirty="0">
              <a:solidFill>
                <a:srgbClr val="000000"/>
              </a:solidFill>
              <a:latin typeface="Aktiv Grotesk"/>
            </a:endParaRPr>
          </a:p>
        </p:txBody>
      </p:sp>
      <p:sp>
        <p:nvSpPr>
          <p:cNvPr id="7" name="TextBox 6">
            <a:extLst>
              <a:ext uri="{FF2B5EF4-FFF2-40B4-BE49-F238E27FC236}">
                <a16:creationId xmlns:a16="http://schemas.microsoft.com/office/drawing/2014/main" id="{0C7D8F0A-9F8C-46FB-8D65-BD78387B4590}"/>
              </a:ext>
            </a:extLst>
          </p:cNvPr>
          <p:cNvSpPr txBox="1"/>
          <p:nvPr/>
        </p:nvSpPr>
        <p:spPr>
          <a:xfrm>
            <a:off x="-9088" y="317886"/>
            <a:ext cx="9144000" cy="1261884"/>
          </a:xfrm>
          <a:prstGeom prst="rect">
            <a:avLst/>
          </a:prstGeom>
          <a:noFill/>
        </p:spPr>
        <p:txBody>
          <a:bodyPr wrap="square">
            <a:spAutoFit/>
          </a:bodyPr>
          <a:lstStyle/>
          <a:p>
            <a:r>
              <a:rPr lang="en-US" sz="1900" b="1" i="0" u="none" strike="noStrike" baseline="0" dirty="0">
                <a:solidFill>
                  <a:srgbClr val="000000"/>
                </a:solidFill>
                <a:latin typeface="Aktiv Grotesk"/>
              </a:rPr>
              <a:t>Politics and Power </a:t>
            </a:r>
            <a:r>
              <a:rPr lang="en-US" sz="1900" b="1" i="0" u="none" strike="noStrike" baseline="0" dirty="0">
                <a:solidFill>
                  <a:srgbClr val="000000"/>
                </a:solidFill>
                <a:latin typeface="Aktiv Grotesk XBold"/>
              </a:rPr>
              <a:t>PCE </a:t>
            </a:r>
            <a:r>
              <a:rPr lang="en-US" sz="1900" b="0" i="0" u="none" strike="noStrike" baseline="0" dirty="0">
                <a:solidFill>
                  <a:srgbClr val="000000"/>
                </a:solidFill>
                <a:latin typeface="Aktiv Grotesk XBold"/>
              </a:rPr>
              <a:t>	</a:t>
            </a:r>
          </a:p>
          <a:p>
            <a:r>
              <a:rPr lang="en-US" sz="1900" b="0" i="0" u="none" strike="noStrike" baseline="0" dirty="0">
                <a:solidFill>
                  <a:srgbClr val="000000"/>
                </a:solidFill>
                <a:latin typeface="Aktiv Grotesk"/>
              </a:rPr>
              <a:t>Debates fostered by social and political groups about the role of government in American social, political, and economic life shape government policy, institutions, political parties, and the rights of citizens. </a:t>
            </a:r>
          </a:p>
        </p:txBody>
      </p:sp>
      <p:sp>
        <p:nvSpPr>
          <p:cNvPr id="9" name="TextBox 8">
            <a:extLst>
              <a:ext uri="{FF2B5EF4-FFF2-40B4-BE49-F238E27FC236}">
                <a16:creationId xmlns:a16="http://schemas.microsoft.com/office/drawing/2014/main" id="{75D1306A-8056-4B20-AC85-9FF2AEE913D7}"/>
              </a:ext>
            </a:extLst>
          </p:cNvPr>
          <p:cNvSpPr txBox="1"/>
          <p:nvPr/>
        </p:nvSpPr>
        <p:spPr>
          <a:xfrm>
            <a:off x="4894" y="1676400"/>
            <a:ext cx="3419212" cy="1384995"/>
          </a:xfrm>
          <a:prstGeom prst="rect">
            <a:avLst/>
          </a:prstGeom>
          <a:noFill/>
        </p:spPr>
        <p:txBody>
          <a:bodyPr wrap="square">
            <a:spAutoFit/>
          </a:bodyPr>
          <a:lstStyle/>
          <a:p>
            <a:pPr defTabSz="685800" eaLnBrk="1" fontAlgn="auto" hangingPunct="1">
              <a:spcBef>
                <a:spcPts val="0"/>
              </a:spcBef>
              <a:spcAft>
                <a:spcPts val="0"/>
              </a:spcAft>
              <a:defRPr/>
            </a:pPr>
            <a:r>
              <a:rPr lang="en-US" sz="2100" b="1" dirty="0"/>
              <a:t>Explain the similarities and differences between the political parties during the Gilded Age.</a:t>
            </a:r>
            <a:endParaRPr lang="en-US" sz="2100" b="1" dirty="0">
              <a:solidFill>
                <a:prstClr val="black"/>
              </a:solidFill>
              <a:latin typeface="Calibri"/>
              <a:cs typeface="+mn-cs"/>
            </a:endParaRPr>
          </a:p>
        </p:txBody>
      </p:sp>
      <p:cxnSp>
        <p:nvCxnSpPr>
          <p:cNvPr id="11" name="Straight Connector 10">
            <a:extLst>
              <a:ext uri="{FF2B5EF4-FFF2-40B4-BE49-F238E27FC236}">
                <a16:creationId xmlns:a16="http://schemas.microsoft.com/office/drawing/2014/main" id="{CB6F5058-B943-473B-B977-B956FE232ED3}"/>
              </a:ext>
            </a:extLst>
          </p:cNvPr>
          <p:cNvCxnSpPr>
            <a:cxnSpLocks/>
          </p:cNvCxnSpPr>
          <p:nvPr/>
        </p:nvCxnSpPr>
        <p:spPr>
          <a:xfrm flipV="1">
            <a:off x="-9088" y="1624403"/>
            <a:ext cx="9029700" cy="8416"/>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7164CC4-E6C8-487F-AA77-EEE9207E0D5D}"/>
              </a:ext>
            </a:extLst>
          </p:cNvPr>
          <p:cNvCxnSpPr>
            <a:cxnSpLocks/>
          </p:cNvCxnSpPr>
          <p:nvPr/>
        </p:nvCxnSpPr>
        <p:spPr>
          <a:xfrm>
            <a:off x="3496636" y="1752600"/>
            <a:ext cx="0" cy="5016585"/>
          </a:xfrm>
          <a:prstGeom prst="line">
            <a:avLst/>
          </a:prstGeom>
        </p:spPr>
        <p:style>
          <a:lnRef idx="3">
            <a:schemeClr val="accent3"/>
          </a:lnRef>
          <a:fillRef idx="0">
            <a:schemeClr val="accent3"/>
          </a:fillRef>
          <a:effectRef idx="2">
            <a:schemeClr val="accent3"/>
          </a:effectRef>
          <a:fontRef idx="minor">
            <a:schemeClr val="tx1"/>
          </a:fontRef>
        </p:style>
      </p:cxnSp>
      <p:pic>
        <p:nvPicPr>
          <p:cNvPr id="2" name="Picture 1">
            <a:extLst>
              <a:ext uri="{FF2B5EF4-FFF2-40B4-BE49-F238E27FC236}">
                <a16:creationId xmlns:a16="http://schemas.microsoft.com/office/drawing/2014/main" id="{E3B9AA77-68E2-B54E-10EA-170464A5849E}"/>
              </a:ext>
            </a:extLst>
          </p:cNvPr>
          <p:cNvPicPr>
            <a:picLocks noChangeAspect="1"/>
          </p:cNvPicPr>
          <p:nvPr/>
        </p:nvPicPr>
        <p:blipFill>
          <a:blip r:embed="rId2"/>
          <a:stretch>
            <a:fillRect/>
          </a:stretch>
        </p:blipFill>
        <p:spPr>
          <a:xfrm>
            <a:off x="152400" y="3228644"/>
            <a:ext cx="3124200" cy="354054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4">
            <a:extLst>
              <a:ext uri="{FF2B5EF4-FFF2-40B4-BE49-F238E27FC236}">
                <a16:creationId xmlns:a16="http://schemas.microsoft.com/office/drawing/2014/main" id="{4DB85E63-B1A7-A03B-A6AC-6232D3B10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4575175" cy="64770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2133" name="Text Box 5">
            <a:extLst>
              <a:ext uri="{FF2B5EF4-FFF2-40B4-BE49-F238E27FC236}">
                <a16:creationId xmlns:a16="http://schemas.microsoft.com/office/drawing/2014/main" id="{0C40929A-6E50-BDB6-7049-4FA10CB788F9}"/>
              </a:ext>
            </a:extLst>
          </p:cNvPr>
          <p:cNvSpPr txBox="1">
            <a:spLocks noChangeArrowheads="1"/>
          </p:cNvSpPr>
          <p:nvPr/>
        </p:nvSpPr>
        <p:spPr bwMode="auto">
          <a:xfrm>
            <a:off x="4876800" y="1282700"/>
            <a:ext cx="4267200" cy="4572000"/>
          </a:xfrm>
          <a:prstGeom prst="rect">
            <a:avLst/>
          </a:prstGeom>
          <a:noFill/>
          <a:ln>
            <a:noFill/>
          </a:ln>
          <a:effectLst/>
        </p:spPr>
        <p:txBody>
          <a:bodyPr>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spcBef>
                <a:spcPct val="60000"/>
              </a:spcBef>
              <a:defRPr/>
            </a:pPr>
            <a:r>
              <a:rPr lang="en-US" altLang="en-US" sz="3200" b="1" u="sng" dirty="0">
                <a:solidFill>
                  <a:srgbClr val="006600"/>
                </a:solidFill>
                <a:effectLst>
                  <a:outerShdw blurRad="38100" dist="38100" dir="2700000" algn="tl">
                    <a:srgbClr val="000000"/>
                  </a:outerShdw>
                </a:effectLst>
                <a:latin typeface="Georgia" panose="02040502050405020303" pitchFamily="18" charset="0"/>
              </a:rPr>
              <a:t>Political Machine</a:t>
            </a:r>
            <a:endParaRPr lang="en-US" altLang="en-US" sz="3200" u="sng" dirty="0">
              <a:solidFill>
                <a:srgbClr val="006600"/>
              </a:solidFill>
              <a:effectLst>
                <a:outerShdw blurRad="38100" dist="38100" dir="2700000" algn="tl">
                  <a:srgbClr val="000000"/>
                </a:outerShdw>
              </a:effectLst>
              <a:latin typeface="Georgia" panose="02040502050405020303" pitchFamily="18" charset="0"/>
            </a:endParaRPr>
          </a:p>
          <a:p>
            <a:pPr>
              <a:lnSpc>
                <a:spcPct val="80000"/>
              </a:lnSpc>
              <a:spcBef>
                <a:spcPct val="60000"/>
              </a:spcBef>
              <a:buFontTx/>
              <a:buChar char="•"/>
              <a:defRPr/>
            </a:pPr>
            <a:r>
              <a:rPr lang="en-US" altLang="en-US" dirty="0">
                <a:latin typeface="Georgia" panose="02040502050405020303" pitchFamily="18" charset="0"/>
              </a:rPr>
              <a:t>Organized group that controls a city’s political party</a:t>
            </a:r>
          </a:p>
          <a:p>
            <a:pPr>
              <a:lnSpc>
                <a:spcPct val="80000"/>
              </a:lnSpc>
              <a:spcBef>
                <a:spcPct val="60000"/>
              </a:spcBef>
              <a:defRPr/>
            </a:pPr>
            <a:r>
              <a:rPr lang="en-US" altLang="en-US" dirty="0">
                <a:latin typeface="Georgia" panose="02040502050405020303" pitchFamily="18" charset="0"/>
              </a:rPr>
              <a:t>•	Give services to voters, businesses for political, financial support</a:t>
            </a:r>
          </a:p>
          <a:p>
            <a:pPr>
              <a:lnSpc>
                <a:spcPct val="80000"/>
              </a:lnSpc>
              <a:spcBef>
                <a:spcPct val="60000"/>
              </a:spcBef>
              <a:defRPr/>
            </a:pPr>
            <a:r>
              <a:rPr lang="en-US" altLang="en-US" dirty="0">
                <a:latin typeface="Georgia" panose="02040502050405020303" pitchFamily="18" charset="0"/>
              </a:rPr>
              <a:t>•	After Civil War, machines gain control of major cities</a:t>
            </a:r>
          </a:p>
          <a:p>
            <a:pPr>
              <a:lnSpc>
                <a:spcPct val="80000"/>
              </a:lnSpc>
              <a:spcBef>
                <a:spcPct val="60000"/>
              </a:spcBef>
              <a:defRPr/>
            </a:pPr>
            <a:r>
              <a:rPr lang="en-US" altLang="en-US" dirty="0">
                <a:latin typeface="Georgia" panose="02040502050405020303" pitchFamily="18" charset="0"/>
              </a:rPr>
              <a:t>•	Machine organization: precinct captains, ward bosses, city boss</a:t>
            </a:r>
          </a:p>
        </p:txBody>
      </p:sp>
      <p:sp>
        <p:nvSpPr>
          <p:cNvPr id="432134" name="Rectangle 6">
            <a:extLst>
              <a:ext uri="{FF2B5EF4-FFF2-40B4-BE49-F238E27FC236}">
                <a16:creationId xmlns:a16="http://schemas.microsoft.com/office/drawing/2014/main" id="{EE432929-F291-D700-F167-61CE0C11CB08}"/>
              </a:ext>
            </a:extLst>
          </p:cNvPr>
          <p:cNvSpPr>
            <a:spLocks noChangeArrowheads="1"/>
          </p:cNvSpPr>
          <p:nvPr/>
        </p:nvSpPr>
        <p:spPr bwMode="auto">
          <a:xfrm>
            <a:off x="4800600" y="76200"/>
            <a:ext cx="4343400" cy="1079500"/>
          </a:xfrm>
          <a:prstGeom prst="rect">
            <a:avLst/>
          </a:prstGeom>
          <a:noFill/>
          <a:ln>
            <a:noFill/>
          </a:ln>
          <a:effectLst/>
        </p:spPr>
        <p:txBody>
          <a:bodyPr>
            <a:spAutoFit/>
          </a:bodyPr>
          <a:lstStyle/>
          <a:p>
            <a:pPr algn="ctr">
              <a:lnSpc>
                <a:spcPct val="90000"/>
              </a:lnSpc>
              <a:defRPr/>
            </a:pPr>
            <a:r>
              <a:rPr lang="en-US" altLang="en-US" sz="3600" b="1" dirty="0">
                <a:solidFill>
                  <a:srgbClr val="003399"/>
                </a:solidFill>
                <a:effectLst>
                  <a:outerShdw blurRad="38100" dist="38100" dir="2700000" algn="tl">
                    <a:srgbClr val="000000"/>
                  </a:outerShdw>
                </a:effectLst>
                <a:latin typeface="Arial" panose="020B0604020202020204" pitchFamily="34" charset="0"/>
              </a:rPr>
              <a:t>The Emergence of </a:t>
            </a:r>
            <a:br>
              <a:rPr lang="en-US" altLang="en-US" sz="3600" b="1" dirty="0">
                <a:solidFill>
                  <a:srgbClr val="003399"/>
                </a:solidFill>
                <a:effectLst>
                  <a:outerShdw blurRad="38100" dist="38100" dir="2700000" algn="tl">
                    <a:srgbClr val="000000"/>
                  </a:outerShdw>
                </a:effectLst>
                <a:latin typeface="Arial" panose="020B0604020202020204" pitchFamily="34" charset="0"/>
              </a:rPr>
            </a:br>
            <a:r>
              <a:rPr lang="en-US" altLang="en-US" sz="3600" b="1" dirty="0">
                <a:solidFill>
                  <a:srgbClr val="003399"/>
                </a:solidFill>
                <a:effectLst>
                  <a:outerShdw blurRad="38100" dist="38100" dir="2700000" algn="tl">
                    <a:srgbClr val="000000"/>
                  </a:outerShdw>
                </a:effectLst>
                <a:latin typeface="Arial" panose="020B0604020202020204" pitchFamily="34" charset="0"/>
              </a:rPr>
              <a:t>Political Machines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32133">
                                            <p:txEl>
                                              <p:pRg st="0" end="0"/>
                                            </p:txEl>
                                          </p:spTgt>
                                        </p:tgtEl>
                                        <p:attrNameLst>
                                          <p:attrName>style.visibility</p:attrName>
                                        </p:attrNameLst>
                                      </p:cBhvr>
                                      <p:to>
                                        <p:strVal val="visible"/>
                                      </p:to>
                                    </p:set>
                                    <p:animEffect transition="in" filter="wipe(left)">
                                      <p:cBhvr>
                                        <p:cTn id="7" dur="500"/>
                                        <p:tgtEl>
                                          <p:spTgt spid="4321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32133">
                                            <p:txEl>
                                              <p:pRg st="1" end="1"/>
                                            </p:txEl>
                                          </p:spTgt>
                                        </p:tgtEl>
                                        <p:attrNameLst>
                                          <p:attrName>style.visibility</p:attrName>
                                        </p:attrNameLst>
                                      </p:cBhvr>
                                      <p:to>
                                        <p:strVal val="visible"/>
                                      </p:to>
                                    </p:set>
                                    <p:animEffect transition="in" filter="wipe(left)">
                                      <p:cBhvr>
                                        <p:cTn id="12" dur="500"/>
                                        <p:tgtEl>
                                          <p:spTgt spid="43213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32133">
                                            <p:txEl>
                                              <p:pRg st="2" end="2"/>
                                            </p:txEl>
                                          </p:spTgt>
                                        </p:tgtEl>
                                        <p:attrNameLst>
                                          <p:attrName>style.visibility</p:attrName>
                                        </p:attrNameLst>
                                      </p:cBhvr>
                                      <p:to>
                                        <p:strVal val="visible"/>
                                      </p:to>
                                    </p:set>
                                    <p:animEffect transition="in" filter="wipe(left)">
                                      <p:cBhvr>
                                        <p:cTn id="17" dur="500"/>
                                        <p:tgtEl>
                                          <p:spTgt spid="43213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32133">
                                            <p:txEl>
                                              <p:pRg st="3" end="3"/>
                                            </p:txEl>
                                          </p:spTgt>
                                        </p:tgtEl>
                                        <p:attrNameLst>
                                          <p:attrName>style.visibility</p:attrName>
                                        </p:attrNameLst>
                                      </p:cBhvr>
                                      <p:to>
                                        <p:strVal val="visible"/>
                                      </p:to>
                                    </p:set>
                                    <p:animEffect transition="in" filter="wipe(left)">
                                      <p:cBhvr>
                                        <p:cTn id="22" dur="500"/>
                                        <p:tgtEl>
                                          <p:spTgt spid="43213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32133">
                                            <p:txEl>
                                              <p:pRg st="4" end="4"/>
                                            </p:txEl>
                                          </p:spTgt>
                                        </p:tgtEl>
                                        <p:attrNameLst>
                                          <p:attrName>style.visibility</p:attrName>
                                        </p:attrNameLst>
                                      </p:cBhvr>
                                      <p:to>
                                        <p:strVal val="visible"/>
                                      </p:to>
                                    </p:set>
                                    <p:animEffect transition="in" filter="wipe(left)">
                                      <p:cBhvr>
                                        <p:cTn id="27" dur="500"/>
                                        <p:tgtEl>
                                          <p:spTgt spid="4321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2322" name="Picture 2">
            <a:extLst>
              <a:ext uri="{FF2B5EF4-FFF2-40B4-BE49-F238E27FC236}">
                <a16:creationId xmlns:a16="http://schemas.microsoft.com/office/drawing/2014/main" id="{40B5B34D-A5B5-0544-5126-E1E971A9B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2214563" cy="25146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2979" name="Text Box 3">
            <a:extLst>
              <a:ext uri="{FF2B5EF4-FFF2-40B4-BE49-F238E27FC236}">
                <a16:creationId xmlns:a16="http://schemas.microsoft.com/office/drawing/2014/main" id="{FC999CA9-4826-9FC5-20CF-D2F46702FEC5}"/>
              </a:ext>
            </a:extLst>
          </p:cNvPr>
          <p:cNvSpPr txBox="1">
            <a:spLocks noChangeArrowheads="1"/>
          </p:cNvSpPr>
          <p:nvPr/>
        </p:nvSpPr>
        <p:spPr bwMode="auto">
          <a:xfrm>
            <a:off x="2743200" y="854075"/>
            <a:ext cx="6400800" cy="279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5000"/>
              </a:lnSpc>
              <a:spcBef>
                <a:spcPct val="25000"/>
              </a:spcBef>
              <a:buFontTx/>
              <a:buNone/>
            </a:pPr>
            <a:r>
              <a:rPr lang="en-US" altLang="en-US" sz="2800" b="1" u="sng">
                <a:solidFill>
                  <a:srgbClr val="000000"/>
                </a:solidFill>
                <a:latin typeface="Georgia" panose="02040502050405020303" pitchFamily="18" charset="0"/>
              </a:rPr>
              <a:t>The Role of the Political Boss</a:t>
            </a:r>
          </a:p>
          <a:p>
            <a:pPr>
              <a:lnSpc>
                <a:spcPct val="75000"/>
              </a:lnSpc>
              <a:spcBef>
                <a:spcPct val="25000"/>
              </a:spcBef>
            </a:pPr>
            <a:r>
              <a:rPr lang="en-US" altLang="en-US" sz="1800">
                <a:solidFill>
                  <a:srgbClr val="000000"/>
                </a:solidFill>
                <a:latin typeface="Georgia" panose="02040502050405020303" pitchFamily="18" charset="0"/>
              </a:rPr>
              <a:t>May serve as mayor he:</a:t>
            </a:r>
          </a:p>
          <a:p>
            <a:pPr lvl="1">
              <a:lnSpc>
                <a:spcPct val="75000"/>
              </a:lnSpc>
              <a:spcBef>
                <a:spcPct val="25000"/>
              </a:spcBef>
              <a:buFontTx/>
              <a:buChar char="•"/>
            </a:pPr>
            <a:r>
              <a:rPr lang="en-US" altLang="en-US" sz="1800">
                <a:solidFill>
                  <a:srgbClr val="000000"/>
                </a:solidFill>
                <a:latin typeface="Georgia" panose="02040502050405020303" pitchFamily="18" charset="0"/>
              </a:rPr>
              <a:t>controls city jobs, business licenses</a:t>
            </a:r>
          </a:p>
          <a:p>
            <a:pPr lvl="1">
              <a:lnSpc>
                <a:spcPct val="75000"/>
              </a:lnSpc>
              <a:spcBef>
                <a:spcPct val="25000"/>
              </a:spcBef>
              <a:buFontTx/>
              <a:buChar char="•"/>
            </a:pPr>
            <a:r>
              <a:rPr lang="en-US" altLang="en-US" sz="1800">
                <a:solidFill>
                  <a:srgbClr val="000000"/>
                </a:solidFill>
                <a:latin typeface="Georgia" panose="02040502050405020303" pitchFamily="18" charset="0"/>
              </a:rPr>
              <a:t>influences courts, municipal agencies</a:t>
            </a:r>
          </a:p>
          <a:p>
            <a:pPr lvl="1">
              <a:lnSpc>
                <a:spcPct val="75000"/>
              </a:lnSpc>
              <a:spcBef>
                <a:spcPct val="25000"/>
              </a:spcBef>
              <a:buFontTx/>
              <a:buChar char="•"/>
            </a:pPr>
            <a:r>
              <a:rPr lang="en-US" altLang="en-US" sz="1800">
                <a:solidFill>
                  <a:srgbClr val="000000"/>
                </a:solidFill>
                <a:latin typeface="Georgia" panose="02040502050405020303" pitchFamily="18" charset="0"/>
              </a:rPr>
              <a:t>arranges building projects, 	community services</a:t>
            </a:r>
          </a:p>
          <a:p>
            <a:pPr>
              <a:lnSpc>
                <a:spcPct val="75000"/>
              </a:lnSpc>
              <a:spcBef>
                <a:spcPct val="25000"/>
              </a:spcBef>
              <a:buFontTx/>
              <a:buNone/>
            </a:pPr>
            <a:r>
              <a:rPr lang="en-US" altLang="en-US" sz="1800">
                <a:solidFill>
                  <a:srgbClr val="000000"/>
                </a:solidFill>
                <a:latin typeface="Georgia" panose="02040502050405020303" pitchFamily="18" charset="0"/>
              </a:rPr>
              <a:t>•Bosses paid by businesses, get voters’ loyalty, extend influence</a:t>
            </a:r>
            <a:endParaRPr lang="en-US" altLang="en-US">
              <a:solidFill>
                <a:srgbClr val="000000"/>
              </a:solidFill>
              <a:latin typeface="Georgia" panose="02040502050405020303" pitchFamily="18" charset="0"/>
            </a:endParaRPr>
          </a:p>
        </p:txBody>
      </p:sp>
      <p:sp>
        <p:nvSpPr>
          <p:cNvPr id="382980" name="WordArt 4">
            <a:extLst>
              <a:ext uri="{FF2B5EF4-FFF2-40B4-BE49-F238E27FC236}">
                <a16:creationId xmlns:a16="http://schemas.microsoft.com/office/drawing/2014/main" id="{AD7432BE-80C2-8BBE-A1FC-308CE3BB3CC6}"/>
              </a:ext>
            </a:extLst>
          </p:cNvPr>
          <p:cNvSpPr>
            <a:spLocks noChangeArrowheads="1" noChangeShapeType="1" noTextEdit="1"/>
          </p:cNvSpPr>
          <p:nvPr/>
        </p:nvSpPr>
        <p:spPr bwMode="auto">
          <a:xfrm>
            <a:off x="381000" y="152400"/>
            <a:ext cx="8458200" cy="381000"/>
          </a:xfrm>
          <a:prstGeom prst="rect">
            <a:avLst/>
          </a:prstGeom>
          <a:solidFill>
            <a:schemeClr val="accent1">
              <a:lumMod val="10000"/>
            </a:schemeClr>
          </a:solidFill>
          <a:ln>
            <a:solidFill>
              <a:schemeClr val="tx2"/>
            </a:solidFill>
          </a:ln>
        </p:spPr>
        <p:txBody>
          <a:bodyPr wrap="none" fromWordArt="1">
            <a:prstTxWarp prst="textCanUp">
              <a:avLst>
                <a:gd name="adj" fmla="val 85713"/>
              </a:avLst>
            </a:prstTxWarp>
          </a:bodyPr>
          <a:lstStyle/>
          <a:p>
            <a:pPr algn="ctr">
              <a:defRPr/>
            </a:pPr>
            <a:r>
              <a:rPr lang="en-US" sz="3600" kern="10" dirty="0">
                <a:ln w="19050">
                  <a:solidFill>
                    <a:schemeClr val="tx1"/>
                  </a:solidFill>
                  <a:round/>
                  <a:headEnd/>
                  <a:tailEnd/>
                </a:ln>
                <a:solidFill>
                  <a:schemeClr val="bg1"/>
                </a:solidFill>
                <a:effectLst>
                  <a:outerShdw dist="35921" dir="2700000" sy="50000" kx="2115830" algn="bl" rotWithShape="0">
                    <a:schemeClr val="tx1"/>
                  </a:outerShdw>
                </a:effectLst>
                <a:latin typeface="Arial Black" panose="020B0A04020102020204" pitchFamily="34" charset="0"/>
              </a:rPr>
              <a:t>                  </a:t>
            </a:r>
          </a:p>
        </p:txBody>
      </p:sp>
      <p:sp>
        <p:nvSpPr>
          <p:cNvPr id="382984" name="Text Box 8">
            <a:extLst>
              <a:ext uri="{FF2B5EF4-FFF2-40B4-BE49-F238E27FC236}">
                <a16:creationId xmlns:a16="http://schemas.microsoft.com/office/drawing/2014/main" id="{A418DC5B-330E-ABDA-2B8C-16A32E9E385B}"/>
              </a:ext>
            </a:extLst>
          </p:cNvPr>
          <p:cNvSpPr txBox="1">
            <a:spLocks noChangeArrowheads="1"/>
          </p:cNvSpPr>
          <p:nvPr/>
        </p:nvSpPr>
        <p:spPr bwMode="auto">
          <a:xfrm>
            <a:off x="0" y="3810000"/>
            <a:ext cx="9144000" cy="2697983"/>
          </a:xfrm>
          <a:prstGeom prst="rect">
            <a:avLst/>
          </a:prstGeom>
          <a:noFill/>
          <a:ln>
            <a:noFill/>
          </a:ln>
          <a:effectLst/>
        </p:spPr>
        <p:txBody>
          <a:bodyPr>
            <a:spAutoFit/>
          </a:bodyPr>
          <a:lstStyle/>
          <a:p>
            <a:pPr algn="ctr">
              <a:lnSpc>
                <a:spcPct val="70000"/>
              </a:lnSpc>
              <a:spcBef>
                <a:spcPct val="20000"/>
              </a:spcBef>
              <a:defRPr/>
            </a:pPr>
            <a:r>
              <a:rPr lang="en-US" altLang="en-US" sz="2800" b="1" u="sng" dirty="0">
                <a:solidFill>
                  <a:srgbClr val="000000"/>
                </a:solidFill>
                <a:latin typeface="Georgia" panose="02040502050405020303" pitchFamily="18" charset="0"/>
              </a:rPr>
              <a:t>Immigrants and the Machine</a:t>
            </a:r>
            <a:endParaRPr lang="en-US" altLang="en-US" sz="2800" u="sng" dirty="0">
              <a:solidFill>
                <a:srgbClr val="000000"/>
              </a:solidFill>
              <a:latin typeface="Georgia" panose="02040502050405020303" pitchFamily="18" charset="0"/>
            </a:endParaRPr>
          </a:p>
          <a:p>
            <a:pPr>
              <a:lnSpc>
                <a:spcPct val="70000"/>
              </a:lnSpc>
              <a:spcBef>
                <a:spcPct val="20000"/>
              </a:spcBef>
              <a:buFontTx/>
              <a:buChar char="•"/>
              <a:defRPr/>
            </a:pPr>
            <a:r>
              <a:rPr lang="en-US" altLang="en-US" sz="2000" dirty="0">
                <a:solidFill>
                  <a:srgbClr val="000000"/>
                </a:solidFill>
                <a:latin typeface="Georgia" panose="02040502050405020303" pitchFamily="18" charset="0"/>
              </a:rPr>
              <a:t>Many captains, bosses 1</a:t>
            </a:r>
            <a:r>
              <a:rPr lang="en-US" altLang="en-US" sz="2000" baseline="30000" dirty="0">
                <a:solidFill>
                  <a:srgbClr val="000000"/>
                </a:solidFill>
                <a:latin typeface="Georgia" panose="02040502050405020303" pitchFamily="18" charset="0"/>
              </a:rPr>
              <a:t>st</a:t>
            </a:r>
            <a:r>
              <a:rPr lang="en-US" altLang="en-US" sz="2000" dirty="0">
                <a:solidFill>
                  <a:srgbClr val="000000"/>
                </a:solidFill>
                <a:latin typeface="Georgia" panose="02040502050405020303" pitchFamily="18" charset="0"/>
              </a:rPr>
              <a:t> or 2</a:t>
            </a:r>
            <a:r>
              <a:rPr lang="en-US" altLang="en-US" sz="2000" baseline="30000" dirty="0">
                <a:solidFill>
                  <a:srgbClr val="000000"/>
                </a:solidFill>
                <a:latin typeface="Georgia" panose="02040502050405020303" pitchFamily="18" charset="0"/>
              </a:rPr>
              <a:t>nd</a:t>
            </a:r>
            <a:r>
              <a:rPr lang="en-US" altLang="en-US" sz="2000" dirty="0">
                <a:solidFill>
                  <a:srgbClr val="000000"/>
                </a:solidFill>
                <a:latin typeface="Georgia" panose="02040502050405020303" pitchFamily="18" charset="0"/>
              </a:rPr>
              <a:t> generation Americans</a:t>
            </a:r>
          </a:p>
          <a:p>
            <a:pPr>
              <a:lnSpc>
                <a:spcPct val="70000"/>
              </a:lnSpc>
              <a:spcBef>
                <a:spcPct val="20000"/>
              </a:spcBef>
              <a:buFontTx/>
              <a:buChar char="•"/>
              <a:defRPr/>
            </a:pPr>
            <a:r>
              <a:rPr lang="en-US" altLang="en-US" sz="2000" dirty="0">
                <a:solidFill>
                  <a:srgbClr val="FF0000"/>
                </a:solidFill>
                <a:latin typeface="Georgia" panose="02040502050405020303" pitchFamily="18" charset="0"/>
              </a:rPr>
              <a:t>Machines help immigrants with naturalization, jobs, housing</a:t>
            </a:r>
          </a:p>
          <a:p>
            <a:pPr>
              <a:lnSpc>
                <a:spcPct val="70000"/>
              </a:lnSpc>
              <a:spcBef>
                <a:spcPct val="20000"/>
              </a:spcBef>
              <a:defRPr/>
            </a:pPr>
            <a:endParaRPr lang="en-US" altLang="en-US" sz="2000" b="1" dirty="0">
              <a:solidFill>
                <a:srgbClr val="000000"/>
              </a:solidFill>
              <a:latin typeface="Georgia" panose="02040502050405020303" pitchFamily="18" charset="0"/>
            </a:endParaRPr>
          </a:p>
          <a:p>
            <a:pPr algn="ctr">
              <a:lnSpc>
                <a:spcPct val="70000"/>
              </a:lnSpc>
              <a:spcBef>
                <a:spcPct val="20000"/>
              </a:spcBef>
              <a:defRPr/>
            </a:pPr>
            <a:r>
              <a:rPr lang="en-US" altLang="en-US" sz="2800" b="1" u="sng" dirty="0">
                <a:solidFill>
                  <a:srgbClr val="000000"/>
                </a:solidFill>
                <a:latin typeface="Georgia" panose="02040502050405020303" pitchFamily="18" charset="0"/>
              </a:rPr>
              <a:t>Election Fraud and Graft</a:t>
            </a:r>
            <a:endParaRPr lang="en-US" altLang="en-US" sz="2800" u="sng" dirty="0">
              <a:solidFill>
                <a:srgbClr val="000000"/>
              </a:solidFill>
              <a:latin typeface="Georgia" panose="02040502050405020303" pitchFamily="18" charset="0"/>
            </a:endParaRPr>
          </a:p>
          <a:p>
            <a:pPr>
              <a:lnSpc>
                <a:spcPct val="70000"/>
              </a:lnSpc>
              <a:spcBef>
                <a:spcPct val="20000"/>
              </a:spcBef>
              <a:defRPr/>
            </a:pPr>
            <a:r>
              <a:rPr lang="en-US" altLang="en-US" dirty="0">
                <a:solidFill>
                  <a:srgbClr val="000000"/>
                </a:solidFill>
                <a:latin typeface="Georgia" panose="02040502050405020303" pitchFamily="18" charset="0"/>
              </a:rPr>
              <a:t>•</a:t>
            </a:r>
            <a:r>
              <a:rPr lang="en-US" altLang="en-US" sz="2000" dirty="0">
                <a:solidFill>
                  <a:srgbClr val="000000"/>
                </a:solidFill>
                <a:latin typeface="Georgia" panose="02040502050405020303" pitchFamily="18" charset="0"/>
              </a:rPr>
              <a:t>Machines use electoral fraud to win elections</a:t>
            </a:r>
          </a:p>
          <a:p>
            <a:pPr>
              <a:lnSpc>
                <a:spcPct val="70000"/>
              </a:lnSpc>
              <a:spcBef>
                <a:spcPct val="20000"/>
              </a:spcBef>
              <a:defRPr/>
            </a:pPr>
            <a:r>
              <a:rPr lang="en-US" altLang="en-US" sz="2000" dirty="0">
                <a:solidFill>
                  <a:srgbClr val="000000"/>
                </a:solidFill>
                <a:latin typeface="Georgia" panose="02040502050405020303" pitchFamily="18" charset="0"/>
              </a:rPr>
              <a:t>•</a:t>
            </a:r>
            <a:r>
              <a:rPr lang="en-US" altLang="en-US" sz="2000" b="1" u="sng" dirty="0">
                <a:solidFill>
                  <a:srgbClr val="006600"/>
                </a:solidFill>
                <a:effectLst>
                  <a:outerShdw blurRad="38100" dist="38100" dir="2700000" algn="tl">
                    <a:srgbClr val="000000"/>
                  </a:outerShdw>
                </a:effectLst>
                <a:latin typeface="Georgia" panose="02040502050405020303" pitchFamily="18" charset="0"/>
              </a:rPr>
              <a:t>Graft</a:t>
            </a:r>
            <a:r>
              <a:rPr lang="en-US" altLang="en-US" sz="2000" dirty="0">
                <a:solidFill>
                  <a:srgbClr val="000000"/>
                </a:solidFill>
                <a:latin typeface="Georgia" panose="02040502050405020303" pitchFamily="18" charset="0"/>
              </a:rPr>
              <a:t>—illegal use of political influence for personal gain</a:t>
            </a:r>
          </a:p>
          <a:p>
            <a:pPr>
              <a:lnSpc>
                <a:spcPct val="70000"/>
              </a:lnSpc>
              <a:spcBef>
                <a:spcPct val="20000"/>
              </a:spcBef>
              <a:defRPr/>
            </a:pPr>
            <a:r>
              <a:rPr lang="en-US" altLang="en-US" sz="2000" dirty="0">
                <a:solidFill>
                  <a:srgbClr val="000000"/>
                </a:solidFill>
                <a:latin typeface="Georgia" panose="02040502050405020303" pitchFamily="18" charset="0"/>
              </a:rPr>
              <a:t>•Machines take </a:t>
            </a:r>
            <a:r>
              <a:rPr lang="en-US" altLang="en-US" sz="2000" dirty="0">
                <a:solidFill>
                  <a:srgbClr val="FF0000"/>
                </a:solidFill>
                <a:latin typeface="Georgia" panose="02040502050405020303" pitchFamily="18" charset="0"/>
              </a:rPr>
              <a:t>kickbacks, bribes </a:t>
            </a:r>
            <a:r>
              <a:rPr lang="en-US" altLang="en-US" sz="2000" dirty="0">
                <a:solidFill>
                  <a:srgbClr val="000000"/>
                </a:solidFill>
                <a:latin typeface="Georgia" panose="02040502050405020303" pitchFamily="18" charset="0"/>
              </a:rPr>
              <a:t>to allow legal, illegal activities</a:t>
            </a:r>
            <a:endParaRPr lang="en-US" altLang="en-US" sz="3600" dirty="0">
              <a:solidFill>
                <a:srgbClr val="000000"/>
              </a:solidFill>
              <a:latin typeface="Georgia" panose="02040502050405020303" pitchFamily="18" charset="0"/>
            </a:endParaRPr>
          </a:p>
          <a:p>
            <a:pPr>
              <a:lnSpc>
                <a:spcPct val="70000"/>
              </a:lnSpc>
              <a:spcBef>
                <a:spcPct val="20000"/>
              </a:spcBef>
              <a:defRPr/>
            </a:pPr>
            <a:endParaRPr lang="en-US" altLang="en-US" dirty="0">
              <a:latin typeface="Georgia" panose="02040502050405020303"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82979">
                                            <p:txEl>
                                              <p:pRg st="0" end="0"/>
                                            </p:txEl>
                                          </p:spTgt>
                                        </p:tgtEl>
                                        <p:attrNameLst>
                                          <p:attrName>style.visibility</p:attrName>
                                        </p:attrNameLst>
                                      </p:cBhvr>
                                      <p:to>
                                        <p:strVal val="visible"/>
                                      </p:to>
                                    </p:set>
                                    <p:animEffect transition="in" filter="checkerboard(across)">
                                      <p:cBhvr>
                                        <p:cTn id="7" dur="500"/>
                                        <p:tgtEl>
                                          <p:spTgt spid="382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82979">
                                            <p:txEl>
                                              <p:pRg st="1" end="1"/>
                                            </p:txEl>
                                          </p:spTgt>
                                        </p:tgtEl>
                                        <p:attrNameLst>
                                          <p:attrName>style.visibility</p:attrName>
                                        </p:attrNameLst>
                                      </p:cBhvr>
                                      <p:to>
                                        <p:strVal val="visible"/>
                                      </p:to>
                                    </p:set>
                                    <p:animEffect transition="in" filter="checkerboard(across)">
                                      <p:cBhvr>
                                        <p:cTn id="12" dur="500"/>
                                        <p:tgtEl>
                                          <p:spTgt spid="382979">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82979">
                                            <p:txEl>
                                              <p:pRg st="2" end="2"/>
                                            </p:txEl>
                                          </p:spTgt>
                                        </p:tgtEl>
                                        <p:attrNameLst>
                                          <p:attrName>style.visibility</p:attrName>
                                        </p:attrNameLst>
                                      </p:cBhvr>
                                      <p:to>
                                        <p:strVal val="visible"/>
                                      </p:to>
                                    </p:set>
                                    <p:animEffect transition="in" filter="checkerboard(across)">
                                      <p:cBhvr>
                                        <p:cTn id="15" dur="500"/>
                                        <p:tgtEl>
                                          <p:spTgt spid="382979">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82979">
                                            <p:txEl>
                                              <p:pRg st="3" end="3"/>
                                            </p:txEl>
                                          </p:spTgt>
                                        </p:tgtEl>
                                        <p:attrNameLst>
                                          <p:attrName>style.visibility</p:attrName>
                                        </p:attrNameLst>
                                      </p:cBhvr>
                                      <p:to>
                                        <p:strVal val="visible"/>
                                      </p:to>
                                    </p:set>
                                    <p:animEffect transition="in" filter="checkerboard(across)">
                                      <p:cBhvr>
                                        <p:cTn id="18" dur="500"/>
                                        <p:tgtEl>
                                          <p:spTgt spid="382979">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82979">
                                            <p:txEl>
                                              <p:pRg st="4" end="4"/>
                                            </p:txEl>
                                          </p:spTgt>
                                        </p:tgtEl>
                                        <p:attrNameLst>
                                          <p:attrName>style.visibility</p:attrName>
                                        </p:attrNameLst>
                                      </p:cBhvr>
                                      <p:to>
                                        <p:strVal val="visible"/>
                                      </p:to>
                                    </p:set>
                                    <p:animEffect transition="in" filter="checkerboard(across)">
                                      <p:cBhvr>
                                        <p:cTn id="21" dur="500"/>
                                        <p:tgtEl>
                                          <p:spTgt spid="382979">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nodeType="clickEffect">
                                  <p:stCondLst>
                                    <p:cond delay="0"/>
                                  </p:stCondLst>
                                  <p:childTnLst>
                                    <p:set>
                                      <p:cBhvr>
                                        <p:cTn id="25" dur="1" fill="hold">
                                          <p:stCondLst>
                                            <p:cond delay="0"/>
                                          </p:stCondLst>
                                        </p:cTn>
                                        <p:tgtEl>
                                          <p:spTgt spid="382979">
                                            <p:txEl>
                                              <p:pRg st="5" end="5"/>
                                            </p:txEl>
                                          </p:spTgt>
                                        </p:tgtEl>
                                        <p:attrNameLst>
                                          <p:attrName>style.visibility</p:attrName>
                                        </p:attrNameLst>
                                      </p:cBhvr>
                                      <p:to>
                                        <p:strVal val="visible"/>
                                      </p:to>
                                    </p:set>
                                    <p:animEffect transition="in" filter="checkerboard(across)">
                                      <p:cBhvr>
                                        <p:cTn id="26" dur="500"/>
                                        <p:tgtEl>
                                          <p:spTgt spid="382979">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382984">
                                            <p:txEl>
                                              <p:pRg st="0" end="0"/>
                                            </p:txEl>
                                          </p:spTgt>
                                        </p:tgtEl>
                                        <p:attrNameLst>
                                          <p:attrName>style.visibility</p:attrName>
                                        </p:attrNameLst>
                                      </p:cBhvr>
                                      <p:to>
                                        <p:strVal val="visible"/>
                                      </p:to>
                                    </p:set>
                                    <p:animEffect transition="in" filter="box(in)">
                                      <p:cBhvr>
                                        <p:cTn id="31" dur="500"/>
                                        <p:tgtEl>
                                          <p:spTgt spid="382984">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nodeType="clickEffect">
                                  <p:stCondLst>
                                    <p:cond delay="0"/>
                                  </p:stCondLst>
                                  <p:childTnLst>
                                    <p:set>
                                      <p:cBhvr>
                                        <p:cTn id="35" dur="1" fill="hold">
                                          <p:stCondLst>
                                            <p:cond delay="0"/>
                                          </p:stCondLst>
                                        </p:cTn>
                                        <p:tgtEl>
                                          <p:spTgt spid="382984">
                                            <p:txEl>
                                              <p:pRg st="1" end="1"/>
                                            </p:txEl>
                                          </p:spTgt>
                                        </p:tgtEl>
                                        <p:attrNameLst>
                                          <p:attrName>style.visibility</p:attrName>
                                        </p:attrNameLst>
                                      </p:cBhvr>
                                      <p:to>
                                        <p:strVal val="visible"/>
                                      </p:to>
                                    </p:set>
                                    <p:animEffect transition="in" filter="box(in)">
                                      <p:cBhvr>
                                        <p:cTn id="36" dur="500"/>
                                        <p:tgtEl>
                                          <p:spTgt spid="382984">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382984">
                                            <p:txEl>
                                              <p:pRg st="2" end="2"/>
                                            </p:txEl>
                                          </p:spTgt>
                                        </p:tgtEl>
                                        <p:attrNameLst>
                                          <p:attrName>style.visibility</p:attrName>
                                        </p:attrNameLst>
                                      </p:cBhvr>
                                      <p:to>
                                        <p:strVal val="visible"/>
                                      </p:to>
                                    </p:set>
                                    <p:animEffect transition="in" filter="box(in)">
                                      <p:cBhvr>
                                        <p:cTn id="41" dur="500"/>
                                        <p:tgtEl>
                                          <p:spTgt spid="382984">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nodeType="clickEffect">
                                  <p:stCondLst>
                                    <p:cond delay="0"/>
                                  </p:stCondLst>
                                  <p:childTnLst>
                                    <p:set>
                                      <p:cBhvr>
                                        <p:cTn id="45" dur="1" fill="hold">
                                          <p:stCondLst>
                                            <p:cond delay="0"/>
                                          </p:stCondLst>
                                        </p:cTn>
                                        <p:tgtEl>
                                          <p:spTgt spid="382984">
                                            <p:txEl>
                                              <p:pRg st="4" end="4"/>
                                            </p:txEl>
                                          </p:spTgt>
                                        </p:tgtEl>
                                        <p:attrNameLst>
                                          <p:attrName>style.visibility</p:attrName>
                                        </p:attrNameLst>
                                      </p:cBhvr>
                                      <p:to>
                                        <p:strVal val="visible"/>
                                      </p:to>
                                    </p:set>
                                    <p:animEffect transition="in" filter="box(in)">
                                      <p:cBhvr>
                                        <p:cTn id="46" dur="500"/>
                                        <p:tgtEl>
                                          <p:spTgt spid="382984">
                                            <p:txEl>
                                              <p:pRg st="4" end="4"/>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nodeType="clickEffect">
                                  <p:stCondLst>
                                    <p:cond delay="0"/>
                                  </p:stCondLst>
                                  <p:childTnLst>
                                    <p:set>
                                      <p:cBhvr>
                                        <p:cTn id="50" dur="1" fill="hold">
                                          <p:stCondLst>
                                            <p:cond delay="0"/>
                                          </p:stCondLst>
                                        </p:cTn>
                                        <p:tgtEl>
                                          <p:spTgt spid="382984">
                                            <p:txEl>
                                              <p:pRg st="5" end="5"/>
                                            </p:txEl>
                                          </p:spTgt>
                                        </p:tgtEl>
                                        <p:attrNameLst>
                                          <p:attrName>style.visibility</p:attrName>
                                        </p:attrNameLst>
                                      </p:cBhvr>
                                      <p:to>
                                        <p:strVal val="visible"/>
                                      </p:to>
                                    </p:set>
                                    <p:animEffect transition="in" filter="box(in)">
                                      <p:cBhvr>
                                        <p:cTn id="51" dur="500"/>
                                        <p:tgtEl>
                                          <p:spTgt spid="382984">
                                            <p:txEl>
                                              <p:pRg st="5" end="5"/>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nodeType="clickEffect">
                                  <p:stCondLst>
                                    <p:cond delay="0"/>
                                  </p:stCondLst>
                                  <p:childTnLst>
                                    <p:set>
                                      <p:cBhvr>
                                        <p:cTn id="55" dur="1" fill="hold">
                                          <p:stCondLst>
                                            <p:cond delay="0"/>
                                          </p:stCondLst>
                                        </p:cTn>
                                        <p:tgtEl>
                                          <p:spTgt spid="382984">
                                            <p:txEl>
                                              <p:pRg st="6" end="6"/>
                                            </p:txEl>
                                          </p:spTgt>
                                        </p:tgtEl>
                                        <p:attrNameLst>
                                          <p:attrName>style.visibility</p:attrName>
                                        </p:attrNameLst>
                                      </p:cBhvr>
                                      <p:to>
                                        <p:strVal val="visible"/>
                                      </p:to>
                                    </p:set>
                                    <p:animEffect transition="in" filter="box(in)">
                                      <p:cBhvr>
                                        <p:cTn id="56" dur="500"/>
                                        <p:tgtEl>
                                          <p:spTgt spid="382984">
                                            <p:txEl>
                                              <p:pRg st="6" end="6"/>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16" fill="hold" nodeType="clickEffect">
                                  <p:stCondLst>
                                    <p:cond delay="0"/>
                                  </p:stCondLst>
                                  <p:childTnLst>
                                    <p:set>
                                      <p:cBhvr>
                                        <p:cTn id="60" dur="1" fill="hold">
                                          <p:stCondLst>
                                            <p:cond delay="0"/>
                                          </p:stCondLst>
                                        </p:cTn>
                                        <p:tgtEl>
                                          <p:spTgt spid="382984">
                                            <p:txEl>
                                              <p:pRg st="7" end="7"/>
                                            </p:txEl>
                                          </p:spTgt>
                                        </p:tgtEl>
                                        <p:attrNameLst>
                                          <p:attrName>style.visibility</p:attrName>
                                        </p:attrNameLst>
                                      </p:cBhvr>
                                      <p:to>
                                        <p:strVal val="visible"/>
                                      </p:to>
                                    </p:set>
                                    <p:animEffect transition="in" filter="box(in)">
                                      <p:cBhvr>
                                        <p:cTn id="61" dur="500"/>
                                        <p:tgtEl>
                                          <p:spTgt spid="38298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build="p" autoUpdateAnimBg="0"/>
      <p:bldP spid="38298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itle 1">
            <a:extLst>
              <a:ext uri="{FF2B5EF4-FFF2-40B4-BE49-F238E27FC236}">
                <a16:creationId xmlns:a16="http://schemas.microsoft.com/office/drawing/2014/main" id="{FBC75946-C254-7510-601D-87E7B5C21307}"/>
              </a:ext>
            </a:extLst>
          </p:cNvPr>
          <p:cNvSpPr>
            <a:spLocks noGrp="1" noChangeArrowheads="1"/>
          </p:cNvSpPr>
          <p:nvPr>
            <p:ph type="title"/>
          </p:nvPr>
        </p:nvSpPr>
        <p:spPr>
          <a:xfrm>
            <a:off x="60325" y="228600"/>
            <a:ext cx="9034463" cy="457200"/>
          </a:xfrm>
        </p:spPr>
        <p:txBody>
          <a:bodyPr/>
          <a:lstStyle/>
          <a:p>
            <a:pPr eaLnBrk="1" hangingPunct="1"/>
            <a:r>
              <a:rPr lang="en-US" altLang="en-US" sz="2400" b="1"/>
              <a:t>Urbanization-</a:t>
            </a:r>
            <a:r>
              <a:rPr lang="en-US" altLang="en-US" sz="2000"/>
              <a:t>movement of people from country side into the city</a:t>
            </a:r>
          </a:p>
        </p:txBody>
      </p:sp>
      <p:sp>
        <p:nvSpPr>
          <p:cNvPr id="15363" name="Content Placeholder 2">
            <a:extLst>
              <a:ext uri="{FF2B5EF4-FFF2-40B4-BE49-F238E27FC236}">
                <a16:creationId xmlns:a16="http://schemas.microsoft.com/office/drawing/2014/main" id="{868EA9CA-1F87-422B-32AD-1C516E1DA59A}"/>
              </a:ext>
            </a:extLst>
          </p:cNvPr>
          <p:cNvSpPr>
            <a:spLocks noGrp="1" noChangeArrowheads="1"/>
          </p:cNvSpPr>
          <p:nvPr>
            <p:ph idx="1"/>
          </p:nvPr>
        </p:nvSpPr>
        <p:spPr>
          <a:xfrm>
            <a:off x="60325" y="685800"/>
            <a:ext cx="8877300" cy="3154363"/>
          </a:xfrm>
        </p:spPr>
        <p:txBody>
          <a:bodyPr/>
          <a:lstStyle/>
          <a:p>
            <a:pPr eaLnBrk="1" hangingPunct="1"/>
            <a:r>
              <a:rPr lang="en-US" altLang="en-US" sz="2000"/>
              <a:t>An important result of industrialization was the rapid growth of cities.</a:t>
            </a:r>
          </a:p>
          <a:p>
            <a:pPr eaLnBrk="1" hangingPunct="1"/>
            <a:r>
              <a:rPr lang="en-US" altLang="en-US" sz="2000"/>
              <a:t>In 1865, only two cities had a population over 500,000 – New York and Philadelphia.</a:t>
            </a:r>
          </a:p>
          <a:p>
            <a:pPr eaLnBrk="1" hangingPunct="1"/>
            <a:r>
              <a:rPr lang="en-US" altLang="en-US" sz="2000"/>
              <a:t>By 1900, this number increased to six cities as Americans were moving to more urban areas. </a:t>
            </a:r>
          </a:p>
          <a:p>
            <a:pPr eaLnBrk="1" hangingPunct="1"/>
            <a:r>
              <a:rPr lang="en-US" altLang="en-US" sz="2000"/>
              <a:t>By 1920 half of all Americans lived in cities.</a:t>
            </a:r>
          </a:p>
          <a:p>
            <a:pPr eaLnBrk="1" hangingPunct="1"/>
            <a:r>
              <a:rPr lang="en-US" altLang="en-US" sz="2000"/>
              <a:t>There were several reason for this rapid urbanization</a:t>
            </a:r>
            <a:r>
              <a:rPr lang="en-US" altLang="en-US" sz="2400"/>
              <a:t>.</a:t>
            </a:r>
          </a:p>
        </p:txBody>
      </p:sp>
      <p:pic>
        <p:nvPicPr>
          <p:cNvPr id="32771" name="Picture 3">
            <a:extLst>
              <a:ext uri="{FF2B5EF4-FFF2-40B4-BE49-F238E27FC236}">
                <a16:creationId xmlns:a16="http://schemas.microsoft.com/office/drawing/2014/main" id="{3BD61C82-6B93-1D7A-44FC-B76944602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63" b="6316"/>
          <a:stretch>
            <a:fillRect/>
          </a:stretch>
        </p:blipFill>
        <p:spPr bwMode="auto">
          <a:xfrm>
            <a:off x="4594225" y="4038600"/>
            <a:ext cx="4500563" cy="2819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4">
            <a:extLst>
              <a:ext uri="{FF2B5EF4-FFF2-40B4-BE49-F238E27FC236}">
                <a16:creationId xmlns:a16="http://schemas.microsoft.com/office/drawing/2014/main" id="{1FC0F279-F713-D30A-224F-C6AF3A702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809" r="3107"/>
          <a:stretch>
            <a:fillRect/>
          </a:stretch>
        </p:blipFill>
        <p:spPr bwMode="auto">
          <a:xfrm>
            <a:off x="60325" y="4062413"/>
            <a:ext cx="4533900" cy="27765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6C8F56-47A4-BBC4-50C8-6137D20BBB64}"/>
              </a:ext>
            </a:extLst>
          </p:cNvPr>
          <p:cNvSpPr txBox="1">
            <a:spLocks noChangeArrowheads="1"/>
          </p:cNvSpPr>
          <p:nvPr/>
        </p:nvSpPr>
        <p:spPr bwMode="auto">
          <a:xfrm>
            <a:off x="228600" y="44958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rPr>
              <a:t>From this….</a:t>
            </a:r>
          </a:p>
        </p:txBody>
      </p:sp>
      <p:sp>
        <p:nvSpPr>
          <p:cNvPr id="8" name="TextBox 7">
            <a:extLst>
              <a:ext uri="{FF2B5EF4-FFF2-40B4-BE49-F238E27FC236}">
                <a16:creationId xmlns:a16="http://schemas.microsoft.com/office/drawing/2014/main" id="{41D57FFE-379A-046E-B139-0617A1E9239D}"/>
              </a:ext>
            </a:extLst>
          </p:cNvPr>
          <p:cNvSpPr txBox="1">
            <a:spLocks noChangeArrowheads="1"/>
          </p:cNvSpPr>
          <p:nvPr/>
        </p:nvSpPr>
        <p:spPr bwMode="auto">
          <a:xfrm>
            <a:off x="5334000" y="43434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rPr>
              <a:t>To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500"/>
                            </p:stCondLst>
                            <p:childTnLst>
                              <p:par>
                                <p:cTn id="5" presetID="22" presetClass="entr" presetSubtype="8" fill="hold"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wipe(left)">
                                      <p:cBhvr>
                                        <p:cTn id="7" dur="2000"/>
                                        <p:tgtEl>
                                          <p:spTgt spid="15363">
                                            <p:txEl>
                                              <p:pRg st="0" end="0"/>
                                            </p:txEl>
                                          </p:spTgt>
                                        </p:tgtEl>
                                      </p:cBhvr>
                                    </p:animEffect>
                                  </p:childTnLst>
                                </p:cTn>
                              </p:par>
                            </p:childTnLst>
                          </p:cTn>
                        </p:par>
                        <p:par>
                          <p:cTn id="8" fill="hold" nodeType="afterGroup">
                            <p:stCondLst>
                              <p:cond delay="3000"/>
                            </p:stCondLst>
                            <p:childTnLst>
                              <p:par>
                                <p:cTn id="9" presetID="22" presetClass="entr" presetSubtype="8" fill="hold" nodeType="after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animEffect transition="in" filter="wipe(left)">
                                      <p:cBhvr>
                                        <p:cTn id="11" dur="2000"/>
                                        <p:tgtEl>
                                          <p:spTgt spid="15363">
                                            <p:txEl>
                                              <p:pRg st="1" end="1"/>
                                            </p:txEl>
                                          </p:spTgt>
                                        </p:tgtEl>
                                      </p:cBhvr>
                                    </p:animEffect>
                                  </p:childTnLst>
                                </p:cTn>
                              </p:par>
                            </p:childTnLst>
                          </p:cTn>
                        </p:par>
                        <p:par>
                          <p:cTn id="12" fill="hold" nodeType="afterGroup">
                            <p:stCondLst>
                              <p:cond delay="5000"/>
                            </p:stCondLst>
                            <p:childTnLst>
                              <p:par>
                                <p:cTn id="13" presetID="22" presetClass="entr" presetSubtype="8" fill="hold" nodeType="after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animEffect transition="in" filter="wipe(left)">
                                      <p:cBhvr>
                                        <p:cTn id="15" dur="2000"/>
                                        <p:tgtEl>
                                          <p:spTgt spid="15363">
                                            <p:txEl>
                                              <p:pRg st="2" end="2"/>
                                            </p:txEl>
                                          </p:spTgt>
                                        </p:tgtEl>
                                      </p:cBhvr>
                                    </p:animEffect>
                                  </p:childTnLst>
                                </p:cTn>
                              </p:par>
                            </p:childTnLst>
                          </p:cTn>
                        </p:par>
                        <p:par>
                          <p:cTn id="16" fill="hold" nodeType="afterGroup">
                            <p:stCondLst>
                              <p:cond delay="7000"/>
                            </p:stCondLst>
                            <p:childTnLst>
                              <p:par>
                                <p:cTn id="17" presetID="22" presetClass="entr" presetSubtype="8" fill="hold" nodeType="after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animEffect transition="in" filter="wipe(left)">
                                      <p:cBhvr>
                                        <p:cTn id="19" dur="2000"/>
                                        <p:tgtEl>
                                          <p:spTgt spid="15363">
                                            <p:txEl>
                                              <p:pRg st="3" end="3"/>
                                            </p:txEl>
                                          </p:spTgt>
                                        </p:tgtEl>
                                      </p:cBhvr>
                                    </p:animEffect>
                                  </p:childTnLst>
                                </p:cTn>
                              </p:par>
                            </p:childTnLst>
                          </p:cTn>
                        </p:par>
                        <p:par>
                          <p:cTn id="20" fill="hold" nodeType="afterGroup">
                            <p:stCondLst>
                              <p:cond delay="9000"/>
                            </p:stCondLst>
                            <p:childTnLst>
                              <p:par>
                                <p:cTn id="21" presetID="31" presetClass="entr" presetSubtype="0" fill="hold" nodeType="afterEffect">
                                  <p:stCondLst>
                                    <p:cond delay="500"/>
                                  </p:stCondLst>
                                  <p:childTnLst>
                                    <p:set>
                                      <p:cBhvr>
                                        <p:cTn id="22" dur="1" fill="hold">
                                          <p:stCondLst>
                                            <p:cond delay="0"/>
                                          </p:stCondLst>
                                        </p:cTn>
                                        <p:tgtEl>
                                          <p:spTgt spid="32772"/>
                                        </p:tgtEl>
                                        <p:attrNameLst>
                                          <p:attrName>style.visibility</p:attrName>
                                        </p:attrNameLst>
                                      </p:cBhvr>
                                      <p:to>
                                        <p:strVal val="visible"/>
                                      </p:to>
                                    </p:set>
                                    <p:anim calcmode="lin" valueType="num">
                                      <p:cBhvr>
                                        <p:cTn id="23" dur="1000" fill="hold"/>
                                        <p:tgtEl>
                                          <p:spTgt spid="32772"/>
                                        </p:tgtEl>
                                        <p:attrNameLst>
                                          <p:attrName>ppt_w</p:attrName>
                                        </p:attrNameLst>
                                      </p:cBhvr>
                                      <p:tavLst>
                                        <p:tav tm="0">
                                          <p:val>
                                            <p:fltVal val="0"/>
                                          </p:val>
                                        </p:tav>
                                        <p:tav tm="100000">
                                          <p:val>
                                            <p:strVal val="#ppt_w"/>
                                          </p:val>
                                        </p:tav>
                                      </p:tavLst>
                                    </p:anim>
                                    <p:anim calcmode="lin" valueType="num">
                                      <p:cBhvr>
                                        <p:cTn id="24" dur="1000" fill="hold"/>
                                        <p:tgtEl>
                                          <p:spTgt spid="32772"/>
                                        </p:tgtEl>
                                        <p:attrNameLst>
                                          <p:attrName>ppt_h</p:attrName>
                                        </p:attrNameLst>
                                      </p:cBhvr>
                                      <p:tavLst>
                                        <p:tav tm="0">
                                          <p:val>
                                            <p:fltVal val="0"/>
                                          </p:val>
                                        </p:tav>
                                        <p:tav tm="100000">
                                          <p:val>
                                            <p:strVal val="#ppt_h"/>
                                          </p:val>
                                        </p:tav>
                                      </p:tavLst>
                                    </p:anim>
                                    <p:anim calcmode="lin" valueType="num">
                                      <p:cBhvr>
                                        <p:cTn id="25" dur="1000" fill="hold"/>
                                        <p:tgtEl>
                                          <p:spTgt spid="32772"/>
                                        </p:tgtEl>
                                        <p:attrNameLst>
                                          <p:attrName>style.rotation</p:attrName>
                                        </p:attrNameLst>
                                      </p:cBhvr>
                                      <p:tavLst>
                                        <p:tav tm="0">
                                          <p:val>
                                            <p:fltVal val="90"/>
                                          </p:val>
                                        </p:tav>
                                        <p:tav tm="100000">
                                          <p:val>
                                            <p:fltVal val="0"/>
                                          </p:val>
                                        </p:tav>
                                      </p:tavLst>
                                    </p:anim>
                                    <p:animEffect transition="in" filter="fade">
                                      <p:cBhvr>
                                        <p:cTn id="26" dur="1000"/>
                                        <p:tgtEl>
                                          <p:spTgt spid="32772"/>
                                        </p:tgtEl>
                                      </p:cBhvr>
                                    </p:animEffect>
                                  </p:childTnLst>
                                </p:cTn>
                              </p:par>
                            </p:childTnLst>
                          </p:cTn>
                        </p:par>
                        <p:par>
                          <p:cTn id="27" fill="hold" nodeType="afterGroup">
                            <p:stCondLst>
                              <p:cond delay="10500"/>
                            </p:stCondLst>
                            <p:childTnLst>
                              <p:par>
                                <p:cTn id="28" presetID="22" presetClass="entr" presetSubtype="8"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par>
                          <p:cTn id="31" fill="hold" nodeType="afterGroup">
                            <p:stCondLst>
                              <p:cond delay="11000"/>
                            </p:stCondLst>
                            <p:childTnLst>
                              <p:par>
                                <p:cTn id="32" presetID="31" presetClass="entr" presetSubtype="0" fill="hold" nodeType="afterEffect">
                                  <p:stCondLst>
                                    <p:cond delay="500"/>
                                  </p:stCondLst>
                                  <p:childTnLst>
                                    <p:set>
                                      <p:cBhvr>
                                        <p:cTn id="33" dur="1" fill="hold">
                                          <p:stCondLst>
                                            <p:cond delay="0"/>
                                          </p:stCondLst>
                                        </p:cTn>
                                        <p:tgtEl>
                                          <p:spTgt spid="32771"/>
                                        </p:tgtEl>
                                        <p:attrNameLst>
                                          <p:attrName>style.visibility</p:attrName>
                                        </p:attrNameLst>
                                      </p:cBhvr>
                                      <p:to>
                                        <p:strVal val="visible"/>
                                      </p:to>
                                    </p:set>
                                    <p:anim calcmode="lin" valueType="num">
                                      <p:cBhvr>
                                        <p:cTn id="34" dur="1000" fill="hold"/>
                                        <p:tgtEl>
                                          <p:spTgt spid="32771"/>
                                        </p:tgtEl>
                                        <p:attrNameLst>
                                          <p:attrName>ppt_w</p:attrName>
                                        </p:attrNameLst>
                                      </p:cBhvr>
                                      <p:tavLst>
                                        <p:tav tm="0">
                                          <p:val>
                                            <p:fltVal val="0"/>
                                          </p:val>
                                        </p:tav>
                                        <p:tav tm="100000">
                                          <p:val>
                                            <p:strVal val="#ppt_w"/>
                                          </p:val>
                                        </p:tav>
                                      </p:tavLst>
                                    </p:anim>
                                    <p:anim calcmode="lin" valueType="num">
                                      <p:cBhvr>
                                        <p:cTn id="35" dur="1000" fill="hold"/>
                                        <p:tgtEl>
                                          <p:spTgt spid="32771"/>
                                        </p:tgtEl>
                                        <p:attrNameLst>
                                          <p:attrName>ppt_h</p:attrName>
                                        </p:attrNameLst>
                                      </p:cBhvr>
                                      <p:tavLst>
                                        <p:tav tm="0">
                                          <p:val>
                                            <p:fltVal val="0"/>
                                          </p:val>
                                        </p:tav>
                                        <p:tav tm="100000">
                                          <p:val>
                                            <p:strVal val="#ppt_h"/>
                                          </p:val>
                                        </p:tav>
                                      </p:tavLst>
                                    </p:anim>
                                    <p:anim calcmode="lin" valueType="num">
                                      <p:cBhvr>
                                        <p:cTn id="36" dur="1000" fill="hold"/>
                                        <p:tgtEl>
                                          <p:spTgt spid="32771"/>
                                        </p:tgtEl>
                                        <p:attrNameLst>
                                          <p:attrName>style.rotation</p:attrName>
                                        </p:attrNameLst>
                                      </p:cBhvr>
                                      <p:tavLst>
                                        <p:tav tm="0">
                                          <p:val>
                                            <p:fltVal val="90"/>
                                          </p:val>
                                        </p:tav>
                                        <p:tav tm="100000">
                                          <p:val>
                                            <p:fltVal val="0"/>
                                          </p:val>
                                        </p:tav>
                                      </p:tavLst>
                                    </p:anim>
                                    <p:animEffect transition="in" filter="fade">
                                      <p:cBhvr>
                                        <p:cTn id="37" dur="1000"/>
                                        <p:tgtEl>
                                          <p:spTgt spid="32771"/>
                                        </p:tgtEl>
                                      </p:cBhvr>
                                    </p:animEffect>
                                  </p:childTnLst>
                                </p:cTn>
                              </p:par>
                            </p:childTnLst>
                          </p:cTn>
                        </p:par>
                        <p:par>
                          <p:cTn id="38" fill="hold" nodeType="afterGroup">
                            <p:stCondLst>
                              <p:cond delay="12500"/>
                            </p:stCondLst>
                            <p:childTnLst>
                              <p:par>
                                <p:cTn id="39" presetID="22" presetClass="entr" presetSubtype="8"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nodeType="afterGroup">
                            <p:stCondLst>
                              <p:cond delay="13000"/>
                            </p:stCondLst>
                            <p:childTnLst>
                              <p:par>
                                <p:cTn id="43" presetID="22" presetClass="entr" presetSubtype="8" fill="hold" nodeType="afterEffect">
                                  <p:stCondLst>
                                    <p:cond delay="0"/>
                                  </p:stCondLst>
                                  <p:childTnLst>
                                    <p:set>
                                      <p:cBhvr>
                                        <p:cTn id="44" dur="1" fill="hold">
                                          <p:stCondLst>
                                            <p:cond delay="0"/>
                                          </p:stCondLst>
                                        </p:cTn>
                                        <p:tgtEl>
                                          <p:spTgt spid="15363">
                                            <p:txEl>
                                              <p:pRg st="4" end="4"/>
                                            </p:txEl>
                                          </p:spTgt>
                                        </p:tgtEl>
                                        <p:attrNameLst>
                                          <p:attrName>style.visibility</p:attrName>
                                        </p:attrNameLst>
                                      </p:cBhvr>
                                      <p:to>
                                        <p:strVal val="visible"/>
                                      </p:to>
                                    </p:set>
                                    <p:animEffect transition="in" filter="wipe(left)">
                                      <p:cBhvr>
                                        <p:cTn id="45" dur="20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Title 1">
            <a:extLst>
              <a:ext uri="{FF2B5EF4-FFF2-40B4-BE49-F238E27FC236}">
                <a16:creationId xmlns:a16="http://schemas.microsoft.com/office/drawing/2014/main" id="{0F6BC442-B2C8-CB51-61AC-EB0E99DF9DCD}"/>
              </a:ext>
            </a:extLst>
          </p:cNvPr>
          <p:cNvSpPr>
            <a:spLocks noGrp="1" noChangeArrowheads="1"/>
          </p:cNvSpPr>
          <p:nvPr>
            <p:ph type="title"/>
          </p:nvPr>
        </p:nvSpPr>
        <p:spPr>
          <a:xfrm>
            <a:off x="152400" y="0"/>
            <a:ext cx="8229600" cy="334962"/>
          </a:xfrm>
        </p:spPr>
        <p:txBody>
          <a:bodyPr/>
          <a:lstStyle/>
          <a:p>
            <a:r>
              <a:rPr lang="en-US" altLang="en-US" sz="2400" b="1" dirty="0"/>
              <a:t>What is Graft?</a:t>
            </a:r>
          </a:p>
        </p:txBody>
      </p:sp>
      <p:sp>
        <p:nvSpPr>
          <p:cNvPr id="2" name="TextBox 1">
            <a:extLst>
              <a:ext uri="{FF2B5EF4-FFF2-40B4-BE49-F238E27FC236}">
                <a16:creationId xmlns:a16="http://schemas.microsoft.com/office/drawing/2014/main" id="{BEB9FC53-42C4-3EFA-5388-5A74F66211DF}"/>
              </a:ext>
            </a:extLst>
          </p:cNvPr>
          <p:cNvSpPr txBox="1"/>
          <p:nvPr/>
        </p:nvSpPr>
        <p:spPr>
          <a:xfrm>
            <a:off x="-7690" y="497777"/>
            <a:ext cx="9151690" cy="461665"/>
          </a:xfrm>
          <a:prstGeom prst="rect">
            <a:avLst/>
          </a:prstGeom>
          <a:noFill/>
        </p:spPr>
        <p:txBody>
          <a:bodyPr wrap="square" rtlCol="0">
            <a:spAutoFit/>
          </a:bodyPr>
          <a:lstStyle/>
          <a:p>
            <a:r>
              <a:rPr lang="en-US" sz="2400" b="1" dirty="0">
                <a:solidFill>
                  <a:srgbClr val="FF0000"/>
                </a:solidFill>
              </a:rPr>
              <a:t>Graft</a:t>
            </a:r>
            <a:r>
              <a:rPr lang="en-US" sz="2400" b="1" dirty="0"/>
              <a:t> is the illegal use of political influence for personal gain</a:t>
            </a:r>
          </a:p>
        </p:txBody>
      </p:sp>
      <p:sp>
        <p:nvSpPr>
          <p:cNvPr id="3" name="TextBox 2">
            <a:extLst>
              <a:ext uri="{FF2B5EF4-FFF2-40B4-BE49-F238E27FC236}">
                <a16:creationId xmlns:a16="http://schemas.microsoft.com/office/drawing/2014/main" id="{DD0753B0-8DAF-7A4D-3F9C-A86423593EFC}"/>
              </a:ext>
            </a:extLst>
          </p:cNvPr>
          <p:cNvSpPr txBox="1"/>
          <p:nvPr/>
        </p:nvSpPr>
        <p:spPr>
          <a:xfrm>
            <a:off x="6991" y="1032025"/>
            <a:ext cx="9144000" cy="461665"/>
          </a:xfrm>
          <a:prstGeom prst="rect">
            <a:avLst/>
          </a:prstGeom>
          <a:noFill/>
        </p:spPr>
        <p:txBody>
          <a:bodyPr wrap="square" rtlCol="0">
            <a:spAutoFit/>
          </a:bodyPr>
          <a:lstStyle/>
          <a:p>
            <a:r>
              <a:rPr lang="en-US" sz="2400" b="1" dirty="0"/>
              <a:t>How do the bosses use graph for their own personal gain?</a:t>
            </a:r>
          </a:p>
        </p:txBody>
      </p:sp>
      <p:sp>
        <p:nvSpPr>
          <p:cNvPr id="4" name="TextBox 3">
            <a:extLst>
              <a:ext uri="{FF2B5EF4-FFF2-40B4-BE49-F238E27FC236}">
                <a16:creationId xmlns:a16="http://schemas.microsoft.com/office/drawing/2014/main" id="{63B4CFB8-E5EE-6D30-1619-D593FB746A34}"/>
              </a:ext>
            </a:extLst>
          </p:cNvPr>
          <p:cNvSpPr txBox="1"/>
          <p:nvPr/>
        </p:nvSpPr>
        <p:spPr>
          <a:xfrm>
            <a:off x="141914" y="1353349"/>
            <a:ext cx="5978303" cy="1107996"/>
          </a:xfrm>
          <a:prstGeom prst="rect">
            <a:avLst/>
          </a:prstGeom>
          <a:noFill/>
        </p:spPr>
        <p:txBody>
          <a:bodyPr wrap="none" rtlCol="0">
            <a:spAutoFit/>
          </a:bodyPr>
          <a:lstStyle/>
          <a:p>
            <a:r>
              <a:rPr lang="en-US" sz="2200" b="1" dirty="0"/>
              <a:t>To win elections</a:t>
            </a:r>
          </a:p>
          <a:p>
            <a:r>
              <a:rPr lang="en-US" sz="2200" b="1" dirty="0"/>
              <a:t>To make themselves rich</a:t>
            </a:r>
          </a:p>
          <a:p>
            <a:r>
              <a:rPr lang="en-US" sz="2200" b="1" dirty="0"/>
              <a:t>To finance the operations of the political machine</a:t>
            </a:r>
          </a:p>
        </p:txBody>
      </p:sp>
      <p:sp>
        <p:nvSpPr>
          <p:cNvPr id="7" name="TextBox 6">
            <a:extLst>
              <a:ext uri="{FF2B5EF4-FFF2-40B4-BE49-F238E27FC236}">
                <a16:creationId xmlns:a16="http://schemas.microsoft.com/office/drawing/2014/main" id="{1FBDF073-9A8E-FB26-7F13-457F76E584A2}"/>
              </a:ext>
            </a:extLst>
          </p:cNvPr>
          <p:cNvSpPr txBox="1"/>
          <p:nvPr/>
        </p:nvSpPr>
        <p:spPr>
          <a:xfrm>
            <a:off x="24468" y="2967335"/>
            <a:ext cx="2791855" cy="461665"/>
          </a:xfrm>
          <a:prstGeom prst="rect">
            <a:avLst/>
          </a:prstGeom>
          <a:noFill/>
        </p:spPr>
        <p:txBody>
          <a:bodyPr wrap="none" rtlCol="0">
            <a:spAutoFit/>
          </a:bodyPr>
          <a:lstStyle/>
          <a:p>
            <a:r>
              <a:rPr lang="en-US" sz="2400" b="1" dirty="0"/>
              <a:t>What are </a:t>
            </a:r>
            <a:r>
              <a:rPr lang="en-US" sz="2400" b="1" dirty="0">
                <a:solidFill>
                  <a:srgbClr val="FF0000"/>
                </a:solidFill>
              </a:rPr>
              <a:t>kickbacks</a:t>
            </a:r>
            <a:r>
              <a:rPr lang="en-US" sz="2400" b="1" dirty="0"/>
              <a:t>?</a:t>
            </a:r>
          </a:p>
        </p:txBody>
      </p:sp>
      <p:sp>
        <p:nvSpPr>
          <p:cNvPr id="8" name="TextBox 7">
            <a:extLst>
              <a:ext uri="{FF2B5EF4-FFF2-40B4-BE49-F238E27FC236}">
                <a16:creationId xmlns:a16="http://schemas.microsoft.com/office/drawing/2014/main" id="{5247E1EA-EF58-70FD-9420-E775EEF2E876}"/>
              </a:ext>
            </a:extLst>
          </p:cNvPr>
          <p:cNvSpPr txBox="1"/>
          <p:nvPr/>
        </p:nvSpPr>
        <p:spPr>
          <a:xfrm>
            <a:off x="76200" y="3491285"/>
            <a:ext cx="5649286" cy="2800767"/>
          </a:xfrm>
          <a:prstGeom prst="rect">
            <a:avLst/>
          </a:prstGeom>
          <a:noFill/>
        </p:spPr>
        <p:txBody>
          <a:bodyPr wrap="square" rtlCol="0">
            <a:spAutoFit/>
          </a:bodyPr>
          <a:lstStyle/>
          <a:p>
            <a:r>
              <a:rPr lang="en-US" sz="2200" b="1" dirty="0"/>
              <a:t>A kicked back is the illegal practice of getting contract workers hired by the bosses to overcharge the city for their services period then the overpayment will be split between the city boss and the contract worker.</a:t>
            </a:r>
          </a:p>
          <a:p>
            <a:endParaRPr lang="en-US" sz="2200" b="1" dirty="0"/>
          </a:p>
          <a:p>
            <a:r>
              <a:rPr lang="en-US" sz="2200" b="1" dirty="0"/>
              <a:t>The bosses would enrich themselves as well as the machine.</a:t>
            </a:r>
          </a:p>
        </p:txBody>
      </p:sp>
      <p:pic>
        <p:nvPicPr>
          <p:cNvPr id="10" name="Picture 9" descr="A cartoon of a person with a dollar symbol on his face&#10;&#10;Description automatically generated with medium confidence">
            <a:extLst>
              <a:ext uri="{FF2B5EF4-FFF2-40B4-BE49-F238E27FC236}">
                <a16:creationId xmlns:a16="http://schemas.microsoft.com/office/drawing/2014/main" id="{A3962EBE-E837-027E-6100-720647017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581" y="2667000"/>
            <a:ext cx="2900236" cy="407533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8305766-5C93-19DD-A32A-9CFD2F83D447}"/>
              </a:ext>
            </a:extLst>
          </p:cNvPr>
          <p:cNvSpPr>
            <a:spLocks noGrp="1" noChangeArrowheads="1"/>
          </p:cNvSpPr>
          <p:nvPr>
            <p:ph type="title"/>
          </p:nvPr>
        </p:nvSpPr>
        <p:spPr>
          <a:xfrm>
            <a:off x="718344" y="25866"/>
            <a:ext cx="7772400" cy="659934"/>
          </a:xfrm>
        </p:spPr>
        <p:txBody>
          <a:bodyPr/>
          <a:lstStyle/>
          <a:p>
            <a:pPr>
              <a:defRPr/>
            </a:pPr>
            <a:r>
              <a:rPr lang="en-US" sz="3200" b="1" u="sng" dirty="0">
                <a:effectLst>
                  <a:outerShdw blurRad="38100" dist="38100" dir="2700000" algn="tl">
                    <a:srgbClr val="C0C0C0"/>
                  </a:outerShdw>
                </a:effectLst>
              </a:rPr>
              <a:t>Problems Lead to Political Machines</a:t>
            </a:r>
          </a:p>
        </p:txBody>
      </p:sp>
      <p:sp>
        <p:nvSpPr>
          <p:cNvPr id="26627" name="Rectangle 3">
            <a:extLst>
              <a:ext uri="{FF2B5EF4-FFF2-40B4-BE49-F238E27FC236}">
                <a16:creationId xmlns:a16="http://schemas.microsoft.com/office/drawing/2014/main" id="{55784728-99B4-B278-6D53-E1D72E4F4A80}"/>
              </a:ext>
            </a:extLst>
          </p:cNvPr>
          <p:cNvSpPr>
            <a:spLocks noGrp="1" noChangeArrowheads="1"/>
          </p:cNvSpPr>
          <p:nvPr>
            <p:ph type="body" idx="1"/>
          </p:nvPr>
        </p:nvSpPr>
        <p:spPr>
          <a:xfrm>
            <a:off x="92147" y="1143000"/>
            <a:ext cx="8915400" cy="3886200"/>
          </a:xfrm>
        </p:spPr>
        <p:txBody>
          <a:bodyPr/>
          <a:lstStyle/>
          <a:p>
            <a:pPr>
              <a:defRPr/>
            </a:pPr>
            <a:r>
              <a:rPr lang="en-US" dirty="0">
                <a:effectLst>
                  <a:outerShdw blurRad="38100" dist="38100" dir="2700000" algn="tl">
                    <a:srgbClr val="C0C0C0"/>
                  </a:outerShdw>
                </a:effectLst>
              </a:rPr>
              <a:t>Problem</a:t>
            </a:r>
            <a:r>
              <a:rPr lang="en-US" dirty="0"/>
              <a:t>: Cities grow so fast their gov’t (municipal) could not keep up with needs of people </a:t>
            </a:r>
          </a:p>
          <a:p>
            <a:pPr>
              <a:defRPr/>
            </a:pPr>
            <a:endParaRPr lang="en-US" dirty="0"/>
          </a:p>
          <a:p>
            <a:pPr>
              <a:defRPr/>
            </a:pPr>
            <a:r>
              <a:rPr lang="en-US" dirty="0">
                <a:effectLst>
                  <a:outerShdw blurRad="38100" dist="38100" dir="2700000" algn="tl">
                    <a:srgbClr val="C0C0C0"/>
                  </a:outerShdw>
                </a:effectLst>
              </a:rPr>
              <a:t>Solution</a:t>
            </a:r>
            <a:r>
              <a:rPr lang="en-US" dirty="0"/>
              <a:t>: Political Machine steps in and  provides services in exchange for votes and money</a:t>
            </a:r>
          </a:p>
          <a:p>
            <a:pPr>
              <a:defRPr/>
            </a:pPr>
            <a:r>
              <a:rPr lang="en-US" dirty="0">
                <a:effectLst>
                  <a:outerShdw blurRad="38100" dist="38100" dir="2700000" algn="tl">
                    <a:srgbClr val="C0C0C0"/>
                  </a:outerShdw>
                </a:effectLst>
              </a:rPr>
              <a:t>Goal of Pol. Mach</a:t>
            </a:r>
            <a:r>
              <a:rPr lang="en-US" dirty="0"/>
              <a:t>: work to get their candidates elected </a:t>
            </a:r>
          </a:p>
          <a:p>
            <a:pPr>
              <a:buFontTx/>
              <a:buNone/>
              <a:defRPr/>
            </a:pPr>
            <a:endParaRPr lang="en-US" dirty="0"/>
          </a:p>
          <a:p>
            <a:pPr>
              <a:defRPr/>
            </a:pPr>
            <a:endParaRPr lang="en-US" dirty="0"/>
          </a:p>
        </p:txBody>
      </p:sp>
      <p:sp>
        <p:nvSpPr>
          <p:cNvPr id="26628" name="Text Box 4">
            <a:extLst>
              <a:ext uri="{FF2B5EF4-FFF2-40B4-BE49-F238E27FC236}">
                <a16:creationId xmlns:a16="http://schemas.microsoft.com/office/drawing/2014/main" id="{58EDEECC-C10D-83D2-DC73-BCA200529556}"/>
              </a:ext>
            </a:extLst>
          </p:cNvPr>
          <p:cNvSpPr txBox="1">
            <a:spLocks noChangeArrowheads="1"/>
          </p:cNvSpPr>
          <p:nvPr/>
        </p:nvSpPr>
        <p:spPr bwMode="auto">
          <a:xfrm>
            <a:off x="228600" y="2286000"/>
            <a:ext cx="86424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Transit, water &amp; sewage systems, sanitation, protection- fire, police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dissolve">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6628"/>
                                        </p:tgtEl>
                                        <p:attrNameLst>
                                          <p:attrName>style.visibility</p:attrName>
                                        </p:attrNameLst>
                                      </p:cBhvr>
                                      <p:to>
                                        <p:strVal val="visible"/>
                                      </p:to>
                                    </p:set>
                                    <p:anim calcmode="lin" valueType="num">
                                      <p:cBhvr>
                                        <p:cTn id="12" dur="1000" fill="hold"/>
                                        <p:tgtEl>
                                          <p:spTgt spid="26628"/>
                                        </p:tgtEl>
                                        <p:attrNameLst>
                                          <p:attrName>ppt_w</p:attrName>
                                        </p:attrNameLst>
                                      </p:cBhvr>
                                      <p:tavLst>
                                        <p:tav tm="0">
                                          <p:val>
                                            <p:strVal val="#ppt_w*0.70"/>
                                          </p:val>
                                        </p:tav>
                                        <p:tav tm="100000">
                                          <p:val>
                                            <p:strVal val="#ppt_w"/>
                                          </p:val>
                                        </p:tav>
                                      </p:tavLst>
                                    </p:anim>
                                    <p:anim calcmode="lin" valueType="num">
                                      <p:cBhvr>
                                        <p:cTn id="13" dur="1000" fill="hold"/>
                                        <p:tgtEl>
                                          <p:spTgt spid="26628"/>
                                        </p:tgtEl>
                                        <p:attrNameLst>
                                          <p:attrName>ppt_h</p:attrName>
                                        </p:attrNameLst>
                                      </p:cBhvr>
                                      <p:tavLst>
                                        <p:tav tm="0">
                                          <p:val>
                                            <p:strVal val="#ppt_h"/>
                                          </p:val>
                                        </p:tav>
                                        <p:tav tm="100000">
                                          <p:val>
                                            <p:strVal val="#ppt_h"/>
                                          </p:val>
                                        </p:tav>
                                      </p:tavLst>
                                    </p:anim>
                                    <p:animEffect transition="in" filter="fade">
                                      <p:cBhvr>
                                        <p:cTn id="14" dur="1000"/>
                                        <p:tgtEl>
                                          <p:spTgt spid="2662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Effect transition="in" filter="dissolve">
                                      <p:cBhvr>
                                        <p:cTn id="19" dur="500"/>
                                        <p:tgtEl>
                                          <p:spTgt spid="26627">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6627">
                                            <p:txEl>
                                              <p:pRg st="3" end="3"/>
                                            </p:txEl>
                                          </p:spTgt>
                                        </p:tgtEl>
                                        <p:attrNameLst>
                                          <p:attrName>style.visibility</p:attrName>
                                        </p:attrNameLst>
                                      </p:cBhvr>
                                      <p:to>
                                        <p:strVal val="visible"/>
                                      </p:to>
                                    </p:set>
                                    <p:animEffect transition="in" filter="dissolve">
                                      <p:cBhvr>
                                        <p:cTn id="24" dur="500"/>
                                        <p:tgtEl>
                                          <p:spTgt spid="26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a:extLst>
              <a:ext uri="{FF2B5EF4-FFF2-40B4-BE49-F238E27FC236}">
                <a16:creationId xmlns:a16="http://schemas.microsoft.com/office/drawing/2014/main" id="{2EA3F8DE-885E-ED70-0AF8-A215017BBEB0}"/>
              </a:ext>
            </a:extLst>
          </p:cNvPr>
          <p:cNvSpPr>
            <a:spLocks noChangeArrowheads="1"/>
          </p:cNvSpPr>
          <p:nvPr/>
        </p:nvSpPr>
        <p:spPr bwMode="auto">
          <a:xfrm>
            <a:off x="838200" y="1600200"/>
            <a:ext cx="7620000" cy="4572000"/>
          </a:xfrm>
          <a:prstGeom prst="triangle">
            <a:avLst>
              <a:gd name="adj" fmla="val 5000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51" name="Line 3">
            <a:extLst>
              <a:ext uri="{FF2B5EF4-FFF2-40B4-BE49-F238E27FC236}">
                <a16:creationId xmlns:a16="http://schemas.microsoft.com/office/drawing/2014/main" id="{EF7FABF0-1A68-9351-30B9-3B2D11D82F86}"/>
              </a:ext>
            </a:extLst>
          </p:cNvPr>
          <p:cNvSpPr>
            <a:spLocks noChangeShapeType="1"/>
          </p:cNvSpPr>
          <p:nvPr/>
        </p:nvSpPr>
        <p:spPr bwMode="auto">
          <a:xfrm>
            <a:off x="2057400" y="4724400"/>
            <a:ext cx="5181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52" name="Line 4">
            <a:extLst>
              <a:ext uri="{FF2B5EF4-FFF2-40B4-BE49-F238E27FC236}">
                <a16:creationId xmlns:a16="http://schemas.microsoft.com/office/drawing/2014/main" id="{9B0CB246-929A-5D2F-C05C-4CA01BB2B93E}"/>
              </a:ext>
            </a:extLst>
          </p:cNvPr>
          <p:cNvSpPr>
            <a:spLocks noChangeShapeType="1"/>
          </p:cNvSpPr>
          <p:nvPr/>
        </p:nvSpPr>
        <p:spPr bwMode="auto">
          <a:xfrm>
            <a:off x="2895600" y="3733800"/>
            <a:ext cx="3505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54" name="Text Box 6">
            <a:extLst>
              <a:ext uri="{FF2B5EF4-FFF2-40B4-BE49-F238E27FC236}">
                <a16:creationId xmlns:a16="http://schemas.microsoft.com/office/drawing/2014/main" id="{FCD3A6B1-B6B5-5690-659F-C48EA2461846}"/>
              </a:ext>
            </a:extLst>
          </p:cNvPr>
          <p:cNvSpPr txBox="1">
            <a:spLocks noChangeArrowheads="1"/>
          </p:cNvSpPr>
          <p:nvPr/>
        </p:nvSpPr>
        <p:spPr bwMode="auto">
          <a:xfrm>
            <a:off x="3657600" y="40386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anose="02020603050405020304" pitchFamily="18" charset="0"/>
                <a:ea typeface="+mn-ea"/>
                <a:cs typeface="+mn-cs"/>
              </a:rPr>
              <a:t>precinct captains</a:t>
            </a:r>
          </a:p>
        </p:txBody>
      </p:sp>
      <p:sp>
        <p:nvSpPr>
          <p:cNvPr id="2056" name="Text Box 8">
            <a:extLst>
              <a:ext uri="{FF2B5EF4-FFF2-40B4-BE49-F238E27FC236}">
                <a16:creationId xmlns:a16="http://schemas.microsoft.com/office/drawing/2014/main" id="{4ECCF37D-E805-919C-90F7-9EE5E0007A22}"/>
              </a:ext>
            </a:extLst>
          </p:cNvPr>
          <p:cNvSpPr txBox="1">
            <a:spLocks noChangeArrowheads="1"/>
          </p:cNvSpPr>
          <p:nvPr/>
        </p:nvSpPr>
        <p:spPr bwMode="auto">
          <a:xfrm>
            <a:off x="3886200" y="54102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anose="02020603050405020304" pitchFamily="18" charset="0"/>
                <a:ea typeface="+mn-ea"/>
                <a:cs typeface="+mn-cs"/>
              </a:rPr>
              <a:t>precinct workers</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58" name="Line 10">
            <a:extLst>
              <a:ext uri="{FF2B5EF4-FFF2-40B4-BE49-F238E27FC236}">
                <a16:creationId xmlns:a16="http://schemas.microsoft.com/office/drawing/2014/main" id="{FE68AA59-6A31-4405-89E1-409C3BFC90C0}"/>
              </a:ext>
            </a:extLst>
          </p:cNvPr>
          <p:cNvSpPr>
            <a:spLocks noChangeShapeType="1"/>
          </p:cNvSpPr>
          <p:nvPr/>
        </p:nvSpPr>
        <p:spPr bwMode="auto">
          <a:xfrm>
            <a:off x="3657600" y="2819400"/>
            <a:ext cx="1981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59" name="Text Box 11">
            <a:extLst>
              <a:ext uri="{FF2B5EF4-FFF2-40B4-BE49-F238E27FC236}">
                <a16:creationId xmlns:a16="http://schemas.microsoft.com/office/drawing/2014/main" id="{FB315F49-7A5E-CD66-2AC3-50AB71B4AA41}"/>
              </a:ext>
            </a:extLst>
          </p:cNvPr>
          <p:cNvSpPr txBox="1">
            <a:spLocks noChangeArrowheads="1"/>
          </p:cNvSpPr>
          <p:nvPr/>
        </p:nvSpPr>
        <p:spPr bwMode="auto">
          <a:xfrm>
            <a:off x="3962400" y="3352800"/>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anose="02020603050405020304" pitchFamily="18" charset="0"/>
                <a:ea typeface="+mn-ea"/>
                <a:cs typeface="+mn-cs"/>
              </a:rPr>
              <a:t>ward bosses</a:t>
            </a:r>
          </a:p>
        </p:txBody>
      </p:sp>
      <p:sp>
        <p:nvSpPr>
          <p:cNvPr id="2060" name="Text Box 12">
            <a:extLst>
              <a:ext uri="{FF2B5EF4-FFF2-40B4-BE49-F238E27FC236}">
                <a16:creationId xmlns:a16="http://schemas.microsoft.com/office/drawing/2014/main" id="{09ACBA43-9945-E287-3F45-21A19C9D2BC1}"/>
              </a:ext>
            </a:extLst>
          </p:cNvPr>
          <p:cNvSpPr txBox="1">
            <a:spLocks noChangeArrowheads="1"/>
          </p:cNvSpPr>
          <p:nvPr/>
        </p:nvSpPr>
        <p:spPr bwMode="auto">
          <a:xfrm>
            <a:off x="4267200" y="1981200"/>
            <a:ext cx="76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anose="02020603050405020304" pitchFamily="18" charset="0"/>
                <a:ea typeface="+mn-ea"/>
                <a:cs typeface="+mn-cs"/>
              </a:rPr>
              <a:t>city boss</a:t>
            </a:r>
          </a:p>
        </p:txBody>
      </p:sp>
      <p:sp>
        <p:nvSpPr>
          <p:cNvPr id="2061" name="Oval 13">
            <a:extLst>
              <a:ext uri="{FF2B5EF4-FFF2-40B4-BE49-F238E27FC236}">
                <a16:creationId xmlns:a16="http://schemas.microsoft.com/office/drawing/2014/main" id="{B8B3B5E9-15BE-CDF5-8C6B-409343C4262E}"/>
              </a:ext>
            </a:extLst>
          </p:cNvPr>
          <p:cNvSpPr>
            <a:spLocks noChangeArrowheads="1"/>
          </p:cNvSpPr>
          <p:nvPr/>
        </p:nvSpPr>
        <p:spPr bwMode="auto">
          <a:xfrm>
            <a:off x="1371600" y="5715000"/>
            <a:ext cx="228600" cy="228600"/>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63" name="Oval 15">
            <a:extLst>
              <a:ext uri="{FF2B5EF4-FFF2-40B4-BE49-F238E27FC236}">
                <a16:creationId xmlns:a16="http://schemas.microsoft.com/office/drawing/2014/main" id="{1A027A86-8418-BEED-99FF-E253BCC0F6F7}"/>
              </a:ext>
            </a:extLst>
          </p:cNvPr>
          <p:cNvSpPr>
            <a:spLocks noChangeArrowheads="1"/>
          </p:cNvSpPr>
          <p:nvPr/>
        </p:nvSpPr>
        <p:spPr bwMode="auto">
          <a:xfrm>
            <a:off x="1600200" y="5410200"/>
            <a:ext cx="228600" cy="228600"/>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64" name="Oval 16">
            <a:extLst>
              <a:ext uri="{FF2B5EF4-FFF2-40B4-BE49-F238E27FC236}">
                <a16:creationId xmlns:a16="http://schemas.microsoft.com/office/drawing/2014/main" id="{A2C6A3B6-D8C3-4F99-4768-62512A754168}"/>
              </a:ext>
            </a:extLst>
          </p:cNvPr>
          <p:cNvSpPr>
            <a:spLocks noChangeArrowheads="1"/>
          </p:cNvSpPr>
          <p:nvPr/>
        </p:nvSpPr>
        <p:spPr bwMode="auto">
          <a:xfrm>
            <a:off x="2286000" y="5105400"/>
            <a:ext cx="228600" cy="228600"/>
          </a:xfrm>
          <a:prstGeom prst="ellipse">
            <a:avLst/>
          </a:prstGeom>
          <a:solidFill>
            <a:schemeClr val="accent2"/>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65" name="Oval 17">
            <a:extLst>
              <a:ext uri="{FF2B5EF4-FFF2-40B4-BE49-F238E27FC236}">
                <a16:creationId xmlns:a16="http://schemas.microsoft.com/office/drawing/2014/main" id="{4117C218-9423-B589-3F27-BE58496C5E32}"/>
              </a:ext>
            </a:extLst>
          </p:cNvPr>
          <p:cNvSpPr>
            <a:spLocks noChangeArrowheads="1"/>
          </p:cNvSpPr>
          <p:nvPr/>
        </p:nvSpPr>
        <p:spPr bwMode="auto">
          <a:xfrm>
            <a:off x="2057400" y="4800600"/>
            <a:ext cx="228600" cy="228600"/>
          </a:xfrm>
          <a:prstGeom prst="ellipse">
            <a:avLst/>
          </a:prstGeom>
          <a:solidFill>
            <a:schemeClr val="accent2"/>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66" name="Oval 18">
            <a:extLst>
              <a:ext uri="{FF2B5EF4-FFF2-40B4-BE49-F238E27FC236}">
                <a16:creationId xmlns:a16="http://schemas.microsoft.com/office/drawing/2014/main" id="{4E55EBA3-C369-FAF5-FDB6-0A9B9FDEFC05}"/>
              </a:ext>
            </a:extLst>
          </p:cNvPr>
          <p:cNvSpPr>
            <a:spLocks noChangeArrowheads="1"/>
          </p:cNvSpPr>
          <p:nvPr/>
        </p:nvSpPr>
        <p:spPr bwMode="auto">
          <a:xfrm>
            <a:off x="2438400" y="4800600"/>
            <a:ext cx="228600" cy="228600"/>
          </a:xfrm>
          <a:prstGeom prst="ellipse">
            <a:avLst/>
          </a:prstGeom>
          <a:solidFill>
            <a:schemeClr val="accent2"/>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67" name="Oval 19">
            <a:extLst>
              <a:ext uri="{FF2B5EF4-FFF2-40B4-BE49-F238E27FC236}">
                <a16:creationId xmlns:a16="http://schemas.microsoft.com/office/drawing/2014/main" id="{BC6CD071-73AA-1BF3-A207-E58FCBC74E97}"/>
              </a:ext>
            </a:extLst>
          </p:cNvPr>
          <p:cNvSpPr>
            <a:spLocks noChangeArrowheads="1"/>
          </p:cNvSpPr>
          <p:nvPr/>
        </p:nvSpPr>
        <p:spPr bwMode="auto">
          <a:xfrm>
            <a:off x="2819400" y="4800600"/>
            <a:ext cx="228600" cy="228600"/>
          </a:xfrm>
          <a:prstGeom prst="ellipse">
            <a:avLst/>
          </a:prstGeom>
          <a:solidFill>
            <a:schemeClr val="accent2"/>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68" name="Oval 20">
            <a:extLst>
              <a:ext uri="{FF2B5EF4-FFF2-40B4-BE49-F238E27FC236}">
                <a16:creationId xmlns:a16="http://schemas.microsoft.com/office/drawing/2014/main" id="{F3A843C6-F094-EBE6-B21C-89E7C69474BF}"/>
              </a:ext>
            </a:extLst>
          </p:cNvPr>
          <p:cNvSpPr>
            <a:spLocks noChangeArrowheads="1"/>
          </p:cNvSpPr>
          <p:nvPr/>
        </p:nvSpPr>
        <p:spPr bwMode="auto">
          <a:xfrm>
            <a:off x="3810000" y="5105400"/>
            <a:ext cx="228600" cy="228600"/>
          </a:xfrm>
          <a:prstGeom prst="ellipse">
            <a:avLst/>
          </a:prstGeom>
          <a:solidFill>
            <a:schemeClr val="fo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69" name="Oval 21">
            <a:extLst>
              <a:ext uri="{FF2B5EF4-FFF2-40B4-BE49-F238E27FC236}">
                <a16:creationId xmlns:a16="http://schemas.microsoft.com/office/drawing/2014/main" id="{5495FFBD-2517-B276-38A9-F78E255FB9B2}"/>
              </a:ext>
            </a:extLst>
          </p:cNvPr>
          <p:cNvSpPr>
            <a:spLocks noChangeArrowheads="1"/>
          </p:cNvSpPr>
          <p:nvPr/>
        </p:nvSpPr>
        <p:spPr bwMode="auto">
          <a:xfrm>
            <a:off x="3581400" y="4800600"/>
            <a:ext cx="228600" cy="228600"/>
          </a:xfrm>
          <a:prstGeom prst="ellipse">
            <a:avLst/>
          </a:prstGeom>
          <a:solidFill>
            <a:schemeClr val="fo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70" name="Oval 22">
            <a:extLst>
              <a:ext uri="{FF2B5EF4-FFF2-40B4-BE49-F238E27FC236}">
                <a16:creationId xmlns:a16="http://schemas.microsoft.com/office/drawing/2014/main" id="{362271AD-FB69-62B1-A181-AFD341629673}"/>
              </a:ext>
            </a:extLst>
          </p:cNvPr>
          <p:cNvSpPr>
            <a:spLocks noChangeArrowheads="1"/>
          </p:cNvSpPr>
          <p:nvPr/>
        </p:nvSpPr>
        <p:spPr bwMode="auto">
          <a:xfrm>
            <a:off x="3962400" y="4800600"/>
            <a:ext cx="228600" cy="228600"/>
          </a:xfrm>
          <a:prstGeom prst="ellipse">
            <a:avLst/>
          </a:prstGeom>
          <a:solidFill>
            <a:schemeClr val="fo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71" name="Oval 23">
            <a:extLst>
              <a:ext uri="{FF2B5EF4-FFF2-40B4-BE49-F238E27FC236}">
                <a16:creationId xmlns:a16="http://schemas.microsoft.com/office/drawing/2014/main" id="{784FE2A4-61FD-1B9C-722B-D9A2B6B24217}"/>
              </a:ext>
            </a:extLst>
          </p:cNvPr>
          <p:cNvSpPr>
            <a:spLocks noChangeArrowheads="1"/>
          </p:cNvSpPr>
          <p:nvPr/>
        </p:nvSpPr>
        <p:spPr bwMode="auto">
          <a:xfrm>
            <a:off x="4343400" y="4800600"/>
            <a:ext cx="228600" cy="228600"/>
          </a:xfrm>
          <a:prstGeom prst="ellipse">
            <a:avLst/>
          </a:prstGeom>
          <a:solidFill>
            <a:schemeClr val="fo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72" name="Oval 24">
            <a:extLst>
              <a:ext uri="{FF2B5EF4-FFF2-40B4-BE49-F238E27FC236}">
                <a16:creationId xmlns:a16="http://schemas.microsoft.com/office/drawing/2014/main" id="{5044F829-698B-4B53-2983-2B2D00E15C37}"/>
              </a:ext>
            </a:extLst>
          </p:cNvPr>
          <p:cNvSpPr>
            <a:spLocks noChangeArrowheads="1"/>
          </p:cNvSpPr>
          <p:nvPr/>
        </p:nvSpPr>
        <p:spPr bwMode="auto">
          <a:xfrm>
            <a:off x="4191000" y="5105400"/>
            <a:ext cx="228600" cy="228600"/>
          </a:xfrm>
          <a:prstGeom prst="ellipse">
            <a:avLst/>
          </a:prstGeom>
          <a:solidFill>
            <a:schemeClr val="fo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73" name="Oval 25">
            <a:extLst>
              <a:ext uri="{FF2B5EF4-FFF2-40B4-BE49-F238E27FC236}">
                <a16:creationId xmlns:a16="http://schemas.microsoft.com/office/drawing/2014/main" id="{C1D81419-587B-5AC8-7B9B-DDB7AAE00A4B}"/>
              </a:ext>
            </a:extLst>
          </p:cNvPr>
          <p:cNvSpPr>
            <a:spLocks noChangeArrowheads="1"/>
          </p:cNvSpPr>
          <p:nvPr/>
        </p:nvSpPr>
        <p:spPr bwMode="auto">
          <a:xfrm>
            <a:off x="5105400" y="4800600"/>
            <a:ext cx="228600" cy="228600"/>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74" name="Oval 26">
            <a:extLst>
              <a:ext uri="{FF2B5EF4-FFF2-40B4-BE49-F238E27FC236}">
                <a16:creationId xmlns:a16="http://schemas.microsoft.com/office/drawing/2014/main" id="{9772BC29-9826-F982-AA3D-12297E9CC785}"/>
              </a:ext>
            </a:extLst>
          </p:cNvPr>
          <p:cNvSpPr>
            <a:spLocks noChangeArrowheads="1"/>
          </p:cNvSpPr>
          <p:nvPr/>
        </p:nvSpPr>
        <p:spPr bwMode="auto">
          <a:xfrm>
            <a:off x="5486400" y="4800600"/>
            <a:ext cx="228600" cy="228600"/>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75" name="Oval 27">
            <a:extLst>
              <a:ext uri="{FF2B5EF4-FFF2-40B4-BE49-F238E27FC236}">
                <a16:creationId xmlns:a16="http://schemas.microsoft.com/office/drawing/2014/main" id="{656293BE-0BE1-4849-EF6D-D6118E8CE787}"/>
              </a:ext>
            </a:extLst>
          </p:cNvPr>
          <p:cNvSpPr>
            <a:spLocks noChangeArrowheads="1"/>
          </p:cNvSpPr>
          <p:nvPr/>
        </p:nvSpPr>
        <p:spPr bwMode="auto">
          <a:xfrm>
            <a:off x="5867400" y="4800600"/>
            <a:ext cx="228600" cy="228600"/>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80" name="Oval 32">
            <a:extLst>
              <a:ext uri="{FF2B5EF4-FFF2-40B4-BE49-F238E27FC236}">
                <a16:creationId xmlns:a16="http://schemas.microsoft.com/office/drawing/2014/main" id="{76BDCBBB-4C11-44FF-68B0-77CDBDD98552}"/>
              </a:ext>
            </a:extLst>
          </p:cNvPr>
          <p:cNvSpPr>
            <a:spLocks noChangeArrowheads="1"/>
          </p:cNvSpPr>
          <p:nvPr/>
        </p:nvSpPr>
        <p:spPr bwMode="auto">
          <a:xfrm>
            <a:off x="6858000" y="4800600"/>
            <a:ext cx="228600" cy="228600"/>
          </a:xfrm>
          <a:prstGeom prst="ellipse">
            <a:avLst/>
          </a:prstGeom>
          <a:solidFill>
            <a:srgbClr val="E34F6F"/>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81" name="Oval 33">
            <a:extLst>
              <a:ext uri="{FF2B5EF4-FFF2-40B4-BE49-F238E27FC236}">
                <a16:creationId xmlns:a16="http://schemas.microsoft.com/office/drawing/2014/main" id="{C219A51B-214E-7578-9791-6EC30FA98439}"/>
              </a:ext>
            </a:extLst>
          </p:cNvPr>
          <p:cNvSpPr>
            <a:spLocks noChangeArrowheads="1"/>
          </p:cNvSpPr>
          <p:nvPr/>
        </p:nvSpPr>
        <p:spPr bwMode="auto">
          <a:xfrm>
            <a:off x="7086600" y="5105400"/>
            <a:ext cx="228600" cy="228600"/>
          </a:xfrm>
          <a:prstGeom prst="ellipse">
            <a:avLst/>
          </a:prstGeom>
          <a:solidFill>
            <a:srgbClr val="E34F6F"/>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82" name="Oval 34">
            <a:extLst>
              <a:ext uri="{FF2B5EF4-FFF2-40B4-BE49-F238E27FC236}">
                <a16:creationId xmlns:a16="http://schemas.microsoft.com/office/drawing/2014/main" id="{7AACA5C6-6772-F378-7611-1BA13C38B9B0}"/>
              </a:ext>
            </a:extLst>
          </p:cNvPr>
          <p:cNvSpPr>
            <a:spLocks noChangeArrowheads="1"/>
          </p:cNvSpPr>
          <p:nvPr/>
        </p:nvSpPr>
        <p:spPr bwMode="auto">
          <a:xfrm>
            <a:off x="6705600" y="5105400"/>
            <a:ext cx="228600" cy="228600"/>
          </a:xfrm>
          <a:prstGeom prst="ellipse">
            <a:avLst/>
          </a:prstGeom>
          <a:solidFill>
            <a:srgbClr val="E34F6F"/>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83" name="Oval 35">
            <a:extLst>
              <a:ext uri="{FF2B5EF4-FFF2-40B4-BE49-F238E27FC236}">
                <a16:creationId xmlns:a16="http://schemas.microsoft.com/office/drawing/2014/main" id="{FB9FFC26-E3BA-ECC0-7EDB-EF0C7508AE7A}"/>
              </a:ext>
            </a:extLst>
          </p:cNvPr>
          <p:cNvSpPr>
            <a:spLocks noChangeArrowheads="1"/>
          </p:cNvSpPr>
          <p:nvPr/>
        </p:nvSpPr>
        <p:spPr bwMode="auto">
          <a:xfrm>
            <a:off x="6324600" y="5105400"/>
            <a:ext cx="228600" cy="228600"/>
          </a:xfrm>
          <a:prstGeom prst="ellipse">
            <a:avLst/>
          </a:prstGeom>
          <a:solidFill>
            <a:srgbClr val="E34F6F"/>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85" name="Oval 37">
            <a:extLst>
              <a:ext uri="{FF2B5EF4-FFF2-40B4-BE49-F238E27FC236}">
                <a16:creationId xmlns:a16="http://schemas.microsoft.com/office/drawing/2014/main" id="{CE9D0F00-ABFC-130B-87C2-F3672D8C274E}"/>
              </a:ext>
            </a:extLst>
          </p:cNvPr>
          <p:cNvSpPr>
            <a:spLocks noChangeArrowheads="1"/>
          </p:cNvSpPr>
          <p:nvPr/>
        </p:nvSpPr>
        <p:spPr bwMode="auto">
          <a:xfrm>
            <a:off x="5715000" y="5105400"/>
            <a:ext cx="228600" cy="228600"/>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86" name="Oval 38">
            <a:extLst>
              <a:ext uri="{FF2B5EF4-FFF2-40B4-BE49-F238E27FC236}">
                <a16:creationId xmlns:a16="http://schemas.microsoft.com/office/drawing/2014/main" id="{C2131C31-16B9-9337-92B5-DCF9656DA04D}"/>
              </a:ext>
            </a:extLst>
          </p:cNvPr>
          <p:cNvSpPr>
            <a:spLocks noChangeArrowheads="1"/>
          </p:cNvSpPr>
          <p:nvPr/>
        </p:nvSpPr>
        <p:spPr bwMode="auto">
          <a:xfrm>
            <a:off x="5334000" y="5105400"/>
            <a:ext cx="228600" cy="228600"/>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87" name="Oval 39">
            <a:extLst>
              <a:ext uri="{FF2B5EF4-FFF2-40B4-BE49-F238E27FC236}">
                <a16:creationId xmlns:a16="http://schemas.microsoft.com/office/drawing/2014/main" id="{592BA389-8C7E-F996-0731-B801C9B3F270}"/>
              </a:ext>
            </a:extLst>
          </p:cNvPr>
          <p:cNvSpPr>
            <a:spLocks noChangeArrowheads="1"/>
          </p:cNvSpPr>
          <p:nvPr/>
        </p:nvSpPr>
        <p:spPr bwMode="auto">
          <a:xfrm>
            <a:off x="2667000" y="5105400"/>
            <a:ext cx="228600" cy="228600"/>
          </a:xfrm>
          <a:prstGeom prst="ellipse">
            <a:avLst/>
          </a:prstGeom>
          <a:solidFill>
            <a:schemeClr val="accent2"/>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88" name="Oval 40">
            <a:extLst>
              <a:ext uri="{FF2B5EF4-FFF2-40B4-BE49-F238E27FC236}">
                <a16:creationId xmlns:a16="http://schemas.microsoft.com/office/drawing/2014/main" id="{832D6813-042B-3293-93BA-35E2EB6B670A}"/>
              </a:ext>
            </a:extLst>
          </p:cNvPr>
          <p:cNvSpPr>
            <a:spLocks noChangeArrowheads="1"/>
          </p:cNvSpPr>
          <p:nvPr/>
        </p:nvSpPr>
        <p:spPr bwMode="auto">
          <a:xfrm>
            <a:off x="1828800" y="5715000"/>
            <a:ext cx="228600" cy="228600"/>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89" name="Oval 41">
            <a:extLst>
              <a:ext uri="{FF2B5EF4-FFF2-40B4-BE49-F238E27FC236}">
                <a16:creationId xmlns:a16="http://schemas.microsoft.com/office/drawing/2014/main" id="{91CDA5B4-12A5-F00A-A773-255349DCCE34}"/>
              </a:ext>
            </a:extLst>
          </p:cNvPr>
          <p:cNvSpPr>
            <a:spLocks noChangeArrowheads="1"/>
          </p:cNvSpPr>
          <p:nvPr/>
        </p:nvSpPr>
        <p:spPr bwMode="auto">
          <a:xfrm>
            <a:off x="2286000" y="5715000"/>
            <a:ext cx="228600" cy="228600"/>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90" name="Oval 42">
            <a:extLst>
              <a:ext uri="{FF2B5EF4-FFF2-40B4-BE49-F238E27FC236}">
                <a16:creationId xmlns:a16="http://schemas.microsoft.com/office/drawing/2014/main" id="{9F369CEC-6C84-6DB5-8AC6-F30FD48CB086}"/>
              </a:ext>
            </a:extLst>
          </p:cNvPr>
          <p:cNvSpPr>
            <a:spLocks noChangeArrowheads="1"/>
          </p:cNvSpPr>
          <p:nvPr/>
        </p:nvSpPr>
        <p:spPr bwMode="auto">
          <a:xfrm>
            <a:off x="2057400" y="5410200"/>
            <a:ext cx="228600" cy="228600"/>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91" name="Oval 43">
            <a:extLst>
              <a:ext uri="{FF2B5EF4-FFF2-40B4-BE49-F238E27FC236}">
                <a16:creationId xmlns:a16="http://schemas.microsoft.com/office/drawing/2014/main" id="{7039D256-601F-AD49-C08C-89B14EC74416}"/>
              </a:ext>
            </a:extLst>
          </p:cNvPr>
          <p:cNvSpPr>
            <a:spLocks noChangeArrowheads="1"/>
          </p:cNvSpPr>
          <p:nvPr/>
        </p:nvSpPr>
        <p:spPr bwMode="auto">
          <a:xfrm>
            <a:off x="6477000" y="4800600"/>
            <a:ext cx="228600" cy="228600"/>
          </a:xfrm>
          <a:prstGeom prst="ellipse">
            <a:avLst/>
          </a:prstGeom>
          <a:solidFill>
            <a:srgbClr val="E34F6F"/>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92" name="Oval 44">
            <a:extLst>
              <a:ext uri="{FF2B5EF4-FFF2-40B4-BE49-F238E27FC236}">
                <a16:creationId xmlns:a16="http://schemas.microsoft.com/office/drawing/2014/main" id="{6422FC61-2898-24F1-57EC-4D8DCC50431A}"/>
              </a:ext>
            </a:extLst>
          </p:cNvPr>
          <p:cNvSpPr>
            <a:spLocks noChangeArrowheads="1"/>
          </p:cNvSpPr>
          <p:nvPr/>
        </p:nvSpPr>
        <p:spPr bwMode="auto">
          <a:xfrm>
            <a:off x="7467600" y="5486400"/>
            <a:ext cx="228600" cy="228600"/>
          </a:xfrm>
          <a:prstGeom prst="ellipse">
            <a:avLst/>
          </a:prstGeom>
          <a:solidFill>
            <a:srgbClr val="E38A56"/>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93" name="Oval 45">
            <a:extLst>
              <a:ext uri="{FF2B5EF4-FFF2-40B4-BE49-F238E27FC236}">
                <a16:creationId xmlns:a16="http://schemas.microsoft.com/office/drawing/2014/main" id="{8BF24DED-1046-7BA9-FE9D-1047036CEDFE}"/>
              </a:ext>
            </a:extLst>
          </p:cNvPr>
          <p:cNvSpPr>
            <a:spLocks noChangeArrowheads="1"/>
          </p:cNvSpPr>
          <p:nvPr/>
        </p:nvSpPr>
        <p:spPr bwMode="auto">
          <a:xfrm>
            <a:off x="7696200" y="5791200"/>
            <a:ext cx="228600" cy="228600"/>
          </a:xfrm>
          <a:prstGeom prst="ellipse">
            <a:avLst/>
          </a:prstGeom>
          <a:solidFill>
            <a:srgbClr val="E38A56"/>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94" name="Oval 46">
            <a:extLst>
              <a:ext uri="{FF2B5EF4-FFF2-40B4-BE49-F238E27FC236}">
                <a16:creationId xmlns:a16="http://schemas.microsoft.com/office/drawing/2014/main" id="{4759218C-D241-1754-3C76-86C68FC9241A}"/>
              </a:ext>
            </a:extLst>
          </p:cNvPr>
          <p:cNvSpPr>
            <a:spLocks noChangeArrowheads="1"/>
          </p:cNvSpPr>
          <p:nvPr/>
        </p:nvSpPr>
        <p:spPr bwMode="auto">
          <a:xfrm>
            <a:off x="7315200" y="5791200"/>
            <a:ext cx="228600" cy="228600"/>
          </a:xfrm>
          <a:prstGeom prst="ellipse">
            <a:avLst/>
          </a:prstGeom>
          <a:solidFill>
            <a:srgbClr val="E38A56"/>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95" name="Oval 47">
            <a:extLst>
              <a:ext uri="{FF2B5EF4-FFF2-40B4-BE49-F238E27FC236}">
                <a16:creationId xmlns:a16="http://schemas.microsoft.com/office/drawing/2014/main" id="{AC494EED-841C-F256-A44C-E8FA24573587}"/>
              </a:ext>
            </a:extLst>
          </p:cNvPr>
          <p:cNvSpPr>
            <a:spLocks noChangeArrowheads="1"/>
          </p:cNvSpPr>
          <p:nvPr/>
        </p:nvSpPr>
        <p:spPr bwMode="auto">
          <a:xfrm>
            <a:off x="6934200" y="5791200"/>
            <a:ext cx="228600" cy="228600"/>
          </a:xfrm>
          <a:prstGeom prst="ellipse">
            <a:avLst/>
          </a:prstGeom>
          <a:solidFill>
            <a:srgbClr val="E38A56"/>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96" name="Oval 48">
            <a:extLst>
              <a:ext uri="{FF2B5EF4-FFF2-40B4-BE49-F238E27FC236}">
                <a16:creationId xmlns:a16="http://schemas.microsoft.com/office/drawing/2014/main" id="{8C0C7056-7041-3CCC-22C8-1E739B6502A9}"/>
              </a:ext>
            </a:extLst>
          </p:cNvPr>
          <p:cNvSpPr>
            <a:spLocks noChangeArrowheads="1"/>
          </p:cNvSpPr>
          <p:nvPr/>
        </p:nvSpPr>
        <p:spPr bwMode="auto">
          <a:xfrm>
            <a:off x="7086600" y="5486400"/>
            <a:ext cx="228600" cy="228600"/>
          </a:xfrm>
          <a:prstGeom prst="ellipse">
            <a:avLst/>
          </a:prstGeom>
          <a:solidFill>
            <a:srgbClr val="E38A56"/>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97" name="Oval 49">
            <a:extLst>
              <a:ext uri="{FF2B5EF4-FFF2-40B4-BE49-F238E27FC236}">
                <a16:creationId xmlns:a16="http://schemas.microsoft.com/office/drawing/2014/main" id="{1D31A32D-7B37-06CD-A770-82DA14EC790A}"/>
              </a:ext>
            </a:extLst>
          </p:cNvPr>
          <p:cNvSpPr>
            <a:spLocks noChangeArrowheads="1"/>
          </p:cNvSpPr>
          <p:nvPr/>
        </p:nvSpPr>
        <p:spPr bwMode="auto">
          <a:xfrm>
            <a:off x="3352800" y="5410200"/>
            <a:ext cx="228600" cy="228600"/>
          </a:xfrm>
          <a:prstGeom prst="ellipse">
            <a:avLst/>
          </a:prstGeom>
          <a:solidFill>
            <a:srgbClr val="000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98" name="Oval 50">
            <a:extLst>
              <a:ext uri="{FF2B5EF4-FFF2-40B4-BE49-F238E27FC236}">
                <a16:creationId xmlns:a16="http://schemas.microsoft.com/office/drawing/2014/main" id="{914A7106-A353-01D1-3B5B-2FC6F60AED66}"/>
              </a:ext>
            </a:extLst>
          </p:cNvPr>
          <p:cNvSpPr>
            <a:spLocks noChangeArrowheads="1"/>
          </p:cNvSpPr>
          <p:nvPr/>
        </p:nvSpPr>
        <p:spPr bwMode="auto">
          <a:xfrm>
            <a:off x="3581400" y="5715000"/>
            <a:ext cx="228600" cy="228600"/>
          </a:xfrm>
          <a:prstGeom prst="ellipse">
            <a:avLst/>
          </a:prstGeom>
          <a:solidFill>
            <a:srgbClr val="000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99" name="Oval 51">
            <a:extLst>
              <a:ext uri="{FF2B5EF4-FFF2-40B4-BE49-F238E27FC236}">
                <a16:creationId xmlns:a16="http://schemas.microsoft.com/office/drawing/2014/main" id="{EF9F7759-D957-CF73-0B51-27F5B866E01C}"/>
              </a:ext>
            </a:extLst>
          </p:cNvPr>
          <p:cNvSpPr>
            <a:spLocks noChangeArrowheads="1"/>
          </p:cNvSpPr>
          <p:nvPr/>
        </p:nvSpPr>
        <p:spPr bwMode="auto">
          <a:xfrm>
            <a:off x="3200400" y="5715000"/>
            <a:ext cx="228600" cy="228600"/>
          </a:xfrm>
          <a:prstGeom prst="ellipse">
            <a:avLst/>
          </a:prstGeom>
          <a:solidFill>
            <a:srgbClr val="000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00" name="Oval 52">
            <a:extLst>
              <a:ext uri="{FF2B5EF4-FFF2-40B4-BE49-F238E27FC236}">
                <a16:creationId xmlns:a16="http://schemas.microsoft.com/office/drawing/2014/main" id="{3FE2E699-F5F9-4ED7-B94C-2F54BCE7FE2D}"/>
              </a:ext>
            </a:extLst>
          </p:cNvPr>
          <p:cNvSpPr>
            <a:spLocks noChangeArrowheads="1"/>
          </p:cNvSpPr>
          <p:nvPr/>
        </p:nvSpPr>
        <p:spPr bwMode="auto">
          <a:xfrm>
            <a:off x="2819400" y="5715000"/>
            <a:ext cx="228600" cy="228600"/>
          </a:xfrm>
          <a:prstGeom prst="ellipse">
            <a:avLst/>
          </a:prstGeom>
          <a:solidFill>
            <a:srgbClr val="000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01" name="Oval 53">
            <a:extLst>
              <a:ext uri="{FF2B5EF4-FFF2-40B4-BE49-F238E27FC236}">
                <a16:creationId xmlns:a16="http://schemas.microsoft.com/office/drawing/2014/main" id="{FD77FA9C-83CD-9667-027E-C993DC3BE8B9}"/>
              </a:ext>
            </a:extLst>
          </p:cNvPr>
          <p:cNvSpPr>
            <a:spLocks noChangeArrowheads="1"/>
          </p:cNvSpPr>
          <p:nvPr/>
        </p:nvSpPr>
        <p:spPr bwMode="auto">
          <a:xfrm>
            <a:off x="2971800" y="5410200"/>
            <a:ext cx="228600" cy="228600"/>
          </a:xfrm>
          <a:prstGeom prst="ellipse">
            <a:avLst/>
          </a:prstGeom>
          <a:solidFill>
            <a:srgbClr val="000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02" name="Oval 54">
            <a:extLst>
              <a:ext uri="{FF2B5EF4-FFF2-40B4-BE49-F238E27FC236}">
                <a16:creationId xmlns:a16="http://schemas.microsoft.com/office/drawing/2014/main" id="{FCE7754C-0FC6-2343-84C7-82A94327642F}"/>
              </a:ext>
            </a:extLst>
          </p:cNvPr>
          <p:cNvSpPr>
            <a:spLocks noChangeArrowheads="1"/>
          </p:cNvSpPr>
          <p:nvPr/>
        </p:nvSpPr>
        <p:spPr bwMode="auto">
          <a:xfrm>
            <a:off x="6248400" y="5486400"/>
            <a:ext cx="228600" cy="228600"/>
          </a:xfrm>
          <a:prstGeom prst="ellipse">
            <a:avLst/>
          </a:prstGeom>
          <a:solidFill>
            <a:srgbClr val="C858E3"/>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03" name="Oval 55">
            <a:extLst>
              <a:ext uri="{FF2B5EF4-FFF2-40B4-BE49-F238E27FC236}">
                <a16:creationId xmlns:a16="http://schemas.microsoft.com/office/drawing/2014/main" id="{5537CD93-B8D3-8FD2-5D84-2BC233C39E73}"/>
              </a:ext>
            </a:extLst>
          </p:cNvPr>
          <p:cNvSpPr>
            <a:spLocks noChangeArrowheads="1"/>
          </p:cNvSpPr>
          <p:nvPr/>
        </p:nvSpPr>
        <p:spPr bwMode="auto">
          <a:xfrm>
            <a:off x="6477000" y="5791200"/>
            <a:ext cx="228600" cy="228600"/>
          </a:xfrm>
          <a:prstGeom prst="ellipse">
            <a:avLst/>
          </a:prstGeom>
          <a:solidFill>
            <a:srgbClr val="C858E3"/>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04" name="Oval 56">
            <a:extLst>
              <a:ext uri="{FF2B5EF4-FFF2-40B4-BE49-F238E27FC236}">
                <a16:creationId xmlns:a16="http://schemas.microsoft.com/office/drawing/2014/main" id="{C7BDBC32-10D6-83DB-9DCB-14B291AF8FD1}"/>
              </a:ext>
            </a:extLst>
          </p:cNvPr>
          <p:cNvSpPr>
            <a:spLocks noChangeArrowheads="1"/>
          </p:cNvSpPr>
          <p:nvPr/>
        </p:nvSpPr>
        <p:spPr bwMode="auto">
          <a:xfrm>
            <a:off x="6096000" y="5791200"/>
            <a:ext cx="228600" cy="228600"/>
          </a:xfrm>
          <a:prstGeom prst="ellipse">
            <a:avLst/>
          </a:prstGeom>
          <a:solidFill>
            <a:srgbClr val="C858E3"/>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05" name="Oval 57">
            <a:extLst>
              <a:ext uri="{FF2B5EF4-FFF2-40B4-BE49-F238E27FC236}">
                <a16:creationId xmlns:a16="http://schemas.microsoft.com/office/drawing/2014/main" id="{8BDAC51D-88F6-7E2F-A80F-8FC42BC1BB2F}"/>
              </a:ext>
            </a:extLst>
          </p:cNvPr>
          <p:cNvSpPr>
            <a:spLocks noChangeArrowheads="1"/>
          </p:cNvSpPr>
          <p:nvPr/>
        </p:nvSpPr>
        <p:spPr bwMode="auto">
          <a:xfrm>
            <a:off x="5715000" y="5791200"/>
            <a:ext cx="228600" cy="228600"/>
          </a:xfrm>
          <a:prstGeom prst="ellipse">
            <a:avLst/>
          </a:prstGeom>
          <a:solidFill>
            <a:srgbClr val="C858E3"/>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06" name="Oval 58">
            <a:extLst>
              <a:ext uri="{FF2B5EF4-FFF2-40B4-BE49-F238E27FC236}">
                <a16:creationId xmlns:a16="http://schemas.microsoft.com/office/drawing/2014/main" id="{7160E456-BC5C-46EF-5CA7-4038C8FE4E17}"/>
              </a:ext>
            </a:extLst>
          </p:cNvPr>
          <p:cNvSpPr>
            <a:spLocks noChangeArrowheads="1"/>
          </p:cNvSpPr>
          <p:nvPr/>
        </p:nvSpPr>
        <p:spPr bwMode="auto">
          <a:xfrm>
            <a:off x="5867400" y="5486400"/>
            <a:ext cx="228600" cy="228600"/>
          </a:xfrm>
          <a:prstGeom prst="ellipse">
            <a:avLst/>
          </a:prstGeom>
          <a:solidFill>
            <a:srgbClr val="C858E3"/>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07" name="Oval 59">
            <a:extLst>
              <a:ext uri="{FF2B5EF4-FFF2-40B4-BE49-F238E27FC236}">
                <a16:creationId xmlns:a16="http://schemas.microsoft.com/office/drawing/2014/main" id="{15163F6F-4457-DE28-E313-D9C75EC9AF62}"/>
              </a:ext>
            </a:extLst>
          </p:cNvPr>
          <p:cNvSpPr>
            <a:spLocks noChangeArrowheads="1"/>
          </p:cNvSpPr>
          <p:nvPr/>
        </p:nvSpPr>
        <p:spPr bwMode="auto">
          <a:xfrm>
            <a:off x="2971800" y="3886200"/>
            <a:ext cx="228600" cy="228600"/>
          </a:xfrm>
          <a:prstGeom prst="ellipse">
            <a:avLst/>
          </a:prstGeom>
          <a:solidFill>
            <a:schemeClr val="accent2"/>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08" name="Oval 60">
            <a:extLst>
              <a:ext uri="{FF2B5EF4-FFF2-40B4-BE49-F238E27FC236}">
                <a16:creationId xmlns:a16="http://schemas.microsoft.com/office/drawing/2014/main" id="{3388CE7C-8847-E668-E8F7-C40CC46BA082}"/>
              </a:ext>
            </a:extLst>
          </p:cNvPr>
          <p:cNvSpPr>
            <a:spLocks noChangeArrowheads="1"/>
          </p:cNvSpPr>
          <p:nvPr/>
        </p:nvSpPr>
        <p:spPr bwMode="auto">
          <a:xfrm>
            <a:off x="3429000" y="3886200"/>
            <a:ext cx="228600" cy="228600"/>
          </a:xfrm>
          <a:prstGeom prst="ellipse">
            <a:avLst/>
          </a:prstGeom>
          <a:solidFill>
            <a:schemeClr val="fo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09" name="Oval 61">
            <a:extLst>
              <a:ext uri="{FF2B5EF4-FFF2-40B4-BE49-F238E27FC236}">
                <a16:creationId xmlns:a16="http://schemas.microsoft.com/office/drawing/2014/main" id="{F902100B-3D2D-2149-DFC2-EFD9E1FCED6A}"/>
              </a:ext>
            </a:extLst>
          </p:cNvPr>
          <p:cNvSpPr>
            <a:spLocks noChangeArrowheads="1"/>
          </p:cNvSpPr>
          <p:nvPr/>
        </p:nvSpPr>
        <p:spPr bwMode="auto">
          <a:xfrm>
            <a:off x="5486400" y="3886200"/>
            <a:ext cx="228600" cy="228600"/>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11" name="Oval 63">
            <a:extLst>
              <a:ext uri="{FF2B5EF4-FFF2-40B4-BE49-F238E27FC236}">
                <a16:creationId xmlns:a16="http://schemas.microsoft.com/office/drawing/2014/main" id="{14DFBB66-F53C-FB01-DA90-4D4DBCF36BC8}"/>
              </a:ext>
            </a:extLst>
          </p:cNvPr>
          <p:cNvSpPr>
            <a:spLocks noChangeArrowheads="1"/>
          </p:cNvSpPr>
          <p:nvPr/>
        </p:nvSpPr>
        <p:spPr bwMode="auto">
          <a:xfrm>
            <a:off x="6019800" y="3886200"/>
            <a:ext cx="228600" cy="228600"/>
          </a:xfrm>
          <a:prstGeom prst="ellipse">
            <a:avLst/>
          </a:prstGeom>
          <a:solidFill>
            <a:srgbClr val="E34F6F"/>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12" name="Oval 64">
            <a:extLst>
              <a:ext uri="{FF2B5EF4-FFF2-40B4-BE49-F238E27FC236}">
                <a16:creationId xmlns:a16="http://schemas.microsoft.com/office/drawing/2014/main" id="{7684B05C-FA9B-D375-8146-E9610D174E4C}"/>
              </a:ext>
            </a:extLst>
          </p:cNvPr>
          <p:cNvSpPr>
            <a:spLocks noChangeArrowheads="1"/>
          </p:cNvSpPr>
          <p:nvPr/>
        </p:nvSpPr>
        <p:spPr bwMode="auto">
          <a:xfrm>
            <a:off x="6324600" y="4267200"/>
            <a:ext cx="228600" cy="228600"/>
          </a:xfrm>
          <a:prstGeom prst="ellipse">
            <a:avLst/>
          </a:prstGeom>
          <a:solidFill>
            <a:srgbClr val="E38A56"/>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13" name="Oval 65">
            <a:extLst>
              <a:ext uri="{FF2B5EF4-FFF2-40B4-BE49-F238E27FC236}">
                <a16:creationId xmlns:a16="http://schemas.microsoft.com/office/drawing/2014/main" id="{E708C92A-881F-75B3-90AB-F3C81605029D}"/>
              </a:ext>
            </a:extLst>
          </p:cNvPr>
          <p:cNvSpPr>
            <a:spLocks noChangeArrowheads="1"/>
          </p:cNvSpPr>
          <p:nvPr/>
        </p:nvSpPr>
        <p:spPr bwMode="auto">
          <a:xfrm>
            <a:off x="5791200" y="4267200"/>
            <a:ext cx="228600" cy="228600"/>
          </a:xfrm>
          <a:prstGeom prst="ellipse">
            <a:avLst/>
          </a:prstGeom>
          <a:solidFill>
            <a:srgbClr val="C858E3"/>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14" name="Oval 66">
            <a:extLst>
              <a:ext uri="{FF2B5EF4-FFF2-40B4-BE49-F238E27FC236}">
                <a16:creationId xmlns:a16="http://schemas.microsoft.com/office/drawing/2014/main" id="{64A008FB-8854-B5A6-64D9-8637A2D3D8CE}"/>
              </a:ext>
            </a:extLst>
          </p:cNvPr>
          <p:cNvSpPr>
            <a:spLocks noChangeArrowheads="1"/>
          </p:cNvSpPr>
          <p:nvPr/>
        </p:nvSpPr>
        <p:spPr bwMode="auto">
          <a:xfrm>
            <a:off x="3124200" y="4267200"/>
            <a:ext cx="228600" cy="228600"/>
          </a:xfrm>
          <a:prstGeom prst="ellipse">
            <a:avLst/>
          </a:prstGeom>
          <a:solidFill>
            <a:srgbClr val="000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15" name="Oval 67">
            <a:extLst>
              <a:ext uri="{FF2B5EF4-FFF2-40B4-BE49-F238E27FC236}">
                <a16:creationId xmlns:a16="http://schemas.microsoft.com/office/drawing/2014/main" id="{C7921014-3DA1-10B4-5187-6101B86492B2}"/>
              </a:ext>
            </a:extLst>
          </p:cNvPr>
          <p:cNvSpPr>
            <a:spLocks noChangeArrowheads="1"/>
          </p:cNvSpPr>
          <p:nvPr/>
        </p:nvSpPr>
        <p:spPr bwMode="auto">
          <a:xfrm>
            <a:off x="2590800" y="4267200"/>
            <a:ext cx="228600" cy="228600"/>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16" name="Oval 68">
            <a:extLst>
              <a:ext uri="{FF2B5EF4-FFF2-40B4-BE49-F238E27FC236}">
                <a16:creationId xmlns:a16="http://schemas.microsoft.com/office/drawing/2014/main" id="{3EB5D892-784F-E168-76A2-E0E3FFAD66B3}"/>
              </a:ext>
            </a:extLst>
          </p:cNvPr>
          <p:cNvSpPr>
            <a:spLocks noChangeArrowheads="1"/>
          </p:cNvSpPr>
          <p:nvPr/>
        </p:nvSpPr>
        <p:spPr bwMode="auto">
          <a:xfrm>
            <a:off x="3429000" y="2971800"/>
            <a:ext cx="609600" cy="6096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23" name="Oval 75">
            <a:extLst>
              <a:ext uri="{FF2B5EF4-FFF2-40B4-BE49-F238E27FC236}">
                <a16:creationId xmlns:a16="http://schemas.microsoft.com/office/drawing/2014/main" id="{22159AA3-CF14-C5A8-8342-E5B14510D661}"/>
              </a:ext>
            </a:extLst>
          </p:cNvPr>
          <p:cNvSpPr>
            <a:spLocks noChangeArrowheads="1"/>
          </p:cNvSpPr>
          <p:nvPr/>
        </p:nvSpPr>
        <p:spPr bwMode="auto">
          <a:xfrm>
            <a:off x="3505200" y="3048000"/>
            <a:ext cx="228600" cy="228600"/>
          </a:xfrm>
          <a:prstGeom prst="ellipse">
            <a:avLst/>
          </a:prstGeom>
          <a:solidFill>
            <a:schemeClr val="accent2"/>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24" name="Oval 76">
            <a:extLst>
              <a:ext uri="{FF2B5EF4-FFF2-40B4-BE49-F238E27FC236}">
                <a16:creationId xmlns:a16="http://schemas.microsoft.com/office/drawing/2014/main" id="{0017F42A-1D7D-0567-D2EE-516CB8C20B67}"/>
              </a:ext>
            </a:extLst>
          </p:cNvPr>
          <p:cNvSpPr>
            <a:spLocks noChangeArrowheads="1"/>
          </p:cNvSpPr>
          <p:nvPr/>
        </p:nvSpPr>
        <p:spPr bwMode="auto">
          <a:xfrm>
            <a:off x="3733800" y="3048000"/>
            <a:ext cx="228600" cy="228600"/>
          </a:xfrm>
          <a:prstGeom prst="ellipse">
            <a:avLst/>
          </a:prstGeom>
          <a:solidFill>
            <a:schemeClr val="fo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25" name="Oval 77">
            <a:extLst>
              <a:ext uri="{FF2B5EF4-FFF2-40B4-BE49-F238E27FC236}">
                <a16:creationId xmlns:a16="http://schemas.microsoft.com/office/drawing/2014/main" id="{8553A8B9-20B5-E979-EA01-E1253F99F9E7}"/>
              </a:ext>
            </a:extLst>
          </p:cNvPr>
          <p:cNvSpPr>
            <a:spLocks noChangeArrowheads="1"/>
          </p:cNvSpPr>
          <p:nvPr/>
        </p:nvSpPr>
        <p:spPr bwMode="auto">
          <a:xfrm>
            <a:off x="3733800" y="3276600"/>
            <a:ext cx="228600" cy="228600"/>
          </a:xfrm>
          <a:prstGeom prst="ellipse">
            <a:avLst/>
          </a:prstGeom>
          <a:solidFill>
            <a:srgbClr val="000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26" name="Oval 78">
            <a:extLst>
              <a:ext uri="{FF2B5EF4-FFF2-40B4-BE49-F238E27FC236}">
                <a16:creationId xmlns:a16="http://schemas.microsoft.com/office/drawing/2014/main" id="{4A8A9DA0-A4B1-3428-1639-6FA4E7B0C43C}"/>
              </a:ext>
            </a:extLst>
          </p:cNvPr>
          <p:cNvSpPr>
            <a:spLocks noChangeArrowheads="1"/>
          </p:cNvSpPr>
          <p:nvPr/>
        </p:nvSpPr>
        <p:spPr bwMode="auto">
          <a:xfrm>
            <a:off x="3505200" y="3276600"/>
            <a:ext cx="228600" cy="228600"/>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27" name="Oval 79">
            <a:extLst>
              <a:ext uri="{FF2B5EF4-FFF2-40B4-BE49-F238E27FC236}">
                <a16:creationId xmlns:a16="http://schemas.microsoft.com/office/drawing/2014/main" id="{767E0842-4089-6D07-B898-E0F39BBBD5D5}"/>
              </a:ext>
            </a:extLst>
          </p:cNvPr>
          <p:cNvSpPr>
            <a:spLocks noChangeArrowheads="1"/>
          </p:cNvSpPr>
          <p:nvPr/>
        </p:nvSpPr>
        <p:spPr bwMode="auto">
          <a:xfrm>
            <a:off x="5257800" y="2971800"/>
            <a:ext cx="609600" cy="6096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28" name="Oval 80">
            <a:extLst>
              <a:ext uri="{FF2B5EF4-FFF2-40B4-BE49-F238E27FC236}">
                <a16:creationId xmlns:a16="http://schemas.microsoft.com/office/drawing/2014/main" id="{35AA856C-4899-D17D-D7AE-17E738FFDA78}"/>
              </a:ext>
            </a:extLst>
          </p:cNvPr>
          <p:cNvSpPr>
            <a:spLocks noChangeArrowheads="1"/>
          </p:cNvSpPr>
          <p:nvPr/>
        </p:nvSpPr>
        <p:spPr bwMode="auto">
          <a:xfrm>
            <a:off x="5334000" y="3048000"/>
            <a:ext cx="228600" cy="228600"/>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29" name="Oval 81">
            <a:extLst>
              <a:ext uri="{FF2B5EF4-FFF2-40B4-BE49-F238E27FC236}">
                <a16:creationId xmlns:a16="http://schemas.microsoft.com/office/drawing/2014/main" id="{2E20460E-78EE-0BB3-1C99-A7126683E140}"/>
              </a:ext>
            </a:extLst>
          </p:cNvPr>
          <p:cNvSpPr>
            <a:spLocks noChangeArrowheads="1"/>
          </p:cNvSpPr>
          <p:nvPr/>
        </p:nvSpPr>
        <p:spPr bwMode="auto">
          <a:xfrm>
            <a:off x="5562600" y="3048000"/>
            <a:ext cx="228600" cy="228600"/>
          </a:xfrm>
          <a:prstGeom prst="ellipse">
            <a:avLst/>
          </a:prstGeom>
          <a:solidFill>
            <a:srgbClr val="E34F6F"/>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30" name="Oval 82">
            <a:extLst>
              <a:ext uri="{FF2B5EF4-FFF2-40B4-BE49-F238E27FC236}">
                <a16:creationId xmlns:a16="http://schemas.microsoft.com/office/drawing/2014/main" id="{F13E40E7-4C31-9752-20D1-477ECE4BC98A}"/>
              </a:ext>
            </a:extLst>
          </p:cNvPr>
          <p:cNvSpPr>
            <a:spLocks noChangeArrowheads="1"/>
          </p:cNvSpPr>
          <p:nvPr/>
        </p:nvSpPr>
        <p:spPr bwMode="auto">
          <a:xfrm>
            <a:off x="5562600" y="3276600"/>
            <a:ext cx="228600" cy="228600"/>
          </a:xfrm>
          <a:prstGeom prst="ellipse">
            <a:avLst/>
          </a:prstGeom>
          <a:solidFill>
            <a:srgbClr val="E38A56"/>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31" name="Oval 83">
            <a:extLst>
              <a:ext uri="{FF2B5EF4-FFF2-40B4-BE49-F238E27FC236}">
                <a16:creationId xmlns:a16="http://schemas.microsoft.com/office/drawing/2014/main" id="{F3FB67B6-B2EC-F7A0-AF7A-6DBA3C2CC225}"/>
              </a:ext>
            </a:extLst>
          </p:cNvPr>
          <p:cNvSpPr>
            <a:spLocks noChangeArrowheads="1"/>
          </p:cNvSpPr>
          <p:nvPr/>
        </p:nvSpPr>
        <p:spPr bwMode="auto">
          <a:xfrm>
            <a:off x="5334000" y="3276600"/>
            <a:ext cx="228600" cy="228600"/>
          </a:xfrm>
          <a:prstGeom prst="ellipse">
            <a:avLst/>
          </a:prstGeom>
          <a:solidFill>
            <a:srgbClr val="C858E3"/>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32" name="Oval 84">
            <a:extLst>
              <a:ext uri="{FF2B5EF4-FFF2-40B4-BE49-F238E27FC236}">
                <a16:creationId xmlns:a16="http://schemas.microsoft.com/office/drawing/2014/main" id="{3B2363D9-02E5-D296-3E46-8F002A58F2AE}"/>
              </a:ext>
            </a:extLst>
          </p:cNvPr>
          <p:cNvSpPr>
            <a:spLocks noChangeArrowheads="1"/>
          </p:cNvSpPr>
          <p:nvPr/>
        </p:nvSpPr>
        <p:spPr bwMode="auto">
          <a:xfrm>
            <a:off x="4191000" y="1905000"/>
            <a:ext cx="914400" cy="9144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165" name="Text Box 85">
            <a:extLst>
              <a:ext uri="{FF2B5EF4-FFF2-40B4-BE49-F238E27FC236}">
                <a16:creationId xmlns:a16="http://schemas.microsoft.com/office/drawing/2014/main" id="{67CE7067-1593-54A6-E972-556C20A83959}"/>
              </a:ext>
            </a:extLst>
          </p:cNvPr>
          <p:cNvSpPr txBox="1">
            <a:spLocks noChangeArrowheads="1"/>
          </p:cNvSpPr>
          <p:nvPr/>
        </p:nvSpPr>
        <p:spPr bwMode="auto">
          <a:xfrm>
            <a:off x="609600" y="304800"/>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134" name="Text Box 86">
            <a:extLst>
              <a:ext uri="{FF2B5EF4-FFF2-40B4-BE49-F238E27FC236}">
                <a16:creationId xmlns:a16="http://schemas.microsoft.com/office/drawing/2014/main" id="{EB0CB2FA-622B-C4A1-0878-BD2C15195F0E}"/>
              </a:ext>
            </a:extLst>
          </p:cNvPr>
          <p:cNvSpPr txBox="1">
            <a:spLocks noChangeArrowheads="1"/>
          </p:cNvSpPr>
          <p:nvPr/>
        </p:nvSpPr>
        <p:spPr bwMode="auto">
          <a:xfrm>
            <a:off x="2605481" y="53130"/>
            <a:ext cx="60103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organized group that controlled things for a political party</a:t>
            </a:r>
            <a:endParaRPr kumimoji="0" lang="en-US" altLang="en-US" sz="2400" b="1"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2142" name="Text Box 94">
            <a:extLst>
              <a:ext uri="{FF2B5EF4-FFF2-40B4-BE49-F238E27FC236}">
                <a16:creationId xmlns:a16="http://schemas.microsoft.com/office/drawing/2014/main" id="{3F9A8AD2-BAC2-236C-22C6-B59AFA6D4D67}"/>
              </a:ext>
            </a:extLst>
          </p:cNvPr>
          <p:cNvSpPr txBox="1">
            <a:spLocks noChangeArrowheads="1"/>
          </p:cNvSpPr>
          <p:nvPr/>
        </p:nvSpPr>
        <p:spPr bwMode="auto">
          <a:xfrm>
            <a:off x="76200" y="79441"/>
            <a:ext cx="350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Political Machines:</a:t>
            </a:r>
          </a:p>
        </p:txBody>
      </p:sp>
      <p:sp>
        <p:nvSpPr>
          <p:cNvPr id="2144" name="Text Box 96">
            <a:extLst>
              <a:ext uri="{FF2B5EF4-FFF2-40B4-BE49-F238E27FC236}">
                <a16:creationId xmlns:a16="http://schemas.microsoft.com/office/drawing/2014/main" id="{D68721B2-5671-DFA8-3218-90DE759D09CC}"/>
              </a:ext>
            </a:extLst>
          </p:cNvPr>
          <p:cNvSpPr txBox="1">
            <a:spLocks noChangeArrowheads="1"/>
          </p:cNvSpPr>
          <p:nvPr/>
        </p:nvSpPr>
        <p:spPr bwMode="auto">
          <a:xfrm>
            <a:off x="242836" y="1828800"/>
            <a:ext cx="244009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All work together</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dirty="0">
                <a:solidFill>
                  <a:srgbClr val="000000"/>
                </a:solidFill>
                <a:cs typeface="+mn-cs"/>
              </a:rPr>
              <a:t>t</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o elect their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dirty="0">
                <a:solidFill>
                  <a:srgbClr val="000000"/>
                </a:solidFill>
                <a:cs typeface="+mn-cs"/>
              </a:rPr>
              <a:t>c</a:t>
            </a:r>
            <a:r>
              <a:rPr kumimoji="0" lang="en-US" altLang="en-US" sz="2400" b="0" i="0" u="none" strike="noStrike" kern="1200" cap="none" spc="0" normalizeH="0" baseline="0" noProof="0" dirty="0" err="1">
                <a:ln>
                  <a:noFill/>
                </a:ln>
                <a:solidFill>
                  <a:srgbClr val="000000"/>
                </a:solidFill>
                <a:effectLst/>
                <a:uLnTx/>
                <a:uFillTx/>
                <a:latin typeface="Times" panose="02020603050405020304" pitchFamily="18" charset="0"/>
                <a:ea typeface="+mn-ea"/>
                <a:cs typeface="+mn-cs"/>
              </a:rPr>
              <a:t>andidates</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&amp;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dirty="0">
                <a:solidFill>
                  <a:srgbClr val="000000"/>
                </a:solidFill>
                <a:cs typeface="+mn-cs"/>
              </a:rPr>
              <a:t>e</a:t>
            </a:r>
            <a:r>
              <a:rPr kumimoji="0" lang="en-US" altLang="en-US" sz="2400" b="0" i="0" u="none" strike="noStrike" kern="1200" cap="none" spc="0" normalizeH="0" baseline="0" noProof="0" dirty="0" err="1">
                <a:ln>
                  <a:noFill/>
                </a:ln>
                <a:solidFill>
                  <a:srgbClr val="000000"/>
                </a:solidFill>
                <a:effectLst/>
                <a:uLnTx/>
                <a:uFillTx/>
                <a:latin typeface="Times" panose="02020603050405020304" pitchFamily="18" charset="0"/>
                <a:ea typeface="+mn-ea"/>
                <a:cs typeface="+mn-cs"/>
              </a:rPr>
              <a:t>nsure</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the success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dirty="0">
                <a:solidFill>
                  <a:srgbClr val="000000"/>
                </a:solidFill>
                <a:cs typeface="+mn-cs"/>
              </a:rPr>
              <a:t>o</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f the machine</a:t>
            </a:r>
          </a:p>
        </p:txBody>
      </p:sp>
      <p:sp>
        <p:nvSpPr>
          <p:cNvPr id="2" name="TextBox 3">
            <a:extLst>
              <a:ext uri="{FF2B5EF4-FFF2-40B4-BE49-F238E27FC236}">
                <a16:creationId xmlns:a16="http://schemas.microsoft.com/office/drawing/2014/main" id="{DB53D5DF-6F02-3552-827E-B5581C70FDF4}"/>
              </a:ext>
            </a:extLst>
          </p:cNvPr>
          <p:cNvSpPr txBox="1">
            <a:spLocks noChangeArrowheads="1"/>
          </p:cNvSpPr>
          <p:nvPr/>
        </p:nvSpPr>
        <p:spPr bwMode="auto">
          <a:xfrm>
            <a:off x="6248400" y="2081955"/>
            <a:ext cx="3124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latin typeface="Calibri" panose="020F0502020204030204" pitchFamily="34" charset="0"/>
              </a:rPr>
              <a:t>Ward and precinct bosses worked to make sure</a:t>
            </a:r>
          </a:p>
          <a:p>
            <a:pPr>
              <a:spcBef>
                <a:spcPct val="0"/>
              </a:spcBef>
              <a:buFontTx/>
              <a:buNone/>
            </a:pPr>
            <a:r>
              <a:rPr lang="en-US" altLang="en-US" sz="2000" dirty="0">
                <a:latin typeface="Calibri" panose="020F0502020204030204" pitchFamily="34" charset="0"/>
              </a:rPr>
              <a:t>there would be enough votes for their “man”</a:t>
            </a:r>
          </a:p>
        </p:txBody>
      </p:sp>
      <p:pic>
        <p:nvPicPr>
          <p:cNvPr id="8" name="Picture 7" descr="A cartoon of a person with a dollar symbol on his face&#10;&#10;Description automatically generated with medium confidence">
            <a:extLst>
              <a:ext uri="{FF2B5EF4-FFF2-40B4-BE49-F238E27FC236}">
                <a16:creationId xmlns:a16="http://schemas.microsoft.com/office/drawing/2014/main" id="{1F1BC96F-8665-B60A-3A93-63380BCB0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9131" y="875505"/>
            <a:ext cx="1291738" cy="1815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3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2058"/>
                                        </p:tgtEl>
                                        <p:attrNameLst>
                                          <p:attrName>style.visibility</p:attrName>
                                        </p:attrNameLst>
                                      </p:cBhvr>
                                      <p:to>
                                        <p:strVal val="visible"/>
                                      </p:to>
                                    </p:set>
                                    <p:anim calcmode="lin" valueType="num">
                                      <p:cBhvr additive="base">
                                        <p:cTn id="20" dur="500" fill="hold"/>
                                        <p:tgtEl>
                                          <p:spTgt spid="2058"/>
                                        </p:tgtEl>
                                        <p:attrNameLst>
                                          <p:attrName>ppt_x</p:attrName>
                                        </p:attrNameLst>
                                      </p:cBhvr>
                                      <p:tavLst>
                                        <p:tav tm="0">
                                          <p:val>
                                            <p:strVal val="#ppt_x"/>
                                          </p:val>
                                        </p:tav>
                                        <p:tav tm="100000">
                                          <p:val>
                                            <p:strVal val="#ppt_x"/>
                                          </p:val>
                                        </p:tav>
                                      </p:tavLst>
                                    </p:anim>
                                    <p:anim calcmode="lin" valueType="num">
                                      <p:cBhvr additive="base">
                                        <p:cTn id="21"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additive="base">
                                        <p:cTn id="26" dur="500" fill="hold"/>
                                        <p:tgtEl>
                                          <p:spTgt spid="2052"/>
                                        </p:tgtEl>
                                        <p:attrNameLst>
                                          <p:attrName>ppt_x</p:attrName>
                                        </p:attrNameLst>
                                      </p:cBhvr>
                                      <p:tavLst>
                                        <p:tav tm="0">
                                          <p:val>
                                            <p:strVal val="#ppt_x"/>
                                          </p:val>
                                        </p:tav>
                                        <p:tav tm="100000">
                                          <p:val>
                                            <p:strVal val="#ppt_x"/>
                                          </p:val>
                                        </p:tav>
                                      </p:tavLst>
                                    </p:anim>
                                    <p:anim calcmode="lin" valueType="num">
                                      <p:cBhvr additive="base">
                                        <p:cTn id="2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051"/>
                                        </p:tgtEl>
                                        <p:attrNameLst>
                                          <p:attrName>style.visibility</p:attrName>
                                        </p:attrNameLst>
                                      </p:cBhvr>
                                      <p:to>
                                        <p:strVal val="visible"/>
                                      </p:to>
                                    </p:set>
                                    <p:anim calcmode="lin" valueType="num">
                                      <p:cBhvr additive="base">
                                        <p:cTn id="32" dur="500" fill="hold"/>
                                        <p:tgtEl>
                                          <p:spTgt spid="2051"/>
                                        </p:tgtEl>
                                        <p:attrNameLst>
                                          <p:attrName>ppt_x</p:attrName>
                                        </p:attrNameLst>
                                      </p:cBhvr>
                                      <p:tavLst>
                                        <p:tav tm="0">
                                          <p:val>
                                            <p:strVal val="#ppt_x"/>
                                          </p:val>
                                        </p:tav>
                                        <p:tav tm="100000">
                                          <p:val>
                                            <p:strVal val="#ppt_x"/>
                                          </p:val>
                                        </p:tav>
                                      </p:tavLst>
                                    </p:anim>
                                    <p:anim calcmode="lin" valueType="num">
                                      <p:cBhvr additive="base">
                                        <p:cTn id="33"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nodeType="clickEffect">
                                  <p:stCondLst>
                                    <p:cond delay="0"/>
                                  </p:stCondLst>
                                  <p:childTnLst>
                                    <p:set>
                                      <p:cBhvr>
                                        <p:cTn id="37" dur="1" fill="hold">
                                          <p:stCondLst>
                                            <p:cond delay="0"/>
                                          </p:stCondLst>
                                        </p:cTn>
                                        <p:tgtEl>
                                          <p:spTgt spid="2132"/>
                                        </p:tgtEl>
                                        <p:attrNameLst>
                                          <p:attrName>style.visibility</p:attrName>
                                        </p:attrNameLst>
                                      </p:cBhvr>
                                      <p:to>
                                        <p:strVal val="visible"/>
                                      </p:to>
                                    </p:set>
                                    <p:animEffect transition="in" filter="slide(fromBottom)">
                                      <p:cBhvr>
                                        <p:cTn id="38" dur="500"/>
                                        <p:tgtEl>
                                          <p:spTgt spid="21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12" fill="hold" nodeType="clickEffect">
                                  <p:stCondLst>
                                    <p:cond delay="0"/>
                                  </p:stCondLst>
                                  <p:childTnLst>
                                    <p:set>
                                      <p:cBhvr>
                                        <p:cTn id="42" dur="1" fill="hold">
                                          <p:stCondLst>
                                            <p:cond delay="0"/>
                                          </p:stCondLst>
                                        </p:cTn>
                                        <p:tgtEl>
                                          <p:spTgt spid="2060"/>
                                        </p:tgtEl>
                                        <p:attrNameLst>
                                          <p:attrName>style.visibility</p:attrName>
                                        </p:attrNameLst>
                                      </p:cBhvr>
                                      <p:to>
                                        <p:strVal val="visible"/>
                                      </p:to>
                                    </p:set>
                                    <p:animEffect transition="in" filter="strips(downLeft)">
                                      <p:cBhvr>
                                        <p:cTn id="43" dur="500"/>
                                        <p:tgtEl>
                                          <p:spTgt spid="206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1" presetClass="entr" presetSubtype="4" fill="hold" nodeType="clickEffect">
                                  <p:stCondLst>
                                    <p:cond delay="0"/>
                                  </p:stCondLst>
                                  <p:childTnLst>
                                    <p:set>
                                      <p:cBhvr>
                                        <p:cTn id="47" dur="1" fill="hold">
                                          <p:stCondLst>
                                            <p:cond delay="0"/>
                                          </p:stCondLst>
                                        </p:cTn>
                                        <p:tgtEl>
                                          <p:spTgt spid="2124"/>
                                        </p:tgtEl>
                                        <p:attrNameLst>
                                          <p:attrName>style.visibility</p:attrName>
                                        </p:attrNameLst>
                                      </p:cBhvr>
                                      <p:to>
                                        <p:strVal val="visible"/>
                                      </p:to>
                                    </p:set>
                                    <p:animEffect transition="in" filter="wheel(4)">
                                      <p:cBhvr>
                                        <p:cTn id="48" dur="2000"/>
                                        <p:tgtEl>
                                          <p:spTgt spid="2124"/>
                                        </p:tgtEl>
                                      </p:cBhvr>
                                    </p:animEffect>
                                  </p:childTnLst>
                                </p:cTn>
                              </p:par>
                              <p:par>
                                <p:cTn id="49" presetID="21" presetClass="entr" presetSubtype="4" fill="hold" nodeType="withEffect">
                                  <p:stCondLst>
                                    <p:cond delay="0"/>
                                  </p:stCondLst>
                                  <p:childTnLst>
                                    <p:set>
                                      <p:cBhvr>
                                        <p:cTn id="50" dur="1" fill="hold">
                                          <p:stCondLst>
                                            <p:cond delay="0"/>
                                          </p:stCondLst>
                                        </p:cTn>
                                        <p:tgtEl>
                                          <p:spTgt spid="2123"/>
                                        </p:tgtEl>
                                        <p:attrNameLst>
                                          <p:attrName>style.visibility</p:attrName>
                                        </p:attrNameLst>
                                      </p:cBhvr>
                                      <p:to>
                                        <p:strVal val="visible"/>
                                      </p:to>
                                    </p:set>
                                    <p:animEffect transition="in" filter="wheel(4)">
                                      <p:cBhvr>
                                        <p:cTn id="51" dur="2000"/>
                                        <p:tgtEl>
                                          <p:spTgt spid="2123"/>
                                        </p:tgtEl>
                                      </p:cBhvr>
                                    </p:animEffect>
                                  </p:childTnLst>
                                </p:cTn>
                              </p:par>
                              <p:par>
                                <p:cTn id="52" presetID="21" presetClass="entr" presetSubtype="4" fill="hold" nodeType="withEffect">
                                  <p:stCondLst>
                                    <p:cond delay="0"/>
                                  </p:stCondLst>
                                  <p:childTnLst>
                                    <p:set>
                                      <p:cBhvr>
                                        <p:cTn id="53" dur="1" fill="hold">
                                          <p:stCondLst>
                                            <p:cond delay="0"/>
                                          </p:stCondLst>
                                        </p:cTn>
                                        <p:tgtEl>
                                          <p:spTgt spid="2126"/>
                                        </p:tgtEl>
                                        <p:attrNameLst>
                                          <p:attrName>style.visibility</p:attrName>
                                        </p:attrNameLst>
                                      </p:cBhvr>
                                      <p:to>
                                        <p:strVal val="visible"/>
                                      </p:to>
                                    </p:set>
                                    <p:animEffect transition="in" filter="wheel(4)">
                                      <p:cBhvr>
                                        <p:cTn id="54" dur="2000"/>
                                        <p:tgtEl>
                                          <p:spTgt spid="2126"/>
                                        </p:tgtEl>
                                      </p:cBhvr>
                                    </p:animEffect>
                                  </p:childTnLst>
                                </p:cTn>
                              </p:par>
                              <p:par>
                                <p:cTn id="55" presetID="21" presetClass="entr" presetSubtype="4" fill="hold" nodeType="withEffect">
                                  <p:stCondLst>
                                    <p:cond delay="0"/>
                                  </p:stCondLst>
                                  <p:childTnLst>
                                    <p:set>
                                      <p:cBhvr>
                                        <p:cTn id="56" dur="1" fill="hold">
                                          <p:stCondLst>
                                            <p:cond delay="0"/>
                                          </p:stCondLst>
                                        </p:cTn>
                                        <p:tgtEl>
                                          <p:spTgt spid="2125"/>
                                        </p:tgtEl>
                                        <p:attrNameLst>
                                          <p:attrName>style.visibility</p:attrName>
                                        </p:attrNameLst>
                                      </p:cBhvr>
                                      <p:to>
                                        <p:strVal val="visible"/>
                                      </p:to>
                                    </p:set>
                                    <p:animEffect transition="in" filter="wheel(4)">
                                      <p:cBhvr>
                                        <p:cTn id="57" dur="2000"/>
                                        <p:tgtEl>
                                          <p:spTgt spid="2125"/>
                                        </p:tgtEl>
                                      </p:cBhvr>
                                    </p:animEffect>
                                  </p:childTnLst>
                                </p:cTn>
                              </p:par>
                              <p:par>
                                <p:cTn id="58" presetID="21" presetClass="entr" presetSubtype="4" fill="hold" nodeType="withEffect">
                                  <p:stCondLst>
                                    <p:cond delay="0"/>
                                  </p:stCondLst>
                                  <p:childTnLst>
                                    <p:set>
                                      <p:cBhvr>
                                        <p:cTn id="59" dur="1" fill="hold">
                                          <p:stCondLst>
                                            <p:cond delay="0"/>
                                          </p:stCondLst>
                                        </p:cTn>
                                        <p:tgtEl>
                                          <p:spTgt spid="2116"/>
                                        </p:tgtEl>
                                        <p:attrNameLst>
                                          <p:attrName>style.visibility</p:attrName>
                                        </p:attrNameLst>
                                      </p:cBhvr>
                                      <p:to>
                                        <p:strVal val="visible"/>
                                      </p:to>
                                    </p:set>
                                    <p:animEffect transition="in" filter="wheel(4)">
                                      <p:cBhvr>
                                        <p:cTn id="60" dur="2000"/>
                                        <p:tgtEl>
                                          <p:spTgt spid="211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1" presetClass="entr" presetSubtype="4" fill="hold" nodeType="clickEffect">
                                  <p:stCondLst>
                                    <p:cond delay="0"/>
                                  </p:stCondLst>
                                  <p:childTnLst>
                                    <p:set>
                                      <p:cBhvr>
                                        <p:cTn id="64" dur="1" fill="hold">
                                          <p:stCondLst>
                                            <p:cond delay="0"/>
                                          </p:stCondLst>
                                        </p:cTn>
                                        <p:tgtEl>
                                          <p:spTgt spid="2127"/>
                                        </p:tgtEl>
                                        <p:attrNameLst>
                                          <p:attrName>style.visibility</p:attrName>
                                        </p:attrNameLst>
                                      </p:cBhvr>
                                      <p:to>
                                        <p:strVal val="visible"/>
                                      </p:to>
                                    </p:set>
                                    <p:animEffect transition="in" filter="wheel(4)">
                                      <p:cBhvr>
                                        <p:cTn id="65" dur="2000"/>
                                        <p:tgtEl>
                                          <p:spTgt spid="2127"/>
                                        </p:tgtEl>
                                      </p:cBhvr>
                                    </p:animEffect>
                                  </p:childTnLst>
                                </p:cTn>
                              </p:par>
                              <p:par>
                                <p:cTn id="66" presetID="21" presetClass="entr" presetSubtype="4" fill="hold" nodeType="withEffect">
                                  <p:stCondLst>
                                    <p:cond delay="0"/>
                                  </p:stCondLst>
                                  <p:childTnLst>
                                    <p:set>
                                      <p:cBhvr>
                                        <p:cTn id="67" dur="1" fill="hold">
                                          <p:stCondLst>
                                            <p:cond delay="0"/>
                                          </p:stCondLst>
                                        </p:cTn>
                                        <p:tgtEl>
                                          <p:spTgt spid="2129"/>
                                        </p:tgtEl>
                                        <p:attrNameLst>
                                          <p:attrName>style.visibility</p:attrName>
                                        </p:attrNameLst>
                                      </p:cBhvr>
                                      <p:to>
                                        <p:strVal val="visible"/>
                                      </p:to>
                                    </p:set>
                                    <p:animEffect transition="in" filter="wheel(4)">
                                      <p:cBhvr>
                                        <p:cTn id="68" dur="2000"/>
                                        <p:tgtEl>
                                          <p:spTgt spid="2129"/>
                                        </p:tgtEl>
                                      </p:cBhvr>
                                    </p:animEffect>
                                  </p:childTnLst>
                                </p:cTn>
                              </p:par>
                              <p:par>
                                <p:cTn id="69" presetID="21" presetClass="entr" presetSubtype="4" fill="hold" nodeType="withEffect">
                                  <p:stCondLst>
                                    <p:cond delay="0"/>
                                  </p:stCondLst>
                                  <p:childTnLst>
                                    <p:set>
                                      <p:cBhvr>
                                        <p:cTn id="70" dur="1" fill="hold">
                                          <p:stCondLst>
                                            <p:cond delay="0"/>
                                          </p:stCondLst>
                                        </p:cTn>
                                        <p:tgtEl>
                                          <p:spTgt spid="2128"/>
                                        </p:tgtEl>
                                        <p:attrNameLst>
                                          <p:attrName>style.visibility</p:attrName>
                                        </p:attrNameLst>
                                      </p:cBhvr>
                                      <p:to>
                                        <p:strVal val="visible"/>
                                      </p:to>
                                    </p:set>
                                    <p:animEffect transition="in" filter="wheel(4)">
                                      <p:cBhvr>
                                        <p:cTn id="71" dur="2000"/>
                                        <p:tgtEl>
                                          <p:spTgt spid="2128"/>
                                        </p:tgtEl>
                                      </p:cBhvr>
                                    </p:animEffect>
                                  </p:childTnLst>
                                </p:cTn>
                              </p:par>
                              <p:par>
                                <p:cTn id="72" presetID="21" presetClass="entr" presetSubtype="4" fill="hold" nodeType="withEffect">
                                  <p:stCondLst>
                                    <p:cond delay="0"/>
                                  </p:stCondLst>
                                  <p:childTnLst>
                                    <p:set>
                                      <p:cBhvr>
                                        <p:cTn id="73" dur="1" fill="hold">
                                          <p:stCondLst>
                                            <p:cond delay="0"/>
                                          </p:stCondLst>
                                        </p:cTn>
                                        <p:tgtEl>
                                          <p:spTgt spid="2131"/>
                                        </p:tgtEl>
                                        <p:attrNameLst>
                                          <p:attrName>style.visibility</p:attrName>
                                        </p:attrNameLst>
                                      </p:cBhvr>
                                      <p:to>
                                        <p:strVal val="visible"/>
                                      </p:to>
                                    </p:set>
                                    <p:animEffect transition="in" filter="wheel(4)">
                                      <p:cBhvr>
                                        <p:cTn id="74" dur="2000"/>
                                        <p:tgtEl>
                                          <p:spTgt spid="2131"/>
                                        </p:tgtEl>
                                      </p:cBhvr>
                                    </p:animEffect>
                                  </p:childTnLst>
                                </p:cTn>
                              </p:par>
                              <p:par>
                                <p:cTn id="75" presetID="21" presetClass="entr" presetSubtype="4" fill="hold" nodeType="withEffect">
                                  <p:stCondLst>
                                    <p:cond delay="0"/>
                                  </p:stCondLst>
                                  <p:childTnLst>
                                    <p:set>
                                      <p:cBhvr>
                                        <p:cTn id="76" dur="1" fill="hold">
                                          <p:stCondLst>
                                            <p:cond delay="0"/>
                                          </p:stCondLst>
                                        </p:cTn>
                                        <p:tgtEl>
                                          <p:spTgt spid="2130"/>
                                        </p:tgtEl>
                                        <p:attrNameLst>
                                          <p:attrName>style.visibility</p:attrName>
                                        </p:attrNameLst>
                                      </p:cBhvr>
                                      <p:to>
                                        <p:strVal val="visible"/>
                                      </p:to>
                                    </p:set>
                                    <p:animEffect transition="in" filter="wheel(4)">
                                      <p:cBhvr>
                                        <p:cTn id="77" dur="2000"/>
                                        <p:tgtEl>
                                          <p:spTgt spid="213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2" presetClass="entr" presetSubtype="4" fill="hold" nodeType="clickEffect">
                                  <p:stCondLst>
                                    <p:cond delay="0"/>
                                  </p:stCondLst>
                                  <p:childTnLst>
                                    <p:set>
                                      <p:cBhvr>
                                        <p:cTn id="81" dur="1" fill="hold">
                                          <p:stCondLst>
                                            <p:cond delay="0"/>
                                          </p:stCondLst>
                                        </p:cTn>
                                        <p:tgtEl>
                                          <p:spTgt spid="2059"/>
                                        </p:tgtEl>
                                        <p:attrNameLst>
                                          <p:attrName>style.visibility</p:attrName>
                                        </p:attrNameLst>
                                      </p:cBhvr>
                                      <p:to>
                                        <p:strVal val="visible"/>
                                      </p:to>
                                    </p:set>
                                    <p:animEffect transition="in" filter="slide(fromBottom)">
                                      <p:cBhvr>
                                        <p:cTn id="82" dur="500"/>
                                        <p:tgtEl>
                                          <p:spTgt spid="205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1" presetClass="entr" presetSubtype="4" fill="hold" nodeType="clickEffect">
                                  <p:stCondLst>
                                    <p:cond delay="0"/>
                                  </p:stCondLst>
                                  <p:childTnLst>
                                    <p:set>
                                      <p:cBhvr>
                                        <p:cTn id="86" dur="1" fill="hold">
                                          <p:stCondLst>
                                            <p:cond delay="0"/>
                                          </p:stCondLst>
                                        </p:cTn>
                                        <p:tgtEl>
                                          <p:spTgt spid="2107"/>
                                        </p:tgtEl>
                                        <p:attrNameLst>
                                          <p:attrName>style.visibility</p:attrName>
                                        </p:attrNameLst>
                                      </p:cBhvr>
                                      <p:to>
                                        <p:strVal val="visible"/>
                                      </p:to>
                                    </p:set>
                                    <p:animEffect transition="in" filter="wheel(4)">
                                      <p:cBhvr>
                                        <p:cTn id="87" dur="2000"/>
                                        <p:tgtEl>
                                          <p:spTgt spid="2107"/>
                                        </p:tgtEl>
                                      </p:cBhvr>
                                    </p:animEffect>
                                  </p:childTnLst>
                                </p:cTn>
                              </p:par>
                              <p:par>
                                <p:cTn id="88" presetID="21" presetClass="entr" presetSubtype="4" fill="hold" nodeType="withEffect">
                                  <p:stCondLst>
                                    <p:cond delay="0"/>
                                  </p:stCondLst>
                                  <p:childTnLst>
                                    <p:set>
                                      <p:cBhvr>
                                        <p:cTn id="89" dur="1" fill="hold">
                                          <p:stCondLst>
                                            <p:cond delay="0"/>
                                          </p:stCondLst>
                                        </p:cTn>
                                        <p:tgtEl>
                                          <p:spTgt spid="2108"/>
                                        </p:tgtEl>
                                        <p:attrNameLst>
                                          <p:attrName>style.visibility</p:attrName>
                                        </p:attrNameLst>
                                      </p:cBhvr>
                                      <p:to>
                                        <p:strVal val="visible"/>
                                      </p:to>
                                    </p:set>
                                    <p:animEffect transition="in" filter="wheel(4)">
                                      <p:cBhvr>
                                        <p:cTn id="90" dur="2000"/>
                                        <p:tgtEl>
                                          <p:spTgt spid="2108"/>
                                        </p:tgtEl>
                                      </p:cBhvr>
                                    </p:animEffect>
                                  </p:childTnLst>
                                </p:cTn>
                              </p:par>
                              <p:par>
                                <p:cTn id="91" presetID="21" presetClass="entr" presetSubtype="4" fill="hold" nodeType="withEffect">
                                  <p:stCondLst>
                                    <p:cond delay="0"/>
                                  </p:stCondLst>
                                  <p:childTnLst>
                                    <p:set>
                                      <p:cBhvr>
                                        <p:cTn id="92" dur="1" fill="hold">
                                          <p:stCondLst>
                                            <p:cond delay="0"/>
                                          </p:stCondLst>
                                        </p:cTn>
                                        <p:tgtEl>
                                          <p:spTgt spid="2114"/>
                                        </p:tgtEl>
                                        <p:attrNameLst>
                                          <p:attrName>style.visibility</p:attrName>
                                        </p:attrNameLst>
                                      </p:cBhvr>
                                      <p:to>
                                        <p:strVal val="visible"/>
                                      </p:to>
                                    </p:set>
                                    <p:animEffect transition="in" filter="wheel(4)">
                                      <p:cBhvr>
                                        <p:cTn id="93" dur="2000"/>
                                        <p:tgtEl>
                                          <p:spTgt spid="2114"/>
                                        </p:tgtEl>
                                      </p:cBhvr>
                                    </p:animEffect>
                                  </p:childTnLst>
                                </p:cTn>
                              </p:par>
                              <p:par>
                                <p:cTn id="94" presetID="21" presetClass="entr" presetSubtype="4" fill="hold" nodeType="withEffect">
                                  <p:stCondLst>
                                    <p:cond delay="0"/>
                                  </p:stCondLst>
                                  <p:childTnLst>
                                    <p:set>
                                      <p:cBhvr>
                                        <p:cTn id="95" dur="1" fill="hold">
                                          <p:stCondLst>
                                            <p:cond delay="0"/>
                                          </p:stCondLst>
                                        </p:cTn>
                                        <p:tgtEl>
                                          <p:spTgt spid="2115"/>
                                        </p:tgtEl>
                                        <p:attrNameLst>
                                          <p:attrName>style.visibility</p:attrName>
                                        </p:attrNameLst>
                                      </p:cBhvr>
                                      <p:to>
                                        <p:strVal val="visible"/>
                                      </p:to>
                                    </p:set>
                                    <p:animEffect transition="in" filter="wheel(4)">
                                      <p:cBhvr>
                                        <p:cTn id="96" dur="2000"/>
                                        <p:tgtEl>
                                          <p:spTgt spid="2115"/>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5" presetClass="entr" presetSubtype="0" fill="hold" nodeType="clickEffect">
                                  <p:stCondLst>
                                    <p:cond delay="0"/>
                                  </p:stCondLst>
                                  <p:childTnLst>
                                    <p:set>
                                      <p:cBhvr>
                                        <p:cTn id="100" dur="1" fill="hold">
                                          <p:stCondLst>
                                            <p:cond delay="0"/>
                                          </p:stCondLst>
                                        </p:cTn>
                                        <p:tgtEl>
                                          <p:spTgt spid="2109"/>
                                        </p:tgtEl>
                                        <p:attrNameLst>
                                          <p:attrName>style.visibility</p:attrName>
                                        </p:attrNameLst>
                                      </p:cBhvr>
                                      <p:to>
                                        <p:strVal val="visible"/>
                                      </p:to>
                                    </p:set>
                                    <p:anim calcmode="lin" valueType="num">
                                      <p:cBhvr>
                                        <p:cTn id="101" dur="1000" fill="hold"/>
                                        <p:tgtEl>
                                          <p:spTgt spid="2109"/>
                                        </p:tgtEl>
                                        <p:attrNameLst>
                                          <p:attrName>ppt_w</p:attrName>
                                        </p:attrNameLst>
                                      </p:cBhvr>
                                      <p:tavLst>
                                        <p:tav tm="0">
                                          <p:val>
                                            <p:strVal val="#ppt_w*0.70"/>
                                          </p:val>
                                        </p:tav>
                                        <p:tav tm="100000">
                                          <p:val>
                                            <p:strVal val="#ppt_w"/>
                                          </p:val>
                                        </p:tav>
                                      </p:tavLst>
                                    </p:anim>
                                    <p:anim calcmode="lin" valueType="num">
                                      <p:cBhvr>
                                        <p:cTn id="102" dur="1000" fill="hold"/>
                                        <p:tgtEl>
                                          <p:spTgt spid="2109"/>
                                        </p:tgtEl>
                                        <p:attrNameLst>
                                          <p:attrName>ppt_h</p:attrName>
                                        </p:attrNameLst>
                                      </p:cBhvr>
                                      <p:tavLst>
                                        <p:tav tm="0">
                                          <p:val>
                                            <p:strVal val="#ppt_h"/>
                                          </p:val>
                                        </p:tav>
                                        <p:tav tm="100000">
                                          <p:val>
                                            <p:strVal val="#ppt_h"/>
                                          </p:val>
                                        </p:tav>
                                      </p:tavLst>
                                    </p:anim>
                                    <p:animEffect transition="in" filter="fade">
                                      <p:cBhvr>
                                        <p:cTn id="103" dur="1000"/>
                                        <p:tgtEl>
                                          <p:spTgt spid="2109"/>
                                        </p:tgtEl>
                                      </p:cBhvr>
                                    </p:animEffect>
                                  </p:childTnLst>
                                </p:cTn>
                              </p:par>
                              <p:par>
                                <p:cTn id="104" presetID="55" presetClass="entr" presetSubtype="0" fill="hold" nodeType="withEffect">
                                  <p:stCondLst>
                                    <p:cond delay="0"/>
                                  </p:stCondLst>
                                  <p:childTnLst>
                                    <p:set>
                                      <p:cBhvr>
                                        <p:cTn id="105" dur="1" fill="hold">
                                          <p:stCondLst>
                                            <p:cond delay="0"/>
                                          </p:stCondLst>
                                        </p:cTn>
                                        <p:tgtEl>
                                          <p:spTgt spid="2111"/>
                                        </p:tgtEl>
                                        <p:attrNameLst>
                                          <p:attrName>style.visibility</p:attrName>
                                        </p:attrNameLst>
                                      </p:cBhvr>
                                      <p:to>
                                        <p:strVal val="visible"/>
                                      </p:to>
                                    </p:set>
                                    <p:anim calcmode="lin" valueType="num">
                                      <p:cBhvr>
                                        <p:cTn id="106" dur="1000" fill="hold"/>
                                        <p:tgtEl>
                                          <p:spTgt spid="2111"/>
                                        </p:tgtEl>
                                        <p:attrNameLst>
                                          <p:attrName>ppt_w</p:attrName>
                                        </p:attrNameLst>
                                      </p:cBhvr>
                                      <p:tavLst>
                                        <p:tav tm="0">
                                          <p:val>
                                            <p:strVal val="#ppt_w*0.70"/>
                                          </p:val>
                                        </p:tav>
                                        <p:tav tm="100000">
                                          <p:val>
                                            <p:strVal val="#ppt_w"/>
                                          </p:val>
                                        </p:tav>
                                      </p:tavLst>
                                    </p:anim>
                                    <p:anim calcmode="lin" valueType="num">
                                      <p:cBhvr>
                                        <p:cTn id="107" dur="1000" fill="hold"/>
                                        <p:tgtEl>
                                          <p:spTgt spid="2111"/>
                                        </p:tgtEl>
                                        <p:attrNameLst>
                                          <p:attrName>ppt_h</p:attrName>
                                        </p:attrNameLst>
                                      </p:cBhvr>
                                      <p:tavLst>
                                        <p:tav tm="0">
                                          <p:val>
                                            <p:strVal val="#ppt_h"/>
                                          </p:val>
                                        </p:tav>
                                        <p:tav tm="100000">
                                          <p:val>
                                            <p:strVal val="#ppt_h"/>
                                          </p:val>
                                        </p:tav>
                                      </p:tavLst>
                                    </p:anim>
                                    <p:animEffect transition="in" filter="fade">
                                      <p:cBhvr>
                                        <p:cTn id="108" dur="1000"/>
                                        <p:tgtEl>
                                          <p:spTgt spid="2111"/>
                                        </p:tgtEl>
                                      </p:cBhvr>
                                    </p:animEffect>
                                  </p:childTnLst>
                                </p:cTn>
                              </p:par>
                              <p:par>
                                <p:cTn id="109" presetID="55" presetClass="entr" presetSubtype="0" fill="hold" nodeType="withEffect">
                                  <p:stCondLst>
                                    <p:cond delay="0"/>
                                  </p:stCondLst>
                                  <p:childTnLst>
                                    <p:set>
                                      <p:cBhvr>
                                        <p:cTn id="110" dur="1" fill="hold">
                                          <p:stCondLst>
                                            <p:cond delay="0"/>
                                          </p:stCondLst>
                                        </p:cTn>
                                        <p:tgtEl>
                                          <p:spTgt spid="2112"/>
                                        </p:tgtEl>
                                        <p:attrNameLst>
                                          <p:attrName>style.visibility</p:attrName>
                                        </p:attrNameLst>
                                      </p:cBhvr>
                                      <p:to>
                                        <p:strVal val="visible"/>
                                      </p:to>
                                    </p:set>
                                    <p:anim calcmode="lin" valueType="num">
                                      <p:cBhvr>
                                        <p:cTn id="111" dur="1000" fill="hold"/>
                                        <p:tgtEl>
                                          <p:spTgt spid="2112"/>
                                        </p:tgtEl>
                                        <p:attrNameLst>
                                          <p:attrName>ppt_w</p:attrName>
                                        </p:attrNameLst>
                                      </p:cBhvr>
                                      <p:tavLst>
                                        <p:tav tm="0">
                                          <p:val>
                                            <p:strVal val="#ppt_w*0.70"/>
                                          </p:val>
                                        </p:tav>
                                        <p:tav tm="100000">
                                          <p:val>
                                            <p:strVal val="#ppt_w"/>
                                          </p:val>
                                        </p:tav>
                                      </p:tavLst>
                                    </p:anim>
                                    <p:anim calcmode="lin" valueType="num">
                                      <p:cBhvr>
                                        <p:cTn id="112" dur="1000" fill="hold"/>
                                        <p:tgtEl>
                                          <p:spTgt spid="2112"/>
                                        </p:tgtEl>
                                        <p:attrNameLst>
                                          <p:attrName>ppt_h</p:attrName>
                                        </p:attrNameLst>
                                      </p:cBhvr>
                                      <p:tavLst>
                                        <p:tav tm="0">
                                          <p:val>
                                            <p:strVal val="#ppt_h"/>
                                          </p:val>
                                        </p:tav>
                                        <p:tav tm="100000">
                                          <p:val>
                                            <p:strVal val="#ppt_h"/>
                                          </p:val>
                                        </p:tav>
                                      </p:tavLst>
                                    </p:anim>
                                    <p:animEffect transition="in" filter="fade">
                                      <p:cBhvr>
                                        <p:cTn id="113" dur="1000"/>
                                        <p:tgtEl>
                                          <p:spTgt spid="2112"/>
                                        </p:tgtEl>
                                      </p:cBhvr>
                                    </p:animEffect>
                                  </p:childTnLst>
                                </p:cTn>
                              </p:par>
                              <p:par>
                                <p:cTn id="114" presetID="55" presetClass="entr" presetSubtype="0" fill="hold" nodeType="withEffect">
                                  <p:stCondLst>
                                    <p:cond delay="0"/>
                                  </p:stCondLst>
                                  <p:childTnLst>
                                    <p:set>
                                      <p:cBhvr>
                                        <p:cTn id="115" dur="1" fill="hold">
                                          <p:stCondLst>
                                            <p:cond delay="0"/>
                                          </p:stCondLst>
                                        </p:cTn>
                                        <p:tgtEl>
                                          <p:spTgt spid="2113"/>
                                        </p:tgtEl>
                                        <p:attrNameLst>
                                          <p:attrName>style.visibility</p:attrName>
                                        </p:attrNameLst>
                                      </p:cBhvr>
                                      <p:to>
                                        <p:strVal val="visible"/>
                                      </p:to>
                                    </p:set>
                                    <p:anim calcmode="lin" valueType="num">
                                      <p:cBhvr>
                                        <p:cTn id="116" dur="1000" fill="hold"/>
                                        <p:tgtEl>
                                          <p:spTgt spid="2113"/>
                                        </p:tgtEl>
                                        <p:attrNameLst>
                                          <p:attrName>ppt_w</p:attrName>
                                        </p:attrNameLst>
                                      </p:cBhvr>
                                      <p:tavLst>
                                        <p:tav tm="0">
                                          <p:val>
                                            <p:strVal val="#ppt_w*0.70"/>
                                          </p:val>
                                        </p:tav>
                                        <p:tav tm="100000">
                                          <p:val>
                                            <p:strVal val="#ppt_w"/>
                                          </p:val>
                                        </p:tav>
                                      </p:tavLst>
                                    </p:anim>
                                    <p:anim calcmode="lin" valueType="num">
                                      <p:cBhvr>
                                        <p:cTn id="117" dur="1000" fill="hold"/>
                                        <p:tgtEl>
                                          <p:spTgt spid="2113"/>
                                        </p:tgtEl>
                                        <p:attrNameLst>
                                          <p:attrName>ppt_h</p:attrName>
                                        </p:attrNameLst>
                                      </p:cBhvr>
                                      <p:tavLst>
                                        <p:tav tm="0">
                                          <p:val>
                                            <p:strVal val="#ppt_h"/>
                                          </p:val>
                                        </p:tav>
                                        <p:tav tm="100000">
                                          <p:val>
                                            <p:strVal val="#ppt_h"/>
                                          </p:val>
                                        </p:tav>
                                      </p:tavLst>
                                    </p:anim>
                                    <p:animEffect transition="in" filter="fade">
                                      <p:cBhvr>
                                        <p:cTn id="118" dur="1000"/>
                                        <p:tgtEl>
                                          <p:spTgt spid="2113"/>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 presetClass="entr" presetSubtype="4" fill="hold" nodeType="clickEffect">
                                  <p:stCondLst>
                                    <p:cond delay="0"/>
                                  </p:stCondLst>
                                  <p:childTnLst>
                                    <p:set>
                                      <p:cBhvr>
                                        <p:cTn id="122" dur="1" fill="hold">
                                          <p:stCondLst>
                                            <p:cond delay="0"/>
                                          </p:stCondLst>
                                        </p:cTn>
                                        <p:tgtEl>
                                          <p:spTgt spid="2054"/>
                                        </p:tgtEl>
                                        <p:attrNameLst>
                                          <p:attrName>style.visibility</p:attrName>
                                        </p:attrNameLst>
                                      </p:cBhvr>
                                      <p:to>
                                        <p:strVal val="visible"/>
                                      </p:to>
                                    </p:set>
                                    <p:anim calcmode="lin" valueType="num">
                                      <p:cBhvr additive="base">
                                        <p:cTn id="123" dur="500" fill="hold"/>
                                        <p:tgtEl>
                                          <p:spTgt spid="2054"/>
                                        </p:tgtEl>
                                        <p:attrNameLst>
                                          <p:attrName>ppt_x</p:attrName>
                                        </p:attrNameLst>
                                      </p:cBhvr>
                                      <p:tavLst>
                                        <p:tav tm="0">
                                          <p:val>
                                            <p:strVal val="#ppt_x"/>
                                          </p:val>
                                        </p:tav>
                                        <p:tav tm="100000">
                                          <p:val>
                                            <p:strVal val="#ppt_x"/>
                                          </p:val>
                                        </p:tav>
                                      </p:tavLst>
                                    </p:anim>
                                    <p:anim calcmode="lin" valueType="num">
                                      <p:cBhvr additive="base">
                                        <p:cTn id="124"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2" presetClass="entr" presetSubtype="4" fill="hold" nodeType="clickEffect">
                                  <p:stCondLst>
                                    <p:cond delay="0"/>
                                  </p:stCondLst>
                                  <p:childTnLst>
                                    <p:set>
                                      <p:cBhvr>
                                        <p:cTn id="128" dur="1" fill="hold">
                                          <p:stCondLst>
                                            <p:cond delay="0"/>
                                          </p:stCondLst>
                                        </p:cTn>
                                        <p:tgtEl>
                                          <p:spTgt spid="2065"/>
                                        </p:tgtEl>
                                        <p:attrNameLst>
                                          <p:attrName>style.visibility</p:attrName>
                                        </p:attrNameLst>
                                      </p:cBhvr>
                                      <p:to>
                                        <p:strVal val="visible"/>
                                      </p:to>
                                    </p:set>
                                    <p:animEffect transition="in" filter="wipe(down)">
                                      <p:cBhvr>
                                        <p:cTn id="129" dur="500"/>
                                        <p:tgtEl>
                                          <p:spTgt spid="2065"/>
                                        </p:tgtEl>
                                      </p:cBhvr>
                                    </p:animEffect>
                                  </p:childTnLst>
                                </p:cTn>
                              </p:par>
                              <p:par>
                                <p:cTn id="130" presetID="22" presetClass="entr" presetSubtype="4" fill="hold" nodeType="withEffect">
                                  <p:stCondLst>
                                    <p:cond delay="0"/>
                                  </p:stCondLst>
                                  <p:childTnLst>
                                    <p:set>
                                      <p:cBhvr>
                                        <p:cTn id="131" dur="1" fill="hold">
                                          <p:stCondLst>
                                            <p:cond delay="0"/>
                                          </p:stCondLst>
                                        </p:cTn>
                                        <p:tgtEl>
                                          <p:spTgt spid="2066"/>
                                        </p:tgtEl>
                                        <p:attrNameLst>
                                          <p:attrName>style.visibility</p:attrName>
                                        </p:attrNameLst>
                                      </p:cBhvr>
                                      <p:to>
                                        <p:strVal val="visible"/>
                                      </p:to>
                                    </p:set>
                                    <p:animEffect transition="in" filter="wipe(down)">
                                      <p:cBhvr>
                                        <p:cTn id="132" dur="500"/>
                                        <p:tgtEl>
                                          <p:spTgt spid="2066"/>
                                        </p:tgtEl>
                                      </p:cBhvr>
                                    </p:animEffect>
                                  </p:childTnLst>
                                </p:cTn>
                              </p:par>
                              <p:par>
                                <p:cTn id="133" presetID="22" presetClass="entr" presetSubtype="4" fill="hold" nodeType="withEffect">
                                  <p:stCondLst>
                                    <p:cond delay="0"/>
                                  </p:stCondLst>
                                  <p:childTnLst>
                                    <p:set>
                                      <p:cBhvr>
                                        <p:cTn id="134" dur="1" fill="hold">
                                          <p:stCondLst>
                                            <p:cond delay="0"/>
                                          </p:stCondLst>
                                        </p:cTn>
                                        <p:tgtEl>
                                          <p:spTgt spid="2067"/>
                                        </p:tgtEl>
                                        <p:attrNameLst>
                                          <p:attrName>style.visibility</p:attrName>
                                        </p:attrNameLst>
                                      </p:cBhvr>
                                      <p:to>
                                        <p:strVal val="visible"/>
                                      </p:to>
                                    </p:set>
                                    <p:animEffect transition="in" filter="wipe(down)">
                                      <p:cBhvr>
                                        <p:cTn id="135" dur="500"/>
                                        <p:tgtEl>
                                          <p:spTgt spid="2067"/>
                                        </p:tgtEl>
                                      </p:cBhvr>
                                    </p:animEffect>
                                  </p:childTnLst>
                                </p:cTn>
                              </p:par>
                              <p:par>
                                <p:cTn id="136" presetID="22" presetClass="entr" presetSubtype="4" fill="hold" nodeType="withEffect">
                                  <p:stCondLst>
                                    <p:cond delay="0"/>
                                  </p:stCondLst>
                                  <p:childTnLst>
                                    <p:set>
                                      <p:cBhvr>
                                        <p:cTn id="137" dur="1" fill="hold">
                                          <p:stCondLst>
                                            <p:cond delay="0"/>
                                          </p:stCondLst>
                                        </p:cTn>
                                        <p:tgtEl>
                                          <p:spTgt spid="2087"/>
                                        </p:tgtEl>
                                        <p:attrNameLst>
                                          <p:attrName>style.visibility</p:attrName>
                                        </p:attrNameLst>
                                      </p:cBhvr>
                                      <p:to>
                                        <p:strVal val="visible"/>
                                      </p:to>
                                    </p:set>
                                    <p:animEffect transition="in" filter="wipe(down)">
                                      <p:cBhvr>
                                        <p:cTn id="138" dur="500"/>
                                        <p:tgtEl>
                                          <p:spTgt spid="2087"/>
                                        </p:tgtEl>
                                      </p:cBhvr>
                                    </p:animEffect>
                                  </p:childTnLst>
                                </p:cTn>
                              </p:par>
                              <p:par>
                                <p:cTn id="139" presetID="22" presetClass="entr" presetSubtype="4" fill="hold" nodeType="withEffect">
                                  <p:stCondLst>
                                    <p:cond delay="0"/>
                                  </p:stCondLst>
                                  <p:childTnLst>
                                    <p:set>
                                      <p:cBhvr>
                                        <p:cTn id="140" dur="1" fill="hold">
                                          <p:stCondLst>
                                            <p:cond delay="0"/>
                                          </p:stCondLst>
                                        </p:cTn>
                                        <p:tgtEl>
                                          <p:spTgt spid="2064"/>
                                        </p:tgtEl>
                                        <p:attrNameLst>
                                          <p:attrName>style.visibility</p:attrName>
                                        </p:attrNameLst>
                                      </p:cBhvr>
                                      <p:to>
                                        <p:strVal val="visible"/>
                                      </p:to>
                                    </p:set>
                                    <p:animEffect transition="in" filter="wipe(down)">
                                      <p:cBhvr>
                                        <p:cTn id="141" dur="500"/>
                                        <p:tgtEl>
                                          <p:spTgt spid="2064"/>
                                        </p:tgtEl>
                                      </p:cBhvr>
                                    </p:animEffect>
                                  </p:childTnLst>
                                </p:cTn>
                              </p:par>
                              <p:par>
                                <p:cTn id="142" presetID="22" presetClass="entr" presetSubtype="4" fill="hold" nodeType="withEffect">
                                  <p:stCondLst>
                                    <p:cond delay="0"/>
                                  </p:stCondLst>
                                  <p:childTnLst>
                                    <p:set>
                                      <p:cBhvr>
                                        <p:cTn id="143" dur="1" fill="hold">
                                          <p:stCondLst>
                                            <p:cond delay="0"/>
                                          </p:stCondLst>
                                        </p:cTn>
                                        <p:tgtEl>
                                          <p:spTgt spid="2063"/>
                                        </p:tgtEl>
                                        <p:attrNameLst>
                                          <p:attrName>style.visibility</p:attrName>
                                        </p:attrNameLst>
                                      </p:cBhvr>
                                      <p:to>
                                        <p:strVal val="visible"/>
                                      </p:to>
                                    </p:set>
                                    <p:animEffect transition="in" filter="wipe(down)">
                                      <p:cBhvr>
                                        <p:cTn id="144" dur="500"/>
                                        <p:tgtEl>
                                          <p:spTgt spid="2063"/>
                                        </p:tgtEl>
                                      </p:cBhvr>
                                    </p:animEffect>
                                  </p:childTnLst>
                                </p:cTn>
                              </p:par>
                              <p:par>
                                <p:cTn id="145" presetID="22" presetClass="entr" presetSubtype="4" fill="hold" nodeType="withEffect">
                                  <p:stCondLst>
                                    <p:cond delay="0"/>
                                  </p:stCondLst>
                                  <p:childTnLst>
                                    <p:set>
                                      <p:cBhvr>
                                        <p:cTn id="146" dur="1" fill="hold">
                                          <p:stCondLst>
                                            <p:cond delay="0"/>
                                          </p:stCondLst>
                                        </p:cTn>
                                        <p:tgtEl>
                                          <p:spTgt spid="2090"/>
                                        </p:tgtEl>
                                        <p:attrNameLst>
                                          <p:attrName>style.visibility</p:attrName>
                                        </p:attrNameLst>
                                      </p:cBhvr>
                                      <p:to>
                                        <p:strVal val="visible"/>
                                      </p:to>
                                    </p:set>
                                    <p:animEffect transition="in" filter="wipe(down)">
                                      <p:cBhvr>
                                        <p:cTn id="147" dur="500"/>
                                        <p:tgtEl>
                                          <p:spTgt spid="2090"/>
                                        </p:tgtEl>
                                      </p:cBhvr>
                                    </p:animEffect>
                                  </p:childTnLst>
                                </p:cTn>
                              </p:par>
                              <p:par>
                                <p:cTn id="148" presetID="22" presetClass="entr" presetSubtype="4" fill="hold" nodeType="withEffect">
                                  <p:stCondLst>
                                    <p:cond delay="0"/>
                                  </p:stCondLst>
                                  <p:childTnLst>
                                    <p:set>
                                      <p:cBhvr>
                                        <p:cTn id="149" dur="1" fill="hold">
                                          <p:stCondLst>
                                            <p:cond delay="0"/>
                                          </p:stCondLst>
                                        </p:cTn>
                                        <p:tgtEl>
                                          <p:spTgt spid="2061"/>
                                        </p:tgtEl>
                                        <p:attrNameLst>
                                          <p:attrName>style.visibility</p:attrName>
                                        </p:attrNameLst>
                                      </p:cBhvr>
                                      <p:to>
                                        <p:strVal val="visible"/>
                                      </p:to>
                                    </p:set>
                                    <p:animEffect transition="in" filter="wipe(down)">
                                      <p:cBhvr>
                                        <p:cTn id="150" dur="500"/>
                                        <p:tgtEl>
                                          <p:spTgt spid="2061"/>
                                        </p:tgtEl>
                                      </p:cBhvr>
                                    </p:animEffect>
                                  </p:childTnLst>
                                </p:cTn>
                              </p:par>
                              <p:par>
                                <p:cTn id="151" presetID="22" presetClass="entr" presetSubtype="4" fill="hold" nodeType="withEffect">
                                  <p:stCondLst>
                                    <p:cond delay="0"/>
                                  </p:stCondLst>
                                  <p:childTnLst>
                                    <p:set>
                                      <p:cBhvr>
                                        <p:cTn id="152" dur="1" fill="hold">
                                          <p:stCondLst>
                                            <p:cond delay="0"/>
                                          </p:stCondLst>
                                        </p:cTn>
                                        <p:tgtEl>
                                          <p:spTgt spid="2088"/>
                                        </p:tgtEl>
                                        <p:attrNameLst>
                                          <p:attrName>style.visibility</p:attrName>
                                        </p:attrNameLst>
                                      </p:cBhvr>
                                      <p:to>
                                        <p:strVal val="visible"/>
                                      </p:to>
                                    </p:set>
                                    <p:animEffect transition="in" filter="wipe(down)">
                                      <p:cBhvr>
                                        <p:cTn id="153" dur="500"/>
                                        <p:tgtEl>
                                          <p:spTgt spid="2088"/>
                                        </p:tgtEl>
                                      </p:cBhvr>
                                    </p:animEffect>
                                  </p:childTnLst>
                                </p:cTn>
                              </p:par>
                              <p:par>
                                <p:cTn id="154" presetID="22" presetClass="entr" presetSubtype="4" fill="hold" nodeType="withEffect">
                                  <p:stCondLst>
                                    <p:cond delay="0"/>
                                  </p:stCondLst>
                                  <p:childTnLst>
                                    <p:set>
                                      <p:cBhvr>
                                        <p:cTn id="155" dur="1" fill="hold">
                                          <p:stCondLst>
                                            <p:cond delay="0"/>
                                          </p:stCondLst>
                                        </p:cTn>
                                        <p:tgtEl>
                                          <p:spTgt spid="2089"/>
                                        </p:tgtEl>
                                        <p:attrNameLst>
                                          <p:attrName>style.visibility</p:attrName>
                                        </p:attrNameLst>
                                      </p:cBhvr>
                                      <p:to>
                                        <p:strVal val="visible"/>
                                      </p:to>
                                    </p:set>
                                    <p:animEffect transition="in" filter="wipe(down)">
                                      <p:cBhvr>
                                        <p:cTn id="156" dur="500"/>
                                        <p:tgtEl>
                                          <p:spTgt spid="2089"/>
                                        </p:tgtEl>
                                      </p:cBhvr>
                                    </p:animEffect>
                                  </p:childTnLst>
                                </p:cTn>
                              </p:par>
                              <p:par>
                                <p:cTn id="157" presetID="22" presetClass="entr" presetSubtype="4" fill="hold" nodeType="withEffect">
                                  <p:stCondLst>
                                    <p:cond delay="0"/>
                                  </p:stCondLst>
                                  <p:childTnLst>
                                    <p:set>
                                      <p:cBhvr>
                                        <p:cTn id="158" dur="1" fill="hold">
                                          <p:stCondLst>
                                            <p:cond delay="0"/>
                                          </p:stCondLst>
                                        </p:cTn>
                                        <p:tgtEl>
                                          <p:spTgt spid="2101"/>
                                        </p:tgtEl>
                                        <p:attrNameLst>
                                          <p:attrName>style.visibility</p:attrName>
                                        </p:attrNameLst>
                                      </p:cBhvr>
                                      <p:to>
                                        <p:strVal val="visible"/>
                                      </p:to>
                                    </p:set>
                                    <p:animEffect transition="in" filter="wipe(down)">
                                      <p:cBhvr>
                                        <p:cTn id="159" dur="500"/>
                                        <p:tgtEl>
                                          <p:spTgt spid="2101"/>
                                        </p:tgtEl>
                                      </p:cBhvr>
                                    </p:animEffect>
                                  </p:childTnLst>
                                </p:cTn>
                              </p:par>
                              <p:par>
                                <p:cTn id="160" presetID="22" presetClass="entr" presetSubtype="4" fill="hold" nodeType="withEffect">
                                  <p:stCondLst>
                                    <p:cond delay="0"/>
                                  </p:stCondLst>
                                  <p:childTnLst>
                                    <p:set>
                                      <p:cBhvr>
                                        <p:cTn id="161" dur="1" fill="hold">
                                          <p:stCondLst>
                                            <p:cond delay="0"/>
                                          </p:stCondLst>
                                        </p:cTn>
                                        <p:tgtEl>
                                          <p:spTgt spid="2097"/>
                                        </p:tgtEl>
                                        <p:attrNameLst>
                                          <p:attrName>style.visibility</p:attrName>
                                        </p:attrNameLst>
                                      </p:cBhvr>
                                      <p:to>
                                        <p:strVal val="visible"/>
                                      </p:to>
                                    </p:set>
                                    <p:animEffect transition="in" filter="wipe(down)">
                                      <p:cBhvr>
                                        <p:cTn id="162" dur="500"/>
                                        <p:tgtEl>
                                          <p:spTgt spid="2097"/>
                                        </p:tgtEl>
                                      </p:cBhvr>
                                    </p:animEffect>
                                  </p:childTnLst>
                                </p:cTn>
                              </p:par>
                              <p:par>
                                <p:cTn id="163" presetID="22" presetClass="entr" presetSubtype="4" fill="hold" nodeType="withEffect">
                                  <p:stCondLst>
                                    <p:cond delay="0"/>
                                  </p:stCondLst>
                                  <p:childTnLst>
                                    <p:set>
                                      <p:cBhvr>
                                        <p:cTn id="164" dur="1" fill="hold">
                                          <p:stCondLst>
                                            <p:cond delay="0"/>
                                          </p:stCondLst>
                                        </p:cTn>
                                        <p:tgtEl>
                                          <p:spTgt spid="2100"/>
                                        </p:tgtEl>
                                        <p:attrNameLst>
                                          <p:attrName>style.visibility</p:attrName>
                                        </p:attrNameLst>
                                      </p:cBhvr>
                                      <p:to>
                                        <p:strVal val="visible"/>
                                      </p:to>
                                    </p:set>
                                    <p:animEffect transition="in" filter="wipe(down)">
                                      <p:cBhvr>
                                        <p:cTn id="165" dur="500"/>
                                        <p:tgtEl>
                                          <p:spTgt spid="2100"/>
                                        </p:tgtEl>
                                      </p:cBhvr>
                                    </p:animEffect>
                                  </p:childTnLst>
                                </p:cTn>
                              </p:par>
                              <p:par>
                                <p:cTn id="166" presetID="22" presetClass="entr" presetSubtype="4" fill="hold" nodeType="withEffect">
                                  <p:stCondLst>
                                    <p:cond delay="0"/>
                                  </p:stCondLst>
                                  <p:childTnLst>
                                    <p:set>
                                      <p:cBhvr>
                                        <p:cTn id="167" dur="1" fill="hold">
                                          <p:stCondLst>
                                            <p:cond delay="0"/>
                                          </p:stCondLst>
                                        </p:cTn>
                                        <p:tgtEl>
                                          <p:spTgt spid="2099"/>
                                        </p:tgtEl>
                                        <p:attrNameLst>
                                          <p:attrName>style.visibility</p:attrName>
                                        </p:attrNameLst>
                                      </p:cBhvr>
                                      <p:to>
                                        <p:strVal val="visible"/>
                                      </p:to>
                                    </p:set>
                                    <p:animEffect transition="in" filter="wipe(down)">
                                      <p:cBhvr>
                                        <p:cTn id="168" dur="500"/>
                                        <p:tgtEl>
                                          <p:spTgt spid="2099"/>
                                        </p:tgtEl>
                                      </p:cBhvr>
                                    </p:animEffect>
                                  </p:childTnLst>
                                </p:cTn>
                              </p:par>
                              <p:par>
                                <p:cTn id="169" presetID="22" presetClass="entr" presetSubtype="4" fill="hold" nodeType="withEffect">
                                  <p:stCondLst>
                                    <p:cond delay="0"/>
                                  </p:stCondLst>
                                  <p:childTnLst>
                                    <p:set>
                                      <p:cBhvr>
                                        <p:cTn id="170" dur="1" fill="hold">
                                          <p:stCondLst>
                                            <p:cond delay="0"/>
                                          </p:stCondLst>
                                        </p:cTn>
                                        <p:tgtEl>
                                          <p:spTgt spid="2098"/>
                                        </p:tgtEl>
                                        <p:attrNameLst>
                                          <p:attrName>style.visibility</p:attrName>
                                        </p:attrNameLst>
                                      </p:cBhvr>
                                      <p:to>
                                        <p:strVal val="visible"/>
                                      </p:to>
                                    </p:set>
                                    <p:animEffect transition="in" filter="wipe(down)">
                                      <p:cBhvr>
                                        <p:cTn id="171" dur="500"/>
                                        <p:tgtEl>
                                          <p:spTgt spid="2098"/>
                                        </p:tgtEl>
                                      </p:cBhvr>
                                    </p:animEffect>
                                  </p:childTnLst>
                                </p:cTn>
                              </p:par>
                              <p:par>
                                <p:cTn id="172" presetID="22" presetClass="entr" presetSubtype="4" fill="hold" nodeType="withEffect">
                                  <p:stCondLst>
                                    <p:cond delay="0"/>
                                  </p:stCondLst>
                                  <p:childTnLst>
                                    <p:set>
                                      <p:cBhvr>
                                        <p:cTn id="173" dur="1" fill="hold">
                                          <p:stCondLst>
                                            <p:cond delay="0"/>
                                          </p:stCondLst>
                                        </p:cTn>
                                        <p:tgtEl>
                                          <p:spTgt spid="2069"/>
                                        </p:tgtEl>
                                        <p:attrNameLst>
                                          <p:attrName>style.visibility</p:attrName>
                                        </p:attrNameLst>
                                      </p:cBhvr>
                                      <p:to>
                                        <p:strVal val="visible"/>
                                      </p:to>
                                    </p:set>
                                    <p:animEffect transition="in" filter="wipe(down)">
                                      <p:cBhvr>
                                        <p:cTn id="174" dur="500"/>
                                        <p:tgtEl>
                                          <p:spTgt spid="2069"/>
                                        </p:tgtEl>
                                      </p:cBhvr>
                                    </p:animEffect>
                                  </p:childTnLst>
                                </p:cTn>
                              </p:par>
                              <p:par>
                                <p:cTn id="175" presetID="22" presetClass="entr" presetSubtype="4" fill="hold" nodeType="withEffect">
                                  <p:stCondLst>
                                    <p:cond delay="0"/>
                                  </p:stCondLst>
                                  <p:childTnLst>
                                    <p:set>
                                      <p:cBhvr>
                                        <p:cTn id="176" dur="1" fill="hold">
                                          <p:stCondLst>
                                            <p:cond delay="0"/>
                                          </p:stCondLst>
                                        </p:cTn>
                                        <p:tgtEl>
                                          <p:spTgt spid="2070"/>
                                        </p:tgtEl>
                                        <p:attrNameLst>
                                          <p:attrName>style.visibility</p:attrName>
                                        </p:attrNameLst>
                                      </p:cBhvr>
                                      <p:to>
                                        <p:strVal val="visible"/>
                                      </p:to>
                                    </p:set>
                                    <p:animEffect transition="in" filter="wipe(down)">
                                      <p:cBhvr>
                                        <p:cTn id="177" dur="500"/>
                                        <p:tgtEl>
                                          <p:spTgt spid="2070"/>
                                        </p:tgtEl>
                                      </p:cBhvr>
                                    </p:animEffect>
                                  </p:childTnLst>
                                </p:cTn>
                              </p:par>
                              <p:par>
                                <p:cTn id="178" presetID="22" presetClass="entr" presetSubtype="4" fill="hold" nodeType="withEffect">
                                  <p:stCondLst>
                                    <p:cond delay="0"/>
                                  </p:stCondLst>
                                  <p:childTnLst>
                                    <p:set>
                                      <p:cBhvr>
                                        <p:cTn id="179" dur="1" fill="hold">
                                          <p:stCondLst>
                                            <p:cond delay="0"/>
                                          </p:stCondLst>
                                        </p:cTn>
                                        <p:tgtEl>
                                          <p:spTgt spid="2071"/>
                                        </p:tgtEl>
                                        <p:attrNameLst>
                                          <p:attrName>style.visibility</p:attrName>
                                        </p:attrNameLst>
                                      </p:cBhvr>
                                      <p:to>
                                        <p:strVal val="visible"/>
                                      </p:to>
                                    </p:set>
                                    <p:animEffect transition="in" filter="wipe(down)">
                                      <p:cBhvr>
                                        <p:cTn id="180" dur="500"/>
                                        <p:tgtEl>
                                          <p:spTgt spid="2071"/>
                                        </p:tgtEl>
                                      </p:cBhvr>
                                    </p:animEffect>
                                  </p:childTnLst>
                                </p:cTn>
                              </p:par>
                              <p:par>
                                <p:cTn id="181" presetID="22" presetClass="entr" presetSubtype="4" fill="hold" nodeType="withEffect">
                                  <p:stCondLst>
                                    <p:cond delay="0"/>
                                  </p:stCondLst>
                                  <p:childTnLst>
                                    <p:set>
                                      <p:cBhvr>
                                        <p:cTn id="182" dur="1" fill="hold">
                                          <p:stCondLst>
                                            <p:cond delay="0"/>
                                          </p:stCondLst>
                                        </p:cTn>
                                        <p:tgtEl>
                                          <p:spTgt spid="2072"/>
                                        </p:tgtEl>
                                        <p:attrNameLst>
                                          <p:attrName>style.visibility</p:attrName>
                                        </p:attrNameLst>
                                      </p:cBhvr>
                                      <p:to>
                                        <p:strVal val="visible"/>
                                      </p:to>
                                    </p:set>
                                    <p:animEffect transition="in" filter="wipe(down)">
                                      <p:cBhvr>
                                        <p:cTn id="183" dur="500"/>
                                        <p:tgtEl>
                                          <p:spTgt spid="2072"/>
                                        </p:tgtEl>
                                      </p:cBhvr>
                                    </p:animEffect>
                                  </p:childTnLst>
                                </p:cTn>
                              </p:par>
                              <p:par>
                                <p:cTn id="184" presetID="22" presetClass="entr" presetSubtype="4" fill="hold" nodeType="withEffect">
                                  <p:stCondLst>
                                    <p:cond delay="0"/>
                                  </p:stCondLst>
                                  <p:childTnLst>
                                    <p:set>
                                      <p:cBhvr>
                                        <p:cTn id="185" dur="1" fill="hold">
                                          <p:stCondLst>
                                            <p:cond delay="0"/>
                                          </p:stCondLst>
                                        </p:cTn>
                                        <p:tgtEl>
                                          <p:spTgt spid="2068"/>
                                        </p:tgtEl>
                                        <p:attrNameLst>
                                          <p:attrName>style.visibility</p:attrName>
                                        </p:attrNameLst>
                                      </p:cBhvr>
                                      <p:to>
                                        <p:strVal val="visible"/>
                                      </p:to>
                                    </p:set>
                                    <p:animEffect transition="in" filter="wipe(down)">
                                      <p:cBhvr>
                                        <p:cTn id="186" dur="500"/>
                                        <p:tgtEl>
                                          <p:spTgt spid="2068"/>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2" presetClass="entr" presetSubtype="4" fill="hold" nodeType="clickEffect">
                                  <p:stCondLst>
                                    <p:cond delay="0"/>
                                  </p:stCondLst>
                                  <p:childTnLst>
                                    <p:set>
                                      <p:cBhvr>
                                        <p:cTn id="190" dur="1" fill="hold">
                                          <p:stCondLst>
                                            <p:cond delay="0"/>
                                          </p:stCondLst>
                                        </p:cTn>
                                        <p:tgtEl>
                                          <p:spTgt spid="2073"/>
                                        </p:tgtEl>
                                        <p:attrNameLst>
                                          <p:attrName>style.visibility</p:attrName>
                                        </p:attrNameLst>
                                      </p:cBhvr>
                                      <p:to>
                                        <p:strVal val="visible"/>
                                      </p:to>
                                    </p:set>
                                    <p:animEffect transition="in" filter="wipe(down)">
                                      <p:cBhvr>
                                        <p:cTn id="191" dur="500"/>
                                        <p:tgtEl>
                                          <p:spTgt spid="2073"/>
                                        </p:tgtEl>
                                      </p:cBhvr>
                                    </p:animEffect>
                                  </p:childTnLst>
                                </p:cTn>
                              </p:par>
                              <p:par>
                                <p:cTn id="192" presetID="22" presetClass="entr" presetSubtype="4" fill="hold" nodeType="withEffect">
                                  <p:stCondLst>
                                    <p:cond delay="0"/>
                                  </p:stCondLst>
                                  <p:childTnLst>
                                    <p:set>
                                      <p:cBhvr>
                                        <p:cTn id="193" dur="1" fill="hold">
                                          <p:stCondLst>
                                            <p:cond delay="0"/>
                                          </p:stCondLst>
                                        </p:cTn>
                                        <p:tgtEl>
                                          <p:spTgt spid="2074"/>
                                        </p:tgtEl>
                                        <p:attrNameLst>
                                          <p:attrName>style.visibility</p:attrName>
                                        </p:attrNameLst>
                                      </p:cBhvr>
                                      <p:to>
                                        <p:strVal val="visible"/>
                                      </p:to>
                                    </p:set>
                                    <p:animEffect transition="in" filter="wipe(down)">
                                      <p:cBhvr>
                                        <p:cTn id="194" dur="500"/>
                                        <p:tgtEl>
                                          <p:spTgt spid="2074"/>
                                        </p:tgtEl>
                                      </p:cBhvr>
                                    </p:animEffect>
                                  </p:childTnLst>
                                </p:cTn>
                              </p:par>
                              <p:par>
                                <p:cTn id="195" presetID="22" presetClass="entr" presetSubtype="4" fill="hold" nodeType="withEffect">
                                  <p:stCondLst>
                                    <p:cond delay="0"/>
                                  </p:stCondLst>
                                  <p:childTnLst>
                                    <p:set>
                                      <p:cBhvr>
                                        <p:cTn id="196" dur="1" fill="hold">
                                          <p:stCondLst>
                                            <p:cond delay="0"/>
                                          </p:stCondLst>
                                        </p:cTn>
                                        <p:tgtEl>
                                          <p:spTgt spid="2075"/>
                                        </p:tgtEl>
                                        <p:attrNameLst>
                                          <p:attrName>style.visibility</p:attrName>
                                        </p:attrNameLst>
                                      </p:cBhvr>
                                      <p:to>
                                        <p:strVal val="visible"/>
                                      </p:to>
                                    </p:set>
                                    <p:animEffect transition="in" filter="wipe(down)">
                                      <p:cBhvr>
                                        <p:cTn id="197" dur="500"/>
                                        <p:tgtEl>
                                          <p:spTgt spid="2075"/>
                                        </p:tgtEl>
                                      </p:cBhvr>
                                    </p:animEffect>
                                  </p:childTnLst>
                                </p:cTn>
                              </p:par>
                              <p:par>
                                <p:cTn id="198" presetID="22" presetClass="entr" presetSubtype="4" fill="hold" nodeType="withEffect">
                                  <p:stCondLst>
                                    <p:cond delay="0"/>
                                  </p:stCondLst>
                                  <p:childTnLst>
                                    <p:set>
                                      <p:cBhvr>
                                        <p:cTn id="199" dur="1" fill="hold">
                                          <p:stCondLst>
                                            <p:cond delay="0"/>
                                          </p:stCondLst>
                                        </p:cTn>
                                        <p:tgtEl>
                                          <p:spTgt spid="2085"/>
                                        </p:tgtEl>
                                        <p:attrNameLst>
                                          <p:attrName>style.visibility</p:attrName>
                                        </p:attrNameLst>
                                      </p:cBhvr>
                                      <p:to>
                                        <p:strVal val="visible"/>
                                      </p:to>
                                    </p:set>
                                    <p:animEffect transition="in" filter="wipe(down)">
                                      <p:cBhvr>
                                        <p:cTn id="200" dur="500"/>
                                        <p:tgtEl>
                                          <p:spTgt spid="2085"/>
                                        </p:tgtEl>
                                      </p:cBhvr>
                                    </p:animEffect>
                                  </p:childTnLst>
                                </p:cTn>
                              </p:par>
                              <p:par>
                                <p:cTn id="201" presetID="22" presetClass="entr" presetSubtype="4" fill="hold" nodeType="withEffect">
                                  <p:stCondLst>
                                    <p:cond delay="0"/>
                                  </p:stCondLst>
                                  <p:childTnLst>
                                    <p:set>
                                      <p:cBhvr>
                                        <p:cTn id="202" dur="1" fill="hold">
                                          <p:stCondLst>
                                            <p:cond delay="0"/>
                                          </p:stCondLst>
                                        </p:cTn>
                                        <p:tgtEl>
                                          <p:spTgt spid="2086"/>
                                        </p:tgtEl>
                                        <p:attrNameLst>
                                          <p:attrName>style.visibility</p:attrName>
                                        </p:attrNameLst>
                                      </p:cBhvr>
                                      <p:to>
                                        <p:strVal val="visible"/>
                                      </p:to>
                                    </p:set>
                                    <p:animEffect transition="in" filter="wipe(down)">
                                      <p:cBhvr>
                                        <p:cTn id="203" dur="500"/>
                                        <p:tgtEl>
                                          <p:spTgt spid="2086"/>
                                        </p:tgtEl>
                                      </p:cBhvr>
                                    </p:animEffect>
                                  </p:childTnLst>
                                </p:cTn>
                              </p:par>
                              <p:par>
                                <p:cTn id="204" presetID="22" presetClass="entr" presetSubtype="4" fill="hold" nodeType="withEffect">
                                  <p:stCondLst>
                                    <p:cond delay="0"/>
                                  </p:stCondLst>
                                  <p:childTnLst>
                                    <p:set>
                                      <p:cBhvr>
                                        <p:cTn id="205" dur="1" fill="hold">
                                          <p:stCondLst>
                                            <p:cond delay="0"/>
                                          </p:stCondLst>
                                        </p:cTn>
                                        <p:tgtEl>
                                          <p:spTgt spid="2091"/>
                                        </p:tgtEl>
                                        <p:attrNameLst>
                                          <p:attrName>style.visibility</p:attrName>
                                        </p:attrNameLst>
                                      </p:cBhvr>
                                      <p:to>
                                        <p:strVal val="visible"/>
                                      </p:to>
                                    </p:set>
                                    <p:animEffect transition="in" filter="wipe(down)">
                                      <p:cBhvr>
                                        <p:cTn id="206" dur="500"/>
                                        <p:tgtEl>
                                          <p:spTgt spid="2091"/>
                                        </p:tgtEl>
                                      </p:cBhvr>
                                    </p:animEffect>
                                  </p:childTnLst>
                                </p:cTn>
                              </p:par>
                              <p:par>
                                <p:cTn id="207" presetID="22" presetClass="entr" presetSubtype="4" fill="hold" nodeType="withEffect">
                                  <p:stCondLst>
                                    <p:cond delay="0"/>
                                  </p:stCondLst>
                                  <p:childTnLst>
                                    <p:set>
                                      <p:cBhvr>
                                        <p:cTn id="208" dur="1" fill="hold">
                                          <p:stCondLst>
                                            <p:cond delay="0"/>
                                          </p:stCondLst>
                                        </p:cTn>
                                        <p:tgtEl>
                                          <p:spTgt spid="2080"/>
                                        </p:tgtEl>
                                        <p:attrNameLst>
                                          <p:attrName>style.visibility</p:attrName>
                                        </p:attrNameLst>
                                      </p:cBhvr>
                                      <p:to>
                                        <p:strVal val="visible"/>
                                      </p:to>
                                    </p:set>
                                    <p:animEffect transition="in" filter="wipe(down)">
                                      <p:cBhvr>
                                        <p:cTn id="209" dur="500"/>
                                        <p:tgtEl>
                                          <p:spTgt spid="2080"/>
                                        </p:tgtEl>
                                      </p:cBhvr>
                                    </p:animEffect>
                                  </p:childTnLst>
                                </p:cTn>
                              </p:par>
                              <p:par>
                                <p:cTn id="210" presetID="22" presetClass="entr" presetSubtype="4" fill="hold" nodeType="withEffect">
                                  <p:stCondLst>
                                    <p:cond delay="0"/>
                                  </p:stCondLst>
                                  <p:childTnLst>
                                    <p:set>
                                      <p:cBhvr>
                                        <p:cTn id="211" dur="1" fill="hold">
                                          <p:stCondLst>
                                            <p:cond delay="0"/>
                                          </p:stCondLst>
                                        </p:cTn>
                                        <p:tgtEl>
                                          <p:spTgt spid="2083"/>
                                        </p:tgtEl>
                                        <p:attrNameLst>
                                          <p:attrName>style.visibility</p:attrName>
                                        </p:attrNameLst>
                                      </p:cBhvr>
                                      <p:to>
                                        <p:strVal val="visible"/>
                                      </p:to>
                                    </p:set>
                                    <p:animEffect transition="in" filter="wipe(down)">
                                      <p:cBhvr>
                                        <p:cTn id="212" dur="500"/>
                                        <p:tgtEl>
                                          <p:spTgt spid="2083"/>
                                        </p:tgtEl>
                                      </p:cBhvr>
                                    </p:animEffect>
                                  </p:childTnLst>
                                </p:cTn>
                              </p:par>
                              <p:par>
                                <p:cTn id="213" presetID="22" presetClass="entr" presetSubtype="4" fill="hold" nodeType="withEffect">
                                  <p:stCondLst>
                                    <p:cond delay="0"/>
                                  </p:stCondLst>
                                  <p:childTnLst>
                                    <p:set>
                                      <p:cBhvr>
                                        <p:cTn id="214" dur="1" fill="hold">
                                          <p:stCondLst>
                                            <p:cond delay="0"/>
                                          </p:stCondLst>
                                        </p:cTn>
                                        <p:tgtEl>
                                          <p:spTgt spid="2082"/>
                                        </p:tgtEl>
                                        <p:attrNameLst>
                                          <p:attrName>style.visibility</p:attrName>
                                        </p:attrNameLst>
                                      </p:cBhvr>
                                      <p:to>
                                        <p:strVal val="visible"/>
                                      </p:to>
                                    </p:set>
                                    <p:animEffect transition="in" filter="wipe(down)">
                                      <p:cBhvr>
                                        <p:cTn id="215" dur="500"/>
                                        <p:tgtEl>
                                          <p:spTgt spid="2082"/>
                                        </p:tgtEl>
                                      </p:cBhvr>
                                    </p:animEffect>
                                  </p:childTnLst>
                                </p:cTn>
                              </p:par>
                              <p:par>
                                <p:cTn id="216" presetID="22" presetClass="entr" presetSubtype="4" fill="hold" nodeType="withEffect">
                                  <p:stCondLst>
                                    <p:cond delay="0"/>
                                  </p:stCondLst>
                                  <p:childTnLst>
                                    <p:set>
                                      <p:cBhvr>
                                        <p:cTn id="217" dur="1" fill="hold">
                                          <p:stCondLst>
                                            <p:cond delay="0"/>
                                          </p:stCondLst>
                                        </p:cTn>
                                        <p:tgtEl>
                                          <p:spTgt spid="2081"/>
                                        </p:tgtEl>
                                        <p:attrNameLst>
                                          <p:attrName>style.visibility</p:attrName>
                                        </p:attrNameLst>
                                      </p:cBhvr>
                                      <p:to>
                                        <p:strVal val="visible"/>
                                      </p:to>
                                    </p:set>
                                    <p:animEffect transition="in" filter="wipe(down)">
                                      <p:cBhvr>
                                        <p:cTn id="218" dur="500"/>
                                        <p:tgtEl>
                                          <p:spTgt spid="2081"/>
                                        </p:tgtEl>
                                      </p:cBhvr>
                                    </p:animEffect>
                                  </p:childTnLst>
                                </p:cTn>
                              </p:par>
                              <p:par>
                                <p:cTn id="219" presetID="22" presetClass="entr" presetSubtype="4" fill="hold" nodeType="withEffect">
                                  <p:stCondLst>
                                    <p:cond delay="0"/>
                                  </p:stCondLst>
                                  <p:childTnLst>
                                    <p:set>
                                      <p:cBhvr>
                                        <p:cTn id="220" dur="1" fill="hold">
                                          <p:stCondLst>
                                            <p:cond delay="0"/>
                                          </p:stCondLst>
                                        </p:cTn>
                                        <p:tgtEl>
                                          <p:spTgt spid="2106"/>
                                        </p:tgtEl>
                                        <p:attrNameLst>
                                          <p:attrName>style.visibility</p:attrName>
                                        </p:attrNameLst>
                                      </p:cBhvr>
                                      <p:to>
                                        <p:strVal val="visible"/>
                                      </p:to>
                                    </p:set>
                                    <p:animEffect transition="in" filter="wipe(down)">
                                      <p:cBhvr>
                                        <p:cTn id="221" dur="500"/>
                                        <p:tgtEl>
                                          <p:spTgt spid="2106"/>
                                        </p:tgtEl>
                                      </p:cBhvr>
                                    </p:animEffect>
                                  </p:childTnLst>
                                </p:cTn>
                              </p:par>
                              <p:par>
                                <p:cTn id="222" presetID="22" presetClass="entr" presetSubtype="4" fill="hold" nodeType="withEffect">
                                  <p:stCondLst>
                                    <p:cond delay="0"/>
                                  </p:stCondLst>
                                  <p:childTnLst>
                                    <p:set>
                                      <p:cBhvr>
                                        <p:cTn id="223" dur="1" fill="hold">
                                          <p:stCondLst>
                                            <p:cond delay="0"/>
                                          </p:stCondLst>
                                        </p:cTn>
                                        <p:tgtEl>
                                          <p:spTgt spid="2102"/>
                                        </p:tgtEl>
                                        <p:attrNameLst>
                                          <p:attrName>style.visibility</p:attrName>
                                        </p:attrNameLst>
                                      </p:cBhvr>
                                      <p:to>
                                        <p:strVal val="visible"/>
                                      </p:to>
                                    </p:set>
                                    <p:animEffect transition="in" filter="wipe(down)">
                                      <p:cBhvr>
                                        <p:cTn id="224" dur="500"/>
                                        <p:tgtEl>
                                          <p:spTgt spid="2102"/>
                                        </p:tgtEl>
                                      </p:cBhvr>
                                    </p:animEffect>
                                  </p:childTnLst>
                                </p:cTn>
                              </p:par>
                              <p:par>
                                <p:cTn id="225" presetID="22" presetClass="entr" presetSubtype="4" fill="hold" nodeType="withEffect">
                                  <p:stCondLst>
                                    <p:cond delay="0"/>
                                  </p:stCondLst>
                                  <p:childTnLst>
                                    <p:set>
                                      <p:cBhvr>
                                        <p:cTn id="226" dur="1" fill="hold">
                                          <p:stCondLst>
                                            <p:cond delay="0"/>
                                          </p:stCondLst>
                                        </p:cTn>
                                        <p:tgtEl>
                                          <p:spTgt spid="2105"/>
                                        </p:tgtEl>
                                        <p:attrNameLst>
                                          <p:attrName>style.visibility</p:attrName>
                                        </p:attrNameLst>
                                      </p:cBhvr>
                                      <p:to>
                                        <p:strVal val="visible"/>
                                      </p:to>
                                    </p:set>
                                    <p:animEffect transition="in" filter="wipe(down)">
                                      <p:cBhvr>
                                        <p:cTn id="227" dur="500"/>
                                        <p:tgtEl>
                                          <p:spTgt spid="2105"/>
                                        </p:tgtEl>
                                      </p:cBhvr>
                                    </p:animEffect>
                                  </p:childTnLst>
                                </p:cTn>
                              </p:par>
                              <p:par>
                                <p:cTn id="228" presetID="22" presetClass="entr" presetSubtype="4" fill="hold" nodeType="withEffect">
                                  <p:stCondLst>
                                    <p:cond delay="0"/>
                                  </p:stCondLst>
                                  <p:childTnLst>
                                    <p:set>
                                      <p:cBhvr>
                                        <p:cTn id="229" dur="1" fill="hold">
                                          <p:stCondLst>
                                            <p:cond delay="0"/>
                                          </p:stCondLst>
                                        </p:cTn>
                                        <p:tgtEl>
                                          <p:spTgt spid="2104"/>
                                        </p:tgtEl>
                                        <p:attrNameLst>
                                          <p:attrName>style.visibility</p:attrName>
                                        </p:attrNameLst>
                                      </p:cBhvr>
                                      <p:to>
                                        <p:strVal val="visible"/>
                                      </p:to>
                                    </p:set>
                                    <p:animEffect transition="in" filter="wipe(down)">
                                      <p:cBhvr>
                                        <p:cTn id="230" dur="500"/>
                                        <p:tgtEl>
                                          <p:spTgt spid="2104"/>
                                        </p:tgtEl>
                                      </p:cBhvr>
                                    </p:animEffect>
                                  </p:childTnLst>
                                </p:cTn>
                              </p:par>
                              <p:par>
                                <p:cTn id="231" presetID="22" presetClass="entr" presetSubtype="4" fill="hold" nodeType="withEffect">
                                  <p:stCondLst>
                                    <p:cond delay="0"/>
                                  </p:stCondLst>
                                  <p:childTnLst>
                                    <p:set>
                                      <p:cBhvr>
                                        <p:cTn id="232" dur="1" fill="hold">
                                          <p:stCondLst>
                                            <p:cond delay="0"/>
                                          </p:stCondLst>
                                        </p:cTn>
                                        <p:tgtEl>
                                          <p:spTgt spid="2103"/>
                                        </p:tgtEl>
                                        <p:attrNameLst>
                                          <p:attrName>style.visibility</p:attrName>
                                        </p:attrNameLst>
                                      </p:cBhvr>
                                      <p:to>
                                        <p:strVal val="visible"/>
                                      </p:to>
                                    </p:set>
                                    <p:animEffect transition="in" filter="wipe(down)">
                                      <p:cBhvr>
                                        <p:cTn id="233" dur="500"/>
                                        <p:tgtEl>
                                          <p:spTgt spid="2103"/>
                                        </p:tgtEl>
                                      </p:cBhvr>
                                    </p:animEffect>
                                  </p:childTnLst>
                                </p:cTn>
                              </p:par>
                              <p:par>
                                <p:cTn id="234" presetID="22" presetClass="entr" presetSubtype="4" fill="hold" nodeType="withEffect">
                                  <p:stCondLst>
                                    <p:cond delay="0"/>
                                  </p:stCondLst>
                                  <p:childTnLst>
                                    <p:set>
                                      <p:cBhvr>
                                        <p:cTn id="235" dur="1" fill="hold">
                                          <p:stCondLst>
                                            <p:cond delay="0"/>
                                          </p:stCondLst>
                                        </p:cTn>
                                        <p:tgtEl>
                                          <p:spTgt spid="2096"/>
                                        </p:tgtEl>
                                        <p:attrNameLst>
                                          <p:attrName>style.visibility</p:attrName>
                                        </p:attrNameLst>
                                      </p:cBhvr>
                                      <p:to>
                                        <p:strVal val="visible"/>
                                      </p:to>
                                    </p:set>
                                    <p:animEffect transition="in" filter="wipe(down)">
                                      <p:cBhvr>
                                        <p:cTn id="236" dur="500"/>
                                        <p:tgtEl>
                                          <p:spTgt spid="2096"/>
                                        </p:tgtEl>
                                      </p:cBhvr>
                                    </p:animEffect>
                                  </p:childTnLst>
                                </p:cTn>
                              </p:par>
                              <p:par>
                                <p:cTn id="237" presetID="22" presetClass="entr" presetSubtype="4" fill="hold" nodeType="withEffect">
                                  <p:stCondLst>
                                    <p:cond delay="0"/>
                                  </p:stCondLst>
                                  <p:childTnLst>
                                    <p:set>
                                      <p:cBhvr>
                                        <p:cTn id="238" dur="1" fill="hold">
                                          <p:stCondLst>
                                            <p:cond delay="0"/>
                                          </p:stCondLst>
                                        </p:cTn>
                                        <p:tgtEl>
                                          <p:spTgt spid="2092"/>
                                        </p:tgtEl>
                                        <p:attrNameLst>
                                          <p:attrName>style.visibility</p:attrName>
                                        </p:attrNameLst>
                                      </p:cBhvr>
                                      <p:to>
                                        <p:strVal val="visible"/>
                                      </p:to>
                                    </p:set>
                                    <p:animEffect transition="in" filter="wipe(down)">
                                      <p:cBhvr>
                                        <p:cTn id="239" dur="500"/>
                                        <p:tgtEl>
                                          <p:spTgt spid="2092"/>
                                        </p:tgtEl>
                                      </p:cBhvr>
                                    </p:animEffect>
                                  </p:childTnLst>
                                </p:cTn>
                              </p:par>
                              <p:par>
                                <p:cTn id="240" presetID="22" presetClass="entr" presetSubtype="4" fill="hold" nodeType="withEffect">
                                  <p:stCondLst>
                                    <p:cond delay="0"/>
                                  </p:stCondLst>
                                  <p:childTnLst>
                                    <p:set>
                                      <p:cBhvr>
                                        <p:cTn id="241" dur="1" fill="hold">
                                          <p:stCondLst>
                                            <p:cond delay="0"/>
                                          </p:stCondLst>
                                        </p:cTn>
                                        <p:tgtEl>
                                          <p:spTgt spid="2095"/>
                                        </p:tgtEl>
                                        <p:attrNameLst>
                                          <p:attrName>style.visibility</p:attrName>
                                        </p:attrNameLst>
                                      </p:cBhvr>
                                      <p:to>
                                        <p:strVal val="visible"/>
                                      </p:to>
                                    </p:set>
                                    <p:animEffect transition="in" filter="wipe(down)">
                                      <p:cBhvr>
                                        <p:cTn id="242" dur="500"/>
                                        <p:tgtEl>
                                          <p:spTgt spid="2095"/>
                                        </p:tgtEl>
                                      </p:cBhvr>
                                    </p:animEffect>
                                  </p:childTnLst>
                                </p:cTn>
                              </p:par>
                              <p:par>
                                <p:cTn id="243" presetID="22" presetClass="entr" presetSubtype="4" fill="hold" nodeType="withEffect">
                                  <p:stCondLst>
                                    <p:cond delay="0"/>
                                  </p:stCondLst>
                                  <p:childTnLst>
                                    <p:set>
                                      <p:cBhvr>
                                        <p:cTn id="244" dur="1" fill="hold">
                                          <p:stCondLst>
                                            <p:cond delay="0"/>
                                          </p:stCondLst>
                                        </p:cTn>
                                        <p:tgtEl>
                                          <p:spTgt spid="2094"/>
                                        </p:tgtEl>
                                        <p:attrNameLst>
                                          <p:attrName>style.visibility</p:attrName>
                                        </p:attrNameLst>
                                      </p:cBhvr>
                                      <p:to>
                                        <p:strVal val="visible"/>
                                      </p:to>
                                    </p:set>
                                    <p:animEffect transition="in" filter="wipe(down)">
                                      <p:cBhvr>
                                        <p:cTn id="245" dur="500"/>
                                        <p:tgtEl>
                                          <p:spTgt spid="2094"/>
                                        </p:tgtEl>
                                      </p:cBhvr>
                                    </p:animEffect>
                                  </p:childTnLst>
                                </p:cTn>
                              </p:par>
                              <p:par>
                                <p:cTn id="246" presetID="22" presetClass="entr" presetSubtype="4" fill="hold" nodeType="withEffect">
                                  <p:stCondLst>
                                    <p:cond delay="0"/>
                                  </p:stCondLst>
                                  <p:childTnLst>
                                    <p:set>
                                      <p:cBhvr>
                                        <p:cTn id="247" dur="1" fill="hold">
                                          <p:stCondLst>
                                            <p:cond delay="0"/>
                                          </p:stCondLst>
                                        </p:cTn>
                                        <p:tgtEl>
                                          <p:spTgt spid="2093"/>
                                        </p:tgtEl>
                                        <p:attrNameLst>
                                          <p:attrName>style.visibility</p:attrName>
                                        </p:attrNameLst>
                                      </p:cBhvr>
                                      <p:to>
                                        <p:strVal val="visible"/>
                                      </p:to>
                                    </p:set>
                                    <p:animEffect transition="in" filter="wipe(down)">
                                      <p:cBhvr>
                                        <p:cTn id="248" dur="500"/>
                                        <p:tgtEl>
                                          <p:spTgt spid="2093"/>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2" presetClass="entr" presetSubtype="4" fill="hold" nodeType="clickEffect">
                                  <p:stCondLst>
                                    <p:cond delay="0"/>
                                  </p:stCondLst>
                                  <p:childTnLst>
                                    <p:set>
                                      <p:cBhvr>
                                        <p:cTn id="252" dur="1" fill="hold">
                                          <p:stCondLst>
                                            <p:cond delay="0"/>
                                          </p:stCondLst>
                                        </p:cTn>
                                        <p:tgtEl>
                                          <p:spTgt spid="2056"/>
                                        </p:tgtEl>
                                        <p:attrNameLst>
                                          <p:attrName>style.visibility</p:attrName>
                                        </p:attrNameLst>
                                      </p:cBhvr>
                                      <p:to>
                                        <p:strVal val="visible"/>
                                      </p:to>
                                    </p:set>
                                    <p:anim calcmode="lin" valueType="num">
                                      <p:cBhvr additive="base">
                                        <p:cTn id="253" dur="500" fill="hold"/>
                                        <p:tgtEl>
                                          <p:spTgt spid="2056"/>
                                        </p:tgtEl>
                                        <p:attrNameLst>
                                          <p:attrName>ppt_x</p:attrName>
                                        </p:attrNameLst>
                                      </p:cBhvr>
                                      <p:tavLst>
                                        <p:tav tm="0">
                                          <p:val>
                                            <p:strVal val="#ppt_x"/>
                                          </p:val>
                                        </p:tav>
                                        <p:tav tm="100000">
                                          <p:val>
                                            <p:strVal val="#ppt_x"/>
                                          </p:val>
                                        </p:tav>
                                      </p:tavLst>
                                    </p:anim>
                                    <p:anim calcmode="lin" valueType="num">
                                      <p:cBhvr additive="base">
                                        <p:cTn id="254"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255" fill="hold" nodeType="clickPar">
                      <p:stCondLst>
                        <p:cond delay="indefinite"/>
                      </p:stCondLst>
                      <p:childTnLst>
                        <p:par>
                          <p:cTn id="256" fill="hold" nodeType="withGroup">
                            <p:stCondLst>
                              <p:cond delay="0"/>
                            </p:stCondLst>
                            <p:childTnLst>
                              <p:par>
                                <p:cTn id="257" presetID="5" presetClass="entr" presetSubtype="10" fill="hold" nodeType="clickEffect">
                                  <p:stCondLst>
                                    <p:cond delay="0"/>
                                  </p:stCondLst>
                                  <p:childTnLst>
                                    <p:set>
                                      <p:cBhvr>
                                        <p:cTn id="258" dur="1" fill="hold">
                                          <p:stCondLst>
                                            <p:cond delay="0"/>
                                          </p:stCondLst>
                                        </p:cTn>
                                        <p:tgtEl>
                                          <p:spTgt spid="2144"/>
                                        </p:tgtEl>
                                        <p:attrNameLst>
                                          <p:attrName>style.visibility</p:attrName>
                                        </p:attrNameLst>
                                      </p:cBhvr>
                                      <p:to>
                                        <p:strVal val="visible"/>
                                      </p:to>
                                    </p:set>
                                    <p:animEffect transition="in" filter="checkerboard(across)">
                                      <p:cBhvr>
                                        <p:cTn id="259" dur="500"/>
                                        <p:tgtEl>
                                          <p:spTgt spid="2144"/>
                                        </p:tgtEl>
                                      </p:cBhvr>
                                    </p:animEffect>
                                  </p:childTnLst>
                                </p:cTn>
                              </p:par>
                            </p:childTnLst>
                          </p:cTn>
                        </p:par>
                      </p:childTnLst>
                    </p:cTn>
                  </p:par>
                  <p:par>
                    <p:cTn id="260" fill="hold">
                      <p:stCondLst>
                        <p:cond delay="indefinite"/>
                      </p:stCondLst>
                      <p:childTnLst>
                        <p:par>
                          <p:cTn id="261" fill="hold">
                            <p:stCondLst>
                              <p:cond delay="0"/>
                            </p:stCondLst>
                            <p:childTnLst>
                              <p:par>
                                <p:cTn id="262" presetID="42" presetClass="entr" presetSubtype="0" fill="hold" grpId="0" nodeType="clickEffect">
                                  <p:stCondLst>
                                    <p:cond delay="0"/>
                                  </p:stCondLst>
                                  <p:childTnLst>
                                    <p:set>
                                      <p:cBhvr>
                                        <p:cTn id="263" dur="1" fill="hold">
                                          <p:stCondLst>
                                            <p:cond delay="0"/>
                                          </p:stCondLst>
                                        </p:cTn>
                                        <p:tgtEl>
                                          <p:spTgt spid="2"/>
                                        </p:tgtEl>
                                        <p:attrNameLst>
                                          <p:attrName>style.visibility</p:attrName>
                                        </p:attrNameLst>
                                      </p:cBhvr>
                                      <p:to>
                                        <p:strVal val="visible"/>
                                      </p:to>
                                    </p:set>
                                    <p:animEffect transition="in" filter="fade">
                                      <p:cBhvr>
                                        <p:cTn id="264" dur="1000"/>
                                        <p:tgtEl>
                                          <p:spTgt spid="2"/>
                                        </p:tgtEl>
                                      </p:cBhvr>
                                    </p:animEffect>
                                    <p:anim calcmode="lin" valueType="num">
                                      <p:cBhvr>
                                        <p:cTn id="265" dur="1000" fill="hold"/>
                                        <p:tgtEl>
                                          <p:spTgt spid="2"/>
                                        </p:tgtEl>
                                        <p:attrNameLst>
                                          <p:attrName>ppt_x</p:attrName>
                                        </p:attrNameLst>
                                      </p:cBhvr>
                                      <p:tavLst>
                                        <p:tav tm="0">
                                          <p:val>
                                            <p:strVal val="#ppt_x"/>
                                          </p:val>
                                        </p:tav>
                                        <p:tav tm="100000">
                                          <p:val>
                                            <p:strVal val="#ppt_x"/>
                                          </p:val>
                                        </p:tav>
                                      </p:tavLst>
                                    </p:anim>
                                    <p:anim calcmode="lin" valueType="num">
                                      <p:cBhvr>
                                        <p:cTn id="26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7" fill="hold">
                      <p:stCondLst>
                        <p:cond delay="indefinite"/>
                      </p:stCondLst>
                      <p:childTnLst>
                        <p:par>
                          <p:cTn id="268" fill="hold">
                            <p:stCondLst>
                              <p:cond delay="0"/>
                            </p:stCondLst>
                            <p:childTnLst>
                              <p:par>
                                <p:cTn id="269" presetID="42" presetClass="entr" presetSubtype="0" fill="hold" nodeType="clickEffect">
                                  <p:stCondLst>
                                    <p:cond delay="0"/>
                                  </p:stCondLst>
                                  <p:childTnLst>
                                    <p:set>
                                      <p:cBhvr>
                                        <p:cTn id="270" dur="1" fill="hold">
                                          <p:stCondLst>
                                            <p:cond delay="0"/>
                                          </p:stCondLst>
                                        </p:cTn>
                                        <p:tgtEl>
                                          <p:spTgt spid="8"/>
                                        </p:tgtEl>
                                        <p:attrNameLst>
                                          <p:attrName>style.visibility</p:attrName>
                                        </p:attrNameLst>
                                      </p:cBhvr>
                                      <p:to>
                                        <p:strVal val="visible"/>
                                      </p:to>
                                    </p:set>
                                    <p:animEffect transition="in" filter="fade">
                                      <p:cBhvr>
                                        <p:cTn id="271" dur="1000"/>
                                        <p:tgtEl>
                                          <p:spTgt spid="8"/>
                                        </p:tgtEl>
                                      </p:cBhvr>
                                    </p:animEffect>
                                    <p:anim calcmode="lin" valueType="num">
                                      <p:cBhvr>
                                        <p:cTn id="272" dur="1000" fill="hold"/>
                                        <p:tgtEl>
                                          <p:spTgt spid="8"/>
                                        </p:tgtEl>
                                        <p:attrNameLst>
                                          <p:attrName>ppt_x</p:attrName>
                                        </p:attrNameLst>
                                      </p:cBhvr>
                                      <p:tavLst>
                                        <p:tav tm="0">
                                          <p:val>
                                            <p:strVal val="#ppt_x"/>
                                          </p:val>
                                        </p:tav>
                                        <p:tav tm="100000">
                                          <p:val>
                                            <p:strVal val="#ppt_x"/>
                                          </p:val>
                                        </p:tav>
                                      </p:tavLst>
                                    </p:anim>
                                    <p:anim calcmode="lin" valueType="num">
                                      <p:cBhvr>
                                        <p:cTn id="27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P spid="2054" grpId="0"/>
      <p:bldP spid="2056" grpId="0"/>
      <p:bldP spid="2059" grpId="0"/>
      <p:bldP spid="2060" grpId="0"/>
      <p:bldP spid="2061" grpId="0" animBg="1"/>
      <p:bldP spid="2063" grpId="0" animBg="1"/>
      <p:bldP spid="2064" grpId="0" animBg="1"/>
      <p:bldP spid="2065" grpId="0" animBg="1"/>
      <p:bldP spid="2066" grpId="0" animBg="1"/>
      <p:bldP spid="2067" grpId="0" animBg="1"/>
      <p:bldP spid="2068" grpId="0" animBg="1"/>
      <p:bldP spid="2069" grpId="0" animBg="1"/>
      <p:bldP spid="2070" grpId="0" animBg="1"/>
      <p:bldP spid="2071" grpId="0" animBg="1"/>
      <p:bldP spid="2072" grpId="0" animBg="1"/>
      <p:bldP spid="2073" grpId="0" animBg="1"/>
      <p:bldP spid="2074" grpId="0" animBg="1"/>
      <p:bldP spid="2075" grpId="0" animBg="1"/>
      <p:bldP spid="2080" grpId="0" animBg="1"/>
      <p:bldP spid="2081" grpId="0" animBg="1"/>
      <p:bldP spid="2082" grpId="0" animBg="1"/>
      <p:bldP spid="2083" grpId="0" animBg="1"/>
      <p:bldP spid="2085" grpId="0" animBg="1"/>
      <p:bldP spid="2086" grpId="0" animBg="1"/>
      <p:bldP spid="2087" grpId="0" animBg="1"/>
      <p:bldP spid="2088" grpId="0" animBg="1"/>
      <p:bldP spid="2089" grpId="0" animBg="1"/>
      <p:bldP spid="2090" grpId="0" animBg="1"/>
      <p:bldP spid="2091" grpId="0" animBg="1"/>
      <p:bldP spid="2092" grpId="0" animBg="1"/>
      <p:bldP spid="2093" grpId="0" animBg="1"/>
      <p:bldP spid="2094" grpId="0" animBg="1"/>
      <p:bldP spid="2095" grpId="0" animBg="1"/>
      <p:bldP spid="2096" grpId="0" animBg="1"/>
      <p:bldP spid="2097" grpId="0" animBg="1"/>
      <p:bldP spid="2098" grpId="0" animBg="1"/>
      <p:bldP spid="2099" grpId="0" animBg="1"/>
      <p:bldP spid="2100" grpId="0" animBg="1"/>
      <p:bldP spid="2101" grpId="0" animBg="1"/>
      <p:bldP spid="2102" grpId="0" animBg="1"/>
      <p:bldP spid="2103" grpId="0" animBg="1"/>
      <p:bldP spid="2104" grpId="0" animBg="1"/>
      <p:bldP spid="2105" grpId="0" animBg="1"/>
      <p:bldP spid="2106" grpId="0" animBg="1"/>
      <p:bldP spid="2107" grpId="0" animBg="1"/>
      <p:bldP spid="2108" grpId="0" animBg="1"/>
      <p:bldP spid="2109" grpId="0" animBg="1"/>
      <p:bldP spid="2111" grpId="0" animBg="1"/>
      <p:bldP spid="2112" grpId="0" animBg="1"/>
      <p:bldP spid="2113" grpId="0" animBg="1"/>
      <p:bldP spid="2114" grpId="0" animBg="1"/>
      <p:bldP spid="2115" grpId="0" animBg="1"/>
      <p:bldP spid="2116" grpId="0" animBg="1"/>
      <p:bldP spid="2123" grpId="0" animBg="1"/>
      <p:bldP spid="2124" grpId="0" animBg="1"/>
      <p:bldP spid="2125" grpId="0" animBg="1"/>
      <p:bldP spid="2126" grpId="0" animBg="1"/>
      <p:bldP spid="2127" grpId="0" animBg="1"/>
      <p:bldP spid="2128" grpId="0" animBg="1"/>
      <p:bldP spid="2129" grpId="0" animBg="1"/>
      <p:bldP spid="2130" grpId="0" animBg="1"/>
      <p:bldP spid="2131" grpId="0" animBg="1"/>
      <p:bldP spid="2132" grpId="0" animBg="1"/>
      <p:bldP spid="2134" grpId="0" build="p" autoUpdateAnimBg="0"/>
      <p:bldP spid="2142" grpId="0"/>
      <p:bldP spid="2144"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ALS44152">
            <a:extLst>
              <a:ext uri="{FF2B5EF4-FFF2-40B4-BE49-F238E27FC236}">
                <a16:creationId xmlns:a16="http://schemas.microsoft.com/office/drawing/2014/main" id="{6F98608E-3EC1-BAF2-2387-C58205D30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900" y="441325"/>
            <a:ext cx="2451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a:extLst>
              <a:ext uri="{FF2B5EF4-FFF2-40B4-BE49-F238E27FC236}">
                <a16:creationId xmlns:a16="http://schemas.microsoft.com/office/drawing/2014/main" id="{A283E4EE-DF9C-9580-6CAE-5876BE86EABA}"/>
              </a:ext>
            </a:extLst>
          </p:cNvPr>
          <p:cNvSpPr>
            <a:spLocks noGrp="1" noChangeArrowheads="1"/>
          </p:cNvSpPr>
          <p:nvPr>
            <p:ph type="title"/>
          </p:nvPr>
        </p:nvSpPr>
        <p:spPr>
          <a:xfrm>
            <a:off x="76200" y="73811"/>
            <a:ext cx="8763000" cy="381000"/>
          </a:xfrm>
        </p:spPr>
        <p:txBody>
          <a:bodyPr/>
          <a:lstStyle/>
          <a:p>
            <a:pPr eaLnBrk="1" hangingPunct="1"/>
            <a:r>
              <a:rPr lang="en-US" altLang="en-US" sz="2700" b="1" dirty="0"/>
              <a:t>Political Corruption in the Cities &amp; changing culture</a:t>
            </a:r>
          </a:p>
        </p:txBody>
      </p:sp>
      <p:sp>
        <p:nvSpPr>
          <p:cNvPr id="28675" name="Rectangle 3">
            <a:extLst>
              <a:ext uri="{FF2B5EF4-FFF2-40B4-BE49-F238E27FC236}">
                <a16:creationId xmlns:a16="http://schemas.microsoft.com/office/drawing/2014/main" id="{485DAA19-ACA9-296A-877D-F7D44F244B7A}"/>
              </a:ext>
            </a:extLst>
          </p:cNvPr>
          <p:cNvSpPr>
            <a:spLocks noGrp="1" noChangeArrowheads="1"/>
          </p:cNvSpPr>
          <p:nvPr>
            <p:ph type="body" idx="1"/>
          </p:nvPr>
        </p:nvSpPr>
        <p:spPr>
          <a:xfrm>
            <a:off x="0" y="647700"/>
            <a:ext cx="6400800" cy="6111875"/>
          </a:xfrm>
        </p:spPr>
        <p:txBody>
          <a:bodyPr/>
          <a:lstStyle/>
          <a:p>
            <a:pPr eaLnBrk="1" hangingPunct="1">
              <a:lnSpc>
                <a:spcPct val="80000"/>
              </a:lnSpc>
              <a:defRPr/>
            </a:pPr>
            <a:r>
              <a:rPr lang="en-US" altLang="en-US" sz="2200" dirty="0"/>
              <a:t>Politicians also formed </a:t>
            </a:r>
            <a:r>
              <a:rPr lang="en-US" altLang="en-US" sz="2200" b="1" dirty="0"/>
              <a:t>political machines</a:t>
            </a:r>
            <a:r>
              <a:rPr lang="en-US" altLang="en-US" sz="2200" dirty="0"/>
              <a:t>.</a:t>
            </a:r>
          </a:p>
          <a:p>
            <a:pPr eaLnBrk="1" hangingPunct="1">
              <a:lnSpc>
                <a:spcPct val="80000"/>
              </a:lnSpc>
              <a:defRPr/>
            </a:pPr>
            <a:r>
              <a:rPr lang="en-US" altLang="en-US" sz="2200" dirty="0"/>
              <a:t>These </a:t>
            </a:r>
            <a:r>
              <a:rPr lang="en-US" altLang="en-US" sz="2200" b="1" dirty="0"/>
              <a:t>political machines</a:t>
            </a:r>
            <a:r>
              <a:rPr lang="en-US" altLang="en-US" sz="2200" dirty="0"/>
              <a:t> were run by powerful politicians who did favors for people in return for bribes and votes.</a:t>
            </a:r>
          </a:p>
          <a:p>
            <a:pPr eaLnBrk="1" hangingPunct="1">
              <a:lnSpc>
                <a:spcPct val="80000"/>
              </a:lnSpc>
              <a:defRPr/>
            </a:pPr>
            <a:r>
              <a:rPr lang="en-US" altLang="en-US" sz="2200" dirty="0"/>
              <a:t>These </a:t>
            </a:r>
            <a:r>
              <a:rPr lang="en-US" altLang="en-US" sz="2200" b="1" dirty="0"/>
              <a:t>political machines were corrupt</a:t>
            </a:r>
            <a:r>
              <a:rPr lang="en-US" altLang="en-US" sz="2200" dirty="0"/>
              <a:t> and took advantage of immigrants, if you wanted a job, you had to “pay” the ‘boss’.  They wanted the immigrants vote when they became US citizens.</a:t>
            </a:r>
          </a:p>
          <a:p>
            <a:pPr eaLnBrk="1" hangingPunct="1">
              <a:lnSpc>
                <a:spcPct val="80000"/>
              </a:lnSpc>
              <a:defRPr/>
            </a:pPr>
            <a:r>
              <a:rPr lang="en-US" altLang="en-US" sz="2200" dirty="0">
                <a:solidFill>
                  <a:srgbClr val="FF0000"/>
                </a:solidFill>
              </a:rPr>
              <a:t>But at the same time they also helped them get things they wanted or needed- </a:t>
            </a:r>
            <a:r>
              <a:rPr lang="en-US" sz="2200" dirty="0"/>
              <a:t>jobs, housing, food, etc.  What we call today welfare, the machine provided.</a:t>
            </a:r>
            <a:endParaRPr lang="en-US" altLang="en-US" sz="2200" dirty="0">
              <a:solidFill>
                <a:srgbClr val="FF0000"/>
              </a:solidFill>
            </a:endParaRPr>
          </a:p>
          <a:p>
            <a:pPr eaLnBrk="1" hangingPunct="1">
              <a:lnSpc>
                <a:spcPct val="80000"/>
              </a:lnSpc>
              <a:defRPr/>
            </a:pPr>
            <a:r>
              <a:rPr lang="en-US" altLang="en-US" sz="2200" dirty="0"/>
              <a:t>One of the most famous political machines was </a:t>
            </a:r>
            <a:r>
              <a:rPr lang="en-US" altLang="en-US" sz="2200" b="1" dirty="0"/>
              <a:t>Tammany Hall</a:t>
            </a:r>
            <a:r>
              <a:rPr lang="en-US" altLang="en-US" sz="2200" dirty="0"/>
              <a:t> in New York City, it was run by </a:t>
            </a:r>
            <a:r>
              <a:rPr lang="en-US" altLang="en-US" sz="2200" b="1" dirty="0">
                <a:solidFill>
                  <a:srgbClr val="FF3300"/>
                </a:solidFill>
              </a:rPr>
              <a:t>Boss Tweed</a:t>
            </a:r>
            <a:r>
              <a:rPr lang="en-US" altLang="en-US" sz="2200" dirty="0"/>
              <a:t>. (shown as a fat money grabber)</a:t>
            </a:r>
          </a:p>
          <a:p>
            <a:pPr eaLnBrk="1" hangingPunct="1">
              <a:lnSpc>
                <a:spcPct val="80000"/>
              </a:lnSpc>
              <a:defRPr/>
            </a:pPr>
            <a:r>
              <a:rPr lang="en-US" altLang="en-US" sz="2200" dirty="0"/>
              <a:t>Boss Tweed made a vast fortune from </a:t>
            </a:r>
            <a:r>
              <a:rPr lang="en-US" altLang="en-US" sz="2200" b="1" dirty="0"/>
              <a:t>kickbacks </a:t>
            </a:r>
            <a:r>
              <a:rPr lang="en-US" altLang="en-US" sz="2200" dirty="0"/>
              <a:t>or bribe money.  </a:t>
            </a:r>
            <a:r>
              <a:rPr lang="en-US" altLang="en-US" sz="2200" b="1" dirty="0">
                <a:solidFill>
                  <a:srgbClr val="FF0000"/>
                </a:solidFill>
              </a:rPr>
              <a:t>Graft</a:t>
            </a:r>
            <a:r>
              <a:rPr lang="en-US" altLang="en-US" sz="2200" dirty="0"/>
              <a:t> or outright theft of city funds was also a way he made money.</a:t>
            </a:r>
          </a:p>
          <a:p>
            <a:pPr marL="0" indent="0" eaLnBrk="1" hangingPunct="1">
              <a:lnSpc>
                <a:spcPct val="80000"/>
              </a:lnSpc>
              <a:buFontTx/>
              <a:buNone/>
              <a:defRPr/>
            </a:pPr>
            <a:r>
              <a:rPr lang="en-US" altLang="en-US" sz="1400" dirty="0">
                <a:hlinkClick r:id="rId3"/>
              </a:rPr>
              <a:t>https://www.history.com/news/thomas-nast-boss-tweed-cartoons</a:t>
            </a:r>
            <a:endParaRPr lang="en-US" altLang="en-US" sz="1400" dirty="0"/>
          </a:p>
        </p:txBody>
      </p:sp>
      <p:pic>
        <p:nvPicPr>
          <p:cNvPr id="34821" name="Picture 5">
            <a:extLst>
              <a:ext uri="{FF2B5EF4-FFF2-40B4-BE49-F238E27FC236}">
                <a16:creationId xmlns:a16="http://schemas.microsoft.com/office/drawing/2014/main" id="{9DBF9BE9-8512-71FA-F758-9A42E9F59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810000"/>
            <a:ext cx="276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anim calcmode="lin" valueType="num">
                                      <p:cBhvr>
                                        <p:cTn id="8" dur="500" fill="hold"/>
                                        <p:tgtEl>
                                          <p:spTgt spid="28674"/>
                                        </p:tgtEl>
                                        <p:attrNameLst>
                                          <p:attrName>style.rotation</p:attrName>
                                        </p:attrNameLst>
                                      </p:cBhvr>
                                      <p:tavLst>
                                        <p:tav tm="0">
                                          <p:val>
                                            <p:fltVal val="720"/>
                                          </p:val>
                                        </p:tav>
                                        <p:tav tm="100000">
                                          <p:val>
                                            <p:fltVal val="0"/>
                                          </p:val>
                                        </p:tav>
                                      </p:tavLst>
                                    </p:anim>
                                    <p:anim calcmode="lin" valueType="num">
                                      <p:cBhvr>
                                        <p:cTn id="9" dur="500" fill="hold"/>
                                        <p:tgtEl>
                                          <p:spTgt spid="28674"/>
                                        </p:tgtEl>
                                        <p:attrNameLst>
                                          <p:attrName>ppt_h</p:attrName>
                                        </p:attrNameLst>
                                      </p:cBhvr>
                                      <p:tavLst>
                                        <p:tav tm="0">
                                          <p:val>
                                            <p:fltVal val="0"/>
                                          </p:val>
                                        </p:tav>
                                        <p:tav tm="100000">
                                          <p:val>
                                            <p:strVal val="#ppt_h"/>
                                          </p:val>
                                        </p:tav>
                                      </p:tavLst>
                                    </p:anim>
                                    <p:anim calcmode="lin" valueType="num">
                                      <p:cBhvr>
                                        <p:cTn id="10" dur="500" fill="hold"/>
                                        <p:tgtEl>
                                          <p:spTgt spid="28674"/>
                                        </p:tgtEl>
                                        <p:attrNameLst>
                                          <p:attrName>ppt_w</p:attrName>
                                        </p:attrNameLst>
                                      </p:cBhvr>
                                      <p:tavLst>
                                        <p:tav tm="0">
                                          <p:val>
                                            <p:fltVal val="0"/>
                                          </p:val>
                                        </p:tav>
                                        <p:tav tm="100000">
                                          <p:val>
                                            <p:strVal val="#ppt_w"/>
                                          </p:val>
                                        </p:tav>
                                      </p:tavLst>
                                    </p:anim>
                                  </p:childTnLst>
                                </p:cTn>
                              </p:par>
                              <p:par>
                                <p:cTn id="11" presetID="9" presetClass="entr" presetSubtype="0" fill="hold" nodeType="withEffect">
                                  <p:stCondLst>
                                    <p:cond delay="0"/>
                                  </p:stCondLst>
                                  <p:childTnLst>
                                    <p:set>
                                      <p:cBhvr>
                                        <p:cTn id="12" dur="1" fill="hold">
                                          <p:stCondLst>
                                            <p:cond delay="0"/>
                                          </p:stCondLst>
                                        </p:cTn>
                                        <p:tgtEl>
                                          <p:spTgt spid="28676"/>
                                        </p:tgtEl>
                                        <p:attrNameLst>
                                          <p:attrName>style.visibility</p:attrName>
                                        </p:attrNameLst>
                                      </p:cBhvr>
                                      <p:to>
                                        <p:strVal val="visible"/>
                                      </p:to>
                                    </p:set>
                                    <p:animEffect transition="in" filter="dissolve">
                                      <p:cBhvr>
                                        <p:cTn id="13" dur="500"/>
                                        <p:tgtEl>
                                          <p:spTgt spid="28676"/>
                                        </p:tgtEl>
                                      </p:cBhvr>
                                    </p:animEffect>
                                  </p:childTnLst>
                                </p:cTn>
                              </p:par>
                            </p:childTnLst>
                          </p:cTn>
                        </p:par>
                        <p:par>
                          <p:cTn id="14" fill="hold" nodeType="afterGroup">
                            <p:stCondLst>
                              <p:cond delay="500"/>
                            </p:stCondLst>
                            <p:childTnLst>
                              <p:par>
                                <p:cTn id="15" presetID="3" presetClass="entr" presetSubtype="10" fill="hold" nodeType="afterEffect">
                                  <p:stCondLst>
                                    <p:cond delay="500"/>
                                  </p:stCondLst>
                                  <p:childTnLst>
                                    <p:set>
                                      <p:cBhvr>
                                        <p:cTn id="16" dur="1" fill="hold">
                                          <p:stCondLst>
                                            <p:cond delay="0"/>
                                          </p:stCondLst>
                                        </p:cTn>
                                        <p:tgtEl>
                                          <p:spTgt spid="28675">
                                            <p:txEl>
                                              <p:pRg st="0" end="0"/>
                                            </p:txEl>
                                          </p:spTgt>
                                        </p:tgtEl>
                                        <p:attrNameLst>
                                          <p:attrName>style.visibility</p:attrName>
                                        </p:attrNameLst>
                                      </p:cBhvr>
                                      <p:to>
                                        <p:strVal val="visible"/>
                                      </p:to>
                                    </p:set>
                                    <p:animEffect transition="in" filter="blinds(horizontal)">
                                      <p:cBhvr>
                                        <p:cTn id="17" dur="1000"/>
                                        <p:tgtEl>
                                          <p:spTgt spid="28675">
                                            <p:txEl>
                                              <p:pRg st="0" end="0"/>
                                            </p:txEl>
                                          </p:spTgt>
                                        </p:tgtEl>
                                      </p:cBhvr>
                                    </p:animEffect>
                                  </p:childTnLst>
                                </p:cTn>
                              </p:par>
                            </p:childTnLst>
                          </p:cTn>
                        </p:par>
                        <p:par>
                          <p:cTn id="18" fill="hold" nodeType="afterGroup">
                            <p:stCondLst>
                              <p:cond delay="2000"/>
                            </p:stCondLst>
                            <p:childTnLst>
                              <p:par>
                                <p:cTn id="19" presetID="3" presetClass="entr" presetSubtype="10" fill="hold" nodeType="afterEffect">
                                  <p:stCondLst>
                                    <p:cond delay="1000"/>
                                  </p:stCondLst>
                                  <p:iterate type="wd">
                                    <p:tmPct val="10000"/>
                                  </p:iterate>
                                  <p:childTnLst>
                                    <p:set>
                                      <p:cBhvr>
                                        <p:cTn id="20" dur="1" fill="hold">
                                          <p:stCondLst>
                                            <p:cond delay="0"/>
                                          </p:stCondLst>
                                        </p:cTn>
                                        <p:tgtEl>
                                          <p:spTgt spid="28675">
                                            <p:txEl>
                                              <p:pRg st="1" end="1"/>
                                            </p:txEl>
                                          </p:spTgt>
                                        </p:tgtEl>
                                        <p:attrNameLst>
                                          <p:attrName>style.visibility</p:attrName>
                                        </p:attrNameLst>
                                      </p:cBhvr>
                                      <p:to>
                                        <p:strVal val="visible"/>
                                      </p:to>
                                    </p:set>
                                    <p:animEffect transition="in" filter="blinds(horizontal)">
                                      <p:cBhvr>
                                        <p:cTn id="21" dur="1000"/>
                                        <p:tgtEl>
                                          <p:spTgt spid="28675">
                                            <p:txEl>
                                              <p:pRg st="1" end="1"/>
                                            </p:txEl>
                                          </p:spTgt>
                                        </p:tgtEl>
                                      </p:cBhvr>
                                    </p:animEffect>
                                  </p:childTnLst>
                                </p:cTn>
                              </p:par>
                            </p:childTnLst>
                          </p:cTn>
                        </p:par>
                        <p:par>
                          <p:cTn id="22" fill="hold" nodeType="afterGroup">
                            <p:stCondLst>
                              <p:cond delay="5900"/>
                            </p:stCondLst>
                            <p:childTnLst>
                              <p:par>
                                <p:cTn id="23" presetID="3" presetClass="entr" presetSubtype="10" fill="hold" nodeType="afterEffect">
                                  <p:stCondLst>
                                    <p:cond delay="1000"/>
                                  </p:stCondLst>
                                  <p:iterate type="wd">
                                    <p:tmPct val="10000"/>
                                  </p:iterate>
                                  <p:childTnLst>
                                    <p:set>
                                      <p:cBhvr>
                                        <p:cTn id="24" dur="1" fill="hold">
                                          <p:stCondLst>
                                            <p:cond delay="0"/>
                                          </p:stCondLst>
                                        </p:cTn>
                                        <p:tgtEl>
                                          <p:spTgt spid="28675">
                                            <p:txEl>
                                              <p:pRg st="2" end="2"/>
                                            </p:txEl>
                                          </p:spTgt>
                                        </p:tgtEl>
                                        <p:attrNameLst>
                                          <p:attrName>style.visibility</p:attrName>
                                        </p:attrNameLst>
                                      </p:cBhvr>
                                      <p:to>
                                        <p:strVal val="visible"/>
                                      </p:to>
                                    </p:set>
                                    <p:animEffect transition="in" filter="blinds(horizontal)">
                                      <p:cBhvr>
                                        <p:cTn id="25" dur="1000"/>
                                        <p:tgtEl>
                                          <p:spTgt spid="28675">
                                            <p:txEl>
                                              <p:pRg st="2" end="2"/>
                                            </p:txEl>
                                          </p:spTgt>
                                        </p:tgtEl>
                                      </p:cBhvr>
                                    </p:animEffect>
                                  </p:childTnLst>
                                </p:cTn>
                              </p:par>
                            </p:childTnLst>
                          </p:cTn>
                        </p:par>
                        <p:par>
                          <p:cTn id="26" fill="hold" nodeType="afterGroup">
                            <p:stCondLst>
                              <p:cond delay="11600"/>
                            </p:stCondLst>
                            <p:childTnLst>
                              <p:par>
                                <p:cTn id="27" presetID="3" presetClass="entr" presetSubtype="10" fill="hold" nodeType="afterEffect">
                                  <p:stCondLst>
                                    <p:cond delay="0"/>
                                  </p:stCondLst>
                                  <p:iterate type="wd">
                                    <p:tmPct val="10000"/>
                                  </p:iterate>
                                  <p:childTnLst>
                                    <p:set>
                                      <p:cBhvr>
                                        <p:cTn id="28" dur="1" fill="hold">
                                          <p:stCondLst>
                                            <p:cond delay="0"/>
                                          </p:stCondLst>
                                        </p:cTn>
                                        <p:tgtEl>
                                          <p:spTgt spid="28675">
                                            <p:txEl>
                                              <p:pRg st="3" end="3"/>
                                            </p:txEl>
                                          </p:spTgt>
                                        </p:tgtEl>
                                        <p:attrNameLst>
                                          <p:attrName>style.visibility</p:attrName>
                                        </p:attrNameLst>
                                      </p:cBhvr>
                                      <p:to>
                                        <p:strVal val="visible"/>
                                      </p:to>
                                    </p:set>
                                    <p:animEffect transition="in" filter="blinds(horizontal)">
                                      <p:cBhvr>
                                        <p:cTn id="29" dur="1000"/>
                                        <p:tgtEl>
                                          <p:spTgt spid="28675">
                                            <p:txEl>
                                              <p:pRg st="3" end="3"/>
                                            </p:txEl>
                                          </p:spTgt>
                                        </p:tgtEl>
                                      </p:cBhvr>
                                    </p:animEffect>
                                  </p:childTnLst>
                                </p:cTn>
                              </p:par>
                            </p:childTnLst>
                          </p:cTn>
                        </p:par>
                        <p:par>
                          <p:cTn id="30" fill="hold" nodeType="afterGroup">
                            <p:stCondLst>
                              <p:cond delay="15800"/>
                            </p:stCondLst>
                            <p:childTnLst>
                              <p:par>
                                <p:cTn id="31" presetID="3" presetClass="entr" presetSubtype="10" fill="hold" nodeType="afterEffect">
                                  <p:stCondLst>
                                    <p:cond delay="0"/>
                                  </p:stCondLst>
                                  <p:iterate type="wd">
                                    <p:tmPct val="10000"/>
                                  </p:iterate>
                                  <p:childTnLst>
                                    <p:set>
                                      <p:cBhvr>
                                        <p:cTn id="32" dur="1" fill="hold">
                                          <p:stCondLst>
                                            <p:cond delay="0"/>
                                          </p:stCondLst>
                                        </p:cTn>
                                        <p:tgtEl>
                                          <p:spTgt spid="28675">
                                            <p:txEl>
                                              <p:pRg st="4" end="4"/>
                                            </p:txEl>
                                          </p:spTgt>
                                        </p:tgtEl>
                                        <p:attrNameLst>
                                          <p:attrName>style.visibility</p:attrName>
                                        </p:attrNameLst>
                                      </p:cBhvr>
                                      <p:to>
                                        <p:strVal val="visible"/>
                                      </p:to>
                                    </p:set>
                                    <p:animEffect transition="in" filter="blinds(horizontal)">
                                      <p:cBhvr>
                                        <p:cTn id="33" dur="2000"/>
                                        <p:tgtEl>
                                          <p:spTgt spid="28675">
                                            <p:txEl>
                                              <p:pRg st="4" end="4"/>
                                            </p:txEl>
                                          </p:spTgt>
                                        </p:tgtEl>
                                      </p:cBhvr>
                                    </p:animEffect>
                                  </p:childTnLst>
                                </p:cTn>
                              </p:par>
                            </p:childTnLst>
                          </p:cTn>
                        </p:par>
                        <p:par>
                          <p:cTn id="34" fill="hold" nodeType="afterGroup">
                            <p:stCondLst>
                              <p:cond delay="23600"/>
                            </p:stCondLst>
                            <p:childTnLst>
                              <p:par>
                                <p:cTn id="35" presetID="3" presetClass="entr" presetSubtype="10" fill="hold" nodeType="afterEffect">
                                  <p:stCondLst>
                                    <p:cond delay="0"/>
                                  </p:stCondLst>
                                  <p:iterate type="wd">
                                    <p:tmPct val="10000"/>
                                  </p:iterate>
                                  <p:childTnLst>
                                    <p:set>
                                      <p:cBhvr>
                                        <p:cTn id="36" dur="1" fill="hold">
                                          <p:stCondLst>
                                            <p:cond delay="0"/>
                                          </p:stCondLst>
                                        </p:cTn>
                                        <p:tgtEl>
                                          <p:spTgt spid="28675">
                                            <p:txEl>
                                              <p:pRg st="5" end="5"/>
                                            </p:txEl>
                                          </p:spTgt>
                                        </p:tgtEl>
                                        <p:attrNameLst>
                                          <p:attrName>style.visibility</p:attrName>
                                        </p:attrNameLst>
                                      </p:cBhvr>
                                      <p:to>
                                        <p:strVal val="visible"/>
                                      </p:to>
                                    </p:set>
                                    <p:animEffect transition="in" filter="blinds(horizontal)">
                                      <p:cBhvr>
                                        <p:cTn id="37" dur="2000"/>
                                        <p:tgtEl>
                                          <p:spTgt spid="28675">
                                            <p:txEl>
                                              <p:pRg st="5" end="5"/>
                                            </p:txEl>
                                          </p:spTgt>
                                        </p:tgtEl>
                                      </p:cBhvr>
                                    </p:animEffect>
                                  </p:childTnLst>
                                </p:cTn>
                              </p:par>
                            </p:childTnLst>
                          </p:cTn>
                        </p:par>
                        <p:par>
                          <p:cTn id="38" fill="hold">
                            <p:stCondLst>
                              <p:cond delay="30800"/>
                            </p:stCondLst>
                            <p:childTnLst>
                              <p:par>
                                <p:cTn id="39" presetID="3" presetClass="entr" presetSubtype="10" fill="hold" nodeType="afterEffect">
                                  <p:stCondLst>
                                    <p:cond delay="0"/>
                                  </p:stCondLst>
                                  <p:iterate type="wd">
                                    <p:tmPct val="10000"/>
                                  </p:iterate>
                                  <p:childTnLst>
                                    <p:set>
                                      <p:cBhvr>
                                        <p:cTn id="40" dur="1" fill="hold">
                                          <p:stCondLst>
                                            <p:cond delay="0"/>
                                          </p:stCondLst>
                                        </p:cTn>
                                        <p:tgtEl>
                                          <p:spTgt spid="28675">
                                            <p:txEl>
                                              <p:pRg st="6" end="6"/>
                                            </p:txEl>
                                          </p:spTgt>
                                        </p:tgtEl>
                                        <p:attrNameLst>
                                          <p:attrName>style.visibility</p:attrName>
                                        </p:attrNameLst>
                                      </p:cBhvr>
                                      <p:to>
                                        <p:strVal val="visible"/>
                                      </p:to>
                                    </p:set>
                                    <p:animEffect transition="in" filter="blinds(horizontal)">
                                      <p:cBhvr>
                                        <p:cTn id="41" dur="2000"/>
                                        <p:tgtEl>
                                          <p:spTgt spid="28675">
                                            <p:txEl>
                                              <p:pRg st="6" end="6"/>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nodeType="clickEffect">
                                  <p:stCondLst>
                                    <p:cond delay="0"/>
                                  </p:stCondLst>
                                  <p:childTnLst>
                                    <p:set>
                                      <p:cBhvr>
                                        <p:cTn id="45" dur="1" fill="hold">
                                          <p:stCondLst>
                                            <p:cond delay="0"/>
                                          </p:stCondLst>
                                        </p:cTn>
                                        <p:tgtEl>
                                          <p:spTgt spid="34821"/>
                                        </p:tgtEl>
                                        <p:attrNameLst>
                                          <p:attrName>style.visibility</p:attrName>
                                        </p:attrNameLst>
                                      </p:cBhvr>
                                      <p:to>
                                        <p:strVal val="visible"/>
                                      </p:to>
                                    </p:set>
                                    <p:anim calcmode="lin" valueType="num">
                                      <p:cBhvr additive="base">
                                        <p:cTn id="46" dur="500" fill="hold"/>
                                        <p:tgtEl>
                                          <p:spTgt spid="34821"/>
                                        </p:tgtEl>
                                        <p:attrNameLst>
                                          <p:attrName>ppt_x</p:attrName>
                                        </p:attrNameLst>
                                      </p:cBhvr>
                                      <p:tavLst>
                                        <p:tav tm="0">
                                          <p:val>
                                            <p:strVal val="#ppt_x"/>
                                          </p:val>
                                        </p:tav>
                                        <p:tav tm="100000">
                                          <p:val>
                                            <p:strVal val="#ppt_x"/>
                                          </p:val>
                                        </p:tav>
                                      </p:tavLst>
                                    </p:anim>
                                    <p:anim calcmode="lin" valueType="num">
                                      <p:cBhvr additive="base">
                                        <p:cTn id="47"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mph" presetSubtype="0" fill="hold" nodeType="clickEffect">
                                  <p:stCondLst>
                                    <p:cond delay="0"/>
                                  </p:stCondLst>
                                  <p:childTnLst>
                                    <p:animScale>
                                      <p:cBhvr>
                                        <p:cTn id="51" dur="2000" fill="hold"/>
                                        <p:tgtEl>
                                          <p:spTgt spid="34821"/>
                                        </p:tgtEl>
                                      </p:cBhvr>
                                      <p:by x="150000" y="150000"/>
                                    </p:animScale>
                                  </p:childTnLst>
                                </p:cTn>
                              </p:par>
                              <p:par>
                                <p:cTn id="52" presetID="35" presetClass="path" presetSubtype="0" accel="50000" decel="50000" fill="hold" nodeType="withEffect">
                                  <p:stCondLst>
                                    <p:cond delay="0"/>
                                  </p:stCondLst>
                                  <p:childTnLst>
                                    <p:animMotion origin="layout" path="M 0 -2.22222E-6 L -0.49583 -0.35903 " pathEditMode="relative" rAng="0" ptsTypes="AA">
                                      <p:cBhvr>
                                        <p:cTn id="53" dur="2000" fill="hold"/>
                                        <p:tgtEl>
                                          <p:spTgt spid="34821"/>
                                        </p:tgtEl>
                                        <p:attrNameLst>
                                          <p:attrName>ppt_x</p:attrName>
                                          <p:attrName>ppt_y</p:attrName>
                                        </p:attrNameLst>
                                      </p:cBhvr>
                                      <p:rCtr x="-24792" y="-1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Story of &quot;Boss&quot; Tweed | BRI's Homework Help Series">
            <a:hlinkClick r:id="" action="ppaction://media"/>
            <a:extLst>
              <a:ext uri="{FF2B5EF4-FFF2-40B4-BE49-F238E27FC236}">
                <a16:creationId xmlns:a16="http://schemas.microsoft.com/office/drawing/2014/main" id="{B96D94F4-0F43-89DA-075C-9C8B92907BA7}"/>
              </a:ext>
            </a:extLst>
          </p:cNvPr>
          <p:cNvPicPr>
            <a:picLocks noGrp="1" noRot="1" noChangeAspect="1"/>
          </p:cNvPicPr>
          <p:nvPr>
            <p:ph idx="1"/>
            <a:videoFile r:link="rId1"/>
          </p:nvPr>
        </p:nvPicPr>
        <p:blipFill>
          <a:blip r:embed="rId3"/>
          <a:stretch>
            <a:fillRect/>
          </a:stretch>
        </p:blipFill>
        <p:spPr>
          <a:xfrm>
            <a:off x="76200" y="76200"/>
            <a:ext cx="8991600" cy="6705600"/>
          </a:xfrm>
          <a:prstGeom prst="rect">
            <a:avLst/>
          </a:prstGeom>
        </p:spPr>
      </p:pic>
    </p:spTree>
    <p:extLst>
      <p:ext uri="{BB962C8B-B14F-4D97-AF65-F5344CB8AC3E}">
        <p14:creationId xmlns:p14="http://schemas.microsoft.com/office/powerpoint/2010/main" val="158259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3346" name="Picture 2">
            <a:extLst>
              <a:ext uri="{FF2B5EF4-FFF2-40B4-BE49-F238E27FC236}">
                <a16:creationId xmlns:a16="http://schemas.microsoft.com/office/drawing/2014/main" id="{6585CD4E-45D9-793C-8AEE-9B0F184C2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2514600" cy="26670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4179" name="Text Box 3">
            <a:extLst>
              <a:ext uri="{FF2B5EF4-FFF2-40B4-BE49-F238E27FC236}">
                <a16:creationId xmlns:a16="http://schemas.microsoft.com/office/drawing/2014/main" id="{575E6639-AA09-561F-279C-7AD1D5197E5A}"/>
              </a:ext>
            </a:extLst>
          </p:cNvPr>
          <p:cNvSpPr txBox="1">
            <a:spLocks noChangeArrowheads="1"/>
          </p:cNvSpPr>
          <p:nvPr/>
        </p:nvSpPr>
        <p:spPr bwMode="auto">
          <a:xfrm>
            <a:off x="2971800" y="862013"/>
            <a:ext cx="6019800" cy="2441575"/>
          </a:xfrm>
          <a:prstGeom prst="rect">
            <a:avLst/>
          </a:prstGeom>
          <a:noFill/>
          <a:ln>
            <a:noFill/>
          </a:ln>
          <a:effectLst/>
        </p:spPr>
        <p:txBody>
          <a:bodyPr>
            <a:spAutoFit/>
          </a:bodyPr>
          <a:lstStyle/>
          <a:p>
            <a:pPr>
              <a:lnSpc>
                <a:spcPct val="80000"/>
              </a:lnSpc>
              <a:spcBef>
                <a:spcPct val="50000"/>
              </a:spcBef>
              <a:buFontTx/>
              <a:buChar char="•"/>
              <a:defRPr/>
            </a:pPr>
            <a:r>
              <a:rPr lang="en-US" altLang="en-US" sz="2800">
                <a:latin typeface="Georgia" panose="02040502050405020303" pitchFamily="18" charset="0"/>
              </a:rPr>
              <a:t>Corrupt political leader put New York City in debt</a:t>
            </a:r>
          </a:p>
          <a:p>
            <a:pPr lvl="1">
              <a:lnSpc>
                <a:spcPct val="80000"/>
              </a:lnSpc>
              <a:spcBef>
                <a:spcPct val="50000"/>
              </a:spcBef>
              <a:buSzPct val="75000"/>
              <a:buFont typeface="Wingdings" panose="05000000000000000000" pitchFamily="2" charset="2"/>
              <a:buChar char="ü"/>
              <a:defRPr/>
            </a:pPr>
            <a:r>
              <a:rPr lang="en-US" altLang="en-US" sz="2800" b="1" i="1">
                <a:solidFill>
                  <a:srgbClr val="0000CC"/>
                </a:solidFill>
                <a:effectLst>
                  <a:outerShdw blurRad="38100" dist="38100" dir="2700000" algn="tl">
                    <a:srgbClr val="000000"/>
                  </a:outerShdw>
                </a:effectLst>
                <a:latin typeface="Georgia" panose="02040502050405020303" pitchFamily="18" charset="0"/>
              </a:rPr>
              <a:t>Political boss</a:t>
            </a:r>
            <a:endParaRPr lang="en-US" altLang="en-US" sz="2800" b="1">
              <a:latin typeface="Georgia" panose="02040502050405020303" pitchFamily="18" charset="0"/>
            </a:endParaRPr>
          </a:p>
          <a:p>
            <a:pPr>
              <a:lnSpc>
                <a:spcPct val="80000"/>
              </a:lnSpc>
              <a:spcBef>
                <a:spcPct val="50000"/>
              </a:spcBef>
              <a:buFontTx/>
              <a:buChar char="•"/>
              <a:defRPr/>
            </a:pPr>
            <a:r>
              <a:rPr lang="en-US" altLang="en-US" sz="2800">
                <a:latin typeface="Georgia" panose="02040502050405020303" pitchFamily="18" charset="0"/>
              </a:rPr>
              <a:t>1851 elected to city council</a:t>
            </a:r>
          </a:p>
          <a:p>
            <a:pPr>
              <a:lnSpc>
                <a:spcPct val="80000"/>
              </a:lnSpc>
              <a:spcBef>
                <a:spcPct val="50000"/>
              </a:spcBef>
              <a:buFontTx/>
              <a:buChar char="•"/>
              <a:defRPr/>
            </a:pPr>
            <a:r>
              <a:rPr lang="en-US" altLang="en-US" sz="2800">
                <a:latin typeface="Georgia" panose="02040502050405020303" pitchFamily="18" charset="0"/>
              </a:rPr>
              <a:t>1852 served in Congress </a:t>
            </a:r>
          </a:p>
        </p:txBody>
      </p:sp>
      <p:sp>
        <p:nvSpPr>
          <p:cNvPr id="434181" name="Text Box 5">
            <a:extLst>
              <a:ext uri="{FF2B5EF4-FFF2-40B4-BE49-F238E27FC236}">
                <a16:creationId xmlns:a16="http://schemas.microsoft.com/office/drawing/2014/main" id="{98D068A4-E7EC-5FD3-F52F-A7A02BC0CA47}"/>
              </a:ext>
            </a:extLst>
          </p:cNvPr>
          <p:cNvSpPr txBox="1">
            <a:spLocks noChangeArrowheads="1"/>
          </p:cNvSpPr>
          <p:nvPr/>
        </p:nvSpPr>
        <p:spPr bwMode="auto">
          <a:xfrm>
            <a:off x="2971800" y="3622675"/>
            <a:ext cx="6096000"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5000"/>
              </a:lnSpc>
              <a:spcBef>
                <a:spcPct val="50000"/>
              </a:spcBef>
            </a:pPr>
            <a:r>
              <a:rPr lang="en-US" altLang="en-US" sz="2800">
                <a:latin typeface="Georgia" panose="02040502050405020303" pitchFamily="18" charset="0"/>
              </a:rPr>
              <a:t>Kept </a:t>
            </a:r>
            <a:r>
              <a:rPr lang="en-US" altLang="en-US" sz="2800" b="1" u="sng">
                <a:latin typeface="Georgia" panose="02040502050405020303" pitchFamily="18" charset="0"/>
              </a:rPr>
              <a:t>Democratic Party</a:t>
            </a:r>
            <a:r>
              <a:rPr lang="en-US" altLang="en-US" sz="2800">
                <a:latin typeface="Georgia" panose="02040502050405020303" pitchFamily="18" charset="0"/>
              </a:rPr>
              <a:t> in power in NYC called </a:t>
            </a:r>
            <a:r>
              <a:rPr lang="en-US" altLang="en-US" sz="2800" b="1" u="sng">
                <a:latin typeface="Georgia" panose="02040502050405020303" pitchFamily="18" charset="0"/>
              </a:rPr>
              <a:t>Tammany Hall</a:t>
            </a:r>
          </a:p>
          <a:p>
            <a:pPr>
              <a:lnSpc>
                <a:spcPct val="85000"/>
              </a:lnSpc>
              <a:spcBef>
                <a:spcPct val="50000"/>
              </a:spcBef>
            </a:pPr>
            <a:r>
              <a:rPr lang="en-US" altLang="en-US" sz="2800">
                <a:latin typeface="Georgia" panose="02040502050405020303" pitchFamily="18" charset="0"/>
              </a:rPr>
              <a:t>Formed the </a:t>
            </a:r>
            <a:r>
              <a:rPr lang="en-US" altLang="en-US" sz="2800" b="1" u="sng">
                <a:latin typeface="Georgia" panose="02040502050405020303" pitchFamily="18" charset="0"/>
              </a:rPr>
              <a:t>Tweed Ring</a:t>
            </a:r>
          </a:p>
          <a:p>
            <a:pPr>
              <a:lnSpc>
                <a:spcPct val="85000"/>
              </a:lnSpc>
              <a:spcBef>
                <a:spcPct val="50000"/>
              </a:spcBef>
            </a:pPr>
            <a:r>
              <a:rPr lang="en-US" altLang="en-US" sz="2800">
                <a:latin typeface="Georgia" panose="02040502050405020303" pitchFamily="18" charset="0"/>
              </a:rPr>
              <a:t>Bought votes, encouraged corruption, controlled NYC politics</a:t>
            </a:r>
          </a:p>
        </p:txBody>
      </p:sp>
      <p:sp>
        <p:nvSpPr>
          <p:cNvPr id="313349" name="AutoShape 6">
            <a:hlinkClick r:id="rId3" action="ppaction://hlinksldjump"/>
            <a:extLst>
              <a:ext uri="{FF2B5EF4-FFF2-40B4-BE49-F238E27FC236}">
                <a16:creationId xmlns:a16="http://schemas.microsoft.com/office/drawing/2014/main" id="{4BB0FD39-9F0D-CB1F-F4B5-86620BA94546}"/>
              </a:ext>
            </a:extLst>
          </p:cNvPr>
          <p:cNvSpPr>
            <a:spLocks noChangeArrowheads="1"/>
          </p:cNvSpPr>
          <p:nvPr/>
        </p:nvSpPr>
        <p:spPr bwMode="auto">
          <a:xfrm>
            <a:off x="8763000" y="6477000"/>
            <a:ext cx="3048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pic>
        <p:nvPicPr>
          <p:cNvPr id="313350" name="Picture 7">
            <a:extLst>
              <a:ext uri="{FF2B5EF4-FFF2-40B4-BE49-F238E27FC236}">
                <a16:creationId xmlns:a16="http://schemas.microsoft.com/office/drawing/2014/main" id="{2A14DE33-915E-EB2D-77BA-AACE04B34247}"/>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304800" y="3581400"/>
            <a:ext cx="2514600" cy="30480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WordArt 4">
            <a:extLst>
              <a:ext uri="{FF2B5EF4-FFF2-40B4-BE49-F238E27FC236}">
                <a16:creationId xmlns:a16="http://schemas.microsoft.com/office/drawing/2014/main" id="{C6E094E4-2AA6-2C97-5588-EF72B366BCAA}"/>
              </a:ext>
            </a:extLst>
          </p:cNvPr>
          <p:cNvSpPr>
            <a:spLocks noChangeArrowheads="1" noChangeShapeType="1" noTextEdit="1"/>
          </p:cNvSpPr>
          <p:nvPr/>
        </p:nvSpPr>
        <p:spPr bwMode="auto">
          <a:xfrm>
            <a:off x="381000" y="151847"/>
            <a:ext cx="8458200" cy="381000"/>
          </a:xfrm>
          <a:prstGeom prst="rect">
            <a:avLst/>
          </a:prstGeom>
          <a:solidFill>
            <a:schemeClr val="accent1">
              <a:lumMod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fromWordArt="1">
            <a:prstTxWarp prst="textCanUp">
              <a:avLst>
                <a:gd name="adj" fmla="val 85713"/>
              </a:avLst>
            </a:prstTxWarp>
          </a:bodyPr>
          <a:lstStyle/>
          <a:p>
            <a:pPr algn="ctr">
              <a:defRPr/>
            </a:pPr>
            <a:r>
              <a:rPr lang="en-US" sz="3600" kern="10" dirty="0">
                <a:ln w="19050">
                  <a:solidFill>
                    <a:schemeClr val="tx1"/>
                  </a:solidFill>
                  <a:round/>
                  <a:headEnd/>
                  <a:tailEnd/>
                </a:ln>
                <a:solidFill>
                  <a:schemeClr val="bg1"/>
                </a:solidFill>
                <a:effectLst>
                  <a:outerShdw dist="35921" dir="2700000" sy="50000" kx="2115830" algn="bl" rotWithShape="0">
                    <a:schemeClr val="tx1"/>
                  </a:outerShdw>
                </a:effectLst>
                <a:latin typeface="Arial Black" panose="020B0A04020102020204" pitchFamily="34" charset="0"/>
              </a:rPr>
              <a:t>William Boss Tweed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34179">
                                            <p:txEl>
                                              <p:pRg st="0" end="0"/>
                                            </p:txEl>
                                          </p:spTgt>
                                        </p:tgtEl>
                                        <p:attrNameLst>
                                          <p:attrName>style.visibility</p:attrName>
                                        </p:attrNameLst>
                                      </p:cBhvr>
                                      <p:to>
                                        <p:strVal val="visible"/>
                                      </p:to>
                                    </p:set>
                                    <p:animEffect transition="in" filter="checkerboard(across)">
                                      <p:cBhvr>
                                        <p:cTn id="7" dur="500"/>
                                        <p:tgtEl>
                                          <p:spTgt spid="434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34179">
                                            <p:txEl>
                                              <p:pRg st="1" end="1"/>
                                            </p:txEl>
                                          </p:spTgt>
                                        </p:tgtEl>
                                        <p:attrNameLst>
                                          <p:attrName>style.visibility</p:attrName>
                                        </p:attrNameLst>
                                      </p:cBhvr>
                                      <p:to>
                                        <p:strVal val="visible"/>
                                      </p:to>
                                    </p:set>
                                    <p:animEffect transition="in" filter="checkerboard(across)">
                                      <p:cBhvr>
                                        <p:cTn id="12" dur="500"/>
                                        <p:tgtEl>
                                          <p:spTgt spid="434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34179">
                                            <p:txEl>
                                              <p:pRg st="2" end="2"/>
                                            </p:txEl>
                                          </p:spTgt>
                                        </p:tgtEl>
                                        <p:attrNameLst>
                                          <p:attrName>style.visibility</p:attrName>
                                        </p:attrNameLst>
                                      </p:cBhvr>
                                      <p:to>
                                        <p:strVal val="visible"/>
                                      </p:to>
                                    </p:set>
                                    <p:animEffect transition="in" filter="checkerboard(across)">
                                      <p:cBhvr>
                                        <p:cTn id="17" dur="500"/>
                                        <p:tgtEl>
                                          <p:spTgt spid="434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434179">
                                            <p:txEl>
                                              <p:pRg st="3" end="3"/>
                                            </p:txEl>
                                          </p:spTgt>
                                        </p:tgtEl>
                                        <p:attrNameLst>
                                          <p:attrName>style.visibility</p:attrName>
                                        </p:attrNameLst>
                                      </p:cBhvr>
                                      <p:to>
                                        <p:strVal val="visible"/>
                                      </p:to>
                                    </p:set>
                                    <p:animEffect transition="in" filter="checkerboard(across)">
                                      <p:cBhvr>
                                        <p:cTn id="22" dur="500"/>
                                        <p:tgtEl>
                                          <p:spTgt spid="434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34181">
                                            <p:txEl>
                                              <p:pRg st="0" end="0"/>
                                            </p:txEl>
                                          </p:spTgt>
                                        </p:tgtEl>
                                        <p:attrNameLst>
                                          <p:attrName>style.visibility</p:attrName>
                                        </p:attrNameLst>
                                      </p:cBhvr>
                                      <p:to>
                                        <p:strVal val="visible"/>
                                      </p:to>
                                    </p:set>
                                    <p:animEffect transition="in" filter="dissolve">
                                      <p:cBhvr>
                                        <p:cTn id="27" dur="500"/>
                                        <p:tgtEl>
                                          <p:spTgt spid="434181">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34181">
                                            <p:txEl>
                                              <p:pRg st="1" end="1"/>
                                            </p:txEl>
                                          </p:spTgt>
                                        </p:tgtEl>
                                        <p:attrNameLst>
                                          <p:attrName>style.visibility</p:attrName>
                                        </p:attrNameLst>
                                      </p:cBhvr>
                                      <p:to>
                                        <p:strVal val="visible"/>
                                      </p:to>
                                    </p:set>
                                    <p:animEffect transition="in" filter="dissolve">
                                      <p:cBhvr>
                                        <p:cTn id="32" dur="500"/>
                                        <p:tgtEl>
                                          <p:spTgt spid="434181">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34181">
                                            <p:txEl>
                                              <p:pRg st="2" end="2"/>
                                            </p:txEl>
                                          </p:spTgt>
                                        </p:tgtEl>
                                        <p:attrNameLst>
                                          <p:attrName>style.visibility</p:attrName>
                                        </p:attrNameLst>
                                      </p:cBhvr>
                                      <p:to>
                                        <p:strVal val="visible"/>
                                      </p:to>
                                    </p:set>
                                    <p:animEffect transition="in" filter="dissolve">
                                      <p:cBhvr>
                                        <p:cTn id="37" dur="500"/>
                                        <p:tgtEl>
                                          <p:spTgt spid="4341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79" grpId="0" build="p" bldLvl="2" autoUpdateAnimBg="0"/>
      <p:bldP spid="43418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4002" name="Text Box 2">
            <a:extLst>
              <a:ext uri="{FF2B5EF4-FFF2-40B4-BE49-F238E27FC236}">
                <a16:creationId xmlns:a16="http://schemas.microsoft.com/office/drawing/2014/main" id="{6B44A47B-4837-5BBF-30ED-E8171B96FFE2}"/>
              </a:ext>
            </a:extLst>
          </p:cNvPr>
          <p:cNvSpPr txBox="1">
            <a:spLocks noChangeArrowheads="1"/>
          </p:cNvSpPr>
          <p:nvPr/>
        </p:nvSpPr>
        <p:spPr bwMode="auto">
          <a:xfrm>
            <a:off x="4572000" y="954088"/>
            <a:ext cx="4419600" cy="5861050"/>
          </a:xfrm>
          <a:prstGeom prst="rect">
            <a:avLst/>
          </a:prstGeom>
          <a:noFill/>
          <a:ln>
            <a:noFill/>
          </a:ln>
          <a:effectLst/>
        </p:spPr>
        <p:txBody>
          <a:bodyPr>
            <a:spAutoFit/>
          </a:bodyPr>
          <a:lstStyle/>
          <a:p>
            <a:pPr algn="ctr">
              <a:lnSpc>
                <a:spcPct val="80000"/>
              </a:lnSpc>
              <a:spcBef>
                <a:spcPct val="70000"/>
              </a:spcBef>
              <a:buClr>
                <a:srgbClr val="CC0000"/>
              </a:buClr>
              <a:buSzPct val="80000"/>
              <a:buFont typeface="Wingdings" panose="05000000000000000000" pitchFamily="2" charset="2"/>
              <a:buChar char="v"/>
              <a:defRPr/>
            </a:pPr>
            <a:r>
              <a:rPr lang="en-US" altLang="en-US" sz="2800">
                <a:latin typeface="Arial Black" panose="020B0A04020102020204" pitchFamily="34" charset="0"/>
              </a:rPr>
              <a:t>Received large fees for interests (*</a:t>
            </a:r>
            <a:r>
              <a:rPr lang="en-US" altLang="en-US" sz="2800" i="1">
                <a:solidFill>
                  <a:srgbClr val="0000CC"/>
                </a:solidFill>
                <a:effectLst>
                  <a:outerShdw blurRad="38100" dist="38100" dir="2700000" algn="tl">
                    <a:srgbClr val="000000"/>
                  </a:outerShdw>
                </a:effectLst>
                <a:latin typeface="Arial Black" panose="020B0A04020102020204" pitchFamily="34" charset="0"/>
              </a:rPr>
              <a:t>kickbacks</a:t>
            </a:r>
            <a:r>
              <a:rPr lang="en-US" altLang="en-US" sz="2800">
                <a:latin typeface="Arial Black" panose="020B0A04020102020204" pitchFamily="34" charset="0"/>
              </a:rPr>
              <a:t>) from the Erie Railroad </a:t>
            </a:r>
          </a:p>
          <a:p>
            <a:pPr algn="ctr">
              <a:lnSpc>
                <a:spcPct val="80000"/>
              </a:lnSpc>
              <a:spcBef>
                <a:spcPct val="70000"/>
              </a:spcBef>
              <a:buClr>
                <a:srgbClr val="CC0000"/>
              </a:buClr>
              <a:buSzPct val="80000"/>
              <a:buFont typeface="Wingdings" panose="05000000000000000000" pitchFamily="2" charset="2"/>
              <a:buChar char="v"/>
              <a:defRPr/>
            </a:pPr>
            <a:r>
              <a:rPr lang="en-US" altLang="en-US" sz="2800">
                <a:latin typeface="Arial Black" panose="020B0A04020102020204" pitchFamily="34" charset="0"/>
              </a:rPr>
              <a:t>Tweed Ring milked the city with false leases, padded bills, false vouchers, unnecessary repairs and over-priced goods </a:t>
            </a:r>
          </a:p>
          <a:p>
            <a:pPr algn="ctr">
              <a:lnSpc>
                <a:spcPct val="80000"/>
              </a:lnSpc>
              <a:spcBef>
                <a:spcPct val="70000"/>
              </a:spcBef>
              <a:buClr>
                <a:srgbClr val="CC0000"/>
              </a:buClr>
              <a:buSzPct val="80000"/>
              <a:buFont typeface="Wingdings" panose="05000000000000000000" pitchFamily="2" charset="2"/>
              <a:buNone/>
              <a:defRPr/>
            </a:pPr>
            <a:r>
              <a:rPr lang="en-US" altLang="en-US" b="1">
                <a:latin typeface="Georgia" panose="02040502050405020303" pitchFamily="18" charset="0"/>
              </a:rPr>
              <a:t>*</a:t>
            </a:r>
            <a:r>
              <a:rPr lang="en-US" altLang="en-US" i="1">
                <a:latin typeface="Georgia" panose="02040502050405020303" pitchFamily="18" charset="0"/>
              </a:rPr>
              <a:t>Return of a portion of the money received in a sale or contract often illegal and corrupt in return for special favors.</a:t>
            </a:r>
          </a:p>
        </p:txBody>
      </p:sp>
      <p:pic>
        <p:nvPicPr>
          <p:cNvPr id="314371" name="Picture 4">
            <a:extLst>
              <a:ext uri="{FF2B5EF4-FFF2-40B4-BE49-F238E27FC236}">
                <a16:creationId xmlns:a16="http://schemas.microsoft.com/office/drawing/2014/main" id="{97E24D08-C288-992C-3FE3-FE2E3C08A8DD}"/>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52400" y="838200"/>
            <a:ext cx="4298950" cy="55626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WordArt 4">
            <a:extLst>
              <a:ext uri="{FF2B5EF4-FFF2-40B4-BE49-F238E27FC236}">
                <a16:creationId xmlns:a16="http://schemas.microsoft.com/office/drawing/2014/main" id="{939066F5-021C-FE72-C317-970E62128433}"/>
              </a:ext>
            </a:extLst>
          </p:cNvPr>
          <p:cNvSpPr>
            <a:spLocks noChangeArrowheads="1" noChangeShapeType="1" noTextEdit="1"/>
          </p:cNvSpPr>
          <p:nvPr/>
        </p:nvSpPr>
        <p:spPr bwMode="auto">
          <a:xfrm>
            <a:off x="381000" y="151847"/>
            <a:ext cx="8458200" cy="381000"/>
          </a:xfrm>
          <a:prstGeom prst="rect">
            <a:avLst/>
          </a:prstGeom>
          <a:solidFill>
            <a:schemeClr val="accent1">
              <a:lumMod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fromWordArt="1">
            <a:prstTxWarp prst="textCanUp">
              <a:avLst>
                <a:gd name="adj" fmla="val 85713"/>
              </a:avLst>
            </a:prstTxWarp>
          </a:bodyPr>
          <a:lstStyle/>
          <a:p>
            <a:pPr algn="ctr">
              <a:defRPr/>
            </a:pPr>
            <a:r>
              <a:rPr lang="en-US" sz="3600" kern="10" dirty="0">
                <a:ln w="19050">
                  <a:solidFill>
                    <a:schemeClr val="tx1"/>
                  </a:solidFill>
                  <a:round/>
                  <a:headEnd/>
                  <a:tailEnd/>
                </a:ln>
                <a:solidFill>
                  <a:schemeClr val="bg1"/>
                </a:solidFill>
                <a:effectLst>
                  <a:outerShdw dist="35921" dir="2700000" sy="50000" kx="2115830" algn="bl" rotWithShape="0">
                    <a:schemeClr val="tx1"/>
                  </a:outerShdw>
                </a:effectLst>
                <a:latin typeface="Arial Black" panose="020B0A04020102020204" pitchFamily="34" charset="0"/>
              </a:rPr>
              <a:t>William Boss Tweed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4002">
                                            <p:txEl>
                                              <p:pRg st="0" end="0"/>
                                            </p:txEl>
                                          </p:spTgt>
                                        </p:tgtEl>
                                        <p:attrNameLst>
                                          <p:attrName>style.visibility</p:attrName>
                                        </p:attrNameLst>
                                      </p:cBhvr>
                                      <p:to>
                                        <p:strVal val="visible"/>
                                      </p:to>
                                    </p:set>
                                    <p:animEffect transition="in" filter="dissolve">
                                      <p:cBhvr>
                                        <p:cTn id="7" dur="500"/>
                                        <p:tgtEl>
                                          <p:spTgt spid="3840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4002">
                                            <p:txEl>
                                              <p:pRg st="1" end="1"/>
                                            </p:txEl>
                                          </p:spTgt>
                                        </p:tgtEl>
                                        <p:attrNameLst>
                                          <p:attrName>style.visibility</p:attrName>
                                        </p:attrNameLst>
                                      </p:cBhvr>
                                      <p:to>
                                        <p:strVal val="visible"/>
                                      </p:to>
                                    </p:set>
                                    <p:animEffect transition="in" filter="dissolve">
                                      <p:cBhvr>
                                        <p:cTn id="12" dur="500"/>
                                        <p:tgtEl>
                                          <p:spTgt spid="3840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84002">
                                            <p:txEl>
                                              <p:pRg st="2" end="2"/>
                                            </p:txEl>
                                          </p:spTgt>
                                        </p:tgtEl>
                                        <p:attrNameLst>
                                          <p:attrName>style.visibility</p:attrName>
                                        </p:attrNameLst>
                                      </p:cBhvr>
                                      <p:to>
                                        <p:strVal val="visible"/>
                                      </p:to>
                                    </p:set>
                                    <p:animEffect transition="in" filter="dissolve">
                                      <p:cBhvr>
                                        <p:cTn id="17" dur="500"/>
                                        <p:tgtEl>
                                          <p:spTgt spid="3840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5026" name="Text Box 2">
            <a:extLst>
              <a:ext uri="{FF2B5EF4-FFF2-40B4-BE49-F238E27FC236}">
                <a16:creationId xmlns:a16="http://schemas.microsoft.com/office/drawing/2014/main" id="{C2D5051A-567B-BE7C-DC1F-4AF3F9D6C60E}"/>
              </a:ext>
            </a:extLst>
          </p:cNvPr>
          <p:cNvSpPr txBox="1">
            <a:spLocks noChangeArrowheads="1"/>
          </p:cNvSpPr>
          <p:nvPr/>
        </p:nvSpPr>
        <p:spPr bwMode="auto">
          <a:xfrm>
            <a:off x="4724400" y="990600"/>
            <a:ext cx="426720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60000"/>
              </a:spcBef>
              <a:buClr>
                <a:srgbClr val="CC0000"/>
              </a:buClr>
              <a:buSzPct val="80000"/>
              <a:buFont typeface="Wingdings" panose="05000000000000000000" pitchFamily="2" charset="2"/>
              <a:buChar char="v"/>
            </a:pPr>
            <a:r>
              <a:rPr lang="en-US" altLang="en-US" sz="2800" b="1">
                <a:latin typeface="Arial Black" panose="020B0A04020102020204" pitchFamily="34" charset="0"/>
              </a:rPr>
              <a:t>Exposed for his corruption by cartoonist and editor, Thomas Nast</a:t>
            </a:r>
          </a:p>
          <a:p>
            <a:pPr algn="ctr">
              <a:lnSpc>
                <a:spcPct val="80000"/>
              </a:lnSpc>
              <a:spcBef>
                <a:spcPct val="60000"/>
              </a:spcBef>
              <a:buClr>
                <a:srgbClr val="CC0000"/>
              </a:buClr>
              <a:buSzPct val="80000"/>
              <a:buFont typeface="Wingdings" panose="05000000000000000000" pitchFamily="2" charset="2"/>
              <a:buChar char="v"/>
            </a:pPr>
            <a:r>
              <a:rPr lang="en-US" altLang="en-US" sz="2800" b="1">
                <a:latin typeface="Arial Black" panose="020B0A04020102020204" pitchFamily="34" charset="0"/>
              </a:rPr>
              <a:t> Tweed Ring fell and 1873 Tweed convicted of embezzlement </a:t>
            </a:r>
          </a:p>
          <a:p>
            <a:pPr algn="ctr">
              <a:lnSpc>
                <a:spcPct val="80000"/>
              </a:lnSpc>
              <a:spcBef>
                <a:spcPct val="60000"/>
              </a:spcBef>
              <a:buClr>
                <a:srgbClr val="CC0000"/>
              </a:buClr>
              <a:buSzPct val="80000"/>
              <a:buFont typeface="Wingdings" panose="05000000000000000000" pitchFamily="2" charset="2"/>
              <a:buChar char="v"/>
            </a:pPr>
            <a:r>
              <a:rPr lang="en-US" altLang="en-US" sz="2800" b="1">
                <a:latin typeface="Arial Black" panose="020B0A04020102020204" pitchFamily="34" charset="0"/>
              </a:rPr>
              <a:t>Later Tweed was arrested on a civil charge and jailed in NYC, later died there </a:t>
            </a:r>
            <a:endParaRPr lang="en-US" altLang="en-US" sz="2800">
              <a:latin typeface="Arial Black" panose="020B0A04020102020204" pitchFamily="34" charset="0"/>
            </a:endParaRPr>
          </a:p>
        </p:txBody>
      </p:sp>
      <p:pic>
        <p:nvPicPr>
          <p:cNvPr id="315395" name="Picture 4">
            <a:extLst>
              <a:ext uri="{FF2B5EF4-FFF2-40B4-BE49-F238E27FC236}">
                <a16:creationId xmlns:a16="http://schemas.microsoft.com/office/drawing/2014/main" id="{05CBB646-7A6C-D6EE-76F3-016827C0E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838200"/>
            <a:ext cx="4383087" cy="54102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WordArt 4">
            <a:extLst>
              <a:ext uri="{FF2B5EF4-FFF2-40B4-BE49-F238E27FC236}">
                <a16:creationId xmlns:a16="http://schemas.microsoft.com/office/drawing/2014/main" id="{FACA64F7-A355-78C3-D70F-C6238A4A3B43}"/>
              </a:ext>
            </a:extLst>
          </p:cNvPr>
          <p:cNvSpPr>
            <a:spLocks noChangeArrowheads="1" noChangeShapeType="1" noTextEdit="1"/>
          </p:cNvSpPr>
          <p:nvPr/>
        </p:nvSpPr>
        <p:spPr bwMode="auto">
          <a:xfrm>
            <a:off x="381000" y="151847"/>
            <a:ext cx="8458200" cy="381000"/>
          </a:xfrm>
          <a:prstGeom prst="rect">
            <a:avLst/>
          </a:prstGeom>
          <a:solidFill>
            <a:schemeClr val="accent1">
              <a:lumMod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fromWordArt="1">
            <a:prstTxWarp prst="textCanUp">
              <a:avLst>
                <a:gd name="adj" fmla="val 85713"/>
              </a:avLst>
            </a:prstTxWarp>
          </a:bodyPr>
          <a:lstStyle/>
          <a:p>
            <a:pPr algn="ctr">
              <a:defRPr/>
            </a:pPr>
            <a:r>
              <a:rPr lang="en-US" sz="3600" kern="10" dirty="0">
                <a:ln w="19050">
                  <a:solidFill>
                    <a:schemeClr val="tx1"/>
                  </a:solidFill>
                  <a:round/>
                  <a:headEnd/>
                  <a:tailEnd/>
                </a:ln>
                <a:solidFill>
                  <a:schemeClr val="bg1"/>
                </a:solidFill>
                <a:effectLst>
                  <a:outerShdw dist="35921" dir="2700000" sy="50000" kx="2115830" algn="bl" rotWithShape="0">
                    <a:schemeClr val="tx1"/>
                  </a:outerShdw>
                </a:effectLst>
                <a:latin typeface="Arial Black" panose="020B0A04020102020204" pitchFamily="34" charset="0"/>
              </a:rPr>
              <a:t>William Boss Tweed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85026">
                                            <p:txEl>
                                              <p:pRg st="0" end="0"/>
                                            </p:txEl>
                                          </p:spTgt>
                                        </p:tgtEl>
                                        <p:attrNameLst>
                                          <p:attrName>style.visibility</p:attrName>
                                        </p:attrNameLst>
                                      </p:cBhvr>
                                      <p:to>
                                        <p:strVal val="visible"/>
                                      </p:to>
                                    </p:set>
                                    <p:animEffect transition="in" filter="barn(inHorizontal)">
                                      <p:cBhvr>
                                        <p:cTn id="7" dur="500"/>
                                        <p:tgtEl>
                                          <p:spTgt spid="3850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85026">
                                            <p:txEl>
                                              <p:pRg st="1" end="1"/>
                                            </p:txEl>
                                          </p:spTgt>
                                        </p:tgtEl>
                                        <p:attrNameLst>
                                          <p:attrName>style.visibility</p:attrName>
                                        </p:attrNameLst>
                                      </p:cBhvr>
                                      <p:to>
                                        <p:strVal val="visible"/>
                                      </p:to>
                                    </p:set>
                                    <p:animEffect transition="in" filter="barn(inHorizontal)">
                                      <p:cBhvr>
                                        <p:cTn id="12" dur="500"/>
                                        <p:tgtEl>
                                          <p:spTgt spid="3850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385026">
                                            <p:txEl>
                                              <p:pRg st="2" end="2"/>
                                            </p:txEl>
                                          </p:spTgt>
                                        </p:tgtEl>
                                        <p:attrNameLst>
                                          <p:attrName>style.visibility</p:attrName>
                                        </p:attrNameLst>
                                      </p:cBhvr>
                                      <p:to>
                                        <p:strVal val="visible"/>
                                      </p:to>
                                    </p:set>
                                    <p:animEffect transition="in" filter="barn(inHorizontal)">
                                      <p:cBhvr>
                                        <p:cTn id="17" dur="500"/>
                                        <p:tgtEl>
                                          <p:spTgt spid="3850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D23452-5A90-2513-76A8-5C603BD26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50837"/>
            <a:ext cx="86106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3">
            <a:extLst>
              <a:ext uri="{FF2B5EF4-FFF2-40B4-BE49-F238E27FC236}">
                <a16:creationId xmlns:a16="http://schemas.microsoft.com/office/drawing/2014/main" id="{F2E9B93A-F71C-3640-DFA0-BFD6E0468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2225"/>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3" name="Picture 2">
            <a:extLst>
              <a:ext uri="{FF2B5EF4-FFF2-40B4-BE49-F238E27FC236}">
                <a16:creationId xmlns:a16="http://schemas.microsoft.com/office/drawing/2014/main" id="{DDC6522E-1281-28C0-2881-7DB3BDE42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2225"/>
            <a:ext cx="44148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ECEBEFE5-B9CE-180B-9BD3-5461B5512196}"/>
              </a:ext>
            </a:extLst>
          </p:cNvPr>
          <p:cNvSpPr/>
          <p:nvPr/>
        </p:nvSpPr>
        <p:spPr>
          <a:xfrm>
            <a:off x="619125" y="1784350"/>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C1E689BD-FFAA-80D8-54FB-61BC4FE9978E}"/>
              </a:ext>
            </a:extLst>
          </p:cNvPr>
          <p:cNvSpPr/>
          <p:nvPr/>
        </p:nvSpPr>
        <p:spPr>
          <a:xfrm>
            <a:off x="619125" y="3892550"/>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FEC61EA8-DD4D-D301-07F8-E2B040C14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8" y="122238"/>
            <a:ext cx="520065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83CF8748-9119-D0DD-FE14-156F940032CF}"/>
              </a:ext>
            </a:extLst>
          </p:cNvPr>
          <p:cNvSpPr/>
          <p:nvPr/>
        </p:nvSpPr>
        <p:spPr>
          <a:xfrm>
            <a:off x="87313" y="4438650"/>
            <a:ext cx="566737" cy="41592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A534B-FDCB-31B5-E31E-6A9DC1D6A308}"/>
              </a:ext>
            </a:extLst>
          </p:cNvPr>
          <p:cNvSpPr>
            <a:spLocks noGrp="1" noChangeArrowheads="1"/>
          </p:cNvSpPr>
          <p:nvPr>
            <p:ph type="title"/>
          </p:nvPr>
        </p:nvSpPr>
        <p:spPr>
          <a:xfrm>
            <a:off x="457200" y="76200"/>
            <a:ext cx="8229600" cy="533400"/>
          </a:xfrm>
        </p:spPr>
        <p:txBody>
          <a:bodyPr/>
          <a:lstStyle/>
          <a:p>
            <a:r>
              <a:rPr lang="en-US" altLang="en-US" sz="3600" b="1"/>
              <a:t>Reasons for Urbanization</a:t>
            </a:r>
          </a:p>
        </p:txBody>
      </p:sp>
      <p:sp>
        <p:nvSpPr>
          <p:cNvPr id="3" name="Content Placeholder 2">
            <a:extLst>
              <a:ext uri="{FF2B5EF4-FFF2-40B4-BE49-F238E27FC236}">
                <a16:creationId xmlns:a16="http://schemas.microsoft.com/office/drawing/2014/main" id="{DD5E644C-2ACB-3069-7EAA-BD3F1BE31303}"/>
              </a:ext>
            </a:extLst>
          </p:cNvPr>
          <p:cNvSpPr>
            <a:spLocks noGrp="1" noChangeArrowheads="1"/>
          </p:cNvSpPr>
          <p:nvPr>
            <p:ph idx="1"/>
          </p:nvPr>
        </p:nvSpPr>
        <p:spPr>
          <a:xfrm>
            <a:off x="436563" y="838200"/>
            <a:ext cx="8229600" cy="5562600"/>
          </a:xfrm>
        </p:spPr>
        <p:txBody>
          <a:bodyPr/>
          <a:lstStyle/>
          <a:p>
            <a:pPr>
              <a:buFont typeface="Wingdings" panose="05000000000000000000" pitchFamily="2" charset="2"/>
              <a:buChar char="Ø"/>
            </a:pPr>
            <a:r>
              <a:rPr lang="en-US" altLang="en-US"/>
              <a:t>Railroads and improved roads</a:t>
            </a:r>
          </a:p>
          <a:p>
            <a:pPr>
              <a:buFont typeface="Wingdings" panose="05000000000000000000" pitchFamily="2" charset="2"/>
              <a:buChar char="Ø"/>
            </a:pPr>
            <a:r>
              <a:rPr lang="en-US" altLang="en-US"/>
              <a:t>Cultural opportunities and variety of city life-music halls, museums, libraries, universities</a:t>
            </a:r>
          </a:p>
          <a:p>
            <a:pPr>
              <a:buFont typeface="Wingdings" panose="05000000000000000000" pitchFamily="2" charset="2"/>
              <a:buChar char="Ø"/>
            </a:pPr>
            <a:r>
              <a:rPr lang="en-US" altLang="en-US"/>
              <a:t>The rise of factories and the needs of growing urban population create more jobs. </a:t>
            </a:r>
          </a:p>
          <a:p>
            <a:pPr>
              <a:buFont typeface="Wingdings" panose="05000000000000000000" pitchFamily="2" charset="2"/>
              <a:buChar char="Ø"/>
            </a:pPr>
            <a:r>
              <a:rPr lang="en-US" altLang="en-US"/>
              <a:t>Farm workers were being replaced by machines and many unemployed farmers went to the cities to find jobs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25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1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1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1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1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Content Placeholder 2">
            <a:extLst>
              <a:ext uri="{FF2B5EF4-FFF2-40B4-BE49-F238E27FC236}">
                <a16:creationId xmlns:a16="http://schemas.microsoft.com/office/drawing/2014/main" id="{2EA0D616-BD57-9C49-7568-30CB1C24991F}"/>
              </a:ext>
            </a:extLst>
          </p:cNvPr>
          <p:cNvSpPr>
            <a:spLocks noGrp="1" noChangeArrowheads="1"/>
          </p:cNvSpPr>
          <p:nvPr>
            <p:ph idx="1"/>
          </p:nvPr>
        </p:nvSpPr>
        <p:spPr>
          <a:xfrm>
            <a:off x="76200" y="41275"/>
            <a:ext cx="3962400" cy="5140325"/>
          </a:xfrm>
        </p:spPr>
        <p:txBody>
          <a:bodyPr/>
          <a:lstStyle/>
          <a:p>
            <a:pPr marL="0" indent="0">
              <a:buFontTx/>
              <a:buNone/>
            </a:pPr>
            <a:r>
              <a:rPr lang="en-US" altLang="en-US" sz="2600" b="1" dirty="0">
                <a:solidFill>
                  <a:srgbClr val="2D2D2D"/>
                </a:solidFill>
                <a:latin typeface="Georgia" panose="02040502050405020303" pitchFamily="18" charset="0"/>
              </a:rPr>
              <a:t>Nast depicts </a:t>
            </a:r>
            <a:r>
              <a:rPr lang="en-US" altLang="en-US" sz="2600" b="1" dirty="0">
                <a:solidFill>
                  <a:srgbClr val="065BA0"/>
                </a:solidFill>
                <a:latin typeface="Georgia" panose="02040502050405020303" pitchFamily="18" charset="0"/>
                <a:hlinkClick r:id="rId2"/>
              </a:rPr>
              <a:t>New York corruption</a:t>
            </a:r>
            <a:r>
              <a:rPr lang="en-US" altLang="en-US" sz="2600" b="1" dirty="0">
                <a:solidFill>
                  <a:srgbClr val="2D2D2D"/>
                </a:solidFill>
                <a:latin typeface="Georgia" panose="02040502050405020303" pitchFamily="18" charset="0"/>
              </a:rPr>
              <a:t> with the abuses at the ballot box as the root of Tammany power. Boss Tweed: </a:t>
            </a:r>
            <a:r>
              <a:rPr lang="en-US" altLang="en-US" sz="2600" b="1" i="1" dirty="0">
                <a:solidFill>
                  <a:srgbClr val="2D2D2D"/>
                </a:solidFill>
                <a:latin typeface="Georgia" panose="02040502050405020303" pitchFamily="18" charset="0"/>
              </a:rPr>
              <a:t>“As long as I count the votes, what are you going to do about it?” </a:t>
            </a:r>
            <a:r>
              <a:rPr lang="en-US" altLang="en-US" sz="2600" b="1" dirty="0">
                <a:solidFill>
                  <a:srgbClr val="2D2D2D"/>
                </a:solidFill>
                <a:latin typeface="Georgia" panose="02040502050405020303" pitchFamily="18" charset="0"/>
              </a:rPr>
              <a:t>Illustration from the </a:t>
            </a:r>
            <a:r>
              <a:rPr lang="en-US" altLang="en-US" sz="2600" b="1" dirty="0">
                <a:solidFill>
                  <a:srgbClr val="065BA0"/>
                </a:solidFill>
                <a:latin typeface="Georgia" panose="02040502050405020303" pitchFamily="18" charset="0"/>
                <a:hlinkClick r:id="rId3"/>
              </a:rPr>
              <a:t>ClipArt ETC</a:t>
            </a:r>
            <a:r>
              <a:rPr lang="en-US" altLang="en-US" sz="2600" b="1" dirty="0">
                <a:solidFill>
                  <a:srgbClr val="2D2D2D"/>
                </a:solidFill>
                <a:latin typeface="Georgia" panose="02040502050405020303" pitchFamily="18" charset="0"/>
              </a:rPr>
              <a:t> website.</a:t>
            </a:r>
            <a:endParaRPr lang="en-US" altLang="en-US" sz="2600" b="1" dirty="0">
              <a:latin typeface="Georgia" panose="02040502050405020303" pitchFamily="18" charset="0"/>
            </a:endParaRPr>
          </a:p>
        </p:txBody>
      </p:sp>
      <p:pic>
        <p:nvPicPr>
          <p:cNvPr id="318467" name="Picture 2">
            <a:extLst>
              <a:ext uri="{FF2B5EF4-FFF2-40B4-BE49-F238E27FC236}">
                <a16:creationId xmlns:a16="http://schemas.microsoft.com/office/drawing/2014/main" id="{2D82EFA3-9467-A174-ACCA-2EF0EBA86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1275"/>
            <a:ext cx="4800600"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Content Placeholder 3">
            <a:extLst>
              <a:ext uri="{FF2B5EF4-FFF2-40B4-BE49-F238E27FC236}">
                <a16:creationId xmlns:a16="http://schemas.microsoft.com/office/drawing/2014/main" id="{3E8CD5AA-140F-453B-5339-CB2AD521A3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0700" y="608013"/>
            <a:ext cx="5562600" cy="5440362"/>
          </a:xfrm>
        </p:spPr>
      </p:pic>
      <p:sp>
        <p:nvSpPr>
          <p:cNvPr id="319491" name="TextBox 6">
            <a:extLst>
              <a:ext uri="{FF2B5EF4-FFF2-40B4-BE49-F238E27FC236}">
                <a16:creationId xmlns:a16="http://schemas.microsoft.com/office/drawing/2014/main" id="{B681761F-C4C0-32D5-2152-08BE97B30B69}"/>
              </a:ext>
            </a:extLst>
          </p:cNvPr>
          <p:cNvSpPr txBox="1">
            <a:spLocks noChangeArrowheads="1"/>
          </p:cNvSpPr>
          <p:nvPr/>
        </p:nvSpPr>
        <p:spPr bwMode="auto">
          <a:xfrm>
            <a:off x="0" y="6048375"/>
            <a:ext cx="9140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Thomas Nast depicts New York corruption with New York under Tweed’s thumb. “The Boss - ‘well, what are you going to do about it?’”</a:t>
            </a:r>
          </a:p>
        </p:txBody>
      </p:sp>
      <p:sp>
        <p:nvSpPr>
          <p:cNvPr id="8" name="WordArt 4">
            <a:extLst>
              <a:ext uri="{FF2B5EF4-FFF2-40B4-BE49-F238E27FC236}">
                <a16:creationId xmlns:a16="http://schemas.microsoft.com/office/drawing/2014/main" id="{A1CE1E5F-88D0-88A8-37A2-753055336151}"/>
              </a:ext>
            </a:extLst>
          </p:cNvPr>
          <p:cNvSpPr>
            <a:spLocks noChangeArrowheads="1" noChangeShapeType="1" noTextEdit="1"/>
          </p:cNvSpPr>
          <p:nvPr/>
        </p:nvSpPr>
        <p:spPr bwMode="auto">
          <a:xfrm>
            <a:off x="342900" y="108836"/>
            <a:ext cx="8458200" cy="381000"/>
          </a:xfrm>
          <a:prstGeom prst="rect">
            <a:avLst/>
          </a:prstGeom>
          <a:solidFill>
            <a:schemeClr val="accent1">
              <a:lumMod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fromWordArt="1">
            <a:prstTxWarp prst="textCanUp">
              <a:avLst>
                <a:gd name="adj" fmla="val 85713"/>
              </a:avLst>
            </a:prstTxWarp>
          </a:bodyPr>
          <a:lstStyle/>
          <a:p>
            <a:pPr algn="ctr">
              <a:defRPr/>
            </a:pPr>
            <a:r>
              <a:rPr lang="en-US" sz="3600" kern="10" dirty="0">
                <a:ln w="19050">
                  <a:solidFill>
                    <a:schemeClr val="tx1"/>
                  </a:solidFill>
                  <a:round/>
                  <a:headEnd/>
                  <a:tailEnd/>
                </a:ln>
                <a:solidFill>
                  <a:schemeClr val="bg1"/>
                </a:solidFill>
                <a:effectLst>
                  <a:outerShdw dist="35921" dir="2700000" sy="50000" kx="2115830" algn="bl" rotWithShape="0">
                    <a:schemeClr val="tx1"/>
                  </a:outerShdw>
                </a:effectLst>
                <a:latin typeface="Arial Black" panose="020B0A04020102020204" pitchFamily="34" charset="0"/>
              </a:rPr>
              <a:t>William Boss Tweed</a:t>
            </a:r>
          </a:p>
        </p:txBody>
      </p:sp>
      <p:sp>
        <p:nvSpPr>
          <p:cNvPr id="9" name="Oval 8">
            <a:extLst>
              <a:ext uri="{FF2B5EF4-FFF2-40B4-BE49-F238E27FC236}">
                <a16:creationId xmlns:a16="http://schemas.microsoft.com/office/drawing/2014/main" id="{D244BAAD-B581-C431-8340-7156DFF6AD53}"/>
              </a:ext>
            </a:extLst>
          </p:cNvPr>
          <p:cNvSpPr/>
          <p:nvPr/>
        </p:nvSpPr>
        <p:spPr>
          <a:xfrm>
            <a:off x="2244725" y="990600"/>
            <a:ext cx="1143000" cy="120015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Oval 9">
            <a:extLst>
              <a:ext uri="{FF2B5EF4-FFF2-40B4-BE49-F238E27FC236}">
                <a16:creationId xmlns:a16="http://schemas.microsoft.com/office/drawing/2014/main" id="{ABDF971F-71F9-FD27-70C7-DECF54990AA4}"/>
              </a:ext>
            </a:extLst>
          </p:cNvPr>
          <p:cNvSpPr/>
          <p:nvPr/>
        </p:nvSpPr>
        <p:spPr>
          <a:xfrm>
            <a:off x="5181600" y="2590800"/>
            <a:ext cx="2286000" cy="1200150"/>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19497" name="Picture 10">
            <a:hlinkClick r:id="rId3"/>
            <a:extLst>
              <a:ext uri="{FF2B5EF4-FFF2-40B4-BE49-F238E27FC236}">
                <a16:creationId xmlns:a16="http://schemas.microsoft.com/office/drawing/2014/main" id="{5545434D-3000-E51E-431D-774F88101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238" y="5118100"/>
            <a:ext cx="12192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8" descr="HarpWeek: Cartoon of the Day">
            <a:extLst>
              <a:ext uri="{FF2B5EF4-FFF2-40B4-BE49-F238E27FC236}">
                <a16:creationId xmlns:a16="http://schemas.microsoft.com/office/drawing/2014/main" id="{E140D1D1-A024-58CE-1A2D-D982C6C787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75063" y="914400"/>
            <a:ext cx="5426075" cy="5791200"/>
          </a:xfrm>
          <a:noFill/>
          <a:extLst>
            <a:ext uri="{909E8E84-426E-40DD-AFC4-6F175D3DCCD1}">
              <a14:hiddenFill xmlns:a14="http://schemas.microsoft.com/office/drawing/2010/main">
                <a:solidFill>
                  <a:srgbClr val="FFFFFF"/>
                </a:solidFill>
              </a14:hiddenFill>
            </a:ext>
          </a:extLst>
        </p:spPr>
      </p:pic>
      <p:sp>
        <p:nvSpPr>
          <p:cNvPr id="324611" name="TextBox 1">
            <a:extLst>
              <a:ext uri="{FF2B5EF4-FFF2-40B4-BE49-F238E27FC236}">
                <a16:creationId xmlns:a16="http://schemas.microsoft.com/office/drawing/2014/main" id="{E33A04E0-DDCB-23E6-1803-4114C9110521}"/>
              </a:ext>
            </a:extLst>
          </p:cNvPr>
          <p:cNvSpPr txBox="1">
            <a:spLocks noChangeArrowheads="1"/>
          </p:cNvSpPr>
          <p:nvPr/>
        </p:nvSpPr>
        <p:spPr bwMode="auto">
          <a:xfrm>
            <a:off x="296863" y="2611438"/>
            <a:ext cx="32766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Garamond" panose="02020404030301010803" pitchFamily="18" charset="0"/>
              </a:rPr>
              <a:t>Convicted of 120 counts of fraud and extortion, he was sentenced to 12 years in jail, but released after one period rearrested, he escaped to Spain </a:t>
            </a:r>
          </a:p>
        </p:txBody>
      </p:sp>
      <p:sp>
        <p:nvSpPr>
          <p:cNvPr id="324612" name="TextBox 7">
            <a:extLst>
              <a:ext uri="{FF2B5EF4-FFF2-40B4-BE49-F238E27FC236}">
                <a16:creationId xmlns:a16="http://schemas.microsoft.com/office/drawing/2014/main" id="{79DEE8E9-D069-8FE9-FCCC-686BBF82B414}"/>
              </a:ext>
            </a:extLst>
          </p:cNvPr>
          <p:cNvSpPr txBox="1">
            <a:spLocks noChangeArrowheads="1"/>
          </p:cNvSpPr>
          <p:nvPr/>
        </p:nvSpPr>
        <p:spPr bwMode="auto">
          <a:xfrm>
            <a:off x="152400" y="914400"/>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Garamond" panose="02020404030301010803" pitchFamily="18" charset="0"/>
              </a:rPr>
              <a:t>Boss Tweed led a corrupt ring from 1869-1871 in New York City</a:t>
            </a:r>
          </a:p>
        </p:txBody>
      </p:sp>
      <p:sp>
        <p:nvSpPr>
          <p:cNvPr id="9" name="WordArt 4">
            <a:extLst>
              <a:ext uri="{FF2B5EF4-FFF2-40B4-BE49-F238E27FC236}">
                <a16:creationId xmlns:a16="http://schemas.microsoft.com/office/drawing/2014/main" id="{3D19054E-6DF7-6084-321C-5374A5484230}"/>
              </a:ext>
            </a:extLst>
          </p:cNvPr>
          <p:cNvSpPr>
            <a:spLocks noChangeArrowheads="1" noChangeShapeType="1" noTextEdit="1"/>
          </p:cNvSpPr>
          <p:nvPr/>
        </p:nvSpPr>
        <p:spPr bwMode="auto">
          <a:xfrm>
            <a:off x="609600" y="30061"/>
            <a:ext cx="8458200" cy="381000"/>
          </a:xfrm>
          <a:prstGeom prst="rect">
            <a:avLst/>
          </a:prstGeom>
          <a:solidFill>
            <a:schemeClr val="accent1">
              <a:lumMod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fromWordArt="1">
            <a:prstTxWarp prst="textCanUp">
              <a:avLst>
                <a:gd name="adj" fmla="val 85713"/>
              </a:avLst>
            </a:prstTxWarp>
          </a:bodyPr>
          <a:lstStyle/>
          <a:p>
            <a:pPr algn="ctr">
              <a:defRPr/>
            </a:pPr>
            <a:r>
              <a:rPr lang="en-US" sz="3600" kern="10" dirty="0">
                <a:ln w="19050">
                  <a:solidFill>
                    <a:schemeClr val="tx1"/>
                  </a:solidFill>
                  <a:round/>
                  <a:headEnd/>
                  <a:tailEnd/>
                </a:ln>
                <a:solidFill>
                  <a:schemeClr val="bg1"/>
                </a:solidFill>
                <a:effectLst>
                  <a:outerShdw dist="35921" dir="2700000" sy="50000" kx="2115830" algn="bl" rotWithShape="0">
                    <a:schemeClr val="tx1"/>
                  </a:outerShdw>
                </a:effectLst>
                <a:latin typeface="Arial Black" panose="020B0A04020102020204" pitchFamily="34" charset="0"/>
              </a:rPr>
              <a:t>William Boss Tweed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Content Placeholder 2">
            <a:extLst>
              <a:ext uri="{FF2B5EF4-FFF2-40B4-BE49-F238E27FC236}">
                <a16:creationId xmlns:a16="http://schemas.microsoft.com/office/drawing/2014/main" id="{7C4E84CF-E1E7-1B69-E414-11CD9C3D4B0B}"/>
              </a:ext>
            </a:extLst>
          </p:cNvPr>
          <p:cNvSpPr>
            <a:spLocks noGrp="1" noChangeArrowheads="1"/>
          </p:cNvSpPr>
          <p:nvPr>
            <p:ph idx="1"/>
          </p:nvPr>
        </p:nvSpPr>
        <p:spPr/>
        <p:txBody>
          <a:bodyPr/>
          <a:lstStyle/>
          <a:p>
            <a:endParaRPr lang="en-US" altLang="en-US"/>
          </a:p>
        </p:txBody>
      </p:sp>
      <p:pic>
        <p:nvPicPr>
          <p:cNvPr id="325635" name="Picture 3">
            <a:extLst>
              <a:ext uri="{FF2B5EF4-FFF2-40B4-BE49-F238E27FC236}">
                <a16:creationId xmlns:a16="http://schemas.microsoft.com/office/drawing/2014/main" id="{64CB9D92-F825-32E4-4451-82F212C8C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938"/>
            <a:ext cx="9144000"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Title 1">
            <a:extLst>
              <a:ext uri="{FF2B5EF4-FFF2-40B4-BE49-F238E27FC236}">
                <a16:creationId xmlns:a16="http://schemas.microsoft.com/office/drawing/2014/main" id="{78B58C1B-A5FB-5C97-3DD0-22D76069E375}"/>
              </a:ext>
            </a:extLst>
          </p:cNvPr>
          <p:cNvSpPr>
            <a:spLocks noGrp="1" noChangeArrowheads="1"/>
          </p:cNvSpPr>
          <p:nvPr>
            <p:ph type="title"/>
          </p:nvPr>
        </p:nvSpPr>
        <p:spPr>
          <a:xfrm>
            <a:off x="457200" y="0"/>
            <a:ext cx="8229600" cy="533400"/>
          </a:xfrm>
        </p:spPr>
        <p:txBody>
          <a:bodyPr/>
          <a:lstStyle/>
          <a:p>
            <a:r>
              <a:rPr lang="en-US" altLang="en-US" sz="2000" b="1"/>
              <a:t>Boss Tweed did not take to kind to Thomas Nast’s cartoons</a:t>
            </a:r>
          </a:p>
        </p:txBody>
      </p:sp>
      <p:graphicFrame>
        <p:nvGraphicFramePr>
          <p:cNvPr id="4" name="Content Placeholder 3">
            <a:extLst>
              <a:ext uri="{FF2B5EF4-FFF2-40B4-BE49-F238E27FC236}">
                <a16:creationId xmlns:a16="http://schemas.microsoft.com/office/drawing/2014/main" id="{F411BD1C-B4A5-3856-39E3-B3B2C62260DA}"/>
              </a:ext>
            </a:extLst>
          </p:cNvPr>
          <p:cNvGraphicFramePr>
            <a:graphicFrameLocks noGrp="1"/>
          </p:cNvGraphicFramePr>
          <p:nvPr>
            <p:ph idx="1"/>
          </p:nvPr>
        </p:nvGraphicFramePr>
        <p:xfrm>
          <a:off x="304800" y="457200"/>
          <a:ext cx="8077200" cy="4632472"/>
        </p:xfrm>
        <a:graphic>
          <a:graphicData uri="http://schemas.openxmlformats.org/drawingml/2006/table">
            <a:tbl>
              <a:tblPr/>
              <a:tblGrid>
                <a:gridCol w="8077200">
                  <a:extLst>
                    <a:ext uri="{9D8B030D-6E8A-4147-A177-3AD203B41FA5}">
                      <a16:colId xmlns:a16="http://schemas.microsoft.com/office/drawing/2014/main" val="20000"/>
                    </a:ext>
                  </a:extLst>
                </a:gridCol>
              </a:tblGrid>
              <a:tr h="4632325">
                <a:tc>
                  <a:txBody>
                    <a:bodyPr/>
                    <a:lstStyle/>
                    <a:p>
                      <a:pPr algn="l"/>
                      <a:r>
                        <a:rPr lang="en-US" sz="2000" i="1" dirty="0">
                          <a:solidFill>
                            <a:srgbClr val="000000"/>
                          </a:solidFill>
                          <a:effectLst/>
                          <a:latin typeface="tahoma" panose="020B0604030504040204" pitchFamily="34" charset="0"/>
                        </a:rPr>
                        <a:t>“Let’s stop them damn pictures. I don’t care so much what the papers write about—my constituents can’t read—but damn it, they can see pictures”. –Boss Tweed</a:t>
                      </a:r>
                      <a:br>
                        <a:rPr lang="en-US" sz="2000" dirty="0">
                          <a:solidFill>
                            <a:srgbClr val="000000"/>
                          </a:solidFill>
                          <a:effectLst/>
                          <a:latin typeface="tahoma" panose="020B0604030504040204" pitchFamily="34" charset="0"/>
                        </a:rPr>
                      </a:br>
                      <a:br>
                        <a:rPr lang="en-US" sz="2000" dirty="0">
                          <a:solidFill>
                            <a:srgbClr val="000000"/>
                          </a:solidFill>
                          <a:effectLst/>
                          <a:latin typeface="tahoma" panose="020B0604030504040204" pitchFamily="34" charset="0"/>
                        </a:rPr>
                      </a:br>
                      <a:r>
                        <a:rPr lang="en-US" sz="2000" dirty="0">
                          <a:solidFill>
                            <a:srgbClr val="000000"/>
                          </a:solidFill>
                          <a:effectLst/>
                          <a:latin typeface="tahoma" panose="020B0604030504040204" pitchFamily="34" charset="0"/>
                        </a:rPr>
                        <a:t>During the latter half of the 19th Century, William Marcy "Boss" Tweed was the poster boy for political corruption, and he is still considered one of the most notorious politicians in US history. He rose to power during a period when New York City was experiencing a huge influx of immigrants and needed to build many public works projects to cope with the increased demand for services. During the 1860s and early 1870s, Tweed and his cronies ran New York City and stole many millions of dollars of public money; by some estimates, as much as $200 million. Tweed was the richest, the most powerful and the most corrupt politician of his day. </a:t>
                      </a:r>
                      <a:br>
                        <a:rPr lang="en-US" sz="1800" dirty="0">
                          <a:solidFill>
                            <a:srgbClr val="000000"/>
                          </a:solidFill>
                          <a:effectLst/>
                          <a:latin typeface="tahoma" panose="020B0604030504040204" pitchFamily="34" charset="0"/>
                        </a:rPr>
                      </a:br>
                      <a:endParaRPr lang="en-US" sz="1800" dirty="0">
                        <a:solidFill>
                          <a:srgbClr val="000000"/>
                        </a:solidFill>
                        <a:effectLst/>
                        <a:latin typeface="tahoma" panose="020B0604030504040204" pitchFamily="34" charset="0"/>
                      </a:endParaRPr>
                    </a:p>
                  </a:txBody>
                  <a:tcPr marT="45476" marB="45476">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26661" name="Rectangle 1">
            <a:extLst>
              <a:ext uri="{FF2B5EF4-FFF2-40B4-BE49-F238E27FC236}">
                <a16:creationId xmlns:a16="http://schemas.microsoft.com/office/drawing/2014/main" id="{9F0EDDF6-BCA9-2495-78F2-F610D36BAF8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br>
              <a:rPr lang="en-US" altLang="en-US" sz="1800">
                <a:latin typeface="Calibri" panose="020F0502020204030204" pitchFamily="34" charset="0"/>
              </a:rPr>
            </a:br>
            <a:endParaRPr lang="en-US" altLang="en-US" sz="1800">
              <a:latin typeface="Calibri" panose="020F0502020204030204" pitchFamily="34" charset="0"/>
            </a:endParaRPr>
          </a:p>
        </p:txBody>
      </p:sp>
      <p:pic>
        <p:nvPicPr>
          <p:cNvPr id="326662" name="Picture 5">
            <a:extLst>
              <a:ext uri="{FF2B5EF4-FFF2-40B4-BE49-F238E27FC236}">
                <a16:creationId xmlns:a16="http://schemas.microsoft.com/office/drawing/2014/main" id="{65B673C2-1751-8F3D-94C7-FDF28E006C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4825" y="4648200"/>
            <a:ext cx="16287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3" name="TextBox 6">
            <a:extLst>
              <a:ext uri="{FF2B5EF4-FFF2-40B4-BE49-F238E27FC236}">
                <a16:creationId xmlns:a16="http://schemas.microsoft.com/office/drawing/2014/main" id="{B7AB2CBB-B3B4-D0AD-CD71-AEC2A8F90980}"/>
              </a:ext>
            </a:extLst>
          </p:cNvPr>
          <p:cNvSpPr txBox="1">
            <a:spLocks noChangeArrowheads="1"/>
          </p:cNvSpPr>
          <p:nvPr/>
        </p:nvSpPr>
        <p:spPr bwMode="auto">
          <a:xfrm>
            <a:off x="7162800" y="6270625"/>
            <a:ext cx="1303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latin typeface="Calibri" panose="020F0502020204030204" pitchFamily="34" charset="0"/>
              </a:rPr>
              <a:t>Boss Tweed</a:t>
            </a:r>
          </a:p>
        </p:txBody>
      </p:sp>
      <p:pic>
        <p:nvPicPr>
          <p:cNvPr id="7" name="Picture 8" descr="nast-715028">
            <a:extLst>
              <a:ext uri="{FF2B5EF4-FFF2-40B4-BE49-F238E27FC236}">
                <a16:creationId xmlns:a16="http://schemas.microsoft.com/office/drawing/2014/main" id="{5D909492-69D2-EC9D-005D-D1CA6C145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724400"/>
            <a:ext cx="18288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6">
            <a:extLst>
              <a:ext uri="{FF2B5EF4-FFF2-40B4-BE49-F238E27FC236}">
                <a16:creationId xmlns:a16="http://schemas.microsoft.com/office/drawing/2014/main" id="{E573A2FF-E9EE-181D-4FF7-F77F1CBB9429}"/>
              </a:ext>
            </a:extLst>
          </p:cNvPr>
          <p:cNvSpPr>
            <a:spLocks noChangeArrowheads="1"/>
          </p:cNvSpPr>
          <p:nvPr/>
        </p:nvSpPr>
        <p:spPr bwMode="auto">
          <a:xfrm>
            <a:off x="168275" y="2895600"/>
            <a:ext cx="4419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Problem – governments had become corrupt with political machines.</a:t>
            </a:r>
          </a:p>
          <a:p>
            <a:pPr eaLnBrk="1" hangingPunct="1">
              <a:spcBef>
                <a:spcPct val="0"/>
              </a:spcBef>
              <a:buFontTx/>
              <a:buNone/>
            </a:pPr>
            <a:r>
              <a:rPr lang="en-US" altLang="en-US" sz="2800"/>
              <a:t>Boss Tweed and other corrupt government officials went to jail for corruption.</a:t>
            </a:r>
            <a:endParaRPr lang="en-US" altLang="en-US"/>
          </a:p>
        </p:txBody>
      </p:sp>
      <p:pic>
        <p:nvPicPr>
          <p:cNvPr id="22532" name="Picture 8" descr="nast-715028">
            <a:extLst>
              <a:ext uri="{FF2B5EF4-FFF2-40B4-BE49-F238E27FC236}">
                <a16:creationId xmlns:a16="http://schemas.microsoft.com/office/drawing/2014/main" id="{F54D4538-04BB-50C6-FDDE-D19C88515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75" y="1981200"/>
            <a:ext cx="3756025"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4" name="Picture 9" descr="Nast">
            <a:extLst>
              <a:ext uri="{FF2B5EF4-FFF2-40B4-BE49-F238E27FC236}">
                <a16:creationId xmlns:a16="http://schemas.microsoft.com/office/drawing/2014/main" id="{16D9F3BD-B806-BEBC-8368-3EF145B7C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3688"/>
            <a:ext cx="1339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10">
            <a:extLst>
              <a:ext uri="{FF2B5EF4-FFF2-40B4-BE49-F238E27FC236}">
                <a16:creationId xmlns:a16="http://schemas.microsoft.com/office/drawing/2014/main" id="{83C67D46-267C-35FE-F88F-AEAAFDFF3AC1}"/>
              </a:ext>
            </a:extLst>
          </p:cNvPr>
          <p:cNvSpPr txBox="1">
            <a:spLocks noChangeArrowheads="1"/>
          </p:cNvSpPr>
          <p:nvPr/>
        </p:nvSpPr>
        <p:spPr bwMode="auto">
          <a:xfrm>
            <a:off x="4800600" y="6080125"/>
            <a:ext cx="396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Boss Tweed ran NYC’s most powerful political machine</a:t>
            </a:r>
          </a:p>
        </p:txBody>
      </p:sp>
      <p:sp>
        <p:nvSpPr>
          <p:cNvPr id="22535" name="Text Box 11">
            <a:extLst>
              <a:ext uri="{FF2B5EF4-FFF2-40B4-BE49-F238E27FC236}">
                <a16:creationId xmlns:a16="http://schemas.microsoft.com/office/drawing/2014/main" id="{27034279-A825-EE17-8D38-946E04D048BC}"/>
              </a:ext>
            </a:extLst>
          </p:cNvPr>
          <p:cNvSpPr txBox="1">
            <a:spLocks noChangeArrowheads="1"/>
          </p:cNvSpPr>
          <p:nvPr/>
        </p:nvSpPr>
        <p:spPr bwMode="auto">
          <a:xfrm>
            <a:off x="1752600" y="119063"/>
            <a:ext cx="6781800"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eaLnBrk="1" hangingPunct="1">
              <a:spcBef>
                <a:spcPct val="0"/>
              </a:spcBef>
              <a:buFontTx/>
              <a:buNone/>
            </a:pPr>
            <a:r>
              <a:rPr lang="en-US" altLang="en-US" b="1" u="sng">
                <a:solidFill>
                  <a:srgbClr val="CC0000"/>
                </a:solidFill>
              </a:rPr>
              <a:t>Thomas Nast</a:t>
            </a:r>
            <a:r>
              <a:rPr lang="en-US" altLang="en-US"/>
              <a:t> </a:t>
            </a:r>
          </a:p>
          <a:p>
            <a:pPr lvl="1" eaLnBrk="1" hangingPunct="1">
              <a:spcBef>
                <a:spcPct val="0"/>
              </a:spcBef>
              <a:buFontTx/>
              <a:buNone/>
            </a:pPr>
            <a:r>
              <a:rPr lang="en-US" altLang="en-US" sz="2400"/>
              <a:t>Political Cartoonist who exposed the corruption of NYC’s Tammany Hall led by Boss Tweed. He exposed the corruption to the people and brought Tweed reign of corruption to an end.</a:t>
            </a:r>
          </a:p>
          <a:p>
            <a:pPr eaLnBrk="1" hangingPunct="1">
              <a:spcBef>
                <a:spcPct val="5000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2535">
                                            <p:txEl>
                                              <p:pRg st="0" end="0"/>
                                            </p:txEl>
                                          </p:spTgt>
                                        </p:tgtEl>
                                        <p:attrNameLst>
                                          <p:attrName>style.visibility</p:attrName>
                                        </p:attrNameLst>
                                      </p:cBhvr>
                                      <p:to>
                                        <p:strVal val="visible"/>
                                      </p:to>
                                    </p:set>
                                    <p:animEffect transition="in" filter="wipe(up)">
                                      <p:cBhvr>
                                        <p:cTn id="7" dur="500"/>
                                        <p:tgtEl>
                                          <p:spTgt spid="2253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2535">
                                            <p:txEl>
                                              <p:pRg st="1" end="1"/>
                                            </p:txEl>
                                          </p:spTgt>
                                        </p:tgtEl>
                                        <p:attrNameLst>
                                          <p:attrName>style.visibility</p:attrName>
                                        </p:attrNameLst>
                                      </p:cBhvr>
                                      <p:to>
                                        <p:strVal val="visible"/>
                                      </p:to>
                                    </p:set>
                                    <p:animEffect transition="in" filter="wipe(up)">
                                      <p:cBhvr>
                                        <p:cTn id="10" dur="500"/>
                                        <p:tgtEl>
                                          <p:spTgt spid="22535">
                                            <p:txEl>
                                              <p:pRg st="1" end="1"/>
                                            </p:txEl>
                                          </p:spTgt>
                                        </p:tgtEl>
                                      </p:cBhvr>
                                    </p:animEffect>
                                  </p:childTnLst>
                                </p:cTn>
                              </p:par>
                            </p:childTnLst>
                          </p:cTn>
                        </p:par>
                        <p:par>
                          <p:cTn id="11" fill="hold" nodeType="afterGroup">
                            <p:stCondLst>
                              <p:cond delay="500"/>
                            </p:stCondLst>
                            <p:childTnLst>
                              <p:par>
                                <p:cTn id="12" presetID="4" presetClass="entr" presetSubtype="16" fill="hold" nodeType="afterEffect">
                                  <p:stCondLst>
                                    <p:cond delay="0"/>
                                  </p:stCondLst>
                                  <p:childTnLst>
                                    <p:set>
                                      <p:cBhvr>
                                        <p:cTn id="13" dur="1" fill="hold">
                                          <p:stCondLst>
                                            <p:cond delay="0"/>
                                          </p:stCondLst>
                                        </p:cTn>
                                        <p:tgtEl>
                                          <p:spTgt spid="22532"/>
                                        </p:tgtEl>
                                        <p:attrNameLst>
                                          <p:attrName>style.visibility</p:attrName>
                                        </p:attrNameLst>
                                      </p:cBhvr>
                                      <p:to>
                                        <p:strVal val="visible"/>
                                      </p:to>
                                    </p:set>
                                    <p:animEffect transition="in" filter="box(in)">
                                      <p:cBhvr>
                                        <p:cTn id="14" dur="2000"/>
                                        <p:tgtEl>
                                          <p:spTgt spid="225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2534">
                                            <p:txEl>
                                              <p:pRg st="0" end="0"/>
                                            </p:txEl>
                                          </p:spTgt>
                                        </p:tgtEl>
                                        <p:attrNameLst>
                                          <p:attrName>style.visibility</p:attrName>
                                        </p:attrNameLst>
                                      </p:cBhvr>
                                      <p:to>
                                        <p:strVal val="visible"/>
                                      </p:to>
                                    </p:set>
                                    <p:animEffect transition="in" filter="wipe(up)">
                                      <p:cBhvr>
                                        <p:cTn id="19" dur="500"/>
                                        <p:tgtEl>
                                          <p:spTgt spid="22534">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2531">
                                            <p:txEl>
                                              <p:pRg st="0" end="0"/>
                                            </p:txEl>
                                          </p:spTgt>
                                        </p:tgtEl>
                                        <p:attrNameLst>
                                          <p:attrName>style.visibility</p:attrName>
                                        </p:attrNameLst>
                                      </p:cBhvr>
                                      <p:to>
                                        <p:strVal val="visible"/>
                                      </p:to>
                                    </p:set>
                                    <p:animEffect transition="in" filter="wipe(left)">
                                      <p:cBhvr>
                                        <p:cTn id="24" dur="500"/>
                                        <p:tgtEl>
                                          <p:spTgt spid="22531">
                                            <p:txEl>
                                              <p:pRg st="0" end="0"/>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22531">
                                            <p:txEl>
                                              <p:pRg st="1" end="1"/>
                                            </p:txEl>
                                          </p:spTgt>
                                        </p:tgtEl>
                                        <p:attrNameLst>
                                          <p:attrName>style.visibility</p:attrName>
                                        </p:attrNameLst>
                                      </p:cBhvr>
                                      <p:to>
                                        <p:strVal val="visible"/>
                                      </p:to>
                                    </p:set>
                                    <p:animEffect transition="in" filter="wipe(left)">
                                      <p:cBhvr>
                                        <p:cTn id="27" dur="5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8" descr="nast-715028">
            <a:extLst>
              <a:ext uri="{FF2B5EF4-FFF2-40B4-BE49-F238E27FC236}">
                <a16:creationId xmlns:a16="http://schemas.microsoft.com/office/drawing/2014/main" id="{15C9368C-7F6E-D679-4199-233B6E153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913" y="2176463"/>
            <a:ext cx="350520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7" name="Picture 9" descr="Nast">
            <a:extLst>
              <a:ext uri="{FF2B5EF4-FFF2-40B4-BE49-F238E27FC236}">
                <a16:creationId xmlns:a16="http://schemas.microsoft.com/office/drawing/2014/main" id="{4428A64C-AF76-0470-356C-930F22924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65088"/>
            <a:ext cx="1339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10">
            <a:extLst>
              <a:ext uri="{FF2B5EF4-FFF2-40B4-BE49-F238E27FC236}">
                <a16:creationId xmlns:a16="http://schemas.microsoft.com/office/drawing/2014/main" id="{6D33929D-3105-1F5F-F853-63146DABF156}"/>
              </a:ext>
            </a:extLst>
          </p:cNvPr>
          <p:cNvSpPr txBox="1">
            <a:spLocks noChangeArrowheads="1"/>
          </p:cNvSpPr>
          <p:nvPr/>
        </p:nvSpPr>
        <p:spPr bwMode="auto">
          <a:xfrm>
            <a:off x="6096000" y="6396038"/>
            <a:ext cx="3048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a:t>Boss Tweed ran NYC’s most powerful political machine</a:t>
            </a:r>
          </a:p>
        </p:txBody>
      </p:sp>
      <p:sp>
        <p:nvSpPr>
          <p:cNvPr id="22535" name="Text Box 11">
            <a:extLst>
              <a:ext uri="{FF2B5EF4-FFF2-40B4-BE49-F238E27FC236}">
                <a16:creationId xmlns:a16="http://schemas.microsoft.com/office/drawing/2014/main" id="{F8F6EF28-C4F6-714D-D044-03ECAF89EF25}"/>
              </a:ext>
            </a:extLst>
          </p:cNvPr>
          <p:cNvSpPr txBox="1">
            <a:spLocks noChangeArrowheads="1"/>
          </p:cNvSpPr>
          <p:nvPr/>
        </p:nvSpPr>
        <p:spPr bwMode="auto">
          <a:xfrm>
            <a:off x="1066800" y="-66675"/>
            <a:ext cx="7391400"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2200" b="1" u="sng">
                <a:solidFill>
                  <a:srgbClr val="CC0000"/>
                </a:solidFill>
              </a:rPr>
              <a:t>Thomas Nast</a:t>
            </a:r>
            <a:r>
              <a:rPr lang="en-US" altLang="en-US" sz="2200"/>
              <a:t> </a:t>
            </a:r>
          </a:p>
          <a:p>
            <a:pPr lvl="1" eaLnBrk="1" hangingPunct="1">
              <a:spcBef>
                <a:spcPct val="0"/>
              </a:spcBef>
              <a:buFontTx/>
              <a:buNone/>
            </a:pPr>
            <a:r>
              <a:rPr lang="en-US" altLang="en-US" sz="2200"/>
              <a:t>Political Cartoonist who exposed the corruption of NYC’s Tammany Hall led by Boss Tweed. He exposed the corruption to the people and brought Tweed reign of corruption to an end.</a:t>
            </a:r>
          </a:p>
          <a:p>
            <a:pPr eaLnBrk="1" hangingPunct="1">
              <a:spcBef>
                <a:spcPct val="50000"/>
              </a:spcBef>
              <a:buFontTx/>
              <a:buNone/>
            </a:pPr>
            <a:endParaRPr lang="en-US" altLang="en-US" sz="2200"/>
          </a:p>
        </p:txBody>
      </p:sp>
      <p:sp>
        <p:nvSpPr>
          <p:cNvPr id="328710" name="TextBox 7">
            <a:extLst>
              <a:ext uri="{FF2B5EF4-FFF2-40B4-BE49-F238E27FC236}">
                <a16:creationId xmlns:a16="http://schemas.microsoft.com/office/drawing/2014/main" id="{BA15EEF7-3220-B6B4-7548-F50ABC22959E}"/>
              </a:ext>
            </a:extLst>
          </p:cNvPr>
          <p:cNvSpPr txBox="1">
            <a:spLocks noChangeArrowheads="1"/>
          </p:cNvSpPr>
          <p:nvPr/>
        </p:nvSpPr>
        <p:spPr bwMode="auto">
          <a:xfrm>
            <a:off x="136525" y="2198688"/>
            <a:ext cx="616585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2D2D2D"/>
                </a:solidFill>
                <a:latin typeface="Open Sans" panose="020B0606030504020204" pitchFamily="34" charset="0"/>
              </a:rPr>
              <a:t>As a political cartoonist, </a:t>
            </a:r>
            <a:r>
              <a:rPr lang="en-US" altLang="en-US" sz="2000" b="1">
                <a:solidFill>
                  <a:srgbClr val="2D2D2D"/>
                </a:solidFill>
                <a:latin typeface="Open Sans" panose="020B0606030504020204" pitchFamily="34" charset="0"/>
              </a:rPr>
              <a:t>Thomas Nast </a:t>
            </a:r>
            <a:r>
              <a:rPr lang="en-US" altLang="en-US" sz="2000">
                <a:solidFill>
                  <a:srgbClr val="2D2D2D"/>
                </a:solidFill>
                <a:latin typeface="Open Sans" panose="020B0606030504020204" pitchFamily="34" charset="0"/>
              </a:rPr>
              <a:t>wielded more influence than any other artist of the 19th century. He not only enthralled a vast audience with boldness and wit, but swayed it time and again to his personal position on the strength of his visual imagination. Both Lincoln and Grant acknowledged his effectiveness in their behalf, and as a crusading civil reformer he helped destroy the corrupt Tweed Ring that swindled New York City of millions of dollars. Indeed, his impact on American public life was formidable enough to profoundly affect the outcome of every presidential election during the period 1864 to 1884.” —Albert Boime</a:t>
            </a:r>
            <a:endParaRPr lang="en-US" altLang="en-US" sz="2000">
              <a:latin typeface="Calibri" panose="020F0502020204030204" pitchFamily="34" charset="0"/>
            </a:endParaRPr>
          </a:p>
        </p:txBody>
      </p:sp>
      <p:pic>
        <p:nvPicPr>
          <p:cNvPr id="328711" name="Picture 3">
            <a:hlinkClick r:id="rId4"/>
            <a:extLst>
              <a:ext uri="{FF2B5EF4-FFF2-40B4-BE49-F238E27FC236}">
                <a16:creationId xmlns:a16="http://schemas.microsoft.com/office/drawing/2014/main" id="{06EBED61-F802-7373-3E7C-DA05D4E479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4125" y="1295400"/>
            <a:ext cx="14224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2535">
                                            <p:txEl>
                                              <p:pRg st="0" end="0"/>
                                            </p:txEl>
                                          </p:spTgt>
                                        </p:tgtEl>
                                        <p:attrNameLst>
                                          <p:attrName>style.visibility</p:attrName>
                                        </p:attrNameLst>
                                      </p:cBhvr>
                                      <p:to>
                                        <p:strVal val="visible"/>
                                      </p:to>
                                    </p:set>
                                    <p:animEffect transition="in" filter="wipe(up)">
                                      <p:cBhvr>
                                        <p:cTn id="7" dur="500"/>
                                        <p:tgtEl>
                                          <p:spTgt spid="2253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2535">
                                            <p:txEl>
                                              <p:pRg st="1" end="1"/>
                                            </p:txEl>
                                          </p:spTgt>
                                        </p:tgtEl>
                                        <p:attrNameLst>
                                          <p:attrName>style.visibility</p:attrName>
                                        </p:attrNameLst>
                                      </p:cBhvr>
                                      <p:to>
                                        <p:strVal val="visible"/>
                                      </p:to>
                                    </p:set>
                                    <p:animEffect transition="in" filter="wipe(up)">
                                      <p:cBhvr>
                                        <p:cTn id="10" dur="500"/>
                                        <p:tgtEl>
                                          <p:spTgt spid="22535">
                                            <p:txEl>
                                              <p:pRg st="1" end="1"/>
                                            </p:txEl>
                                          </p:spTgt>
                                        </p:tgtEl>
                                      </p:cBhvr>
                                    </p:animEffect>
                                  </p:childTnLst>
                                </p:cTn>
                              </p:par>
                            </p:childTnLst>
                          </p:cTn>
                        </p:par>
                        <p:par>
                          <p:cTn id="11" fill="hold" nodeType="afterGroup">
                            <p:stCondLst>
                              <p:cond delay="500"/>
                            </p:stCondLst>
                            <p:childTnLst>
                              <p:par>
                                <p:cTn id="12" presetID="4" presetClass="entr" presetSubtype="16" fill="hold" nodeType="afterEffect">
                                  <p:stCondLst>
                                    <p:cond delay="0"/>
                                  </p:stCondLst>
                                  <p:childTnLst>
                                    <p:set>
                                      <p:cBhvr>
                                        <p:cTn id="13" dur="1" fill="hold">
                                          <p:stCondLst>
                                            <p:cond delay="0"/>
                                          </p:stCondLst>
                                        </p:cTn>
                                        <p:tgtEl>
                                          <p:spTgt spid="22532"/>
                                        </p:tgtEl>
                                        <p:attrNameLst>
                                          <p:attrName>style.visibility</p:attrName>
                                        </p:attrNameLst>
                                      </p:cBhvr>
                                      <p:to>
                                        <p:strVal val="visible"/>
                                      </p:to>
                                    </p:set>
                                    <p:animEffect transition="in" filter="box(in)">
                                      <p:cBhvr>
                                        <p:cTn id="14" dur="2000"/>
                                        <p:tgtEl>
                                          <p:spTgt spid="225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2534">
                                            <p:txEl>
                                              <p:pRg st="0" end="0"/>
                                            </p:txEl>
                                          </p:spTgt>
                                        </p:tgtEl>
                                        <p:attrNameLst>
                                          <p:attrName>style.visibility</p:attrName>
                                        </p:attrNameLst>
                                      </p:cBhvr>
                                      <p:to>
                                        <p:strVal val="visible"/>
                                      </p:to>
                                    </p:set>
                                    <p:animEffect transition="in" filter="wipe(up)">
                                      <p:cBhvr>
                                        <p:cTn id="19" dur="500"/>
                                        <p:tgtEl>
                                          <p:spTgt spid="22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4">
            <a:extLst>
              <a:ext uri="{FF2B5EF4-FFF2-40B4-BE49-F238E27FC236}">
                <a16:creationId xmlns:a16="http://schemas.microsoft.com/office/drawing/2014/main" id="{D6C986B5-EDAF-00CB-1CF1-625596C6B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750"/>
            <a:ext cx="75168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1" name="Rectangle 3">
            <a:extLst>
              <a:ext uri="{FF2B5EF4-FFF2-40B4-BE49-F238E27FC236}">
                <a16:creationId xmlns:a16="http://schemas.microsoft.com/office/drawing/2014/main" id="{ECF14A14-3964-E85B-A5FA-480AA771C4A5}"/>
              </a:ext>
            </a:extLst>
          </p:cNvPr>
          <p:cNvSpPr>
            <a:spLocks noChangeArrowheads="1"/>
          </p:cNvSpPr>
          <p:nvPr/>
        </p:nvSpPr>
        <p:spPr bwMode="auto">
          <a:xfrm>
            <a:off x="381000" y="568325"/>
            <a:ext cx="327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solidFill>
                  <a:srgbClr val="000000"/>
                </a:solidFill>
                <a:latin typeface="Tahoma" panose="020B0604030504040204" pitchFamily="34" charset="0"/>
              </a:rPr>
              <a:t>“Let’s stop them damn pictures. I don’t care so much what the papers write about—my constituents can’t read—but damn it, they can see pictures”. –Boss Tweed</a:t>
            </a:r>
            <a:endParaRPr lang="en-US" altLang="en-US" sz="1800">
              <a:latin typeface="Calibri" panose="020F0502020204030204" pitchFamily="34" charset="0"/>
            </a:endParaRPr>
          </a:p>
        </p:txBody>
      </p:sp>
      <p:pic>
        <p:nvPicPr>
          <p:cNvPr id="6" name="Picture 5">
            <a:extLst>
              <a:ext uri="{FF2B5EF4-FFF2-40B4-BE49-F238E27FC236}">
                <a16:creationId xmlns:a16="http://schemas.microsoft.com/office/drawing/2014/main" id="{28390119-4128-2F18-B4A5-4E0B3F52E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86106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C8F9AAD-3734-4322-96A8-C0E2B28F3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73063"/>
            <a:ext cx="4343400" cy="64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F3369EA-07B0-4127-2F14-0E6580552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763" y="1058863"/>
            <a:ext cx="6772275"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3">
            <a:extLst>
              <a:ext uri="{FF2B5EF4-FFF2-40B4-BE49-F238E27FC236}">
                <a16:creationId xmlns:a16="http://schemas.microsoft.com/office/drawing/2014/main" id="{67074D3A-CCC8-0FB5-BDF8-142382BFB5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5" name="Rectangle 4">
            <a:extLst>
              <a:ext uri="{FF2B5EF4-FFF2-40B4-BE49-F238E27FC236}">
                <a16:creationId xmlns:a16="http://schemas.microsoft.com/office/drawing/2014/main" id="{05917D64-67E1-2D08-C9F0-FA4AF9B118FA}"/>
              </a:ext>
            </a:extLst>
          </p:cNvPr>
          <p:cNvSpPr>
            <a:spLocks noChangeArrowheads="1"/>
          </p:cNvSpPr>
          <p:nvPr/>
        </p:nvSpPr>
        <p:spPr bwMode="auto">
          <a:xfrm>
            <a:off x="228600" y="5638800"/>
            <a:ext cx="868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Lato" panose="020F0502020204030203" pitchFamily="34" charset="0"/>
              </a:rPr>
              <a:t>The name given to the corrupt political boss and political machine located in New York during the late 1800's was __________________________________ .</a:t>
            </a:r>
            <a:endParaRPr lang="en-US" altLang="en-US" sz="1800" b="1">
              <a:latin typeface="Calibri" panose="020F0502020204030204" pitchFamily="34" charset="0"/>
            </a:endParaRPr>
          </a:p>
        </p:txBody>
      </p:sp>
      <p:sp>
        <p:nvSpPr>
          <p:cNvPr id="2" name="TextBox 1">
            <a:extLst>
              <a:ext uri="{FF2B5EF4-FFF2-40B4-BE49-F238E27FC236}">
                <a16:creationId xmlns:a16="http://schemas.microsoft.com/office/drawing/2014/main" id="{F37F71F2-C97C-22FC-9909-88427BC4A2DD}"/>
              </a:ext>
            </a:extLst>
          </p:cNvPr>
          <p:cNvSpPr txBox="1">
            <a:spLocks noChangeArrowheads="1"/>
          </p:cNvSpPr>
          <p:nvPr/>
        </p:nvSpPr>
        <p:spPr bwMode="auto">
          <a:xfrm>
            <a:off x="4191000" y="5899150"/>
            <a:ext cx="3441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latin typeface="Calibri" panose="020F0502020204030204" pitchFamily="34" charset="0"/>
              </a:rPr>
              <a:t>Boss Tweed boss of Tammany Hall</a:t>
            </a:r>
          </a:p>
        </p:txBody>
      </p:sp>
      <p:sp>
        <p:nvSpPr>
          <p:cNvPr id="3" name="Oval 2">
            <a:extLst>
              <a:ext uri="{FF2B5EF4-FFF2-40B4-BE49-F238E27FC236}">
                <a16:creationId xmlns:a16="http://schemas.microsoft.com/office/drawing/2014/main" id="{C779E8F1-BA54-C8FC-F147-59C877A1D394}"/>
              </a:ext>
            </a:extLst>
          </p:cNvPr>
          <p:cNvSpPr/>
          <p:nvPr/>
        </p:nvSpPr>
        <p:spPr>
          <a:xfrm>
            <a:off x="1828800" y="1143000"/>
            <a:ext cx="990600" cy="1066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D7EAA2BE-A4F5-674F-6FDE-4F0350E27BFA}"/>
              </a:ext>
            </a:extLst>
          </p:cNvPr>
          <p:cNvSpPr/>
          <p:nvPr/>
        </p:nvSpPr>
        <p:spPr>
          <a:xfrm>
            <a:off x="2743200" y="22860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a16="http://schemas.microsoft.com/office/drawing/2014/main" id="{89B33E3F-B180-7286-00FC-1C5B26EF13C2}"/>
              </a:ext>
            </a:extLst>
          </p:cNvPr>
          <p:cNvSpPr/>
          <p:nvPr/>
        </p:nvSpPr>
        <p:spPr>
          <a:xfrm>
            <a:off x="4114800" y="22098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924F1512-AD77-5098-D8BA-BD1B9202CDFA}"/>
              </a:ext>
            </a:extLst>
          </p:cNvPr>
          <p:cNvSpPr/>
          <p:nvPr/>
        </p:nvSpPr>
        <p:spPr>
          <a:xfrm>
            <a:off x="5753100" y="22098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705131-4C0A-AA20-90A5-4CFC815746B6}"/>
              </a:ext>
            </a:extLst>
          </p:cNvPr>
          <p:cNvSpPr>
            <a:spLocks noGrp="1"/>
          </p:cNvSpPr>
          <p:nvPr>
            <p:ph idx="1"/>
          </p:nvPr>
        </p:nvSpPr>
        <p:spPr>
          <a:xfrm>
            <a:off x="533400" y="5154613"/>
            <a:ext cx="8077200" cy="1474787"/>
          </a:xfrm>
        </p:spPr>
        <p:txBody>
          <a:bodyPr/>
          <a:lstStyle/>
          <a:p>
            <a:pPr marL="457200" indent="0">
              <a:lnSpc>
                <a:spcPct val="105000"/>
              </a:lnSpc>
              <a:spcBef>
                <a:spcPts val="0"/>
              </a:spcBef>
              <a:spcAft>
                <a:spcPts val="145"/>
              </a:spcAft>
              <a:buFontTx/>
              <a:buNone/>
              <a:defRPr/>
            </a:pPr>
            <a:r>
              <a:rPr lang="en-US" sz="1800" dirty="0">
                <a:solidFill>
                  <a:srgbClr val="181717"/>
                </a:solidFill>
                <a:latin typeface="Times New Roman" panose="02020603050405020304" pitchFamily="18" charset="0"/>
                <a:ea typeface="Times New Roman" panose="02020603050405020304" pitchFamily="18" charset="0"/>
              </a:rPr>
              <a:t> What is the “Tammany Ring” referring to?</a:t>
            </a:r>
          </a:p>
          <a:p>
            <a:pPr marL="457200" indent="0">
              <a:lnSpc>
                <a:spcPct val="105000"/>
              </a:lnSpc>
              <a:spcBef>
                <a:spcPts val="0"/>
              </a:spcBef>
              <a:spcAft>
                <a:spcPts val="145"/>
              </a:spcAft>
              <a:buFontTx/>
              <a:buNone/>
              <a:defRPr/>
            </a:pPr>
            <a:r>
              <a:rPr lang="en-US" sz="1800" dirty="0">
                <a:solidFill>
                  <a:srgbClr val="181717"/>
                </a:solidFill>
                <a:latin typeface="Times New Roman" panose="02020603050405020304" pitchFamily="18" charset="0"/>
                <a:ea typeface="Times New Roman" panose="02020603050405020304" pitchFamily="18" charset="0"/>
              </a:rPr>
              <a:t>	a.  The current dance craze to hit the USA in the 1890s.</a:t>
            </a:r>
          </a:p>
          <a:p>
            <a:pPr marL="457200" indent="0">
              <a:lnSpc>
                <a:spcPct val="105000"/>
              </a:lnSpc>
              <a:spcBef>
                <a:spcPts val="0"/>
              </a:spcBef>
              <a:spcAft>
                <a:spcPts val="145"/>
              </a:spcAft>
              <a:buFontTx/>
              <a:buNone/>
              <a:defRPr/>
            </a:pPr>
            <a:r>
              <a:rPr lang="en-US" sz="1800" dirty="0">
                <a:solidFill>
                  <a:srgbClr val="181717"/>
                </a:solidFill>
                <a:latin typeface="Times New Roman" panose="02020603050405020304" pitchFamily="18" charset="0"/>
                <a:ea typeface="Times New Roman" panose="02020603050405020304" pitchFamily="18" charset="0"/>
              </a:rPr>
              <a:t>	b.   A new criminal organization plaguing Boston, Ma.</a:t>
            </a:r>
          </a:p>
          <a:p>
            <a:pPr marL="457200" indent="0">
              <a:lnSpc>
                <a:spcPct val="105000"/>
              </a:lnSpc>
              <a:spcBef>
                <a:spcPts val="0"/>
              </a:spcBef>
              <a:spcAft>
                <a:spcPts val="145"/>
              </a:spcAft>
              <a:buFontTx/>
              <a:buNone/>
              <a:defRPr/>
            </a:pPr>
            <a:r>
              <a:rPr lang="en-US" sz="1800" dirty="0">
                <a:solidFill>
                  <a:srgbClr val="181717"/>
                </a:solidFill>
                <a:latin typeface="Times New Roman" panose="02020603050405020304" pitchFamily="18" charset="0"/>
                <a:ea typeface="Times New Roman" panose="02020603050405020304" pitchFamily="18" charset="0"/>
              </a:rPr>
              <a:t>	c.  Tammany Hall political machine.</a:t>
            </a:r>
          </a:p>
          <a:p>
            <a:pPr marL="457200" indent="0">
              <a:lnSpc>
                <a:spcPct val="105000"/>
              </a:lnSpc>
              <a:spcBef>
                <a:spcPts val="0"/>
              </a:spcBef>
              <a:spcAft>
                <a:spcPts val="145"/>
              </a:spcAft>
              <a:buFontTx/>
              <a:buNone/>
              <a:defRPr/>
            </a:pPr>
            <a:r>
              <a:rPr lang="en-US" sz="1800" dirty="0">
                <a:solidFill>
                  <a:srgbClr val="181717"/>
                </a:solidFill>
                <a:latin typeface="Times New Roman" panose="02020603050405020304" pitchFamily="18" charset="0"/>
                <a:ea typeface="Times New Roman" panose="02020603050405020304" pitchFamily="18" charset="0"/>
              </a:rPr>
              <a:t>	d.  The Chicago syndicate known as the outfit.</a:t>
            </a:r>
          </a:p>
          <a:p>
            <a:pPr marL="0" indent="0">
              <a:buFontTx/>
              <a:buNone/>
              <a:defRPr/>
            </a:pPr>
            <a:endParaRPr lang="en-US" sz="1800" dirty="0"/>
          </a:p>
        </p:txBody>
      </p:sp>
      <p:pic>
        <p:nvPicPr>
          <p:cNvPr id="331779" name="Picture 3" descr="Description: “Two Great Questions”">
            <a:extLst>
              <a:ext uri="{FF2B5EF4-FFF2-40B4-BE49-F238E27FC236}">
                <a16:creationId xmlns:a16="http://schemas.microsoft.com/office/drawing/2014/main" id="{6A773A1D-0C70-7D66-106C-4C6C3935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765" b="2812"/>
          <a:stretch>
            <a:fillRect/>
          </a:stretch>
        </p:blipFill>
        <p:spPr bwMode="auto">
          <a:xfrm>
            <a:off x="533400" y="0"/>
            <a:ext cx="78486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27C213F4-C063-6654-8DC8-6B1A8617A852}"/>
              </a:ext>
            </a:extLst>
          </p:cNvPr>
          <p:cNvSpPr/>
          <p:nvPr/>
        </p:nvSpPr>
        <p:spPr>
          <a:xfrm>
            <a:off x="1439863" y="6119813"/>
            <a:ext cx="315912"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56A694A-B3C2-2332-85FC-BD7AC4F22604}"/>
              </a:ext>
            </a:extLst>
          </p:cNvPr>
          <p:cNvSpPr txBox="1">
            <a:spLocks/>
          </p:cNvSpPr>
          <p:nvPr/>
        </p:nvSpPr>
        <p:spPr bwMode="auto">
          <a:xfrm>
            <a:off x="279400" y="1017588"/>
            <a:ext cx="5405438"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600" b="1">
                <a:solidFill>
                  <a:srgbClr val="000000"/>
                </a:solidFill>
              </a:rPr>
              <a:t>Increased Immigration </a:t>
            </a:r>
          </a:p>
          <a:p>
            <a:pPr eaLnBrk="1" hangingPunct="1"/>
            <a:r>
              <a:rPr lang="en-US" altLang="en-US" sz="2600">
                <a:solidFill>
                  <a:srgbClr val="000000"/>
                </a:solidFill>
              </a:rPr>
              <a:t>Large numbers of immigrants were coming to America.</a:t>
            </a:r>
          </a:p>
          <a:p>
            <a:pPr eaLnBrk="1" hangingPunct="1"/>
            <a:r>
              <a:rPr lang="en-US" altLang="en-US" sz="2600">
                <a:solidFill>
                  <a:srgbClr val="000000"/>
                </a:solidFill>
              </a:rPr>
              <a:t>These immigrants were mostly coming from Europe and most had very little money.</a:t>
            </a:r>
          </a:p>
          <a:p>
            <a:pPr eaLnBrk="1" hangingPunct="1"/>
            <a:r>
              <a:rPr lang="en-US" altLang="en-US" sz="2600" b="1">
                <a:solidFill>
                  <a:srgbClr val="FF0000"/>
                </a:solidFill>
              </a:rPr>
              <a:t>They got off the ships and found </a:t>
            </a:r>
            <a:r>
              <a:rPr lang="en-US" altLang="en-US" sz="2600" b="1" u="sng">
                <a:solidFill>
                  <a:srgbClr val="FF0000"/>
                </a:solidFill>
              </a:rPr>
              <a:t>jobs in the factories of the cities</a:t>
            </a:r>
            <a:r>
              <a:rPr lang="en-US" altLang="en-US" sz="2600" b="1">
                <a:solidFill>
                  <a:srgbClr val="FF0000"/>
                </a:solidFill>
              </a:rPr>
              <a:t>.</a:t>
            </a:r>
          </a:p>
          <a:p>
            <a:pPr eaLnBrk="1" hangingPunct="1"/>
            <a:r>
              <a:rPr lang="en-US" altLang="en-US" sz="2600" b="1">
                <a:solidFill>
                  <a:srgbClr val="FF0000"/>
                </a:solidFill>
              </a:rPr>
              <a:t>This steady supply of labor helped the factories grow as well as increased the size of cities.</a:t>
            </a:r>
          </a:p>
        </p:txBody>
      </p:sp>
      <p:sp>
        <p:nvSpPr>
          <p:cNvPr id="294915" name="Title 1">
            <a:extLst>
              <a:ext uri="{FF2B5EF4-FFF2-40B4-BE49-F238E27FC236}">
                <a16:creationId xmlns:a16="http://schemas.microsoft.com/office/drawing/2014/main" id="{D2261195-2088-7BB6-A824-F44698321654}"/>
              </a:ext>
            </a:extLst>
          </p:cNvPr>
          <p:cNvSpPr>
            <a:spLocks noGrp="1" noChangeArrowheads="1"/>
          </p:cNvSpPr>
          <p:nvPr>
            <p:ph type="title"/>
          </p:nvPr>
        </p:nvSpPr>
        <p:spPr>
          <a:xfrm>
            <a:off x="457200" y="0"/>
            <a:ext cx="8229600" cy="584200"/>
          </a:xfrm>
        </p:spPr>
        <p:txBody>
          <a:bodyPr/>
          <a:lstStyle/>
          <a:p>
            <a:pPr eaLnBrk="1" hangingPunct="1"/>
            <a:r>
              <a:rPr lang="en-US" altLang="en-US" sz="3600" b="1"/>
              <a:t>Causes of Urbanization</a:t>
            </a:r>
          </a:p>
        </p:txBody>
      </p:sp>
      <p:sp>
        <p:nvSpPr>
          <p:cNvPr id="294916" name="Content Placeholder 2">
            <a:extLst>
              <a:ext uri="{FF2B5EF4-FFF2-40B4-BE49-F238E27FC236}">
                <a16:creationId xmlns:a16="http://schemas.microsoft.com/office/drawing/2014/main" id="{6210681F-09C5-5CE8-1950-983CABDE2397}"/>
              </a:ext>
            </a:extLst>
          </p:cNvPr>
          <p:cNvSpPr>
            <a:spLocks noGrp="1" noChangeArrowheads="1"/>
          </p:cNvSpPr>
          <p:nvPr>
            <p:ph idx="1"/>
          </p:nvPr>
        </p:nvSpPr>
        <p:spPr>
          <a:xfrm>
            <a:off x="92075" y="588963"/>
            <a:ext cx="8534400" cy="914400"/>
          </a:xfrm>
        </p:spPr>
        <p:txBody>
          <a:bodyPr/>
          <a:lstStyle/>
          <a:p>
            <a:pPr marL="0" indent="0" algn="ctr" eaLnBrk="1" hangingPunct="1">
              <a:buFontTx/>
              <a:buNone/>
            </a:pPr>
            <a:r>
              <a:rPr lang="en-US" altLang="en-US" sz="2600" b="1">
                <a:solidFill>
                  <a:srgbClr val="FF0000"/>
                </a:solidFill>
              </a:rPr>
              <a:t>Increased immigration</a:t>
            </a:r>
            <a:endParaRPr lang="en-US" altLang="en-US" sz="2600"/>
          </a:p>
        </p:txBody>
      </p:sp>
      <p:pic>
        <p:nvPicPr>
          <p:cNvPr id="73730" name="Picture 2">
            <a:extLst>
              <a:ext uri="{FF2B5EF4-FFF2-40B4-BE49-F238E27FC236}">
                <a16:creationId xmlns:a16="http://schemas.microsoft.com/office/drawing/2014/main" id="{A39119DF-40D1-FDC0-247A-EAE47F605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214" t="40675" r="2394" b="13138"/>
          <a:stretch>
            <a:fillRect/>
          </a:stretch>
        </p:blipFill>
        <p:spPr bwMode="auto">
          <a:xfrm>
            <a:off x="5543550" y="1752600"/>
            <a:ext cx="360045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par>
                          <p:cTn id="8" fill="hold" nodeType="afterGroup">
                            <p:stCondLst>
                              <p:cond delay="2500"/>
                            </p:stCondLst>
                            <p:childTnLst>
                              <p:par>
                                <p:cTn id="9" presetID="22" presetClass="entr" presetSubtype="8" fill="hold" nodeType="afterEffect">
                                  <p:stCondLst>
                                    <p:cond delay="15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2000"/>
                                        <p:tgtEl>
                                          <p:spTgt spid="4">
                                            <p:txEl>
                                              <p:pRg st="1" end="1"/>
                                            </p:txEl>
                                          </p:spTgt>
                                        </p:tgtEl>
                                      </p:cBhvr>
                                    </p:animEffect>
                                  </p:childTnLst>
                                </p:cTn>
                              </p:par>
                            </p:childTnLst>
                          </p:cTn>
                        </p:par>
                        <p:par>
                          <p:cTn id="12" fill="hold" nodeType="afterGroup">
                            <p:stCondLst>
                              <p:cond delay="6000"/>
                            </p:stCondLst>
                            <p:childTnLst>
                              <p:par>
                                <p:cTn id="13" presetID="2" presetClass="entr" presetSubtype="4" fill="hold" nodeType="afterEffect">
                                  <p:stCondLst>
                                    <p:cond delay="0"/>
                                  </p:stCondLst>
                                  <p:childTnLst>
                                    <p:set>
                                      <p:cBhvr>
                                        <p:cTn id="14" dur="1" fill="hold">
                                          <p:stCondLst>
                                            <p:cond delay="0"/>
                                          </p:stCondLst>
                                        </p:cTn>
                                        <p:tgtEl>
                                          <p:spTgt spid="73730"/>
                                        </p:tgtEl>
                                        <p:attrNameLst>
                                          <p:attrName>style.visibility</p:attrName>
                                        </p:attrNameLst>
                                      </p:cBhvr>
                                      <p:to>
                                        <p:strVal val="visible"/>
                                      </p:to>
                                    </p:set>
                                    <p:anim calcmode="lin" valueType="num">
                                      <p:cBhvr additive="base">
                                        <p:cTn id="15" dur="500" fill="hold"/>
                                        <p:tgtEl>
                                          <p:spTgt spid="73730"/>
                                        </p:tgtEl>
                                        <p:attrNameLst>
                                          <p:attrName>ppt_x</p:attrName>
                                        </p:attrNameLst>
                                      </p:cBhvr>
                                      <p:tavLst>
                                        <p:tav tm="0">
                                          <p:val>
                                            <p:strVal val="#ppt_x"/>
                                          </p:val>
                                        </p:tav>
                                        <p:tav tm="100000">
                                          <p:val>
                                            <p:strVal val="#ppt_x"/>
                                          </p:val>
                                        </p:tav>
                                      </p:tavLst>
                                    </p:anim>
                                    <p:anim calcmode="lin" valueType="num">
                                      <p:cBhvr additive="base">
                                        <p:cTn id="16" dur="500" fill="hold"/>
                                        <p:tgtEl>
                                          <p:spTgt spid="73730"/>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2000"/>
                                        <p:tgtEl>
                                          <p:spTgt spid="4">
                                            <p:txEl>
                                              <p:pRg st="2" end="2"/>
                                            </p:txEl>
                                          </p:spTgt>
                                        </p:tgtEl>
                                      </p:cBhvr>
                                    </p:animEffect>
                                  </p:childTnLst>
                                </p:cTn>
                              </p:par>
                            </p:childTnLst>
                          </p:cTn>
                        </p:par>
                        <p:par>
                          <p:cTn id="22" fill="hold" nodeType="afterGroup">
                            <p:stCondLst>
                              <p:cond delay="2000"/>
                            </p:stCondLst>
                            <p:childTnLst>
                              <p:par>
                                <p:cTn id="23" presetID="22" presetClass="entr" presetSubtype="8"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left)">
                                      <p:cBhvr>
                                        <p:cTn id="25" dur="2000"/>
                                        <p:tgtEl>
                                          <p:spTgt spid="4">
                                            <p:txEl>
                                              <p:pRg st="3" end="3"/>
                                            </p:txEl>
                                          </p:spTgt>
                                        </p:tgtEl>
                                      </p:cBhvr>
                                    </p:animEffect>
                                  </p:childTnLst>
                                </p:cTn>
                              </p:par>
                            </p:childTnLst>
                          </p:cTn>
                        </p:par>
                        <p:par>
                          <p:cTn id="26" fill="hold" nodeType="afterGroup">
                            <p:stCondLst>
                              <p:cond delay="4000"/>
                            </p:stCondLst>
                            <p:childTnLst>
                              <p:par>
                                <p:cTn id="27" presetID="22" presetClass="entr" presetSubtype="8" fill="hold" nodeType="afterEffect">
                                  <p:stCondLst>
                                    <p:cond delay="150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wipe(left)">
                                      <p:cBhvr>
                                        <p:cTn id="29"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16DE4-F4B6-E395-F5F9-BAD6D2B0E229}"/>
              </a:ext>
            </a:extLst>
          </p:cNvPr>
          <p:cNvSpPr>
            <a:spLocks noGrp="1"/>
          </p:cNvSpPr>
          <p:nvPr>
            <p:ph type="title"/>
          </p:nvPr>
        </p:nvSpPr>
        <p:spPr>
          <a:xfrm>
            <a:off x="609600" y="6991"/>
            <a:ext cx="8229600" cy="746649"/>
          </a:xfrm>
        </p:spPr>
        <p:txBody>
          <a:bodyPr/>
          <a:lstStyle/>
          <a:p>
            <a:r>
              <a:rPr lang="en-US" sz="2600" b="1" i="1" dirty="0">
                <a:solidFill>
                  <a:srgbClr val="1C3360"/>
                </a:solidFill>
                <a:effectLst/>
                <a:latin typeface="Libre Franklin" panose="020B0604020202020204" pitchFamily="2" charset="0"/>
              </a:rPr>
              <a:t> “The Tammany Tiger Loose—‘What are you going to do about it?’”</a:t>
            </a:r>
            <a:endParaRPr lang="en-US" sz="2600" b="1" dirty="0"/>
          </a:p>
        </p:txBody>
      </p:sp>
      <p:sp>
        <p:nvSpPr>
          <p:cNvPr id="3" name="Content Placeholder 2">
            <a:extLst>
              <a:ext uri="{FF2B5EF4-FFF2-40B4-BE49-F238E27FC236}">
                <a16:creationId xmlns:a16="http://schemas.microsoft.com/office/drawing/2014/main" id="{C6D78C9C-F6C2-FAF1-097F-8C4EEAA34E41}"/>
              </a:ext>
            </a:extLst>
          </p:cNvPr>
          <p:cNvSpPr>
            <a:spLocks noGrp="1"/>
          </p:cNvSpPr>
          <p:nvPr>
            <p:ph idx="1"/>
          </p:nvPr>
        </p:nvSpPr>
        <p:spPr>
          <a:xfrm>
            <a:off x="34255" y="708076"/>
            <a:ext cx="2613651" cy="4803207"/>
          </a:xfrm>
        </p:spPr>
        <p:txBody>
          <a:bodyPr/>
          <a:lstStyle/>
          <a:p>
            <a:pPr marL="0" indent="0">
              <a:buNone/>
            </a:pPr>
            <a:r>
              <a:rPr lang="en-US" sz="2400" b="0" i="1" dirty="0">
                <a:solidFill>
                  <a:srgbClr val="1C3360"/>
                </a:solidFill>
                <a:effectLst/>
                <a:latin typeface="Libre Franklin" panose="020B0604020202020204" pitchFamily="2" charset="0"/>
              </a:rPr>
              <a:t>Before being knocked to the ground by the tiger, the woman had been wearing a crown labeled “republic” and carrying a sword labeled “power”; she lies on top of a paper labeled “law” and a battered flag.</a:t>
            </a:r>
            <a:endParaRPr lang="en-US" sz="2400" dirty="0"/>
          </a:p>
        </p:txBody>
      </p:sp>
      <p:pic>
        <p:nvPicPr>
          <p:cNvPr id="4" name="Picture 3">
            <a:extLst>
              <a:ext uri="{FF2B5EF4-FFF2-40B4-BE49-F238E27FC236}">
                <a16:creationId xmlns:a16="http://schemas.microsoft.com/office/drawing/2014/main" id="{476B0617-458D-E9C7-E3D4-D4050D0320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6200" y="883011"/>
            <a:ext cx="6427800" cy="480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0ED6E1C-44A5-B869-F812-40A43921A6AB}"/>
              </a:ext>
            </a:extLst>
          </p:cNvPr>
          <p:cNvSpPr txBox="1"/>
          <p:nvPr/>
        </p:nvSpPr>
        <p:spPr>
          <a:xfrm>
            <a:off x="22371" y="5958828"/>
            <a:ext cx="9121629" cy="646331"/>
          </a:xfrm>
          <a:prstGeom prst="rect">
            <a:avLst/>
          </a:prstGeom>
          <a:noFill/>
        </p:spPr>
        <p:txBody>
          <a:bodyPr wrap="square">
            <a:spAutoFit/>
          </a:bodyPr>
          <a:lstStyle/>
          <a:p>
            <a:r>
              <a:rPr lang="en-US" b="1" i="0" dirty="0">
                <a:solidFill>
                  <a:srgbClr val="1C3360"/>
                </a:solidFill>
                <a:effectLst/>
                <a:latin typeface="Libre Franklin" pitchFamily="2" charset="0"/>
              </a:rPr>
              <a:t>How does this cartoon demonstrate that Boss Tweed had an unfair grip over politics in New York? </a:t>
            </a:r>
            <a:endParaRPr lang="en-US" b="1" dirty="0"/>
          </a:p>
        </p:txBody>
      </p:sp>
      <p:sp>
        <p:nvSpPr>
          <p:cNvPr id="8" name="TextBox 7">
            <a:extLst>
              <a:ext uri="{FF2B5EF4-FFF2-40B4-BE49-F238E27FC236}">
                <a16:creationId xmlns:a16="http://schemas.microsoft.com/office/drawing/2014/main" id="{34D0CF0D-4293-9610-48EF-B31C36E0B20D}"/>
              </a:ext>
            </a:extLst>
          </p:cNvPr>
          <p:cNvSpPr txBox="1"/>
          <p:nvPr/>
        </p:nvSpPr>
        <p:spPr>
          <a:xfrm>
            <a:off x="2514600" y="6504047"/>
            <a:ext cx="6694413" cy="338554"/>
          </a:xfrm>
          <a:prstGeom prst="rect">
            <a:avLst/>
          </a:prstGeom>
          <a:noFill/>
        </p:spPr>
        <p:txBody>
          <a:bodyPr wrap="square">
            <a:spAutoFit/>
          </a:bodyPr>
          <a:lstStyle/>
          <a:p>
            <a:r>
              <a:rPr lang="en-US" sz="1600" b="1" i="0" dirty="0">
                <a:solidFill>
                  <a:srgbClr val="000000"/>
                </a:solidFill>
                <a:effectLst/>
                <a:latin typeface="nobellight"/>
              </a:rPr>
              <a:t>Published by Harper's Weekly. November 11, 1871, by Thomas Nast</a:t>
            </a:r>
            <a:endParaRPr lang="en-US" sz="1600" b="1" dirty="0"/>
          </a:p>
        </p:txBody>
      </p:sp>
    </p:spTree>
    <p:extLst>
      <p:ext uri="{BB962C8B-B14F-4D97-AF65-F5344CB8AC3E}">
        <p14:creationId xmlns:p14="http://schemas.microsoft.com/office/powerpoint/2010/main" val="1087756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3">
            <a:extLst>
              <a:ext uri="{FF2B5EF4-FFF2-40B4-BE49-F238E27FC236}">
                <a16:creationId xmlns:a16="http://schemas.microsoft.com/office/drawing/2014/main" id="{78F1702C-AEE2-2D9B-0FC8-32839DF67B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4925"/>
            <a:ext cx="6716713"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Rectangle 4">
            <a:extLst>
              <a:ext uri="{FF2B5EF4-FFF2-40B4-BE49-F238E27FC236}">
                <a16:creationId xmlns:a16="http://schemas.microsoft.com/office/drawing/2014/main" id="{EE391383-ECF0-C377-5EF5-FD85B9157F42}"/>
              </a:ext>
            </a:extLst>
          </p:cNvPr>
          <p:cNvSpPr>
            <a:spLocks noChangeArrowheads="1"/>
          </p:cNvSpPr>
          <p:nvPr/>
        </p:nvSpPr>
        <p:spPr bwMode="auto">
          <a:xfrm>
            <a:off x="1295400" y="5029200"/>
            <a:ext cx="7010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333333"/>
                </a:solidFill>
                <a:latin typeface="Tahoma" panose="020B0604030504040204" pitchFamily="34" charset="0"/>
              </a:rPr>
              <a:t>Cartoonists Thomas Nast chose the tiger as a symbol to represent which of the following?</a:t>
            </a:r>
          </a:p>
          <a:p>
            <a:pPr>
              <a:spcBef>
                <a:spcPct val="0"/>
              </a:spcBef>
              <a:buFontTx/>
              <a:buNone/>
            </a:pPr>
            <a:r>
              <a:rPr lang="en-US" altLang="en-US" sz="1800" b="1">
                <a:solidFill>
                  <a:srgbClr val="333333"/>
                </a:solidFill>
                <a:latin typeface="Tahoma" panose="020B0604030504040204" pitchFamily="34" charset="0"/>
              </a:rPr>
              <a:t>A. The unlimited power of the robber barons</a:t>
            </a:r>
            <a:endParaRPr lang="en-US" altLang="en-US" sz="1800">
              <a:solidFill>
                <a:srgbClr val="333333"/>
              </a:solidFill>
              <a:latin typeface="Tahoma" panose="020B0604030504040204" pitchFamily="34" charset="0"/>
            </a:endParaRPr>
          </a:p>
          <a:p>
            <a:pPr>
              <a:spcBef>
                <a:spcPct val="0"/>
              </a:spcBef>
              <a:buFontTx/>
              <a:buNone/>
            </a:pPr>
            <a:r>
              <a:rPr lang="en-US" altLang="en-US" sz="1800" b="1">
                <a:solidFill>
                  <a:srgbClr val="333333"/>
                </a:solidFill>
                <a:latin typeface="Tahoma" panose="020B0604030504040204" pitchFamily="34" charset="0"/>
              </a:rPr>
              <a:t>B. The impact of trust-busting on business in the US</a:t>
            </a:r>
            <a:endParaRPr lang="en-US" altLang="en-US" sz="1800">
              <a:solidFill>
                <a:srgbClr val="333333"/>
              </a:solidFill>
              <a:latin typeface="Tahoma" panose="020B0604030504040204" pitchFamily="34" charset="0"/>
            </a:endParaRPr>
          </a:p>
          <a:p>
            <a:pPr>
              <a:spcBef>
                <a:spcPct val="0"/>
              </a:spcBef>
              <a:buFontTx/>
              <a:buNone/>
            </a:pPr>
            <a:r>
              <a:rPr lang="en-US" altLang="en-US" sz="1800" b="1">
                <a:solidFill>
                  <a:srgbClr val="333333"/>
                </a:solidFill>
                <a:latin typeface="Tahoma" panose="020B0604030504040204" pitchFamily="34" charset="0"/>
              </a:rPr>
              <a:t>C. The influx of immigrants and their impact on the US</a:t>
            </a:r>
            <a:endParaRPr lang="en-US" altLang="en-US" sz="1800">
              <a:solidFill>
                <a:srgbClr val="333333"/>
              </a:solidFill>
              <a:latin typeface="Tahoma" panose="020B0604030504040204" pitchFamily="34" charset="0"/>
            </a:endParaRPr>
          </a:p>
          <a:p>
            <a:pPr>
              <a:spcBef>
                <a:spcPct val="0"/>
              </a:spcBef>
              <a:buFontTx/>
              <a:buNone/>
            </a:pPr>
            <a:r>
              <a:rPr lang="en-US" altLang="en-US" sz="1800" b="1">
                <a:solidFill>
                  <a:srgbClr val="333333"/>
                </a:solidFill>
                <a:latin typeface="Tahoma" panose="020B0604030504040204" pitchFamily="34" charset="0"/>
              </a:rPr>
              <a:t>D. The corrupt local government of New York City</a:t>
            </a:r>
            <a:endParaRPr lang="en-US" altLang="en-US" sz="1800">
              <a:solidFill>
                <a:srgbClr val="333333"/>
              </a:solidFill>
              <a:latin typeface="Tahoma" panose="020B0604030504040204" pitchFamily="34" charset="0"/>
            </a:endParaRPr>
          </a:p>
        </p:txBody>
      </p:sp>
      <p:sp>
        <p:nvSpPr>
          <p:cNvPr id="2" name="Oval 1">
            <a:extLst>
              <a:ext uri="{FF2B5EF4-FFF2-40B4-BE49-F238E27FC236}">
                <a16:creationId xmlns:a16="http://schemas.microsoft.com/office/drawing/2014/main" id="{24DE0193-7412-2CC4-0BE3-3210999B6949}"/>
              </a:ext>
            </a:extLst>
          </p:cNvPr>
          <p:cNvSpPr/>
          <p:nvPr/>
        </p:nvSpPr>
        <p:spPr>
          <a:xfrm>
            <a:off x="1295400" y="6423025"/>
            <a:ext cx="381000" cy="382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tle 1">
            <a:extLst>
              <a:ext uri="{FF2B5EF4-FFF2-40B4-BE49-F238E27FC236}">
                <a16:creationId xmlns:a16="http://schemas.microsoft.com/office/drawing/2014/main" id="{695F2E9C-8A71-CA38-0909-D7B2FEA051C5}"/>
              </a:ext>
            </a:extLst>
          </p:cNvPr>
          <p:cNvSpPr>
            <a:spLocks noGrp="1" noChangeArrowheads="1"/>
          </p:cNvSpPr>
          <p:nvPr>
            <p:ph type="title"/>
          </p:nvPr>
        </p:nvSpPr>
        <p:spPr>
          <a:xfrm>
            <a:off x="457200" y="36513"/>
            <a:ext cx="8229600" cy="801687"/>
          </a:xfrm>
        </p:spPr>
        <p:txBody>
          <a:bodyPr/>
          <a:lstStyle/>
          <a:p>
            <a:r>
              <a:rPr lang="en-US" altLang="en-US" sz="3200" b="1"/>
              <a:t>How Political Machines helped??</a:t>
            </a:r>
          </a:p>
        </p:txBody>
      </p:sp>
      <p:sp>
        <p:nvSpPr>
          <p:cNvPr id="3" name="Content Placeholder 2">
            <a:extLst>
              <a:ext uri="{FF2B5EF4-FFF2-40B4-BE49-F238E27FC236}">
                <a16:creationId xmlns:a16="http://schemas.microsoft.com/office/drawing/2014/main" id="{A6DCCA91-6655-63DF-20E2-AB2108C21F19}"/>
              </a:ext>
            </a:extLst>
          </p:cNvPr>
          <p:cNvSpPr>
            <a:spLocks noGrp="1"/>
          </p:cNvSpPr>
          <p:nvPr>
            <p:ph idx="1"/>
          </p:nvPr>
        </p:nvSpPr>
        <p:spPr>
          <a:xfrm>
            <a:off x="457200" y="1219200"/>
            <a:ext cx="8229600" cy="4419600"/>
          </a:xfrm>
        </p:spPr>
        <p:txBody>
          <a:bodyPr/>
          <a:lstStyle/>
          <a:p>
            <a:pPr>
              <a:defRPr/>
            </a:pPr>
            <a:r>
              <a:rPr lang="en-US" sz="2400" b="1" dirty="0"/>
              <a:t>Provided social services </a:t>
            </a:r>
            <a:r>
              <a:rPr lang="en-US" sz="2400" dirty="0"/>
              <a:t>to those in need when the govt. role in resolving social problems was strictly limited</a:t>
            </a:r>
          </a:p>
          <a:p>
            <a:pPr>
              <a:defRPr/>
            </a:pPr>
            <a:r>
              <a:rPr lang="en-US" sz="2400" dirty="0">
                <a:solidFill>
                  <a:srgbClr val="FF0000"/>
                </a:solidFill>
              </a:rPr>
              <a:t>Political Machines lent money, provided jobs, emergency assistance for food and coal, or rent.</a:t>
            </a:r>
          </a:p>
          <a:p>
            <a:pPr>
              <a:defRPr/>
            </a:pPr>
            <a:r>
              <a:rPr lang="en-US" sz="2400" dirty="0"/>
              <a:t>Helped immigrants apply for US citizenship</a:t>
            </a:r>
          </a:p>
          <a:p>
            <a:pPr>
              <a:defRPr/>
            </a:pPr>
            <a:endParaRPr lang="en-US" sz="2400" dirty="0"/>
          </a:p>
          <a:p>
            <a:pPr marL="0" indent="0">
              <a:buFontTx/>
              <a:buNone/>
              <a:defRPr/>
            </a:pPr>
            <a:r>
              <a:rPr lang="en-US" sz="2400" dirty="0"/>
              <a:t>All of these services came with a price: LOYALTY to the Machine.  They owned you and your family.  This was not done out of the kindness of their heart. You turned against the machine, you quickly went jobless, homeless– think about it.  Was it worth it? Many immigrants moved west.</a:t>
            </a:r>
          </a:p>
          <a:p>
            <a:pPr>
              <a:defRPr/>
            </a:pPr>
            <a:endParaRPr lang="en-US"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0E9D-4FA7-452B-A13A-4586CB6B88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35A5CA-5E7F-4210-8208-B56A0602CA71}"/>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2FEB2B1C-0130-4263-9EBE-0EB89C332FCC}"/>
              </a:ext>
            </a:extLst>
          </p:cNvPr>
          <p:cNvPicPr>
            <a:picLocks noChangeAspect="1"/>
          </p:cNvPicPr>
          <p:nvPr/>
        </p:nvPicPr>
        <p:blipFill>
          <a:blip r:embed="rId2"/>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C5B6147B-BB6E-40E3-93C8-AF161C71D61A}"/>
              </a:ext>
            </a:extLst>
          </p:cNvPr>
          <p:cNvSpPr txBox="1">
            <a:spLocks/>
          </p:cNvSpPr>
          <p:nvPr/>
        </p:nvSpPr>
        <p:spPr>
          <a:xfrm>
            <a:off x="0" y="0"/>
            <a:ext cx="4419600" cy="4873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1" i="1" u="none" strike="noStrike" kern="1200" cap="none" spc="0" normalizeH="0" baseline="0" noProof="0" dirty="0">
                <a:ln>
                  <a:noFill/>
                </a:ln>
                <a:solidFill>
                  <a:prstClr val="black"/>
                </a:solidFill>
                <a:effectLst/>
                <a:uLnTx/>
                <a:uFillTx/>
                <a:latin typeface="Calibri"/>
                <a:ea typeface="+mj-ea"/>
                <a:cs typeface="+mj-cs"/>
              </a:rPr>
              <a:t>The Bosses in the Senate</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1" i="0" u="none" strike="noStrike" kern="1200" cap="none" spc="0" normalizeH="0" baseline="0" noProof="0" dirty="0">
                <a:ln>
                  <a:noFill/>
                </a:ln>
                <a:solidFill>
                  <a:srgbClr val="FF0000"/>
                </a:solidFill>
                <a:effectLst/>
                <a:uLnTx/>
                <a:uFillTx/>
                <a:latin typeface="Calibri"/>
                <a:ea typeface="+mj-ea"/>
                <a:cs typeface="+mj-cs"/>
              </a:rPr>
              <a:t>1889</a:t>
            </a:r>
          </a:p>
        </p:txBody>
      </p:sp>
    </p:spTree>
    <p:extLst>
      <p:ext uri="{BB962C8B-B14F-4D97-AF65-F5344CB8AC3E}">
        <p14:creationId xmlns:p14="http://schemas.microsoft.com/office/powerpoint/2010/main" val="4250086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CAE-0887-2921-0BEE-950EFB30ECEB}"/>
              </a:ext>
            </a:extLst>
          </p:cNvPr>
          <p:cNvSpPr>
            <a:spLocks noGrp="1"/>
          </p:cNvSpPr>
          <p:nvPr>
            <p:ph type="title"/>
          </p:nvPr>
        </p:nvSpPr>
        <p:spPr>
          <a:xfrm>
            <a:off x="39431" y="0"/>
            <a:ext cx="7613710" cy="380908"/>
          </a:xfrm>
        </p:spPr>
        <p:txBody>
          <a:bodyPr>
            <a:noAutofit/>
          </a:bodyPr>
          <a:lstStyle/>
          <a:p>
            <a:r>
              <a:rPr lang="en-US" sz="2800" b="1" dirty="0">
                <a:solidFill>
                  <a:schemeClr val="bg1"/>
                </a:solidFill>
                <a:latin typeface="Garamond" panose="02020404030301010803" pitchFamily="18" charset="0"/>
              </a:rPr>
              <a:t>The Way We Become Senator Nowadays</a:t>
            </a:r>
          </a:p>
        </p:txBody>
      </p:sp>
      <p:sp>
        <p:nvSpPr>
          <p:cNvPr id="3" name="Text Placeholder 2">
            <a:extLst>
              <a:ext uri="{FF2B5EF4-FFF2-40B4-BE49-F238E27FC236}">
                <a16:creationId xmlns:a16="http://schemas.microsoft.com/office/drawing/2014/main" id="{6B181AA6-345B-FADB-31B5-F5F9A1F52130}"/>
              </a:ext>
            </a:extLst>
          </p:cNvPr>
          <p:cNvSpPr>
            <a:spLocks noGrp="1"/>
          </p:cNvSpPr>
          <p:nvPr>
            <p:ph type="body" idx="1"/>
          </p:nvPr>
        </p:nvSpPr>
        <p:spPr>
          <a:xfrm>
            <a:off x="9464" y="380908"/>
            <a:ext cx="4040188" cy="308438"/>
          </a:xfrm>
        </p:spPr>
        <p:txBody>
          <a:bodyPr>
            <a:normAutofit lnSpcReduction="10000"/>
          </a:bodyPr>
          <a:lstStyle/>
          <a:p>
            <a:r>
              <a:rPr lang="en-US" sz="1500" dirty="0">
                <a:solidFill>
                  <a:schemeClr val="bg1"/>
                </a:solidFill>
              </a:rPr>
              <a:t>PUCK Magazine, Jan 22, 1890</a:t>
            </a:r>
          </a:p>
        </p:txBody>
      </p:sp>
      <p:sp>
        <p:nvSpPr>
          <p:cNvPr id="5" name="Text Placeholder 4">
            <a:extLst>
              <a:ext uri="{FF2B5EF4-FFF2-40B4-BE49-F238E27FC236}">
                <a16:creationId xmlns:a16="http://schemas.microsoft.com/office/drawing/2014/main" id="{14A5421F-5F31-52F3-1335-81557E2FEE70}"/>
              </a:ext>
            </a:extLst>
          </p:cNvPr>
          <p:cNvSpPr>
            <a:spLocks noGrp="1"/>
          </p:cNvSpPr>
          <p:nvPr>
            <p:ph type="body" sz="quarter" idx="3"/>
          </p:nvPr>
        </p:nvSpPr>
        <p:spPr/>
        <p:txBody>
          <a:bodyPr>
            <a:normAutofit lnSpcReduction="10000"/>
          </a:bodyPr>
          <a:lstStyle/>
          <a:p>
            <a:endParaRPr lang="en-US"/>
          </a:p>
        </p:txBody>
      </p:sp>
      <p:sp>
        <p:nvSpPr>
          <p:cNvPr id="6" name="Content Placeholder 5">
            <a:extLst>
              <a:ext uri="{FF2B5EF4-FFF2-40B4-BE49-F238E27FC236}">
                <a16:creationId xmlns:a16="http://schemas.microsoft.com/office/drawing/2014/main" id="{BB538B12-E313-F899-2259-1F45701BEF58}"/>
              </a:ext>
            </a:extLst>
          </p:cNvPr>
          <p:cNvSpPr>
            <a:spLocks noGrp="1"/>
          </p:cNvSpPr>
          <p:nvPr>
            <p:ph sz="quarter" idx="4"/>
          </p:nvPr>
        </p:nvSpPr>
        <p:spPr/>
        <p:txBody>
          <a:bodyPr/>
          <a:lstStyle/>
          <a:p>
            <a:endParaRPr lang="en-US"/>
          </a:p>
        </p:txBody>
      </p:sp>
      <p:pic>
        <p:nvPicPr>
          <p:cNvPr id="7" name="Content Placeholder 6">
            <a:extLst>
              <a:ext uri="{FF2B5EF4-FFF2-40B4-BE49-F238E27FC236}">
                <a16:creationId xmlns:a16="http://schemas.microsoft.com/office/drawing/2014/main" id="{C16C3325-2767-63F6-901B-8D50BA74790B}"/>
              </a:ext>
            </a:extLst>
          </p:cNvPr>
          <p:cNvPicPr>
            <a:picLocks noGrp="1" noChangeAspect="1"/>
          </p:cNvPicPr>
          <p:nvPr>
            <p:ph sz="half" idx="2"/>
          </p:nvPr>
        </p:nvPicPr>
        <p:blipFill>
          <a:blip r:embed="rId2"/>
          <a:stretch>
            <a:fillRect/>
          </a:stretch>
        </p:blipFill>
        <p:spPr>
          <a:xfrm>
            <a:off x="3758167" y="408035"/>
            <a:ext cx="5376369" cy="6449965"/>
          </a:xfrm>
          <a:prstGeom prst="rect">
            <a:avLst/>
          </a:prstGeom>
        </p:spPr>
      </p:pic>
      <p:sp>
        <p:nvSpPr>
          <p:cNvPr id="10" name="TextBox 9">
            <a:extLst>
              <a:ext uri="{FF2B5EF4-FFF2-40B4-BE49-F238E27FC236}">
                <a16:creationId xmlns:a16="http://schemas.microsoft.com/office/drawing/2014/main" id="{BE566117-96D4-3009-4EDE-EEDECF9EDDFF}"/>
              </a:ext>
            </a:extLst>
          </p:cNvPr>
          <p:cNvSpPr txBox="1"/>
          <p:nvPr/>
        </p:nvSpPr>
        <p:spPr>
          <a:xfrm>
            <a:off x="-33368" y="717626"/>
            <a:ext cx="3886200" cy="550920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entury Schoolbook"/>
                <a:ea typeface="+mn-ea"/>
                <a:cs typeface="+mn-cs"/>
              </a:rPr>
              <a:t>The Constitution states that senators will be elected by the state legislatures.  The senate would represent the interests of the states.  This cartoon’s message is that the “fat cats” are buying of the state legislatures to get “elected” to the Senate.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entury Schoolbook"/>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entury Schoolbook"/>
                <a:ea typeface="+mn-ea"/>
                <a:cs typeface="+mn-cs"/>
              </a:rPr>
              <a:t>This will change with the passage of the </a:t>
            </a:r>
            <a:r>
              <a:rPr kumimoji="0" lang="en-US" sz="2200" b="1" i="0" u="none" strike="noStrike" kern="1200" cap="none" spc="0" normalizeH="0" baseline="0" noProof="0" dirty="0">
                <a:ln>
                  <a:noFill/>
                </a:ln>
                <a:solidFill>
                  <a:srgbClr val="FFFF00"/>
                </a:solidFill>
                <a:effectLst/>
                <a:uLnTx/>
                <a:uFillTx/>
                <a:latin typeface="Century Schoolbook"/>
                <a:ea typeface="+mn-ea"/>
                <a:cs typeface="+mn-cs"/>
              </a:rPr>
              <a:t>17</a:t>
            </a:r>
            <a:r>
              <a:rPr kumimoji="0" lang="en-US" sz="2200" b="1" i="0" u="none" strike="noStrike" kern="1200" cap="none" spc="0" normalizeH="0" baseline="30000" noProof="0" dirty="0">
                <a:ln>
                  <a:noFill/>
                </a:ln>
                <a:solidFill>
                  <a:srgbClr val="FFFF00"/>
                </a:solidFill>
                <a:effectLst/>
                <a:uLnTx/>
                <a:uFillTx/>
                <a:latin typeface="Century Schoolbook"/>
                <a:ea typeface="+mn-ea"/>
                <a:cs typeface="+mn-cs"/>
              </a:rPr>
              <a:t>th</a:t>
            </a:r>
            <a:r>
              <a:rPr kumimoji="0" lang="en-US" sz="2200" b="1" i="0" u="none" strike="noStrike" kern="1200" cap="none" spc="0" normalizeH="0" baseline="0" noProof="0" dirty="0">
                <a:ln>
                  <a:noFill/>
                </a:ln>
                <a:solidFill>
                  <a:srgbClr val="FFFF00"/>
                </a:solidFill>
                <a:effectLst/>
                <a:uLnTx/>
                <a:uFillTx/>
                <a:latin typeface="Century Schoolbook"/>
                <a:ea typeface="+mn-ea"/>
                <a:cs typeface="+mn-cs"/>
              </a:rPr>
              <a:t> amendment in 1913 in which senators would be elected directly by popular vote- the people</a:t>
            </a:r>
          </a:p>
        </p:txBody>
      </p:sp>
    </p:spTree>
    <p:extLst>
      <p:ext uri="{BB962C8B-B14F-4D97-AF65-F5344CB8AC3E}">
        <p14:creationId xmlns:p14="http://schemas.microsoft.com/office/powerpoint/2010/main" val="2603718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52998D2-40A2-D9FA-8D98-E766031688A3}"/>
              </a:ext>
            </a:extLst>
          </p:cNvPr>
          <p:cNvSpPr>
            <a:spLocks noGrp="1" noChangeArrowheads="1"/>
          </p:cNvSpPr>
          <p:nvPr>
            <p:ph type="title"/>
          </p:nvPr>
        </p:nvSpPr>
        <p:spPr>
          <a:xfrm>
            <a:off x="1524000" y="152400"/>
            <a:ext cx="5638800" cy="381000"/>
          </a:xfrm>
        </p:spPr>
        <p:txBody>
          <a:bodyPr/>
          <a:lstStyle/>
          <a:p>
            <a:pPr eaLnBrk="1" hangingPunct="1"/>
            <a:r>
              <a:rPr lang="en-US" altLang="en-US" sz="3200" b="1"/>
              <a:t>Political Corruption</a:t>
            </a:r>
          </a:p>
        </p:txBody>
      </p:sp>
      <p:pic>
        <p:nvPicPr>
          <p:cNvPr id="334851" name="Picture 1">
            <a:extLst>
              <a:ext uri="{FF2B5EF4-FFF2-40B4-BE49-F238E27FC236}">
                <a16:creationId xmlns:a16="http://schemas.microsoft.com/office/drawing/2014/main" id="{BC0B38BD-F1FA-91B7-09FA-0CE4ADF2B3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41350"/>
            <a:ext cx="8237538" cy="618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49CBE2A-B95E-EC4F-7EF5-622D88D70FD9}"/>
              </a:ext>
            </a:extLst>
          </p:cNvPr>
          <p:cNvSpPr txBox="1"/>
          <p:nvPr/>
        </p:nvSpPr>
        <p:spPr>
          <a:xfrm>
            <a:off x="4038600" y="2438400"/>
            <a:ext cx="4299190" cy="369332"/>
          </a:xfrm>
          <a:prstGeom prst="rect">
            <a:avLst/>
          </a:prstGeom>
          <a:noFill/>
        </p:spPr>
        <p:txBody>
          <a:bodyPr wrap="none" rtlCol="0">
            <a:spAutoFit/>
          </a:bodyPr>
          <a:lstStyle/>
          <a:p>
            <a:r>
              <a:rPr lang="en-US" b="1" dirty="0">
                <a:solidFill>
                  <a:srgbClr val="FFFF00"/>
                </a:solidFill>
                <a:latin typeface="Amasis MT Pro Medium" panose="02040604050005020304" pitchFamily="18" charset="0"/>
              </a:rPr>
              <a:t>Insider information in land speculation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anim calcmode="lin" valueType="num">
                                      <p:cBhvr>
                                        <p:cTn id="8" dur="500" fill="hold"/>
                                        <p:tgtEl>
                                          <p:spTgt spid="28674"/>
                                        </p:tgtEl>
                                        <p:attrNameLst>
                                          <p:attrName>style.rotation</p:attrName>
                                        </p:attrNameLst>
                                      </p:cBhvr>
                                      <p:tavLst>
                                        <p:tav tm="0">
                                          <p:val>
                                            <p:fltVal val="720"/>
                                          </p:val>
                                        </p:tav>
                                        <p:tav tm="100000">
                                          <p:val>
                                            <p:fltVal val="0"/>
                                          </p:val>
                                        </p:tav>
                                      </p:tavLst>
                                    </p:anim>
                                    <p:anim calcmode="lin" valueType="num">
                                      <p:cBhvr>
                                        <p:cTn id="9" dur="500" fill="hold"/>
                                        <p:tgtEl>
                                          <p:spTgt spid="28674"/>
                                        </p:tgtEl>
                                        <p:attrNameLst>
                                          <p:attrName>ppt_h</p:attrName>
                                        </p:attrNameLst>
                                      </p:cBhvr>
                                      <p:tavLst>
                                        <p:tav tm="0">
                                          <p:val>
                                            <p:fltVal val="0"/>
                                          </p:val>
                                        </p:tav>
                                        <p:tav tm="100000">
                                          <p:val>
                                            <p:strVal val="#ppt_h"/>
                                          </p:val>
                                        </p:tav>
                                      </p:tavLst>
                                    </p:anim>
                                    <p:anim calcmode="lin" valueType="num">
                                      <p:cBhvr>
                                        <p:cTn id="10" dur="500" fill="hold"/>
                                        <p:tgtEl>
                                          <p:spTgt spid="2867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Content Placeholder 3">
            <a:extLst>
              <a:ext uri="{FF2B5EF4-FFF2-40B4-BE49-F238E27FC236}">
                <a16:creationId xmlns:a16="http://schemas.microsoft.com/office/drawing/2014/main" id="{297F14D8-94F8-DCB5-FAE3-733AF8A5E7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76200"/>
            <a:ext cx="8839200" cy="67056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7D8F0A-9F8C-46FB-8D65-BD78387B4590}"/>
              </a:ext>
            </a:extLst>
          </p:cNvPr>
          <p:cNvSpPr txBox="1"/>
          <p:nvPr/>
        </p:nvSpPr>
        <p:spPr>
          <a:xfrm>
            <a:off x="76200" y="516915"/>
            <a:ext cx="9144000" cy="646331"/>
          </a:xfrm>
          <a:prstGeom prst="rect">
            <a:avLst/>
          </a:prstGeom>
          <a:noFill/>
        </p:spPr>
        <p:txBody>
          <a:bodyPr wrap="square">
            <a:spAutoFit/>
          </a:bodyPr>
          <a:lstStyle/>
          <a:p>
            <a:r>
              <a:rPr lang="en-US" sz="1800" b="0" i="0" u="none" strike="noStrike" baseline="0" dirty="0">
                <a:solidFill>
                  <a:srgbClr val="221E1F"/>
                </a:solidFill>
                <a:latin typeface="Aktiv Grotesk"/>
              </a:rPr>
              <a:t>Push and pull factors shape immigration to and migration within America, and the demographic change as a result of these moves shapes the migrants, society, and the environment. 	</a:t>
            </a:r>
          </a:p>
        </p:txBody>
      </p:sp>
      <p:sp>
        <p:nvSpPr>
          <p:cNvPr id="9" name="TextBox 8">
            <a:extLst>
              <a:ext uri="{FF2B5EF4-FFF2-40B4-BE49-F238E27FC236}">
                <a16:creationId xmlns:a16="http://schemas.microsoft.com/office/drawing/2014/main" id="{75D1306A-8056-4B20-AC85-9FF2AEE913D7}"/>
              </a:ext>
            </a:extLst>
          </p:cNvPr>
          <p:cNvSpPr txBox="1"/>
          <p:nvPr/>
        </p:nvSpPr>
        <p:spPr>
          <a:xfrm>
            <a:off x="-3620" y="1488962"/>
            <a:ext cx="3651245"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Explain how cultural &amp;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economic factors affected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migration patterns over time.</a:t>
            </a:r>
          </a:p>
        </p:txBody>
      </p:sp>
      <p:cxnSp>
        <p:nvCxnSpPr>
          <p:cNvPr id="11" name="Straight Connector 10">
            <a:extLst>
              <a:ext uri="{FF2B5EF4-FFF2-40B4-BE49-F238E27FC236}">
                <a16:creationId xmlns:a16="http://schemas.microsoft.com/office/drawing/2014/main" id="{CB6F5058-B943-473B-B977-B956FE232ED3}"/>
              </a:ext>
            </a:extLst>
          </p:cNvPr>
          <p:cNvCxnSpPr>
            <a:cxnSpLocks/>
          </p:cNvCxnSpPr>
          <p:nvPr/>
        </p:nvCxnSpPr>
        <p:spPr>
          <a:xfrm flipV="1">
            <a:off x="52605" y="1373307"/>
            <a:ext cx="9029700" cy="8416"/>
          </a:xfrm>
          <a:prstGeom prst="line">
            <a:avLst/>
          </a:prstGeom>
          <a:ln>
            <a:solidFill>
              <a:schemeClr val="accent5">
                <a:lumMod val="75000"/>
              </a:schemeClr>
            </a:solidFill>
          </a:ln>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47164CC4-E6C8-487F-AA77-EEE9207E0D5D}"/>
              </a:ext>
            </a:extLst>
          </p:cNvPr>
          <p:cNvCxnSpPr>
            <a:cxnSpLocks/>
          </p:cNvCxnSpPr>
          <p:nvPr/>
        </p:nvCxnSpPr>
        <p:spPr>
          <a:xfrm>
            <a:off x="3581400" y="1600200"/>
            <a:ext cx="0" cy="4953000"/>
          </a:xfrm>
          <a:prstGeom prst="line">
            <a:avLst/>
          </a:prstGeom>
          <a:ln>
            <a:solidFill>
              <a:schemeClr val="accent5">
                <a:lumMod val="75000"/>
              </a:schemeClr>
            </a:solidFill>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4BD218BF-FBA2-B322-15BB-04D697E67C9B}"/>
              </a:ext>
            </a:extLst>
          </p:cNvPr>
          <p:cNvSpPr txBox="1"/>
          <p:nvPr/>
        </p:nvSpPr>
        <p:spPr>
          <a:xfrm>
            <a:off x="-9088" y="-12707"/>
            <a:ext cx="9153087" cy="507831"/>
          </a:xfrm>
          <a:prstGeom prst="rect">
            <a:avLst/>
          </a:prstGeom>
          <a:solidFill>
            <a:schemeClr val="accent5">
              <a:lumMod val="75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7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6.8 Immigration and Migration in the Gilded Age</a:t>
            </a:r>
          </a:p>
        </p:txBody>
      </p:sp>
      <p:sp>
        <p:nvSpPr>
          <p:cNvPr id="19" name="TextBox 18">
            <a:extLst>
              <a:ext uri="{FF2B5EF4-FFF2-40B4-BE49-F238E27FC236}">
                <a16:creationId xmlns:a16="http://schemas.microsoft.com/office/drawing/2014/main" id="{697FD0EC-C54D-A9F7-C40A-D94D2CE4236D}"/>
              </a:ext>
            </a:extLst>
          </p:cNvPr>
          <p:cNvSpPr txBox="1"/>
          <p:nvPr/>
        </p:nvSpPr>
        <p:spPr>
          <a:xfrm>
            <a:off x="3647628" y="1460599"/>
            <a:ext cx="5557704" cy="5232202"/>
          </a:xfrm>
          <a:prstGeom prst="rect">
            <a:avLst/>
          </a:prstGeom>
          <a:noFill/>
        </p:spPr>
        <p:txBody>
          <a:bodyPr wrap="square">
            <a:spAutoFit/>
          </a:bodyPr>
          <a:lstStyle/>
          <a:p>
            <a:r>
              <a:rPr lang="en-US" sz="1800" b="1" i="0" u="none" strike="noStrike" baseline="0" dirty="0">
                <a:solidFill>
                  <a:srgbClr val="221E1F"/>
                </a:solidFill>
                <a:latin typeface="Aktiv Grotesk XBold"/>
              </a:rPr>
              <a:t>KC-6.1.II.B.</a:t>
            </a:r>
            <a:r>
              <a:rPr lang="en-US" sz="1800" b="1" i="0" u="none" strike="noStrike" baseline="0" dirty="0">
                <a:solidFill>
                  <a:srgbClr val="221E1F"/>
                </a:solidFill>
                <a:latin typeface="Myriad Pro Black"/>
              </a:rPr>
              <a:t>ii </a:t>
            </a:r>
            <a:endParaRPr lang="en-US" sz="1800" b="0" i="0" u="none" strike="noStrike" baseline="0" dirty="0">
              <a:solidFill>
                <a:srgbClr val="221E1F"/>
              </a:solidFill>
              <a:latin typeface="Myriad Pro Black"/>
            </a:endParaRPr>
          </a:p>
          <a:p>
            <a:r>
              <a:rPr lang="en-US" sz="2000" b="0" i="0" u="none" strike="noStrike" baseline="0" dirty="0">
                <a:solidFill>
                  <a:srgbClr val="221E1F"/>
                </a:solidFill>
                <a:latin typeface="Aktiv Grotesk"/>
              </a:rPr>
              <a:t>The industrial workforce expanded and became more diverse through internal and international migration</a:t>
            </a:r>
            <a:r>
              <a:rPr lang="en-US" sz="1800" b="0" i="0" u="none" strike="noStrike" baseline="0" dirty="0">
                <a:solidFill>
                  <a:srgbClr val="221E1F"/>
                </a:solidFill>
                <a:latin typeface="Aktiv Grotesk"/>
              </a:rPr>
              <a:t>. </a:t>
            </a:r>
          </a:p>
          <a:p>
            <a:r>
              <a:rPr lang="en-US" sz="1800" b="1" i="0" u="none" strike="noStrike" baseline="0" dirty="0">
                <a:solidFill>
                  <a:srgbClr val="221E1F"/>
                </a:solidFill>
                <a:latin typeface="Aktiv Grotesk XBold"/>
              </a:rPr>
              <a:t>KC-6.2.I.A </a:t>
            </a:r>
            <a:endParaRPr lang="en-US" sz="1800" b="0" i="0" u="none" strike="noStrike" baseline="0" dirty="0">
              <a:solidFill>
                <a:srgbClr val="221E1F"/>
              </a:solidFill>
              <a:latin typeface="Aktiv Grotesk XBold"/>
            </a:endParaRPr>
          </a:p>
          <a:p>
            <a:r>
              <a:rPr lang="en-US" sz="2000" b="0" i="0" u="none" strike="noStrike" baseline="0" dirty="0">
                <a:solidFill>
                  <a:srgbClr val="221E1F"/>
                </a:solidFill>
                <a:latin typeface="Aktiv Grotesk"/>
              </a:rPr>
              <a:t>As cities became areas of economic growth featuring new factories and businesses, they attracted immigrants from Asia and southern and eastern Europe, as well as African American migrants within and out of the South. </a:t>
            </a:r>
            <a:r>
              <a:rPr lang="en-US" sz="2000" b="1" i="1" u="none" strike="noStrike" baseline="0" dirty="0">
                <a:solidFill>
                  <a:srgbClr val="221E1F"/>
                </a:solidFill>
                <a:latin typeface="Aktiv Grotesk"/>
              </a:rPr>
              <a:t>Many migrants moved to escape poverty, religious persecution, and limited opportunities for social mobility in their home countries or regions. </a:t>
            </a:r>
          </a:p>
          <a:p>
            <a:r>
              <a:rPr lang="en-US" sz="1800" b="1" i="0" u="none" strike="noStrike" baseline="0" dirty="0">
                <a:solidFill>
                  <a:srgbClr val="221E1F"/>
                </a:solidFill>
                <a:latin typeface="Aktiv Grotesk XBold"/>
              </a:rPr>
              <a:t>KC-6.2.I.B </a:t>
            </a:r>
            <a:endParaRPr lang="en-US" sz="1800" b="0" i="0" u="none" strike="noStrike" baseline="0" dirty="0">
              <a:solidFill>
                <a:srgbClr val="221E1F"/>
              </a:solidFill>
              <a:latin typeface="Aktiv Grotesk XBold"/>
            </a:endParaRPr>
          </a:p>
          <a:p>
            <a:r>
              <a:rPr lang="en-US" sz="2000" b="0" i="0" u="none" strike="noStrike" baseline="0" dirty="0">
                <a:solidFill>
                  <a:srgbClr val="221E1F"/>
                </a:solidFill>
                <a:latin typeface="Aktiv Grotesk"/>
              </a:rPr>
              <a:t>Urban neighborhoods based on ethnicities, races, and classes provided new </a:t>
            </a:r>
            <a:r>
              <a:rPr lang="en-US" sz="2000" b="1" i="1" u="none" strike="noStrike" baseline="0" dirty="0">
                <a:solidFill>
                  <a:srgbClr val="221E1F"/>
                </a:solidFill>
                <a:latin typeface="Aktiv Grotesk"/>
              </a:rPr>
              <a:t>cultural opportunities </a:t>
            </a:r>
            <a:r>
              <a:rPr lang="en-US" sz="2000" b="0" i="0" u="none" strike="noStrike" baseline="0" dirty="0">
                <a:solidFill>
                  <a:srgbClr val="221E1F"/>
                </a:solidFill>
                <a:latin typeface="Aktiv Grotesk"/>
              </a:rPr>
              <a:t>for city dwellers. </a:t>
            </a:r>
          </a:p>
        </p:txBody>
      </p:sp>
      <p:pic>
        <p:nvPicPr>
          <p:cNvPr id="1026" name="Picture 2" descr="Your Huddled Masses Yearning to Breathe Free: Ellis Island – Edwardian  Promenade">
            <a:extLst>
              <a:ext uri="{FF2B5EF4-FFF2-40B4-BE49-F238E27FC236}">
                <a16:creationId xmlns:a16="http://schemas.microsoft.com/office/drawing/2014/main" id="{72957E21-AD01-A162-6A23-DFDA90409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6" y="2438401"/>
            <a:ext cx="3419211" cy="441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011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4">
            <a:extLst>
              <a:ext uri="{FF2B5EF4-FFF2-40B4-BE49-F238E27FC236}">
                <a16:creationId xmlns:a16="http://schemas.microsoft.com/office/drawing/2014/main" id="{F40F3059-3C4A-A4AE-87F5-4DE1B913D9DF}"/>
              </a:ext>
            </a:extLst>
          </p:cNvPr>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Content Placeholder 2">
            <a:extLst>
              <a:ext uri="{FF2B5EF4-FFF2-40B4-BE49-F238E27FC236}">
                <a16:creationId xmlns:a16="http://schemas.microsoft.com/office/drawing/2014/main" id="{F39B8493-6D32-6C15-6052-8D23CF8B0F56}"/>
              </a:ext>
            </a:extLst>
          </p:cNvPr>
          <p:cNvSpPr>
            <a:spLocks noGrp="1" noChangeArrowheads="1"/>
          </p:cNvSpPr>
          <p:nvPr>
            <p:ph idx="1"/>
          </p:nvPr>
        </p:nvSpPr>
        <p:spPr>
          <a:xfrm>
            <a:off x="76200" y="609600"/>
            <a:ext cx="9067800" cy="2438400"/>
          </a:xfrm>
        </p:spPr>
        <p:txBody>
          <a:bodyPr/>
          <a:lstStyle/>
          <a:p>
            <a:pPr marL="0" indent="0">
              <a:buFontTx/>
              <a:buNone/>
            </a:pPr>
            <a:r>
              <a:rPr lang="en-US" altLang="en-US" sz="2400" b="1" dirty="0"/>
              <a:t>As cities became areas of economic growth featuring new factories and businesses, they attracted immigrants from Asia and southern and eastern Europe, as well as African American migrants within and out of the South. Many migrants moved to escape </a:t>
            </a:r>
            <a:r>
              <a:rPr lang="en-US" altLang="en-US" sz="2400" b="1" dirty="0">
                <a:solidFill>
                  <a:srgbClr val="FF0000"/>
                </a:solidFill>
              </a:rPr>
              <a:t>poverty</a:t>
            </a:r>
            <a:r>
              <a:rPr lang="en-US" altLang="en-US" sz="2400" b="1" dirty="0"/>
              <a:t>, religious persecution, and limited opportunities for social mobility in their home countries or regions.</a:t>
            </a:r>
          </a:p>
        </p:txBody>
      </p:sp>
      <p:sp>
        <p:nvSpPr>
          <p:cNvPr id="336900" name="TextBox 3">
            <a:extLst>
              <a:ext uri="{FF2B5EF4-FFF2-40B4-BE49-F238E27FC236}">
                <a16:creationId xmlns:a16="http://schemas.microsoft.com/office/drawing/2014/main" id="{F2E65832-58FF-E847-01CC-E50485DB3EE3}"/>
              </a:ext>
            </a:extLst>
          </p:cNvPr>
          <p:cNvSpPr txBox="1">
            <a:spLocks noChangeArrowheads="1"/>
          </p:cNvSpPr>
          <p:nvPr/>
        </p:nvSpPr>
        <p:spPr bwMode="auto">
          <a:xfrm>
            <a:off x="-25400" y="-12700"/>
            <a:ext cx="9118600" cy="508000"/>
          </a:xfrm>
          <a:prstGeom prst="rect">
            <a:avLst/>
          </a:prstGeom>
          <a:solidFill>
            <a:schemeClr val="accent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700" b="1" dirty="0">
                <a:latin typeface="Calibri" panose="020F0502020204030204" pitchFamily="34" charset="0"/>
              </a:rPr>
              <a:t>APUSH TOPIC 6.8 Immigration and Migration in the Gilded Age</a:t>
            </a:r>
          </a:p>
        </p:txBody>
      </p:sp>
      <p:sp>
        <p:nvSpPr>
          <p:cNvPr id="3" name="TextBox 2">
            <a:extLst>
              <a:ext uri="{FF2B5EF4-FFF2-40B4-BE49-F238E27FC236}">
                <a16:creationId xmlns:a16="http://schemas.microsoft.com/office/drawing/2014/main" id="{330980A6-B36F-4314-9409-8E1D275A2895}"/>
              </a:ext>
            </a:extLst>
          </p:cNvPr>
          <p:cNvSpPr txBox="1"/>
          <p:nvPr/>
        </p:nvSpPr>
        <p:spPr>
          <a:xfrm>
            <a:off x="0" y="3276600"/>
            <a:ext cx="9192819" cy="1938992"/>
          </a:xfrm>
          <a:prstGeom prst="rect">
            <a:avLst/>
          </a:prstGeom>
          <a:noFill/>
        </p:spPr>
        <p:txBody>
          <a:bodyPr wrap="square">
            <a:spAutoFit/>
          </a:bodyPr>
          <a:lstStyle/>
          <a:p>
            <a:r>
              <a:rPr lang="en-US" sz="2000" b="1" dirty="0"/>
              <a:t>LEQ or DBQ prompt </a:t>
            </a:r>
          </a:p>
          <a:p>
            <a:r>
              <a:rPr lang="en-US" sz="2000" b="1" dirty="0"/>
              <a:t>Evaluate the extent to which immigration affected United States culture in the period from 1840 to 1898.</a:t>
            </a:r>
          </a:p>
          <a:p>
            <a:endParaRPr lang="en-US" sz="2000" b="1" dirty="0"/>
          </a:p>
          <a:p>
            <a:r>
              <a:rPr lang="en-US" sz="2000" b="1" dirty="0"/>
              <a:t>Context:  ask yourself, “how did we find ourselves in this situation?”</a:t>
            </a:r>
          </a:p>
          <a:p>
            <a:r>
              <a:rPr lang="en-US" sz="2000" b="1" dirty="0"/>
              <a:t>Why did they come to USA?  </a:t>
            </a:r>
            <a:r>
              <a:rPr lang="en-US" sz="2000" b="1" dirty="0">
                <a:solidFill>
                  <a:srgbClr val="FF0000"/>
                </a:solidFill>
              </a:rPr>
              <a:t>What did we just finish talking about?</a:t>
            </a:r>
          </a:p>
        </p:txBody>
      </p:sp>
      <p:sp>
        <p:nvSpPr>
          <p:cNvPr id="5" name="TextBox 4">
            <a:extLst>
              <a:ext uri="{FF2B5EF4-FFF2-40B4-BE49-F238E27FC236}">
                <a16:creationId xmlns:a16="http://schemas.microsoft.com/office/drawing/2014/main" id="{7BF29E0F-56A4-4856-7804-BD65E2BE013D}"/>
              </a:ext>
            </a:extLst>
          </p:cNvPr>
          <p:cNvSpPr txBox="1"/>
          <p:nvPr/>
        </p:nvSpPr>
        <p:spPr>
          <a:xfrm>
            <a:off x="63150" y="5308768"/>
            <a:ext cx="8395050" cy="1015663"/>
          </a:xfrm>
          <a:prstGeom prst="rect">
            <a:avLst/>
          </a:prstGeom>
          <a:noFill/>
        </p:spPr>
        <p:txBody>
          <a:bodyPr wrap="square">
            <a:spAutoFit/>
          </a:bodyPr>
          <a:lstStyle/>
          <a:p>
            <a:r>
              <a:rPr lang="en-US" sz="2000" b="1" dirty="0">
                <a:solidFill>
                  <a:srgbClr val="002060"/>
                </a:solidFill>
              </a:rPr>
              <a:t>The industrialization of the United States because of the Civil War (1861-65)</a:t>
            </a:r>
          </a:p>
          <a:p>
            <a:r>
              <a:rPr lang="en-US" sz="2000" b="1" dirty="0">
                <a:solidFill>
                  <a:srgbClr val="002060"/>
                </a:solidFill>
              </a:rPr>
              <a:t>Economic opportunity in the United States</a:t>
            </a:r>
          </a:p>
          <a:p>
            <a:r>
              <a:rPr lang="en-US" sz="2000" b="1" dirty="0">
                <a:solidFill>
                  <a:srgbClr val="002060"/>
                </a:solidFill>
              </a:rPr>
              <a:t>Opportunities provided by Manifest Destiny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4">
            <a:extLst>
              <a:ext uri="{FF2B5EF4-FFF2-40B4-BE49-F238E27FC236}">
                <a16:creationId xmlns:a16="http://schemas.microsoft.com/office/drawing/2014/main" id="{F40F3059-3C4A-A4AE-87F5-4DE1B913D9DF}"/>
              </a:ext>
            </a:extLst>
          </p:cNvPr>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Content Placeholder 2">
            <a:extLst>
              <a:ext uri="{FF2B5EF4-FFF2-40B4-BE49-F238E27FC236}">
                <a16:creationId xmlns:a16="http://schemas.microsoft.com/office/drawing/2014/main" id="{F39B8493-6D32-6C15-6052-8D23CF8B0F56}"/>
              </a:ext>
            </a:extLst>
          </p:cNvPr>
          <p:cNvSpPr>
            <a:spLocks noGrp="1" noChangeArrowheads="1"/>
          </p:cNvSpPr>
          <p:nvPr>
            <p:ph idx="1"/>
          </p:nvPr>
        </p:nvSpPr>
        <p:spPr>
          <a:xfrm>
            <a:off x="0" y="952007"/>
            <a:ext cx="9133514" cy="508001"/>
          </a:xfrm>
        </p:spPr>
        <p:txBody>
          <a:bodyPr/>
          <a:lstStyle/>
          <a:p>
            <a:pPr marL="0" indent="0">
              <a:buFontTx/>
              <a:buNone/>
            </a:pPr>
            <a:r>
              <a:rPr lang="en-US" altLang="en-US" sz="1800" b="1" dirty="0"/>
              <a:t>Immigrants provided the cheap labor that  helped the USA industrialization.</a:t>
            </a:r>
          </a:p>
        </p:txBody>
      </p:sp>
      <p:sp>
        <p:nvSpPr>
          <p:cNvPr id="336900" name="TextBox 3">
            <a:extLst>
              <a:ext uri="{FF2B5EF4-FFF2-40B4-BE49-F238E27FC236}">
                <a16:creationId xmlns:a16="http://schemas.microsoft.com/office/drawing/2014/main" id="{F2E65832-58FF-E847-01CC-E50485DB3EE3}"/>
              </a:ext>
            </a:extLst>
          </p:cNvPr>
          <p:cNvSpPr txBox="1">
            <a:spLocks noChangeArrowheads="1"/>
          </p:cNvSpPr>
          <p:nvPr/>
        </p:nvSpPr>
        <p:spPr bwMode="auto">
          <a:xfrm>
            <a:off x="25400" y="0"/>
            <a:ext cx="9118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700" b="1">
                <a:latin typeface="Calibri" panose="020F0502020204030204" pitchFamily="34" charset="0"/>
              </a:rPr>
              <a:t>APUSH TOPIC 6.8 Immigration and Migration in the Gilded Age</a:t>
            </a:r>
          </a:p>
        </p:txBody>
      </p:sp>
      <p:sp>
        <p:nvSpPr>
          <p:cNvPr id="5" name="TextBox 4">
            <a:extLst>
              <a:ext uri="{FF2B5EF4-FFF2-40B4-BE49-F238E27FC236}">
                <a16:creationId xmlns:a16="http://schemas.microsoft.com/office/drawing/2014/main" id="{3ADF0F07-311A-7079-9B04-E2CC5BEF5E1F}"/>
              </a:ext>
            </a:extLst>
          </p:cNvPr>
          <p:cNvSpPr txBox="1"/>
          <p:nvPr/>
        </p:nvSpPr>
        <p:spPr>
          <a:xfrm>
            <a:off x="20740" y="2091660"/>
            <a:ext cx="9123260" cy="3170099"/>
          </a:xfrm>
          <a:prstGeom prst="rect">
            <a:avLst/>
          </a:prstGeom>
          <a:noFill/>
        </p:spPr>
        <p:txBody>
          <a:bodyPr wrap="square">
            <a:spAutoFit/>
          </a:bodyPr>
          <a:lstStyle/>
          <a:p>
            <a:r>
              <a:rPr lang="en-US" sz="2000" b="1" dirty="0"/>
              <a:t>Once settled, immigrants looked for work. There were never enough jobs, and employers often took advantage of the immigrants. Men were generally paid less than other workers, and women less than men and children were paid the least (there were </a:t>
            </a:r>
            <a:r>
              <a:rPr lang="en-US" sz="2000" b="1"/>
              <a:t>no anti-child labor laws). </a:t>
            </a:r>
            <a:r>
              <a:rPr lang="en-US" sz="2000" b="1" dirty="0"/>
              <a:t>Social tensions were also part of the immigrant experience. Often stereotyped and discriminated against, many immigrants suffered verbal and physical abuse because they were "different." While large-scale immigration created many social tensions, it also produced a new vitality in the cities and states in which the immigrants settled. The newcomers helped transform American society and culture, demonstrating that diversity, as well as unity, is a source of national strength.</a:t>
            </a:r>
          </a:p>
        </p:txBody>
      </p:sp>
      <p:sp>
        <p:nvSpPr>
          <p:cNvPr id="7" name="TextBox 6">
            <a:hlinkClick r:id="rId3"/>
            <a:extLst>
              <a:ext uri="{FF2B5EF4-FFF2-40B4-BE49-F238E27FC236}">
                <a16:creationId xmlns:a16="http://schemas.microsoft.com/office/drawing/2014/main" id="{AF0C983C-BBC0-2EAA-A7B5-DC6015E05546}"/>
              </a:ext>
            </a:extLst>
          </p:cNvPr>
          <p:cNvSpPr txBox="1"/>
          <p:nvPr/>
        </p:nvSpPr>
        <p:spPr>
          <a:xfrm>
            <a:off x="20740" y="6418025"/>
            <a:ext cx="9123260" cy="430887"/>
          </a:xfrm>
          <a:prstGeom prst="rect">
            <a:avLst/>
          </a:prstGeom>
          <a:noFill/>
        </p:spPr>
        <p:txBody>
          <a:bodyPr wrap="square">
            <a:spAutoFit/>
          </a:bodyPr>
          <a:lstStyle/>
          <a:p>
            <a:r>
              <a:rPr lang="en-US" sz="1050" dirty="0">
                <a:solidFill>
                  <a:srgbClr val="0070C0"/>
                </a:solidFill>
                <a:hlinkClick r:id="rId3">
                  <a:extLst>
                    <a:ext uri="{A12FA001-AC4F-418D-AE19-62706E023703}">
                      <ahyp:hlinkClr xmlns:ahyp="http://schemas.microsoft.com/office/drawing/2018/hyperlinkcolor" val="tx"/>
                    </a:ext>
                  </a:extLst>
                </a:hlinkClick>
              </a:rPr>
              <a:t>https://www.loc.gov/classroom-materials/united-states-history-primary-source-timeline/rise-of-industrial-america-1876-1900/immigration-to-united-states-1851-1900/</a:t>
            </a:r>
            <a:endParaRPr lang="en-US" sz="1050" dirty="0">
              <a:solidFill>
                <a:srgbClr val="0070C0"/>
              </a:solidFill>
            </a:endParaRPr>
          </a:p>
        </p:txBody>
      </p:sp>
    </p:spTree>
    <p:extLst>
      <p:ext uri="{BB962C8B-B14F-4D97-AF65-F5344CB8AC3E}">
        <p14:creationId xmlns:p14="http://schemas.microsoft.com/office/powerpoint/2010/main" val="3077057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itle 1">
            <a:extLst>
              <a:ext uri="{FF2B5EF4-FFF2-40B4-BE49-F238E27FC236}">
                <a16:creationId xmlns:a16="http://schemas.microsoft.com/office/drawing/2014/main" id="{37A8E429-B119-EDDE-AB81-9FB2AB097260}"/>
              </a:ext>
            </a:extLst>
          </p:cNvPr>
          <p:cNvSpPr>
            <a:spLocks noGrp="1" noChangeArrowheads="1"/>
          </p:cNvSpPr>
          <p:nvPr>
            <p:ph type="title"/>
          </p:nvPr>
        </p:nvSpPr>
        <p:spPr/>
        <p:txBody>
          <a:bodyPr/>
          <a:lstStyle/>
          <a:p>
            <a:endParaRPr lang="en-US" altLang="en-US"/>
          </a:p>
        </p:txBody>
      </p:sp>
      <p:sp>
        <p:nvSpPr>
          <p:cNvPr id="296963" name="Content Placeholder 2">
            <a:extLst>
              <a:ext uri="{FF2B5EF4-FFF2-40B4-BE49-F238E27FC236}">
                <a16:creationId xmlns:a16="http://schemas.microsoft.com/office/drawing/2014/main" id="{845371EE-C792-B1A8-743C-A7D3826C8AF5}"/>
              </a:ext>
            </a:extLst>
          </p:cNvPr>
          <p:cNvSpPr>
            <a:spLocks noGrp="1" noChangeArrowheads="1"/>
          </p:cNvSpPr>
          <p:nvPr>
            <p:ph idx="1"/>
          </p:nvPr>
        </p:nvSpPr>
        <p:spPr/>
        <p:txBody>
          <a:bodyPr/>
          <a:lstStyle/>
          <a:p>
            <a:endParaRPr lang="en-US" altLang="en-US"/>
          </a:p>
        </p:txBody>
      </p:sp>
      <p:pic>
        <p:nvPicPr>
          <p:cNvPr id="4" name="Picture 6">
            <a:extLst>
              <a:ext uri="{FF2B5EF4-FFF2-40B4-BE49-F238E27FC236}">
                <a16:creationId xmlns:a16="http://schemas.microsoft.com/office/drawing/2014/main" id="{02141FB5-B0E0-F1A1-0410-4353B88C1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408988"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5DECC8C-3672-9BA6-1BA8-1F637ADD2E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13" y="274638"/>
            <a:ext cx="5087937"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1A1991E-3EB9-668A-A1D3-C6BE0604BF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00063"/>
            <a:ext cx="61198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4"/>
                                        </p:tgtEl>
                                      </p:cBhvr>
                                      <p:by x="150000" y="150000"/>
                                    </p:animScale>
                                  </p:childTnLst>
                                </p:cTn>
                              </p:par>
                              <p:par>
                                <p:cTn id="9" presetID="6" presetClass="emph" presetSubtype="0" fill="hold" nodeType="withEffect">
                                  <p:stCondLst>
                                    <p:cond delay="0"/>
                                  </p:stCondLst>
                                  <p:childTnLst>
                                    <p:animScale>
                                      <p:cBhvr>
                                        <p:cTn id="10" dur="2000" fill="hold"/>
                                        <p:tgtEl>
                                          <p:spTgt spid="4"/>
                                        </p:tgtEl>
                                      </p:cBhvr>
                                      <p:by x="50000" y="5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4">
            <a:extLst>
              <a:ext uri="{FF2B5EF4-FFF2-40B4-BE49-F238E27FC236}">
                <a16:creationId xmlns:a16="http://schemas.microsoft.com/office/drawing/2014/main" id="{F40F3059-3C4A-A4AE-87F5-4DE1B913D9DF}"/>
              </a:ext>
            </a:extLst>
          </p:cNvPr>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Content Placeholder 2">
            <a:extLst>
              <a:ext uri="{FF2B5EF4-FFF2-40B4-BE49-F238E27FC236}">
                <a16:creationId xmlns:a16="http://schemas.microsoft.com/office/drawing/2014/main" id="{F39B8493-6D32-6C15-6052-8D23CF8B0F56}"/>
              </a:ext>
            </a:extLst>
          </p:cNvPr>
          <p:cNvSpPr>
            <a:spLocks noGrp="1" noChangeArrowheads="1"/>
          </p:cNvSpPr>
          <p:nvPr>
            <p:ph idx="1"/>
          </p:nvPr>
        </p:nvSpPr>
        <p:spPr>
          <a:xfrm>
            <a:off x="76200" y="609600"/>
            <a:ext cx="9067800" cy="1332369"/>
          </a:xfrm>
        </p:spPr>
        <p:txBody>
          <a:bodyPr/>
          <a:lstStyle/>
          <a:p>
            <a:pPr marL="0" indent="0">
              <a:buFontTx/>
              <a:buNone/>
            </a:pPr>
            <a:r>
              <a:rPr lang="en-US" altLang="en-US" sz="1600" b="1" dirty="0"/>
              <a:t>As cities became areas of economic growth featuring new factories and businesses, they attracted immigrants from Asia and southern and eastern Europe, as well as African American migrants within and out of the South. Many migrants moved to escape </a:t>
            </a:r>
            <a:r>
              <a:rPr lang="en-US" altLang="en-US" sz="1600" b="1" dirty="0">
                <a:solidFill>
                  <a:srgbClr val="FF0000"/>
                </a:solidFill>
              </a:rPr>
              <a:t>poverty</a:t>
            </a:r>
            <a:r>
              <a:rPr lang="en-US" altLang="en-US" sz="1600" b="1" dirty="0"/>
              <a:t>, religious persecution, and limited opportunities for social mobility in their home countries or regions.</a:t>
            </a:r>
          </a:p>
        </p:txBody>
      </p:sp>
      <p:sp>
        <p:nvSpPr>
          <p:cNvPr id="336900" name="TextBox 3">
            <a:extLst>
              <a:ext uri="{FF2B5EF4-FFF2-40B4-BE49-F238E27FC236}">
                <a16:creationId xmlns:a16="http://schemas.microsoft.com/office/drawing/2014/main" id="{F2E65832-58FF-E847-01CC-E50485DB3EE3}"/>
              </a:ext>
            </a:extLst>
          </p:cNvPr>
          <p:cNvSpPr txBox="1">
            <a:spLocks noChangeArrowheads="1"/>
          </p:cNvSpPr>
          <p:nvPr/>
        </p:nvSpPr>
        <p:spPr bwMode="auto">
          <a:xfrm>
            <a:off x="25400" y="0"/>
            <a:ext cx="9118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700" b="1">
                <a:latin typeface="Calibri" panose="020F0502020204030204" pitchFamily="34" charset="0"/>
              </a:rPr>
              <a:t>APUSH TOPIC 6.8 Immigration and Migration in the Gilded Age</a:t>
            </a:r>
          </a:p>
        </p:txBody>
      </p:sp>
      <p:sp>
        <p:nvSpPr>
          <p:cNvPr id="3" name="TextBox 2">
            <a:extLst>
              <a:ext uri="{FF2B5EF4-FFF2-40B4-BE49-F238E27FC236}">
                <a16:creationId xmlns:a16="http://schemas.microsoft.com/office/drawing/2014/main" id="{330980A6-B36F-4314-9409-8E1D275A2895}"/>
              </a:ext>
            </a:extLst>
          </p:cNvPr>
          <p:cNvSpPr txBox="1"/>
          <p:nvPr/>
        </p:nvSpPr>
        <p:spPr>
          <a:xfrm>
            <a:off x="76200" y="2043569"/>
            <a:ext cx="9192819" cy="2246769"/>
          </a:xfrm>
          <a:prstGeom prst="rect">
            <a:avLst/>
          </a:prstGeom>
          <a:noFill/>
        </p:spPr>
        <p:txBody>
          <a:bodyPr wrap="square">
            <a:spAutoFit/>
          </a:bodyPr>
          <a:lstStyle/>
          <a:p>
            <a:r>
              <a:rPr lang="en-US" sz="2000" b="1" dirty="0"/>
              <a:t>LEQ or DBQ prompt </a:t>
            </a:r>
          </a:p>
          <a:p>
            <a:r>
              <a:rPr lang="en-US" sz="2000" b="1" dirty="0"/>
              <a:t>Evaluate the extent to which immigration affected United States culture in the period from 1840 to 1898.</a:t>
            </a:r>
          </a:p>
          <a:p>
            <a:endParaRPr lang="en-US" sz="2000" b="1" dirty="0"/>
          </a:p>
          <a:p>
            <a:r>
              <a:rPr lang="en-US" sz="2000" b="1" dirty="0"/>
              <a:t>Thesis:  Immigration affected US culture in the period from 1840-1898 to a great extent because….. GIVE 3 REASONS, each reason is a body paragraph.  Use TEA in each paragraph to complete your essay</a:t>
            </a:r>
            <a:endParaRPr lang="en-US" sz="2000" b="1" dirty="0">
              <a:solidFill>
                <a:srgbClr val="FF0000"/>
              </a:solidFill>
            </a:endParaRPr>
          </a:p>
        </p:txBody>
      </p:sp>
      <p:sp>
        <p:nvSpPr>
          <p:cNvPr id="2" name="TextBox 1">
            <a:extLst>
              <a:ext uri="{FF2B5EF4-FFF2-40B4-BE49-F238E27FC236}">
                <a16:creationId xmlns:a16="http://schemas.microsoft.com/office/drawing/2014/main" id="{0DA6329E-0404-D9F3-74E1-6E87130F6573}"/>
              </a:ext>
            </a:extLst>
          </p:cNvPr>
          <p:cNvSpPr txBox="1"/>
          <p:nvPr/>
        </p:nvSpPr>
        <p:spPr>
          <a:xfrm>
            <a:off x="0" y="4322496"/>
            <a:ext cx="9169399" cy="1015663"/>
          </a:xfrm>
          <a:prstGeom prst="rect">
            <a:avLst/>
          </a:prstGeom>
          <a:noFill/>
        </p:spPr>
        <p:txBody>
          <a:bodyPr wrap="square">
            <a:spAutoFit/>
          </a:bodyPr>
          <a:lstStyle/>
          <a:p>
            <a:r>
              <a:rPr lang="en-US" sz="2000" b="1" dirty="0">
                <a:solidFill>
                  <a:srgbClr val="002060"/>
                </a:solidFill>
              </a:rPr>
              <a:t>In the next few slides, lets look at the evidence (images included) to determine what changes and to what extent did immigration affect US culture.  We need to make 3 points in our essay body.</a:t>
            </a:r>
          </a:p>
        </p:txBody>
      </p:sp>
    </p:spTree>
    <p:extLst>
      <p:ext uri="{BB962C8B-B14F-4D97-AF65-F5344CB8AC3E}">
        <p14:creationId xmlns:p14="http://schemas.microsoft.com/office/powerpoint/2010/main" val="1513515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mike.montgomery\Documents\05 Gilded Age\pop growth 1800s.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763000" cy="5855277"/>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81000"/>
            <a:ext cx="8508223" cy="5943600"/>
          </a:xfrm>
          <a:prstGeom prst="rect">
            <a:avLst/>
          </a:prstGeom>
        </p:spPr>
      </p:pic>
    </p:spTree>
    <p:extLst>
      <p:ext uri="{BB962C8B-B14F-4D97-AF65-F5344CB8AC3E}">
        <p14:creationId xmlns:p14="http://schemas.microsoft.com/office/powerpoint/2010/main" val="31666199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a:extLst>
              <a:ext uri="{FF2B5EF4-FFF2-40B4-BE49-F238E27FC236}">
                <a16:creationId xmlns:a16="http://schemas.microsoft.com/office/drawing/2014/main" id="{B16FD03A-DCDC-CED9-DAB3-174F41DC9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62250"/>
            <a:ext cx="5321300" cy="3990975"/>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3554" name="Rectangle 2">
            <a:extLst>
              <a:ext uri="{FF2B5EF4-FFF2-40B4-BE49-F238E27FC236}">
                <a16:creationId xmlns:a16="http://schemas.microsoft.com/office/drawing/2014/main" id="{7A066BA2-59E1-939C-FA19-B9C65D72399D}"/>
              </a:ext>
            </a:extLst>
          </p:cNvPr>
          <p:cNvSpPr>
            <a:spLocks noGrp="1" noChangeArrowheads="1"/>
          </p:cNvSpPr>
          <p:nvPr>
            <p:ph type="title"/>
          </p:nvPr>
        </p:nvSpPr>
        <p:spPr>
          <a:xfrm>
            <a:off x="457200" y="0"/>
            <a:ext cx="5410200" cy="592138"/>
          </a:xfrm>
        </p:spPr>
        <p:txBody>
          <a:bodyPr/>
          <a:lstStyle/>
          <a:p>
            <a:pPr eaLnBrk="1" hangingPunct="1"/>
            <a:r>
              <a:rPr lang="en-US" altLang="en-US" b="1"/>
              <a:t>Immigration</a:t>
            </a:r>
          </a:p>
        </p:txBody>
      </p:sp>
      <p:sp>
        <p:nvSpPr>
          <p:cNvPr id="23555" name="Rectangle 3">
            <a:extLst>
              <a:ext uri="{FF2B5EF4-FFF2-40B4-BE49-F238E27FC236}">
                <a16:creationId xmlns:a16="http://schemas.microsoft.com/office/drawing/2014/main" id="{A2F0F186-50EA-8788-D8FE-A55AB5B7B309}"/>
              </a:ext>
            </a:extLst>
          </p:cNvPr>
          <p:cNvSpPr>
            <a:spLocks noGrp="1" noChangeArrowheads="1"/>
          </p:cNvSpPr>
          <p:nvPr>
            <p:ph type="body" idx="1"/>
          </p:nvPr>
        </p:nvSpPr>
        <p:spPr>
          <a:xfrm>
            <a:off x="-6350" y="741363"/>
            <a:ext cx="5943600" cy="5715000"/>
          </a:xfrm>
        </p:spPr>
        <p:txBody>
          <a:bodyPr/>
          <a:lstStyle/>
          <a:p>
            <a:pPr eaLnBrk="1" hangingPunct="1">
              <a:defRPr/>
            </a:pPr>
            <a:r>
              <a:rPr lang="en-US" altLang="en-US" sz="2000" dirty="0"/>
              <a:t>This flood of immigrants coming into the USA, from Europe mostly came through </a:t>
            </a:r>
            <a:r>
              <a:rPr lang="en-US" altLang="en-US" sz="2000" b="1" i="1" dirty="0"/>
              <a:t>Ellis Island, NY</a:t>
            </a:r>
            <a:r>
              <a:rPr lang="en-US" altLang="en-US" sz="2000" dirty="0"/>
              <a:t>.</a:t>
            </a:r>
          </a:p>
          <a:p>
            <a:pPr eaLnBrk="1" hangingPunct="1">
              <a:defRPr/>
            </a:pPr>
            <a:r>
              <a:rPr lang="en-US" altLang="en-US" sz="2000" dirty="0"/>
              <a:t>They came looking for the American Dream, to find a </a:t>
            </a:r>
            <a:r>
              <a:rPr lang="en-US" altLang="en-US" sz="2000" b="1" dirty="0"/>
              <a:t>job, escape oppression and poverty, </a:t>
            </a:r>
          </a:p>
          <a:p>
            <a:pPr marL="0" indent="0" eaLnBrk="1" hangingPunct="1">
              <a:buFontTx/>
              <a:buNone/>
              <a:defRPr/>
            </a:pPr>
            <a:r>
              <a:rPr lang="en-US" altLang="en-US" sz="2000" b="1" dirty="0"/>
              <a:t>     or to reconnect with family.</a:t>
            </a:r>
          </a:p>
          <a:p>
            <a:pPr eaLnBrk="1" hangingPunct="1">
              <a:defRPr/>
            </a:pPr>
            <a:r>
              <a:rPr lang="en-US" altLang="en-US" sz="2000" dirty="0"/>
              <a:t>Before 1890 most of these immigrants came from </a:t>
            </a:r>
            <a:r>
              <a:rPr lang="en-US" altLang="en-US" sz="2000" b="1" dirty="0">
                <a:solidFill>
                  <a:srgbClr val="3399FF"/>
                </a:solidFill>
              </a:rPr>
              <a:t>Western and Northern Europe, spoke English and were protestants</a:t>
            </a:r>
            <a:r>
              <a:rPr lang="en-US" altLang="en-US" sz="2000" dirty="0"/>
              <a:t>. </a:t>
            </a:r>
            <a:r>
              <a:rPr lang="en-US" altLang="en-US" sz="2000" b="1" dirty="0">
                <a:solidFill>
                  <a:srgbClr val="FFC000"/>
                </a:solidFill>
              </a:rPr>
              <a:t>Old immigrants</a:t>
            </a:r>
          </a:p>
          <a:p>
            <a:pPr eaLnBrk="1" hangingPunct="1">
              <a:defRPr/>
            </a:pPr>
            <a:r>
              <a:rPr lang="en-US" altLang="en-US" sz="2000" dirty="0"/>
              <a:t>After 1890 they mostly came from </a:t>
            </a:r>
            <a:r>
              <a:rPr lang="en-US" altLang="en-US" sz="2000" b="1" dirty="0">
                <a:solidFill>
                  <a:srgbClr val="FF3300"/>
                </a:solidFill>
              </a:rPr>
              <a:t>Eastern and Southern Europe</a:t>
            </a:r>
            <a:r>
              <a:rPr lang="en-US" altLang="en-US" sz="2000" dirty="0"/>
              <a:t>, did not speak English, were mostly </a:t>
            </a:r>
            <a:r>
              <a:rPr lang="en-US" altLang="en-US" sz="2000" b="1" dirty="0">
                <a:solidFill>
                  <a:srgbClr val="00B0F0"/>
                </a:solidFill>
              </a:rPr>
              <a:t>Catholic, Jewish, or Greek Orthodox</a:t>
            </a:r>
          </a:p>
          <a:p>
            <a:pPr marL="0" indent="0" eaLnBrk="1" hangingPunct="1">
              <a:buFontTx/>
              <a:buNone/>
              <a:defRPr/>
            </a:pPr>
            <a:r>
              <a:rPr lang="en-US" altLang="en-US" sz="2000" b="1" dirty="0">
                <a:solidFill>
                  <a:srgbClr val="FF0000"/>
                </a:solidFill>
              </a:rPr>
              <a:t>New Immigrants- came from Italy, Greece, Russia, Austria-Hungary.  These countries had</a:t>
            </a:r>
          </a:p>
          <a:p>
            <a:pPr marL="0" indent="0" eaLnBrk="1" hangingPunct="1">
              <a:buFontTx/>
              <a:buNone/>
              <a:defRPr/>
            </a:pPr>
            <a:r>
              <a:rPr lang="en-US" altLang="en-US" sz="2000" b="1" dirty="0">
                <a:solidFill>
                  <a:srgbClr val="FF0000"/>
                </a:solidFill>
              </a:rPr>
              <a:t>no democratic traditions.  Considered different.</a:t>
            </a:r>
          </a:p>
          <a:p>
            <a:pPr marL="0" indent="0" eaLnBrk="1" hangingPunct="1">
              <a:buFontTx/>
              <a:buNone/>
              <a:defRPr/>
            </a:pPr>
            <a:r>
              <a:rPr lang="en-US" altLang="en-US" sz="2000" b="1" dirty="0">
                <a:solidFill>
                  <a:srgbClr val="FF0000"/>
                </a:solidFill>
              </a:rPr>
              <a:t>Faced discrimination from old immigrants</a:t>
            </a:r>
          </a:p>
        </p:txBody>
      </p:sp>
      <p:pic>
        <p:nvPicPr>
          <p:cNvPr id="29702" name="Picture 6">
            <a:extLst>
              <a:ext uri="{FF2B5EF4-FFF2-40B4-BE49-F238E27FC236}">
                <a16:creationId xmlns:a16="http://schemas.microsoft.com/office/drawing/2014/main" id="{4AF85FC0-7D99-3814-3A4C-0185F0CCE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2590800"/>
            <a:ext cx="3222625" cy="19954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3" name="Picture 7">
            <a:extLst>
              <a:ext uri="{FF2B5EF4-FFF2-40B4-BE49-F238E27FC236}">
                <a16:creationId xmlns:a16="http://schemas.microsoft.com/office/drawing/2014/main" id="{1A13811B-81C0-CAD9-2D64-C132AED06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536" b="4231"/>
          <a:stretch>
            <a:fillRect/>
          </a:stretch>
        </p:blipFill>
        <p:spPr bwMode="auto">
          <a:xfrm>
            <a:off x="5851525" y="4756150"/>
            <a:ext cx="3071813" cy="21018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4" name="Picture 6">
            <a:extLst>
              <a:ext uri="{FF2B5EF4-FFF2-40B4-BE49-F238E27FC236}">
                <a16:creationId xmlns:a16="http://schemas.microsoft.com/office/drawing/2014/main" id="{FA27A081-3EAF-B01C-821D-F6C7B5942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76200"/>
            <a:ext cx="3286125" cy="2209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5" name="Picture 7">
            <a:extLst>
              <a:ext uri="{FF2B5EF4-FFF2-40B4-BE49-F238E27FC236}">
                <a16:creationId xmlns:a16="http://schemas.microsoft.com/office/drawing/2014/main" id="{BE9AA4D4-A9BE-6B7B-42D9-5F57E061DB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2300" y="38100"/>
            <a:ext cx="3365500" cy="24034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2253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path" presetSubtype="0" accel="50000" decel="50000" fill="hold" nodeType="clickEffect">
                                  <p:stCondLst>
                                    <p:cond delay="0"/>
                                  </p:stCondLst>
                                  <p:childTnLst>
                                    <p:animMotion origin="layout" path="M 2.5E-6 -2.90472E-6 L -0.48802 0.42738 " pathEditMode="relative" rAng="0" ptsTypes="AA">
                                      <p:cBhvr>
                                        <p:cTn id="15" dur="2000" fill="hold"/>
                                        <p:tgtEl>
                                          <p:spTgt spid="22534"/>
                                        </p:tgtEl>
                                        <p:attrNameLst>
                                          <p:attrName>ppt_x</p:attrName>
                                          <p:attrName>ppt_y</p:attrName>
                                        </p:attrNameLst>
                                      </p:cBhvr>
                                      <p:rCtr x="-24410" y="21369"/>
                                    </p:animMotion>
                                  </p:childTnLst>
                                </p:cTn>
                              </p:par>
                              <p:par>
                                <p:cTn id="16" presetID="6" presetClass="emph" presetSubtype="0" fill="hold" nodeType="withEffect">
                                  <p:stCondLst>
                                    <p:cond delay="0"/>
                                  </p:stCondLst>
                                  <p:childTnLst>
                                    <p:animScale>
                                      <p:cBhvr>
                                        <p:cTn id="17" dur="2000" fill="hold"/>
                                        <p:tgtEl>
                                          <p:spTgt spid="22534"/>
                                        </p:tgtEl>
                                      </p:cBhvr>
                                      <p:by x="150000" y="150000"/>
                                    </p:animScale>
                                  </p:childTnLst>
                                </p:cTn>
                              </p:par>
                            </p:childTnLst>
                          </p:cTn>
                        </p:par>
                        <p:par>
                          <p:cTn id="18" fill="hold" nodeType="afterGroup">
                            <p:stCondLst>
                              <p:cond delay="2000"/>
                            </p:stCondLst>
                            <p:childTnLst>
                              <p:par>
                                <p:cTn id="19" presetID="22" presetClass="entr" presetSubtype="8" fill="hold" nodeType="afterEffect">
                                  <p:stCondLst>
                                    <p:cond delay="0"/>
                                  </p:stCondLst>
                                  <p:childTnLst>
                                    <p:set>
                                      <p:cBhvr>
                                        <p:cTn id="20" dur="1" fill="hold">
                                          <p:stCondLst>
                                            <p:cond delay="0"/>
                                          </p:stCondLst>
                                        </p:cTn>
                                        <p:tgtEl>
                                          <p:spTgt spid="23555">
                                            <p:txEl>
                                              <p:pRg st="0" end="0"/>
                                            </p:txEl>
                                          </p:spTgt>
                                        </p:tgtEl>
                                        <p:attrNameLst>
                                          <p:attrName>style.visibility</p:attrName>
                                        </p:attrNameLst>
                                      </p:cBhvr>
                                      <p:to>
                                        <p:strVal val="visible"/>
                                      </p:to>
                                    </p:set>
                                    <p:animEffect transition="in" filter="wipe(left)">
                                      <p:cBhvr>
                                        <p:cTn id="21" dur="2000"/>
                                        <p:tgtEl>
                                          <p:spTgt spid="23555">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3" presetClass="path" presetSubtype="0" accel="50000" decel="50000" fill="hold" nodeType="clickEffect">
                                  <p:stCondLst>
                                    <p:cond delay="0"/>
                                  </p:stCondLst>
                                  <p:childTnLst>
                                    <p:animMotion origin="layout" path="M -0.48333 0.42184 L 0 -4.98612E-6 " pathEditMode="relative" rAng="0" ptsTypes="AA">
                                      <p:cBhvr>
                                        <p:cTn id="25" dur="2000" fill="hold"/>
                                        <p:tgtEl>
                                          <p:spTgt spid="22534"/>
                                        </p:tgtEl>
                                        <p:attrNameLst>
                                          <p:attrName>ppt_x</p:attrName>
                                          <p:attrName>ppt_y</p:attrName>
                                        </p:attrNameLst>
                                      </p:cBhvr>
                                      <p:rCtr x="24167" y="-21092"/>
                                    </p:animMotion>
                                  </p:childTnLst>
                                </p:cTn>
                              </p:par>
                              <p:par>
                                <p:cTn id="26" presetID="6" presetClass="emph" presetSubtype="0" fill="hold" nodeType="withEffect">
                                  <p:stCondLst>
                                    <p:cond delay="0"/>
                                  </p:stCondLst>
                                  <p:childTnLst>
                                    <p:animScale>
                                      <p:cBhvr>
                                        <p:cTn id="27" dur="2000" fill="hold"/>
                                        <p:tgtEl>
                                          <p:spTgt spid="22534"/>
                                        </p:tgtEl>
                                      </p:cBhvr>
                                      <p:by x="50000" y="50000"/>
                                    </p:animScale>
                                  </p:childTnLst>
                                </p:cTn>
                              </p:par>
                            </p:childTnLst>
                          </p:cTn>
                        </p:par>
                        <p:par>
                          <p:cTn id="28" fill="hold" nodeType="afterGroup">
                            <p:stCondLst>
                              <p:cond delay="2000"/>
                            </p:stCondLst>
                            <p:childTnLst>
                              <p:par>
                                <p:cTn id="29" presetID="2" presetClass="entr" presetSubtype="2" fill="hold" nodeType="afterEffect">
                                  <p:stCondLst>
                                    <p:cond delay="500"/>
                                  </p:stCondLst>
                                  <p:childTnLst>
                                    <p:set>
                                      <p:cBhvr>
                                        <p:cTn id="30" dur="1" fill="hold">
                                          <p:stCondLst>
                                            <p:cond delay="0"/>
                                          </p:stCondLst>
                                        </p:cTn>
                                        <p:tgtEl>
                                          <p:spTgt spid="22535"/>
                                        </p:tgtEl>
                                        <p:attrNameLst>
                                          <p:attrName>style.visibility</p:attrName>
                                        </p:attrNameLst>
                                      </p:cBhvr>
                                      <p:to>
                                        <p:strVal val="visible"/>
                                      </p:to>
                                    </p:set>
                                    <p:anim calcmode="lin" valueType="num">
                                      <p:cBhvr additive="base">
                                        <p:cTn id="31" dur="1000" fill="hold"/>
                                        <p:tgtEl>
                                          <p:spTgt spid="22535"/>
                                        </p:tgtEl>
                                        <p:attrNameLst>
                                          <p:attrName>ppt_x</p:attrName>
                                        </p:attrNameLst>
                                      </p:cBhvr>
                                      <p:tavLst>
                                        <p:tav tm="0">
                                          <p:val>
                                            <p:strVal val="1+#ppt_w/2"/>
                                          </p:val>
                                        </p:tav>
                                        <p:tav tm="100000">
                                          <p:val>
                                            <p:strVal val="#ppt_x"/>
                                          </p:val>
                                        </p:tav>
                                      </p:tavLst>
                                    </p:anim>
                                    <p:anim calcmode="lin" valueType="num">
                                      <p:cBhvr additive="base">
                                        <p:cTn id="32" dur="10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23555">
                                            <p:txEl>
                                              <p:pRg st="1" end="1"/>
                                            </p:txEl>
                                          </p:spTgt>
                                        </p:tgtEl>
                                        <p:attrNameLst>
                                          <p:attrName>style.visibility</p:attrName>
                                        </p:attrNameLst>
                                      </p:cBhvr>
                                      <p:to>
                                        <p:strVal val="visible"/>
                                      </p:to>
                                    </p:set>
                                    <p:animEffect transition="in" filter="wipe(up)">
                                      <p:cBhvr>
                                        <p:cTn id="37" dur="2000"/>
                                        <p:tgtEl>
                                          <p:spTgt spid="23555">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23555">
                                            <p:txEl>
                                              <p:pRg st="2" end="2"/>
                                            </p:txEl>
                                          </p:spTgt>
                                        </p:tgtEl>
                                        <p:attrNameLst>
                                          <p:attrName>style.visibility</p:attrName>
                                        </p:attrNameLst>
                                      </p:cBhvr>
                                      <p:to>
                                        <p:strVal val="visible"/>
                                      </p:to>
                                    </p:set>
                                    <p:animEffect transition="in" filter="wipe(up)">
                                      <p:cBhvr>
                                        <p:cTn id="42" dur="2000"/>
                                        <p:tgtEl>
                                          <p:spTgt spid="23555">
                                            <p:txEl>
                                              <p:pRg st="2" end="2"/>
                                            </p:txEl>
                                          </p:spTgt>
                                        </p:tgtEl>
                                      </p:cBhvr>
                                    </p:animEffect>
                                  </p:childTnLst>
                                </p:cTn>
                              </p:par>
                            </p:childTnLst>
                          </p:cTn>
                        </p:par>
                        <p:par>
                          <p:cTn id="43" fill="hold" nodeType="afterGroup">
                            <p:stCondLst>
                              <p:cond delay="2000"/>
                            </p:stCondLst>
                            <p:childTnLst>
                              <p:par>
                                <p:cTn id="44" presetID="9" presetClass="entr" presetSubtype="0" fill="hold" nodeType="afterEffect">
                                  <p:stCondLst>
                                    <p:cond delay="0"/>
                                  </p:stCondLst>
                                  <p:childTnLst>
                                    <p:set>
                                      <p:cBhvr>
                                        <p:cTn id="45" dur="1" fill="hold">
                                          <p:stCondLst>
                                            <p:cond delay="0"/>
                                          </p:stCondLst>
                                        </p:cTn>
                                        <p:tgtEl>
                                          <p:spTgt spid="22536"/>
                                        </p:tgtEl>
                                        <p:attrNameLst>
                                          <p:attrName>style.visibility</p:attrName>
                                        </p:attrNameLst>
                                      </p:cBhvr>
                                      <p:to>
                                        <p:strVal val="visible"/>
                                      </p:to>
                                    </p:set>
                                    <p:animEffect transition="in" filter="dissolve">
                                      <p:cBhvr>
                                        <p:cTn id="46" dur="500"/>
                                        <p:tgtEl>
                                          <p:spTgt spid="22536"/>
                                        </p:tgtEl>
                                      </p:cBhvr>
                                    </p:animEffect>
                                  </p:childTnLst>
                                  <p:subTnLst>
                                    <p:set>
                                      <p:cBhvr override="childStyle">
                                        <p:cTn dur="1" fill="hold" display="0" masterRel="nextClick" afterEffect="1"/>
                                        <p:tgtEl>
                                          <p:spTgt spid="22536"/>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23555">
                                            <p:txEl>
                                              <p:pRg st="3" end="3"/>
                                            </p:txEl>
                                          </p:spTgt>
                                        </p:tgtEl>
                                        <p:attrNameLst>
                                          <p:attrName>style.visibility</p:attrName>
                                        </p:attrNameLst>
                                      </p:cBhvr>
                                      <p:to>
                                        <p:strVal val="visible"/>
                                      </p:to>
                                    </p:set>
                                    <p:animEffect transition="in" filter="wipe(left)">
                                      <p:cBhvr>
                                        <p:cTn id="51" dur="2000"/>
                                        <p:tgtEl>
                                          <p:spTgt spid="23555">
                                            <p:txEl>
                                              <p:pRg st="3" end="3"/>
                                            </p:txEl>
                                          </p:spTgt>
                                        </p:tgtEl>
                                      </p:cBhvr>
                                    </p:animEffect>
                                  </p:childTnLst>
                                </p:cTn>
                              </p:par>
                              <p:par>
                                <p:cTn id="52" presetID="2" presetClass="entr" presetSubtype="2" fill="hold" nodeType="withEffect">
                                  <p:stCondLst>
                                    <p:cond delay="0"/>
                                  </p:stCondLst>
                                  <p:childTnLst>
                                    <p:set>
                                      <p:cBhvr>
                                        <p:cTn id="53" dur="1" fill="hold">
                                          <p:stCondLst>
                                            <p:cond delay="0"/>
                                          </p:stCondLst>
                                        </p:cTn>
                                        <p:tgtEl>
                                          <p:spTgt spid="29702"/>
                                        </p:tgtEl>
                                        <p:attrNameLst>
                                          <p:attrName>style.visibility</p:attrName>
                                        </p:attrNameLst>
                                      </p:cBhvr>
                                      <p:to>
                                        <p:strVal val="visible"/>
                                      </p:to>
                                    </p:set>
                                    <p:anim calcmode="lin" valueType="num">
                                      <p:cBhvr additive="base">
                                        <p:cTn id="54" dur="500" fill="hold"/>
                                        <p:tgtEl>
                                          <p:spTgt spid="29702"/>
                                        </p:tgtEl>
                                        <p:attrNameLst>
                                          <p:attrName>ppt_x</p:attrName>
                                        </p:attrNameLst>
                                      </p:cBhvr>
                                      <p:tavLst>
                                        <p:tav tm="0">
                                          <p:val>
                                            <p:strVal val="1+#ppt_w/2"/>
                                          </p:val>
                                        </p:tav>
                                        <p:tav tm="100000">
                                          <p:val>
                                            <p:strVal val="#ppt_x"/>
                                          </p:val>
                                        </p:tav>
                                      </p:tavLst>
                                    </p:anim>
                                    <p:anim calcmode="lin" valueType="num">
                                      <p:cBhvr additive="base">
                                        <p:cTn id="55" dur="500" fill="hold"/>
                                        <p:tgtEl>
                                          <p:spTgt spid="29702"/>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35" presetClass="path" presetSubtype="0" accel="50000" decel="50000" fill="hold" nodeType="clickEffect">
                                  <p:stCondLst>
                                    <p:cond delay="0"/>
                                  </p:stCondLst>
                                  <p:childTnLst>
                                    <p:animMotion origin="layout" path="M 3.88889E-6 -2.22017E-6 L -0.52466 -0.19658 " pathEditMode="relative" rAng="0" ptsTypes="AA">
                                      <p:cBhvr>
                                        <p:cTn id="59" dur="2000" fill="hold"/>
                                        <p:tgtEl>
                                          <p:spTgt spid="29702"/>
                                        </p:tgtEl>
                                        <p:attrNameLst>
                                          <p:attrName>ppt_x</p:attrName>
                                          <p:attrName>ppt_y</p:attrName>
                                        </p:attrNameLst>
                                      </p:cBhvr>
                                      <p:rCtr x="-26233" y="-9829"/>
                                    </p:animMotion>
                                  </p:childTnLst>
                                </p:cTn>
                              </p:par>
                              <p:par>
                                <p:cTn id="60" presetID="6" presetClass="emph" presetSubtype="0" fill="hold" nodeType="withEffect">
                                  <p:stCondLst>
                                    <p:cond delay="0"/>
                                  </p:stCondLst>
                                  <p:childTnLst>
                                    <p:animScale>
                                      <p:cBhvr>
                                        <p:cTn id="61" dur="2000" fill="hold"/>
                                        <p:tgtEl>
                                          <p:spTgt spid="29702"/>
                                        </p:tgtEl>
                                      </p:cBhvr>
                                      <p:by x="150000" y="150000"/>
                                    </p:animScale>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23555">
                                            <p:txEl>
                                              <p:pRg st="4" end="4"/>
                                            </p:txEl>
                                          </p:spTgt>
                                        </p:tgtEl>
                                        <p:attrNameLst>
                                          <p:attrName>style.visibility</p:attrName>
                                        </p:attrNameLst>
                                      </p:cBhvr>
                                      <p:to>
                                        <p:strVal val="visible"/>
                                      </p:to>
                                    </p:set>
                                    <p:animEffect transition="in" filter="wipe(left)">
                                      <p:cBhvr>
                                        <p:cTn id="66" dur="2000"/>
                                        <p:tgtEl>
                                          <p:spTgt spid="23555">
                                            <p:txEl>
                                              <p:pRg st="4" end="4"/>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23555">
                                            <p:txEl>
                                              <p:pRg st="5" end="5"/>
                                            </p:txEl>
                                          </p:spTgt>
                                        </p:tgtEl>
                                        <p:attrNameLst>
                                          <p:attrName>style.visibility</p:attrName>
                                        </p:attrNameLst>
                                      </p:cBhvr>
                                      <p:to>
                                        <p:strVal val="visible"/>
                                      </p:to>
                                    </p:set>
                                    <p:animEffect transition="in" filter="wipe(left)">
                                      <p:cBhvr>
                                        <p:cTn id="71" dur="2000"/>
                                        <p:tgtEl>
                                          <p:spTgt spid="23555">
                                            <p:txEl>
                                              <p:pRg st="5" end="5"/>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23555">
                                            <p:txEl>
                                              <p:pRg st="6" end="6"/>
                                            </p:txEl>
                                          </p:spTgt>
                                        </p:tgtEl>
                                        <p:attrNameLst>
                                          <p:attrName>style.visibility</p:attrName>
                                        </p:attrNameLst>
                                      </p:cBhvr>
                                      <p:to>
                                        <p:strVal val="visible"/>
                                      </p:to>
                                    </p:set>
                                    <p:animEffect transition="in" filter="wipe(left)">
                                      <p:cBhvr>
                                        <p:cTn id="76" dur="2000"/>
                                        <p:tgtEl>
                                          <p:spTgt spid="23555">
                                            <p:txEl>
                                              <p:pRg st="6" end="6"/>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23555">
                                            <p:txEl>
                                              <p:pRg st="7" end="7"/>
                                            </p:txEl>
                                          </p:spTgt>
                                        </p:tgtEl>
                                        <p:attrNameLst>
                                          <p:attrName>style.visibility</p:attrName>
                                        </p:attrNameLst>
                                      </p:cBhvr>
                                      <p:to>
                                        <p:strVal val="visible"/>
                                      </p:to>
                                    </p:set>
                                    <p:animEffect transition="in" filter="wipe(left)">
                                      <p:cBhvr>
                                        <p:cTn id="81" dur="2000"/>
                                        <p:tgtEl>
                                          <p:spTgt spid="23555">
                                            <p:txEl>
                                              <p:pRg st="7" end="7"/>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63" presetClass="path" presetSubtype="0" accel="50000" decel="50000" fill="hold" nodeType="clickEffect">
                                  <p:stCondLst>
                                    <p:cond delay="0"/>
                                  </p:stCondLst>
                                  <p:childTnLst>
                                    <p:animMotion origin="layout" path="M -0.52465 -0.19658 L -0.03298 0.03654 " pathEditMode="relative" rAng="0" ptsTypes="AA">
                                      <p:cBhvr>
                                        <p:cTn id="85" dur="2000" fill="hold"/>
                                        <p:tgtEl>
                                          <p:spTgt spid="29702"/>
                                        </p:tgtEl>
                                        <p:attrNameLst>
                                          <p:attrName>ppt_x</p:attrName>
                                          <p:attrName>ppt_y</p:attrName>
                                        </p:attrNameLst>
                                      </p:cBhvr>
                                      <p:rCtr x="24583" y="11656"/>
                                    </p:animMotion>
                                  </p:childTnLst>
                                </p:cTn>
                              </p:par>
                              <p:par>
                                <p:cTn id="86" presetID="6" presetClass="emph" presetSubtype="0" fill="hold" nodeType="withEffect">
                                  <p:stCondLst>
                                    <p:cond delay="0"/>
                                  </p:stCondLst>
                                  <p:childTnLst>
                                    <p:animScale>
                                      <p:cBhvr>
                                        <p:cTn id="87" dur="2000" fill="hold"/>
                                        <p:tgtEl>
                                          <p:spTgt spid="29702"/>
                                        </p:tgtEl>
                                      </p:cBhvr>
                                      <p:by x="50000" y="50000"/>
                                    </p:animScale>
                                  </p:childTnLst>
                                </p:cTn>
                              </p:par>
                              <p:par>
                                <p:cTn id="88" presetID="2" presetClass="entr" presetSubtype="4" fill="hold" nodeType="withEffect">
                                  <p:stCondLst>
                                    <p:cond delay="1500"/>
                                  </p:stCondLst>
                                  <p:childTnLst>
                                    <p:set>
                                      <p:cBhvr>
                                        <p:cTn id="89" dur="1" fill="hold">
                                          <p:stCondLst>
                                            <p:cond delay="0"/>
                                          </p:stCondLst>
                                        </p:cTn>
                                        <p:tgtEl>
                                          <p:spTgt spid="29703"/>
                                        </p:tgtEl>
                                        <p:attrNameLst>
                                          <p:attrName>style.visibility</p:attrName>
                                        </p:attrNameLst>
                                      </p:cBhvr>
                                      <p:to>
                                        <p:strVal val="visible"/>
                                      </p:to>
                                    </p:set>
                                    <p:anim calcmode="lin" valueType="num">
                                      <p:cBhvr additive="base">
                                        <p:cTn id="90" dur="500" fill="hold"/>
                                        <p:tgtEl>
                                          <p:spTgt spid="29703"/>
                                        </p:tgtEl>
                                        <p:attrNameLst>
                                          <p:attrName>ppt_x</p:attrName>
                                        </p:attrNameLst>
                                      </p:cBhvr>
                                      <p:tavLst>
                                        <p:tav tm="0">
                                          <p:val>
                                            <p:strVal val="#ppt_x"/>
                                          </p:val>
                                        </p:tav>
                                        <p:tav tm="100000">
                                          <p:val>
                                            <p:strVal val="#ppt_x"/>
                                          </p:val>
                                        </p:tav>
                                      </p:tavLst>
                                    </p:anim>
                                    <p:anim calcmode="lin" valueType="num">
                                      <p:cBhvr additive="base">
                                        <p:cTn id="91" dur="500" fill="hold"/>
                                        <p:tgtEl>
                                          <p:spTgt spid="29703"/>
                                        </p:tgtEl>
                                        <p:attrNameLst>
                                          <p:attrName>ppt_y</p:attrName>
                                        </p:attrNameLst>
                                      </p:cBhvr>
                                      <p:tavLst>
                                        <p:tav tm="0">
                                          <p:val>
                                            <p:strVal val="1+#ppt_h/2"/>
                                          </p:val>
                                        </p:tav>
                                        <p:tav tm="100000">
                                          <p:val>
                                            <p:strVal val="#ppt_y"/>
                                          </p:val>
                                        </p:tav>
                                      </p:tavLst>
                                    </p:anim>
                                  </p:childTnLst>
                                </p:cTn>
                              </p:par>
                              <p:par>
                                <p:cTn id="92" presetID="6" presetClass="emph" presetSubtype="0" fill="hold" nodeType="withEffect">
                                  <p:stCondLst>
                                    <p:cond delay="1500"/>
                                  </p:stCondLst>
                                  <p:childTnLst>
                                    <p:animScale>
                                      <p:cBhvr>
                                        <p:cTn id="93" dur="1000" fill="hold"/>
                                        <p:tgtEl>
                                          <p:spTgt spid="29703"/>
                                        </p:tgtEl>
                                      </p:cBhvr>
                                      <p:by x="150000" y="150000"/>
                                    </p:animScale>
                                  </p:childTnLst>
                                </p:cTn>
                              </p:par>
                              <p:par>
                                <p:cTn id="94" presetID="35" presetClass="path" presetSubtype="0" accel="50000" decel="50000" fill="hold" nodeType="withEffect">
                                  <p:stCondLst>
                                    <p:cond delay="1500"/>
                                  </p:stCondLst>
                                  <p:childTnLst>
                                    <p:animMotion origin="layout" path="M -2.5E-6 4.0518E-6 L -0.50781 -0.42415 " pathEditMode="relative" rAng="0" ptsTypes="AA">
                                      <p:cBhvr>
                                        <p:cTn id="95" dur="2000" fill="hold"/>
                                        <p:tgtEl>
                                          <p:spTgt spid="29703"/>
                                        </p:tgtEl>
                                        <p:attrNameLst>
                                          <p:attrName>ppt_x</p:attrName>
                                          <p:attrName>ppt_y</p:attrName>
                                        </p:attrNameLst>
                                      </p:cBhvr>
                                      <p:rCtr x="-25399" y="-212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A5508CFE-543E-7853-5B3F-B2C321612C51}"/>
              </a:ext>
            </a:extLst>
          </p:cNvPr>
          <p:cNvSpPr>
            <a:spLocks noGrp="1" noChangeArrowheads="1"/>
          </p:cNvSpPr>
          <p:nvPr>
            <p:ph type="title"/>
          </p:nvPr>
        </p:nvSpPr>
        <p:spPr>
          <a:xfrm>
            <a:off x="0" y="-304800"/>
            <a:ext cx="9144000" cy="1143000"/>
          </a:xfrm>
        </p:spPr>
        <p:txBody>
          <a:bodyPr/>
          <a:lstStyle/>
          <a:p>
            <a:r>
              <a:rPr lang="en-US" altLang="en-US" sz="4800" b="1" i="1">
                <a:latin typeface="Georgia" panose="02040502050405020303" pitchFamily="18" charset="0"/>
              </a:rPr>
              <a:t>Immigrants from Europe</a:t>
            </a:r>
          </a:p>
        </p:txBody>
      </p:sp>
      <p:grpSp>
        <p:nvGrpSpPr>
          <p:cNvPr id="589827" name="Group 3">
            <a:extLst>
              <a:ext uri="{FF2B5EF4-FFF2-40B4-BE49-F238E27FC236}">
                <a16:creationId xmlns:a16="http://schemas.microsoft.com/office/drawing/2014/main" id="{C32D8501-922B-5037-3791-6B4831FB2F9B}"/>
              </a:ext>
            </a:extLst>
          </p:cNvPr>
          <p:cNvGrpSpPr>
            <a:grpSpLocks/>
          </p:cNvGrpSpPr>
          <p:nvPr/>
        </p:nvGrpSpPr>
        <p:grpSpPr bwMode="auto">
          <a:xfrm>
            <a:off x="0" y="685800"/>
            <a:ext cx="8686800" cy="5791200"/>
            <a:chOff x="932" y="864"/>
            <a:chExt cx="3916" cy="2645"/>
          </a:xfrm>
        </p:grpSpPr>
        <p:pic>
          <p:nvPicPr>
            <p:cNvPr id="338951" name="Picture 4">
              <a:extLst>
                <a:ext uri="{FF2B5EF4-FFF2-40B4-BE49-F238E27FC236}">
                  <a16:creationId xmlns:a16="http://schemas.microsoft.com/office/drawing/2014/main" id="{6C9E7EF2-B2A3-9BBC-8739-6856ACAD4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 y="864"/>
              <a:ext cx="3916" cy="2645"/>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8952" name="Rectangle 5">
              <a:extLst>
                <a:ext uri="{FF2B5EF4-FFF2-40B4-BE49-F238E27FC236}">
                  <a16:creationId xmlns:a16="http://schemas.microsoft.com/office/drawing/2014/main" id="{DC8BAE50-A75B-8C9D-A196-4D33BE393D8C}"/>
                </a:ext>
              </a:extLst>
            </p:cNvPr>
            <p:cNvSpPr>
              <a:spLocks noChangeArrowheads="1"/>
            </p:cNvSpPr>
            <p:nvPr/>
          </p:nvSpPr>
          <p:spPr bwMode="auto">
            <a:xfrm>
              <a:off x="1296" y="2304"/>
              <a:ext cx="3504" cy="960"/>
            </a:xfrm>
            <a:prstGeom prst="rect">
              <a:avLst/>
            </a:prstGeom>
            <a:solidFill>
              <a:srgbClr val="F2E6D4"/>
            </a:solidFill>
            <a:ln w="57150" cmpd="thickThin">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grpSp>
      <p:pic>
        <p:nvPicPr>
          <p:cNvPr id="589830" name="Picture 6">
            <a:extLst>
              <a:ext uri="{FF2B5EF4-FFF2-40B4-BE49-F238E27FC236}">
                <a16:creationId xmlns:a16="http://schemas.microsoft.com/office/drawing/2014/main" id="{6D0CAB3E-E9A5-F157-9A05-8FA1B5D66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09" t="53947" b="11513"/>
          <a:stretch>
            <a:fillRect/>
          </a:stretch>
        </p:blipFill>
        <p:spPr bwMode="auto">
          <a:xfrm>
            <a:off x="990600" y="4038600"/>
            <a:ext cx="7543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pic>
      <p:sp>
        <p:nvSpPr>
          <p:cNvPr id="338949" name="Text Box 7">
            <a:extLst>
              <a:ext uri="{FF2B5EF4-FFF2-40B4-BE49-F238E27FC236}">
                <a16:creationId xmlns:a16="http://schemas.microsoft.com/office/drawing/2014/main" id="{B9EC9EA2-FC3D-AAC5-7887-BC89901E9D94}"/>
              </a:ext>
            </a:extLst>
          </p:cNvPr>
          <p:cNvSpPr txBox="1">
            <a:spLocks noChangeArrowheads="1"/>
          </p:cNvSpPr>
          <p:nvPr/>
        </p:nvSpPr>
        <p:spPr bwMode="auto">
          <a:xfrm>
            <a:off x="1219200" y="3733800"/>
            <a:ext cx="746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latin typeface="Calibri" panose="020F0502020204030204" pitchFamily="34" charset="0"/>
              </a:rPr>
              <a:t>Old		     New	    New                New</a:t>
            </a:r>
          </a:p>
        </p:txBody>
      </p:sp>
      <p:sp>
        <p:nvSpPr>
          <p:cNvPr id="589833" name="AutoShape 9">
            <a:extLst>
              <a:ext uri="{FF2B5EF4-FFF2-40B4-BE49-F238E27FC236}">
                <a16:creationId xmlns:a16="http://schemas.microsoft.com/office/drawing/2014/main" id="{770033E5-A2A8-99F5-412A-B300905F125A}"/>
              </a:ext>
            </a:extLst>
          </p:cNvPr>
          <p:cNvSpPr>
            <a:spLocks noChangeArrowheads="1"/>
          </p:cNvSpPr>
          <p:nvPr/>
        </p:nvSpPr>
        <p:spPr bwMode="auto">
          <a:xfrm>
            <a:off x="0" y="1460500"/>
            <a:ext cx="7696200" cy="3429000"/>
          </a:xfrm>
          <a:prstGeom prst="wedgeRoundRectCallout">
            <a:avLst>
              <a:gd name="adj1" fmla="val -36574"/>
              <a:gd name="adj2" fmla="val 67500"/>
              <a:gd name="adj3" fmla="val 16667"/>
            </a:avLst>
          </a:prstGeom>
          <a:solidFill>
            <a:srgbClr val="FFFFCC"/>
          </a:solidFill>
          <a:ln w="57150" cap="sq" cmpd="thinThick">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30000"/>
              </a:spcBef>
            </a:pPr>
            <a:r>
              <a:rPr lang="en-US" altLang="en-US" sz="4000">
                <a:latin typeface="Calibri" panose="020F0502020204030204" pitchFamily="34" charset="0"/>
              </a:rPr>
              <a:t>Immigrants provided the labor force for industrial expansion of the US.  </a:t>
            </a:r>
          </a:p>
          <a:p>
            <a:pPr algn="ctr">
              <a:lnSpc>
                <a:spcPct val="80000"/>
              </a:lnSpc>
              <a:spcBef>
                <a:spcPct val="30000"/>
              </a:spcBef>
            </a:pPr>
            <a:r>
              <a:rPr lang="en-US" altLang="en-US" sz="4000">
                <a:latin typeface="Calibri" panose="020F0502020204030204" pitchFamily="34" charset="0"/>
              </a:rPr>
              <a:t>They also became the customers who in return bought the items produced.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89827"/>
                                        </p:tgtEl>
                                        <p:attrNameLst>
                                          <p:attrName>style.visibility</p:attrName>
                                        </p:attrNameLst>
                                      </p:cBhvr>
                                      <p:to>
                                        <p:strVal val="visible"/>
                                      </p:to>
                                    </p:set>
                                    <p:animEffect transition="in" filter="wipe(left)">
                                      <p:cBhvr>
                                        <p:cTn id="7" dur="500"/>
                                        <p:tgtEl>
                                          <p:spTgt spid="5898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89830"/>
                                        </p:tgtEl>
                                        <p:attrNameLst>
                                          <p:attrName>style.visibility</p:attrName>
                                        </p:attrNameLst>
                                      </p:cBhvr>
                                      <p:to>
                                        <p:strVal val="visible"/>
                                      </p:to>
                                    </p:set>
                                    <p:animEffect transition="in" filter="wipe(up)">
                                      <p:cBhvr>
                                        <p:cTn id="12" dur="500"/>
                                        <p:tgtEl>
                                          <p:spTgt spid="5898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89833"/>
                                        </p:tgtEl>
                                        <p:attrNameLst>
                                          <p:attrName>style.visibility</p:attrName>
                                        </p:attrNameLst>
                                      </p:cBhvr>
                                      <p:to>
                                        <p:strVal val="visible"/>
                                      </p:to>
                                    </p:set>
                                    <p:animEffect transition="in" filter="dissolve">
                                      <p:cBhvr>
                                        <p:cTn id="17" dur="500"/>
                                        <p:tgtEl>
                                          <p:spTgt spid="589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3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194" name="Object 2">
            <a:extLst>
              <a:ext uri="{FF2B5EF4-FFF2-40B4-BE49-F238E27FC236}">
                <a16:creationId xmlns:a16="http://schemas.microsoft.com/office/drawing/2014/main" id="{51B45387-6725-2273-6D08-74DD5484EA70}"/>
              </a:ext>
            </a:extLst>
          </p:cNvPr>
          <p:cNvGraphicFramePr>
            <a:graphicFrameLocks noChangeAspect="1"/>
          </p:cNvGraphicFramePr>
          <p:nvPr/>
        </p:nvGraphicFramePr>
        <p:xfrm>
          <a:off x="0" y="549275"/>
          <a:ext cx="8769350" cy="5546725"/>
        </p:xfrm>
        <a:graphic>
          <a:graphicData uri="http://schemas.openxmlformats.org/presentationml/2006/ole">
            <mc:AlternateContent xmlns:mc="http://schemas.openxmlformats.org/markup-compatibility/2006">
              <mc:Choice xmlns:v="urn:schemas-microsoft-com:vml" Requires="v">
                <p:oleObj name="Chart" r:id="rId4" imgW="8515198" imgH="5391292" progId="MSGraph.Chart.8">
                  <p:embed followColorScheme="full"/>
                </p:oleObj>
              </mc:Choice>
              <mc:Fallback>
                <p:oleObj name="Chart" r:id="rId4" imgW="8515198" imgH="5391292"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9275"/>
                        <a:ext cx="8769350" cy="554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9971" name="WordArt 3">
            <a:extLst>
              <a:ext uri="{FF2B5EF4-FFF2-40B4-BE49-F238E27FC236}">
                <a16:creationId xmlns:a16="http://schemas.microsoft.com/office/drawing/2014/main" id="{6A3F4728-691E-F9D9-2D9F-C058D86BCB83}"/>
              </a:ext>
            </a:extLst>
          </p:cNvPr>
          <p:cNvSpPr>
            <a:spLocks noChangeArrowheads="1" noChangeShapeType="1" noTextEdit="1"/>
          </p:cNvSpPr>
          <p:nvPr/>
        </p:nvSpPr>
        <p:spPr bwMode="auto">
          <a:xfrm>
            <a:off x="304800" y="76200"/>
            <a:ext cx="8610600" cy="533400"/>
          </a:xfrm>
          <a:prstGeom prst="rect">
            <a:avLst/>
          </a:prstGeom>
        </p:spPr>
        <p:txBody>
          <a:bodyPr wrap="none" fromWordArt="1">
            <a:prstTxWarp prst="textChevron">
              <a:avLst>
                <a:gd name="adj" fmla="val 25000"/>
              </a:avLst>
            </a:prstTxWarp>
          </a:bodyPr>
          <a:lstStyle/>
          <a:p>
            <a:pPr algn="ctr"/>
            <a:r>
              <a:rPr lang="en-US" sz="3600" b="1" kern="10">
                <a:ln w="25400">
                  <a:solidFill>
                    <a:schemeClr val="bg1"/>
                  </a:solidFill>
                  <a:round/>
                  <a:headEnd/>
                  <a:tailEnd/>
                </a:ln>
                <a:effectLst>
                  <a:outerShdw dist="12700" dir="10800000" algn="ctr" rotWithShape="0">
                    <a:schemeClr val="tx1"/>
                  </a:outerShdw>
                </a:effectLst>
                <a:latin typeface="Impact" panose="020B0806030902050204" pitchFamily="34" charset="0"/>
              </a:rPr>
              <a:t>IMMIGRATION</a:t>
            </a:r>
          </a:p>
        </p:txBody>
      </p:sp>
      <p:sp>
        <p:nvSpPr>
          <p:cNvPr id="339972" name="Text Box 4">
            <a:extLst>
              <a:ext uri="{FF2B5EF4-FFF2-40B4-BE49-F238E27FC236}">
                <a16:creationId xmlns:a16="http://schemas.microsoft.com/office/drawing/2014/main" id="{891659C2-6618-5E41-D2DA-36B0FCEEB8B3}"/>
              </a:ext>
            </a:extLst>
          </p:cNvPr>
          <p:cNvSpPr txBox="1">
            <a:spLocks noChangeArrowheads="1"/>
          </p:cNvSpPr>
          <p:nvPr/>
        </p:nvSpPr>
        <p:spPr bwMode="auto">
          <a:xfrm>
            <a:off x="6629400" y="1498600"/>
            <a:ext cx="220980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20006097" algn="ctr" rotWithShape="0">
                    <a:schemeClr val="tx1"/>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65000"/>
              </a:lnSpc>
              <a:spcBef>
                <a:spcPct val="25000"/>
              </a:spcBef>
              <a:buFontTx/>
              <a:buNone/>
            </a:pPr>
            <a:r>
              <a:rPr lang="en-US" altLang="en-US" sz="1800" b="1">
                <a:solidFill>
                  <a:srgbClr val="A50021"/>
                </a:solidFill>
                <a:latin typeface="Georgia" panose="02040502050405020303" pitchFamily="18" charset="0"/>
              </a:rPr>
              <a:t>1,593,000</a:t>
            </a:r>
          </a:p>
          <a:p>
            <a:pPr>
              <a:lnSpc>
                <a:spcPct val="65000"/>
              </a:lnSpc>
              <a:spcBef>
                <a:spcPct val="25000"/>
              </a:spcBef>
              <a:buFontTx/>
              <a:buNone/>
            </a:pPr>
            <a:r>
              <a:rPr lang="en-US" altLang="en-US" sz="1800" b="1">
                <a:solidFill>
                  <a:srgbClr val="0000CC"/>
                </a:solidFill>
                <a:latin typeface="Georgia" panose="02040502050405020303" pitchFamily="18" charset="0"/>
              </a:rPr>
              <a:t>181,1880</a:t>
            </a:r>
          </a:p>
          <a:p>
            <a:pPr>
              <a:lnSpc>
                <a:spcPct val="65000"/>
              </a:lnSpc>
              <a:spcBef>
                <a:spcPct val="25000"/>
              </a:spcBef>
              <a:buFontTx/>
              <a:buNone/>
            </a:pPr>
            <a:r>
              <a:rPr lang="en-US" altLang="en-US" sz="1800" b="1">
                <a:solidFill>
                  <a:srgbClr val="A50021"/>
                </a:solidFill>
                <a:latin typeface="Georgia" panose="02040502050405020303" pitchFamily="18" charset="0"/>
              </a:rPr>
              <a:t>2,753,00</a:t>
            </a:r>
          </a:p>
          <a:p>
            <a:pPr>
              <a:lnSpc>
                <a:spcPct val="65000"/>
              </a:lnSpc>
              <a:spcBef>
                <a:spcPct val="25000"/>
              </a:spcBef>
              <a:buFontTx/>
              <a:buNone/>
            </a:pPr>
            <a:r>
              <a:rPr lang="en-US" altLang="en-US" sz="1800" b="1">
                <a:solidFill>
                  <a:srgbClr val="0000CC"/>
                </a:solidFill>
                <a:latin typeface="Georgia" panose="02040502050405020303" pitchFamily="18" charset="0"/>
              </a:rPr>
              <a:t>926,000</a:t>
            </a:r>
          </a:p>
          <a:p>
            <a:pPr>
              <a:lnSpc>
                <a:spcPct val="65000"/>
              </a:lnSpc>
              <a:spcBef>
                <a:spcPct val="25000"/>
              </a:spcBef>
              <a:buFontTx/>
              <a:buNone/>
            </a:pPr>
            <a:r>
              <a:rPr lang="en-US" altLang="en-US" sz="1800" b="1">
                <a:solidFill>
                  <a:srgbClr val="A50021"/>
                </a:solidFill>
                <a:latin typeface="Georgia" panose="02040502050405020303" pitchFamily="18" charset="0"/>
              </a:rPr>
              <a:t>1,110,000</a:t>
            </a:r>
          </a:p>
          <a:p>
            <a:pPr>
              <a:lnSpc>
                <a:spcPct val="65000"/>
              </a:lnSpc>
              <a:spcBef>
                <a:spcPct val="25000"/>
              </a:spcBef>
              <a:buFontTx/>
              <a:buNone/>
            </a:pPr>
            <a:r>
              <a:rPr lang="en-US" altLang="en-US" sz="1800" b="1">
                <a:solidFill>
                  <a:srgbClr val="0000CC"/>
                </a:solidFill>
                <a:latin typeface="Georgia" panose="02040502050405020303" pitchFamily="18" charset="0"/>
              </a:rPr>
              <a:t>1,847,000</a:t>
            </a:r>
          </a:p>
          <a:p>
            <a:pPr>
              <a:lnSpc>
                <a:spcPct val="65000"/>
              </a:lnSpc>
              <a:spcBef>
                <a:spcPct val="25000"/>
              </a:spcBef>
              <a:buFontTx/>
              <a:buNone/>
            </a:pPr>
            <a:r>
              <a:rPr lang="en-US" altLang="en-US" sz="1800" b="1">
                <a:solidFill>
                  <a:srgbClr val="A50021"/>
                </a:solidFill>
                <a:latin typeface="Georgia" panose="02040502050405020303" pitchFamily="18" charset="0"/>
              </a:rPr>
              <a:t>1,069,000</a:t>
            </a:r>
          </a:p>
          <a:p>
            <a:pPr>
              <a:lnSpc>
                <a:spcPct val="65000"/>
              </a:lnSpc>
              <a:spcBef>
                <a:spcPct val="25000"/>
              </a:spcBef>
              <a:buFontTx/>
              <a:buNone/>
            </a:pPr>
            <a:r>
              <a:rPr lang="en-US" altLang="en-US" sz="1800" b="1">
                <a:solidFill>
                  <a:srgbClr val="0000CC"/>
                </a:solidFill>
                <a:latin typeface="Georgia" panose="02040502050405020303" pitchFamily="18" charset="0"/>
              </a:rPr>
              <a:t>5,780,000</a:t>
            </a:r>
          </a:p>
          <a:p>
            <a:pPr>
              <a:lnSpc>
                <a:spcPct val="65000"/>
              </a:lnSpc>
              <a:spcBef>
                <a:spcPct val="25000"/>
              </a:spcBef>
              <a:buFontTx/>
              <a:buNone/>
            </a:pPr>
            <a:r>
              <a:rPr lang="en-US" altLang="en-US" sz="1800" b="1">
                <a:solidFill>
                  <a:srgbClr val="A50021"/>
                </a:solidFill>
                <a:latin typeface="Georgia" panose="02040502050405020303" pitchFamily="18" charset="0"/>
              </a:rPr>
              <a:t>540,000</a:t>
            </a:r>
          </a:p>
          <a:p>
            <a:pPr>
              <a:lnSpc>
                <a:spcPct val="65000"/>
              </a:lnSpc>
              <a:spcBef>
                <a:spcPct val="25000"/>
              </a:spcBef>
              <a:buFontTx/>
              <a:buNone/>
            </a:pPr>
            <a:r>
              <a:rPr lang="en-US" altLang="en-US" sz="1800" b="1">
                <a:solidFill>
                  <a:srgbClr val="0000CC"/>
                </a:solidFill>
                <a:latin typeface="Georgia" panose="02040502050405020303" pitchFamily="18" charset="0"/>
              </a:rPr>
              <a:t>2,928,000</a:t>
            </a:r>
          </a:p>
        </p:txBody>
      </p:sp>
      <p:sp>
        <p:nvSpPr>
          <p:cNvPr id="339973" name="Rectangle 5">
            <a:extLst>
              <a:ext uri="{FF2B5EF4-FFF2-40B4-BE49-F238E27FC236}">
                <a16:creationId xmlns:a16="http://schemas.microsoft.com/office/drawing/2014/main" id="{53A1C379-1723-42BD-61AF-CD111174BBAB}"/>
              </a:ext>
            </a:extLst>
          </p:cNvPr>
          <p:cNvSpPr>
            <a:spLocks noGrp="1" noChangeArrowheads="1"/>
          </p:cNvSpPr>
          <p:nvPr>
            <p:ph type="title" idx="4294967295"/>
          </p:nvPr>
        </p:nvSpPr>
        <p:spPr>
          <a:xfrm>
            <a:off x="304800" y="6705600"/>
            <a:ext cx="7772400" cy="152400"/>
          </a:xfrm>
        </p:spPr>
        <p:txBody>
          <a:bodyPr/>
          <a:lstStyle/>
          <a:p>
            <a:r>
              <a:rPr lang="en-US" altLang="en-US" sz="500"/>
              <a:t>Chart: Rise of Immigrants</a:t>
            </a:r>
          </a:p>
        </p:txBody>
      </p:sp>
      <p:sp>
        <p:nvSpPr>
          <p:cNvPr id="648199" name="Text Box 7">
            <a:extLst>
              <a:ext uri="{FF2B5EF4-FFF2-40B4-BE49-F238E27FC236}">
                <a16:creationId xmlns:a16="http://schemas.microsoft.com/office/drawing/2014/main" id="{11A04DCB-47CB-402C-8BD3-2E514348844E}"/>
              </a:ext>
            </a:extLst>
          </p:cNvPr>
          <p:cNvSpPr txBox="1">
            <a:spLocks noChangeArrowheads="1"/>
          </p:cNvSpPr>
          <p:nvPr/>
        </p:nvSpPr>
        <p:spPr bwMode="auto">
          <a:xfrm>
            <a:off x="76200" y="6019800"/>
            <a:ext cx="8001000" cy="785813"/>
          </a:xfrm>
          <a:prstGeom prst="rect">
            <a:avLst/>
          </a:prstGeom>
          <a:noFill/>
          <a:ln>
            <a:noFill/>
          </a:ln>
          <a:effectLst/>
        </p:spPr>
        <p:txBody>
          <a:bodyPr>
            <a:spAutoFit/>
          </a:bodyPr>
          <a:lstStyle/>
          <a:p>
            <a:pPr>
              <a:lnSpc>
                <a:spcPct val="70000"/>
              </a:lnSpc>
              <a:spcBef>
                <a:spcPct val="50000"/>
              </a:spcBef>
              <a:defRPr/>
            </a:pPr>
            <a:r>
              <a:rPr lang="en-US" altLang="en-US" b="1" u="sng">
                <a:solidFill>
                  <a:srgbClr val="A50021"/>
                </a:solidFill>
                <a:effectLst>
                  <a:outerShdw blurRad="38100" dist="38100" dir="2700000" algn="tl">
                    <a:srgbClr val="C0C0C0"/>
                  </a:outerShdw>
                </a:effectLst>
                <a:latin typeface="Georgia" panose="02040502050405020303" pitchFamily="18" charset="0"/>
              </a:rPr>
              <a:t>Old</a:t>
            </a:r>
            <a:r>
              <a:rPr lang="en-US" altLang="en-US" b="1">
                <a:latin typeface="Georgia" panose="02040502050405020303" pitchFamily="18" charset="0"/>
              </a:rPr>
              <a:t> = England and Germany</a:t>
            </a:r>
          </a:p>
          <a:p>
            <a:pPr>
              <a:lnSpc>
                <a:spcPct val="70000"/>
              </a:lnSpc>
              <a:spcBef>
                <a:spcPct val="50000"/>
              </a:spcBef>
              <a:defRPr/>
            </a:pPr>
            <a:r>
              <a:rPr lang="en-US" altLang="en-US" b="1" u="sng">
                <a:solidFill>
                  <a:srgbClr val="0000CC"/>
                </a:solidFill>
                <a:effectLst>
                  <a:outerShdw blurRad="38100" dist="38100" dir="2700000" algn="tl">
                    <a:srgbClr val="C0C0C0"/>
                  </a:outerShdw>
                </a:effectLst>
                <a:latin typeface="Georgia" panose="02040502050405020303" pitchFamily="18" charset="0"/>
              </a:rPr>
              <a:t>New</a:t>
            </a:r>
            <a:r>
              <a:rPr lang="en-US" altLang="en-US" b="1">
                <a:latin typeface="Georgia" panose="02040502050405020303" pitchFamily="18" charset="0"/>
              </a:rPr>
              <a:t> = Southern Europe:  Italy, Russia, Poland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48194"/>
                                        </p:tgtEl>
                                        <p:attrNameLst>
                                          <p:attrName>style.visibility</p:attrName>
                                        </p:attrNameLst>
                                      </p:cBhvr>
                                      <p:to>
                                        <p:strVal val="visible"/>
                                      </p:to>
                                    </p:set>
                                    <p:animEffect transition="in" filter="box(in)">
                                      <p:cBhvr>
                                        <p:cTn id="7" dur="500"/>
                                        <p:tgtEl>
                                          <p:spTgt spid="648194"/>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48194"/>
                                        </p:tgtEl>
                                        <p:attrNameLst>
                                          <p:attrName>style.visibility</p:attrName>
                                        </p:attrNameLst>
                                      </p:cBhvr>
                                      <p:to>
                                        <p:strVal val="visible"/>
                                      </p:to>
                                    </p:set>
                                    <p:animEffect transition="in" filter="box(in)">
                                      <p:cBhvr>
                                        <p:cTn id="12" dur="500"/>
                                        <p:tgtEl>
                                          <p:spTgt spid="648194"/>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48194"/>
                                        </p:tgtEl>
                                        <p:attrNameLst>
                                          <p:attrName>style.visibility</p:attrName>
                                        </p:attrNameLst>
                                      </p:cBhvr>
                                      <p:to>
                                        <p:strVal val="visible"/>
                                      </p:to>
                                    </p:set>
                                    <p:animEffect transition="in" filter="box(in)">
                                      <p:cBhvr>
                                        <p:cTn id="17" dur="500"/>
                                        <p:tgtEl>
                                          <p:spTgt spid="648194"/>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648194"/>
                                        </p:tgtEl>
                                        <p:attrNameLst>
                                          <p:attrName>style.visibility</p:attrName>
                                        </p:attrNameLst>
                                      </p:cBhvr>
                                      <p:to>
                                        <p:strVal val="visible"/>
                                      </p:to>
                                    </p:set>
                                    <p:animEffect transition="in" filter="box(in)">
                                      <p:cBhvr>
                                        <p:cTn id="22" dur="500"/>
                                        <p:tgtEl>
                                          <p:spTgt spid="648194"/>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648194"/>
                                        </p:tgtEl>
                                        <p:attrNameLst>
                                          <p:attrName>style.visibility</p:attrName>
                                        </p:attrNameLst>
                                      </p:cBhvr>
                                      <p:to>
                                        <p:strVal val="visible"/>
                                      </p:to>
                                    </p:set>
                                    <p:animEffect transition="in" filter="box(in)">
                                      <p:cBhvr>
                                        <p:cTn id="27" dur="500"/>
                                        <p:tgtEl>
                                          <p:spTgt spid="648194"/>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648194"/>
                                        </p:tgtEl>
                                        <p:attrNameLst>
                                          <p:attrName>style.visibility</p:attrName>
                                        </p:attrNameLst>
                                      </p:cBhvr>
                                      <p:to>
                                        <p:strVal val="visible"/>
                                      </p:to>
                                    </p:set>
                                    <p:animEffect transition="in" filter="box(in)">
                                      <p:cBhvr>
                                        <p:cTn id="32" dur="500"/>
                                        <p:tgtEl>
                                          <p:spTgt spid="648194"/>
                                        </p:tgtEl>
                                      </p:cBhvr>
                                    </p:animEffect>
                                  </p:childTnLst>
                                  <p:subTnLst>
                                    <p:audio>
                                      <p:cMediaNode>
                                        <p:cTn display="0" masterRel="sameClick">
                                          <p:stCondLst>
                                            <p:cond evt="begin" delay="0">
                                              <p:tn val="30"/>
                                            </p:cond>
                                          </p:stCondLst>
                                          <p:endCondLst>
                                            <p:cond evt="onStopAudio" delay="0">
                                              <p:tgtEl>
                                                <p:sldTgt/>
                                              </p:tgtEl>
                                            </p:cond>
                                          </p:endCondLst>
                                        </p:cTn>
                                        <p:tgtEl>
                                          <p:sndTgt r:embed="rId3" name="WHOOSH.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648194"/>
                                        </p:tgtEl>
                                        <p:attrNameLst>
                                          <p:attrName>style.visibility</p:attrName>
                                        </p:attrNameLst>
                                      </p:cBhvr>
                                      <p:to>
                                        <p:strVal val="visible"/>
                                      </p:to>
                                    </p:set>
                                    <p:animEffect transition="in" filter="box(in)">
                                      <p:cBhvr>
                                        <p:cTn id="37" dur="500"/>
                                        <p:tgtEl>
                                          <p:spTgt spid="648194"/>
                                        </p:tgtEl>
                                      </p:cBhvr>
                                    </p:animEffect>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648194"/>
                                        </p:tgtEl>
                                        <p:attrNameLst>
                                          <p:attrName>style.visibility</p:attrName>
                                        </p:attrNameLst>
                                      </p:cBhvr>
                                      <p:to>
                                        <p:strVal val="visible"/>
                                      </p:to>
                                    </p:set>
                                    <p:animEffect transition="in" filter="box(in)">
                                      <p:cBhvr>
                                        <p:cTn id="42" dur="500"/>
                                        <p:tgtEl>
                                          <p:spTgt spid="648194"/>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648194"/>
                                        </p:tgtEl>
                                        <p:attrNameLst>
                                          <p:attrName>style.visibility</p:attrName>
                                        </p:attrNameLst>
                                      </p:cBhvr>
                                      <p:to>
                                        <p:strVal val="visible"/>
                                      </p:to>
                                    </p:set>
                                    <p:animEffect transition="in" filter="box(in)">
                                      <p:cBhvr>
                                        <p:cTn id="47" dur="500"/>
                                        <p:tgtEl>
                                          <p:spTgt spid="648194"/>
                                        </p:tgtEl>
                                      </p:cBhvr>
                                    </p:animEffect>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648194"/>
                                        </p:tgtEl>
                                        <p:attrNameLst>
                                          <p:attrName>style.visibility</p:attrName>
                                        </p:attrNameLst>
                                      </p:cBhvr>
                                      <p:to>
                                        <p:strVal val="visible"/>
                                      </p:to>
                                    </p:set>
                                    <p:animEffect transition="in" filter="box(in)">
                                      <p:cBhvr>
                                        <p:cTn id="52" dur="500"/>
                                        <p:tgtEl>
                                          <p:spTgt spid="648194"/>
                                        </p:tgtEl>
                                      </p:cBhvr>
                                    </p:animEffect>
                                  </p:childTnLst>
                                  <p:subTnLst>
                                    <p:audio>
                                      <p:cMediaNode>
                                        <p:cTn display="0" masterRel="sameClick">
                                          <p:stCondLst>
                                            <p:cond evt="begin" delay="0">
                                              <p:tn val="50"/>
                                            </p:cond>
                                          </p:stCondLst>
                                          <p:endCondLst>
                                            <p:cond evt="onStopAudio" delay="0">
                                              <p:tgtEl>
                                                <p:sldTgt/>
                                              </p:tgtEl>
                                            </p:cond>
                                          </p:endCondLst>
                                        </p:cTn>
                                        <p:tgtEl>
                                          <p:sndTgt r:embed="rId3" name="WHOOSH.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648194"/>
                                        </p:tgtEl>
                                        <p:attrNameLst>
                                          <p:attrName>style.visibility</p:attrName>
                                        </p:attrNameLst>
                                      </p:cBhvr>
                                      <p:to>
                                        <p:strVal val="visible"/>
                                      </p:to>
                                    </p:set>
                                    <p:animEffect transition="in" filter="box(in)">
                                      <p:cBhvr>
                                        <p:cTn id="57" dur="500"/>
                                        <p:tgtEl>
                                          <p:spTgt spid="648194"/>
                                        </p:tgtEl>
                                      </p:cBhvr>
                                    </p:animEffect>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48194" grpId="0" bld="seriesEl"/>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itle 1">
            <a:extLst>
              <a:ext uri="{FF2B5EF4-FFF2-40B4-BE49-F238E27FC236}">
                <a16:creationId xmlns:a16="http://schemas.microsoft.com/office/drawing/2014/main" id="{36D7370A-BED4-F196-A958-486E57C44596}"/>
              </a:ext>
            </a:extLst>
          </p:cNvPr>
          <p:cNvSpPr>
            <a:spLocks noGrp="1" noChangeArrowheads="1"/>
          </p:cNvSpPr>
          <p:nvPr>
            <p:ph type="title"/>
          </p:nvPr>
        </p:nvSpPr>
        <p:spPr>
          <a:xfrm>
            <a:off x="457200" y="274638"/>
            <a:ext cx="8229600" cy="457200"/>
          </a:xfrm>
        </p:spPr>
        <p:txBody>
          <a:bodyPr/>
          <a:lstStyle/>
          <a:p>
            <a:r>
              <a:rPr lang="en-US" altLang="en-US" sz="3200"/>
              <a:t>An EOC Moment</a:t>
            </a:r>
          </a:p>
        </p:txBody>
      </p:sp>
      <p:pic>
        <p:nvPicPr>
          <p:cNvPr id="342019" name="Content Placeholder 3">
            <a:extLst>
              <a:ext uri="{FF2B5EF4-FFF2-40B4-BE49-F238E27FC236}">
                <a16:creationId xmlns:a16="http://schemas.microsoft.com/office/drawing/2014/main" id="{76BE2BBF-FE1B-F41F-29E9-5B39E57A68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9550" y="1143000"/>
            <a:ext cx="6184900" cy="3810000"/>
          </a:xfrm>
        </p:spPr>
      </p:pic>
      <p:sp>
        <p:nvSpPr>
          <p:cNvPr id="5" name="Oval 4">
            <a:extLst>
              <a:ext uri="{FF2B5EF4-FFF2-40B4-BE49-F238E27FC236}">
                <a16:creationId xmlns:a16="http://schemas.microsoft.com/office/drawing/2014/main" id="{53DA3B87-639B-9A8D-7BF9-87E09071C5A1}"/>
              </a:ext>
            </a:extLst>
          </p:cNvPr>
          <p:cNvSpPr/>
          <p:nvPr/>
        </p:nvSpPr>
        <p:spPr>
          <a:xfrm>
            <a:off x="1762125" y="4238625"/>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7">
            <a:extLst>
              <a:ext uri="{FF2B5EF4-FFF2-40B4-BE49-F238E27FC236}">
                <a16:creationId xmlns:a16="http://schemas.microsoft.com/office/drawing/2014/main" id="{65AA3351-33BF-5BC7-9850-865EA2C91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933825"/>
            <a:ext cx="3670300" cy="26209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2"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1">
            <a:extLst>
              <a:ext uri="{FF2B5EF4-FFF2-40B4-BE49-F238E27FC236}">
                <a16:creationId xmlns:a16="http://schemas.microsoft.com/office/drawing/2014/main" id="{0BB0415B-E58B-B04E-1EC7-F74A11B720EA}"/>
              </a:ext>
            </a:extLst>
          </p:cNvPr>
          <p:cNvSpPr>
            <a:spLocks noGrp="1" noChangeArrowheads="1"/>
          </p:cNvSpPr>
          <p:nvPr>
            <p:ph type="title"/>
          </p:nvPr>
        </p:nvSpPr>
        <p:spPr>
          <a:xfrm>
            <a:off x="152400" y="284163"/>
            <a:ext cx="4953000" cy="457200"/>
          </a:xfrm>
        </p:spPr>
        <p:txBody>
          <a:bodyPr/>
          <a:lstStyle/>
          <a:p>
            <a:r>
              <a:rPr lang="en-US" altLang="en-US" sz="3200"/>
              <a:t>An EOC Moment</a:t>
            </a:r>
          </a:p>
        </p:txBody>
      </p:sp>
      <p:pic>
        <p:nvPicPr>
          <p:cNvPr id="343043" name="Picture 6">
            <a:extLst>
              <a:ext uri="{FF2B5EF4-FFF2-40B4-BE49-F238E27FC236}">
                <a16:creationId xmlns:a16="http://schemas.microsoft.com/office/drawing/2014/main" id="{8813123C-5E8D-7B66-DA97-DF1BC6D79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86050"/>
            <a:ext cx="8077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8EAAA8F5-1342-5A2C-C2B5-D4FE7D7A66DD}"/>
              </a:ext>
            </a:extLst>
          </p:cNvPr>
          <p:cNvSpPr/>
          <p:nvPr/>
        </p:nvSpPr>
        <p:spPr>
          <a:xfrm>
            <a:off x="625475" y="3014663"/>
            <a:ext cx="292100" cy="27622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8">
            <a:extLst>
              <a:ext uri="{FF2B5EF4-FFF2-40B4-BE49-F238E27FC236}">
                <a16:creationId xmlns:a16="http://schemas.microsoft.com/office/drawing/2014/main" id="{4A2B7A14-B29F-5D29-F685-F9EB2FBB3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93688"/>
            <a:ext cx="2806700" cy="2105025"/>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849B606-2CB0-C03F-4852-9F96D2888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351631"/>
            <a:ext cx="893445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92B49217-D571-0BB4-A594-D854740AAC4D}"/>
              </a:ext>
            </a:extLst>
          </p:cNvPr>
          <p:cNvSpPr/>
          <p:nvPr/>
        </p:nvSpPr>
        <p:spPr>
          <a:xfrm>
            <a:off x="2971800" y="3157538"/>
            <a:ext cx="2970213" cy="2057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9"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4091" name="Rectangle 344084">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434DAA0-6E62-305C-81D4-7C4D0E9EF370}"/>
              </a:ext>
            </a:extLst>
          </p:cNvPr>
          <p:cNvPicPr>
            <a:picLocks noChangeAspect="1"/>
          </p:cNvPicPr>
          <p:nvPr/>
        </p:nvPicPr>
        <p:blipFill rotWithShape="1">
          <a:blip r:embed="rId2"/>
          <a:srcRect t="3762"/>
          <a:stretch/>
        </p:blipFill>
        <p:spPr>
          <a:xfrm>
            <a:off x="20" y="10"/>
            <a:ext cx="9143980" cy="4465973"/>
          </a:xfrm>
          <a:prstGeom prst="rect">
            <a:avLst/>
          </a:prstGeom>
        </p:spPr>
      </p:pic>
      <p:sp>
        <p:nvSpPr>
          <p:cNvPr id="344092" name="Rectangle: Rounded Corners 344086">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4066" name="Title 1">
            <a:extLst>
              <a:ext uri="{FF2B5EF4-FFF2-40B4-BE49-F238E27FC236}">
                <a16:creationId xmlns:a16="http://schemas.microsoft.com/office/drawing/2014/main" id="{C0E54CB7-30A8-A06D-BC70-AC074F3FC105}"/>
              </a:ext>
            </a:extLst>
          </p:cNvPr>
          <p:cNvSpPr>
            <a:spLocks noGrp="1" noChangeArrowheads="1"/>
          </p:cNvSpPr>
          <p:nvPr>
            <p:ph type="title"/>
          </p:nvPr>
        </p:nvSpPr>
        <p:spPr>
          <a:xfrm>
            <a:off x="425196" y="4203278"/>
            <a:ext cx="6417894" cy="536063"/>
          </a:xfrm>
        </p:spPr>
        <p:txBody>
          <a:bodyPr vert="horz" lIns="91440" tIns="45720" rIns="91440" bIns="45720" rtlCol="0" anchor="ctr">
            <a:normAutofit/>
          </a:bodyPr>
          <a:lstStyle/>
          <a:p>
            <a:pPr algn="l" eaLnBrk="1" hangingPunct="1">
              <a:lnSpc>
                <a:spcPct val="90000"/>
              </a:lnSpc>
            </a:pPr>
            <a:r>
              <a:rPr lang="en-US" altLang="en-US" sz="1600" b="1" i="1" kern="1200">
                <a:solidFill>
                  <a:schemeClr val="bg1"/>
                </a:solidFill>
              </a:rPr>
              <a:t>Looking Backwards </a:t>
            </a:r>
            <a:r>
              <a:rPr lang="en-US" altLang="en-US" sz="1600" kern="1200">
                <a:solidFill>
                  <a:schemeClr val="bg1"/>
                </a:solidFill>
              </a:rPr>
              <a:t>by Joseph </a:t>
            </a:r>
            <a:r>
              <a:rPr lang="en-US" altLang="en-US" sz="1500" kern="1200">
                <a:solidFill>
                  <a:schemeClr val="bg1"/>
                </a:solidFill>
              </a:rPr>
              <a:t>Kepler</a:t>
            </a:r>
            <a:r>
              <a:rPr lang="en-US" altLang="en-US" sz="1600" kern="1200">
                <a:solidFill>
                  <a:schemeClr val="bg1"/>
                </a:solidFill>
              </a:rPr>
              <a:t> Puck magazine Published on January 11th,1893 in New York City</a:t>
            </a:r>
            <a:endParaRPr lang="en-US" altLang="en-US" sz="1600" kern="1200" dirty="0">
              <a:solidFill>
                <a:schemeClr val="bg1"/>
              </a:solidFill>
            </a:endParaRPr>
          </a:p>
        </p:txBody>
      </p:sp>
      <p:sp>
        <p:nvSpPr>
          <p:cNvPr id="344068" name="Rectangle 4">
            <a:extLst>
              <a:ext uri="{FF2B5EF4-FFF2-40B4-BE49-F238E27FC236}">
                <a16:creationId xmlns:a16="http://schemas.microsoft.com/office/drawing/2014/main" id="{D6E2AE2A-1FC3-E514-04BB-C113AABF5769}"/>
              </a:ext>
            </a:extLst>
          </p:cNvPr>
          <p:cNvSpPr>
            <a:spLocks noChangeArrowheads="1"/>
          </p:cNvSpPr>
          <p:nvPr/>
        </p:nvSpPr>
        <p:spPr bwMode="auto">
          <a:xfrm>
            <a:off x="425196" y="4956314"/>
            <a:ext cx="8293608" cy="13064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28600" eaLnBrk="1" hangingPunct="1">
              <a:lnSpc>
                <a:spcPct val="90000"/>
              </a:lnSpc>
              <a:spcBef>
                <a:spcPct val="0"/>
              </a:spcBef>
              <a:spcAft>
                <a:spcPts val="600"/>
              </a:spcAft>
              <a:buFont typeface="Arial" panose="020B0604020202020204" pitchFamily="34" charset="0"/>
              <a:buChar char="•"/>
            </a:pPr>
            <a:r>
              <a:rPr lang="en-US" altLang="en-US" sz="1500">
                <a:latin typeface="+mn-lt"/>
                <a:cs typeface="+mn-cs"/>
              </a:rPr>
              <a:t>The cartoon was created to show how old immigrants were hypocritical towards new immigrants in denying them the chance at the American dream. The old immigrants were now apart of American society, and some had become wealthy in America. They blamed the poor city conditions on the new immigrants.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5090" name="Content Placeholder 3">
            <a:extLst>
              <a:ext uri="{FF2B5EF4-FFF2-40B4-BE49-F238E27FC236}">
                <a16:creationId xmlns:a16="http://schemas.microsoft.com/office/drawing/2014/main" id="{58662208-25DB-F297-A324-431057373C6C}"/>
              </a:ext>
            </a:extLst>
          </p:cNvPr>
          <p:cNvGraphicFramePr>
            <a:graphicFrameLocks noChangeAspect="1"/>
          </p:cNvGraphicFramePr>
          <p:nvPr/>
        </p:nvGraphicFramePr>
        <p:xfrm>
          <a:off x="152400" y="152400"/>
          <a:ext cx="8839200" cy="6705600"/>
        </p:xfrm>
        <a:graphic>
          <a:graphicData uri="http://schemas.openxmlformats.org/presentationml/2006/ole">
            <mc:AlternateContent xmlns:mc="http://schemas.openxmlformats.org/markup-compatibility/2006">
              <mc:Choice xmlns:v="urn:schemas-microsoft-com:vml" Requires="v">
                <p:oleObj name="Document" r:id="rId2" imgW="5946064" imgH="8216660" progId="Word.Document.8">
                  <p:embed/>
                </p:oleObj>
              </mc:Choice>
              <mc:Fallback>
                <p:oleObj name="Document" r:id="rId2" imgW="5946064" imgH="8216660" progId="Word.Document.8">
                  <p:embed/>
                  <p:pic>
                    <p:nvPicPr>
                      <p:cNvPr id="0"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839200" cy="6705600"/>
                      </a:xfrm>
                      <a:prstGeom prst="rect">
                        <a:avLst/>
                      </a:prstGeom>
                      <a:noFill/>
                      <a:ln>
                        <a:noFill/>
                      </a:ln>
                    </p:spPr>
                  </p:pic>
                </p:oleObj>
              </mc:Fallback>
            </mc:AlternateContent>
          </a:graphicData>
        </a:graphic>
      </p:graphicFrame>
      <p:sp>
        <p:nvSpPr>
          <p:cNvPr id="5" name="Rectangle 4">
            <a:extLst>
              <a:ext uri="{FF2B5EF4-FFF2-40B4-BE49-F238E27FC236}">
                <a16:creationId xmlns:a16="http://schemas.microsoft.com/office/drawing/2014/main" id="{B832B82A-BBAC-7163-49CA-945FA85E47A3}"/>
              </a:ext>
            </a:extLst>
          </p:cNvPr>
          <p:cNvSpPr/>
          <p:nvPr/>
        </p:nvSpPr>
        <p:spPr>
          <a:xfrm>
            <a:off x="0" y="4495800"/>
            <a:ext cx="91440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itle 1">
            <a:extLst>
              <a:ext uri="{FF2B5EF4-FFF2-40B4-BE49-F238E27FC236}">
                <a16:creationId xmlns:a16="http://schemas.microsoft.com/office/drawing/2014/main" id="{D3225AE1-BD4A-AF37-F5A5-16CF941A81C3}"/>
              </a:ext>
            </a:extLst>
          </p:cNvPr>
          <p:cNvSpPr>
            <a:spLocks noGrp="1" noChangeArrowheads="1"/>
          </p:cNvSpPr>
          <p:nvPr>
            <p:ph type="title"/>
          </p:nvPr>
        </p:nvSpPr>
        <p:spPr>
          <a:xfrm>
            <a:off x="460375" y="20638"/>
            <a:ext cx="8229600" cy="404812"/>
          </a:xfrm>
        </p:spPr>
        <p:txBody>
          <a:bodyPr/>
          <a:lstStyle/>
          <a:p>
            <a:pPr eaLnBrk="1" hangingPunct="1"/>
            <a:r>
              <a:rPr lang="en-US" altLang="en-US" sz="2800" b="1"/>
              <a:t>Causes of Urbanization</a:t>
            </a:r>
          </a:p>
        </p:txBody>
      </p:sp>
      <p:sp>
        <p:nvSpPr>
          <p:cNvPr id="297987" name="Content Placeholder 2">
            <a:extLst>
              <a:ext uri="{FF2B5EF4-FFF2-40B4-BE49-F238E27FC236}">
                <a16:creationId xmlns:a16="http://schemas.microsoft.com/office/drawing/2014/main" id="{3C31FB04-BF96-C77F-0763-AD43809AD8BA}"/>
              </a:ext>
            </a:extLst>
          </p:cNvPr>
          <p:cNvSpPr>
            <a:spLocks noGrp="1" noChangeArrowheads="1"/>
          </p:cNvSpPr>
          <p:nvPr>
            <p:ph idx="1"/>
          </p:nvPr>
        </p:nvSpPr>
        <p:spPr>
          <a:xfrm>
            <a:off x="6350" y="304800"/>
            <a:ext cx="9137650" cy="914400"/>
          </a:xfrm>
        </p:spPr>
        <p:txBody>
          <a:bodyPr/>
          <a:lstStyle/>
          <a:p>
            <a:pPr marL="0" indent="0" algn="ctr" eaLnBrk="1" hangingPunct="1">
              <a:buFontTx/>
              <a:buNone/>
            </a:pPr>
            <a:r>
              <a:rPr lang="en-US" altLang="en-US" sz="2600" b="1">
                <a:solidFill>
                  <a:srgbClr val="FF0000"/>
                </a:solidFill>
              </a:rPr>
              <a:t>Improved farm equipment</a:t>
            </a:r>
            <a:r>
              <a:rPr lang="en-US" altLang="en-US" sz="2600"/>
              <a:t>; Increased migration; </a:t>
            </a:r>
            <a:r>
              <a:rPr lang="en-US" altLang="en-US" sz="2600" b="1"/>
              <a:t>Migration of African-Americans</a:t>
            </a:r>
            <a:r>
              <a:rPr lang="en-US" altLang="en-US" sz="2600"/>
              <a:t>: Many African Americans moved north looking for better paying </a:t>
            </a:r>
            <a:r>
              <a:rPr lang="en-US" altLang="en-US" sz="2600" b="1">
                <a:solidFill>
                  <a:srgbClr val="FF0000"/>
                </a:solidFill>
              </a:rPr>
              <a:t>jobs</a:t>
            </a:r>
          </a:p>
        </p:txBody>
      </p:sp>
      <p:sp>
        <p:nvSpPr>
          <p:cNvPr id="4" name="Content Placeholder 2">
            <a:extLst>
              <a:ext uri="{FF2B5EF4-FFF2-40B4-BE49-F238E27FC236}">
                <a16:creationId xmlns:a16="http://schemas.microsoft.com/office/drawing/2014/main" id="{89B9F927-CED1-F89A-E0B1-AB562BC9B777}"/>
              </a:ext>
            </a:extLst>
          </p:cNvPr>
          <p:cNvSpPr txBox="1">
            <a:spLocks/>
          </p:cNvSpPr>
          <p:nvPr/>
        </p:nvSpPr>
        <p:spPr bwMode="auto">
          <a:xfrm>
            <a:off x="152400" y="1676400"/>
            <a:ext cx="568801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600" b="1">
                <a:solidFill>
                  <a:srgbClr val="000000"/>
                </a:solidFill>
              </a:rPr>
              <a:t>Improved farm equipment; </a:t>
            </a:r>
          </a:p>
          <a:p>
            <a:pPr eaLnBrk="1" hangingPunct="1"/>
            <a:r>
              <a:rPr lang="en-US" altLang="en-US" sz="2600">
                <a:solidFill>
                  <a:srgbClr val="000000"/>
                </a:solidFill>
              </a:rPr>
              <a:t>The </a:t>
            </a:r>
            <a:r>
              <a:rPr lang="en-US" altLang="en-US" sz="2600" u="sng">
                <a:solidFill>
                  <a:srgbClr val="000000"/>
                </a:solidFill>
              </a:rPr>
              <a:t>Bessemer Process</a:t>
            </a:r>
            <a:r>
              <a:rPr lang="en-US" altLang="en-US" sz="2600">
                <a:solidFill>
                  <a:srgbClr val="000000"/>
                </a:solidFill>
              </a:rPr>
              <a:t>  produced a better quality of steel making farm equipment more efficient and stronger.</a:t>
            </a:r>
          </a:p>
          <a:p>
            <a:pPr eaLnBrk="1" hangingPunct="1"/>
            <a:r>
              <a:rPr lang="en-US" altLang="en-US" sz="2600">
                <a:solidFill>
                  <a:srgbClr val="FF0000"/>
                </a:solidFill>
              </a:rPr>
              <a:t>John Deere’s steel plow </a:t>
            </a:r>
            <a:r>
              <a:rPr lang="en-US" altLang="en-US" sz="2600">
                <a:solidFill>
                  <a:srgbClr val="000000"/>
                </a:solidFill>
              </a:rPr>
              <a:t>allowed farmers to plant more crops.</a:t>
            </a:r>
          </a:p>
          <a:p>
            <a:pPr eaLnBrk="1" hangingPunct="1"/>
            <a:r>
              <a:rPr lang="en-US" altLang="en-US" sz="2600">
                <a:solidFill>
                  <a:srgbClr val="FF0000"/>
                </a:solidFill>
              </a:rPr>
              <a:t>Cyrus McCormick’s reaper </a:t>
            </a:r>
            <a:r>
              <a:rPr lang="en-US" altLang="en-US" sz="2600">
                <a:solidFill>
                  <a:srgbClr val="000000"/>
                </a:solidFill>
              </a:rPr>
              <a:t>reduced the number of people required to harvest the crops.</a:t>
            </a:r>
          </a:p>
          <a:p>
            <a:pPr eaLnBrk="1" hangingPunct="1"/>
            <a:r>
              <a:rPr lang="en-US" altLang="en-US" sz="2600">
                <a:solidFill>
                  <a:srgbClr val="000000"/>
                </a:solidFill>
              </a:rPr>
              <a:t>People left the farms to </a:t>
            </a:r>
            <a:r>
              <a:rPr lang="en-US" altLang="en-US" sz="2600" u="sng">
                <a:solidFill>
                  <a:srgbClr val="000000"/>
                </a:solidFill>
              </a:rPr>
              <a:t>find jobs in the factories of the cities</a:t>
            </a:r>
            <a:r>
              <a:rPr lang="en-US" altLang="en-US" sz="2600">
                <a:solidFill>
                  <a:srgbClr val="000000"/>
                </a:solidFill>
              </a:rPr>
              <a:t>.</a:t>
            </a:r>
          </a:p>
        </p:txBody>
      </p:sp>
      <p:pic>
        <p:nvPicPr>
          <p:cNvPr id="5" name="Picture 2">
            <a:extLst>
              <a:ext uri="{FF2B5EF4-FFF2-40B4-BE49-F238E27FC236}">
                <a16:creationId xmlns:a16="http://schemas.microsoft.com/office/drawing/2014/main" id="{9AD4CB19-076E-C9CB-9E6E-A75955429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441" t="12045" r="159" b="212"/>
          <a:stretch>
            <a:fillRect/>
          </a:stretch>
        </p:blipFill>
        <p:spPr bwMode="auto">
          <a:xfrm>
            <a:off x="5840413" y="4419600"/>
            <a:ext cx="3227387" cy="2438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5">
            <a:extLst>
              <a:ext uri="{FF2B5EF4-FFF2-40B4-BE49-F238E27FC236}">
                <a16:creationId xmlns:a16="http://schemas.microsoft.com/office/drawing/2014/main" id="{C7EC2C5C-5AEB-C7DA-C317-5824C5F42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813" y="1892300"/>
            <a:ext cx="3201987" cy="23336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par>
                          <p:cTn id="8" fill="hold" nodeType="afterGroup">
                            <p:stCondLst>
                              <p:cond delay="2500"/>
                            </p:stCondLst>
                            <p:childTnLst>
                              <p:par>
                                <p:cTn id="9" presetID="2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2000"/>
                                        <p:tgtEl>
                                          <p:spTgt spid="4">
                                            <p:txEl>
                                              <p:pRg st="1" end="1"/>
                                            </p:txEl>
                                          </p:spTgt>
                                        </p:tgtEl>
                                      </p:cBhvr>
                                    </p:animEffect>
                                  </p:childTnLst>
                                </p:cTn>
                              </p:par>
                            </p:childTnLst>
                          </p:cTn>
                        </p:par>
                        <p:par>
                          <p:cTn id="12" fill="hold" nodeType="afterGroup">
                            <p:stCondLst>
                              <p:cond delay="4500"/>
                            </p:stCondLst>
                            <p:childTnLst>
                              <p:par>
                                <p:cTn id="13" presetID="22" presetClass="entr" presetSubtype="8" fill="hold" nodeType="afterEffect">
                                  <p:stCondLst>
                                    <p:cond delay="10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2000"/>
                                        <p:tgtEl>
                                          <p:spTgt spid="4">
                                            <p:txEl>
                                              <p:pRg st="2" end="2"/>
                                            </p:txEl>
                                          </p:spTgt>
                                        </p:tgtEl>
                                      </p:cBhvr>
                                    </p:animEffect>
                                  </p:childTnLst>
                                </p:cTn>
                              </p:par>
                            </p:childTnLst>
                          </p:cTn>
                        </p:par>
                        <p:par>
                          <p:cTn id="16" fill="hold" nodeType="afterGroup">
                            <p:stCondLst>
                              <p:cond delay="7500"/>
                            </p:stCondLst>
                            <p:childTnLst>
                              <p:par>
                                <p:cTn id="17" presetID="42" presetClass="entr" presetSubtype="0" fill="hold" nodeType="afterEffect">
                                  <p:stCondLst>
                                    <p:cond delay="0"/>
                                  </p:stCondLst>
                                  <p:childTnLst>
                                    <p:set>
                                      <p:cBhvr>
                                        <p:cTn id="18" dur="1" fill="hold">
                                          <p:stCondLst>
                                            <p:cond delay="0"/>
                                          </p:stCondLst>
                                        </p:cTn>
                                        <p:tgtEl>
                                          <p:spTgt spid="18437"/>
                                        </p:tgtEl>
                                        <p:attrNameLst>
                                          <p:attrName>style.visibility</p:attrName>
                                        </p:attrNameLst>
                                      </p:cBhvr>
                                      <p:to>
                                        <p:strVal val="visible"/>
                                      </p:to>
                                    </p:set>
                                    <p:animEffect transition="in" filter="fade">
                                      <p:cBhvr>
                                        <p:cTn id="19" dur="1000"/>
                                        <p:tgtEl>
                                          <p:spTgt spid="18437"/>
                                        </p:tgtEl>
                                      </p:cBhvr>
                                    </p:animEffect>
                                    <p:anim calcmode="lin" valueType="num">
                                      <p:cBhvr>
                                        <p:cTn id="20" dur="1000" fill="hold"/>
                                        <p:tgtEl>
                                          <p:spTgt spid="18437"/>
                                        </p:tgtEl>
                                        <p:attrNameLst>
                                          <p:attrName>ppt_x</p:attrName>
                                        </p:attrNameLst>
                                      </p:cBhvr>
                                      <p:tavLst>
                                        <p:tav tm="0">
                                          <p:val>
                                            <p:strVal val="#ppt_x"/>
                                          </p:val>
                                        </p:tav>
                                        <p:tav tm="100000">
                                          <p:val>
                                            <p:strVal val="#ppt_x"/>
                                          </p:val>
                                        </p:tav>
                                      </p:tavLst>
                                    </p:anim>
                                    <p:anim calcmode="lin" valueType="num">
                                      <p:cBhvr>
                                        <p:cTn id="21" dur="1000" fill="hold"/>
                                        <p:tgtEl>
                                          <p:spTgt spid="18437"/>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8500"/>
                            </p:stCondLst>
                            <p:childTnLst>
                              <p:par>
                                <p:cTn id="23" presetID="22" presetClass="entr" presetSubtype="8" fill="hold" nodeType="afterEffect">
                                  <p:stCondLst>
                                    <p:cond delay="150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left)">
                                      <p:cBhvr>
                                        <p:cTn id="25" dur="2000"/>
                                        <p:tgtEl>
                                          <p:spTgt spid="4">
                                            <p:txEl>
                                              <p:pRg st="3" end="3"/>
                                            </p:txEl>
                                          </p:spTgt>
                                        </p:tgtEl>
                                      </p:cBhvr>
                                    </p:animEffect>
                                  </p:childTnLst>
                                </p:cTn>
                              </p:par>
                            </p:childTnLst>
                          </p:cTn>
                        </p:par>
                        <p:par>
                          <p:cTn id="26" fill="hold" nodeType="afterGroup">
                            <p:stCondLst>
                              <p:cond delay="12000"/>
                            </p:stCondLst>
                            <p:childTnLst>
                              <p:par>
                                <p:cTn id="27" presetID="42"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3000"/>
                            </p:stCondLst>
                            <p:childTnLst>
                              <p:par>
                                <p:cTn id="33" presetID="22" presetClass="entr" presetSubtype="8" fill="hold" nodeType="after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left)">
                                      <p:cBhvr>
                                        <p:cTn id="35"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675588-BB30-9A7C-F06D-65EB982C5335}"/>
              </a:ext>
            </a:extLst>
          </p:cNvPr>
          <p:cNvSpPr>
            <a:spLocks noGrp="1" noChangeArrowheads="1"/>
          </p:cNvSpPr>
          <p:nvPr>
            <p:ph idx="1"/>
          </p:nvPr>
        </p:nvSpPr>
        <p:spPr>
          <a:xfrm>
            <a:off x="465138" y="1009650"/>
            <a:ext cx="8534400" cy="5562600"/>
          </a:xfrm>
        </p:spPr>
        <p:txBody>
          <a:bodyPr/>
          <a:lstStyle/>
          <a:p>
            <a:r>
              <a:rPr lang="en-US" altLang="en-US" sz="2600" dirty="0"/>
              <a:t>After 1880 immigration changed, now they came from Southern and Eastern Europe, especially Poland, Italy, Greece, &amp; Russia. </a:t>
            </a:r>
            <a:r>
              <a:rPr lang="en-US" altLang="en-US" sz="2600" b="1" dirty="0"/>
              <a:t>NEW IMMIGRANTS</a:t>
            </a:r>
          </a:p>
          <a:p>
            <a:r>
              <a:rPr lang="en-US" altLang="en-US" sz="2600" dirty="0"/>
              <a:t>Immigrants settled in areas of the cities where others of the same nationality lived.</a:t>
            </a:r>
          </a:p>
          <a:p>
            <a:r>
              <a:rPr lang="en-US" altLang="en-US" sz="2600" dirty="0"/>
              <a:t>These ethnic neighborhoods were called </a:t>
            </a:r>
            <a:r>
              <a:rPr lang="en-US" altLang="en-US" sz="2600" b="1" dirty="0"/>
              <a:t>ghettos- </a:t>
            </a:r>
            <a:r>
              <a:rPr lang="en-US" altLang="en-US" sz="2600" dirty="0"/>
              <a:t>to be segregated or separated.</a:t>
            </a:r>
          </a:p>
          <a:p>
            <a:r>
              <a:rPr lang="en-US" altLang="en-US" sz="2600" dirty="0"/>
              <a:t>People felt more comfortable around those from the “Old Country” or those who spoke the same language and had similar customs. </a:t>
            </a:r>
          </a:p>
          <a:p>
            <a:r>
              <a:rPr lang="en-US" altLang="en-US" sz="2600" dirty="0"/>
              <a:t>But, these ethnic ghettos often isolated immigrants from mainstream American life, making it difficult for them to adapt to their new lives.</a:t>
            </a:r>
          </a:p>
          <a:p>
            <a:endParaRPr lang="en-US" altLang="en-US" sz="2600" dirty="0"/>
          </a:p>
        </p:txBody>
      </p:sp>
      <p:sp>
        <p:nvSpPr>
          <p:cNvPr id="4" name="Rectangle 2">
            <a:extLst>
              <a:ext uri="{FF2B5EF4-FFF2-40B4-BE49-F238E27FC236}">
                <a16:creationId xmlns:a16="http://schemas.microsoft.com/office/drawing/2014/main" id="{DCD2A542-0301-F896-7D69-3E5C1D327FCE}"/>
              </a:ext>
            </a:extLst>
          </p:cNvPr>
          <p:cNvSpPr>
            <a:spLocks noGrp="1" noChangeArrowheads="1"/>
          </p:cNvSpPr>
          <p:nvPr>
            <p:ph type="title"/>
          </p:nvPr>
        </p:nvSpPr>
        <p:spPr>
          <a:xfrm>
            <a:off x="0" y="76200"/>
            <a:ext cx="6858000" cy="792163"/>
          </a:xfrm>
        </p:spPr>
        <p:txBody>
          <a:bodyPr/>
          <a:lstStyle/>
          <a:p>
            <a:pPr eaLnBrk="1" hangingPunct="1"/>
            <a:r>
              <a:rPr lang="en-US" altLang="en-US"/>
              <a:t>The Immigrant Experience</a:t>
            </a:r>
          </a:p>
        </p:txBody>
      </p:sp>
      <p:pic>
        <p:nvPicPr>
          <p:cNvPr id="71682" name="Picture 2">
            <a:extLst>
              <a:ext uri="{FF2B5EF4-FFF2-40B4-BE49-F238E27FC236}">
                <a16:creationId xmlns:a16="http://schemas.microsoft.com/office/drawing/2014/main" id="{C16E1805-0C6F-07E7-25B5-589DF4D21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63" y="608013"/>
            <a:ext cx="78200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a:extLst>
              <a:ext uri="{FF2B5EF4-FFF2-40B4-BE49-F238E27FC236}">
                <a16:creationId xmlns:a16="http://schemas.microsoft.com/office/drawing/2014/main" id="{F1CFB355-37B6-D1C9-A40C-249B36EEC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63" y="598488"/>
            <a:ext cx="5338762"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a:extLst>
              <a:ext uri="{FF2B5EF4-FFF2-40B4-BE49-F238E27FC236}">
                <a16:creationId xmlns:a16="http://schemas.microsoft.com/office/drawing/2014/main" id="{72046538-0F67-5712-45B8-89D5B1EDE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63" y="685800"/>
            <a:ext cx="7705725"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a:extLst>
              <a:ext uri="{FF2B5EF4-FFF2-40B4-BE49-F238E27FC236}">
                <a16:creationId xmlns:a16="http://schemas.microsoft.com/office/drawing/2014/main" id="{AD453FE9-652A-8E77-0436-7D45A989B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407988"/>
            <a:ext cx="768667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a:extLst>
              <a:ext uri="{FF2B5EF4-FFF2-40B4-BE49-F238E27FC236}">
                <a16:creationId xmlns:a16="http://schemas.microsoft.com/office/drawing/2014/main" id="{C511784D-4C94-75E1-8312-6C21996B6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38" y="704850"/>
            <a:ext cx="8142287"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BC8C843-1359-2E44-2CC6-B37A4C21D9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79513" y="284163"/>
            <a:ext cx="7610475"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nodeType="afterGroup">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childTnLst>
                          </p:cTn>
                        </p:par>
                        <p:par>
                          <p:cTn id="12" fill="hold" nodeType="afterGroup">
                            <p:stCondLst>
                              <p:cond delay="4000"/>
                            </p:stCondLst>
                            <p:childTnLst>
                              <p:par>
                                <p:cTn id="13" presetID="22" presetClass="entr" presetSubtype="8" fill="hold" nodeType="after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2000"/>
                                        <p:tgtEl>
                                          <p:spTgt spid="3">
                                            <p:txEl>
                                              <p:pRg st="1" end="1"/>
                                            </p:txEl>
                                          </p:spTgt>
                                        </p:tgtEl>
                                      </p:cBhvr>
                                    </p:animEffect>
                                  </p:childTnLst>
                                </p:cTn>
                              </p:par>
                            </p:childTnLst>
                          </p:cTn>
                        </p:par>
                        <p:par>
                          <p:cTn id="16" fill="hold" nodeType="afterGroup">
                            <p:stCondLst>
                              <p:cond delay="7000"/>
                            </p:stCondLst>
                            <p:childTnLst>
                              <p:par>
                                <p:cTn id="17" presetID="22" presetClass="entr" presetSubtype="8" fill="hold"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2000"/>
                                        <p:tgtEl>
                                          <p:spTgt spid="3">
                                            <p:txEl>
                                              <p:pRg st="2" end="2"/>
                                            </p:txEl>
                                          </p:spTgt>
                                        </p:tgtEl>
                                      </p:cBhvr>
                                    </p:animEffect>
                                  </p:childTnLst>
                                </p:cTn>
                              </p:par>
                            </p:childTnLst>
                          </p:cTn>
                        </p:par>
                        <p:par>
                          <p:cTn id="20" fill="hold" nodeType="afterGroup">
                            <p:stCondLst>
                              <p:cond delay="10000"/>
                            </p:stCondLst>
                            <p:childTnLst>
                              <p:par>
                                <p:cTn id="21" presetID="22" presetClass="entr" presetSubtype="8" fill="hold" nodeType="afterEffect">
                                  <p:stCondLst>
                                    <p:cond delay="10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left)">
                                      <p:cBhvr>
                                        <p:cTn id="23" dur="2000"/>
                                        <p:tgtEl>
                                          <p:spTgt spid="3">
                                            <p:txEl>
                                              <p:pRg st="3" end="3"/>
                                            </p:txEl>
                                          </p:spTgt>
                                        </p:tgtEl>
                                      </p:cBhvr>
                                    </p:animEffect>
                                  </p:childTnLst>
                                </p:cTn>
                              </p:par>
                            </p:childTnLst>
                          </p:cTn>
                        </p:par>
                        <p:par>
                          <p:cTn id="24" fill="hold" nodeType="afterGroup">
                            <p:stCondLst>
                              <p:cond delay="13000"/>
                            </p:stCondLst>
                            <p:childTnLst>
                              <p:par>
                                <p:cTn id="25" presetID="22" presetClass="entr" presetSubtype="8" fill="hold" nodeType="afterEffect">
                                  <p:stCondLst>
                                    <p:cond delay="10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nodeType="clickEffect">
                                  <p:stCondLst>
                                    <p:cond delay="0"/>
                                  </p:stCondLst>
                                  <p:childTnLst>
                                    <p:set>
                                      <p:cBhvr>
                                        <p:cTn id="31" dur="1" fill="hold">
                                          <p:stCondLst>
                                            <p:cond delay="0"/>
                                          </p:stCondLst>
                                        </p:cTn>
                                        <p:tgtEl>
                                          <p:spTgt spid="71682"/>
                                        </p:tgtEl>
                                        <p:attrNameLst>
                                          <p:attrName>style.visibility</p:attrName>
                                        </p:attrNameLst>
                                      </p:cBhvr>
                                      <p:to>
                                        <p:strVal val="visible"/>
                                      </p:to>
                                    </p:set>
                                    <p:anim calcmode="lin" valueType="num">
                                      <p:cBhvr>
                                        <p:cTn id="32" dur="1000" fill="hold"/>
                                        <p:tgtEl>
                                          <p:spTgt spid="71682"/>
                                        </p:tgtEl>
                                        <p:attrNameLst>
                                          <p:attrName>ppt_w</p:attrName>
                                        </p:attrNameLst>
                                      </p:cBhvr>
                                      <p:tavLst>
                                        <p:tav tm="0">
                                          <p:val>
                                            <p:fltVal val="0"/>
                                          </p:val>
                                        </p:tav>
                                        <p:tav tm="100000">
                                          <p:val>
                                            <p:strVal val="#ppt_w"/>
                                          </p:val>
                                        </p:tav>
                                      </p:tavLst>
                                    </p:anim>
                                    <p:anim calcmode="lin" valueType="num">
                                      <p:cBhvr>
                                        <p:cTn id="33" dur="1000" fill="hold"/>
                                        <p:tgtEl>
                                          <p:spTgt spid="71682"/>
                                        </p:tgtEl>
                                        <p:attrNameLst>
                                          <p:attrName>ppt_h</p:attrName>
                                        </p:attrNameLst>
                                      </p:cBhvr>
                                      <p:tavLst>
                                        <p:tav tm="0">
                                          <p:val>
                                            <p:fltVal val="0"/>
                                          </p:val>
                                        </p:tav>
                                        <p:tav tm="100000">
                                          <p:val>
                                            <p:strVal val="#ppt_h"/>
                                          </p:val>
                                        </p:tav>
                                      </p:tavLst>
                                    </p:anim>
                                    <p:anim calcmode="lin" valueType="num">
                                      <p:cBhvr>
                                        <p:cTn id="34" dur="1000" fill="hold"/>
                                        <p:tgtEl>
                                          <p:spTgt spid="71682"/>
                                        </p:tgtEl>
                                        <p:attrNameLst>
                                          <p:attrName>style.rotation</p:attrName>
                                        </p:attrNameLst>
                                      </p:cBhvr>
                                      <p:tavLst>
                                        <p:tav tm="0">
                                          <p:val>
                                            <p:fltVal val="90"/>
                                          </p:val>
                                        </p:tav>
                                        <p:tav tm="100000">
                                          <p:val>
                                            <p:fltVal val="0"/>
                                          </p:val>
                                        </p:tav>
                                      </p:tavLst>
                                    </p:anim>
                                    <p:animEffect transition="in" filter="fade">
                                      <p:cBhvr>
                                        <p:cTn id="35" dur="1000"/>
                                        <p:tgtEl>
                                          <p:spTgt spid="71682"/>
                                        </p:tgtEl>
                                      </p:cBhvr>
                                    </p:animEffect>
                                  </p:childTnLst>
                                  <p:subTnLst>
                                    <p:set>
                                      <p:cBhvr override="childStyle">
                                        <p:cTn dur="1" fill="hold" display="0" masterRel="nextClick" afterEffect="1"/>
                                        <p:tgtEl>
                                          <p:spTgt spid="71682"/>
                                        </p:tgtEl>
                                        <p:attrNameLst>
                                          <p:attrName>style.visibility</p:attrName>
                                        </p:attrNameLst>
                                      </p:cBhvr>
                                      <p:to>
                                        <p:strVal val="hidden"/>
                                      </p:to>
                                    </p:set>
                                  </p:subTnLst>
                                </p:cTn>
                              </p:par>
                            </p:childTnLst>
                          </p:cTn>
                        </p:par>
                      </p:childTnLst>
                    </p:cTn>
                  </p:par>
                  <p:par>
                    <p:cTn id="36" fill="hold" nodeType="clickPar">
                      <p:stCondLst>
                        <p:cond delay="indefinite"/>
                      </p:stCondLst>
                      <p:childTnLst>
                        <p:par>
                          <p:cTn id="37" fill="hold" nodeType="withGroup">
                            <p:stCondLst>
                              <p:cond delay="0"/>
                            </p:stCondLst>
                            <p:childTnLst>
                              <p:par>
                                <p:cTn id="38" presetID="31" presetClass="entr" presetSubtype="0" fill="hold" nodeType="clickEffect">
                                  <p:stCondLst>
                                    <p:cond delay="0"/>
                                  </p:stCondLst>
                                  <p:childTnLst>
                                    <p:set>
                                      <p:cBhvr>
                                        <p:cTn id="39" dur="1" fill="hold">
                                          <p:stCondLst>
                                            <p:cond delay="0"/>
                                          </p:stCondLst>
                                        </p:cTn>
                                        <p:tgtEl>
                                          <p:spTgt spid="71683"/>
                                        </p:tgtEl>
                                        <p:attrNameLst>
                                          <p:attrName>style.visibility</p:attrName>
                                        </p:attrNameLst>
                                      </p:cBhvr>
                                      <p:to>
                                        <p:strVal val="visible"/>
                                      </p:to>
                                    </p:set>
                                    <p:anim calcmode="lin" valueType="num">
                                      <p:cBhvr>
                                        <p:cTn id="40" dur="1000" fill="hold"/>
                                        <p:tgtEl>
                                          <p:spTgt spid="71683"/>
                                        </p:tgtEl>
                                        <p:attrNameLst>
                                          <p:attrName>ppt_w</p:attrName>
                                        </p:attrNameLst>
                                      </p:cBhvr>
                                      <p:tavLst>
                                        <p:tav tm="0">
                                          <p:val>
                                            <p:fltVal val="0"/>
                                          </p:val>
                                        </p:tav>
                                        <p:tav tm="100000">
                                          <p:val>
                                            <p:strVal val="#ppt_w"/>
                                          </p:val>
                                        </p:tav>
                                      </p:tavLst>
                                    </p:anim>
                                    <p:anim calcmode="lin" valueType="num">
                                      <p:cBhvr>
                                        <p:cTn id="41" dur="1000" fill="hold"/>
                                        <p:tgtEl>
                                          <p:spTgt spid="71683"/>
                                        </p:tgtEl>
                                        <p:attrNameLst>
                                          <p:attrName>ppt_h</p:attrName>
                                        </p:attrNameLst>
                                      </p:cBhvr>
                                      <p:tavLst>
                                        <p:tav tm="0">
                                          <p:val>
                                            <p:fltVal val="0"/>
                                          </p:val>
                                        </p:tav>
                                        <p:tav tm="100000">
                                          <p:val>
                                            <p:strVal val="#ppt_h"/>
                                          </p:val>
                                        </p:tav>
                                      </p:tavLst>
                                    </p:anim>
                                    <p:anim calcmode="lin" valueType="num">
                                      <p:cBhvr>
                                        <p:cTn id="42" dur="1000" fill="hold"/>
                                        <p:tgtEl>
                                          <p:spTgt spid="71683"/>
                                        </p:tgtEl>
                                        <p:attrNameLst>
                                          <p:attrName>style.rotation</p:attrName>
                                        </p:attrNameLst>
                                      </p:cBhvr>
                                      <p:tavLst>
                                        <p:tav tm="0">
                                          <p:val>
                                            <p:fltVal val="90"/>
                                          </p:val>
                                        </p:tav>
                                        <p:tav tm="100000">
                                          <p:val>
                                            <p:fltVal val="0"/>
                                          </p:val>
                                        </p:tav>
                                      </p:tavLst>
                                    </p:anim>
                                    <p:animEffect transition="in" filter="fade">
                                      <p:cBhvr>
                                        <p:cTn id="43" dur="1000"/>
                                        <p:tgtEl>
                                          <p:spTgt spid="71683"/>
                                        </p:tgtEl>
                                      </p:cBhvr>
                                    </p:animEffect>
                                  </p:childTnLst>
                                  <p:subTnLst>
                                    <p:set>
                                      <p:cBhvr override="childStyle">
                                        <p:cTn dur="1" fill="hold" display="0" masterRel="nextClick" afterEffect="1"/>
                                        <p:tgtEl>
                                          <p:spTgt spid="71683"/>
                                        </p:tgtEl>
                                        <p:attrNameLst>
                                          <p:attrName>style.visibility</p:attrName>
                                        </p:attrNameLst>
                                      </p:cBhvr>
                                      <p:to>
                                        <p:strVal val="hidden"/>
                                      </p:to>
                                    </p:set>
                                  </p:subTnLst>
                                </p:cTn>
                              </p:par>
                            </p:childTnLst>
                          </p:cTn>
                        </p:par>
                      </p:childTnLst>
                    </p:cTn>
                  </p:par>
                  <p:par>
                    <p:cTn id="44" fill="hold" nodeType="clickPar">
                      <p:stCondLst>
                        <p:cond delay="indefinite"/>
                      </p:stCondLst>
                      <p:childTnLst>
                        <p:par>
                          <p:cTn id="45" fill="hold" nodeType="withGroup">
                            <p:stCondLst>
                              <p:cond delay="0"/>
                            </p:stCondLst>
                            <p:childTnLst>
                              <p:par>
                                <p:cTn id="46" presetID="31" presetClass="entr" presetSubtype="0" fill="hold" nodeType="clickEffect">
                                  <p:stCondLst>
                                    <p:cond delay="0"/>
                                  </p:stCondLst>
                                  <p:childTnLst>
                                    <p:set>
                                      <p:cBhvr>
                                        <p:cTn id="47" dur="1" fill="hold">
                                          <p:stCondLst>
                                            <p:cond delay="0"/>
                                          </p:stCondLst>
                                        </p:cTn>
                                        <p:tgtEl>
                                          <p:spTgt spid="71684"/>
                                        </p:tgtEl>
                                        <p:attrNameLst>
                                          <p:attrName>style.visibility</p:attrName>
                                        </p:attrNameLst>
                                      </p:cBhvr>
                                      <p:to>
                                        <p:strVal val="visible"/>
                                      </p:to>
                                    </p:set>
                                    <p:anim calcmode="lin" valueType="num">
                                      <p:cBhvr>
                                        <p:cTn id="48" dur="1000" fill="hold"/>
                                        <p:tgtEl>
                                          <p:spTgt spid="71684"/>
                                        </p:tgtEl>
                                        <p:attrNameLst>
                                          <p:attrName>ppt_w</p:attrName>
                                        </p:attrNameLst>
                                      </p:cBhvr>
                                      <p:tavLst>
                                        <p:tav tm="0">
                                          <p:val>
                                            <p:fltVal val="0"/>
                                          </p:val>
                                        </p:tav>
                                        <p:tav tm="100000">
                                          <p:val>
                                            <p:strVal val="#ppt_w"/>
                                          </p:val>
                                        </p:tav>
                                      </p:tavLst>
                                    </p:anim>
                                    <p:anim calcmode="lin" valueType="num">
                                      <p:cBhvr>
                                        <p:cTn id="49" dur="1000" fill="hold"/>
                                        <p:tgtEl>
                                          <p:spTgt spid="71684"/>
                                        </p:tgtEl>
                                        <p:attrNameLst>
                                          <p:attrName>ppt_h</p:attrName>
                                        </p:attrNameLst>
                                      </p:cBhvr>
                                      <p:tavLst>
                                        <p:tav tm="0">
                                          <p:val>
                                            <p:fltVal val="0"/>
                                          </p:val>
                                        </p:tav>
                                        <p:tav tm="100000">
                                          <p:val>
                                            <p:strVal val="#ppt_h"/>
                                          </p:val>
                                        </p:tav>
                                      </p:tavLst>
                                    </p:anim>
                                    <p:anim calcmode="lin" valueType="num">
                                      <p:cBhvr>
                                        <p:cTn id="50" dur="1000" fill="hold"/>
                                        <p:tgtEl>
                                          <p:spTgt spid="71684"/>
                                        </p:tgtEl>
                                        <p:attrNameLst>
                                          <p:attrName>style.rotation</p:attrName>
                                        </p:attrNameLst>
                                      </p:cBhvr>
                                      <p:tavLst>
                                        <p:tav tm="0">
                                          <p:val>
                                            <p:fltVal val="90"/>
                                          </p:val>
                                        </p:tav>
                                        <p:tav tm="100000">
                                          <p:val>
                                            <p:fltVal val="0"/>
                                          </p:val>
                                        </p:tav>
                                      </p:tavLst>
                                    </p:anim>
                                    <p:animEffect transition="in" filter="fade">
                                      <p:cBhvr>
                                        <p:cTn id="51" dur="1000"/>
                                        <p:tgtEl>
                                          <p:spTgt spid="71684"/>
                                        </p:tgtEl>
                                      </p:cBhvr>
                                    </p:animEffect>
                                  </p:childTnLst>
                                  <p:subTnLst>
                                    <p:set>
                                      <p:cBhvr override="childStyle">
                                        <p:cTn dur="1" fill="hold" display="0" masterRel="nextClick" afterEffect="1"/>
                                        <p:tgtEl>
                                          <p:spTgt spid="71684"/>
                                        </p:tgtEl>
                                        <p:attrNameLst>
                                          <p:attrName>style.visibility</p:attrName>
                                        </p:attrNameLst>
                                      </p:cBhvr>
                                      <p:to>
                                        <p:strVal val="hidden"/>
                                      </p:to>
                                    </p:set>
                                  </p:subTnLst>
                                </p:cTn>
                              </p:par>
                            </p:childTnLst>
                          </p:cTn>
                        </p:par>
                      </p:childTnLst>
                    </p:cTn>
                  </p:par>
                  <p:par>
                    <p:cTn id="52" fill="hold" nodeType="clickPar">
                      <p:stCondLst>
                        <p:cond delay="indefinite"/>
                      </p:stCondLst>
                      <p:childTnLst>
                        <p:par>
                          <p:cTn id="53" fill="hold" nodeType="withGroup">
                            <p:stCondLst>
                              <p:cond delay="0"/>
                            </p:stCondLst>
                            <p:childTnLst>
                              <p:par>
                                <p:cTn id="54" presetID="31" presetClass="entr" presetSubtype="0" fill="hold" nodeType="clickEffect">
                                  <p:stCondLst>
                                    <p:cond delay="0"/>
                                  </p:stCondLst>
                                  <p:childTnLst>
                                    <p:set>
                                      <p:cBhvr>
                                        <p:cTn id="55" dur="1" fill="hold">
                                          <p:stCondLst>
                                            <p:cond delay="0"/>
                                          </p:stCondLst>
                                        </p:cTn>
                                        <p:tgtEl>
                                          <p:spTgt spid="71685"/>
                                        </p:tgtEl>
                                        <p:attrNameLst>
                                          <p:attrName>style.visibility</p:attrName>
                                        </p:attrNameLst>
                                      </p:cBhvr>
                                      <p:to>
                                        <p:strVal val="visible"/>
                                      </p:to>
                                    </p:set>
                                    <p:anim calcmode="lin" valueType="num">
                                      <p:cBhvr>
                                        <p:cTn id="56" dur="1000" fill="hold"/>
                                        <p:tgtEl>
                                          <p:spTgt spid="71685"/>
                                        </p:tgtEl>
                                        <p:attrNameLst>
                                          <p:attrName>ppt_w</p:attrName>
                                        </p:attrNameLst>
                                      </p:cBhvr>
                                      <p:tavLst>
                                        <p:tav tm="0">
                                          <p:val>
                                            <p:fltVal val="0"/>
                                          </p:val>
                                        </p:tav>
                                        <p:tav tm="100000">
                                          <p:val>
                                            <p:strVal val="#ppt_w"/>
                                          </p:val>
                                        </p:tav>
                                      </p:tavLst>
                                    </p:anim>
                                    <p:anim calcmode="lin" valueType="num">
                                      <p:cBhvr>
                                        <p:cTn id="57" dur="1000" fill="hold"/>
                                        <p:tgtEl>
                                          <p:spTgt spid="71685"/>
                                        </p:tgtEl>
                                        <p:attrNameLst>
                                          <p:attrName>ppt_h</p:attrName>
                                        </p:attrNameLst>
                                      </p:cBhvr>
                                      <p:tavLst>
                                        <p:tav tm="0">
                                          <p:val>
                                            <p:fltVal val="0"/>
                                          </p:val>
                                        </p:tav>
                                        <p:tav tm="100000">
                                          <p:val>
                                            <p:strVal val="#ppt_h"/>
                                          </p:val>
                                        </p:tav>
                                      </p:tavLst>
                                    </p:anim>
                                    <p:anim calcmode="lin" valueType="num">
                                      <p:cBhvr>
                                        <p:cTn id="58" dur="1000" fill="hold"/>
                                        <p:tgtEl>
                                          <p:spTgt spid="71685"/>
                                        </p:tgtEl>
                                        <p:attrNameLst>
                                          <p:attrName>style.rotation</p:attrName>
                                        </p:attrNameLst>
                                      </p:cBhvr>
                                      <p:tavLst>
                                        <p:tav tm="0">
                                          <p:val>
                                            <p:fltVal val="90"/>
                                          </p:val>
                                        </p:tav>
                                        <p:tav tm="100000">
                                          <p:val>
                                            <p:fltVal val="0"/>
                                          </p:val>
                                        </p:tav>
                                      </p:tavLst>
                                    </p:anim>
                                    <p:animEffect transition="in" filter="fade">
                                      <p:cBhvr>
                                        <p:cTn id="59" dur="1000"/>
                                        <p:tgtEl>
                                          <p:spTgt spid="71685"/>
                                        </p:tgtEl>
                                      </p:cBhvr>
                                    </p:animEffect>
                                  </p:childTnLst>
                                  <p:subTnLst>
                                    <p:set>
                                      <p:cBhvr override="childStyle">
                                        <p:cTn dur="1" fill="hold" display="0" masterRel="nextClick" afterEffect="1"/>
                                        <p:tgtEl>
                                          <p:spTgt spid="71685"/>
                                        </p:tgtEl>
                                        <p:attrNameLst>
                                          <p:attrName>style.visibility</p:attrName>
                                        </p:attrNameLst>
                                      </p:cBhvr>
                                      <p:to>
                                        <p:strVal val="hidden"/>
                                      </p:to>
                                    </p:set>
                                  </p:subTnLst>
                                </p:cTn>
                              </p:par>
                            </p:childTnLst>
                          </p:cTn>
                        </p:par>
                      </p:childTnLst>
                    </p:cTn>
                  </p:par>
                  <p:par>
                    <p:cTn id="60" fill="hold" nodeType="clickPar">
                      <p:stCondLst>
                        <p:cond delay="indefinite"/>
                      </p:stCondLst>
                      <p:childTnLst>
                        <p:par>
                          <p:cTn id="61" fill="hold" nodeType="withGroup">
                            <p:stCondLst>
                              <p:cond delay="0"/>
                            </p:stCondLst>
                            <p:childTnLst>
                              <p:par>
                                <p:cTn id="62" presetID="31" presetClass="entr" presetSubtype="0" fill="hold" nodeType="clickEffect">
                                  <p:stCondLst>
                                    <p:cond delay="0"/>
                                  </p:stCondLst>
                                  <p:childTnLst>
                                    <p:set>
                                      <p:cBhvr>
                                        <p:cTn id="63" dur="1" fill="hold">
                                          <p:stCondLst>
                                            <p:cond delay="0"/>
                                          </p:stCondLst>
                                        </p:cTn>
                                        <p:tgtEl>
                                          <p:spTgt spid="71686"/>
                                        </p:tgtEl>
                                        <p:attrNameLst>
                                          <p:attrName>style.visibility</p:attrName>
                                        </p:attrNameLst>
                                      </p:cBhvr>
                                      <p:to>
                                        <p:strVal val="visible"/>
                                      </p:to>
                                    </p:set>
                                    <p:anim calcmode="lin" valueType="num">
                                      <p:cBhvr>
                                        <p:cTn id="64" dur="1000" fill="hold"/>
                                        <p:tgtEl>
                                          <p:spTgt spid="71686"/>
                                        </p:tgtEl>
                                        <p:attrNameLst>
                                          <p:attrName>ppt_w</p:attrName>
                                        </p:attrNameLst>
                                      </p:cBhvr>
                                      <p:tavLst>
                                        <p:tav tm="0">
                                          <p:val>
                                            <p:fltVal val="0"/>
                                          </p:val>
                                        </p:tav>
                                        <p:tav tm="100000">
                                          <p:val>
                                            <p:strVal val="#ppt_w"/>
                                          </p:val>
                                        </p:tav>
                                      </p:tavLst>
                                    </p:anim>
                                    <p:anim calcmode="lin" valueType="num">
                                      <p:cBhvr>
                                        <p:cTn id="65" dur="1000" fill="hold"/>
                                        <p:tgtEl>
                                          <p:spTgt spid="71686"/>
                                        </p:tgtEl>
                                        <p:attrNameLst>
                                          <p:attrName>ppt_h</p:attrName>
                                        </p:attrNameLst>
                                      </p:cBhvr>
                                      <p:tavLst>
                                        <p:tav tm="0">
                                          <p:val>
                                            <p:fltVal val="0"/>
                                          </p:val>
                                        </p:tav>
                                        <p:tav tm="100000">
                                          <p:val>
                                            <p:strVal val="#ppt_h"/>
                                          </p:val>
                                        </p:tav>
                                      </p:tavLst>
                                    </p:anim>
                                    <p:anim calcmode="lin" valueType="num">
                                      <p:cBhvr>
                                        <p:cTn id="66" dur="1000" fill="hold"/>
                                        <p:tgtEl>
                                          <p:spTgt spid="71686"/>
                                        </p:tgtEl>
                                        <p:attrNameLst>
                                          <p:attrName>style.rotation</p:attrName>
                                        </p:attrNameLst>
                                      </p:cBhvr>
                                      <p:tavLst>
                                        <p:tav tm="0">
                                          <p:val>
                                            <p:fltVal val="90"/>
                                          </p:val>
                                        </p:tav>
                                        <p:tav tm="100000">
                                          <p:val>
                                            <p:fltVal val="0"/>
                                          </p:val>
                                        </p:tav>
                                      </p:tavLst>
                                    </p:anim>
                                    <p:animEffect transition="in" filter="fade">
                                      <p:cBhvr>
                                        <p:cTn id="67" dur="1000"/>
                                        <p:tgtEl>
                                          <p:spTgt spid="71686"/>
                                        </p:tgtEl>
                                      </p:cBhvr>
                                    </p:animEffect>
                                  </p:childTnLst>
                                  <p:subTnLst>
                                    <p:set>
                                      <p:cBhvr override="childStyle">
                                        <p:cTn dur="1" fill="hold" display="0" masterRel="nextClick" afterEffect="1"/>
                                        <p:tgtEl>
                                          <p:spTgt spid="71686"/>
                                        </p:tgtEl>
                                        <p:attrNameLst>
                                          <p:attrName>style.visibility</p:attrName>
                                        </p:attrNameLst>
                                      </p:cBhvr>
                                      <p:to>
                                        <p:strVal val="hidden"/>
                                      </p:to>
                                    </p:set>
                                  </p:subTnLst>
                                </p:cTn>
                              </p:par>
                            </p:childTnLst>
                          </p:cTn>
                        </p:par>
                      </p:childTnLst>
                    </p:cTn>
                  </p:par>
                  <p:par>
                    <p:cTn id="68" fill="hold" nodeType="clickPar">
                      <p:stCondLst>
                        <p:cond delay="indefinite"/>
                      </p:stCondLst>
                      <p:childTnLst>
                        <p:par>
                          <p:cTn id="69" fill="hold" nodeType="withGroup">
                            <p:stCondLst>
                              <p:cond delay="0"/>
                            </p:stCondLst>
                            <p:childTnLst>
                              <p:par>
                                <p:cTn id="70" presetID="31" presetClass="entr" presetSubtype="0"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1000" fill="hold"/>
                                        <p:tgtEl>
                                          <p:spTgt spid="2"/>
                                        </p:tgtEl>
                                        <p:attrNameLst>
                                          <p:attrName>ppt_w</p:attrName>
                                        </p:attrNameLst>
                                      </p:cBhvr>
                                      <p:tavLst>
                                        <p:tav tm="0">
                                          <p:val>
                                            <p:fltVal val="0"/>
                                          </p:val>
                                        </p:tav>
                                        <p:tav tm="100000">
                                          <p:val>
                                            <p:strVal val="#ppt_w"/>
                                          </p:val>
                                        </p:tav>
                                      </p:tavLst>
                                    </p:anim>
                                    <p:anim calcmode="lin" valueType="num">
                                      <p:cBhvr>
                                        <p:cTn id="73" dur="1000" fill="hold"/>
                                        <p:tgtEl>
                                          <p:spTgt spid="2"/>
                                        </p:tgtEl>
                                        <p:attrNameLst>
                                          <p:attrName>ppt_h</p:attrName>
                                        </p:attrNameLst>
                                      </p:cBhvr>
                                      <p:tavLst>
                                        <p:tav tm="0">
                                          <p:val>
                                            <p:fltVal val="0"/>
                                          </p:val>
                                        </p:tav>
                                        <p:tav tm="100000">
                                          <p:val>
                                            <p:strVal val="#ppt_h"/>
                                          </p:val>
                                        </p:tav>
                                      </p:tavLst>
                                    </p:anim>
                                    <p:anim calcmode="lin" valueType="num">
                                      <p:cBhvr>
                                        <p:cTn id="74" dur="1000" fill="hold"/>
                                        <p:tgtEl>
                                          <p:spTgt spid="2"/>
                                        </p:tgtEl>
                                        <p:attrNameLst>
                                          <p:attrName>style.rotation</p:attrName>
                                        </p:attrNameLst>
                                      </p:cBhvr>
                                      <p:tavLst>
                                        <p:tav tm="0">
                                          <p:val>
                                            <p:fltVal val="90"/>
                                          </p:val>
                                        </p:tav>
                                        <p:tav tm="100000">
                                          <p:val>
                                            <p:fltVal val="0"/>
                                          </p:val>
                                        </p:tav>
                                      </p:tavLst>
                                    </p:anim>
                                    <p:animEffect transition="in" filter="fade">
                                      <p:cBhvr>
                                        <p:cTn id="7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B80ED-7FFE-A191-02B8-EE426539E98B}"/>
              </a:ext>
            </a:extLst>
          </p:cNvPr>
          <p:cNvSpPr>
            <a:spLocks noGrp="1" noChangeArrowheads="1"/>
          </p:cNvSpPr>
          <p:nvPr>
            <p:ph type="title"/>
          </p:nvPr>
        </p:nvSpPr>
        <p:spPr>
          <a:xfrm>
            <a:off x="615892" y="0"/>
            <a:ext cx="8229600" cy="351959"/>
          </a:xfrm>
        </p:spPr>
        <p:txBody>
          <a:bodyPr/>
          <a:lstStyle/>
          <a:p>
            <a:r>
              <a:rPr lang="en-US" altLang="en-US" sz="2800" b="1" dirty="0"/>
              <a:t>Push Pull Factors of Immigration</a:t>
            </a:r>
          </a:p>
        </p:txBody>
      </p:sp>
      <p:pic>
        <p:nvPicPr>
          <p:cNvPr id="4" name="Content Placeholder 3">
            <a:extLst>
              <a:ext uri="{FF2B5EF4-FFF2-40B4-BE49-F238E27FC236}">
                <a16:creationId xmlns:a16="http://schemas.microsoft.com/office/drawing/2014/main" id="{D22303B5-AC9C-BA76-45AF-495210576F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448811"/>
            <a:ext cx="8839200" cy="4700820"/>
          </a:xfrm>
        </p:spPr>
      </p:pic>
      <p:sp>
        <p:nvSpPr>
          <p:cNvPr id="5" name="TextBox 4">
            <a:extLst>
              <a:ext uri="{FF2B5EF4-FFF2-40B4-BE49-F238E27FC236}">
                <a16:creationId xmlns:a16="http://schemas.microsoft.com/office/drawing/2014/main" id="{EFC26058-4CDA-B308-8826-66FB250B5B8C}"/>
              </a:ext>
            </a:extLst>
          </p:cNvPr>
          <p:cNvSpPr txBox="1"/>
          <p:nvPr/>
        </p:nvSpPr>
        <p:spPr>
          <a:xfrm>
            <a:off x="685800" y="5105400"/>
            <a:ext cx="3651308" cy="1569660"/>
          </a:xfrm>
          <a:prstGeom prst="rect">
            <a:avLst/>
          </a:prstGeom>
          <a:noFill/>
        </p:spPr>
        <p:txBody>
          <a:bodyPr wrap="square">
            <a:spAutoFit/>
          </a:bodyPr>
          <a:lstStyle/>
          <a:p>
            <a:pPr marL="342900" indent="-342900">
              <a:buClr>
                <a:srgbClr val="FF0000"/>
              </a:buClr>
              <a:buFont typeface="Arial" panose="020B0604020202020204" pitchFamily="34" charset="0"/>
              <a:buChar char="•"/>
            </a:pPr>
            <a:r>
              <a:rPr lang="en-US" sz="2400" dirty="0"/>
              <a:t>Fleeing crop failure</a:t>
            </a:r>
          </a:p>
          <a:p>
            <a:pPr marL="342900" indent="-342900">
              <a:buClr>
                <a:srgbClr val="FF0000"/>
              </a:buClr>
              <a:buFont typeface="Arial" panose="020B0604020202020204" pitchFamily="34" charset="0"/>
              <a:buChar char="•"/>
            </a:pPr>
            <a:r>
              <a:rPr lang="en-US" sz="2400" dirty="0"/>
              <a:t>land and job shortages</a:t>
            </a:r>
          </a:p>
          <a:p>
            <a:pPr marL="342900" indent="-342900">
              <a:buClr>
                <a:srgbClr val="FF0000"/>
              </a:buClr>
              <a:buFont typeface="Arial" panose="020B0604020202020204" pitchFamily="34" charset="0"/>
              <a:buChar char="•"/>
            </a:pPr>
            <a:r>
              <a:rPr lang="en-US" sz="2400" dirty="0"/>
              <a:t>rising taxes</a:t>
            </a:r>
          </a:p>
          <a:p>
            <a:pPr marL="342900" indent="-342900">
              <a:buClr>
                <a:srgbClr val="FF0000"/>
              </a:buClr>
              <a:buFont typeface="Arial" panose="020B0604020202020204" pitchFamily="34" charset="0"/>
              <a:buChar char="•"/>
            </a:pPr>
            <a:r>
              <a:rPr lang="en-US" sz="2400" dirty="0"/>
              <a:t>famine</a:t>
            </a:r>
          </a:p>
        </p:txBody>
      </p:sp>
      <p:sp>
        <p:nvSpPr>
          <p:cNvPr id="7" name="Rectangle 6">
            <a:extLst>
              <a:ext uri="{FF2B5EF4-FFF2-40B4-BE49-F238E27FC236}">
                <a16:creationId xmlns:a16="http://schemas.microsoft.com/office/drawing/2014/main" id="{0D49AEFE-F946-08B6-43B3-8B20DA0042FD}"/>
              </a:ext>
            </a:extLst>
          </p:cNvPr>
          <p:cNvSpPr/>
          <p:nvPr/>
        </p:nvSpPr>
        <p:spPr>
          <a:xfrm>
            <a:off x="617400" y="5044391"/>
            <a:ext cx="3657147" cy="16612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EEB969-2E69-33E8-6313-2C27391693F9}"/>
              </a:ext>
            </a:extLst>
          </p:cNvPr>
          <p:cNvSpPr/>
          <p:nvPr/>
        </p:nvSpPr>
        <p:spPr>
          <a:xfrm flipV="1">
            <a:off x="617400" y="5008547"/>
            <a:ext cx="3649800" cy="141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FADB96-C54D-42EE-F28D-ABA9404252A3}"/>
              </a:ext>
            </a:extLst>
          </p:cNvPr>
          <p:cNvSpPr/>
          <p:nvPr/>
        </p:nvSpPr>
        <p:spPr>
          <a:xfrm flipV="1">
            <a:off x="624747" y="5008547"/>
            <a:ext cx="3649800" cy="141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69935EE-F2E6-9188-6CC7-64AF75C818CB}"/>
              </a:ext>
            </a:extLst>
          </p:cNvPr>
          <p:cNvSpPr>
            <a:spLocks noGrp="1" noChangeArrowheads="1"/>
          </p:cNvSpPr>
          <p:nvPr>
            <p:ph type="title"/>
          </p:nvPr>
        </p:nvSpPr>
        <p:spPr>
          <a:xfrm>
            <a:off x="457200" y="0"/>
            <a:ext cx="8229600" cy="914400"/>
          </a:xfrm>
        </p:spPr>
        <p:txBody>
          <a:bodyPr/>
          <a:lstStyle/>
          <a:p>
            <a:pPr eaLnBrk="1" hangingPunct="1"/>
            <a:r>
              <a:rPr lang="en-US" altLang="en-US" sz="2800"/>
              <a:t>Why Immigrants Came to USA- Pull Push Review</a:t>
            </a:r>
          </a:p>
        </p:txBody>
      </p:sp>
      <p:sp>
        <p:nvSpPr>
          <p:cNvPr id="25603" name="Rectangle 3">
            <a:extLst>
              <a:ext uri="{FF2B5EF4-FFF2-40B4-BE49-F238E27FC236}">
                <a16:creationId xmlns:a16="http://schemas.microsoft.com/office/drawing/2014/main" id="{8DD2852D-4F30-9F2C-A0BB-AEA16D8F2DE1}"/>
              </a:ext>
            </a:extLst>
          </p:cNvPr>
          <p:cNvSpPr>
            <a:spLocks noGrp="1" noChangeArrowheads="1"/>
          </p:cNvSpPr>
          <p:nvPr>
            <p:ph type="body" idx="1"/>
          </p:nvPr>
        </p:nvSpPr>
        <p:spPr>
          <a:xfrm>
            <a:off x="533400" y="3810000"/>
            <a:ext cx="8229600" cy="2773363"/>
          </a:xfrm>
          <a:solidFill>
            <a:srgbClr val="FFFF00">
              <a:alpha val="39999"/>
            </a:srgbClr>
          </a:solidFill>
        </p:spPr>
        <p:txBody>
          <a:bodyPr/>
          <a:lstStyle/>
          <a:p>
            <a:pPr eaLnBrk="1" hangingPunct="1"/>
            <a:r>
              <a:rPr lang="en-US" altLang="en-US" sz="2800" b="1">
                <a:solidFill>
                  <a:srgbClr val="0000FF"/>
                </a:solidFill>
              </a:rPr>
              <a:t>Push Factors – things that force people to leave their home country for another</a:t>
            </a:r>
          </a:p>
          <a:p>
            <a:pPr lvl="1" eaLnBrk="1" hangingPunct="1"/>
            <a:r>
              <a:rPr lang="en-US" altLang="en-US" sz="2000" b="1">
                <a:solidFill>
                  <a:srgbClr val="0000FF"/>
                </a:solidFill>
              </a:rPr>
              <a:t>Wars in their homelands</a:t>
            </a:r>
          </a:p>
          <a:p>
            <a:pPr lvl="1" eaLnBrk="1" hangingPunct="1"/>
            <a:r>
              <a:rPr lang="en-US" altLang="en-US" sz="2000" b="1">
                <a:solidFill>
                  <a:srgbClr val="0000FF"/>
                </a:solidFill>
              </a:rPr>
              <a:t>Famines (a severe lack of food)</a:t>
            </a:r>
          </a:p>
          <a:p>
            <a:pPr lvl="1" eaLnBrk="1" hangingPunct="1"/>
            <a:r>
              <a:rPr lang="en-US" altLang="en-US" sz="2000" b="1">
                <a:solidFill>
                  <a:srgbClr val="0000FF"/>
                </a:solidFill>
              </a:rPr>
              <a:t>Lack of quality jobs</a:t>
            </a:r>
          </a:p>
          <a:p>
            <a:pPr lvl="1" eaLnBrk="1" hangingPunct="1"/>
            <a:r>
              <a:rPr lang="en-US" altLang="en-US" sz="2000" b="1">
                <a:solidFill>
                  <a:srgbClr val="0000FF"/>
                </a:solidFill>
              </a:rPr>
              <a:t>Political unrest (bad leaders)</a:t>
            </a:r>
          </a:p>
          <a:p>
            <a:pPr lvl="1" eaLnBrk="1" hangingPunct="1"/>
            <a:r>
              <a:rPr lang="en-US" altLang="en-US" sz="2000" b="1">
                <a:solidFill>
                  <a:srgbClr val="0000FF"/>
                </a:solidFill>
              </a:rPr>
              <a:t>Religious differences</a:t>
            </a:r>
          </a:p>
        </p:txBody>
      </p:sp>
      <p:sp>
        <p:nvSpPr>
          <p:cNvPr id="25604" name="Rectangle 4">
            <a:extLst>
              <a:ext uri="{FF2B5EF4-FFF2-40B4-BE49-F238E27FC236}">
                <a16:creationId xmlns:a16="http://schemas.microsoft.com/office/drawing/2014/main" id="{EE025A67-5187-A1FA-C8DC-F5518700D7E1}"/>
              </a:ext>
            </a:extLst>
          </p:cNvPr>
          <p:cNvSpPr>
            <a:spLocks noChangeArrowheads="1"/>
          </p:cNvSpPr>
          <p:nvPr/>
        </p:nvSpPr>
        <p:spPr bwMode="auto">
          <a:xfrm>
            <a:off x="533400" y="914400"/>
            <a:ext cx="8229600" cy="2743200"/>
          </a:xfrm>
          <a:prstGeom prst="rect">
            <a:avLst/>
          </a:prstGeom>
          <a:solidFill>
            <a:srgbClr val="FFFF00">
              <a:alpha val="3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800" b="1">
                <a:solidFill>
                  <a:srgbClr val="0000FF"/>
                </a:solidFill>
              </a:rPr>
              <a:t>Pull Factors – things that make a person want to move to another country</a:t>
            </a:r>
          </a:p>
          <a:p>
            <a:pPr lvl="1" eaLnBrk="1" hangingPunct="1">
              <a:lnSpc>
                <a:spcPct val="90000"/>
              </a:lnSpc>
            </a:pPr>
            <a:r>
              <a:rPr lang="en-US" altLang="en-US" sz="2000" b="1">
                <a:solidFill>
                  <a:srgbClr val="0000FF"/>
                </a:solidFill>
              </a:rPr>
              <a:t>Religious freedoms </a:t>
            </a:r>
          </a:p>
          <a:p>
            <a:pPr lvl="1" eaLnBrk="1" hangingPunct="1">
              <a:lnSpc>
                <a:spcPct val="90000"/>
              </a:lnSpc>
            </a:pPr>
            <a:r>
              <a:rPr lang="en-US" altLang="en-US" sz="2000" b="1">
                <a:solidFill>
                  <a:srgbClr val="0000FF"/>
                </a:solidFill>
              </a:rPr>
              <a:t>Job opportunities in factories, Transcontinental Railroad, gold mines, etc.</a:t>
            </a:r>
          </a:p>
          <a:p>
            <a:pPr lvl="1" eaLnBrk="1" hangingPunct="1">
              <a:lnSpc>
                <a:spcPct val="90000"/>
              </a:lnSpc>
            </a:pPr>
            <a:r>
              <a:rPr lang="en-US" altLang="en-US" sz="2000" b="1">
                <a:solidFill>
                  <a:srgbClr val="0000FF"/>
                </a:solidFill>
              </a:rPr>
              <a:t>Stable, democratic governments</a:t>
            </a:r>
          </a:p>
          <a:p>
            <a:pPr lvl="1" eaLnBrk="1" hangingPunct="1">
              <a:lnSpc>
                <a:spcPct val="90000"/>
              </a:lnSpc>
            </a:pPr>
            <a:r>
              <a:rPr lang="en-US" altLang="en-US" sz="2000" b="1">
                <a:solidFill>
                  <a:srgbClr val="0000FF"/>
                </a:solidFill>
              </a:rPr>
              <a:t>Hook up with family members already here</a:t>
            </a:r>
          </a:p>
          <a:p>
            <a:pPr lvl="1" eaLnBrk="1" hangingPunct="1">
              <a:lnSpc>
                <a:spcPct val="90000"/>
              </a:lnSpc>
            </a:pPr>
            <a:r>
              <a:rPr lang="en-US" altLang="en-US" sz="2000" b="1">
                <a:solidFill>
                  <a:srgbClr val="0000FF"/>
                </a:solidFill>
              </a:rPr>
              <a:t>Availability of cheap or free land</a:t>
            </a:r>
          </a:p>
        </p:txBody>
      </p:sp>
      <p:pic>
        <p:nvPicPr>
          <p:cNvPr id="30725" name="Picture 5">
            <a:extLst>
              <a:ext uri="{FF2B5EF4-FFF2-40B4-BE49-F238E27FC236}">
                <a16:creationId xmlns:a16="http://schemas.microsoft.com/office/drawing/2014/main" id="{6CEE2F7E-AD54-E947-912D-062EF3EE5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383F223B-725F-4F77-6649-E6FE8207AD5A}"/>
              </a:ext>
            </a:extLst>
          </p:cNvPr>
          <p:cNvSpPr/>
          <p:nvPr/>
        </p:nvSpPr>
        <p:spPr>
          <a:xfrm>
            <a:off x="3810000" y="2514600"/>
            <a:ext cx="1844675"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800" decel="100000"/>
                                        <p:tgtEl>
                                          <p:spTgt spid="25602"/>
                                        </p:tgtEl>
                                      </p:cBhvr>
                                    </p:animEffect>
                                    <p:anim calcmode="lin" valueType="num">
                                      <p:cBhvr>
                                        <p:cTn id="8" dur="800" decel="100000" fill="hold"/>
                                        <p:tgtEl>
                                          <p:spTgt spid="25602"/>
                                        </p:tgtEl>
                                        <p:attrNameLst>
                                          <p:attrName>style.rotation</p:attrName>
                                        </p:attrNameLst>
                                      </p:cBhvr>
                                      <p:tavLst>
                                        <p:tav tm="0">
                                          <p:val>
                                            <p:fltVal val="-90"/>
                                          </p:val>
                                        </p:tav>
                                        <p:tav tm="100000">
                                          <p:val>
                                            <p:fltVal val="0"/>
                                          </p:val>
                                        </p:tav>
                                      </p:tavLst>
                                    </p:anim>
                                    <p:anim calcmode="lin" valueType="num">
                                      <p:cBhvr>
                                        <p:cTn id="9" dur="800" decel="100000" fill="hold"/>
                                        <p:tgtEl>
                                          <p:spTgt spid="25602"/>
                                        </p:tgtEl>
                                        <p:attrNameLst>
                                          <p:attrName>ppt_x</p:attrName>
                                        </p:attrNameLst>
                                      </p:cBhvr>
                                      <p:tavLst>
                                        <p:tav tm="0">
                                          <p:val>
                                            <p:strVal val="#ppt_x+0.4"/>
                                          </p:val>
                                        </p:tav>
                                        <p:tav tm="100000">
                                          <p:val>
                                            <p:strVal val="#ppt_x-0.05"/>
                                          </p:val>
                                        </p:tav>
                                      </p:tavLst>
                                    </p:anim>
                                    <p:anim calcmode="lin" valueType="num">
                                      <p:cBhvr>
                                        <p:cTn id="10" dur="800" decel="100000" fill="hold"/>
                                        <p:tgtEl>
                                          <p:spTgt spid="2560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560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5602"/>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18" presetClass="entr" presetSubtype="6" fill="hold" nodeType="afterEffect">
                                  <p:stCondLst>
                                    <p:cond delay="0"/>
                                  </p:stCondLst>
                                  <p:childTnLst>
                                    <p:set>
                                      <p:cBhvr>
                                        <p:cTn id="15" dur="1" fill="hold">
                                          <p:stCondLst>
                                            <p:cond delay="0"/>
                                          </p:stCondLst>
                                        </p:cTn>
                                        <p:tgtEl>
                                          <p:spTgt spid="25604">
                                            <p:bg/>
                                          </p:spTgt>
                                        </p:tgtEl>
                                        <p:attrNameLst>
                                          <p:attrName>style.visibility</p:attrName>
                                        </p:attrNameLst>
                                      </p:cBhvr>
                                      <p:to>
                                        <p:strVal val="visible"/>
                                      </p:to>
                                    </p:set>
                                    <p:animEffect transition="in" filter="strips(downRight)">
                                      <p:cBhvr>
                                        <p:cTn id="16" dur="1000"/>
                                        <p:tgtEl>
                                          <p:spTgt spid="25604">
                                            <p:bg/>
                                          </p:spTgt>
                                        </p:tgtEl>
                                      </p:cBhvr>
                                    </p:animEffect>
                                  </p:childTnLst>
                                </p:cTn>
                              </p:par>
                            </p:childTnLst>
                          </p:cTn>
                        </p:par>
                        <p:par>
                          <p:cTn id="17" fill="hold" nodeType="afterGroup">
                            <p:stCondLst>
                              <p:cond delay="2000"/>
                            </p:stCondLst>
                            <p:childTnLst>
                              <p:par>
                                <p:cTn id="18" presetID="18" presetClass="entr" presetSubtype="6" fill="hold" nodeType="afterEffect">
                                  <p:stCondLst>
                                    <p:cond delay="500"/>
                                  </p:stCondLst>
                                  <p:childTnLst>
                                    <p:set>
                                      <p:cBhvr>
                                        <p:cTn id="19" dur="1" fill="hold">
                                          <p:stCondLst>
                                            <p:cond delay="0"/>
                                          </p:stCondLst>
                                        </p:cTn>
                                        <p:tgtEl>
                                          <p:spTgt spid="25604">
                                            <p:txEl>
                                              <p:pRg st="0" end="0"/>
                                            </p:txEl>
                                          </p:spTgt>
                                        </p:tgtEl>
                                        <p:attrNameLst>
                                          <p:attrName>style.visibility</p:attrName>
                                        </p:attrNameLst>
                                      </p:cBhvr>
                                      <p:to>
                                        <p:strVal val="visible"/>
                                      </p:to>
                                    </p:set>
                                    <p:animEffect transition="in" filter="strips(downRight)">
                                      <p:cBhvr>
                                        <p:cTn id="20" dur="1000"/>
                                        <p:tgtEl>
                                          <p:spTgt spid="25604">
                                            <p:txEl>
                                              <p:pRg st="0" end="0"/>
                                            </p:txEl>
                                          </p:spTgt>
                                        </p:tgtEl>
                                      </p:cBhvr>
                                    </p:animEffect>
                                  </p:childTnLst>
                                </p:cTn>
                              </p:par>
                            </p:childTnLst>
                          </p:cTn>
                        </p:par>
                        <p:par>
                          <p:cTn id="21" fill="hold" nodeType="afterGroup">
                            <p:stCondLst>
                              <p:cond delay="3500"/>
                            </p:stCondLst>
                            <p:childTnLst>
                              <p:par>
                                <p:cTn id="22" presetID="18" presetClass="entr" presetSubtype="6" fill="hold" nodeType="afterEffect">
                                  <p:stCondLst>
                                    <p:cond delay="500"/>
                                  </p:stCondLst>
                                  <p:childTnLst>
                                    <p:set>
                                      <p:cBhvr>
                                        <p:cTn id="23" dur="1" fill="hold">
                                          <p:stCondLst>
                                            <p:cond delay="0"/>
                                          </p:stCondLst>
                                        </p:cTn>
                                        <p:tgtEl>
                                          <p:spTgt spid="25604">
                                            <p:txEl>
                                              <p:pRg st="1" end="1"/>
                                            </p:txEl>
                                          </p:spTgt>
                                        </p:tgtEl>
                                        <p:attrNameLst>
                                          <p:attrName>style.visibility</p:attrName>
                                        </p:attrNameLst>
                                      </p:cBhvr>
                                      <p:to>
                                        <p:strVal val="visible"/>
                                      </p:to>
                                    </p:set>
                                    <p:animEffect transition="in" filter="strips(downRight)">
                                      <p:cBhvr>
                                        <p:cTn id="24" dur="1000"/>
                                        <p:tgtEl>
                                          <p:spTgt spid="25604">
                                            <p:txEl>
                                              <p:pRg st="1" end="1"/>
                                            </p:txEl>
                                          </p:spTgt>
                                        </p:tgtEl>
                                      </p:cBhvr>
                                    </p:animEffect>
                                  </p:childTnLst>
                                </p:cTn>
                              </p:par>
                            </p:childTnLst>
                          </p:cTn>
                        </p:par>
                        <p:par>
                          <p:cTn id="25" fill="hold" nodeType="afterGroup">
                            <p:stCondLst>
                              <p:cond delay="5000"/>
                            </p:stCondLst>
                            <p:childTnLst>
                              <p:par>
                                <p:cTn id="26" presetID="18" presetClass="entr" presetSubtype="6" fill="hold" nodeType="afterEffect">
                                  <p:stCondLst>
                                    <p:cond delay="500"/>
                                  </p:stCondLst>
                                  <p:childTnLst>
                                    <p:set>
                                      <p:cBhvr>
                                        <p:cTn id="27" dur="1" fill="hold">
                                          <p:stCondLst>
                                            <p:cond delay="0"/>
                                          </p:stCondLst>
                                        </p:cTn>
                                        <p:tgtEl>
                                          <p:spTgt spid="25604">
                                            <p:txEl>
                                              <p:pRg st="2" end="2"/>
                                            </p:txEl>
                                          </p:spTgt>
                                        </p:tgtEl>
                                        <p:attrNameLst>
                                          <p:attrName>style.visibility</p:attrName>
                                        </p:attrNameLst>
                                      </p:cBhvr>
                                      <p:to>
                                        <p:strVal val="visible"/>
                                      </p:to>
                                    </p:set>
                                    <p:animEffect transition="in" filter="strips(downRight)">
                                      <p:cBhvr>
                                        <p:cTn id="28" dur="1000"/>
                                        <p:tgtEl>
                                          <p:spTgt spid="25604">
                                            <p:txEl>
                                              <p:pRg st="2" end="2"/>
                                            </p:txEl>
                                          </p:spTgt>
                                        </p:tgtEl>
                                      </p:cBhvr>
                                    </p:animEffect>
                                  </p:childTnLst>
                                </p:cTn>
                              </p:par>
                            </p:childTnLst>
                          </p:cTn>
                        </p:par>
                        <p:par>
                          <p:cTn id="29" fill="hold" nodeType="afterGroup">
                            <p:stCondLst>
                              <p:cond delay="6500"/>
                            </p:stCondLst>
                            <p:childTnLst>
                              <p:par>
                                <p:cTn id="30" presetID="18" presetClass="entr" presetSubtype="6" fill="hold" nodeType="afterEffect">
                                  <p:stCondLst>
                                    <p:cond delay="500"/>
                                  </p:stCondLst>
                                  <p:childTnLst>
                                    <p:set>
                                      <p:cBhvr>
                                        <p:cTn id="31" dur="1" fill="hold">
                                          <p:stCondLst>
                                            <p:cond delay="0"/>
                                          </p:stCondLst>
                                        </p:cTn>
                                        <p:tgtEl>
                                          <p:spTgt spid="25604">
                                            <p:txEl>
                                              <p:pRg st="3" end="3"/>
                                            </p:txEl>
                                          </p:spTgt>
                                        </p:tgtEl>
                                        <p:attrNameLst>
                                          <p:attrName>style.visibility</p:attrName>
                                        </p:attrNameLst>
                                      </p:cBhvr>
                                      <p:to>
                                        <p:strVal val="visible"/>
                                      </p:to>
                                    </p:set>
                                    <p:animEffect transition="in" filter="strips(downRight)">
                                      <p:cBhvr>
                                        <p:cTn id="32" dur="1000"/>
                                        <p:tgtEl>
                                          <p:spTgt spid="25604">
                                            <p:txEl>
                                              <p:pRg st="3" end="3"/>
                                            </p:txEl>
                                          </p:spTgt>
                                        </p:tgtEl>
                                      </p:cBhvr>
                                    </p:animEffect>
                                  </p:childTnLst>
                                </p:cTn>
                              </p:par>
                            </p:childTnLst>
                          </p:cTn>
                        </p:par>
                        <p:par>
                          <p:cTn id="33" fill="hold" nodeType="afterGroup">
                            <p:stCondLst>
                              <p:cond delay="8000"/>
                            </p:stCondLst>
                            <p:childTnLst>
                              <p:par>
                                <p:cTn id="34" presetID="18" presetClass="entr" presetSubtype="6" fill="hold" nodeType="afterEffect">
                                  <p:stCondLst>
                                    <p:cond delay="500"/>
                                  </p:stCondLst>
                                  <p:childTnLst>
                                    <p:set>
                                      <p:cBhvr>
                                        <p:cTn id="35" dur="1" fill="hold">
                                          <p:stCondLst>
                                            <p:cond delay="0"/>
                                          </p:stCondLst>
                                        </p:cTn>
                                        <p:tgtEl>
                                          <p:spTgt spid="25604">
                                            <p:txEl>
                                              <p:pRg st="4" end="4"/>
                                            </p:txEl>
                                          </p:spTgt>
                                        </p:tgtEl>
                                        <p:attrNameLst>
                                          <p:attrName>style.visibility</p:attrName>
                                        </p:attrNameLst>
                                      </p:cBhvr>
                                      <p:to>
                                        <p:strVal val="visible"/>
                                      </p:to>
                                    </p:set>
                                    <p:animEffect transition="in" filter="strips(downRight)">
                                      <p:cBhvr>
                                        <p:cTn id="36" dur="1000"/>
                                        <p:tgtEl>
                                          <p:spTgt spid="25604">
                                            <p:txEl>
                                              <p:pRg st="4" end="4"/>
                                            </p:txEl>
                                          </p:spTgt>
                                        </p:tgtEl>
                                      </p:cBhvr>
                                    </p:animEffect>
                                  </p:childTnLst>
                                </p:cTn>
                              </p:par>
                            </p:childTnLst>
                          </p:cTn>
                        </p:par>
                        <p:par>
                          <p:cTn id="37" fill="hold" nodeType="afterGroup">
                            <p:stCondLst>
                              <p:cond delay="9500"/>
                            </p:stCondLst>
                            <p:childTnLst>
                              <p:par>
                                <p:cTn id="38" presetID="18" presetClass="entr" presetSubtype="6" fill="hold" nodeType="afterEffect">
                                  <p:stCondLst>
                                    <p:cond delay="500"/>
                                  </p:stCondLst>
                                  <p:childTnLst>
                                    <p:set>
                                      <p:cBhvr>
                                        <p:cTn id="39" dur="1" fill="hold">
                                          <p:stCondLst>
                                            <p:cond delay="0"/>
                                          </p:stCondLst>
                                        </p:cTn>
                                        <p:tgtEl>
                                          <p:spTgt spid="25604">
                                            <p:txEl>
                                              <p:pRg st="5" end="5"/>
                                            </p:txEl>
                                          </p:spTgt>
                                        </p:tgtEl>
                                        <p:attrNameLst>
                                          <p:attrName>style.visibility</p:attrName>
                                        </p:attrNameLst>
                                      </p:cBhvr>
                                      <p:to>
                                        <p:strVal val="visible"/>
                                      </p:to>
                                    </p:set>
                                    <p:animEffect transition="in" filter="strips(downRight)">
                                      <p:cBhvr>
                                        <p:cTn id="40" dur="1000"/>
                                        <p:tgtEl>
                                          <p:spTgt spid="25604">
                                            <p:txEl>
                                              <p:pRg st="5" end="5"/>
                                            </p:txEl>
                                          </p:spTgt>
                                        </p:tgtEl>
                                      </p:cBhvr>
                                    </p:animEffect>
                                  </p:childTnLst>
                                </p:cTn>
                              </p:par>
                            </p:childTnLst>
                          </p:cTn>
                        </p:par>
                        <p:par>
                          <p:cTn id="41" fill="hold" nodeType="afterGroup">
                            <p:stCondLst>
                              <p:cond delay="11000"/>
                            </p:stCondLst>
                            <p:childTnLst>
                              <p:par>
                                <p:cTn id="42" presetID="18" presetClass="entr" presetSubtype="6" fill="hold" nodeType="afterEffect">
                                  <p:stCondLst>
                                    <p:cond delay="500"/>
                                  </p:stCondLst>
                                  <p:childTnLst>
                                    <p:set>
                                      <p:cBhvr>
                                        <p:cTn id="43" dur="1" fill="hold">
                                          <p:stCondLst>
                                            <p:cond delay="0"/>
                                          </p:stCondLst>
                                        </p:cTn>
                                        <p:tgtEl>
                                          <p:spTgt spid="25603">
                                            <p:bg/>
                                          </p:spTgt>
                                        </p:tgtEl>
                                        <p:attrNameLst>
                                          <p:attrName>style.visibility</p:attrName>
                                        </p:attrNameLst>
                                      </p:cBhvr>
                                      <p:to>
                                        <p:strVal val="visible"/>
                                      </p:to>
                                    </p:set>
                                    <p:animEffect transition="in" filter="strips(downRight)">
                                      <p:cBhvr>
                                        <p:cTn id="44" dur="1000"/>
                                        <p:tgtEl>
                                          <p:spTgt spid="25603">
                                            <p:bg/>
                                          </p:spTgt>
                                        </p:tgtEl>
                                      </p:cBhvr>
                                    </p:animEffect>
                                  </p:childTnLst>
                                </p:cTn>
                              </p:par>
                            </p:childTnLst>
                          </p:cTn>
                        </p:par>
                        <p:par>
                          <p:cTn id="45" fill="hold" nodeType="afterGroup">
                            <p:stCondLst>
                              <p:cond delay="12500"/>
                            </p:stCondLst>
                            <p:childTnLst>
                              <p:par>
                                <p:cTn id="46" presetID="18" presetClass="entr" presetSubtype="6" fill="hold" nodeType="afterEffect">
                                  <p:stCondLst>
                                    <p:cond delay="500"/>
                                  </p:stCondLst>
                                  <p:childTnLst>
                                    <p:set>
                                      <p:cBhvr>
                                        <p:cTn id="47" dur="1" fill="hold">
                                          <p:stCondLst>
                                            <p:cond delay="0"/>
                                          </p:stCondLst>
                                        </p:cTn>
                                        <p:tgtEl>
                                          <p:spTgt spid="25603">
                                            <p:txEl>
                                              <p:pRg st="0" end="0"/>
                                            </p:txEl>
                                          </p:spTgt>
                                        </p:tgtEl>
                                        <p:attrNameLst>
                                          <p:attrName>style.visibility</p:attrName>
                                        </p:attrNameLst>
                                      </p:cBhvr>
                                      <p:to>
                                        <p:strVal val="visible"/>
                                      </p:to>
                                    </p:set>
                                    <p:animEffect transition="in" filter="strips(downRight)">
                                      <p:cBhvr>
                                        <p:cTn id="48" dur="1000"/>
                                        <p:tgtEl>
                                          <p:spTgt spid="25603">
                                            <p:txEl>
                                              <p:pRg st="0" end="0"/>
                                            </p:txEl>
                                          </p:spTgt>
                                        </p:tgtEl>
                                      </p:cBhvr>
                                    </p:animEffect>
                                  </p:childTnLst>
                                </p:cTn>
                              </p:par>
                            </p:childTnLst>
                          </p:cTn>
                        </p:par>
                        <p:par>
                          <p:cTn id="49" fill="hold" nodeType="afterGroup">
                            <p:stCondLst>
                              <p:cond delay="14000"/>
                            </p:stCondLst>
                            <p:childTnLst>
                              <p:par>
                                <p:cTn id="50" presetID="18" presetClass="entr" presetSubtype="6" fill="hold" nodeType="afterEffect">
                                  <p:stCondLst>
                                    <p:cond delay="500"/>
                                  </p:stCondLst>
                                  <p:childTnLst>
                                    <p:set>
                                      <p:cBhvr>
                                        <p:cTn id="51" dur="1" fill="hold">
                                          <p:stCondLst>
                                            <p:cond delay="0"/>
                                          </p:stCondLst>
                                        </p:cTn>
                                        <p:tgtEl>
                                          <p:spTgt spid="25603">
                                            <p:txEl>
                                              <p:pRg st="1" end="1"/>
                                            </p:txEl>
                                          </p:spTgt>
                                        </p:tgtEl>
                                        <p:attrNameLst>
                                          <p:attrName>style.visibility</p:attrName>
                                        </p:attrNameLst>
                                      </p:cBhvr>
                                      <p:to>
                                        <p:strVal val="visible"/>
                                      </p:to>
                                    </p:set>
                                    <p:animEffect transition="in" filter="strips(downRight)">
                                      <p:cBhvr>
                                        <p:cTn id="52" dur="1000"/>
                                        <p:tgtEl>
                                          <p:spTgt spid="25603">
                                            <p:txEl>
                                              <p:pRg st="1" end="1"/>
                                            </p:txEl>
                                          </p:spTgt>
                                        </p:tgtEl>
                                      </p:cBhvr>
                                    </p:animEffect>
                                  </p:childTnLst>
                                </p:cTn>
                              </p:par>
                            </p:childTnLst>
                          </p:cTn>
                        </p:par>
                        <p:par>
                          <p:cTn id="53" fill="hold" nodeType="afterGroup">
                            <p:stCondLst>
                              <p:cond delay="15500"/>
                            </p:stCondLst>
                            <p:childTnLst>
                              <p:par>
                                <p:cTn id="54" presetID="18" presetClass="entr" presetSubtype="6" fill="hold" nodeType="afterEffect">
                                  <p:stCondLst>
                                    <p:cond delay="500"/>
                                  </p:stCondLst>
                                  <p:childTnLst>
                                    <p:set>
                                      <p:cBhvr>
                                        <p:cTn id="55" dur="1" fill="hold">
                                          <p:stCondLst>
                                            <p:cond delay="0"/>
                                          </p:stCondLst>
                                        </p:cTn>
                                        <p:tgtEl>
                                          <p:spTgt spid="25603">
                                            <p:txEl>
                                              <p:pRg st="2" end="2"/>
                                            </p:txEl>
                                          </p:spTgt>
                                        </p:tgtEl>
                                        <p:attrNameLst>
                                          <p:attrName>style.visibility</p:attrName>
                                        </p:attrNameLst>
                                      </p:cBhvr>
                                      <p:to>
                                        <p:strVal val="visible"/>
                                      </p:to>
                                    </p:set>
                                    <p:animEffect transition="in" filter="strips(downRight)">
                                      <p:cBhvr>
                                        <p:cTn id="56" dur="1000"/>
                                        <p:tgtEl>
                                          <p:spTgt spid="25603">
                                            <p:txEl>
                                              <p:pRg st="2" end="2"/>
                                            </p:txEl>
                                          </p:spTgt>
                                        </p:tgtEl>
                                      </p:cBhvr>
                                    </p:animEffect>
                                  </p:childTnLst>
                                </p:cTn>
                              </p:par>
                            </p:childTnLst>
                          </p:cTn>
                        </p:par>
                        <p:par>
                          <p:cTn id="57" fill="hold" nodeType="afterGroup">
                            <p:stCondLst>
                              <p:cond delay="17000"/>
                            </p:stCondLst>
                            <p:childTnLst>
                              <p:par>
                                <p:cTn id="58" presetID="18" presetClass="entr" presetSubtype="6" fill="hold" nodeType="afterEffect">
                                  <p:stCondLst>
                                    <p:cond delay="500"/>
                                  </p:stCondLst>
                                  <p:childTnLst>
                                    <p:set>
                                      <p:cBhvr>
                                        <p:cTn id="59" dur="1" fill="hold">
                                          <p:stCondLst>
                                            <p:cond delay="0"/>
                                          </p:stCondLst>
                                        </p:cTn>
                                        <p:tgtEl>
                                          <p:spTgt spid="25603">
                                            <p:txEl>
                                              <p:pRg st="3" end="3"/>
                                            </p:txEl>
                                          </p:spTgt>
                                        </p:tgtEl>
                                        <p:attrNameLst>
                                          <p:attrName>style.visibility</p:attrName>
                                        </p:attrNameLst>
                                      </p:cBhvr>
                                      <p:to>
                                        <p:strVal val="visible"/>
                                      </p:to>
                                    </p:set>
                                    <p:animEffect transition="in" filter="strips(downRight)">
                                      <p:cBhvr>
                                        <p:cTn id="60" dur="1000"/>
                                        <p:tgtEl>
                                          <p:spTgt spid="25603">
                                            <p:txEl>
                                              <p:pRg st="3" end="3"/>
                                            </p:txEl>
                                          </p:spTgt>
                                        </p:tgtEl>
                                      </p:cBhvr>
                                    </p:animEffect>
                                  </p:childTnLst>
                                </p:cTn>
                              </p:par>
                            </p:childTnLst>
                          </p:cTn>
                        </p:par>
                        <p:par>
                          <p:cTn id="61" fill="hold" nodeType="afterGroup">
                            <p:stCondLst>
                              <p:cond delay="18500"/>
                            </p:stCondLst>
                            <p:childTnLst>
                              <p:par>
                                <p:cTn id="62" presetID="18" presetClass="entr" presetSubtype="6" fill="hold" nodeType="afterEffect">
                                  <p:stCondLst>
                                    <p:cond delay="500"/>
                                  </p:stCondLst>
                                  <p:childTnLst>
                                    <p:set>
                                      <p:cBhvr>
                                        <p:cTn id="63" dur="1" fill="hold">
                                          <p:stCondLst>
                                            <p:cond delay="0"/>
                                          </p:stCondLst>
                                        </p:cTn>
                                        <p:tgtEl>
                                          <p:spTgt spid="25603">
                                            <p:txEl>
                                              <p:pRg st="4" end="4"/>
                                            </p:txEl>
                                          </p:spTgt>
                                        </p:tgtEl>
                                        <p:attrNameLst>
                                          <p:attrName>style.visibility</p:attrName>
                                        </p:attrNameLst>
                                      </p:cBhvr>
                                      <p:to>
                                        <p:strVal val="visible"/>
                                      </p:to>
                                    </p:set>
                                    <p:animEffect transition="in" filter="strips(downRight)">
                                      <p:cBhvr>
                                        <p:cTn id="64" dur="1000"/>
                                        <p:tgtEl>
                                          <p:spTgt spid="25603">
                                            <p:txEl>
                                              <p:pRg st="4" end="4"/>
                                            </p:txEl>
                                          </p:spTgt>
                                        </p:tgtEl>
                                      </p:cBhvr>
                                    </p:animEffect>
                                  </p:childTnLst>
                                </p:cTn>
                              </p:par>
                            </p:childTnLst>
                          </p:cTn>
                        </p:par>
                        <p:par>
                          <p:cTn id="65" fill="hold" nodeType="afterGroup">
                            <p:stCondLst>
                              <p:cond delay="20000"/>
                            </p:stCondLst>
                            <p:childTnLst>
                              <p:par>
                                <p:cTn id="66" presetID="18" presetClass="entr" presetSubtype="6" fill="hold" nodeType="afterEffect">
                                  <p:stCondLst>
                                    <p:cond delay="500"/>
                                  </p:stCondLst>
                                  <p:childTnLst>
                                    <p:set>
                                      <p:cBhvr>
                                        <p:cTn id="67" dur="1" fill="hold">
                                          <p:stCondLst>
                                            <p:cond delay="0"/>
                                          </p:stCondLst>
                                        </p:cTn>
                                        <p:tgtEl>
                                          <p:spTgt spid="25603">
                                            <p:txEl>
                                              <p:pRg st="5" end="5"/>
                                            </p:txEl>
                                          </p:spTgt>
                                        </p:tgtEl>
                                        <p:attrNameLst>
                                          <p:attrName>style.visibility</p:attrName>
                                        </p:attrNameLst>
                                      </p:cBhvr>
                                      <p:to>
                                        <p:strVal val="visible"/>
                                      </p:to>
                                    </p:set>
                                    <p:animEffect transition="in" filter="strips(downRight)">
                                      <p:cBhvr>
                                        <p:cTn id="68" dur="1000"/>
                                        <p:tgtEl>
                                          <p:spTgt spid="25603">
                                            <p:txEl>
                                              <p:pRg st="5" end="5"/>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1" presetClass="entr" presetSubtype="0" fill="hold" nodeType="clickEffect">
                                  <p:stCondLst>
                                    <p:cond delay="0"/>
                                  </p:stCondLst>
                                  <p:childTnLst>
                                    <p:set>
                                      <p:cBhvr>
                                        <p:cTn id="72" dur="1" fill="hold">
                                          <p:stCondLst>
                                            <p:cond delay="0"/>
                                          </p:stCondLst>
                                        </p:cTn>
                                        <p:tgtEl>
                                          <p:spTgt spid="30725"/>
                                        </p:tgtEl>
                                        <p:attrNameLst>
                                          <p:attrName>style.visibility</p:attrName>
                                        </p:attrNameLst>
                                      </p:cBhvr>
                                      <p:to>
                                        <p:strVal val="visible"/>
                                      </p:to>
                                    </p:set>
                                    <p:anim calcmode="lin" valueType="num">
                                      <p:cBhvr>
                                        <p:cTn id="73" dur="1000" fill="hold"/>
                                        <p:tgtEl>
                                          <p:spTgt spid="30725"/>
                                        </p:tgtEl>
                                        <p:attrNameLst>
                                          <p:attrName>ppt_w</p:attrName>
                                        </p:attrNameLst>
                                      </p:cBhvr>
                                      <p:tavLst>
                                        <p:tav tm="0">
                                          <p:val>
                                            <p:fltVal val="0"/>
                                          </p:val>
                                        </p:tav>
                                        <p:tav tm="100000">
                                          <p:val>
                                            <p:strVal val="#ppt_w"/>
                                          </p:val>
                                        </p:tav>
                                      </p:tavLst>
                                    </p:anim>
                                    <p:anim calcmode="lin" valueType="num">
                                      <p:cBhvr>
                                        <p:cTn id="74" dur="1000" fill="hold"/>
                                        <p:tgtEl>
                                          <p:spTgt spid="30725"/>
                                        </p:tgtEl>
                                        <p:attrNameLst>
                                          <p:attrName>ppt_h</p:attrName>
                                        </p:attrNameLst>
                                      </p:cBhvr>
                                      <p:tavLst>
                                        <p:tav tm="0">
                                          <p:val>
                                            <p:fltVal val="0"/>
                                          </p:val>
                                        </p:tav>
                                        <p:tav tm="100000">
                                          <p:val>
                                            <p:strVal val="#ppt_h"/>
                                          </p:val>
                                        </p:tav>
                                      </p:tavLst>
                                    </p:anim>
                                    <p:anim calcmode="lin" valueType="num">
                                      <p:cBhvr>
                                        <p:cTn id="75" dur="1000" fill="hold"/>
                                        <p:tgtEl>
                                          <p:spTgt spid="30725"/>
                                        </p:tgtEl>
                                        <p:attrNameLst>
                                          <p:attrName>style.rotation</p:attrName>
                                        </p:attrNameLst>
                                      </p:cBhvr>
                                      <p:tavLst>
                                        <p:tav tm="0">
                                          <p:val>
                                            <p:fltVal val="90"/>
                                          </p:val>
                                        </p:tav>
                                        <p:tav tm="100000">
                                          <p:val>
                                            <p:fltVal val="0"/>
                                          </p:val>
                                        </p:tav>
                                      </p:tavLst>
                                    </p:anim>
                                    <p:animEffect transition="in" filter="fade">
                                      <p:cBhvr>
                                        <p:cTn id="76" dur="1000"/>
                                        <p:tgtEl>
                                          <p:spTgt spid="307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1" presetClass="exit" presetSubtype="0" fill="hold" nodeType="clickEffect">
                                  <p:stCondLst>
                                    <p:cond delay="0"/>
                                  </p:stCondLst>
                                  <p:childTnLst>
                                    <p:anim calcmode="lin" valueType="num">
                                      <p:cBhvr>
                                        <p:cTn id="80" dur="1000"/>
                                        <p:tgtEl>
                                          <p:spTgt spid="2"/>
                                        </p:tgtEl>
                                        <p:attrNameLst>
                                          <p:attrName>ppt_w</p:attrName>
                                        </p:attrNameLst>
                                      </p:cBhvr>
                                      <p:tavLst>
                                        <p:tav tm="0">
                                          <p:val>
                                            <p:strVal val="ppt_w"/>
                                          </p:val>
                                        </p:tav>
                                        <p:tav tm="100000">
                                          <p:val>
                                            <p:fltVal val="0"/>
                                          </p:val>
                                        </p:tav>
                                      </p:tavLst>
                                    </p:anim>
                                    <p:anim calcmode="lin" valueType="num">
                                      <p:cBhvr>
                                        <p:cTn id="81" dur="1000"/>
                                        <p:tgtEl>
                                          <p:spTgt spid="2"/>
                                        </p:tgtEl>
                                        <p:attrNameLst>
                                          <p:attrName>ppt_h</p:attrName>
                                        </p:attrNameLst>
                                      </p:cBhvr>
                                      <p:tavLst>
                                        <p:tav tm="0">
                                          <p:val>
                                            <p:strVal val="ppt_h"/>
                                          </p:val>
                                        </p:tav>
                                        <p:tav tm="100000">
                                          <p:val>
                                            <p:fltVal val="0"/>
                                          </p:val>
                                        </p:tav>
                                      </p:tavLst>
                                    </p:anim>
                                    <p:anim calcmode="lin" valueType="num">
                                      <p:cBhvr>
                                        <p:cTn id="82" dur="1000"/>
                                        <p:tgtEl>
                                          <p:spTgt spid="2"/>
                                        </p:tgtEl>
                                        <p:attrNameLst>
                                          <p:attrName>style.rotation</p:attrName>
                                        </p:attrNameLst>
                                      </p:cBhvr>
                                      <p:tavLst>
                                        <p:tav tm="0">
                                          <p:val>
                                            <p:fltVal val="0"/>
                                          </p:val>
                                        </p:tav>
                                        <p:tav tm="100000">
                                          <p:val>
                                            <p:fltVal val="90"/>
                                          </p:val>
                                        </p:tav>
                                      </p:tavLst>
                                    </p:anim>
                                    <p:animEffect transition="out" filter="fade">
                                      <p:cBhvr>
                                        <p:cTn id="83" dur="1000"/>
                                        <p:tgtEl>
                                          <p:spTgt spid="2"/>
                                        </p:tgtEl>
                                      </p:cBhvr>
                                    </p:animEffect>
                                    <p:set>
                                      <p:cBhvr>
                                        <p:cTn id="8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bldLvl="5" animBg="1"/>
      <p:bldP spid="25604" grpId="0" build="p" bldLvl="5"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itle 1">
            <a:extLst>
              <a:ext uri="{FF2B5EF4-FFF2-40B4-BE49-F238E27FC236}">
                <a16:creationId xmlns:a16="http://schemas.microsoft.com/office/drawing/2014/main" id="{67A45496-ECF2-2E6B-318B-A04F2B3A7327}"/>
              </a:ext>
            </a:extLst>
          </p:cNvPr>
          <p:cNvSpPr>
            <a:spLocks noGrp="1" noChangeArrowheads="1"/>
          </p:cNvSpPr>
          <p:nvPr>
            <p:ph type="title"/>
          </p:nvPr>
        </p:nvSpPr>
        <p:spPr>
          <a:xfrm>
            <a:off x="533400" y="152400"/>
            <a:ext cx="8229600" cy="487363"/>
          </a:xfrm>
        </p:spPr>
        <p:txBody>
          <a:bodyPr/>
          <a:lstStyle/>
          <a:p>
            <a:r>
              <a:rPr lang="en-US" altLang="en-US" sz="2800" b="1"/>
              <a:t>Ellis Island Immigration Processing Center</a:t>
            </a:r>
          </a:p>
        </p:txBody>
      </p:sp>
      <p:pic>
        <p:nvPicPr>
          <p:cNvPr id="4" name="Ss3RBpjvaFA">
            <a:hlinkClick r:id="" action="ppaction://media"/>
            <a:extLst>
              <a:ext uri="{FF2B5EF4-FFF2-40B4-BE49-F238E27FC236}">
                <a16:creationId xmlns:a16="http://schemas.microsoft.com/office/drawing/2014/main" id="{BC49B505-9836-BDF1-E201-1307CE06F2B4}"/>
              </a:ext>
            </a:extLst>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304800" y="914400"/>
            <a:ext cx="8610600" cy="5638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BA45-8110-0360-2B83-41B8827DAE10}"/>
              </a:ext>
            </a:extLst>
          </p:cNvPr>
          <p:cNvSpPr>
            <a:spLocks noGrp="1" noChangeArrowheads="1"/>
          </p:cNvSpPr>
          <p:nvPr>
            <p:ph type="title"/>
          </p:nvPr>
        </p:nvSpPr>
        <p:spPr>
          <a:xfrm>
            <a:off x="381000" y="84138"/>
            <a:ext cx="8229600" cy="792162"/>
          </a:xfrm>
        </p:spPr>
        <p:txBody>
          <a:bodyPr/>
          <a:lstStyle/>
          <a:p>
            <a:r>
              <a:rPr lang="en-US" altLang="en-US" b="1"/>
              <a:t>Americanization</a:t>
            </a:r>
          </a:p>
        </p:txBody>
      </p:sp>
      <p:sp>
        <p:nvSpPr>
          <p:cNvPr id="3" name="Content Placeholder 2">
            <a:extLst>
              <a:ext uri="{FF2B5EF4-FFF2-40B4-BE49-F238E27FC236}">
                <a16:creationId xmlns:a16="http://schemas.microsoft.com/office/drawing/2014/main" id="{7ADE79A6-0148-F9A2-19E8-D354A3BA1EDE}"/>
              </a:ext>
            </a:extLst>
          </p:cNvPr>
          <p:cNvSpPr>
            <a:spLocks noGrp="1" noChangeArrowheads="1"/>
          </p:cNvSpPr>
          <p:nvPr>
            <p:ph idx="1"/>
          </p:nvPr>
        </p:nvSpPr>
        <p:spPr>
          <a:xfrm>
            <a:off x="76200" y="1143000"/>
            <a:ext cx="5881688" cy="5715000"/>
          </a:xfrm>
        </p:spPr>
        <p:txBody>
          <a:bodyPr/>
          <a:lstStyle/>
          <a:p>
            <a:r>
              <a:rPr lang="en-US" altLang="en-US" sz="2600"/>
              <a:t>Some adult immigrants did attend night schools to learn English, but they were mostly too busy working.</a:t>
            </a:r>
          </a:p>
          <a:p>
            <a:r>
              <a:rPr lang="en-US" altLang="en-US" sz="2600"/>
              <a:t>It was the immigrant children that would become </a:t>
            </a:r>
            <a:r>
              <a:rPr lang="en-US" altLang="en-US" sz="2600" b="1">
                <a:solidFill>
                  <a:srgbClr val="0070C0"/>
                </a:solidFill>
              </a:rPr>
              <a:t>Americanized</a:t>
            </a:r>
            <a:r>
              <a:rPr lang="en-US" altLang="en-US" sz="2600"/>
              <a:t> - learning to dress, speak, and act like other Americans.</a:t>
            </a:r>
          </a:p>
          <a:p>
            <a:r>
              <a:rPr lang="en-US" altLang="en-US" sz="2600"/>
              <a:t>These immigrant children would become </a:t>
            </a:r>
            <a:r>
              <a:rPr lang="en-US" altLang="en-US" sz="2600" b="1" u="sng">
                <a:solidFill>
                  <a:srgbClr val="FF0000"/>
                </a:solidFill>
              </a:rPr>
              <a:t>assimilated</a:t>
            </a:r>
            <a:r>
              <a:rPr lang="en-US" altLang="en-US" sz="2600"/>
              <a:t> – they became similar to other Americans.</a:t>
            </a:r>
          </a:p>
          <a:p>
            <a:r>
              <a:rPr lang="en-US" altLang="en-US" sz="2600"/>
              <a:t>America became a </a:t>
            </a:r>
            <a:r>
              <a:rPr lang="en-US" altLang="en-US" sz="2600" b="1"/>
              <a:t>“</a:t>
            </a:r>
            <a:r>
              <a:rPr lang="en-US" altLang="en-US" sz="2600" b="1">
                <a:solidFill>
                  <a:srgbClr val="FF3300"/>
                </a:solidFill>
              </a:rPr>
              <a:t>m</a:t>
            </a:r>
            <a:r>
              <a:rPr lang="en-US" altLang="en-US" sz="2600" b="1">
                <a:solidFill>
                  <a:srgbClr val="FFC000"/>
                </a:solidFill>
              </a:rPr>
              <a:t>e</a:t>
            </a:r>
            <a:r>
              <a:rPr lang="en-US" altLang="en-US" sz="2600" b="1">
                <a:solidFill>
                  <a:srgbClr val="3399FF"/>
                </a:solidFill>
              </a:rPr>
              <a:t>l</a:t>
            </a:r>
            <a:r>
              <a:rPr lang="en-US" altLang="en-US" sz="2600" b="1"/>
              <a:t>t</a:t>
            </a:r>
            <a:r>
              <a:rPr lang="en-US" altLang="en-US" sz="2600" b="1">
                <a:solidFill>
                  <a:srgbClr val="CC6600"/>
                </a:solidFill>
              </a:rPr>
              <a:t>i</a:t>
            </a:r>
            <a:r>
              <a:rPr lang="en-US" altLang="en-US" sz="2600" b="1">
                <a:solidFill>
                  <a:srgbClr val="00B050"/>
                </a:solidFill>
              </a:rPr>
              <a:t>n</a:t>
            </a:r>
            <a:r>
              <a:rPr lang="en-US" altLang="en-US" sz="2600" b="1">
                <a:solidFill>
                  <a:srgbClr val="7030A0"/>
                </a:solidFill>
              </a:rPr>
              <a:t>g</a:t>
            </a:r>
            <a:r>
              <a:rPr lang="en-US" altLang="en-US" sz="2600" b="1"/>
              <a:t> </a:t>
            </a:r>
            <a:r>
              <a:rPr lang="en-US" altLang="en-US" sz="2600" b="1">
                <a:solidFill>
                  <a:srgbClr val="0070C0"/>
                </a:solidFill>
              </a:rPr>
              <a:t>p</a:t>
            </a:r>
            <a:r>
              <a:rPr lang="en-US" altLang="en-US" sz="2600" b="1">
                <a:solidFill>
                  <a:srgbClr val="FF0000"/>
                </a:solidFill>
              </a:rPr>
              <a:t>o</a:t>
            </a:r>
            <a:r>
              <a:rPr lang="en-US" altLang="en-US" sz="2600" b="1">
                <a:solidFill>
                  <a:srgbClr val="00B050"/>
                </a:solidFill>
              </a:rPr>
              <a:t>t</a:t>
            </a:r>
            <a:r>
              <a:rPr lang="en-US" altLang="en-US" sz="2600" b="1"/>
              <a:t>” </a:t>
            </a:r>
            <a:r>
              <a:rPr lang="en-US" altLang="en-US" sz="2600"/>
              <a:t>in which immigrants were melted down and reshaped.</a:t>
            </a:r>
          </a:p>
        </p:txBody>
      </p:sp>
      <p:pic>
        <p:nvPicPr>
          <p:cNvPr id="72706" name="Picture 2">
            <a:extLst>
              <a:ext uri="{FF2B5EF4-FFF2-40B4-BE49-F238E27FC236}">
                <a16:creationId xmlns:a16="http://schemas.microsoft.com/office/drawing/2014/main" id="{736F6ED9-29E3-7BE0-7B8B-A41F21502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05000"/>
            <a:ext cx="2935288" cy="2190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07" name="Picture 3">
            <a:extLst>
              <a:ext uri="{FF2B5EF4-FFF2-40B4-BE49-F238E27FC236}">
                <a16:creationId xmlns:a16="http://schemas.microsoft.com/office/drawing/2014/main" id="{33119FAE-42A6-5289-F4D3-5BAE38A74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19600"/>
            <a:ext cx="2971800" cy="23542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08" name="Picture 4">
            <a:extLst>
              <a:ext uri="{FF2B5EF4-FFF2-40B4-BE49-F238E27FC236}">
                <a16:creationId xmlns:a16="http://schemas.microsoft.com/office/drawing/2014/main" id="{FA1E025F-1BA4-2B79-FA16-1728C66FF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38113"/>
            <a:ext cx="149860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2000"/>
                                        <p:tgtEl>
                                          <p:spTgt spid="3">
                                            <p:txEl>
                                              <p:pRg st="0" end="0"/>
                                            </p:txEl>
                                          </p:spTgt>
                                        </p:tgtEl>
                                      </p:cBhvr>
                                    </p:animEffect>
                                  </p:childTnLst>
                                </p:cTn>
                              </p:par>
                            </p:childTnLst>
                          </p:cTn>
                        </p:par>
                        <p:par>
                          <p:cTn id="13" fill="hold" nodeType="afterGroup">
                            <p:stCondLst>
                              <p:cond delay="2500"/>
                            </p:stCondLst>
                            <p:childTnLst>
                              <p:par>
                                <p:cTn id="14" presetID="53" presetClass="entr" presetSubtype="16" fill="hold" nodeType="afterEffect">
                                  <p:stCondLst>
                                    <p:cond delay="0"/>
                                  </p:stCondLst>
                                  <p:childTnLst>
                                    <p:set>
                                      <p:cBhvr>
                                        <p:cTn id="15" dur="1" fill="hold">
                                          <p:stCondLst>
                                            <p:cond delay="0"/>
                                          </p:stCondLst>
                                        </p:cTn>
                                        <p:tgtEl>
                                          <p:spTgt spid="72706"/>
                                        </p:tgtEl>
                                        <p:attrNameLst>
                                          <p:attrName>style.visibility</p:attrName>
                                        </p:attrNameLst>
                                      </p:cBhvr>
                                      <p:to>
                                        <p:strVal val="visible"/>
                                      </p:to>
                                    </p:set>
                                    <p:anim calcmode="lin" valueType="num">
                                      <p:cBhvr>
                                        <p:cTn id="16" dur="500" fill="hold"/>
                                        <p:tgtEl>
                                          <p:spTgt spid="72706"/>
                                        </p:tgtEl>
                                        <p:attrNameLst>
                                          <p:attrName>ppt_w</p:attrName>
                                        </p:attrNameLst>
                                      </p:cBhvr>
                                      <p:tavLst>
                                        <p:tav tm="0">
                                          <p:val>
                                            <p:fltVal val="0"/>
                                          </p:val>
                                        </p:tav>
                                        <p:tav tm="100000">
                                          <p:val>
                                            <p:strVal val="#ppt_w"/>
                                          </p:val>
                                        </p:tav>
                                      </p:tavLst>
                                    </p:anim>
                                    <p:anim calcmode="lin" valueType="num">
                                      <p:cBhvr>
                                        <p:cTn id="17" dur="500" fill="hold"/>
                                        <p:tgtEl>
                                          <p:spTgt spid="72706"/>
                                        </p:tgtEl>
                                        <p:attrNameLst>
                                          <p:attrName>ppt_h</p:attrName>
                                        </p:attrNameLst>
                                      </p:cBhvr>
                                      <p:tavLst>
                                        <p:tav tm="0">
                                          <p:val>
                                            <p:fltVal val="0"/>
                                          </p:val>
                                        </p:tav>
                                        <p:tav tm="100000">
                                          <p:val>
                                            <p:strVal val="#ppt_h"/>
                                          </p:val>
                                        </p:tav>
                                      </p:tavLst>
                                    </p:anim>
                                    <p:animEffect transition="in" filter="fade">
                                      <p:cBhvr>
                                        <p:cTn id="18" dur="500"/>
                                        <p:tgtEl>
                                          <p:spTgt spid="72706"/>
                                        </p:tgtEl>
                                      </p:cBhvr>
                                    </p:animEffect>
                                  </p:childTnLst>
                                </p:cTn>
                              </p:par>
                            </p:childTnLst>
                          </p:cTn>
                        </p:par>
                        <p:par>
                          <p:cTn id="19" fill="hold" nodeType="afterGroup">
                            <p:stCondLst>
                              <p:cond delay="3000"/>
                            </p:stCondLst>
                            <p:childTnLst>
                              <p:par>
                                <p:cTn id="20" presetID="22" presetClass="entr" presetSubtype="8" fill="hold" nodeType="afterEffect">
                                  <p:stCondLst>
                                    <p:cond delay="100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2000"/>
                                        <p:tgtEl>
                                          <p:spTgt spid="3">
                                            <p:txEl>
                                              <p:pRg st="1" end="1"/>
                                            </p:txEl>
                                          </p:spTgt>
                                        </p:tgtEl>
                                      </p:cBhvr>
                                    </p:animEffect>
                                  </p:childTnLst>
                                </p:cTn>
                              </p:par>
                            </p:childTnLst>
                          </p:cTn>
                        </p:par>
                        <p:par>
                          <p:cTn id="23" fill="hold" nodeType="afterGroup">
                            <p:stCondLst>
                              <p:cond delay="6000"/>
                            </p:stCondLst>
                            <p:childTnLst>
                              <p:par>
                                <p:cTn id="24" presetID="53" presetClass="entr" presetSubtype="16" fill="hold" nodeType="afterEffect">
                                  <p:stCondLst>
                                    <p:cond delay="0"/>
                                  </p:stCondLst>
                                  <p:childTnLst>
                                    <p:set>
                                      <p:cBhvr>
                                        <p:cTn id="25" dur="1" fill="hold">
                                          <p:stCondLst>
                                            <p:cond delay="0"/>
                                          </p:stCondLst>
                                        </p:cTn>
                                        <p:tgtEl>
                                          <p:spTgt spid="72707"/>
                                        </p:tgtEl>
                                        <p:attrNameLst>
                                          <p:attrName>style.visibility</p:attrName>
                                        </p:attrNameLst>
                                      </p:cBhvr>
                                      <p:to>
                                        <p:strVal val="visible"/>
                                      </p:to>
                                    </p:set>
                                    <p:anim calcmode="lin" valueType="num">
                                      <p:cBhvr>
                                        <p:cTn id="26" dur="500" fill="hold"/>
                                        <p:tgtEl>
                                          <p:spTgt spid="72707"/>
                                        </p:tgtEl>
                                        <p:attrNameLst>
                                          <p:attrName>ppt_w</p:attrName>
                                        </p:attrNameLst>
                                      </p:cBhvr>
                                      <p:tavLst>
                                        <p:tav tm="0">
                                          <p:val>
                                            <p:fltVal val="0"/>
                                          </p:val>
                                        </p:tav>
                                        <p:tav tm="100000">
                                          <p:val>
                                            <p:strVal val="#ppt_w"/>
                                          </p:val>
                                        </p:tav>
                                      </p:tavLst>
                                    </p:anim>
                                    <p:anim calcmode="lin" valueType="num">
                                      <p:cBhvr>
                                        <p:cTn id="27" dur="500" fill="hold"/>
                                        <p:tgtEl>
                                          <p:spTgt spid="72707"/>
                                        </p:tgtEl>
                                        <p:attrNameLst>
                                          <p:attrName>ppt_h</p:attrName>
                                        </p:attrNameLst>
                                      </p:cBhvr>
                                      <p:tavLst>
                                        <p:tav tm="0">
                                          <p:val>
                                            <p:fltVal val="0"/>
                                          </p:val>
                                        </p:tav>
                                        <p:tav tm="100000">
                                          <p:val>
                                            <p:strVal val="#ppt_h"/>
                                          </p:val>
                                        </p:tav>
                                      </p:tavLst>
                                    </p:anim>
                                    <p:animEffect transition="in" filter="fade">
                                      <p:cBhvr>
                                        <p:cTn id="28" dur="500"/>
                                        <p:tgtEl>
                                          <p:spTgt spid="72707"/>
                                        </p:tgtEl>
                                      </p:cBhvr>
                                    </p:animEffect>
                                  </p:childTnLst>
                                </p:cTn>
                              </p:par>
                            </p:childTnLst>
                          </p:cTn>
                        </p:par>
                        <p:par>
                          <p:cTn id="29" fill="hold" nodeType="afterGroup">
                            <p:stCondLst>
                              <p:cond delay="6500"/>
                            </p:stCondLst>
                            <p:childTnLst>
                              <p:par>
                                <p:cTn id="30" presetID="22" presetClass="entr" presetSubtype="8" fill="hold" nodeType="afterEffect">
                                  <p:stCondLst>
                                    <p:cond delay="100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2000"/>
                                        <p:tgtEl>
                                          <p:spTgt spid="3">
                                            <p:txEl>
                                              <p:pRg st="2" end="2"/>
                                            </p:txEl>
                                          </p:spTgt>
                                        </p:tgtEl>
                                      </p:cBhvr>
                                    </p:animEffect>
                                  </p:childTnLst>
                                </p:cTn>
                              </p:par>
                            </p:childTnLst>
                          </p:cTn>
                        </p:par>
                        <p:par>
                          <p:cTn id="33" fill="hold" nodeType="afterGroup">
                            <p:stCondLst>
                              <p:cond delay="9500"/>
                            </p:stCondLst>
                            <p:childTnLst>
                              <p:par>
                                <p:cTn id="34" presetID="22" presetClass="entr" presetSubtype="8" fill="hold" nodeType="afterEffect">
                                  <p:stCondLst>
                                    <p:cond delay="100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2000"/>
                                        <p:tgtEl>
                                          <p:spTgt spid="3">
                                            <p:txEl>
                                              <p:pRg st="3" end="3"/>
                                            </p:txEl>
                                          </p:spTgt>
                                        </p:tgtEl>
                                      </p:cBhvr>
                                    </p:animEffect>
                                  </p:childTnLst>
                                </p:cTn>
                              </p:par>
                            </p:childTnLst>
                          </p:cTn>
                        </p:par>
                        <p:par>
                          <p:cTn id="37" fill="hold" nodeType="afterGroup">
                            <p:stCondLst>
                              <p:cond delay="12500"/>
                            </p:stCondLst>
                            <p:childTnLst>
                              <p:par>
                                <p:cTn id="38" presetID="21" presetClass="entr" presetSubtype="1" fill="hold" nodeType="afterEffect">
                                  <p:stCondLst>
                                    <p:cond delay="0"/>
                                  </p:stCondLst>
                                  <p:childTnLst>
                                    <p:set>
                                      <p:cBhvr>
                                        <p:cTn id="39" dur="1" fill="hold">
                                          <p:stCondLst>
                                            <p:cond delay="0"/>
                                          </p:stCondLst>
                                        </p:cTn>
                                        <p:tgtEl>
                                          <p:spTgt spid="72708"/>
                                        </p:tgtEl>
                                        <p:attrNameLst>
                                          <p:attrName>style.visibility</p:attrName>
                                        </p:attrNameLst>
                                      </p:cBhvr>
                                      <p:to>
                                        <p:strVal val="visible"/>
                                      </p:to>
                                    </p:set>
                                    <p:animEffect transition="in" filter="wheel(1)">
                                      <p:cBhvr>
                                        <p:cTn id="40" dur="1200"/>
                                        <p:tgtEl>
                                          <p:spTgt spid="7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1">
            <a:extLst>
              <a:ext uri="{FF2B5EF4-FFF2-40B4-BE49-F238E27FC236}">
                <a16:creationId xmlns:a16="http://schemas.microsoft.com/office/drawing/2014/main" id="{6513A64C-5457-01EB-92AC-5363BE6386AD}"/>
              </a:ext>
            </a:extLst>
          </p:cNvPr>
          <p:cNvSpPr>
            <a:spLocks noGrp="1" noChangeArrowheads="1"/>
          </p:cNvSpPr>
          <p:nvPr>
            <p:ph type="title"/>
          </p:nvPr>
        </p:nvSpPr>
        <p:spPr>
          <a:xfrm>
            <a:off x="304800" y="0"/>
            <a:ext cx="8229600" cy="609600"/>
          </a:xfrm>
        </p:spPr>
        <p:txBody>
          <a:bodyPr/>
          <a:lstStyle/>
          <a:p>
            <a:r>
              <a:rPr lang="en-US" altLang="en-US" b="1"/>
              <a:t>Immigrants From Asia</a:t>
            </a:r>
          </a:p>
        </p:txBody>
      </p:sp>
      <p:sp>
        <p:nvSpPr>
          <p:cNvPr id="54275" name="Content Placeholder 2">
            <a:extLst>
              <a:ext uri="{FF2B5EF4-FFF2-40B4-BE49-F238E27FC236}">
                <a16:creationId xmlns:a16="http://schemas.microsoft.com/office/drawing/2014/main" id="{4CE4DE82-5AC7-BB22-EDED-BFC8503831BB}"/>
              </a:ext>
            </a:extLst>
          </p:cNvPr>
          <p:cNvSpPr>
            <a:spLocks noGrp="1"/>
          </p:cNvSpPr>
          <p:nvPr>
            <p:ph idx="1"/>
          </p:nvPr>
        </p:nvSpPr>
        <p:spPr>
          <a:xfrm>
            <a:off x="381000" y="619125"/>
            <a:ext cx="8229600" cy="6238875"/>
          </a:xfrm>
        </p:spPr>
        <p:txBody>
          <a:bodyPr/>
          <a:lstStyle/>
          <a:p>
            <a:pPr>
              <a:defRPr/>
            </a:pPr>
            <a:r>
              <a:rPr lang="en-US" altLang="en-US" sz="2000" dirty="0"/>
              <a:t>Asians-primarily Chinese, arriving on the U.S. West Coast were processed at </a:t>
            </a:r>
            <a:r>
              <a:rPr lang="en-US" altLang="en-US" sz="2000" b="1" dirty="0"/>
              <a:t>Angel Island </a:t>
            </a:r>
            <a:r>
              <a:rPr lang="en-US" altLang="en-US" sz="2000" dirty="0"/>
              <a:t>immigration station in San Francisco Bay, California between 1910 and 1940.</a:t>
            </a:r>
          </a:p>
          <a:p>
            <a:pPr marL="0" indent="0">
              <a:buFontTx/>
              <a:buNone/>
              <a:defRPr/>
            </a:pPr>
            <a:r>
              <a:rPr lang="en-US" altLang="en-US" sz="2000" dirty="0"/>
              <a:t>1848-</a:t>
            </a:r>
            <a:r>
              <a:rPr lang="en-US" altLang="en-US" sz="2000" b="1" dirty="0"/>
              <a:t>Push</a:t>
            </a:r>
            <a:r>
              <a:rPr lang="en-US" altLang="en-US" sz="2000" dirty="0"/>
              <a:t>ed by warfare and economic hard times and </a:t>
            </a:r>
            <a:r>
              <a:rPr lang="en-US" altLang="en-US" sz="2000" b="1" dirty="0">
                <a:solidFill>
                  <a:srgbClr val="FF0000"/>
                </a:solidFill>
              </a:rPr>
              <a:t>Pull</a:t>
            </a:r>
            <a:r>
              <a:rPr lang="en-US" altLang="en-US" sz="2000" dirty="0"/>
              <a:t>ed by the lure of </a:t>
            </a:r>
            <a:r>
              <a:rPr lang="en-US" altLang="en-US" sz="2000"/>
              <a:t>gold Chinese </a:t>
            </a:r>
            <a:r>
              <a:rPr lang="en-US" altLang="en-US" sz="2000" dirty="0"/>
              <a:t>immigrants began arriving in California.</a:t>
            </a:r>
          </a:p>
          <a:p>
            <a:pPr>
              <a:defRPr/>
            </a:pPr>
            <a:r>
              <a:rPr lang="en-US" altLang="en-US" sz="2000" dirty="0"/>
              <a:t>Hundreds of thousands of Chinese had migrated to California, Chinese workers had even helped build part of the </a:t>
            </a:r>
            <a:r>
              <a:rPr lang="en-US" altLang="en-US" sz="2000" b="1" dirty="0"/>
              <a:t>Transcontinental Railroad</a:t>
            </a:r>
            <a:r>
              <a:rPr lang="en-US" altLang="en-US" sz="2000" dirty="0"/>
              <a:t>.</a:t>
            </a:r>
          </a:p>
          <a:p>
            <a:pPr>
              <a:defRPr/>
            </a:pPr>
            <a:r>
              <a:rPr lang="en-US" altLang="en-US" sz="2000" dirty="0"/>
              <a:t>After the </a:t>
            </a:r>
            <a:r>
              <a:rPr lang="en-US" altLang="en-US" sz="2000" b="1" dirty="0" err="1"/>
              <a:t>RxR</a:t>
            </a:r>
            <a:r>
              <a:rPr lang="en-US" altLang="en-US" sz="2000" dirty="0"/>
              <a:t> was completed many</a:t>
            </a:r>
          </a:p>
          <a:p>
            <a:pPr marL="0" indent="0">
              <a:buFontTx/>
              <a:buNone/>
              <a:defRPr/>
            </a:pPr>
            <a:r>
              <a:rPr lang="en-US" altLang="en-US" sz="2000" dirty="0"/>
              <a:t>Chinese moved to San Francisco </a:t>
            </a:r>
          </a:p>
          <a:p>
            <a:pPr marL="0" indent="0">
              <a:buFontTx/>
              <a:buNone/>
              <a:defRPr/>
            </a:pPr>
            <a:r>
              <a:rPr lang="en-US" altLang="en-US" sz="2000" dirty="0"/>
              <a:t>where they lived in “Chinatown”</a:t>
            </a:r>
          </a:p>
          <a:p>
            <a:pPr>
              <a:defRPr/>
            </a:pPr>
            <a:r>
              <a:rPr lang="en-US" altLang="en-US" sz="2000" dirty="0"/>
              <a:t>Faced with discrimination, many left </a:t>
            </a:r>
          </a:p>
          <a:p>
            <a:pPr marL="0" indent="0">
              <a:buFontTx/>
              <a:buNone/>
              <a:defRPr/>
            </a:pPr>
            <a:r>
              <a:rPr lang="en-US" altLang="en-US" sz="2000" dirty="0"/>
              <a:t>their jobs and started their own </a:t>
            </a:r>
          </a:p>
          <a:p>
            <a:pPr marL="0" indent="0">
              <a:buFontTx/>
              <a:buNone/>
              <a:defRPr/>
            </a:pPr>
            <a:r>
              <a:rPr lang="en-US" altLang="en-US" sz="2000" dirty="0"/>
              <a:t>businesses- especially Chinese</a:t>
            </a:r>
          </a:p>
          <a:p>
            <a:pPr marL="0" indent="0">
              <a:buFontTx/>
              <a:buNone/>
              <a:defRPr/>
            </a:pPr>
            <a:r>
              <a:rPr lang="en-US" altLang="en-US" sz="2000" dirty="0"/>
              <a:t>laundries, restaurants, massage parlors.</a:t>
            </a:r>
          </a:p>
          <a:p>
            <a:pPr marL="0" indent="0">
              <a:buFontTx/>
              <a:buNone/>
              <a:defRPr/>
            </a:pPr>
            <a:endParaRPr lang="en-US" altLang="en-US" sz="2000" dirty="0"/>
          </a:p>
          <a:p>
            <a:pPr>
              <a:defRPr/>
            </a:pPr>
            <a:endParaRPr lang="en-US" altLang="en-US" sz="2000" dirty="0"/>
          </a:p>
        </p:txBody>
      </p:sp>
      <p:pic>
        <p:nvPicPr>
          <p:cNvPr id="351236" name="Picture 2">
            <a:extLst>
              <a:ext uri="{FF2B5EF4-FFF2-40B4-BE49-F238E27FC236}">
                <a16:creationId xmlns:a16="http://schemas.microsoft.com/office/drawing/2014/main" id="{F32CC735-97B5-E70E-1A44-5B4778542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048000"/>
            <a:ext cx="4114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F41CFD4B-EE4C-3C57-46BA-B85B92AE22A7}"/>
              </a:ext>
            </a:extLst>
          </p:cNvPr>
          <p:cNvSpPr>
            <a:spLocks noGrp="1" noChangeArrowheads="1"/>
          </p:cNvSpPr>
          <p:nvPr>
            <p:ph type="body" idx="1"/>
          </p:nvPr>
        </p:nvSpPr>
        <p:spPr>
          <a:xfrm>
            <a:off x="0" y="352425"/>
            <a:ext cx="3657600" cy="6448425"/>
          </a:xfrm>
        </p:spPr>
        <p:txBody>
          <a:bodyPr/>
          <a:lstStyle/>
          <a:p>
            <a:pPr eaLnBrk="1" hangingPunct="1">
              <a:lnSpc>
                <a:spcPct val="90000"/>
              </a:lnSpc>
            </a:pPr>
            <a:r>
              <a:rPr lang="en-US" altLang="en-US" sz="2000"/>
              <a:t>The </a:t>
            </a:r>
            <a:r>
              <a:rPr lang="en-US" altLang="en-US" sz="2000" b="1"/>
              <a:t>Chinese Exclusion Act (1882) </a:t>
            </a:r>
            <a:r>
              <a:rPr lang="en-US" altLang="en-US" sz="2000"/>
              <a:t>banned anyone from immigrating from China to the USA.</a:t>
            </a:r>
          </a:p>
          <a:p>
            <a:pPr eaLnBrk="1" hangingPunct="1">
              <a:lnSpc>
                <a:spcPct val="90000"/>
              </a:lnSpc>
            </a:pPr>
            <a:r>
              <a:rPr lang="en-US" altLang="en-US" sz="2000"/>
              <a:t>The </a:t>
            </a:r>
            <a:r>
              <a:rPr lang="en-US" altLang="en-US" sz="2000" u="sng"/>
              <a:t>first federal law to restrict immigration</a:t>
            </a:r>
            <a:r>
              <a:rPr lang="en-US" altLang="en-US" sz="2000"/>
              <a:t> into the USA.</a:t>
            </a:r>
          </a:p>
          <a:p>
            <a:pPr eaLnBrk="1" hangingPunct="1">
              <a:lnSpc>
                <a:spcPct val="90000"/>
              </a:lnSpc>
            </a:pPr>
            <a:r>
              <a:rPr lang="en-US" altLang="en-US" sz="2000"/>
              <a:t>It also placed new restrictions of those Chinese already living here    by restricting their travel.</a:t>
            </a:r>
          </a:p>
          <a:p>
            <a:pPr eaLnBrk="1" hangingPunct="1">
              <a:lnSpc>
                <a:spcPct val="90000"/>
              </a:lnSpc>
            </a:pPr>
            <a:r>
              <a:rPr lang="en-US" altLang="en-US" sz="2000"/>
              <a:t>Chinese children born in the USA were </a:t>
            </a:r>
            <a:r>
              <a:rPr lang="en-US" altLang="en-US" sz="2000" b="1"/>
              <a:t>denied citizenship</a:t>
            </a:r>
            <a:r>
              <a:rPr lang="en-US" altLang="en-US" sz="2000"/>
              <a:t>.</a:t>
            </a:r>
          </a:p>
          <a:p>
            <a:pPr eaLnBrk="1" hangingPunct="1">
              <a:lnSpc>
                <a:spcPct val="90000"/>
              </a:lnSpc>
            </a:pPr>
            <a:r>
              <a:rPr lang="en-US" altLang="en-US" sz="2000"/>
              <a:t>Many believed this violated their   14</a:t>
            </a:r>
            <a:r>
              <a:rPr lang="en-US" altLang="en-US" sz="2000" baseline="30000"/>
              <a:t>th</a:t>
            </a:r>
            <a:r>
              <a:rPr lang="en-US" altLang="en-US" sz="2000"/>
              <a:t> Amendment rights.</a:t>
            </a:r>
          </a:p>
          <a:p>
            <a:pPr eaLnBrk="1" hangingPunct="1">
              <a:lnSpc>
                <a:spcPct val="90000"/>
              </a:lnSpc>
            </a:pPr>
            <a:r>
              <a:rPr lang="en-US" altLang="en-US" sz="2000" b="1"/>
              <a:t>Many saw  these immigrants replacing American workers. Many were willing to work for lower wages</a:t>
            </a:r>
          </a:p>
        </p:txBody>
      </p:sp>
      <p:sp>
        <p:nvSpPr>
          <p:cNvPr id="26628" name="Rectangle 4">
            <a:extLst>
              <a:ext uri="{FF2B5EF4-FFF2-40B4-BE49-F238E27FC236}">
                <a16:creationId xmlns:a16="http://schemas.microsoft.com/office/drawing/2014/main" id="{481ED404-62C0-93CA-9A10-717A5CDB0D8F}"/>
              </a:ext>
            </a:extLst>
          </p:cNvPr>
          <p:cNvSpPr>
            <a:spLocks noGrp="1" noChangeArrowheads="1"/>
          </p:cNvSpPr>
          <p:nvPr>
            <p:ph type="title"/>
          </p:nvPr>
        </p:nvSpPr>
        <p:spPr>
          <a:xfrm>
            <a:off x="190500" y="-30163"/>
            <a:ext cx="8686800" cy="487363"/>
          </a:xfrm>
        </p:spPr>
        <p:txBody>
          <a:bodyPr/>
          <a:lstStyle/>
          <a:p>
            <a:pPr eaLnBrk="1" hangingPunct="1"/>
            <a:r>
              <a:rPr lang="en-US" altLang="en-US" sz="2800" b="1"/>
              <a:t>Early Restrictions on Immigration</a:t>
            </a:r>
          </a:p>
        </p:txBody>
      </p:sp>
      <p:pic>
        <p:nvPicPr>
          <p:cNvPr id="28680" name="Picture 8">
            <a:extLst>
              <a:ext uri="{FF2B5EF4-FFF2-40B4-BE49-F238E27FC236}">
                <a16:creationId xmlns:a16="http://schemas.microsoft.com/office/drawing/2014/main" id="{F376716F-F685-65E1-EF1B-9BA0A96CE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713" y="457200"/>
            <a:ext cx="30495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a:extLst>
              <a:ext uri="{FF2B5EF4-FFF2-40B4-BE49-F238E27FC236}">
                <a16:creationId xmlns:a16="http://schemas.microsoft.com/office/drawing/2014/main" id="{97EB0831-E002-BDB0-171D-1DCC730A9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100" y="3124200"/>
            <a:ext cx="3505200" cy="28765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52262" name="Group 3">
            <a:extLst>
              <a:ext uri="{FF2B5EF4-FFF2-40B4-BE49-F238E27FC236}">
                <a16:creationId xmlns:a16="http://schemas.microsoft.com/office/drawing/2014/main" id="{E1277504-F530-8339-26A2-801E5DA0A90E}"/>
              </a:ext>
            </a:extLst>
          </p:cNvPr>
          <p:cNvGrpSpPr>
            <a:grpSpLocks/>
          </p:cNvGrpSpPr>
          <p:nvPr/>
        </p:nvGrpSpPr>
        <p:grpSpPr bwMode="auto">
          <a:xfrm>
            <a:off x="4249738" y="468313"/>
            <a:ext cx="2068512" cy="2809875"/>
            <a:chOff x="-2538623" y="618500"/>
            <a:chExt cx="2068717" cy="2810500"/>
          </a:xfrm>
        </p:grpSpPr>
        <p:pic>
          <p:nvPicPr>
            <p:cNvPr id="352264" name="Picture 1">
              <a:extLst>
                <a:ext uri="{FF2B5EF4-FFF2-40B4-BE49-F238E27FC236}">
                  <a16:creationId xmlns:a16="http://schemas.microsoft.com/office/drawing/2014/main" id="{BEB14BD8-9F4D-AA16-143A-1BD1A56261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8623" y="618500"/>
              <a:ext cx="1786283" cy="2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5" name="Picture 2">
              <a:extLst>
                <a:ext uri="{FF2B5EF4-FFF2-40B4-BE49-F238E27FC236}">
                  <a16:creationId xmlns:a16="http://schemas.microsoft.com/office/drawing/2014/main" id="{A2260E5E-592C-8546-DEDF-9F4E4777DC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0617" y="700803"/>
              <a:ext cx="1560711" cy="132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2263" name="Picture 4">
            <a:extLst>
              <a:ext uri="{FF2B5EF4-FFF2-40B4-BE49-F238E27FC236}">
                <a16:creationId xmlns:a16="http://schemas.microsoft.com/office/drawing/2014/main" id="{FAD4971F-65E0-FD3E-A5DE-2EFDC75554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33775" y="3402013"/>
            <a:ext cx="2195513"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1+#ppt_w/2"/>
                                          </p:val>
                                        </p:tav>
                                        <p:tav tm="100000">
                                          <p:val>
                                            <p:strVal val="#ppt_x"/>
                                          </p:val>
                                        </p:tav>
                                      </p:tavLst>
                                    </p:anim>
                                    <p:anim calcmode="lin" valueType="num">
                                      <p:cBhvr additive="base">
                                        <p:cTn id="8" dur="500" fill="hold"/>
                                        <p:tgtEl>
                                          <p:spTgt spid="2662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500"/>
                                  </p:stCondLst>
                                  <p:childTnLst>
                                    <p:set>
                                      <p:cBhvr>
                                        <p:cTn id="11" dur="1" fill="hold">
                                          <p:stCondLst>
                                            <p:cond delay="0"/>
                                          </p:stCondLst>
                                        </p:cTn>
                                        <p:tgtEl>
                                          <p:spTgt spid="26627">
                                            <p:txEl>
                                              <p:pRg st="0" end="0"/>
                                            </p:txEl>
                                          </p:spTgt>
                                        </p:tgtEl>
                                        <p:attrNameLst>
                                          <p:attrName>style.visibility</p:attrName>
                                        </p:attrNameLst>
                                      </p:cBhvr>
                                      <p:to>
                                        <p:strVal val="visible"/>
                                      </p:to>
                                    </p:set>
                                    <p:animEffect transition="in" filter="wipe(left)">
                                      <p:cBhvr>
                                        <p:cTn id="12" dur="1000"/>
                                        <p:tgtEl>
                                          <p:spTgt spid="26627">
                                            <p:txEl>
                                              <p:pRg st="0" end="0"/>
                                            </p:txEl>
                                          </p:spTgt>
                                        </p:tgtEl>
                                      </p:cBhvr>
                                    </p:animEffect>
                                  </p:childTnLst>
                                </p:cTn>
                              </p:par>
                            </p:childTnLst>
                          </p:cTn>
                        </p:par>
                        <p:par>
                          <p:cTn id="13" fill="hold" nodeType="afterGroup">
                            <p:stCondLst>
                              <p:cond delay="2000"/>
                            </p:stCondLst>
                            <p:childTnLst>
                              <p:par>
                                <p:cTn id="14" presetID="31" presetClass="entr" presetSubtype="0" fill="hold" nodeType="afterEffect">
                                  <p:stCondLst>
                                    <p:cond delay="0"/>
                                  </p:stCondLst>
                                  <p:childTnLst>
                                    <p:set>
                                      <p:cBhvr>
                                        <p:cTn id="15" dur="1" fill="hold">
                                          <p:stCondLst>
                                            <p:cond delay="0"/>
                                          </p:stCondLst>
                                        </p:cTn>
                                        <p:tgtEl>
                                          <p:spTgt spid="28680"/>
                                        </p:tgtEl>
                                        <p:attrNameLst>
                                          <p:attrName>style.visibility</p:attrName>
                                        </p:attrNameLst>
                                      </p:cBhvr>
                                      <p:to>
                                        <p:strVal val="visible"/>
                                      </p:to>
                                    </p:set>
                                    <p:anim calcmode="lin" valueType="num">
                                      <p:cBhvr>
                                        <p:cTn id="16" dur="1000" fill="hold"/>
                                        <p:tgtEl>
                                          <p:spTgt spid="28680"/>
                                        </p:tgtEl>
                                        <p:attrNameLst>
                                          <p:attrName>ppt_w</p:attrName>
                                        </p:attrNameLst>
                                      </p:cBhvr>
                                      <p:tavLst>
                                        <p:tav tm="0">
                                          <p:val>
                                            <p:fltVal val="0"/>
                                          </p:val>
                                        </p:tav>
                                        <p:tav tm="100000">
                                          <p:val>
                                            <p:strVal val="#ppt_w"/>
                                          </p:val>
                                        </p:tav>
                                      </p:tavLst>
                                    </p:anim>
                                    <p:anim calcmode="lin" valueType="num">
                                      <p:cBhvr>
                                        <p:cTn id="17" dur="1000" fill="hold"/>
                                        <p:tgtEl>
                                          <p:spTgt spid="28680"/>
                                        </p:tgtEl>
                                        <p:attrNameLst>
                                          <p:attrName>ppt_h</p:attrName>
                                        </p:attrNameLst>
                                      </p:cBhvr>
                                      <p:tavLst>
                                        <p:tav tm="0">
                                          <p:val>
                                            <p:fltVal val="0"/>
                                          </p:val>
                                        </p:tav>
                                        <p:tav tm="100000">
                                          <p:val>
                                            <p:strVal val="#ppt_h"/>
                                          </p:val>
                                        </p:tav>
                                      </p:tavLst>
                                    </p:anim>
                                    <p:anim calcmode="lin" valueType="num">
                                      <p:cBhvr>
                                        <p:cTn id="18" dur="1000" fill="hold"/>
                                        <p:tgtEl>
                                          <p:spTgt spid="28680"/>
                                        </p:tgtEl>
                                        <p:attrNameLst>
                                          <p:attrName>style.rotation</p:attrName>
                                        </p:attrNameLst>
                                      </p:cBhvr>
                                      <p:tavLst>
                                        <p:tav tm="0">
                                          <p:val>
                                            <p:fltVal val="90"/>
                                          </p:val>
                                        </p:tav>
                                        <p:tav tm="100000">
                                          <p:val>
                                            <p:fltVal val="0"/>
                                          </p:val>
                                        </p:tav>
                                      </p:tavLst>
                                    </p:anim>
                                    <p:animEffect transition="in" filter="fade">
                                      <p:cBhvr>
                                        <p:cTn id="19" dur="1000"/>
                                        <p:tgtEl>
                                          <p:spTgt spid="28680"/>
                                        </p:tgtEl>
                                      </p:cBhvr>
                                    </p:animEffect>
                                  </p:childTnLst>
                                </p:cTn>
                              </p:par>
                            </p:childTnLst>
                          </p:cTn>
                        </p:par>
                        <p:par>
                          <p:cTn id="20" fill="hold" nodeType="afterGroup">
                            <p:stCondLst>
                              <p:cond delay="3000"/>
                            </p:stCondLst>
                            <p:childTnLst>
                              <p:par>
                                <p:cTn id="21" presetID="22" presetClass="entr" presetSubtype="8" fill="hold" nodeType="afterEffect">
                                  <p:stCondLst>
                                    <p:cond delay="1000"/>
                                  </p:stCondLst>
                                  <p:childTnLst>
                                    <p:set>
                                      <p:cBhvr>
                                        <p:cTn id="22" dur="1" fill="hold">
                                          <p:stCondLst>
                                            <p:cond delay="0"/>
                                          </p:stCondLst>
                                        </p:cTn>
                                        <p:tgtEl>
                                          <p:spTgt spid="26627">
                                            <p:txEl>
                                              <p:pRg st="2" end="2"/>
                                            </p:txEl>
                                          </p:spTgt>
                                        </p:tgtEl>
                                        <p:attrNameLst>
                                          <p:attrName>style.visibility</p:attrName>
                                        </p:attrNameLst>
                                      </p:cBhvr>
                                      <p:to>
                                        <p:strVal val="visible"/>
                                      </p:to>
                                    </p:set>
                                    <p:animEffect transition="in" filter="wipe(left)">
                                      <p:cBhvr>
                                        <p:cTn id="23" dur="1000"/>
                                        <p:tgtEl>
                                          <p:spTgt spid="26627">
                                            <p:txEl>
                                              <p:pRg st="2" end="2"/>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1000"/>
                                  </p:stCondLst>
                                  <p:childTnLst>
                                    <p:set>
                                      <p:cBhvr>
                                        <p:cTn id="26" dur="1" fill="hold">
                                          <p:stCondLst>
                                            <p:cond delay="0"/>
                                          </p:stCondLst>
                                        </p:cTn>
                                        <p:tgtEl>
                                          <p:spTgt spid="26627">
                                            <p:txEl>
                                              <p:pRg st="1" end="1"/>
                                            </p:txEl>
                                          </p:spTgt>
                                        </p:tgtEl>
                                        <p:attrNameLst>
                                          <p:attrName>style.visibility</p:attrName>
                                        </p:attrNameLst>
                                      </p:cBhvr>
                                      <p:to>
                                        <p:strVal val="visible"/>
                                      </p:to>
                                    </p:set>
                                    <p:animEffect transition="in" filter="wipe(left)">
                                      <p:cBhvr>
                                        <p:cTn id="27" dur="1000"/>
                                        <p:tgtEl>
                                          <p:spTgt spid="26627">
                                            <p:txEl>
                                              <p:pRg st="1" end="1"/>
                                            </p:txEl>
                                          </p:spTgt>
                                        </p:tgtEl>
                                      </p:cBhvr>
                                    </p:animEffect>
                                  </p:childTnLst>
                                </p:cTn>
                              </p:par>
                            </p:childTnLst>
                          </p:cTn>
                        </p:par>
                        <p:par>
                          <p:cTn id="28" fill="hold" nodeType="afterGroup">
                            <p:stCondLst>
                              <p:cond delay="7000"/>
                            </p:stCondLst>
                            <p:childTnLst>
                              <p:par>
                                <p:cTn id="29" presetID="22" presetClass="entr" presetSubtype="8" fill="hold" nodeType="afterEffect">
                                  <p:stCondLst>
                                    <p:cond delay="1000"/>
                                  </p:stCondLst>
                                  <p:childTnLst>
                                    <p:set>
                                      <p:cBhvr>
                                        <p:cTn id="30" dur="1" fill="hold">
                                          <p:stCondLst>
                                            <p:cond delay="0"/>
                                          </p:stCondLst>
                                        </p:cTn>
                                        <p:tgtEl>
                                          <p:spTgt spid="26627">
                                            <p:txEl>
                                              <p:pRg st="3" end="3"/>
                                            </p:txEl>
                                          </p:spTgt>
                                        </p:tgtEl>
                                        <p:attrNameLst>
                                          <p:attrName>style.visibility</p:attrName>
                                        </p:attrNameLst>
                                      </p:cBhvr>
                                      <p:to>
                                        <p:strVal val="visible"/>
                                      </p:to>
                                    </p:set>
                                    <p:animEffect transition="in" filter="wipe(left)">
                                      <p:cBhvr>
                                        <p:cTn id="31" dur="1000"/>
                                        <p:tgtEl>
                                          <p:spTgt spid="26627">
                                            <p:txEl>
                                              <p:pRg st="3" end="3"/>
                                            </p:txEl>
                                          </p:spTgt>
                                        </p:tgtEl>
                                      </p:cBhvr>
                                    </p:animEffect>
                                  </p:childTnLst>
                                </p:cTn>
                              </p:par>
                            </p:childTnLst>
                          </p:cTn>
                        </p:par>
                        <p:par>
                          <p:cTn id="32" fill="hold" nodeType="afterGroup">
                            <p:stCondLst>
                              <p:cond delay="9000"/>
                            </p:stCondLst>
                            <p:childTnLst>
                              <p:par>
                                <p:cTn id="33" presetID="22" presetClass="entr" presetSubtype="8" fill="hold" nodeType="afterEffect">
                                  <p:stCondLst>
                                    <p:cond delay="1000"/>
                                  </p:stCondLst>
                                  <p:childTnLst>
                                    <p:set>
                                      <p:cBhvr>
                                        <p:cTn id="34" dur="1" fill="hold">
                                          <p:stCondLst>
                                            <p:cond delay="0"/>
                                          </p:stCondLst>
                                        </p:cTn>
                                        <p:tgtEl>
                                          <p:spTgt spid="26627">
                                            <p:txEl>
                                              <p:pRg st="4" end="4"/>
                                            </p:txEl>
                                          </p:spTgt>
                                        </p:tgtEl>
                                        <p:attrNameLst>
                                          <p:attrName>style.visibility</p:attrName>
                                        </p:attrNameLst>
                                      </p:cBhvr>
                                      <p:to>
                                        <p:strVal val="visible"/>
                                      </p:to>
                                    </p:set>
                                    <p:animEffect transition="in" filter="wipe(left)">
                                      <p:cBhvr>
                                        <p:cTn id="35" dur="1000"/>
                                        <p:tgtEl>
                                          <p:spTgt spid="26627">
                                            <p:txEl>
                                              <p:pRg st="4" end="4"/>
                                            </p:txEl>
                                          </p:spTgt>
                                        </p:tgtEl>
                                      </p:cBhvr>
                                    </p:animEffect>
                                  </p:childTnLst>
                                </p:cTn>
                              </p:par>
                            </p:childTnLst>
                          </p:cTn>
                        </p:par>
                        <p:par>
                          <p:cTn id="36" fill="hold" nodeType="afterGroup">
                            <p:stCondLst>
                              <p:cond delay="11000"/>
                            </p:stCondLst>
                            <p:childTnLst>
                              <p:par>
                                <p:cTn id="37" presetID="22" presetClass="entr" presetSubtype="8" fill="hold" nodeType="afterEffect">
                                  <p:stCondLst>
                                    <p:cond delay="1000"/>
                                  </p:stCondLst>
                                  <p:childTnLst>
                                    <p:set>
                                      <p:cBhvr>
                                        <p:cTn id="38" dur="1" fill="hold">
                                          <p:stCondLst>
                                            <p:cond delay="0"/>
                                          </p:stCondLst>
                                        </p:cTn>
                                        <p:tgtEl>
                                          <p:spTgt spid="26627">
                                            <p:txEl>
                                              <p:pRg st="5" end="5"/>
                                            </p:txEl>
                                          </p:spTgt>
                                        </p:tgtEl>
                                        <p:attrNameLst>
                                          <p:attrName>style.visibility</p:attrName>
                                        </p:attrNameLst>
                                      </p:cBhvr>
                                      <p:to>
                                        <p:strVal val="visible"/>
                                      </p:to>
                                    </p:set>
                                    <p:animEffect transition="in" filter="wipe(left)">
                                      <p:cBhvr>
                                        <p:cTn id="39" dur="1000"/>
                                        <p:tgtEl>
                                          <p:spTgt spid="26627">
                                            <p:txEl>
                                              <p:pRg st="5" end="5"/>
                                            </p:txEl>
                                          </p:spTgt>
                                        </p:tgtEl>
                                      </p:cBhvr>
                                    </p:animEffect>
                                  </p:childTnLst>
                                </p:cTn>
                              </p:par>
                            </p:childTnLst>
                          </p:cTn>
                        </p:par>
                        <p:par>
                          <p:cTn id="40" fill="hold" nodeType="afterGroup">
                            <p:stCondLst>
                              <p:cond delay="13000"/>
                            </p:stCondLst>
                            <p:childTnLst>
                              <p:par>
                                <p:cTn id="41" presetID="31" presetClass="entr" presetSubtype="0" fill="hold" nodeType="afterEffect">
                                  <p:stCondLst>
                                    <p:cond delay="0"/>
                                  </p:stCondLst>
                                  <p:childTnLst>
                                    <p:set>
                                      <p:cBhvr>
                                        <p:cTn id="42" dur="1" fill="hold">
                                          <p:stCondLst>
                                            <p:cond delay="0"/>
                                          </p:stCondLst>
                                        </p:cTn>
                                        <p:tgtEl>
                                          <p:spTgt spid="97283"/>
                                        </p:tgtEl>
                                        <p:attrNameLst>
                                          <p:attrName>style.visibility</p:attrName>
                                        </p:attrNameLst>
                                      </p:cBhvr>
                                      <p:to>
                                        <p:strVal val="visible"/>
                                      </p:to>
                                    </p:set>
                                    <p:anim calcmode="lin" valueType="num">
                                      <p:cBhvr>
                                        <p:cTn id="43" dur="1000" fill="hold"/>
                                        <p:tgtEl>
                                          <p:spTgt spid="97283"/>
                                        </p:tgtEl>
                                        <p:attrNameLst>
                                          <p:attrName>ppt_w</p:attrName>
                                        </p:attrNameLst>
                                      </p:cBhvr>
                                      <p:tavLst>
                                        <p:tav tm="0">
                                          <p:val>
                                            <p:fltVal val="0"/>
                                          </p:val>
                                        </p:tav>
                                        <p:tav tm="100000">
                                          <p:val>
                                            <p:strVal val="#ppt_w"/>
                                          </p:val>
                                        </p:tav>
                                      </p:tavLst>
                                    </p:anim>
                                    <p:anim calcmode="lin" valueType="num">
                                      <p:cBhvr>
                                        <p:cTn id="44" dur="1000" fill="hold"/>
                                        <p:tgtEl>
                                          <p:spTgt spid="97283"/>
                                        </p:tgtEl>
                                        <p:attrNameLst>
                                          <p:attrName>ppt_h</p:attrName>
                                        </p:attrNameLst>
                                      </p:cBhvr>
                                      <p:tavLst>
                                        <p:tav tm="0">
                                          <p:val>
                                            <p:fltVal val="0"/>
                                          </p:val>
                                        </p:tav>
                                        <p:tav tm="100000">
                                          <p:val>
                                            <p:strVal val="#ppt_h"/>
                                          </p:val>
                                        </p:tav>
                                      </p:tavLst>
                                    </p:anim>
                                    <p:anim calcmode="lin" valueType="num">
                                      <p:cBhvr>
                                        <p:cTn id="45" dur="1000" fill="hold"/>
                                        <p:tgtEl>
                                          <p:spTgt spid="97283"/>
                                        </p:tgtEl>
                                        <p:attrNameLst>
                                          <p:attrName>style.rotation</p:attrName>
                                        </p:attrNameLst>
                                      </p:cBhvr>
                                      <p:tavLst>
                                        <p:tav tm="0">
                                          <p:val>
                                            <p:fltVal val="90"/>
                                          </p:val>
                                        </p:tav>
                                        <p:tav tm="100000">
                                          <p:val>
                                            <p:fltVal val="0"/>
                                          </p:val>
                                        </p:tav>
                                      </p:tavLst>
                                    </p:anim>
                                    <p:animEffect transition="in" filter="fade">
                                      <p:cBhvr>
                                        <p:cTn id="46" dur="1000"/>
                                        <p:tgtEl>
                                          <p:spTgt spid="9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27E49838-DF58-22EC-8A73-31F5CBE0D650}"/>
              </a:ext>
            </a:extLst>
          </p:cNvPr>
          <p:cNvSpPr>
            <a:spLocks noGrp="1" noChangeArrowheads="1"/>
          </p:cNvSpPr>
          <p:nvPr>
            <p:ph type="body" idx="1"/>
          </p:nvPr>
        </p:nvSpPr>
        <p:spPr>
          <a:xfrm>
            <a:off x="-53975" y="811213"/>
            <a:ext cx="6858000" cy="6046787"/>
          </a:xfrm>
        </p:spPr>
        <p:txBody>
          <a:bodyPr/>
          <a:lstStyle/>
          <a:p>
            <a:pPr eaLnBrk="1" hangingPunct="1">
              <a:lnSpc>
                <a:spcPct val="90000"/>
              </a:lnSpc>
            </a:pPr>
            <a:r>
              <a:rPr lang="en-US" altLang="en-US" sz="2600"/>
              <a:t>For most of the 19</a:t>
            </a:r>
            <a:r>
              <a:rPr lang="en-US" altLang="en-US" sz="2600" baseline="30000"/>
              <a:t>th</a:t>
            </a:r>
            <a:r>
              <a:rPr lang="en-US" altLang="en-US" sz="2600"/>
              <a:t> century there were no limits at all on immigration to the USA.  Immigrants were needed a source of </a:t>
            </a:r>
            <a:r>
              <a:rPr lang="en-US" altLang="en-US" sz="2600" b="1">
                <a:solidFill>
                  <a:srgbClr val="FF0000"/>
                </a:solidFill>
              </a:rPr>
              <a:t>CHEAP LABOR </a:t>
            </a:r>
            <a:r>
              <a:rPr lang="en-US" altLang="en-US" sz="2600"/>
              <a:t>for America’s growing industries.</a:t>
            </a:r>
          </a:p>
          <a:p>
            <a:pPr eaLnBrk="1" hangingPunct="1">
              <a:lnSpc>
                <a:spcPct val="90000"/>
              </a:lnSpc>
            </a:pPr>
            <a:r>
              <a:rPr lang="en-US" altLang="en-US" sz="2600"/>
              <a:t>Anyone who was healthy and could afford to get here was permitted.</a:t>
            </a:r>
          </a:p>
          <a:p>
            <a:pPr eaLnBrk="1" hangingPunct="1">
              <a:lnSpc>
                <a:spcPct val="90000"/>
              </a:lnSpc>
            </a:pPr>
            <a:r>
              <a:rPr lang="en-US" altLang="en-US" sz="2600"/>
              <a:t>Things were about to change, in 1882 the </a:t>
            </a:r>
            <a:r>
              <a:rPr lang="en-US" altLang="en-US" sz="2600" b="1">
                <a:solidFill>
                  <a:srgbClr val="CC6600"/>
                </a:solidFill>
              </a:rPr>
              <a:t>Chinese Exclusion Act </a:t>
            </a:r>
            <a:r>
              <a:rPr lang="en-US" altLang="en-US" sz="2000" b="1">
                <a:solidFill>
                  <a:srgbClr val="CC6600"/>
                </a:solidFill>
              </a:rPr>
              <a:t>(1882) </a:t>
            </a:r>
            <a:r>
              <a:rPr lang="en-US" altLang="en-US" sz="2600"/>
              <a:t>was passed.</a:t>
            </a:r>
          </a:p>
          <a:p>
            <a:pPr eaLnBrk="1" hangingPunct="1">
              <a:lnSpc>
                <a:spcPct val="90000"/>
              </a:lnSpc>
            </a:pPr>
            <a:r>
              <a:rPr lang="en-US" altLang="en-US" sz="2600"/>
              <a:t>The </a:t>
            </a:r>
            <a:r>
              <a:rPr lang="en-US" altLang="en-US" sz="2600" u="sng"/>
              <a:t>first federal law to restrict immigration</a:t>
            </a:r>
            <a:r>
              <a:rPr lang="en-US" altLang="en-US" sz="2600"/>
              <a:t> into the USA.</a:t>
            </a:r>
          </a:p>
          <a:p>
            <a:pPr eaLnBrk="1" hangingPunct="1">
              <a:lnSpc>
                <a:spcPct val="90000"/>
              </a:lnSpc>
            </a:pPr>
            <a:r>
              <a:rPr lang="en-US" altLang="en-US" sz="2600"/>
              <a:t>Hundreds of thousands of Chinese had migrated to California, Chinese workers had even helped build part of the Transcontinental Railroad.</a:t>
            </a:r>
          </a:p>
        </p:txBody>
      </p:sp>
      <p:sp>
        <p:nvSpPr>
          <p:cNvPr id="26628" name="Rectangle 4">
            <a:extLst>
              <a:ext uri="{FF2B5EF4-FFF2-40B4-BE49-F238E27FC236}">
                <a16:creationId xmlns:a16="http://schemas.microsoft.com/office/drawing/2014/main" id="{558F8A5F-36CC-56CA-E4F0-0764D5CE4218}"/>
              </a:ext>
            </a:extLst>
          </p:cNvPr>
          <p:cNvSpPr>
            <a:spLocks noGrp="1" noChangeArrowheads="1"/>
          </p:cNvSpPr>
          <p:nvPr>
            <p:ph type="title"/>
          </p:nvPr>
        </p:nvSpPr>
        <p:spPr>
          <a:xfrm>
            <a:off x="304800" y="19050"/>
            <a:ext cx="8686800" cy="658813"/>
          </a:xfrm>
        </p:spPr>
        <p:txBody>
          <a:bodyPr/>
          <a:lstStyle/>
          <a:p>
            <a:pPr eaLnBrk="1" hangingPunct="1"/>
            <a:r>
              <a:rPr lang="en-US" altLang="en-US" b="1"/>
              <a:t>Early </a:t>
            </a:r>
            <a:r>
              <a:rPr lang="en-US" altLang="en-US" sz="3600" b="1"/>
              <a:t>Restrictions</a:t>
            </a:r>
            <a:r>
              <a:rPr lang="en-US" altLang="en-US" b="1"/>
              <a:t> on Immigration</a:t>
            </a:r>
          </a:p>
        </p:txBody>
      </p:sp>
      <p:pic>
        <p:nvPicPr>
          <p:cNvPr id="28679" name="Picture 7">
            <a:extLst>
              <a:ext uri="{FF2B5EF4-FFF2-40B4-BE49-F238E27FC236}">
                <a16:creationId xmlns:a16="http://schemas.microsoft.com/office/drawing/2014/main" id="{5657B92E-F7FE-9D86-B395-4B4AB415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40" r="29214"/>
          <a:stretch>
            <a:fillRect/>
          </a:stretch>
        </p:blipFill>
        <p:spPr bwMode="auto">
          <a:xfrm>
            <a:off x="7075488" y="990600"/>
            <a:ext cx="1687512" cy="2716213"/>
          </a:xfrm>
          <a:prstGeom prst="rect">
            <a:avLst/>
          </a:prstGeom>
          <a:noFill/>
          <a:ln w="508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28681" name="Picture 9">
            <a:extLst>
              <a:ext uri="{FF2B5EF4-FFF2-40B4-BE49-F238E27FC236}">
                <a16:creationId xmlns:a16="http://schemas.microsoft.com/office/drawing/2014/main" id="{8BDE4520-D293-96A0-5AF5-F00634929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113" y="3886200"/>
            <a:ext cx="2122487" cy="2847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Oval Callout 1">
            <a:extLst>
              <a:ext uri="{FF2B5EF4-FFF2-40B4-BE49-F238E27FC236}">
                <a16:creationId xmlns:a16="http://schemas.microsoft.com/office/drawing/2014/main" id="{20727A50-99E0-E8F4-2502-88FBB5B8B27D}"/>
              </a:ext>
            </a:extLst>
          </p:cNvPr>
          <p:cNvSpPr/>
          <p:nvPr/>
        </p:nvSpPr>
        <p:spPr>
          <a:xfrm>
            <a:off x="7620000" y="990600"/>
            <a:ext cx="1524000" cy="914400"/>
          </a:xfrm>
          <a:prstGeom prst="wedgeEllipseCallout">
            <a:avLst>
              <a:gd name="adj1" fmla="val -14564"/>
              <a:gd name="adj2" fmla="val 908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0000"/>
                </a:solidFill>
              </a:rPr>
              <a:t>Send us your …</a:t>
            </a:r>
          </a:p>
        </p:txBody>
      </p:sp>
      <p:sp>
        <p:nvSpPr>
          <p:cNvPr id="7" name="Oval Callout 6">
            <a:extLst>
              <a:ext uri="{FF2B5EF4-FFF2-40B4-BE49-F238E27FC236}">
                <a16:creationId xmlns:a16="http://schemas.microsoft.com/office/drawing/2014/main" id="{B6F8644D-184C-81C6-987B-04A89ED49058}"/>
              </a:ext>
            </a:extLst>
          </p:cNvPr>
          <p:cNvSpPr/>
          <p:nvPr/>
        </p:nvSpPr>
        <p:spPr>
          <a:xfrm>
            <a:off x="7618413" y="1023938"/>
            <a:ext cx="1524000" cy="914400"/>
          </a:xfrm>
          <a:prstGeom prst="wedgeEllipseCallout">
            <a:avLst>
              <a:gd name="adj1" fmla="val -14564"/>
              <a:gd name="adj2" fmla="val 908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0000"/>
                </a:solidFill>
              </a:rPr>
              <a:t>But, No Chinese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1+#ppt_w/2"/>
                                          </p:val>
                                        </p:tav>
                                        <p:tav tm="100000">
                                          <p:val>
                                            <p:strVal val="#ppt_x"/>
                                          </p:val>
                                        </p:tav>
                                      </p:tavLst>
                                    </p:anim>
                                    <p:anim calcmode="lin" valueType="num">
                                      <p:cBhvr additive="base">
                                        <p:cTn id="8" dur="500" fill="hold"/>
                                        <p:tgtEl>
                                          <p:spTgt spid="2662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500"/>
                                  </p:stCondLst>
                                  <p:childTnLst>
                                    <p:set>
                                      <p:cBhvr>
                                        <p:cTn id="11" dur="1" fill="hold">
                                          <p:stCondLst>
                                            <p:cond delay="0"/>
                                          </p:stCondLst>
                                        </p:cTn>
                                        <p:tgtEl>
                                          <p:spTgt spid="26627">
                                            <p:txEl>
                                              <p:pRg st="0" end="0"/>
                                            </p:txEl>
                                          </p:spTgt>
                                        </p:tgtEl>
                                        <p:attrNameLst>
                                          <p:attrName>style.visibility</p:attrName>
                                        </p:attrNameLst>
                                      </p:cBhvr>
                                      <p:to>
                                        <p:strVal val="visible"/>
                                      </p:to>
                                    </p:set>
                                    <p:animEffect transition="in" filter="wipe(left)">
                                      <p:cBhvr>
                                        <p:cTn id="12" dur="1000"/>
                                        <p:tgtEl>
                                          <p:spTgt spid="26627">
                                            <p:txEl>
                                              <p:pRg st="0" end="0"/>
                                            </p:txEl>
                                          </p:spTgt>
                                        </p:tgtEl>
                                      </p:cBhvr>
                                    </p:animEffect>
                                  </p:childTnLst>
                                </p:cTn>
                              </p:par>
                              <p:par>
                                <p:cTn id="13" presetID="6" presetClass="entr" presetSubtype="32" fill="hold" nodeType="withEffect">
                                  <p:stCondLst>
                                    <p:cond delay="500"/>
                                  </p:stCondLst>
                                  <p:childTnLst>
                                    <p:set>
                                      <p:cBhvr>
                                        <p:cTn id="14" dur="1" fill="hold">
                                          <p:stCondLst>
                                            <p:cond delay="0"/>
                                          </p:stCondLst>
                                        </p:cTn>
                                        <p:tgtEl>
                                          <p:spTgt spid="28679"/>
                                        </p:tgtEl>
                                        <p:attrNameLst>
                                          <p:attrName>style.visibility</p:attrName>
                                        </p:attrNameLst>
                                      </p:cBhvr>
                                      <p:to>
                                        <p:strVal val="visible"/>
                                      </p:to>
                                    </p:set>
                                    <p:animEffect transition="in" filter="circle(out)">
                                      <p:cBhvr>
                                        <p:cTn id="15" dur="2000"/>
                                        <p:tgtEl>
                                          <p:spTgt spid="28679"/>
                                        </p:tgtEl>
                                      </p:cBhvr>
                                    </p:animEffect>
                                  </p:childTnLst>
                                </p:cTn>
                              </p:par>
                            </p:childTnLst>
                          </p:cTn>
                        </p:par>
                        <p:par>
                          <p:cTn id="16" fill="hold" nodeType="afterGroup">
                            <p:stCondLst>
                              <p:cond delay="3000"/>
                            </p:stCondLst>
                            <p:childTnLst>
                              <p:par>
                                <p:cTn id="17" presetID="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nodeType="afterGroup">
                            <p:stCondLst>
                              <p:cond delay="3000"/>
                            </p:stCondLst>
                            <p:childTnLst>
                              <p:par>
                                <p:cTn id="20" presetID="22" presetClass="entr" presetSubtype="8" fill="hold" nodeType="afterEffect">
                                  <p:stCondLst>
                                    <p:cond delay="500"/>
                                  </p:stCondLst>
                                  <p:childTnLst>
                                    <p:set>
                                      <p:cBhvr>
                                        <p:cTn id="21" dur="1" fill="hold">
                                          <p:stCondLst>
                                            <p:cond delay="0"/>
                                          </p:stCondLst>
                                        </p:cTn>
                                        <p:tgtEl>
                                          <p:spTgt spid="26627">
                                            <p:txEl>
                                              <p:pRg st="1" end="1"/>
                                            </p:txEl>
                                          </p:spTgt>
                                        </p:tgtEl>
                                        <p:attrNameLst>
                                          <p:attrName>style.visibility</p:attrName>
                                        </p:attrNameLst>
                                      </p:cBhvr>
                                      <p:to>
                                        <p:strVal val="visible"/>
                                      </p:to>
                                    </p:set>
                                    <p:animEffect transition="in" filter="wipe(left)">
                                      <p:cBhvr>
                                        <p:cTn id="22" dur="1000"/>
                                        <p:tgtEl>
                                          <p:spTgt spid="26627">
                                            <p:txEl>
                                              <p:pRg st="1" end="1"/>
                                            </p:txEl>
                                          </p:spTgt>
                                        </p:tgtEl>
                                      </p:cBhvr>
                                    </p:animEffect>
                                  </p:childTnLst>
                                </p:cTn>
                              </p:par>
                            </p:childTnLst>
                          </p:cTn>
                        </p:par>
                        <p:par>
                          <p:cTn id="23" fill="hold" nodeType="afterGroup">
                            <p:stCondLst>
                              <p:cond delay="4500"/>
                            </p:stCondLst>
                            <p:childTnLst>
                              <p:par>
                                <p:cTn id="24" presetID="22" presetClass="entr" presetSubtype="8" fill="hold" nodeType="afterEffect">
                                  <p:stCondLst>
                                    <p:cond delay="1000"/>
                                  </p:stCondLst>
                                  <p:childTnLst>
                                    <p:set>
                                      <p:cBhvr>
                                        <p:cTn id="25" dur="1" fill="hold">
                                          <p:stCondLst>
                                            <p:cond delay="0"/>
                                          </p:stCondLst>
                                        </p:cTn>
                                        <p:tgtEl>
                                          <p:spTgt spid="26627">
                                            <p:txEl>
                                              <p:pRg st="2" end="2"/>
                                            </p:txEl>
                                          </p:spTgt>
                                        </p:tgtEl>
                                        <p:attrNameLst>
                                          <p:attrName>style.visibility</p:attrName>
                                        </p:attrNameLst>
                                      </p:cBhvr>
                                      <p:to>
                                        <p:strVal val="visible"/>
                                      </p:to>
                                    </p:set>
                                    <p:animEffect transition="in" filter="wipe(left)">
                                      <p:cBhvr>
                                        <p:cTn id="26" dur="1000"/>
                                        <p:tgtEl>
                                          <p:spTgt spid="26627">
                                            <p:txEl>
                                              <p:pRg st="2" end="2"/>
                                            </p:txEl>
                                          </p:spTgt>
                                        </p:tgtEl>
                                      </p:cBhvr>
                                    </p:animEffect>
                                  </p:childTnLst>
                                </p:cTn>
                              </p:par>
                              <p:par>
                                <p:cTn id="27" presetID="6" presetClass="entr" presetSubtype="16" fill="hold" nodeType="withEffect">
                                  <p:stCondLst>
                                    <p:cond delay="1000"/>
                                  </p:stCondLst>
                                  <p:childTnLst>
                                    <p:set>
                                      <p:cBhvr>
                                        <p:cTn id="28" dur="1" fill="hold">
                                          <p:stCondLst>
                                            <p:cond delay="0"/>
                                          </p:stCondLst>
                                        </p:cTn>
                                        <p:tgtEl>
                                          <p:spTgt spid="28681"/>
                                        </p:tgtEl>
                                        <p:attrNameLst>
                                          <p:attrName>style.visibility</p:attrName>
                                        </p:attrNameLst>
                                      </p:cBhvr>
                                      <p:to>
                                        <p:strVal val="visible"/>
                                      </p:to>
                                    </p:set>
                                    <p:animEffect transition="in" filter="circle(in)">
                                      <p:cBhvr>
                                        <p:cTn id="29" dur="2000"/>
                                        <p:tgtEl>
                                          <p:spTgt spid="28681"/>
                                        </p:tgtEl>
                                      </p:cBhvr>
                                    </p:animEffect>
                                  </p:childTnLst>
                                </p:cTn>
                              </p:par>
                            </p:childTnLst>
                          </p:cTn>
                        </p:par>
                        <p:par>
                          <p:cTn id="30" fill="hold" nodeType="afterGroup">
                            <p:stCondLst>
                              <p:cond delay="7500"/>
                            </p:stCondLst>
                            <p:childTnLst>
                              <p:par>
                                <p:cTn id="31" presetID="1"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par>
                          <p:cTn id="33" fill="hold" nodeType="afterGroup">
                            <p:stCondLst>
                              <p:cond delay="7500"/>
                            </p:stCondLst>
                            <p:childTnLst>
                              <p:par>
                                <p:cTn id="34" presetID="22" presetClass="entr" presetSubtype="8" fill="hold" nodeType="afterEffect">
                                  <p:stCondLst>
                                    <p:cond delay="1000"/>
                                  </p:stCondLst>
                                  <p:childTnLst>
                                    <p:set>
                                      <p:cBhvr>
                                        <p:cTn id="35" dur="1" fill="hold">
                                          <p:stCondLst>
                                            <p:cond delay="0"/>
                                          </p:stCondLst>
                                        </p:cTn>
                                        <p:tgtEl>
                                          <p:spTgt spid="26627">
                                            <p:txEl>
                                              <p:pRg st="3" end="3"/>
                                            </p:txEl>
                                          </p:spTgt>
                                        </p:tgtEl>
                                        <p:attrNameLst>
                                          <p:attrName>style.visibility</p:attrName>
                                        </p:attrNameLst>
                                      </p:cBhvr>
                                      <p:to>
                                        <p:strVal val="visible"/>
                                      </p:to>
                                    </p:set>
                                    <p:animEffect transition="in" filter="wipe(left)">
                                      <p:cBhvr>
                                        <p:cTn id="36" dur="2000"/>
                                        <p:tgtEl>
                                          <p:spTgt spid="26627">
                                            <p:txEl>
                                              <p:pRg st="3" end="3"/>
                                            </p:txEl>
                                          </p:spTgt>
                                        </p:tgtEl>
                                      </p:cBhvr>
                                    </p:animEffect>
                                  </p:childTnLst>
                                </p:cTn>
                              </p:par>
                            </p:childTnLst>
                          </p:cTn>
                        </p:par>
                        <p:par>
                          <p:cTn id="37" fill="hold" nodeType="afterGroup">
                            <p:stCondLst>
                              <p:cond delay="10500"/>
                            </p:stCondLst>
                            <p:childTnLst>
                              <p:par>
                                <p:cTn id="38" presetID="22" presetClass="entr" presetSubtype="8" fill="hold" nodeType="afterEffect">
                                  <p:stCondLst>
                                    <p:cond delay="1000"/>
                                  </p:stCondLst>
                                  <p:childTnLst>
                                    <p:set>
                                      <p:cBhvr>
                                        <p:cTn id="39" dur="1" fill="hold">
                                          <p:stCondLst>
                                            <p:cond delay="0"/>
                                          </p:stCondLst>
                                        </p:cTn>
                                        <p:tgtEl>
                                          <p:spTgt spid="26627">
                                            <p:txEl>
                                              <p:pRg st="4" end="4"/>
                                            </p:txEl>
                                          </p:spTgt>
                                        </p:tgtEl>
                                        <p:attrNameLst>
                                          <p:attrName>style.visibility</p:attrName>
                                        </p:attrNameLst>
                                      </p:cBhvr>
                                      <p:to>
                                        <p:strVal val="visible"/>
                                      </p:to>
                                    </p:set>
                                    <p:animEffect transition="in" filter="wipe(left)">
                                      <p:cBhvr>
                                        <p:cTn id="40" dur="1000"/>
                                        <p:tgtEl>
                                          <p:spTgt spid="26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a:extLst>
              <a:ext uri="{FF2B5EF4-FFF2-40B4-BE49-F238E27FC236}">
                <a16:creationId xmlns:a16="http://schemas.microsoft.com/office/drawing/2014/main" id="{C95491AE-E393-2813-1A32-18FC05A72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70513"/>
            <a:ext cx="876935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07" name="Picture 8" descr="Image result for the only one barred out">
            <a:extLst>
              <a:ext uri="{FF2B5EF4-FFF2-40B4-BE49-F238E27FC236}">
                <a16:creationId xmlns:a16="http://schemas.microsoft.com/office/drawing/2014/main" id="{32BCB73F-922A-ECF1-744C-BFFA7C6CA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763"/>
            <a:ext cx="4857750"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8" name="Text Box 2">
            <a:extLst>
              <a:ext uri="{FF2B5EF4-FFF2-40B4-BE49-F238E27FC236}">
                <a16:creationId xmlns:a16="http://schemas.microsoft.com/office/drawing/2014/main" id="{A3A46F05-6AF4-A0FD-040C-23104751B631}"/>
              </a:ext>
            </a:extLst>
          </p:cNvPr>
          <p:cNvSpPr txBox="1">
            <a:spLocks noChangeArrowheads="1"/>
          </p:cNvSpPr>
          <p:nvPr/>
        </p:nvSpPr>
        <p:spPr bwMode="auto">
          <a:xfrm>
            <a:off x="304800" y="5656263"/>
            <a:ext cx="390525" cy="1201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a.</a:t>
            </a:r>
          </a:p>
          <a:p>
            <a:pPr>
              <a:spcBef>
                <a:spcPct val="0"/>
              </a:spcBef>
              <a:buFontTx/>
              <a:buNone/>
            </a:pPr>
            <a:r>
              <a:rPr lang="en-US" altLang="en-US" sz="1800">
                <a:latin typeface="Calibri" panose="020F0502020204030204" pitchFamily="34" charset="0"/>
              </a:rPr>
              <a:t>b.</a:t>
            </a:r>
          </a:p>
          <a:p>
            <a:pPr>
              <a:spcBef>
                <a:spcPct val="0"/>
              </a:spcBef>
              <a:buFontTx/>
              <a:buNone/>
            </a:pPr>
            <a:r>
              <a:rPr lang="en-US" altLang="en-US" sz="1800">
                <a:latin typeface="Calibri" panose="020F0502020204030204" pitchFamily="34" charset="0"/>
              </a:rPr>
              <a:t>c.</a:t>
            </a:r>
          </a:p>
          <a:p>
            <a:pPr>
              <a:spcBef>
                <a:spcPct val="0"/>
              </a:spcBef>
              <a:buFontTx/>
              <a:buNone/>
            </a:pPr>
            <a:r>
              <a:rPr lang="en-US" altLang="en-US" sz="1800">
                <a:latin typeface="Calibri" panose="020F0502020204030204" pitchFamily="34" charset="0"/>
              </a:rPr>
              <a:t>d.</a:t>
            </a:r>
          </a:p>
        </p:txBody>
      </p:sp>
      <p:sp>
        <p:nvSpPr>
          <p:cNvPr id="10" name="Oval 9">
            <a:extLst>
              <a:ext uri="{FF2B5EF4-FFF2-40B4-BE49-F238E27FC236}">
                <a16:creationId xmlns:a16="http://schemas.microsoft.com/office/drawing/2014/main" id="{F7DEE138-57FD-5E75-30E2-3E553ECD5C12}"/>
              </a:ext>
            </a:extLst>
          </p:cNvPr>
          <p:cNvSpPr/>
          <p:nvPr/>
        </p:nvSpPr>
        <p:spPr>
          <a:xfrm>
            <a:off x="269875" y="6503988"/>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6E0EE-96AD-2804-F019-EAAC97E079B6}"/>
              </a:ext>
            </a:extLst>
          </p:cNvPr>
          <p:cNvSpPr>
            <a:spLocks noGrp="1"/>
          </p:cNvSpPr>
          <p:nvPr>
            <p:ph type="title"/>
          </p:nvPr>
        </p:nvSpPr>
        <p:spPr>
          <a:xfrm>
            <a:off x="152400" y="152400"/>
            <a:ext cx="8991600" cy="914400"/>
          </a:xfrm>
        </p:spPr>
        <p:txBody>
          <a:bodyPr/>
          <a:lstStyle/>
          <a:p>
            <a:pPr>
              <a:defRPr/>
            </a:pPr>
            <a:r>
              <a:rPr lang="en-US" sz="4800" b="1" dirty="0"/>
              <a:t>Chinese Exclusion Act </a:t>
            </a:r>
            <a:r>
              <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(1882)</a:t>
            </a:r>
          </a:p>
        </p:txBody>
      </p:sp>
      <p:sp>
        <p:nvSpPr>
          <p:cNvPr id="3" name="Content Placeholder 2">
            <a:extLst>
              <a:ext uri="{FF2B5EF4-FFF2-40B4-BE49-F238E27FC236}">
                <a16:creationId xmlns:a16="http://schemas.microsoft.com/office/drawing/2014/main" id="{1CECA7EB-A058-9555-CD05-0C7ED1A8906E}"/>
              </a:ext>
            </a:extLst>
          </p:cNvPr>
          <p:cNvSpPr>
            <a:spLocks noGrp="1"/>
          </p:cNvSpPr>
          <p:nvPr>
            <p:ph idx="1"/>
          </p:nvPr>
        </p:nvSpPr>
        <p:spPr>
          <a:xfrm>
            <a:off x="533400" y="990600"/>
            <a:ext cx="7772400" cy="5867400"/>
          </a:xfrm>
        </p:spPr>
        <p:txBody>
          <a:bodyPr>
            <a:normAutofit lnSpcReduction="10000"/>
          </a:bodyPr>
          <a:lstStyle/>
          <a:p>
            <a:pPr>
              <a:defRPr/>
            </a:pPr>
            <a:r>
              <a:rPr lang="en-US" b="1" dirty="0">
                <a:solidFill>
                  <a:srgbClr val="FF0000"/>
                </a:solidFill>
              </a:rPr>
              <a:t>First US Law to restrict immigration based on nationality or race</a:t>
            </a:r>
          </a:p>
          <a:p>
            <a:pPr lvl="1">
              <a:buFontTx/>
              <a:buNone/>
              <a:defRPr/>
            </a:pPr>
            <a:endParaRPr lang="en-US" b="1" dirty="0"/>
          </a:p>
          <a:p>
            <a:pPr lvl="1">
              <a:buFontTx/>
              <a:buNone/>
              <a:defRPr/>
            </a:pPr>
            <a:endParaRPr lang="en-US" b="1" dirty="0"/>
          </a:p>
          <a:p>
            <a:pPr lvl="1">
              <a:buFontTx/>
              <a:buNone/>
              <a:defRPr/>
            </a:pPr>
            <a:endParaRPr lang="en-US" b="1" dirty="0"/>
          </a:p>
          <a:p>
            <a:pPr lvl="1">
              <a:buFontTx/>
              <a:buNone/>
              <a:defRPr/>
            </a:pPr>
            <a:endParaRPr lang="en-US" b="1" dirty="0"/>
          </a:p>
          <a:p>
            <a:pPr lvl="1">
              <a:buFontTx/>
              <a:buNone/>
              <a:defRPr/>
            </a:pPr>
            <a:endParaRPr lang="en-US" b="1" dirty="0"/>
          </a:p>
          <a:p>
            <a:pPr lvl="1">
              <a:buFontTx/>
              <a:buNone/>
              <a:defRPr/>
            </a:pPr>
            <a:endParaRPr lang="en-US" b="1" dirty="0"/>
          </a:p>
          <a:p>
            <a:pPr lvl="1">
              <a:buFontTx/>
              <a:buNone/>
              <a:defRPr/>
            </a:pPr>
            <a:endParaRPr lang="en-US" b="1" dirty="0"/>
          </a:p>
          <a:p>
            <a:pPr lvl="1">
              <a:buFontTx/>
              <a:buNone/>
              <a:defRPr/>
            </a:pPr>
            <a:endParaRPr lang="en-US" sz="1200" b="1" dirty="0"/>
          </a:p>
          <a:p>
            <a:pPr>
              <a:defRPr/>
            </a:pPr>
            <a:r>
              <a:rPr lang="en-US" b="1" dirty="0"/>
              <a:t>Remained on the books in various forms until </a:t>
            </a:r>
            <a:r>
              <a:rPr lang="en-US" b="1" dirty="0">
                <a:solidFill>
                  <a:srgbClr val="FF0000"/>
                </a:solidFill>
              </a:rPr>
              <a:t>1943</a:t>
            </a:r>
          </a:p>
        </p:txBody>
      </p:sp>
      <p:grpSp>
        <p:nvGrpSpPr>
          <p:cNvPr id="355332" name="Group 5">
            <a:extLst>
              <a:ext uri="{FF2B5EF4-FFF2-40B4-BE49-F238E27FC236}">
                <a16:creationId xmlns:a16="http://schemas.microsoft.com/office/drawing/2014/main" id="{1E7EEBF3-5DC2-A3E8-2936-F56AE0EBD243}"/>
              </a:ext>
            </a:extLst>
          </p:cNvPr>
          <p:cNvGrpSpPr>
            <a:grpSpLocks/>
          </p:cNvGrpSpPr>
          <p:nvPr/>
        </p:nvGrpSpPr>
        <p:grpSpPr bwMode="auto">
          <a:xfrm>
            <a:off x="5105400" y="2286000"/>
            <a:ext cx="3276600" cy="2895600"/>
            <a:chOff x="5486400" y="2362200"/>
            <a:chExt cx="3276600" cy="2895600"/>
          </a:xfrm>
        </p:grpSpPr>
        <p:pic>
          <p:nvPicPr>
            <p:cNvPr id="355334" name="Picture 2" descr="C:\Users\Tom Richey\AppData\Local\Microsoft\Windows\Temporary Internet Files\Content.IE5\WPPS6RA8\MCj04057240000[1].wmf">
              <a:extLst>
                <a:ext uri="{FF2B5EF4-FFF2-40B4-BE49-F238E27FC236}">
                  <a16:creationId xmlns:a16="http://schemas.microsoft.com/office/drawing/2014/main" id="{112AF1B7-310F-CA92-97EF-EDA8A906D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590800"/>
              <a:ext cx="272610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a:extLst>
                <a:ext uri="{FF2B5EF4-FFF2-40B4-BE49-F238E27FC236}">
                  <a16:creationId xmlns:a16="http://schemas.microsoft.com/office/drawing/2014/main" id="{C66A1E92-E04F-8B3F-0477-F7DC39D77609}"/>
                </a:ext>
              </a:extLst>
            </p:cNvPr>
            <p:cNvSpPr/>
            <p:nvPr/>
          </p:nvSpPr>
          <p:spPr>
            <a:xfrm>
              <a:off x="5486400" y="2362200"/>
              <a:ext cx="3276600" cy="2895600"/>
            </a:xfrm>
            <a:prstGeom prst="noSmoking">
              <a:avLst>
                <a:gd name="adj" fmla="val 739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pic>
        <p:nvPicPr>
          <p:cNvPr id="13314" name="Picture 2" descr="http://upload.wikimedia.org/wikipedia/commons/f/f1/The_only_one_barred_out_cph.3b48680.jpg">
            <a:hlinkClick r:id="rId3" action="ppaction://hlinksldjump"/>
            <a:extLst>
              <a:ext uri="{FF2B5EF4-FFF2-40B4-BE49-F238E27FC236}">
                <a16:creationId xmlns:a16="http://schemas.microsoft.com/office/drawing/2014/main" id="{2962259A-DFD5-82B4-E96D-D10E79C1D674}"/>
              </a:ext>
            </a:extLst>
          </p:cNvPr>
          <p:cNvPicPr>
            <a:picLocks noChangeAspect="1" noChangeArrowheads="1"/>
          </p:cNvPicPr>
          <p:nvPr/>
        </p:nvPicPr>
        <p:blipFill>
          <a:blip r:embed="rId4" cstate="print"/>
          <a:srcRect/>
          <a:stretch>
            <a:fillRect/>
          </a:stretch>
        </p:blipFill>
        <p:spPr bwMode="auto">
          <a:xfrm>
            <a:off x="1219200" y="2133600"/>
            <a:ext cx="3064342" cy="3328077"/>
          </a:xfrm>
          <a:prstGeom prst="rect">
            <a:avLst/>
          </a:prstGeom>
          <a:noFill/>
          <a:ln w="38100">
            <a:solidFill>
              <a:srgbClr val="FFFF00"/>
            </a:solidFill>
          </a:ln>
          <a:effectLst>
            <a:glow rad="139700">
              <a:schemeClr val="accent3">
                <a:satMod val="175000"/>
                <a:alpha val="40000"/>
              </a:schemeClr>
            </a:glo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Content Placeholder 4">
            <a:extLst>
              <a:ext uri="{FF2B5EF4-FFF2-40B4-BE49-F238E27FC236}">
                <a16:creationId xmlns:a16="http://schemas.microsoft.com/office/drawing/2014/main" id="{8C04A43B-F6E1-4962-8E73-6EA422E337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67800" cy="6858000"/>
          </a:xfrm>
        </p:spPr>
      </p:pic>
      <p:sp>
        <p:nvSpPr>
          <p:cNvPr id="6" name="TextBox 5">
            <a:extLst>
              <a:ext uri="{FF2B5EF4-FFF2-40B4-BE49-F238E27FC236}">
                <a16:creationId xmlns:a16="http://schemas.microsoft.com/office/drawing/2014/main" id="{57E055D6-69B4-5D32-9BB6-4FCB044860C6}"/>
              </a:ext>
            </a:extLst>
          </p:cNvPr>
          <p:cNvSpPr txBox="1"/>
          <p:nvPr/>
        </p:nvSpPr>
        <p:spPr>
          <a:xfrm>
            <a:off x="2514600" y="5715000"/>
            <a:ext cx="6545263" cy="369888"/>
          </a:xfrm>
          <a:prstGeom prst="rect">
            <a:avLst/>
          </a:prstGeom>
          <a:solidFill>
            <a:schemeClr val="accent1">
              <a:lumMod val="50000"/>
            </a:schemeClr>
          </a:solidFill>
        </p:spPr>
        <p:txBody>
          <a:bodyPr wrap="none">
            <a:spAutoFit/>
          </a:bodyPr>
          <a:lstStyle/>
          <a:p>
            <a:pPr>
              <a:defRPr/>
            </a:pPr>
            <a:r>
              <a:rPr lang="en-US" b="1" dirty="0">
                <a:solidFill>
                  <a:schemeClr val="bg1"/>
                </a:solidFill>
              </a:rPr>
              <a:t>African Americans went north and west to seek better paying jobs</a:t>
            </a:r>
            <a:r>
              <a:rPr lang="en-US" b="1" dirty="0"/>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an illustration">
            <a:extLst>
              <a:ext uri="{FF2B5EF4-FFF2-40B4-BE49-F238E27FC236}">
                <a16:creationId xmlns:a16="http://schemas.microsoft.com/office/drawing/2014/main" id="{778C5028-4807-161F-AE39-527ED4837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Title 1">
            <a:extLst>
              <a:ext uri="{FF2B5EF4-FFF2-40B4-BE49-F238E27FC236}">
                <a16:creationId xmlns:a16="http://schemas.microsoft.com/office/drawing/2014/main" id="{69AFCF09-5AF8-D535-10FF-C557ACF48013}"/>
              </a:ext>
            </a:extLst>
          </p:cNvPr>
          <p:cNvSpPr>
            <a:spLocks noGrp="1" noChangeArrowheads="1"/>
          </p:cNvSpPr>
          <p:nvPr>
            <p:ph type="title"/>
          </p:nvPr>
        </p:nvSpPr>
        <p:spPr>
          <a:xfrm>
            <a:off x="4763" y="0"/>
            <a:ext cx="4567237" cy="2286000"/>
          </a:xfrm>
        </p:spPr>
        <p:txBody>
          <a:bodyPr/>
          <a:lstStyle/>
          <a:p>
            <a:r>
              <a:rPr lang="en-US" altLang="en-US" sz="6600" b="1" i="1"/>
              <a:t>No Soup For You!</a:t>
            </a:r>
          </a:p>
        </p:txBody>
      </p:sp>
      <p:sp>
        <p:nvSpPr>
          <p:cNvPr id="356356" name="Rectangle 4">
            <a:extLst>
              <a:ext uri="{FF2B5EF4-FFF2-40B4-BE49-F238E27FC236}">
                <a16:creationId xmlns:a16="http://schemas.microsoft.com/office/drawing/2014/main" id="{838DB53E-EC41-770A-6F54-AB37B4D770A3}"/>
              </a:ext>
            </a:extLst>
          </p:cNvPr>
          <p:cNvSpPr>
            <a:spLocks noChangeArrowheads="1"/>
          </p:cNvSpPr>
          <p:nvPr/>
        </p:nvSpPr>
        <p:spPr bwMode="auto">
          <a:xfrm>
            <a:off x="76200" y="5551488"/>
            <a:ext cx="4343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Arial Unicode MS" pitchFamily="34" charset="-128"/>
              </a:rPr>
              <a:t>"A Matter of Taste." (c. 1883). Thomas Nast. (John Chinaman refuses Soup in Kearney's Senatorial Restaurant--refers to legislation pertaining to Chinese Exclusion Act) </a:t>
            </a:r>
            <a:endParaRPr lang="en-US" altLang="en-US" sz="3600" b="1"/>
          </a:p>
        </p:txBody>
      </p:sp>
      <p:sp>
        <p:nvSpPr>
          <p:cNvPr id="7" name="Rectangle 4">
            <a:extLst>
              <a:ext uri="{FF2B5EF4-FFF2-40B4-BE49-F238E27FC236}">
                <a16:creationId xmlns:a16="http://schemas.microsoft.com/office/drawing/2014/main" id="{3965DCFB-719F-4C67-1248-9FC2D68C23F5}"/>
              </a:ext>
            </a:extLst>
          </p:cNvPr>
          <p:cNvSpPr>
            <a:spLocks noChangeArrowheads="1"/>
          </p:cNvSpPr>
          <p:nvPr/>
        </p:nvSpPr>
        <p:spPr bwMode="auto">
          <a:xfrm>
            <a:off x="4800600" y="6091238"/>
            <a:ext cx="2133600" cy="584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anchor="ctr">
            <a:spAutoFit/>
          </a:bodyPr>
          <a:lstStyle/>
          <a:p>
            <a:pPr eaLnBrk="1" hangingPunct="1">
              <a:defRPr/>
            </a:pPr>
            <a:r>
              <a:rPr lang="en-US" sz="1600" b="1" dirty="0">
                <a:solidFill>
                  <a:schemeClr val="bg1"/>
                </a:solidFill>
                <a:latin typeface="Arial Unicode MS" pitchFamily="34" charset="-128"/>
                <a:cs typeface="Arial" pitchFamily="34" charset="0"/>
              </a:rPr>
              <a:t>“How can Christians stomach such diet?”</a:t>
            </a:r>
            <a:endParaRPr lang="en-US" sz="3600" b="1" dirty="0">
              <a:solidFill>
                <a:schemeClr val="bg1"/>
              </a:solidFill>
              <a:cs typeface="Arial"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Content Placeholder 2">
            <a:extLst>
              <a:ext uri="{FF2B5EF4-FFF2-40B4-BE49-F238E27FC236}">
                <a16:creationId xmlns:a16="http://schemas.microsoft.com/office/drawing/2014/main" id="{83BD2A7F-84D0-152E-C0E5-F48D23E07215}"/>
              </a:ext>
            </a:extLst>
          </p:cNvPr>
          <p:cNvSpPr>
            <a:spLocks noGrp="1" noChangeArrowheads="1"/>
          </p:cNvSpPr>
          <p:nvPr>
            <p:ph idx="1"/>
          </p:nvPr>
        </p:nvSpPr>
        <p:spPr/>
        <p:txBody>
          <a:bodyPr/>
          <a:lstStyle/>
          <a:p>
            <a:endParaRPr lang="en-US" altLang="en-US"/>
          </a:p>
        </p:txBody>
      </p:sp>
      <p:sp>
        <p:nvSpPr>
          <p:cNvPr id="357379" name="Title 1">
            <a:extLst>
              <a:ext uri="{FF2B5EF4-FFF2-40B4-BE49-F238E27FC236}">
                <a16:creationId xmlns:a16="http://schemas.microsoft.com/office/drawing/2014/main" id="{1F06854A-B586-3C4B-A64B-34AD2E5C69C1}"/>
              </a:ext>
            </a:extLst>
          </p:cNvPr>
          <p:cNvSpPr>
            <a:spLocks noGrp="1" noChangeArrowheads="1"/>
          </p:cNvSpPr>
          <p:nvPr>
            <p:ph type="title"/>
          </p:nvPr>
        </p:nvSpPr>
        <p:spPr/>
        <p:txBody>
          <a:bodyPr/>
          <a:lstStyle/>
          <a:p>
            <a:endParaRPr lang="en-US" altLang="en-US"/>
          </a:p>
        </p:txBody>
      </p:sp>
      <p:pic>
        <p:nvPicPr>
          <p:cNvPr id="357380" name="Picture 1">
            <a:extLst>
              <a:ext uri="{FF2B5EF4-FFF2-40B4-BE49-F238E27FC236}">
                <a16:creationId xmlns:a16="http://schemas.microsoft.com/office/drawing/2014/main" id="{30146BA1-4D2B-CD9B-545D-9D5D4A6A8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1" name="Rectangle 4">
            <a:extLst>
              <a:ext uri="{FF2B5EF4-FFF2-40B4-BE49-F238E27FC236}">
                <a16:creationId xmlns:a16="http://schemas.microsoft.com/office/drawing/2014/main" id="{2019D4C2-0680-EEA5-41D3-8EE6356BE844}"/>
              </a:ext>
            </a:extLst>
          </p:cNvPr>
          <p:cNvSpPr>
            <a:spLocks noChangeArrowheads="1"/>
          </p:cNvSpPr>
          <p:nvPr/>
        </p:nvSpPr>
        <p:spPr bwMode="auto">
          <a:xfrm>
            <a:off x="1447800" y="6211888"/>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latin typeface="Calibri" panose="020F0502020204030204" pitchFamily="34" charset="0"/>
              </a:rPr>
              <a:t>Thomas Nast, cartoon - "The Comet of Chinese Labor" (1870)  </a:t>
            </a:r>
          </a:p>
        </p:txBody>
      </p:sp>
      <p:sp>
        <p:nvSpPr>
          <p:cNvPr id="357382" name="Rectangle 5">
            <a:extLst>
              <a:ext uri="{FF2B5EF4-FFF2-40B4-BE49-F238E27FC236}">
                <a16:creationId xmlns:a16="http://schemas.microsoft.com/office/drawing/2014/main" id="{0172525E-8C54-57B4-2451-F7CE2CF846B5}"/>
              </a:ext>
            </a:extLst>
          </p:cNvPr>
          <p:cNvSpPr>
            <a:spLocks noChangeArrowheads="1"/>
          </p:cNvSpPr>
          <p:nvPr/>
        </p:nvSpPr>
        <p:spPr bwMode="auto">
          <a:xfrm>
            <a:off x="2209800" y="6488113"/>
            <a:ext cx="4576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hlinkClick r:id="rId3"/>
              </a:rPr>
              <a:t>http://www.csub.edu/~gsantos/img0049.html</a:t>
            </a:r>
            <a:endParaRPr lang="en-US" altLang="en-US" sz="1800">
              <a:latin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3">
            <a:extLst>
              <a:ext uri="{FF2B5EF4-FFF2-40B4-BE49-F238E27FC236}">
                <a16:creationId xmlns:a16="http://schemas.microsoft.com/office/drawing/2014/main" id="{587451C1-6F61-8C13-B2D8-72FA4136000A}"/>
              </a:ext>
            </a:extLst>
          </p:cNvPr>
          <p:cNvSpPr>
            <a:spLocks noChangeArrowheads="1"/>
          </p:cNvSpPr>
          <p:nvPr/>
        </p:nvSpPr>
        <p:spPr bwMode="auto">
          <a:xfrm>
            <a:off x="4876800" y="5181600"/>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Arial Unicode MS" pitchFamily="34" charset="-128"/>
              </a:rPr>
              <a:t>"The Chinese Question." (February 18, 1871). Thomas Nast. (Columbia defends disconsolae John Chinaman from nativist Attacks)</a:t>
            </a:r>
            <a:r>
              <a:rPr lang="en-US" altLang="en-US" sz="1600" b="1"/>
              <a:t> </a:t>
            </a:r>
            <a:endParaRPr lang="en-US" altLang="en-US" sz="4000" b="1"/>
          </a:p>
        </p:txBody>
      </p:sp>
      <p:sp>
        <p:nvSpPr>
          <p:cNvPr id="358403" name="Rectangle 5">
            <a:extLst>
              <a:ext uri="{FF2B5EF4-FFF2-40B4-BE49-F238E27FC236}">
                <a16:creationId xmlns:a16="http://schemas.microsoft.com/office/drawing/2014/main" id="{0D66ECA4-4E37-4290-0F50-009826B6E5BC}"/>
              </a:ext>
            </a:extLst>
          </p:cNvPr>
          <p:cNvSpPr>
            <a:spLocks noChangeArrowheads="1"/>
          </p:cNvSpPr>
          <p:nvPr/>
        </p:nvSpPr>
        <p:spPr bwMode="auto">
          <a:xfrm>
            <a:off x="4621213" y="6488113"/>
            <a:ext cx="457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hlinkClick r:id="rId2"/>
              </a:rPr>
              <a:t>http://www.csub.edu/~gsantos/img0050.html</a:t>
            </a:r>
            <a:r>
              <a:rPr lang="en-US" altLang="en-US" sz="1800">
                <a:latin typeface="Calibri" panose="020F0502020204030204" pitchFamily="34" charset="0"/>
              </a:rPr>
              <a:t> </a:t>
            </a:r>
          </a:p>
        </p:txBody>
      </p:sp>
      <p:pic>
        <p:nvPicPr>
          <p:cNvPr id="358404" name="Picture 2" descr="an illustration">
            <a:extLst>
              <a:ext uri="{FF2B5EF4-FFF2-40B4-BE49-F238E27FC236}">
                <a16:creationId xmlns:a16="http://schemas.microsoft.com/office/drawing/2014/main" id="{D2F0E7DC-B9CD-F6B6-2E56-C0240708B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itle 1">
            <a:extLst>
              <a:ext uri="{FF2B5EF4-FFF2-40B4-BE49-F238E27FC236}">
                <a16:creationId xmlns:a16="http://schemas.microsoft.com/office/drawing/2014/main" id="{FE18E95A-A62E-7DBE-AB2D-21D918AF5FAF}"/>
              </a:ext>
            </a:extLst>
          </p:cNvPr>
          <p:cNvSpPr>
            <a:spLocks noGrp="1" noChangeArrowheads="1"/>
          </p:cNvSpPr>
          <p:nvPr>
            <p:ph type="title"/>
          </p:nvPr>
        </p:nvSpPr>
        <p:spPr>
          <a:xfrm>
            <a:off x="500063" y="0"/>
            <a:ext cx="8229600" cy="533400"/>
          </a:xfrm>
        </p:spPr>
        <p:txBody>
          <a:bodyPr/>
          <a:lstStyle/>
          <a:p>
            <a:r>
              <a:rPr lang="en-US" altLang="en-US" sz="3600" b="1"/>
              <a:t>An EOC Moment</a:t>
            </a:r>
          </a:p>
        </p:txBody>
      </p:sp>
      <p:sp>
        <p:nvSpPr>
          <p:cNvPr id="359427" name="Content Placeholder 2">
            <a:extLst>
              <a:ext uri="{FF2B5EF4-FFF2-40B4-BE49-F238E27FC236}">
                <a16:creationId xmlns:a16="http://schemas.microsoft.com/office/drawing/2014/main" id="{F2AE4532-1E68-E314-B7F0-7C7610F2D4F8}"/>
              </a:ext>
            </a:extLst>
          </p:cNvPr>
          <p:cNvSpPr>
            <a:spLocks noGrp="1" noChangeArrowheads="1"/>
          </p:cNvSpPr>
          <p:nvPr>
            <p:ph idx="1"/>
          </p:nvPr>
        </p:nvSpPr>
        <p:spPr>
          <a:xfrm>
            <a:off x="103188" y="838200"/>
            <a:ext cx="8888412" cy="2438400"/>
          </a:xfrm>
        </p:spPr>
        <p:txBody>
          <a:bodyPr/>
          <a:lstStyle/>
          <a:p>
            <a:pPr marL="0" indent="0">
              <a:buFontTx/>
              <a:buNone/>
            </a:pPr>
            <a:r>
              <a:rPr lang="en-US" altLang="en-US" sz="2400"/>
              <a:t>One purpose of the Chinese Exclusion Act (1882) was to</a:t>
            </a:r>
          </a:p>
          <a:p>
            <a:pPr marL="0" indent="0">
              <a:buFontTx/>
              <a:buNone/>
            </a:pPr>
            <a:r>
              <a:rPr lang="en-US" altLang="en-US" sz="2400"/>
              <a:t>   a.  speed construction of the westernrailroads</a:t>
            </a:r>
          </a:p>
          <a:p>
            <a:pPr marL="0" indent="0">
              <a:buFontTx/>
              <a:buNone/>
            </a:pPr>
            <a:r>
              <a:rPr lang="en-US" altLang="en-US" sz="2400"/>
              <a:t>   b. encourage settlement of the Pacific Coast</a:t>
            </a:r>
          </a:p>
          <a:p>
            <a:pPr marL="0" indent="0">
              <a:buFontTx/>
              <a:buNone/>
            </a:pPr>
            <a:r>
              <a:rPr lang="en-US" altLang="en-US" sz="2400"/>
              <a:t>   c.  expand the civil rights of immigrants</a:t>
            </a:r>
          </a:p>
          <a:p>
            <a:pPr marL="0" indent="0">
              <a:buFontTx/>
              <a:buNone/>
            </a:pPr>
            <a:r>
              <a:rPr lang="en-US" altLang="en-US" sz="2400"/>
              <a:t>   d. protect the jobs of American workers </a:t>
            </a:r>
          </a:p>
        </p:txBody>
      </p:sp>
      <p:sp>
        <p:nvSpPr>
          <p:cNvPr id="4" name="Oval 3">
            <a:extLst>
              <a:ext uri="{FF2B5EF4-FFF2-40B4-BE49-F238E27FC236}">
                <a16:creationId xmlns:a16="http://schemas.microsoft.com/office/drawing/2014/main" id="{AFCA1838-A19D-14A3-DC09-E70230CB8CB1}"/>
              </a:ext>
            </a:extLst>
          </p:cNvPr>
          <p:cNvSpPr/>
          <p:nvPr/>
        </p:nvSpPr>
        <p:spPr>
          <a:xfrm>
            <a:off x="381000" y="2667000"/>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9EEB-F69C-8713-9BAF-CDDD69DE5985}"/>
              </a:ext>
            </a:extLst>
          </p:cNvPr>
          <p:cNvSpPr>
            <a:spLocks noGrp="1"/>
          </p:cNvSpPr>
          <p:nvPr>
            <p:ph type="title"/>
          </p:nvPr>
        </p:nvSpPr>
        <p:spPr>
          <a:xfrm>
            <a:off x="381000" y="228600"/>
            <a:ext cx="3200400" cy="1143000"/>
          </a:xfrm>
        </p:spPr>
        <p:txBody>
          <a:bodyPr/>
          <a:lstStyle/>
          <a:p>
            <a:pPr algn="ctr" eaLnBrk="1" fontAlgn="auto" hangingPunct="1">
              <a:spcAft>
                <a:spcPts val="0"/>
              </a:spcAft>
              <a:defRPr/>
            </a:pPr>
            <a:r>
              <a:rPr lang="en-US" sz="4400" b="1" dirty="0">
                <a:solidFill>
                  <a:schemeClr val="tx2">
                    <a:satMod val="200000"/>
                  </a:schemeClr>
                </a:solidFill>
              </a:rPr>
              <a:t>Melting Pot</a:t>
            </a:r>
          </a:p>
        </p:txBody>
      </p:sp>
      <p:pic>
        <p:nvPicPr>
          <p:cNvPr id="21506" name="Picture 2" descr="http://legalworldonline.com/OSCommerce/images/melting%20pot.jpg">
            <a:extLst>
              <a:ext uri="{FF2B5EF4-FFF2-40B4-BE49-F238E27FC236}">
                <a16:creationId xmlns:a16="http://schemas.microsoft.com/office/drawing/2014/main" id="{D98A319E-7A66-EAEA-C9AC-F967EB3AAE2B}"/>
              </a:ext>
            </a:extLst>
          </p:cNvPr>
          <p:cNvPicPr>
            <a:picLocks noChangeAspect="1" noChangeArrowheads="1"/>
          </p:cNvPicPr>
          <p:nvPr/>
        </p:nvPicPr>
        <p:blipFill>
          <a:blip r:embed="rId3" cstate="print"/>
          <a:srcRect/>
          <a:stretch>
            <a:fillRect/>
          </a:stretch>
        </p:blipFill>
        <p:spPr bwMode="auto">
          <a:xfrm>
            <a:off x="3618411" y="0"/>
            <a:ext cx="5525589"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0452" name="Picture 4">
            <a:extLst>
              <a:ext uri="{FF2B5EF4-FFF2-40B4-BE49-F238E27FC236}">
                <a16:creationId xmlns:a16="http://schemas.microsoft.com/office/drawing/2014/main" id="{E7B5FDB6-805B-C051-E8CE-A30A0EE93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438400"/>
            <a:ext cx="28575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CFD152F8-B4EF-8D5D-0211-9FEB6DFFB621}"/>
              </a:ext>
            </a:extLst>
          </p:cNvPr>
          <p:cNvCxnSpPr/>
          <p:nvPr/>
        </p:nvCxnSpPr>
        <p:spPr>
          <a:xfrm>
            <a:off x="381000" y="3124200"/>
            <a:ext cx="914400" cy="53340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F33C4A9-A683-4C98-DC5B-3DDC4239F320}"/>
              </a:ext>
            </a:extLst>
          </p:cNvPr>
          <p:cNvCxnSpPr>
            <a:cxnSpLocks/>
          </p:cNvCxnSpPr>
          <p:nvPr/>
        </p:nvCxnSpPr>
        <p:spPr>
          <a:xfrm flipH="1">
            <a:off x="342900" y="3048000"/>
            <a:ext cx="854075" cy="68580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itle 1">
            <a:extLst>
              <a:ext uri="{FF2B5EF4-FFF2-40B4-BE49-F238E27FC236}">
                <a16:creationId xmlns:a16="http://schemas.microsoft.com/office/drawing/2014/main" id="{D13ACA39-E179-E0D7-A077-56F11EE96041}"/>
              </a:ext>
            </a:extLst>
          </p:cNvPr>
          <p:cNvSpPr>
            <a:spLocks noGrp="1" noChangeArrowheads="1"/>
          </p:cNvSpPr>
          <p:nvPr>
            <p:ph type="title"/>
          </p:nvPr>
        </p:nvSpPr>
        <p:spPr>
          <a:xfrm>
            <a:off x="476250" y="161925"/>
            <a:ext cx="8229600" cy="752475"/>
          </a:xfrm>
        </p:spPr>
        <p:txBody>
          <a:bodyPr/>
          <a:lstStyle/>
          <a:p>
            <a:r>
              <a:rPr lang="en-US" altLang="en-US" b="1"/>
              <a:t>Gentlemen’s Agreement</a:t>
            </a:r>
          </a:p>
        </p:txBody>
      </p:sp>
      <p:sp>
        <p:nvSpPr>
          <p:cNvPr id="56323" name="Content Placeholder 2">
            <a:extLst>
              <a:ext uri="{FF2B5EF4-FFF2-40B4-BE49-F238E27FC236}">
                <a16:creationId xmlns:a16="http://schemas.microsoft.com/office/drawing/2014/main" id="{37FA9DD9-8C16-5863-C916-C3C7F4CEDEDE}"/>
              </a:ext>
            </a:extLst>
          </p:cNvPr>
          <p:cNvSpPr>
            <a:spLocks noGrp="1"/>
          </p:cNvSpPr>
          <p:nvPr>
            <p:ph idx="1"/>
          </p:nvPr>
        </p:nvSpPr>
        <p:spPr>
          <a:xfrm>
            <a:off x="228600" y="914400"/>
            <a:ext cx="8229600" cy="5181600"/>
          </a:xfrm>
        </p:spPr>
        <p:txBody>
          <a:bodyPr/>
          <a:lstStyle/>
          <a:p>
            <a:pPr>
              <a:defRPr/>
            </a:pPr>
            <a:r>
              <a:rPr lang="en-US" altLang="en-US" sz="2800" dirty="0"/>
              <a:t>Now, Californians blamed the Asians for their economic problems.</a:t>
            </a:r>
          </a:p>
          <a:p>
            <a:pPr>
              <a:defRPr/>
            </a:pPr>
            <a:r>
              <a:rPr lang="en-US" altLang="en-US" sz="2800" dirty="0"/>
              <a:t>In San Francisco the Board of Education in 1906 took all Asian school children and placed them special Asian Schools. As a result Anti-American riots broke out in Japan. In 1907-1908 an agreement was reached in which</a:t>
            </a:r>
          </a:p>
          <a:p>
            <a:pPr marL="0" indent="0">
              <a:buFontTx/>
              <a:buNone/>
              <a:defRPr/>
            </a:pPr>
            <a:r>
              <a:rPr lang="en-US" altLang="en-US" sz="2800" b="1" dirty="0"/>
              <a:t>Japan agreed to limit Japanese </a:t>
            </a:r>
          </a:p>
          <a:p>
            <a:pPr marL="0" indent="0">
              <a:buFontTx/>
              <a:buNone/>
              <a:defRPr/>
            </a:pPr>
            <a:r>
              <a:rPr lang="en-US" altLang="en-US" sz="2800" b="1" dirty="0"/>
              <a:t>emigration to the U.S. and in return </a:t>
            </a:r>
          </a:p>
          <a:p>
            <a:pPr marL="0" indent="0">
              <a:buFontTx/>
              <a:buNone/>
              <a:defRPr/>
            </a:pPr>
            <a:r>
              <a:rPr lang="en-US" altLang="en-US" sz="2800" b="1" dirty="0"/>
              <a:t>San Francisco withdrew its </a:t>
            </a:r>
          </a:p>
          <a:p>
            <a:pPr marL="0" indent="0">
              <a:buFontTx/>
              <a:buNone/>
              <a:defRPr/>
            </a:pPr>
            <a:r>
              <a:rPr lang="en-US" altLang="en-US" sz="2800" b="1" dirty="0"/>
              <a:t>segregation orders.</a:t>
            </a:r>
          </a:p>
        </p:txBody>
      </p:sp>
      <p:pic>
        <p:nvPicPr>
          <p:cNvPr id="362500" name="Picture 2">
            <a:extLst>
              <a:ext uri="{FF2B5EF4-FFF2-40B4-BE49-F238E27FC236}">
                <a16:creationId xmlns:a16="http://schemas.microsoft.com/office/drawing/2014/main" id="{62B81FDD-7B3C-D259-E7C5-574A2847A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657600"/>
            <a:ext cx="2373313"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itle 1">
            <a:extLst>
              <a:ext uri="{FF2B5EF4-FFF2-40B4-BE49-F238E27FC236}">
                <a16:creationId xmlns:a16="http://schemas.microsoft.com/office/drawing/2014/main" id="{AB30464D-85A4-F358-12B9-858E177644D6}"/>
              </a:ext>
            </a:extLst>
          </p:cNvPr>
          <p:cNvSpPr>
            <a:spLocks noGrp="1" noChangeArrowheads="1"/>
          </p:cNvSpPr>
          <p:nvPr>
            <p:ph type="title"/>
          </p:nvPr>
        </p:nvSpPr>
        <p:spPr>
          <a:xfrm>
            <a:off x="76200" y="20638"/>
            <a:ext cx="8915400" cy="1122362"/>
          </a:xfrm>
        </p:spPr>
        <p:txBody>
          <a:bodyPr/>
          <a:lstStyle/>
          <a:p>
            <a:r>
              <a:rPr lang="en-US" altLang="en-US" sz="4800" b="1"/>
              <a:t>Gentleman’s Agreement </a:t>
            </a:r>
            <a:r>
              <a:rPr lang="en-US" altLang="en-US" sz="3200"/>
              <a:t>(1907)</a:t>
            </a:r>
            <a:endParaRPr lang="en-US" altLang="en-US"/>
          </a:p>
        </p:txBody>
      </p:sp>
      <p:pic>
        <p:nvPicPr>
          <p:cNvPr id="363523" name="Picture 7" descr="http://www.spacetoday.org/images/Japan/JapanMap.jpg">
            <a:extLst>
              <a:ext uri="{FF2B5EF4-FFF2-40B4-BE49-F238E27FC236}">
                <a16:creationId xmlns:a16="http://schemas.microsoft.com/office/drawing/2014/main" id="{2F06652F-FEFB-2F38-93BD-2D5CCCA57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0622"/>
          <a:stretch>
            <a:fillRect/>
          </a:stretch>
        </p:blipFill>
        <p:spPr bwMode="auto">
          <a:xfrm>
            <a:off x="4591050" y="1600200"/>
            <a:ext cx="43624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7133D98-9B7C-DD23-906B-DB0E74660C35}"/>
              </a:ext>
            </a:extLst>
          </p:cNvPr>
          <p:cNvSpPr txBox="1">
            <a:spLocks noChangeArrowheads="1"/>
          </p:cNvSpPr>
          <p:nvPr/>
        </p:nvSpPr>
        <p:spPr bwMode="auto">
          <a:xfrm>
            <a:off x="4667250" y="1676400"/>
            <a:ext cx="1905000" cy="830263"/>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latin typeface="Calibri" panose="020F0502020204030204" pitchFamily="34" charset="0"/>
              </a:rPr>
              <a:t>EXCLUSION BY LAW</a:t>
            </a:r>
          </a:p>
        </p:txBody>
      </p:sp>
      <p:sp>
        <p:nvSpPr>
          <p:cNvPr id="10" name="TextBox 9">
            <a:extLst>
              <a:ext uri="{FF2B5EF4-FFF2-40B4-BE49-F238E27FC236}">
                <a16:creationId xmlns:a16="http://schemas.microsoft.com/office/drawing/2014/main" id="{32933454-1243-A5F5-FE35-DB44F69F65BB}"/>
              </a:ext>
            </a:extLst>
          </p:cNvPr>
          <p:cNvSpPr txBox="1">
            <a:spLocks noChangeArrowheads="1"/>
          </p:cNvSpPr>
          <p:nvPr/>
        </p:nvSpPr>
        <p:spPr bwMode="auto">
          <a:xfrm>
            <a:off x="6191250" y="3505200"/>
            <a:ext cx="2286000" cy="830263"/>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latin typeface="Calibri" panose="020F0502020204030204" pitchFamily="34" charset="0"/>
              </a:rPr>
              <a:t>EXCLUSION BY AGREEMENT</a:t>
            </a:r>
          </a:p>
        </p:txBody>
      </p:sp>
      <p:grpSp>
        <p:nvGrpSpPr>
          <p:cNvPr id="363526" name="Group 2">
            <a:extLst>
              <a:ext uri="{FF2B5EF4-FFF2-40B4-BE49-F238E27FC236}">
                <a16:creationId xmlns:a16="http://schemas.microsoft.com/office/drawing/2014/main" id="{A4854D3C-A0DD-2D37-E7C7-D4582A1D96C3}"/>
              </a:ext>
            </a:extLst>
          </p:cNvPr>
          <p:cNvGrpSpPr>
            <a:grpSpLocks/>
          </p:cNvGrpSpPr>
          <p:nvPr/>
        </p:nvGrpSpPr>
        <p:grpSpPr bwMode="auto">
          <a:xfrm>
            <a:off x="381000" y="1206500"/>
            <a:ext cx="3505200" cy="4597400"/>
            <a:chOff x="5334000" y="2108624"/>
            <a:chExt cx="3505200" cy="4596976"/>
          </a:xfrm>
        </p:grpSpPr>
        <p:pic>
          <p:nvPicPr>
            <p:cNvPr id="363529" name="Picture 2" descr="C:\Documents and Settings\TRICHEY\Local Settings\Temporary Internet Files\Content.IE5\DXZ5C3SA\MC900446008[1].wmf">
              <a:extLst>
                <a:ext uri="{FF2B5EF4-FFF2-40B4-BE49-F238E27FC236}">
                  <a16:creationId xmlns:a16="http://schemas.microsoft.com/office/drawing/2014/main" id="{458A005D-320D-F280-76CB-72A5F53D8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34000" y="2946824"/>
              <a:ext cx="3505200" cy="37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30" name="Picture 9" descr="File:Flag of Japan.svg">
              <a:hlinkClick r:id="rId4"/>
              <a:extLst>
                <a:ext uri="{FF2B5EF4-FFF2-40B4-BE49-F238E27FC236}">
                  <a16:creationId xmlns:a16="http://schemas.microsoft.com/office/drawing/2014/main" id="{2024600F-EEA6-B9DA-5EC1-3D216177E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108624"/>
              <a:ext cx="1142999" cy="76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31" name="Picture 11" descr="http://www.usflag.org/history/images/45star.gif">
              <a:extLst>
                <a:ext uri="{FF2B5EF4-FFF2-40B4-BE49-F238E27FC236}">
                  <a16:creationId xmlns:a16="http://schemas.microsoft.com/office/drawing/2014/main" id="{FC81B8A4-F501-0A00-BF61-4278C6D263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2108624"/>
              <a:ext cx="143933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6" descr="http://images.wikia.com/en.futurama/images/f/f8/Wikipedia-Logo.png">
            <a:hlinkClick r:id="rId7" tooltip="How it happened (Wikipedia)"/>
            <a:extLst>
              <a:ext uri="{FF2B5EF4-FFF2-40B4-BE49-F238E27FC236}">
                <a16:creationId xmlns:a16="http://schemas.microsoft.com/office/drawing/2014/main" id="{0DBFD75B-461D-D50D-CAA6-B60AD379FE95}"/>
              </a:ext>
            </a:extLst>
          </p:cNvPr>
          <p:cNvPicPr>
            <a:picLocks noChangeAspect="1" noChangeArrowheads="1"/>
          </p:cNvPicPr>
          <p:nvPr/>
        </p:nvPicPr>
        <p:blipFill>
          <a:blip r:embed="rId8" cstate="print">
            <a:duotone>
              <a:prstClr val="black"/>
              <a:srgbClr val="00B0F0">
                <a:tint val="45000"/>
                <a:satMod val="400000"/>
              </a:srgbClr>
            </a:duotone>
          </a:blip>
          <a:srcRect/>
          <a:stretch>
            <a:fillRect/>
          </a:stretch>
        </p:blipFill>
        <p:spPr bwMode="auto">
          <a:xfrm>
            <a:off x="7791450" y="4724400"/>
            <a:ext cx="1219200" cy="1219200"/>
          </a:xfrm>
          <a:prstGeom prst="rect">
            <a:avLst/>
          </a:prstGeom>
          <a:noFill/>
        </p:spPr>
      </p:pic>
      <p:sp>
        <p:nvSpPr>
          <p:cNvPr id="14" name="TextBox 13">
            <a:extLst>
              <a:ext uri="{FF2B5EF4-FFF2-40B4-BE49-F238E27FC236}">
                <a16:creationId xmlns:a16="http://schemas.microsoft.com/office/drawing/2014/main" id="{526B08E7-026A-925E-0CD7-9802AAF2306C}"/>
              </a:ext>
            </a:extLst>
          </p:cNvPr>
          <p:cNvSpPr txBox="1"/>
          <p:nvPr/>
        </p:nvSpPr>
        <p:spPr>
          <a:xfrm>
            <a:off x="228600" y="5867400"/>
            <a:ext cx="3962400" cy="923925"/>
          </a:xfrm>
          <a:prstGeom prst="rect">
            <a:avLst/>
          </a:prstGeom>
          <a:solidFill>
            <a:schemeClr val="accent5">
              <a:lumMod val="50000"/>
            </a:schemeClr>
          </a:solidFill>
        </p:spPr>
        <p:txBody>
          <a:bodyPr>
            <a:spAutoFit/>
          </a:bodyPr>
          <a:lstStyle/>
          <a:p>
            <a:pPr>
              <a:defRPr/>
            </a:pPr>
            <a:r>
              <a:rPr lang="en-US" b="1" i="1" dirty="0"/>
              <a:t>Japan agrees to control emigration if U.S. does not pass a law and treats existing Japanese immigrants fairly.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2CA0A88-2EE3-03D2-667D-4192127D3972}"/>
              </a:ext>
            </a:extLst>
          </p:cNvPr>
          <p:cNvSpPr>
            <a:spLocks noGrp="1" noChangeArrowheads="1"/>
          </p:cNvSpPr>
          <p:nvPr>
            <p:ph type="title"/>
          </p:nvPr>
        </p:nvSpPr>
        <p:spPr>
          <a:xfrm>
            <a:off x="838200" y="-9525"/>
            <a:ext cx="5105400" cy="314325"/>
          </a:xfrm>
        </p:spPr>
        <p:txBody>
          <a:bodyPr/>
          <a:lstStyle/>
          <a:p>
            <a:pPr eaLnBrk="1" hangingPunct="1"/>
            <a:r>
              <a:rPr lang="en-US" altLang="en-US" sz="2000" b="1"/>
              <a:t>The Immigrant Experience</a:t>
            </a:r>
          </a:p>
        </p:txBody>
      </p:sp>
      <p:sp>
        <p:nvSpPr>
          <p:cNvPr id="24579" name="Rectangle 3">
            <a:extLst>
              <a:ext uri="{FF2B5EF4-FFF2-40B4-BE49-F238E27FC236}">
                <a16:creationId xmlns:a16="http://schemas.microsoft.com/office/drawing/2014/main" id="{F16B33A1-6274-0E36-DEAE-42B72917D6EC}"/>
              </a:ext>
            </a:extLst>
          </p:cNvPr>
          <p:cNvSpPr>
            <a:spLocks noGrp="1" noChangeArrowheads="1"/>
          </p:cNvSpPr>
          <p:nvPr>
            <p:ph type="body" idx="1"/>
          </p:nvPr>
        </p:nvSpPr>
        <p:spPr>
          <a:xfrm>
            <a:off x="-3175" y="388938"/>
            <a:ext cx="6218238" cy="2828925"/>
          </a:xfrm>
        </p:spPr>
        <p:txBody>
          <a:bodyPr/>
          <a:lstStyle/>
          <a:p>
            <a:pPr eaLnBrk="1" hangingPunct="1">
              <a:lnSpc>
                <a:spcPct val="80000"/>
              </a:lnSpc>
            </a:pPr>
            <a:r>
              <a:rPr lang="en-US" altLang="en-US" sz="2400"/>
              <a:t>As more immigrants came to the USA, more Americans began to hate on these new immigrants.</a:t>
            </a:r>
          </a:p>
          <a:p>
            <a:pPr eaLnBrk="1" hangingPunct="1">
              <a:lnSpc>
                <a:spcPct val="80000"/>
              </a:lnSpc>
            </a:pPr>
            <a:r>
              <a:rPr lang="en-US" altLang="en-US" sz="2400"/>
              <a:t>These immigrant haters became known as </a:t>
            </a:r>
            <a:r>
              <a:rPr lang="en-US" altLang="en-US" sz="2400" b="1" u="sng"/>
              <a:t>Nativists</a:t>
            </a:r>
            <a:r>
              <a:rPr lang="en-US" altLang="en-US" sz="2400"/>
              <a:t>, they </a:t>
            </a:r>
            <a:r>
              <a:rPr lang="en-US" altLang="en-US" sz="2400" u="sng"/>
              <a:t>thought they were here first</a:t>
            </a:r>
            <a:r>
              <a:rPr lang="en-US" altLang="en-US" sz="2400"/>
              <a:t> and wanted the  immigrants to go back where they came from. </a:t>
            </a:r>
            <a:r>
              <a:rPr lang="en-US" altLang="en-US" sz="2400" b="1"/>
              <a:t>LIMIT</a:t>
            </a:r>
            <a:r>
              <a:rPr lang="en-US" altLang="en-US" sz="2400"/>
              <a:t> immigration.  </a:t>
            </a:r>
            <a:r>
              <a:rPr lang="en-US" altLang="en-US" sz="2400" b="1">
                <a:solidFill>
                  <a:srgbClr val="FF0000"/>
                </a:solidFill>
              </a:rPr>
              <a:t>Led to a rise in legislation to limit immigration.</a:t>
            </a:r>
          </a:p>
        </p:txBody>
      </p:sp>
      <p:pic>
        <p:nvPicPr>
          <p:cNvPr id="24580" name="Picture 4" descr="ALS44100">
            <a:extLst>
              <a:ext uri="{FF2B5EF4-FFF2-40B4-BE49-F238E27FC236}">
                <a16:creationId xmlns:a16="http://schemas.microsoft.com/office/drawing/2014/main" id="{0CBE9BB6-3AB1-06A6-9690-583AA1588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7150"/>
            <a:ext cx="1916113" cy="21066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BB8216A-1A58-0435-F397-32C54861C3AF}"/>
              </a:ext>
            </a:extLst>
          </p:cNvPr>
          <p:cNvSpPr txBox="1">
            <a:spLocks noChangeArrowheads="1"/>
          </p:cNvSpPr>
          <p:nvPr/>
        </p:nvSpPr>
        <p:spPr bwMode="auto">
          <a:xfrm>
            <a:off x="-3175" y="3276600"/>
            <a:ext cx="56388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pPr>
            <a:r>
              <a:rPr lang="en-US" altLang="en-US" sz="2800" b="1" u="sng">
                <a:solidFill>
                  <a:srgbClr val="000000"/>
                </a:solidFill>
              </a:rPr>
              <a:t>Nativists</a:t>
            </a:r>
            <a:r>
              <a:rPr lang="en-US" altLang="en-US" sz="2800">
                <a:solidFill>
                  <a:srgbClr val="000000"/>
                </a:solidFill>
              </a:rPr>
              <a:t> hated on immigrants because they felt immigrants:</a:t>
            </a:r>
          </a:p>
          <a:p>
            <a:pPr lvl="1" eaLnBrk="1" hangingPunct="1">
              <a:lnSpc>
                <a:spcPct val="80000"/>
              </a:lnSpc>
            </a:pPr>
            <a:r>
              <a:rPr lang="en-US" altLang="en-US" sz="2400">
                <a:solidFill>
                  <a:srgbClr val="000000"/>
                </a:solidFill>
              </a:rPr>
              <a:t>Increased the crime rate</a:t>
            </a:r>
          </a:p>
          <a:p>
            <a:pPr lvl="1" eaLnBrk="1" hangingPunct="1">
              <a:lnSpc>
                <a:spcPct val="80000"/>
              </a:lnSpc>
            </a:pPr>
            <a:r>
              <a:rPr lang="en-US" altLang="en-US" sz="2400">
                <a:solidFill>
                  <a:srgbClr val="000000"/>
                </a:solidFill>
              </a:rPr>
              <a:t>Brought diseases to this country</a:t>
            </a:r>
          </a:p>
          <a:p>
            <a:pPr lvl="1" eaLnBrk="1" hangingPunct="1">
              <a:lnSpc>
                <a:spcPct val="80000"/>
              </a:lnSpc>
            </a:pPr>
            <a:r>
              <a:rPr lang="en-US" altLang="en-US" sz="2400" b="1">
                <a:solidFill>
                  <a:srgbClr val="000000"/>
                </a:solidFill>
              </a:rPr>
              <a:t>Took jobs from real Americans and brought down wages</a:t>
            </a:r>
          </a:p>
          <a:p>
            <a:pPr lvl="1" eaLnBrk="1" hangingPunct="1">
              <a:lnSpc>
                <a:spcPct val="80000"/>
              </a:lnSpc>
            </a:pPr>
            <a:r>
              <a:rPr lang="en-US" altLang="en-US" sz="2400">
                <a:solidFill>
                  <a:srgbClr val="000000"/>
                </a:solidFill>
              </a:rPr>
              <a:t>Competed for limited resources</a:t>
            </a:r>
          </a:p>
          <a:p>
            <a:pPr lvl="1" eaLnBrk="1" hangingPunct="1">
              <a:lnSpc>
                <a:spcPct val="80000"/>
              </a:lnSpc>
            </a:pPr>
            <a:r>
              <a:rPr lang="en-US" altLang="en-US" sz="2400">
                <a:solidFill>
                  <a:srgbClr val="000000"/>
                </a:solidFill>
              </a:rPr>
              <a:t>Basically they were just different!</a:t>
            </a:r>
          </a:p>
          <a:p>
            <a:pPr lvl="1" eaLnBrk="1" hangingPunct="1">
              <a:lnSpc>
                <a:spcPct val="80000"/>
              </a:lnSpc>
            </a:pPr>
            <a:r>
              <a:rPr lang="en-US" altLang="en-US" sz="2400">
                <a:solidFill>
                  <a:srgbClr val="000000"/>
                </a:solidFill>
              </a:rPr>
              <a:t>Afraid </a:t>
            </a:r>
            <a:r>
              <a:rPr lang="en-US" altLang="en-US" sz="2400" b="1">
                <a:solidFill>
                  <a:srgbClr val="000000"/>
                </a:solidFill>
              </a:rPr>
              <a:t>NEW IMMIGRANTS </a:t>
            </a:r>
            <a:r>
              <a:rPr lang="en-US" altLang="en-US" sz="2400">
                <a:solidFill>
                  <a:srgbClr val="000000"/>
                </a:solidFill>
              </a:rPr>
              <a:t>would not </a:t>
            </a:r>
            <a:r>
              <a:rPr lang="en-US" altLang="en-US" sz="2400" b="1">
                <a:solidFill>
                  <a:srgbClr val="000000"/>
                </a:solidFill>
              </a:rPr>
              <a:t>ASSIMILATE</a:t>
            </a:r>
          </a:p>
        </p:txBody>
      </p:sp>
      <p:pic>
        <p:nvPicPr>
          <p:cNvPr id="32774" name="Picture 6">
            <a:extLst>
              <a:ext uri="{FF2B5EF4-FFF2-40B4-BE49-F238E27FC236}">
                <a16:creationId xmlns:a16="http://schemas.microsoft.com/office/drawing/2014/main" id="{7E37F597-4AB2-4CC7-8C2F-6C6F8DD34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441825"/>
            <a:ext cx="37338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a:extLst>
              <a:ext uri="{FF2B5EF4-FFF2-40B4-BE49-F238E27FC236}">
                <a16:creationId xmlns:a16="http://schemas.microsoft.com/office/drawing/2014/main" id="{59F3EC95-8E67-8152-F07E-E8183EB8E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38" y="2282825"/>
            <a:ext cx="2747962" cy="2212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left)">
                                      <p:cBhvr>
                                        <p:cTn id="7" dur="1000"/>
                                        <p:tgtEl>
                                          <p:spTgt spid="24578"/>
                                        </p:tgtEl>
                                      </p:cBhvr>
                                    </p:animEffect>
                                  </p:childTnLst>
                                </p:cTn>
                              </p:par>
                            </p:childTnLst>
                          </p:cTn>
                        </p:par>
                        <p:par>
                          <p:cTn id="8" fill="hold" nodeType="afterGroup">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24579">
                                            <p:txEl>
                                              <p:pRg st="0" end="0"/>
                                            </p:txEl>
                                          </p:spTgt>
                                        </p:tgtEl>
                                        <p:attrNameLst>
                                          <p:attrName>style.visibility</p:attrName>
                                        </p:attrNameLst>
                                      </p:cBhvr>
                                      <p:to>
                                        <p:strVal val="visible"/>
                                      </p:to>
                                    </p:set>
                                    <p:animEffect transition="in" filter="wipe(left)">
                                      <p:cBhvr>
                                        <p:cTn id="11" dur="2000"/>
                                        <p:tgtEl>
                                          <p:spTgt spid="24579">
                                            <p:txEl>
                                              <p:pRg st="0" end="0"/>
                                            </p:txEl>
                                          </p:spTgt>
                                        </p:tgtEl>
                                      </p:cBhvr>
                                    </p:animEffect>
                                  </p:childTnLst>
                                </p:cTn>
                              </p:par>
                            </p:childTnLst>
                          </p:cTn>
                        </p:par>
                        <p:par>
                          <p:cTn id="12" fill="hold" nodeType="afterGroup">
                            <p:stCondLst>
                              <p:cond delay="4000"/>
                            </p:stCondLst>
                            <p:childTnLst>
                              <p:par>
                                <p:cTn id="13" presetID="22" presetClass="entr" presetSubtype="8" fill="hold" nodeType="afterEffect">
                                  <p:stCondLst>
                                    <p:cond delay="1000"/>
                                  </p:stCondLst>
                                  <p:childTnLst>
                                    <p:set>
                                      <p:cBhvr>
                                        <p:cTn id="14" dur="1" fill="hold">
                                          <p:stCondLst>
                                            <p:cond delay="0"/>
                                          </p:stCondLst>
                                        </p:cTn>
                                        <p:tgtEl>
                                          <p:spTgt spid="24579">
                                            <p:txEl>
                                              <p:pRg st="1" end="1"/>
                                            </p:txEl>
                                          </p:spTgt>
                                        </p:tgtEl>
                                        <p:attrNameLst>
                                          <p:attrName>style.visibility</p:attrName>
                                        </p:attrNameLst>
                                      </p:cBhvr>
                                      <p:to>
                                        <p:strVal val="visible"/>
                                      </p:to>
                                    </p:set>
                                    <p:animEffect transition="in" filter="wipe(left)">
                                      <p:cBhvr>
                                        <p:cTn id="15" dur="2000"/>
                                        <p:tgtEl>
                                          <p:spTgt spid="24579">
                                            <p:txEl>
                                              <p:pRg st="1" end="1"/>
                                            </p:txEl>
                                          </p:spTgt>
                                        </p:tgtEl>
                                      </p:cBhvr>
                                    </p:animEffect>
                                  </p:childTnLst>
                                </p:cTn>
                              </p:par>
                            </p:childTnLst>
                          </p:cTn>
                        </p:par>
                        <p:par>
                          <p:cTn id="16" fill="hold" nodeType="afterGroup">
                            <p:stCondLst>
                              <p:cond delay="7000"/>
                            </p:stCondLst>
                            <p:childTnLst>
                              <p:par>
                                <p:cTn id="17" presetID="1" presetClass="entr" presetSubtype="0" fill="hold" nodeType="afterEffect">
                                  <p:stCondLst>
                                    <p:cond delay="0"/>
                                  </p:stCondLst>
                                  <p:childTnLst>
                                    <p:set>
                                      <p:cBhvr>
                                        <p:cTn id="18" dur="1" fill="hold">
                                          <p:stCondLst>
                                            <p:cond delay="499"/>
                                          </p:stCondLst>
                                        </p:cTn>
                                        <p:tgtEl>
                                          <p:spTgt spid="24580"/>
                                        </p:tgtEl>
                                        <p:attrNameLst>
                                          <p:attrName>style.visibility</p:attrName>
                                        </p:attrNameLst>
                                      </p:cBhvr>
                                      <p:to>
                                        <p:strVal val="visible"/>
                                      </p:to>
                                    </p:set>
                                  </p:childTnLst>
                                </p:cTn>
                              </p:par>
                            </p:childTnLst>
                          </p:cTn>
                        </p:par>
                        <p:par>
                          <p:cTn id="19" fill="hold" nodeType="afterGroup">
                            <p:stCondLst>
                              <p:cond delay="7500"/>
                            </p:stCondLst>
                            <p:childTnLst>
                              <p:par>
                                <p:cTn id="20" presetID="31" presetClass="entr" presetSubtype="0" fill="hold" nodeType="afterEffect">
                                  <p:stCondLst>
                                    <p:cond delay="1000"/>
                                  </p:stCondLst>
                                  <p:childTnLst>
                                    <p:set>
                                      <p:cBhvr>
                                        <p:cTn id="21" dur="1" fill="hold">
                                          <p:stCondLst>
                                            <p:cond delay="0"/>
                                          </p:stCondLst>
                                        </p:cTn>
                                        <p:tgtEl>
                                          <p:spTgt spid="32776"/>
                                        </p:tgtEl>
                                        <p:attrNameLst>
                                          <p:attrName>style.visibility</p:attrName>
                                        </p:attrNameLst>
                                      </p:cBhvr>
                                      <p:to>
                                        <p:strVal val="visible"/>
                                      </p:to>
                                    </p:set>
                                    <p:anim calcmode="lin" valueType="num">
                                      <p:cBhvr>
                                        <p:cTn id="22" dur="2000" fill="hold"/>
                                        <p:tgtEl>
                                          <p:spTgt spid="32776"/>
                                        </p:tgtEl>
                                        <p:attrNameLst>
                                          <p:attrName>ppt_w</p:attrName>
                                        </p:attrNameLst>
                                      </p:cBhvr>
                                      <p:tavLst>
                                        <p:tav tm="0">
                                          <p:val>
                                            <p:fltVal val="0"/>
                                          </p:val>
                                        </p:tav>
                                        <p:tav tm="100000">
                                          <p:val>
                                            <p:strVal val="#ppt_w"/>
                                          </p:val>
                                        </p:tav>
                                      </p:tavLst>
                                    </p:anim>
                                    <p:anim calcmode="lin" valueType="num">
                                      <p:cBhvr>
                                        <p:cTn id="23" dur="2000" fill="hold"/>
                                        <p:tgtEl>
                                          <p:spTgt spid="32776"/>
                                        </p:tgtEl>
                                        <p:attrNameLst>
                                          <p:attrName>ppt_h</p:attrName>
                                        </p:attrNameLst>
                                      </p:cBhvr>
                                      <p:tavLst>
                                        <p:tav tm="0">
                                          <p:val>
                                            <p:fltVal val="0"/>
                                          </p:val>
                                        </p:tav>
                                        <p:tav tm="100000">
                                          <p:val>
                                            <p:strVal val="#ppt_h"/>
                                          </p:val>
                                        </p:tav>
                                      </p:tavLst>
                                    </p:anim>
                                    <p:anim calcmode="lin" valueType="num">
                                      <p:cBhvr>
                                        <p:cTn id="24" dur="2000" fill="hold"/>
                                        <p:tgtEl>
                                          <p:spTgt spid="32776"/>
                                        </p:tgtEl>
                                        <p:attrNameLst>
                                          <p:attrName>style.rotation</p:attrName>
                                        </p:attrNameLst>
                                      </p:cBhvr>
                                      <p:tavLst>
                                        <p:tav tm="0">
                                          <p:val>
                                            <p:fltVal val="90"/>
                                          </p:val>
                                        </p:tav>
                                        <p:tav tm="100000">
                                          <p:val>
                                            <p:fltVal val="0"/>
                                          </p:val>
                                        </p:tav>
                                      </p:tavLst>
                                    </p:anim>
                                    <p:animEffect transition="in" filter="fade">
                                      <p:cBhvr>
                                        <p:cTn id="25" dur="2000"/>
                                        <p:tgtEl>
                                          <p:spTgt spid="32776"/>
                                        </p:tgtEl>
                                      </p:cBhvr>
                                    </p:animEffect>
                                  </p:childTnLst>
                                </p:cTn>
                              </p:par>
                            </p:childTnLst>
                          </p:cTn>
                        </p:par>
                        <p:par>
                          <p:cTn id="26" fill="hold" nodeType="afterGroup">
                            <p:stCondLst>
                              <p:cond delay="10500"/>
                            </p:stCondLst>
                            <p:childTnLst>
                              <p:par>
                                <p:cTn id="27" presetID="22" presetClass="entr" presetSubtype="8" fill="hold" nodeType="afterEffect">
                                  <p:stCondLst>
                                    <p:cond delay="100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2000"/>
                                        <p:tgtEl>
                                          <p:spTgt spid="5">
                                            <p:txEl>
                                              <p:pRg st="0" end="0"/>
                                            </p:txEl>
                                          </p:spTgt>
                                        </p:tgtEl>
                                      </p:cBhvr>
                                    </p:animEffect>
                                  </p:childTnLst>
                                </p:cTn>
                              </p:par>
                            </p:childTnLst>
                          </p:cTn>
                        </p:par>
                        <p:par>
                          <p:cTn id="30" fill="hold" nodeType="afterGroup">
                            <p:stCondLst>
                              <p:cond delay="13500"/>
                            </p:stCondLst>
                            <p:childTnLst>
                              <p:par>
                                <p:cTn id="31" presetID="22" presetClass="entr" presetSubtype="8" fill="hold" nodeType="afterEffect">
                                  <p:stCondLst>
                                    <p:cond delay="100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left)">
                                      <p:cBhvr>
                                        <p:cTn id="33" dur="2000"/>
                                        <p:tgtEl>
                                          <p:spTgt spid="5">
                                            <p:txEl>
                                              <p:pRg st="1" end="1"/>
                                            </p:txEl>
                                          </p:spTgt>
                                        </p:tgtEl>
                                      </p:cBhvr>
                                    </p:animEffect>
                                  </p:childTnLst>
                                </p:cTn>
                              </p:par>
                            </p:childTnLst>
                          </p:cTn>
                        </p:par>
                        <p:par>
                          <p:cTn id="34" fill="hold" nodeType="afterGroup">
                            <p:stCondLst>
                              <p:cond delay="16500"/>
                            </p:stCondLst>
                            <p:childTnLst>
                              <p:par>
                                <p:cTn id="35" presetID="22" presetClass="entr" presetSubtype="8" fill="hold" nodeType="afterEffect">
                                  <p:stCondLst>
                                    <p:cond delay="100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2000"/>
                                        <p:tgtEl>
                                          <p:spTgt spid="5">
                                            <p:txEl>
                                              <p:pRg st="2" end="2"/>
                                            </p:txEl>
                                          </p:spTgt>
                                        </p:tgtEl>
                                      </p:cBhvr>
                                    </p:animEffect>
                                  </p:childTnLst>
                                </p:cTn>
                              </p:par>
                            </p:childTnLst>
                          </p:cTn>
                        </p:par>
                        <p:par>
                          <p:cTn id="38" fill="hold" nodeType="afterGroup">
                            <p:stCondLst>
                              <p:cond delay="19500"/>
                            </p:stCondLst>
                            <p:childTnLst>
                              <p:par>
                                <p:cTn id="39" presetID="22" presetClass="entr" presetSubtype="8" fill="hold" nodeType="afterEffect">
                                  <p:stCondLst>
                                    <p:cond delay="100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left)">
                                      <p:cBhvr>
                                        <p:cTn id="41" dur="2000"/>
                                        <p:tgtEl>
                                          <p:spTgt spid="5">
                                            <p:txEl>
                                              <p:pRg st="3" end="3"/>
                                            </p:txEl>
                                          </p:spTgt>
                                        </p:tgtEl>
                                      </p:cBhvr>
                                    </p:animEffect>
                                  </p:childTnLst>
                                </p:cTn>
                              </p:par>
                            </p:childTnLst>
                          </p:cTn>
                        </p:par>
                        <p:par>
                          <p:cTn id="42" fill="hold" nodeType="afterGroup">
                            <p:stCondLst>
                              <p:cond delay="22500"/>
                            </p:stCondLst>
                            <p:childTnLst>
                              <p:par>
                                <p:cTn id="43" presetID="22" presetClass="entr" presetSubtype="8" fill="hold" nodeType="afterEffect">
                                  <p:stCondLst>
                                    <p:cond delay="100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wipe(left)">
                                      <p:cBhvr>
                                        <p:cTn id="45" dur="2000"/>
                                        <p:tgtEl>
                                          <p:spTgt spid="5">
                                            <p:txEl>
                                              <p:pRg st="4" end="4"/>
                                            </p:txEl>
                                          </p:spTgt>
                                        </p:tgtEl>
                                      </p:cBhvr>
                                    </p:animEffect>
                                  </p:childTnLst>
                                </p:cTn>
                              </p:par>
                            </p:childTnLst>
                          </p:cTn>
                        </p:par>
                        <p:par>
                          <p:cTn id="46" fill="hold" nodeType="afterGroup">
                            <p:stCondLst>
                              <p:cond delay="25500"/>
                            </p:stCondLst>
                            <p:childTnLst>
                              <p:par>
                                <p:cTn id="47" presetID="22" presetClass="entr" presetSubtype="8" fill="hold" nodeType="afterEffect">
                                  <p:stCondLst>
                                    <p:cond delay="100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wipe(left)">
                                      <p:cBhvr>
                                        <p:cTn id="49" dur="2000"/>
                                        <p:tgtEl>
                                          <p:spTgt spid="5">
                                            <p:txEl>
                                              <p:pRg st="5" end="5"/>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100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wipe(left)">
                                      <p:cBhvr>
                                        <p:cTn id="54" dur="2000"/>
                                        <p:tgtEl>
                                          <p:spTgt spid="5">
                                            <p:txEl>
                                              <p:pRg st="6" end="6"/>
                                            </p:txEl>
                                          </p:spTgt>
                                        </p:tgtEl>
                                      </p:cBhvr>
                                    </p:animEffect>
                                  </p:childTnLst>
                                </p:cTn>
                              </p:par>
                              <p:par>
                                <p:cTn id="55" presetID="31" presetClass="entr" presetSubtype="0" fill="hold" nodeType="withEffect">
                                  <p:stCondLst>
                                    <p:cond delay="500"/>
                                  </p:stCondLst>
                                  <p:childTnLst>
                                    <p:set>
                                      <p:cBhvr>
                                        <p:cTn id="56" dur="1" fill="hold">
                                          <p:stCondLst>
                                            <p:cond delay="0"/>
                                          </p:stCondLst>
                                        </p:cTn>
                                        <p:tgtEl>
                                          <p:spTgt spid="32774"/>
                                        </p:tgtEl>
                                        <p:attrNameLst>
                                          <p:attrName>style.visibility</p:attrName>
                                        </p:attrNameLst>
                                      </p:cBhvr>
                                      <p:to>
                                        <p:strVal val="visible"/>
                                      </p:to>
                                    </p:set>
                                    <p:anim calcmode="lin" valueType="num">
                                      <p:cBhvr>
                                        <p:cTn id="57" dur="1000" fill="hold"/>
                                        <p:tgtEl>
                                          <p:spTgt spid="32774"/>
                                        </p:tgtEl>
                                        <p:attrNameLst>
                                          <p:attrName>ppt_w</p:attrName>
                                        </p:attrNameLst>
                                      </p:cBhvr>
                                      <p:tavLst>
                                        <p:tav tm="0">
                                          <p:val>
                                            <p:fltVal val="0"/>
                                          </p:val>
                                        </p:tav>
                                        <p:tav tm="100000">
                                          <p:val>
                                            <p:strVal val="#ppt_w"/>
                                          </p:val>
                                        </p:tav>
                                      </p:tavLst>
                                    </p:anim>
                                    <p:anim calcmode="lin" valueType="num">
                                      <p:cBhvr>
                                        <p:cTn id="58" dur="1000" fill="hold"/>
                                        <p:tgtEl>
                                          <p:spTgt spid="32774"/>
                                        </p:tgtEl>
                                        <p:attrNameLst>
                                          <p:attrName>ppt_h</p:attrName>
                                        </p:attrNameLst>
                                      </p:cBhvr>
                                      <p:tavLst>
                                        <p:tav tm="0">
                                          <p:val>
                                            <p:fltVal val="0"/>
                                          </p:val>
                                        </p:tav>
                                        <p:tav tm="100000">
                                          <p:val>
                                            <p:strVal val="#ppt_h"/>
                                          </p:val>
                                        </p:tav>
                                      </p:tavLst>
                                    </p:anim>
                                    <p:anim calcmode="lin" valueType="num">
                                      <p:cBhvr>
                                        <p:cTn id="59" dur="1000" fill="hold"/>
                                        <p:tgtEl>
                                          <p:spTgt spid="32774"/>
                                        </p:tgtEl>
                                        <p:attrNameLst>
                                          <p:attrName>style.rotation</p:attrName>
                                        </p:attrNameLst>
                                      </p:cBhvr>
                                      <p:tavLst>
                                        <p:tav tm="0">
                                          <p:val>
                                            <p:fltVal val="90"/>
                                          </p:val>
                                        </p:tav>
                                        <p:tav tm="100000">
                                          <p:val>
                                            <p:fltVal val="0"/>
                                          </p:val>
                                        </p:tav>
                                      </p:tavLst>
                                    </p:anim>
                                    <p:animEffect transition="in" filter="fade">
                                      <p:cBhvr>
                                        <p:cTn id="60" dur="1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build="p" bldLvl="2" autoUpdateAnimBg="0"/>
      <p:bldP spid="5" grpId="0" build="p" bldLvl="5"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88174D-3AA2-8731-B395-60A846BE8B3C}"/>
              </a:ext>
            </a:extLst>
          </p:cNvPr>
          <p:cNvSpPr txBox="1">
            <a:spLocks noChangeArrowheads="1"/>
          </p:cNvSpPr>
          <p:nvPr/>
        </p:nvSpPr>
        <p:spPr bwMode="auto">
          <a:xfrm>
            <a:off x="914400" y="30480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Calibri" panose="020F0502020204030204" pitchFamily="34" charset="0"/>
              </a:rPr>
              <a:t>An EOC moment</a:t>
            </a:r>
          </a:p>
        </p:txBody>
      </p:sp>
      <p:pic>
        <p:nvPicPr>
          <p:cNvPr id="365571" name="Picture 7">
            <a:extLst>
              <a:ext uri="{FF2B5EF4-FFF2-40B4-BE49-F238E27FC236}">
                <a16:creationId xmlns:a16="http://schemas.microsoft.com/office/drawing/2014/main" id="{C1F437C2-D45A-9415-8665-525F2CF18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797050"/>
            <a:ext cx="91344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ADDB1D96-E1B6-D327-B513-9FFC70528101}"/>
              </a:ext>
            </a:extLst>
          </p:cNvPr>
          <p:cNvSpPr/>
          <p:nvPr/>
        </p:nvSpPr>
        <p:spPr>
          <a:xfrm>
            <a:off x="360363" y="3073400"/>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5573" name="TextBox 8">
            <a:extLst>
              <a:ext uri="{FF2B5EF4-FFF2-40B4-BE49-F238E27FC236}">
                <a16:creationId xmlns:a16="http://schemas.microsoft.com/office/drawing/2014/main" id="{B77971E8-0E1C-79E6-A7A1-7A218291A2C9}"/>
              </a:ext>
            </a:extLst>
          </p:cNvPr>
          <p:cNvSpPr txBox="1">
            <a:spLocks noChangeArrowheads="1"/>
          </p:cNvSpPr>
          <p:nvPr/>
        </p:nvSpPr>
        <p:spPr bwMode="auto">
          <a:xfrm>
            <a:off x="381000" y="2114550"/>
            <a:ext cx="384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Calibri" panose="020F0502020204030204" pitchFamily="34" charset="0"/>
              </a:rPr>
              <a:t>a.</a:t>
            </a:r>
          </a:p>
          <a:p>
            <a:pPr>
              <a:spcBef>
                <a:spcPct val="0"/>
              </a:spcBef>
              <a:buFontTx/>
              <a:buNone/>
            </a:pPr>
            <a:r>
              <a:rPr lang="en-US" altLang="en-US" sz="2000">
                <a:latin typeface="Calibri" panose="020F0502020204030204" pitchFamily="34" charset="0"/>
              </a:rPr>
              <a:t>b.</a:t>
            </a:r>
          </a:p>
          <a:p>
            <a:pPr>
              <a:spcBef>
                <a:spcPct val="0"/>
              </a:spcBef>
              <a:buFontTx/>
              <a:buNone/>
            </a:pPr>
            <a:r>
              <a:rPr lang="en-US" altLang="en-US" sz="2000">
                <a:latin typeface="Calibri" panose="020F0502020204030204" pitchFamily="34" charset="0"/>
              </a:rPr>
              <a:t>c.</a:t>
            </a:r>
          </a:p>
          <a:p>
            <a:pPr>
              <a:spcBef>
                <a:spcPct val="0"/>
              </a:spcBef>
              <a:buFontTx/>
              <a:buNone/>
            </a:pPr>
            <a:r>
              <a:rPr lang="en-US" altLang="en-US" sz="2000">
                <a:latin typeface="Calibri" panose="020F0502020204030204" pitchFamily="34" charset="0"/>
              </a:rPr>
              <a:t>d.</a:t>
            </a:r>
          </a:p>
        </p:txBody>
      </p:sp>
      <p:pic>
        <p:nvPicPr>
          <p:cNvPr id="365574" name="Picture 9">
            <a:extLst>
              <a:ext uri="{FF2B5EF4-FFF2-40B4-BE49-F238E27FC236}">
                <a16:creationId xmlns:a16="http://schemas.microsoft.com/office/drawing/2014/main" id="{51177D81-2955-B297-10A5-99D391919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1275"/>
            <a:ext cx="11334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Content Placeholder 3">
            <a:extLst>
              <a:ext uri="{FF2B5EF4-FFF2-40B4-BE49-F238E27FC236}">
                <a16:creationId xmlns:a16="http://schemas.microsoft.com/office/drawing/2014/main" id="{88946EE6-447B-5503-C10D-C707CDD6FF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228600"/>
            <a:ext cx="6400800" cy="6561138"/>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2" name="Rectangle 4">
            <a:extLst>
              <a:ext uri="{FF2B5EF4-FFF2-40B4-BE49-F238E27FC236}">
                <a16:creationId xmlns:a16="http://schemas.microsoft.com/office/drawing/2014/main" id="{C70FECCA-D3F9-F7B2-A54C-816F33CFBCCD}"/>
              </a:ext>
            </a:extLst>
          </p:cNvPr>
          <p:cNvSpPr>
            <a:spLocks noGrp="1" noChangeArrowheads="1"/>
          </p:cNvSpPr>
          <p:nvPr>
            <p:ph type="title"/>
          </p:nvPr>
        </p:nvSpPr>
        <p:spPr>
          <a:xfrm>
            <a:off x="266700" y="15875"/>
            <a:ext cx="8610600" cy="792163"/>
          </a:xfrm>
          <a:solidFill>
            <a:schemeClr val="bg2">
              <a:alpha val="27843"/>
            </a:schemeClr>
          </a:solidFill>
        </p:spPr>
        <p:txBody>
          <a:bodyPr/>
          <a:lstStyle/>
          <a:p>
            <a:pPr eaLnBrk="1" hangingPunct="1"/>
            <a:r>
              <a:rPr lang="en-US" altLang="en-US" sz="4000" b="1">
                <a:solidFill>
                  <a:srgbClr val="FFFF00"/>
                </a:solidFill>
              </a:rPr>
              <a:t>Growth of Cities Brings Problems</a:t>
            </a:r>
          </a:p>
        </p:txBody>
      </p:sp>
      <p:sp>
        <p:nvSpPr>
          <p:cNvPr id="22533" name="AutoShape 5">
            <a:extLst>
              <a:ext uri="{FF2B5EF4-FFF2-40B4-BE49-F238E27FC236}">
                <a16:creationId xmlns:a16="http://schemas.microsoft.com/office/drawing/2014/main" id="{DB1B5389-1F7D-338A-D100-784D5432064F}"/>
              </a:ext>
            </a:extLst>
          </p:cNvPr>
          <p:cNvSpPr>
            <a:spLocks noChangeArrowheads="1"/>
          </p:cNvSpPr>
          <p:nvPr/>
        </p:nvSpPr>
        <p:spPr bwMode="auto">
          <a:xfrm>
            <a:off x="1447800" y="1447800"/>
            <a:ext cx="1371600" cy="1143000"/>
          </a:xfrm>
          <a:prstGeom prst="wedgeRoundRectCallout">
            <a:avLst>
              <a:gd name="adj1" fmla="val -53704"/>
              <a:gd name="adj2" fmla="val 98056"/>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rPr>
              <a:t>Did you hear Joe coughing all night?</a:t>
            </a:r>
          </a:p>
        </p:txBody>
      </p:sp>
      <p:sp>
        <p:nvSpPr>
          <p:cNvPr id="22534" name="AutoShape 6">
            <a:extLst>
              <a:ext uri="{FF2B5EF4-FFF2-40B4-BE49-F238E27FC236}">
                <a16:creationId xmlns:a16="http://schemas.microsoft.com/office/drawing/2014/main" id="{D6D4FF70-80F3-8480-D8B6-4AA2D0925167}"/>
              </a:ext>
            </a:extLst>
          </p:cNvPr>
          <p:cNvSpPr>
            <a:spLocks noChangeArrowheads="1"/>
          </p:cNvSpPr>
          <p:nvPr/>
        </p:nvSpPr>
        <p:spPr bwMode="auto">
          <a:xfrm>
            <a:off x="6096000" y="1524000"/>
            <a:ext cx="1371600" cy="1143000"/>
          </a:xfrm>
          <a:prstGeom prst="wedgeRoundRectCallout">
            <a:avLst>
              <a:gd name="adj1" fmla="val 120718"/>
              <a:gd name="adj2" fmla="val 28611"/>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rPr>
              <a:t>Boy this water sure smells funny</a:t>
            </a:r>
          </a:p>
        </p:txBody>
      </p:sp>
      <p:sp>
        <p:nvSpPr>
          <p:cNvPr id="22535" name="AutoShape 7">
            <a:extLst>
              <a:ext uri="{FF2B5EF4-FFF2-40B4-BE49-F238E27FC236}">
                <a16:creationId xmlns:a16="http://schemas.microsoft.com/office/drawing/2014/main" id="{BF456964-2016-2B8F-7697-7AC302E3EFC7}"/>
              </a:ext>
            </a:extLst>
          </p:cNvPr>
          <p:cNvSpPr>
            <a:spLocks noChangeArrowheads="1"/>
          </p:cNvSpPr>
          <p:nvPr/>
        </p:nvSpPr>
        <p:spPr bwMode="auto">
          <a:xfrm>
            <a:off x="2362200" y="4572000"/>
            <a:ext cx="1371600" cy="1447800"/>
          </a:xfrm>
          <a:prstGeom prst="wedgeRoundRectCallout">
            <a:avLst>
              <a:gd name="adj1" fmla="val -120370"/>
              <a:gd name="adj2" fmla="val -59542"/>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rPr>
              <a:t>If they don’t shut up I’m going to kick their &amp;#@!</a:t>
            </a:r>
          </a:p>
        </p:txBody>
      </p:sp>
      <p:sp>
        <p:nvSpPr>
          <p:cNvPr id="22536" name="AutoShape 8">
            <a:extLst>
              <a:ext uri="{FF2B5EF4-FFF2-40B4-BE49-F238E27FC236}">
                <a16:creationId xmlns:a16="http://schemas.microsoft.com/office/drawing/2014/main" id="{E41EEAC1-E8E2-5773-A528-ED0FB73D9FE9}"/>
              </a:ext>
            </a:extLst>
          </p:cNvPr>
          <p:cNvSpPr>
            <a:spLocks noChangeArrowheads="1"/>
          </p:cNvSpPr>
          <p:nvPr/>
        </p:nvSpPr>
        <p:spPr bwMode="auto">
          <a:xfrm>
            <a:off x="4191000" y="1752600"/>
            <a:ext cx="1371600" cy="685800"/>
          </a:xfrm>
          <a:prstGeom prst="wedgeRoundRectCallout">
            <a:avLst>
              <a:gd name="adj1" fmla="val -25926"/>
              <a:gd name="adj2" fmla="val -136574"/>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rPr>
              <a:t>Look out below !</a:t>
            </a:r>
          </a:p>
        </p:txBody>
      </p:sp>
      <p:sp>
        <p:nvSpPr>
          <p:cNvPr id="22537" name="AutoShape 9">
            <a:extLst>
              <a:ext uri="{FF2B5EF4-FFF2-40B4-BE49-F238E27FC236}">
                <a16:creationId xmlns:a16="http://schemas.microsoft.com/office/drawing/2014/main" id="{DFC85DC8-A981-6523-3CE6-2D88BB57171F}"/>
              </a:ext>
            </a:extLst>
          </p:cNvPr>
          <p:cNvSpPr>
            <a:spLocks noChangeArrowheads="1"/>
          </p:cNvSpPr>
          <p:nvPr/>
        </p:nvSpPr>
        <p:spPr bwMode="auto">
          <a:xfrm>
            <a:off x="6553200" y="3810000"/>
            <a:ext cx="1600200" cy="914400"/>
          </a:xfrm>
          <a:prstGeom prst="wedgeRoundRectCallout">
            <a:avLst>
              <a:gd name="adj1" fmla="val 87699"/>
              <a:gd name="adj2" fmla="val -100176"/>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rPr>
              <a:t>Billy Bob you shouldn’t smoke in bed</a:t>
            </a:r>
          </a:p>
        </p:txBody>
      </p:sp>
      <p:sp>
        <p:nvSpPr>
          <p:cNvPr id="22538" name="AutoShape 10">
            <a:extLst>
              <a:ext uri="{FF2B5EF4-FFF2-40B4-BE49-F238E27FC236}">
                <a16:creationId xmlns:a16="http://schemas.microsoft.com/office/drawing/2014/main" id="{926A9B58-0AFB-A7DD-F2FD-31A4EEA668AA}"/>
              </a:ext>
            </a:extLst>
          </p:cNvPr>
          <p:cNvSpPr>
            <a:spLocks noChangeArrowheads="1"/>
          </p:cNvSpPr>
          <p:nvPr/>
        </p:nvSpPr>
        <p:spPr bwMode="auto">
          <a:xfrm>
            <a:off x="4495800" y="3048000"/>
            <a:ext cx="1371600" cy="914400"/>
          </a:xfrm>
          <a:prstGeom prst="wedgeRoundRectCallout">
            <a:avLst>
              <a:gd name="adj1" fmla="val 22917"/>
              <a:gd name="adj2" fmla="val 100176"/>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rPr>
              <a:t>Wish we could afford to move</a:t>
            </a:r>
          </a:p>
        </p:txBody>
      </p:sp>
      <p:sp>
        <p:nvSpPr>
          <p:cNvPr id="22539" name="AutoShape 11">
            <a:extLst>
              <a:ext uri="{FF2B5EF4-FFF2-40B4-BE49-F238E27FC236}">
                <a16:creationId xmlns:a16="http://schemas.microsoft.com/office/drawing/2014/main" id="{79B11100-80C9-A7D4-110D-1F75831A87D0}"/>
              </a:ext>
            </a:extLst>
          </p:cNvPr>
          <p:cNvSpPr>
            <a:spLocks noChangeArrowheads="1"/>
          </p:cNvSpPr>
          <p:nvPr/>
        </p:nvSpPr>
        <p:spPr bwMode="auto">
          <a:xfrm>
            <a:off x="4724400" y="5410200"/>
            <a:ext cx="1371600" cy="685800"/>
          </a:xfrm>
          <a:prstGeom prst="wedgeRoundRectCallout">
            <a:avLst>
              <a:gd name="adj1" fmla="val -67130"/>
              <a:gd name="adj2" fmla="val -112269"/>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rPr>
              <a:t>Something sure stinks</a:t>
            </a:r>
          </a:p>
        </p:txBody>
      </p:sp>
      <p:sp>
        <p:nvSpPr>
          <p:cNvPr id="22540" name="AutoShape 12">
            <a:extLst>
              <a:ext uri="{FF2B5EF4-FFF2-40B4-BE49-F238E27FC236}">
                <a16:creationId xmlns:a16="http://schemas.microsoft.com/office/drawing/2014/main" id="{7A8FE954-D3F1-4F41-661D-2C2DD6C380A7}"/>
              </a:ext>
            </a:extLst>
          </p:cNvPr>
          <p:cNvSpPr>
            <a:spLocks noChangeArrowheads="1"/>
          </p:cNvSpPr>
          <p:nvPr/>
        </p:nvSpPr>
        <p:spPr bwMode="auto">
          <a:xfrm>
            <a:off x="2743200" y="2743200"/>
            <a:ext cx="1447800" cy="914400"/>
          </a:xfrm>
          <a:prstGeom prst="wedgeRoundRectCallout">
            <a:avLst>
              <a:gd name="adj1" fmla="val 11731"/>
              <a:gd name="adj2" fmla="val -99829"/>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rPr>
              <a:t>The toilet doesn’t flush again !</a:t>
            </a:r>
          </a:p>
        </p:txBody>
      </p:sp>
      <p:sp>
        <p:nvSpPr>
          <p:cNvPr id="11" name="AutoShape 10">
            <a:extLst>
              <a:ext uri="{FF2B5EF4-FFF2-40B4-BE49-F238E27FC236}">
                <a16:creationId xmlns:a16="http://schemas.microsoft.com/office/drawing/2014/main" id="{79F19704-748F-1EE4-1371-ADBB286A7AE3}"/>
              </a:ext>
            </a:extLst>
          </p:cNvPr>
          <p:cNvSpPr>
            <a:spLocks noChangeArrowheads="1"/>
          </p:cNvSpPr>
          <p:nvPr/>
        </p:nvSpPr>
        <p:spPr bwMode="auto">
          <a:xfrm>
            <a:off x="6553200" y="4953000"/>
            <a:ext cx="1371600" cy="1219200"/>
          </a:xfrm>
          <a:prstGeom prst="wedgeRoundRectCallout">
            <a:avLst>
              <a:gd name="adj1" fmla="val 97546"/>
              <a:gd name="adj2" fmla="val -29676"/>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rPr>
              <a:t>Thank goodness you have a factory job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wipe(left)">
                                      <p:cBhvr>
                                        <p:cTn id="7" dur="5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533"/>
                                        </p:tgtEl>
                                        <p:attrNameLst>
                                          <p:attrName>style.visibility</p:attrName>
                                        </p:attrNameLst>
                                      </p:cBhvr>
                                      <p:to>
                                        <p:strVal val="visible"/>
                                      </p:to>
                                    </p:set>
                                    <p:animEffect transition="in" filter="dissolve">
                                      <p:cBhvr>
                                        <p:cTn id="12" dur="500"/>
                                        <p:tgtEl>
                                          <p:spTgt spid="225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2536"/>
                                        </p:tgtEl>
                                        <p:attrNameLst>
                                          <p:attrName>style.visibility</p:attrName>
                                        </p:attrNameLst>
                                      </p:cBhvr>
                                      <p:to>
                                        <p:strVal val="visible"/>
                                      </p:to>
                                    </p:set>
                                    <p:animEffect transition="in" filter="dissolve">
                                      <p:cBhvr>
                                        <p:cTn id="17" dur="500"/>
                                        <p:tgtEl>
                                          <p:spTgt spid="225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2534"/>
                                        </p:tgtEl>
                                        <p:attrNameLst>
                                          <p:attrName>style.visibility</p:attrName>
                                        </p:attrNameLst>
                                      </p:cBhvr>
                                      <p:to>
                                        <p:strVal val="visible"/>
                                      </p:to>
                                    </p:set>
                                    <p:animEffect transition="in" filter="dissolve">
                                      <p:cBhvr>
                                        <p:cTn id="22" dur="500"/>
                                        <p:tgtEl>
                                          <p:spTgt spid="2253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2537"/>
                                        </p:tgtEl>
                                        <p:attrNameLst>
                                          <p:attrName>style.visibility</p:attrName>
                                        </p:attrNameLst>
                                      </p:cBhvr>
                                      <p:to>
                                        <p:strVal val="visible"/>
                                      </p:to>
                                    </p:set>
                                    <p:animEffect transition="in" filter="dissolve">
                                      <p:cBhvr>
                                        <p:cTn id="27" dur="500"/>
                                        <p:tgtEl>
                                          <p:spTgt spid="225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2535"/>
                                        </p:tgtEl>
                                        <p:attrNameLst>
                                          <p:attrName>style.visibility</p:attrName>
                                        </p:attrNameLst>
                                      </p:cBhvr>
                                      <p:to>
                                        <p:strVal val="visible"/>
                                      </p:to>
                                    </p:set>
                                    <p:animEffect transition="in" filter="dissolve">
                                      <p:cBhvr>
                                        <p:cTn id="32" dur="500"/>
                                        <p:tgtEl>
                                          <p:spTgt spid="2253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2538"/>
                                        </p:tgtEl>
                                        <p:attrNameLst>
                                          <p:attrName>style.visibility</p:attrName>
                                        </p:attrNameLst>
                                      </p:cBhvr>
                                      <p:to>
                                        <p:strVal val="visible"/>
                                      </p:to>
                                    </p:set>
                                    <p:animEffect transition="in" filter="dissolve">
                                      <p:cBhvr>
                                        <p:cTn id="37" dur="500"/>
                                        <p:tgtEl>
                                          <p:spTgt spid="225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2540"/>
                                        </p:tgtEl>
                                        <p:attrNameLst>
                                          <p:attrName>style.visibility</p:attrName>
                                        </p:attrNameLst>
                                      </p:cBhvr>
                                      <p:to>
                                        <p:strVal val="visible"/>
                                      </p:to>
                                    </p:set>
                                    <p:animEffect transition="in" filter="dissolve">
                                      <p:cBhvr>
                                        <p:cTn id="42" dur="500"/>
                                        <p:tgtEl>
                                          <p:spTgt spid="2254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2539"/>
                                        </p:tgtEl>
                                        <p:attrNameLst>
                                          <p:attrName>style.visibility</p:attrName>
                                        </p:attrNameLst>
                                      </p:cBhvr>
                                      <p:to>
                                        <p:strVal val="visible"/>
                                      </p:to>
                                    </p:set>
                                    <p:animEffect transition="in" filter="dissolve">
                                      <p:cBhvr>
                                        <p:cTn id="47" dur="500"/>
                                        <p:tgtEl>
                                          <p:spTgt spid="2253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dissolv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22533" grpId="0" animBg="1"/>
      <p:bldP spid="22534" grpId="0" animBg="1"/>
      <p:bldP spid="22535" grpId="0" animBg="1"/>
      <p:bldP spid="22536" grpId="0" animBg="1"/>
      <p:bldP spid="22537" grpId="0" animBg="1"/>
      <p:bldP spid="22538" grpId="0" animBg="1"/>
      <p:bldP spid="22539" grpId="0" animBg="1"/>
      <p:bldP spid="22540"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3">
            <a:extLst>
              <a:ext uri="{FF2B5EF4-FFF2-40B4-BE49-F238E27FC236}">
                <a16:creationId xmlns:a16="http://schemas.microsoft.com/office/drawing/2014/main" id="{906715CF-4CA7-0ADD-F8E4-799BE77F25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609600"/>
            <a:ext cx="6324601"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19" name="Picture 4">
            <a:extLst>
              <a:ext uri="{FF2B5EF4-FFF2-40B4-BE49-F238E27FC236}">
                <a16:creationId xmlns:a16="http://schemas.microsoft.com/office/drawing/2014/main" id="{48E8B89C-E1A5-4FA3-10EE-956D708EF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5700" y="838200"/>
            <a:ext cx="2941638"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20" name="TextBox 5">
            <a:extLst>
              <a:ext uri="{FF2B5EF4-FFF2-40B4-BE49-F238E27FC236}">
                <a16:creationId xmlns:a16="http://schemas.microsoft.com/office/drawing/2014/main" id="{0B1B4AE9-288F-93FC-EB76-4D65111066A5}"/>
              </a:ext>
            </a:extLst>
          </p:cNvPr>
          <p:cNvSpPr txBox="1">
            <a:spLocks noChangeArrowheads="1"/>
          </p:cNvSpPr>
          <p:nvPr/>
        </p:nvSpPr>
        <p:spPr bwMode="auto">
          <a:xfrm>
            <a:off x="30163" y="125413"/>
            <a:ext cx="8990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“Where the Blame Lies” by Grant E .Hamilton “Judge” magazine on April 4th 1891 in New York</a:t>
            </a:r>
          </a:p>
        </p:txBody>
      </p:sp>
      <p:sp>
        <p:nvSpPr>
          <p:cNvPr id="2" name="Oval 1">
            <a:extLst>
              <a:ext uri="{FF2B5EF4-FFF2-40B4-BE49-F238E27FC236}">
                <a16:creationId xmlns:a16="http://schemas.microsoft.com/office/drawing/2014/main" id="{8FB4ECC1-35E6-24DB-F03E-F40E3AA33B9B}"/>
              </a:ext>
            </a:extLst>
          </p:cNvPr>
          <p:cNvSpPr/>
          <p:nvPr/>
        </p:nvSpPr>
        <p:spPr>
          <a:xfrm>
            <a:off x="6457950" y="1922463"/>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itle 1">
            <a:extLst>
              <a:ext uri="{FF2B5EF4-FFF2-40B4-BE49-F238E27FC236}">
                <a16:creationId xmlns:a16="http://schemas.microsoft.com/office/drawing/2014/main" id="{A248F9E6-30E2-D0EF-00FD-00303FD2ECE4}"/>
              </a:ext>
            </a:extLst>
          </p:cNvPr>
          <p:cNvSpPr>
            <a:spLocks noGrp="1" noChangeArrowheads="1"/>
          </p:cNvSpPr>
          <p:nvPr>
            <p:ph type="title"/>
          </p:nvPr>
        </p:nvSpPr>
        <p:spPr>
          <a:xfrm>
            <a:off x="471488" y="0"/>
            <a:ext cx="8229600" cy="731838"/>
          </a:xfrm>
        </p:spPr>
        <p:txBody>
          <a:bodyPr/>
          <a:lstStyle/>
          <a:p>
            <a:r>
              <a:rPr lang="en-US" altLang="en-US" b="1"/>
              <a:t>VOCABULARY</a:t>
            </a:r>
          </a:p>
        </p:txBody>
      </p:sp>
      <p:sp>
        <p:nvSpPr>
          <p:cNvPr id="368643" name="Content Placeholder 2">
            <a:extLst>
              <a:ext uri="{FF2B5EF4-FFF2-40B4-BE49-F238E27FC236}">
                <a16:creationId xmlns:a16="http://schemas.microsoft.com/office/drawing/2014/main" id="{B452580E-B2B6-9520-CA21-63D41B414A97}"/>
              </a:ext>
            </a:extLst>
          </p:cNvPr>
          <p:cNvSpPr>
            <a:spLocks noGrp="1" noChangeArrowheads="1"/>
          </p:cNvSpPr>
          <p:nvPr>
            <p:ph idx="1"/>
          </p:nvPr>
        </p:nvSpPr>
        <p:spPr/>
        <p:txBody>
          <a:bodyPr/>
          <a:lstStyle/>
          <a:p>
            <a:r>
              <a:rPr lang="en-US" altLang="en-US" b="1"/>
              <a:t>dem·o·graph·ics</a:t>
            </a:r>
          </a:p>
          <a:p>
            <a:r>
              <a:rPr lang="en-US" altLang="en-US"/>
              <a:t>/ˌdeməˈɡrafiks/</a:t>
            </a:r>
          </a:p>
          <a:p>
            <a:r>
              <a:rPr lang="en-US" altLang="en-US" i="1"/>
              <a:t>noun</a:t>
            </a:r>
            <a:endParaRPr lang="en-US" altLang="en-US"/>
          </a:p>
          <a:p>
            <a:r>
              <a:rPr lang="en-US" altLang="en-US"/>
              <a:t>statistical data relating to the population and particular groups within it.</a:t>
            </a:r>
          </a:p>
          <a:p>
            <a:r>
              <a:rPr lang="en-US" altLang="en-US"/>
              <a:t>"the demographics of book buyers"</a:t>
            </a:r>
          </a:p>
          <a:p>
            <a:endParaRPr lang="en-US"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1EE258-461C-8345-0954-61C58C7BE6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14400"/>
            <a:ext cx="4195763" cy="5632450"/>
          </a:xfrm>
        </p:spPr>
      </p:pic>
      <p:sp>
        <p:nvSpPr>
          <p:cNvPr id="5" name="Title 1">
            <a:extLst>
              <a:ext uri="{FF2B5EF4-FFF2-40B4-BE49-F238E27FC236}">
                <a16:creationId xmlns:a16="http://schemas.microsoft.com/office/drawing/2014/main" id="{6B20DC09-1FAB-1F73-42D2-CB0B9B6844A1}"/>
              </a:ext>
            </a:extLst>
          </p:cNvPr>
          <p:cNvSpPr txBox="1">
            <a:spLocks/>
          </p:cNvSpPr>
          <p:nvPr/>
        </p:nvSpPr>
        <p:spPr bwMode="auto">
          <a:xfrm>
            <a:off x="3505200" y="1295400"/>
            <a:ext cx="5562600" cy="40386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800100" lvl="1" indent="-342900" algn="l">
              <a:buFontTx/>
              <a:buAutoNum type="arabicPeriod"/>
              <a:defRPr/>
            </a:pPr>
            <a:r>
              <a:rPr lang="en-US" sz="1800" kern="0" dirty="0"/>
              <a:t>The graph to the left shows the rapid urbanization of the USA from 1860- 1930. </a:t>
            </a:r>
          </a:p>
          <a:p>
            <a:pPr lvl="1" algn="l">
              <a:defRPr/>
            </a:pPr>
            <a:r>
              <a:rPr lang="en-US" sz="1800" kern="0" dirty="0"/>
              <a:t>Which factor contributed to the shift in population on the graph.</a:t>
            </a:r>
          </a:p>
          <a:p>
            <a:pPr marL="800100" lvl="1" indent="-342900" algn="l">
              <a:buFontTx/>
              <a:buAutoNum type="alphaLcPeriod"/>
              <a:defRPr/>
            </a:pPr>
            <a:r>
              <a:rPr lang="en-US" sz="1800" kern="0" dirty="0"/>
              <a:t>Not enough families took advantage of the Homestead Act.</a:t>
            </a:r>
          </a:p>
          <a:p>
            <a:pPr marL="800100" lvl="1" indent="-342900" algn="l">
              <a:buFontTx/>
              <a:buAutoNum type="alphaLcPeriod"/>
              <a:defRPr/>
            </a:pPr>
            <a:r>
              <a:rPr lang="en-US" sz="1800" kern="0" dirty="0"/>
              <a:t>Great Plains Indians left their reservation to buy new farmland.</a:t>
            </a:r>
          </a:p>
          <a:p>
            <a:pPr marL="800100" lvl="1" indent="-342900" algn="l">
              <a:buFontTx/>
              <a:buAutoNum type="alphaLcPeriod"/>
              <a:defRPr/>
            </a:pPr>
            <a:r>
              <a:rPr lang="en-US" sz="1800" kern="0" dirty="0"/>
              <a:t>Houses in the cities were less expensive than those in the countryside.</a:t>
            </a:r>
          </a:p>
          <a:p>
            <a:pPr marL="800100" lvl="1" indent="-342900" algn="l">
              <a:buFontTx/>
              <a:buAutoNum type="alphaLcPeriod"/>
              <a:defRPr/>
            </a:pPr>
            <a:r>
              <a:rPr lang="en-US" sz="1800" kern="0" dirty="0"/>
              <a:t>Better jobs in industry attracted farmers and farm  laborers to cities</a:t>
            </a:r>
          </a:p>
          <a:p>
            <a:pPr lvl="1" algn="l">
              <a:defRPr/>
            </a:pPr>
            <a:endParaRPr lang="en-US" sz="1800" kern="0" dirty="0"/>
          </a:p>
          <a:p>
            <a:pPr>
              <a:defRPr/>
            </a:pPr>
            <a:endParaRPr lang="en-US" sz="1800" kern="0" dirty="0"/>
          </a:p>
        </p:txBody>
      </p:sp>
      <p:sp>
        <p:nvSpPr>
          <p:cNvPr id="6" name="TextBox 5">
            <a:extLst>
              <a:ext uri="{FF2B5EF4-FFF2-40B4-BE49-F238E27FC236}">
                <a16:creationId xmlns:a16="http://schemas.microsoft.com/office/drawing/2014/main" id="{196C8161-5E53-CE76-C123-A90428C465F3}"/>
              </a:ext>
            </a:extLst>
          </p:cNvPr>
          <p:cNvSpPr txBox="1">
            <a:spLocks noChangeArrowheads="1"/>
          </p:cNvSpPr>
          <p:nvPr/>
        </p:nvSpPr>
        <p:spPr bwMode="auto">
          <a:xfrm>
            <a:off x="914400" y="30480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Calibri" panose="020F0502020204030204" pitchFamily="34" charset="0"/>
              </a:rPr>
              <a:t>An EOC moment</a:t>
            </a:r>
          </a:p>
        </p:txBody>
      </p:sp>
      <p:sp>
        <p:nvSpPr>
          <p:cNvPr id="7" name="Oval 6">
            <a:extLst>
              <a:ext uri="{FF2B5EF4-FFF2-40B4-BE49-F238E27FC236}">
                <a16:creationId xmlns:a16="http://schemas.microsoft.com/office/drawing/2014/main" id="{CB3D8C11-56BA-C4CD-3228-04DD5B077966}"/>
              </a:ext>
            </a:extLst>
          </p:cNvPr>
          <p:cNvSpPr/>
          <p:nvPr/>
        </p:nvSpPr>
        <p:spPr>
          <a:xfrm>
            <a:off x="3935413" y="4114800"/>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Title 1">
            <a:extLst>
              <a:ext uri="{FF2B5EF4-FFF2-40B4-BE49-F238E27FC236}">
                <a16:creationId xmlns:a16="http://schemas.microsoft.com/office/drawing/2014/main" id="{41F7ADE0-CAAE-34CA-8581-FBB8A5E9637C}"/>
              </a:ext>
            </a:extLst>
          </p:cNvPr>
          <p:cNvSpPr>
            <a:spLocks noGrp="1" noChangeArrowheads="1"/>
          </p:cNvSpPr>
          <p:nvPr>
            <p:ph type="title"/>
          </p:nvPr>
        </p:nvSpPr>
        <p:spPr>
          <a:xfrm>
            <a:off x="2133600" y="0"/>
            <a:ext cx="4495800" cy="381000"/>
          </a:xfrm>
        </p:spPr>
        <p:txBody>
          <a:bodyPr/>
          <a:lstStyle/>
          <a:p>
            <a:r>
              <a:rPr lang="en-US" altLang="en-US" sz="3200" b="1"/>
              <a:t>An EOC Moment</a:t>
            </a:r>
          </a:p>
        </p:txBody>
      </p:sp>
      <p:pic>
        <p:nvPicPr>
          <p:cNvPr id="370691" name="Picture 3">
            <a:extLst>
              <a:ext uri="{FF2B5EF4-FFF2-40B4-BE49-F238E27FC236}">
                <a16:creationId xmlns:a16="http://schemas.microsoft.com/office/drawing/2014/main" id="{454F0328-065B-7230-DCB1-35C90438F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28625"/>
            <a:ext cx="68580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2" name="Rectangle 4">
            <a:extLst>
              <a:ext uri="{FF2B5EF4-FFF2-40B4-BE49-F238E27FC236}">
                <a16:creationId xmlns:a16="http://schemas.microsoft.com/office/drawing/2014/main" id="{7D8C6DDA-38D6-970E-3CA6-F61991C48F65}"/>
              </a:ext>
            </a:extLst>
          </p:cNvPr>
          <p:cNvSpPr>
            <a:spLocks noChangeArrowheads="1"/>
          </p:cNvSpPr>
          <p:nvPr/>
        </p:nvSpPr>
        <p:spPr bwMode="auto">
          <a:xfrm>
            <a:off x="609600" y="3962400"/>
            <a:ext cx="7924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en-US" altLang="en-US" sz="1800">
                <a:latin typeface="Georgia" panose="02040502050405020303" pitchFamily="18" charset="0"/>
                <a:ea typeface="Calibri" panose="020F0502020204030204" pitchFamily="34" charset="0"/>
                <a:cs typeface="Times New Roman" panose="02020603050405020304" pitchFamily="18" charset="0"/>
              </a:rPr>
              <a:t>The economic development of the United States between 1870 and 1950 helped produce the results shown in the above graph. The trend shown in the graph is associated with</a:t>
            </a:r>
            <a:endParaRPr lang="en-US" altLang="en-US" sz="160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AutoNum type="alphaLcPeriod"/>
            </a:pPr>
            <a:r>
              <a:rPr lang="en-US" altLang="en-US" sz="1800">
                <a:latin typeface="Georgia" panose="02040502050405020303" pitchFamily="18" charset="0"/>
                <a:ea typeface="Calibri" panose="020F0502020204030204" pitchFamily="34" charset="0"/>
                <a:cs typeface="Times New Roman" panose="02020603050405020304" pitchFamily="18" charset="0"/>
              </a:rPr>
              <a:t>Increased urbanization</a:t>
            </a:r>
            <a:endParaRPr lang="en-US" altLang="en-US" sz="160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AutoNum type="alphaLcPeriod"/>
            </a:pPr>
            <a:r>
              <a:rPr lang="en-US" altLang="en-US" sz="1800">
                <a:latin typeface="Georgia" panose="02040502050405020303" pitchFamily="18" charset="0"/>
                <a:ea typeface="Calibri" panose="020F0502020204030204" pitchFamily="34" charset="0"/>
                <a:cs typeface="Times New Roman" panose="02020603050405020304" pitchFamily="18" charset="0"/>
              </a:rPr>
              <a:t>Decreased immigration</a:t>
            </a:r>
            <a:endParaRPr lang="en-US" altLang="en-US" sz="160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AutoNum type="alphaLcPeriod"/>
            </a:pPr>
            <a:r>
              <a:rPr lang="en-US" altLang="en-US" sz="1800">
                <a:latin typeface="Georgia" panose="02040502050405020303" pitchFamily="18" charset="0"/>
                <a:ea typeface="Calibri" panose="020F0502020204030204" pitchFamily="34" charset="0"/>
                <a:cs typeface="Times New Roman" panose="02020603050405020304" pitchFamily="18" charset="0"/>
              </a:rPr>
              <a:t>Advances in communication</a:t>
            </a:r>
            <a:endParaRPr lang="en-US" altLang="en-US" sz="160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AutoNum type="alphaLcPeriod"/>
            </a:pPr>
            <a:r>
              <a:rPr lang="en-US" altLang="en-US" sz="1800">
                <a:latin typeface="Georgia" panose="02040502050405020303" pitchFamily="18" charset="0"/>
                <a:ea typeface="Calibri" panose="020F0502020204030204" pitchFamily="34" charset="0"/>
                <a:cs typeface="Times New Roman" panose="02020603050405020304" pitchFamily="18" charset="0"/>
              </a:rPr>
              <a:t>Reduced population growth</a:t>
            </a:r>
            <a:endParaRPr lang="en-US" alt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E86DF195-9CEF-7E8E-78B3-DC73BB53B701}"/>
              </a:ext>
            </a:extLst>
          </p:cNvPr>
          <p:cNvSpPr/>
          <p:nvPr/>
        </p:nvSpPr>
        <p:spPr>
          <a:xfrm>
            <a:off x="600075" y="4805363"/>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Title 1">
            <a:extLst>
              <a:ext uri="{FF2B5EF4-FFF2-40B4-BE49-F238E27FC236}">
                <a16:creationId xmlns:a16="http://schemas.microsoft.com/office/drawing/2014/main" id="{6F2EA90F-36F2-003D-C546-596508725EDD}"/>
              </a:ext>
            </a:extLst>
          </p:cNvPr>
          <p:cNvSpPr>
            <a:spLocks noGrp="1" noChangeArrowheads="1"/>
          </p:cNvSpPr>
          <p:nvPr>
            <p:ph type="title"/>
          </p:nvPr>
        </p:nvSpPr>
        <p:spPr>
          <a:xfrm>
            <a:off x="1371600" y="152400"/>
            <a:ext cx="5105400" cy="487363"/>
          </a:xfrm>
        </p:spPr>
        <p:txBody>
          <a:bodyPr/>
          <a:lstStyle/>
          <a:p>
            <a:r>
              <a:rPr lang="en-US" altLang="en-US" b="1"/>
              <a:t>An EOC Moment</a:t>
            </a:r>
          </a:p>
        </p:txBody>
      </p:sp>
      <p:sp>
        <p:nvSpPr>
          <p:cNvPr id="371715" name="Content Placeholder 2">
            <a:extLst>
              <a:ext uri="{FF2B5EF4-FFF2-40B4-BE49-F238E27FC236}">
                <a16:creationId xmlns:a16="http://schemas.microsoft.com/office/drawing/2014/main" id="{C2C34F24-6EF7-C524-0171-884FA8758D7B}"/>
              </a:ext>
            </a:extLst>
          </p:cNvPr>
          <p:cNvSpPr>
            <a:spLocks noGrp="1" noChangeArrowheads="1"/>
          </p:cNvSpPr>
          <p:nvPr>
            <p:ph idx="1"/>
          </p:nvPr>
        </p:nvSpPr>
        <p:spPr>
          <a:xfrm>
            <a:off x="76200" y="1066800"/>
            <a:ext cx="8991600" cy="2743200"/>
          </a:xfrm>
        </p:spPr>
        <p:txBody>
          <a:bodyPr/>
          <a:lstStyle/>
          <a:p>
            <a:pPr marL="0" indent="0">
              <a:buFontTx/>
              <a:buNone/>
            </a:pPr>
            <a:r>
              <a:rPr lang="en-US" altLang="en-US" sz="2000"/>
              <a:t>Which demographic change resulted from the economic developments of the late 1800s? </a:t>
            </a:r>
          </a:p>
          <a:p>
            <a:pPr marL="0" indent="0">
              <a:buFontTx/>
              <a:buNone/>
            </a:pPr>
            <a:r>
              <a:rPr lang="en-US" altLang="en-US" sz="2000"/>
              <a:t>a.  an increase in African American migration from the North to the South </a:t>
            </a:r>
          </a:p>
          <a:p>
            <a:pPr marL="0" indent="0">
              <a:buFontTx/>
              <a:buNone/>
            </a:pPr>
            <a:r>
              <a:rPr lang="en-US" altLang="en-US" sz="2000"/>
              <a:t>b.   an increase in the number of people living in urban areas </a:t>
            </a:r>
          </a:p>
          <a:p>
            <a:pPr marL="0" indent="0">
              <a:buFontTx/>
              <a:buNone/>
            </a:pPr>
            <a:r>
              <a:rPr lang="en-US" altLang="en-US" sz="2000"/>
              <a:t>c.  a decrease in the number of immigrants coming to the United States </a:t>
            </a:r>
          </a:p>
          <a:p>
            <a:pPr marL="0" indent="0">
              <a:buFontTx/>
              <a:buNone/>
            </a:pPr>
            <a:r>
              <a:rPr lang="en-US" altLang="en-US" sz="2000"/>
              <a:t>d.  a decrease in the number of factory workers in the Northeast</a:t>
            </a:r>
          </a:p>
        </p:txBody>
      </p:sp>
      <p:sp>
        <p:nvSpPr>
          <p:cNvPr id="4" name="Oval 3">
            <a:extLst>
              <a:ext uri="{FF2B5EF4-FFF2-40B4-BE49-F238E27FC236}">
                <a16:creationId xmlns:a16="http://schemas.microsoft.com/office/drawing/2014/main" id="{0E1C547A-AB9D-26FC-91D2-7FF2E534BB48}"/>
              </a:ext>
            </a:extLst>
          </p:cNvPr>
          <p:cNvSpPr/>
          <p:nvPr/>
        </p:nvSpPr>
        <p:spPr>
          <a:xfrm>
            <a:off x="76200" y="2155825"/>
            <a:ext cx="342900" cy="346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F8076A1D-170E-2499-5D5E-A369F1295F86}"/>
              </a:ext>
            </a:extLst>
          </p:cNvPr>
          <p:cNvSpPr>
            <a:spLocks noGrp="1" noChangeArrowheads="1"/>
          </p:cNvSpPr>
          <p:nvPr>
            <p:ph type="body" idx="1"/>
          </p:nvPr>
        </p:nvSpPr>
        <p:spPr>
          <a:xfrm>
            <a:off x="1066800" y="838200"/>
            <a:ext cx="7315200" cy="685800"/>
          </a:xfrm>
        </p:spPr>
        <p:txBody>
          <a:bodyPr/>
          <a:lstStyle/>
          <a:p>
            <a:pPr eaLnBrk="1" hangingPunct="1">
              <a:buFontTx/>
              <a:buNone/>
            </a:pPr>
            <a:r>
              <a:rPr lang="en-US" altLang="en-US"/>
              <a:t>Use the image to answer the question.</a:t>
            </a:r>
          </a:p>
        </p:txBody>
      </p:sp>
      <p:sp>
        <p:nvSpPr>
          <p:cNvPr id="22532" name="Rectangle 4">
            <a:extLst>
              <a:ext uri="{FF2B5EF4-FFF2-40B4-BE49-F238E27FC236}">
                <a16:creationId xmlns:a16="http://schemas.microsoft.com/office/drawing/2014/main" id="{6C667064-C385-7918-5C82-A2622D453AF2}"/>
              </a:ext>
            </a:extLst>
          </p:cNvPr>
          <p:cNvSpPr>
            <a:spLocks noGrp="1" noChangeArrowheads="1"/>
          </p:cNvSpPr>
          <p:nvPr>
            <p:ph type="title"/>
          </p:nvPr>
        </p:nvSpPr>
        <p:spPr>
          <a:xfrm>
            <a:off x="457200" y="76200"/>
            <a:ext cx="8229600" cy="944563"/>
          </a:xfrm>
        </p:spPr>
        <p:txBody>
          <a:bodyPr/>
          <a:lstStyle/>
          <a:p>
            <a:pPr eaLnBrk="1" hangingPunct="1"/>
            <a:r>
              <a:rPr lang="en-US" altLang="en-US"/>
              <a:t>EOC Moment</a:t>
            </a:r>
          </a:p>
        </p:txBody>
      </p:sp>
      <p:pic>
        <p:nvPicPr>
          <p:cNvPr id="22533" name="Picture 5">
            <a:extLst>
              <a:ext uri="{FF2B5EF4-FFF2-40B4-BE49-F238E27FC236}">
                <a16:creationId xmlns:a16="http://schemas.microsoft.com/office/drawing/2014/main" id="{622CD44B-3034-6AF1-8132-227FAE710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701800"/>
            <a:ext cx="5334000" cy="4340225"/>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2534" name="Text Box 6">
            <a:extLst>
              <a:ext uri="{FF2B5EF4-FFF2-40B4-BE49-F238E27FC236}">
                <a16:creationId xmlns:a16="http://schemas.microsoft.com/office/drawing/2014/main" id="{E197C584-8EB0-DCE1-1B29-652B10B61D08}"/>
              </a:ext>
            </a:extLst>
          </p:cNvPr>
          <p:cNvSpPr txBox="1">
            <a:spLocks noChangeArrowheads="1"/>
          </p:cNvSpPr>
          <p:nvPr/>
        </p:nvSpPr>
        <p:spPr bwMode="auto">
          <a:xfrm>
            <a:off x="228600" y="1524000"/>
            <a:ext cx="3505200" cy="2678113"/>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2400" dirty="0">
                <a:solidFill>
                  <a:srgbClr val="000000"/>
                </a:solidFill>
                <a:cs typeface="Arial" charset="0"/>
              </a:rPr>
              <a:t>The horizon of money, jobs, food and housing represents which of the following:</a:t>
            </a:r>
          </a:p>
          <a:p>
            <a:pPr marL="457200" indent="-457200" eaLnBrk="1" hangingPunct="1">
              <a:spcBef>
                <a:spcPct val="50000"/>
              </a:spcBef>
              <a:buFontTx/>
              <a:buAutoNum type="alphaUcPeriod"/>
              <a:defRPr/>
            </a:pPr>
            <a:r>
              <a:rPr lang="en-US" sz="2400" b="1" dirty="0">
                <a:solidFill>
                  <a:srgbClr val="000000"/>
                </a:solidFill>
                <a:cs typeface="Arial" charset="0"/>
              </a:rPr>
              <a:t>Push Factors</a:t>
            </a:r>
          </a:p>
          <a:p>
            <a:pPr marL="457200" indent="-457200" eaLnBrk="1" hangingPunct="1">
              <a:spcBef>
                <a:spcPct val="50000"/>
              </a:spcBef>
              <a:buFontTx/>
              <a:buAutoNum type="alphaUcPeriod"/>
              <a:defRPr/>
            </a:pPr>
            <a:r>
              <a:rPr lang="en-US" sz="2400" b="1" dirty="0">
                <a:solidFill>
                  <a:srgbClr val="000000"/>
                </a:solidFill>
                <a:cs typeface="Arial" charset="0"/>
              </a:rPr>
              <a:t>Pull Factors</a:t>
            </a:r>
          </a:p>
        </p:txBody>
      </p:sp>
      <p:sp>
        <p:nvSpPr>
          <p:cNvPr id="6" name="Text Box 6">
            <a:extLst>
              <a:ext uri="{FF2B5EF4-FFF2-40B4-BE49-F238E27FC236}">
                <a16:creationId xmlns:a16="http://schemas.microsoft.com/office/drawing/2014/main" id="{4CB4B23B-2944-1761-68A3-DE49A8695D1C}"/>
              </a:ext>
            </a:extLst>
          </p:cNvPr>
          <p:cNvSpPr txBox="1">
            <a:spLocks noChangeArrowheads="1"/>
          </p:cNvSpPr>
          <p:nvPr/>
        </p:nvSpPr>
        <p:spPr bwMode="auto">
          <a:xfrm>
            <a:off x="198438" y="4470400"/>
            <a:ext cx="2824162"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000000"/>
                </a:solidFill>
              </a:rPr>
              <a:t>ANSWER</a:t>
            </a:r>
          </a:p>
          <a:p>
            <a:pPr algn="ctr" eaLnBrk="1" hangingPunct="1">
              <a:spcBef>
                <a:spcPct val="50000"/>
              </a:spcBef>
              <a:buFontTx/>
              <a:buNone/>
            </a:pPr>
            <a:r>
              <a:rPr lang="en-US" altLang="en-US" sz="2000">
                <a:solidFill>
                  <a:srgbClr val="000000"/>
                </a:solidFill>
              </a:rPr>
              <a:t>Letter B</a:t>
            </a:r>
          </a:p>
          <a:p>
            <a:pPr algn="ctr" eaLnBrk="1" hangingPunct="1">
              <a:spcBef>
                <a:spcPct val="50000"/>
              </a:spcBef>
              <a:buFontTx/>
              <a:buNone/>
            </a:pPr>
            <a:r>
              <a:rPr lang="en-US" altLang="en-US" sz="2000">
                <a:solidFill>
                  <a:srgbClr val="000000"/>
                </a:solidFill>
              </a:rPr>
              <a:t>They are Pull Factors, they give people a reason to come to USA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wheel(4)">
                                      <p:cBhvr>
                                        <p:cTn id="7" dur="2000"/>
                                        <p:tgtEl>
                                          <p:spTgt spid="22532"/>
                                        </p:tgtEl>
                                      </p:cBhvr>
                                    </p:animEffect>
                                  </p:childTnLst>
                                </p:cTn>
                              </p:par>
                            </p:childTnLst>
                          </p:cTn>
                        </p:par>
                        <p:par>
                          <p:cTn id="8" fill="hold" nodeType="afterGroup">
                            <p:stCondLst>
                              <p:cond delay="2000"/>
                            </p:stCondLst>
                            <p:childTnLst>
                              <p:par>
                                <p:cTn id="9" presetID="40" presetClass="entr" presetSubtype="0" fill="hold" nodeType="afterEffect">
                                  <p:stCondLst>
                                    <p:cond delay="0"/>
                                  </p:stCondLst>
                                  <p:childTnLst>
                                    <p:set>
                                      <p:cBhvr>
                                        <p:cTn id="10" dur="1" fill="hold">
                                          <p:stCondLst>
                                            <p:cond delay="0"/>
                                          </p:stCondLst>
                                        </p:cTn>
                                        <p:tgtEl>
                                          <p:spTgt spid="22531">
                                            <p:txEl>
                                              <p:pRg st="0" end="0"/>
                                            </p:txEl>
                                          </p:spTgt>
                                        </p:tgtEl>
                                        <p:attrNameLst>
                                          <p:attrName>style.visibility</p:attrName>
                                        </p:attrNameLst>
                                      </p:cBhvr>
                                      <p:to>
                                        <p:strVal val="visible"/>
                                      </p:to>
                                    </p:set>
                                    <p:animEffect transition="in" filter="fade">
                                      <p:cBhvr>
                                        <p:cTn id="11" dur="500"/>
                                        <p:tgtEl>
                                          <p:spTgt spid="22531">
                                            <p:txEl>
                                              <p:pRg st="0" end="0"/>
                                            </p:txEl>
                                          </p:spTgt>
                                        </p:tgtEl>
                                      </p:cBhvr>
                                    </p:animEffect>
                                    <p:anim calcmode="lin" valueType="num">
                                      <p:cBhvr>
                                        <p:cTn id="12" dur="500" fill="hold"/>
                                        <p:tgtEl>
                                          <p:spTgt spid="22531">
                                            <p:txEl>
                                              <p:pRg st="0" end="0"/>
                                            </p:txEl>
                                          </p:spTgt>
                                        </p:tgtEl>
                                        <p:attrNameLst>
                                          <p:attrName>ppt_x</p:attrName>
                                        </p:attrNameLst>
                                      </p:cBhvr>
                                      <p:tavLst>
                                        <p:tav tm="0">
                                          <p:val>
                                            <p:strVal val="#ppt_x-.1"/>
                                          </p:val>
                                        </p:tav>
                                        <p:tav tm="100000">
                                          <p:val>
                                            <p:strVal val="#ppt_x"/>
                                          </p:val>
                                        </p:tav>
                                      </p:tavLst>
                                    </p:anim>
                                    <p:anim calcmode="lin" valueType="num">
                                      <p:cBhvr>
                                        <p:cTn id="13"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500"/>
                            </p:stCondLst>
                            <p:childTnLst>
                              <p:par>
                                <p:cTn id="15" presetID="9" presetClass="entr" presetSubtype="0" fill="hold" nodeType="afterEffect">
                                  <p:stCondLst>
                                    <p:cond delay="0"/>
                                  </p:stCondLst>
                                  <p:childTnLst>
                                    <p:set>
                                      <p:cBhvr>
                                        <p:cTn id="16" dur="1" fill="hold">
                                          <p:stCondLst>
                                            <p:cond delay="0"/>
                                          </p:stCondLst>
                                        </p:cTn>
                                        <p:tgtEl>
                                          <p:spTgt spid="22533"/>
                                        </p:tgtEl>
                                        <p:attrNameLst>
                                          <p:attrName>style.visibility</p:attrName>
                                        </p:attrNameLst>
                                      </p:cBhvr>
                                      <p:to>
                                        <p:strVal val="visible"/>
                                      </p:to>
                                    </p:set>
                                    <p:animEffect transition="in" filter="dissolve">
                                      <p:cBhvr>
                                        <p:cTn id="17" dur="500"/>
                                        <p:tgtEl>
                                          <p:spTgt spid="22533"/>
                                        </p:tgtEl>
                                      </p:cBhvr>
                                    </p:animEffect>
                                  </p:childTnLst>
                                </p:cTn>
                              </p:par>
                            </p:childTnLst>
                          </p:cTn>
                        </p:par>
                        <p:par>
                          <p:cTn id="18" fill="hold" nodeType="afterGroup">
                            <p:stCondLst>
                              <p:cond delay="3000"/>
                            </p:stCondLst>
                            <p:childTnLst>
                              <p:par>
                                <p:cTn id="19" presetID="18" presetClass="entr" presetSubtype="6" fill="hold" nodeType="afterEffect">
                                  <p:stCondLst>
                                    <p:cond delay="0"/>
                                  </p:stCondLst>
                                  <p:childTnLst>
                                    <p:set>
                                      <p:cBhvr>
                                        <p:cTn id="20" dur="1" fill="hold">
                                          <p:stCondLst>
                                            <p:cond delay="0"/>
                                          </p:stCondLst>
                                        </p:cTn>
                                        <p:tgtEl>
                                          <p:spTgt spid="22534"/>
                                        </p:tgtEl>
                                        <p:attrNameLst>
                                          <p:attrName>style.visibility</p:attrName>
                                        </p:attrNameLst>
                                      </p:cBhvr>
                                      <p:to>
                                        <p:strVal val="visible"/>
                                      </p:to>
                                    </p:set>
                                    <p:animEffect transition="in" filter="strips(downRight)">
                                      <p:cBhvr>
                                        <p:cTn id="21" dur="2000"/>
                                        <p:tgtEl>
                                          <p:spTgt spid="2253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87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22532" grpId="0"/>
      <p:bldP spid="22534"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1">
            <a:extLst>
              <a:ext uri="{FF2B5EF4-FFF2-40B4-BE49-F238E27FC236}">
                <a16:creationId xmlns:a16="http://schemas.microsoft.com/office/drawing/2014/main" id="{CCBCAD3E-ACE1-6945-B6C0-5DD36C43C6CF}"/>
              </a:ext>
            </a:extLst>
          </p:cNvPr>
          <p:cNvSpPr>
            <a:spLocks noChangeArrowheads="1"/>
          </p:cNvSpPr>
          <p:nvPr/>
        </p:nvSpPr>
        <p:spPr bwMode="auto">
          <a:xfrm>
            <a:off x="304800" y="1828800"/>
            <a:ext cx="7162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Calibri" panose="020F0502020204030204" pitchFamily="34" charset="0"/>
              </a:rPr>
              <a:t>• Chinese Exclusion Act (1882)</a:t>
            </a:r>
          </a:p>
          <a:p>
            <a:pPr>
              <a:spcBef>
                <a:spcPct val="0"/>
              </a:spcBef>
              <a:buFontTx/>
              <a:buNone/>
            </a:pPr>
            <a:r>
              <a:rPr lang="en-US" altLang="en-US" sz="2400">
                <a:latin typeface="Calibri" panose="020F0502020204030204" pitchFamily="34" charset="0"/>
              </a:rPr>
              <a:t> • Gentlemen’s Agreement (1907)</a:t>
            </a:r>
          </a:p>
          <a:p>
            <a:pPr>
              <a:spcBef>
                <a:spcPct val="0"/>
              </a:spcBef>
              <a:buFontTx/>
              <a:buNone/>
            </a:pPr>
            <a:r>
              <a:rPr lang="en-US" altLang="en-US" sz="2400">
                <a:latin typeface="Calibri" panose="020F0502020204030204" pitchFamily="34" charset="0"/>
              </a:rPr>
              <a:t> • Emergency Quota Act (1921)</a:t>
            </a:r>
          </a:p>
          <a:p>
            <a:pPr>
              <a:spcBef>
                <a:spcPct val="0"/>
              </a:spcBef>
              <a:buFontTx/>
              <a:buNone/>
            </a:pPr>
            <a:endParaRPr lang="en-US" altLang="en-US" sz="2400">
              <a:latin typeface="Calibri" panose="020F0502020204030204" pitchFamily="34" charset="0"/>
            </a:endParaRPr>
          </a:p>
          <a:p>
            <a:pPr>
              <a:spcBef>
                <a:spcPct val="0"/>
              </a:spcBef>
              <a:buFontTx/>
              <a:buNone/>
            </a:pPr>
            <a:r>
              <a:rPr lang="en-US" altLang="en-US" sz="2400">
                <a:latin typeface="Calibri" panose="020F0502020204030204" pitchFamily="34" charset="0"/>
              </a:rPr>
              <a:t> These federal actions demonstrate that Americans have</a:t>
            </a:r>
          </a:p>
          <a:p>
            <a:pPr>
              <a:spcBef>
                <a:spcPct val="0"/>
              </a:spcBef>
              <a:buFontTx/>
              <a:buNone/>
            </a:pPr>
            <a:r>
              <a:rPr lang="en-US" altLang="en-US" sz="2400">
                <a:latin typeface="Calibri" panose="020F0502020204030204" pitchFamily="34" charset="0"/>
              </a:rPr>
              <a:t>(1) supported the principle of open immigration</a:t>
            </a:r>
          </a:p>
          <a:p>
            <a:pPr>
              <a:spcBef>
                <a:spcPct val="0"/>
              </a:spcBef>
              <a:buFontTx/>
              <a:buNone/>
            </a:pPr>
            <a:r>
              <a:rPr lang="en-US" altLang="en-US" sz="2400">
                <a:latin typeface="Calibri" panose="020F0502020204030204" pitchFamily="34" charset="0"/>
              </a:rPr>
              <a:t>(2) provided immigrants equal access to jobs and social programs</a:t>
            </a:r>
          </a:p>
          <a:p>
            <a:pPr>
              <a:spcBef>
                <a:spcPct val="0"/>
              </a:spcBef>
              <a:buFontTx/>
              <a:buNone/>
            </a:pPr>
            <a:r>
              <a:rPr lang="en-US" altLang="en-US" sz="2400">
                <a:latin typeface="Calibri" panose="020F0502020204030204" pitchFamily="34" charset="0"/>
              </a:rPr>
              <a:t>(3) forced immigrants to settle in designated areas</a:t>
            </a:r>
          </a:p>
          <a:p>
            <a:pPr>
              <a:spcBef>
                <a:spcPct val="0"/>
              </a:spcBef>
              <a:buFontTx/>
              <a:buNone/>
            </a:pPr>
            <a:r>
              <a:rPr lang="en-US" altLang="en-US" sz="2400">
                <a:latin typeface="Calibri" panose="020F0502020204030204" pitchFamily="34" charset="0"/>
              </a:rPr>
              <a:t>(4) favored limiting immigration at different times in the nation’s history</a:t>
            </a:r>
          </a:p>
        </p:txBody>
      </p:sp>
      <p:sp>
        <p:nvSpPr>
          <p:cNvPr id="6" name="TextBox 5">
            <a:extLst>
              <a:ext uri="{FF2B5EF4-FFF2-40B4-BE49-F238E27FC236}">
                <a16:creationId xmlns:a16="http://schemas.microsoft.com/office/drawing/2014/main" id="{7B4C5784-78A7-F0F2-6B24-9D12CB4C1BDA}"/>
              </a:ext>
            </a:extLst>
          </p:cNvPr>
          <p:cNvSpPr txBox="1">
            <a:spLocks noChangeArrowheads="1"/>
          </p:cNvSpPr>
          <p:nvPr/>
        </p:nvSpPr>
        <p:spPr bwMode="auto">
          <a:xfrm>
            <a:off x="387350" y="533400"/>
            <a:ext cx="52212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a:latin typeface="Calibri" panose="020F0502020204030204" pitchFamily="34" charset="0"/>
              </a:rPr>
              <a:t>An EOC moment</a:t>
            </a:r>
          </a:p>
        </p:txBody>
      </p:sp>
      <p:sp>
        <p:nvSpPr>
          <p:cNvPr id="7" name="Oval 6">
            <a:extLst>
              <a:ext uri="{FF2B5EF4-FFF2-40B4-BE49-F238E27FC236}">
                <a16:creationId xmlns:a16="http://schemas.microsoft.com/office/drawing/2014/main" id="{B341E55D-FBF1-7D75-8BDB-4505E778D55E}"/>
              </a:ext>
            </a:extLst>
          </p:cNvPr>
          <p:cNvSpPr/>
          <p:nvPr/>
        </p:nvSpPr>
        <p:spPr>
          <a:xfrm>
            <a:off x="361950" y="5162550"/>
            <a:ext cx="414338" cy="4191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3765" name="Picture 9">
            <a:extLst>
              <a:ext uri="{FF2B5EF4-FFF2-40B4-BE49-F238E27FC236}">
                <a16:creationId xmlns:a16="http://schemas.microsoft.com/office/drawing/2014/main" id="{571B7966-F2E9-C051-4191-8255354BB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42875"/>
            <a:ext cx="13716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4">
            <a:extLst>
              <a:ext uri="{FF2B5EF4-FFF2-40B4-BE49-F238E27FC236}">
                <a16:creationId xmlns:a16="http://schemas.microsoft.com/office/drawing/2014/main" id="{F40F3059-3C4A-A4AE-87F5-4DE1B913D9DF}"/>
              </a:ext>
            </a:extLst>
          </p:cNvPr>
          <p:cNvPicPr>
            <a:picLocks noChangeAspect="1" noChangeArrowheads="1"/>
          </p:cNvPicPr>
          <p:nvPr/>
        </p:nvPicPr>
        <p:blipFill>
          <a:blip r:embed="rId2">
            <a:alphaModFix amt="45000"/>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Content Placeholder 2">
            <a:extLst>
              <a:ext uri="{FF2B5EF4-FFF2-40B4-BE49-F238E27FC236}">
                <a16:creationId xmlns:a16="http://schemas.microsoft.com/office/drawing/2014/main" id="{F39B8493-6D32-6C15-6052-8D23CF8B0F56}"/>
              </a:ext>
            </a:extLst>
          </p:cNvPr>
          <p:cNvSpPr>
            <a:spLocks noGrp="1" noChangeArrowheads="1"/>
          </p:cNvSpPr>
          <p:nvPr>
            <p:ph idx="1"/>
          </p:nvPr>
        </p:nvSpPr>
        <p:spPr>
          <a:xfrm>
            <a:off x="76200" y="609600"/>
            <a:ext cx="9067800" cy="1332369"/>
          </a:xfrm>
        </p:spPr>
        <p:txBody>
          <a:bodyPr/>
          <a:lstStyle/>
          <a:p>
            <a:pPr marL="0" indent="0">
              <a:buFontTx/>
              <a:buNone/>
            </a:pPr>
            <a:r>
              <a:rPr lang="en-US" altLang="en-US" sz="1600" b="1" dirty="0"/>
              <a:t>As cities became areas of economic growth featuring new factories and businesses, they attracted immigrants from Asia and southern and eastern Europe, as well as African American migrants within and out of the South. Many migrants moved to escape </a:t>
            </a:r>
            <a:r>
              <a:rPr lang="en-US" altLang="en-US" sz="1600" b="1" dirty="0">
                <a:solidFill>
                  <a:srgbClr val="FF0000"/>
                </a:solidFill>
              </a:rPr>
              <a:t>poverty</a:t>
            </a:r>
            <a:r>
              <a:rPr lang="en-US" altLang="en-US" sz="1600" b="1" dirty="0"/>
              <a:t>, religious persecution, and limited opportunities for social mobility in their home countries or regions.</a:t>
            </a:r>
          </a:p>
        </p:txBody>
      </p:sp>
      <p:sp>
        <p:nvSpPr>
          <p:cNvPr id="336900" name="TextBox 3">
            <a:extLst>
              <a:ext uri="{FF2B5EF4-FFF2-40B4-BE49-F238E27FC236}">
                <a16:creationId xmlns:a16="http://schemas.microsoft.com/office/drawing/2014/main" id="{F2E65832-58FF-E847-01CC-E50485DB3EE3}"/>
              </a:ext>
            </a:extLst>
          </p:cNvPr>
          <p:cNvSpPr txBox="1">
            <a:spLocks noChangeArrowheads="1"/>
          </p:cNvSpPr>
          <p:nvPr/>
        </p:nvSpPr>
        <p:spPr bwMode="auto">
          <a:xfrm>
            <a:off x="-9788" y="0"/>
            <a:ext cx="9153787" cy="508000"/>
          </a:xfrm>
          <a:prstGeom prst="rect">
            <a:avLst/>
          </a:prstGeom>
          <a:solidFill>
            <a:schemeClr val="bg2">
              <a:lumMod val="60000"/>
              <a:lumOff val="4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700" b="1" dirty="0">
                <a:latin typeface="Calibri" panose="020F0502020204030204" pitchFamily="34" charset="0"/>
              </a:rPr>
              <a:t>APUSH TOPIC 6.8 Immigration and Migration in the Gilded Age</a:t>
            </a:r>
          </a:p>
        </p:txBody>
      </p:sp>
      <p:sp>
        <p:nvSpPr>
          <p:cNvPr id="3" name="TextBox 2">
            <a:extLst>
              <a:ext uri="{FF2B5EF4-FFF2-40B4-BE49-F238E27FC236}">
                <a16:creationId xmlns:a16="http://schemas.microsoft.com/office/drawing/2014/main" id="{330980A6-B36F-4314-9409-8E1D275A2895}"/>
              </a:ext>
            </a:extLst>
          </p:cNvPr>
          <p:cNvSpPr txBox="1"/>
          <p:nvPr/>
        </p:nvSpPr>
        <p:spPr>
          <a:xfrm>
            <a:off x="76200" y="2043569"/>
            <a:ext cx="9192819" cy="2246769"/>
          </a:xfrm>
          <a:prstGeom prst="rect">
            <a:avLst/>
          </a:prstGeom>
          <a:noFill/>
        </p:spPr>
        <p:txBody>
          <a:bodyPr wrap="square">
            <a:spAutoFit/>
          </a:bodyPr>
          <a:lstStyle/>
          <a:p>
            <a:r>
              <a:rPr lang="en-US" sz="2000" b="1" dirty="0"/>
              <a:t>LEQ or DBQ prompt </a:t>
            </a:r>
          </a:p>
          <a:p>
            <a:r>
              <a:rPr lang="en-US" sz="2000" b="1" dirty="0"/>
              <a:t>Evaluate the extent to which immigration affected United States culture in the period from 1840 to 1898.</a:t>
            </a:r>
          </a:p>
          <a:p>
            <a:endParaRPr lang="en-US" sz="2000" b="1" dirty="0"/>
          </a:p>
          <a:p>
            <a:r>
              <a:rPr lang="en-US" sz="2000" b="1" dirty="0"/>
              <a:t>Thesis:  Immigration affected US culture in the period from 1840-1898 to a great extent because….. GIVE 3 REASONS, each reason is a body paragraph.  Use TEA in each paragraph to complete your essay</a:t>
            </a:r>
            <a:endParaRPr lang="en-US" sz="2000" b="1" dirty="0">
              <a:solidFill>
                <a:srgbClr val="FF0000"/>
              </a:solidFill>
            </a:endParaRPr>
          </a:p>
        </p:txBody>
      </p:sp>
      <p:sp>
        <p:nvSpPr>
          <p:cNvPr id="2" name="TextBox 1">
            <a:extLst>
              <a:ext uri="{FF2B5EF4-FFF2-40B4-BE49-F238E27FC236}">
                <a16:creationId xmlns:a16="http://schemas.microsoft.com/office/drawing/2014/main" id="{0DA6329E-0404-D9F3-74E1-6E87130F6573}"/>
              </a:ext>
            </a:extLst>
          </p:cNvPr>
          <p:cNvSpPr txBox="1"/>
          <p:nvPr/>
        </p:nvSpPr>
        <p:spPr>
          <a:xfrm>
            <a:off x="0" y="4322496"/>
            <a:ext cx="9169399" cy="1938992"/>
          </a:xfrm>
          <a:prstGeom prst="rect">
            <a:avLst/>
          </a:prstGeom>
          <a:noFill/>
        </p:spPr>
        <p:txBody>
          <a:bodyPr wrap="square">
            <a:spAutoFit/>
          </a:bodyPr>
          <a:lstStyle/>
          <a:p>
            <a:r>
              <a:rPr lang="en-US" sz="2000" b="1" dirty="0">
                <a:solidFill>
                  <a:srgbClr val="002060"/>
                </a:solidFill>
              </a:rPr>
              <a:t>Point 1: Chinese Exclusion Act 1882</a:t>
            </a:r>
          </a:p>
          <a:p>
            <a:r>
              <a:rPr lang="en-US" sz="2000" b="1" dirty="0">
                <a:solidFill>
                  <a:srgbClr val="002060"/>
                </a:solidFill>
              </a:rPr>
              <a:t>Point 2: Urban political machines and bosses</a:t>
            </a:r>
          </a:p>
          <a:p>
            <a:r>
              <a:rPr lang="en-US" sz="2000" b="1" dirty="0">
                <a:solidFill>
                  <a:srgbClr val="002060"/>
                </a:solidFill>
              </a:rPr>
              <a:t>Point 3:  Ethnic enclaves- Little Italy, Germantown (ghetto)</a:t>
            </a:r>
          </a:p>
          <a:p>
            <a:r>
              <a:rPr lang="en-US" sz="2000" b="1" dirty="0">
                <a:solidFill>
                  <a:srgbClr val="002060"/>
                </a:solidFill>
              </a:rPr>
              <a:t>One more for good measure- the rise of Nativism</a:t>
            </a:r>
          </a:p>
          <a:p>
            <a:r>
              <a:rPr lang="en-US" sz="2000" b="1" i="0" dirty="0">
                <a:solidFill>
                  <a:srgbClr val="333333"/>
                </a:solidFill>
                <a:effectLst/>
                <a:latin typeface="Roboto" panose="02000000000000000000" pitchFamily="2" charset="0"/>
              </a:rPr>
              <a:t>Complexity and reasoning: Comparison-contrast, causation-effect, continuity and change over time</a:t>
            </a:r>
            <a:endParaRPr lang="en-US" sz="2000" b="1" dirty="0">
              <a:solidFill>
                <a:srgbClr val="002060"/>
              </a:solidFill>
            </a:endParaRPr>
          </a:p>
        </p:txBody>
      </p:sp>
      <p:sp>
        <p:nvSpPr>
          <p:cNvPr id="4" name="Rectangle 3">
            <a:extLst>
              <a:ext uri="{FF2B5EF4-FFF2-40B4-BE49-F238E27FC236}">
                <a16:creationId xmlns:a16="http://schemas.microsoft.com/office/drawing/2014/main" id="{F6172A87-36F4-B260-37C1-53D31264BE7A}"/>
              </a:ext>
            </a:extLst>
          </p:cNvPr>
          <p:cNvSpPr/>
          <p:nvPr/>
        </p:nvSpPr>
        <p:spPr>
          <a:xfrm>
            <a:off x="-25399" y="4288940"/>
            <a:ext cx="9169399" cy="1258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ESSAY points behind this wall</a:t>
            </a:r>
          </a:p>
        </p:txBody>
      </p:sp>
    </p:spTree>
    <p:extLst>
      <p:ext uri="{BB962C8B-B14F-4D97-AF65-F5344CB8AC3E}">
        <p14:creationId xmlns:p14="http://schemas.microsoft.com/office/powerpoint/2010/main" val="332289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1DA7AB61-7FE7-05B6-0397-CB0170DD0E9F}"/>
              </a:ext>
            </a:extLst>
          </p:cNvPr>
          <p:cNvSpPr>
            <a:spLocks noGrp="1" noChangeArrowheads="1"/>
          </p:cNvSpPr>
          <p:nvPr>
            <p:ph type="title"/>
          </p:nvPr>
        </p:nvSpPr>
        <p:spPr>
          <a:xfrm>
            <a:off x="2644775" y="46038"/>
            <a:ext cx="3581400" cy="487362"/>
          </a:xfrm>
        </p:spPr>
        <p:txBody>
          <a:bodyPr/>
          <a:lstStyle/>
          <a:p>
            <a:r>
              <a:rPr lang="en-US" altLang="en-US" sz="2800" b="1"/>
              <a:t>The Farmers</a:t>
            </a:r>
          </a:p>
        </p:txBody>
      </p:sp>
      <p:sp>
        <p:nvSpPr>
          <p:cNvPr id="4099" name="Content Placeholder 2">
            <a:extLst>
              <a:ext uri="{FF2B5EF4-FFF2-40B4-BE49-F238E27FC236}">
                <a16:creationId xmlns:a16="http://schemas.microsoft.com/office/drawing/2014/main" id="{2815AF29-2E8E-2B36-C580-C7905B63F0F4}"/>
              </a:ext>
            </a:extLst>
          </p:cNvPr>
          <p:cNvSpPr>
            <a:spLocks noGrp="1" noChangeArrowheads="1"/>
          </p:cNvSpPr>
          <p:nvPr>
            <p:ph idx="1"/>
          </p:nvPr>
        </p:nvSpPr>
        <p:spPr>
          <a:xfrm>
            <a:off x="0" y="1371600"/>
            <a:ext cx="6180138" cy="5029200"/>
          </a:xfrm>
        </p:spPr>
        <p:txBody>
          <a:bodyPr/>
          <a:lstStyle/>
          <a:p>
            <a:r>
              <a:rPr lang="en-US" altLang="en-US" sz="2400" dirty="0"/>
              <a:t>In the 1870s farmers moved onto the Great Plains, they introduced improved machinery and fertilizers to produce more than ever before.</a:t>
            </a:r>
          </a:p>
          <a:p>
            <a:r>
              <a:rPr lang="en-US" altLang="en-US" sz="2400" b="1" dirty="0"/>
              <a:t>Improved technology </a:t>
            </a:r>
            <a:r>
              <a:rPr lang="en-US" altLang="en-US" sz="2400" dirty="0"/>
              <a:t>led to an </a:t>
            </a:r>
            <a:r>
              <a:rPr lang="en-US" altLang="en-US" sz="2400" b="1" dirty="0"/>
              <a:t>abundance of crops </a:t>
            </a:r>
            <a:r>
              <a:rPr lang="en-US" altLang="en-US" sz="2400" dirty="0"/>
              <a:t>which then led to a </a:t>
            </a:r>
            <a:r>
              <a:rPr lang="en-US" altLang="en-US" sz="2400" b="1" dirty="0"/>
              <a:t>decrease in the price (deflation) </a:t>
            </a:r>
            <a:r>
              <a:rPr lang="en-US" altLang="en-US" sz="2400" dirty="0"/>
              <a:t>received by the farmers.</a:t>
            </a:r>
          </a:p>
          <a:p>
            <a:r>
              <a:rPr lang="en-US" altLang="en-US" sz="2400" dirty="0"/>
              <a:t>But farming expenses remained, high, the farmers were going broke!</a:t>
            </a:r>
          </a:p>
          <a:p>
            <a:r>
              <a:rPr lang="en-US" altLang="en-US" sz="2400" dirty="0"/>
              <a:t>Many farmers moved back to the cities.  This added to the URBANIZATION of the USA.</a:t>
            </a:r>
          </a:p>
        </p:txBody>
      </p:sp>
      <p:sp>
        <p:nvSpPr>
          <p:cNvPr id="4100" name="Text Box 4">
            <a:extLst>
              <a:ext uri="{FF2B5EF4-FFF2-40B4-BE49-F238E27FC236}">
                <a16:creationId xmlns:a16="http://schemas.microsoft.com/office/drawing/2014/main" id="{10D8FCD1-0F5A-558C-1999-0701E87011A0}"/>
              </a:ext>
            </a:extLst>
          </p:cNvPr>
          <p:cNvSpPr txBox="1">
            <a:spLocks/>
          </p:cNvSpPr>
          <p:nvPr/>
        </p:nvSpPr>
        <p:spPr bwMode="auto">
          <a:xfrm>
            <a:off x="304800" y="457200"/>
            <a:ext cx="853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400"/>
              <a:t>During the late 1800s, the majority of Americans lived on farms, today less than 2% still live on a farm.</a:t>
            </a:r>
          </a:p>
        </p:txBody>
      </p:sp>
      <p:pic>
        <p:nvPicPr>
          <p:cNvPr id="4101" name="Picture 2">
            <a:extLst>
              <a:ext uri="{FF2B5EF4-FFF2-40B4-BE49-F238E27FC236}">
                <a16:creationId xmlns:a16="http://schemas.microsoft.com/office/drawing/2014/main" id="{6E5C53F1-851A-0ABC-1F04-D5A7149EE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825" y="1371600"/>
            <a:ext cx="3051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3">
            <a:extLst>
              <a:ext uri="{FF2B5EF4-FFF2-40B4-BE49-F238E27FC236}">
                <a16:creationId xmlns:a16="http://schemas.microsoft.com/office/drawing/2014/main" id="{5A17E1BB-469D-E2AB-34C5-FD2344068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781425"/>
            <a:ext cx="2638425" cy="27908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4100">
                                            <p:txEl>
                                              <p:pRg st="0" end="0"/>
                                            </p:txEl>
                                          </p:spTgt>
                                        </p:tgtEl>
                                        <p:attrNameLst>
                                          <p:attrName>style.visibility</p:attrName>
                                        </p:attrNameLst>
                                      </p:cBhvr>
                                      <p:to>
                                        <p:strVal val="visible"/>
                                      </p:to>
                                    </p:set>
                                    <p:animEffect transition="in" filter="wipe(up)">
                                      <p:cBhvr>
                                        <p:cTn id="12" dur="1000"/>
                                        <p:tgtEl>
                                          <p:spTgt spid="4100">
                                            <p:txEl>
                                              <p:pRg st="0" end="0"/>
                                            </p:txEl>
                                          </p:spTgt>
                                        </p:tgtEl>
                                      </p:cBhvr>
                                    </p:animEffect>
                                  </p:childTnLst>
                                </p:cTn>
                              </p:par>
                            </p:childTnLst>
                          </p:cTn>
                        </p:par>
                        <p:par>
                          <p:cTn id="13" fill="hold" nodeType="afterGroup">
                            <p:stCondLst>
                              <p:cond delay="1500"/>
                            </p:stCondLst>
                            <p:childTnLst>
                              <p:par>
                                <p:cTn id="14" presetID="22" presetClass="entr" presetSubtype="1" fill="hold" nodeType="afterEffect">
                                  <p:stCondLst>
                                    <p:cond delay="1000"/>
                                  </p:stCondLst>
                                  <p:childTnLst>
                                    <p:set>
                                      <p:cBhvr>
                                        <p:cTn id="15" dur="1" fill="hold">
                                          <p:stCondLst>
                                            <p:cond delay="0"/>
                                          </p:stCondLst>
                                        </p:cTn>
                                        <p:tgtEl>
                                          <p:spTgt spid="4099">
                                            <p:txEl>
                                              <p:pRg st="0" end="0"/>
                                            </p:txEl>
                                          </p:spTgt>
                                        </p:tgtEl>
                                        <p:attrNameLst>
                                          <p:attrName>style.visibility</p:attrName>
                                        </p:attrNameLst>
                                      </p:cBhvr>
                                      <p:to>
                                        <p:strVal val="visible"/>
                                      </p:to>
                                    </p:set>
                                    <p:animEffect transition="in" filter="wipe(up)">
                                      <p:cBhvr>
                                        <p:cTn id="16" dur="2000"/>
                                        <p:tgtEl>
                                          <p:spTgt spid="4099">
                                            <p:txEl>
                                              <p:pRg st="0" end="0"/>
                                            </p:txEl>
                                          </p:spTgt>
                                        </p:tgtEl>
                                      </p:cBhvr>
                                    </p:animEffect>
                                  </p:childTnLst>
                                </p:cTn>
                              </p:par>
                              <p:par>
                                <p:cTn id="17" presetID="16" presetClass="entr" presetSubtype="21" fill="hold" nodeType="withEffect">
                                  <p:stCondLst>
                                    <p:cond delay="1000"/>
                                  </p:stCondLst>
                                  <p:childTnLst>
                                    <p:set>
                                      <p:cBhvr>
                                        <p:cTn id="18" dur="1" fill="hold">
                                          <p:stCondLst>
                                            <p:cond delay="0"/>
                                          </p:stCondLst>
                                        </p:cTn>
                                        <p:tgtEl>
                                          <p:spTgt spid="4101"/>
                                        </p:tgtEl>
                                        <p:attrNameLst>
                                          <p:attrName>style.visibility</p:attrName>
                                        </p:attrNameLst>
                                      </p:cBhvr>
                                      <p:to>
                                        <p:strVal val="visible"/>
                                      </p:to>
                                    </p:set>
                                    <p:animEffect transition="in" filter="barn(inVertical)">
                                      <p:cBhvr>
                                        <p:cTn id="19" dur="500"/>
                                        <p:tgtEl>
                                          <p:spTgt spid="4101"/>
                                        </p:tgtEl>
                                      </p:cBhvr>
                                    </p:animEffect>
                                  </p:childTnLst>
                                </p:cTn>
                              </p:par>
                            </p:childTnLst>
                          </p:cTn>
                        </p:par>
                        <p:par>
                          <p:cTn id="20" fill="hold" nodeType="afterGroup">
                            <p:stCondLst>
                              <p:cond delay="4500"/>
                            </p:stCondLst>
                            <p:childTnLst>
                              <p:par>
                                <p:cTn id="21" presetID="22" presetClass="entr" presetSubtype="1" fill="hold" nodeType="afterEffect">
                                  <p:stCondLst>
                                    <p:cond delay="1000"/>
                                  </p:stCondLst>
                                  <p:childTnLst>
                                    <p:set>
                                      <p:cBhvr>
                                        <p:cTn id="22" dur="1" fill="hold">
                                          <p:stCondLst>
                                            <p:cond delay="0"/>
                                          </p:stCondLst>
                                        </p:cTn>
                                        <p:tgtEl>
                                          <p:spTgt spid="4099">
                                            <p:txEl>
                                              <p:pRg st="1" end="1"/>
                                            </p:txEl>
                                          </p:spTgt>
                                        </p:tgtEl>
                                        <p:attrNameLst>
                                          <p:attrName>style.visibility</p:attrName>
                                        </p:attrNameLst>
                                      </p:cBhvr>
                                      <p:to>
                                        <p:strVal val="visible"/>
                                      </p:to>
                                    </p:set>
                                    <p:animEffect transition="in" filter="wipe(up)">
                                      <p:cBhvr>
                                        <p:cTn id="23" dur="1000"/>
                                        <p:tgtEl>
                                          <p:spTgt spid="4099">
                                            <p:txEl>
                                              <p:pRg st="1" end="1"/>
                                            </p:txEl>
                                          </p:spTgt>
                                        </p:tgtEl>
                                      </p:cBhvr>
                                    </p:animEffect>
                                  </p:childTnLst>
                                </p:cTn>
                              </p:par>
                            </p:childTnLst>
                          </p:cTn>
                        </p:par>
                        <p:par>
                          <p:cTn id="24" fill="hold" nodeType="afterGroup">
                            <p:stCondLst>
                              <p:cond delay="6500"/>
                            </p:stCondLst>
                            <p:childTnLst>
                              <p:par>
                                <p:cTn id="25" presetID="22" presetClass="entr" presetSubtype="1" fill="hold" nodeType="afterEffect">
                                  <p:stCondLst>
                                    <p:cond delay="1000"/>
                                  </p:stCondLst>
                                  <p:childTnLst>
                                    <p:set>
                                      <p:cBhvr>
                                        <p:cTn id="26" dur="1" fill="hold">
                                          <p:stCondLst>
                                            <p:cond delay="0"/>
                                          </p:stCondLst>
                                        </p:cTn>
                                        <p:tgtEl>
                                          <p:spTgt spid="4099">
                                            <p:txEl>
                                              <p:pRg st="2" end="2"/>
                                            </p:txEl>
                                          </p:spTgt>
                                        </p:tgtEl>
                                        <p:attrNameLst>
                                          <p:attrName>style.visibility</p:attrName>
                                        </p:attrNameLst>
                                      </p:cBhvr>
                                      <p:to>
                                        <p:strVal val="visible"/>
                                      </p:to>
                                    </p:set>
                                    <p:animEffect transition="in" filter="wipe(up)">
                                      <p:cBhvr>
                                        <p:cTn id="27" dur="1000"/>
                                        <p:tgtEl>
                                          <p:spTgt spid="4099">
                                            <p:txEl>
                                              <p:pRg st="2" end="2"/>
                                            </p:txEl>
                                          </p:spTgt>
                                        </p:tgtEl>
                                      </p:cBhvr>
                                    </p:animEffect>
                                  </p:childTnLst>
                                </p:cTn>
                              </p:par>
                            </p:childTnLst>
                          </p:cTn>
                        </p:par>
                        <p:par>
                          <p:cTn id="28" fill="hold" nodeType="afterGroup">
                            <p:stCondLst>
                              <p:cond delay="8500"/>
                            </p:stCondLst>
                            <p:childTnLst>
                              <p:par>
                                <p:cTn id="29" presetID="22" presetClass="entr" presetSubtype="1" fill="hold" nodeType="afterEffect">
                                  <p:stCondLst>
                                    <p:cond delay="1000"/>
                                  </p:stCondLst>
                                  <p:childTnLst>
                                    <p:set>
                                      <p:cBhvr>
                                        <p:cTn id="30" dur="1" fill="hold">
                                          <p:stCondLst>
                                            <p:cond delay="0"/>
                                          </p:stCondLst>
                                        </p:cTn>
                                        <p:tgtEl>
                                          <p:spTgt spid="4099">
                                            <p:txEl>
                                              <p:pRg st="3" end="3"/>
                                            </p:txEl>
                                          </p:spTgt>
                                        </p:tgtEl>
                                        <p:attrNameLst>
                                          <p:attrName>style.visibility</p:attrName>
                                        </p:attrNameLst>
                                      </p:cBhvr>
                                      <p:to>
                                        <p:strVal val="visible"/>
                                      </p:to>
                                    </p:set>
                                    <p:animEffect transition="in" filter="wipe(up)">
                                      <p:cBhvr>
                                        <p:cTn id="31" dur="1000"/>
                                        <p:tgtEl>
                                          <p:spTgt spid="4099">
                                            <p:txEl>
                                              <p:pRg st="3" end="3"/>
                                            </p:txEl>
                                          </p:spTgt>
                                        </p:tgtEl>
                                      </p:cBhvr>
                                    </p:animEffect>
                                  </p:childTnLst>
                                </p:cTn>
                              </p:par>
                            </p:childTnLst>
                          </p:cTn>
                        </p:par>
                        <p:par>
                          <p:cTn id="32" fill="hold" nodeType="afterGroup">
                            <p:stCondLst>
                              <p:cond delay="10500"/>
                            </p:stCondLst>
                            <p:childTnLst>
                              <p:par>
                                <p:cTn id="33" presetID="16" presetClass="entr" presetSubtype="21" fill="hold" nodeType="afterEffect">
                                  <p:stCondLst>
                                    <p:cond delay="0"/>
                                  </p:stCondLst>
                                  <p:childTnLst>
                                    <p:set>
                                      <p:cBhvr>
                                        <p:cTn id="34" dur="1" fill="hold">
                                          <p:stCondLst>
                                            <p:cond delay="0"/>
                                          </p:stCondLst>
                                        </p:cTn>
                                        <p:tgtEl>
                                          <p:spTgt spid="4102"/>
                                        </p:tgtEl>
                                        <p:attrNameLst>
                                          <p:attrName>style.visibility</p:attrName>
                                        </p:attrNameLst>
                                      </p:cBhvr>
                                      <p:to>
                                        <p:strVal val="visible"/>
                                      </p:to>
                                    </p:set>
                                    <p:animEffect transition="in" filter="barn(inVertical)">
                                      <p:cBhvr>
                                        <p:cTn id="35"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Content Placeholder 3">
            <a:extLst>
              <a:ext uri="{FF2B5EF4-FFF2-40B4-BE49-F238E27FC236}">
                <a16:creationId xmlns:a16="http://schemas.microsoft.com/office/drawing/2014/main" id="{E6C5210E-6F64-6F71-27A5-69DF7D3C76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0"/>
            <a:ext cx="5881688" cy="6858000"/>
          </a:xfrm>
        </p:spPr>
      </p:pic>
      <p:sp>
        <p:nvSpPr>
          <p:cNvPr id="3" name="TextBox 2">
            <a:extLst>
              <a:ext uri="{FF2B5EF4-FFF2-40B4-BE49-F238E27FC236}">
                <a16:creationId xmlns:a16="http://schemas.microsoft.com/office/drawing/2014/main" id="{85D2A940-1AF1-452C-7308-26DEF504E13E}"/>
              </a:ext>
            </a:extLst>
          </p:cNvPr>
          <p:cNvSpPr txBox="1"/>
          <p:nvPr/>
        </p:nvSpPr>
        <p:spPr>
          <a:xfrm>
            <a:off x="0" y="0"/>
            <a:ext cx="3276600" cy="1631216"/>
          </a:xfrm>
          <a:prstGeom prst="rect">
            <a:avLst/>
          </a:prstGeom>
          <a:noFill/>
        </p:spPr>
        <p:txBody>
          <a:bodyPr wrap="square">
            <a:spAutoFit/>
          </a:bodyPr>
          <a:lstStyle/>
          <a:p>
            <a:r>
              <a:rPr lang="en-US" sz="2000" b="1" dirty="0"/>
              <a:t>What factors caused that growth, and in what ways did Americans respond to the challenges posed by urbanization?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itle 1">
            <a:extLst>
              <a:ext uri="{FF2B5EF4-FFF2-40B4-BE49-F238E27FC236}">
                <a16:creationId xmlns:a16="http://schemas.microsoft.com/office/drawing/2014/main" id="{44FFBB00-51DE-968A-7CA5-44F625DF12B7}"/>
              </a:ext>
            </a:extLst>
          </p:cNvPr>
          <p:cNvSpPr>
            <a:spLocks noGrp="1" noChangeArrowheads="1"/>
          </p:cNvSpPr>
          <p:nvPr>
            <p:ph type="title"/>
          </p:nvPr>
        </p:nvSpPr>
        <p:spPr>
          <a:xfrm>
            <a:off x="457200" y="304800"/>
            <a:ext cx="8229600" cy="1614488"/>
          </a:xfrm>
        </p:spPr>
        <p:txBody>
          <a:bodyPr/>
          <a:lstStyle/>
          <a:p>
            <a:r>
              <a:rPr lang="en-US" altLang="en-US" sz="3600" b="1" dirty="0"/>
              <a:t>Urbanization</a:t>
            </a:r>
            <a:br>
              <a:rPr lang="en-US" altLang="en-US" sz="3600" dirty="0"/>
            </a:br>
            <a:r>
              <a:rPr lang="en-US" altLang="en-US" sz="3600" dirty="0"/>
              <a:t>Looking for work, jobs led to the growth of cities</a:t>
            </a:r>
          </a:p>
        </p:txBody>
      </p:sp>
      <p:pic>
        <p:nvPicPr>
          <p:cNvPr id="301059" name="Content Placeholder 3">
            <a:extLst>
              <a:ext uri="{FF2B5EF4-FFF2-40B4-BE49-F238E27FC236}">
                <a16:creationId xmlns:a16="http://schemas.microsoft.com/office/drawing/2014/main" id="{53D97C84-E898-6D53-40C6-F6FFE8D3CD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19288"/>
            <a:ext cx="8229600" cy="3886200"/>
          </a:xfrm>
        </p:spPr>
      </p:pic>
      <p:sp>
        <p:nvSpPr>
          <p:cNvPr id="3" name="TextBox 2">
            <a:extLst>
              <a:ext uri="{FF2B5EF4-FFF2-40B4-BE49-F238E27FC236}">
                <a16:creationId xmlns:a16="http://schemas.microsoft.com/office/drawing/2014/main" id="{A68B3958-C5F6-C294-0FEF-EC699F4C0B66}"/>
              </a:ext>
            </a:extLst>
          </p:cNvPr>
          <p:cNvSpPr txBox="1"/>
          <p:nvPr/>
        </p:nvSpPr>
        <p:spPr>
          <a:xfrm>
            <a:off x="450574" y="5805488"/>
            <a:ext cx="8541026" cy="830997"/>
          </a:xfrm>
          <a:prstGeom prst="rect">
            <a:avLst/>
          </a:prstGeom>
          <a:noFill/>
        </p:spPr>
        <p:txBody>
          <a:bodyPr wrap="square">
            <a:spAutoFit/>
          </a:bodyPr>
          <a:lstStyle/>
          <a:p>
            <a:r>
              <a:rPr lang="en-US" sz="2400" b="1" dirty="0"/>
              <a:t>What factors caused that growth, and in what ways did Americans respond to the challenges posed by urbanization?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180C06"/>
        </a:solidFill>
        <a:effectLst/>
      </p:bgPr>
    </p:bg>
    <p:spTree>
      <p:nvGrpSpPr>
        <p:cNvPr id="1" name=""/>
        <p:cNvGrpSpPr/>
        <p:nvPr/>
      </p:nvGrpSpPr>
      <p:grpSpPr>
        <a:xfrm>
          <a:off x="0" y="0"/>
          <a:ext cx="0" cy="0"/>
          <a:chOff x="0" y="0"/>
          <a:chExt cx="0" cy="0"/>
        </a:xfrm>
      </p:grpSpPr>
      <p:sp>
        <p:nvSpPr>
          <p:cNvPr id="375810" name="Title 1">
            <a:extLst>
              <a:ext uri="{FF2B5EF4-FFF2-40B4-BE49-F238E27FC236}">
                <a16:creationId xmlns:a16="http://schemas.microsoft.com/office/drawing/2014/main" id="{DC7174F5-04B9-4005-B990-D6DED38A0D55}"/>
              </a:ext>
            </a:extLst>
          </p:cNvPr>
          <p:cNvSpPr>
            <a:spLocks noGrp="1"/>
          </p:cNvSpPr>
          <p:nvPr>
            <p:ph type="title"/>
          </p:nvPr>
        </p:nvSpPr>
        <p:spPr/>
        <p:txBody>
          <a:bodyPr/>
          <a:lstStyle/>
          <a:p>
            <a:pPr eaLnBrk="1" hangingPunct="1"/>
            <a:endParaRPr lang="en-US" altLang="en-US"/>
          </a:p>
        </p:txBody>
      </p:sp>
      <p:sp>
        <p:nvSpPr>
          <p:cNvPr id="375811" name="Content Placeholder 2">
            <a:extLst>
              <a:ext uri="{FF2B5EF4-FFF2-40B4-BE49-F238E27FC236}">
                <a16:creationId xmlns:a16="http://schemas.microsoft.com/office/drawing/2014/main" id="{F5014620-9357-5D1B-2F0E-6328B4DC285F}"/>
              </a:ext>
            </a:extLst>
          </p:cNvPr>
          <p:cNvSpPr>
            <a:spLocks noGrp="1"/>
          </p:cNvSpPr>
          <p:nvPr>
            <p:ph idx="1"/>
          </p:nvPr>
        </p:nvSpPr>
        <p:spPr/>
        <p:txBody>
          <a:bodyPr/>
          <a:lstStyle/>
          <a:p>
            <a:pPr eaLnBrk="1" hangingPunct="1"/>
            <a:endParaRPr lang="en-US" altLang="en-US"/>
          </a:p>
        </p:txBody>
      </p:sp>
      <p:pic>
        <p:nvPicPr>
          <p:cNvPr id="3074" name="Picture 2" descr="File:Thomas Jefferson by Rembrandt Peale, 1800.jpg">
            <a:extLst>
              <a:ext uri="{FF2B5EF4-FFF2-40B4-BE49-F238E27FC236}">
                <a16:creationId xmlns:a16="http://schemas.microsoft.com/office/drawing/2014/main" id="{5111024F-7AD8-AEF3-1586-C6AA2F6FD8D5}"/>
              </a:ext>
            </a:extLst>
          </p:cNvPr>
          <p:cNvPicPr>
            <a:picLocks noChangeAspect="1" noChangeArrowheads="1"/>
          </p:cNvPicPr>
          <p:nvPr/>
        </p:nvPicPr>
        <p:blipFill>
          <a:blip r:embed="rId3"/>
          <a:srcRect/>
          <a:stretch>
            <a:fillRect/>
          </a:stretch>
        </p:blipFill>
        <p:spPr bwMode="auto">
          <a:xfrm>
            <a:off x="1676400" y="-17609"/>
            <a:ext cx="5781675" cy="6896630"/>
          </a:xfrm>
          <a:prstGeom prst="rect">
            <a:avLst/>
          </a:prstGeom>
          <a:noFill/>
          <a:effectLst>
            <a:softEdge rad="317500"/>
          </a:effectLst>
        </p:spPr>
      </p:pic>
    </p:spTree>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itle 1">
            <a:extLst>
              <a:ext uri="{FF2B5EF4-FFF2-40B4-BE49-F238E27FC236}">
                <a16:creationId xmlns:a16="http://schemas.microsoft.com/office/drawing/2014/main" id="{99546BC1-B356-284A-D9EF-90D28340EBCE}"/>
              </a:ext>
            </a:extLst>
          </p:cNvPr>
          <p:cNvSpPr>
            <a:spLocks noGrp="1" noChangeArrowheads="1"/>
          </p:cNvSpPr>
          <p:nvPr>
            <p:ph type="title"/>
          </p:nvPr>
        </p:nvSpPr>
        <p:spPr>
          <a:xfrm>
            <a:off x="2362200" y="0"/>
            <a:ext cx="4953000" cy="381000"/>
          </a:xfrm>
        </p:spPr>
        <p:txBody>
          <a:bodyPr/>
          <a:lstStyle/>
          <a:p>
            <a:r>
              <a:rPr lang="en-US" altLang="en-US" sz="3200" b="1"/>
              <a:t>Improved technology</a:t>
            </a:r>
            <a:endParaRPr lang="en-US" altLang="en-US" sz="3200"/>
          </a:p>
        </p:txBody>
      </p:sp>
      <p:sp>
        <p:nvSpPr>
          <p:cNvPr id="376835" name="Content Placeholder 2">
            <a:extLst>
              <a:ext uri="{FF2B5EF4-FFF2-40B4-BE49-F238E27FC236}">
                <a16:creationId xmlns:a16="http://schemas.microsoft.com/office/drawing/2014/main" id="{DC38EB11-4431-4178-0EC8-44EB8F398CEC}"/>
              </a:ext>
            </a:extLst>
          </p:cNvPr>
          <p:cNvSpPr>
            <a:spLocks noGrp="1" noChangeArrowheads="1"/>
          </p:cNvSpPr>
          <p:nvPr>
            <p:ph idx="1"/>
          </p:nvPr>
        </p:nvSpPr>
        <p:spPr>
          <a:xfrm>
            <a:off x="6249988" y="673100"/>
            <a:ext cx="2894012" cy="4660900"/>
          </a:xfrm>
        </p:spPr>
        <p:txBody>
          <a:bodyPr/>
          <a:lstStyle/>
          <a:p>
            <a:pPr marL="0" indent="0">
              <a:buFontTx/>
              <a:buNone/>
            </a:pPr>
            <a:r>
              <a:rPr lang="en-US" altLang="en-US" sz="1800"/>
              <a:t>AS a result, farms needed </a:t>
            </a:r>
            <a:r>
              <a:rPr lang="en-US" altLang="en-US" sz="1800" b="1">
                <a:solidFill>
                  <a:srgbClr val="FF0000"/>
                </a:solidFill>
              </a:rPr>
              <a:t>less</a:t>
            </a:r>
            <a:r>
              <a:rPr lang="en-US" altLang="en-US" sz="1800"/>
              <a:t> farm workers.  Many left to the cities to find work.  </a:t>
            </a:r>
            <a:r>
              <a:rPr lang="en-US" altLang="en-US" sz="1800">
                <a:solidFill>
                  <a:srgbClr val="FF0000"/>
                </a:solidFill>
              </a:rPr>
              <a:t>Led to a rapid increase of urbanization </a:t>
            </a:r>
            <a:r>
              <a:rPr lang="en-US" altLang="en-US" sz="1800"/>
              <a:t>along with newly arriving </a:t>
            </a:r>
            <a:r>
              <a:rPr lang="en-US" altLang="en-US" sz="1800">
                <a:solidFill>
                  <a:srgbClr val="FF0000"/>
                </a:solidFill>
              </a:rPr>
              <a:t>immigrants.</a:t>
            </a:r>
            <a:r>
              <a:rPr lang="en-US" altLang="en-US" sz="1800"/>
              <a:t>  Cities grew rapidly. FACTORY JOBS.</a:t>
            </a:r>
          </a:p>
        </p:txBody>
      </p:sp>
      <p:pic>
        <p:nvPicPr>
          <p:cNvPr id="376836" name="Picture 2" descr="Image result for mechanical reaper">
            <a:extLst>
              <a:ext uri="{FF2B5EF4-FFF2-40B4-BE49-F238E27FC236}">
                <a16:creationId xmlns:a16="http://schemas.microsoft.com/office/drawing/2014/main" id="{72EFE5F0-1F62-CB18-029C-85F519931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673100"/>
            <a:ext cx="6221413"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1CBA427-F2A4-1DF9-F8A9-149E2FFBD9B0}"/>
              </a:ext>
            </a:extLst>
          </p:cNvPr>
          <p:cNvSpPr/>
          <p:nvPr/>
        </p:nvSpPr>
        <p:spPr>
          <a:xfrm>
            <a:off x="533400" y="2690813"/>
            <a:ext cx="5562600" cy="2308225"/>
          </a:xfrm>
          <a:prstGeom prst="rect">
            <a:avLst/>
          </a:prstGeom>
        </p:spPr>
        <p:txBody>
          <a:bodyPr>
            <a:spAutoFit/>
          </a:bodyPr>
          <a:lstStyle/>
          <a:p>
            <a:pPr>
              <a:defRPr/>
            </a:pPr>
            <a:r>
              <a:rPr lang="en-US" sz="2400" dirty="0">
                <a:solidFill>
                  <a:schemeClr val="bg1">
                    <a:lumMod val="95000"/>
                  </a:schemeClr>
                </a:solidFill>
                <a:latin typeface="Arial" panose="020B0604020202020204" pitchFamily="34" charset="0"/>
              </a:rPr>
              <a:t>The McCormick mechanical reaper replaced the manual cutting of the crop with scythes and sickles. This new invention allowed wheat to be harvested quicker and with less labor force.</a:t>
            </a:r>
            <a:endParaRPr lang="en-US" sz="2400" dirty="0">
              <a:solidFill>
                <a:schemeClr val="bg1">
                  <a:lumMod val="95000"/>
                </a:schemeClr>
              </a:solidFill>
            </a:endParaRPr>
          </a:p>
        </p:txBody>
      </p:sp>
      <p:pic>
        <p:nvPicPr>
          <p:cNvPr id="376838" name="Picture 5">
            <a:extLst>
              <a:ext uri="{FF2B5EF4-FFF2-40B4-BE49-F238E27FC236}">
                <a16:creationId xmlns:a16="http://schemas.microsoft.com/office/drawing/2014/main" id="{46014769-579A-4B56-C2B6-6FF1E08B7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25" y="3851275"/>
            <a:ext cx="21431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F78F1EFC-BC3F-5852-17A4-140A6E0B57D5}"/>
              </a:ext>
            </a:extLst>
          </p:cNvPr>
          <p:cNvGrpSpPr>
            <a:grpSpLocks/>
          </p:cNvGrpSpPr>
          <p:nvPr/>
        </p:nvGrpSpPr>
        <p:grpSpPr bwMode="auto">
          <a:xfrm>
            <a:off x="6942138" y="4343400"/>
            <a:ext cx="990600" cy="990600"/>
            <a:chOff x="6942449" y="4343400"/>
            <a:chExt cx="990600" cy="990600"/>
          </a:xfrm>
        </p:grpSpPr>
        <p:sp>
          <p:nvSpPr>
            <p:cNvPr id="7" name="Oval 6">
              <a:extLst>
                <a:ext uri="{FF2B5EF4-FFF2-40B4-BE49-F238E27FC236}">
                  <a16:creationId xmlns:a16="http://schemas.microsoft.com/office/drawing/2014/main" id="{D4C2EA34-E7A6-1955-D61C-23217E079E1A}"/>
                </a:ext>
              </a:extLst>
            </p:cNvPr>
            <p:cNvSpPr/>
            <p:nvPr/>
          </p:nvSpPr>
          <p:spPr>
            <a:xfrm>
              <a:off x="6942449" y="4343400"/>
              <a:ext cx="990600" cy="990600"/>
            </a:xfrm>
            <a:prstGeom prst="ellipse">
              <a:avLst/>
            </a:prstGeom>
            <a:noFill/>
            <a:ln w="984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879C120-1EBF-32BC-C5C9-108AF745B04E}"/>
                </a:ext>
              </a:extLst>
            </p:cNvPr>
            <p:cNvCxnSpPr>
              <a:stCxn id="7" idx="7"/>
              <a:endCxn id="7" idx="3"/>
            </p:cNvCxnSpPr>
            <p:nvPr/>
          </p:nvCxnSpPr>
          <p:spPr>
            <a:xfrm flipH="1">
              <a:off x="7086911" y="4487863"/>
              <a:ext cx="701675" cy="701675"/>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912E8DC9-A97E-4B48-1F0B-345E9BAE7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946150"/>
            <a:ext cx="55626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4" descr="Related image">
            <a:extLst>
              <a:ext uri="{FF2B5EF4-FFF2-40B4-BE49-F238E27FC236}">
                <a16:creationId xmlns:a16="http://schemas.microsoft.com/office/drawing/2014/main" id="{490B940D-41BD-141C-EFF0-51999DA13A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
            <a:ext cx="6253163"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EC12DAFB-1D7D-450D-84F9-2ED79BEF47E2}"/>
              </a:ext>
            </a:extLst>
          </p:cNvPr>
          <p:cNvGrpSpPr>
            <a:grpSpLocks/>
          </p:cNvGrpSpPr>
          <p:nvPr/>
        </p:nvGrpSpPr>
        <p:grpSpPr bwMode="auto">
          <a:xfrm>
            <a:off x="6494463" y="3121025"/>
            <a:ext cx="2274887" cy="2967038"/>
            <a:chOff x="6494504" y="3121632"/>
            <a:chExt cx="2274159" cy="2966744"/>
          </a:xfrm>
        </p:grpSpPr>
        <p:pic>
          <p:nvPicPr>
            <p:cNvPr id="376843" name="Picture 12">
              <a:extLst>
                <a:ext uri="{FF2B5EF4-FFF2-40B4-BE49-F238E27FC236}">
                  <a16:creationId xmlns:a16="http://schemas.microsoft.com/office/drawing/2014/main" id="{8773B898-A085-828B-7935-3ACF8FB777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4504" y="3121632"/>
              <a:ext cx="2274159" cy="296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44" name="TextBox 13">
              <a:extLst>
                <a:ext uri="{FF2B5EF4-FFF2-40B4-BE49-F238E27FC236}">
                  <a16:creationId xmlns:a16="http://schemas.microsoft.com/office/drawing/2014/main" id="{900B54FB-1246-2083-6B4A-28ACA0A78E09}"/>
                </a:ext>
              </a:extLst>
            </p:cNvPr>
            <p:cNvSpPr txBox="1">
              <a:spLocks noChangeArrowheads="1"/>
            </p:cNvSpPr>
            <p:nvPr/>
          </p:nvSpPr>
          <p:spPr bwMode="auto">
            <a:xfrm>
              <a:off x="6714505" y="5436297"/>
              <a:ext cx="18165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Calibri" panose="020F0502020204030204" pitchFamily="34" charset="0"/>
                </a:rPr>
                <a:t>Cyrus McCormick</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14692"/>
                                        </p:tgtEl>
                                        <p:attrNameLst>
                                          <p:attrName>style.visibility</p:attrName>
                                        </p:attrNameLst>
                                      </p:cBhvr>
                                      <p:to>
                                        <p:strVal val="visible"/>
                                      </p:to>
                                    </p:set>
                                    <p:anim calcmode="lin" valueType="num">
                                      <p:cBhvr additive="base">
                                        <p:cTn id="22" dur="500" fill="hold"/>
                                        <p:tgtEl>
                                          <p:spTgt spid="114692"/>
                                        </p:tgtEl>
                                        <p:attrNameLst>
                                          <p:attrName>ppt_x</p:attrName>
                                        </p:attrNameLst>
                                      </p:cBhvr>
                                      <p:tavLst>
                                        <p:tav tm="0">
                                          <p:val>
                                            <p:strVal val="#ppt_x"/>
                                          </p:val>
                                        </p:tav>
                                        <p:tav tm="100000">
                                          <p:val>
                                            <p:strVal val="#ppt_x"/>
                                          </p:val>
                                        </p:tav>
                                      </p:tavLst>
                                    </p:anim>
                                    <p:anim calcmode="lin" valueType="num">
                                      <p:cBhvr additive="base">
                                        <p:cTn id="23" dur="500" fill="hold"/>
                                        <p:tgtEl>
                                          <p:spTgt spid="114692"/>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a:extLst>
              <a:ext uri="{FF2B5EF4-FFF2-40B4-BE49-F238E27FC236}">
                <a16:creationId xmlns:a16="http://schemas.microsoft.com/office/drawing/2014/main" id="{CD9C2D84-E177-27DB-59CC-34BA6608D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17" r="70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65F217-1B7C-EEDA-EB60-D818E2283876}"/>
              </a:ext>
            </a:extLst>
          </p:cNvPr>
          <p:cNvSpPr>
            <a:spLocks noGrp="1"/>
          </p:cNvSpPr>
          <p:nvPr>
            <p:ph type="title"/>
          </p:nvPr>
        </p:nvSpPr>
        <p:spPr>
          <a:xfrm>
            <a:off x="4876800" y="152400"/>
            <a:ext cx="4267200" cy="2057400"/>
          </a:xfrm>
        </p:spPr>
        <p:txBody>
          <a:bodyPr>
            <a:normAutofit/>
          </a:bodyPr>
          <a:lstStyle/>
          <a:p>
            <a:pPr>
              <a:defRPr/>
            </a:pPr>
            <a:r>
              <a:rPr lang="en-US" sz="4800" b="1" dirty="0">
                <a:ln>
                  <a:solidFill>
                    <a:schemeClr val="bg1"/>
                  </a:solidFill>
                </a:ln>
              </a:rPr>
              <a:t>Mechanized Farming</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1CDE-2253-E121-DA52-7B8BAFE9DD24}"/>
              </a:ext>
            </a:extLst>
          </p:cNvPr>
          <p:cNvSpPr>
            <a:spLocks noGrp="1"/>
          </p:cNvSpPr>
          <p:nvPr>
            <p:ph type="title"/>
          </p:nvPr>
        </p:nvSpPr>
        <p:spPr>
          <a:xfrm>
            <a:off x="0" y="0"/>
            <a:ext cx="9144000" cy="11430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Mechanical Threshing Machine</a:t>
            </a:r>
          </a:p>
        </p:txBody>
      </p:sp>
      <p:sp>
        <p:nvSpPr>
          <p:cNvPr id="378883" name="Content Placeholder 2">
            <a:extLst>
              <a:ext uri="{FF2B5EF4-FFF2-40B4-BE49-F238E27FC236}">
                <a16:creationId xmlns:a16="http://schemas.microsoft.com/office/drawing/2014/main" id="{F9AA8286-D6FE-3F8D-B8AE-900161C5B6A1}"/>
              </a:ext>
            </a:extLst>
          </p:cNvPr>
          <p:cNvSpPr>
            <a:spLocks noGrp="1"/>
          </p:cNvSpPr>
          <p:nvPr>
            <p:ph idx="1"/>
          </p:nvPr>
        </p:nvSpPr>
        <p:spPr/>
        <p:txBody>
          <a:bodyPr/>
          <a:lstStyle/>
          <a:p>
            <a:pPr eaLnBrk="1" hangingPunct="1"/>
            <a:endParaRPr lang="en-US" altLang="en-US"/>
          </a:p>
        </p:txBody>
      </p:sp>
      <p:pic>
        <p:nvPicPr>
          <p:cNvPr id="378884" name="Picture 2">
            <a:extLst>
              <a:ext uri="{FF2B5EF4-FFF2-40B4-BE49-F238E27FC236}">
                <a16:creationId xmlns:a16="http://schemas.microsoft.com/office/drawing/2014/main" id="{45A04AD7-FDD6-729B-A8F0-B4EED8C43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297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65867-3595-F08E-9B14-3591FCED3F56}"/>
              </a:ext>
            </a:extLst>
          </p:cNvPr>
          <p:cNvSpPr>
            <a:spLocks noGrp="1"/>
          </p:cNvSpPr>
          <p:nvPr>
            <p:ph type="title"/>
          </p:nvPr>
        </p:nvSpPr>
        <p:spPr>
          <a:xfrm>
            <a:off x="0" y="-76200"/>
            <a:ext cx="9144000" cy="1143000"/>
          </a:xfrm>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McCormick Reaper</a:t>
            </a:r>
          </a:p>
        </p:txBody>
      </p:sp>
      <p:pic>
        <p:nvPicPr>
          <p:cNvPr id="165890" name="Picture 2" descr="http://upload.wikimedia.org/wikipedia/commons/7/76/McCormick_Twine_Binder_1884.jpg">
            <a:extLst>
              <a:ext uri="{FF2B5EF4-FFF2-40B4-BE49-F238E27FC236}">
                <a16:creationId xmlns:a16="http://schemas.microsoft.com/office/drawing/2014/main" id="{2E723EF5-6FA9-EC41-7FCC-02B654910DAB}"/>
              </a:ext>
            </a:extLst>
          </p:cNvPr>
          <p:cNvPicPr>
            <a:picLocks noGrp="1" noChangeAspect="1" noChangeArrowheads="1"/>
          </p:cNvPicPr>
          <p:nvPr>
            <p:ph idx="1"/>
          </p:nvPr>
        </p:nvPicPr>
        <p:blipFill>
          <a:blip r:embed="rId3" cstate="print"/>
          <a:stretch>
            <a:fillRect/>
          </a:stretch>
        </p:blipFill>
        <p:spPr>
          <a:xfrm>
            <a:off x="-1" y="914400"/>
            <a:ext cx="9144001" cy="5931132"/>
          </a:xfrm>
          <a:effectLst>
            <a:softEdge rad="317500"/>
          </a:effectLst>
        </p:spPr>
      </p:pic>
    </p:spTree>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pic>
        <p:nvPicPr>
          <p:cNvPr id="154626" name="Picture 2">
            <a:extLst>
              <a:ext uri="{FF2B5EF4-FFF2-40B4-BE49-F238E27FC236}">
                <a16:creationId xmlns:a16="http://schemas.microsoft.com/office/drawing/2014/main" id="{AFFFB31F-6970-ED28-D6FD-C66AC715E225}"/>
              </a:ext>
            </a:extLst>
          </p:cNvPr>
          <p:cNvPicPr>
            <a:picLocks noChangeAspect="1" noChangeArrowheads="1"/>
          </p:cNvPicPr>
          <p:nvPr/>
        </p:nvPicPr>
        <p:blipFill>
          <a:blip r:embed="rId3" cstate="print"/>
          <a:srcRect t="1643"/>
          <a:stretch>
            <a:fillRect/>
          </a:stretch>
        </p:blipFill>
        <p:spPr bwMode="auto">
          <a:xfrm>
            <a:off x="0" y="762000"/>
            <a:ext cx="9143999" cy="5624513"/>
          </a:xfrm>
          <a:prstGeom prst="rect">
            <a:avLst/>
          </a:prstGeom>
          <a:noFill/>
          <a:ln w="9525">
            <a:noFill/>
            <a:miter lim="800000"/>
            <a:headEnd/>
            <a:tailEnd/>
          </a:ln>
          <a:effectLst>
            <a:softEdge rad="63500"/>
          </a:effectLst>
        </p:spPr>
      </p:pic>
      <p:sp>
        <p:nvSpPr>
          <p:cNvPr id="380931" name="Title 1">
            <a:extLst>
              <a:ext uri="{FF2B5EF4-FFF2-40B4-BE49-F238E27FC236}">
                <a16:creationId xmlns:a16="http://schemas.microsoft.com/office/drawing/2014/main" id="{7E6D0D35-5086-5086-F4B3-D6A4C5F5D2A8}"/>
              </a:ext>
            </a:extLst>
          </p:cNvPr>
          <p:cNvSpPr>
            <a:spLocks noGrp="1"/>
          </p:cNvSpPr>
          <p:nvPr>
            <p:ph type="title"/>
          </p:nvPr>
        </p:nvSpPr>
        <p:spPr>
          <a:xfrm>
            <a:off x="457200" y="0"/>
            <a:ext cx="8229600" cy="762000"/>
          </a:xfrm>
        </p:spPr>
        <p:txBody>
          <a:bodyPr/>
          <a:lstStyle/>
          <a:p>
            <a:pPr eaLnBrk="1" hangingPunct="1"/>
            <a:endParaRPr lang="en-US" altLang="en-US"/>
          </a:p>
        </p:txBody>
      </p:sp>
      <p:sp>
        <p:nvSpPr>
          <p:cNvPr id="3" name="Content Placeholder 2">
            <a:extLst>
              <a:ext uri="{FF2B5EF4-FFF2-40B4-BE49-F238E27FC236}">
                <a16:creationId xmlns:a16="http://schemas.microsoft.com/office/drawing/2014/main" id="{22A0C0F1-9BEC-237B-DEA2-B68ACBBA06ED}"/>
              </a:ext>
            </a:extLst>
          </p:cNvPr>
          <p:cNvSpPr>
            <a:spLocks noGrp="1"/>
          </p:cNvSpPr>
          <p:nvPr>
            <p:ph idx="1"/>
          </p:nvPr>
        </p:nvSpPr>
        <p:spPr>
          <a:xfrm>
            <a:off x="-1" y="5943600"/>
            <a:ext cx="9143999" cy="457200"/>
          </a:xfr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rtlCol="0">
            <a:noAutofit/>
          </a:bodyPr>
          <a:lstStyle/>
          <a:p>
            <a:pPr marL="0" indent="0" algn="ctr" eaLnBrk="1" fontAlgn="auto" hangingPunct="1">
              <a:spcAft>
                <a:spcPts val="0"/>
              </a:spcAft>
              <a:buFont typeface="Arial" panose="020B0604020202020204" pitchFamily="34" charset="0"/>
              <a:buNone/>
              <a:defRPr/>
            </a:pPr>
            <a:r>
              <a:rPr lang="en-US" sz="2300" b="1" dirty="0"/>
              <a:t>The Tariff Cow. – The Farmer Feeds Her – The Monopolist Gets the Milk.</a:t>
            </a:r>
          </a:p>
        </p:txBody>
      </p:sp>
    </p:spTree>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381954" name="Title 1">
            <a:extLst>
              <a:ext uri="{FF2B5EF4-FFF2-40B4-BE49-F238E27FC236}">
                <a16:creationId xmlns:a16="http://schemas.microsoft.com/office/drawing/2014/main" id="{35FDD867-757D-C386-70C5-1A0A0F4C8D2E}"/>
              </a:ext>
            </a:extLst>
          </p:cNvPr>
          <p:cNvSpPr>
            <a:spLocks noGrp="1"/>
          </p:cNvSpPr>
          <p:nvPr>
            <p:ph type="title"/>
          </p:nvPr>
        </p:nvSpPr>
        <p:spPr/>
        <p:txBody>
          <a:bodyPr/>
          <a:lstStyle/>
          <a:p>
            <a:pPr eaLnBrk="1" hangingPunct="1"/>
            <a:endParaRPr lang="en-US" altLang="en-US"/>
          </a:p>
        </p:txBody>
      </p:sp>
      <p:sp>
        <p:nvSpPr>
          <p:cNvPr id="381955" name="Content Placeholder 2">
            <a:extLst>
              <a:ext uri="{FF2B5EF4-FFF2-40B4-BE49-F238E27FC236}">
                <a16:creationId xmlns:a16="http://schemas.microsoft.com/office/drawing/2014/main" id="{A40F3906-0327-BC84-9EDC-5CFECCBE3D50}"/>
              </a:ext>
            </a:extLst>
          </p:cNvPr>
          <p:cNvSpPr>
            <a:spLocks noGrp="1"/>
          </p:cNvSpPr>
          <p:nvPr>
            <p:ph idx="1"/>
          </p:nvPr>
        </p:nvSpPr>
        <p:spPr/>
        <p:txBody>
          <a:bodyPr/>
          <a:lstStyle/>
          <a:p>
            <a:pPr eaLnBrk="1" hangingPunct="1"/>
            <a:endParaRPr lang="en-US" altLang="en-US"/>
          </a:p>
        </p:txBody>
      </p:sp>
      <p:pic>
        <p:nvPicPr>
          <p:cNvPr id="158722" name="Picture 2">
            <a:extLst>
              <a:ext uri="{FF2B5EF4-FFF2-40B4-BE49-F238E27FC236}">
                <a16:creationId xmlns:a16="http://schemas.microsoft.com/office/drawing/2014/main" id="{99C9D7D1-CF83-DB8E-696C-64BB2F5B63F8}"/>
              </a:ext>
            </a:extLst>
          </p:cNvPr>
          <p:cNvPicPr>
            <a:picLocks noChangeAspect="1" noChangeArrowheads="1"/>
          </p:cNvPicPr>
          <p:nvPr/>
        </p:nvPicPr>
        <p:blipFill>
          <a:blip r:embed="rId3" cstate="print"/>
          <a:srcRect/>
          <a:stretch>
            <a:fillRect/>
          </a:stretch>
        </p:blipFill>
        <p:spPr bwMode="auto">
          <a:xfrm>
            <a:off x="1" y="381000"/>
            <a:ext cx="9144000" cy="6137061"/>
          </a:xfrm>
          <a:prstGeom prst="rect">
            <a:avLst/>
          </a:prstGeom>
          <a:noFill/>
          <a:ln w="9525">
            <a:noFill/>
            <a:miter lim="800000"/>
            <a:headEnd/>
            <a:tailEnd/>
          </a:ln>
          <a:effectLst>
            <a:softEdge rad="63500"/>
          </a:effectLst>
        </p:spPr>
      </p:pic>
      <p:sp>
        <p:nvSpPr>
          <p:cNvPr id="6" name="Content Placeholder 2">
            <a:extLst>
              <a:ext uri="{FF2B5EF4-FFF2-40B4-BE49-F238E27FC236}">
                <a16:creationId xmlns:a16="http://schemas.microsoft.com/office/drawing/2014/main" id="{25B72D51-CAA3-D57C-8CE9-CB8E81ADAF45}"/>
              </a:ext>
            </a:extLst>
          </p:cNvPr>
          <p:cNvSpPr txBox="1">
            <a:spLocks/>
          </p:cNvSpPr>
          <p:nvPr/>
        </p:nvSpPr>
        <p:spPr>
          <a:xfrm>
            <a:off x="-1" y="6096000"/>
            <a:ext cx="9143999" cy="457200"/>
          </a:xfrm>
          <a:prstGeom prst="rect">
            <a:avLst/>
          </a:prstGeo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fontAlgn="auto">
              <a:spcAft>
                <a:spcPts val="0"/>
              </a:spcAft>
              <a:buFont typeface="Arial" pitchFamily="34" charset="0"/>
              <a:buNone/>
              <a:defRPr/>
            </a:pPr>
            <a:r>
              <a:rPr lang="en-US" sz="2300" b="1" dirty="0">
                <a:solidFill>
                  <a:srgbClr val="3F3838"/>
                </a:solidFill>
              </a:rPr>
              <a:t>A Peculiar Case of Protracted Infancy.</a:t>
            </a:r>
          </a:p>
        </p:txBody>
      </p:sp>
    </p:spTree>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382978" name="Title 1">
            <a:extLst>
              <a:ext uri="{FF2B5EF4-FFF2-40B4-BE49-F238E27FC236}">
                <a16:creationId xmlns:a16="http://schemas.microsoft.com/office/drawing/2014/main" id="{910952BD-45FA-A864-236E-4F25A4892655}"/>
              </a:ext>
            </a:extLst>
          </p:cNvPr>
          <p:cNvSpPr>
            <a:spLocks noGrp="1"/>
          </p:cNvSpPr>
          <p:nvPr>
            <p:ph type="title"/>
          </p:nvPr>
        </p:nvSpPr>
        <p:spPr/>
        <p:txBody>
          <a:bodyPr/>
          <a:lstStyle/>
          <a:p>
            <a:pPr eaLnBrk="1" hangingPunct="1"/>
            <a:endParaRPr lang="en-US" altLang="en-US"/>
          </a:p>
        </p:txBody>
      </p:sp>
      <p:sp>
        <p:nvSpPr>
          <p:cNvPr id="382979" name="Content Placeholder 2">
            <a:extLst>
              <a:ext uri="{FF2B5EF4-FFF2-40B4-BE49-F238E27FC236}">
                <a16:creationId xmlns:a16="http://schemas.microsoft.com/office/drawing/2014/main" id="{F73B3B0B-EDF6-B8C3-0D6C-1DB5DB9DA215}"/>
              </a:ext>
            </a:extLst>
          </p:cNvPr>
          <p:cNvSpPr>
            <a:spLocks noGrp="1"/>
          </p:cNvSpPr>
          <p:nvPr>
            <p:ph idx="1"/>
          </p:nvPr>
        </p:nvSpPr>
        <p:spPr/>
        <p:txBody>
          <a:bodyPr/>
          <a:lstStyle/>
          <a:p>
            <a:pPr eaLnBrk="1" hangingPunct="1"/>
            <a:endParaRPr lang="en-US" altLang="en-US"/>
          </a:p>
        </p:txBody>
      </p:sp>
      <p:pic>
        <p:nvPicPr>
          <p:cNvPr id="155650" name="Picture 2">
            <a:extLst>
              <a:ext uri="{FF2B5EF4-FFF2-40B4-BE49-F238E27FC236}">
                <a16:creationId xmlns:a16="http://schemas.microsoft.com/office/drawing/2014/main" id="{3DEB7426-6246-1EC7-5B0E-D30F6F8AE781}"/>
              </a:ext>
            </a:extLst>
          </p:cNvPr>
          <p:cNvPicPr>
            <a:picLocks noChangeAspect="1" noChangeArrowheads="1"/>
          </p:cNvPicPr>
          <p:nvPr/>
        </p:nvPicPr>
        <p:blipFill>
          <a:blip r:embed="rId3" cstate="print"/>
          <a:srcRect/>
          <a:stretch>
            <a:fillRect/>
          </a:stretch>
        </p:blipFill>
        <p:spPr bwMode="auto">
          <a:xfrm>
            <a:off x="1295400" y="0"/>
            <a:ext cx="6472592" cy="6858000"/>
          </a:xfrm>
          <a:prstGeom prst="rect">
            <a:avLst/>
          </a:prstGeom>
          <a:noFill/>
          <a:ln w="9525">
            <a:noFill/>
            <a:miter lim="800000"/>
            <a:headEnd/>
            <a:tailEnd/>
          </a:ln>
          <a:effectLst>
            <a:softEdge rad="63500"/>
          </a:effectLst>
        </p:spPr>
      </p:pic>
      <p:sp>
        <p:nvSpPr>
          <p:cNvPr id="6" name="Content Placeholder 2">
            <a:extLst>
              <a:ext uri="{FF2B5EF4-FFF2-40B4-BE49-F238E27FC236}">
                <a16:creationId xmlns:a16="http://schemas.microsoft.com/office/drawing/2014/main" id="{3BF25630-99E9-C06A-BBE2-CD372C077F3F}"/>
              </a:ext>
            </a:extLst>
          </p:cNvPr>
          <p:cNvSpPr txBox="1">
            <a:spLocks/>
          </p:cNvSpPr>
          <p:nvPr/>
        </p:nvSpPr>
        <p:spPr>
          <a:xfrm>
            <a:off x="1295400" y="6400800"/>
            <a:ext cx="6472592" cy="457200"/>
          </a:xfrm>
          <a:prstGeom prst="rect">
            <a:avLst/>
          </a:prstGeo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fontAlgn="auto">
              <a:spcAft>
                <a:spcPts val="0"/>
              </a:spcAft>
              <a:buFont typeface="Arial" pitchFamily="34" charset="0"/>
              <a:buNone/>
              <a:defRPr/>
            </a:pPr>
            <a:r>
              <a:rPr lang="en-US" sz="2400" b="1" dirty="0">
                <a:solidFill>
                  <a:srgbClr val="3F3838"/>
                </a:solidFill>
              </a:rPr>
              <a:t>Division of Labor.</a:t>
            </a:r>
          </a:p>
        </p:txBody>
      </p:sp>
    </p:spTree>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384002" name="Title 1">
            <a:extLst>
              <a:ext uri="{FF2B5EF4-FFF2-40B4-BE49-F238E27FC236}">
                <a16:creationId xmlns:a16="http://schemas.microsoft.com/office/drawing/2014/main" id="{19129A30-BB6F-A050-E809-3B8CF05A2CED}"/>
              </a:ext>
            </a:extLst>
          </p:cNvPr>
          <p:cNvSpPr>
            <a:spLocks noGrp="1"/>
          </p:cNvSpPr>
          <p:nvPr>
            <p:ph type="title"/>
          </p:nvPr>
        </p:nvSpPr>
        <p:spPr/>
        <p:txBody>
          <a:bodyPr/>
          <a:lstStyle/>
          <a:p>
            <a:pPr eaLnBrk="1" hangingPunct="1"/>
            <a:endParaRPr lang="en-US" altLang="en-US"/>
          </a:p>
        </p:txBody>
      </p:sp>
      <p:pic>
        <p:nvPicPr>
          <p:cNvPr id="384003" name="Content Placeholder 4">
            <a:extLst>
              <a:ext uri="{FF2B5EF4-FFF2-40B4-BE49-F238E27FC236}">
                <a16:creationId xmlns:a16="http://schemas.microsoft.com/office/drawing/2014/main" id="{81772F8D-B46C-A6C8-4246-728134A665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685800"/>
            <a:ext cx="8331200" cy="5465763"/>
          </a:xfrm>
        </p:spPr>
      </p:pic>
    </p:spTree>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3F3838"/>
            </a:gs>
            <a:gs pos="7001">
              <a:srgbClr val="3F3838"/>
            </a:gs>
            <a:gs pos="74001">
              <a:srgbClr val="353535"/>
            </a:gs>
            <a:gs pos="100000">
              <a:srgbClr val="6A5E5E"/>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D80D-A5DE-4919-ECD6-0D48B1EDABE2}"/>
              </a:ext>
            </a:extLst>
          </p:cNvPr>
          <p:cNvSpPr>
            <a:spLocks noGrp="1"/>
          </p:cNvSpPr>
          <p:nvPr>
            <p:ph type="title"/>
          </p:nvPr>
        </p:nvSpPr>
        <p:spPr>
          <a:xfrm>
            <a:off x="0" y="0"/>
            <a:ext cx="9144000" cy="1143000"/>
          </a:xfrm>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Technology &amp; Economic Growth</a:t>
            </a:r>
          </a:p>
        </p:txBody>
      </p:sp>
      <p:sp>
        <p:nvSpPr>
          <p:cNvPr id="4" name="Up Arrow 3">
            <a:extLst>
              <a:ext uri="{FF2B5EF4-FFF2-40B4-BE49-F238E27FC236}">
                <a16:creationId xmlns:a16="http://schemas.microsoft.com/office/drawing/2014/main" id="{7EB36D0A-AD58-CD76-3344-2D5DAC30C9C4}"/>
              </a:ext>
            </a:extLst>
          </p:cNvPr>
          <p:cNvSpPr/>
          <p:nvPr/>
        </p:nvSpPr>
        <p:spPr>
          <a:xfrm>
            <a:off x="228600" y="1800225"/>
            <a:ext cx="3962400" cy="4371975"/>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5" name="TextBox 4">
            <a:extLst>
              <a:ext uri="{FF2B5EF4-FFF2-40B4-BE49-F238E27FC236}">
                <a16:creationId xmlns:a16="http://schemas.microsoft.com/office/drawing/2014/main" id="{21E067CF-D691-77E6-35F2-692F919AEE2B}"/>
              </a:ext>
            </a:extLst>
          </p:cNvPr>
          <p:cNvSpPr txBox="1"/>
          <p:nvPr/>
        </p:nvSpPr>
        <p:spPr>
          <a:xfrm>
            <a:off x="914400" y="2779713"/>
            <a:ext cx="2590800" cy="1077912"/>
          </a:xfrm>
          <a:prstGeom prst="rect">
            <a:avLst/>
          </a:prstGeom>
          <a:noFill/>
        </p:spPr>
        <p:txBody>
          <a:bodyPr>
            <a:spAutoFit/>
          </a:bodyPr>
          <a:lstStyle/>
          <a:p>
            <a:pPr algn="ctr" eaLnBrk="1" fontAlgn="auto" hangingPunct="1">
              <a:spcBef>
                <a:spcPts val="0"/>
              </a:spcBef>
              <a:spcAft>
                <a:spcPts val="0"/>
              </a:spcAft>
              <a:defRPr/>
            </a:pPr>
            <a:r>
              <a:rPr lang="en-US" sz="3200" b="1" dirty="0">
                <a:solidFill>
                  <a:srgbClr val="3F3838"/>
                </a:solidFill>
                <a:latin typeface="Agency FB"/>
                <a:cs typeface="+mn-cs"/>
              </a:rPr>
              <a:t>Agricultural Production</a:t>
            </a:r>
          </a:p>
        </p:txBody>
      </p:sp>
      <p:pic>
        <p:nvPicPr>
          <p:cNvPr id="171016" name="Picture 8" descr="File:PPF expansion.svg">
            <a:extLst>
              <a:ext uri="{FF2B5EF4-FFF2-40B4-BE49-F238E27FC236}">
                <a16:creationId xmlns:a16="http://schemas.microsoft.com/office/drawing/2014/main" id="{3F83828C-D1EA-9142-818A-41EB5AE38869}"/>
              </a:ext>
            </a:extLst>
          </p:cNvPr>
          <p:cNvPicPr>
            <a:picLocks noChangeAspect="1" noChangeArrowheads="1"/>
          </p:cNvPicPr>
          <p:nvPr/>
        </p:nvPicPr>
        <p:blipFill>
          <a:blip r:embed="rId3" cstate="print"/>
          <a:srcRect/>
          <a:stretch>
            <a:fillRect/>
          </a:stretch>
        </p:blipFill>
        <p:spPr bwMode="auto">
          <a:xfrm>
            <a:off x="4419600" y="1724025"/>
            <a:ext cx="4476750" cy="4524375"/>
          </a:xfrm>
          <a:prstGeom prst="rect">
            <a:avLst/>
          </a:prstGeom>
          <a:solidFill>
            <a:schemeClr val="accent1">
              <a:lumMod val="20000"/>
              <a:lumOff val="80000"/>
            </a:schemeClr>
          </a:solidFill>
          <a:effectLst>
            <a:softEdge rad="31750"/>
          </a:effectLst>
        </p:spPr>
      </p:pic>
      <p:sp>
        <p:nvSpPr>
          <p:cNvPr id="3" name="TextBox 2">
            <a:extLst>
              <a:ext uri="{FF2B5EF4-FFF2-40B4-BE49-F238E27FC236}">
                <a16:creationId xmlns:a16="http://schemas.microsoft.com/office/drawing/2014/main" id="{23EA13C9-D215-9544-3154-28C15E7B8D8B}"/>
              </a:ext>
            </a:extLst>
          </p:cNvPr>
          <p:cNvSpPr txBox="1"/>
          <p:nvPr/>
        </p:nvSpPr>
        <p:spPr>
          <a:xfrm>
            <a:off x="20638" y="1073150"/>
            <a:ext cx="9123362" cy="522288"/>
          </a:xfrm>
          <a:prstGeom prst="rect">
            <a:avLst/>
          </a:prstGeom>
          <a:noFill/>
        </p:spPr>
        <p:txBody>
          <a:bodyPr>
            <a:spAutoFit/>
          </a:bodyPr>
          <a:lstStyle/>
          <a:p>
            <a:pPr algn="ctr" eaLnBrk="1" fontAlgn="auto" hangingPunct="1">
              <a:spcBef>
                <a:spcPts val="0"/>
              </a:spcBef>
              <a:spcAft>
                <a:spcPts val="0"/>
              </a:spcAft>
              <a:defRPr/>
            </a:pPr>
            <a:r>
              <a:rPr lang="en-US" sz="2800" b="1" i="1" dirty="0">
                <a:solidFill>
                  <a:srgbClr val="FFFFFF">
                    <a:lumMod val="95000"/>
                  </a:srgbClr>
                </a:solidFill>
                <a:latin typeface="Agency FB"/>
                <a:cs typeface="+mn-cs"/>
              </a:rPr>
              <a:t>Better Technology = Increased Production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nodeType="afterGroup">
                            <p:stCondLst>
                              <p:cond delay="10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6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8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9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0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1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l War">
      <a:majorFont>
        <a:latin typeface="Gin"/>
        <a:ea typeface=""/>
        <a:cs typeface=""/>
      </a:majorFont>
      <a:minorFont>
        <a:latin typeface="Century Schoo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docProps/app.xml><?xml version="1.0" encoding="utf-8"?>
<Properties xmlns="http://schemas.openxmlformats.org/officeDocument/2006/extended-properties" xmlns:vt="http://schemas.openxmlformats.org/officeDocument/2006/docPropsVTypes">
  <TotalTime>55437</TotalTime>
  <Words>9366</Words>
  <Application>Microsoft Office PowerPoint</Application>
  <PresentationFormat>On-screen Show (4:3)</PresentationFormat>
  <Paragraphs>759</Paragraphs>
  <Slides>157</Slides>
  <Notes>6</Notes>
  <HiddenSlides>0</HiddenSlides>
  <MMClips>2</MMClips>
  <ScaleCrop>false</ScaleCrop>
  <HeadingPairs>
    <vt:vector size="8" baseType="variant">
      <vt:variant>
        <vt:lpstr>Fonts Used</vt:lpstr>
      </vt:variant>
      <vt:variant>
        <vt:i4>36</vt:i4>
      </vt:variant>
      <vt:variant>
        <vt:lpstr>Theme</vt:lpstr>
      </vt:variant>
      <vt:variant>
        <vt:i4>28</vt:i4>
      </vt:variant>
      <vt:variant>
        <vt:lpstr>Embedded OLE Servers</vt:lpstr>
      </vt:variant>
      <vt:variant>
        <vt:i4>2</vt:i4>
      </vt:variant>
      <vt:variant>
        <vt:lpstr>Slide Titles</vt:lpstr>
      </vt:variant>
      <vt:variant>
        <vt:i4>157</vt:i4>
      </vt:variant>
    </vt:vector>
  </HeadingPairs>
  <TitlesOfParts>
    <vt:vector size="223" baseType="lpstr">
      <vt:lpstr>Agency FB</vt:lpstr>
      <vt:lpstr>Aktiv Grotesk</vt:lpstr>
      <vt:lpstr>Aktiv Grotesk XBold</vt:lpstr>
      <vt:lpstr>Amasis MT Pro Medium</vt:lpstr>
      <vt:lpstr>Arial</vt:lpstr>
      <vt:lpstr>Arial Black</vt:lpstr>
      <vt:lpstr>Arial Narrow</vt:lpstr>
      <vt:lpstr>Arial Unicode MS</vt:lpstr>
      <vt:lpstr>Calibri</vt:lpstr>
      <vt:lpstr>Century Schoolbook</vt:lpstr>
      <vt:lpstr>Consolas</vt:lpstr>
      <vt:lpstr>Corbel</vt:lpstr>
      <vt:lpstr>DejaVu Sans</vt:lpstr>
      <vt:lpstr>Farmer</vt:lpstr>
      <vt:lpstr>Garamond</vt:lpstr>
      <vt:lpstr>Georgia</vt:lpstr>
      <vt:lpstr>Gin</vt:lpstr>
      <vt:lpstr>Impact</vt:lpstr>
      <vt:lpstr>Lato</vt:lpstr>
      <vt:lpstr>Libre Franklin</vt:lpstr>
      <vt:lpstr>Myriad Pro Black</vt:lpstr>
      <vt:lpstr>Nimbus Mono L</vt:lpstr>
      <vt:lpstr>nobellight</vt:lpstr>
      <vt:lpstr>Open Sans</vt:lpstr>
      <vt:lpstr>Perpetua</vt:lpstr>
      <vt:lpstr>Playfair Display</vt:lpstr>
      <vt:lpstr>Roboto</vt:lpstr>
      <vt:lpstr>Symbol</vt:lpstr>
      <vt:lpstr>tahoma</vt:lpstr>
      <vt:lpstr>tahoma</vt:lpstr>
      <vt:lpstr>Times</vt:lpstr>
      <vt:lpstr>Times New Roman</vt:lpstr>
      <vt:lpstr>Verdana</vt:lpstr>
      <vt:lpstr>Wingdings</vt:lpstr>
      <vt:lpstr>Wingdings 2</vt:lpstr>
      <vt:lpstr>Wingdings 3</vt:lpstr>
      <vt:lpstr>Default Design</vt:lpstr>
      <vt:lpstr>1_Default Design</vt:lpstr>
      <vt:lpstr>Metro</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Office Theme</vt:lpstr>
      <vt:lpstr>23_Office Theme</vt:lpstr>
      <vt:lpstr>Blank</vt:lpstr>
      <vt:lpstr>Chart</vt:lpstr>
      <vt:lpstr>Document</vt:lpstr>
      <vt:lpstr>PowerPoint Presentation</vt:lpstr>
      <vt:lpstr>Urbanization-movement of people from country side into the city</vt:lpstr>
      <vt:lpstr>Reasons for Urbanization</vt:lpstr>
      <vt:lpstr>Causes of Urbanization</vt:lpstr>
      <vt:lpstr>PowerPoint Presentation</vt:lpstr>
      <vt:lpstr>Causes of Urbanization</vt:lpstr>
      <vt:lpstr>PowerPoint Presentation</vt:lpstr>
      <vt:lpstr>Growth of Cities Brings Problems</vt:lpstr>
      <vt:lpstr>Urbanization Looking for work, jobs led to the growth of cities</vt:lpstr>
      <vt:lpstr>US Biggest Urban Centers 1870-1910</vt:lpstr>
      <vt:lpstr>PowerPoint Presentation</vt:lpstr>
      <vt:lpstr>PowerPoint Presentation</vt:lpstr>
      <vt:lpstr>Problems Caused by Urbanization</vt:lpstr>
      <vt:lpstr>Floorplan of Tenement Row</vt:lpstr>
      <vt:lpstr>PowerPoint Presentation</vt:lpstr>
      <vt:lpstr>Problems Caused by Urbanization</vt:lpstr>
      <vt:lpstr>TOPIC 6.13 Politics in the Gilded Age</vt:lpstr>
      <vt:lpstr>PowerPoint Presentation</vt:lpstr>
      <vt:lpstr>PowerPoint Presentation</vt:lpstr>
      <vt:lpstr>What is Graft?</vt:lpstr>
      <vt:lpstr>Problems Lead to Political Machines</vt:lpstr>
      <vt:lpstr>PowerPoint Presentation</vt:lpstr>
      <vt:lpstr>Political Corruption in the Cities &amp; changing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Boss Tweed did not take to kind to Thomas Nast’s cartoons</vt:lpstr>
      <vt:lpstr>PowerPoint Presentation</vt:lpstr>
      <vt:lpstr>PowerPoint Presentation</vt:lpstr>
      <vt:lpstr>PowerPoint Presentation</vt:lpstr>
      <vt:lpstr>PowerPoint Presentation</vt:lpstr>
      <vt:lpstr>PowerPoint Presentation</vt:lpstr>
      <vt:lpstr> “The Tammany Tiger Loose—‘What are you going to do about it?’”</vt:lpstr>
      <vt:lpstr>PowerPoint Presentation</vt:lpstr>
      <vt:lpstr>How Political Machines helped??</vt:lpstr>
      <vt:lpstr>PowerPoint Presentation</vt:lpstr>
      <vt:lpstr>The Way We Become Senator Nowadays</vt:lpstr>
      <vt:lpstr>Political Corruption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Immigration</vt:lpstr>
      <vt:lpstr>Immigrants from Europe</vt:lpstr>
      <vt:lpstr>Chart: Rise of Immigrants</vt:lpstr>
      <vt:lpstr>An EOC Moment</vt:lpstr>
      <vt:lpstr>An EOC Moment</vt:lpstr>
      <vt:lpstr>Looking Backwards by Joseph Kepler Puck magazine Published on January 11th,1893 in New York City</vt:lpstr>
      <vt:lpstr>PowerPoint Presentation</vt:lpstr>
      <vt:lpstr>The Immigrant Experience</vt:lpstr>
      <vt:lpstr>Push Pull Factors of Immigration</vt:lpstr>
      <vt:lpstr>Why Immigrants Came to USA- Pull Push Review</vt:lpstr>
      <vt:lpstr>Ellis Island Immigration Processing Center</vt:lpstr>
      <vt:lpstr>Americanization</vt:lpstr>
      <vt:lpstr>Immigrants From Asia</vt:lpstr>
      <vt:lpstr>Early Restrictions on Immigration</vt:lpstr>
      <vt:lpstr>Early Restrictions on Immigration</vt:lpstr>
      <vt:lpstr>PowerPoint Presentation</vt:lpstr>
      <vt:lpstr>Chinese Exclusion Act (1882)</vt:lpstr>
      <vt:lpstr>No Soup For You!</vt:lpstr>
      <vt:lpstr>PowerPoint Presentation</vt:lpstr>
      <vt:lpstr>PowerPoint Presentation</vt:lpstr>
      <vt:lpstr>An EOC Moment</vt:lpstr>
      <vt:lpstr>Melting Pot</vt:lpstr>
      <vt:lpstr>Gentlemen’s Agreement</vt:lpstr>
      <vt:lpstr>Gentleman’s Agreement (1907)</vt:lpstr>
      <vt:lpstr>The Immigrant Experience</vt:lpstr>
      <vt:lpstr>PowerPoint Presentation</vt:lpstr>
      <vt:lpstr>PowerPoint Presentation</vt:lpstr>
      <vt:lpstr>PowerPoint Presentation</vt:lpstr>
      <vt:lpstr>VOCABULARY</vt:lpstr>
      <vt:lpstr>PowerPoint Presentation</vt:lpstr>
      <vt:lpstr>An EOC Moment</vt:lpstr>
      <vt:lpstr>An EOC Moment</vt:lpstr>
      <vt:lpstr>EOC Moment</vt:lpstr>
      <vt:lpstr>PowerPoint Presentation</vt:lpstr>
      <vt:lpstr>PowerPoint Presentation</vt:lpstr>
      <vt:lpstr>The Farmers</vt:lpstr>
      <vt:lpstr>PowerPoint Presentation</vt:lpstr>
      <vt:lpstr>PowerPoint Presentation</vt:lpstr>
      <vt:lpstr>Improved technology</vt:lpstr>
      <vt:lpstr>Mechanized Farming</vt:lpstr>
      <vt:lpstr>Mechanical Threshing Machine</vt:lpstr>
      <vt:lpstr>The McCormick Reaper</vt:lpstr>
      <vt:lpstr>PowerPoint Presentation</vt:lpstr>
      <vt:lpstr>PowerPoint Presentation</vt:lpstr>
      <vt:lpstr>PowerPoint Presentation</vt:lpstr>
      <vt:lpstr>PowerPoint Presentation</vt:lpstr>
      <vt:lpstr>Technology &amp; Economic Growth</vt:lpstr>
      <vt:lpstr>Overproduction  and its Consequences</vt:lpstr>
      <vt:lpstr>SURPLUS</vt:lpstr>
      <vt:lpstr>LOW PRICES</vt:lpstr>
      <vt:lpstr>Its tough being a  farmer</vt:lpstr>
      <vt:lpstr>PowerPoint Presentation</vt:lpstr>
      <vt:lpstr>COMBINATIONS</vt:lpstr>
      <vt:lpstr>The Agrarian Movement</vt:lpstr>
      <vt:lpstr>PowerPoint Presentation</vt:lpstr>
      <vt:lpstr>The Agrarian Movement</vt:lpstr>
      <vt:lpstr>An EOC Moment</vt:lpstr>
      <vt:lpstr>PowerPoint Presentation</vt:lpstr>
      <vt:lpstr>An EOC Moment</vt:lpstr>
      <vt:lpstr>The Agrarian Movement</vt:lpstr>
      <vt:lpstr>PowerPoint Presentation</vt:lpstr>
      <vt:lpstr>Todays  Co-ops</vt:lpstr>
      <vt:lpstr>The Agrarian Movement</vt:lpstr>
      <vt:lpstr>PowerPoint Presentation</vt:lpstr>
      <vt:lpstr>The Agrarian Movement</vt:lpstr>
      <vt:lpstr>PowerPoint Presentation</vt:lpstr>
      <vt:lpstr>LEQ or DBQ Prompt</vt:lpstr>
      <vt:lpstr>Mary Elizabeth Lease 1855-1933</vt:lpstr>
      <vt:lpstr>Mary Elizabeth Lease 1855-1933</vt:lpstr>
      <vt:lpstr>The People’s Party</vt:lpstr>
      <vt:lpstr>WHO?</vt:lpstr>
      <vt:lpstr>“THIRD” Party</vt:lpstr>
      <vt:lpstr>PowerPoint Presentation</vt:lpstr>
      <vt:lpstr>The Populist Party: 1891-1896</vt:lpstr>
      <vt:lpstr>PowerPoint Presentation</vt:lpstr>
      <vt:lpstr>Populist Party Balloon</vt:lpstr>
      <vt:lpstr>PowerPoint Presentation</vt:lpstr>
      <vt:lpstr>The Populist Platform</vt:lpstr>
      <vt:lpstr>PowerPoint Presentation</vt:lpstr>
      <vt:lpstr>The Parable of the Wizard of Oz</vt:lpstr>
      <vt:lpstr>The Goals of the Populist Party</vt:lpstr>
      <vt:lpstr>PowerPoint Presentation</vt:lpstr>
      <vt:lpstr>THE MONEY SUPPLY</vt:lpstr>
      <vt:lpstr>The Gold Standard</vt:lpstr>
      <vt:lpstr>Bimetallism</vt:lpstr>
      <vt:lpstr>Forms of Currency</vt:lpstr>
      <vt:lpstr>PowerPoint Presentation</vt:lpstr>
      <vt:lpstr>PowerPoint Presentation</vt:lpstr>
      <vt:lpstr>The Populist Platform</vt:lpstr>
      <vt:lpstr>The Goals of the Populist Party</vt:lpstr>
      <vt:lpstr>Populists and Election Campaigns</vt:lpstr>
      <vt:lpstr>PowerPoint Presentation</vt:lpstr>
      <vt:lpstr>Election of 1892</vt:lpstr>
      <vt:lpstr>PowerPoint Presentation</vt:lpstr>
      <vt:lpstr>An Easy Choice…</vt:lpstr>
      <vt:lpstr>PowerPoint Presentation</vt:lpstr>
      <vt:lpstr>PowerPoint Presentation</vt:lpstr>
      <vt:lpstr>PowerPoint Presentation</vt:lpstr>
      <vt:lpstr>PowerPoint Presentation</vt:lpstr>
      <vt:lpstr>William Jennings Bryan 1860-1925</vt:lpstr>
      <vt:lpstr>PowerPoint Presentation</vt:lpstr>
      <vt:lpstr>Election of 1896</vt:lpstr>
      <vt:lpstr>The Legacy of Populism</vt:lpstr>
      <vt:lpstr>The Rematch</vt:lpstr>
      <vt:lpstr>An EOC Moment</vt:lpstr>
    </vt:vector>
  </TitlesOfParts>
  <Company>SMCISD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Montgomery</dc:creator>
  <cp:lastModifiedBy>Rodriguez, Adrian</cp:lastModifiedBy>
  <cp:revision>707</cp:revision>
  <dcterms:created xsi:type="dcterms:W3CDTF">2014-02-03T20:20:20Z</dcterms:created>
  <dcterms:modified xsi:type="dcterms:W3CDTF">2023-05-16T14:01:39Z</dcterms:modified>
</cp:coreProperties>
</file>