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8" r:id="rId2"/>
    <p:sldMasterId id="2147483684" r:id="rId3"/>
    <p:sldMasterId id="2147483690" r:id="rId4"/>
    <p:sldMasterId id="2147483696" r:id="rId5"/>
  </p:sldMasterIdLst>
  <p:sldIdLst>
    <p:sldId id="256" r:id="rId6"/>
    <p:sldId id="323" r:id="rId7"/>
    <p:sldId id="331" r:id="rId8"/>
    <p:sldId id="329" r:id="rId9"/>
    <p:sldId id="324" r:id="rId10"/>
    <p:sldId id="297" r:id="rId11"/>
    <p:sldId id="259" r:id="rId12"/>
    <p:sldId id="260" r:id="rId13"/>
    <p:sldId id="261" r:id="rId14"/>
    <p:sldId id="262" r:id="rId15"/>
    <p:sldId id="263" r:id="rId16"/>
    <p:sldId id="264" r:id="rId17"/>
    <p:sldId id="265" r:id="rId18"/>
    <p:sldId id="275" r:id="rId19"/>
    <p:sldId id="310" r:id="rId20"/>
    <p:sldId id="276" r:id="rId21"/>
    <p:sldId id="277" r:id="rId22"/>
    <p:sldId id="278" r:id="rId23"/>
    <p:sldId id="279" r:id="rId24"/>
    <p:sldId id="280" r:id="rId25"/>
    <p:sldId id="281" r:id="rId26"/>
    <p:sldId id="298" r:id="rId27"/>
    <p:sldId id="282" r:id="rId28"/>
    <p:sldId id="284" r:id="rId29"/>
    <p:sldId id="302" r:id="rId30"/>
    <p:sldId id="285" r:id="rId31"/>
    <p:sldId id="286" r:id="rId32"/>
    <p:sldId id="301" r:id="rId33"/>
    <p:sldId id="287" r:id="rId34"/>
    <p:sldId id="303" r:id="rId35"/>
    <p:sldId id="325" r:id="rId36"/>
    <p:sldId id="309" r:id="rId37"/>
    <p:sldId id="288" r:id="rId38"/>
    <p:sldId id="289" r:id="rId39"/>
    <p:sldId id="299" r:id="rId40"/>
    <p:sldId id="292" r:id="rId41"/>
    <p:sldId id="306" r:id="rId42"/>
    <p:sldId id="307" r:id="rId43"/>
    <p:sldId id="308" r:id="rId44"/>
    <p:sldId id="312" r:id="rId45"/>
    <p:sldId id="305" r:id="rId46"/>
    <p:sldId id="290" r:id="rId47"/>
    <p:sldId id="291" r:id="rId48"/>
    <p:sldId id="304" r:id="rId49"/>
    <p:sldId id="326" r:id="rId50"/>
    <p:sldId id="293" r:id="rId51"/>
    <p:sldId id="313" r:id="rId52"/>
    <p:sldId id="314" r:id="rId53"/>
    <p:sldId id="315" r:id="rId54"/>
    <p:sldId id="316" r:id="rId55"/>
    <p:sldId id="317" r:id="rId56"/>
    <p:sldId id="321" r:id="rId57"/>
    <p:sldId id="318" r:id="rId58"/>
    <p:sldId id="319" r:id="rId59"/>
    <p:sldId id="320" r:id="rId60"/>
    <p:sldId id="327" r:id="rId61"/>
    <p:sldId id="328" r:id="rId62"/>
    <p:sldId id="322" r:id="rId63"/>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3C2"/>
    <a:srgbClr val="C8CEB7"/>
    <a:srgbClr val="B5B4A2"/>
    <a:srgbClr val="C0C0B4"/>
    <a:srgbClr val="C7CCB4"/>
    <a:srgbClr val="CED9C5"/>
    <a:srgbClr val="C9CD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533" autoAdjust="0"/>
    <p:restoredTop sz="94660"/>
  </p:normalViewPr>
  <p:slideViewPr>
    <p:cSldViewPr>
      <p:cViewPr varScale="1">
        <p:scale>
          <a:sx n="76" d="100"/>
          <a:sy n="76" d="100"/>
        </p:scale>
        <p:origin x="104" y="192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16T18:37:56.0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64,'0'-1,"1"0,-1 0,0 0,1 0,-1 1,1-1,-1 0,1 0,0 1,-1-1,1 0,0 1,0-1,-1 0,1 1,0-1,0 1,0 0,-1-1,1 1,0 0,0-1,0 1,0 0,0 0,0 0,1 0,31-4,-29 4,68-2,-47 3,0-2,-1 0,44-9,-46 5,29-1,16-4,-32 5,0 2,1 1,58 4,-19-1,288-1,-348 1,1 1,25 5,-24-3,0-1,17 0,92-4,51 2,-110 9,-42-5,44 1,-11-5,106-3,-110-8,-40 6,1 2,23-3,266 5,-144 1,-145 0,-1 0,29 7,-27-4,0-1,20 1,49-5,32 2,-63 8,-38-5,-1-2,21 2,-9-2,0 2,45 11,-47-9,1 0,-1-2,34 1,-19-5,-22-1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16T18:37:58.59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1,'747'0,"-717"1,42 8,-41-4,38 0,-53-5,8 0,-1 0,1 2,37 8,39 11,21-1,-20 0,-45-12,-43-6,0-1,0 2,25 7,-19-4,1-1,-1 0,1-1,39 2,83-7,-57-1,6 1,99 3,-135 8,-41-7,1 0,22 1,32-4,-40 0,0 0,0 2,46 8,45 10,-103-17,-1 0,32-1,-31-2,0 1,-1 1,19 3,-13 0,1-2,-1-1,24-1,10 2,-1 6,-39-6,0 0,18 0,284-2,-152-2,-151 2,0 0,27 7,-26-4,0-1,21 1,415-3,-218-2,-220 0,1-1,28-6,-27 4,0 1,20-1,417 3,-220 3,-231-2,23-1,1 2,-1 1,46 8,-56-7,0 0,26-1,-27-1,0 0,1 0,16 5,-12-2,1-1,-1 0,1-2,25-1,21 2,-10 7,-41-5,1-2,18 2,419-3,-220-2,-217 0,0-1,25-5,-25 3,1 1,18 0,5 2,-16 1,-1 0,1-2,35-7,-28 3,-25 6,0-1,0 0,-1 0,1 0,0-1,-1 0,1 0,-1 0,8-5,-3-1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16T18:38:01.4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42,'42'-16,"-37"15,38-8,0 2,66-1,-43 7,71 3,-16 17,-106-18,1 2,0 0,0 1,21 8,-8-2,15 3,1-1,79 10,-89-21,-28-2,0 1,1 0,-1 1,0 0,0 0,0 0,0 1,0 0,7 3,28 13,-33-15,-1 0,0 0,1 1,-1 0,-1 1,1 0,12 10,-17-12,1 0,-1 0,1-1,0 1,0-1,0 0,0 0,0 0,8 2,44 7,-20-5,71 12,-56-10,68 19,-96-21,31 4,-32-7,39 12,-40-9,1-1,0-1,0 0,26 0,93-5,-54-1,295 2,-367 1,0 0,28 7,-27-4,0-1,20 1,188-4,-105-1,-109 1,0-1,0-1,0 0,0-1,-1 0,16-6,-15 4,1 2,-1-1,1 1,0 1,13-2,76 3,-59 2,-24-1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16T18:38:04.2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0 344,'0'-3,"1"-1,-1 1,0-1,1 1,0-1,0 1,0 0,0 0,1-1,-1 1,1 0,0 0,0 0,0 1,0-1,0 0,1 1,-1-1,1 1,0 0,3-3,7-2,0 0,0 1,27-9,5-4,-17 7,-21 10,0-1,0 0,-1 0,1-1,-1 0,0 0,9-8,-10 7,1 1,1 0,-1 0,0 0,1 1,0 0,0 0,0 1,0 0,0 0,1 1,-1-1,11 1,17-5,99-13,-46-2,-62 13,1 1,54-5,-70 10,1 0,-1 0,0-1,-1 0,13-6,-12 5,-1 0,1 1,0 0,0 1,18-2,-10 2,31-6,-31 4,34-2,292 5,-165 2,-160 0,-1 1,25 6,-22-4,34 2,-42-5,1 1,19 5,24 3,8 0,-47-6,37 2,206-5,-121-2,-124 2,0 0,26 7,22 2,0 0,-47-6,0-1,21 1,479-2,-249-4,-269 2,28-1,-1 2,0 1,40 8,-34-5,0-1,1-2,66-4,-26 0,712 2,-769 1,-1 1,33 8,-10-2,-19-3,28 9,-33-9,-1-1,1 0,0 0,19 0,-23-2,1-1,-1 2,0-1,-1 1,19 9,-4-3,-12-5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6-16T18:38:06.0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1 123,'0'-1,"0"1,1-1,-1 0,1 0,-1 0,1 0,-1 0,1 1,0-1,-1 0,1 1,0-1,-1 0,1 1,0-1,0 1,0-1,0 1,1-1,21-9,-20 9,37-15,61-20,-91 33,82-18,-48 12,-27 5,0 1,26-1,515 3,-268 2,253-1,-523 1,-1 1,26 6,-24-4,36 2,-19-5,-3-1,-1 2,40 7,-47-5,0-1,51-3,11 2,-34 7,-39-5,-1-1,20 0,405-2,-214-2,-206-1,-1 0,1-1,-1-1,0-1,26-10,-26 8,1 1,-1 1,1 0,0 2,22-2,220 6,-245-1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41:29.990"/>
    </inkml:context>
    <inkml:brush xml:id="br0">
      <inkml:brushProperty name="width" value="0.05" units="cm"/>
      <inkml:brushProperty name="height" value="0.05" units="cm"/>
      <inkml:brushProperty name="color" value="#E71224"/>
    </inkml:brush>
  </inkml:definitions>
  <inkml:trace contextRef="#ctx0" brushRef="#br0">0 42 24575,'12'-1'0,"0"0"0,0-1 0,16-4 0,29-4 0,47 10 0,14-1 0,-63-8 0,-40 5 0,1 1 0,19 0 0,444 1-782,-231 4 704,-222-1 250,1 0 0,-1 2 0,1 1 0,49 14 0,-57-13-172,1-1 0,0-1 0,22 0 0,-18-2 0,39 9 0,-30-5 0,0-1 0,1-2 0,-1-1 0,34-4 0,7 2 0,1338 1 0,-1391 1 0,-1 1 0,22 5 0,-19-3 0,32 2 0,-15-6 0,-17 0 0,1 1 0,-1 0 0,36 8 0,61 13 0,-96-18 0,-1-1 0,1-2 0,46-1 0,-45-1 0,-1 1 0,1 1 0,35 6 0,89 18 0,-127-21 0,38 2 0,-37-5 0,33 7 0,-35-3 0,0 0 0,-1 2 0,25 11 0,-30-12 0,1-1 0,0-1 0,0 0 0,25 3 0,-20-5 0,-1 2 0,21 7 0,14 11 0,12 4 0,-62-24 0,0 0 0,0 1 0,0-1 0,0 1 0,-1 0 0,1 0 0,6 7 0,-6-5 0,0-1 0,0-1 0,0 1 0,0-1 0,9 4 0,-7-4 0,1-1 0,-1 1 0,0 1 0,0-1 0,-1 1 0,1 1 0,-1-1 0,0 1 0,10 10 0,-3-1 0,0-1 0,1-1 0,1 0 0,18 12 0,-26-19 0,0 1 0,-1-1 0,1 1 0,-1 1 0,0-1 0,6 9 0,-8-10 0,0 1 0,1-1 0,-1 1 0,1-1 0,1-1 0,-1 1 0,1-1 0,0 0 0,0 0 0,9 4 0,-11-6 0,0 1 0,0 0 0,0 0 0,0 0 0,0 0 0,-1 0 0,1 1 0,-1 0 0,0 0 0,0 0 0,0 0 0,-1 0 0,3 5 0,-2-3 0,1 0 0,0 0 0,0-1 0,1 1 0,-1-1 0,8 7 0,3-1 0,-10-8 0,1 1 0,-1 0 0,0 0 0,-1 0 0,1 1 0,-1-1 0,0 1 0,0 0 0,6 11 0,-6-9 0,0-1 0,1 1 0,0-1 0,0 0 0,0-1 0,0 1 0,1-1 0,0 0 0,10 6 0,20 18 0,-33-25 0,0 0 0,1 0 0,-2 0 0,1 1 0,0-1 0,-1 1 0,0 0 0,3 8 0,-4-9 0,0 1 0,1-1 0,0 0 0,0 0 0,0 0 0,0 0 0,1 0 0,-1 0 0,1-1 0,0 1 0,6 5 0,0-3 0,-1 0 0,0 1 0,0 0 0,-1 0 0,0 1 0,0 0 0,-1 0 0,0 1 0,8 13 0,-10-15 0,1 0 0,0 0 0,0-1 0,1 0 0,0 0 0,0 0 0,10 7 0,-10-9 0,0 0 0,-1 1 0,1 0 0,-1 1 0,0-1 0,-1 1 0,1 0 0,-1 0 0,7 13 0,-8-13 0,1 1 0,0-1 0,0 0 0,1 0 0,-1-1 0,1 1 0,1-1 0,11 9 0,-10-8 0,0 1 0,0-1 0,0 1 0,8 12 0,6 19 0,-15-27 0,1 0 0,0 0 0,0 0 0,11 11 0,3-1 0,-11-11 0,0 0 0,-1 0 0,0 1 0,11 18 0,-15-20 0,0 0 0,1 0 0,0-1 0,0 1 0,1-1 0,0-1 0,1 1 0,-1-1 0,13 8 0,-17-12 0,1 0 0,-1 1 0,0-1 0,0 1 0,0 0 0,0 0 0,-1 0 0,0 0 0,0 0 0,3 7 0,-3-6 0,0 0 0,0-1 0,0 1 0,1-1 0,0 1 0,0-1 0,0 0 0,0 0 0,5 4 0,0-1 0,1 0 0,-1 1 0,0 0 0,-1 1 0,0 0 0,0 0 0,-1 1 0,0-1 0,7 17 0,-9-18 0,0-1 0,1 0 0,0 0 0,6 6 0,14 21 0,21 33 0,1 3 0,-34-51 0,0 0 0,31 33 0,-33-39 0,-5-5 0,0-1 0,-1 1 0,6 14 0,-6-14 0,-1 0 0,1 0 0,0 0 0,8 9 0,-3-6 0,-2-4 0,0 1 0,-1 0 0,0 1 0,0-1 0,-1 1 0,0 1 0,-1-1 0,0 1 0,4 12 0,-5-15 0,-1 1 0,1-1 0,1 0 0,-1-1 0,1 1 0,1-1 0,-1 0 0,1 0 0,12 9 0,-8-6 0,0 1 0,12 14 0,-1 1 0,0 0 0,27 22 0,-43-42 0,-1 0 0,0 0 0,0 1 0,0 0 0,5 10 0,-7-12 0,0 1 0,0-1 0,0 0 0,1 0 0,0 0 0,0 0 0,0-1 0,0 1 0,1-1 0,-1 0 0,1 0 0,0 0 0,8 5 0,-12-8 0,5 2 0,1 0 0,-1 0 0,0 1 0,0 0 0,0 0 0,0 0 0,0 1 0,-1-1 0,0 1 0,0 0 0,0 0 0,0 1 0,0-1 0,-1 1 0,0 0 0,3 5 0,-3-4 0,1-1 0,-1 0 0,1 0 0,0-1 0,1 1 0,-1-1 0,1 1 0,0-2 0,0 1 0,0 0 0,0-1 0,1 0 0,9 4 0,-13-6 0,5 4 0,0-1 0,-1 1 0,0 1 0,0-1 0,0 1 0,-1 0 0,1 0 0,3 8 0,-4-7 0,1-1 0,-1 1 0,1-1 0,0 0 0,0 0 0,14 9 0,7 1 0,-2 1 0,0 2 0,0 0 0,30 33 0,0-5 0,-23-21 0,21 19 0,-15-15 0,-32-26 0,1 0 0,-1 1 0,0-1 0,-1 1 0,1 1 0,-1-1 0,6 9 0,8 11 0,1-1 0,1-1 0,47 40 0,-64-60 0,0 0 0,1 0 0,-1-1 0,1 0 0,-1 0 0,1 0 0,0 0 0,6 1 0,-7-3 0,0 1 0,-1 0 0,1 0 0,0 0 0,-1 0 0,1 1 0,-1 0 0,0-1 0,0 1 0,0 0 0,0 1 0,0-1 0,0 0 0,0 1 0,-1 0 0,5 5 0,6 17 0,-8-16 0,-1-1 0,1 1 0,7 8 0,-9-14 0,-1-1 0,1 1 0,0 0 0,0-1 0,0 0 0,0 1 0,0-1 0,0-1 0,1 1 0,-1 0 0,7 1 0,10 3 0,-14-4 0,1-1 0,0 1 0,-1 0 0,0 1 0,1 0 0,-1 0 0,0 0 0,0 1 0,-1-1 0,11 10 0,41 49 0,-52-58 0,-1 0 0,1 0 0,1-1 0,-1 0 0,1 0 0,-1 0 0,12 3 0,-12-4 0,0-1 0,0 2 0,0-1 0,0 0 0,0 1 0,0 0 0,-1 0 0,0 0 0,1 1 0,-1 0 0,4 4 0,-3-1 0,0-1 0,1 1 0,-1-1 0,2 0 0,-1-1 0,1 1 0,-1-1 0,2 0 0,-1-1 0,0 0 0,10 4 0,-9-4 0,0 0 0,-1 1 0,0 0 0,0 0 0,0 1 0,-1 0 0,1 0 0,9 13 0,-11-12 0,1 0 0,0-1 0,0 1 0,1-1 0,0-1 0,0 1 0,0-1 0,16 7 0,-10-7 0,0 0 0,0 1 0,-1 1 0,1-1 0,-1 2 0,-1 0 0,20 17 0,-19-14 0,0-2 0,0 1 0,1-2 0,0 1 0,1-2 0,17 8 0,-25-12 0,0 1 0,-1 0 0,1 0 0,7 7 0,10 8 0,26 22 0,-39-31 0,1-1 0,0 0 0,0-1 0,20 12 0,-22-15 0,0 0 0,0 1 0,-1 1 0,13 11 0,12 11 0,-26-26 0,-1 1 0,0-1 0,1 0 0,10 3 0,-12-4 0,1 0 0,-1 0 0,1 0 0,-1 1 0,0 0 0,0 0 0,-1 0 0,7 5 0,-3 1 0,1-1 0,1 0 0,-1 0 0,1-1 0,1 0 0,-1-1 0,14 6 0,-16-8 0,1 1 0,0 1 0,-1-1 0,0 1 0,-1 1 0,12 11 0,25 19 0,6-5 0,49 35 0,-89-60 0,0 0 0,0-1 0,1 0 0,-1 0 0,18 5 0,67 34 0,-86-41 0,0 0 0,-1 1 0,0 0 0,0 0 0,11 10 0,5 3 0,-11-11 0,0 0 0,0-1 0,1 0 0,-1-1 0,18 4 0,21 8 0,-26-7 0,-1 2 0,42 26 0,-58-33 0,-1 0 0,1-1 0,0 0 0,0-1 0,1 1 0,-1-2 0,13 3 0,5-1 0,35-1 0,-16 0 0,-38-2 0,0 1 0,-1 0 0,1 1 0,-1 0 0,1 0 0,-1 0 0,0 1 0,0 0 0,-1 0 0,1 1 0,5 6 0,-1-3 0,1 0 0,14 8 0,-5-7 0,-1-1 0,2-1 0,-1-1 0,1-1 0,34 4 0,-40-7 0,0 1 0,0 1 0,-1 0 0,0 1 0,0 0 0,0 2 0,0 0 0,-1 0 0,25 18 0,-32-20 0,2 0 0,-1-1 0,0 0 0,1 0 0,0-1 0,0 0 0,0-1 0,16 3 0,33 10 0,17 7 0,-56-18 0,-1 1 0,0 1 0,-1 0 0,30 16 0,-39-17 0,0 0 0,1-1 0,0 1 0,0-2 0,0 1 0,0-1 0,1-1 0,-1 0 0,1 0 0,-1-1 0,15 1 0,-6 0 0,0 0 0,-1 2 0,1 0 0,-1 1 0,0 1 0,0 0 0,16 9 0,36 13 0,-58-24 0,-1 1 0,1 1 0,15 10 0,-19-11 0,0-1 0,0 1 0,1-1 0,-1-1 0,1 1 0,0-1 0,0-1 0,14 4 0,-7-4 0,-1 1 0,0 1 0,19 7 0,1 1 0,-15-6 0,2 0 0,0 1 0,29 15 0,-33-15 0,32 11 0,-31-12 0,28 13 0,-36-15 0,-1 0 0,1-1 0,0 0 0,13 2 0,-11-3 0,-1 0 0,0 1 0,14 6 0,-1 1 0,27 7 0,11 4 0,-48-16 0,0-1 0,29 5 0,-31-7 0,-1 0 0,1 1 0,-1 0 0,1 1 0,16 8 0,-21-9 0,15 10 0,30 10 0,-43-19 0,0-1 0,1-1 0,0 0 0,0 0 0,0 0 0,13-1 0,16 1 0,76 15 0,-74-9 0,66 3 0,-79-9 0,42 9 0,-27-4 0,62 13 0,27 9 0,-98-20 0,1-1 0,64 7 0,-58-12 0,76 17 0,-71-8 0,63 28 0,-61-22 0,-37-14 0,1 1 0,0-1 0,0 0 0,0-1 0,23 3 0,174 17 0,-186-19 0,-1 0 0,0 2 0,25 10 0,-28-9 0,0-1 0,0-1 0,1-1 0,30 4 0,-39-7 0,0 1 0,0 0 0,0 0 0,-1 2 0,17 6 0,2 0 0,-14-6 0,-1-1 0,1 0 0,20 0 0,26 5 0,-36-4 0,0-1 0,0-1 0,33-1 0,-30-2 0,1 2 0,32 5 0,15 4 0,21 4 0,-76-10 0,1-1 0,-1-2 0,24 0 0,-23-2 0,1 2 0,37 6 0,-7 0 0,1-2 0,0-2 0,69-5 0,-24 0 0,445 2 0,-527-1 0,0 0 0,28-8 0,-2 1 0,2-1 0,-21 5 0,47-4 0,18-2 0,-61 6 0,40-2 0,-57 6 0,14 0 0,-1 0 0,0-2 0,38-8 0,71-22 0,-90 16 0,-34 12 0,0 0 0,0 1 0,1 0 0,12-2 0,32-5 0,-35 6 0,0 0 0,28 0 0,-32 2 0,0 1 0,19-6 0,24-2 0,2-1 0,-45 6 0,31-3 0,-36 6 0,1-1 0,0-1 0,-1 0 0,0 0 0,1-1 0,-2-1 0,1 1 0,0-2 0,8-6 0,-3 4 0,-1 0 0,30-11 0,78-28 0,-108 42 0,1 1 0,-1 0 0,22-2 0,-21 3 0,0 0 0,0 0 0,17-7 0,-24 7 0,0-1 0,-1 0 0,1 0 0,-1 0 0,0-1 0,11-10 0,-11 10 0,1 0 0,-1 1 0,1 0 0,1 0 0,-1 1 0,0 0 0,15-3 0,-11 3 0,0-1 0,-1-1 0,13-5 0,-7 2 0,0 0 0,1 1 0,0 1 0,22-4 0,14-5 0,-43 11 0,-1-1 0,1 0 0,-1-1 0,13-9 0,-13 8 0,0 0 0,1 1 0,18-8 0,11-1 0,-21 7 0,40-10 0,-51 15 0,0 1 0,0-1 0,0-1 0,-1 1 0,1-1 0,-1-1 0,0 1 0,0-1 0,-1 0 0,1-1 0,-1 1 0,0-1 0,9-13 0,-9 13 0,-1 0 0,1 1 0,0-1 0,11-6 0,-11 8 0,0 0 0,0-1 0,-1 1 0,0-1 0,0 0 0,7-9 0,57-79 0,-64 87 0,-1-1 0,0 1 0,0-1 0,-1 0 0,4-11 0,-5 12 0,0 1 0,0 0 0,1-1 0,0 1 0,0 0 0,0 0 0,0 0 0,1 1 0,-1-1 0,10-7 0,-8 8 0,1 0 0,0-1 0,-1 0 0,0 0 0,6-8 0,-8 9 0,-1 1 0,-1-1 0,1 0 0,0 1 0,-1-1 0,0 0 0,0 0 0,0 0 0,0 0 0,-1 0 0,1-5 0,-1 2 0,1-1 0,0 1 0,1 0 0,-1 0 0,1 0 0,1 0 0,0 0 0,0 0 0,0 0 0,0 1 0,7-9 0,13-23 0,26-59 0,-45 84 0,0 0 0,0 0 0,-1-1 0,-1 1 0,1-15 0,5-23 0,-4 26 0,1-27 0,-4 29 0,8-38 0,-5 35 0,-1 1 0,-1-1 0,-2-43 0,-1 49 0,1 20 0,0 0 0,0 0 0,0 0 0,0 0 0,0 0 0,1 0 0,-1 0 0,0 0 0,0 0 0,0 0 0,0 0 0,0 0 0,0-1 0,0 1 0,0 0 0,0 0 0,0 0 0,0 0 0,0 0 0,0 0 0,0 0 0,0 0 0,0 0 0,0 0 0,0 0 0,-1 0 0,1-1 0,0 1 0,0 0 0,0 0 0,0 0 0,0 0 0,0 0 0,0 0 0,0 0 0,0 0 0,0 0 0,0 0 0,0 0 0,0 0 0,0 0 0,0 0 0,0 0 0,0 0 0,-1 0 0,1 0 0,0 0 0,0 0 0,0 0 0,0 0 0,0 0 0,0 0 0,0 0 0,0 0 0,0 0 0,0 0 0,0 0 0,0 0 0,-1 0 0,1 0 0,0 0 0,0 0 0,0 0 0,0 0 0,0 0 0,0 0 0,0 0 0,0 0 0,-6 7 0,-5 14 0,10-20 0,-4 7 0,0 0 0,0-1 0,-1 1 0,-1-2 0,1 1 0,-13 10 0,-10 9 0,24-20 0,0 0 0,1 1 0,0-1 0,-6 13 0,6-12 0,0 1 0,0-1 0,-11 13 0,10-13 0,0 0 0,0 0 0,-6 14 0,-8 11 0,10-25 0,5-13 0,3 4 0,1 1 0,0-1 0,0 0 0,0 1 0,0-1 0,1 1 0,-1-1 0,0 1 0,1-1 0,-1 1 0,1-1 0,-1 1 0,2-3 0,12-17 0,-1 0 0,-1-2 0,14-36 0,-24 54 0,1 0 0,0 0 0,1 0 0,-1 0 0,1 0 0,5-5 0,-5 6 0,0 0 0,0 0 0,0-1 0,-1 0 0,0 1 0,0-1 0,3-6 0,-3-1 0,8-17 0,-10 27 0,-1 1 0,1 0 0,-1 0 0,1 0 0,0-1 0,-1 1 0,1 0 0,0 0 0,0 0 0,0 0 0,0 1 0,0-1 0,0 0 0,0 0 0,0 0 0,0 1 0,3-2 0,-3 2 0,0 1 0,1-1 0,-1 1 0,0-1 0,0 1 0,0-1 0,0 1 0,1-1 0,-1 1 0,0 0 0,0 0 0,0 0 0,0-1 0,-1 1 0,1 0 0,0 0 0,1 2 0,13 18 0,-11-16 0,-1 1 0,1-1 0,-1 0 0,1-1 0,1 1 0,-1-1 0,0 0 0,1 0 0,0 0 0,0 0 0,7 3 0,-5-2 0,0 0 0,0 0 0,0 0 0,-1 1 0,0 0 0,10 13 0,-10-11 0,1 0 0,0-1 0,0 0 0,13 10 0,-5-6 0,-2 0 0,21 22 0,-21-19 0,29 22 0,24 6 0,10 8 0,-76-49-15,0-1 1,0 0-1,0 0 0,0 0 0,1 0 1,-1 0-1,0 0 0,0 0 0,0 0 1,0 1-1,0-1 0,0 0 0,0 0 1,0 0-1,0 0 0,0 0 0,0 0 0,0 1 1,0-1-1,0 0 0,0 0 0,0 0 1,0 0-1,0 0 0,0 0 0,0 1 1,0-1-1,0 0 0,0 0 0,0 0 1,-1 0-1,1 0 0,0 0 0,0 0 0,0 1 1,0-1-1,0 0 0,0 0 0,0 0 1,0 0-1,0 0 0,-1 0 0,1 0 1,0 0-1,0 0 0,0 0 0,0 0 1,0 0-1,0 0 0,0 0 0,-1 0 0,1 0 1,0 0-1,0 0 0,0 0 0,0 0 1,0 0-1,0 0 0,-1 0 0,1 0 1,0 0-1,0 0 0,0 0 0,0 0 1,0 0-1,0 0 0,0 0 0,-1 0 0,-7 0-7157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42:33.223"/>
    </inkml:context>
    <inkml:brush xml:id="br0">
      <inkml:brushProperty name="width" value="0.35" units="cm"/>
      <inkml:brushProperty name="height" value="0.35" units="cm"/>
      <inkml:brushProperty name="color" value="#FFC114"/>
    </inkml:brush>
  </inkml:definitions>
  <inkml:trace contextRef="#ctx0" brushRef="#br0">0 0 24575,'0'1248'0,"2"-1235"0,1 1 0,11 25 0,-8-25 0,0 1 0,1 18 0,10 52 0,-9-56 0,2 40 0,-9-18 0,-5 63 0,-7-83 0,8-26 0,0 0 0,2 0 0,-1 0 0,1-1 0,0 1 0,1 0 0,0 0 0,1 0 0,1 5 0,1-1 0,-2 0 0,0-1 0,0 1 0,-2 0 0,-3 12 0,2-12 0,0 0 0,2 0 0,0 0 0,4 17 0,-2-17-105,-1 0 0,0-1 0,-2 1 0,0 0 0,0 0 0,-2-1 0,0 1 0,-1 0 0,-1-1 0,0 0 0,-2 1 0,-11 11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6T18:43:06.692"/>
    </inkml:context>
    <inkml:brush xml:id="br0">
      <inkml:brushProperty name="width" value="0.05" units="cm"/>
      <inkml:brushProperty name="height" value="0.05" units="cm"/>
    </inkml:brush>
  </inkml:definitions>
  <inkml:trace contextRef="#ctx0" brushRef="#br0">0 0 24575,'1'4'0,"-1"0"0,0-1 0,1 1 0,0 0 0,0-1 0,0 1 0,1-1 0,-1 1 0,1-1 0,-1 0 0,4 5 0,30 34 0,-27-34 0,-1 0 0,1 1 0,6 13 0,1 4 0,-2-1 0,0 0 0,2-1 0,1-1 0,0 0 0,26 25 0,-31-36 0,0 1 0,-1 0 0,9 16 0,-12-17 0,1 0 0,1-1 0,0 1 0,19 16 0,28 26 0,-52-49 0,0 0 0,0 1 0,-1 0 0,6 11 0,-6-11 0,0 0 0,0 0 0,1 0 0,0 0 0,7 7 0,26 18 0,-31-27 0,1 1 0,-1 0 0,0 0 0,-1 0 0,1 1 0,-1 0 0,0 0 0,8 13 0,-9-12 0,0 0 0,1 0 0,0 0 0,0-1 0,0 0 0,1 0 0,0 0 0,0 0 0,1-1 0,-1 0 0,14 7 0,-12-7 0,0 1 0,0 0 0,-1 1 0,0 0 0,0 0 0,7 11 0,-9-12 0,0 1 0,1-1 0,0 0 0,0 0 0,0 0 0,1-1 0,0 0 0,12 7 0,-18-12 0,0 1 0,-1-1 0,1 0 0,0 0 0,-1 1 0,1-1 0,0 0 0,-1 0 0,1 0 0,0 0 0,0 0 0,-1 0 0,1 0 0,0 0 0,0 0 0,-1 0 0,1 0 0,0 0 0,-1 0 0,1-1 0,0 1 0,-1 0 0,1-1 0,0 1 0,-1 0 0,1-1 0,0 1 0,-1-1 0,1 1 0,-1-1 0,1 1 0,-1-1 0,1 1 0,-1-1 0,1 0 0,-1 1 0,0-1 0,1 1 0,-1-1 0,0 0 0,0 0 0,1 1 0,-1-1 0,0 0 0,0 1 0,0-1 0,0 0 0,0-1 0,0-2 0,1 1 0,-1-1 0,0 0 0,-1 1 0,1-1 0,-1 1 0,1-1 0,-3-6 0,-10-16 0,10 19 0,-1 1 0,1-1 0,0 0 0,1-1 0,0 1 0,0 0 0,-1-12 0,2 11 0,0 0 0,0 0 0,-1 1 0,0-1 0,-1 1 0,0-1 0,0 1 0,-5-9 0,5 10 0,1-1 0,0 1 0,0 0 0,1 0 0,-2-13 0,2 14 0,1 0 0,-1 0 0,0 0 0,-1 0 0,1 0 0,-1 0 0,0 0 0,-5-8 0,7 12 0,0 1 0,0 0 0,0 0 0,0 0 0,-1 0 0,1 0 0,0 0 0,0 0 0,0 0 0,0 0 0,-1 0 0,1 0 0,0 0 0,0 0 0,0 0 0,0 0 0,0 0 0,-1 0 0,1 0 0,0 0 0,0 0 0,0 0 0,0 0 0,-1 0 0,1 1 0,0-1 0,0 0 0,0 0 0,0 0 0,0 0 0,0 0 0,0 0 0,-1 0 0,1 1 0,0-1 0,0 0 0,0 0 0,0 0 0,0 0 0,0 0 0,0 1 0,0-1 0,0 0 0,0 0 0,0 0 0,0 0 0,0 1 0,0-1 0,0 0 0,0 0 0,0 0 0,0 0 0,0 0 0,0 1 0,0-1 0,0 0 0,0 0 0,0 0 0,0 0 0,0 1 0,-1 11 0,3-1 0,0 1 0,0 0 0,1-1 0,8 19 0,-6-18 0,-1 1 0,0-1 0,2 21 0,-4-26 0,-1 1 0,1-1 0,0 0 0,0 0 0,1 0 0,0 0 0,0 0 0,1 0 0,0-1 0,0 1 0,10 10 0,-13-15 0,12 21 0,3 4 0,-16-27 0,0 1 0,1-1 0,-1 0 0,0 0 0,0 0 0,0 1 0,1-1 0,-1 0 0,0 0 0,0 1 0,0-1 0,0 0 0,0 1 0,0-1 0,0 0 0,1 0 0,-1 1 0,0-1 0,0 0 0,0 0 0,0 1 0,0-1 0,0 0 0,-1 1 0,1-1 0,0 0 0,0 0 0,0 1 0,0-1 0,0 0 0,0 0 0,0 1 0,0-1 0,-1 1 0,-11 5 0,-24 2 0,26-6 0,-101 27 0,60-14 0,41-12 0,0 1 0,-18 10 0,18-8 0,0-2 0,-19 8 0,10-8 76,10-2-16,0 1 0,0 0 0,-15 7-1,22-9-143,0 0 0,0 0 0,0 1 0,0-1 0,0 1 0,0-1 0,0 1 0,1 0 0,-1 0 0,1 0 0,-1 0 0,1 0 0,0 0 0,0 0 0,0 0 0,0 0 0,0 1 0,0-1 0,0 3 0,-1 10-6742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37D142"/>
          </a:solidFill>
        </p:spPr>
        <p:txBody>
          <a:bodyPr wrap="square" lIns="0" tIns="0" rIns="0" bIns="0" rtlCol="0"/>
          <a:lstStyle/>
          <a:p>
            <a:endParaRPr/>
          </a:p>
        </p:txBody>
      </p:sp>
      <p:sp>
        <p:nvSpPr>
          <p:cNvPr id="2" name="Holder 2"/>
          <p:cNvSpPr>
            <a:spLocks noGrp="1"/>
          </p:cNvSpPr>
          <p:nvPr>
            <p:ph type="ctrTitle"/>
          </p:nvPr>
        </p:nvSpPr>
        <p:spPr>
          <a:xfrm>
            <a:off x="3500648" y="170181"/>
            <a:ext cx="5190703" cy="5740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965270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944871" y="801446"/>
            <a:ext cx="230208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2728007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615242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6772815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2712367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4185965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82879"/>
            <a:ext cx="12192000" cy="640080"/>
          </a:xfrm>
          <a:custGeom>
            <a:avLst/>
            <a:gdLst/>
            <a:ahLst/>
            <a:cxnLst/>
            <a:rect l="l" t="t" r="r" b="b"/>
            <a:pathLst>
              <a:path w="12192000" h="640080">
                <a:moveTo>
                  <a:pt x="12192000" y="0"/>
                </a:moveTo>
                <a:lnTo>
                  <a:pt x="0" y="0"/>
                </a:lnTo>
                <a:lnTo>
                  <a:pt x="0" y="640080"/>
                </a:lnTo>
                <a:lnTo>
                  <a:pt x="12192000" y="640080"/>
                </a:lnTo>
                <a:lnTo>
                  <a:pt x="12192000" y="0"/>
                </a:lnTo>
                <a:close/>
              </a:path>
            </a:pathLst>
          </a:custGeom>
          <a:solidFill>
            <a:srgbClr val="FF0000"/>
          </a:solidFill>
        </p:spPr>
        <p:txBody>
          <a:bodyPr wrap="square" lIns="0" tIns="0" rIns="0" bIns="0" rtlCol="0"/>
          <a:lstStyle/>
          <a:p>
            <a:endParaRPr/>
          </a:p>
        </p:txBody>
      </p:sp>
      <p:sp>
        <p:nvSpPr>
          <p:cNvPr id="2" name="Holder 2"/>
          <p:cNvSpPr>
            <a:spLocks noGrp="1"/>
          </p:cNvSpPr>
          <p:nvPr>
            <p:ph type="ctrTitle"/>
          </p:nvPr>
        </p:nvSpPr>
        <p:spPr>
          <a:xfrm>
            <a:off x="3320287" y="243077"/>
            <a:ext cx="5551424" cy="513715"/>
          </a:xfrm>
          <a:prstGeom prst="rect">
            <a:avLst/>
          </a:prstGeom>
        </p:spPr>
        <p:txBody>
          <a:bodyPr wrap="square" lIns="0" tIns="0" rIns="0" bIns="0">
            <a:spAutoFit/>
          </a:bodyPr>
          <a:lstStyle>
            <a:lvl1pPr>
              <a:defRPr sz="3200" b="1" i="0">
                <a:solidFill>
                  <a:schemeClr val="tx1"/>
                </a:solidFill>
                <a:latin typeface="DejaVu Sans"/>
                <a:cs typeface="DejaVu Sans"/>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extLst>
      <p:ext uri="{BB962C8B-B14F-4D97-AF65-F5344CB8AC3E}">
        <p14:creationId xmlns:p14="http://schemas.microsoft.com/office/powerpoint/2010/main" val="3948288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extLst>
      <p:ext uri="{BB962C8B-B14F-4D97-AF65-F5344CB8AC3E}">
        <p14:creationId xmlns:p14="http://schemas.microsoft.com/office/powerpoint/2010/main" val="1194607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extLst>
      <p:ext uri="{BB962C8B-B14F-4D97-AF65-F5344CB8AC3E}">
        <p14:creationId xmlns:p14="http://schemas.microsoft.com/office/powerpoint/2010/main" val="1793493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extLst>
      <p:ext uri="{BB962C8B-B14F-4D97-AF65-F5344CB8AC3E}">
        <p14:creationId xmlns:p14="http://schemas.microsoft.com/office/powerpoint/2010/main" val="2339382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sz="3200" b="1" i="0">
                <a:solidFill>
                  <a:schemeClr val="bg1"/>
                </a:solidFill>
                <a:latin typeface="DejaVu Sans"/>
                <a:cs typeface="DejaVu San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extLst>
      <p:ext uri="{BB962C8B-B14F-4D97-AF65-F5344CB8AC3E}">
        <p14:creationId xmlns:p14="http://schemas.microsoft.com/office/powerpoint/2010/main" val="4018106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952520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1507564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776792" y="2067598"/>
            <a:ext cx="7415953" cy="4790440"/>
          </a:xfrm>
          <a:custGeom>
            <a:avLst/>
            <a:gdLst/>
            <a:ahLst/>
            <a:cxnLst/>
            <a:rect l="l" t="t" r="r" b="b"/>
            <a:pathLst>
              <a:path w="5561965" h="4790440">
                <a:moveTo>
                  <a:pt x="5561406" y="0"/>
                </a:moveTo>
                <a:lnTo>
                  <a:pt x="0" y="4790401"/>
                </a:lnTo>
                <a:lnTo>
                  <a:pt x="5561406" y="4790401"/>
                </a:lnTo>
                <a:lnTo>
                  <a:pt x="5561406" y="0"/>
                </a:lnTo>
                <a:close/>
              </a:path>
            </a:pathLst>
          </a:custGeom>
          <a:solidFill>
            <a:srgbClr val="E0E0E0"/>
          </a:solidFill>
        </p:spPr>
        <p:txBody>
          <a:bodyPr wrap="square" lIns="0" tIns="0" rIns="0" bIns="0" rtlCol="0"/>
          <a:lstStyle/>
          <a:p>
            <a:endParaRPr sz="1800"/>
          </a:p>
        </p:txBody>
      </p:sp>
      <p:sp>
        <p:nvSpPr>
          <p:cNvPr id="17" name="bk object 17"/>
          <p:cNvSpPr/>
          <p:nvPr/>
        </p:nvSpPr>
        <p:spPr>
          <a:xfrm>
            <a:off x="41" y="3766007"/>
            <a:ext cx="9827260" cy="3092450"/>
          </a:xfrm>
          <a:custGeom>
            <a:avLst/>
            <a:gdLst/>
            <a:ahLst/>
            <a:cxnLst/>
            <a:rect l="l" t="t" r="r" b="b"/>
            <a:pathLst>
              <a:path w="7370445" h="3092450">
                <a:moveTo>
                  <a:pt x="0" y="0"/>
                </a:moveTo>
                <a:lnTo>
                  <a:pt x="0" y="3091992"/>
                </a:lnTo>
                <a:lnTo>
                  <a:pt x="7370401" y="3091992"/>
                </a:lnTo>
                <a:lnTo>
                  <a:pt x="0" y="0"/>
                </a:lnTo>
                <a:close/>
              </a:path>
            </a:pathLst>
          </a:custGeom>
          <a:solidFill>
            <a:srgbClr val="CFAF6D"/>
          </a:solidFill>
        </p:spPr>
        <p:txBody>
          <a:bodyPr wrap="square" lIns="0" tIns="0" rIns="0" bIns="0" rtlCol="0"/>
          <a:lstStyle/>
          <a:p>
            <a:endParaRPr sz="1800"/>
          </a:p>
        </p:txBody>
      </p:sp>
      <p:sp>
        <p:nvSpPr>
          <p:cNvPr id="18" name="bk object 18"/>
          <p:cNvSpPr/>
          <p:nvPr/>
        </p:nvSpPr>
        <p:spPr>
          <a:xfrm>
            <a:off x="0" y="12474"/>
            <a:ext cx="12192000" cy="6833057"/>
          </a:xfrm>
          <a:prstGeom prst="rect">
            <a:avLst/>
          </a:prstGeom>
          <a:blipFill>
            <a:blip r:embed="rId2" cstate="print"/>
            <a:stretch>
              <a:fillRect/>
            </a:stretch>
          </a:blipFill>
        </p:spPr>
        <p:txBody>
          <a:bodyPr wrap="square" lIns="0" tIns="0" rIns="0" bIns="0" rtlCol="0"/>
          <a:lstStyle/>
          <a:p>
            <a:endParaRPr sz="1800"/>
          </a:p>
        </p:txBody>
      </p:sp>
      <p:sp>
        <p:nvSpPr>
          <p:cNvPr id="19" name="bk object 19"/>
          <p:cNvSpPr/>
          <p:nvPr/>
        </p:nvSpPr>
        <p:spPr>
          <a:xfrm>
            <a:off x="270967" y="275005"/>
            <a:ext cx="11650133" cy="6308090"/>
          </a:xfrm>
          <a:custGeom>
            <a:avLst/>
            <a:gdLst/>
            <a:ahLst/>
            <a:cxnLst/>
            <a:rect l="l" t="t" r="r" b="b"/>
            <a:pathLst>
              <a:path w="8737600" h="6308090">
                <a:moveTo>
                  <a:pt x="0" y="0"/>
                </a:moveTo>
                <a:lnTo>
                  <a:pt x="8737498" y="0"/>
                </a:lnTo>
                <a:lnTo>
                  <a:pt x="8737498" y="6307993"/>
                </a:lnTo>
                <a:lnTo>
                  <a:pt x="0" y="6307993"/>
                </a:lnTo>
                <a:lnTo>
                  <a:pt x="0" y="0"/>
                </a:lnTo>
                <a:close/>
              </a:path>
            </a:pathLst>
          </a:custGeom>
          <a:solidFill>
            <a:srgbClr val="FFFFFF"/>
          </a:solidFill>
        </p:spPr>
        <p:txBody>
          <a:bodyPr wrap="square" lIns="0" tIns="0" rIns="0" bIns="0" rtlCol="0"/>
          <a:lstStyle/>
          <a:p>
            <a:endParaRPr sz="1800"/>
          </a:p>
        </p:txBody>
      </p:sp>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2421322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2034843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4126341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DejaVu Sans"/>
                <a:cs typeface="DejaVu San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25015" y="1523262"/>
            <a:ext cx="5217159" cy="4102100"/>
          </a:xfrm>
          <a:prstGeom prst="rect">
            <a:avLst/>
          </a:prstGeom>
        </p:spPr>
        <p:txBody>
          <a:bodyPr wrap="square" lIns="0" tIns="0" rIns="0" bIns="0">
            <a:spAutoFit/>
          </a:bodyPr>
          <a:lstStyle>
            <a:lvl1pPr>
              <a:defRPr sz="2400" b="1" i="0">
                <a:solidFill>
                  <a:schemeClr val="bg1"/>
                </a:solidFill>
                <a:latin typeface="DejaVu Sans"/>
                <a:cs typeface="DejaVu San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55601"/>
            <a:ext cx="12190614" cy="6502398"/>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872836" y="141315"/>
            <a:ext cx="10440785" cy="827116"/>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chemeClr val="tx1"/>
                </a:solidFill>
                <a:latin typeface="DejaVu Sans"/>
                <a:cs typeface="DejaVu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6095C9"/>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944871" y="801446"/>
            <a:ext cx="230208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2635160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177735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573595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3847715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77823" y="70310"/>
            <a:ext cx="9836353" cy="695960"/>
          </a:xfrm>
          <a:prstGeom prst="rect">
            <a:avLst/>
          </a:prstGeom>
        </p:spPr>
        <p:txBody>
          <a:bodyPr wrap="square" lIns="0" tIns="0" rIns="0" bIns="0">
            <a:spAutoFit/>
          </a:bodyPr>
          <a:lstStyle>
            <a:lvl1pPr>
              <a:defRPr sz="44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361140" y="1792877"/>
            <a:ext cx="11469718" cy="4099560"/>
          </a:xfrm>
          <a:prstGeom prst="rect">
            <a:avLst/>
          </a:prstGeom>
        </p:spPr>
        <p:txBody>
          <a:bodyPr wrap="square" lIns="0" tIns="0" rIns="0" bIns="0">
            <a:spAutoFit/>
          </a:bodyPr>
          <a:lstStyle>
            <a:lvl1pPr>
              <a:defRPr sz="3200" b="1" i="0">
                <a:solidFill>
                  <a:schemeClr val="bg1"/>
                </a:solidFill>
                <a:latin typeface="DejaVu Sans"/>
                <a:cs typeface="DejaVu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7068" y="496950"/>
            <a:ext cx="1055786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a:xfrm>
            <a:off x="714588" y="1607947"/>
            <a:ext cx="1076282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a:xfrm>
            <a:off x="11219349" y="6464985"/>
            <a:ext cx="275167" cy="153888"/>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222180644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17068" y="496950"/>
            <a:ext cx="10557865" cy="635000"/>
          </a:xfrm>
          <a:prstGeom prst="rect">
            <a:avLst/>
          </a:prstGeom>
        </p:spPr>
        <p:txBody>
          <a:bodyPr wrap="square" lIns="0" tIns="0" rIns="0" bIns="0">
            <a:spAutoFit/>
          </a:bodyPr>
          <a:lstStyle>
            <a:lvl1pPr>
              <a:defRPr sz="4000" b="1" i="0">
                <a:solidFill>
                  <a:schemeClr val="tx1"/>
                </a:solidFill>
                <a:latin typeface="Calibri"/>
                <a:cs typeface="Calibri"/>
              </a:defRPr>
            </a:lvl1pPr>
          </a:lstStyle>
          <a:p>
            <a:endParaRPr/>
          </a:p>
        </p:txBody>
      </p:sp>
      <p:sp>
        <p:nvSpPr>
          <p:cNvPr id="3" name="Holder 3"/>
          <p:cNvSpPr>
            <a:spLocks noGrp="1"/>
          </p:cNvSpPr>
          <p:nvPr>
            <p:ph type="body" idx="1"/>
          </p:nvPr>
        </p:nvSpPr>
        <p:spPr>
          <a:xfrm>
            <a:off x="714588" y="1607947"/>
            <a:ext cx="1076282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7/4/2023</a:t>
            </a:fld>
            <a:endParaRPr lang="en-US">
              <a:solidFill>
                <a:prstClr val="black">
                  <a:tint val="75000"/>
                </a:prstClr>
              </a:solidFill>
            </a:endParaRPr>
          </a:p>
        </p:txBody>
      </p:sp>
      <p:sp>
        <p:nvSpPr>
          <p:cNvPr id="6" name="Holder 6"/>
          <p:cNvSpPr>
            <a:spLocks noGrp="1"/>
          </p:cNvSpPr>
          <p:nvPr>
            <p:ph type="sldNum" sz="quarter" idx="7"/>
          </p:nvPr>
        </p:nvSpPr>
        <p:spPr>
          <a:xfrm>
            <a:off x="11219349" y="6464985"/>
            <a:ext cx="275167" cy="153888"/>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25400">
              <a:lnSpc>
                <a:spcPts val="1240"/>
              </a:lnSpc>
            </a:pPr>
            <a:fld id="{81D60167-4931-47E6-BA6A-407CBD079E47}" type="slidenum">
              <a:rPr lang="en-US" smtClean="0"/>
              <a:pPr marL="25400">
                <a:lnSpc>
                  <a:spcPts val="1240"/>
                </a:lnSpc>
              </a:pPr>
              <a:t>‹#›</a:t>
            </a:fld>
            <a:endParaRPr lang="en-US" dirty="0"/>
          </a:p>
        </p:txBody>
      </p:sp>
    </p:spTree>
    <p:extLst>
      <p:ext uri="{BB962C8B-B14F-4D97-AF65-F5344CB8AC3E}">
        <p14:creationId xmlns:p14="http://schemas.microsoft.com/office/powerpoint/2010/main" val="23031045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501770" y="167385"/>
            <a:ext cx="5188458" cy="574040"/>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6302502" y="1345565"/>
            <a:ext cx="5383530" cy="1708785"/>
          </a:xfrm>
          <a:prstGeom prst="rect">
            <a:avLst/>
          </a:prstGeom>
        </p:spPr>
        <p:txBody>
          <a:bodyPr wrap="square" lIns="0" tIns="0" rIns="0" bIns="0">
            <a:spAutoFit/>
          </a:bodyPr>
          <a:lstStyle>
            <a:lvl1pPr>
              <a:defRPr sz="2400" b="1" i="0">
                <a:solidFill>
                  <a:schemeClr val="tx1"/>
                </a:solidFill>
                <a:latin typeface="DejaVu Sans"/>
                <a:cs typeface="DejaVu Sans"/>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11297666" y="6464985"/>
            <a:ext cx="231775" cy="178434"/>
          </a:xfrm>
          <a:prstGeom prst="rect">
            <a:avLst/>
          </a:prstGeom>
        </p:spPr>
        <p:txBody>
          <a:bodyPr wrap="square" lIns="0" tIns="0" rIns="0" bIns="0">
            <a:spAutoFit/>
          </a:bodyPr>
          <a:lstStyle>
            <a:lvl1pPr>
              <a:defRPr sz="1200" b="0" i="0">
                <a:solidFill>
                  <a:srgbClr val="888888"/>
                </a:solidFill>
                <a:latin typeface="DejaVu Sans"/>
                <a:cs typeface="DejaVu Sans"/>
              </a:defRPr>
            </a:lvl1pPr>
          </a:lstStyle>
          <a:p>
            <a:pPr marL="38100">
              <a:lnSpc>
                <a:spcPts val="1240"/>
              </a:lnSpc>
            </a:pPr>
            <a:fld id="{81D60167-4931-47E6-BA6A-407CBD079E47}" type="slidenum">
              <a:rPr spc="-155" dirty="0"/>
              <a:t>‹#›</a:t>
            </a:fld>
            <a:endParaRPr spc="-155" dirty="0"/>
          </a:p>
        </p:txBody>
      </p:sp>
    </p:spTree>
    <p:extLst>
      <p:ext uri="{BB962C8B-B14F-4D97-AF65-F5344CB8AC3E}">
        <p14:creationId xmlns:p14="http://schemas.microsoft.com/office/powerpoint/2010/main" val="3658389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49073" y="185585"/>
            <a:ext cx="10293851" cy="553998"/>
          </a:xfrm>
          <a:prstGeom prst="rect">
            <a:avLst/>
          </a:prstGeom>
        </p:spPr>
        <p:txBody>
          <a:bodyPr wrap="square" lIns="0" tIns="0" rIns="0" bIns="0">
            <a:spAutoFit/>
          </a:bodyPr>
          <a:lstStyle>
            <a:lvl1pPr>
              <a:defRPr sz="3600" b="1" i="0">
                <a:solidFill>
                  <a:schemeClr val="tx1"/>
                </a:solidFill>
                <a:latin typeface="DejaVu Sans"/>
                <a:cs typeface="DejaVu Sans"/>
              </a:defRPr>
            </a:lvl1pPr>
          </a:lstStyle>
          <a:p>
            <a:endParaRPr/>
          </a:p>
        </p:txBody>
      </p:sp>
      <p:sp>
        <p:nvSpPr>
          <p:cNvPr id="3" name="Holder 3"/>
          <p:cNvSpPr>
            <a:spLocks noGrp="1"/>
          </p:cNvSpPr>
          <p:nvPr>
            <p:ph type="body" idx="1"/>
          </p:nvPr>
        </p:nvSpPr>
        <p:spPr>
          <a:xfrm>
            <a:off x="409788" y="1176020"/>
            <a:ext cx="11372425"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7/4/2023</a:t>
            </a:fld>
            <a:endParaRPr lang="en-US"/>
          </a:p>
        </p:txBody>
      </p:sp>
      <p:sp>
        <p:nvSpPr>
          <p:cNvPr id="6" name="Holder 6"/>
          <p:cNvSpPr>
            <a:spLocks noGrp="1"/>
          </p:cNvSpPr>
          <p:nvPr>
            <p:ph type="sldNum" sz="quarter" idx="7"/>
          </p:nvPr>
        </p:nvSpPr>
        <p:spPr>
          <a:xfrm>
            <a:off x="11227409" y="6442064"/>
            <a:ext cx="274320" cy="184666"/>
          </a:xfrm>
          <a:prstGeom prst="rect">
            <a:avLst/>
          </a:prstGeom>
        </p:spPr>
        <p:txBody>
          <a:bodyPr wrap="square" lIns="0" tIns="0" rIns="0" bIns="0">
            <a:spAutoFit/>
          </a:bodyPr>
          <a:lstStyle>
            <a:lvl1pPr>
              <a:defRPr sz="1200" b="0" i="0">
                <a:solidFill>
                  <a:srgbClr val="898989"/>
                </a:solidFill>
                <a:latin typeface="Trebuchet MS"/>
                <a:cs typeface="Trebuchet MS"/>
              </a:defRPr>
            </a:lvl1pPr>
          </a:lstStyle>
          <a:p>
            <a:pPr marL="25400">
              <a:spcBef>
                <a:spcPts val="40"/>
              </a:spcBef>
            </a:pPr>
            <a:fld id="{81D60167-4931-47E6-BA6A-407CBD079E47}" type="slidenum">
              <a:rPr lang="en-US" spc="-25" smtClean="0"/>
              <a:pPr marL="25400">
                <a:spcBef>
                  <a:spcPts val="40"/>
                </a:spcBef>
              </a:pPr>
              <a:t>‹#›</a:t>
            </a:fld>
            <a:endParaRPr lang="en-US" spc="-25" dirty="0"/>
          </a:p>
        </p:txBody>
      </p:sp>
    </p:spTree>
    <p:extLst>
      <p:ext uri="{BB962C8B-B14F-4D97-AF65-F5344CB8AC3E}">
        <p14:creationId xmlns:p14="http://schemas.microsoft.com/office/powerpoint/2010/main" val="2162138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 Id="rId9"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44.gif"/></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gif"/></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4.gif"/></Relationships>
</file>

<file path=ppt/slides/_rels/slide4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slideLayout" Target="../slideLayouts/slideLayout2.xml"/><Relationship Id="rId1" Type="http://schemas.openxmlformats.org/officeDocument/2006/relationships/video" Target="https://www.youtube.com/embed/OgVKvqTItto?feature=oembed" TargetMode="External"/><Relationship Id="rId4" Type="http://schemas.openxmlformats.org/officeDocument/2006/relationships/image" Target="../media/image5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customXml" Target="../ink/ink4.xml"/></Relationships>
</file>

<file path=ppt/slides/_rels/slide5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customXml" Target="../ink/ink6.xml"/><Relationship Id="rId7" Type="http://schemas.openxmlformats.org/officeDocument/2006/relationships/customXml" Target="../ink/ink8.xml"/><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customXml" Target="../ink/ink7.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327" y="0"/>
            <a:ext cx="12192000" cy="6858000"/>
          </a:xfrm>
          <a:custGeom>
            <a:avLst/>
            <a:gdLst/>
            <a:ahLst/>
            <a:cxnLst/>
            <a:rect l="l" t="t" r="r" b="b"/>
            <a:pathLst>
              <a:path w="12192000" h="6858000">
                <a:moveTo>
                  <a:pt x="12191987" y="0"/>
                </a:moveTo>
                <a:lnTo>
                  <a:pt x="7619987" y="0"/>
                </a:lnTo>
                <a:lnTo>
                  <a:pt x="7619987" y="4876800"/>
                </a:lnTo>
                <a:lnTo>
                  <a:pt x="0" y="4876800"/>
                </a:lnTo>
                <a:lnTo>
                  <a:pt x="0" y="6857987"/>
                </a:lnTo>
                <a:lnTo>
                  <a:pt x="12190603" y="6857987"/>
                </a:lnTo>
                <a:lnTo>
                  <a:pt x="12190603" y="4952987"/>
                </a:lnTo>
                <a:lnTo>
                  <a:pt x="12191987" y="4952987"/>
                </a:lnTo>
                <a:lnTo>
                  <a:pt x="12191987" y="0"/>
                </a:lnTo>
                <a:close/>
              </a:path>
            </a:pathLst>
          </a:custGeom>
          <a:solidFill>
            <a:srgbClr val="000000"/>
          </a:solidFill>
        </p:spPr>
        <p:txBody>
          <a:bodyPr wrap="square" lIns="0" tIns="0" rIns="0" bIns="0" rtlCol="0"/>
          <a:lstStyle/>
          <a:p>
            <a:endParaRPr lang="en-US" dirty="0"/>
          </a:p>
        </p:txBody>
      </p:sp>
      <p:sp>
        <p:nvSpPr>
          <p:cNvPr id="4" name="object 4"/>
          <p:cNvSpPr txBox="1"/>
          <p:nvPr/>
        </p:nvSpPr>
        <p:spPr>
          <a:xfrm>
            <a:off x="8237217" y="1869699"/>
            <a:ext cx="3679194" cy="1035540"/>
          </a:xfrm>
          <a:prstGeom prst="rect">
            <a:avLst/>
          </a:prstGeom>
        </p:spPr>
        <p:txBody>
          <a:bodyPr vert="horz" wrap="square" lIns="0" tIns="354965" rIns="0" bIns="0" rtlCol="0">
            <a:spAutoFit/>
          </a:bodyPr>
          <a:lstStyle/>
          <a:p>
            <a:pPr>
              <a:lnSpc>
                <a:spcPct val="100000"/>
              </a:lnSpc>
            </a:pPr>
            <a:endParaRPr sz="4400" dirty="0">
              <a:latin typeface="DejaVu Sans"/>
              <a:cs typeface="DejaVu Sans"/>
            </a:endParaRPr>
          </a:p>
        </p:txBody>
      </p:sp>
      <p:sp>
        <p:nvSpPr>
          <p:cNvPr id="6" name="object 6"/>
          <p:cNvSpPr/>
          <p:nvPr/>
        </p:nvSpPr>
        <p:spPr>
          <a:xfrm>
            <a:off x="0" y="0"/>
            <a:ext cx="7619997" cy="4866405"/>
          </a:xfrm>
          <a:prstGeom prst="rect">
            <a:avLst/>
          </a:prstGeom>
          <a:blipFill>
            <a:blip r:embed="rId2" cstate="print"/>
            <a:stretch>
              <a:fillRect/>
            </a:stretch>
          </a:blipFill>
        </p:spPr>
        <p:txBody>
          <a:bodyPr wrap="square" lIns="0" tIns="0" rIns="0" bIns="0" rtlCol="0"/>
          <a:lstStyle/>
          <a:p>
            <a:endParaRPr/>
          </a:p>
        </p:txBody>
      </p:sp>
      <p:sp>
        <p:nvSpPr>
          <p:cNvPr id="7" name="object 3">
            <a:extLst>
              <a:ext uri="{FF2B5EF4-FFF2-40B4-BE49-F238E27FC236}">
                <a16:creationId xmlns:a16="http://schemas.microsoft.com/office/drawing/2014/main" id="{21752030-FA55-4F81-98F9-38ACF0F91B8C}"/>
              </a:ext>
            </a:extLst>
          </p:cNvPr>
          <p:cNvSpPr txBox="1">
            <a:spLocks/>
          </p:cNvSpPr>
          <p:nvPr/>
        </p:nvSpPr>
        <p:spPr>
          <a:xfrm>
            <a:off x="7825798" y="3390140"/>
            <a:ext cx="4118414" cy="443711"/>
          </a:xfrm>
          <a:prstGeom prst="rect">
            <a:avLst/>
          </a:prstGeom>
        </p:spPr>
        <p:txBody>
          <a:bodyPr vert="horz" wrap="square" lIns="0" tIns="12700" rIns="0" bIns="0" rtlCol="0">
            <a:spAutoFit/>
          </a:bodyPr>
          <a:lstStyle>
            <a:lvl1pPr>
              <a:defRPr sz="4400" b="1" i="0">
                <a:solidFill>
                  <a:schemeClr val="tx1"/>
                </a:solidFill>
                <a:latin typeface="DejaVu Sans"/>
                <a:ea typeface="+mj-ea"/>
                <a:cs typeface="DejaVu Sans"/>
              </a:defRPr>
            </a:lvl1pPr>
          </a:lstStyle>
          <a:p>
            <a:pPr marL="12700">
              <a:spcBef>
                <a:spcPts val="100"/>
              </a:spcBef>
            </a:pPr>
            <a:r>
              <a:rPr lang="en-US" sz="2800" kern="0" dirty="0">
                <a:solidFill>
                  <a:srgbClr val="FFFF00"/>
                </a:solidFill>
              </a:rPr>
              <a:t>AMSCO pg. 108-123</a:t>
            </a:r>
            <a:endParaRPr lang="en-US" sz="2800" kern="0" dirty="0"/>
          </a:p>
        </p:txBody>
      </p:sp>
      <p:sp>
        <p:nvSpPr>
          <p:cNvPr id="8" name="object 3">
            <a:extLst>
              <a:ext uri="{FF2B5EF4-FFF2-40B4-BE49-F238E27FC236}">
                <a16:creationId xmlns:a16="http://schemas.microsoft.com/office/drawing/2014/main" id="{522E6504-D2D0-400E-B720-56709A2D1B07}"/>
              </a:ext>
            </a:extLst>
          </p:cNvPr>
          <p:cNvSpPr txBox="1">
            <a:spLocks/>
          </p:cNvSpPr>
          <p:nvPr/>
        </p:nvSpPr>
        <p:spPr>
          <a:xfrm>
            <a:off x="667500" y="5865386"/>
            <a:ext cx="10508155" cy="766877"/>
          </a:xfrm>
          <a:prstGeom prst="rect">
            <a:avLst/>
          </a:prstGeom>
        </p:spPr>
        <p:txBody>
          <a:bodyPr vert="horz" wrap="square" lIns="0" tIns="12700" rIns="0" bIns="0" rtlCol="0">
            <a:spAutoFit/>
          </a:bodyPr>
          <a:lstStyle>
            <a:lvl1pPr>
              <a:defRPr sz="4400" b="1" i="0">
                <a:solidFill>
                  <a:schemeClr val="tx1"/>
                </a:solidFill>
                <a:latin typeface="DejaVu Sans"/>
                <a:ea typeface="+mj-ea"/>
                <a:cs typeface="DejaVu Sans"/>
              </a:defRPr>
            </a:lvl1pPr>
          </a:lstStyle>
          <a:p>
            <a:pPr marL="12700">
              <a:spcBef>
                <a:spcPts val="100"/>
              </a:spcBef>
            </a:pPr>
            <a:endParaRPr lang="en-US" sz="4900" kern="0" dirty="0"/>
          </a:p>
        </p:txBody>
      </p:sp>
      <p:sp>
        <p:nvSpPr>
          <p:cNvPr id="9" name="TextBox 8">
            <a:extLst>
              <a:ext uri="{FF2B5EF4-FFF2-40B4-BE49-F238E27FC236}">
                <a16:creationId xmlns:a16="http://schemas.microsoft.com/office/drawing/2014/main" id="{0EB77BB6-B6A2-45DF-8078-8F8AF8665C55}"/>
              </a:ext>
            </a:extLst>
          </p:cNvPr>
          <p:cNvSpPr txBox="1"/>
          <p:nvPr/>
        </p:nvSpPr>
        <p:spPr>
          <a:xfrm>
            <a:off x="47872" y="5338844"/>
            <a:ext cx="12057029" cy="707886"/>
          </a:xfrm>
          <a:prstGeom prst="rect">
            <a:avLst/>
          </a:prstGeom>
          <a:noFill/>
        </p:spPr>
        <p:txBody>
          <a:bodyPr wrap="square" rtlCol="0">
            <a:spAutoFit/>
          </a:bodyPr>
          <a:lstStyle/>
          <a:p>
            <a:r>
              <a:rPr lang="en-US" sz="4000" b="1" dirty="0">
                <a:solidFill>
                  <a:srgbClr val="FFFF00"/>
                </a:solidFill>
              </a:rPr>
              <a:t>Topic 2.2 </a:t>
            </a:r>
            <a:r>
              <a:rPr lang="en-US" sz="3400" b="1" dirty="0">
                <a:solidFill>
                  <a:srgbClr val="FFFF00"/>
                </a:solidFill>
              </a:rPr>
              <a:t>Congress: Structures, Powers, &amp; Functions of Congress</a:t>
            </a:r>
            <a:endParaRPr lang="en-US" sz="3400" b="1" dirty="0"/>
          </a:p>
        </p:txBody>
      </p:sp>
      <p:sp>
        <p:nvSpPr>
          <p:cNvPr id="10" name="object 6">
            <a:extLst>
              <a:ext uri="{FF2B5EF4-FFF2-40B4-BE49-F238E27FC236}">
                <a16:creationId xmlns:a16="http://schemas.microsoft.com/office/drawing/2014/main" id="{9450F0C5-2A75-4B66-B494-D3D321670096}"/>
              </a:ext>
            </a:extLst>
          </p:cNvPr>
          <p:cNvSpPr txBox="1"/>
          <p:nvPr/>
        </p:nvSpPr>
        <p:spPr>
          <a:xfrm>
            <a:off x="7685301" y="4062178"/>
            <a:ext cx="4419600" cy="1050929"/>
          </a:xfrm>
          <a:prstGeom prst="rect">
            <a:avLst/>
          </a:prstGeom>
        </p:spPr>
        <p:txBody>
          <a:bodyPr vert="horz" wrap="square" lIns="0" tIns="354965" rIns="0" bIns="0" rtlCol="0">
            <a:spAutoFit/>
          </a:bodyPr>
          <a:lstStyle/>
          <a:p>
            <a:pPr marL="635" algn="ctr">
              <a:lnSpc>
                <a:spcPct val="100000"/>
              </a:lnSpc>
              <a:spcBef>
                <a:spcPts val="600"/>
              </a:spcBef>
            </a:pPr>
            <a:r>
              <a:rPr lang="en-US" sz="2000" b="1" dirty="0">
                <a:solidFill>
                  <a:srgbClr val="FFFF00"/>
                </a:solidFill>
                <a:latin typeface="DejaVu Sans"/>
                <a:cs typeface="DejaVu Sans"/>
              </a:rPr>
              <a:t>Required Document:</a:t>
            </a:r>
          </a:p>
          <a:p>
            <a:pPr marL="635" algn="ctr">
              <a:lnSpc>
                <a:spcPct val="100000"/>
              </a:lnSpc>
              <a:spcBef>
                <a:spcPts val="600"/>
              </a:spcBef>
            </a:pPr>
            <a:r>
              <a:rPr lang="en-US" sz="2000" b="1" i="1" dirty="0">
                <a:solidFill>
                  <a:srgbClr val="FFFF00"/>
                </a:solidFill>
                <a:latin typeface="DejaVu Sans"/>
                <a:cs typeface="DejaVu Sans"/>
              </a:rPr>
              <a:t>The Constitution</a:t>
            </a:r>
          </a:p>
        </p:txBody>
      </p:sp>
      <p:sp>
        <p:nvSpPr>
          <p:cNvPr id="13" name="object 5">
            <a:extLst>
              <a:ext uri="{FF2B5EF4-FFF2-40B4-BE49-F238E27FC236}">
                <a16:creationId xmlns:a16="http://schemas.microsoft.com/office/drawing/2014/main" id="{33C49946-4A4D-4CF9-AAF5-64E1F53AC0B2}"/>
              </a:ext>
            </a:extLst>
          </p:cNvPr>
          <p:cNvSpPr txBox="1">
            <a:spLocks/>
          </p:cNvSpPr>
          <p:nvPr/>
        </p:nvSpPr>
        <p:spPr>
          <a:xfrm>
            <a:off x="7735410" y="0"/>
            <a:ext cx="4419600" cy="3089948"/>
          </a:xfrm>
          <a:prstGeom prst="rect">
            <a:avLst/>
          </a:prstGeom>
        </p:spPr>
        <p:txBody>
          <a:bodyPr vert="horz" wrap="square" lIns="0" tIns="12065" rIns="0" bIns="0" rtlCol="0">
            <a:spAutoFit/>
          </a:bodyPr>
          <a:lstStyle>
            <a:lvl1pPr>
              <a:defRPr sz="4400" b="1" i="0">
                <a:solidFill>
                  <a:schemeClr val="tx1"/>
                </a:solidFill>
                <a:latin typeface="DejaVu Sans"/>
                <a:ea typeface="+mj-ea"/>
                <a:cs typeface="DejaVu Sans"/>
              </a:defRPr>
            </a:lvl1pPr>
          </a:lstStyle>
          <a:p>
            <a:pPr marL="12700" algn="ctr">
              <a:spcBef>
                <a:spcPts val="95"/>
              </a:spcBef>
            </a:pPr>
            <a:r>
              <a:rPr lang="en-US" sz="4000" kern="0">
                <a:solidFill>
                  <a:srgbClr val="FFFF00"/>
                </a:solidFill>
              </a:rPr>
              <a:t>UNIT 2 Interactions Among Branches of Government</a:t>
            </a:r>
            <a:endParaRPr lang="en-US" sz="4000" kern="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118" y="0"/>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951705"/>
          </a:solidFill>
        </p:spPr>
        <p:txBody>
          <a:bodyPr wrap="square" lIns="0" tIns="0" rIns="0" bIns="0" rtlCol="0"/>
          <a:lstStyle/>
          <a:p>
            <a:endParaRPr/>
          </a:p>
        </p:txBody>
      </p:sp>
      <p:sp>
        <p:nvSpPr>
          <p:cNvPr id="4" name="object 4"/>
          <p:cNvSpPr/>
          <p:nvPr/>
        </p:nvSpPr>
        <p:spPr>
          <a:xfrm>
            <a:off x="0" y="355601"/>
            <a:ext cx="12190614" cy="6502398"/>
          </a:xfrm>
          <a:prstGeom prst="rect">
            <a:avLst/>
          </a:prstGeom>
          <a:blipFill>
            <a:blip r:embed="rId2" cstate="print"/>
            <a:stretch>
              <a:fillRect/>
            </a:stretch>
          </a:blipFill>
        </p:spPr>
        <p:txBody>
          <a:bodyPr wrap="square" lIns="0" tIns="0" rIns="0" bIns="0" rtlCol="0"/>
          <a:lstStyle/>
          <a:p>
            <a:endParaRPr dirty="0"/>
          </a:p>
        </p:txBody>
      </p:sp>
      <p:sp>
        <p:nvSpPr>
          <p:cNvPr id="6" name="object 6"/>
          <p:cNvSpPr txBox="1">
            <a:spLocks noGrp="1"/>
          </p:cNvSpPr>
          <p:nvPr>
            <p:ph type="title"/>
          </p:nvPr>
        </p:nvSpPr>
        <p:spPr>
          <a:xfrm>
            <a:off x="1472650" y="33214"/>
            <a:ext cx="10717964" cy="1182375"/>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FFFFFF"/>
                </a:solidFill>
                <a:latin typeface="Nimbus Sans L"/>
                <a:cs typeface="Nimbus Sans L"/>
              </a:rPr>
              <a:t>SENATE</a:t>
            </a:r>
            <a:r>
              <a:rPr lang="en-US" sz="4800" dirty="0">
                <a:solidFill>
                  <a:srgbClr val="FFFFFF"/>
                </a:solidFill>
                <a:latin typeface="Nimbus Sans L"/>
                <a:cs typeface="Nimbus Sans L"/>
              </a:rPr>
              <a:t> </a:t>
            </a:r>
            <a:r>
              <a:rPr lang="en-US" sz="3200" dirty="0">
                <a:solidFill>
                  <a:srgbClr val="FFFFFF"/>
                </a:solidFill>
                <a:latin typeface="Nimbus Sans L"/>
                <a:cs typeface="Nimbus Sans L"/>
              </a:rPr>
              <a:t>August Body- marked by </a:t>
            </a:r>
            <a:r>
              <a:rPr lang="en-US" sz="2800" dirty="0">
                <a:solidFill>
                  <a:srgbClr val="FFFFFF"/>
                </a:solidFill>
                <a:latin typeface="Nimbus Sans L"/>
                <a:cs typeface="Nimbus Sans L"/>
              </a:rPr>
              <a:t>MAJESTIC DIGNITY OR GRANDEUR (upper house)</a:t>
            </a:r>
            <a:endParaRPr sz="3600" dirty="0">
              <a:latin typeface="Nimbus Sans L"/>
              <a:cs typeface="Nimbus Sans L"/>
            </a:endParaRPr>
          </a:p>
        </p:txBody>
      </p:sp>
      <p:sp>
        <p:nvSpPr>
          <p:cNvPr id="8" name="object 8"/>
          <p:cNvSpPr/>
          <p:nvPr/>
        </p:nvSpPr>
        <p:spPr>
          <a:xfrm>
            <a:off x="0" y="4866932"/>
            <a:ext cx="2088620" cy="1944397"/>
          </a:xfrm>
          <a:prstGeom prst="rect">
            <a:avLst/>
          </a:prstGeom>
          <a:blipFill>
            <a:blip r:embed="rId3" cstate="print"/>
            <a:stretch>
              <a:fillRect/>
            </a:stretch>
          </a:blipFill>
        </p:spPr>
        <p:txBody>
          <a:bodyPr wrap="square" lIns="0" tIns="0" rIns="0" bIns="0" rtlCol="0"/>
          <a:lstStyle/>
          <a:p>
            <a:endParaRPr/>
          </a:p>
        </p:txBody>
      </p:sp>
      <p:sp>
        <p:nvSpPr>
          <p:cNvPr id="9" name="object 9"/>
          <p:cNvSpPr txBox="1">
            <a:spLocks noGrp="1"/>
          </p:cNvSpPr>
          <p:nvPr>
            <p:ph sz="half" idx="3"/>
          </p:nvPr>
        </p:nvSpPr>
        <p:spPr>
          <a:xfrm>
            <a:off x="6165450" y="1664677"/>
            <a:ext cx="5965599" cy="4696157"/>
          </a:xfrm>
          <a:prstGeom prst="rect">
            <a:avLst/>
          </a:prstGeom>
        </p:spPr>
        <p:txBody>
          <a:bodyPr vert="horz" wrap="square" lIns="0" tIns="12700" rIns="0" bIns="0" rtlCol="0">
            <a:spAutoFit/>
          </a:bodyPr>
          <a:lstStyle/>
          <a:p>
            <a:pPr marL="12700">
              <a:lnSpc>
                <a:spcPts val="2840"/>
              </a:lnSpc>
              <a:spcBef>
                <a:spcPts val="100"/>
              </a:spcBef>
            </a:pPr>
            <a:r>
              <a:rPr dirty="0"/>
              <a:t>MAJORITY LEADER</a:t>
            </a:r>
          </a:p>
          <a:p>
            <a:pPr marL="298450" indent="-285750">
              <a:lnSpc>
                <a:spcPts val="2360"/>
              </a:lnSpc>
              <a:buFont typeface="Nimbus Sans L"/>
              <a:buChar char="•"/>
              <a:tabLst>
                <a:tab pos="297815" algn="l"/>
                <a:tab pos="298450" algn="l"/>
              </a:tabLst>
            </a:pPr>
            <a:r>
              <a:rPr sz="2000" dirty="0"/>
              <a:t>True leader in Senate</a:t>
            </a:r>
          </a:p>
          <a:p>
            <a:pPr marL="291465" marR="160020" indent="-279400">
              <a:lnSpc>
                <a:spcPct val="100000"/>
              </a:lnSpc>
              <a:buFont typeface="Nimbus Sans L"/>
              <a:buChar char="•"/>
              <a:tabLst>
                <a:tab pos="297815" algn="l"/>
                <a:tab pos="298450" algn="l"/>
              </a:tabLst>
            </a:pPr>
            <a:r>
              <a:rPr sz="2000" dirty="0"/>
              <a:t>Recognized ﬁrst for all debates – w/power to  ﬁlibuster, this gives Majority Leader strong  inﬂuence on bills</a:t>
            </a:r>
          </a:p>
          <a:p>
            <a:pPr marL="298450" indent="-285750">
              <a:lnSpc>
                <a:spcPct val="100000"/>
              </a:lnSpc>
              <a:buFont typeface="Nimbus Sans L"/>
              <a:buChar char="•"/>
              <a:tabLst>
                <a:tab pos="297815" algn="l"/>
                <a:tab pos="298450" algn="l"/>
              </a:tabLst>
            </a:pPr>
            <a:r>
              <a:rPr sz="2000" dirty="0"/>
              <a:t>True leader of majority party</a:t>
            </a:r>
          </a:p>
          <a:p>
            <a:pPr marL="298450" indent="-285750">
              <a:lnSpc>
                <a:spcPct val="100000"/>
              </a:lnSpc>
              <a:buFont typeface="Nimbus Sans L"/>
              <a:buChar char="•"/>
              <a:tabLst>
                <a:tab pos="297815" algn="l"/>
                <a:tab pos="298450" algn="l"/>
              </a:tabLst>
            </a:pPr>
            <a:r>
              <a:rPr sz="2000" dirty="0"/>
              <a:t>Inﬂuences commi</a:t>
            </a:r>
            <a:r>
              <a:rPr lang="en-US" sz="2000" dirty="0"/>
              <a:t>tt</a:t>
            </a:r>
            <a:r>
              <a:rPr sz="2000" dirty="0"/>
              <a:t>ee assignments of senators</a:t>
            </a:r>
          </a:p>
          <a:p>
            <a:pPr marL="291465" marR="5080" indent="-279400">
              <a:lnSpc>
                <a:spcPct val="100000"/>
              </a:lnSpc>
              <a:buFont typeface="Nimbus Sans L"/>
              <a:buChar char="•"/>
              <a:tabLst>
                <a:tab pos="297815" algn="l"/>
                <a:tab pos="298450" algn="l"/>
              </a:tabLst>
            </a:pPr>
            <a:r>
              <a:rPr sz="2000" dirty="0"/>
              <a:t>Inﬂuences Senate agenda, along with Minority  Leader</a:t>
            </a:r>
          </a:p>
          <a:p>
            <a:pPr marL="298450" indent="-285750">
              <a:lnSpc>
                <a:spcPct val="100000"/>
              </a:lnSpc>
              <a:buFont typeface="Nimbus Sans L"/>
              <a:buChar char="•"/>
              <a:tabLst>
                <a:tab pos="297815" algn="l"/>
                <a:tab pos="298450" algn="l"/>
              </a:tabLst>
            </a:pPr>
            <a:r>
              <a:rPr sz="2000" dirty="0"/>
              <a:t>Informal powers, e.g., of using the media</a:t>
            </a:r>
          </a:p>
          <a:p>
            <a:pPr marL="12700">
              <a:lnSpc>
                <a:spcPct val="100000"/>
              </a:lnSpc>
            </a:pPr>
            <a:r>
              <a:rPr sz="2100" dirty="0"/>
              <a:t>MINORITY LEADER AND PARTY WHIPS</a:t>
            </a:r>
          </a:p>
          <a:p>
            <a:pPr marL="298450" indent="-285750">
              <a:lnSpc>
                <a:spcPct val="100000"/>
              </a:lnSpc>
              <a:spcBef>
                <a:spcPts val="20"/>
              </a:spcBef>
              <a:buFont typeface="Nimbus Sans L"/>
              <a:buChar char="•"/>
              <a:tabLst>
                <a:tab pos="297815" algn="l"/>
                <a:tab pos="298450" algn="l"/>
              </a:tabLst>
            </a:pPr>
            <a:r>
              <a:rPr sz="2000" dirty="0"/>
              <a:t>Same as House</a:t>
            </a:r>
          </a:p>
        </p:txBody>
      </p:sp>
      <p:pic>
        <p:nvPicPr>
          <p:cNvPr id="2050" name="Picture 2" descr="Amazon.com: Republican Elephant Sticker RNC Logo Election Bumper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045" y="102993"/>
            <a:ext cx="1169078" cy="1042818"/>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7"/>
          <p:cNvSpPr txBox="1"/>
          <p:nvPr/>
        </p:nvSpPr>
        <p:spPr>
          <a:xfrm>
            <a:off x="1472650" y="1664677"/>
            <a:ext cx="4577965" cy="3570208"/>
          </a:xfrm>
          <a:prstGeom prst="rect">
            <a:avLst/>
          </a:prstGeom>
        </p:spPr>
        <p:txBody>
          <a:bodyPr vert="horz" wrap="square" lIns="0" tIns="12700" rIns="0" bIns="0" rtlCol="0">
            <a:spAutoFit/>
          </a:bodyPr>
          <a:lstStyle/>
          <a:p>
            <a:pPr marL="12700">
              <a:lnSpc>
                <a:spcPts val="2840"/>
              </a:lnSpc>
              <a:spcBef>
                <a:spcPts val="100"/>
              </a:spcBef>
            </a:pPr>
            <a:r>
              <a:rPr sz="2400" b="1" dirty="0">
                <a:solidFill>
                  <a:srgbClr val="FFFFFF"/>
                </a:solidFill>
                <a:latin typeface="DejaVu Sans"/>
                <a:cs typeface="DejaVu Sans"/>
              </a:rPr>
              <a:t>PRESIDENT OF THE SENATE</a:t>
            </a:r>
            <a:endParaRPr sz="2400" dirty="0">
              <a:latin typeface="DejaVu Sans"/>
              <a:cs typeface="DejaVu Sans"/>
            </a:endParaRPr>
          </a:p>
          <a:p>
            <a:pPr marL="349250" indent="-323850">
              <a:lnSpc>
                <a:spcPts val="2360"/>
              </a:lnSpc>
              <a:buFont typeface="Nimbus Roman No9 L"/>
              <a:buChar char="•"/>
              <a:tabLst>
                <a:tab pos="348615" algn="l"/>
                <a:tab pos="349250" algn="l"/>
              </a:tabLst>
            </a:pPr>
            <a:r>
              <a:rPr sz="2000" b="1" dirty="0">
                <a:solidFill>
                  <a:srgbClr val="FFFFFF"/>
                </a:solidFill>
                <a:latin typeface="DejaVu Sans"/>
                <a:cs typeface="DejaVu Sans"/>
              </a:rPr>
              <a:t>Vice President of the U.S.</a:t>
            </a:r>
            <a:endParaRPr sz="2000" dirty="0">
              <a:latin typeface="DejaVu Sans"/>
              <a:cs typeface="DejaVu Sans"/>
            </a:endParaRPr>
          </a:p>
          <a:p>
            <a:pPr marL="349250" indent="-323850">
              <a:lnSpc>
                <a:spcPct val="100000"/>
              </a:lnSpc>
              <a:buFont typeface="Nimbus Roman No9 L"/>
              <a:buChar char="•"/>
              <a:tabLst>
                <a:tab pos="348615" algn="l"/>
                <a:tab pos="349250" algn="l"/>
              </a:tabLst>
            </a:pPr>
            <a:r>
              <a:rPr sz="2000" b="1" dirty="0">
                <a:solidFill>
                  <a:srgbClr val="FFFFFF"/>
                </a:solidFill>
                <a:latin typeface="DejaVu Sans"/>
                <a:cs typeface="DejaVu Sans"/>
              </a:rPr>
              <a:t>Presides over Senate</a:t>
            </a:r>
            <a:endParaRPr sz="2000" dirty="0">
              <a:latin typeface="DejaVu Sans"/>
              <a:cs typeface="DejaVu Sans"/>
            </a:endParaRPr>
          </a:p>
          <a:p>
            <a:pPr marL="349250" indent="-323850">
              <a:lnSpc>
                <a:spcPct val="100000"/>
              </a:lnSpc>
              <a:buFont typeface="Nimbus Roman No9 L"/>
              <a:buChar char="•"/>
              <a:tabLst>
                <a:tab pos="348615" algn="l"/>
                <a:tab pos="349250" algn="l"/>
              </a:tabLst>
            </a:pPr>
            <a:r>
              <a:rPr sz="2000" b="1" dirty="0">
                <a:solidFill>
                  <a:srgbClr val="FFFFFF"/>
                </a:solidFill>
                <a:latin typeface="DejaVu Sans"/>
                <a:cs typeface="DejaVu Sans"/>
              </a:rPr>
              <a:t>Votes in case of ties</a:t>
            </a:r>
            <a:endParaRPr sz="2000" dirty="0">
              <a:latin typeface="DejaVu Sans"/>
              <a:cs typeface="DejaVu Sans"/>
            </a:endParaRPr>
          </a:p>
          <a:p>
            <a:pPr marL="349250" indent="-323850">
              <a:lnSpc>
                <a:spcPct val="100000"/>
              </a:lnSpc>
              <a:buFont typeface="Nimbus Roman No9 L"/>
              <a:buChar char="•"/>
              <a:tabLst>
                <a:tab pos="348615" algn="l"/>
                <a:tab pos="349250" algn="l"/>
              </a:tabLst>
            </a:pPr>
            <a:r>
              <a:rPr sz="2000" b="1" dirty="0">
                <a:solidFill>
                  <a:srgbClr val="FFFFFF"/>
                </a:solidFill>
                <a:latin typeface="DejaVu Sans"/>
                <a:cs typeface="DejaVu Sans"/>
              </a:rPr>
              <a:t>Ceremonial job</a:t>
            </a:r>
            <a:r>
              <a:rPr lang="en-US" sz="2000" b="1" dirty="0">
                <a:solidFill>
                  <a:srgbClr val="FFFFFF"/>
                </a:solidFill>
                <a:latin typeface="DejaVu Sans"/>
                <a:cs typeface="DejaVu Sans"/>
              </a:rPr>
              <a:t> (honorific)</a:t>
            </a:r>
            <a:endParaRPr sz="2000" dirty="0">
              <a:latin typeface="DejaVu Sans"/>
              <a:cs typeface="DejaVu Sans"/>
            </a:endParaRPr>
          </a:p>
          <a:p>
            <a:pPr>
              <a:lnSpc>
                <a:spcPct val="100000"/>
              </a:lnSpc>
              <a:spcBef>
                <a:spcPts val="10"/>
              </a:spcBef>
              <a:buClr>
                <a:srgbClr val="FFFFFF"/>
              </a:buClr>
              <a:buFont typeface="Nimbus Roman No9 L"/>
              <a:buChar char="•"/>
            </a:pPr>
            <a:endParaRPr sz="2050" dirty="0">
              <a:latin typeface="DejaVu Sans"/>
              <a:cs typeface="DejaVu Sans"/>
            </a:endParaRPr>
          </a:p>
          <a:p>
            <a:pPr marL="12700">
              <a:lnSpc>
                <a:spcPct val="100000"/>
              </a:lnSpc>
            </a:pPr>
            <a:r>
              <a:rPr sz="2400" b="1" dirty="0">
                <a:solidFill>
                  <a:srgbClr val="FFFFFF"/>
                </a:solidFill>
                <a:latin typeface="DejaVu Sans"/>
                <a:cs typeface="DejaVu Sans"/>
              </a:rPr>
              <a:t>PRESIDENT PRO TEMPORE</a:t>
            </a:r>
            <a:endParaRPr sz="2400" dirty="0">
              <a:latin typeface="DejaVu Sans"/>
              <a:cs typeface="DejaVu Sans"/>
            </a:endParaRPr>
          </a:p>
          <a:p>
            <a:pPr marL="349250" indent="-323850">
              <a:lnSpc>
                <a:spcPct val="100000"/>
              </a:lnSpc>
              <a:spcBef>
                <a:spcPts val="20"/>
              </a:spcBef>
              <a:buFont typeface="Nimbus Roman No9 L"/>
              <a:buChar char="•"/>
              <a:tabLst>
                <a:tab pos="348615" algn="l"/>
                <a:tab pos="349250" algn="l"/>
              </a:tabLst>
            </a:pPr>
            <a:r>
              <a:rPr sz="2000" b="1" dirty="0">
                <a:solidFill>
                  <a:srgbClr val="FFFFFF"/>
                </a:solidFill>
                <a:latin typeface="DejaVu Sans"/>
                <a:cs typeface="DejaVu Sans"/>
              </a:rPr>
              <a:t>Ceremonial job</a:t>
            </a:r>
            <a:r>
              <a:rPr lang="en-US" sz="2000" b="1" dirty="0">
                <a:solidFill>
                  <a:srgbClr val="FFFFFF"/>
                </a:solidFill>
                <a:latin typeface="DejaVu Sans"/>
                <a:cs typeface="DejaVu Sans"/>
              </a:rPr>
              <a:t>/(honorific)</a:t>
            </a:r>
            <a:endParaRPr sz="2000" dirty="0">
              <a:latin typeface="DejaVu Sans"/>
              <a:cs typeface="DejaVu Sans"/>
            </a:endParaRPr>
          </a:p>
          <a:p>
            <a:pPr marL="349250" indent="-323850">
              <a:lnSpc>
                <a:spcPct val="100000"/>
              </a:lnSpc>
              <a:buFont typeface="Nimbus Roman No9 L"/>
              <a:buChar char="•"/>
              <a:tabLst>
                <a:tab pos="348615" algn="l"/>
                <a:tab pos="349250" algn="l"/>
              </a:tabLst>
            </a:pPr>
            <a:r>
              <a:rPr sz="2000" b="1" dirty="0">
                <a:solidFill>
                  <a:srgbClr val="FFFFFF"/>
                </a:solidFill>
                <a:latin typeface="DejaVu Sans"/>
                <a:cs typeface="DejaVu Sans"/>
              </a:rPr>
              <a:t>Presides in absence of V.P.</a:t>
            </a:r>
            <a:endParaRPr sz="2000" dirty="0">
              <a:latin typeface="DejaVu Sans"/>
              <a:cs typeface="DejaVu Sans"/>
            </a:endParaRPr>
          </a:p>
          <a:p>
            <a:pPr marL="349250" indent="-323850">
              <a:lnSpc>
                <a:spcPct val="100000"/>
              </a:lnSpc>
              <a:buFont typeface="Nimbus Roman No9 L"/>
              <a:buChar char="•"/>
              <a:tabLst>
                <a:tab pos="348615" algn="l"/>
                <a:tab pos="349250" algn="l"/>
              </a:tabLst>
            </a:pPr>
            <a:r>
              <a:rPr sz="2000" b="1" dirty="0">
                <a:solidFill>
                  <a:srgbClr val="FFFFFF"/>
                </a:solidFill>
                <a:latin typeface="DejaVu Sans"/>
                <a:cs typeface="DejaVu Sans"/>
              </a:rPr>
              <a:t>Fourth in line for presidency</a:t>
            </a:r>
            <a:endParaRPr sz="2000" dirty="0">
              <a:latin typeface="DejaVu Sans"/>
              <a:cs typeface="DejaVu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0" y="0"/>
              <a:ext cx="12190614" cy="68579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0"/>
              <a:ext cx="12190614" cy="144225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182091" y="133003"/>
              <a:ext cx="7818120" cy="117625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0" y="1"/>
              <a:ext cx="12192000" cy="1450975"/>
            </a:xfrm>
            <a:custGeom>
              <a:avLst/>
              <a:gdLst/>
              <a:ahLst/>
              <a:cxnLst/>
              <a:rect l="l" t="t" r="r" b="b"/>
              <a:pathLst>
                <a:path w="12192000" h="1450975">
                  <a:moveTo>
                    <a:pt x="12191997" y="0"/>
                  </a:moveTo>
                  <a:lnTo>
                    <a:pt x="0" y="0"/>
                  </a:lnTo>
                  <a:lnTo>
                    <a:pt x="0" y="1450975"/>
                  </a:lnTo>
                  <a:lnTo>
                    <a:pt x="12191997" y="1450975"/>
                  </a:lnTo>
                  <a:lnTo>
                    <a:pt x="12191997" y="0"/>
                  </a:lnTo>
                  <a:close/>
                </a:path>
              </a:pathLst>
            </a:custGeom>
            <a:solidFill>
              <a:srgbClr val="FFFFFF"/>
            </a:solidFill>
          </p:spPr>
          <p:txBody>
            <a:bodyPr wrap="square" lIns="0" tIns="0" rIns="0" bIns="0" rtlCol="0"/>
            <a:lstStyle/>
            <a:p>
              <a:endParaRPr/>
            </a:p>
          </p:txBody>
        </p:sp>
      </p:grpSp>
      <p:sp>
        <p:nvSpPr>
          <p:cNvPr id="7" name="object 7"/>
          <p:cNvSpPr txBox="1">
            <a:spLocks noGrp="1"/>
          </p:cNvSpPr>
          <p:nvPr>
            <p:ph type="title"/>
          </p:nvPr>
        </p:nvSpPr>
        <p:spPr>
          <a:xfrm>
            <a:off x="2181405" y="164148"/>
            <a:ext cx="7834630" cy="1120140"/>
          </a:xfrm>
          <a:prstGeom prst="rect">
            <a:avLst/>
          </a:prstGeom>
        </p:spPr>
        <p:txBody>
          <a:bodyPr vert="horz" wrap="square" lIns="0" tIns="33020" rIns="0" bIns="0" rtlCol="0">
            <a:spAutoFit/>
          </a:bodyPr>
          <a:lstStyle/>
          <a:p>
            <a:pPr marL="969644" marR="30480" indent="-932180">
              <a:lnSpc>
                <a:spcPts val="4300"/>
              </a:lnSpc>
              <a:spcBef>
                <a:spcPts val="260"/>
              </a:spcBef>
              <a:tabLst>
                <a:tab pos="2849880" algn="l"/>
                <a:tab pos="4120515" algn="l"/>
                <a:tab pos="5356860" algn="l"/>
              </a:tabLst>
            </a:pPr>
            <a:r>
              <a:rPr sz="3600" dirty="0">
                <a:solidFill>
                  <a:srgbClr val="FF0000"/>
                </a:solidFill>
                <a:latin typeface="Nimbus Sans L"/>
                <a:cs typeface="Nimbus Sans L"/>
              </a:rPr>
              <a:t>11</a:t>
            </a:r>
            <a:r>
              <a:rPr sz="3600" spc="-5" dirty="0">
                <a:solidFill>
                  <a:srgbClr val="FF0000"/>
                </a:solidFill>
                <a:latin typeface="Nimbus Sans L"/>
                <a:cs typeface="Nimbus Sans L"/>
              </a:rPr>
              <a:t>6</a:t>
            </a:r>
            <a:r>
              <a:rPr sz="3600" spc="-7" baseline="25462" dirty="0">
                <a:solidFill>
                  <a:srgbClr val="FF2600"/>
                </a:solidFill>
                <a:latin typeface="Nimbus Sans L"/>
                <a:cs typeface="Nimbus Sans L"/>
              </a:rPr>
              <a:t>th</a:t>
            </a:r>
            <a:r>
              <a:rPr sz="3600" spc="494" baseline="25462" dirty="0">
                <a:solidFill>
                  <a:srgbClr val="FF2600"/>
                </a:solidFill>
                <a:latin typeface="Nimbus Sans L"/>
                <a:cs typeface="Nimbus Sans L"/>
              </a:rPr>
              <a:t> </a:t>
            </a:r>
            <a:r>
              <a:rPr sz="3600" dirty="0">
                <a:solidFill>
                  <a:srgbClr val="FF0000"/>
                </a:solidFill>
                <a:latin typeface="Nimbus Sans L"/>
                <a:cs typeface="Nimbus Sans L"/>
              </a:rPr>
              <a:t>C</a:t>
            </a:r>
            <a:r>
              <a:rPr sz="3600" spc="-10" dirty="0">
                <a:solidFill>
                  <a:srgbClr val="FF0000"/>
                </a:solidFill>
                <a:latin typeface="Nimbus Sans L"/>
                <a:cs typeface="Nimbus Sans L"/>
              </a:rPr>
              <a:t>ong</a:t>
            </a:r>
            <a:r>
              <a:rPr sz="3600" dirty="0">
                <a:solidFill>
                  <a:srgbClr val="FF0000"/>
                </a:solidFill>
                <a:latin typeface="Nimbus Sans L"/>
                <a:cs typeface="Nimbus Sans L"/>
              </a:rPr>
              <a:t>ress</a:t>
            </a:r>
            <a:r>
              <a:rPr sz="3600" spc="-5" dirty="0">
                <a:solidFill>
                  <a:srgbClr val="FF0000"/>
                </a:solidFill>
                <a:latin typeface="Nimbus Sans L"/>
                <a:cs typeface="Nimbus Sans L"/>
              </a:rPr>
              <a:t> </a:t>
            </a:r>
            <a:r>
              <a:rPr sz="3600" dirty="0">
                <a:solidFill>
                  <a:srgbClr val="FF0000"/>
                </a:solidFill>
                <a:latin typeface="Nimbus Sans L"/>
                <a:cs typeface="Nimbus Sans L"/>
              </a:rPr>
              <a:t>-</a:t>
            </a:r>
            <a:r>
              <a:rPr sz="3600" spc="-5" dirty="0">
                <a:solidFill>
                  <a:srgbClr val="FF0000"/>
                </a:solidFill>
                <a:latin typeface="Nimbus Sans L"/>
                <a:cs typeface="Nimbus Sans L"/>
              </a:rPr>
              <a:t> </a:t>
            </a:r>
            <a:r>
              <a:rPr sz="3600" dirty="0">
                <a:solidFill>
                  <a:srgbClr val="FF0000"/>
                </a:solidFill>
                <a:latin typeface="Nimbus Sans L"/>
                <a:cs typeface="Nimbus Sans L"/>
              </a:rPr>
              <a:t>Se</a:t>
            </a:r>
            <a:r>
              <a:rPr sz="3600" spc="-10" dirty="0">
                <a:solidFill>
                  <a:srgbClr val="FF0000"/>
                </a:solidFill>
                <a:latin typeface="Nimbus Sans L"/>
                <a:cs typeface="Nimbus Sans L"/>
              </a:rPr>
              <a:t>n</a:t>
            </a:r>
            <a:r>
              <a:rPr sz="3600" dirty="0">
                <a:solidFill>
                  <a:srgbClr val="FF0000"/>
                </a:solidFill>
                <a:latin typeface="Nimbus Sans L"/>
                <a:cs typeface="Nimbus Sans L"/>
              </a:rPr>
              <a:t>ate	</a:t>
            </a:r>
            <a:r>
              <a:rPr sz="3600" spc="-10" dirty="0">
                <a:solidFill>
                  <a:srgbClr val="FF0000"/>
                </a:solidFill>
                <a:latin typeface="Nimbus Sans L"/>
                <a:cs typeface="Nimbus Sans L"/>
              </a:rPr>
              <a:t>L</a:t>
            </a:r>
            <a:r>
              <a:rPr sz="3600" dirty="0">
                <a:solidFill>
                  <a:srgbClr val="FF0000"/>
                </a:solidFill>
                <a:latin typeface="Nimbus Sans L"/>
                <a:cs typeface="Nimbus Sans L"/>
              </a:rPr>
              <a:t>ea</a:t>
            </a:r>
            <a:r>
              <a:rPr sz="3600" spc="-10" dirty="0">
                <a:solidFill>
                  <a:srgbClr val="FF0000"/>
                </a:solidFill>
                <a:latin typeface="Nimbus Sans L"/>
                <a:cs typeface="Nimbus Sans L"/>
              </a:rPr>
              <a:t>d</a:t>
            </a:r>
            <a:r>
              <a:rPr sz="3600" dirty="0">
                <a:solidFill>
                  <a:srgbClr val="FF0000"/>
                </a:solidFill>
                <a:latin typeface="Nimbus Sans L"/>
                <a:cs typeface="Nimbus Sans L"/>
              </a:rPr>
              <a:t>ers</a:t>
            </a:r>
            <a:r>
              <a:rPr sz="3600" spc="-10" dirty="0">
                <a:solidFill>
                  <a:srgbClr val="FF0000"/>
                </a:solidFill>
                <a:latin typeface="Nimbus Sans L"/>
                <a:cs typeface="Nimbus Sans L"/>
              </a:rPr>
              <a:t>hi</a:t>
            </a:r>
            <a:r>
              <a:rPr sz="3600" spc="-5" dirty="0">
                <a:solidFill>
                  <a:srgbClr val="FF0000"/>
                </a:solidFill>
                <a:latin typeface="Nimbus Sans L"/>
                <a:cs typeface="Nimbus Sans L"/>
              </a:rPr>
              <a:t>p  Majority	</a:t>
            </a:r>
            <a:r>
              <a:rPr sz="3600" dirty="0">
                <a:solidFill>
                  <a:srgbClr val="FF0000"/>
                </a:solidFill>
                <a:latin typeface="Nimbus Sans L"/>
                <a:cs typeface="Nimbus Sans L"/>
              </a:rPr>
              <a:t>Party	-</a:t>
            </a:r>
            <a:r>
              <a:rPr sz="3600" spc="-15" dirty="0">
                <a:solidFill>
                  <a:srgbClr val="FF0000"/>
                </a:solidFill>
                <a:latin typeface="Nimbus Sans L"/>
                <a:cs typeface="Nimbus Sans L"/>
              </a:rPr>
              <a:t> </a:t>
            </a:r>
            <a:r>
              <a:rPr sz="3600" spc="-5" dirty="0">
                <a:solidFill>
                  <a:srgbClr val="FF0000"/>
                </a:solidFill>
                <a:latin typeface="Nimbus Sans L"/>
                <a:cs typeface="Nimbus Sans L"/>
              </a:rPr>
              <a:t>Republican</a:t>
            </a:r>
            <a:endParaRPr sz="3600">
              <a:latin typeface="Nimbus Sans L"/>
              <a:cs typeface="Nimbus Sans L"/>
            </a:endParaRPr>
          </a:p>
        </p:txBody>
      </p:sp>
      <p:sp>
        <p:nvSpPr>
          <p:cNvPr id="8" name="object 8"/>
          <p:cNvSpPr txBox="1"/>
          <p:nvPr/>
        </p:nvSpPr>
        <p:spPr>
          <a:xfrm>
            <a:off x="1586849" y="2031979"/>
            <a:ext cx="3808095" cy="3052118"/>
          </a:xfrm>
          <a:prstGeom prst="rect">
            <a:avLst/>
          </a:prstGeom>
        </p:spPr>
        <p:txBody>
          <a:bodyPr vert="horz" wrap="square" lIns="0" tIns="43180" rIns="0" bIns="0" rtlCol="0">
            <a:spAutoFit/>
          </a:bodyPr>
          <a:lstStyle/>
          <a:p>
            <a:pPr marL="12700">
              <a:lnSpc>
                <a:spcPct val="100000"/>
              </a:lnSpc>
              <a:spcBef>
                <a:spcPts val="340"/>
              </a:spcBef>
            </a:pPr>
            <a:r>
              <a:rPr sz="2800" b="1" dirty="0">
                <a:solidFill>
                  <a:srgbClr val="FFFFFF"/>
                </a:solidFill>
                <a:latin typeface="DejaVu Sans"/>
                <a:cs typeface="DejaVu Sans"/>
              </a:rPr>
              <a:t>Republicans:</a:t>
            </a:r>
            <a:endParaRPr sz="2800">
              <a:latin typeface="DejaVu Sans"/>
              <a:cs typeface="DejaVu Sans"/>
            </a:endParaRPr>
          </a:p>
          <a:p>
            <a:pPr marL="336550" indent="-323850">
              <a:lnSpc>
                <a:spcPct val="100000"/>
              </a:lnSpc>
              <a:spcBef>
                <a:spcPts val="240"/>
              </a:spcBef>
              <a:buClr>
                <a:srgbClr val="F9AAAC"/>
              </a:buClr>
              <a:buFont typeface="Nimbus Roman No9 L"/>
              <a:buChar char="•"/>
              <a:tabLst>
                <a:tab pos="335915" algn="l"/>
                <a:tab pos="336550" algn="l"/>
              </a:tabLst>
            </a:pPr>
            <a:r>
              <a:rPr sz="2800" b="1" dirty="0">
                <a:solidFill>
                  <a:srgbClr val="FFFFFF"/>
                </a:solidFill>
                <a:latin typeface="DejaVu Sans"/>
                <a:cs typeface="DejaVu Sans"/>
              </a:rPr>
              <a:t>President of the Senate</a:t>
            </a:r>
            <a:endParaRPr sz="2800">
              <a:latin typeface="DejaVu Sans"/>
              <a:cs typeface="DejaVu Sans"/>
            </a:endParaRPr>
          </a:p>
          <a:p>
            <a:pPr marL="342900">
              <a:lnSpc>
                <a:spcPct val="100000"/>
              </a:lnSpc>
              <a:spcBef>
                <a:spcPts val="120"/>
              </a:spcBef>
            </a:pPr>
            <a:r>
              <a:rPr sz="2000" b="1" dirty="0">
                <a:solidFill>
                  <a:srgbClr val="FFFFFF"/>
                </a:solidFill>
                <a:latin typeface="DejaVu Sans"/>
                <a:cs typeface="DejaVu Sans"/>
              </a:rPr>
              <a:t>(Vice President)</a:t>
            </a:r>
            <a:endParaRPr sz="2000">
              <a:latin typeface="DejaVu Sans"/>
              <a:cs typeface="DejaVu Sans"/>
            </a:endParaRPr>
          </a:p>
          <a:p>
            <a:pPr marL="336550" indent="-323850">
              <a:lnSpc>
                <a:spcPct val="100000"/>
              </a:lnSpc>
              <a:spcBef>
                <a:spcPts val="320"/>
              </a:spcBef>
              <a:buClr>
                <a:srgbClr val="F9AAAC"/>
              </a:buClr>
              <a:buFont typeface="Nimbus Roman No9 L"/>
              <a:buChar char="•"/>
              <a:tabLst>
                <a:tab pos="335915" algn="l"/>
                <a:tab pos="336550" algn="l"/>
              </a:tabLst>
            </a:pPr>
            <a:r>
              <a:rPr sz="2800" b="1" dirty="0">
                <a:solidFill>
                  <a:srgbClr val="FFFFFF"/>
                </a:solidFill>
                <a:latin typeface="DejaVu Sans"/>
                <a:cs typeface="DejaVu Sans"/>
              </a:rPr>
              <a:t>President Pro Temp</a:t>
            </a:r>
            <a:endParaRPr sz="2800">
              <a:latin typeface="DejaVu Sans"/>
              <a:cs typeface="DejaVu Sans"/>
            </a:endParaRPr>
          </a:p>
          <a:p>
            <a:pPr marL="336550" indent="-323850">
              <a:lnSpc>
                <a:spcPct val="100000"/>
              </a:lnSpc>
              <a:spcBef>
                <a:spcPts val="140"/>
              </a:spcBef>
              <a:buClr>
                <a:srgbClr val="F9AAAC"/>
              </a:buClr>
              <a:buFont typeface="Nimbus Roman No9 L"/>
              <a:buChar char="•"/>
              <a:tabLst>
                <a:tab pos="335915" algn="l"/>
                <a:tab pos="336550" algn="l"/>
              </a:tabLst>
            </a:pPr>
            <a:r>
              <a:rPr sz="2800" b="1" dirty="0">
                <a:solidFill>
                  <a:srgbClr val="FFFFFF"/>
                </a:solidFill>
                <a:latin typeface="DejaVu Sans"/>
                <a:cs typeface="DejaVu Sans"/>
              </a:rPr>
              <a:t>Majority Leader</a:t>
            </a:r>
            <a:endParaRPr sz="2800">
              <a:latin typeface="DejaVu Sans"/>
              <a:cs typeface="DejaVu Sans"/>
            </a:endParaRPr>
          </a:p>
          <a:p>
            <a:pPr marL="336550" indent="-323850">
              <a:lnSpc>
                <a:spcPct val="100000"/>
              </a:lnSpc>
              <a:spcBef>
                <a:spcPts val="240"/>
              </a:spcBef>
              <a:buClr>
                <a:srgbClr val="F9AAAC"/>
              </a:buClr>
              <a:buFont typeface="Nimbus Roman No9 L"/>
              <a:buChar char="•"/>
              <a:tabLst>
                <a:tab pos="335915" algn="l"/>
                <a:tab pos="336550" algn="l"/>
              </a:tabLst>
            </a:pPr>
            <a:r>
              <a:rPr sz="2800" b="1" dirty="0">
                <a:solidFill>
                  <a:srgbClr val="FFFFFF"/>
                </a:solidFill>
                <a:latin typeface="DejaVu Sans"/>
                <a:cs typeface="DejaVu Sans"/>
              </a:rPr>
              <a:t>Majority Whip</a:t>
            </a:r>
            <a:endParaRPr sz="2800">
              <a:latin typeface="DejaVu Sans"/>
              <a:cs typeface="DejaVu Sans"/>
            </a:endParaRPr>
          </a:p>
        </p:txBody>
      </p:sp>
      <p:sp>
        <p:nvSpPr>
          <p:cNvPr id="9" name="object 9"/>
          <p:cNvSpPr txBox="1"/>
          <p:nvPr/>
        </p:nvSpPr>
        <p:spPr>
          <a:xfrm>
            <a:off x="6760016" y="3690601"/>
            <a:ext cx="3096895" cy="238760"/>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Nimbus Roman No9 L"/>
                <a:cs typeface="Nimbus Roman No9 L"/>
              </a:rPr>
              <a:t>Majority Leader Mitch McConnell</a:t>
            </a:r>
            <a:r>
              <a:rPr sz="1400" spc="5" dirty="0">
                <a:solidFill>
                  <a:srgbClr val="FFFFFF"/>
                </a:solidFill>
                <a:latin typeface="Nimbus Roman No9 L"/>
                <a:cs typeface="Nimbus Roman No9 L"/>
              </a:rPr>
              <a:t> </a:t>
            </a:r>
            <a:r>
              <a:rPr sz="1400" dirty="0">
                <a:solidFill>
                  <a:srgbClr val="FFFFFF"/>
                </a:solidFill>
                <a:latin typeface="Nimbus Roman No9 L"/>
                <a:cs typeface="Nimbus Roman No9 L"/>
              </a:rPr>
              <a:t>(R-KY)</a:t>
            </a:r>
            <a:endParaRPr sz="1400">
              <a:latin typeface="Nimbus Roman No9 L"/>
              <a:cs typeface="Nimbus Roman No9 L"/>
            </a:endParaRPr>
          </a:p>
        </p:txBody>
      </p:sp>
      <p:sp>
        <p:nvSpPr>
          <p:cNvPr id="10" name="object 10"/>
          <p:cNvSpPr txBox="1"/>
          <p:nvPr/>
        </p:nvSpPr>
        <p:spPr>
          <a:xfrm>
            <a:off x="9216788" y="6052800"/>
            <a:ext cx="1383665" cy="441959"/>
          </a:xfrm>
          <a:prstGeom prst="rect">
            <a:avLst/>
          </a:prstGeom>
        </p:spPr>
        <p:txBody>
          <a:bodyPr vert="horz" wrap="square" lIns="0" tIns="27940" rIns="0" bIns="0" rtlCol="0">
            <a:spAutoFit/>
          </a:bodyPr>
          <a:lstStyle/>
          <a:p>
            <a:pPr marL="12700" marR="5080" indent="147955">
              <a:lnSpc>
                <a:spcPts val="1600"/>
              </a:lnSpc>
              <a:spcBef>
                <a:spcPts val="220"/>
              </a:spcBef>
            </a:pPr>
            <a:r>
              <a:rPr sz="1400" spc="-5" dirty="0">
                <a:solidFill>
                  <a:srgbClr val="FFFFFF"/>
                </a:solidFill>
                <a:latin typeface="Nimbus Roman No9 L"/>
                <a:cs typeface="Nimbus Roman No9 L"/>
              </a:rPr>
              <a:t>Majority Whip  </a:t>
            </a:r>
            <a:r>
              <a:rPr sz="1400" dirty="0">
                <a:solidFill>
                  <a:srgbClr val="FFFFFF"/>
                </a:solidFill>
                <a:latin typeface="Nimbus Roman No9 L"/>
                <a:cs typeface="Nimbus Roman No9 L"/>
              </a:rPr>
              <a:t>John</a:t>
            </a:r>
            <a:r>
              <a:rPr sz="1400" spc="-55" dirty="0">
                <a:solidFill>
                  <a:srgbClr val="FFFFFF"/>
                </a:solidFill>
                <a:latin typeface="Nimbus Roman No9 L"/>
                <a:cs typeface="Nimbus Roman No9 L"/>
              </a:rPr>
              <a:t> </a:t>
            </a:r>
            <a:r>
              <a:rPr sz="1400" spc="-5" dirty="0">
                <a:solidFill>
                  <a:srgbClr val="FFFFFF"/>
                </a:solidFill>
                <a:latin typeface="Nimbus Roman No9 L"/>
                <a:cs typeface="Nimbus Roman No9 L"/>
              </a:rPr>
              <a:t>Thune(R-SD)</a:t>
            </a:r>
            <a:endParaRPr sz="1400">
              <a:latin typeface="Nimbus Roman No9 L"/>
              <a:cs typeface="Nimbus Roman No9 L"/>
            </a:endParaRPr>
          </a:p>
        </p:txBody>
      </p:sp>
      <p:sp>
        <p:nvSpPr>
          <p:cNvPr id="11" name="object 11"/>
          <p:cNvSpPr txBox="1"/>
          <p:nvPr/>
        </p:nvSpPr>
        <p:spPr>
          <a:xfrm>
            <a:off x="7376504" y="5976601"/>
            <a:ext cx="1558925" cy="441959"/>
          </a:xfrm>
          <a:prstGeom prst="rect">
            <a:avLst/>
          </a:prstGeom>
        </p:spPr>
        <p:txBody>
          <a:bodyPr vert="horz" wrap="square" lIns="0" tIns="12700" rIns="0" bIns="0" rtlCol="0">
            <a:spAutoFit/>
          </a:bodyPr>
          <a:lstStyle/>
          <a:p>
            <a:pPr algn="ctr">
              <a:lnSpc>
                <a:spcPts val="1639"/>
              </a:lnSpc>
              <a:spcBef>
                <a:spcPts val="100"/>
              </a:spcBef>
            </a:pPr>
            <a:r>
              <a:rPr sz="1400" spc="-5" dirty="0">
                <a:solidFill>
                  <a:srgbClr val="FFFFFF"/>
                </a:solidFill>
                <a:latin typeface="Nimbus Roman No9 L"/>
                <a:cs typeface="Nimbus Roman No9 L"/>
              </a:rPr>
              <a:t>President </a:t>
            </a:r>
            <a:r>
              <a:rPr sz="1400" dirty="0">
                <a:solidFill>
                  <a:srgbClr val="FFFFFF"/>
                </a:solidFill>
                <a:latin typeface="Nimbus Roman No9 L"/>
                <a:cs typeface="Nimbus Roman No9 L"/>
              </a:rPr>
              <a:t>Pro</a:t>
            </a:r>
            <a:r>
              <a:rPr sz="1400" spc="-30" dirty="0">
                <a:solidFill>
                  <a:srgbClr val="FFFFFF"/>
                </a:solidFill>
                <a:latin typeface="Nimbus Roman No9 L"/>
                <a:cs typeface="Nimbus Roman No9 L"/>
              </a:rPr>
              <a:t> </a:t>
            </a:r>
            <a:r>
              <a:rPr sz="1400" spc="-5" dirty="0">
                <a:solidFill>
                  <a:srgbClr val="FFFFFF"/>
                </a:solidFill>
                <a:latin typeface="Nimbus Roman No9 L"/>
                <a:cs typeface="Nimbus Roman No9 L"/>
              </a:rPr>
              <a:t>Tem</a:t>
            </a:r>
            <a:endParaRPr sz="1400">
              <a:latin typeface="Nimbus Roman No9 L"/>
              <a:cs typeface="Nimbus Roman No9 L"/>
            </a:endParaRPr>
          </a:p>
          <a:p>
            <a:pPr algn="ctr">
              <a:lnSpc>
                <a:spcPts val="1639"/>
              </a:lnSpc>
            </a:pPr>
            <a:r>
              <a:rPr sz="1400" spc="-200" dirty="0">
                <a:solidFill>
                  <a:srgbClr val="FFFFFF"/>
                </a:solidFill>
                <a:latin typeface="DejaVu Serif"/>
                <a:cs typeface="DejaVu Serif"/>
              </a:rPr>
              <a:t>Chuck</a:t>
            </a:r>
            <a:r>
              <a:rPr sz="1400" spc="-140" dirty="0">
                <a:solidFill>
                  <a:srgbClr val="FFFFFF"/>
                </a:solidFill>
                <a:latin typeface="DejaVu Serif"/>
                <a:cs typeface="DejaVu Serif"/>
              </a:rPr>
              <a:t> </a:t>
            </a:r>
            <a:r>
              <a:rPr sz="1400" spc="-155" dirty="0">
                <a:solidFill>
                  <a:srgbClr val="FFFFFF"/>
                </a:solidFill>
                <a:latin typeface="DejaVu Serif"/>
                <a:cs typeface="DejaVu Serif"/>
              </a:rPr>
              <a:t>Grassely(R-IA)</a:t>
            </a:r>
            <a:endParaRPr sz="1400">
              <a:latin typeface="DejaVu Serif"/>
              <a:cs typeface="DejaVu Serif"/>
            </a:endParaRPr>
          </a:p>
        </p:txBody>
      </p:sp>
      <p:sp>
        <p:nvSpPr>
          <p:cNvPr id="12" name="object 12"/>
          <p:cNvSpPr txBox="1"/>
          <p:nvPr/>
        </p:nvSpPr>
        <p:spPr>
          <a:xfrm>
            <a:off x="5560765" y="5976601"/>
            <a:ext cx="1659889" cy="441959"/>
          </a:xfrm>
          <a:prstGeom prst="rect">
            <a:avLst/>
          </a:prstGeom>
        </p:spPr>
        <p:txBody>
          <a:bodyPr vert="horz" wrap="square" lIns="0" tIns="27940" rIns="0" bIns="0" rtlCol="0">
            <a:spAutoFit/>
          </a:bodyPr>
          <a:lstStyle/>
          <a:p>
            <a:pPr marL="143510" marR="5080" indent="-131445">
              <a:lnSpc>
                <a:spcPts val="1600"/>
              </a:lnSpc>
              <a:spcBef>
                <a:spcPts val="220"/>
              </a:spcBef>
            </a:pPr>
            <a:r>
              <a:rPr sz="1400" spc="-5" dirty="0">
                <a:solidFill>
                  <a:srgbClr val="FFFFFF"/>
                </a:solidFill>
                <a:latin typeface="Nimbus Roman No9 L"/>
                <a:cs typeface="Nimbus Roman No9 L"/>
              </a:rPr>
              <a:t>President </a:t>
            </a:r>
            <a:r>
              <a:rPr sz="1400" dirty="0">
                <a:solidFill>
                  <a:srgbClr val="FFFFFF"/>
                </a:solidFill>
                <a:latin typeface="Nimbus Roman No9 L"/>
                <a:cs typeface="Nimbus Roman No9 L"/>
              </a:rPr>
              <a:t>of </a:t>
            </a:r>
            <a:r>
              <a:rPr sz="1400" spc="-5" dirty="0">
                <a:solidFill>
                  <a:srgbClr val="FFFFFF"/>
                </a:solidFill>
                <a:latin typeface="Nimbus Roman No9 L"/>
                <a:cs typeface="Nimbus Roman No9 L"/>
              </a:rPr>
              <a:t>the Senate  Mike Pence</a:t>
            </a:r>
            <a:r>
              <a:rPr sz="1400" spc="-35" dirty="0">
                <a:solidFill>
                  <a:srgbClr val="FFFFFF"/>
                </a:solidFill>
                <a:latin typeface="Nimbus Roman No9 L"/>
                <a:cs typeface="Nimbus Roman No9 L"/>
              </a:rPr>
              <a:t> </a:t>
            </a:r>
            <a:r>
              <a:rPr sz="1400" dirty="0">
                <a:solidFill>
                  <a:srgbClr val="FFFFFF"/>
                </a:solidFill>
                <a:latin typeface="Nimbus Roman No9 L"/>
                <a:cs typeface="Nimbus Roman No9 L"/>
              </a:rPr>
              <a:t>(R-IN)</a:t>
            </a:r>
            <a:endParaRPr sz="1400">
              <a:latin typeface="Nimbus Roman No9 L"/>
              <a:cs typeface="Nimbus Roman No9 L"/>
            </a:endParaRPr>
          </a:p>
        </p:txBody>
      </p:sp>
      <p:grpSp>
        <p:nvGrpSpPr>
          <p:cNvPr id="13" name="object 13"/>
          <p:cNvGrpSpPr/>
          <p:nvPr/>
        </p:nvGrpSpPr>
        <p:grpSpPr>
          <a:xfrm>
            <a:off x="5705474" y="1743075"/>
            <a:ext cx="4831080" cy="4300855"/>
            <a:chOff x="5705474" y="1743075"/>
            <a:chExt cx="4831080" cy="4300855"/>
          </a:xfrm>
        </p:grpSpPr>
        <p:sp>
          <p:nvSpPr>
            <p:cNvPr id="14" name="object 14"/>
            <p:cNvSpPr/>
            <p:nvPr/>
          </p:nvSpPr>
          <p:spPr>
            <a:xfrm>
              <a:off x="5715001" y="4206876"/>
              <a:ext cx="1335086" cy="1792286"/>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710237" y="4202113"/>
              <a:ext cx="1344930" cy="1802130"/>
            </a:xfrm>
            <a:custGeom>
              <a:avLst/>
              <a:gdLst/>
              <a:ahLst/>
              <a:cxnLst/>
              <a:rect l="l" t="t" r="r" b="b"/>
              <a:pathLst>
                <a:path w="1344929" h="1802129">
                  <a:moveTo>
                    <a:pt x="0" y="0"/>
                  </a:moveTo>
                  <a:lnTo>
                    <a:pt x="1344612" y="0"/>
                  </a:lnTo>
                  <a:lnTo>
                    <a:pt x="1344612" y="1801812"/>
                  </a:lnTo>
                  <a:lnTo>
                    <a:pt x="0" y="1801812"/>
                  </a:lnTo>
                  <a:lnTo>
                    <a:pt x="0" y="0"/>
                  </a:lnTo>
                  <a:close/>
                </a:path>
              </a:pathLst>
            </a:custGeom>
            <a:ln w="9524">
              <a:solidFill>
                <a:srgbClr val="FFFFFF"/>
              </a:solidFill>
            </a:ln>
          </p:spPr>
          <p:txBody>
            <a:bodyPr wrap="square" lIns="0" tIns="0" rIns="0" bIns="0" rtlCol="0"/>
            <a:lstStyle/>
            <a:p>
              <a:endParaRPr/>
            </a:p>
          </p:txBody>
        </p:sp>
        <p:sp>
          <p:nvSpPr>
            <p:cNvPr id="16" name="object 16"/>
            <p:cNvSpPr/>
            <p:nvPr/>
          </p:nvSpPr>
          <p:spPr>
            <a:xfrm>
              <a:off x="7543801" y="4267200"/>
              <a:ext cx="1341434" cy="1676399"/>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7539036" y="4262437"/>
              <a:ext cx="1351280" cy="1685925"/>
            </a:xfrm>
            <a:custGeom>
              <a:avLst/>
              <a:gdLst/>
              <a:ahLst/>
              <a:cxnLst/>
              <a:rect l="l" t="t" r="r" b="b"/>
              <a:pathLst>
                <a:path w="1351279" h="1685925">
                  <a:moveTo>
                    <a:pt x="0" y="0"/>
                  </a:moveTo>
                  <a:lnTo>
                    <a:pt x="1350962" y="0"/>
                  </a:lnTo>
                  <a:lnTo>
                    <a:pt x="1350962" y="1685924"/>
                  </a:lnTo>
                  <a:lnTo>
                    <a:pt x="0" y="1685924"/>
                  </a:lnTo>
                  <a:lnTo>
                    <a:pt x="0" y="0"/>
                  </a:lnTo>
                  <a:close/>
                </a:path>
              </a:pathLst>
            </a:custGeom>
            <a:ln w="9524">
              <a:solidFill>
                <a:srgbClr val="FFFFFF"/>
              </a:solidFill>
            </a:ln>
          </p:spPr>
          <p:txBody>
            <a:bodyPr wrap="square" lIns="0" tIns="0" rIns="0" bIns="0" rtlCol="0"/>
            <a:lstStyle/>
            <a:p>
              <a:endParaRPr/>
            </a:p>
          </p:txBody>
        </p:sp>
        <p:sp>
          <p:nvSpPr>
            <p:cNvPr id="18" name="object 18"/>
            <p:cNvSpPr/>
            <p:nvPr/>
          </p:nvSpPr>
          <p:spPr>
            <a:xfrm>
              <a:off x="9296400" y="4265612"/>
              <a:ext cx="1230311" cy="1768475"/>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9291635" y="4260850"/>
              <a:ext cx="1240155" cy="1778000"/>
            </a:xfrm>
            <a:custGeom>
              <a:avLst/>
              <a:gdLst/>
              <a:ahLst/>
              <a:cxnLst/>
              <a:rect l="l" t="t" r="r" b="b"/>
              <a:pathLst>
                <a:path w="1240154" h="1778000">
                  <a:moveTo>
                    <a:pt x="0" y="0"/>
                  </a:moveTo>
                  <a:lnTo>
                    <a:pt x="1239837" y="0"/>
                  </a:lnTo>
                  <a:lnTo>
                    <a:pt x="1239837" y="1777999"/>
                  </a:lnTo>
                  <a:lnTo>
                    <a:pt x="0" y="1777999"/>
                  </a:lnTo>
                  <a:lnTo>
                    <a:pt x="0" y="0"/>
                  </a:lnTo>
                  <a:close/>
                </a:path>
              </a:pathLst>
            </a:custGeom>
            <a:ln w="9524">
              <a:solidFill>
                <a:srgbClr val="FFFFFF"/>
              </a:solidFill>
            </a:ln>
          </p:spPr>
          <p:txBody>
            <a:bodyPr wrap="square" lIns="0" tIns="0" rIns="0" bIns="0" rtlCol="0"/>
            <a:lstStyle/>
            <a:p>
              <a:endParaRPr/>
            </a:p>
          </p:txBody>
        </p:sp>
        <p:sp>
          <p:nvSpPr>
            <p:cNvPr id="20" name="object 20"/>
            <p:cNvSpPr/>
            <p:nvPr/>
          </p:nvSpPr>
          <p:spPr>
            <a:xfrm>
              <a:off x="5791201" y="1752600"/>
              <a:ext cx="4562472" cy="1905000"/>
            </a:xfrm>
            <a:prstGeom prst="rect">
              <a:avLst/>
            </a:prstGeom>
            <a:blipFill>
              <a:blip r:embed="rId8" cstate="print"/>
              <a:stretch>
                <a:fillRect/>
              </a:stretch>
            </a:blipFill>
          </p:spPr>
          <p:txBody>
            <a:bodyPr wrap="square" lIns="0" tIns="0" rIns="0" bIns="0" rtlCol="0"/>
            <a:lstStyle/>
            <a:p>
              <a:endParaRPr/>
            </a:p>
          </p:txBody>
        </p:sp>
        <p:sp>
          <p:nvSpPr>
            <p:cNvPr id="21" name="object 21"/>
            <p:cNvSpPr/>
            <p:nvPr/>
          </p:nvSpPr>
          <p:spPr>
            <a:xfrm>
              <a:off x="5786437" y="1747837"/>
              <a:ext cx="4572000" cy="1914525"/>
            </a:xfrm>
            <a:custGeom>
              <a:avLst/>
              <a:gdLst/>
              <a:ahLst/>
              <a:cxnLst/>
              <a:rect l="l" t="t" r="r" b="b"/>
              <a:pathLst>
                <a:path w="4572000" h="1914525">
                  <a:moveTo>
                    <a:pt x="0" y="0"/>
                  </a:moveTo>
                  <a:lnTo>
                    <a:pt x="4571998" y="0"/>
                  </a:lnTo>
                  <a:lnTo>
                    <a:pt x="4571998" y="1914523"/>
                  </a:lnTo>
                  <a:lnTo>
                    <a:pt x="0" y="1914523"/>
                  </a:lnTo>
                  <a:lnTo>
                    <a:pt x="0" y="0"/>
                  </a:lnTo>
                  <a:close/>
                </a:path>
              </a:pathLst>
            </a:custGeom>
            <a:ln w="9524">
              <a:solidFill>
                <a:srgbClr val="FFFFFF"/>
              </a:solidFill>
            </a:ln>
          </p:spPr>
          <p:txBody>
            <a:bodyPr wrap="square" lIns="0" tIns="0" rIns="0" bIns="0" rtlCol="0"/>
            <a:lstStyle/>
            <a:p>
              <a:endParaRPr/>
            </a:p>
          </p:txBody>
        </p:sp>
      </p:grpSp>
      <p:pic>
        <p:nvPicPr>
          <p:cNvPr id="22" name="Picture 2" descr="Amazon.com: Republican Elephant Sticker RNC Logo Election Bumper ..."/>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02310" y="320455"/>
            <a:ext cx="1169078" cy="1042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951705"/>
          </a:solidFill>
        </p:spPr>
        <p:txBody>
          <a:bodyPr wrap="square" lIns="0" tIns="0" rIns="0" bIns="0" rtlCol="0"/>
          <a:lstStyle/>
          <a:p>
            <a:endParaRPr/>
          </a:p>
        </p:txBody>
      </p:sp>
      <p:grpSp>
        <p:nvGrpSpPr>
          <p:cNvPr id="3" name="object 3"/>
          <p:cNvGrpSpPr/>
          <p:nvPr/>
        </p:nvGrpSpPr>
        <p:grpSpPr>
          <a:xfrm>
            <a:off x="0" y="0"/>
            <a:ext cx="12190730" cy="6858000"/>
            <a:chOff x="0" y="0"/>
            <a:chExt cx="12190730" cy="6858000"/>
          </a:xfrm>
        </p:grpSpPr>
        <p:sp>
          <p:nvSpPr>
            <p:cNvPr id="4" name="object 4"/>
            <p:cNvSpPr/>
            <p:nvPr/>
          </p:nvSpPr>
          <p:spPr>
            <a:xfrm>
              <a:off x="0" y="355601"/>
              <a:ext cx="12190614" cy="650239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0" y="0"/>
              <a:ext cx="12190614" cy="145057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182091" y="128847"/>
              <a:ext cx="7818120" cy="1180407"/>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0" y="0"/>
              <a:ext cx="12190730" cy="1461770"/>
            </a:xfrm>
            <a:custGeom>
              <a:avLst/>
              <a:gdLst/>
              <a:ahLst/>
              <a:cxnLst/>
              <a:rect l="l" t="t" r="r" b="b"/>
              <a:pathLst>
                <a:path w="12190730" h="1461770">
                  <a:moveTo>
                    <a:pt x="12190614" y="0"/>
                  </a:moveTo>
                  <a:lnTo>
                    <a:pt x="12190614" y="1461154"/>
                  </a:lnTo>
                  <a:lnTo>
                    <a:pt x="0" y="1461154"/>
                  </a:lnTo>
                  <a:lnTo>
                    <a:pt x="0" y="0"/>
                  </a:lnTo>
                  <a:lnTo>
                    <a:pt x="12190614" y="0"/>
                  </a:lnTo>
                  <a:close/>
                </a:path>
              </a:pathLst>
            </a:custGeom>
            <a:solidFill>
              <a:srgbClr val="FFFFFF"/>
            </a:solidFill>
          </p:spPr>
          <p:txBody>
            <a:bodyPr wrap="square" lIns="0" tIns="0" rIns="0" bIns="0" rtlCol="0"/>
            <a:lstStyle/>
            <a:p>
              <a:endParaRPr/>
            </a:p>
          </p:txBody>
        </p:sp>
      </p:grpSp>
      <p:sp>
        <p:nvSpPr>
          <p:cNvPr id="8" name="object 8"/>
          <p:cNvSpPr txBox="1">
            <a:spLocks noGrp="1"/>
          </p:cNvSpPr>
          <p:nvPr>
            <p:ph type="title"/>
          </p:nvPr>
        </p:nvSpPr>
        <p:spPr>
          <a:xfrm>
            <a:off x="2181405" y="160252"/>
            <a:ext cx="7834630" cy="1136208"/>
          </a:xfrm>
          <a:prstGeom prst="rect">
            <a:avLst/>
          </a:prstGeom>
        </p:spPr>
        <p:txBody>
          <a:bodyPr vert="horz" wrap="square" lIns="0" tIns="33020" rIns="0" bIns="0" rtlCol="0">
            <a:spAutoFit/>
          </a:bodyPr>
          <a:lstStyle/>
          <a:p>
            <a:pPr marL="1134745" marR="30480" indent="-1097280">
              <a:lnSpc>
                <a:spcPts val="4300"/>
              </a:lnSpc>
              <a:spcBef>
                <a:spcPts val="260"/>
              </a:spcBef>
              <a:tabLst>
                <a:tab pos="3039745" algn="l"/>
                <a:tab pos="4310380" algn="l"/>
                <a:tab pos="5356860" algn="l"/>
              </a:tabLst>
            </a:pPr>
            <a:r>
              <a:rPr sz="3600" dirty="0">
                <a:solidFill>
                  <a:srgbClr val="FF0000"/>
                </a:solidFill>
                <a:latin typeface="Nimbus Sans L"/>
                <a:cs typeface="Nimbus Sans L"/>
              </a:rPr>
              <a:t>11</a:t>
            </a:r>
            <a:r>
              <a:rPr sz="3600" spc="-5" dirty="0">
                <a:solidFill>
                  <a:srgbClr val="FF0000"/>
                </a:solidFill>
                <a:latin typeface="Nimbus Sans L"/>
                <a:cs typeface="Nimbus Sans L"/>
              </a:rPr>
              <a:t>6</a:t>
            </a:r>
            <a:r>
              <a:rPr sz="3600" spc="-7" baseline="25462" dirty="0">
                <a:solidFill>
                  <a:srgbClr val="FF2600"/>
                </a:solidFill>
                <a:latin typeface="Nimbus Sans L"/>
                <a:cs typeface="Nimbus Sans L"/>
              </a:rPr>
              <a:t>th</a:t>
            </a:r>
            <a:r>
              <a:rPr sz="3600" spc="494" baseline="25462" dirty="0">
                <a:solidFill>
                  <a:srgbClr val="FF2600"/>
                </a:solidFill>
                <a:latin typeface="Nimbus Sans L"/>
                <a:cs typeface="Nimbus Sans L"/>
              </a:rPr>
              <a:t> </a:t>
            </a:r>
            <a:r>
              <a:rPr sz="3600">
                <a:solidFill>
                  <a:srgbClr val="FF0000"/>
                </a:solidFill>
                <a:latin typeface="Nimbus Sans L"/>
                <a:cs typeface="Nimbus Sans L"/>
              </a:rPr>
              <a:t>C</a:t>
            </a:r>
            <a:r>
              <a:rPr sz="3600" spc="-10">
                <a:solidFill>
                  <a:srgbClr val="FF0000"/>
                </a:solidFill>
                <a:latin typeface="Nimbus Sans L"/>
                <a:cs typeface="Nimbus Sans L"/>
              </a:rPr>
              <a:t>ong</a:t>
            </a:r>
            <a:r>
              <a:rPr sz="3600">
                <a:solidFill>
                  <a:srgbClr val="FF0000"/>
                </a:solidFill>
                <a:latin typeface="Nimbus Sans L"/>
                <a:cs typeface="Nimbus Sans L"/>
              </a:rPr>
              <a:t>ress</a:t>
            </a:r>
            <a:r>
              <a:rPr sz="3600" spc="-5">
                <a:solidFill>
                  <a:srgbClr val="FF0000"/>
                </a:solidFill>
                <a:latin typeface="Nimbus Sans L"/>
                <a:cs typeface="Nimbus Sans L"/>
              </a:rPr>
              <a:t> </a:t>
            </a:r>
            <a:r>
              <a:rPr lang="en-US" sz="3600">
                <a:solidFill>
                  <a:srgbClr val="FF0000"/>
                </a:solidFill>
                <a:latin typeface="Nimbus Sans L"/>
                <a:cs typeface="Nimbus Sans L"/>
              </a:rPr>
              <a:t>–</a:t>
            </a:r>
            <a:r>
              <a:rPr sz="3600" spc="-5">
                <a:solidFill>
                  <a:srgbClr val="FF0000"/>
                </a:solidFill>
                <a:latin typeface="Nimbus Sans L"/>
                <a:cs typeface="Nimbus Sans L"/>
              </a:rPr>
              <a:t> </a:t>
            </a:r>
            <a:r>
              <a:rPr sz="3600">
                <a:solidFill>
                  <a:srgbClr val="FF0000"/>
                </a:solidFill>
                <a:latin typeface="Nimbus Sans L"/>
                <a:cs typeface="Nimbus Sans L"/>
              </a:rPr>
              <a:t>Se</a:t>
            </a:r>
            <a:r>
              <a:rPr sz="3600" spc="-10">
                <a:solidFill>
                  <a:srgbClr val="FF0000"/>
                </a:solidFill>
                <a:latin typeface="Nimbus Sans L"/>
                <a:cs typeface="Nimbus Sans L"/>
              </a:rPr>
              <a:t>n</a:t>
            </a:r>
            <a:r>
              <a:rPr sz="3600">
                <a:solidFill>
                  <a:srgbClr val="FF0000"/>
                </a:solidFill>
                <a:latin typeface="Nimbus Sans L"/>
                <a:cs typeface="Nimbus Sans L"/>
              </a:rPr>
              <a:t>ate</a:t>
            </a:r>
            <a:r>
              <a:rPr lang="en-US" sz="3600">
                <a:solidFill>
                  <a:srgbClr val="FF0000"/>
                </a:solidFill>
                <a:latin typeface="Nimbus Sans L"/>
                <a:cs typeface="Nimbus Sans L"/>
              </a:rPr>
              <a:t>  </a:t>
            </a:r>
            <a:r>
              <a:rPr sz="3600" spc="-10">
                <a:solidFill>
                  <a:srgbClr val="FF0000"/>
                </a:solidFill>
                <a:latin typeface="Nimbus Sans L"/>
                <a:cs typeface="Nimbus Sans L"/>
              </a:rPr>
              <a:t>L</a:t>
            </a:r>
            <a:r>
              <a:rPr sz="3600">
                <a:solidFill>
                  <a:srgbClr val="FF0000"/>
                </a:solidFill>
                <a:latin typeface="Nimbus Sans L"/>
                <a:cs typeface="Nimbus Sans L"/>
              </a:rPr>
              <a:t>ea</a:t>
            </a:r>
            <a:r>
              <a:rPr sz="3600" spc="-10">
                <a:solidFill>
                  <a:srgbClr val="FF0000"/>
                </a:solidFill>
                <a:latin typeface="Nimbus Sans L"/>
                <a:cs typeface="Nimbus Sans L"/>
              </a:rPr>
              <a:t>d</a:t>
            </a:r>
            <a:r>
              <a:rPr sz="3600">
                <a:solidFill>
                  <a:srgbClr val="FF0000"/>
                </a:solidFill>
                <a:latin typeface="Nimbus Sans L"/>
                <a:cs typeface="Nimbus Sans L"/>
              </a:rPr>
              <a:t>ers</a:t>
            </a:r>
            <a:r>
              <a:rPr sz="3600" spc="-10">
                <a:solidFill>
                  <a:srgbClr val="FF0000"/>
                </a:solidFill>
                <a:latin typeface="Nimbus Sans L"/>
                <a:cs typeface="Nimbus Sans L"/>
              </a:rPr>
              <a:t>hi</a:t>
            </a:r>
            <a:r>
              <a:rPr sz="3600" spc="-5">
                <a:solidFill>
                  <a:srgbClr val="FF0000"/>
                </a:solidFill>
                <a:latin typeface="Nimbus Sans L"/>
                <a:cs typeface="Nimbus Sans L"/>
              </a:rPr>
              <a:t>p  </a:t>
            </a:r>
            <a:r>
              <a:rPr sz="3600" spc="-5" dirty="0">
                <a:solidFill>
                  <a:srgbClr val="FF0000"/>
                </a:solidFill>
                <a:latin typeface="Nimbus Sans L"/>
                <a:cs typeface="Nimbus Sans L"/>
              </a:rPr>
              <a:t>Minority	</a:t>
            </a:r>
            <a:r>
              <a:rPr sz="3600" dirty="0">
                <a:solidFill>
                  <a:srgbClr val="FF0000"/>
                </a:solidFill>
                <a:latin typeface="Nimbus Sans L"/>
                <a:cs typeface="Nimbus Sans L"/>
              </a:rPr>
              <a:t>Party	</a:t>
            </a:r>
            <a:r>
              <a:rPr sz="3600">
                <a:solidFill>
                  <a:srgbClr val="FF0000"/>
                </a:solidFill>
                <a:latin typeface="Nimbus Sans L"/>
                <a:cs typeface="Nimbus Sans L"/>
              </a:rPr>
              <a:t>-</a:t>
            </a:r>
            <a:r>
              <a:rPr sz="3600" spc="-15">
                <a:solidFill>
                  <a:srgbClr val="FF0000"/>
                </a:solidFill>
                <a:latin typeface="Nimbus Sans L"/>
                <a:cs typeface="Nimbus Sans L"/>
              </a:rPr>
              <a:t> </a:t>
            </a:r>
            <a:r>
              <a:rPr lang="en-US" sz="3600" spc="-15">
                <a:solidFill>
                  <a:srgbClr val="FF0000"/>
                </a:solidFill>
                <a:latin typeface="Nimbus Sans L"/>
                <a:cs typeface="Nimbus Sans L"/>
              </a:rPr>
              <a:t>  </a:t>
            </a:r>
            <a:r>
              <a:rPr sz="3600" spc="-5">
                <a:solidFill>
                  <a:srgbClr val="FF0000"/>
                </a:solidFill>
                <a:latin typeface="Nimbus Sans L"/>
                <a:cs typeface="Nimbus Sans L"/>
              </a:rPr>
              <a:t>Democrat</a:t>
            </a:r>
            <a:endParaRPr sz="3600" dirty="0">
              <a:latin typeface="Nimbus Sans L"/>
              <a:cs typeface="Nimbus Sans L"/>
            </a:endParaRPr>
          </a:p>
        </p:txBody>
      </p:sp>
      <p:sp>
        <p:nvSpPr>
          <p:cNvPr id="9" name="object 9"/>
          <p:cNvSpPr txBox="1"/>
          <p:nvPr/>
        </p:nvSpPr>
        <p:spPr>
          <a:xfrm>
            <a:off x="2252520" y="1572240"/>
            <a:ext cx="2716530" cy="1813317"/>
          </a:xfrm>
          <a:prstGeom prst="rect">
            <a:avLst/>
          </a:prstGeom>
        </p:spPr>
        <p:txBody>
          <a:bodyPr vert="horz" wrap="square" lIns="0" tIns="38100" rIns="0" bIns="0" rtlCol="0">
            <a:spAutoFit/>
          </a:bodyPr>
          <a:lstStyle/>
          <a:p>
            <a:pPr marL="12700">
              <a:lnSpc>
                <a:spcPct val="100000"/>
              </a:lnSpc>
              <a:spcBef>
                <a:spcPts val="300"/>
              </a:spcBef>
            </a:pPr>
            <a:r>
              <a:rPr sz="2800" b="1" dirty="0">
                <a:solidFill>
                  <a:srgbClr val="FFFFFF"/>
                </a:solidFill>
                <a:latin typeface="DejaVu Sans"/>
                <a:cs typeface="DejaVu Sans"/>
              </a:rPr>
              <a:t>Democrats:</a:t>
            </a:r>
            <a:endParaRPr sz="2800" dirty="0">
              <a:latin typeface="DejaVu Sans"/>
              <a:cs typeface="DejaVu Sans"/>
            </a:endParaRPr>
          </a:p>
          <a:p>
            <a:pPr marL="336550" indent="-323850">
              <a:lnSpc>
                <a:spcPct val="100000"/>
              </a:lnSpc>
              <a:spcBef>
                <a:spcPts val="200"/>
              </a:spcBef>
              <a:buClr>
                <a:srgbClr val="F9AAAC"/>
              </a:buClr>
              <a:buFont typeface="Nimbus Roman No9 L"/>
              <a:buChar char="•"/>
              <a:tabLst>
                <a:tab pos="335915" algn="l"/>
                <a:tab pos="336550" algn="l"/>
              </a:tabLst>
            </a:pPr>
            <a:r>
              <a:rPr sz="2800" b="1" dirty="0">
                <a:solidFill>
                  <a:srgbClr val="FFFFFF"/>
                </a:solidFill>
                <a:latin typeface="DejaVu Sans"/>
                <a:cs typeface="DejaVu Sans"/>
              </a:rPr>
              <a:t>Minority Leader</a:t>
            </a:r>
            <a:endParaRPr sz="2800" dirty="0">
              <a:latin typeface="DejaVu Sans"/>
              <a:cs typeface="DejaVu Sans"/>
            </a:endParaRPr>
          </a:p>
          <a:p>
            <a:pPr marL="336550" indent="-323850">
              <a:lnSpc>
                <a:spcPct val="100000"/>
              </a:lnSpc>
              <a:spcBef>
                <a:spcPts val="240"/>
              </a:spcBef>
              <a:buClr>
                <a:srgbClr val="F9AAAC"/>
              </a:buClr>
              <a:buFont typeface="Nimbus Roman No9 L"/>
              <a:buChar char="•"/>
              <a:tabLst>
                <a:tab pos="335915" algn="l"/>
                <a:tab pos="336550" algn="l"/>
              </a:tabLst>
            </a:pPr>
            <a:r>
              <a:rPr sz="2800" b="1" dirty="0">
                <a:solidFill>
                  <a:srgbClr val="FFFFFF"/>
                </a:solidFill>
                <a:latin typeface="DejaVu Sans"/>
                <a:cs typeface="DejaVu Sans"/>
              </a:rPr>
              <a:t>Minority Whip</a:t>
            </a:r>
            <a:endParaRPr sz="2800" dirty="0">
              <a:latin typeface="DejaVu Sans"/>
              <a:cs typeface="DejaVu Sans"/>
            </a:endParaRPr>
          </a:p>
        </p:txBody>
      </p:sp>
      <p:sp>
        <p:nvSpPr>
          <p:cNvPr id="10" name="object 10"/>
          <p:cNvSpPr txBox="1"/>
          <p:nvPr/>
        </p:nvSpPr>
        <p:spPr>
          <a:xfrm>
            <a:off x="6614665" y="4119815"/>
            <a:ext cx="4047179"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FFFFFF"/>
                </a:solidFill>
                <a:latin typeface="DejaVu Sans"/>
                <a:cs typeface="DejaVu Sans"/>
              </a:rPr>
              <a:t>Minority Leader Chuck Schumer (D-NY)</a:t>
            </a:r>
            <a:endParaRPr sz="1400" dirty="0">
              <a:latin typeface="DejaVu Sans"/>
              <a:cs typeface="DejaVu Sans"/>
            </a:endParaRPr>
          </a:p>
        </p:txBody>
      </p:sp>
      <p:sp>
        <p:nvSpPr>
          <p:cNvPr id="11" name="object 11"/>
          <p:cNvSpPr txBox="1"/>
          <p:nvPr/>
        </p:nvSpPr>
        <p:spPr>
          <a:xfrm>
            <a:off x="6373756" y="6368461"/>
            <a:ext cx="4288088" cy="233397"/>
          </a:xfrm>
          <a:prstGeom prst="rect">
            <a:avLst/>
          </a:prstGeom>
        </p:spPr>
        <p:txBody>
          <a:bodyPr vert="horz" wrap="square" lIns="0" tIns="27940" rIns="0" bIns="0" rtlCol="0">
            <a:spAutoFit/>
          </a:bodyPr>
          <a:lstStyle/>
          <a:p>
            <a:pPr marL="12700" marR="5080" indent="233045">
              <a:lnSpc>
                <a:spcPts val="1600"/>
              </a:lnSpc>
              <a:spcBef>
                <a:spcPts val="220"/>
              </a:spcBef>
            </a:pPr>
            <a:r>
              <a:rPr sz="1400" b="1" dirty="0">
                <a:solidFill>
                  <a:srgbClr val="FFFFFF"/>
                </a:solidFill>
                <a:latin typeface="DejaVu Sans"/>
                <a:cs typeface="DejaVu Sans"/>
              </a:rPr>
              <a:t>Minority Whip  Richard Durbin (D-IL)</a:t>
            </a:r>
            <a:endParaRPr sz="1400" dirty="0">
              <a:latin typeface="DejaVu Sans"/>
              <a:cs typeface="DejaVu Sans"/>
            </a:endParaRPr>
          </a:p>
        </p:txBody>
      </p:sp>
      <p:grpSp>
        <p:nvGrpSpPr>
          <p:cNvPr id="12" name="object 12"/>
          <p:cNvGrpSpPr/>
          <p:nvPr/>
        </p:nvGrpSpPr>
        <p:grpSpPr>
          <a:xfrm>
            <a:off x="6503985" y="1590675"/>
            <a:ext cx="3837304" cy="4724400"/>
            <a:chOff x="6503985" y="1590675"/>
            <a:chExt cx="3837304" cy="4724400"/>
          </a:xfrm>
        </p:grpSpPr>
        <p:sp>
          <p:nvSpPr>
            <p:cNvPr id="13" name="object 13"/>
            <p:cNvSpPr/>
            <p:nvPr/>
          </p:nvSpPr>
          <p:spPr>
            <a:xfrm>
              <a:off x="7685086" y="4552951"/>
              <a:ext cx="1393825" cy="1752599"/>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7680323" y="4548188"/>
              <a:ext cx="1403350" cy="1762125"/>
            </a:xfrm>
            <a:custGeom>
              <a:avLst/>
              <a:gdLst/>
              <a:ahLst/>
              <a:cxnLst/>
              <a:rect l="l" t="t" r="r" b="b"/>
              <a:pathLst>
                <a:path w="1403350" h="1762125">
                  <a:moveTo>
                    <a:pt x="0" y="0"/>
                  </a:moveTo>
                  <a:lnTo>
                    <a:pt x="1403349" y="0"/>
                  </a:lnTo>
                  <a:lnTo>
                    <a:pt x="1403349" y="1762124"/>
                  </a:lnTo>
                  <a:lnTo>
                    <a:pt x="0" y="1762124"/>
                  </a:lnTo>
                  <a:lnTo>
                    <a:pt x="0" y="0"/>
                  </a:lnTo>
                  <a:close/>
                </a:path>
              </a:pathLst>
            </a:custGeom>
            <a:ln w="9524">
              <a:solidFill>
                <a:srgbClr val="FFFFFF"/>
              </a:solidFill>
            </a:ln>
          </p:spPr>
          <p:txBody>
            <a:bodyPr wrap="square" lIns="0" tIns="0" rIns="0" bIns="0" rtlCol="0"/>
            <a:lstStyle/>
            <a:p>
              <a:endParaRPr/>
            </a:p>
          </p:txBody>
        </p:sp>
        <p:sp>
          <p:nvSpPr>
            <p:cNvPr id="15" name="object 15"/>
            <p:cNvSpPr/>
            <p:nvPr/>
          </p:nvSpPr>
          <p:spPr>
            <a:xfrm>
              <a:off x="6513512" y="1600200"/>
              <a:ext cx="3817936" cy="2438400"/>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6508748" y="1595437"/>
              <a:ext cx="3827779" cy="2447925"/>
            </a:xfrm>
            <a:custGeom>
              <a:avLst/>
              <a:gdLst/>
              <a:ahLst/>
              <a:cxnLst/>
              <a:rect l="l" t="t" r="r" b="b"/>
              <a:pathLst>
                <a:path w="3827779" h="2447925">
                  <a:moveTo>
                    <a:pt x="0" y="0"/>
                  </a:moveTo>
                  <a:lnTo>
                    <a:pt x="3827461" y="0"/>
                  </a:lnTo>
                  <a:lnTo>
                    <a:pt x="3827461" y="2447923"/>
                  </a:lnTo>
                  <a:lnTo>
                    <a:pt x="0" y="2447923"/>
                  </a:lnTo>
                  <a:lnTo>
                    <a:pt x="0" y="0"/>
                  </a:lnTo>
                  <a:close/>
                </a:path>
              </a:pathLst>
            </a:custGeom>
            <a:ln w="9524">
              <a:solidFill>
                <a:srgbClr val="FFFFFF"/>
              </a:solidFill>
            </a:ln>
          </p:spPr>
          <p:txBody>
            <a:bodyPr wrap="square" lIns="0" tIns="0" rIns="0" bIns="0" rtlCol="0"/>
            <a:lstStyle/>
            <a:p>
              <a:endParaRPr/>
            </a:p>
          </p:txBody>
        </p:sp>
      </p:grpSp>
      <p:pic>
        <p:nvPicPr>
          <p:cNvPr id="18" name="Picture 17"/>
          <p:cNvPicPr>
            <a:picLocks noChangeAspect="1"/>
          </p:cNvPicPr>
          <p:nvPr/>
        </p:nvPicPr>
        <p:blipFill>
          <a:blip r:embed="rId7"/>
          <a:stretch>
            <a:fillRect/>
          </a:stretch>
        </p:blipFill>
        <p:spPr>
          <a:xfrm>
            <a:off x="10668000" y="59293"/>
            <a:ext cx="1343184" cy="134318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22998" y="905523"/>
            <a:ext cx="5967614" cy="5952474"/>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1388" y="-45803"/>
            <a:ext cx="12192000" cy="6858000"/>
            <a:chOff x="0" y="1"/>
            <a:chExt cx="12192000" cy="6858000"/>
          </a:xfrm>
        </p:grpSpPr>
        <p:sp>
          <p:nvSpPr>
            <p:cNvPr id="4" name="object 4"/>
            <p:cNvSpPr/>
            <p:nvPr/>
          </p:nvSpPr>
          <p:spPr>
            <a:xfrm>
              <a:off x="21506" y="905524"/>
              <a:ext cx="5998292" cy="595247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1"/>
              <a:ext cx="12192000" cy="906144"/>
            </a:xfrm>
            <a:custGeom>
              <a:avLst/>
              <a:gdLst/>
              <a:ahLst/>
              <a:cxnLst/>
              <a:rect l="l" t="t" r="r" b="b"/>
              <a:pathLst>
                <a:path w="12192000" h="906144">
                  <a:moveTo>
                    <a:pt x="12191996" y="0"/>
                  </a:moveTo>
                  <a:lnTo>
                    <a:pt x="0" y="0"/>
                  </a:lnTo>
                  <a:lnTo>
                    <a:pt x="0" y="905521"/>
                  </a:lnTo>
                  <a:lnTo>
                    <a:pt x="12191996" y="905521"/>
                  </a:lnTo>
                  <a:lnTo>
                    <a:pt x="12191996" y="0"/>
                  </a:lnTo>
                  <a:close/>
                </a:path>
              </a:pathLst>
            </a:custGeom>
            <a:solidFill>
              <a:srgbClr val="000000"/>
            </a:solidFill>
          </p:spPr>
          <p:txBody>
            <a:bodyPr wrap="square" lIns="0" tIns="0" rIns="0" bIns="0" rtlCol="0"/>
            <a:lstStyle/>
            <a:p>
              <a:endParaRPr/>
            </a:p>
          </p:txBody>
        </p:sp>
      </p:grpSp>
      <p:sp>
        <p:nvSpPr>
          <p:cNvPr id="6" name="object 6"/>
          <p:cNvSpPr txBox="1">
            <a:spLocks noGrp="1"/>
          </p:cNvSpPr>
          <p:nvPr>
            <p:ph type="title"/>
          </p:nvPr>
        </p:nvSpPr>
        <p:spPr>
          <a:xfrm>
            <a:off x="228600" y="35907"/>
            <a:ext cx="12115800" cy="689932"/>
          </a:xfrm>
          <a:prstGeom prst="rect">
            <a:avLst/>
          </a:prstGeom>
        </p:spPr>
        <p:txBody>
          <a:bodyPr vert="horz" wrap="square" lIns="0" tIns="12700" rIns="0" bIns="0" rtlCol="0">
            <a:spAutoFit/>
          </a:bodyPr>
          <a:lstStyle/>
          <a:p>
            <a:pPr marL="12700">
              <a:lnSpc>
                <a:spcPct val="100000"/>
              </a:lnSpc>
              <a:spcBef>
                <a:spcPts val="100"/>
              </a:spcBef>
            </a:pPr>
            <a:r>
              <a:rPr dirty="0">
                <a:solidFill>
                  <a:srgbClr val="FFFFFF"/>
                </a:solidFill>
              </a:rPr>
              <a:t>DIFFERENCES IN OPERATION</a:t>
            </a:r>
          </a:p>
        </p:txBody>
      </p:sp>
      <p:sp>
        <p:nvSpPr>
          <p:cNvPr id="7" name="object 7"/>
          <p:cNvSpPr/>
          <p:nvPr/>
        </p:nvSpPr>
        <p:spPr>
          <a:xfrm>
            <a:off x="6222998" y="905523"/>
            <a:ext cx="5969000" cy="5952490"/>
          </a:xfrm>
          <a:custGeom>
            <a:avLst/>
            <a:gdLst/>
            <a:ahLst/>
            <a:cxnLst/>
            <a:rect l="l" t="t" r="r" b="b"/>
            <a:pathLst>
              <a:path w="5969000" h="5952490">
                <a:moveTo>
                  <a:pt x="5968998" y="0"/>
                </a:moveTo>
                <a:lnTo>
                  <a:pt x="0" y="0"/>
                </a:lnTo>
                <a:lnTo>
                  <a:pt x="0" y="5952473"/>
                </a:lnTo>
                <a:lnTo>
                  <a:pt x="5968998" y="5952473"/>
                </a:lnTo>
                <a:lnTo>
                  <a:pt x="5968998" y="0"/>
                </a:lnTo>
                <a:close/>
              </a:path>
            </a:pathLst>
          </a:custGeom>
          <a:solidFill>
            <a:srgbClr val="FFFFFF">
              <a:alpha val="79998"/>
            </a:srgbClr>
          </a:solidFill>
        </p:spPr>
        <p:txBody>
          <a:bodyPr wrap="square" lIns="0" tIns="0" rIns="0" bIns="0" rtlCol="0"/>
          <a:lstStyle/>
          <a:p>
            <a:endParaRPr/>
          </a:p>
        </p:txBody>
      </p:sp>
      <p:sp>
        <p:nvSpPr>
          <p:cNvPr id="8" name="object 8"/>
          <p:cNvSpPr txBox="1"/>
          <p:nvPr/>
        </p:nvSpPr>
        <p:spPr>
          <a:xfrm>
            <a:off x="6301738" y="1430795"/>
            <a:ext cx="1775462" cy="391160"/>
          </a:xfrm>
          <a:prstGeom prst="rect">
            <a:avLst/>
          </a:prstGeom>
        </p:spPr>
        <p:txBody>
          <a:bodyPr vert="horz" wrap="square" lIns="0" tIns="12700" rIns="0" bIns="0" rtlCol="0">
            <a:spAutoFit/>
          </a:bodyPr>
          <a:lstStyle/>
          <a:p>
            <a:pPr marL="12700">
              <a:lnSpc>
                <a:spcPct val="100000"/>
              </a:lnSpc>
              <a:spcBef>
                <a:spcPts val="100"/>
              </a:spcBef>
            </a:pPr>
            <a:r>
              <a:rPr sz="2400" b="1" i="1" u="heavy" dirty="0">
                <a:solidFill>
                  <a:srgbClr val="FF0000"/>
                </a:solidFill>
                <a:uFill>
                  <a:solidFill>
                    <a:srgbClr val="FF2600"/>
                  </a:solidFill>
                </a:uFill>
                <a:latin typeface="Nimbus Sans L"/>
                <a:cs typeface="Nimbus Sans L"/>
              </a:rPr>
              <a:t>SENATE</a:t>
            </a:r>
            <a:endParaRPr sz="2400" dirty="0">
              <a:latin typeface="Nimbus Sans L"/>
              <a:cs typeface="Nimbus Sans L"/>
            </a:endParaRPr>
          </a:p>
        </p:txBody>
      </p:sp>
      <p:sp>
        <p:nvSpPr>
          <p:cNvPr id="9" name="object 9"/>
          <p:cNvSpPr txBox="1"/>
          <p:nvPr/>
        </p:nvSpPr>
        <p:spPr>
          <a:xfrm>
            <a:off x="6301738" y="1809256"/>
            <a:ext cx="5890262" cy="3011081"/>
          </a:xfrm>
          <a:prstGeom prst="rect">
            <a:avLst/>
          </a:prstGeom>
        </p:spPr>
        <p:txBody>
          <a:bodyPr vert="horz" wrap="square" lIns="0" tIns="78740" rIns="0" bIns="0" rtlCol="0">
            <a:spAutoFit/>
          </a:bodyPr>
          <a:lstStyle/>
          <a:p>
            <a:pPr marL="355600" indent="-342900">
              <a:lnSpc>
                <a:spcPct val="100000"/>
              </a:lnSpc>
              <a:spcBef>
                <a:spcPts val="620"/>
              </a:spcBef>
              <a:buFont typeface="Nimbus Sans L"/>
              <a:buChar char="•"/>
              <a:tabLst>
                <a:tab pos="354965" algn="l"/>
                <a:tab pos="355600" algn="l"/>
              </a:tabLst>
            </a:pPr>
            <a:r>
              <a:rPr sz="2400" b="1" dirty="0">
                <a:latin typeface="DejaVu Sans"/>
                <a:cs typeface="DejaVu Sans"/>
              </a:rPr>
              <a:t>Less formal—weaker leadership</a:t>
            </a:r>
            <a:endParaRPr sz="2400" dirty="0">
              <a:latin typeface="DejaVu Sans"/>
              <a:cs typeface="DejaVu Sans"/>
            </a:endParaRPr>
          </a:p>
          <a:p>
            <a:pPr marL="355600" indent="-342900">
              <a:lnSpc>
                <a:spcPct val="100000"/>
              </a:lnSpc>
              <a:spcBef>
                <a:spcPts val="520"/>
              </a:spcBef>
              <a:buFont typeface="Nimbus Sans L"/>
              <a:buChar char="•"/>
              <a:tabLst>
                <a:tab pos="354965" algn="l"/>
                <a:tab pos="355600" algn="l"/>
              </a:tabLst>
            </a:pPr>
            <a:r>
              <a:rPr sz="2400" b="1" dirty="0">
                <a:solidFill>
                  <a:srgbClr val="FF0000"/>
                </a:solidFill>
                <a:latin typeface="DejaVu Sans"/>
                <a:cs typeface="DejaVu Sans"/>
              </a:rPr>
              <a:t>Filibuster</a:t>
            </a:r>
            <a:endParaRPr sz="2400" dirty="0">
              <a:solidFill>
                <a:srgbClr val="FF0000"/>
              </a:solidFill>
              <a:latin typeface="DejaVu Sans"/>
              <a:cs typeface="DejaVu Sans"/>
            </a:endParaRPr>
          </a:p>
          <a:p>
            <a:pPr marL="355600" indent="-342900">
              <a:lnSpc>
                <a:spcPct val="100000"/>
              </a:lnSpc>
              <a:spcBef>
                <a:spcPts val="620"/>
              </a:spcBef>
              <a:buFont typeface="Nimbus Sans L"/>
              <a:buChar char="•"/>
              <a:tabLst>
                <a:tab pos="354965" algn="l"/>
                <a:tab pos="355600" algn="l"/>
              </a:tabLst>
            </a:pPr>
            <a:r>
              <a:rPr sz="2400" b="1" dirty="0">
                <a:latin typeface="DejaVu Sans"/>
                <a:cs typeface="DejaVu Sans"/>
              </a:rPr>
              <a:t>Power more evenly distributed</a:t>
            </a:r>
            <a:endParaRPr sz="2400" dirty="0">
              <a:latin typeface="DejaVu Sans"/>
              <a:cs typeface="DejaVu Sans"/>
            </a:endParaRPr>
          </a:p>
          <a:p>
            <a:pPr marL="355600" indent="-342900">
              <a:lnSpc>
                <a:spcPct val="100000"/>
              </a:lnSpc>
              <a:spcBef>
                <a:spcPts val="520"/>
              </a:spcBef>
              <a:buFont typeface="Nimbus Sans L"/>
              <a:buChar char="•"/>
              <a:tabLst>
                <a:tab pos="354965" algn="l"/>
                <a:tab pos="355600" algn="l"/>
              </a:tabLst>
            </a:pPr>
            <a:r>
              <a:rPr sz="2400" b="1" dirty="0">
                <a:latin typeface="DejaVu Sans"/>
                <a:cs typeface="DejaVu Sans"/>
              </a:rPr>
              <a:t>Members are generalists</a:t>
            </a:r>
            <a:endParaRPr sz="2400" dirty="0">
              <a:latin typeface="DejaVu Sans"/>
              <a:cs typeface="DejaVu Sans"/>
            </a:endParaRPr>
          </a:p>
          <a:p>
            <a:pPr marL="355600" indent="-342900">
              <a:lnSpc>
                <a:spcPct val="100000"/>
              </a:lnSpc>
              <a:spcBef>
                <a:spcPts val="620"/>
              </a:spcBef>
              <a:buFont typeface="Nimbus Sans L"/>
              <a:buChar char="•"/>
              <a:tabLst>
                <a:tab pos="354965" algn="l"/>
                <a:tab pos="355600" algn="l"/>
              </a:tabLst>
            </a:pPr>
            <a:r>
              <a:rPr sz="2400" b="1" dirty="0">
                <a:latin typeface="DejaVu Sans"/>
                <a:cs typeface="DejaVu Sans"/>
              </a:rPr>
              <a:t>Emphasis on foreign policy</a:t>
            </a:r>
            <a:endParaRPr sz="2400" dirty="0">
              <a:latin typeface="DejaVu Sans"/>
              <a:cs typeface="DejaVu Sans"/>
            </a:endParaRPr>
          </a:p>
          <a:p>
            <a:pPr marL="355600" indent="-342900">
              <a:lnSpc>
                <a:spcPct val="100000"/>
              </a:lnSpc>
              <a:spcBef>
                <a:spcPts val="520"/>
              </a:spcBef>
              <a:buFont typeface="Nimbus Sans L"/>
              <a:buChar char="•"/>
              <a:tabLst>
                <a:tab pos="354965" algn="l"/>
                <a:tab pos="355600" algn="l"/>
              </a:tabLst>
            </a:pPr>
            <a:r>
              <a:rPr sz="2400" b="1" dirty="0">
                <a:latin typeface="DejaVu Sans"/>
                <a:cs typeface="DejaVu Sans"/>
              </a:rPr>
              <a:t>Longer terms—focus on bigger picture</a:t>
            </a:r>
            <a:endParaRPr sz="2400" dirty="0">
              <a:latin typeface="DejaVu Sans"/>
              <a:cs typeface="DejaVu Sans"/>
            </a:endParaRPr>
          </a:p>
        </p:txBody>
      </p:sp>
      <p:sp>
        <p:nvSpPr>
          <p:cNvPr id="10" name="object 10"/>
          <p:cNvSpPr txBox="1"/>
          <p:nvPr/>
        </p:nvSpPr>
        <p:spPr>
          <a:xfrm>
            <a:off x="11328855" y="6434773"/>
            <a:ext cx="180340" cy="208279"/>
          </a:xfrm>
          <a:prstGeom prst="rect">
            <a:avLst/>
          </a:prstGeom>
        </p:spPr>
        <p:txBody>
          <a:bodyPr vert="horz" wrap="square" lIns="0" tIns="12700" rIns="0" bIns="0" rtlCol="0">
            <a:spAutoFit/>
          </a:bodyPr>
          <a:lstStyle/>
          <a:p>
            <a:pPr marL="12700">
              <a:lnSpc>
                <a:spcPct val="100000"/>
              </a:lnSpc>
              <a:spcBef>
                <a:spcPts val="100"/>
              </a:spcBef>
            </a:pPr>
            <a:r>
              <a:rPr sz="1200" spc="-160" dirty="0">
                <a:solidFill>
                  <a:srgbClr val="898989"/>
                </a:solidFill>
                <a:latin typeface="DejaVu Sans"/>
                <a:cs typeface="DejaVu Sans"/>
              </a:rPr>
              <a:t>10</a:t>
            </a:r>
            <a:endParaRPr sz="1200">
              <a:latin typeface="DejaVu Sans"/>
              <a:cs typeface="DejaVu Sans"/>
            </a:endParaRPr>
          </a:p>
        </p:txBody>
      </p:sp>
      <p:sp>
        <p:nvSpPr>
          <p:cNvPr id="11" name="object 11"/>
          <p:cNvSpPr/>
          <p:nvPr/>
        </p:nvSpPr>
        <p:spPr>
          <a:xfrm>
            <a:off x="0" y="905523"/>
            <a:ext cx="6019800" cy="5952490"/>
          </a:xfrm>
          <a:custGeom>
            <a:avLst/>
            <a:gdLst/>
            <a:ahLst/>
            <a:cxnLst/>
            <a:rect l="l" t="t" r="r" b="b"/>
            <a:pathLst>
              <a:path w="6019800" h="5952490">
                <a:moveTo>
                  <a:pt x="6019798" y="0"/>
                </a:moveTo>
                <a:lnTo>
                  <a:pt x="0" y="0"/>
                </a:lnTo>
                <a:lnTo>
                  <a:pt x="0" y="5952473"/>
                </a:lnTo>
                <a:lnTo>
                  <a:pt x="6019798" y="5952473"/>
                </a:lnTo>
                <a:lnTo>
                  <a:pt x="6019798" y="0"/>
                </a:lnTo>
                <a:close/>
              </a:path>
            </a:pathLst>
          </a:custGeom>
          <a:solidFill>
            <a:srgbClr val="FFFFFF">
              <a:alpha val="79998"/>
            </a:srgbClr>
          </a:solidFill>
        </p:spPr>
        <p:txBody>
          <a:bodyPr wrap="square" lIns="0" tIns="0" rIns="0" bIns="0" rtlCol="0"/>
          <a:lstStyle/>
          <a:p>
            <a:endParaRPr/>
          </a:p>
        </p:txBody>
      </p:sp>
      <p:sp>
        <p:nvSpPr>
          <p:cNvPr id="12" name="object 12"/>
          <p:cNvSpPr txBox="1"/>
          <p:nvPr/>
        </p:nvSpPr>
        <p:spPr>
          <a:xfrm>
            <a:off x="78738" y="1288556"/>
            <a:ext cx="6142873" cy="3411190"/>
          </a:xfrm>
          <a:prstGeom prst="rect">
            <a:avLst/>
          </a:prstGeom>
        </p:spPr>
        <p:txBody>
          <a:bodyPr vert="horz" wrap="square" lIns="0" tIns="91440" rIns="0" bIns="0" rtlCol="0">
            <a:spAutoFit/>
          </a:bodyPr>
          <a:lstStyle/>
          <a:p>
            <a:pPr marL="12700">
              <a:lnSpc>
                <a:spcPct val="100000"/>
              </a:lnSpc>
              <a:spcBef>
                <a:spcPts val="720"/>
              </a:spcBef>
            </a:pPr>
            <a:r>
              <a:rPr sz="2400" b="1" i="1" u="heavy" dirty="0">
                <a:solidFill>
                  <a:srgbClr val="0000FF"/>
                </a:solidFill>
                <a:uFill>
                  <a:solidFill>
                    <a:srgbClr val="0433FF"/>
                  </a:solidFill>
                </a:uFill>
                <a:latin typeface="Nimbus Sans L"/>
                <a:cs typeface="Nimbus Sans L"/>
              </a:rPr>
              <a:t>HOUSE</a:t>
            </a:r>
            <a:endParaRPr sz="2400" dirty="0">
              <a:latin typeface="Nimbus Sans L"/>
              <a:cs typeface="Nimbus Sans L"/>
            </a:endParaRPr>
          </a:p>
          <a:p>
            <a:pPr marL="355600" marR="245745" indent="-342900">
              <a:lnSpc>
                <a:spcPts val="2820"/>
              </a:lnSpc>
              <a:spcBef>
                <a:spcPts val="760"/>
              </a:spcBef>
              <a:buFont typeface="Nimbus Sans L"/>
              <a:buChar char="•"/>
              <a:tabLst>
                <a:tab pos="354965" algn="l"/>
                <a:tab pos="355600" algn="l"/>
              </a:tabLst>
            </a:pPr>
            <a:r>
              <a:rPr sz="2400" b="1" dirty="0">
                <a:latin typeface="DejaVu Sans"/>
                <a:cs typeface="DejaVu Sans"/>
              </a:rPr>
              <a:t>More formal—stronger leadership from  Speaker</a:t>
            </a:r>
            <a:endParaRPr sz="2400" dirty="0">
              <a:latin typeface="DejaVu Sans"/>
              <a:cs typeface="DejaVu Sans"/>
            </a:endParaRPr>
          </a:p>
          <a:p>
            <a:pPr marL="355600" indent="-342900">
              <a:lnSpc>
                <a:spcPct val="100000"/>
              </a:lnSpc>
              <a:spcBef>
                <a:spcPts val="520"/>
              </a:spcBef>
              <a:buFont typeface="Nimbus Sans L"/>
              <a:buChar char="•"/>
              <a:tabLst>
                <a:tab pos="354965" algn="l"/>
                <a:tab pos="355600" algn="l"/>
              </a:tabLst>
            </a:pPr>
            <a:r>
              <a:rPr sz="2400" b="1" dirty="0">
                <a:latin typeface="DejaVu Sans"/>
                <a:cs typeface="DejaVu Sans"/>
              </a:rPr>
              <a:t>Rules Commi</a:t>
            </a:r>
            <a:r>
              <a:rPr lang="en-US" sz="2400" b="1" dirty="0">
                <a:latin typeface="DejaVu Sans"/>
                <a:cs typeface="DejaVu Sans"/>
              </a:rPr>
              <a:t>tt</a:t>
            </a:r>
            <a:r>
              <a:rPr sz="2400" b="1" dirty="0">
                <a:latin typeface="DejaVu Sans"/>
                <a:cs typeface="DejaVu Sans"/>
              </a:rPr>
              <a:t>ee</a:t>
            </a:r>
            <a:endParaRPr sz="2400" dirty="0">
              <a:latin typeface="DejaVu Sans"/>
              <a:cs typeface="DejaVu Sans"/>
            </a:endParaRPr>
          </a:p>
          <a:p>
            <a:pPr marL="355600" indent="-342900">
              <a:lnSpc>
                <a:spcPct val="100000"/>
              </a:lnSpc>
              <a:spcBef>
                <a:spcPts val="620"/>
              </a:spcBef>
              <a:buFont typeface="Nimbus Sans L"/>
              <a:buChar char="•"/>
              <a:tabLst>
                <a:tab pos="354965" algn="l"/>
                <a:tab pos="355600" algn="l"/>
              </a:tabLst>
            </a:pPr>
            <a:r>
              <a:rPr sz="2400" b="1" dirty="0">
                <a:latin typeface="DejaVu Sans"/>
                <a:cs typeface="DejaVu Sans"/>
              </a:rPr>
              <a:t>Power less evenly distributed</a:t>
            </a:r>
            <a:endParaRPr sz="2400" dirty="0">
              <a:latin typeface="DejaVu Sans"/>
              <a:cs typeface="DejaVu Sans"/>
            </a:endParaRPr>
          </a:p>
          <a:p>
            <a:pPr marL="355600" indent="-342900">
              <a:lnSpc>
                <a:spcPct val="100000"/>
              </a:lnSpc>
              <a:spcBef>
                <a:spcPts val="520"/>
              </a:spcBef>
              <a:buFont typeface="Nimbus Sans L"/>
              <a:buChar char="•"/>
              <a:tabLst>
                <a:tab pos="354965" algn="l"/>
                <a:tab pos="355600" algn="l"/>
              </a:tabLst>
            </a:pPr>
            <a:r>
              <a:rPr sz="2400" b="1" dirty="0">
                <a:latin typeface="DejaVu Sans"/>
                <a:cs typeface="DejaVu Sans"/>
              </a:rPr>
              <a:t>Members are highly specialized</a:t>
            </a:r>
            <a:endParaRPr sz="2400" dirty="0">
              <a:latin typeface="DejaVu Sans"/>
              <a:cs typeface="DejaVu Sans"/>
            </a:endParaRPr>
          </a:p>
          <a:p>
            <a:pPr marL="355600" indent="-342900">
              <a:lnSpc>
                <a:spcPct val="100000"/>
              </a:lnSpc>
              <a:spcBef>
                <a:spcPts val="620"/>
              </a:spcBef>
              <a:buFont typeface="Nimbus Sans L"/>
              <a:buChar char="•"/>
              <a:tabLst>
                <a:tab pos="354965" algn="l"/>
                <a:tab pos="355600" algn="l"/>
              </a:tabLst>
            </a:pPr>
            <a:r>
              <a:rPr sz="2400" b="1" dirty="0">
                <a:latin typeface="DejaVu Sans"/>
                <a:cs typeface="DejaVu Sans"/>
              </a:rPr>
              <a:t>Emphasize tax &amp; revenue policy &amp; budget</a:t>
            </a:r>
            <a:endParaRPr sz="2400" dirty="0">
              <a:latin typeface="DejaVu Sans"/>
              <a:cs typeface="DejaVu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5171" y="20782"/>
            <a:ext cx="7924800" cy="382156"/>
          </a:xfrm>
          <a:prstGeom prst="rect">
            <a:avLst/>
          </a:prstGeom>
        </p:spPr>
        <p:txBody>
          <a:bodyPr vert="horz" wrap="square" lIns="0" tIns="12700" rIns="0" bIns="0" rtlCol="0">
            <a:spAutoFit/>
          </a:bodyPr>
          <a:lstStyle/>
          <a:p>
            <a:pPr marL="12700" algn="ctr">
              <a:lnSpc>
                <a:spcPct val="100000"/>
              </a:lnSpc>
              <a:spcBef>
                <a:spcPts val="100"/>
              </a:spcBef>
            </a:pPr>
            <a:r>
              <a:rPr sz="2400" dirty="0"/>
              <a:t>THE COMMITTEE SYSTEM</a:t>
            </a:r>
          </a:p>
        </p:txBody>
      </p:sp>
      <p:sp>
        <p:nvSpPr>
          <p:cNvPr id="4" name="Rectangle 3"/>
          <p:cNvSpPr/>
          <p:nvPr/>
        </p:nvSpPr>
        <p:spPr>
          <a:xfrm>
            <a:off x="32657" y="312355"/>
            <a:ext cx="12177156" cy="6524863"/>
          </a:xfrm>
          <a:prstGeom prst="rect">
            <a:avLst/>
          </a:prstGeom>
        </p:spPr>
        <p:txBody>
          <a:bodyPr wrap="square">
            <a:spAutoFit/>
          </a:bodyPr>
          <a:lstStyle/>
          <a:p>
            <a:r>
              <a:rPr lang="en-US" sz="2200" dirty="0">
                <a:solidFill>
                  <a:srgbClr val="000000"/>
                </a:solidFill>
                <a:latin typeface="ArialMT"/>
              </a:rPr>
              <a:t>• </a:t>
            </a:r>
            <a:r>
              <a:rPr lang="en-US" sz="2200" b="1" dirty="0">
                <a:solidFill>
                  <a:srgbClr val="000000"/>
                </a:solidFill>
                <a:latin typeface="Calibri-Bold"/>
              </a:rPr>
              <a:t>Real work of Cong. is done in committees and subcommittees, not on the floor of the House or Senate.</a:t>
            </a:r>
          </a:p>
          <a:p>
            <a:endParaRPr lang="en-US" sz="2200" b="1" dirty="0">
              <a:solidFill>
                <a:srgbClr val="000000"/>
              </a:solidFill>
              <a:latin typeface="Calibri-Bold"/>
            </a:endParaRPr>
          </a:p>
          <a:p>
            <a:r>
              <a:rPr lang="en-US" sz="2200" dirty="0">
                <a:solidFill>
                  <a:srgbClr val="000000"/>
                </a:solidFill>
                <a:latin typeface="ArialMT"/>
              </a:rPr>
              <a:t>• </a:t>
            </a:r>
            <a:r>
              <a:rPr lang="en-US" sz="2200" b="1" dirty="0">
                <a:solidFill>
                  <a:srgbClr val="000000"/>
                </a:solidFill>
                <a:latin typeface="Calibri-Bold"/>
              </a:rPr>
              <a:t>Before a bill even reaches the floor, it must first pass through a committee, unless the committee has resisted "reporting out" the bill and the House votes to "discharge" it onto the floor for consideration on by the full body. (Senate committees lack the power to prevent bills from reaching the floor).</a:t>
            </a:r>
          </a:p>
          <a:p>
            <a:endParaRPr lang="en-US" sz="2200" b="1" dirty="0">
              <a:solidFill>
                <a:srgbClr val="000000"/>
              </a:solidFill>
              <a:latin typeface="Calibri-Bold"/>
            </a:endParaRPr>
          </a:p>
          <a:p>
            <a:r>
              <a:rPr lang="en-US" sz="2200" dirty="0">
                <a:solidFill>
                  <a:srgbClr val="000000"/>
                </a:solidFill>
                <a:latin typeface="ArialMT"/>
              </a:rPr>
              <a:t>      • </a:t>
            </a:r>
            <a:r>
              <a:rPr lang="en-US" sz="2200" b="1" dirty="0">
                <a:solidFill>
                  <a:srgbClr val="000000"/>
                </a:solidFill>
                <a:latin typeface="Calibri-Bold"/>
              </a:rPr>
              <a:t>Once in standing committee, usually passed to subcommittee where they can be </a:t>
            </a:r>
            <a:r>
              <a:rPr lang="en-US" sz="2200" b="1" dirty="0">
                <a:solidFill>
                  <a:srgbClr val="FF0000"/>
                </a:solidFill>
                <a:latin typeface="Calibri-Bold"/>
              </a:rPr>
              <a:t>amended</a:t>
            </a:r>
            <a:r>
              <a:rPr lang="en-US" sz="2200" b="1" dirty="0">
                <a:solidFill>
                  <a:srgbClr val="000000"/>
                </a:solidFill>
                <a:latin typeface="Calibri-Bold"/>
              </a:rPr>
              <a:t>, </a:t>
            </a:r>
            <a:r>
              <a:rPr lang="en-US" sz="2200" b="1" dirty="0">
                <a:solidFill>
                  <a:srgbClr val="FF0000"/>
                </a:solidFill>
                <a:latin typeface="Calibri-Bold"/>
              </a:rPr>
              <a:t>passed</a:t>
            </a:r>
            <a:r>
              <a:rPr lang="en-US" sz="2200" b="1" dirty="0">
                <a:solidFill>
                  <a:srgbClr val="000000"/>
                </a:solidFill>
                <a:latin typeface="Calibri-Bold"/>
              </a:rPr>
              <a:t> or </a:t>
            </a:r>
            <a:r>
              <a:rPr lang="en-US" sz="2200" b="1" dirty="0">
                <a:solidFill>
                  <a:srgbClr val="FF0000"/>
                </a:solidFill>
                <a:latin typeface="Calibri-Bold"/>
              </a:rPr>
              <a:t>killed</a:t>
            </a:r>
          </a:p>
          <a:p>
            <a:r>
              <a:rPr lang="en-US" sz="2200" dirty="0">
                <a:solidFill>
                  <a:srgbClr val="000000"/>
                </a:solidFill>
                <a:latin typeface="ArialMT"/>
              </a:rPr>
              <a:t>      • </a:t>
            </a:r>
            <a:r>
              <a:rPr lang="en-US" sz="2200" b="1" dirty="0">
                <a:solidFill>
                  <a:srgbClr val="000000"/>
                </a:solidFill>
                <a:latin typeface="Calibri-Bold"/>
              </a:rPr>
              <a:t>Majority bills die in committee (pigeonholed v. discharge petition)</a:t>
            </a:r>
          </a:p>
          <a:p>
            <a:r>
              <a:rPr lang="en-US" sz="2200" dirty="0">
                <a:solidFill>
                  <a:srgbClr val="000000"/>
                </a:solidFill>
                <a:latin typeface="ArialMT"/>
              </a:rPr>
              <a:t>      • </a:t>
            </a:r>
            <a:r>
              <a:rPr lang="en-US" sz="2200" b="1" dirty="0">
                <a:solidFill>
                  <a:srgbClr val="000000"/>
                </a:solidFill>
                <a:latin typeface="Calibri-Bold"/>
              </a:rPr>
              <a:t>Subcommittees</a:t>
            </a:r>
          </a:p>
          <a:p>
            <a:r>
              <a:rPr lang="en-US" sz="2200" dirty="0">
                <a:solidFill>
                  <a:srgbClr val="000000"/>
                </a:solidFill>
                <a:latin typeface="ArialMT"/>
              </a:rPr>
              <a:t>                 – </a:t>
            </a:r>
            <a:r>
              <a:rPr lang="en-US" sz="2200" b="1" dirty="0">
                <a:solidFill>
                  <a:srgbClr val="000000"/>
                </a:solidFill>
                <a:latin typeface="Calibri-Bold"/>
              </a:rPr>
              <a:t>Where majority of legislative work is done</a:t>
            </a:r>
          </a:p>
          <a:p>
            <a:r>
              <a:rPr lang="en-US" sz="2200" dirty="0">
                <a:solidFill>
                  <a:srgbClr val="000000"/>
                </a:solidFill>
                <a:latin typeface="ArialMT"/>
              </a:rPr>
              <a:t>                 – </a:t>
            </a:r>
            <a:r>
              <a:rPr lang="en-US" sz="2200" b="1" dirty="0">
                <a:solidFill>
                  <a:srgbClr val="000000"/>
                </a:solidFill>
                <a:latin typeface="Calibri-Bold"/>
              </a:rPr>
              <a:t>Where bills are mainly marked up</a:t>
            </a:r>
          </a:p>
          <a:p>
            <a:r>
              <a:rPr lang="en-US" sz="2200" dirty="0">
                <a:solidFill>
                  <a:srgbClr val="000000"/>
                </a:solidFill>
                <a:latin typeface="ArialMT"/>
              </a:rPr>
              <a:t>                 – </a:t>
            </a:r>
            <a:r>
              <a:rPr lang="en-US" sz="2200" b="1" dirty="0">
                <a:solidFill>
                  <a:srgbClr val="000000"/>
                </a:solidFill>
                <a:latin typeface="Calibri-Bold"/>
              </a:rPr>
              <a:t>Hold Congressional Hearings</a:t>
            </a:r>
          </a:p>
          <a:p>
            <a:endParaRPr lang="en-US" sz="2200" b="1" dirty="0">
              <a:solidFill>
                <a:srgbClr val="000000"/>
              </a:solidFill>
              <a:latin typeface="Calibri-Bold"/>
            </a:endParaRPr>
          </a:p>
          <a:p>
            <a:r>
              <a:rPr lang="en-US" sz="2200" dirty="0">
                <a:solidFill>
                  <a:srgbClr val="000000"/>
                </a:solidFill>
                <a:latin typeface="ArialMT"/>
              </a:rPr>
              <a:t>• </a:t>
            </a:r>
            <a:r>
              <a:rPr lang="en-US" sz="2200" b="1" dirty="0">
                <a:solidFill>
                  <a:srgbClr val="000000"/>
                </a:solidFill>
                <a:latin typeface="Calibri-Bold"/>
              </a:rPr>
              <a:t>Committee functions:</a:t>
            </a:r>
          </a:p>
          <a:p>
            <a:r>
              <a:rPr lang="en-US" sz="2200" b="1" i="0" u="none" strike="noStrike" baseline="0" dirty="0">
                <a:solidFill>
                  <a:srgbClr val="000000"/>
                </a:solidFill>
                <a:latin typeface="Calibri-Bold"/>
              </a:rPr>
              <a:t>      1. Analyze legislation</a:t>
            </a:r>
          </a:p>
          <a:p>
            <a:r>
              <a:rPr lang="en-US" sz="2200" b="1" i="0" u="none" strike="noStrike" baseline="0" dirty="0">
                <a:solidFill>
                  <a:srgbClr val="000000"/>
                </a:solidFill>
                <a:latin typeface="Calibri-Bold"/>
              </a:rPr>
              <a:t>      2. Conduct investigations of executive branch on as-needed basis</a:t>
            </a:r>
          </a:p>
          <a:p>
            <a:r>
              <a:rPr lang="en-US" sz="2200" b="1" i="0" u="none" strike="noStrike" baseline="0" dirty="0">
                <a:solidFill>
                  <a:srgbClr val="000000"/>
                </a:solidFill>
                <a:latin typeface="Calibri-Bold"/>
              </a:rPr>
              <a:t>      3. Conduct </a:t>
            </a:r>
            <a:r>
              <a:rPr lang="en-US" sz="2200" b="1" i="0" u="none" strike="noStrike" baseline="0" dirty="0">
                <a:solidFill>
                  <a:srgbClr val="FF0000"/>
                </a:solidFill>
                <a:latin typeface="Calibri-Bold"/>
              </a:rPr>
              <a:t>oversight</a:t>
            </a:r>
            <a:r>
              <a:rPr lang="en-US" sz="2200" b="1" i="0" u="none" strike="noStrike" baseline="0" dirty="0">
                <a:solidFill>
                  <a:srgbClr val="000000"/>
                </a:solidFill>
                <a:latin typeface="Calibri-Bold"/>
              </a:rPr>
              <a:t>/investigations of executive branch agencies on an ongoing basis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C5E1-BC20-4EBE-9BCE-7A8E456275E6}"/>
              </a:ext>
            </a:extLst>
          </p:cNvPr>
          <p:cNvSpPr>
            <a:spLocks noGrp="1"/>
          </p:cNvSpPr>
          <p:nvPr>
            <p:ph type="title"/>
          </p:nvPr>
        </p:nvSpPr>
        <p:spPr>
          <a:xfrm>
            <a:off x="1676400" y="0"/>
            <a:ext cx="6019800" cy="492443"/>
          </a:xfrm>
        </p:spPr>
        <p:txBody>
          <a:bodyPr/>
          <a:lstStyle/>
          <a:p>
            <a:pPr algn="ctr"/>
            <a:r>
              <a:rPr lang="en-US" sz="3200" dirty="0"/>
              <a:t>Congressional Oversight</a:t>
            </a:r>
          </a:p>
        </p:txBody>
      </p:sp>
      <p:sp>
        <p:nvSpPr>
          <p:cNvPr id="4" name="Rectangle 3">
            <a:extLst>
              <a:ext uri="{FF2B5EF4-FFF2-40B4-BE49-F238E27FC236}">
                <a16:creationId xmlns:a16="http://schemas.microsoft.com/office/drawing/2014/main" id="{692A4088-CFAE-4AB9-8FD8-48862A153747}"/>
              </a:ext>
            </a:extLst>
          </p:cNvPr>
          <p:cNvSpPr/>
          <p:nvPr/>
        </p:nvSpPr>
        <p:spPr>
          <a:xfrm>
            <a:off x="298704" y="750740"/>
            <a:ext cx="11594592" cy="1569660"/>
          </a:xfrm>
          <a:prstGeom prst="rect">
            <a:avLst/>
          </a:prstGeom>
        </p:spPr>
        <p:txBody>
          <a:bodyPr wrap="square">
            <a:spAutoFit/>
          </a:bodyPr>
          <a:lstStyle/>
          <a:p>
            <a:pPr marL="355600" marR="5080" indent="-342900">
              <a:lnSpc>
                <a:spcPct val="100000"/>
              </a:lnSpc>
              <a:spcBef>
                <a:spcPts val="100"/>
              </a:spcBef>
              <a:buChar char="•"/>
              <a:tabLst>
                <a:tab pos="354965" algn="l"/>
                <a:tab pos="355600" algn="l"/>
              </a:tabLst>
            </a:pPr>
            <a:r>
              <a:rPr lang="en-US" sz="2400" dirty="0">
                <a:latin typeface="Arial"/>
                <a:cs typeface="Arial"/>
              </a:rPr>
              <a:t>oversight </a:t>
            </a:r>
            <a:r>
              <a:rPr lang="en-US" sz="2400" spc="-5" dirty="0">
                <a:latin typeface="Arial"/>
                <a:cs typeface="Arial"/>
              </a:rPr>
              <a:t>by the United States </a:t>
            </a:r>
            <a:r>
              <a:rPr lang="en-US" sz="2400" dirty="0">
                <a:latin typeface="Arial"/>
                <a:cs typeface="Arial"/>
              </a:rPr>
              <a:t>Congress on </a:t>
            </a:r>
            <a:r>
              <a:rPr lang="en-US" sz="2400" spc="-5" dirty="0">
                <a:latin typeface="Arial"/>
                <a:cs typeface="Arial"/>
              </a:rPr>
              <a:t>the Executive </a:t>
            </a:r>
            <a:r>
              <a:rPr lang="en-US" sz="2400" dirty="0">
                <a:latin typeface="Arial"/>
                <a:cs typeface="Arial"/>
              </a:rPr>
              <a:t>Branch, </a:t>
            </a:r>
            <a:r>
              <a:rPr lang="en-US" sz="2400" spc="-5" dirty="0">
                <a:latin typeface="Arial"/>
                <a:cs typeface="Arial"/>
              </a:rPr>
              <a:t>including the </a:t>
            </a:r>
            <a:r>
              <a:rPr lang="en-US" sz="2400" dirty="0">
                <a:latin typeface="Arial"/>
                <a:cs typeface="Arial"/>
              </a:rPr>
              <a:t>numerous </a:t>
            </a:r>
            <a:r>
              <a:rPr lang="en-US" sz="2400" spc="-5" dirty="0">
                <a:latin typeface="Arial"/>
                <a:cs typeface="Arial"/>
              </a:rPr>
              <a:t>U.S. federal </a:t>
            </a:r>
            <a:r>
              <a:rPr lang="en-US" sz="2400" dirty="0">
                <a:latin typeface="Arial"/>
                <a:cs typeface="Arial"/>
              </a:rPr>
              <a:t>agencies.  Congressional oversight refers </a:t>
            </a:r>
            <a:r>
              <a:rPr lang="en-US" sz="2400" spc="-5" dirty="0">
                <a:latin typeface="Arial"/>
                <a:cs typeface="Arial"/>
              </a:rPr>
              <a:t>to the </a:t>
            </a:r>
            <a:r>
              <a:rPr lang="en-US" sz="2400" spc="-30" dirty="0">
                <a:latin typeface="Arial"/>
                <a:cs typeface="Arial"/>
              </a:rPr>
              <a:t>review, </a:t>
            </a:r>
            <a:r>
              <a:rPr lang="en-US" sz="2400" spc="-5" dirty="0">
                <a:latin typeface="Arial"/>
                <a:cs typeface="Arial"/>
              </a:rPr>
              <a:t>monitoring, </a:t>
            </a:r>
            <a:r>
              <a:rPr lang="en-US" sz="2400" dirty="0">
                <a:latin typeface="Arial"/>
                <a:cs typeface="Arial"/>
              </a:rPr>
              <a:t>and </a:t>
            </a:r>
            <a:r>
              <a:rPr lang="en-US" sz="2400" spc="-5" dirty="0">
                <a:latin typeface="Arial"/>
                <a:cs typeface="Arial"/>
              </a:rPr>
              <a:t>supervision of  </a:t>
            </a:r>
            <a:r>
              <a:rPr lang="en-US" sz="2400" dirty="0">
                <a:latin typeface="Arial"/>
                <a:cs typeface="Arial"/>
              </a:rPr>
              <a:t>federal agencies, programs, </a:t>
            </a:r>
            <a:r>
              <a:rPr lang="en-US" sz="2400" spc="-5" dirty="0">
                <a:latin typeface="Arial"/>
                <a:cs typeface="Arial"/>
              </a:rPr>
              <a:t>activities, and policy</a:t>
            </a:r>
            <a:r>
              <a:rPr lang="en-US" sz="2400" spc="-20" dirty="0">
                <a:latin typeface="Arial"/>
                <a:cs typeface="Arial"/>
              </a:rPr>
              <a:t> </a:t>
            </a:r>
            <a:r>
              <a:rPr lang="en-US" sz="2400" dirty="0">
                <a:latin typeface="Arial"/>
                <a:cs typeface="Arial"/>
              </a:rPr>
              <a:t>implementation.  Oversight is done through the committee system.</a:t>
            </a:r>
          </a:p>
        </p:txBody>
      </p:sp>
      <p:sp>
        <p:nvSpPr>
          <p:cNvPr id="5" name="object 5">
            <a:extLst>
              <a:ext uri="{FF2B5EF4-FFF2-40B4-BE49-F238E27FC236}">
                <a16:creationId xmlns:a16="http://schemas.microsoft.com/office/drawing/2014/main" id="{05A3C031-A8ED-462F-8B81-A5C6096F8F6B}"/>
              </a:ext>
            </a:extLst>
          </p:cNvPr>
          <p:cNvSpPr/>
          <p:nvPr/>
        </p:nvSpPr>
        <p:spPr>
          <a:xfrm>
            <a:off x="7086600" y="2658070"/>
            <a:ext cx="4800600" cy="3285530"/>
          </a:xfrm>
          <a:prstGeom prst="rect">
            <a:avLst/>
          </a:prstGeom>
          <a:blipFill>
            <a:blip r:embed="rId2" cstate="print"/>
            <a:stretch>
              <a:fillRect/>
            </a:stretch>
          </a:blipFill>
        </p:spPr>
        <p:txBody>
          <a:bodyPr wrap="square" lIns="0" tIns="0" rIns="0" bIns="0" rtlCol="0"/>
          <a:lstStyle/>
          <a:p>
            <a:endParaRPr/>
          </a:p>
        </p:txBody>
      </p:sp>
      <p:pic>
        <p:nvPicPr>
          <p:cNvPr id="1026" name="Picture 2" descr="Congress on the Playground | Common Dreams Views">
            <a:extLst>
              <a:ext uri="{FF2B5EF4-FFF2-40B4-BE49-F238E27FC236}">
                <a16:creationId xmlns:a16="http://schemas.microsoft.com/office/drawing/2014/main" id="{97958980-8BD3-4E22-B5A2-6CA5F233F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6549390"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023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200" y="7309"/>
            <a:ext cx="11734800" cy="397545"/>
          </a:xfrm>
          <a:prstGeom prst="rect">
            <a:avLst/>
          </a:prstGeom>
        </p:spPr>
        <p:txBody>
          <a:bodyPr vert="horz" wrap="square" lIns="0" tIns="12700" rIns="0" bIns="0" rtlCol="0">
            <a:spAutoFit/>
          </a:bodyPr>
          <a:lstStyle/>
          <a:p>
            <a:pPr marL="12700" algn="ctr">
              <a:lnSpc>
                <a:spcPct val="100000"/>
              </a:lnSpc>
              <a:spcBef>
                <a:spcPts val="100"/>
              </a:spcBef>
            </a:pPr>
            <a:r>
              <a:rPr sz="2500" dirty="0"/>
              <a:t>SELECTION OF COMMITTEE MEMBERS</a:t>
            </a:r>
          </a:p>
        </p:txBody>
      </p:sp>
      <p:sp>
        <p:nvSpPr>
          <p:cNvPr id="3" name="object 3"/>
          <p:cNvSpPr txBox="1"/>
          <p:nvPr/>
        </p:nvSpPr>
        <p:spPr>
          <a:xfrm>
            <a:off x="24845" y="373481"/>
            <a:ext cx="5315540" cy="5148782"/>
          </a:xfrm>
          <a:prstGeom prst="rect">
            <a:avLst/>
          </a:prstGeom>
        </p:spPr>
        <p:txBody>
          <a:bodyPr vert="horz" wrap="square" lIns="0" tIns="25400" rIns="0" bIns="0" rtlCol="0">
            <a:spAutoFit/>
          </a:bodyPr>
          <a:lstStyle/>
          <a:p>
            <a:pPr marL="354965" marR="58419" indent="-342900">
              <a:lnSpc>
                <a:spcPts val="2500"/>
              </a:lnSpc>
              <a:spcBef>
                <a:spcPts val="200"/>
              </a:spcBef>
              <a:buFont typeface="Nimbus Sans L"/>
              <a:buChar char="•"/>
              <a:tabLst>
                <a:tab pos="354965" algn="l"/>
                <a:tab pos="355600" algn="l"/>
              </a:tabLst>
            </a:pPr>
            <a:r>
              <a:rPr sz="2100" b="1" dirty="0">
                <a:latin typeface="DejaVu Sans"/>
                <a:cs typeface="DejaVu Sans"/>
              </a:rPr>
              <a:t>Importance of ge</a:t>
            </a:r>
            <a:r>
              <a:rPr lang="en-US" sz="2100" b="1" dirty="0">
                <a:latin typeface="DejaVu Sans"/>
                <a:cs typeface="DejaVu Sans"/>
              </a:rPr>
              <a:t>tti</a:t>
            </a:r>
            <a:r>
              <a:rPr sz="2100" b="1" dirty="0">
                <a:latin typeface="DejaVu Sans"/>
                <a:cs typeface="DejaVu Sans"/>
              </a:rPr>
              <a:t>ng on the right  commi</a:t>
            </a:r>
            <a:r>
              <a:rPr lang="en-US" sz="2100" b="1" dirty="0">
                <a:latin typeface="DejaVu Sans"/>
                <a:cs typeface="DejaVu Sans"/>
              </a:rPr>
              <a:t>tt</a:t>
            </a:r>
            <a:r>
              <a:rPr sz="2100" b="1" dirty="0">
                <a:latin typeface="DejaVu Sans"/>
                <a:cs typeface="DejaVu Sans"/>
              </a:rPr>
              <a:t>ee, i.e., one in which a member  can best serve his </a:t>
            </a:r>
            <a:r>
              <a:rPr sz="2100" b="1" dirty="0">
                <a:solidFill>
                  <a:srgbClr val="FF0000"/>
                </a:solidFill>
                <a:latin typeface="DejaVu Sans"/>
                <a:cs typeface="DejaVu Sans"/>
              </a:rPr>
              <a:t>constituents</a:t>
            </a:r>
            <a:r>
              <a:rPr sz="2100" b="1" dirty="0">
                <a:latin typeface="DejaVu Sans"/>
                <a:cs typeface="DejaVu Sans"/>
              </a:rPr>
              <a:t>, and  </a:t>
            </a:r>
            <a:r>
              <a:rPr sz="2100" b="1" dirty="0">
                <a:solidFill>
                  <a:srgbClr val="FF0000"/>
                </a:solidFill>
                <a:latin typeface="DejaVu Sans"/>
                <a:cs typeface="DejaVu Sans"/>
              </a:rPr>
              <a:t>thus increase his/her chances of  reelection</a:t>
            </a:r>
            <a:r>
              <a:rPr sz="2100" b="1" dirty="0">
                <a:latin typeface="DejaVu Sans"/>
                <a:cs typeface="DejaVu Sans"/>
              </a:rPr>
              <a:t>.</a:t>
            </a:r>
            <a:endParaRPr sz="2100" dirty="0">
              <a:latin typeface="DejaVu Sans"/>
              <a:cs typeface="DejaVu Sans"/>
            </a:endParaRPr>
          </a:p>
          <a:p>
            <a:pPr>
              <a:lnSpc>
                <a:spcPct val="100000"/>
              </a:lnSpc>
              <a:spcBef>
                <a:spcPts val="30"/>
              </a:spcBef>
              <a:buFont typeface="Nimbus Sans L"/>
              <a:buChar char="•"/>
            </a:pPr>
            <a:endParaRPr sz="2100" dirty="0">
              <a:latin typeface="DejaVu Sans"/>
              <a:cs typeface="DejaVu Sans"/>
            </a:endParaRPr>
          </a:p>
          <a:p>
            <a:pPr marL="354965" marR="5080" indent="-342900">
              <a:lnSpc>
                <a:spcPct val="99100"/>
              </a:lnSpc>
              <a:buFont typeface="Nimbus Sans L"/>
              <a:buChar char="•"/>
              <a:tabLst>
                <a:tab pos="354965" algn="l"/>
                <a:tab pos="355600" algn="l"/>
              </a:tabLst>
            </a:pPr>
            <a:r>
              <a:rPr sz="2100" b="1" dirty="0">
                <a:latin typeface="DejaVu Sans"/>
                <a:cs typeface="DejaVu Sans"/>
              </a:rPr>
              <a:t>Members are assigned to commi</a:t>
            </a:r>
            <a:r>
              <a:rPr lang="en-US" sz="2100" b="1" dirty="0">
                <a:latin typeface="DejaVu Sans"/>
                <a:cs typeface="DejaVu Sans"/>
              </a:rPr>
              <a:t>tt</a:t>
            </a:r>
            <a:r>
              <a:rPr sz="2100" b="1" dirty="0">
                <a:latin typeface="DejaVu Sans"/>
                <a:cs typeface="DejaVu Sans"/>
              </a:rPr>
              <a:t>ees  by either the Commi</a:t>
            </a:r>
            <a:r>
              <a:rPr lang="en-US" sz="2100" b="1" dirty="0">
                <a:latin typeface="DejaVu Sans"/>
                <a:cs typeface="DejaVu Sans"/>
              </a:rPr>
              <a:t>tt</a:t>
            </a:r>
            <a:r>
              <a:rPr sz="2100" b="1" dirty="0">
                <a:latin typeface="DejaVu Sans"/>
                <a:cs typeface="DejaVu Sans"/>
              </a:rPr>
              <a:t>ee on Commi</a:t>
            </a:r>
            <a:r>
              <a:rPr lang="en-US" sz="2100" b="1" dirty="0">
                <a:latin typeface="DejaVu Sans"/>
                <a:cs typeface="DejaVu Sans"/>
              </a:rPr>
              <a:t>tt</a:t>
            </a:r>
            <a:r>
              <a:rPr sz="2100" b="1" dirty="0">
                <a:latin typeface="DejaVu Sans"/>
                <a:cs typeface="DejaVu Sans"/>
              </a:rPr>
              <a:t>ees  or the Steering the Policy Commi</a:t>
            </a:r>
            <a:r>
              <a:rPr lang="en-US" sz="2100" b="1" dirty="0">
                <a:latin typeface="DejaVu Sans"/>
                <a:cs typeface="DejaVu Sans"/>
              </a:rPr>
              <a:t>tt</a:t>
            </a:r>
            <a:r>
              <a:rPr sz="2100" b="1" dirty="0">
                <a:latin typeface="DejaVu Sans"/>
                <a:cs typeface="DejaVu Sans"/>
              </a:rPr>
              <a:t>ee.</a:t>
            </a:r>
            <a:endParaRPr sz="2100" dirty="0">
              <a:latin typeface="DejaVu Sans"/>
              <a:cs typeface="DejaVu Sans"/>
            </a:endParaRPr>
          </a:p>
          <a:p>
            <a:pPr>
              <a:lnSpc>
                <a:spcPct val="100000"/>
              </a:lnSpc>
              <a:spcBef>
                <a:spcPts val="20"/>
              </a:spcBef>
              <a:buFont typeface="Nimbus Sans L"/>
              <a:buChar char="•"/>
            </a:pPr>
            <a:endParaRPr sz="2100" dirty="0">
              <a:latin typeface="DejaVu Sans"/>
              <a:cs typeface="DejaVu Sans"/>
            </a:endParaRPr>
          </a:p>
          <a:p>
            <a:pPr marL="354965" marR="480695" indent="-342900">
              <a:lnSpc>
                <a:spcPct val="101099"/>
              </a:lnSpc>
              <a:buFont typeface="Nimbus Sans L"/>
              <a:buChar char="•"/>
              <a:tabLst>
                <a:tab pos="354965" algn="l"/>
                <a:tab pos="355600" algn="l"/>
              </a:tabLst>
            </a:pPr>
            <a:r>
              <a:rPr sz="2100" b="1" dirty="0">
                <a:latin typeface="DejaVu Sans"/>
                <a:cs typeface="DejaVu Sans"/>
              </a:rPr>
              <a:t>Whichever party has majority in the  house will have a majority on each  commi</a:t>
            </a:r>
            <a:r>
              <a:rPr lang="en-US" sz="2100" b="1" dirty="0">
                <a:latin typeface="DejaVu Sans"/>
                <a:cs typeface="DejaVu Sans"/>
              </a:rPr>
              <a:t>tt</a:t>
            </a:r>
            <a:r>
              <a:rPr sz="2100" b="1" dirty="0">
                <a:latin typeface="DejaVu Sans"/>
                <a:cs typeface="DejaVu Sans"/>
              </a:rPr>
              <a:t>ee.</a:t>
            </a:r>
            <a:endParaRPr sz="2100" dirty="0">
              <a:latin typeface="DejaVu Sans"/>
              <a:cs typeface="DejaVu Sans"/>
            </a:endParaRPr>
          </a:p>
        </p:txBody>
      </p:sp>
      <p:sp>
        <p:nvSpPr>
          <p:cNvPr id="6" name="object 6"/>
          <p:cNvSpPr/>
          <p:nvPr/>
        </p:nvSpPr>
        <p:spPr>
          <a:xfrm>
            <a:off x="5229208" y="404854"/>
            <a:ext cx="7159826" cy="6267776"/>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24845" y="5522263"/>
            <a:ext cx="6071156" cy="1310640"/>
          </a:xfrm>
          <a:prstGeom prst="rect">
            <a:avLst/>
          </a:prstGeom>
        </p:spPr>
        <p:txBody>
          <a:bodyPr vert="horz" wrap="square" lIns="0" tIns="10795" rIns="0" bIns="0" rtlCol="0">
            <a:spAutoFit/>
          </a:bodyPr>
          <a:lstStyle/>
          <a:p>
            <a:pPr marL="354965" marR="5080" indent="-342900">
              <a:lnSpc>
                <a:spcPct val="100499"/>
              </a:lnSpc>
              <a:spcBef>
                <a:spcPts val="85"/>
              </a:spcBef>
              <a:buFont typeface="Nimbus Sans L"/>
              <a:buChar char="•"/>
              <a:tabLst>
                <a:tab pos="354965" algn="l"/>
                <a:tab pos="355600" algn="l"/>
              </a:tabLst>
            </a:pPr>
            <a:r>
              <a:rPr sz="2100" b="1" dirty="0">
                <a:latin typeface="DejaVu Sans"/>
                <a:cs typeface="DejaVu Sans"/>
              </a:rPr>
              <a:t>Commi</a:t>
            </a:r>
            <a:r>
              <a:rPr lang="en-US" sz="2100" b="1" dirty="0">
                <a:latin typeface="DejaVu Sans"/>
                <a:cs typeface="DejaVu Sans"/>
              </a:rPr>
              <a:t>tt</a:t>
            </a:r>
            <a:r>
              <a:rPr sz="2100" b="1" dirty="0">
                <a:latin typeface="DejaVu Sans"/>
                <a:cs typeface="DejaVu Sans"/>
              </a:rPr>
              <a:t>ee chairman is of majority  party; “ranking member” is most senior member of minority party on a  commi</a:t>
            </a:r>
            <a:r>
              <a:rPr lang="en-US" sz="2100" b="1" dirty="0">
                <a:latin typeface="DejaVu Sans"/>
                <a:cs typeface="DejaVu Sans"/>
              </a:rPr>
              <a:t>tt</a:t>
            </a:r>
            <a:r>
              <a:rPr sz="2100" b="1" dirty="0">
                <a:latin typeface="DejaVu Sans"/>
                <a:cs typeface="DejaVu Sans"/>
              </a:rPr>
              <a:t>ee</a:t>
            </a:r>
            <a:endParaRPr sz="2100" dirty="0">
              <a:latin typeface="DejaVu Sans"/>
              <a:cs typeface="DejaVu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7953" y="0"/>
            <a:ext cx="10349346" cy="566822"/>
          </a:xfrm>
          <a:prstGeom prst="rect">
            <a:avLst/>
          </a:prstGeom>
        </p:spPr>
        <p:txBody>
          <a:bodyPr vert="horz" wrap="square" lIns="0" tIns="12700" rIns="0" bIns="0" rtlCol="0">
            <a:spAutoFit/>
          </a:bodyPr>
          <a:lstStyle/>
          <a:p>
            <a:pPr marL="12700">
              <a:lnSpc>
                <a:spcPct val="100000"/>
              </a:lnSpc>
              <a:spcBef>
                <a:spcPts val="100"/>
              </a:spcBef>
            </a:pPr>
            <a:r>
              <a:rPr sz="3600" dirty="0"/>
              <a:t>SELECTION OF COMMITTEE CHAIRMEN</a:t>
            </a:r>
          </a:p>
        </p:txBody>
      </p:sp>
      <p:sp>
        <p:nvSpPr>
          <p:cNvPr id="3" name="object 3"/>
          <p:cNvSpPr txBox="1"/>
          <p:nvPr/>
        </p:nvSpPr>
        <p:spPr>
          <a:xfrm>
            <a:off x="184484" y="879087"/>
            <a:ext cx="5892800" cy="5835252"/>
          </a:xfrm>
          <a:prstGeom prst="rect">
            <a:avLst/>
          </a:prstGeom>
        </p:spPr>
        <p:txBody>
          <a:bodyPr vert="horz" wrap="square" lIns="0" tIns="75565" rIns="0" bIns="0" rtlCol="0">
            <a:spAutoFit/>
          </a:bodyPr>
          <a:lstStyle/>
          <a:p>
            <a:pPr marL="355600" indent="-342900">
              <a:lnSpc>
                <a:spcPct val="100000"/>
              </a:lnSpc>
              <a:spcBef>
                <a:spcPts val="595"/>
              </a:spcBef>
              <a:buFont typeface="Nimbus Sans L"/>
              <a:buChar char="•"/>
              <a:tabLst>
                <a:tab pos="354965" algn="l"/>
                <a:tab pos="355600" algn="l"/>
              </a:tabLst>
            </a:pPr>
            <a:r>
              <a:rPr sz="2200" b="1" dirty="0">
                <a:latin typeface="DejaVu Sans"/>
                <a:cs typeface="DejaVu Sans"/>
              </a:rPr>
              <a:t>Power of chairmen is substantial over:</a:t>
            </a:r>
            <a:endParaRPr sz="2200" dirty="0">
              <a:latin typeface="DejaVu Sans"/>
              <a:cs typeface="DejaVu Sans"/>
            </a:endParaRPr>
          </a:p>
          <a:p>
            <a:pPr marL="755650" lvl="1" indent="-286385">
              <a:lnSpc>
                <a:spcPct val="100000"/>
              </a:lnSpc>
              <a:spcBef>
                <a:spcPts val="495"/>
              </a:spcBef>
              <a:buFont typeface="Nimbus Sans L"/>
              <a:buChar char="–"/>
              <a:tabLst>
                <a:tab pos="755650" algn="l"/>
              </a:tabLst>
            </a:pPr>
            <a:r>
              <a:rPr sz="2200" b="1" dirty="0">
                <a:latin typeface="DejaVu Sans"/>
                <a:cs typeface="DejaVu Sans"/>
              </a:rPr>
              <a:t>Sel</a:t>
            </a:r>
            <a:r>
              <a:rPr lang="en-US" sz="2200" b="1" dirty="0">
                <a:latin typeface="DejaVu Sans"/>
                <a:cs typeface="DejaVu Sans"/>
              </a:rPr>
              <a:t>ectin</a:t>
            </a:r>
            <a:r>
              <a:rPr sz="2200" b="1" dirty="0">
                <a:latin typeface="DejaVu Sans"/>
                <a:cs typeface="DejaVu Sans"/>
              </a:rPr>
              <a:t>g commi</a:t>
            </a:r>
            <a:r>
              <a:rPr lang="en-US" sz="2200" b="1" dirty="0">
                <a:latin typeface="DejaVu Sans"/>
                <a:cs typeface="DejaVu Sans"/>
              </a:rPr>
              <a:t>tt</a:t>
            </a:r>
            <a:r>
              <a:rPr sz="2200" b="1" dirty="0">
                <a:latin typeface="DejaVu Sans"/>
                <a:cs typeface="DejaVu Sans"/>
              </a:rPr>
              <a:t>ee agenda</a:t>
            </a:r>
            <a:endParaRPr sz="2200" dirty="0">
              <a:latin typeface="DejaVu Sans"/>
              <a:cs typeface="DejaVu Sans"/>
            </a:endParaRPr>
          </a:p>
          <a:p>
            <a:pPr marL="755650" lvl="1" indent="-286385">
              <a:lnSpc>
                <a:spcPct val="100000"/>
              </a:lnSpc>
              <a:spcBef>
                <a:spcPts val="620"/>
              </a:spcBef>
              <a:buFont typeface="Nimbus Sans L"/>
              <a:buChar char="–"/>
              <a:tabLst>
                <a:tab pos="755650" algn="l"/>
              </a:tabLst>
            </a:pPr>
            <a:r>
              <a:rPr sz="2200" b="1" dirty="0">
                <a:latin typeface="DejaVu Sans"/>
                <a:cs typeface="DejaVu Sans"/>
              </a:rPr>
              <a:t>Hiring staﬀ</a:t>
            </a:r>
            <a:endParaRPr sz="2200" dirty="0">
              <a:latin typeface="DejaVu Sans"/>
              <a:cs typeface="DejaVu Sans"/>
            </a:endParaRPr>
          </a:p>
          <a:p>
            <a:pPr marL="755650" lvl="1" indent="-286385">
              <a:lnSpc>
                <a:spcPct val="100000"/>
              </a:lnSpc>
              <a:spcBef>
                <a:spcPts val="520"/>
              </a:spcBef>
              <a:buFont typeface="Nimbus Sans L"/>
              <a:buChar char="–"/>
              <a:tabLst>
                <a:tab pos="755650" algn="l"/>
              </a:tabLst>
            </a:pPr>
            <a:r>
              <a:rPr sz="2200" b="1" dirty="0">
                <a:latin typeface="DejaVu Sans"/>
                <a:cs typeface="DejaVu Sans"/>
              </a:rPr>
              <a:t>Membership on subcommi</a:t>
            </a:r>
            <a:r>
              <a:rPr lang="en-US" sz="2200" b="1" dirty="0">
                <a:latin typeface="DejaVu Sans"/>
                <a:cs typeface="DejaVu Sans"/>
              </a:rPr>
              <a:t>tt</a:t>
            </a:r>
            <a:r>
              <a:rPr sz="2200" b="1" dirty="0">
                <a:latin typeface="DejaVu Sans"/>
                <a:cs typeface="DejaVu Sans"/>
              </a:rPr>
              <a:t>ees</a:t>
            </a:r>
            <a:endParaRPr sz="2200" dirty="0">
              <a:latin typeface="DejaVu Sans"/>
              <a:cs typeface="DejaVu Sans"/>
            </a:endParaRPr>
          </a:p>
          <a:p>
            <a:pPr marL="755650" lvl="1" indent="-286385">
              <a:lnSpc>
                <a:spcPct val="100000"/>
              </a:lnSpc>
              <a:spcBef>
                <a:spcPts val="620"/>
              </a:spcBef>
              <a:buFont typeface="Nimbus Sans L"/>
              <a:buChar char="–"/>
              <a:tabLst>
                <a:tab pos="755650" algn="l"/>
              </a:tabLst>
            </a:pPr>
            <a:r>
              <a:rPr sz="2200" b="1" dirty="0">
                <a:latin typeface="DejaVu Sans"/>
                <a:cs typeface="DejaVu Sans"/>
              </a:rPr>
              <a:t>Jurisdiction of subcommi</a:t>
            </a:r>
            <a:r>
              <a:rPr lang="en-US" sz="2200" b="1" dirty="0">
                <a:latin typeface="DejaVu Sans"/>
                <a:cs typeface="DejaVu Sans"/>
              </a:rPr>
              <a:t>tt</a:t>
            </a:r>
            <a:r>
              <a:rPr sz="2200" b="1" dirty="0">
                <a:latin typeface="DejaVu Sans"/>
                <a:cs typeface="DejaVu Sans"/>
              </a:rPr>
              <a:t>ees</a:t>
            </a:r>
            <a:endParaRPr sz="2200" dirty="0">
              <a:latin typeface="DejaVu Sans"/>
              <a:cs typeface="DejaVu Sans"/>
            </a:endParaRPr>
          </a:p>
          <a:p>
            <a:pPr marL="355600" marR="379095" indent="-342900">
              <a:lnSpc>
                <a:spcPct val="99400"/>
              </a:lnSpc>
              <a:buFont typeface="Nimbus Sans L"/>
              <a:buChar char="•"/>
              <a:tabLst>
                <a:tab pos="354965" algn="l"/>
                <a:tab pos="355600" algn="l"/>
              </a:tabLst>
            </a:pPr>
            <a:endParaRPr lang="en-US" sz="2200" b="1" dirty="0">
              <a:solidFill>
                <a:srgbClr val="FF0000"/>
              </a:solidFill>
              <a:latin typeface="DejaVu Sans"/>
              <a:cs typeface="DejaVu Sans"/>
            </a:endParaRPr>
          </a:p>
          <a:p>
            <a:pPr marL="355600" marR="379095" indent="-342900">
              <a:lnSpc>
                <a:spcPct val="99400"/>
              </a:lnSpc>
              <a:buFont typeface="Nimbus Sans L"/>
              <a:buChar char="•"/>
              <a:tabLst>
                <a:tab pos="354965" algn="l"/>
                <a:tab pos="355600" algn="l"/>
              </a:tabLst>
            </a:pPr>
            <a:r>
              <a:rPr sz="2200" b="1" dirty="0">
                <a:solidFill>
                  <a:srgbClr val="FF0000"/>
                </a:solidFill>
                <a:latin typeface="DejaVu Sans"/>
                <a:cs typeface="DejaVu Sans"/>
              </a:rPr>
              <a:t>Chairmen are selected by secret ballot in  party caucuses or conferences (of party  leaders) at the beginning of the term.</a:t>
            </a:r>
            <a:endParaRPr sz="2200" dirty="0">
              <a:solidFill>
                <a:srgbClr val="FF0000"/>
              </a:solidFill>
              <a:latin typeface="DejaVu Sans"/>
              <a:cs typeface="DejaVu Sans"/>
            </a:endParaRPr>
          </a:p>
          <a:p>
            <a:pPr marL="748665" marR="5080" lvl="1" indent="-279400">
              <a:lnSpc>
                <a:spcPct val="99800"/>
              </a:lnSpc>
              <a:spcBef>
                <a:spcPts val="605"/>
              </a:spcBef>
              <a:buFont typeface="Nimbus Sans L"/>
              <a:buChar char="–"/>
              <a:tabLst>
                <a:tab pos="755650" algn="l"/>
              </a:tabLst>
            </a:pPr>
            <a:r>
              <a:rPr sz="2200" b="1" dirty="0">
                <a:latin typeface="DejaVu Sans"/>
                <a:cs typeface="DejaVu Sans"/>
              </a:rPr>
              <a:t>Generally, the </a:t>
            </a:r>
            <a:r>
              <a:rPr sz="2200" b="1" dirty="0">
                <a:solidFill>
                  <a:srgbClr val="FF0000"/>
                </a:solidFill>
                <a:latin typeface="DejaVu Sans"/>
                <a:cs typeface="DejaVu Sans"/>
              </a:rPr>
              <a:t>seniority system </a:t>
            </a:r>
            <a:r>
              <a:rPr sz="2200" b="1" dirty="0">
                <a:latin typeface="DejaVu Sans"/>
                <a:cs typeface="DejaVu Sans"/>
              </a:rPr>
              <a:t>is  followed, i.e., the person of the majority  party with the most seniority on THAT COMMITTEE is chosen chairman.</a:t>
            </a:r>
            <a:endParaRPr sz="2200" dirty="0">
              <a:latin typeface="DejaVu Sans"/>
              <a:cs typeface="DejaVu Sans"/>
            </a:endParaRPr>
          </a:p>
        </p:txBody>
      </p:sp>
      <p:sp>
        <p:nvSpPr>
          <p:cNvPr id="4" name="object 4"/>
          <p:cNvSpPr txBox="1"/>
          <p:nvPr/>
        </p:nvSpPr>
        <p:spPr>
          <a:xfrm>
            <a:off x="6478571" y="879087"/>
            <a:ext cx="5490845" cy="4951292"/>
          </a:xfrm>
          <a:prstGeom prst="rect">
            <a:avLst/>
          </a:prstGeom>
        </p:spPr>
        <p:txBody>
          <a:bodyPr vert="horz" wrap="square" lIns="0" tIns="180975" rIns="0" bIns="0" rtlCol="0">
            <a:spAutoFit/>
          </a:bodyPr>
          <a:lstStyle/>
          <a:p>
            <a:pPr marL="355600" indent="-342900">
              <a:lnSpc>
                <a:spcPct val="100000"/>
              </a:lnSpc>
              <a:spcBef>
                <a:spcPts val="1425"/>
              </a:spcBef>
              <a:buFont typeface="Nimbus Sans L"/>
              <a:buChar char="•"/>
              <a:tabLst>
                <a:tab pos="354965" algn="l"/>
                <a:tab pos="355600" algn="l"/>
              </a:tabLst>
            </a:pPr>
            <a:r>
              <a:rPr sz="2200" b="1" dirty="0">
                <a:latin typeface="DejaVu Sans"/>
                <a:cs typeface="DejaVu Sans"/>
              </a:rPr>
              <a:t>Advantages of seniority system:</a:t>
            </a:r>
            <a:endParaRPr sz="2200" dirty="0">
              <a:latin typeface="DejaVu Sans"/>
              <a:cs typeface="DejaVu Sans"/>
            </a:endParaRPr>
          </a:p>
          <a:p>
            <a:pPr marL="755650" lvl="1" indent="-285750">
              <a:lnSpc>
                <a:spcPct val="100000"/>
              </a:lnSpc>
              <a:spcBef>
                <a:spcPts val="1135"/>
              </a:spcBef>
              <a:buFont typeface="Nimbus Sans L"/>
              <a:buChar char="–"/>
              <a:tabLst>
                <a:tab pos="755650" algn="l"/>
              </a:tabLst>
            </a:pPr>
            <a:r>
              <a:rPr sz="2200" b="1" dirty="0">
                <a:latin typeface="DejaVu Sans"/>
                <a:cs typeface="DejaVu Sans"/>
              </a:rPr>
              <a:t>Experience.</a:t>
            </a:r>
            <a:endParaRPr sz="2200" dirty="0">
              <a:latin typeface="DejaVu Sans"/>
              <a:cs typeface="DejaVu Sans"/>
            </a:endParaRPr>
          </a:p>
          <a:p>
            <a:pPr marL="755650" lvl="1" indent="-285750">
              <a:lnSpc>
                <a:spcPct val="100000"/>
              </a:lnSpc>
              <a:spcBef>
                <a:spcPts val="1120"/>
              </a:spcBef>
              <a:buFont typeface="Nimbus Sans L"/>
              <a:buChar char="–"/>
              <a:tabLst>
                <a:tab pos="755650" algn="l"/>
              </a:tabLst>
            </a:pPr>
            <a:r>
              <a:rPr sz="2200" b="1" dirty="0">
                <a:latin typeface="DejaVu Sans"/>
                <a:cs typeface="DejaVu Sans"/>
              </a:rPr>
              <a:t>Stability.</a:t>
            </a:r>
            <a:endParaRPr sz="2200" dirty="0">
              <a:latin typeface="DejaVu Sans"/>
              <a:cs typeface="DejaVu Sans"/>
            </a:endParaRPr>
          </a:p>
          <a:p>
            <a:pPr marL="755650" lvl="1" indent="-285750">
              <a:lnSpc>
                <a:spcPct val="100000"/>
              </a:lnSpc>
              <a:spcBef>
                <a:spcPts val="1120"/>
              </a:spcBef>
              <a:buFont typeface="Nimbus Sans L"/>
              <a:buChar char="–"/>
              <a:tabLst>
                <a:tab pos="755650" algn="l"/>
              </a:tabLst>
            </a:pPr>
            <a:r>
              <a:rPr sz="2200" b="1" dirty="0">
                <a:latin typeface="DejaVu Sans"/>
                <a:cs typeface="DejaVu Sans"/>
              </a:rPr>
              <a:t>Expertise.</a:t>
            </a:r>
            <a:endParaRPr sz="2200" dirty="0">
              <a:latin typeface="DejaVu Sans"/>
              <a:cs typeface="DejaVu Sans"/>
            </a:endParaRPr>
          </a:p>
          <a:p>
            <a:pPr marL="749300" marR="61594" lvl="1" indent="-279400">
              <a:lnSpc>
                <a:spcPct val="118900"/>
              </a:lnSpc>
              <a:spcBef>
                <a:spcPts val="675"/>
              </a:spcBef>
              <a:buFont typeface="Nimbus Sans L"/>
              <a:buChar char="–"/>
              <a:tabLst>
                <a:tab pos="755650" algn="l"/>
              </a:tabLst>
            </a:pPr>
            <a:r>
              <a:rPr sz="2200" b="1" dirty="0">
                <a:latin typeface="DejaVu Sans"/>
                <a:cs typeface="DejaVu Sans"/>
              </a:rPr>
              <a:t>Reduces inﬁghting among those who  would be rivals for chairmen.</a:t>
            </a:r>
            <a:endParaRPr sz="2200" dirty="0">
              <a:latin typeface="DejaVu Sans"/>
              <a:cs typeface="DejaVu Sans"/>
            </a:endParaRPr>
          </a:p>
          <a:p>
            <a:pPr lvl="1">
              <a:lnSpc>
                <a:spcPct val="100000"/>
              </a:lnSpc>
              <a:spcBef>
                <a:spcPts val="20"/>
              </a:spcBef>
              <a:buFont typeface="Nimbus Sans L"/>
              <a:buChar char="–"/>
            </a:pPr>
            <a:endParaRPr sz="2200" dirty="0">
              <a:latin typeface="DejaVu Sans"/>
              <a:cs typeface="DejaVu Sans"/>
            </a:endParaRPr>
          </a:p>
          <a:p>
            <a:pPr marL="355600" marR="5080" indent="-342900">
              <a:lnSpc>
                <a:spcPct val="100499"/>
              </a:lnSpc>
              <a:spcBef>
                <a:spcPts val="5"/>
              </a:spcBef>
              <a:buFont typeface="Nimbus Sans L"/>
              <a:buChar char="•"/>
              <a:tabLst>
                <a:tab pos="354965" algn="l"/>
                <a:tab pos="355600" algn="l"/>
              </a:tabLst>
            </a:pPr>
            <a:r>
              <a:rPr sz="2200" b="1" dirty="0">
                <a:latin typeface="DejaVu Sans"/>
                <a:cs typeface="DejaVu Sans"/>
              </a:rPr>
              <a:t>Disadvantages of seniority system:  Increases inﬂuence of 1 party states, and decreases inﬂuence of competitive states.</a:t>
            </a:r>
            <a:endParaRPr sz="2200" dirty="0">
              <a:latin typeface="DejaVu Sans"/>
              <a:cs typeface="DejaVu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62200" y="-36616"/>
            <a:ext cx="7239000" cy="566822"/>
          </a:xfrm>
          <a:prstGeom prst="rect">
            <a:avLst/>
          </a:prstGeom>
        </p:spPr>
        <p:txBody>
          <a:bodyPr vert="horz" wrap="square" lIns="0" tIns="12700" rIns="0" bIns="0" rtlCol="0">
            <a:spAutoFit/>
          </a:bodyPr>
          <a:lstStyle/>
          <a:p>
            <a:pPr marL="12700" algn="ctr">
              <a:lnSpc>
                <a:spcPct val="100000"/>
              </a:lnSpc>
              <a:spcBef>
                <a:spcPts val="100"/>
              </a:spcBef>
            </a:pPr>
            <a:r>
              <a:rPr sz="3600" dirty="0"/>
              <a:t>COMMITTEE SYSTEM</a:t>
            </a:r>
          </a:p>
        </p:txBody>
      </p:sp>
      <p:sp>
        <p:nvSpPr>
          <p:cNvPr id="3" name="object 3"/>
          <p:cNvSpPr txBox="1"/>
          <p:nvPr/>
        </p:nvSpPr>
        <p:spPr>
          <a:xfrm>
            <a:off x="30285" y="564219"/>
            <a:ext cx="6645030" cy="6161559"/>
          </a:xfrm>
          <a:prstGeom prst="rect">
            <a:avLst/>
          </a:prstGeom>
        </p:spPr>
        <p:txBody>
          <a:bodyPr vert="horz" wrap="square" lIns="0" tIns="12700" rIns="0" bIns="0" rtlCol="0">
            <a:spAutoFit/>
          </a:bodyPr>
          <a:lstStyle/>
          <a:p>
            <a:pPr marL="427355" indent="-415290">
              <a:lnSpc>
                <a:spcPts val="2840"/>
              </a:lnSpc>
              <a:spcBef>
                <a:spcPts val="100"/>
              </a:spcBef>
              <a:buAutoNum type="arabicPeriod"/>
              <a:tabLst>
                <a:tab pos="427355" algn="l"/>
                <a:tab pos="427990" algn="l"/>
              </a:tabLst>
            </a:pPr>
            <a:r>
              <a:rPr sz="2400" b="1" dirty="0">
                <a:latin typeface="DejaVu Sans"/>
                <a:cs typeface="DejaVu Sans"/>
              </a:rPr>
              <a:t>Standing – Commi</a:t>
            </a:r>
            <a:r>
              <a:rPr lang="en-US" sz="2400" b="1" dirty="0">
                <a:latin typeface="DejaVu Sans"/>
                <a:cs typeface="DejaVu Sans"/>
              </a:rPr>
              <a:t>tt</a:t>
            </a:r>
            <a:r>
              <a:rPr sz="2400" b="1" dirty="0">
                <a:latin typeface="DejaVu Sans"/>
                <a:cs typeface="DejaVu Sans"/>
              </a:rPr>
              <a:t>ees are the </a:t>
            </a:r>
            <a:r>
              <a:rPr sz="2400" b="1" i="1" dirty="0">
                <a:latin typeface="Nimbus Sans L"/>
                <a:cs typeface="Nimbus Sans L"/>
              </a:rPr>
              <a:t>permanent</a:t>
            </a:r>
            <a:r>
              <a:rPr lang="en-US" sz="2400" b="1" i="1" dirty="0">
                <a:latin typeface="Nimbus Sans L"/>
                <a:cs typeface="Nimbus Sans L"/>
              </a:rPr>
              <a:t> </a:t>
            </a:r>
            <a:r>
              <a:rPr sz="2400" b="1" dirty="0">
                <a:latin typeface="DejaVu Sans"/>
                <a:cs typeface="DejaVu Sans"/>
              </a:rPr>
              <a:t>commi</a:t>
            </a:r>
            <a:r>
              <a:rPr lang="en-US" sz="2400" b="1" dirty="0">
                <a:latin typeface="DejaVu Sans"/>
                <a:cs typeface="DejaVu Sans"/>
              </a:rPr>
              <a:t>tt</a:t>
            </a:r>
            <a:r>
              <a:rPr sz="2400" b="1" dirty="0">
                <a:latin typeface="DejaVu Sans"/>
                <a:cs typeface="DejaVu Sans"/>
              </a:rPr>
              <a:t>ees of Congress.</a:t>
            </a:r>
            <a:endParaRPr sz="2400" dirty="0">
              <a:latin typeface="DejaVu Sans"/>
              <a:cs typeface="DejaVu Sans"/>
            </a:endParaRPr>
          </a:p>
          <a:p>
            <a:pPr marL="704850" lvl="1" indent="-286385">
              <a:lnSpc>
                <a:spcPct val="100000"/>
              </a:lnSpc>
              <a:spcBef>
                <a:spcPts val="400"/>
              </a:spcBef>
              <a:buFont typeface="Nimbus Sans L"/>
              <a:buChar char="–"/>
              <a:tabLst>
                <a:tab pos="704215" algn="l"/>
                <a:tab pos="704850" algn="l"/>
              </a:tabLst>
            </a:pPr>
            <a:r>
              <a:rPr sz="1600" b="1" dirty="0">
                <a:latin typeface="DejaVu Sans"/>
                <a:cs typeface="DejaVu Sans"/>
              </a:rPr>
              <a:t>Most important with 20 in House and 16 in Senate</a:t>
            </a:r>
            <a:endParaRPr sz="1600" dirty="0">
              <a:latin typeface="DejaVu Sans"/>
              <a:cs typeface="DejaVu Sans"/>
            </a:endParaRPr>
          </a:p>
          <a:p>
            <a:pPr marL="697865" marR="408305" lvl="1" indent="-279400">
              <a:lnSpc>
                <a:spcPct val="100000"/>
              </a:lnSpc>
              <a:spcBef>
                <a:spcPts val="380"/>
              </a:spcBef>
              <a:buFont typeface="Nimbus Sans L"/>
              <a:buChar char="–"/>
              <a:tabLst>
                <a:tab pos="704215" algn="l"/>
                <a:tab pos="704850" algn="l"/>
              </a:tabLst>
            </a:pPr>
            <a:r>
              <a:rPr sz="1600" b="1" dirty="0">
                <a:latin typeface="DejaVu Sans"/>
                <a:cs typeface="DejaVu Sans"/>
              </a:rPr>
              <a:t>Focus on legislation in a particular area (i.e. foreign policy,  agriculture)</a:t>
            </a:r>
            <a:endParaRPr sz="1600" dirty="0">
              <a:latin typeface="DejaVu Sans"/>
              <a:cs typeface="DejaVu Sans"/>
            </a:endParaRPr>
          </a:p>
          <a:p>
            <a:pPr marL="1104900" lvl="2" indent="-229235">
              <a:lnSpc>
                <a:spcPct val="100000"/>
              </a:lnSpc>
              <a:spcBef>
                <a:spcPts val="360"/>
              </a:spcBef>
              <a:buFont typeface="Nimbus Sans L"/>
              <a:buChar char="•"/>
              <a:tabLst>
                <a:tab pos="1104265" algn="l"/>
                <a:tab pos="1104900" algn="l"/>
              </a:tabLst>
            </a:pPr>
            <a:r>
              <a:rPr sz="1600" b="1" dirty="0">
                <a:latin typeface="DejaVu Sans"/>
                <a:cs typeface="DejaVu Sans"/>
              </a:rPr>
              <a:t>Develops expertise among its members</a:t>
            </a:r>
            <a:endParaRPr sz="1600" dirty="0">
              <a:latin typeface="DejaVu Sans"/>
              <a:cs typeface="DejaVu Sans"/>
            </a:endParaRPr>
          </a:p>
          <a:p>
            <a:pPr marL="427355" marR="86360" indent="-427355">
              <a:lnSpc>
                <a:spcPct val="101499"/>
              </a:lnSpc>
              <a:spcBef>
                <a:spcPts val="530"/>
              </a:spcBef>
              <a:buAutoNum type="arabicPeriod" startAt="2"/>
              <a:tabLst>
                <a:tab pos="427355" algn="l"/>
                <a:tab pos="427990" algn="l"/>
              </a:tabLst>
            </a:pPr>
            <a:r>
              <a:rPr sz="2400" b="1" dirty="0">
                <a:latin typeface="DejaVu Sans"/>
                <a:cs typeface="DejaVu Sans"/>
              </a:rPr>
              <a:t>Select – Special panels, usually temporary…  set to investigate/ </a:t>
            </a:r>
            <a:r>
              <a:rPr lang="en-US" sz="2400" b="1" dirty="0">
                <a:latin typeface="DejaVu Sans"/>
                <a:cs typeface="DejaVu Sans"/>
              </a:rPr>
              <a:t>r</a:t>
            </a:r>
            <a:r>
              <a:rPr sz="2400" b="1" dirty="0">
                <a:latin typeface="DejaVu Sans"/>
                <a:cs typeface="DejaVu Sans"/>
              </a:rPr>
              <a:t>esearch issues</a:t>
            </a:r>
            <a:endParaRPr sz="2400" dirty="0">
              <a:latin typeface="DejaVu Sans"/>
              <a:cs typeface="DejaVu Sans"/>
            </a:endParaRPr>
          </a:p>
          <a:p>
            <a:pPr marL="699770" lvl="1" indent="-230504">
              <a:lnSpc>
                <a:spcPct val="100000"/>
              </a:lnSpc>
              <a:spcBef>
                <a:spcPts val="405"/>
              </a:spcBef>
              <a:buFont typeface="Nimbus Sans L"/>
              <a:buChar char="–"/>
              <a:tabLst>
                <a:tab pos="700405" algn="l"/>
              </a:tabLst>
            </a:pPr>
            <a:r>
              <a:rPr sz="1600" b="1" dirty="0">
                <a:latin typeface="DejaVu Sans"/>
                <a:cs typeface="DejaVu Sans"/>
              </a:rPr>
              <a:t>Ex: Investigate Watergate</a:t>
            </a:r>
            <a:endParaRPr sz="1600" dirty="0">
              <a:latin typeface="DejaVu Sans"/>
              <a:cs typeface="DejaVu Sans"/>
            </a:endParaRPr>
          </a:p>
          <a:p>
            <a:pPr marL="427355" indent="-415290">
              <a:lnSpc>
                <a:spcPct val="100000"/>
              </a:lnSpc>
              <a:spcBef>
                <a:spcPts val="570"/>
              </a:spcBef>
              <a:buAutoNum type="arabicPeriod" startAt="2"/>
              <a:tabLst>
                <a:tab pos="427355" algn="l"/>
                <a:tab pos="427990" algn="l"/>
              </a:tabLst>
            </a:pPr>
            <a:r>
              <a:rPr sz="2400" b="1" dirty="0">
                <a:latin typeface="DejaVu Sans"/>
                <a:cs typeface="DejaVu Sans"/>
              </a:rPr>
              <a:t>Joint – Members of House and Senate</a:t>
            </a:r>
            <a:endParaRPr sz="2400" dirty="0">
              <a:latin typeface="DejaVu Sans"/>
              <a:cs typeface="DejaVu Sans"/>
            </a:endParaRPr>
          </a:p>
          <a:p>
            <a:pPr marL="697865" marR="196215" lvl="1" indent="-228600">
              <a:lnSpc>
                <a:spcPct val="100000"/>
              </a:lnSpc>
              <a:spcBef>
                <a:spcPts val="330"/>
              </a:spcBef>
              <a:buFont typeface="Nimbus Sans L"/>
              <a:buChar char="–"/>
              <a:tabLst>
                <a:tab pos="700405" algn="l"/>
              </a:tabLst>
            </a:pPr>
            <a:r>
              <a:rPr sz="1600" b="1" dirty="0">
                <a:latin typeface="DejaVu Sans"/>
                <a:cs typeface="DejaVu Sans"/>
              </a:rPr>
              <a:t>Similar to Select Commi</a:t>
            </a:r>
            <a:r>
              <a:rPr lang="en-US" sz="1600" b="1" dirty="0">
                <a:latin typeface="DejaVu Sans"/>
                <a:cs typeface="DejaVu Sans"/>
              </a:rPr>
              <a:t>tt</a:t>
            </a:r>
            <a:r>
              <a:rPr sz="1600" b="1" dirty="0">
                <a:latin typeface="DejaVu Sans"/>
                <a:cs typeface="DejaVu Sans"/>
              </a:rPr>
              <a:t>ees; </a:t>
            </a:r>
            <a:r>
              <a:rPr sz="1600" b="1" dirty="0" err="1">
                <a:latin typeface="DejaVu Sans"/>
                <a:cs typeface="DejaVu Sans"/>
              </a:rPr>
              <a:t>o</a:t>
            </a:r>
            <a:r>
              <a:rPr lang="en-US" sz="1600" b="1" dirty="0" err="1">
                <a:latin typeface="DejaVu Sans"/>
                <a:cs typeface="DejaVu Sans"/>
              </a:rPr>
              <a:t>fT</a:t>
            </a:r>
            <a:r>
              <a:rPr sz="1600" b="1" dirty="0" err="1">
                <a:latin typeface="DejaVu Sans"/>
                <a:cs typeface="DejaVu Sans"/>
              </a:rPr>
              <a:t>en</a:t>
            </a:r>
            <a:r>
              <a:rPr sz="1600" b="1" dirty="0">
                <a:latin typeface="DejaVu Sans"/>
                <a:cs typeface="DejaVu Sans"/>
              </a:rPr>
              <a:t> focus public a</a:t>
            </a:r>
            <a:r>
              <a:rPr lang="en-US" sz="1600" b="1" dirty="0">
                <a:latin typeface="DejaVu Sans"/>
                <a:cs typeface="DejaVu Sans"/>
              </a:rPr>
              <a:t>tt</a:t>
            </a:r>
            <a:r>
              <a:rPr sz="1600" b="1" dirty="0">
                <a:latin typeface="DejaVu Sans"/>
                <a:cs typeface="DejaVu Sans"/>
              </a:rPr>
              <a:t>ention on  major issues</a:t>
            </a:r>
            <a:endParaRPr sz="1600" dirty="0">
              <a:latin typeface="DejaVu Sans"/>
              <a:cs typeface="DejaVu Sans"/>
            </a:endParaRPr>
          </a:p>
          <a:p>
            <a:pPr marL="427355" marR="5080" indent="-427355">
              <a:lnSpc>
                <a:spcPts val="2820"/>
              </a:lnSpc>
              <a:spcBef>
                <a:spcPts val="795"/>
              </a:spcBef>
              <a:buAutoNum type="arabicPeriod" startAt="2"/>
              <a:tabLst>
                <a:tab pos="427355" algn="l"/>
                <a:tab pos="427990" algn="l"/>
              </a:tabLst>
            </a:pPr>
            <a:r>
              <a:rPr sz="2400" b="1" dirty="0">
                <a:latin typeface="DejaVu Sans"/>
                <a:cs typeface="DejaVu Sans"/>
              </a:rPr>
              <a:t>Conference – Temporary comm. to iron out  diﬀerences between versions of similar bills</a:t>
            </a:r>
            <a:endParaRPr sz="2400" dirty="0">
              <a:latin typeface="DejaVu Sans"/>
              <a:cs typeface="DejaVu Sans"/>
            </a:endParaRPr>
          </a:p>
          <a:p>
            <a:pPr marL="701675" lvl="1" indent="-283210">
              <a:lnSpc>
                <a:spcPct val="100000"/>
              </a:lnSpc>
              <a:spcBef>
                <a:spcPts val="325"/>
              </a:spcBef>
              <a:buFont typeface="Nimbus Sans L"/>
              <a:buChar char="–"/>
              <a:tabLst>
                <a:tab pos="701040" algn="l"/>
                <a:tab pos="701675" algn="l"/>
              </a:tabLst>
            </a:pPr>
            <a:r>
              <a:rPr sz="1600" b="1" dirty="0">
                <a:latin typeface="DejaVu Sans"/>
                <a:cs typeface="DejaVu Sans"/>
              </a:rPr>
              <a:t>Bills must pass House &amp; Senate in exact same form</a:t>
            </a:r>
            <a:endParaRPr sz="1600" dirty="0">
              <a:latin typeface="DejaVu Sans"/>
              <a:cs typeface="DejaVu Sans"/>
            </a:endParaRPr>
          </a:p>
        </p:txBody>
      </p:sp>
      <p:sp>
        <p:nvSpPr>
          <p:cNvPr id="4" name="object 4"/>
          <p:cNvSpPr/>
          <p:nvPr/>
        </p:nvSpPr>
        <p:spPr>
          <a:xfrm>
            <a:off x="6586531" y="914400"/>
            <a:ext cx="5605469" cy="486032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67409" y="0"/>
            <a:ext cx="11198861" cy="320601"/>
          </a:xfrm>
          <a:prstGeom prst="rect">
            <a:avLst/>
          </a:prstGeom>
        </p:spPr>
        <p:txBody>
          <a:bodyPr vert="horz" wrap="square" lIns="0" tIns="12700" rIns="0" bIns="0" rtlCol="0">
            <a:spAutoFit/>
          </a:bodyPr>
          <a:lstStyle/>
          <a:p>
            <a:pPr marL="12700" algn="ctr">
              <a:lnSpc>
                <a:spcPct val="100000"/>
              </a:lnSpc>
              <a:spcBef>
                <a:spcPts val="100"/>
              </a:spcBef>
            </a:pPr>
            <a:r>
              <a:rPr sz="2000" dirty="0">
                <a:solidFill>
                  <a:srgbClr val="FF0000"/>
                </a:solidFill>
              </a:rPr>
              <a:t>IMPORTANT STANDING COMMITTEES</a:t>
            </a:r>
          </a:p>
        </p:txBody>
      </p:sp>
      <p:sp>
        <p:nvSpPr>
          <p:cNvPr id="3" name="object 3"/>
          <p:cNvSpPr txBox="1"/>
          <p:nvPr/>
        </p:nvSpPr>
        <p:spPr>
          <a:xfrm>
            <a:off x="28575" y="195661"/>
            <a:ext cx="12140540" cy="6557564"/>
          </a:xfrm>
          <a:prstGeom prst="rect">
            <a:avLst/>
          </a:prstGeom>
        </p:spPr>
        <p:txBody>
          <a:bodyPr vert="horz" wrap="square" lIns="0" tIns="78105" rIns="0" bIns="0" rtlCol="0">
            <a:spAutoFit/>
          </a:bodyPr>
          <a:lstStyle/>
          <a:p>
            <a:pPr marL="12700">
              <a:lnSpc>
                <a:spcPct val="100000"/>
              </a:lnSpc>
              <a:spcBef>
                <a:spcPts val="615"/>
              </a:spcBef>
            </a:pPr>
            <a:r>
              <a:rPr sz="2000" b="1" dirty="0">
                <a:latin typeface="Garamond" panose="02020404030301010803" pitchFamily="18" charset="0"/>
                <a:cs typeface="DejaVu Sans"/>
              </a:rPr>
              <a:t>Standing commi</a:t>
            </a:r>
            <a:r>
              <a:rPr lang="en-US" sz="2000" b="1" dirty="0">
                <a:latin typeface="Garamond" panose="02020404030301010803" pitchFamily="18" charset="0"/>
                <a:cs typeface="DejaVu Sans"/>
              </a:rPr>
              <a:t>tt</a:t>
            </a:r>
            <a:r>
              <a:rPr sz="2000" b="1" dirty="0">
                <a:latin typeface="Garamond" panose="02020404030301010803" pitchFamily="18" charset="0"/>
                <a:cs typeface="DejaVu Sans"/>
              </a:rPr>
              <a:t>ees are the </a:t>
            </a:r>
            <a:r>
              <a:rPr sz="2000" b="1" i="1" dirty="0">
                <a:solidFill>
                  <a:srgbClr val="FF0000"/>
                </a:solidFill>
                <a:latin typeface="Garamond" panose="02020404030301010803" pitchFamily="18" charset="0"/>
                <a:cs typeface="Nimbus Sans L"/>
              </a:rPr>
              <a:t>permanent </a:t>
            </a:r>
            <a:r>
              <a:rPr sz="2000" b="1" dirty="0">
                <a:latin typeface="Garamond" panose="02020404030301010803" pitchFamily="18" charset="0"/>
                <a:cs typeface="DejaVu Sans"/>
              </a:rPr>
              <a:t>commi</a:t>
            </a:r>
            <a:r>
              <a:rPr lang="en-US" sz="2000" b="1" dirty="0">
                <a:latin typeface="Garamond" panose="02020404030301010803" pitchFamily="18" charset="0"/>
                <a:cs typeface="DejaVu Sans"/>
              </a:rPr>
              <a:t>tt</a:t>
            </a:r>
            <a:r>
              <a:rPr sz="2000" b="1" dirty="0">
                <a:latin typeface="Garamond" panose="02020404030301010803" pitchFamily="18" charset="0"/>
                <a:cs typeface="DejaVu Sans"/>
              </a:rPr>
              <a:t>ees of Congress.</a:t>
            </a:r>
            <a:endParaRPr sz="2000" dirty="0">
              <a:latin typeface="Garamond" panose="02020404030301010803" pitchFamily="18" charset="0"/>
              <a:cs typeface="DejaVu Sans"/>
            </a:endParaRPr>
          </a:p>
          <a:p>
            <a:pPr marL="355600" indent="-342900">
              <a:lnSpc>
                <a:spcPct val="100000"/>
              </a:lnSpc>
              <a:spcBef>
                <a:spcPts val="685"/>
              </a:spcBef>
              <a:buClr>
                <a:srgbClr val="0000FF"/>
              </a:buClr>
              <a:buFont typeface="Nimbus Sans L"/>
              <a:buChar char="•"/>
              <a:tabLst>
                <a:tab pos="354965" algn="l"/>
                <a:tab pos="355600" algn="l"/>
              </a:tabLst>
            </a:pPr>
            <a:r>
              <a:rPr sz="2000" b="1" dirty="0">
                <a:solidFill>
                  <a:srgbClr val="0433FF"/>
                </a:solidFill>
                <a:latin typeface="Garamond" panose="02020404030301010803" pitchFamily="18" charset="0"/>
                <a:cs typeface="DejaVu Sans"/>
              </a:rPr>
              <a:t>HOUSE</a:t>
            </a:r>
            <a:endParaRPr sz="2000" dirty="0">
              <a:latin typeface="Garamond" panose="02020404030301010803" pitchFamily="18" charset="0"/>
              <a:cs typeface="DejaVu Sans"/>
            </a:endParaRPr>
          </a:p>
          <a:p>
            <a:pPr marL="755650" lvl="1" indent="-286385">
              <a:lnSpc>
                <a:spcPct val="100000"/>
              </a:lnSpc>
              <a:spcBef>
                <a:spcPts val="570"/>
              </a:spcBef>
              <a:buFont typeface="Nimbus Sans L"/>
              <a:buChar char="–"/>
              <a:tabLst>
                <a:tab pos="755650" algn="l"/>
              </a:tabLst>
            </a:pPr>
            <a:r>
              <a:rPr sz="2000" b="1" dirty="0">
                <a:latin typeface="Garamond" panose="02020404030301010803" pitchFamily="18" charset="0"/>
                <a:cs typeface="DejaVu Sans"/>
              </a:rPr>
              <a:t>Rules: </a:t>
            </a:r>
            <a:r>
              <a:rPr sz="2000" b="1" dirty="0">
                <a:solidFill>
                  <a:srgbClr val="FF0000"/>
                </a:solidFill>
                <a:latin typeface="Garamond" panose="02020404030301010803" pitchFamily="18" charset="0"/>
                <a:cs typeface="DejaVu Sans"/>
              </a:rPr>
              <a:t>Most powerful of all.</a:t>
            </a:r>
            <a:endParaRPr sz="2000" dirty="0">
              <a:solidFill>
                <a:srgbClr val="FF0000"/>
              </a:solidFill>
              <a:latin typeface="Garamond" panose="02020404030301010803" pitchFamily="18" charset="0"/>
              <a:cs typeface="DejaVu Sans"/>
            </a:endParaRPr>
          </a:p>
          <a:p>
            <a:pPr marL="1155065" marR="5080" lvl="2" indent="-228600">
              <a:lnSpc>
                <a:spcPct val="100000"/>
              </a:lnSpc>
              <a:spcBef>
                <a:spcPts val="475"/>
              </a:spcBef>
              <a:buFont typeface="Nimbus Sans L"/>
              <a:buChar char="•"/>
              <a:tabLst>
                <a:tab pos="1155065" algn="l"/>
                <a:tab pos="1155700" algn="l"/>
              </a:tabLst>
            </a:pPr>
            <a:r>
              <a:rPr sz="1800" b="1" dirty="0">
                <a:latin typeface="Garamond" panose="02020404030301010803" pitchFamily="18" charset="0"/>
                <a:cs typeface="DejaVu Sans"/>
              </a:rPr>
              <a:t>Sets legislative calendar and establish “rules” for debate and amendments; Set guidelines for ﬂoor debate; Limits  time for debate</a:t>
            </a:r>
            <a:endParaRPr sz="1800" dirty="0">
              <a:latin typeface="Garamond" panose="02020404030301010803" pitchFamily="18" charset="0"/>
              <a:cs typeface="DejaVu Sans"/>
            </a:endParaRPr>
          </a:p>
          <a:p>
            <a:pPr marL="1155700" lvl="2" indent="-229235">
              <a:lnSpc>
                <a:spcPct val="100000"/>
              </a:lnSpc>
              <a:spcBef>
                <a:spcPts val="380"/>
              </a:spcBef>
              <a:buFont typeface="Nimbus Sans L"/>
              <a:buChar char="•"/>
              <a:tabLst>
                <a:tab pos="1155065" algn="l"/>
                <a:tab pos="1155700" algn="l"/>
              </a:tabLst>
            </a:pPr>
            <a:r>
              <a:rPr sz="1800" b="1" dirty="0">
                <a:latin typeface="Garamond" panose="02020404030301010803" pitchFamily="18" charset="0"/>
                <a:cs typeface="DejaVu Sans"/>
              </a:rPr>
              <a:t>Controlled by Speaker; called “Traﬃc Cop”</a:t>
            </a:r>
            <a:r>
              <a:rPr lang="en-US" b="1" dirty="0">
                <a:latin typeface="Garamond" panose="02020404030301010803" pitchFamily="18" charset="0"/>
                <a:cs typeface="DejaVu Sans"/>
              </a:rPr>
              <a:t>- controls the flow of legislation (bills)</a:t>
            </a:r>
            <a:endParaRPr sz="1800" dirty="0">
              <a:latin typeface="Garamond" panose="02020404030301010803" pitchFamily="18" charset="0"/>
              <a:cs typeface="DejaVu Sans"/>
            </a:endParaRPr>
          </a:p>
          <a:p>
            <a:pPr marL="1155700" lvl="2" indent="-229235">
              <a:lnSpc>
                <a:spcPct val="100000"/>
              </a:lnSpc>
              <a:spcBef>
                <a:spcPts val="440"/>
              </a:spcBef>
              <a:buFont typeface="Nimbus Sans L"/>
              <a:buChar char="•"/>
              <a:tabLst>
                <a:tab pos="1155065" algn="l"/>
                <a:tab pos="1155700" algn="l"/>
              </a:tabLst>
            </a:pPr>
            <a:r>
              <a:rPr sz="1800" b="1" dirty="0">
                <a:latin typeface="Garamond" panose="02020404030301010803" pitchFamily="18" charset="0"/>
                <a:cs typeface="DejaVu Sans"/>
              </a:rPr>
              <a:t>Determines the type of amendments that will be allowed</a:t>
            </a:r>
            <a:r>
              <a:rPr lang="en-US" sz="1800" b="1" dirty="0">
                <a:latin typeface="Garamond" panose="02020404030301010803" pitchFamily="18" charset="0"/>
                <a:cs typeface="DejaVu Sans"/>
              </a:rPr>
              <a:t> on a bill</a:t>
            </a:r>
            <a:endParaRPr sz="1800" dirty="0">
              <a:latin typeface="Garamond" panose="02020404030301010803" pitchFamily="18" charset="0"/>
              <a:cs typeface="DejaVu Sans"/>
            </a:endParaRPr>
          </a:p>
          <a:p>
            <a:pPr marL="1384300">
              <a:lnSpc>
                <a:spcPct val="100000"/>
              </a:lnSpc>
              <a:spcBef>
                <a:spcPts val="440"/>
              </a:spcBef>
            </a:pPr>
            <a:r>
              <a:rPr sz="1800" dirty="0">
                <a:latin typeface="Garamond" panose="02020404030301010803" pitchFamily="18" charset="0"/>
                <a:cs typeface="Nimbus Sans L"/>
              </a:rPr>
              <a:t>– </a:t>
            </a:r>
            <a:r>
              <a:rPr sz="1800" b="1" dirty="0">
                <a:solidFill>
                  <a:srgbClr val="FF0000"/>
                </a:solidFill>
                <a:latin typeface="Garamond" panose="02020404030301010803" pitchFamily="18" charset="0"/>
                <a:cs typeface="DejaVu Sans"/>
              </a:rPr>
              <a:t>Closed rule </a:t>
            </a:r>
            <a:r>
              <a:rPr sz="1800" b="1" dirty="0">
                <a:latin typeface="Garamond" panose="02020404030301010803" pitchFamily="18" charset="0"/>
                <a:cs typeface="DejaVu Sans"/>
              </a:rPr>
              <a:t>v. </a:t>
            </a:r>
            <a:r>
              <a:rPr sz="1800" b="1" dirty="0">
                <a:solidFill>
                  <a:srgbClr val="FF0000"/>
                </a:solidFill>
                <a:latin typeface="Garamond" panose="02020404030301010803" pitchFamily="18" charset="0"/>
                <a:cs typeface="DejaVu Sans"/>
              </a:rPr>
              <a:t>Open Rule</a:t>
            </a:r>
            <a:endParaRPr lang="en-US" sz="1800" b="1" dirty="0">
              <a:solidFill>
                <a:srgbClr val="FF0000"/>
              </a:solidFill>
              <a:latin typeface="Garamond" panose="02020404030301010803" pitchFamily="18" charset="0"/>
              <a:cs typeface="DejaVu Sans"/>
            </a:endParaRPr>
          </a:p>
          <a:p>
            <a:pPr marL="1384300">
              <a:lnSpc>
                <a:spcPct val="100000"/>
              </a:lnSpc>
              <a:spcBef>
                <a:spcPts val="440"/>
              </a:spcBef>
            </a:pPr>
            <a:endParaRPr lang="en-US" b="1" dirty="0">
              <a:solidFill>
                <a:srgbClr val="FF0000"/>
              </a:solidFill>
              <a:latin typeface="Garamond" panose="02020404030301010803" pitchFamily="18" charset="0"/>
              <a:cs typeface="DejaVu Sans"/>
            </a:endParaRPr>
          </a:p>
          <a:p>
            <a:pPr marL="1384300">
              <a:lnSpc>
                <a:spcPct val="100000"/>
              </a:lnSpc>
              <a:spcBef>
                <a:spcPts val="440"/>
              </a:spcBef>
            </a:pPr>
            <a:endParaRPr lang="en-US" sz="1800" b="1" dirty="0">
              <a:solidFill>
                <a:srgbClr val="FF0000"/>
              </a:solidFill>
              <a:latin typeface="Garamond" panose="02020404030301010803" pitchFamily="18" charset="0"/>
              <a:cs typeface="DejaVu Sans"/>
            </a:endParaRPr>
          </a:p>
          <a:p>
            <a:pPr marL="1384300">
              <a:lnSpc>
                <a:spcPct val="100000"/>
              </a:lnSpc>
              <a:spcBef>
                <a:spcPts val="440"/>
              </a:spcBef>
            </a:pPr>
            <a:endParaRPr lang="en-US" sz="1800" b="1" dirty="0">
              <a:solidFill>
                <a:srgbClr val="FF0000"/>
              </a:solidFill>
              <a:latin typeface="Garamond" panose="02020404030301010803" pitchFamily="18" charset="0"/>
              <a:cs typeface="DejaVu Sans"/>
            </a:endParaRPr>
          </a:p>
          <a:p>
            <a:pPr marL="755650" lvl="1" indent="-286385">
              <a:lnSpc>
                <a:spcPct val="100000"/>
              </a:lnSpc>
              <a:spcBef>
                <a:spcPts val="585"/>
              </a:spcBef>
              <a:buFont typeface="Nimbus Sans L"/>
              <a:buChar char="–"/>
              <a:tabLst>
                <a:tab pos="755650" algn="l"/>
              </a:tabLst>
            </a:pPr>
            <a:r>
              <a:rPr sz="2000" b="1" dirty="0">
                <a:latin typeface="Garamond" panose="02020404030301010803" pitchFamily="18" charset="0"/>
                <a:cs typeface="DejaVu Sans"/>
              </a:rPr>
              <a:t>Ways and Means: deals with tax bills.</a:t>
            </a:r>
            <a:endParaRPr sz="2000" dirty="0">
              <a:latin typeface="Garamond" panose="02020404030301010803" pitchFamily="18" charset="0"/>
              <a:cs typeface="DejaVu Sans"/>
            </a:endParaRPr>
          </a:p>
          <a:p>
            <a:pPr marL="755650" lvl="1" indent="-286385">
              <a:lnSpc>
                <a:spcPct val="100000"/>
              </a:lnSpc>
              <a:spcBef>
                <a:spcPts val="620"/>
              </a:spcBef>
              <a:buFont typeface="Nimbus Sans L"/>
              <a:buChar char="–"/>
              <a:tabLst>
                <a:tab pos="755650" algn="l"/>
              </a:tabLst>
            </a:pPr>
            <a:r>
              <a:rPr sz="2000" b="1" dirty="0">
                <a:latin typeface="Garamond" panose="02020404030301010803" pitchFamily="18" charset="0"/>
                <a:cs typeface="DejaVu Sans"/>
              </a:rPr>
              <a:t>Appropriations: deals with spending bills.</a:t>
            </a:r>
            <a:endParaRPr sz="2000" dirty="0">
              <a:latin typeface="Garamond" panose="02020404030301010803" pitchFamily="18" charset="0"/>
              <a:cs typeface="DejaVu Sans"/>
            </a:endParaRPr>
          </a:p>
          <a:p>
            <a:pPr marL="1155700" lvl="2" indent="-229235">
              <a:lnSpc>
                <a:spcPct val="100000"/>
              </a:lnSpc>
              <a:spcBef>
                <a:spcPts val="375"/>
              </a:spcBef>
              <a:buFont typeface="Nimbus Sans L"/>
              <a:buChar char="•"/>
              <a:tabLst>
                <a:tab pos="1155065" algn="l"/>
                <a:tab pos="1155700" algn="l"/>
              </a:tabLst>
            </a:pPr>
            <a:r>
              <a:rPr sz="1800" b="1" u="sng" dirty="0">
                <a:solidFill>
                  <a:srgbClr val="FF0000"/>
                </a:solidFill>
                <a:uFill>
                  <a:solidFill>
                    <a:srgbClr val="000000"/>
                  </a:solidFill>
                </a:uFill>
                <a:latin typeface="Garamond" panose="02020404030301010803" pitchFamily="18" charset="0"/>
                <a:cs typeface="DejaVu Sans"/>
              </a:rPr>
              <a:t>Authorization</a:t>
            </a:r>
            <a:r>
              <a:rPr sz="1800" b="1" dirty="0">
                <a:latin typeface="Garamond" panose="02020404030301010803" pitchFamily="18" charset="0"/>
                <a:cs typeface="DejaVu Sans"/>
              </a:rPr>
              <a:t> bill allows for money to be spent.</a:t>
            </a:r>
            <a:endParaRPr sz="1800" dirty="0">
              <a:latin typeface="Garamond" panose="02020404030301010803" pitchFamily="18" charset="0"/>
              <a:cs typeface="DejaVu Sans"/>
            </a:endParaRPr>
          </a:p>
          <a:p>
            <a:pPr marL="1155700" lvl="2" indent="-229235">
              <a:lnSpc>
                <a:spcPct val="100000"/>
              </a:lnSpc>
              <a:spcBef>
                <a:spcPts val="440"/>
              </a:spcBef>
              <a:buFont typeface="Nimbus Sans L"/>
              <a:buChar char="•"/>
              <a:tabLst>
                <a:tab pos="1155065" algn="l"/>
                <a:tab pos="1155700" algn="l"/>
              </a:tabLst>
            </a:pPr>
            <a:r>
              <a:rPr sz="1800" b="1" u="sng" dirty="0">
                <a:solidFill>
                  <a:srgbClr val="FF0000"/>
                </a:solidFill>
                <a:uFill>
                  <a:solidFill>
                    <a:srgbClr val="000000"/>
                  </a:solidFill>
                </a:uFill>
                <a:latin typeface="Garamond" panose="02020404030301010803" pitchFamily="18" charset="0"/>
                <a:cs typeface="DejaVu Sans"/>
              </a:rPr>
              <a:t>Appropriation</a:t>
            </a:r>
            <a:r>
              <a:rPr sz="1800" b="1" dirty="0">
                <a:latin typeface="Garamond" panose="02020404030301010803" pitchFamily="18" charset="0"/>
                <a:cs typeface="DejaVu Sans"/>
              </a:rPr>
              <a:t> bill provides the actual funding for the program.</a:t>
            </a:r>
            <a:endParaRPr sz="1800" dirty="0">
              <a:latin typeface="Garamond" panose="02020404030301010803" pitchFamily="18" charset="0"/>
              <a:cs typeface="DejaVu Sans"/>
            </a:endParaRPr>
          </a:p>
          <a:p>
            <a:pPr marL="1155065" marR="203200" lvl="2" indent="-228600">
              <a:lnSpc>
                <a:spcPct val="100000"/>
              </a:lnSpc>
              <a:spcBef>
                <a:spcPts val="440"/>
              </a:spcBef>
              <a:buFont typeface="Nimbus Sans L"/>
              <a:buChar char="•"/>
              <a:tabLst>
                <a:tab pos="1155065" algn="l"/>
                <a:tab pos="1155700" algn="l"/>
              </a:tabLst>
            </a:pPr>
            <a:r>
              <a:rPr sz="1800" b="1" dirty="0">
                <a:latin typeface="Garamond" panose="02020404030301010803" pitchFamily="18" charset="0"/>
                <a:cs typeface="DejaVu Sans"/>
              </a:rPr>
              <a:t>“Earmarks:” special projects set aside by members to beneﬁt home districts or states. Dramatic rise of these in  recent years.</a:t>
            </a:r>
            <a:endParaRPr sz="1800" dirty="0">
              <a:latin typeface="Garamond" panose="02020404030301010803" pitchFamily="18" charset="0"/>
              <a:cs typeface="DejaVu Sans"/>
            </a:endParaRPr>
          </a:p>
          <a:p>
            <a:pPr marL="755650" lvl="1" indent="-286385">
              <a:lnSpc>
                <a:spcPct val="100000"/>
              </a:lnSpc>
              <a:spcBef>
                <a:spcPts val="625"/>
              </a:spcBef>
              <a:buFont typeface="Nimbus Sans L"/>
              <a:buChar char="–"/>
              <a:tabLst>
                <a:tab pos="755650" algn="l"/>
              </a:tabLst>
            </a:pPr>
            <a:r>
              <a:rPr sz="2000" b="1" dirty="0">
                <a:latin typeface="Garamond" panose="02020404030301010803" pitchFamily="18" charset="0"/>
                <a:cs typeface="DejaVu Sans"/>
              </a:rPr>
              <a:t>Budget</a:t>
            </a:r>
            <a:endParaRPr lang="en-US" sz="2000" b="1" dirty="0">
              <a:latin typeface="Garamond" panose="02020404030301010803" pitchFamily="18" charset="0"/>
              <a:cs typeface="DejaVu Sans"/>
            </a:endParaRPr>
          </a:p>
          <a:p>
            <a:pPr marL="755650" lvl="1" indent="-286385">
              <a:lnSpc>
                <a:spcPct val="100000"/>
              </a:lnSpc>
              <a:spcBef>
                <a:spcPts val="625"/>
              </a:spcBef>
              <a:buFont typeface="Nimbus Sans L"/>
              <a:buChar char="–"/>
              <a:tabLst>
                <a:tab pos="755650" algn="l"/>
              </a:tabLst>
            </a:pPr>
            <a:r>
              <a:rPr lang="en-US" sz="2000" b="1" dirty="0">
                <a:latin typeface="Garamond" panose="02020404030301010803" pitchFamily="18" charset="0"/>
                <a:cs typeface="DejaVu Sans"/>
              </a:rPr>
              <a:t>Armed Services</a:t>
            </a:r>
            <a:endParaRPr sz="2000" dirty="0">
              <a:latin typeface="Garamond" panose="02020404030301010803" pitchFamily="18" charset="0"/>
              <a:cs typeface="DejaVu Sans"/>
            </a:endParaRPr>
          </a:p>
        </p:txBody>
      </p:sp>
      <p:sp>
        <p:nvSpPr>
          <p:cNvPr id="4" name="object 4"/>
          <p:cNvSpPr txBox="1"/>
          <p:nvPr/>
        </p:nvSpPr>
        <p:spPr>
          <a:xfrm>
            <a:off x="47810" y="2819400"/>
            <a:ext cx="12245315" cy="1564531"/>
          </a:xfrm>
          <a:prstGeom prst="rect">
            <a:avLst/>
          </a:prstGeom>
        </p:spPr>
        <p:txBody>
          <a:bodyPr vert="horz" wrap="square" lIns="0" tIns="12700" rIns="0" bIns="0" rtlCol="0">
            <a:spAutoFit/>
          </a:bodyPr>
          <a:lstStyle/>
          <a:p>
            <a:r>
              <a:rPr lang="en-US" sz="2000" b="1" dirty="0">
                <a:solidFill>
                  <a:srgbClr val="002060"/>
                </a:solidFill>
              </a:rPr>
              <a:t>Closed Rule</a:t>
            </a:r>
            <a:r>
              <a:rPr lang="en-US" sz="2000" dirty="0">
                <a:solidFill>
                  <a:srgbClr val="002060"/>
                </a:solidFill>
              </a:rPr>
              <a:t>: A rule issued by the House Committee on Rules, in which there is a strict time limit for debate and no amendments can be offered.</a:t>
            </a:r>
          </a:p>
          <a:p>
            <a:r>
              <a:rPr lang="en-US" sz="2000" b="1" dirty="0">
                <a:solidFill>
                  <a:srgbClr val="002060"/>
                </a:solidFill>
              </a:rPr>
              <a:t>Open Rule: </a:t>
            </a:r>
            <a:r>
              <a:rPr lang="en-US" sz="2000" dirty="0">
                <a:solidFill>
                  <a:srgbClr val="002060"/>
                </a:solidFill>
              </a:rPr>
              <a:t>In the House of Representatives, a rule that allows any amendments to a bill, regardless of whether they’re relevant to the legislation.</a:t>
            </a:r>
          </a:p>
          <a:p>
            <a:pPr marL="12700">
              <a:lnSpc>
                <a:spcPct val="100000"/>
              </a:lnSpc>
              <a:spcBef>
                <a:spcPts val="100"/>
              </a:spcBef>
            </a:pPr>
            <a:endParaRPr sz="2000" dirty="0">
              <a:latin typeface="DejaVu Sans"/>
              <a:cs typeface="DejaVu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65830" y="1545762"/>
            <a:ext cx="2412568" cy="2369880"/>
          </a:xfrm>
        </p:spPr>
        <p:txBody>
          <a:bodyPr/>
          <a:lstStyle/>
          <a:p>
            <a:r>
              <a:rPr lang="en-US" sz="2200" b="1" dirty="0"/>
              <a:t>Explain how the structure, powers, and functions of both houses of Congress affect the policy-making process.</a:t>
            </a:r>
          </a:p>
        </p:txBody>
      </p:sp>
      <p:sp>
        <p:nvSpPr>
          <p:cNvPr id="9" name="TextBox 8">
            <a:extLst>
              <a:ext uri="{FF2B5EF4-FFF2-40B4-BE49-F238E27FC236}">
                <a16:creationId xmlns:a16="http://schemas.microsoft.com/office/drawing/2014/main" id="{CED87157-903E-4706-A761-DC721ADD0739}"/>
              </a:ext>
            </a:extLst>
          </p:cNvPr>
          <p:cNvSpPr txBox="1"/>
          <p:nvPr/>
        </p:nvSpPr>
        <p:spPr>
          <a:xfrm>
            <a:off x="0" y="5899"/>
            <a:ext cx="12191999" cy="461665"/>
          </a:xfrm>
          <a:prstGeom prst="rect">
            <a:avLst/>
          </a:prstGeom>
          <a:gradFill>
            <a:gsLst>
              <a:gs pos="42000">
                <a:schemeClr val="tx2">
                  <a:lumMod val="60000"/>
                  <a:lumOff val="40000"/>
                </a:schemeClr>
              </a:gs>
              <a:gs pos="92000">
                <a:schemeClr val="tx2">
                  <a:lumMod val="75000"/>
                </a:schemeClr>
              </a:gs>
              <a:gs pos="18000">
                <a:schemeClr val="tx2">
                  <a:lumMod val="40000"/>
                  <a:lumOff val="60000"/>
                </a:schemeClr>
              </a:gs>
            </a:gsLst>
            <a:lin ang="5400000" scaled="1"/>
          </a:gradFill>
          <a:ln>
            <a:solidFill>
              <a:schemeClr val="tx2">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TOPIC 2.2 </a:t>
            </a:r>
            <a:r>
              <a:rPr lang="en-US" sz="2400" b="1" dirty="0">
                <a:solidFill>
                  <a:schemeClr val="bg1"/>
                </a:solidFill>
              </a:rPr>
              <a:t>Structures, Powers, and Functions of Congress</a:t>
            </a:r>
            <a:endParaRPr kumimoji="0" lang="en-US" sz="2400" b="1" i="0" u="none" strike="noStrike" kern="1200" cap="none" spc="0" normalizeH="0" baseline="0" noProof="0" dirty="0">
              <a:ln>
                <a:noFill/>
              </a:ln>
              <a:solidFill>
                <a:schemeClr val="bg1"/>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EF3D62D-76D7-4B0F-BA1C-029A5AE12BC1}"/>
              </a:ext>
            </a:extLst>
          </p:cNvPr>
          <p:cNvSpPr txBox="1"/>
          <p:nvPr/>
        </p:nvSpPr>
        <p:spPr>
          <a:xfrm>
            <a:off x="-42354" y="533400"/>
            <a:ext cx="1216616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republican ideal in the U.S. is manifested in the structure and operation of the legislative branch.</a:t>
            </a: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flipH="1">
            <a:off x="2362200" y="1016565"/>
            <a:ext cx="9290" cy="5696991"/>
          </a:xfrm>
          <a:prstGeom prst="line">
            <a:avLst/>
          </a:prstGeom>
        </p:spPr>
        <p:style>
          <a:lnRef idx="3">
            <a:schemeClr val="accent1"/>
          </a:lnRef>
          <a:fillRef idx="0">
            <a:schemeClr val="accent1"/>
          </a:fillRef>
          <a:effectRef idx="2">
            <a:schemeClr val="accent1"/>
          </a:effectRef>
          <a:fontRef idx="minor">
            <a:schemeClr val="tx1"/>
          </a:fontRef>
        </p:style>
      </p:cxnSp>
      <p:sp>
        <p:nvSpPr>
          <p:cNvPr id="5" name="TextBox 4">
            <a:extLst>
              <a:ext uri="{FF2B5EF4-FFF2-40B4-BE49-F238E27FC236}">
                <a16:creationId xmlns:a16="http://schemas.microsoft.com/office/drawing/2014/main" id="{D1BDEDB3-F60E-36D2-0076-51457E9A8B47}"/>
              </a:ext>
            </a:extLst>
          </p:cNvPr>
          <p:cNvSpPr txBox="1"/>
          <p:nvPr/>
        </p:nvSpPr>
        <p:spPr>
          <a:xfrm>
            <a:off x="2470811" y="976162"/>
            <a:ext cx="9553681" cy="5632311"/>
          </a:xfrm>
          <a:prstGeom prst="rect">
            <a:avLst/>
          </a:prstGeom>
          <a:noFill/>
        </p:spPr>
        <p:txBody>
          <a:bodyPr wrap="square">
            <a:spAutoFit/>
          </a:bodyPr>
          <a:lstStyle/>
          <a:p>
            <a:r>
              <a:rPr lang="en-US" sz="2000" b="1" dirty="0"/>
              <a:t>The structures and powers of the Senate and House are different by design. This difference directly affects the legislative process.</a:t>
            </a:r>
          </a:p>
          <a:p>
            <a:endParaRPr lang="en-US" sz="2000" b="1" dirty="0"/>
          </a:p>
          <a:p>
            <a:r>
              <a:rPr lang="en-US" sz="2000" b="1" dirty="0"/>
              <a:t>Both chambers refer bills to committees, which conduct hearings and debate and mark up bills with revisions and additions. Leadership in committees is determined by the majority political party.</a:t>
            </a:r>
          </a:p>
          <a:p>
            <a:endParaRPr lang="en-US" sz="2000" b="1" dirty="0"/>
          </a:p>
          <a:p>
            <a:r>
              <a:rPr lang="en-US" sz="2000" b="1" dirty="0"/>
              <a:t>Chamber-specific rules and procedures affect the legislative process.</a:t>
            </a:r>
          </a:p>
          <a:p>
            <a:r>
              <a:rPr lang="en-US" sz="2000" b="1" dirty="0" err="1"/>
              <a:t>i</a:t>
            </a:r>
            <a:r>
              <a:rPr lang="en-US" sz="2000" b="1" dirty="0"/>
              <a:t>. In the House, the Speaker is elected by a majority of members and presides over the</a:t>
            </a:r>
          </a:p>
          <a:p>
            <a:r>
              <a:rPr lang="en-US" sz="2000" b="1" dirty="0"/>
              <a:t>legislative work in the House. All revenue bills must originate in the House. Rules for</a:t>
            </a:r>
          </a:p>
          <a:p>
            <a:r>
              <a:rPr lang="en-US" sz="2000" b="1" dirty="0"/>
              <a:t>debate in the House on a bill are established by the Rules Committee. The House can</a:t>
            </a:r>
          </a:p>
          <a:p>
            <a:r>
              <a:rPr lang="en-US" sz="2000" b="1" dirty="0"/>
              <a:t>form a Committee of the Whole in order to expedite debate on bills. An individual</a:t>
            </a:r>
          </a:p>
          <a:p>
            <a:r>
              <a:rPr lang="en-US" sz="2000" b="1" dirty="0"/>
              <a:t>representative in the House can file a discharge petition to have a bill brought to</a:t>
            </a:r>
          </a:p>
          <a:p>
            <a:r>
              <a:rPr lang="en-US" sz="2000" b="1" dirty="0"/>
              <a:t>the floor for debate, but it is rarely done.</a:t>
            </a:r>
          </a:p>
          <a:p>
            <a:r>
              <a:rPr lang="en-US" sz="2000" b="1" dirty="0"/>
              <a:t>ii. In the Senate, bills are typically brought to the floor by unanimous consent, but a Senator may request a hold on a bill to prevent it from getting to the floor for a vote. During debate, a Senator can use the filibuster (a tactic to prolong debate and delay or prevent a vote on a bill) or make a motion for cloture (a procedure to end a debate).</a:t>
            </a:r>
          </a:p>
        </p:txBody>
      </p:sp>
    </p:spTree>
    <p:extLst>
      <p:ext uri="{BB962C8B-B14F-4D97-AF65-F5344CB8AC3E}">
        <p14:creationId xmlns:p14="http://schemas.microsoft.com/office/powerpoint/2010/main" val="2355754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58701" y="0"/>
            <a:ext cx="10493614" cy="505267"/>
          </a:xfrm>
          <a:prstGeom prst="rect">
            <a:avLst/>
          </a:prstGeom>
        </p:spPr>
        <p:txBody>
          <a:bodyPr vert="horz" wrap="square" lIns="0" tIns="12700" rIns="0" bIns="0" rtlCol="0">
            <a:spAutoFit/>
          </a:bodyPr>
          <a:lstStyle/>
          <a:p>
            <a:pPr marL="12700" algn="ctr">
              <a:lnSpc>
                <a:spcPct val="100000"/>
              </a:lnSpc>
              <a:spcBef>
                <a:spcPts val="100"/>
              </a:spcBef>
            </a:pPr>
            <a:r>
              <a:rPr sz="3200" dirty="0"/>
              <a:t>IMPORTANT STANDING COMMITTEES</a:t>
            </a:r>
          </a:p>
        </p:txBody>
      </p:sp>
      <p:sp>
        <p:nvSpPr>
          <p:cNvPr id="3" name="object 3"/>
          <p:cNvSpPr txBox="1"/>
          <p:nvPr/>
        </p:nvSpPr>
        <p:spPr>
          <a:xfrm>
            <a:off x="0" y="505267"/>
            <a:ext cx="12078625" cy="6306214"/>
          </a:xfrm>
          <a:prstGeom prst="rect">
            <a:avLst/>
          </a:prstGeom>
        </p:spPr>
        <p:txBody>
          <a:bodyPr vert="horz" wrap="square" lIns="0" tIns="78105" rIns="0" bIns="0" rtlCol="0">
            <a:spAutoFit/>
          </a:bodyPr>
          <a:lstStyle/>
          <a:p>
            <a:pPr marL="12700">
              <a:lnSpc>
                <a:spcPct val="100000"/>
              </a:lnSpc>
              <a:spcBef>
                <a:spcPts val="615"/>
              </a:spcBef>
            </a:pPr>
            <a:r>
              <a:rPr sz="2200" b="1" dirty="0">
                <a:latin typeface="DejaVu Sans"/>
                <a:cs typeface="DejaVu Sans"/>
              </a:rPr>
              <a:t>Standing commi</a:t>
            </a:r>
            <a:r>
              <a:rPr lang="en-US" sz="2200" b="1" dirty="0">
                <a:latin typeface="DejaVu Sans"/>
                <a:cs typeface="DejaVu Sans"/>
              </a:rPr>
              <a:t>tt</a:t>
            </a:r>
            <a:r>
              <a:rPr sz="2200" b="1" dirty="0">
                <a:latin typeface="DejaVu Sans"/>
                <a:cs typeface="DejaVu Sans"/>
              </a:rPr>
              <a:t>ees are the </a:t>
            </a:r>
            <a:r>
              <a:rPr sz="2200" b="1" i="1" dirty="0">
                <a:latin typeface="Nimbus Sans L"/>
                <a:cs typeface="Nimbus Sans L"/>
              </a:rPr>
              <a:t>permanent </a:t>
            </a:r>
            <a:r>
              <a:rPr sz="2200" b="1" dirty="0">
                <a:latin typeface="DejaVu Sans"/>
                <a:cs typeface="DejaVu Sans"/>
              </a:rPr>
              <a:t>commi</a:t>
            </a:r>
            <a:r>
              <a:rPr lang="en-US" sz="2200" b="1" dirty="0">
                <a:latin typeface="DejaVu Sans"/>
                <a:cs typeface="DejaVu Sans"/>
              </a:rPr>
              <a:t>tt</a:t>
            </a:r>
            <a:r>
              <a:rPr sz="2200" b="1" dirty="0">
                <a:latin typeface="DejaVu Sans"/>
                <a:cs typeface="DejaVu Sans"/>
              </a:rPr>
              <a:t>ees of Congress.</a:t>
            </a:r>
            <a:endParaRPr sz="2200" dirty="0">
              <a:latin typeface="DejaVu Sans"/>
              <a:cs typeface="DejaVu Sans"/>
            </a:endParaRPr>
          </a:p>
          <a:p>
            <a:pPr marL="355600" indent="-342900">
              <a:lnSpc>
                <a:spcPct val="100000"/>
              </a:lnSpc>
              <a:spcBef>
                <a:spcPts val="685"/>
              </a:spcBef>
              <a:buClr>
                <a:srgbClr val="FF0000"/>
              </a:buClr>
              <a:buFont typeface="Nimbus Sans L"/>
              <a:buChar char="•"/>
              <a:tabLst>
                <a:tab pos="354965" algn="l"/>
                <a:tab pos="355600" algn="l"/>
              </a:tabLst>
            </a:pPr>
            <a:r>
              <a:rPr sz="2200" b="1" dirty="0">
                <a:solidFill>
                  <a:srgbClr val="FF2600"/>
                </a:solidFill>
                <a:latin typeface="DejaVu Sans"/>
                <a:cs typeface="DejaVu Sans"/>
              </a:rPr>
              <a:t>SENATE</a:t>
            </a:r>
            <a:endParaRPr sz="2200" dirty="0">
              <a:latin typeface="DejaVu Sans"/>
              <a:cs typeface="DejaVu Sans"/>
            </a:endParaRPr>
          </a:p>
          <a:p>
            <a:pPr marL="755650" lvl="1" indent="-286385">
              <a:lnSpc>
                <a:spcPct val="100000"/>
              </a:lnSpc>
              <a:spcBef>
                <a:spcPts val="570"/>
              </a:spcBef>
              <a:buFont typeface="Nimbus Sans L"/>
              <a:buChar char="–"/>
              <a:tabLst>
                <a:tab pos="755650" algn="l"/>
              </a:tabLst>
            </a:pPr>
            <a:r>
              <a:rPr sz="2200" b="1" dirty="0">
                <a:latin typeface="DejaVu Sans"/>
                <a:cs typeface="DejaVu Sans"/>
              </a:rPr>
              <a:t>Finance: deals with tax bills.</a:t>
            </a:r>
            <a:endParaRPr sz="2200" dirty="0">
              <a:latin typeface="DejaVu Sans"/>
              <a:cs typeface="DejaVu Sans"/>
            </a:endParaRPr>
          </a:p>
          <a:p>
            <a:pPr marL="755650" lvl="1" indent="-286385">
              <a:lnSpc>
                <a:spcPct val="100000"/>
              </a:lnSpc>
              <a:spcBef>
                <a:spcPts val="620"/>
              </a:spcBef>
              <a:buFont typeface="Nimbus Sans L"/>
              <a:buChar char="–"/>
              <a:tabLst>
                <a:tab pos="755650" algn="l"/>
              </a:tabLst>
            </a:pPr>
            <a:r>
              <a:rPr sz="2200" b="1" dirty="0">
                <a:latin typeface="DejaVu Sans"/>
                <a:cs typeface="DejaVu Sans"/>
              </a:rPr>
              <a:t>Appropriations: deals with spending bills.</a:t>
            </a:r>
            <a:r>
              <a:rPr lang="en-US" sz="2200" b="1" dirty="0">
                <a:latin typeface="DejaVu Sans"/>
                <a:cs typeface="DejaVu Sans"/>
              </a:rPr>
              <a:t>  They control the “purse”</a:t>
            </a:r>
            <a:endParaRPr sz="2200" dirty="0">
              <a:latin typeface="DejaVu Sans"/>
              <a:cs typeface="DejaVu Sans"/>
            </a:endParaRPr>
          </a:p>
          <a:p>
            <a:pPr marL="755650" lvl="1" indent="-286385">
              <a:lnSpc>
                <a:spcPct val="100000"/>
              </a:lnSpc>
              <a:spcBef>
                <a:spcPts val="620"/>
              </a:spcBef>
              <a:buFont typeface="Nimbus Sans L"/>
              <a:buChar char="–"/>
              <a:tabLst>
                <a:tab pos="755650" algn="l"/>
              </a:tabLst>
            </a:pPr>
            <a:r>
              <a:rPr sz="2200" b="1" dirty="0">
                <a:latin typeface="DejaVu Sans"/>
                <a:cs typeface="DejaVu Sans"/>
              </a:rPr>
              <a:t>Budget.</a:t>
            </a:r>
            <a:endParaRPr sz="2200" dirty="0">
              <a:latin typeface="DejaVu Sans"/>
              <a:cs typeface="DejaVu Sans"/>
            </a:endParaRPr>
          </a:p>
          <a:p>
            <a:pPr marL="755650" lvl="1" indent="-286385">
              <a:lnSpc>
                <a:spcPct val="100000"/>
              </a:lnSpc>
              <a:spcBef>
                <a:spcPts val="520"/>
              </a:spcBef>
              <a:buFont typeface="Nimbus Sans L"/>
              <a:buChar char="–"/>
              <a:tabLst>
                <a:tab pos="755650" algn="l"/>
              </a:tabLst>
            </a:pPr>
            <a:r>
              <a:rPr sz="2200" b="1" dirty="0">
                <a:latin typeface="DejaVu Sans"/>
                <a:cs typeface="DejaVu Sans"/>
              </a:rPr>
              <a:t>Foreign Relations: Highly prestigious.</a:t>
            </a:r>
            <a:endParaRPr sz="2200" dirty="0">
              <a:latin typeface="DejaVu Sans"/>
              <a:cs typeface="DejaVu Sans"/>
            </a:endParaRPr>
          </a:p>
          <a:p>
            <a:pPr marL="1155065" marR="814705" lvl="2" indent="-228600">
              <a:lnSpc>
                <a:spcPts val="2320"/>
              </a:lnSpc>
              <a:spcBef>
                <a:spcPts val="670"/>
              </a:spcBef>
              <a:buFont typeface="Nimbus Sans L"/>
              <a:buChar char="•"/>
              <a:tabLst>
                <a:tab pos="1155065" algn="l"/>
                <a:tab pos="1155700" algn="l"/>
              </a:tabLst>
            </a:pPr>
            <a:r>
              <a:rPr sz="2200" b="1" dirty="0">
                <a:latin typeface="DejaVu Sans"/>
                <a:cs typeface="DejaVu Sans"/>
              </a:rPr>
              <a:t>Senate has larger role in foreign aﬀairs than House because of treaty ratiﬁcation, ambassador  conﬁrmation provisions in Constitution</a:t>
            </a:r>
            <a:endParaRPr sz="2200" dirty="0">
              <a:latin typeface="DejaVu Sans"/>
              <a:cs typeface="DejaVu Sans"/>
            </a:endParaRPr>
          </a:p>
          <a:p>
            <a:pPr marL="755650" lvl="1" indent="-286385">
              <a:lnSpc>
                <a:spcPct val="100000"/>
              </a:lnSpc>
              <a:spcBef>
                <a:spcPts val="509"/>
              </a:spcBef>
              <a:buFont typeface="Nimbus Sans L"/>
              <a:buChar char="–"/>
              <a:tabLst>
                <a:tab pos="755650" algn="l"/>
              </a:tabLst>
            </a:pPr>
            <a:r>
              <a:rPr sz="2200" b="1" dirty="0">
                <a:latin typeface="DejaVu Sans"/>
                <a:cs typeface="DejaVu Sans"/>
              </a:rPr>
              <a:t>Judiciary: </a:t>
            </a:r>
            <a:r>
              <a:rPr sz="2200" b="1" dirty="0">
                <a:solidFill>
                  <a:srgbClr val="FF0000"/>
                </a:solidFill>
                <a:latin typeface="DejaVu Sans"/>
                <a:cs typeface="DejaVu Sans"/>
              </a:rPr>
              <a:t>Screens judicial nominees</a:t>
            </a:r>
            <a:r>
              <a:rPr sz="2200" b="1" dirty="0">
                <a:latin typeface="DejaVu Sans"/>
                <a:cs typeface="DejaVu Sans"/>
              </a:rPr>
              <a:t>.</a:t>
            </a:r>
            <a:endParaRPr sz="2200" dirty="0">
              <a:latin typeface="DejaVu Sans"/>
              <a:cs typeface="DejaVu Sans"/>
            </a:endParaRPr>
          </a:p>
          <a:p>
            <a:pPr marL="1155065" marR="5080" lvl="2" indent="-228600" algn="just">
              <a:lnSpc>
                <a:spcPct val="100400"/>
              </a:lnSpc>
              <a:spcBef>
                <a:spcPts val="515"/>
              </a:spcBef>
              <a:buFont typeface="Nimbus Sans L"/>
              <a:buChar char="•"/>
              <a:tabLst>
                <a:tab pos="1155700" algn="l"/>
              </a:tabLst>
            </a:pPr>
            <a:r>
              <a:rPr sz="2200" b="1" dirty="0">
                <a:latin typeface="DejaVu Sans"/>
                <a:cs typeface="DejaVu Sans"/>
              </a:rPr>
              <a:t>Careful scrutiny given because of the power of the modern judicia</a:t>
            </a:r>
            <a:r>
              <a:rPr lang="en-US" sz="2200" b="1" dirty="0">
                <a:latin typeface="DejaVu Sans"/>
                <a:cs typeface="DejaVu Sans"/>
              </a:rPr>
              <a:t>l branch</a:t>
            </a:r>
            <a:r>
              <a:rPr sz="2200" b="1" dirty="0">
                <a:latin typeface="DejaVu Sans"/>
                <a:cs typeface="DejaVu Sans"/>
              </a:rPr>
              <a:t> and the fact that </a:t>
            </a:r>
            <a:r>
              <a:rPr lang="en-US" sz="2200" b="1" dirty="0">
                <a:latin typeface="DejaVu Sans"/>
                <a:cs typeface="DejaVu Sans"/>
              </a:rPr>
              <a:t>federal </a:t>
            </a:r>
            <a:r>
              <a:rPr sz="2200" b="1" dirty="0">
                <a:latin typeface="DejaVu Sans"/>
                <a:cs typeface="DejaVu Sans"/>
              </a:rPr>
              <a:t>judges have life terms. Presidents Clinton and</a:t>
            </a:r>
            <a:r>
              <a:rPr lang="en-US" sz="2200" b="1" dirty="0">
                <a:latin typeface="DejaVu Sans"/>
                <a:cs typeface="DejaVu Sans"/>
              </a:rPr>
              <a:t> </a:t>
            </a:r>
            <a:r>
              <a:rPr sz="2200" b="1" dirty="0">
                <a:latin typeface="DejaVu Sans"/>
                <a:cs typeface="DejaVu Sans"/>
              </a:rPr>
              <a:t>Bush 43</a:t>
            </a:r>
            <a:r>
              <a:rPr lang="en-US" sz="2200" b="1" dirty="0">
                <a:latin typeface="DejaVu Sans"/>
                <a:cs typeface="DejaVu Sans"/>
              </a:rPr>
              <a:t> </a:t>
            </a:r>
            <a:r>
              <a:rPr sz="2200" b="1" dirty="0">
                <a:latin typeface="DejaVu Sans"/>
                <a:cs typeface="DejaVu Sans"/>
              </a:rPr>
              <a:t>both criticized the commi</a:t>
            </a:r>
            <a:r>
              <a:rPr lang="en-US" sz="2200" b="1" dirty="0">
                <a:latin typeface="DejaVu Sans"/>
                <a:cs typeface="DejaVu Sans"/>
              </a:rPr>
              <a:t>tt</a:t>
            </a:r>
            <a:r>
              <a:rPr sz="2200" b="1" dirty="0">
                <a:latin typeface="DejaVu Sans"/>
                <a:cs typeface="DejaVu Sans"/>
              </a:rPr>
              <a:t>ee by holding up numerous judicial</a:t>
            </a:r>
            <a:r>
              <a:rPr lang="en-US" sz="2200" b="1" dirty="0">
                <a:latin typeface="DejaVu Sans"/>
                <a:cs typeface="DejaVu Sans"/>
              </a:rPr>
              <a:t> </a:t>
            </a:r>
            <a:r>
              <a:rPr sz="2200" b="1" dirty="0">
                <a:latin typeface="DejaVu Sans"/>
                <a:cs typeface="DejaVu Sans"/>
              </a:rPr>
              <a:t>nominations. Some</a:t>
            </a:r>
            <a:r>
              <a:rPr lang="en-US" sz="2200" b="1" dirty="0">
                <a:latin typeface="DejaVu Sans"/>
                <a:cs typeface="DejaVu Sans"/>
              </a:rPr>
              <a:t> </a:t>
            </a:r>
            <a:r>
              <a:rPr sz="2200" b="1" dirty="0">
                <a:latin typeface="DejaVu Sans"/>
                <a:cs typeface="DejaVu Sans"/>
              </a:rPr>
              <a:t>delays under Clinton lasted many months, and in some cases, years.</a:t>
            </a:r>
            <a:r>
              <a:rPr lang="en-US" sz="2200" b="1" dirty="0">
                <a:latin typeface="DejaVu Sans"/>
                <a:cs typeface="DejaVu Sans"/>
              </a:rPr>
              <a:t>  The </a:t>
            </a:r>
            <a:r>
              <a:rPr lang="en-US" sz="2200" b="1" dirty="0">
                <a:solidFill>
                  <a:srgbClr val="FF0000"/>
                </a:solidFill>
                <a:latin typeface="DejaVu Sans"/>
                <a:cs typeface="DejaVu Sans"/>
              </a:rPr>
              <a:t>Judiciary committee </a:t>
            </a:r>
            <a:r>
              <a:rPr lang="en-US" sz="2200" b="1" dirty="0">
                <a:latin typeface="DejaVu Sans"/>
                <a:cs typeface="DejaVu Sans"/>
              </a:rPr>
              <a:t>approves </a:t>
            </a:r>
            <a:r>
              <a:rPr lang="en-US" sz="2200" b="1" dirty="0" err="1">
                <a:latin typeface="DejaVu Sans"/>
                <a:cs typeface="DejaVu Sans"/>
              </a:rPr>
              <a:t>pres</a:t>
            </a:r>
            <a:r>
              <a:rPr lang="en-US" sz="2200" b="1" dirty="0">
                <a:latin typeface="DejaVu Sans"/>
                <a:cs typeface="DejaVu Sans"/>
              </a:rPr>
              <a:t> nominations of fed. judges and refer to the Senate for approval or NOT!!</a:t>
            </a:r>
            <a:endParaRPr sz="2200" dirty="0">
              <a:latin typeface="DejaVu Sans"/>
              <a:cs typeface="DejaVu Sans"/>
            </a:endParaRPr>
          </a:p>
        </p:txBody>
      </p:sp>
      <p:sp>
        <p:nvSpPr>
          <p:cNvPr id="4" name="object 4"/>
          <p:cNvSpPr txBox="1"/>
          <p:nvPr/>
        </p:nvSpPr>
        <p:spPr>
          <a:xfrm>
            <a:off x="11328855" y="6434773"/>
            <a:ext cx="180340" cy="208279"/>
          </a:xfrm>
          <a:prstGeom prst="rect">
            <a:avLst/>
          </a:prstGeom>
        </p:spPr>
        <p:txBody>
          <a:bodyPr vert="horz" wrap="square" lIns="0" tIns="12700" rIns="0" bIns="0" rtlCol="0">
            <a:spAutoFit/>
          </a:bodyPr>
          <a:lstStyle/>
          <a:p>
            <a:pPr marL="12700">
              <a:lnSpc>
                <a:spcPct val="100000"/>
              </a:lnSpc>
              <a:spcBef>
                <a:spcPts val="100"/>
              </a:spcBef>
            </a:pPr>
            <a:r>
              <a:rPr sz="1200" spc="-160" dirty="0">
                <a:solidFill>
                  <a:srgbClr val="898989"/>
                </a:solidFill>
                <a:latin typeface="DejaVu Sans"/>
                <a:cs typeface="DejaVu Sans"/>
              </a:rPr>
              <a:t>25</a:t>
            </a:r>
            <a:endParaRPr sz="1200">
              <a:latin typeface="DejaVu Sans"/>
              <a:cs typeface="DejaVu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0"/>
            <a:ext cx="10058400" cy="689932"/>
          </a:xfrm>
          <a:prstGeom prst="rect">
            <a:avLst/>
          </a:prstGeom>
        </p:spPr>
        <p:txBody>
          <a:bodyPr vert="horz" wrap="square" lIns="0" tIns="12700" rIns="0" bIns="0" rtlCol="0">
            <a:spAutoFit/>
          </a:bodyPr>
          <a:lstStyle/>
          <a:p>
            <a:pPr marL="12700">
              <a:lnSpc>
                <a:spcPct val="100000"/>
              </a:lnSpc>
              <a:spcBef>
                <a:spcPts val="100"/>
              </a:spcBef>
            </a:pPr>
            <a:r>
              <a:rPr dirty="0"/>
              <a:t>CONFERENCE COMMITTEES</a:t>
            </a:r>
          </a:p>
        </p:txBody>
      </p:sp>
      <p:sp>
        <p:nvSpPr>
          <p:cNvPr id="3" name="object 3"/>
          <p:cNvSpPr txBox="1"/>
          <p:nvPr/>
        </p:nvSpPr>
        <p:spPr>
          <a:xfrm>
            <a:off x="78738" y="1079395"/>
            <a:ext cx="12189461" cy="4903907"/>
          </a:xfrm>
          <a:prstGeom prst="rect">
            <a:avLst/>
          </a:prstGeom>
        </p:spPr>
        <p:txBody>
          <a:bodyPr vert="horz" wrap="square" lIns="0" tIns="33020" rIns="0" bIns="0" rtlCol="0">
            <a:spAutoFit/>
          </a:bodyPr>
          <a:lstStyle/>
          <a:p>
            <a:pPr marL="355600" marR="249554" indent="-342900">
              <a:lnSpc>
                <a:spcPts val="2800"/>
              </a:lnSpc>
              <a:spcBef>
                <a:spcPts val="260"/>
              </a:spcBef>
              <a:buFont typeface="Nimbus Sans L"/>
              <a:buChar char="•"/>
              <a:tabLst>
                <a:tab pos="354965" algn="l"/>
                <a:tab pos="355600" algn="l"/>
              </a:tabLst>
            </a:pPr>
            <a:r>
              <a:rPr sz="2400" b="1" dirty="0">
                <a:latin typeface="DejaVu Sans"/>
                <a:cs typeface="DejaVu Sans"/>
              </a:rPr>
              <a:t>Temporary commi</a:t>
            </a:r>
            <a:r>
              <a:rPr lang="en-US" sz="2400" b="1" dirty="0">
                <a:latin typeface="DejaVu Sans"/>
                <a:cs typeface="DejaVu Sans"/>
              </a:rPr>
              <a:t>tte</a:t>
            </a:r>
            <a:r>
              <a:rPr sz="2400" b="1" dirty="0">
                <a:latin typeface="DejaVu Sans"/>
                <a:cs typeface="DejaVu Sans"/>
              </a:rPr>
              <a:t>es comprised of members from both houses to iron out diﬀerences  between versions of similar bills (b/c bills must pass House &amp; Senate in exact same form)</a:t>
            </a:r>
            <a:endParaRPr sz="2400" dirty="0">
              <a:latin typeface="DejaVu Sans"/>
              <a:cs typeface="DejaVu Sans"/>
            </a:endParaRPr>
          </a:p>
          <a:p>
            <a:pPr>
              <a:lnSpc>
                <a:spcPct val="100000"/>
              </a:lnSpc>
              <a:spcBef>
                <a:spcPts val="25"/>
              </a:spcBef>
              <a:buFont typeface="Nimbus Sans L"/>
              <a:buChar char="•"/>
            </a:pPr>
            <a:endParaRPr sz="3550" dirty="0">
              <a:latin typeface="DejaVu Sans"/>
              <a:cs typeface="DejaVu Sans"/>
            </a:endParaRPr>
          </a:p>
          <a:p>
            <a:pPr marL="355600" marR="5080" indent="-342900">
              <a:lnSpc>
                <a:spcPts val="2820"/>
              </a:lnSpc>
              <a:buFont typeface="Nimbus Sans L"/>
              <a:buChar char="•"/>
              <a:tabLst>
                <a:tab pos="354965" algn="l"/>
                <a:tab pos="355600" algn="l"/>
              </a:tabLst>
            </a:pPr>
            <a:r>
              <a:rPr sz="2400" b="1" dirty="0">
                <a:latin typeface="DejaVu Sans"/>
                <a:cs typeface="DejaVu Sans"/>
              </a:rPr>
              <a:t>Develop compromise language on a bill when House and Senate versions diﬀer (about 10%  of the time).</a:t>
            </a:r>
            <a:endParaRPr sz="2400" dirty="0">
              <a:latin typeface="DejaVu Sans"/>
              <a:cs typeface="DejaVu Sans"/>
            </a:endParaRPr>
          </a:p>
          <a:p>
            <a:pPr>
              <a:lnSpc>
                <a:spcPct val="100000"/>
              </a:lnSpc>
              <a:spcBef>
                <a:spcPts val="30"/>
              </a:spcBef>
              <a:buFont typeface="Nimbus Sans L"/>
              <a:buChar char="•"/>
            </a:pPr>
            <a:endParaRPr sz="3550" dirty="0">
              <a:latin typeface="DejaVu Sans"/>
              <a:cs typeface="DejaVu Sans"/>
            </a:endParaRPr>
          </a:p>
          <a:p>
            <a:pPr marL="355600" marR="335280" indent="-342900">
              <a:lnSpc>
                <a:spcPts val="2820"/>
              </a:lnSpc>
              <a:buFont typeface="Nimbus Sans L"/>
              <a:buChar char="•"/>
              <a:tabLst>
                <a:tab pos="354965" algn="l"/>
                <a:tab pos="355600" algn="l"/>
              </a:tabLst>
            </a:pPr>
            <a:r>
              <a:rPr sz="2400" b="1" dirty="0">
                <a:latin typeface="DejaVu Sans"/>
                <a:cs typeface="DejaVu Sans"/>
              </a:rPr>
              <a:t>A</a:t>
            </a:r>
            <a:r>
              <a:rPr lang="en-US" sz="2400" b="1" dirty="0">
                <a:latin typeface="DejaVu Sans"/>
                <a:cs typeface="DejaVu Sans"/>
              </a:rPr>
              <a:t>ft</a:t>
            </a:r>
            <a:r>
              <a:rPr sz="2400" b="1" dirty="0">
                <a:latin typeface="DejaVu Sans"/>
                <a:cs typeface="DejaVu Sans"/>
              </a:rPr>
              <a:t>er conference commi</a:t>
            </a:r>
            <a:r>
              <a:rPr lang="en-US" sz="2400" b="1" dirty="0">
                <a:latin typeface="DejaVu Sans"/>
                <a:cs typeface="DejaVu Sans"/>
              </a:rPr>
              <a:t>tt</a:t>
            </a:r>
            <a:r>
              <a:rPr sz="2400" b="1" dirty="0">
                <a:latin typeface="DejaVu Sans"/>
                <a:cs typeface="DejaVu Sans"/>
              </a:rPr>
              <a:t>ee sends bill back to each house, no amendments are allowed,  and the bill generally passes.</a:t>
            </a:r>
            <a:endParaRPr sz="2400" dirty="0">
              <a:latin typeface="DejaVu Sans"/>
              <a:cs typeface="DejaVu Sans"/>
            </a:endParaRPr>
          </a:p>
          <a:p>
            <a:pPr>
              <a:lnSpc>
                <a:spcPct val="100000"/>
              </a:lnSpc>
              <a:spcBef>
                <a:spcPts val="25"/>
              </a:spcBef>
              <a:buFont typeface="Nimbus Sans L"/>
              <a:buChar char="•"/>
            </a:pPr>
            <a:endParaRPr sz="3550" dirty="0">
              <a:latin typeface="DejaVu Sans"/>
              <a:cs typeface="DejaVu Sans"/>
            </a:endParaRPr>
          </a:p>
          <a:p>
            <a:pPr marL="355600" marR="834390" indent="-342900">
              <a:lnSpc>
                <a:spcPts val="2820"/>
              </a:lnSpc>
              <a:buFont typeface="Nimbus Sans L"/>
              <a:buChar char="•"/>
              <a:tabLst>
                <a:tab pos="354965" algn="l"/>
                <a:tab pos="355600" algn="l"/>
              </a:tabLst>
            </a:pPr>
            <a:r>
              <a:rPr sz="2400" b="1" dirty="0">
                <a:latin typeface="DejaVu Sans"/>
                <a:cs typeface="DejaVu Sans"/>
              </a:rPr>
              <a:t>The power of these commi</a:t>
            </a:r>
            <a:r>
              <a:rPr lang="en-US" sz="2400" b="1" dirty="0">
                <a:latin typeface="DejaVu Sans"/>
                <a:cs typeface="DejaVu Sans"/>
              </a:rPr>
              <a:t>tt</a:t>
            </a:r>
            <a:r>
              <a:rPr sz="2400" b="1" dirty="0">
                <a:latin typeface="DejaVu Sans"/>
                <a:cs typeface="DejaVu Sans"/>
              </a:rPr>
              <a:t>ees is such that they are o</a:t>
            </a:r>
            <a:r>
              <a:rPr lang="en-US" sz="2400" b="1" dirty="0">
                <a:latin typeface="DejaVu Sans"/>
                <a:cs typeface="DejaVu Sans"/>
              </a:rPr>
              <a:t>ft</a:t>
            </a:r>
            <a:r>
              <a:rPr sz="2400" b="1" dirty="0">
                <a:latin typeface="DejaVu Sans"/>
                <a:cs typeface="DejaVu Sans"/>
              </a:rPr>
              <a:t>en called the "third house of  Congress."</a:t>
            </a:r>
            <a:endParaRPr sz="2400" dirty="0">
              <a:latin typeface="DejaVu Sans"/>
              <a:cs typeface="DejaVu Sans"/>
            </a:endParaRPr>
          </a:p>
        </p:txBody>
      </p:sp>
      <p:sp>
        <p:nvSpPr>
          <p:cNvPr id="4" name="object 4"/>
          <p:cNvSpPr txBox="1"/>
          <p:nvPr/>
        </p:nvSpPr>
        <p:spPr>
          <a:xfrm>
            <a:off x="11328855" y="6434773"/>
            <a:ext cx="180340" cy="208279"/>
          </a:xfrm>
          <a:prstGeom prst="rect">
            <a:avLst/>
          </a:prstGeom>
        </p:spPr>
        <p:txBody>
          <a:bodyPr vert="horz" wrap="square" lIns="0" tIns="12700" rIns="0" bIns="0" rtlCol="0">
            <a:spAutoFit/>
          </a:bodyPr>
          <a:lstStyle/>
          <a:p>
            <a:pPr marL="12700">
              <a:lnSpc>
                <a:spcPct val="100000"/>
              </a:lnSpc>
              <a:spcBef>
                <a:spcPts val="100"/>
              </a:spcBef>
            </a:pPr>
            <a:r>
              <a:rPr sz="1200" spc="-160" dirty="0">
                <a:solidFill>
                  <a:srgbClr val="898989"/>
                </a:solidFill>
                <a:latin typeface="DejaVu Sans"/>
                <a:cs typeface="DejaVu Sans"/>
              </a:rPr>
              <a:t>26</a:t>
            </a:r>
            <a:endParaRPr sz="1200">
              <a:latin typeface="DejaVu Sans"/>
              <a:cs typeface="DejaVu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6" descr="MAG01se1202a5106.jpg                                           00000179PenyackJ HD                    B33A40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39404"/>
            <a:ext cx="9601200" cy="62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2"/>
          <p:cNvSpPr txBox="1">
            <a:spLocks noGrp="1"/>
          </p:cNvSpPr>
          <p:nvPr>
            <p:ph type="title"/>
          </p:nvPr>
        </p:nvSpPr>
        <p:spPr>
          <a:xfrm>
            <a:off x="3139757" y="0"/>
            <a:ext cx="5912485" cy="444352"/>
          </a:xfrm>
          <a:prstGeom prst="rect">
            <a:avLst/>
          </a:prstGeom>
        </p:spPr>
        <p:txBody>
          <a:bodyPr vert="horz" wrap="square" lIns="0" tIns="13335" rIns="0" bIns="0" rtlCol="0">
            <a:spAutoFit/>
          </a:bodyPr>
          <a:lstStyle/>
          <a:p>
            <a:pPr marL="12700" algn="ctr">
              <a:spcBef>
                <a:spcPts val="105"/>
              </a:spcBef>
            </a:pPr>
            <a:r>
              <a:rPr sz="2800" spc="-5" dirty="0"/>
              <a:t>THE COMMITTEE</a:t>
            </a:r>
            <a:r>
              <a:rPr sz="2800" spc="-35" dirty="0"/>
              <a:t> </a:t>
            </a:r>
            <a:r>
              <a:rPr sz="2800" spc="-40" dirty="0"/>
              <a:t>SYSTEM</a:t>
            </a:r>
            <a:endParaRPr sz="2800" dirty="0"/>
          </a:p>
        </p:txBody>
      </p:sp>
      <p:sp>
        <p:nvSpPr>
          <p:cNvPr id="2" name="Oval 1">
            <a:extLst>
              <a:ext uri="{FF2B5EF4-FFF2-40B4-BE49-F238E27FC236}">
                <a16:creationId xmlns:a16="http://schemas.microsoft.com/office/drawing/2014/main" id="{ADBD49E4-3A68-4690-851E-B8E9B86EB6A2}"/>
              </a:ext>
            </a:extLst>
          </p:cNvPr>
          <p:cNvSpPr/>
          <p:nvPr/>
        </p:nvSpPr>
        <p:spPr>
          <a:xfrm>
            <a:off x="1143000" y="2057400"/>
            <a:ext cx="1600200" cy="2870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A48759F-DC5F-4E5D-84F1-FEC9E238C523}"/>
              </a:ext>
            </a:extLst>
          </p:cNvPr>
          <p:cNvSpPr/>
          <p:nvPr/>
        </p:nvSpPr>
        <p:spPr>
          <a:xfrm>
            <a:off x="1095375" y="4895850"/>
            <a:ext cx="1600200" cy="287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341A330-F904-43F8-B02B-AA1000737A04}"/>
              </a:ext>
            </a:extLst>
          </p:cNvPr>
          <p:cNvSpPr/>
          <p:nvPr/>
        </p:nvSpPr>
        <p:spPr>
          <a:xfrm>
            <a:off x="1143000" y="6461987"/>
            <a:ext cx="1600200" cy="287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F989DED-E315-48A1-9DDD-7C351E377D3D}"/>
              </a:ext>
            </a:extLst>
          </p:cNvPr>
          <p:cNvSpPr/>
          <p:nvPr/>
        </p:nvSpPr>
        <p:spPr>
          <a:xfrm>
            <a:off x="1019175" y="4370095"/>
            <a:ext cx="1600200" cy="287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E178B93-21C1-45F2-BBB9-11F148AC266C}"/>
              </a:ext>
            </a:extLst>
          </p:cNvPr>
          <p:cNvSpPr/>
          <p:nvPr/>
        </p:nvSpPr>
        <p:spPr>
          <a:xfrm>
            <a:off x="1171575" y="2325828"/>
            <a:ext cx="1600200" cy="2870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DC6FF2E-7334-47C9-A251-48CBB511D735}"/>
              </a:ext>
            </a:extLst>
          </p:cNvPr>
          <p:cNvSpPr/>
          <p:nvPr/>
        </p:nvSpPr>
        <p:spPr>
          <a:xfrm>
            <a:off x="7239000" y="3886200"/>
            <a:ext cx="1600200" cy="287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155D929-0A7A-4B0F-8D3B-0392A03E169D}"/>
              </a:ext>
            </a:extLst>
          </p:cNvPr>
          <p:cNvSpPr/>
          <p:nvPr/>
        </p:nvSpPr>
        <p:spPr>
          <a:xfrm>
            <a:off x="7315200" y="2325828"/>
            <a:ext cx="1600200" cy="2870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EBD906-5A20-4B9F-A265-C63742685D57}"/>
              </a:ext>
            </a:extLst>
          </p:cNvPr>
          <p:cNvSpPr/>
          <p:nvPr/>
        </p:nvSpPr>
        <p:spPr>
          <a:xfrm>
            <a:off x="7362825" y="4106851"/>
            <a:ext cx="1600200" cy="287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F52FE6F-92F3-42B2-A140-6193598E0F8E}"/>
              </a:ext>
            </a:extLst>
          </p:cNvPr>
          <p:cNvSpPr/>
          <p:nvPr/>
        </p:nvSpPr>
        <p:spPr>
          <a:xfrm>
            <a:off x="7239000" y="4904122"/>
            <a:ext cx="1600200" cy="287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4BE041B-712C-4857-A0D7-C37158B99B52}"/>
              </a:ext>
            </a:extLst>
          </p:cNvPr>
          <p:cNvSpPr/>
          <p:nvPr/>
        </p:nvSpPr>
        <p:spPr>
          <a:xfrm>
            <a:off x="7305675" y="1818173"/>
            <a:ext cx="3139758" cy="2870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2FA2F0D-B013-421B-9C01-95BE48B2ECFD}"/>
              </a:ext>
            </a:extLst>
          </p:cNvPr>
          <p:cNvSpPr/>
          <p:nvPr/>
        </p:nvSpPr>
        <p:spPr>
          <a:xfrm>
            <a:off x="7362825" y="2054807"/>
            <a:ext cx="1600200" cy="2870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37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1000"/>
                                        <p:tgtEl>
                                          <p:spTgt spid="19"/>
                                        </p:tgtEl>
                                      </p:cBhvr>
                                    </p:animEffect>
                                    <p:anim calcmode="lin" valueType="num">
                                      <p:cBhvr>
                                        <p:cTn id="69" dur="1000" fill="hold"/>
                                        <p:tgtEl>
                                          <p:spTgt spid="19"/>
                                        </p:tgtEl>
                                        <p:attrNameLst>
                                          <p:attrName>ppt_x</p:attrName>
                                        </p:attrNameLst>
                                      </p:cBhvr>
                                      <p:tavLst>
                                        <p:tav tm="0">
                                          <p:val>
                                            <p:strVal val="#ppt_x"/>
                                          </p:val>
                                        </p:tav>
                                        <p:tav tm="100000">
                                          <p:val>
                                            <p:strVal val="#ppt_x"/>
                                          </p:val>
                                        </p:tav>
                                      </p:tavLst>
                                    </p:anim>
                                    <p:anim calcmode="lin" valueType="num">
                                      <p:cBhvr>
                                        <p:cTn id="7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1000"/>
                                        <p:tgtEl>
                                          <p:spTgt spid="20"/>
                                        </p:tgtEl>
                                      </p:cBhvr>
                                    </p:animEffect>
                                    <p:anim calcmode="lin" valueType="num">
                                      <p:cBhvr>
                                        <p:cTn id="76" dur="1000" fill="hold"/>
                                        <p:tgtEl>
                                          <p:spTgt spid="20"/>
                                        </p:tgtEl>
                                        <p:attrNameLst>
                                          <p:attrName>ppt_x</p:attrName>
                                        </p:attrNameLst>
                                      </p:cBhvr>
                                      <p:tavLst>
                                        <p:tav tm="0">
                                          <p:val>
                                            <p:strVal val="#ppt_x"/>
                                          </p:val>
                                        </p:tav>
                                        <p:tav tm="100000">
                                          <p:val>
                                            <p:strVal val="#ppt_x"/>
                                          </p:val>
                                        </p:tav>
                                      </p:tavLst>
                                    </p:anim>
                                    <p:anim calcmode="lin" valueType="num">
                                      <p:cBhvr>
                                        <p:cTn id="7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1000"/>
                                        <p:tgtEl>
                                          <p:spTgt spid="21"/>
                                        </p:tgtEl>
                                      </p:cBhvr>
                                    </p:animEffect>
                                    <p:anim calcmode="lin" valueType="num">
                                      <p:cBhvr>
                                        <p:cTn id="83" dur="1000" fill="hold"/>
                                        <p:tgtEl>
                                          <p:spTgt spid="21"/>
                                        </p:tgtEl>
                                        <p:attrNameLst>
                                          <p:attrName>ppt_x</p:attrName>
                                        </p:attrNameLst>
                                      </p:cBhvr>
                                      <p:tavLst>
                                        <p:tav tm="0">
                                          <p:val>
                                            <p:strVal val="#ppt_x"/>
                                          </p:val>
                                        </p:tav>
                                        <p:tav tm="100000">
                                          <p:val>
                                            <p:strVal val="#ppt_x"/>
                                          </p:val>
                                        </p:tav>
                                      </p:tavLst>
                                    </p:anim>
                                    <p:anim calcmode="lin" valueType="num">
                                      <p:cBhvr>
                                        <p:cTn id="8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15" grpId="0" animBg="1"/>
      <p:bldP spid="16" grpId="0" animBg="1"/>
      <p:bldP spid="17" grpId="0" animBg="1"/>
      <p:bldP spid="18" grpId="0" animBg="1"/>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182563"/>
            <a:ext cx="12192000" cy="640080"/>
          </a:xfrm>
          <a:custGeom>
            <a:avLst/>
            <a:gdLst/>
            <a:ahLst/>
            <a:cxnLst/>
            <a:rect l="l" t="t" r="r" b="b"/>
            <a:pathLst>
              <a:path w="12192000" h="640080">
                <a:moveTo>
                  <a:pt x="12191996" y="0"/>
                </a:moveTo>
                <a:lnTo>
                  <a:pt x="0" y="0"/>
                </a:lnTo>
                <a:lnTo>
                  <a:pt x="0" y="639763"/>
                </a:lnTo>
                <a:lnTo>
                  <a:pt x="12191996" y="639763"/>
                </a:lnTo>
                <a:lnTo>
                  <a:pt x="12191996" y="0"/>
                </a:lnTo>
                <a:close/>
              </a:path>
            </a:pathLst>
          </a:custGeom>
          <a:solidFill>
            <a:srgbClr val="FF2600"/>
          </a:solidFill>
        </p:spPr>
        <p:txBody>
          <a:bodyPr wrap="square" lIns="0" tIns="0" rIns="0" bIns="0" rtlCol="0"/>
          <a:lstStyle/>
          <a:p>
            <a:endParaRPr/>
          </a:p>
        </p:txBody>
      </p:sp>
      <p:sp>
        <p:nvSpPr>
          <p:cNvPr id="3" name="object 3"/>
          <p:cNvSpPr txBox="1">
            <a:spLocks noGrp="1"/>
          </p:cNvSpPr>
          <p:nvPr>
            <p:ph type="title"/>
          </p:nvPr>
        </p:nvSpPr>
        <p:spPr>
          <a:xfrm>
            <a:off x="3324980" y="245905"/>
            <a:ext cx="7687189" cy="513080"/>
          </a:xfrm>
          <a:prstGeom prst="rect">
            <a:avLst/>
          </a:prstGeom>
        </p:spPr>
        <p:txBody>
          <a:bodyPr vert="horz" wrap="square" lIns="0" tIns="12700" rIns="0" bIns="0" rtlCol="0">
            <a:spAutoFit/>
          </a:bodyPr>
          <a:lstStyle/>
          <a:p>
            <a:pPr marL="12700">
              <a:lnSpc>
                <a:spcPct val="100000"/>
              </a:lnSpc>
              <a:spcBef>
                <a:spcPts val="100"/>
              </a:spcBef>
            </a:pPr>
            <a:r>
              <a:rPr sz="3200" dirty="0"/>
              <a:t>ESSENTIAL QUESTION CFU</a:t>
            </a:r>
          </a:p>
        </p:txBody>
      </p:sp>
      <p:sp>
        <p:nvSpPr>
          <p:cNvPr id="4" name="object 4"/>
          <p:cNvSpPr txBox="1"/>
          <p:nvPr/>
        </p:nvSpPr>
        <p:spPr>
          <a:xfrm>
            <a:off x="76200" y="947420"/>
            <a:ext cx="12115800" cy="2590453"/>
          </a:xfrm>
          <a:prstGeom prst="rect">
            <a:avLst/>
          </a:prstGeom>
        </p:spPr>
        <p:txBody>
          <a:bodyPr vert="horz" wrap="square" lIns="0" tIns="33020" rIns="0" bIns="0" rtlCol="0">
            <a:spAutoFit/>
          </a:bodyPr>
          <a:lstStyle/>
          <a:p>
            <a:pPr marL="470534" marR="5080" indent="-470534">
              <a:lnSpc>
                <a:spcPts val="3800"/>
              </a:lnSpc>
              <a:spcBef>
                <a:spcPts val="260"/>
              </a:spcBef>
              <a:buAutoNum type="arabicPeriod"/>
              <a:tabLst>
                <a:tab pos="470534" algn="l"/>
              </a:tabLst>
            </a:pPr>
            <a:r>
              <a:rPr sz="3200" b="1" dirty="0">
                <a:latin typeface="DejaVu Sans"/>
                <a:cs typeface="DejaVu Sans"/>
              </a:rPr>
              <a:t>What types of commi</a:t>
            </a:r>
            <a:r>
              <a:rPr lang="en-US" sz="3200" b="1" dirty="0">
                <a:latin typeface="DejaVu Sans"/>
                <a:cs typeface="DejaVu Sans"/>
              </a:rPr>
              <a:t>tt</a:t>
            </a:r>
            <a:r>
              <a:rPr sz="3200" b="1" dirty="0">
                <a:latin typeface="DejaVu Sans"/>
                <a:cs typeface="DejaVu Sans"/>
              </a:rPr>
              <a:t>ees might a representative or senator from </a:t>
            </a:r>
            <a:r>
              <a:rPr lang="en-US" sz="3200" b="1" dirty="0">
                <a:latin typeface="DejaVu Sans"/>
                <a:cs typeface="DejaVu Sans"/>
              </a:rPr>
              <a:t>Florida</a:t>
            </a:r>
            <a:r>
              <a:rPr sz="3200" b="1" dirty="0">
                <a:latin typeface="DejaVu Sans"/>
                <a:cs typeface="DejaVu Sans"/>
              </a:rPr>
              <a:t> want to sit on &amp; why?</a:t>
            </a:r>
            <a:endParaRPr sz="3200" dirty="0">
              <a:latin typeface="DejaVu Sans"/>
              <a:cs typeface="DejaVu Sans"/>
            </a:endParaRPr>
          </a:p>
          <a:p>
            <a:pPr marL="470534" marR="563880" indent="-470534">
              <a:lnSpc>
                <a:spcPct val="100000"/>
              </a:lnSpc>
              <a:spcBef>
                <a:spcPts val="605"/>
              </a:spcBef>
              <a:buAutoNum type="arabicPeriod"/>
              <a:tabLst>
                <a:tab pos="470534" algn="l"/>
              </a:tabLst>
            </a:pPr>
            <a:r>
              <a:rPr sz="3200" b="1" dirty="0">
                <a:latin typeface="DejaVu Sans"/>
                <a:cs typeface="DejaVu Sans"/>
              </a:rPr>
              <a:t>Commi</a:t>
            </a:r>
            <a:r>
              <a:rPr lang="en-US" sz="3200" b="1" dirty="0">
                <a:latin typeface="DejaVu Sans"/>
                <a:cs typeface="DejaVu Sans"/>
              </a:rPr>
              <a:t>tt</a:t>
            </a:r>
            <a:r>
              <a:rPr sz="3200" b="1" dirty="0">
                <a:latin typeface="DejaVu Sans"/>
                <a:cs typeface="DejaVu Sans"/>
              </a:rPr>
              <a:t>ees o</a:t>
            </a:r>
            <a:r>
              <a:rPr lang="en-US" sz="3200" b="1" dirty="0">
                <a:latin typeface="DejaVu Sans"/>
                <a:cs typeface="DejaVu Sans"/>
              </a:rPr>
              <a:t>ft</a:t>
            </a:r>
            <a:r>
              <a:rPr sz="3200" b="1" dirty="0">
                <a:latin typeface="DejaVu Sans"/>
                <a:cs typeface="DejaVu Sans"/>
              </a:rPr>
              <a:t>en over-represent</a:t>
            </a:r>
            <a:r>
              <a:rPr lang="en-US" sz="3200" b="1" dirty="0">
                <a:latin typeface="DejaVu Sans"/>
                <a:cs typeface="DejaVu Sans"/>
              </a:rPr>
              <a:t> </a:t>
            </a:r>
            <a:r>
              <a:rPr sz="3200" b="1" dirty="0">
                <a:latin typeface="DejaVu Sans"/>
                <a:cs typeface="DejaVu Sans"/>
              </a:rPr>
              <a:t>constituencies with the greatest stake in </a:t>
            </a:r>
            <a:r>
              <a:rPr lang="en-US" sz="3200" b="1" dirty="0">
                <a:latin typeface="DejaVu Sans"/>
                <a:cs typeface="DejaVu Sans"/>
              </a:rPr>
              <a:t>committee's</a:t>
            </a:r>
            <a:r>
              <a:rPr sz="3200" b="1" dirty="0">
                <a:latin typeface="DejaVu Sans"/>
                <a:cs typeface="DejaVu Sans"/>
              </a:rPr>
              <a:t> business</a:t>
            </a:r>
            <a:endParaRPr sz="3200" dirty="0">
              <a:latin typeface="DejaVu Sans"/>
              <a:cs typeface="DejaVu Sans"/>
            </a:endParaRPr>
          </a:p>
          <a:p>
            <a:pPr marL="469265">
              <a:lnSpc>
                <a:spcPct val="100000"/>
              </a:lnSpc>
              <a:spcBef>
                <a:spcPts val="725"/>
              </a:spcBef>
            </a:pPr>
            <a:r>
              <a:rPr sz="2800" dirty="0">
                <a:latin typeface="Nimbus Sans L"/>
                <a:cs typeface="Nimbus Sans L"/>
              </a:rPr>
              <a:t>– </a:t>
            </a:r>
            <a:r>
              <a:rPr sz="2800" b="1" i="1" dirty="0">
                <a:latin typeface="Nimbus Sans L"/>
                <a:cs typeface="Nimbus Sans L"/>
              </a:rPr>
              <a:t>How does this contribute to the Iron Triangle?</a:t>
            </a:r>
            <a:endParaRPr sz="2800" dirty="0">
              <a:latin typeface="Nimbus Sans L"/>
              <a:cs typeface="Nimbus Sans L"/>
            </a:endParaRPr>
          </a:p>
        </p:txBody>
      </p:sp>
      <p:sp>
        <p:nvSpPr>
          <p:cNvPr id="5" name="object 5"/>
          <p:cNvSpPr txBox="1"/>
          <p:nvPr/>
        </p:nvSpPr>
        <p:spPr>
          <a:xfrm>
            <a:off x="11328855" y="6434773"/>
            <a:ext cx="180340" cy="208279"/>
          </a:xfrm>
          <a:prstGeom prst="rect">
            <a:avLst/>
          </a:prstGeom>
        </p:spPr>
        <p:txBody>
          <a:bodyPr vert="horz" wrap="square" lIns="0" tIns="12700" rIns="0" bIns="0" rtlCol="0">
            <a:spAutoFit/>
          </a:bodyPr>
          <a:lstStyle/>
          <a:p>
            <a:pPr marL="12700">
              <a:lnSpc>
                <a:spcPct val="100000"/>
              </a:lnSpc>
              <a:spcBef>
                <a:spcPts val="100"/>
              </a:spcBef>
            </a:pPr>
            <a:r>
              <a:rPr sz="1200" spc="-160" dirty="0">
                <a:solidFill>
                  <a:srgbClr val="898989"/>
                </a:solidFill>
                <a:latin typeface="DejaVu Sans"/>
                <a:cs typeface="DejaVu Sans"/>
              </a:rPr>
              <a:t>27</a:t>
            </a:r>
            <a:endParaRPr sz="1200">
              <a:latin typeface="DejaVu Sans"/>
              <a:cs typeface="DejaVu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22998" y="905523"/>
            <a:ext cx="5967614" cy="5952474"/>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0" y="1"/>
            <a:ext cx="12192000" cy="6857997"/>
            <a:chOff x="0" y="1"/>
            <a:chExt cx="12192000" cy="6857997"/>
          </a:xfrm>
        </p:grpSpPr>
        <p:sp>
          <p:nvSpPr>
            <p:cNvPr id="4" name="object 4"/>
            <p:cNvSpPr/>
            <p:nvPr/>
          </p:nvSpPr>
          <p:spPr>
            <a:xfrm>
              <a:off x="21506" y="905524"/>
              <a:ext cx="5998292" cy="595247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1"/>
              <a:ext cx="12192000" cy="906144"/>
            </a:xfrm>
            <a:custGeom>
              <a:avLst/>
              <a:gdLst/>
              <a:ahLst/>
              <a:cxnLst/>
              <a:rect l="l" t="t" r="r" b="b"/>
              <a:pathLst>
                <a:path w="12192000" h="906144">
                  <a:moveTo>
                    <a:pt x="12191996" y="0"/>
                  </a:moveTo>
                  <a:lnTo>
                    <a:pt x="0" y="0"/>
                  </a:lnTo>
                  <a:lnTo>
                    <a:pt x="0" y="905521"/>
                  </a:lnTo>
                  <a:lnTo>
                    <a:pt x="12191996" y="905521"/>
                  </a:lnTo>
                  <a:lnTo>
                    <a:pt x="12191996" y="0"/>
                  </a:lnTo>
                  <a:close/>
                </a:path>
              </a:pathLst>
            </a:custGeom>
            <a:solidFill>
              <a:srgbClr val="000000"/>
            </a:solidFill>
          </p:spPr>
          <p:txBody>
            <a:bodyPr wrap="square" lIns="0" tIns="0" rIns="0" bIns="0" rtlCol="0"/>
            <a:lstStyle/>
            <a:p>
              <a:endParaRPr/>
            </a:p>
          </p:txBody>
        </p:sp>
      </p:grpSp>
      <p:sp>
        <p:nvSpPr>
          <p:cNvPr id="6" name="object 6"/>
          <p:cNvSpPr txBox="1">
            <a:spLocks noGrp="1"/>
          </p:cNvSpPr>
          <p:nvPr>
            <p:ph type="title"/>
          </p:nvPr>
        </p:nvSpPr>
        <p:spPr>
          <a:xfrm>
            <a:off x="2209800" y="77329"/>
            <a:ext cx="7164626" cy="751488"/>
          </a:xfrm>
          <a:prstGeom prst="rect">
            <a:avLst/>
          </a:prstGeom>
        </p:spPr>
        <p:txBody>
          <a:bodyPr vert="horz" wrap="square" lIns="0" tIns="12700" rIns="0" bIns="0" rtlCol="0">
            <a:spAutoFit/>
          </a:bodyPr>
          <a:lstStyle/>
          <a:p>
            <a:pPr marL="12700">
              <a:lnSpc>
                <a:spcPct val="100000"/>
              </a:lnSpc>
              <a:spcBef>
                <a:spcPts val="100"/>
              </a:spcBef>
            </a:pPr>
            <a:r>
              <a:rPr sz="4800" dirty="0">
                <a:solidFill>
                  <a:srgbClr val="FFFFFF"/>
                </a:solidFill>
              </a:rPr>
              <a:t>THE BILL PROCESS</a:t>
            </a:r>
            <a:endParaRPr sz="4800" dirty="0"/>
          </a:p>
        </p:txBody>
      </p:sp>
      <p:sp>
        <p:nvSpPr>
          <p:cNvPr id="7" name="object 7"/>
          <p:cNvSpPr txBox="1"/>
          <p:nvPr/>
        </p:nvSpPr>
        <p:spPr>
          <a:xfrm>
            <a:off x="11341555" y="6454765"/>
            <a:ext cx="154940" cy="186055"/>
          </a:xfrm>
          <a:prstGeom prst="rect">
            <a:avLst/>
          </a:prstGeom>
        </p:spPr>
        <p:txBody>
          <a:bodyPr vert="horz" wrap="square" lIns="0" tIns="0" rIns="0" bIns="0" rtlCol="0">
            <a:spAutoFit/>
          </a:bodyPr>
          <a:lstStyle/>
          <a:p>
            <a:pPr>
              <a:lnSpc>
                <a:spcPts val="1385"/>
              </a:lnSpc>
            </a:pPr>
            <a:r>
              <a:rPr sz="1200" spc="-160" dirty="0">
                <a:solidFill>
                  <a:srgbClr val="898989"/>
                </a:solidFill>
                <a:latin typeface="DejaVu Sans"/>
                <a:cs typeface="DejaVu Sans"/>
              </a:rPr>
              <a:t>29</a:t>
            </a:r>
            <a:endParaRPr sz="1200">
              <a:latin typeface="DejaVu Sans"/>
              <a:cs typeface="DejaVu Sans"/>
            </a:endParaRPr>
          </a:p>
        </p:txBody>
      </p:sp>
      <p:sp>
        <p:nvSpPr>
          <p:cNvPr id="8" name="object 8"/>
          <p:cNvSpPr/>
          <p:nvPr/>
        </p:nvSpPr>
        <p:spPr>
          <a:xfrm>
            <a:off x="0" y="905523"/>
            <a:ext cx="12192000" cy="5952490"/>
          </a:xfrm>
          <a:custGeom>
            <a:avLst/>
            <a:gdLst/>
            <a:ahLst/>
            <a:cxnLst/>
            <a:rect l="l" t="t" r="r" b="b"/>
            <a:pathLst>
              <a:path w="12192000" h="5952490">
                <a:moveTo>
                  <a:pt x="12191996" y="0"/>
                </a:moveTo>
                <a:lnTo>
                  <a:pt x="0" y="0"/>
                </a:lnTo>
                <a:lnTo>
                  <a:pt x="0" y="5952474"/>
                </a:lnTo>
                <a:lnTo>
                  <a:pt x="12191996" y="5952474"/>
                </a:lnTo>
                <a:lnTo>
                  <a:pt x="12191996" y="0"/>
                </a:lnTo>
                <a:close/>
              </a:path>
            </a:pathLst>
          </a:custGeom>
          <a:solidFill>
            <a:srgbClr val="FFFFFF">
              <a:alpha val="85099"/>
            </a:srgbClr>
          </a:solidFill>
        </p:spPr>
        <p:txBody>
          <a:bodyPr wrap="square" lIns="0" tIns="0" rIns="0" bIns="0" rtlCol="0"/>
          <a:lstStyle/>
          <a:p>
            <a:endParaRPr/>
          </a:p>
        </p:txBody>
      </p:sp>
      <p:sp>
        <p:nvSpPr>
          <p:cNvPr id="9" name="object 9"/>
          <p:cNvSpPr txBox="1"/>
          <p:nvPr/>
        </p:nvSpPr>
        <p:spPr>
          <a:xfrm>
            <a:off x="78739" y="862091"/>
            <a:ext cx="11984355" cy="5763116"/>
          </a:xfrm>
          <a:prstGeom prst="rect">
            <a:avLst/>
          </a:prstGeom>
        </p:spPr>
        <p:txBody>
          <a:bodyPr vert="horz" wrap="square" lIns="0" tIns="88900" rIns="0" bIns="0" rtlCol="0">
            <a:spAutoFit/>
          </a:bodyPr>
          <a:lstStyle/>
          <a:p>
            <a:pPr marL="355600" indent="-342900">
              <a:lnSpc>
                <a:spcPct val="100000"/>
              </a:lnSpc>
              <a:spcBef>
                <a:spcPts val="700"/>
              </a:spcBef>
              <a:buFont typeface="Nimbus Sans L"/>
              <a:buChar char="•"/>
              <a:tabLst>
                <a:tab pos="354965" algn="l"/>
                <a:tab pos="355600" algn="l"/>
              </a:tabLst>
            </a:pPr>
            <a:r>
              <a:rPr sz="2800" b="1" dirty="0">
                <a:latin typeface="DejaVu Sans"/>
                <a:cs typeface="DejaVu Sans"/>
              </a:rPr>
              <a:t>Most important power of Congress</a:t>
            </a:r>
            <a:r>
              <a:rPr lang="en-US" sz="2800" b="1" dirty="0">
                <a:latin typeface="DejaVu Sans"/>
                <a:cs typeface="DejaVu Sans"/>
              </a:rPr>
              <a:t>- Write Laws</a:t>
            </a:r>
            <a:endParaRPr sz="2800" dirty="0">
              <a:latin typeface="DejaVu Sans"/>
              <a:cs typeface="DejaVu Sans"/>
            </a:endParaRPr>
          </a:p>
          <a:p>
            <a:pPr marL="469265">
              <a:lnSpc>
                <a:spcPct val="100000"/>
              </a:lnSpc>
              <a:spcBef>
                <a:spcPts val="515"/>
              </a:spcBef>
            </a:pPr>
            <a:r>
              <a:rPr sz="2400" dirty="0">
                <a:latin typeface="Nimbus Sans L"/>
                <a:cs typeface="Nimbus Sans L"/>
              </a:rPr>
              <a:t>– </a:t>
            </a:r>
            <a:r>
              <a:rPr sz="2400" b="1" dirty="0">
                <a:latin typeface="DejaVu Sans"/>
                <a:cs typeface="DejaVu Sans"/>
              </a:rPr>
              <a:t>Lengthy, deliberate, fragmented, characterized by negotiation and compromise</a:t>
            </a:r>
            <a:endParaRPr sz="2400" dirty="0">
              <a:latin typeface="DejaVu Sans"/>
              <a:cs typeface="DejaVu Sans"/>
            </a:endParaRPr>
          </a:p>
          <a:p>
            <a:pPr>
              <a:lnSpc>
                <a:spcPct val="100000"/>
              </a:lnSpc>
            </a:pPr>
            <a:endParaRPr sz="4050" dirty="0">
              <a:latin typeface="DejaVu Sans"/>
              <a:cs typeface="DejaVu Sans"/>
            </a:endParaRPr>
          </a:p>
          <a:p>
            <a:pPr marL="355600" indent="-342900">
              <a:lnSpc>
                <a:spcPct val="100000"/>
              </a:lnSpc>
              <a:spcBef>
                <a:spcPts val="5"/>
              </a:spcBef>
              <a:buFont typeface="Nimbus Sans L"/>
              <a:buChar char="•"/>
              <a:tabLst>
                <a:tab pos="354965" algn="l"/>
                <a:tab pos="355600" algn="l"/>
              </a:tabLst>
            </a:pPr>
            <a:r>
              <a:rPr sz="2800" b="1" dirty="0">
                <a:latin typeface="DejaVu Sans"/>
                <a:cs typeface="DejaVu Sans"/>
              </a:rPr>
              <a:t>Anyone can write a bill…Only a member of Congress can introduce bill</a:t>
            </a:r>
            <a:endParaRPr sz="2800" dirty="0">
              <a:latin typeface="DejaVu Sans"/>
              <a:cs typeface="DejaVu Sans"/>
            </a:endParaRPr>
          </a:p>
          <a:p>
            <a:pPr>
              <a:lnSpc>
                <a:spcPct val="100000"/>
              </a:lnSpc>
              <a:spcBef>
                <a:spcPts val="40"/>
              </a:spcBef>
              <a:buFont typeface="Nimbus Sans L"/>
              <a:buChar char="•"/>
            </a:pPr>
            <a:endParaRPr sz="4150" dirty="0">
              <a:latin typeface="DejaVu Sans"/>
              <a:cs typeface="DejaVu Sans"/>
            </a:endParaRPr>
          </a:p>
          <a:p>
            <a:pPr marL="355600" marR="5080" indent="-342900">
              <a:lnSpc>
                <a:spcPts val="3329"/>
              </a:lnSpc>
              <a:spcBef>
                <a:spcPts val="5"/>
              </a:spcBef>
              <a:buFont typeface="Nimbus Sans L"/>
              <a:buChar char="•"/>
              <a:tabLst>
                <a:tab pos="354965" algn="l"/>
                <a:tab pos="355600" algn="l"/>
              </a:tabLst>
            </a:pPr>
            <a:r>
              <a:rPr sz="2800" b="1" dirty="0">
                <a:latin typeface="DejaVu Sans"/>
                <a:cs typeface="DejaVu Sans"/>
              </a:rPr>
              <a:t>A bill can be intro. in the House or the Senate, </a:t>
            </a:r>
            <a:r>
              <a:rPr sz="2800" b="1" dirty="0">
                <a:solidFill>
                  <a:srgbClr val="FF0000"/>
                </a:solidFill>
                <a:latin typeface="DejaVu Sans"/>
                <a:cs typeface="DejaVu Sans"/>
              </a:rPr>
              <a:t>but all tax bills must originate in  House of Rep.</a:t>
            </a:r>
            <a:endParaRPr sz="2800" dirty="0">
              <a:solidFill>
                <a:srgbClr val="FF0000"/>
              </a:solidFill>
              <a:latin typeface="DejaVu Sans"/>
              <a:cs typeface="DejaVu Sans"/>
            </a:endParaRPr>
          </a:p>
          <a:p>
            <a:pPr>
              <a:lnSpc>
                <a:spcPct val="100000"/>
              </a:lnSpc>
              <a:spcBef>
                <a:spcPts val="5"/>
              </a:spcBef>
              <a:buFont typeface="Nimbus Sans L"/>
              <a:buChar char="•"/>
            </a:pPr>
            <a:endParaRPr sz="3950" dirty="0">
              <a:latin typeface="DejaVu Sans"/>
              <a:cs typeface="DejaVu Sans"/>
            </a:endParaRPr>
          </a:p>
          <a:p>
            <a:pPr marL="355600" indent="-342900">
              <a:lnSpc>
                <a:spcPct val="100000"/>
              </a:lnSpc>
              <a:buFont typeface="Nimbus Sans L"/>
              <a:buChar char="•"/>
              <a:tabLst>
                <a:tab pos="354965" algn="l"/>
                <a:tab pos="355600" algn="l"/>
              </a:tabLst>
            </a:pPr>
            <a:r>
              <a:rPr sz="2800" b="1" dirty="0">
                <a:latin typeface="DejaVu Sans"/>
                <a:cs typeface="DejaVu Sans"/>
              </a:rPr>
              <a:t>Bill must pass both houses in the same form to move onto the President</a:t>
            </a:r>
            <a:endParaRPr sz="2800" dirty="0">
              <a:latin typeface="DejaVu Sans"/>
              <a:cs typeface="DejaVu San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6938" y="36095"/>
            <a:ext cx="1750061" cy="14879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22998" y="905523"/>
            <a:ext cx="5967614" cy="5952474"/>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0" y="1"/>
            <a:ext cx="12192000" cy="6857997"/>
            <a:chOff x="0" y="1"/>
            <a:chExt cx="12192000" cy="6857997"/>
          </a:xfrm>
        </p:grpSpPr>
        <p:sp>
          <p:nvSpPr>
            <p:cNvPr id="4" name="object 4"/>
            <p:cNvSpPr/>
            <p:nvPr/>
          </p:nvSpPr>
          <p:spPr>
            <a:xfrm>
              <a:off x="21506" y="905524"/>
              <a:ext cx="5998292" cy="595247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1"/>
              <a:ext cx="12192000" cy="644150"/>
            </a:xfrm>
            <a:custGeom>
              <a:avLst/>
              <a:gdLst/>
              <a:ahLst/>
              <a:cxnLst/>
              <a:rect l="l" t="t" r="r" b="b"/>
              <a:pathLst>
                <a:path w="12192000" h="906144">
                  <a:moveTo>
                    <a:pt x="12191996" y="0"/>
                  </a:moveTo>
                  <a:lnTo>
                    <a:pt x="0" y="0"/>
                  </a:lnTo>
                  <a:lnTo>
                    <a:pt x="0" y="905521"/>
                  </a:lnTo>
                  <a:lnTo>
                    <a:pt x="12191996" y="905521"/>
                  </a:lnTo>
                  <a:lnTo>
                    <a:pt x="12191996" y="0"/>
                  </a:lnTo>
                  <a:close/>
                </a:path>
              </a:pathLst>
            </a:custGeom>
            <a:solidFill>
              <a:srgbClr val="000000"/>
            </a:solidFill>
          </p:spPr>
          <p:txBody>
            <a:bodyPr wrap="square" lIns="0" tIns="0" rIns="0" bIns="0" rtlCol="0"/>
            <a:lstStyle/>
            <a:p>
              <a:endParaRPr/>
            </a:p>
          </p:txBody>
        </p:sp>
      </p:grpSp>
      <p:sp>
        <p:nvSpPr>
          <p:cNvPr id="6" name="object 6"/>
          <p:cNvSpPr txBox="1">
            <a:spLocks noGrp="1"/>
          </p:cNvSpPr>
          <p:nvPr>
            <p:ph type="title"/>
          </p:nvPr>
        </p:nvSpPr>
        <p:spPr>
          <a:xfrm>
            <a:off x="2268825" y="38665"/>
            <a:ext cx="7164626" cy="566822"/>
          </a:xfrm>
          <a:prstGeom prst="rect">
            <a:avLst/>
          </a:prstGeom>
        </p:spPr>
        <p:txBody>
          <a:bodyPr vert="horz" wrap="square" lIns="0" tIns="12700" rIns="0" bIns="0" rtlCol="0">
            <a:spAutoFit/>
          </a:bodyPr>
          <a:lstStyle/>
          <a:p>
            <a:pPr marL="12700" algn="ctr">
              <a:lnSpc>
                <a:spcPct val="100000"/>
              </a:lnSpc>
              <a:spcBef>
                <a:spcPts val="100"/>
              </a:spcBef>
            </a:pPr>
            <a:r>
              <a:rPr sz="3600" dirty="0">
                <a:solidFill>
                  <a:srgbClr val="FFFFFF"/>
                </a:solidFill>
              </a:rPr>
              <a:t>THE BILL PROCESS</a:t>
            </a:r>
            <a:endParaRPr sz="3600" dirty="0"/>
          </a:p>
        </p:txBody>
      </p:sp>
      <p:sp>
        <p:nvSpPr>
          <p:cNvPr id="7" name="object 7"/>
          <p:cNvSpPr txBox="1"/>
          <p:nvPr/>
        </p:nvSpPr>
        <p:spPr>
          <a:xfrm>
            <a:off x="11341555" y="6454765"/>
            <a:ext cx="154940" cy="186055"/>
          </a:xfrm>
          <a:prstGeom prst="rect">
            <a:avLst/>
          </a:prstGeom>
        </p:spPr>
        <p:txBody>
          <a:bodyPr vert="horz" wrap="square" lIns="0" tIns="0" rIns="0" bIns="0" rtlCol="0">
            <a:spAutoFit/>
          </a:bodyPr>
          <a:lstStyle/>
          <a:p>
            <a:pPr>
              <a:lnSpc>
                <a:spcPts val="1385"/>
              </a:lnSpc>
            </a:pPr>
            <a:r>
              <a:rPr sz="1200" spc="-160" dirty="0">
                <a:solidFill>
                  <a:srgbClr val="898989"/>
                </a:solidFill>
                <a:latin typeface="DejaVu Sans"/>
                <a:cs typeface="DejaVu Sans"/>
              </a:rPr>
              <a:t>29</a:t>
            </a:r>
            <a:endParaRPr sz="1200">
              <a:latin typeface="DejaVu Sans"/>
              <a:cs typeface="DejaVu Sans"/>
            </a:endParaRPr>
          </a:p>
        </p:txBody>
      </p:sp>
      <p:sp>
        <p:nvSpPr>
          <p:cNvPr id="8" name="object 8"/>
          <p:cNvSpPr/>
          <p:nvPr/>
        </p:nvSpPr>
        <p:spPr>
          <a:xfrm>
            <a:off x="0" y="905523"/>
            <a:ext cx="12192000" cy="5952490"/>
          </a:xfrm>
          <a:custGeom>
            <a:avLst/>
            <a:gdLst/>
            <a:ahLst/>
            <a:cxnLst/>
            <a:rect l="l" t="t" r="r" b="b"/>
            <a:pathLst>
              <a:path w="12192000" h="5952490">
                <a:moveTo>
                  <a:pt x="12191996" y="0"/>
                </a:moveTo>
                <a:lnTo>
                  <a:pt x="0" y="0"/>
                </a:lnTo>
                <a:lnTo>
                  <a:pt x="0" y="5952474"/>
                </a:lnTo>
                <a:lnTo>
                  <a:pt x="12191996" y="5952474"/>
                </a:lnTo>
                <a:lnTo>
                  <a:pt x="12191996" y="0"/>
                </a:lnTo>
                <a:close/>
              </a:path>
            </a:pathLst>
          </a:custGeom>
          <a:solidFill>
            <a:srgbClr val="FFFFFF">
              <a:alpha val="85099"/>
            </a:srgbClr>
          </a:solidFill>
        </p:spPr>
        <p:txBody>
          <a:bodyPr wrap="square" lIns="0" tIns="0" rIns="0" bIns="0" rtlCol="0"/>
          <a:lstStyle/>
          <a:p>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9184" y="36095"/>
            <a:ext cx="2287816" cy="1945105"/>
          </a:xfrm>
          <a:prstGeom prst="rect">
            <a:avLst/>
          </a:prstGeom>
        </p:spPr>
      </p:pic>
      <p:pic>
        <p:nvPicPr>
          <p:cNvPr id="11" name="Picture 30">
            <a:extLst>
              <a:ext uri="{FF2B5EF4-FFF2-40B4-BE49-F238E27FC236}">
                <a16:creationId xmlns:a16="http://schemas.microsoft.com/office/drawing/2014/main" id="{A6E99E41-451C-4109-AE8C-FD3D683DAC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8739" y="721477"/>
            <a:ext cx="7734082" cy="6136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1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DEE8C9"/>
          </a:solidFill>
        </p:spPr>
        <p:txBody>
          <a:bodyPr wrap="square" lIns="0" tIns="0" rIns="0" bIns="0" rtlCol="0"/>
          <a:lstStyle/>
          <a:p>
            <a:endParaRPr/>
          </a:p>
        </p:txBody>
      </p:sp>
      <p:sp>
        <p:nvSpPr>
          <p:cNvPr id="3" name="object 3"/>
          <p:cNvSpPr txBox="1">
            <a:spLocks noGrp="1"/>
          </p:cNvSpPr>
          <p:nvPr>
            <p:ph type="title"/>
          </p:nvPr>
        </p:nvSpPr>
        <p:spPr>
          <a:xfrm>
            <a:off x="90660" y="0"/>
            <a:ext cx="12420600" cy="443711"/>
          </a:xfrm>
          <a:prstGeom prst="rect">
            <a:avLst/>
          </a:prstGeom>
        </p:spPr>
        <p:txBody>
          <a:bodyPr vert="horz" wrap="square" lIns="0" tIns="12700" rIns="0" bIns="0" rtlCol="0">
            <a:spAutoFit/>
          </a:bodyPr>
          <a:lstStyle/>
          <a:p>
            <a:pPr marL="17780" algn="l">
              <a:lnSpc>
                <a:spcPct val="100000"/>
              </a:lnSpc>
              <a:spcBef>
                <a:spcPts val="100"/>
              </a:spcBef>
            </a:pPr>
            <a:r>
              <a:rPr sz="2800" dirty="0"/>
              <a:t>The Bill Process: House of Representatives</a:t>
            </a:r>
          </a:p>
        </p:txBody>
      </p:sp>
      <p:sp>
        <p:nvSpPr>
          <p:cNvPr id="4" name="object 4"/>
          <p:cNvSpPr txBox="1"/>
          <p:nvPr/>
        </p:nvSpPr>
        <p:spPr>
          <a:xfrm>
            <a:off x="3657600" y="457200"/>
            <a:ext cx="8077200" cy="6434454"/>
          </a:xfrm>
          <a:prstGeom prst="rect">
            <a:avLst/>
          </a:prstGeom>
        </p:spPr>
        <p:txBody>
          <a:bodyPr vert="horz" wrap="square" lIns="0" tIns="12700" rIns="0" bIns="0" rtlCol="0">
            <a:spAutoFit/>
          </a:bodyPr>
          <a:lstStyle/>
          <a:p>
            <a:pPr marL="355600" indent="-342900">
              <a:lnSpc>
                <a:spcPts val="2870"/>
              </a:lnSpc>
              <a:spcBef>
                <a:spcPts val="100"/>
              </a:spcBef>
              <a:buFont typeface="Nimbus Sans L"/>
              <a:buChar char="•"/>
              <a:tabLst>
                <a:tab pos="354965" algn="l"/>
                <a:tab pos="355600" algn="l"/>
              </a:tabLst>
            </a:pPr>
            <a:r>
              <a:rPr sz="2400" b="1" dirty="0">
                <a:latin typeface="+mj-lt"/>
                <a:cs typeface="DejaVu Sans"/>
              </a:rPr>
              <a:t>Bill Introduced</a:t>
            </a:r>
            <a:endParaRPr sz="2400" dirty="0">
              <a:latin typeface="+mj-lt"/>
              <a:cs typeface="DejaVu Sans"/>
            </a:endParaRPr>
          </a:p>
          <a:p>
            <a:pPr marL="755650" lvl="1" indent="-285750">
              <a:lnSpc>
                <a:spcPts val="2390"/>
              </a:lnSpc>
              <a:buFont typeface="Nimbus Sans L"/>
              <a:buChar char="–"/>
              <a:tabLst>
                <a:tab pos="755015" algn="l"/>
                <a:tab pos="755650" algn="l"/>
              </a:tabLst>
            </a:pPr>
            <a:r>
              <a:rPr sz="2400" b="1" dirty="0">
                <a:latin typeface="+mj-lt"/>
                <a:cs typeface="DejaVu Sans"/>
              </a:rPr>
              <a:t>Receives #/Reading…</a:t>
            </a:r>
            <a:endParaRPr sz="2400" dirty="0">
              <a:latin typeface="+mj-lt"/>
              <a:cs typeface="DejaVu Sans"/>
            </a:endParaRPr>
          </a:p>
          <a:p>
            <a:pPr marL="749300" marR="894715" lvl="1" indent="-279400">
              <a:lnSpc>
                <a:spcPts val="1920"/>
              </a:lnSpc>
              <a:spcBef>
                <a:spcPts val="459"/>
              </a:spcBef>
              <a:buFont typeface="Nimbus Sans L"/>
              <a:buChar char="–"/>
              <a:tabLst>
                <a:tab pos="755015" algn="l"/>
                <a:tab pos="755650" algn="l"/>
              </a:tabLst>
            </a:pPr>
            <a:r>
              <a:rPr sz="2400" b="1" i="1" dirty="0">
                <a:latin typeface="+mj-lt"/>
                <a:cs typeface="Nimbus Sans L"/>
              </a:rPr>
              <a:t>Speaker of the House </a:t>
            </a:r>
            <a:r>
              <a:rPr sz="2400" b="1" dirty="0">
                <a:latin typeface="+mj-lt"/>
                <a:cs typeface="DejaVu Sans"/>
              </a:rPr>
              <a:t>sends bill to appropriate Standing  </a:t>
            </a:r>
            <a:r>
              <a:rPr lang="en-US" sz="2400" b="1" dirty="0">
                <a:latin typeface="+mj-lt"/>
                <a:cs typeface="DejaVu Sans"/>
              </a:rPr>
              <a:t>Committee</a:t>
            </a:r>
            <a:r>
              <a:rPr sz="2400" b="1" dirty="0">
                <a:latin typeface="+mj-lt"/>
                <a:cs typeface="DejaVu Sans"/>
              </a:rPr>
              <a:t> (may set time limits on comm.)</a:t>
            </a:r>
            <a:endParaRPr sz="2400" dirty="0">
              <a:latin typeface="+mj-lt"/>
              <a:cs typeface="DejaVu Sans"/>
            </a:endParaRPr>
          </a:p>
          <a:p>
            <a:pPr marL="1155700" marR="669290" lvl="2" indent="-228600">
              <a:lnSpc>
                <a:spcPct val="77200"/>
              </a:lnSpc>
              <a:spcBef>
                <a:spcPts val="484"/>
              </a:spcBef>
              <a:buFont typeface="Nimbus Sans L"/>
              <a:buChar char="•"/>
              <a:tabLst>
                <a:tab pos="1155065" algn="l"/>
                <a:tab pos="1155700" algn="l"/>
              </a:tabLst>
            </a:pPr>
            <a:r>
              <a:rPr sz="2400" b="1" dirty="0">
                <a:latin typeface="+mj-lt"/>
                <a:cs typeface="DejaVu Sans"/>
              </a:rPr>
              <a:t>Speaker may also decide not to refer bill to </a:t>
            </a:r>
            <a:r>
              <a:rPr lang="en-US" sz="2400" b="1" dirty="0">
                <a:latin typeface="+mj-lt"/>
                <a:cs typeface="DejaVu Sans"/>
              </a:rPr>
              <a:t>Committee</a:t>
            </a:r>
            <a:r>
              <a:rPr sz="2400" b="1" dirty="0">
                <a:latin typeface="+mj-lt"/>
                <a:cs typeface="DejaVu Sans"/>
              </a:rPr>
              <a:t> at all,  eﬀectively killing the bill</a:t>
            </a:r>
            <a:endParaRPr sz="2400" dirty="0">
              <a:latin typeface="+mj-lt"/>
              <a:cs typeface="DejaVu Sans"/>
            </a:endParaRPr>
          </a:p>
          <a:p>
            <a:pPr marL="355600" indent="-342900">
              <a:lnSpc>
                <a:spcPts val="2830"/>
              </a:lnSpc>
              <a:spcBef>
                <a:spcPts val="95"/>
              </a:spcBef>
              <a:buFont typeface="Nimbus Sans L"/>
              <a:buChar char="•"/>
              <a:tabLst>
                <a:tab pos="354965" algn="l"/>
                <a:tab pos="355600" algn="l"/>
              </a:tabLst>
            </a:pPr>
            <a:r>
              <a:rPr sz="2400" b="1" dirty="0">
                <a:latin typeface="+mj-lt"/>
                <a:cs typeface="DejaVu Sans"/>
              </a:rPr>
              <a:t>Standing Commi</a:t>
            </a:r>
            <a:r>
              <a:rPr lang="en-US" sz="2400" b="1" dirty="0">
                <a:latin typeface="+mj-lt"/>
                <a:cs typeface="DejaVu Sans"/>
              </a:rPr>
              <a:t>tt</a:t>
            </a:r>
            <a:r>
              <a:rPr sz="2400" b="1" dirty="0">
                <a:latin typeface="+mj-lt"/>
                <a:cs typeface="DejaVu Sans"/>
              </a:rPr>
              <a:t>ees…Critical Step</a:t>
            </a:r>
            <a:endParaRPr sz="2400" dirty="0">
              <a:latin typeface="+mj-lt"/>
              <a:cs typeface="DejaVu Sans"/>
            </a:endParaRPr>
          </a:p>
          <a:p>
            <a:pPr marL="755650" lvl="1" indent="-285750">
              <a:lnSpc>
                <a:spcPts val="2350"/>
              </a:lnSpc>
              <a:buFont typeface="Nimbus Sans L"/>
              <a:buChar char="–"/>
              <a:tabLst>
                <a:tab pos="755015" algn="l"/>
                <a:tab pos="755650" algn="l"/>
              </a:tabLst>
            </a:pPr>
            <a:r>
              <a:rPr sz="2400" b="1" dirty="0">
                <a:latin typeface="+mj-lt"/>
                <a:cs typeface="DejaVu Sans"/>
              </a:rPr>
              <a:t>O</a:t>
            </a:r>
            <a:r>
              <a:rPr lang="en-US" sz="2400" b="1" dirty="0">
                <a:latin typeface="+mj-lt"/>
                <a:cs typeface="DejaVu Sans"/>
              </a:rPr>
              <a:t>ft</a:t>
            </a:r>
            <a:r>
              <a:rPr sz="2400" b="1" dirty="0">
                <a:latin typeface="+mj-lt"/>
                <a:cs typeface="DejaVu Sans"/>
              </a:rPr>
              <a:t>en report to subcommi</a:t>
            </a:r>
            <a:r>
              <a:rPr lang="en-US" sz="2400" b="1" dirty="0">
                <a:latin typeface="+mj-lt"/>
                <a:cs typeface="DejaVu Sans"/>
              </a:rPr>
              <a:t>tt</a:t>
            </a:r>
            <a:r>
              <a:rPr sz="2400" b="1" dirty="0">
                <a:latin typeface="+mj-lt"/>
                <a:cs typeface="DejaVu Sans"/>
              </a:rPr>
              <a:t>ee…hold hearings</a:t>
            </a:r>
            <a:endParaRPr sz="2400" dirty="0">
              <a:latin typeface="+mj-lt"/>
              <a:cs typeface="DejaVu Sans"/>
            </a:endParaRPr>
          </a:p>
          <a:p>
            <a:pPr marL="755650" lvl="1" indent="-285750">
              <a:lnSpc>
                <a:spcPts val="2395"/>
              </a:lnSpc>
              <a:buFont typeface="Nimbus Sans L"/>
              <a:buChar char="–"/>
              <a:tabLst>
                <a:tab pos="755015" algn="l"/>
                <a:tab pos="755650" algn="l"/>
              </a:tabLst>
            </a:pPr>
            <a:r>
              <a:rPr sz="2400" b="1" dirty="0">
                <a:latin typeface="+mj-lt"/>
                <a:cs typeface="DejaVu Sans"/>
              </a:rPr>
              <a:t>Most bills die in commi</a:t>
            </a:r>
            <a:r>
              <a:rPr lang="en-US" sz="2400" b="1" dirty="0">
                <a:latin typeface="+mj-lt"/>
                <a:cs typeface="DejaVu Sans"/>
              </a:rPr>
              <a:t>tt</a:t>
            </a:r>
            <a:r>
              <a:rPr sz="2400" b="1" dirty="0">
                <a:latin typeface="+mj-lt"/>
                <a:cs typeface="DejaVu Sans"/>
              </a:rPr>
              <a:t>ee… PIGEONHOLED</a:t>
            </a:r>
            <a:endParaRPr sz="2400" dirty="0">
              <a:latin typeface="+mj-lt"/>
              <a:cs typeface="DejaVu Sans"/>
            </a:endParaRPr>
          </a:p>
          <a:p>
            <a:pPr marL="1155700" lvl="2" indent="-228600">
              <a:lnSpc>
                <a:spcPts val="2155"/>
              </a:lnSpc>
              <a:buFont typeface="Nimbus Sans L"/>
              <a:buChar char="•"/>
              <a:tabLst>
                <a:tab pos="1155065" algn="l"/>
                <a:tab pos="1155700" algn="l"/>
              </a:tabLst>
            </a:pPr>
            <a:r>
              <a:rPr sz="2400" b="1" dirty="0">
                <a:latin typeface="+mj-lt"/>
                <a:cs typeface="DejaVu Sans"/>
              </a:rPr>
              <a:t>Discharge Petition…what is it?</a:t>
            </a:r>
            <a:endParaRPr sz="2400" dirty="0">
              <a:latin typeface="+mj-lt"/>
              <a:cs typeface="DejaVu Sans"/>
            </a:endParaRPr>
          </a:p>
          <a:p>
            <a:pPr marL="755650" lvl="1" indent="-285750">
              <a:lnSpc>
                <a:spcPts val="2395"/>
              </a:lnSpc>
              <a:spcBef>
                <a:spcPts val="45"/>
              </a:spcBef>
              <a:buFont typeface="Nimbus Sans L"/>
              <a:buChar char="–"/>
              <a:tabLst>
                <a:tab pos="755015" algn="l"/>
                <a:tab pos="755650" algn="l"/>
              </a:tabLst>
            </a:pPr>
            <a:r>
              <a:rPr sz="2400" b="1" dirty="0">
                <a:latin typeface="+mj-lt"/>
                <a:cs typeface="DejaVu Sans"/>
              </a:rPr>
              <a:t>Bills that receive consideration…</a:t>
            </a:r>
            <a:endParaRPr sz="2400" dirty="0">
              <a:latin typeface="+mj-lt"/>
              <a:cs typeface="DejaVu Sans"/>
            </a:endParaRPr>
          </a:p>
          <a:p>
            <a:pPr marL="1155700" marR="5080" lvl="2" indent="-228600">
              <a:lnSpc>
                <a:spcPts val="1770"/>
              </a:lnSpc>
              <a:spcBef>
                <a:spcPts val="380"/>
              </a:spcBef>
              <a:buFont typeface="Nimbus Sans L"/>
              <a:buChar char="•"/>
              <a:tabLst>
                <a:tab pos="1155065" algn="l"/>
                <a:tab pos="1155700" algn="l"/>
              </a:tabLst>
            </a:pPr>
            <a:r>
              <a:rPr sz="2400" b="1" dirty="0">
                <a:latin typeface="+mj-lt"/>
                <a:cs typeface="DejaVu Sans"/>
              </a:rPr>
              <a:t>Bills approved by sub</a:t>
            </a:r>
            <a:r>
              <a:rPr lang="en-US" sz="2400" b="1" dirty="0">
                <a:latin typeface="+mj-lt"/>
                <a:cs typeface="DejaVu Sans"/>
              </a:rPr>
              <a:t> Committee</a:t>
            </a:r>
            <a:r>
              <a:rPr sz="2400" b="1" dirty="0">
                <a:latin typeface="+mj-lt"/>
                <a:cs typeface="DejaVu Sans"/>
              </a:rPr>
              <a:t> then returned to full comm. where  members can mark up or add items to bill</a:t>
            </a:r>
            <a:endParaRPr sz="2400" dirty="0">
              <a:latin typeface="+mj-lt"/>
              <a:cs typeface="DejaVu Sans"/>
            </a:endParaRPr>
          </a:p>
          <a:p>
            <a:pPr marL="355600" indent="-342900">
              <a:lnSpc>
                <a:spcPct val="100000"/>
              </a:lnSpc>
              <a:buFont typeface="Nimbus Sans L"/>
              <a:buChar char="•"/>
              <a:tabLst>
                <a:tab pos="354965" algn="l"/>
                <a:tab pos="355600" algn="l"/>
              </a:tabLst>
            </a:pPr>
            <a:r>
              <a:rPr sz="2400" b="1" dirty="0">
                <a:latin typeface="+mj-lt"/>
                <a:cs typeface="DejaVu Sans"/>
              </a:rPr>
              <a:t>Standing Commi</a:t>
            </a:r>
            <a:r>
              <a:rPr lang="en-US" sz="2400" b="1" dirty="0">
                <a:latin typeface="+mj-lt"/>
                <a:cs typeface="DejaVu Sans"/>
              </a:rPr>
              <a:t>tt</a:t>
            </a:r>
            <a:r>
              <a:rPr sz="2400" b="1" dirty="0">
                <a:latin typeface="+mj-lt"/>
                <a:cs typeface="DejaVu Sans"/>
              </a:rPr>
              <a:t>ee Options:</a:t>
            </a:r>
            <a:endParaRPr sz="2400" dirty="0">
              <a:latin typeface="+mj-lt"/>
              <a:cs typeface="DejaVu Sans"/>
            </a:endParaRPr>
          </a:p>
          <a:p>
            <a:pPr marL="755650" lvl="1" indent="-285750">
              <a:lnSpc>
                <a:spcPct val="100000"/>
              </a:lnSpc>
              <a:spcBef>
                <a:spcPts val="5"/>
              </a:spcBef>
              <a:buFont typeface="Nimbus Sans L"/>
              <a:buChar char="–"/>
              <a:tabLst>
                <a:tab pos="755015" algn="l"/>
                <a:tab pos="755650" algn="l"/>
              </a:tabLst>
            </a:pPr>
            <a:r>
              <a:rPr sz="2400" b="1" dirty="0">
                <a:latin typeface="+mj-lt"/>
                <a:cs typeface="DejaVu Sans"/>
              </a:rPr>
              <a:t>Report Favorably “Do Pass”</a:t>
            </a:r>
            <a:endParaRPr sz="2400" dirty="0">
              <a:latin typeface="+mj-lt"/>
              <a:cs typeface="DejaVu Sans"/>
            </a:endParaRPr>
          </a:p>
          <a:p>
            <a:pPr marL="755650" lvl="1" indent="-285750">
              <a:lnSpc>
                <a:spcPts val="2395"/>
              </a:lnSpc>
              <a:buFont typeface="Nimbus Sans L"/>
              <a:buChar char="–"/>
              <a:tabLst>
                <a:tab pos="755015" algn="l"/>
                <a:tab pos="755650" algn="l"/>
              </a:tabLst>
            </a:pPr>
            <a:r>
              <a:rPr sz="2400" b="1" dirty="0">
                <a:latin typeface="+mj-lt"/>
                <a:cs typeface="DejaVu Sans"/>
              </a:rPr>
              <a:t>Pigeonhole/Table</a:t>
            </a:r>
            <a:endParaRPr sz="2400" dirty="0">
              <a:latin typeface="+mj-lt"/>
              <a:cs typeface="DejaVu Sans"/>
            </a:endParaRPr>
          </a:p>
          <a:p>
            <a:pPr marL="1155700" lvl="2" indent="-228600">
              <a:lnSpc>
                <a:spcPts val="2130"/>
              </a:lnSpc>
              <a:buFont typeface="Nimbus Sans L"/>
              <a:buChar char="•"/>
              <a:tabLst>
                <a:tab pos="1155065" algn="l"/>
                <a:tab pos="1155700" algn="l"/>
              </a:tabLst>
            </a:pPr>
            <a:r>
              <a:rPr sz="2400" b="1" dirty="0">
                <a:latin typeface="+mj-lt"/>
                <a:cs typeface="DejaVu Sans"/>
              </a:rPr>
              <a:t>Requires discharge petition</a:t>
            </a:r>
            <a:endParaRPr sz="2400" dirty="0">
              <a:latin typeface="+mj-lt"/>
              <a:cs typeface="DejaVu Sans"/>
            </a:endParaRPr>
          </a:p>
          <a:p>
            <a:pPr marL="755650" lvl="1" indent="-285750">
              <a:lnSpc>
                <a:spcPts val="2375"/>
              </a:lnSpc>
              <a:buFont typeface="Nimbus Sans L"/>
              <a:buChar char="–"/>
              <a:tabLst>
                <a:tab pos="755015" algn="l"/>
                <a:tab pos="755650" algn="l"/>
              </a:tabLst>
            </a:pPr>
            <a:r>
              <a:rPr sz="2400" b="1" dirty="0">
                <a:latin typeface="+mj-lt"/>
                <a:cs typeface="DejaVu Sans"/>
              </a:rPr>
              <a:t>Amend and report in new form</a:t>
            </a:r>
            <a:endParaRPr sz="2400" dirty="0">
              <a:latin typeface="+mj-lt"/>
              <a:cs typeface="DejaVu Sans"/>
            </a:endParaRPr>
          </a:p>
          <a:p>
            <a:pPr marL="755650" lvl="1" indent="-285750">
              <a:lnSpc>
                <a:spcPct val="100000"/>
              </a:lnSpc>
              <a:buFont typeface="Nimbus Sans L"/>
              <a:buChar char="–"/>
              <a:tabLst>
                <a:tab pos="755015" algn="l"/>
                <a:tab pos="755650" algn="l"/>
              </a:tabLst>
            </a:pPr>
            <a:r>
              <a:rPr sz="2400" b="1" dirty="0">
                <a:latin typeface="+mj-lt"/>
                <a:cs typeface="DejaVu Sans"/>
              </a:rPr>
              <a:t>Report w/ unfavorable recommendation</a:t>
            </a:r>
            <a:endParaRPr sz="2400" dirty="0">
              <a:latin typeface="+mj-lt"/>
              <a:cs typeface="DejaVu Sans"/>
            </a:endParaRPr>
          </a:p>
        </p:txBody>
      </p:sp>
      <p:sp>
        <p:nvSpPr>
          <p:cNvPr id="5" name="object 5"/>
          <p:cNvSpPr/>
          <p:nvPr/>
        </p:nvSpPr>
        <p:spPr>
          <a:xfrm>
            <a:off x="304410" y="551582"/>
            <a:ext cx="3566940" cy="333005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DEE8C9"/>
          </a:solidFill>
        </p:spPr>
        <p:txBody>
          <a:bodyPr wrap="square" lIns="0" tIns="0" rIns="0" bIns="0" rtlCol="0"/>
          <a:lstStyle/>
          <a:p>
            <a:endParaRPr/>
          </a:p>
        </p:txBody>
      </p:sp>
      <p:sp>
        <p:nvSpPr>
          <p:cNvPr id="3" name="object 3"/>
          <p:cNvSpPr txBox="1">
            <a:spLocks noGrp="1"/>
          </p:cNvSpPr>
          <p:nvPr>
            <p:ph type="title"/>
          </p:nvPr>
        </p:nvSpPr>
        <p:spPr>
          <a:xfrm>
            <a:off x="0" y="12201"/>
            <a:ext cx="12482339" cy="505267"/>
          </a:xfrm>
          <a:prstGeom prst="rect">
            <a:avLst/>
          </a:prstGeom>
        </p:spPr>
        <p:txBody>
          <a:bodyPr vert="horz" wrap="square" lIns="0" tIns="12700" rIns="0" bIns="0" rtlCol="0">
            <a:spAutoFit/>
          </a:bodyPr>
          <a:lstStyle/>
          <a:p>
            <a:pPr marL="17780">
              <a:lnSpc>
                <a:spcPct val="100000"/>
              </a:lnSpc>
              <a:spcBef>
                <a:spcPts val="100"/>
              </a:spcBef>
            </a:pPr>
            <a:r>
              <a:rPr sz="3200" dirty="0"/>
              <a:t>The Bill Process: House of Representatives</a:t>
            </a:r>
          </a:p>
        </p:txBody>
      </p:sp>
      <p:sp>
        <p:nvSpPr>
          <p:cNvPr id="4" name="object 4"/>
          <p:cNvSpPr txBox="1"/>
          <p:nvPr/>
        </p:nvSpPr>
        <p:spPr>
          <a:xfrm>
            <a:off x="3200400" y="846861"/>
            <a:ext cx="8824740" cy="5322675"/>
          </a:xfrm>
          <a:prstGeom prst="rect">
            <a:avLst/>
          </a:prstGeom>
        </p:spPr>
        <p:txBody>
          <a:bodyPr vert="horz" wrap="square" lIns="0" tIns="104139" rIns="0" bIns="0" rtlCol="0">
            <a:spAutoFit/>
          </a:bodyPr>
          <a:lstStyle/>
          <a:p>
            <a:pPr marL="355600" indent="-342900">
              <a:lnSpc>
                <a:spcPct val="100000"/>
              </a:lnSpc>
              <a:spcBef>
                <a:spcPts val="819"/>
              </a:spcBef>
              <a:buFont typeface="Nimbus Sans L"/>
              <a:buChar char="•"/>
              <a:tabLst>
                <a:tab pos="354965" algn="l"/>
                <a:tab pos="355600" algn="l"/>
              </a:tabLst>
            </a:pPr>
            <a:r>
              <a:rPr sz="2300" b="1" dirty="0">
                <a:latin typeface="DejaVu Sans"/>
                <a:cs typeface="DejaVu Sans"/>
              </a:rPr>
              <a:t>Rules </a:t>
            </a:r>
            <a:r>
              <a:rPr lang="en-US" sz="2300" b="1" dirty="0">
                <a:latin typeface="DejaVu Sans"/>
                <a:cs typeface="DejaVu Sans"/>
              </a:rPr>
              <a:t>Committee</a:t>
            </a:r>
            <a:r>
              <a:rPr sz="2300" b="1" dirty="0">
                <a:latin typeface="DejaVu Sans"/>
                <a:cs typeface="DejaVu Sans"/>
              </a:rPr>
              <a:t> (HOUSE ONLY)</a:t>
            </a:r>
            <a:endParaRPr sz="2300" dirty="0">
              <a:latin typeface="DejaVu Sans"/>
              <a:cs typeface="DejaVu Sans"/>
            </a:endParaRPr>
          </a:p>
          <a:p>
            <a:pPr marL="749300" marR="658495" lvl="1" indent="-279400">
              <a:lnSpc>
                <a:spcPts val="3329"/>
              </a:lnSpc>
              <a:spcBef>
                <a:spcPts val="770"/>
              </a:spcBef>
              <a:buFont typeface="Nimbus Sans L"/>
              <a:buChar char="–"/>
              <a:tabLst>
                <a:tab pos="755650" algn="l"/>
              </a:tabLst>
            </a:pPr>
            <a:r>
              <a:rPr sz="2300" b="1" dirty="0">
                <a:latin typeface="DejaVu Sans"/>
                <a:cs typeface="DejaVu Sans"/>
              </a:rPr>
              <a:t>Once bill out of Standing </a:t>
            </a:r>
            <a:r>
              <a:rPr lang="en-US" sz="2300" b="1" dirty="0">
                <a:latin typeface="DejaVu Sans"/>
                <a:cs typeface="DejaVu Sans"/>
              </a:rPr>
              <a:t>Committee</a:t>
            </a:r>
            <a:r>
              <a:rPr sz="2300" b="1" dirty="0">
                <a:latin typeface="DejaVu Sans"/>
                <a:cs typeface="DejaVu Sans"/>
              </a:rPr>
              <a:t> in the  House…sent to the Rules </a:t>
            </a:r>
            <a:r>
              <a:rPr lang="en-US" sz="2300" b="1" dirty="0">
                <a:latin typeface="DejaVu Sans"/>
                <a:cs typeface="DejaVu Sans"/>
              </a:rPr>
              <a:t>Committee</a:t>
            </a:r>
            <a:endParaRPr sz="2300" dirty="0">
              <a:latin typeface="DejaVu Sans"/>
              <a:cs typeface="DejaVu Sans"/>
            </a:endParaRPr>
          </a:p>
          <a:p>
            <a:pPr marL="755650" lvl="1" indent="-285750">
              <a:lnSpc>
                <a:spcPct val="100000"/>
              </a:lnSpc>
              <a:spcBef>
                <a:spcPts val="605"/>
              </a:spcBef>
              <a:buFont typeface="Nimbus Sans L"/>
              <a:buChar char="–"/>
              <a:tabLst>
                <a:tab pos="755650" algn="l"/>
              </a:tabLst>
            </a:pPr>
            <a:r>
              <a:rPr sz="2300" b="1" i="1" dirty="0">
                <a:latin typeface="Nimbus Sans L"/>
                <a:cs typeface="Nimbus Sans L"/>
              </a:rPr>
              <a:t>Speaker of the House </a:t>
            </a:r>
            <a:r>
              <a:rPr sz="2300" b="1" dirty="0">
                <a:latin typeface="DejaVu Sans"/>
                <a:cs typeface="DejaVu Sans"/>
              </a:rPr>
              <a:t>appoints 9/13 members</a:t>
            </a:r>
            <a:endParaRPr sz="2300" dirty="0">
              <a:latin typeface="DejaVu Sans"/>
              <a:cs typeface="DejaVu Sans"/>
            </a:endParaRPr>
          </a:p>
          <a:p>
            <a:pPr marL="755650" lvl="1" indent="-285750">
              <a:lnSpc>
                <a:spcPct val="100000"/>
              </a:lnSpc>
              <a:spcBef>
                <a:spcPts val="640"/>
              </a:spcBef>
              <a:buFont typeface="Nimbus Sans L"/>
              <a:buChar char="–"/>
              <a:tabLst>
                <a:tab pos="755650" algn="l"/>
              </a:tabLst>
            </a:pPr>
            <a:r>
              <a:rPr sz="2300" b="1" dirty="0">
                <a:latin typeface="DejaVu Sans"/>
                <a:cs typeface="DejaVu Sans"/>
              </a:rPr>
              <a:t>Functions of Rules Comm.</a:t>
            </a:r>
            <a:endParaRPr sz="2300" dirty="0">
              <a:latin typeface="DejaVu Sans"/>
              <a:cs typeface="DejaVu Sans"/>
            </a:endParaRPr>
          </a:p>
          <a:p>
            <a:pPr marL="1155700" marR="5080" lvl="2" indent="-228600">
              <a:lnSpc>
                <a:spcPct val="101099"/>
              </a:lnSpc>
              <a:spcBef>
                <a:spcPts val="509"/>
              </a:spcBef>
              <a:buFont typeface="Nimbus Sans L"/>
              <a:buChar char="•"/>
              <a:tabLst>
                <a:tab pos="1155700" algn="l"/>
              </a:tabLst>
            </a:pPr>
            <a:r>
              <a:rPr sz="2300" b="1" dirty="0">
                <a:latin typeface="DejaVu Sans"/>
                <a:cs typeface="DejaVu Sans"/>
              </a:rPr>
              <a:t>Comm. must grant a “rule” (set time for  appearance/debate)…failure to do eﬀectively kills a  bill</a:t>
            </a:r>
            <a:endParaRPr sz="2300" dirty="0">
              <a:latin typeface="DejaVu Sans"/>
              <a:cs typeface="DejaVu Sans"/>
            </a:endParaRPr>
          </a:p>
          <a:p>
            <a:pPr marL="1155700" marR="745490" lvl="2" indent="-228600">
              <a:lnSpc>
                <a:spcPts val="2820"/>
              </a:lnSpc>
              <a:spcBef>
                <a:spcPts val="740"/>
              </a:spcBef>
              <a:buFont typeface="Nimbus Sans L"/>
              <a:buChar char="•"/>
              <a:tabLst>
                <a:tab pos="1155700" algn="l"/>
              </a:tabLst>
            </a:pPr>
            <a:r>
              <a:rPr sz="2300" b="1" dirty="0">
                <a:latin typeface="DejaVu Sans"/>
                <a:cs typeface="DejaVu Sans"/>
              </a:rPr>
              <a:t>Restrict or loosen time limits for debate, even  prohibit amendments (closed rule)</a:t>
            </a:r>
            <a:endParaRPr sz="2300" dirty="0">
              <a:latin typeface="DejaVu Sans"/>
              <a:cs typeface="DejaVu Sans"/>
            </a:endParaRPr>
          </a:p>
          <a:p>
            <a:pPr marL="1155700" marR="501650" lvl="2" indent="-228600">
              <a:lnSpc>
                <a:spcPct val="101499"/>
              </a:lnSpc>
              <a:spcBef>
                <a:spcPts val="475"/>
              </a:spcBef>
              <a:buFont typeface="Nimbus Sans L"/>
              <a:buChar char="•"/>
              <a:tabLst>
                <a:tab pos="1155700" algn="l"/>
              </a:tabLst>
            </a:pPr>
            <a:r>
              <a:rPr sz="2300" b="1" dirty="0">
                <a:latin typeface="DejaVu Sans"/>
                <a:cs typeface="DejaVu Sans"/>
              </a:rPr>
              <a:t>Only way to get around Rules Comm…discharge  petition/vote to suspend rules</a:t>
            </a:r>
            <a:endParaRPr sz="2300" dirty="0">
              <a:latin typeface="DejaVu Sans"/>
              <a:cs typeface="DejaVu Sans"/>
            </a:endParaRPr>
          </a:p>
        </p:txBody>
      </p:sp>
      <p:sp>
        <p:nvSpPr>
          <p:cNvPr id="5" name="object 5"/>
          <p:cNvSpPr/>
          <p:nvPr/>
        </p:nvSpPr>
        <p:spPr>
          <a:xfrm>
            <a:off x="90660" y="762000"/>
            <a:ext cx="3338340" cy="2923161"/>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585" y="1220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DEE8C9"/>
          </a:solidFill>
        </p:spPr>
        <p:txBody>
          <a:bodyPr wrap="square" lIns="0" tIns="0" rIns="0" bIns="0" rtlCol="0"/>
          <a:lstStyle/>
          <a:p>
            <a:endParaRPr dirty="0"/>
          </a:p>
        </p:txBody>
      </p:sp>
      <p:sp>
        <p:nvSpPr>
          <p:cNvPr id="3" name="object 3"/>
          <p:cNvSpPr txBox="1">
            <a:spLocks noGrp="1"/>
          </p:cNvSpPr>
          <p:nvPr>
            <p:ph type="title"/>
          </p:nvPr>
        </p:nvSpPr>
        <p:spPr>
          <a:xfrm>
            <a:off x="90660" y="12201"/>
            <a:ext cx="12482339" cy="505267"/>
          </a:xfrm>
          <a:prstGeom prst="rect">
            <a:avLst/>
          </a:prstGeom>
        </p:spPr>
        <p:txBody>
          <a:bodyPr vert="horz" wrap="square" lIns="0" tIns="12700" rIns="0" bIns="0" rtlCol="0">
            <a:spAutoFit/>
          </a:bodyPr>
          <a:lstStyle/>
          <a:p>
            <a:pPr marL="17780">
              <a:lnSpc>
                <a:spcPct val="100000"/>
              </a:lnSpc>
              <a:spcBef>
                <a:spcPts val="100"/>
              </a:spcBef>
            </a:pPr>
            <a:r>
              <a:rPr sz="3200" dirty="0"/>
              <a:t>The Bill Process: House of Representatives</a:t>
            </a:r>
          </a:p>
        </p:txBody>
      </p:sp>
      <p:sp>
        <p:nvSpPr>
          <p:cNvPr id="5" name="object 5"/>
          <p:cNvSpPr/>
          <p:nvPr/>
        </p:nvSpPr>
        <p:spPr>
          <a:xfrm>
            <a:off x="124307" y="838200"/>
            <a:ext cx="1732586" cy="1607538"/>
          </a:xfrm>
          <a:prstGeom prst="rect">
            <a:avLst/>
          </a:prstGeom>
          <a:blipFill>
            <a:blip r:embed="rId2" cstate="print"/>
            <a:stretch>
              <a:fillRect/>
            </a:stretch>
          </a:blipFill>
        </p:spPr>
        <p:txBody>
          <a:bodyPr wrap="square" lIns="0" tIns="0" rIns="0" bIns="0" rtlCol="0"/>
          <a:lstStyle/>
          <a:p>
            <a:endParaRPr/>
          </a:p>
        </p:txBody>
      </p:sp>
      <p:sp>
        <p:nvSpPr>
          <p:cNvPr id="7" name="TextBox 6">
            <a:extLst>
              <a:ext uri="{FF2B5EF4-FFF2-40B4-BE49-F238E27FC236}">
                <a16:creationId xmlns:a16="http://schemas.microsoft.com/office/drawing/2014/main" id="{BA68E22B-E45A-4B5A-AE25-963D0D84D388}"/>
              </a:ext>
            </a:extLst>
          </p:cNvPr>
          <p:cNvSpPr txBox="1"/>
          <p:nvPr/>
        </p:nvSpPr>
        <p:spPr>
          <a:xfrm flipH="1">
            <a:off x="1833142" y="531776"/>
            <a:ext cx="10234551" cy="3108543"/>
          </a:xfrm>
          <a:prstGeom prst="rect">
            <a:avLst/>
          </a:prstGeom>
          <a:noFill/>
        </p:spPr>
        <p:txBody>
          <a:bodyPr wrap="square" rtlCol="0">
            <a:spAutoFit/>
          </a:bodyPr>
          <a:lstStyle/>
          <a:p>
            <a:pPr marL="469900" lvl="1">
              <a:lnSpc>
                <a:spcPct val="100000"/>
              </a:lnSpc>
              <a:spcBef>
                <a:spcPts val="640"/>
              </a:spcBef>
              <a:tabLst>
                <a:tab pos="755650" algn="l"/>
              </a:tabLst>
            </a:pPr>
            <a:r>
              <a:rPr lang="en-US" sz="2800" b="1" dirty="0">
                <a:latin typeface="DejaVu Sans"/>
                <a:cs typeface="DejaVu Sans"/>
              </a:rPr>
              <a:t>Rules on Bills:</a:t>
            </a:r>
          </a:p>
          <a:p>
            <a:r>
              <a:rPr lang="en-US" sz="2400" b="1" dirty="0"/>
              <a:t>OPEN RULE </a:t>
            </a:r>
            <a:r>
              <a:rPr lang="en-US" sz="2400" dirty="0"/>
              <a:t>In the House of Representatives, a rule that allows any amendments to a bill, regardless of whether they’re relevant to the legislation.</a:t>
            </a:r>
          </a:p>
          <a:p>
            <a:endParaRPr lang="en-US" sz="2400" b="1" dirty="0"/>
          </a:p>
          <a:p>
            <a:r>
              <a:rPr lang="en-US" sz="2400" b="1" dirty="0"/>
              <a:t>CLOSED RULE </a:t>
            </a:r>
            <a:r>
              <a:rPr lang="en-US" sz="2400" dirty="0"/>
              <a:t>A rule issued by the House Committee on Rules, in which there is a strict time limit for debate and no amendments can be offered.</a:t>
            </a:r>
          </a:p>
          <a:p>
            <a:endParaRPr lang="en-US" sz="2400" dirty="0"/>
          </a:p>
          <a:p>
            <a:endParaRPr lang="en-US" sz="2400" dirty="0">
              <a:latin typeface="DejaVu Sans"/>
              <a:cs typeface="DejaVu Sans"/>
            </a:endParaRPr>
          </a:p>
        </p:txBody>
      </p:sp>
      <p:sp>
        <p:nvSpPr>
          <p:cNvPr id="8" name="TextBox 7">
            <a:extLst>
              <a:ext uri="{FF2B5EF4-FFF2-40B4-BE49-F238E27FC236}">
                <a16:creationId xmlns:a16="http://schemas.microsoft.com/office/drawing/2014/main" id="{52DB4BB2-6106-4854-9F7E-404F49B94F5B}"/>
              </a:ext>
            </a:extLst>
          </p:cNvPr>
          <p:cNvSpPr txBox="1"/>
          <p:nvPr/>
        </p:nvSpPr>
        <p:spPr>
          <a:xfrm>
            <a:off x="0" y="2948972"/>
            <a:ext cx="12192000" cy="3785652"/>
          </a:xfrm>
          <a:prstGeom prst="rect">
            <a:avLst/>
          </a:prstGeom>
          <a:noFill/>
        </p:spPr>
        <p:txBody>
          <a:bodyPr wrap="square" rtlCol="0">
            <a:spAutoFit/>
          </a:bodyPr>
          <a:lstStyle/>
          <a:p>
            <a:r>
              <a:rPr lang="en-US" sz="2400" dirty="0"/>
              <a:t>There are variations of both rules. </a:t>
            </a:r>
          </a:p>
          <a:p>
            <a:endParaRPr lang="en-US" sz="2400" dirty="0"/>
          </a:p>
          <a:p>
            <a:r>
              <a:rPr lang="en-US" sz="2400" dirty="0"/>
              <a:t>Only </a:t>
            </a:r>
            <a:r>
              <a:rPr lang="en-US" sz="2400" b="1" dirty="0">
                <a:solidFill>
                  <a:srgbClr val="FF0000"/>
                </a:solidFill>
              </a:rPr>
              <a:t>germane</a:t>
            </a:r>
            <a:r>
              <a:rPr lang="en-US" sz="2400" dirty="0"/>
              <a:t> amendments (amendments related to the substance of the bill) are allowed under the modified open rule. </a:t>
            </a:r>
          </a:p>
          <a:p>
            <a:endParaRPr lang="en-US" sz="2400" dirty="0"/>
          </a:p>
          <a:p>
            <a:r>
              <a:rPr lang="en-US" sz="2400" dirty="0"/>
              <a:t>The </a:t>
            </a:r>
            <a:r>
              <a:rPr lang="en-US" sz="2400" b="1" dirty="0"/>
              <a:t>modified closed rule </a:t>
            </a:r>
            <a:r>
              <a:rPr lang="en-US" sz="2400" dirty="0"/>
              <a:t>(also called the structured rule) may limit amendments to a particular section of the bill as established by the </a:t>
            </a:r>
            <a:r>
              <a:rPr lang="en-US" sz="2400" b="1" dirty="0">
                <a:solidFill>
                  <a:srgbClr val="FF0000"/>
                </a:solidFill>
              </a:rPr>
              <a:t>Committee on Rules</a:t>
            </a:r>
            <a:r>
              <a:rPr lang="en-US" sz="2400" dirty="0"/>
              <a:t>.</a:t>
            </a:r>
          </a:p>
          <a:p>
            <a:endParaRPr lang="en-US" sz="2400" dirty="0"/>
          </a:p>
          <a:p>
            <a:r>
              <a:rPr lang="en-US" sz="2400" dirty="0"/>
              <a:t>There </a:t>
            </a:r>
            <a:r>
              <a:rPr lang="en-US" sz="2400" b="1" dirty="0"/>
              <a:t>is no equivalent to the Committee on Rules in the Senate</a:t>
            </a:r>
            <a:r>
              <a:rPr lang="en-US" sz="2400" dirty="0"/>
              <a:t>; a bill goes from the committee directly to the Senate floor for action.</a:t>
            </a:r>
          </a:p>
        </p:txBody>
      </p:sp>
    </p:spTree>
    <p:extLst>
      <p:ext uri="{BB962C8B-B14F-4D97-AF65-F5344CB8AC3E}">
        <p14:creationId xmlns:p14="http://schemas.microsoft.com/office/powerpoint/2010/main" val="4074714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5E3E2"/>
          </a:solidFill>
        </p:spPr>
        <p:txBody>
          <a:bodyPr wrap="square" lIns="0" tIns="0" rIns="0" bIns="0" rtlCol="0"/>
          <a:lstStyle/>
          <a:p>
            <a:endParaRPr/>
          </a:p>
        </p:txBody>
      </p:sp>
      <p:sp>
        <p:nvSpPr>
          <p:cNvPr id="3" name="object 3"/>
          <p:cNvSpPr txBox="1">
            <a:spLocks noGrp="1"/>
          </p:cNvSpPr>
          <p:nvPr>
            <p:ph type="title"/>
          </p:nvPr>
        </p:nvSpPr>
        <p:spPr>
          <a:xfrm>
            <a:off x="2209800" y="-7329"/>
            <a:ext cx="8316184" cy="505267"/>
          </a:xfrm>
          <a:prstGeom prst="rect">
            <a:avLst/>
          </a:prstGeom>
        </p:spPr>
        <p:txBody>
          <a:bodyPr vert="horz" wrap="square" lIns="0" tIns="12700" rIns="0" bIns="0" rtlCol="0">
            <a:spAutoFit/>
          </a:bodyPr>
          <a:lstStyle/>
          <a:p>
            <a:pPr marL="12700">
              <a:lnSpc>
                <a:spcPct val="100000"/>
              </a:lnSpc>
              <a:spcBef>
                <a:spcPts val="100"/>
              </a:spcBef>
            </a:pPr>
            <a:r>
              <a:rPr sz="3200" dirty="0"/>
              <a:t>THE BILL PROCESS: SENATE</a:t>
            </a:r>
          </a:p>
        </p:txBody>
      </p:sp>
      <p:sp>
        <p:nvSpPr>
          <p:cNvPr id="4" name="object 4"/>
          <p:cNvSpPr txBox="1"/>
          <p:nvPr/>
        </p:nvSpPr>
        <p:spPr>
          <a:xfrm>
            <a:off x="0" y="497938"/>
            <a:ext cx="12192000" cy="5891998"/>
          </a:xfrm>
          <a:prstGeom prst="rect">
            <a:avLst/>
          </a:prstGeom>
        </p:spPr>
        <p:txBody>
          <a:bodyPr vert="horz" wrap="square" lIns="0" tIns="104775" rIns="0" bIns="0" rtlCol="0">
            <a:spAutoFit/>
          </a:bodyPr>
          <a:lstStyle/>
          <a:p>
            <a:pPr marL="355600" indent="-342900">
              <a:lnSpc>
                <a:spcPct val="100000"/>
              </a:lnSpc>
              <a:spcBef>
                <a:spcPts val="825"/>
              </a:spcBef>
              <a:buFont typeface="Nimbus Sans L"/>
              <a:buChar char="•"/>
              <a:tabLst>
                <a:tab pos="354965" algn="l"/>
                <a:tab pos="355600" algn="l"/>
              </a:tabLst>
            </a:pPr>
            <a:r>
              <a:rPr sz="2800" b="1" dirty="0">
                <a:latin typeface="DejaVu Sans"/>
                <a:cs typeface="DejaVu Sans"/>
              </a:rPr>
              <a:t>Mirrors house, but more informal (no rules commi</a:t>
            </a:r>
            <a:r>
              <a:rPr lang="en-US" sz="2800" b="1" dirty="0">
                <a:latin typeface="DejaVu Sans"/>
                <a:cs typeface="DejaVu Sans"/>
              </a:rPr>
              <a:t>tt</a:t>
            </a:r>
            <a:r>
              <a:rPr sz="2800" b="1" dirty="0">
                <a:latin typeface="DejaVu Sans"/>
                <a:cs typeface="DejaVu Sans"/>
              </a:rPr>
              <a:t>ee)</a:t>
            </a:r>
            <a:endParaRPr sz="2800" dirty="0">
              <a:latin typeface="DejaVu Sans"/>
              <a:cs typeface="DejaVu Sans"/>
            </a:endParaRPr>
          </a:p>
          <a:p>
            <a:pPr marL="355600" indent="-342900">
              <a:lnSpc>
                <a:spcPct val="100000"/>
              </a:lnSpc>
              <a:spcBef>
                <a:spcPts val="730"/>
              </a:spcBef>
              <a:buFont typeface="Nimbus Sans L"/>
              <a:buChar char="•"/>
              <a:tabLst>
                <a:tab pos="354965" algn="l"/>
                <a:tab pos="355600" algn="l"/>
              </a:tabLst>
            </a:pPr>
            <a:r>
              <a:rPr sz="2800" b="1" dirty="0">
                <a:latin typeface="DejaVu Sans"/>
                <a:cs typeface="DejaVu Sans"/>
              </a:rPr>
              <a:t>Referred to </a:t>
            </a:r>
            <a:r>
              <a:rPr lang="en-US" sz="2800" b="1" dirty="0">
                <a:latin typeface="DejaVu Sans"/>
                <a:cs typeface="DejaVu Sans"/>
              </a:rPr>
              <a:t>Committee</a:t>
            </a:r>
            <a:r>
              <a:rPr sz="2800" b="1" dirty="0">
                <a:latin typeface="DejaVu Sans"/>
                <a:cs typeface="DejaVu Sans"/>
              </a:rPr>
              <a:t> by Senate Majority Leader</a:t>
            </a:r>
            <a:endParaRPr sz="2800" dirty="0">
              <a:latin typeface="DejaVu Sans"/>
              <a:cs typeface="DejaVu Sans"/>
            </a:endParaRPr>
          </a:p>
          <a:p>
            <a:pPr marL="755650" lvl="1" indent="-285750">
              <a:lnSpc>
                <a:spcPct val="100000"/>
              </a:lnSpc>
              <a:spcBef>
                <a:spcPts val="565"/>
              </a:spcBef>
              <a:buFont typeface="Nimbus Sans L"/>
              <a:buChar char="–"/>
              <a:tabLst>
                <a:tab pos="755650" algn="l"/>
              </a:tabLst>
            </a:pPr>
            <a:r>
              <a:rPr sz="2400" b="1" dirty="0">
                <a:latin typeface="DejaVu Sans"/>
                <a:cs typeface="DejaVu Sans"/>
              </a:rPr>
              <a:t>Senate Majority Leader may decide not to refer bill to </a:t>
            </a:r>
            <a:r>
              <a:rPr lang="en-US" sz="2400" b="1" dirty="0">
                <a:latin typeface="DejaVu Sans"/>
                <a:cs typeface="DejaVu Sans"/>
              </a:rPr>
              <a:t>Committee</a:t>
            </a:r>
            <a:r>
              <a:rPr sz="2400" b="1" dirty="0">
                <a:latin typeface="DejaVu Sans"/>
                <a:cs typeface="DejaVu Sans"/>
              </a:rPr>
              <a:t>, eﬀectively killing it.</a:t>
            </a:r>
            <a:endParaRPr sz="2400" dirty="0">
              <a:latin typeface="DejaVu Sans"/>
              <a:cs typeface="DejaVu Sans"/>
            </a:endParaRPr>
          </a:p>
          <a:p>
            <a:pPr marL="355600" marR="409575" indent="-342900">
              <a:lnSpc>
                <a:spcPct val="100000"/>
              </a:lnSpc>
              <a:spcBef>
                <a:spcPts val="815"/>
              </a:spcBef>
              <a:buFont typeface="Nimbus Sans L"/>
              <a:buChar char="•"/>
              <a:tabLst>
                <a:tab pos="354965" algn="l"/>
                <a:tab pos="355600" algn="l"/>
              </a:tabLst>
            </a:pPr>
            <a:r>
              <a:rPr sz="2800" b="1" dirty="0">
                <a:latin typeface="DejaVu Sans"/>
                <a:cs typeface="DejaVu Sans"/>
              </a:rPr>
              <a:t>A</a:t>
            </a:r>
            <a:r>
              <a:rPr lang="en-US" sz="2800" b="1" dirty="0">
                <a:latin typeface="DejaVu Sans"/>
                <a:cs typeface="DejaVu Sans"/>
              </a:rPr>
              <a:t>ft</a:t>
            </a:r>
            <a:r>
              <a:rPr sz="2800" b="1" dirty="0">
                <a:latin typeface="DejaVu Sans"/>
                <a:cs typeface="DejaVu Sans"/>
              </a:rPr>
              <a:t>er commi</a:t>
            </a:r>
            <a:r>
              <a:rPr lang="en-US" sz="2800" b="1" dirty="0">
                <a:latin typeface="DejaVu Sans"/>
                <a:cs typeface="DejaVu Sans"/>
              </a:rPr>
              <a:t>tt</a:t>
            </a:r>
            <a:r>
              <a:rPr sz="2800" b="1" dirty="0">
                <a:latin typeface="DejaVu Sans"/>
                <a:cs typeface="DejaVu Sans"/>
              </a:rPr>
              <a:t>ee, bills called to ﬂoor by majority leader (no rules  </a:t>
            </a:r>
            <a:r>
              <a:rPr lang="en-US" sz="2800" b="1" dirty="0">
                <a:latin typeface="DejaVu Sans"/>
                <a:cs typeface="DejaVu Sans"/>
              </a:rPr>
              <a:t>Committee</a:t>
            </a:r>
            <a:r>
              <a:rPr sz="2800" b="1" dirty="0">
                <a:latin typeface="DejaVu Sans"/>
                <a:cs typeface="DejaVu Sans"/>
              </a:rPr>
              <a:t>)</a:t>
            </a:r>
            <a:endParaRPr sz="2800" dirty="0">
              <a:latin typeface="DejaVu Sans"/>
              <a:cs typeface="DejaVu Sans"/>
            </a:endParaRPr>
          </a:p>
          <a:p>
            <a:pPr marL="355600" indent="-342900">
              <a:lnSpc>
                <a:spcPct val="100000"/>
              </a:lnSpc>
              <a:spcBef>
                <a:spcPts val="720"/>
              </a:spcBef>
              <a:buFont typeface="Nimbus Sans L"/>
              <a:buChar char="•"/>
              <a:tabLst>
                <a:tab pos="354965" algn="l"/>
                <a:tab pos="355600" algn="l"/>
              </a:tabLst>
            </a:pPr>
            <a:r>
              <a:rPr sz="2800" b="1" dirty="0">
                <a:latin typeface="DejaVu Sans"/>
                <a:cs typeface="DejaVu Sans"/>
              </a:rPr>
              <a:t>Unlimited debate…ends with unanimous consent</a:t>
            </a:r>
            <a:endParaRPr sz="2800" dirty="0">
              <a:latin typeface="DejaVu Sans"/>
              <a:cs typeface="DejaVu Sans"/>
            </a:endParaRPr>
          </a:p>
          <a:p>
            <a:pPr marL="755650" lvl="1" indent="-285750">
              <a:lnSpc>
                <a:spcPct val="100000"/>
              </a:lnSpc>
              <a:spcBef>
                <a:spcPts val="565"/>
              </a:spcBef>
              <a:buFont typeface="Nimbus Sans L"/>
              <a:buChar char="–"/>
              <a:tabLst>
                <a:tab pos="755650" algn="l"/>
              </a:tabLst>
            </a:pPr>
            <a:r>
              <a:rPr sz="2400" b="1" dirty="0">
                <a:solidFill>
                  <a:srgbClr val="FF0000"/>
                </a:solidFill>
                <a:latin typeface="DejaVu Sans"/>
                <a:cs typeface="DejaVu Sans"/>
              </a:rPr>
              <a:t>Filibuster</a:t>
            </a:r>
            <a:r>
              <a:rPr lang="en-US" sz="2400" b="1" dirty="0">
                <a:latin typeface="DejaVu Sans"/>
                <a:cs typeface="DejaVu Sans"/>
              </a:rPr>
              <a:t>, </a:t>
            </a:r>
            <a:r>
              <a:rPr lang="en-US" sz="2400" b="1" dirty="0">
                <a:solidFill>
                  <a:srgbClr val="FF0000"/>
                </a:solidFill>
                <a:latin typeface="DejaVu Sans"/>
                <a:cs typeface="DejaVu Sans"/>
              </a:rPr>
              <a:t>not in the Constitution</a:t>
            </a:r>
            <a:r>
              <a:rPr lang="en-US" sz="2400" b="1" dirty="0">
                <a:latin typeface="DejaVu Sans"/>
                <a:cs typeface="DejaVu Sans"/>
              </a:rPr>
              <a:t>. It is a </a:t>
            </a:r>
            <a:r>
              <a:rPr lang="en-US" sz="2400" b="1" dirty="0">
                <a:solidFill>
                  <a:srgbClr val="FF0000"/>
                </a:solidFill>
                <a:latin typeface="DejaVu Sans"/>
                <a:cs typeface="DejaVu Sans"/>
              </a:rPr>
              <a:t>Senate Rule ONLY</a:t>
            </a:r>
            <a:endParaRPr sz="2400" dirty="0">
              <a:solidFill>
                <a:srgbClr val="FF0000"/>
              </a:solidFill>
              <a:latin typeface="DejaVu Sans"/>
              <a:cs typeface="DejaVu Sans"/>
            </a:endParaRPr>
          </a:p>
          <a:p>
            <a:pPr marL="1155700" lvl="2" indent="-229235">
              <a:lnSpc>
                <a:spcPct val="100000"/>
              </a:lnSpc>
              <a:spcBef>
                <a:spcPts val="525"/>
              </a:spcBef>
              <a:buFont typeface="Nimbus Sans L"/>
              <a:buChar char="•"/>
              <a:tabLst>
                <a:tab pos="1155065" algn="l"/>
                <a:tab pos="1155700" algn="l"/>
              </a:tabLst>
            </a:pPr>
            <a:r>
              <a:rPr sz="2000" b="1" dirty="0">
                <a:latin typeface="DejaVu Sans"/>
                <a:cs typeface="DejaVu Sans"/>
              </a:rPr>
              <a:t>Delay or prevent action on a bill by using long speeches/unlimited debate to “talk a bill to death”</a:t>
            </a:r>
            <a:r>
              <a:rPr lang="en-US" sz="2000" b="1" dirty="0">
                <a:latin typeface="DejaVu Sans"/>
                <a:cs typeface="DejaVu Sans"/>
              </a:rPr>
              <a:t>, used by minority party to stop a bill.  Minority does not have the votes to vote a bill out of existence.  </a:t>
            </a:r>
            <a:endParaRPr sz="2000" dirty="0">
              <a:latin typeface="DejaVu Sans"/>
              <a:cs typeface="DejaVu Sans"/>
            </a:endParaRPr>
          </a:p>
          <a:p>
            <a:pPr marL="1155700" lvl="2" indent="-229235">
              <a:lnSpc>
                <a:spcPct val="100000"/>
              </a:lnSpc>
              <a:spcBef>
                <a:spcPts val="400"/>
              </a:spcBef>
              <a:buFont typeface="Nimbus Sans L"/>
              <a:buChar char="•"/>
              <a:tabLst>
                <a:tab pos="1155065" algn="l"/>
                <a:tab pos="1155700" algn="l"/>
              </a:tabLst>
            </a:pPr>
            <a:r>
              <a:rPr sz="2000" b="1" dirty="0">
                <a:latin typeface="DejaVu Sans"/>
                <a:cs typeface="DejaVu Sans"/>
              </a:rPr>
              <a:t>So eﬀective, most bills now need 60 votes…why?</a:t>
            </a:r>
            <a:endParaRPr sz="2000" dirty="0">
              <a:latin typeface="DejaVu Sans"/>
              <a:cs typeface="DejaVu Sans"/>
            </a:endParaRPr>
          </a:p>
          <a:p>
            <a:r>
              <a:rPr sz="2400" b="1" dirty="0">
                <a:latin typeface="DejaVu Sans"/>
                <a:cs typeface="DejaVu Sans"/>
              </a:rPr>
              <a:t>Cloture</a:t>
            </a:r>
            <a:r>
              <a:rPr lang="en-US" sz="2400" b="1" dirty="0">
                <a:latin typeface="DejaVu Sans"/>
                <a:cs typeface="DejaVu Sans"/>
              </a:rPr>
              <a:t>- </a:t>
            </a:r>
            <a:r>
              <a:rPr lang="en-US" sz="2200" b="1" dirty="0">
                <a:latin typeface="DejaVu Sans"/>
                <a:cs typeface="DejaVu Sans"/>
              </a:rPr>
              <a:t>Process to end a ﬁlibuster.  </a:t>
            </a:r>
            <a:r>
              <a:rPr lang="en-US" sz="2200" b="1" dirty="0">
                <a:latin typeface="DejaVu Serif"/>
                <a:cs typeface="DejaVu Sans"/>
              </a:rPr>
              <a:t>It </a:t>
            </a:r>
            <a:r>
              <a:rPr lang="en-US" sz="2200" b="1" dirty="0">
                <a:latin typeface="DejaVu Serif"/>
              </a:rPr>
              <a:t>takes 16 senators to ask for a cloture vote</a:t>
            </a:r>
            <a:endParaRPr lang="en-US" sz="2200" b="1" dirty="0">
              <a:latin typeface="DejaVu Serif"/>
              <a:cs typeface="DejaVu Sans"/>
            </a:endParaRPr>
          </a:p>
          <a:p>
            <a:pPr marL="1155700" lvl="2" indent="-229235">
              <a:lnSpc>
                <a:spcPct val="100000"/>
              </a:lnSpc>
              <a:spcBef>
                <a:spcPts val="500"/>
              </a:spcBef>
              <a:buFont typeface="Nimbus Sans L"/>
              <a:buChar char="•"/>
              <a:tabLst>
                <a:tab pos="1155065" algn="l"/>
                <a:tab pos="1155700" algn="l"/>
              </a:tabLst>
            </a:pPr>
            <a:r>
              <a:rPr lang="en-US" sz="2000" b="1" dirty="0">
                <a:latin typeface="DejaVu Sans"/>
                <a:cs typeface="DejaVu Sans"/>
              </a:rPr>
              <a:t>60</a:t>
            </a:r>
            <a:r>
              <a:rPr sz="2000" b="1" dirty="0">
                <a:latin typeface="DejaVu Sans"/>
                <a:cs typeface="DejaVu Sans"/>
              </a:rPr>
              <a:t> votes needed to end a ﬁlibuster</a:t>
            </a:r>
            <a:r>
              <a:rPr lang="en-US" sz="2000" b="1" dirty="0">
                <a:latin typeface="DejaVu Sans"/>
                <a:cs typeface="DejaVu Sans"/>
              </a:rPr>
              <a:t>= Cloture</a:t>
            </a:r>
            <a:endParaRPr sz="2000" dirty="0">
              <a:latin typeface="DejaVu Sans"/>
              <a:cs typeface="DejaVu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65830" y="1545762"/>
            <a:ext cx="2049190" cy="2369880"/>
          </a:xfrm>
        </p:spPr>
        <p:txBody>
          <a:bodyPr/>
          <a:lstStyle/>
          <a:p>
            <a:r>
              <a:rPr lang="en-US" sz="2200" b="1" dirty="0"/>
              <a:t>Explain how the structure, powers, and functions of both houses of Congress affect the policy-making process.</a:t>
            </a:r>
          </a:p>
        </p:txBody>
      </p:sp>
      <p:sp>
        <p:nvSpPr>
          <p:cNvPr id="9" name="TextBox 8">
            <a:extLst>
              <a:ext uri="{FF2B5EF4-FFF2-40B4-BE49-F238E27FC236}">
                <a16:creationId xmlns:a16="http://schemas.microsoft.com/office/drawing/2014/main" id="{CED87157-903E-4706-A761-DC721ADD0739}"/>
              </a:ext>
            </a:extLst>
          </p:cNvPr>
          <p:cNvSpPr txBox="1"/>
          <p:nvPr/>
        </p:nvSpPr>
        <p:spPr>
          <a:xfrm>
            <a:off x="0" y="5899"/>
            <a:ext cx="12191999" cy="461665"/>
          </a:xfrm>
          <a:prstGeom prst="rect">
            <a:avLst/>
          </a:prstGeom>
          <a:gradFill>
            <a:gsLst>
              <a:gs pos="42000">
                <a:schemeClr val="tx2">
                  <a:lumMod val="60000"/>
                  <a:lumOff val="40000"/>
                </a:schemeClr>
              </a:gs>
              <a:gs pos="92000">
                <a:schemeClr val="tx2">
                  <a:lumMod val="75000"/>
                </a:schemeClr>
              </a:gs>
              <a:gs pos="18000">
                <a:schemeClr val="tx2">
                  <a:lumMod val="40000"/>
                  <a:lumOff val="60000"/>
                </a:schemeClr>
              </a:gs>
            </a:gsLst>
            <a:lin ang="5400000" scaled="1"/>
          </a:gradFill>
          <a:ln>
            <a:solidFill>
              <a:schemeClr val="tx2">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TOPIC 2.2 </a:t>
            </a:r>
            <a:r>
              <a:rPr lang="en-US" sz="2400" b="1" dirty="0">
                <a:solidFill>
                  <a:schemeClr val="bg1"/>
                </a:solidFill>
              </a:rPr>
              <a:t>Structures, Powers, and Functions of Congress</a:t>
            </a:r>
            <a:endParaRPr kumimoji="0" lang="en-US" sz="2400" b="1" i="0" u="none" strike="noStrike" kern="1200" cap="none" spc="0" normalizeH="0" baseline="0" noProof="0" dirty="0">
              <a:ln>
                <a:noFill/>
              </a:ln>
              <a:solidFill>
                <a:schemeClr val="bg1"/>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EF3D62D-76D7-4B0F-BA1C-029A5AE12BC1}"/>
              </a:ext>
            </a:extLst>
          </p:cNvPr>
          <p:cNvSpPr txBox="1"/>
          <p:nvPr/>
        </p:nvSpPr>
        <p:spPr>
          <a:xfrm>
            <a:off x="-42354" y="533400"/>
            <a:ext cx="1216616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republican ideal in the U.S. is manifested in the structure and operation of the legislative branch.</a:t>
            </a: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flipH="1">
            <a:off x="2271880" y="1067146"/>
            <a:ext cx="9290" cy="5696991"/>
          </a:xfrm>
          <a:prstGeom prst="line">
            <a:avLst/>
          </a:prstGeom>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9FC7425D-D896-45AA-8CB1-7F75E83D7739}"/>
              </a:ext>
            </a:extLst>
          </p:cNvPr>
          <p:cNvSpPr txBox="1"/>
          <p:nvPr/>
        </p:nvSpPr>
        <p:spPr>
          <a:xfrm>
            <a:off x="2362200" y="1219200"/>
            <a:ext cx="9761613" cy="707886"/>
          </a:xfrm>
          <a:prstGeom prst="rect">
            <a:avLst/>
          </a:prstGeom>
          <a:noFill/>
        </p:spPr>
        <p:txBody>
          <a:bodyPr wrap="square">
            <a:spAutoFit/>
          </a:bodyPr>
          <a:lstStyle/>
          <a:p>
            <a:r>
              <a:rPr lang="en-US" sz="2000" b="1" dirty="0"/>
              <a:t>iii. When a bill passed by both chambers on the same topic has variation in its wording, a conference committee meets to reconcile those differences.</a:t>
            </a:r>
          </a:p>
        </p:txBody>
      </p:sp>
      <p:sp>
        <p:nvSpPr>
          <p:cNvPr id="8" name="TextBox 7">
            <a:extLst>
              <a:ext uri="{FF2B5EF4-FFF2-40B4-BE49-F238E27FC236}">
                <a16:creationId xmlns:a16="http://schemas.microsoft.com/office/drawing/2014/main" id="{F4623585-A7E4-F63B-7D68-DCF2C888277E}"/>
              </a:ext>
            </a:extLst>
          </p:cNvPr>
          <p:cNvSpPr txBox="1"/>
          <p:nvPr/>
        </p:nvSpPr>
        <p:spPr>
          <a:xfrm>
            <a:off x="2371490" y="1927785"/>
            <a:ext cx="9820509" cy="3477875"/>
          </a:xfrm>
          <a:prstGeom prst="rect">
            <a:avLst/>
          </a:prstGeom>
          <a:noFill/>
        </p:spPr>
        <p:txBody>
          <a:bodyPr wrap="square">
            <a:spAutoFit/>
          </a:bodyPr>
          <a:lstStyle/>
          <a:p>
            <a:r>
              <a:rPr lang="en-US" sz="2000" b="1" dirty="0"/>
              <a:t>Congress must generate a budget that addresses both mandatory and discretionary spending.</a:t>
            </a:r>
          </a:p>
          <a:p>
            <a:r>
              <a:rPr lang="en-US" sz="2000" b="1" dirty="0" err="1"/>
              <a:t>i</a:t>
            </a:r>
            <a:r>
              <a:rPr lang="en-US" sz="2000" b="1" dirty="0"/>
              <a:t>. Mandatory spending is required by law for entitlement programs such as Social Security, Medicare, and Medicaid.</a:t>
            </a:r>
          </a:p>
          <a:p>
            <a:r>
              <a:rPr lang="en-US" sz="2000" b="1" dirty="0"/>
              <a:t>ii. Discretionary spending is approved on an annual basis for defense spending, education, and  infrastructure. As entitlement costs grow, discretionary spending opportunities will decrease unless tax revenues increase, or the budget deficit increases.</a:t>
            </a:r>
          </a:p>
          <a:p>
            <a:endParaRPr lang="en-US" sz="2000" b="1" dirty="0"/>
          </a:p>
          <a:p>
            <a:r>
              <a:rPr lang="en-US" sz="2000" b="1" dirty="0"/>
              <a:t>Pork-barrel legislation (funding for a local project in a larger appropriation bill) and</a:t>
            </a:r>
          </a:p>
          <a:p>
            <a:r>
              <a:rPr lang="en-US" sz="2000" b="1" dirty="0"/>
              <a:t>logrolling (combining several pieces of legislation into one bill to secure enough votes</a:t>
            </a:r>
          </a:p>
          <a:p>
            <a:r>
              <a:rPr lang="en-US" sz="2000" b="1" dirty="0"/>
              <a:t>for passage) affect the legislative </a:t>
            </a:r>
            <a:r>
              <a:rPr lang="en-US" sz="2000" b="1"/>
              <a:t>process in both </a:t>
            </a:r>
            <a:r>
              <a:rPr lang="en-US" sz="2000" b="1" dirty="0"/>
              <a:t>chambers.</a:t>
            </a:r>
          </a:p>
        </p:txBody>
      </p:sp>
    </p:spTree>
    <p:extLst>
      <p:ext uri="{BB962C8B-B14F-4D97-AF65-F5344CB8AC3E}">
        <p14:creationId xmlns:p14="http://schemas.microsoft.com/office/powerpoint/2010/main" val="2841846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5E3E2"/>
          </a:solidFill>
        </p:spPr>
        <p:txBody>
          <a:bodyPr wrap="square" lIns="0" tIns="0" rIns="0" bIns="0" rtlCol="0"/>
          <a:lstStyle/>
          <a:p>
            <a:endParaRPr dirty="0"/>
          </a:p>
        </p:txBody>
      </p:sp>
      <p:sp>
        <p:nvSpPr>
          <p:cNvPr id="3" name="object 3"/>
          <p:cNvSpPr txBox="1">
            <a:spLocks noGrp="1"/>
          </p:cNvSpPr>
          <p:nvPr>
            <p:ph type="title"/>
          </p:nvPr>
        </p:nvSpPr>
        <p:spPr>
          <a:xfrm>
            <a:off x="0" y="57892"/>
            <a:ext cx="8316184" cy="505267"/>
          </a:xfrm>
          <a:prstGeom prst="rect">
            <a:avLst/>
          </a:prstGeom>
        </p:spPr>
        <p:txBody>
          <a:bodyPr vert="horz" wrap="square" lIns="0" tIns="12700" rIns="0" bIns="0" rtlCol="0">
            <a:spAutoFit/>
          </a:bodyPr>
          <a:lstStyle/>
          <a:p>
            <a:pPr marL="12700" algn="l">
              <a:lnSpc>
                <a:spcPct val="100000"/>
              </a:lnSpc>
              <a:spcBef>
                <a:spcPts val="100"/>
              </a:spcBef>
            </a:pPr>
            <a:r>
              <a:rPr sz="3200" dirty="0"/>
              <a:t>THE BILL PROCESS: SENATE</a:t>
            </a:r>
          </a:p>
        </p:txBody>
      </p:sp>
      <p:sp>
        <p:nvSpPr>
          <p:cNvPr id="4" name="object 4"/>
          <p:cNvSpPr txBox="1"/>
          <p:nvPr/>
        </p:nvSpPr>
        <p:spPr>
          <a:xfrm>
            <a:off x="0" y="685621"/>
            <a:ext cx="6476998" cy="5486758"/>
          </a:xfrm>
          <a:prstGeom prst="rect">
            <a:avLst/>
          </a:prstGeom>
        </p:spPr>
        <p:txBody>
          <a:bodyPr vert="horz" wrap="square" lIns="0" tIns="104775" rIns="0" bIns="0" rtlCol="0">
            <a:spAutoFit/>
          </a:bodyPr>
          <a:lstStyle/>
          <a:p>
            <a:pPr marL="755650" lvl="1" indent="-285750">
              <a:lnSpc>
                <a:spcPct val="100000"/>
              </a:lnSpc>
              <a:spcBef>
                <a:spcPts val="565"/>
              </a:spcBef>
              <a:buFont typeface="Nimbus Sans L"/>
              <a:buChar char="–"/>
              <a:tabLst>
                <a:tab pos="755650" algn="l"/>
              </a:tabLst>
            </a:pPr>
            <a:r>
              <a:rPr sz="2600" b="1" dirty="0">
                <a:solidFill>
                  <a:srgbClr val="FF0000"/>
                </a:solidFill>
                <a:latin typeface="+mj-lt"/>
                <a:cs typeface="DejaVu Sans"/>
              </a:rPr>
              <a:t>Filibuster</a:t>
            </a:r>
            <a:r>
              <a:rPr lang="en-US" sz="2600" b="1" dirty="0">
                <a:latin typeface="+mj-lt"/>
                <a:cs typeface="DejaVu Sans"/>
              </a:rPr>
              <a:t>, </a:t>
            </a:r>
            <a:r>
              <a:rPr lang="en-US" sz="2600" b="1" dirty="0">
                <a:solidFill>
                  <a:srgbClr val="FF0000"/>
                </a:solidFill>
                <a:latin typeface="+mj-lt"/>
                <a:cs typeface="DejaVu Sans"/>
              </a:rPr>
              <a:t>not in the Constitution</a:t>
            </a:r>
            <a:r>
              <a:rPr lang="en-US" sz="2600" b="1" dirty="0">
                <a:latin typeface="+mj-lt"/>
                <a:cs typeface="DejaVu Sans"/>
              </a:rPr>
              <a:t>. It is a </a:t>
            </a:r>
            <a:r>
              <a:rPr lang="en-US" sz="2600" b="1" dirty="0">
                <a:solidFill>
                  <a:srgbClr val="FF0000"/>
                </a:solidFill>
                <a:latin typeface="+mj-lt"/>
                <a:cs typeface="DejaVu Sans"/>
              </a:rPr>
              <a:t>Senate Rule ONLY</a:t>
            </a:r>
            <a:endParaRPr sz="2600" dirty="0">
              <a:solidFill>
                <a:srgbClr val="FF0000"/>
              </a:solidFill>
              <a:latin typeface="+mj-lt"/>
              <a:cs typeface="DejaVu Sans"/>
            </a:endParaRPr>
          </a:p>
          <a:p>
            <a:pPr marL="1155700" lvl="2" indent="-229235">
              <a:lnSpc>
                <a:spcPct val="100000"/>
              </a:lnSpc>
              <a:spcBef>
                <a:spcPts val="525"/>
              </a:spcBef>
              <a:buFont typeface="Nimbus Sans L"/>
              <a:buChar char="•"/>
              <a:tabLst>
                <a:tab pos="1155065" algn="l"/>
                <a:tab pos="1155700" algn="l"/>
              </a:tabLst>
            </a:pPr>
            <a:r>
              <a:rPr sz="2600" b="1" dirty="0">
                <a:latin typeface="+mj-lt"/>
                <a:cs typeface="DejaVu Sans"/>
              </a:rPr>
              <a:t>Delay or prevent action on a bill by using long speeches/unlimited debate to “talk a bill to death”</a:t>
            </a:r>
            <a:r>
              <a:rPr lang="en-US" sz="2600" b="1" dirty="0">
                <a:latin typeface="+mj-lt"/>
                <a:cs typeface="DejaVu Sans"/>
              </a:rPr>
              <a:t>, used by </a:t>
            </a:r>
            <a:r>
              <a:rPr lang="en-US" sz="2600" b="1" dirty="0">
                <a:solidFill>
                  <a:srgbClr val="FF0000"/>
                </a:solidFill>
                <a:latin typeface="+mj-lt"/>
                <a:cs typeface="DejaVu Sans"/>
              </a:rPr>
              <a:t>minority</a:t>
            </a:r>
            <a:r>
              <a:rPr lang="en-US" sz="2600" b="1" dirty="0">
                <a:latin typeface="+mj-lt"/>
                <a:cs typeface="DejaVu Sans"/>
              </a:rPr>
              <a:t> party to stop a bill.  </a:t>
            </a:r>
            <a:r>
              <a:rPr lang="en-US" sz="2600" b="1" dirty="0">
                <a:solidFill>
                  <a:srgbClr val="0070C0"/>
                </a:solidFill>
                <a:latin typeface="+mj-lt"/>
                <a:cs typeface="DejaVu Sans"/>
              </a:rPr>
              <a:t>Minority does not have the votes to vote a bill out of existence.  </a:t>
            </a:r>
            <a:endParaRPr sz="2600" dirty="0">
              <a:solidFill>
                <a:srgbClr val="0070C0"/>
              </a:solidFill>
              <a:latin typeface="+mj-lt"/>
              <a:cs typeface="DejaVu Sans"/>
            </a:endParaRPr>
          </a:p>
          <a:p>
            <a:pPr marL="1155700" lvl="2" indent="-229235">
              <a:lnSpc>
                <a:spcPct val="100000"/>
              </a:lnSpc>
              <a:spcBef>
                <a:spcPts val="400"/>
              </a:spcBef>
              <a:buFont typeface="Nimbus Sans L"/>
              <a:buChar char="•"/>
              <a:tabLst>
                <a:tab pos="1155065" algn="l"/>
                <a:tab pos="1155700" algn="l"/>
              </a:tabLst>
            </a:pPr>
            <a:r>
              <a:rPr sz="2600" b="1" dirty="0">
                <a:latin typeface="+mj-lt"/>
                <a:cs typeface="DejaVu Sans"/>
              </a:rPr>
              <a:t>So eﬀective, most bills now need 60 votes…why?</a:t>
            </a:r>
            <a:endParaRPr sz="2600" dirty="0">
              <a:latin typeface="+mj-lt"/>
              <a:cs typeface="DejaVu Sans"/>
            </a:endParaRPr>
          </a:p>
          <a:p>
            <a:r>
              <a:rPr sz="2600" b="1" dirty="0">
                <a:solidFill>
                  <a:srgbClr val="FF0000"/>
                </a:solidFill>
                <a:latin typeface="+mj-lt"/>
                <a:cs typeface="DejaVu Sans"/>
              </a:rPr>
              <a:t>Cloture</a:t>
            </a:r>
            <a:r>
              <a:rPr lang="en-US" sz="2600" b="1" dirty="0">
                <a:latin typeface="+mj-lt"/>
                <a:cs typeface="DejaVu Sans"/>
              </a:rPr>
              <a:t>- Process to end a ﬁlibuster.  It </a:t>
            </a:r>
            <a:r>
              <a:rPr lang="en-US" sz="2600" b="1" dirty="0">
                <a:latin typeface="+mj-lt"/>
              </a:rPr>
              <a:t>takes 16 senators to ask for a cloture vote</a:t>
            </a:r>
            <a:endParaRPr lang="en-US" sz="2600" b="1" dirty="0">
              <a:latin typeface="+mj-lt"/>
              <a:cs typeface="DejaVu Sans"/>
            </a:endParaRPr>
          </a:p>
          <a:p>
            <a:pPr marL="1155700" lvl="2" indent="-229235">
              <a:lnSpc>
                <a:spcPct val="100000"/>
              </a:lnSpc>
              <a:spcBef>
                <a:spcPts val="500"/>
              </a:spcBef>
              <a:buFont typeface="Nimbus Sans L"/>
              <a:buChar char="•"/>
              <a:tabLst>
                <a:tab pos="1155065" algn="l"/>
                <a:tab pos="1155700" algn="l"/>
              </a:tabLst>
            </a:pPr>
            <a:r>
              <a:rPr lang="en-US" sz="2600" b="1" dirty="0">
                <a:latin typeface="+mj-lt"/>
                <a:cs typeface="DejaVu Sans"/>
              </a:rPr>
              <a:t>60</a:t>
            </a:r>
            <a:r>
              <a:rPr sz="2600" b="1" dirty="0">
                <a:latin typeface="+mj-lt"/>
                <a:cs typeface="DejaVu Sans"/>
              </a:rPr>
              <a:t> votes needed to end a ﬁlibuster</a:t>
            </a:r>
            <a:endParaRPr sz="2600" dirty="0">
              <a:latin typeface="+mj-lt"/>
              <a:cs typeface="DejaVu Sans"/>
            </a:endParaRPr>
          </a:p>
        </p:txBody>
      </p:sp>
      <p:pic>
        <p:nvPicPr>
          <p:cNvPr id="5" name="Picture 4">
            <a:extLst>
              <a:ext uri="{FF2B5EF4-FFF2-40B4-BE49-F238E27FC236}">
                <a16:creationId xmlns:a16="http://schemas.microsoft.com/office/drawing/2014/main" id="{4CC0FA0A-29DD-471A-BDDE-4F756063A3EC}"/>
              </a:ext>
            </a:extLst>
          </p:cNvPr>
          <p:cNvPicPr>
            <a:picLocks noChangeAspect="1"/>
          </p:cNvPicPr>
          <p:nvPr/>
        </p:nvPicPr>
        <p:blipFill>
          <a:blip r:embed="rId2"/>
          <a:stretch>
            <a:fillRect/>
          </a:stretch>
        </p:blipFill>
        <p:spPr>
          <a:xfrm>
            <a:off x="6618514" y="497938"/>
            <a:ext cx="5279571" cy="2771775"/>
          </a:xfrm>
          <a:prstGeom prst="rect">
            <a:avLst/>
          </a:prstGeom>
        </p:spPr>
      </p:pic>
      <p:sp>
        <p:nvSpPr>
          <p:cNvPr id="6" name="TextBox 5">
            <a:extLst>
              <a:ext uri="{FF2B5EF4-FFF2-40B4-BE49-F238E27FC236}">
                <a16:creationId xmlns:a16="http://schemas.microsoft.com/office/drawing/2014/main" id="{759CC518-DD0A-4194-9409-FA9F6F546AC2}"/>
              </a:ext>
            </a:extLst>
          </p:cNvPr>
          <p:cNvSpPr txBox="1"/>
          <p:nvPr/>
        </p:nvSpPr>
        <p:spPr>
          <a:xfrm>
            <a:off x="6476998" y="3277043"/>
            <a:ext cx="5562601" cy="1600438"/>
          </a:xfrm>
          <a:prstGeom prst="rect">
            <a:avLst/>
          </a:prstGeom>
          <a:noFill/>
        </p:spPr>
        <p:txBody>
          <a:bodyPr wrap="square" rtlCol="0">
            <a:spAutoFit/>
          </a:bodyPr>
          <a:lstStyle/>
          <a:p>
            <a:r>
              <a:rPr lang="en-US" sz="2000" dirty="0"/>
              <a:t>Senators rest on cots set up in the old Supreme Court chamber during the filibuster that attempted to prevent passage of the Civil Rights Act of 1957.</a:t>
            </a:r>
          </a:p>
          <a:p>
            <a:r>
              <a:rPr lang="en-US" sz="2000" dirty="0"/>
              <a:t> </a:t>
            </a:r>
          </a:p>
          <a:p>
            <a:r>
              <a:rPr lang="en-US" b="1" i="1" dirty="0">
                <a:latin typeface="Garamond" panose="02020404030301010803" pitchFamily="18" charset="0"/>
              </a:rPr>
              <a:t>Why is a filibuster an effective way to kill legislation? </a:t>
            </a:r>
          </a:p>
        </p:txBody>
      </p:sp>
    </p:spTree>
    <p:extLst>
      <p:ext uri="{BB962C8B-B14F-4D97-AF65-F5344CB8AC3E}">
        <p14:creationId xmlns:p14="http://schemas.microsoft.com/office/powerpoint/2010/main" val="2708754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332"/>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5E3E2"/>
          </a:solidFill>
        </p:spPr>
        <p:txBody>
          <a:bodyPr wrap="square" lIns="0" tIns="0" rIns="0" bIns="0" rtlCol="0"/>
          <a:lstStyle/>
          <a:p>
            <a:endParaRPr lang="en-US" dirty="0"/>
          </a:p>
        </p:txBody>
      </p:sp>
      <p:sp>
        <p:nvSpPr>
          <p:cNvPr id="3" name="object 3"/>
          <p:cNvSpPr txBox="1">
            <a:spLocks noGrp="1"/>
          </p:cNvSpPr>
          <p:nvPr>
            <p:ph type="title"/>
          </p:nvPr>
        </p:nvSpPr>
        <p:spPr>
          <a:xfrm>
            <a:off x="1219200" y="-19015"/>
            <a:ext cx="8316184" cy="382156"/>
          </a:xfrm>
          <a:prstGeom prst="rect">
            <a:avLst/>
          </a:prstGeom>
        </p:spPr>
        <p:txBody>
          <a:bodyPr vert="horz" wrap="square" lIns="0" tIns="12700" rIns="0" bIns="0" rtlCol="0">
            <a:spAutoFit/>
          </a:bodyPr>
          <a:lstStyle/>
          <a:p>
            <a:pPr marL="12700" algn="ctr">
              <a:lnSpc>
                <a:spcPct val="100000"/>
              </a:lnSpc>
              <a:spcBef>
                <a:spcPts val="100"/>
              </a:spcBef>
            </a:pPr>
            <a:r>
              <a:rPr sz="2400" dirty="0"/>
              <a:t>THE BILL PROCESS: SENATE</a:t>
            </a:r>
            <a:r>
              <a:rPr lang="en-US" sz="2400" dirty="0"/>
              <a:t> Filibuster</a:t>
            </a:r>
            <a:endParaRPr sz="2400" dirty="0"/>
          </a:p>
        </p:txBody>
      </p:sp>
      <p:sp>
        <p:nvSpPr>
          <p:cNvPr id="7" name="TextBox 6">
            <a:extLst>
              <a:ext uri="{FF2B5EF4-FFF2-40B4-BE49-F238E27FC236}">
                <a16:creationId xmlns:a16="http://schemas.microsoft.com/office/drawing/2014/main" id="{5EF08B61-60B0-4296-8055-EB1AFE67B92F}"/>
              </a:ext>
            </a:extLst>
          </p:cNvPr>
          <p:cNvSpPr txBox="1"/>
          <p:nvPr/>
        </p:nvSpPr>
        <p:spPr>
          <a:xfrm>
            <a:off x="36095" y="6175268"/>
            <a:ext cx="12119810" cy="646331"/>
          </a:xfrm>
          <a:prstGeom prst="rect">
            <a:avLst/>
          </a:prstGeom>
          <a:noFill/>
        </p:spPr>
        <p:txBody>
          <a:bodyPr wrap="square" rtlCol="0">
            <a:spAutoFit/>
          </a:bodyPr>
          <a:lstStyle/>
          <a:p>
            <a:r>
              <a:rPr lang="en-US" b="1" dirty="0"/>
              <a:t>grist for/to one's mill</a:t>
            </a:r>
            <a:r>
              <a:rPr lang="en-US" dirty="0"/>
              <a:t>, something employed to one's profit or advantage, especially something seemingly unpromising: </a:t>
            </a:r>
            <a:r>
              <a:rPr lang="en-US" i="1" dirty="0"/>
              <a:t>Every delay was so much more grist for her mill.</a:t>
            </a:r>
            <a:endParaRPr lang="en-US" dirty="0"/>
          </a:p>
        </p:txBody>
      </p:sp>
      <p:sp>
        <p:nvSpPr>
          <p:cNvPr id="9" name="TextBox 8">
            <a:extLst>
              <a:ext uri="{FF2B5EF4-FFF2-40B4-BE49-F238E27FC236}">
                <a16:creationId xmlns:a16="http://schemas.microsoft.com/office/drawing/2014/main" id="{4BAB4A88-D9A5-C763-E434-B1375CDDBB30}"/>
              </a:ext>
            </a:extLst>
          </p:cNvPr>
          <p:cNvSpPr txBox="1"/>
          <p:nvPr/>
        </p:nvSpPr>
        <p:spPr>
          <a:xfrm>
            <a:off x="8973831" y="6525284"/>
            <a:ext cx="3125343" cy="307777"/>
          </a:xfrm>
          <a:prstGeom prst="rect">
            <a:avLst/>
          </a:prstGeom>
          <a:noFill/>
        </p:spPr>
        <p:txBody>
          <a:bodyPr wrap="none" rtlCol="0">
            <a:spAutoFit/>
          </a:bodyPr>
          <a:lstStyle/>
          <a:p>
            <a:r>
              <a:rPr lang="en-US" sz="1400" i="1" dirty="0"/>
              <a:t>Magruder’s American Gov 2009, pg. 352</a:t>
            </a:r>
          </a:p>
        </p:txBody>
      </p:sp>
      <p:sp>
        <p:nvSpPr>
          <p:cNvPr id="13" name="TextBox 12">
            <a:extLst>
              <a:ext uri="{FF2B5EF4-FFF2-40B4-BE49-F238E27FC236}">
                <a16:creationId xmlns:a16="http://schemas.microsoft.com/office/drawing/2014/main" id="{B0448954-4D26-628E-6304-79BF0A474F95}"/>
              </a:ext>
            </a:extLst>
          </p:cNvPr>
          <p:cNvSpPr txBox="1"/>
          <p:nvPr/>
        </p:nvSpPr>
        <p:spPr>
          <a:xfrm>
            <a:off x="25011" y="399488"/>
            <a:ext cx="12003504" cy="6001643"/>
          </a:xfrm>
          <a:prstGeom prst="rect">
            <a:avLst/>
          </a:prstGeom>
          <a:noFill/>
        </p:spPr>
        <p:txBody>
          <a:bodyPr wrap="square">
            <a:spAutoFit/>
          </a:bodyPr>
          <a:lstStyle/>
          <a:p>
            <a:r>
              <a:rPr lang="en-US" sz="2400" b="1" dirty="0">
                <a:solidFill>
                  <a:srgbClr val="FF0000"/>
                </a:solidFill>
                <a:latin typeface="+mj-lt"/>
                <a:cs typeface="DejaVu Sans"/>
              </a:rPr>
              <a:t>Talking</a:t>
            </a:r>
            <a:r>
              <a:rPr lang="en-US" sz="2400" b="1" dirty="0">
                <a:latin typeface="+mj-lt"/>
                <a:cs typeface="DejaVu Sans"/>
              </a:rPr>
              <a:t> more </a:t>
            </a:r>
            <a:r>
              <a:rPr lang="en-US" sz="2400" b="1" dirty="0">
                <a:solidFill>
                  <a:srgbClr val="FF0000"/>
                </a:solidFill>
                <a:latin typeface="+mj-lt"/>
                <a:cs typeface="DejaVu Sans"/>
              </a:rPr>
              <a:t>talk</a:t>
            </a:r>
            <a:r>
              <a:rPr lang="en-US" sz="2400" b="1" dirty="0">
                <a:latin typeface="+mj-lt"/>
                <a:cs typeface="DejaVu Sans"/>
              </a:rPr>
              <a:t> is the </a:t>
            </a:r>
            <a:r>
              <a:rPr lang="en-US" sz="2400" b="1" dirty="0">
                <a:solidFill>
                  <a:srgbClr val="FF0000"/>
                </a:solidFill>
                <a:latin typeface="+mj-lt"/>
                <a:cs typeface="DejaVu Sans"/>
              </a:rPr>
              <a:t>filibusters</a:t>
            </a:r>
            <a:r>
              <a:rPr lang="en-US" sz="2400" b="1" dirty="0">
                <a:latin typeface="+mj-lt"/>
                <a:cs typeface="DejaVu Sans"/>
              </a:rPr>
              <a:t> major weapon. In addition, senators may use time killing motions, quorum calls, another parliamentary maneuvers. Indeed, anything to delay or obstruct is </a:t>
            </a:r>
            <a:r>
              <a:rPr lang="en-US" sz="2400" b="1" dirty="0">
                <a:solidFill>
                  <a:srgbClr val="FF0000"/>
                </a:solidFill>
                <a:latin typeface="+mj-lt"/>
                <a:cs typeface="DejaVu Sans"/>
              </a:rPr>
              <a:t>grist (to profit or gain from)</a:t>
            </a:r>
            <a:r>
              <a:rPr lang="en-US" sz="2400" b="1" dirty="0">
                <a:latin typeface="+mj-lt"/>
                <a:cs typeface="DejaVu Sans"/>
              </a:rPr>
              <a:t> for the </a:t>
            </a:r>
            <a:r>
              <a:rPr lang="en-US" sz="2400" b="1" dirty="0">
                <a:solidFill>
                  <a:srgbClr val="FF0000"/>
                </a:solidFill>
                <a:latin typeface="+mj-lt"/>
                <a:cs typeface="DejaVu Sans"/>
              </a:rPr>
              <a:t>minority's</a:t>
            </a:r>
            <a:r>
              <a:rPr lang="en-US" sz="2400" b="1" dirty="0">
                <a:latin typeface="+mj-lt"/>
                <a:cs typeface="DejaVu Sans"/>
              </a:rPr>
              <a:t> mill as it works to </a:t>
            </a:r>
            <a:r>
              <a:rPr lang="en-US" sz="2400" b="1" dirty="0">
                <a:solidFill>
                  <a:srgbClr val="FF0000"/>
                </a:solidFill>
                <a:latin typeface="+mj-lt"/>
                <a:cs typeface="DejaVu Sans"/>
              </a:rPr>
              <a:t>block a bill </a:t>
            </a:r>
            <a:r>
              <a:rPr lang="en-US" sz="2400" b="1" dirty="0">
                <a:latin typeface="+mj-lt"/>
                <a:cs typeface="DejaVu Sans"/>
              </a:rPr>
              <a:t>that will </a:t>
            </a:r>
            <a:r>
              <a:rPr lang="en-US" sz="2400" b="1" dirty="0">
                <a:solidFill>
                  <a:srgbClr val="FF0000"/>
                </a:solidFill>
                <a:latin typeface="+mj-lt"/>
                <a:cs typeface="DejaVu Sans"/>
              </a:rPr>
              <a:t>very likely pass if brought to a vote.</a:t>
            </a:r>
          </a:p>
          <a:p>
            <a:endParaRPr lang="en-US" sz="2400" b="1" dirty="0">
              <a:solidFill>
                <a:srgbClr val="FF0000"/>
              </a:solidFill>
              <a:latin typeface="+mj-lt"/>
              <a:cs typeface="DejaVu Sans"/>
            </a:endParaRPr>
          </a:p>
          <a:p>
            <a:endParaRPr lang="en-US" sz="2400" b="1" dirty="0">
              <a:solidFill>
                <a:srgbClr val="FF0000"/>
              </a:solidFill>
              <a:latin typeface="+mj-lt"/>
              <a:cs typeface="DejaVu Sans"/>
            </a:endParaRPr>
          </a:p>
          <a:p>
            <a:endParaRPr lang="en-US" sz="2400" b="1" dirty="0">
              <a:solidFill>
                <a:srgbClr val="FF0000"/>
              </a:solidFill>
              <a:latin typeface="+mj-lt"/>
              <a:cs typeface="DejaVu Sans"/>
            </a:endParaRPr>
          </a:p>
          <a:p>
            <a:endParaRPr lang="en-US" sz="2400" b="1" dirty="0">
              <a:solidFill>
                <a:srgbClr val="FF0000"/>
              </a:solidFill>
              <a:latin typeface="+mj-lt"/>
              <a:cs typeface="DejaVu Sans"/>
            </a:endParaRPr>
          </a:p>
          <a:p>
            <a:endParaRPr lang="en-US" sz="2400" b="1" dirty="0"/>
          </a:p>
          <a:p>
            <a:r>
              <a:rPr lang="en-US" sz="2400" b="1" dirty="0"/>
              <a:t>The Senate often tries to </a:t>
            </a:r>
            <a:r>
              <a:rPr lang="en-US" sz="2400" b="1"/>
              <a:t>beat off </a:t>
            </a:r>
            <a:r>
              <a:rPr lang="en-US" sz="2400" b="1" dirty="0"/>
              <a:t>a filibuster with lengthy, even day-and-night, sessions to wear down the participants. At times, some little-observed rules are strictly enforced. Among them are the requirements that senators stand not sit, lean on their desks, or walk about as they speak and that they not use unparliamentary language on the floor. These countermeasures seldom work.</a:t>
            </a:r>
          </a:p>
          <a:p>
            <a:endParaRPr lang="en-US" sz="2400" b="1" dirty="0"/>
          </a:p>
          <a:p>
            <a:endParaRPr lang="en-US" sz="2400" b="1" dirty="0"/>
          </a:p>
        </p:txBody>
      </p:sp>
      <p:sp>
        <p:nvSpPr>
          <p:cNvPr id="17" name="TextBox 16">
            <a:extLst>
              <a:ext uri="{FF2B5EF4-FFF2-40B4-BE49-F238E27FC236}">
                <a16:creationId xmlns:a16="http://schemas.microsoft.com/office/drawing/2014/main" id="{5443A40D-C5EC-6A5C-A45E-4FEE47B42041}"/>
              </a:ext>
            </a:extLst>
          </p:cNvPr>
          <p:cNvSpPr txBox="1"/>
          <p:nvPr/>
        </p:nvSpPr>
        <p:spPr>
          <a:xfrm>
            <a:off x="25011" y="2057400"/>
            <a:ext cx="12268200" cy="1569660"/>
          </a:xfrm>
          <a:prstGeom prst="rect">
            <a:avLst/>
          </a:prstGeom>
          <a:noFill/>
        </p:spPr>
        <p:txBody>
          <a:bodyPr wrap="square">
            <a:spAutoFit/>
          </a:bodyPr>
          <a:lstStyle/>
          <a:p>
            <a:r>
              <a:rPr lang="en-US" sz="2400" b="1" dirty="0"/>
              <a:t>Nearly all filibusters are team efforts, with a number of senators taking turns on the floor, relieving one another as they monopolize the Senates time.</a:t>
            </a:r>
          </a:p>
          <a:p>
            <a:r>
              <a:rPr lang="en-US" sz="2400" b="1" dirty="0"/>
              <a:t>Just the threat of a filibuster has resulted in the Senates failure to consider a number of bills and the amending of many others.</a:t>
            </a:r>
          </a:p>
        </p:txBody>
      </p:sp>
    </p:spTree>
    <p:extLst>
      <p:ext uri="{BB962C8B-B14F-4D97-AF65-F5344CB8AC3E}">
        <p14:creationId xmlns:p14="http://schemas.microsoft.com/office/powerpoint/2010/main" val="163139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5E3E2"/>
          </a:solidFill>
        </p:spPr>
        <p:txBody>
          <a:bodyPr wrap="square" lIns="0" tIns="0" rIns="0" bIns="0" rtlCol="0"/>
          <a:lstStyle/>
          <a:p>
            <a:endParaRPr dirty="0"/>
          </a:p>
        </p:txBody>
      </p:sp>
      <p:sp>
        <p:nvSpPr>
          <p:cNvPr id="3" name="object 3"/>
          <p:cNvSpPr txBox="1">
            <a:spLocks noGrp="1"/>
          </p:cNvSpPr>
          <p:nvPr>
            <p:ph type="title"/>
          </p:nvPr>
        </p:nvSpPr>
        <p:spPr>
          <a:xfrm>
            <a:off x="1219200" y="75044"/>
            <a:ext cx="8316184" cy="382156"/>
          </a:xfrm>
          <a:prstGeom prst="rect">
            <a:avLst/>
          </a:prstGeom>
        </p:spPr>
        <p:txBody>
          <a:bodyPr vert="horz" wrap="square" lIns="0" tIns="12700" rIns="0" bIns="0" rtlCol="0">
            <a:spAutoFit/>
          </a:bodyPr>
          <a:lstStyle/>
          <a:p>
            <a:pPr marL="12700" algn="ctr">
              <a:lnSpc>
                <a:spcPct val="100000"/>
              </a:lnSpc>
              <a:spcBef>
                <a:spcPts val="100"/>
              </a:spcBef>
            </a:pPr>
            <a:r>
              <a:rPr sz="2400" dirty="0"/>
              <a:t>THE BILL PROCESS: SENATE</a:t>
            </a:r>
            <a:r>
              <a:rPr lang="en-US" sz="2400" dirty="0"/>
              <a:t> Filibuster</a:t>
            </a:r>
            <a:endParaRPr sz="2400" dirty="0"/>
          </a:p>
        </p:txBody>
      </p:sp>
      <p:pic>
        <p:nvPicPr>
          <p:cNvPr id="5" name="Picture 4">
            <a:extLst>
              <a:ext uri="{FF2B5EF4-FFF2-40B4-BE49-F238E27FC236}">
                <a16:creationId xmlns:a16="http://schemas.microsoft.com/office/drawing/2014/main" id="{4CC0FA0A-29DD-471A-BDDE-4F756063A3EC}"/>
              </a:ext>
            </a:extLst>
          </p:cNvPr>
          <p:cNvPicPr>
            <a:picLocks noChangeAspect="1"/>
          </p:cNvPicPr>
          <p:nvPr/>
        </p:nvPicPr>
        <p:blipFill>
          <a:blip r:embed="rId2"/>
          <a:stretch>
            <a:fillRect/>
          </a:stretch>
        </p:blipFill>
        <p:spPr>
          <a:xfrm>
            <a:off x="5691429" y="706246"/>
            <a:ext cx="6271971" cy="3256154"/>
          </a:xfrm>
          <a:prstGeom prst="rect">
            <a:avLst/>
          </a:prstGeom>
        </p:spPr>
      </p:pic>
      <p:sp>
        <p:nvSpPr>
          <p:cNvPr id="6" name="TextBox 5">
            <a:extLst>
              <a:ext uri="{FF2B5EF4-FFF2-40B4-BE49-F238E27FC236}">
                <a16:creationId xmlns:a16="http://schemas.microsoft.com/office/drawing/2014/main" id="{759CC518-DD0A-4194-9409-FA9F6F546AC2}"/>
              </a:ext>
            </a:extLst>
          </p:cNvPr>
          <p:cNvSpPr txBox="1"/>
          <p:nvPr/>
        </p:nvSpPr>
        <p:spPr>
          <a:xfrm>
            <a:off x="5691430" y="4013537"/>
            <a:ext cx="6206656" cy="1015663"/>
          </a:xfrm>
          <a:prstGeom prst="rect">
            <a:avLst/>
          </a:prstGeom>
          <a:noFill/>
        </p:spPr>
        <p:txBody>
          <a:bodyPr wrap="square" rtlCol="0">
            <a:spAutoFit/>
          </a:bodyPr>
          <a:lstStyle/>
          <a:p>
            <a:r>
              <a:rPr lang="en-US" sz="2000" dirty="0"/>
              <a:t>Senators rest on cots set up in the old Supreme Court chamber during the filibuster that attempted to prevent passage of the Civil Rights Act of 1957.</a:t>
            </a:r>
          </a:p>
        </p:txBody>
      </p:sp>
      <p:sp>
        <p:nvSpPr>
          <p:cNvPr id="8" name="TextBox 7">
            <a:extLst>
              <a:ext uri="{FF2B5EF4-FFF2-40B4-BE49-F238E27FC236}">
                <a16:creationId xmlns:a16="http://schemas.microsoft.com/office/drawing/2014/main" id="{B31FE87B-32D3-4467-A944-E9886976CE19}"/>
              </a:ext>
            </a:extLst>
          </p:cNvPr>
          <p:cNvSpPr txBox="1"/>
          <p:nvPr/>
        </p:nvSpPr>
        <p:spPr>
          <a:xfrm>
            <a:off x="117942" y="542188"/>
            <a:ext cx="5455545" cy="4031873"/>
          </a:xfrm>
          <a:prstGeom prst="rect">
            <a:avLst/>
          </a:prstGeom>
          <a:noFill/>
        </p:spPr>
        <p:txBody>
          <a:bodyPr wrap="square" rtlCol="0">
            <a:spAutoFit/>
          </a:bodyPr>
          <a:lstStyle/>
          <a:p>
            <a:r>
              <a:rPr lang="en-US" sz="2800" b="1" dirty="0"/>
              <a:t>Record Filibusters </a:t>
            </a:r>
          </a:p>
          <a:p>
            <a:endParaRPr lang="en-US" sz="2800" b="1" dirty="0"/>
          </a:p>
          <a:p>
            <a:r>
              <a:rPr lang="en-US" sz="2000" b="1" dirty="0"/>
              <a:t>Senator Huey long spoke for more than 15 hours in 1935. He stalled by reading from the Washington telephone directory and giving his colleagues his recipe for pot-licker, corn bread and turnip greens.</a:t>
            </a:r>
          </a:p>
          <a:p>
            <a:endParaRPr lang="en-US" sz="2000" b="1" dirty="0"/>
          </a:p>
          <a:p>
            <a:r>
              <a:rPr lang="en-US" sz="2000" b="1" dirty="0"/>
              <a:t>Senator Strom Thurmond set the record filibuster he held the floor for 24 hours and 18 minutes in an unsuccessful, one person effort against what later became the Civil Rights Act of 1957 </a:t>
            </a:r>
          </a:p>
        </p:txBody>
      </p:sp>
      <p:sp>
        <p:nvSpPr>
          <p:cNvPr id="9" name="TextBox 8">
            <a:extLst>
              <a:ext uri="{FF2B5EF4-FFF2-40B4-BE49-F238E27FC236}">
                <a16:creationId xmlns:a16="http://schemas.microsoft.com/office/drawing/2014/main" id="{4BAB4A88-D9A5-C763-E434-B1375CDDBB30}"/>
              </a:ext>
            </a:extLst>
          </p:cNvPr>
          <p:cNvSpPr txBox="1"/>
          <p:nvPr/>
        </p:nvSpPr>
        <p:spPr>
          <a:xfrm>
            <a:off x="8973831" y="6525284"/>
            <a:ext cx="3125343" cy="307777"/>
          </a:xfrm>
          <a:prstGeom prst="rect">
            <a:avLst/>
          </a:prstGeom>
          <a:noFill/>
        </p:spPr>
        <p:txBody>
          <a:bodyPr wrap="none" rtlCol="0">
            <a:spAutoFit/>
          </a:bodyPr>
          <a:lstStyle/>
          <a:p>
            <a:r>
              <a:rPr lang="en-US" sz="1400" i="1" dirty="0"/>
              <a:t>Magruder’s American Gov 2009, pg. 352</a:t>
            </a:r>
          </a:p>
        </p:txBody>
      </p:sp>
      <p:sp>
        <p:nvSpPr>
          <p:cNvPr id="11" name="TextBox 10">
            <a:extLst>
              <a:ext uri="{FF2B5EF4-FFF2-40B4-BE49-F238E27FC236}">
                <a16:creationId xmlns:a16="http://schemas.microsoft.com/office/drawing/2014/main" id="{E6237DBD-8EFF-C25F-AC36-EAF2157443C5}"/>
              </a:ext>
            </a:extLst>
          </p:cNvPr>
          <p:cNvSpPr txBox="1"/>
          <p:nvPr/>
        </p:nvSpPr>
        <p:spPr>
          <a:xfrm>
            <a:off x="117942" y="5247642"/>
            <a:ext cx="10550058" cy="461665"/>
          </a:xfrm>
          <a:prstGeom prst="rect">
            <a:avLst/>
          </a:prstGeom>
          <a:noFill/>
        </p:spPr>
        <p:txBody>
          <a:bodyPr wrap="square">
            <a:spAutoFit/>
          </a:bodyPr>
          <a:lstStyle/>
          <a:p>
            <a:r>
              <a:rPr lang="en-US" sz="2400" b="1" dirty="0"/>
              <a:t>Why is a filibuster an effective way to kill legislation? </a:t>
            </a:r>
          </a:p>
        </p:txBody>
      </p:sp>
    </p:spTree>
    <p:extLst>
      <p:ext uri="{BB962C8B-B14F-4D97-AF65-F5344CB8AC3E}">
        <p14:creationId xmlns:p14="http://schemas.microsoft.com/office/powerpoint/2010/main" val="1642860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5E3E2"/>
          </a:solidFill>
        </p:spPr>
        <p:txBody>
          <a:bodyPr wrap="square" lIns="0" tIns="0" rIns="0" bIns="0" rtlCol="0"/>
          <a:lstStyle/>
          <a:p>
            <a:endParaRPr/>
          </a:p>
        </p:txBody>
      </p:sp>
      <p:sp>
        <p:nvSpPr>
          <p:cNvPr id="3" name="object 3"/>
          <p:cNvSpPr txBox="1">
            <a:spLocks noGrp="1"/>
          </p:cNvSpPr>
          <p:nvPr>
            <p:ph type="title"/>
          </p:nvPr>
        </p:nvSpPr>
        <p:spPr>
          <a:xfrm>
            <a:off x="-76200" y="0"/>
            <a:ext cx="12192000" cy="751488"/>
          </a:xfrm>
          <a:prstGeom prst="rect">
            <a:avLst/>
          </a:prstGeom>
        </p:spPr>
        <p:txBody>
          <a:bodyPr vert="horz" wrap="square" lIns="0" tIns="12700" rIns="0" bIns="0" rtlCol="0">
            <a:spAutoFit/>
          </a:bodyPr>
          <a:lstStyle/>
          <a:p>
            <a:pPr marR="106680" algn="ctr">
              <a:lnSpc>
                <a:spcPct val="100000"/>
              </a:lnSpc>
              <a:spcBef>
                <a:spcPts val="100"/>
              </a:spcBef>
            </a:pPr>
            <a:r>
              <a:rPr sz="2400" dirty="0"/>
              <a:t>THE BILL PROCESS:</a:t>
            </a:r>
          </a:p>
          <a:p>
            <a:pPr algn="ctr">
              <a:lnSpc>
                <a:spcPct val="100000"/>
              </a:lnSpc>
            </a:pPr>
            <a:r>
              <a:rPr sz="2400" dirty="0">
                <a:solidFill>
                  <a:srgbClr val="FF0000"/>
                </a:solidFill>
              </a:rPr>
              <a:t>SENATE UNANIMOUS CONSENT AGREEMENT</a:t>
            </a:r>
          </a:p>
        </p:txBody>
      </p:sp>
      <p:sp>
        <p:nvSpPr>
          <p:cNvPr id="4" name="object 4"/>
          <p:cNvSpPr txBox="1"/>
          <p:nvPr/>
        </p:nvSpPr>
        <p:spPr>
          <a:xfrm>
            <a:off x="-4763" y="844174"/>
            <a:ext cx="12049125" cy="6013825"/>
          </a:xfrm>
          <a:prstGeom prst="rect">
            <a:avLst/>
          </a:prstGeom>
        </p:spPr>
        <p:txBody>
          <a:bodyPr vert="horz" wrap="square" lIns="0" tIns="14604" rIns="0" bIns="0" rtlCol="0">
            <a:spAutoFit/>
          </a:bodyPr>
          <a:lstStyle/>
          <a:p>
            <a:pPr marL="355600" marR="494665" indent="-342900">
              <a:lnSpc>
                <a:spcPct val="99600"/>
              </a:lnSpc>
              <a:spcBef>
                <a:spcPts val="114"/>
              </a:spcBef>
              <a:buFont typeface="Nimbus Sans L"/>
              <a:buChar char="•"/>
              <a:tabLst>
                <a:tab pos="354965" algn="l"/>
                <a:tab pos="355600" algn="l"/>
              </a:tabLst>
            </a:pPr>
            <a:r>
              <a:rPr sz="2600" b="1" dirty="0">
                <a:latin typeface="DejaVu Sans"/>
                <a:cs typeface="DejaVu Sans"/>
              </a:rPr>
              <a:t>Unanimous Consent Agreement </a:t>
            </a:r>
            <a:r>
              <a:rPr sz="2600" dirty="0">
                <a:latin typeface="DejaVu Sans"/>
                <a:cs typeface="DejaVu Sans"/>
              </a:rPr>
              <a:t>- </a:t>
            </a:r>
            <a:r>
              <a:rPr sz="2600" b="1" dirty="0">
                <a:latin typeface="DejaVu Sans"/>
                <a:cs typeface="DejaVu Sans"/>
              </a:rPr>
              <a:t>A unanimous consent request  se</a:t>
            </a:r>
            <a:r>
              <a:rPr lang="en-US" sz="2600" b="1" dirty="0">
                <a:latin typeface="DejaVu Sans"/>
                <a:cs typeface="DejaVu Sans"/>
              </a:rPr>
              <a:t>tti</a:t>
            </a:r>
            <a:r>
              <a:rPr sz="2600" b="1" dirty="0">
                <a:latin typeface="DejaVu Sans"/>
                <a:cs typeface="DejaVu Sans"/>
              </a:rPr>
              <a:t>ng terms for the consideration of a speciﬁed bill or other  measure. These agreements are usually proposed by the majority  leader or ﬂoor manager of the measure, and reﬂect negotiations  among senators interested in the measure.</a:t>
            </a:r>
            <a:r>
              <a:rPr lang="en-US" sz="2600" b="1" dirty="0">
                <a:latin typeface="DejaVu Sans"/>
                <a:cs typeface="DejaVu Sans"/>
              </a:rPr>
              <a:t> </a:t>
            </a:r>
            <a:r>
              <a:rPr lang="en-US" sz="2800" b="1" i="0" dirty="0">
                <a:solidFill>
                  <a:srgbClr val="FF0000"/>
                </a:solidFill>
                <a:effectLst/>
                <a:latin typeface="Roboto" panose="02000000000000000000" pitchFamily="2" charset="0"/>
              </a:rPr>
              <a:t>An agreement on the rules of debate for proposed legislation in the Senate that is approved by all the members</a:t>
            </a:r>
            <a:endParaRPr sz="2600" dirty="0">
              <a:solidFill>
                <a:srgbClr val="FF0000"/>
              </a:solidFill>
              <a:latin typeface="DejaVu Sans"/>
              <a:cs typeface="DejaVu Sans"/>
            </a:endParaRPr>
          </a:p>
          <a:p>
            <a:pPr marL="748665" marR="5080" indent="-279400">
              <a:lnSpc>
                <a:spcPct val="99900"/>
              </a:lnSpc>
              <a:spcBef>
                <a:spcPts val="735"/>
              </a:spcBef>
            </a:pPr>
            <a:r>
              <a:rPr sz="2600" dirty="0">
                <a:latin typeface="Nimbus Sans L"/>
                <a:cs typeface="Nimbus Sans L"/>
              </a:rPr>
              <a:t>– </a:t>
            </a:r>
            <a:r>
              <a:rPr sz="2400" b="1" dirty="0">
                <a:latin typeface="DejaVu Sans"/>
                <a:cs typeface="DejaVu Sans"/>
              </a:rPr>
              <a:t>Many are "time agreements,"</a:t>
            </a:r>
            <a:r>
              <a:rPr lang="en-US" sz="2400" b="1" dirty="0">
                <a:latin typeface="DejaVu Sans"/>
                <a:cs typeface="DejaVu Sans"/>
              </a:rPr>
              <a:t> (</a:t>
            </a:r>
            <a:r>
              <a:rPr lang="en-US" sz="2400" b="1" dirty="0">
                <a:solidFill>
                  <a:srgbClr val="FF0000"/>
                </a:solidFill>
                <a:latin typeface="DejaVu Sans"/>
                <a:cs typeface="DejaVu Sans"/>
              </a:rPr>
              <a:t>filibuster</a:t>
            </a:r>
            <a:r>
              <a:rPr lang="en-US" sz="2400" b="1" dirty="0">
                <a:latin typeface="DejaVu Sans"/>
                <a:cs typeface="DejaVu Sans"/>
              </a:rPr>
              <a:t>)</a:t>
            </a:r>
            <a:r>
              <a:rPr sz="2400" b="1" dirty="0">
                <a:latin typeface="DejaVu Sans"/>
                <a:cs typeface="DejaVu Sans"/>
              </a:rPr>
              <a:t> which limit the time available for debate and  specify who will control that time. Many also permit only a list of speciﬁed amendments or require amendments to be to the measure. Many also  contain other provisions, such as empowering the majority leader to call up  the measure at will or specifying when consideration will begin or end.</a:t>
            </a:r>
            <a:endParaRPr sz="2600" dirty="0">
              <a:latin typeface="DejaVu Sans"/>
              <a:cs typeface="DejaVu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5E3E2"/>
          </a:solidFill>
        </p:spPr>
        <p:txBody>
          <a:bodyPr wrap="square" lIns="0" tIns="0" rIns="0" bIns="0" rtlCol="0"/>
          <a:lstStyle/>
          <a:p>
            <a:endParaRPr/>
          </a:p>
        </p:txBody>
      </p:sp>
      <p:sp>
        <p:nvSpPr>
          <p:cNvPr id="3" name="object 3"/>
          <p:cNvSpPr txBox="1">
            <a:spLocks noGrp="1"/>
          </p:cNvSpPr>
          <p:nvPr>
            <p:ph type="title"/>
          </p:nvPr>
        </p:nvSpPr>
        <p:spPr>
          <a:xfrm>
            <a:off x="1905000" y="1"/>
            <a:ext cx="9864965" cy="443711"/>
          </a:xfrm>
          <a:prstGeom prst="rect">
            <a:avLst/>
          </a:prstGeom>
        </p:spPr>
        <p:txBody>
          <a:bodyPr vert="horz" wrap="square" lIns="0" tIns="12700" rIns="0" bIns="0" rtlCol="0">
            <a:spAutoFit/>
          </a:bodyPr>
          <a:lstStyle/>
          <a:p>
            <a:pPr marL="12700">
              <a:lnSpc>
                <a:spcPct val="100000"/>
              </a:lnSpc>
              <a:spcBef>
                <a:spcPts val="100"/>
              </a:spcBef>
            </a:pPr>
            <a:r>
              <a:rPr sz="2800" dirty="0"/>
              <a:t>THE BILL PROCESS: SENATE </a:t>
            </a:r>
            <a:r>
              <a:rPr sz="2800" dirty="0">
                <a:solidFill>
                  <a:srgbClr val="FF0000"/>
                </a:solidFill>
              </a:rPr>
              <a:t>HOLD</a:t>
            </a:r>
          </a:p>
        </p:txBody>
      </p:sp>
      <p:sp>
        <p:nvSpPr>
          <p:cNvPr id="4" name="object 4"/>
          <p:cNvSpPr txBox="1"/>
          <p:nvPr/>
        </p:nvSpPr>
        <p:spPr>
          <a:xfrm>
            <a:off x="0" y="533400"/>
            <a:ext cx="11958320" cy="6459461"/>
          </a:xfrm>
          <a:prstGeom prst="rect">
            <a:avLst/>
          </a:prstGeom>
        </p:spPr>
        <p:txBody>
          <a:bodyPr vert="horz" wrap="square" lIns="0" tIns="13970" rIns="0" bIns="0" rtlCol="0">
            <a:spAutoFit/>
          </a:bodyPr>
          <a:lstStyle/>
          <a:p>
            <a:pPr marL="355600" marR="18415" indent="-342900">
              <a:lnSpc>
                <a:spcPct val="99500"/>
              </a:lnSpc>
              <a:spcBef>
                <a:spcPts val="110"/>
              </a:spcBef>
              <a:buFont typeface="Nimbus Sans L"/>
              <a:buChar char="•"/>
              <a:tabLst>
                <a:tab pos="354965" algn="l"/>
                <a:tab pos="355600" algn="l"/>
              </a:tabLst>
            </a:pPr>
            <a:r>
              <a:rPr sz="2200" b="1" i="1" dirty="0">
                <a:latin typeface="Nimbus Sans L"/>
                <a:cs typeface="Nimbus Sans L"/>
              </a:rPr>
              <a:t>DEF: An informal practice by which a senator informs his or her ﬂoor leader that he or she does not wish a particular bill or  other measure to reach the ﬂoor for consideration. The majority leader need not follow the senator's wishes</a:t>
            </a:r>
            <a:r>
              <a:rPr lang="en-US" sz="2200" b="1" i="1" dirty="0">
                <a:latin typeface="Nimbus Sans L"/>
                <a:cs typeface="Nimbus Sans L"/>
              </a:rPr>
              <a:t> </a:t>
            </a:r>
            <a:r>
              <a:rPr sz="2200" b="1" i="1" dirty="0">
                <a:latin typeface="Nimbus Sans L"/>
                <a:cs typeface="Nimbus Sans L"/>
              </a:rPr>
              <a:t>but is on notice that the opposing senator may ﬁlibuster any motion to proceed to consider the measure.</a:t>
            </a:r>
            <a:endParaRPr sz="2200" dirty="0">
              <a:latin typeface="Nimbus Sans L"/>
              <a:cs typeface="Nimbus Sans L"/>
            </a:endParaRPr>
          </a:p>
          <a:p>
            <a:pPr>
              <a:lnSpc>
                <a:spcPct val="100000"/>
              </a:lnSpc>
              <a:spcBef>
                <a:spcPts val="5"/>
              </a:spcBef>
              <a:buFont typeface="Nimbus Sans L"/>
              <a:buChar char="•"/>
            </a:pPr>
            <a:endParaRPr sz="2200" dirty="0">
              <a:latin typeface="Nimbus Sans L"/>
              <a:cs typeface="Nimbus Sans L"/>
            </a:endParaRPr>
          </a:p>
          <a:p>
            <a:pPr marL="355600" marR="5080" indent="-342900">
              <a:lnSpc>
                <a:spcPct val="100299"/>
              </a:lnSpc>
              <a:buFont typeface="Nimbus Sans L"/>
              <a:buChar char="•"/>
              <a:tabLst>
                <a:tab pos="354965" algn="l"/>
                <a:tab pos="355600" algn="l"/>
              </a:tabLst>
            </a:pPr>
            <a:r>
              <a:rPr sz="2200" b="1" dirty="0">
                <a:latin typeface="DejaVu Sans"/>
                <a:cs typeface="DejaVu Sans"/>
              </a:rPr>
              <a:t>The Senate “</a:t>
            </a:r>
            <a:r>
              <a:rPr sz="2200" b="1" dirty="0">
                <a:solidFill>
                  <a:srgbClr val="FF0000"/>
                </a:solidFill>
                <a:latin typeface="DejaVu Sans"/>
                <a:cs typeface="DejaVu Sans"/>
              </a:rPr>
              <a:t>hold</a:t>
            </a:r>
            <a:r>
              <a:rPr sz="2200" b="1" dirty="0">
                <a:latin typeface="DejaVu Sans"/>
                <a:cs typeface="DejaVu Sans"/>
              </a:rPr>
              <a:t>” is an informal practice whereby Senators communicate to Senate leaders, o</a:t>
            </a:r>
            <a:r>
              <a:rPr lang="en-US" sz="2200" b="1" dirty="0">
                <a:latin typeface="DejaVu Sans"/>
                <a:cs typeface="DejaVu Sans"/>
              </a:rPr>
              <a:t>ft</a:t>
            </a:r>
            <a:r>
              <a:rPr sz="2200" b="1" dirty="0">
                <a:latin typeface="DejaVu Sans"/>
                <a:cs typeface="DejaVu Sans"/>
              </a:rPr>
              <a:t>en in the form of a le</a:t>
            </a:r>
            <a:r>
              <a:rPr lang="en-US" sz="2200" b="1" dirty="0">
                <a:latin typeface="DejaVu Sans"/>
                <a:cs typeface="DejaVu Sans"/>
              </a:rPr>
              <a:t>tt</a:t>
            </a:r>
            <a:r>
              <a:rPr sz="2200" b="1" dirty="0">
                <a:latin typeface="DejaVu Sans"/>
                <a:cs typeface="DejaVu Sans"/>
              </a:rPr>
              <a:t>er,  their policy views and scheduling preferences regarding measures and ma</a:t>
            </a:r>
            <a:r>
              <a:rPr lang="en-US" sz="2200" b="1" dirty="0">
                <a:latin typeface="DejaVu Sans"/>
                <a:cs typeface="DejaVu Sans"/>
              </a:rPr>
              <a:t>tt</a:t>
            </a:r>
            <a:r>
              <a:rPr sz="2200" b="1" dirty="0">
                <a:latin typeface="DejaVu Sans"/>
                <a:cs typeface="DejaVu Sans"/>
              </a:rPr>
              <a:t>ers available for ﬂoor consideration. Unique to  the upper chamber, holds can be </a:t>
            </a:r>
            <a:r>
              <a:rPr sz="2200" b="1" dirty="0">
                <a:solidFill>
                  <a:srgbClr val="FF0000"/>
                </a:solidFill>
                <a:latin typeface="DejaVu Sans"/>
                <a:cs typeface="DejaVu Sans"/>
              </a:rPr>
              <a:t>understood</a:t>
            </a:r>
            <a:r>
              <a:rPr sz="2200" b="1" dirty="0">
                <a:latin typeface="DejaVu Sans"/>
                <a:cs typeface="DejaVu Sans"/>
              </a:rPr>
              <a:t> as information-sharing devices predicated on the unanimous consent nature  of Senate decision-making. Senators place holds to accomplish a variety of purposes—</a:t>
            </a:r>
            <a:r>
              <a:rPr sz="2200" b="1" dirty="0">
                <a:solidFill>
                  <a:srgbClr val="FF0000"/>
                </a:solidFill>
                <a:latin typeface="DejaVu Sans"/>
                <a:cs typeface="DejaVu Sans"/>
              </a:rPr>
              <a:t>to receive notiﬁcation of upcoming  legislative proceedings</a:t>
            </a:r>
            <a:r>
              <a:rPr sz="2200" b="1" dirty="0">
                <a:latin typeface="DejaVu Sans"/>
                <a:cs typeface="DejaVu Sans"/>
              </a:rPr>
              <a:t>, for instance, or </a:t>
            </a:r>
            <a:r>
              <a:rPr sz="2200" b="1" dirty="0">
                <a:solidFill>
                  <a:srgbClr val="0070C0"/>
                </a:solidFill>
                <a:latin typeface="DejaVu Sans"/>
                <a:cs typeface="DejaVu Sans"/>
              </a:rPr>
              <a:t>to express objections to a particular proposal or executive nomination</a:t>
            </a:r>
            <a:r>
              <a:rPr sz="2200" b="1" dirty="0">
                <a:latin typeface="DejaVu Sans"/>
                <a:cs typeface="DejaVu Sans"/>
              </a:rPr>
              <a:t>—but  </a:t>
            </a:r>
            <a:r>
              <a:rPr sz="2200" b="1" dirty="0">
                <a:solidFill>
                  <a:srgbClr val="FF0000"/>
                </a:solidFill>
                <a:latin typeface="DejaVu Sans"/>
                <a:cs typeface="DejaVu Sans"/>
              </a:rPr>
              <a:t>ultimately the decision to honor a hold request, and for how long, rests with the majority leader. </a:t>
            </a:r>
            <a:r>
              <a:rPr sz="2200" b="1" dirty="0">
                <a:latin typeface="DejaVu Sans"/>
                <a:cs typeface="DejaVu Sans"/>
              </a:rPr>
              <a:t>Scheduling Senate  business is the fundamental prerogative of the majority leader, and this responsibility is typically carried out in  consultation with the minority leader.</a:t>
            </a:r>
            <a:endParaRPr sz="2200" dirty="0">
              <a:latin typeface="DejaVu Sans"/>
              <a:cs typeface="DejaVu Sans"/>
            </a:endParaRPr>
          </a:p>
          <a:p>
            <a:pPr>
              <a:lnSpc>
                <a:spcPct val="100000"/>
              </a:lnSpc>
              <a:spcBef>
                <a:spcPts val="50"/>
              </a:spcBef>
            </a:pPr>
            <a:endParaRPr sz="2200" dirty="0">
              <a:latin typeface="DejaVu Sans"/>
              <a:cs typeface="DejaVu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F5E3E2"/>
          </a:solidFill>
        </p:spPr>
        <p:txBody>
          <a:bodyPr wrap="square" lIns="0" tIns="0" rIns="0" bIns="0" rtlCol="0"/>
          <a:lstStyle/>
          <a:p>
            <a:endParaRPr/>
          </a:p>
        </p:txBody>
      </p:sp>
      <p:sp>
        <p:nvSpPr>
          <p:cNvPr id="3" name="object 3"/>
          <p:cNvSpPr txBox="1">
            <a:spLocks noGrp="1"/>
          </p:cNvSpPr>
          <p:nvPr>
            <p:ph type="title"/>
          </p:nvPr>
        </p:nvSpPr>
        <p:spPr>
          <a:xfrm>
            <a:off x="1905000" y="1"/>
            <a:ext cx="9864965" cy="443711"/>
          </a:xfrm>
          <a:prstGeom prst="rect">
            <a:avLst/>
          </a:prstGeom>
        </p:spPr>
        <p:txBody>
          <a:bodyPr vert="horz" wrap="square" lIns="0" tIns="12700" rIns="0" bIns="0" rtlCol="0">
            <a:spAutoFit/>
          </a:bodyPr>
          <a:lstStyle/>
          <a:p>
            <a:pPr marL="12700">
              <a:lnSpc>
                <a:spcPct val="100000"/>
              </a:lnSpc>
              <a:spcBef>
                <a:spcPts val="100"/>
              </a:spcBef>
            </a:pPr>
            <a:r>
              <a:rPr sz="2800" dirty="0"/>
              <a:t>THE BILL PROCESS: SENATE HOLD</a:t>
            </a:r>
          </a:p>
        </p:txBody>
      </p:sp>
      <p:sp>
        <p:nvSpPr>
          <p:cNvPr id="4" name="object 4"/>
          <p:cNvSpPr txBox="1"/>
          <p:nvPr/>
        </p:nvSpPr>
        <p:spPr>
          <a:xfrm>
            <a:off x="0" y="838200"/>
            <a:ext cx="11958320" cy="4088235"/>
          </a:xfrm>
          <a:prstGeom prst="rect">
            <a:avLst/>
          </a:prstGeom>
        </p:spPr>
        <p:txBody>
          <a:bodyPr vert="horz" wrap="square" lIns="0" tIns="13970" rIns="0" bIns="0" rtlCol="0">
            <a:spAutoFit/>
          </a:bodyPr>
          <a:lstStyle/>
          <a:p>
            <a:pPr marL="355600" marR="34925" indent="-342900">
              <a:lnSpc>
                <a:spcPct val="100600"/>
              </a:lnSpc>
              <a:buFont typeface="Nimbus Sans L"/>
              <a:buChar char="•"/>
              <a:tabLst>
                <a:tab pos="354965" algn="l"/>
                <a:tab pos="355600" algn="l"/>
              </a:tabLst>
            </a:pPr>
            <a:r>
              <a:rPr sz="2400" b="1" dirty="0">
                <a:latin typeface="DejaVu Sans"/>
                <a:cs typeface="DejaVu Sans"/>
              </a:rPr>
              <a:t>The inﬂuence that holds exert in chamber deliberations is based primarily upon the signiﬁcant parliamentary prerogatives  individual Senators are aﬀorded in the rules, procedures, and precedents of the chamber. More o</a:t>
            </a:r>
            <a:r>
              <a:rPr lang="en-US" sz="2400" b="1" dirty="0">
                <a:latin typeface="DejaVu Sans"/>
                <a:cs typeface="DejaVu Sans"/>
              </a:rPr>
              <a:t>ft</a:t>
            </a:r>
            <a:r>
              <a:rPr sz="2400" b="1" dirty="0">
                <a:latin typeface="DejaVu Sans"/>
                <a:cs typeface="DejaVu Sans"/>
              </a:rPr>
              <a:t>en than not, Senate  leaders </a:t>
            </a:r>
            <a:r>
              <a:rPr sz="2400" b="1" dirty="0">
                <a:solidFill>
                  <a:srgbClr val="FF0000"/>
                </a:solidFill>
                <a:latin typeface="DejaVu Sans"/>
                <a:cs typeface="DejaVu Sans"/>
              </a:rPr>
              <a:t>honor a hold request because not doing so could trigger a range of parliamentary responses from the holding  Senator</a:t>
            </a:r>
            <a:r>
              <a:rPr sz="2400" b="1" dirty="0">
                <a:latin typeface="DejaVu Sans"/>
                <a:cs typeface="DejaVu Sans"/>
              </a:rPr>
              <a:t>(s), such as a </a:t>
            </a:r>
            <a:r>
              <a:rPr sz="2400" b="1" dirty="0">
                <a:solidFill>
                  <a:srgbClr val="0070C0"/>
                </a:solidFill>
                <a:latin typeface="DejaVu Sans"/>
                <a:cs typeface="DejaVu Sans"/>
              </a:rPr>
              <a:t>ﬁlibuster</a:t>
            </a:r>
            <a:r>
              <a:rPr sz="2400" b="1" dirty="0">
                <a:latin typeface="DejaVu Sans"/>
                <a:cs typeface="DejaVu Sans"/>
              </a:rPr>
              <a:t>, that could expend signiﬁcant amounts of </a:t>
            </a:r>
            <a:r>
              <a:rPr sz="2400" b="1" dirty="0">
                <a:solidFill>
                  <a:srgbClr val="0070C0"/>
                </a:solidFill>
                <a:latin typeface="DejaVu Sans"/>
                <a:cs typeface="DejaVu Sans"/>
              </a:rPr>
              <a:t>scarce ﬂoor time. </a:t>
            </a:r>
            <a:r>
              <a:rPr sz="2400" b="1" dirty="0">
                <a:latin typeface="DejaVu Sans"/>
                <a:cs typeface="DejaVu Sans"/>
              </a:rPr>
              <a:t>As such, eﬀorts to regulate  holds are inextricably linked with the chamber’s use of unanimous consent agreements to structure the process of calling  up measures and ma</a:t>
            </a:r>
            <a:r>
              <a:rPr lang="en-US" sz="2400" b="1" dirty="0">
                <a:latin typeface="DejaVu Sans"/>
                <a:cs typeface="DejaVu Sans"/>
              </a:rPr>
              <a:t>tt</a:t>
            </a:r>
            <a:r>
              <a:rPr sz="2400" b="1" dirty="0">
                <a:latin typeface="DejaVu Sans"/>
                <a:cs typeface="DejaVu Sans"/>
              </a:rPr>
              <a:t>ers for ﬂoor debate and amendment.</a:t>
            </a:r>
            <a:endParaRPr sz="2400" dirty="0">
              <a:latin typeface="DejaVu Sans"/>
              <a:cs typeface="DejaVu Sans"/>
            </a:endParaRPr>
          </a:p>
        </p:txBody>
      </p:sp>
    </p:spTree>
    <p:extLst>
      <p:ext uri="{BB962C8B-B14F-4D97-AF65-F5344CB8AC3E}">
        <p14:creationId xmlns:p14="http://schemas.microsoft.com/office/powerpoint/2010/main" val="3808331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548" y="-76200"/>
            <a:ext cx="12190614" cy="6934200"/>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2514600" y="29530"/>
            <a:ext cx="7948614" cy="397545"/>
          </a:xfrm>
          <a:prstGeom prst="rect">
            <a:avLst/>
          </a:prstGeom>
        </p:spPr>
        <p:txBody>
          <a:bodyPr vert="horz" wrap="square" lIns="0" tIns="12700" rIns="0" bIns="0" rtlCol="0">
            <a:spAutoFit/>
          </a:bodyPr>
          <a:lstStyle/>
          <a:p>
            <a:pPr marL="12700" algn="ctr">
              <a:lnSpc>
                <a:spcPct val="100000"/>
              </a:lnSpc>
              <a:spcBef>
                <a:spcPts val="100"/>
              </a:spcBef>
            </a:pPr>
            <a:r>
              <a:rPr sz="2500" dirty="0"/>
              <a:t>MISCELLANEOUS FEATURES</a:t>
            </a:r>
          </a:p>
        </p:txBody>
      </p:sp>
      <p:sp>
        <p:nvSpPr>
          <p:cNvPr id="4" name="object 4"/>
          <p:cNvSpPr txBox="1"/>
          <p:nvPr/>
        </p:nvSpPr>
        <p:spPr>
          <a:xfrm>
            <a:off x="53934" y="457200"/>
            <a:ext cx="12328170" cy="6322243"/>
          </a:xfrm>
          <a:prstGeom prst="rect">
            <a:avLst/>
          </a:prstGeom>
        </p:spPr>
        <p:txBody>
          <a:bodyPr vert="horz" wrap="square" lIns="0" tIns="104139" rIns="0" bIns="0" rtlCol="0">
            <a:spAutoFit/>
          </a:bodyPr>
          <a:lstStyle/>
          <a:p>
            <a:pPr marL="355600" indent="-342900">
              <a:lnSpc>
                <a:spcPct val="100000"/>
              </a:lnSpc>
              <a:spcBef>
                <a:spcPts val="819"/>
              </a:spcBef>
              <a:buFont typeface="Nimbus Sans L"/>
              <a:buChar char="•"/>
              <a:tabLst>
                <a:tab pos="354965" algn="l"/>
                <a:tab pos="355600" algn="l"/>
              </a:tabLst>
            </a:pPr>
            <a:r>
              <a:rPr sz="2200" b="1" dirty="0">
                <a:latin typeface="DejaVu Sans"/>
                <a:cs typeface="DejaVu Sans"/>
              </a:rPr>
              <a:t>Rider</a:t>
            </a:r>
            <a:r>
              <a:rPr lang="en-US" sz="2200" b="1" dirty="0">
                <a:latin typeface="DejaVu Sans"/>
                <a:cs typeface="DejaVu Sans"/>
              </a:rPr>
              <a:t>: is a provision not likely to pass on its own merit that is attached to an important measure certain to pass. Its sponsors hope that it will ride through the legislative process on the strength of the main measure </a:t>
            </a:r>
          </a:p>
          <a:p>
            <a:pPr marL="12700">
              <a:spcBef>
                <a:spcPts val="819"/>
              </a:spcBef>
              <a:tabLst>
                <a:tab pos="354965" algn="l"/>
                <a:tab pos="355600" algn="l"/>
              </a:tabLst>
            </a:pPr>
            <a:r>
              <a:rPr lang="en-US" sz="2300" b="1" dirty="0"/>
              <a:t>A bill with numerous riders is often called a </a:t>
            </a:r>
            <a:r>
              <a:rPr lang="en-US" sz="2300" b="1" dirty="0">
                <a:solidFill>
                  <a:srgbClr val="FF0000"/>
                </a:solidFill>
              </a:rPr>
              <a:t>Christmas tree </a:t>
            </a:r>
            <a:r>
              <a:rPr lang="en-US" sz="2300" b="1" dirty="0"/>
              <a:t>bill</a:t>
            </a:r>
            <a:endParaRPr lang="en-US" sz="2300" dirty="0"/>
          </a:p>
          <a:p>
            <a:pPr marL="748665" marR="828040" lvl="1" indent="-279400">
              <a:lnSpc>
                <a:spcPts val="3329"/>
              </a:lnSpc>
              <a:spcBef>
                <a:spcPts val="770"/>
              </a:spcBef>
              <a:buFont typeface="Nimbus Sans L"/>
              <a:buChar char="–"/>
              <a:tabLst>
                <a:tab pos="755650" algn="l"/>
              </a:tabLst>
            </a:pPr>
            <a:r>
              <a:rPr sz="2300" b="1" dirty="0">
                <a:latin typeface="DejaVu Sans"/>
                <a:cs typeface="DejaVu Sans"/>
              </a:rPr>
              <a:t>New laws added to a bill that may or may not be related to the subject  ma</a:t>
            </a:r>
            <a:r>
              <a:rPr lang="en-US" sz="2300" b="1" dirty="0">
                <a:latin typeface="DejaVu Sans"/>
                <a:cs typeface="DejaVu Sans"/>
              </a:rPr>
              <a:t>tt</a:t>
            </a:r>
            <a:r>
              <a:rPr sz="2300" b="1" dirty="0">
                <a:latin typeface="DejaVu Sans"/>
                <a:cs typeface="DejaVu Sans"/>
              </a:rPr>
              <a:t>er of the bill…Why?</a:t>
            </a:r>
            <a:endParaRPr sz="2300" dirty="0">
              <a:latin typeface="DejaVu Sans"/>
              <a:cs typeface="DejaVu Sans"/>
            </a:endParaRPr>
          </a:p>
          <a:p>
            <a:pPr marL="1155700" lvl="2" indent="-229235">
              <a:lnSpc>
                <a:spcPct val="100000"/>
              </a:lnSpc>
              <a:spcBef>
                <a:spcPts val="505"/>
              </a:spcBef>
              <a:buFont typeface="Nimbus Sans L"/>
              <a:buChar char="•"/>
              <a:tabLst>
                <a:tab pos="1155700" algn="l"/>
              </a:tabLst>
            </a:pPr>
            <a:r>
              <a:rPr sz="2300" b="1" dirty="0">
                <a:latin typeface="DejaVu Sans"/>
                <a:cs typeface="DejaVu Sans"/>
              </a:rPr>
              <a:t>Usually controversial measures that can’t pass on their own or “gi</a:t>
            </a:r>
            <a:r>
              <a:rPr lang="en-US" sz="2300" b="1" dirty="0">
                <a:latin typeface="DejaVu Sans"/>
                <a:cs typeface="DejaVu Sans"/>
              </a:rPr>
              <a:t>ft</a:t>
            </a:r>
            <a:r>
              <a:rPr sz="2300" b="1" dirty="0">
                <a:latin typeface="DejaVu Sans"/>
                <a:cs typeface="DejaVu Sans"/>
              </a:rPr>
              <a:t>” to interest group</a:t>
            </a:r>
            <a:endParaRPr sz="2300" dirty="0">
              <a:latin typeface="DejaVu Sans"/>
              <a:cs typeface="DejaVu Sans"/>
            </a:endParaRPr>
          </a:p>
          <a:p>
            <a:pPr lvl="2">
              <a:lnSpc>
                <a:spcPct val="100000"/>
              </a:lnSpc>
              <a:buFont typeface="Nimbus Sans L"/>
              <a:buChar char="•"/>
            </a:pPr>
            <a:endParaRPr sz="2300" dirty="0">
              <a:latin typeface="DejaVu Sans"/>
              <a:cs typeface="DejaVu Sans"/>
            </a:endParaRPr>
          </a:p>
          <a:p>
            <a:pPr marL="355600" indent="-342900">
              <a:lnSpc>
                <a:spcPct val="100000"/>
              </a:lnSpc>
              <a:spcBef>
                <a:spcPts val="1940"/>
              </a:spcBef>
              <a:buFont typeface="Nimbus Sans L"/>
              <a:buChar char="•"/>
              <a:tabLst>
                <a:tab pos="354965" algn="l"/>
                <a:tab pos="355600" algn="l"/>
              </a:tabLst>
            </a:pPr>
            <a:r>
              <a:rPr sz="2300" b="1" dirty="0">
                <a:latin typeface="DejaVu Sans"/>
                <a:cs typeface="DejaVu Sans"/>
              </a:rPr>
              <a:t>Earmarks/Pork Barrel Spending</a:t>
            </a:r>
            <a:endParaRPr sz="2300" dirty="0">
              <a:latin typeface="DejaVu Sans"/>
              <a:cs typeface="DejaVu Sans"/>
            </a:endParaRPr>
          </a:p>
          <a:p>
            <a:pPr marL="755650" lvl="1" indent="-286385">
              <a:lnSpc>
                <a:spcPct val="100000"/>
              </a:lnSpc>
              <a:spcBef>
                <a:spcPts val="760"/>
              </a:spcBef>
              <a:buFont typeface="Nimbus Sans L"/>
              <a:buChar char="–"/>
              <a:tabLst>
                <a:tab pos="755650" algn="l"/>
              </a:tabLst>
            </a:pPr>
            <a:r>
              <a:rPr sz="2300" b="1" dirty="0">
                <a:latin typeface="DejaVu Sans"/>
                <a:cs typeface="DejaVu Sans"/>
              </a:rPr>
              <a:t>Appropriations bill that beneﬁts a speciﬁc constituency</a:t>
            </a:r>
            <a:endParaRPr sz="2300" dirty="0">
              <a:latin typeface="DejaVu Sans"/>
              <a:cs typeface="DejaVu Sans"/>
            </a:endParaRPr>
          </a:p>
          <a:p>
            <a:pPr marL="755650" lvl="1" indent="-286385">
              <a:lnSpc>
                <a:spcPct val="100000"/>
              </a:lnSpc>
              <a:spcBef>
                <a:spcPts val="640"/>
              </a:spcBef>
              <a:buFont typeface="Nimbus Sans L"/>
              <a:buChar char="–"/>
              <a:tabLst>
                <a:tab pos="755650" algn="l"/>
              </a:tabLst>
            </a:pPr>
            <a:r>
              <a:rPr sz="2300" b="1" dirty="0">
                <a:latin typeface="DejaVu Sans"/>
                <a:cs typeface="DejaVu Sans"/>
              </a:rPr>
              <a:t>How does this help w/ reelection?</a:t>
            </a:r>
            <a:endParaRPr sz="2300" dirty="0">
              <a:latin typeface="DejaVu Sans"/>
              <a:cs typeface="DejaVu Sans"/>
            </a:endParaRPr>
          </a:p>
          <a:p>
            <a:pPr marL="748665" marR="850900" lvl="1" indent="-279400">
              <a:lnSpc>
                <a:spcPct val="100099"/>
              </a:lnSpc>
              <a:spcBef>
                <a:spcPts val="640"/>
              </a:spcBef>
              <a:buFont typeface="Nimbus Sans L"/>
              <a:buChar char="–"/>
              <a:tabLst>
                <a:tab pos="755650" algn="l"/>
              </a:tabLst>
            </a:pPr>
            <a:r>
              <a:rPr sz="2300" b="1" dirty="0">
                <a:latin typeface="DejaVu Sans"/>
                <a:cs typeface="DejaVu Sans"/>
              </a:rPr>
              <a:t>“An </a:t>
            </a:r>
            <a:r>
              <a:rPr sz="2300" b="1" dirty="0">
                <a:solidFill>
                  <a:srgbClr val="FF0000"/>
                </a:solidFill>
                <a:latin typeface="DejaVu Sans"/>
                <a:cs typeface="DejaVu Sans"/>
              </a:rPr>
              <a:t>earmark</a:t>
            </a:r>
            <a:r>
              <a:rPr sz="2300" b="1" dirty="0">
                <a:latin typeface="DejaVu Sans"/>
                <a:cs typeface="DejaVu Sans"/>
              </a:rPr>
              <a:t> is money your Congressman wisely brings home to your  district. </a:t>
            </a:r>
            <a:r>
              <a:rPr sz="2300" b="1" dirty="0">
                <a:solidFill>
                  <a:srgbClr val="FF0000"/>
                </a:solidFill>
                <a:latin typeface="DejaVu Sans"/>
                <a:cs typeface="DejaVu Sans"/>
              </a:rPr>
              <a:t>Pork</a:t>
            </a:r>
            <a:r>
              <a:rPr sz="2300" b="1" dirty="0">
                <a:latin typeface="DejaVu Sans"/>
                <a:cs typeface="DejaVu Sans"/>
              </a:rPr>
              <a:t> is money that some other Congressman wastefully brings  home to his district.”</a:t>
            </a:r>
            <a:endParaRPr sz="2300" dirty="0">
              <a:latin typeface="DejaVu Sans"/>
              <a:cs typeface="DejaVu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2548" y="-15984"/>
            <a:ext cx="12190614" cy="6934200"/>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52548" y="21836"/>
            <a:ext cx="7948614" cy="397545"/>
          </a:xfrm>
          <a:prstGeom prst="rect">
            <a:avLst/>
          </a:prstGeom>
        </p:spPr>
        <p:txBody>
          <a:bodyPr vert="horz" wrap="square" lIns="0" tIns="12700" rIns="0" bIns="0" rtlCol="0">
            <a:spAutoFit/>
          </a:bodyPr>
          <a:lstStyle/>
          <a:p>
            <a:pPr marL="12700" algn="ctr">
              <a:lnSpc>
                <a:spcPct val="100000"/>
              </a:lnSpc>
              <a:spcBef>
                <a:spcPts val="100"/>
              </a:spcBef>
            </a:pPr>
            <a:r>
              <a:rPr sz="2500" dirty="0"/>
              <a:t>MISCELLANEOUS FEATURES</a:t>
            </a:r>
          </a:p>
        </p:txBody>
      </p:sp>
      <p:sp>
        <p:nvSpPr>
          <p:cNvPr id="4" name="object 4"/>
          <p:cNvSpPr txBox="1"/>
          <p:nvPr/>
        </p:nvSpPr>
        <p:spPr>
          <a:xfrm>
            <a:off x="53933" y="457200"/>
            <a:ext cx="5558491" cy="6055503"/>
          </a:xfrm>
          <a:prstGeom prst="rect">
            <a:avLst/>
          </a:prstGeom>
        </p:spPr>
        <p:txBody>
          <a:bodyPr vert="horz" wrap="square" lIns="0" tIns="104139" rIns="0" bIns="0" rtlCol="0">
            <a:spAutoFit/>
          </a:bodyPr>
          <a:lstStyle/>
          <a:p>
            <a:pPr marL="355600" indent="-342900">
              <a:lnSpc>
                <a:spcPct val="100000"/>
              </a:lnSpc>
              <a:spcBef>
                <a:spcPts val="819"/>
              </a:spcBef>
              <a:buFont typeface="Nimbus Sans L"/>
              <a:buChar char="•"/>
              <a:tabLst>
                <a:tab pos="354965" algn="l"/>
                <a:tab pos="355600" algn="l"/>
              </a:tabLst>
            </a:pPr>
            <a:r>
              <a:rPr sz="2000" b="1" dirty="0">
                <a:solidFill>
                  <a:srgbClr val="FF0000"/>
                </a:solidFill>
                <a:latin typeface="DejaVu Sans"/>
                <a:cs typeface="DejaVu Sans"/>
              </a:rPr>
              <a:t>Rider</a:t>
            </a:r>
            <a:r>
              <a:rPr lang="en-US" sz="2000" b="1" dirty="0">
                <a:latin typeface="DejaVu Sans"/>
                <a:cs typeface="DejaVu Sans"/>
              </a:rPr>
              <a:t>: is a provision not likely to pass on its own merit that is attached to an important measure certain to pass. Its sponsors hope that it will ride through the legislative process on the strength of the main measure.  Usually attached to </a:t>
            </a:r>
            <a:r>
              <a:rPr lang="en-US" sz="2000" b="1" dirty="0">
                <a:solidFill>
                  <a:srgbClr val="FF0000"/>
                </a:solidFill>
                <a:latin typeface="DejaVu Sans"/>
                <a:cs typeface="DejaVu Sans"/>
              </a:rPr>
              <a:t>appropriation</a:t>
            </a:r>
            <a:r>
              <a:rPr lang="en-US" sz="2000" b="1" dirty="0">
                <a:latin typeface="DejaVu Sans"/>
                <a:cs typeface="DejaVu Sans"/>
              </a:rPr>
              <a:t> bills.</a:t>
            </a:r>
          </a:p>
          <a:p>
            <a:pPr marL="12700">
              <a:spcBef>
                <a:spcPts val="819"/>
              </a:spcBef>
              <a:tabLst>
                <a:tab pos="354965" algn="l"/>
                <a:tab pos="355600" algn="l"/>
              </a:tabLst>
            </a:pPr>
            <a:r>
              <a:rPr lang="en-US" sz="2000" b="1" dirty="0"/>
              <a:t>A bill with numerous riders is often called a </a:t>
            </a:r>
            <a:r>
              <a:rPr lang="en-US" sz="2000" b="1" dirty="0">
                <a:solidFill>
                  <a:srgbClr val="FF0000"/>
                </a:solidFill>
              </a:rPr>
              <a:t>Christmas tree </a:t>
            </a:r>
            <a:r>
              <a:rPr lang="en-US" sz="2000" b="1" dirty="0"/>
              <a:t>bill also called an </a:t>
            </a:r>
            <a:r>
              <a:rPr lang="en-US" sz="2000" b="1" dirty="0">
                <a:solidFill>
                  <a:srgbClr val="FF0000"/>
                </a:solidFill>
              </a:rPr>
              <a:t>omnibus bill</a:t>
            </a:r>
          </a:p>
          <a:p>
            <a:pPr marL="12700">
              <a:spcBef>
                <a:spcPts val="819"/>
              </a:spcBef>
              <a:tabLst>
                <a:tab pos="354965" algn="l"/>
                <a:tab pos="355600" algn="l"/>
              </a:tabLst>
            </a:pPr>
            <a:r>
              <a:rPr sz="2000" b="1" dirty="0">
                <a:latin typeface="DejaVu Sans"/>
                <a:cs typeface="DejaVu Sans"/>
              </a:rPr>
              <a:t>New laws added to a bill that may or may not be related to the subject  ma</a:t>
            </a:r>
            <a:r>
              <a:rPr lang="en-US" sz="2000" b="1" dirty="0">
                <a:latin typeface="DejaVu Sans"/>
                <a:cs typeface="DejaVu Sans"/>
              </a:rPr>
              <a:t>tt</a:t>
            </a:r>
            <a:r>
              <a:rPr sz="2000" b="1" dirty="0">
                <a:latin typeface="DejaVu Sans"/>
                <a:cs typeface="DejaVu Sans"/>
              </a:rPr>
              <a:t>er of the bill…Why?</a:t>
            </a:r>
            <a:endParaRPr lang="en-US" sz="2000" dirty="0">
              <a:latin typeface="DejaVu Sans"/>
              <a:cs typeface="DejaVu Sans"/>
            </a:endParaRPr>
          </a:p>
          <a:p>
            <a:pPr marL="12700">
              <a:spcBef>
                <a:spcPts val="819"/>
              </a:spcBef>
              <a:tabLst>
                <a:tab pos="354965" algn="l"/>
                <a:tab pos="355600" algn="l"/>
              </a:tabLst>
            </a:pPr>
            <a:endParaRPr lang="en-US" sz="2000" b="1" dirty="0">
              <a:latin typeface="DejaVu Sans"/>
              <a:cs typeface="DejaVu Sans"/>
            </a:endParaRPr>
          </a:p>
          <a:p>
            <a:pPr marL="12700">
              <a:spcBef>
                <a:spcPts val="819"/>
              </a:spcBef>
              <a:tabLst>
                <a:tab pos="354965" algn="l"/>
                <a:tab pos="355600" algn="l"/>
              </a:tabLst>
            </a:pPr>
            <a:r>
              <a:rPr lang="en-US" sz="2000" b="1" dirty="0">
                <a:latin typeface="DejaVu Sans"/>
                <a:cs typeface="DejaVu Sans"/>
              </a:rPr>
              <a:t>Usually,</a:t>
            </a:r>
            <a:r>
              <a:rPr sz="2000" b="1" dirty="0">
                <a:latin typeface="DejaVu Sans"/>
                <a:cs typeface="DejaVu Sans"/>
              </a:rPr>
              <a:t> controversial measures that can’t pass</a:t>
            </a:r>
            <a:r>
              <a:rPr lang="en-US" sz="2000" b="1" dirty="0">
                <a:latin typeface="DejaVu Sans"/>
                <a:cs typeface="DejaVu Sans"/>
              </a:rPr>
              <a:t>ed</a:t>
            </a:r>
            <a:r>
              <a:rPr sz="2000" b="1" dirty="0">
                <a:latin typeface="DejaVu Sans"/>
                <a:cs typeface="DejaVu Sans"/>
              </a:rPr>
              <a:t> on their own or “gi</a:t>
            </a:r>
            <a:r>
              <a:rPr lang="en-US" sz="2000" b="1" dirty="0">
                <a:latin typeface="DejaVu Sans"/>
                <a:cs typeface="DejaVu Sans"/>
              </a:rPr>
              <a:t>ft</a:t>
            </a:r>
            <a:r>
              <a:rPr sz="2000" b="1" dirty="0">
                <a:latin typeface="DejaVu Sans"/>
                <a:cs typeface="DejaVu Sans"/>
              </a:rPr>
              <a:t>” to interest group</a:t>
            </a:r>
            <a:endParaRPr sz="2000" dirty="0">
              <a:latin typeface="DejaVu Sans"/>
              <a:cs typeface="DejaVu Sans"/>
            </a:endParaRPr>
          </a:p>
          <a:p>
            <a:pPr lvl="2">
              <a:lnSpc>
                <a:spcPct val="100000"/>
              </a:lnSpc>
              <a:buFont typeface="Nimbus Sans L"/>
              <a:buChar char="•"/>
            </a:pPr>
            <a:endParaRPr sz="2000" dirty="0">
              <a:latin typeface="DejaVu Sans"/>
              <a:cs typeface="DejaVu Sans"/>
            </a:endParaRPr>
          </a:p>
        </p:txBody>
      </p:sp>
      <p:pic>
        <p:nvPicPr>
          <p:cNvPr id="5" name="Picture 4">
            <a:extLst>
              <a:ext uri="{FF2B5EF4-FFF2-40B4-BE49-F238E27FC236}">
                <a16:creationId xmlns:a16="http://schemas.microsoft.com/office/drawing/2014/main" id="{C96718F0-F9B3-4DF9-98F6-31CA462B3868}"/>
              </a:ext>
            </a:extLst>
          </p:cNvPr>
          <p:cNvPicPr>
            <a:picLocks noChangeAspect="1"/>
          </p:cNvPicPr>
          <p:nvPr/>
        </p:nvPicPr>
        <p:blipFill>
          <a:blip r:embed="rId3"/>
          <a:stretch>
            <a:fillRect/>
          </a:stretch>
        </p:blipFill>
        <p:spPr>
          <a:xfrm>
            <a:off x="6729664" y="475200"/>
            <a:ext cx="5408401" cy="5484575"/>
          </a:xfrm>
          <a:prstGeom prst="rect">
            <a:avLst/>
          </a:prstGeom>
        </p:spPr>
      </p:pic>
      <p:cxnSp>
        <p:nvCxnSpPr>
          <p:cNvPr id="7" name="Straight Arrow Connector 6">
            <a:extLst>
              <a:ext uri="{FF2B5EF4-FFF2-40B4-BE49-F238E27FC236}">
                <a16:creationId xmlns:a16="http://schemas.microsoft.com/office/drawing/2014/main" id="{2E32676D-44F9-4C50-B2D4-DA9391F612E0}"/>
              </a:ext>
            </a:extLst>
          </p:cNvPr>
          <p:cNvCxnSpPr>
            <a:cxnSpLocks/>
          </p:cNvCxnSpPr>
          <p:nvPr/>
        </p:nvCxnSpPr>
        <p:spPr>
          <a:xfrm>
            <a:off x="4724400" y="3385414"/>
            <a:ext cx="2743200" cy="253425"/>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7E0E8EA-3EC1-496F-956D-49D575B96BFA}"/>
              </a:ext>
            </a:extLst>
          </p:cNvPr>
          <p:cNvSpPr/>
          <p:nvPr/>
        </p:nvSpPr>
        <p:spPr>
          <a:xfrm rot="949323">
            <a:off x="6764057" y="601961"/>
            <a:ext cx="5339612" cy="209521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D6D9D66-F0C2-4EB3-6EFC-414F90B3F65A}"/>
              </a:ext>
            </a:extLst>
          </p:cNvPr>
          <p:cNvCxnSpPr>
            <a:cxnSpLocks/>
          </p:cNvCxnSpPr>
          <p:nvPr/>
        </p:nvCxnSpPr>
        <p:spPr>
          <a:xfrm flipV="1">
            <a:off x="2362200" y="1600200"/>
            <a:ext cx="5105400" cy="1600200"/>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91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313" y="-76200"/>
            <a:ext cx="12190614" cy="6934200"/>
          </a:xfrm>
          <a:prstGeom prst="rect">
            <a:avLst/>
          </a:prstGeom>
          <a:blipFill>
            <a:blip r:embed="rId2" cstate="print">
              <a:alphaModFix/>
            </a:blip>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52548" y="21836"/>
            <a:ext cx="7948614" cy="397545"/>
          </a:xfrm>
          <a:prstGeom prst="rect">
            <a:avLst/>
          </a:prstGeom>
        </p:spPr>
        <p:txBody>
          <a:bodyPr vert="horz" wrap="square" lIns="0" tIns="12700" rIns="0" bIns="0" rtlCol="0">
            <a:spAutoFit/>
          </a:bodyPr>
          <a:lstStyle/>
          <a:p>
            <a:pPr marL="12700" algn="ctr">
              <a:lnSpc>
                <a:spcPct val="100000"/>
              </a:lnSpc>
              <a:spcBef>
                <a:spcPts val="100"/>
              </a:spcBef>
            </a:pPr>
            <a:r>
              <a:rPr sz="2500" dirty="0"/>
              <a:t>MISCELLANEOUS FEATURES</a:t>
            </a:r>
          </a:p>
        </p:txBody>
      </p:sp>
      <p:pic>
        <p:nvPicPr>
          <p:cNvPr id="3074" name="Picture 2" descr="Senate v. House - Ms. Newell">
            <a:extLst>
              <a:ext uri="{FF2B5EF4-FFF2-40B4-BE49-F238E27FC236}">
                <a16:creationId xmlns:a16="http://schemas.microsoft.com/office/drawing/2014/main" id="{AA4545E6-4DEA-45A2-902C-C0926E959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458" y="495300"/>
            <a:ext cx="7085542" cy="5943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857349A-EA0F-4CE0-AE90-C4BCD6911AE0}"/>
              </a:ext>
            </a:extLst>
          </p:cNvPr>
          <p:cNvPicPr>
            <a:picLocks noChangeAspect="1"/>
          </p:cNvPicPr>
          <p:nvPr/>
        </p:nvPicPr>
        <p:blipFill>
          <a:blip r:embed="rId4"/>
          <a:stretch>
            <a:fillRect/>
          </a:stretch>
        </p:blipFill>
        <p:spPr>
          <a:xfrm>
            <a:off x="187852" y="441216"/>
            <a:ext cx="4390111" cy="3292583"/>
          </a:xfrm>
          <a:prstGeom prst="rect">
            <a:avLst/>
          </a:prstGeom>
        </p:spPr>
      </p:pic>
    </p:spTree>
    <p:extLst>
      <p:ext uri="{BB962C8B-B14F-4D97-AF65-F5344CB8AC3E}">
        <p14:creationId xmlns:p14="http://schemas.microsoft.com/office/powerpoint/2010/main" val="1637626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527" y="0"/>
            <a:ext cx="12190614" cy="6934200"/>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a:spLocks noGrp="1"/>
          </p:cNvSpPr>
          <p:nvPr>
            <p:ph type="title"/>
          </p:nvPr>
        </p:nvSpPr>
        <p:spPr>
          <a:xfrm>
            <a:off x="-52548" y="21836"/>
            <a:ext cx="7948614" cy="397545"/>
          </a:xfrm>
          <a:prstGeom prst="rect">
            <a:avLst/>
          </a:prstGeom>
        </p:spPr>
        <p:txBody>
          <a:bodyPr vert="horz" wrap="square" lIns="0" tIns="12700" rIns="0" bIns="0" rtlCol="0">
            <a:spAutoFit/>
          </a:bodyPr>
          <a:lstStyle/>
          <a:p>
            <a:pPr marL="12700" algn="ctr">
              <a:lnSpc>
                <a:spcPct val="100000"/>
              </a:lnSpc>
              <a:spcBef>
                <a:spcPts val="100"/>
              </a:spcBef>
            </a:pPr>
            <a:r>
              <a:rPr sz="2500" dirty="0"/>
              <a:t>MISCELLANEOUS FEATURES</a:t>
            </a:r>
          </a:p>
        </p:txBody>
      </p:sp>
      <p:pic>
        <p:nvPicPr>
          <p:cNvPr id="5122" name="Picture 2" descr="PPT - Take Five PowerPoint Presentation, free download - ID:2787017">
            <a:extLst>
              <a:ext uri="{FF2B5EF4-FFF2-40B4-BE49-F238E27FC236}">
                <a16:creationId xmlns:a16="http://schemas.microsoft.com/office/drawing/2014/main" id="{B917744C-B24B-4D10-964E-6260532FB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787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D96DD13F-123F-402E-A386-2AFB17402D4F}"/>
              </a:ext>
            </a:extLst>
          </p:cNvPr>
          <p:cNvSpPr/>
          <p:nvPr/>
        </p:nvSpPr>
        <p:spPr>
          <a:xfrm>
            <a:off x="1330959" y="4343400"/>
            <a:ext cx="5181600" cy="2209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917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65830" y="1545762"/>
            <a:ext cx="2412568" cy="2369880"/>
          </a:xfrm>
        </p:spPr>
        <p:txBody>
          <a:bodyPr/>
          <a:lstStyle/>
          <a:p>
            <a:r>
              <a:rPr lang="en-US" sz="2200" b="1" dirty="0"/>
              <a:t>Explain how the structure, powers, and functions of both houses of Congress affect the policy-making process.</a:t>
            </a:r>
          </a:p>
        </p:txBody>
      </p:sp>
      <p:sp>
        <p:nvSpPr>
          <p:cNvPr id="7" name="TextBox 6">
            <a:extLst>
              <a:ext uri="{FF2B5EF4-FFF2-40B4-BE49-F238E27FC236}">
                <a16:creationId xmlns:a16="http://schemas.microsoft.com/office/drawing/2014/main" id="{39547FF2-8888-4B88-988A-6B31066208F4}"/>
              </a:ext>
            </a:extLst>
          </p:cNvPr>
          <p:cNvSpPr txBox="1"/>
          <p:nvPr/>
        </p:nvSpPr>
        <p:spPr>
          <a:xfrm>
            <a:off x="2747917" y="1905000"/>
            <a:ext cx="9442555"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t>Though both chambers rely on committees to conduct hearings and debate bills under consideration, different constitutional responsibilities of the House and Senate affect the policy-making process</a:t>
            </a: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CED87157-903E-4706-A761-DC721ADD0739}"/>
              </a:ext>
            </a:extLst>
          </p:cNvPr>
          <p:cNvSpPr txBox="1"/>
          <p:nvPr/>
        </p:nvSpPr>
        <p:spPr>
          <a:xfrm>
            <a:off x="0" y="5899"/>
            <a:ext cx="12191999" cy="461665"/>
          </a:xfrm>
          <a:prstGeom prst="rect">
            <a:avLst/>
          </a:prstGeom>
          <a:gradFill>
            <a:gsLst>
              <a:gs pos="42000">
                <a:schemeClr val="tx2">
                  <a:lumMod val="60000"/>
                  <a:lumOff val="40000"/>
                </a:schemeClr>
              </a:gs>
              <a:gs pos="92000">
                <a:schemeClr val="tx2">
                  <a:lumMod val="75000"/>
                </a:schemeClr>
              </a:gs>
              <a:gs pos="18000">
                <a:schemeClr val="tx2">
                  <a:lumMod val="40000"/>
                  <a:lumOff val="60000"/>
                </a:schemeClr>
              </a:gs>
            </a:gsLst>
            <a:lin ang="5400000" scaled="1"/>
          </a:gradFill>
          <a:ln>
            <a:solidFill>
              <a:schemeClr val="tx2">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TOPIC 2.2 </a:t>
            </a:r>
            <a:r>
              <a:rPr lang="en-US" sz="2400" b="1" dirty="0">
                <a:solidFill>
                  <a:schemeClr val="bg1"/>
                </a:solidFill>
              </a:rPr>
              <a:t>Structures, Powers, and Functions of Congress</a:t>
            </a:r>
            <a:endParaRPr kumimoji="0" lang="en-US" sz="2400" b="1" i="0" u="none" strike="noStrike" kern="1200" cap="none" spc="0" normalizeH="0" baseline="0" noProof="0" dirty="0">
              <a:ln>
                <a:noFill/>
              </a:ln>
              <a:solidFill>
                <a:schemeClr val="bg1"/>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EF3D62D-76D7-4B0F-BA1C-029A5AE12BC1}"/>
              </a:ext>
            </a:extLst>
          </p:cNvPr>
          <p:cNvSpPr txBox="1"/>
          <p:nvPr/>
        </p:nvSpPr>
        <p:spPr>
          <a:xfrm>
            <a:off x="-42354" y="533400"/>
            <a:ext cx="1216616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republican ideal in the U.S. is manifested in the structure and operation of the legislative branch.</a:t>
            </a:r>
          </a:p>
        </p:txBody>
      </p:sp>
      <p:sp>
        <p:nvSpPr>
          <p:cNvPr id="13" name="TextBox 12">
            <a:extLst>
              <a:ext uri="{FF2B5EF4-FFF2-40B4-BE49-F238E27FC236}">
                <a16:creationId xmlns:a16="http://schemas.microsoft.com/office/drawing/2014/main" id="{3FEA4166-9EEE-4E92-B2CB-2F8803B5312C}"/>
              </a:ext>
            </a:extLst>
          </p:cNvPr>
          <p:cNvSpPr txBox="1"/>
          <p:nvPr/>
        </p:nvSpPr>
        <p:spPr>
          <a:xfrm>
            <a:off x="2747917" y="1066800"/>
            <a:ext cx="952499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t>By design, the different structures, powers, and functions of the Senate and the House of Representatives affect the policy-making process.</a:t>
            </a: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flipH="1">
            <a:off x="2499065" y="948898"/>
            <a:ext cx="9290" cy="5696991"/>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480F95A6-3649-1334-705B-3DEF7E0FDA76}"/>
              </a:ext>
            </a:extLst>
          </p:cNvPr>
          <p:cNvSpPr txBox="1"/>
          <p:nvPr/>
        </p:nvSpPr>
        <p:spPr>
          <a:xfrm>
            <a:off x="2747917" y="2971800"/>
            <a:ext cx="9339875" cy="390876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a:t>Chamber-specific procedures, rules, and roles that impact the policy-making process include: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t>Number of chamber and debate rules that set the bar high for building majority support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t>Roles of Speaker of the House, President of the Senate, party leadership, and committee leadership in both chambers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t>Filibuster and cloture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t>Holds and unanimous consent in the Senate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Role of Rules Committee, Committee of the Whole, and discharge petitions in the House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dirty="0"/>
              <a:t>Treaty ratification and confirmation role of the U.S. Senate</a:t>
            </a: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1888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55" y="-20664"/>
            <a:ext cx="12196032" cy="469487"/>
          </a:xfrm>
          <a:prstGeom prst="rect">
            <a:avLst/>
          </a:prstGeom>
          <a:solidFill>
            <a:schemeClr val="tx1"/>
          </a:solidFill>
        </p:spPr>
        <p:txBody>
          <a:bodyPr vert="horz" wrap="square" lIns="0" tIns="43180" rIns="0" bIns="0" rtlCol="0">
            <a:spAutoFit/>
          </a:bodyPr>
          <a:lstStyle/>
          <a:p>
            <a:pPr marL="4184015" marR="5080" indent="-4171950" algn="ctr">
              <a:lnSpc>
                <a:spcPts val="3700"/>
              </a:lnSpc>
              <a:spcBef>
                <a:spcPts val="340"/>
              </a:spcBef>
            </a:pPr>
            <a:r>
              <a:rPr sz="2000" dirty="0">
                <a:solidFill>
                  <a:schemeClr val="bg1"/>
                </a:solidFill>
              </a:rPr>
              <a:t>Pork barrel legislation and logrolling affect the lawmaking  in both chambers</a:t>
            </a:r>
          </a:p>
        </p:txBody>
      </p:sp>
      <p:sp>
        <p:nvSpPr>
          <p:cNvPr id="3" name="object 3"/>
          <p:cNvSpPr txBox="1"/>
          <p:nvPr/>
        </p:nvSpPr>
        <p:spPr>
          <a:xfrm>
            <a:off x="10641" y="509399"/>
            <a:ext cx="6161559" cy="2031967"/>
          </a:xfrm>
          <a:prstGeom prst="rect">
            <a:avLst/>
          </a:prstGeom>
        </p:spPr>
        <p:txBody>
          <a:bodyPr vert="horz" wrap="square" lIns="0" tIns="71755" rIns="0" bIns="0" rtlCol="0">
            <a:spAutoFit/>
          </a:bodyPr>
          <a:lstStyle/>
          <a:p>
            <a:pPr marL="635" marR="0" lvl="0" indent="0" algn="just" defTabSz="914400" rtl="0" eaLnBrk="1" fontAlgn="auto" latinLnBrk="0" hangingPunct="1">
              <a:lnSpc>
                <a:spcPct val="100000"/>
              </a:lnSpc>
              <a:spcBef>
                <a:spcPts val="565"/>
              </a:spcBef>
              <a:spcAft>
                <a:spcPts val="0"/>
              </a:spcAft>
              <a:buClrTx/>
              <a:buSzTx/>
              <a:buFontTx/>
              <a:buNone/>
              <a:tabLst/>
              <a:defRPr/>
            </a:pPr>
            <a:r>
              <a:rPr kumimoji="0" sz="2400" b="1" i="1" u="none" strike="noStrike" kern="1200" cap="none" spc="0" normalizeH="0" baseline="0" noProof="0" dirty="0">
                <a:ln>
                  <a:noFill/>
                </a:ln>
                <a:solidFill>
                  <a:prstClr val="black"/>
                </a:solidFill>
                <a:effectLst/>
                <a:uLnTx/>
                <a:uFillTx/>
                <a:latin typeface="Nimbus Mono L"/>
                <a:ea typeface="+mn-ea"/>
                <a:cs typeface="Nimbus Mono L"/>
              </a:rPr>
              <a:t>PORK BARREL</a:t>
            </a:r>
            <a:endParaRPr kumimoji="0" sz="2400" b="0" i="0" u="none" strike="noStrike" kern="1200" cap="none" spc="0" normalizeH="0" baseline="0" noProof="0" dirty="0">
              <a:ln>
                <a:noFill/>
              </a:ln>
              <a:solidFill>
                <a:prstClr val="black"/>
              </a:solidFill>
              <a:effectLst/>
              <a:uLnTx/>
              <a:uFillTx/>
              <a:latin typeface="Nimbus Mono L"/>
              <a:ea typeface="+mn-ea"/>
              <a:cs typeface="Nimbus Mono L"/>
            </a:endParaRPr>
          </a:p>
          <a:p>
            <a:pPr marL="12065" marR="5080" lvl="0" indent="0" defTabSz="914400" rtl="0" eaLnBrk="1" fontAlgn="auto" latinLnBrk="0" hangingPunct="1">
              <a:lnSpc>
                <a:spcPct val="100000"/>
              </a:lnSpc>
              <a:spcBef>
                <a:spcPts val="37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Metaphor for the appropriation of government spending for </a:t>
            </a:r>
            <a:r>
              <a:rPr kumimoji="0" sz="2000" b="1" i="0" u="none" strike="noStrike" kern="1200" cap="none" spc="0" normalizeH="0" baseline="0" noProof="0" dirty="0">
                <a:ln>
                  <a:noFill/>
                </a:ln>
                <a:solidFill>
                  <a:srgbClr val="FF0000"/>
                </a:solidFill>
                <a:effectLst/>
                <a:uLnTx/>
                <a:uFillTx/>
                <a:latin typeface="DejaVu Sans"/>
                <a:ea typeface="+mn-ea"/>
                <a:cs typeface="DejaVu Sans"/>
              </a:rPr>
              <a:t>localized projects  </a:t>
            </a:r>
            <a:r>
              <a:rPr kumimoji="0" sz="2000" b="1" i="0" u="none" strike="noStrike" kern="1200" cap="none" spc="0" normalizeH="0" baseline="0" noProof="0" dirty="0">
                <a:ln>
                  <a:noFill/>
                </a:ln>
                <a:solidFill>
                  <a:prstClr val="black"/>
                </a:solidFill>
                <a:effectLst/>
                <a:uLnTx/>
                <a:uFillTx/>
                <a:latin typeface="DejaVu Sans"/>
                <a:ea typeface="+mn-ea"/>
                <a:cs typeface="DejaVu Sans"/>
              </a:rPr>
              <a:t>secured solely or primarily to bring money to a representative's district.</a:t>
            </a:r>
            <a:r>
              <a:rPr kumimoji="0" lang="en-US" sz="2000" b="1" i="0" u="none" strike="noStrike" kern="1200" cap="none" spc="0" normalizeH="0" baseline="0" noProof="0" dirty="0">
                <a:ln>
                  <a:noFill/>
                </a:ln>
                <a:solidFill>
                  <a:prstClr val="black"/>
                </a:solidFill>
                <a:effectLst/>
                <a:uLnTx/>
                <a:uFillTx/>
                <a:latin typeface="DejaVu Sans"/>
                <a:ea typeface="+mn-ea"/>
                <a:cs typeface="DejaVu Sans"/>
              </a:rPr>
              <a:t> AKA </a:t>
            </a:r>
            <a:r>
              <a:rPr kumimoji="0" lang="en-US" sz="2000" b="1" i="0" u="none" strike="noStrike" kern="1200" cap="none" spc="0" normalizeH="0" baseline="0" noProof="0" dirty="0">
                <a:ln>
                  <a:noFill/>
                </a:ln>
                <a:solidFill>
                  <a:srgbClr val="FF0000"/>
                </a:solidFill>
                <a:effectLst/>
                <a:uLnTx/>
                <a:uFillTx/>
                <a:latin typeface="DejaVu Sans"/>
                <a:ea typeface="+mn-ea"/>
                <a:cs typeface="DejaVu Sans"/>
              </a:rPr>
              <a:t>earmarks</a:t>
            </a:r>
            <a:endParaRPr kumimoji="0" sz="2000" b="0" i="0" u="none" strike="noStrike" kern="1200" cap="none" spc="0" normalizeH="0" baseline="0" noProof="0" dirty="0">
              <a:ln>
                <a:noFill/>
              </a:ln>
              <a:solidFill>
                <a:srgbClr val="FF0000"/>
              </a:solidFill>
              <a:effectLst/>
              <a:uLnTx/>
              <a:uFillTx/>
              <a:latin typeface="DejaVu Sans"/>
              <a:ea typeface="+mn-ea"/>
              <a:cs typeface="DejaVu Sans"/>
            </a:endParaRPr>
          </a:p>
        </p:txBody>
      </p:sp>
      <p:sp>
        <p:nvSpPr>
          <p:cNvPr id="4" name="object 4"/>
          <p:cNvSpPr txBox="1"/>
          <p:nvPr/>
        </p:nvSpPr>
        <p:spPr>
          <a:xfrm>
            <a:off x="6332401" y="469487"/>
            <a:ext cx="5715000" cy="1724190"/>
          </a:xfrm>
          <a:prstGeom prst="rect">
            <a:avLst/>
          </a:prstGeom>
        </p:spPr>
        <p:txBody>
          <a:bodyPr vert="horz" wrap="square" lIns="0" tIns="71755" rIns="0" bIns="0" rtlCol="0">
            <a:spAutoFit/>
          </a:bodyPr>
          <a:lstStyle/>
          <a:p>
            <a:pPr marL="4445" marR="0" lvl="0" indent="0" algn="ctr" defTabSz="914400" rtl="0" eaLnBrk="1" fontAlgn="auto" latinLnBrk="0" hangingPunct="1">
              <a:lnSpc>
                <a:spcPct val="100000"/>
              </a:lnSpc>
              <a:spcBef>
                <a:spcPts val="565"/>
              </a:spcBef>
              <a:spcAft>
                <a:spcPts val="0"/>
              </a:spcAft>
              <a:buClrTx/>
              <a:buSzTx/>
              <a:buFontTx/>
              <a:buNone/>
              <a:tabLst/>
              <a:defRPr/>
            </a:pPr>
            <a:r>
              <a:rPr kumimoji="0" sz="2400" b="1" i="1" u="none" strike="noStrike" kern="1200" cap="none" spc="0" normalizeH="0" baseline="0" noProof="0" dirty="0">
                <a:ln>
                  <a:noFill/>
                </a:ln>
                <a:solidFill>
                  <a:prstClr val="black"/>
                </a:solidFill>
                <a:effectLst/>
                <a:uLnTx/>
                <a:uFillTx/>
                <a:latin typeface="Nimbus Mono L"/>
                <a:ea typeface="+mn-ea"/>
                <a:cs typeface="Nimbus Mono L"/>
              </a:rPr>
              <a:t>LOGROLLING</a:t>
            </a:r>
            <a:endParaRPr kumimoji="0" sz="2400" b="0" i="0" u="none" strike="noStrike" kern="1200" cap="none" spc="0" normalizeH="0" baseline="0" noProof="0" dirty="0">
              <a:ln>
                <a:noFill/>
              </a:ln>
              <a:solidFill>
                <a:prstClr val="black"/>
              </a:solidFill>
              <a:effectLst/>
              <a:uLnTx/>
              <a:uFillTx/>
              <a:latin typeface="Nimbus Mono L"/>
              <a:ea typeface="+mn-ea"/>
              <a:cs typeface="Nimbus Mono L"/>
            </a:endParaRPr>
          </a:p>
          <a:p>
            <a:pPr marL="12700" marR="5080" lvl="0" indent="0" defTabSz="914400" rtl="0" eaLnBrk="1" fontAlgn="auto" latinLnBrk="0" hangingPunct="1">
              <a:lnSpc>
                <a:spcPct val="100000"/>
              </a:lnSpc>
              <a:spcBef>
                <a:spcPts val="370"/>
              </a:spcBef>
              <a:spcAft>
                <a:spcPts val="0"/>
              </a:spcAft>
              <a:buClrTx/>
              <a:buSzTx/>
              <a:buFontTx/>
              <a:buNone/>
              <a:tabLst/>
              <a:defRPr/>
            </a:pPr>
            <a:r>
              <a:rPr kumimoji="0" sz="2000" b="1" i="0" u="none" strike="noStrike" kern="1200" cap="none" spc="0" normalizeH="0" baseline="0" noProof="0" dirty="0">
                <a:ln>
                  <a:noFill/>
                </a:ln>
                <a:solidFill>
                  <a:prstClr val="black"/>
                </a:solidFill>
                <a:effectLst/>
                <a:uLnTx/>
                <a:uFillTx/>
                <a:latin typeface="DejaVu Sans"/>
                <a:ea typeface="+mn-ea"/>
                <a:cs typeface="DejaVu Sans"/>
              </a:rPr>
              <a:t>Arrangement in which two or more members of Congress agree in advance to  support each other's bills.</a:t>
            </a:r>
            <a:r>
              <a:rPr kumimoji="0" lang="en-US" sz="2000" b="1" i="0" u="none" strike="noStrike" kern="1200" cap="none" spc="0" normalizeH="0" baseline="0" noProof="0" dirty="0">
                <a:ln>
                  <a:noFill/>
                </a:ln>
                <a:solidFill>
                  <a:prstClr val="black"/>
                </a:solidFill>
                <a:effectLst/>
                <a:uLnTx/>
                <a:uFillTx/>
                <a:latin typeface="DejaVu Sans"/>
                <a:ea typeface="+mn-ea"/>
                <a:cs typeface="DejaVu Sans"/>
              </a:rPr>
              <a:t> AKA </a:t>
            </a:r>
            <a:r>
              <a:rPr kumimoji="0" lang="en-US" sz="2000" b="1" i="0" u="none" strike="noStrike" kern="1200" cap="none" spc="0" normalizeH="0" baseline="0" noProof="0" dirty="0">
                <a:ln>
                  <a:noFill/>
                </a:ln>
                <a:solidFill>
                  <a:srgbClr val="FF0000"/>
                </a:solidFill>
                <a:effectLst/>
                <a:uLnTx/>
                <a:uFillTx/>
                <a:latin typeface="DejaVu Sans"/>
                <a:ea typeface="+mn-ea"/>
                <a:cs typeface="DejaVu Sans"/>
              </a:rPr>
              <a:t>reciprocity</a:t>
            </a:r>
            <a:endParaRPr kumimoji="0" sz="2000" b="0" i="0" u="none" strike="noStrike" kern="1200" cap="none" spc="0" normalizeH="0" baseline="0" noProof="0" dirty="0">
              <a:ln>
                <a:noFill/>
              </a:ln>
              <a:solidFill>
                <a:srgbClr val="FF0000"/>
              </a:solidFill>
              <a:effectLst/>
              <a:uLnTx/>
              <a:uFillTx/>
              <a:latin typeface="DejaVu Sans"/>
              <a:ea typeface="+mn-ea"/>
              <a:cs typeface="DejaVu Sans"/>
            </a:endParaRPr>
          </a:p>
        </p:txBody>
      </p:sp>
      <p:sp>
        <p:nvSpPr>
          <p:cNvPr id="5" name="object 5"/>
          <p:cNvSpPr/>
          <p:nvPr/>
        </p:nvSpPr>
        <p:spPr>
          <a:xfrm>
            <a:off x="182673" y="2600079"/>
            <a:ext cx="5779719" cy="425792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480351" y="2376051"/>
            <a:ext cx="5567049" cy="425792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sldNum" sz="quarter" idx="7"/>
          </p:nvPr>
        </p:nvSpPr>
        <p:spPr>
          <a:xfrm>
            <a:off x="11297666" y="6464985"/>
            <a:ext cx="231775" cy="153888"/>
          </a:xfrm>
          <a:prstGeom prst="rect">
            <a:avLst/>
          </a:prstGeom>
        </p:spPr>
        <p:txBody>
          <a:bodyPr vert="horz" wrap="square" lIns="0" tIns="0" rIns="0" bIns="0" rtlCol="0">
            <a:spAutoFit/>
          </a:bodyPr>
          <a:lstStyle/>
          <a:p>
            <a:pPr marL="38100" marR="0" lvl="0" indent="0" algn="l" defTabSz="914400" rtl="0" eaLnBrk="1" fontAlgn="auto" latinLnBrk="0" hangingPunct="1">
              <a:lnSpc>
                <a:spcPts val="1240"/>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888888"/>
                </a:solidFill>
                <a:effectLst/>
                <a:uLnTx/>
                <a:uFillTx/>
                <a:latin typeface="DejaVu Sans"/>
                <a:ea typeface="+mn-ea"/>
              </a:rPr>
              <a:pPr marL="38100" marR="0" lvl="0" indent="0" algn="l" defTabSz="914400" rtl="0" eaLnBrk="1" fontAlgn="auto" latinLnBrk="0" hangingPunct="1">
                <a:lnSpc>
                  <a:spcPts val="1240"/>
                </a:lnSpc>
                <a:spcBef>
                  <a:spcPts val="0"/>
                </a:spcBef>
                <a:spcAft>
                  <a:spcPts val="0"/>
                </a:spcAft>
                <a:buClrTx/>
                <a:buSzTx/>
                <a:buFontTx/>
                <a:buNone/>
                <a:tabLst/>
                <a:defRPr/>
              </a:pPr>
              <a:t>40</a:t>
            </a:fld>
            <a:endParaRPr kumimoji="0" sz="1200" b="0" i="0" u="none" strike="noStrike" kern="1200" cap="none" spc="0" normalizeH="0" baseline="0" noProof="0" dirty="0">
              <a:ln>
                <a:noFill/>
              </a:ln>
              <a:solidFill>
                <a:srgbClr val="888888"/>
              </a:solidFill>
              <a:effectLst/>
              <a:uLnTx/>
              <a:uFillTx/>
              <a:latin typeface="DejaVu Sans"/>
              <a:ea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F585F-6299-452E-95E5-AAFE983B6D0D}"/>
              </a:ext>
            </a:extLst>
          </p:cNvPr>
          <p:cNvPicPr>
            <a:picLocks noChangeAspect="1"/>
          </p:cNvPicPr>
          <p:nvPr/>
        </p:nvPicPr>
        <p:blipFill>
          <a:blip r:embed="rId2"/>
          <a:stretch>
            <a:fillRect/>
          </a:stretch>
        </p:blipFill>
        <p:spPr>
          <a:xfrm>
            <a:off x="3286064" y="0"/>
            <a:ext cx="5619872" cy="6858000"/>
          </a:xfrm>
          <a:prstGeom prst="rect">
            <a:avLst/>
          </a:prstGeom>
        </p:spPr>
      </p:pic>
    </p:spTree>
    <p:extLst>
      <p:ext uri="{BB962C8B-B14F-4D97-AF65-F5344CB8AC3E}">
        <p14:creationId xmlns:p14="http://schemas.microsoft.com/office/powerpoint/2010/main" val="681200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945531" y="1"/>
            <a:ext cx="10320515"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1737034" y="1"/>
            <a:ext cx="8963023" cy="6857998"/>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22998" y="905523"/>
            <a:ext cx="5967614" cy="5952474"/>
          </a:xfrm>
          <a:prstGeom prst="rect">
            <a:avLst/>
          </a:prstGeom>
          <a:blipFill>
            <a:blip r:embed="rId2" cstate="print"/>
            <a:stretch>
              <a:fillRect/>
            </a:stretch>
          </a:blipFill>
        </p:spPr>
        <p:txBody>
          <a:bodyPr wrap="square" lIns="0" tIns="0" rIns="0" bIns="0" rtlCol="0"/>
          <a:lstStyle/>
          <a:p>
            <a:endParaRPr/>
          </a:p>
        </p:txBody>
      </p:sp>
      <p:grpSp>
        <p:nvGrpSpPr>
          <p:cNvPr id="3" name="object 3"/>
          <p:cNvGrpSpPr/>
          <p:nvPr/>
        </p:nvGrpSpPr>
        <p:grpSpPr>
          <a:xfrm>
            <a:off x="0" y="1"/>
            <a:ext cx="12192000" cy="6857997"/>
            <a:chOff x="0" y="1"/>
            <a:chExt cx="12192000" cy="6857997"/>
          </a:xfrm>
        </p:grpSpPr>
        <p:sp>
          <p:nvSpPr>
            <p:cNvPr id="4" name="object 4"/>
            <p:cNvSpPr/>
            <p:nvPr/>
          </p:nvSpPr>
          <p:spPr>
            <a:xfrm>
              <a:off x="21506" y="905524"/>
              <a:ext cx="5998292" cy="5952474"/>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1"/>
              <a:ext cx="12192000" cy="533399"/>
            </a:xfrm>
            <a:custGeom>
              <a:avLst/>
              <a:gdLst/>
              <a:ahLst/>
              <a:cxnLst/>
              <a:rect l="l" t="t" r="r" b="b"/>
              <a:pathLst>
                <a:path w="12192000" h="906144">
                  <a:moveTo>
                    <a:pt x="12191996" y="0"/>
                  </a:moveTo>
                  <a:lnTo>
                    <a:pt x="0" y="0"/>
                  </a:lnTo>
                  <a:lnTo>
                    <a:pt x="0" y="905521"/>
                  </a:lnTo>
                  <a:lnTo>
                    <a:pt x="12191996" y="905521"/>
                  </a:lnTo>
                  <a:lnTo>
                    <a:pt x="12191996" y="0"/>
                  </a:lnTo>
                  <a:close/>
                </a:path>
              </a:pathLst>
            </a:custGeom>
            <a:solidFill>
              <a:srgbClr val="000000"/>
            </a:solidFill>
          </p:spPr>
          <p:txBody>
            <a:bodyPr wrap="square" lIns="0" tIns="0" rIns="0" bIns="0" rtlCol="0"/>
            <a:lstStyle/>
            <a:p>
              <a:endParaRPr/>
            </a:p>
          </p:txBody>
        </p:sp>
      </p:grpSp>
      <p:sp>
        <p:nvSpPr>
          <p:cNvPr id="6" name="object 6"/>
          <p:cNvSpPr txBox="1">
            <a:spLocks noGrp="1"/>
          </p:cNvSpPr>
          <p:nvPr>
            <p:ph type="title"/>
          </p:nvPr>
        </p:nvSpPr>
        <p:spPr>
          <a:xfrm>
            <a:off x="21506" y="0"/>
            <a:ext cx="4321894" cy="443711"/>
          </a:xfrm>
          <a:prstGeom prst="rect">
            <a:avLst/>
          </a:prstGeom>
        </p:spPr>
        <p:txBody>
          <a:bodyPr vert="horz" wrap="square" lIns="0" tIns="12700" rIns="0" bIns="0" rtlCol="0">
            <a:spAutoFit/>
          </a:bodyPr>
          <a:lstStyle/>
          <a:p>
            <a:pPr marL="12700" algn="l">
              <a:lnSpc>
                <a:spcPct val="100000"/>
              </a:lnSpc>
              <a:spcBef>
                <a:spcPts val="100"/>
              </a:spcBef>
            </a:pPr>
            <a:r>
              <a:rPr sz="2800" dirty="0">
                <a:solidFill>
                  <a:srgbClr val="FFFFFF"/>
                </a:solidFill>
              </a:rPr>
              <a:t>THE BILL PROCESS</a:t>
            </a:r>
            <a:endParaRPr sz="2800" dirty="0"/>
          </a:p>
        </p:txBody>
      </p:sp>
      <p:sp>
        <p:nvSpPr>
          <p:cNvPr id="7" name="object 7"/>
          <p:cNvSpPr txBox="1"/>
          <p:nvPr/>
        </p:nvSpPr>
        <p:spPr>
          <a:xfrm>
            <a:off x="11341555" y="6454765"/>
            <a:ext cx="154940" cy="186055"/>
          </a:xfrm>
          <a:prstGeom prst="rect">
            <a:avLst/>
          </a:prstGeom>
        </p:spPr>
        <p:txBody>
          <a:bodyPr vert="horz" wrap="square" lIns="0" tIns="0" rIns="0" bIns="0" rtlCol="0">
            <a:spAutoFit/>
          </a:bodyPr>
          <a:lstStyle/>
          <a:p>
            <a:pPr>
              <a:lnSpc>
                <a:spcPts val="1385"/>
              </a:lnSpc>
            </a:pPr>
            <a:r>
              <a:rPr sz="1200" spc="-160" dirty="0">
                <a:solidFill>
                  <a:srgbClr val="898989"/>
                </a:solidFill>
                <a:latin typeface="DejaVu Sans"/>
                <a:cs typeface="DejaVu Sans"/>
              </a:rPr>
              <a:t>29</a:t>
            </a:r>
            <a:endParaRPr sz="1200">
              <a:latin typeface="DejaVu Sans"/>
              <a:cs typeface="DejaVu Sans"/>
            </a:endParaRPr>
          </a:p>
        </p:txBody>
      </p:sp>
      <p:sp>
        <p:nvSpPr>
          <p:cNvPr id="8" name="object 8"/>
          <p:cNvSpPr/>
          <p:nvPr/>
        </p:nvSpPr>
        <p:spPr>
          <a:xfrm>
            <a:off x="0" y="533400"/>
            <a:ext cx="12192000" cy="6324613"/>
          </a:xfrm>
          <a:custGeom>
            <a:avLst/>
            <a:gdLst/>
            <a:ahLst/>
            <a:cxnLst/>
            <a:rect l="l" t="t" r="r" b="b"/>
            <a:pathLst>
              <a:path w="12192000" h="5952490">
                <a:moveTo>
                  <a:pt x="12191996" y="0"/>
                </a:moveTo>
                <a:lnTo>
                  <a:pt x="0" y="0"/>
                </a:lnTo>
                <a:lnTo>
                  <a:pt x="0" y="5952474"/>
                </a:lnTo>
                <a:lnTo>
                  <a:pt x="12191996" y="5952474"/>
                </a:lnTo>
                <a:lnTo>
                  <a:pt x="12191996" y="0"/>
                </a:lnTo>
                <a:close/>
              </a:path>
            </a:pathLst>
          </a:custGeom>
          <a:solidFill>
            <a:srgbClr val="FFFFFF">
              <a:alpha val="85099"/>
            </a:srgbClr>
          </a:solidFill>
        </p:spPr>
        <p:txBody>
          <a:bodyPr wrap="square" lIns="0" tIns="0" rIns="0" bIns="0" rtlCol="0"/>
          <a:lstStyle/>
          <a:p>
            <a:endParaRPr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876" y="94246"/>
            <a:ext cx="2287816" cy="1945105"/>
          </a:xfrm>
          <a:prstGeom prst="rect">
            <a:avLst/>
          </a:prstGeom>
        </p:spPr>
      </p:pic>
      <p:pic>
        <p:nvPicPr>
          <p:cNvPr id="9" name="Picture 8">
            <a:extLst>
              <a:ext uri="{FF2B5EF4-FFF2-40B4-BE49-F238E27FC236}">
                <a16:creationId xmlns:a16="http://schemas.microsoft.com/office/drawing/2014/main" id="{5D6D06F4-52BD-4C4F-AD29-03CD7B7C0E6C}"/>
              </a:ext>
            </a:extLst>
          </p:cNvPr>
          <p:cNvPicPr>
            <a:picLocks noChangeAspect="1"/>
          </p:cNvPicPr>
          <p:nvPr/>
        </p:nvPicPr>
        <p:blipFill>
          <a:blip r:embed="rId5"/>
          <a:stretch>
            <a:fillRect/>
          </a:stretch>
        </p:blipFill>
        <p:spPr>
          <a:xfrm>
            <a:off x="4566533" y="-33924"/>
            <a:ext cx="5312343" cy="6891921"/>
          </a:xfrm>
          <a:prstGeom prst="rect">
            <a:avLst/>
          </a:prstGeom>
        </p:spPr>
      </p:pic>
      <p:sp>
        <p:nvSpPr>
          <p:cNvPr id="12" name="TextBox 11">
            <a:extLst>
              <a:ext uri="{FF2B5EF4-FFF2-40B4-BE49-F238E27FC236}">
                <a16:creationId xmlns:a16="http://schemas.microsoft.com/office/drawing/2014/main" id="{ACF7E591-A7D8-446B-8BB4-C077B8D35875}"/>
              </a:ext>
            </a:extLst>
          </p:cNvPr>
          <p:cNvSpPr txBox="1"/>
          <p:nvPr/>
        </p:nvSpPr>
        <p:spPr>
          <a:xfrm>
            <a:off x="0" y="4495800"/>
            <a:ext cx="6934200" cy="1200329"/>
          </a:xfrm>
          <a:prstGeom prst="rect">
            <a:avLst/>
          </a:prstGeom>
          <a:noFill/>
        </p:spPr>
        <p:txBody>
          <a:bodyPr wrap="square" rtlCol="0">
            <a:spAutoFit/>
          </a:bodyPr>
          <a:lstStyle/>
          <a:p>
            <a:r>
              <a:rPr lang="en-US" sz="2400" dirty="0"/>
              <a:t>This chart illustrates the many stages through which a bill must pass before it becomes law.</a:t>
            </a:r>
          </a:p>
          <a:p>
            <a:r>
              <a:rPr lang="en-US" sz="2400" b="1" i="1" dirty="0"/>
              <a:t>After which step do most bills die?</a:t>
            </a:r>
          </a:p>
        </p:txBody>
      </p:sp>
    </p:spTree>
    <p:extLst>
      <p:ext uri="{BB962C8B-B14F-4D97-AF65-F5344CB8AC3E}">
        <p14:creationId xmlns:p14="http://schemas.microsoft.com/office/powerpoint/2010/main" val="3064817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7C4947-187C-FDA9-E878-2E1051C03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76200"/>
            <a:ext cx="2240644" cy="1905000"/>
          </a:xfrm>
          <a:prstGeom prst="rect">
            <a:avLst/>
          </a:prstGeom>
        </p:spPr>
      </p:pic>
      <p:pic>
        <p:nvPicPr>
          <p:cNvPr id="5" name="Online Media 4" title="Schoolhouse Rock - I'm Just a Bill">
            <a:hlinkClick r:id="" action="ppaction://media"/>
            <a:extLst>
              <a:ext uri="{FF2B5EF4-FFF2-40B4-BE49-F238E27FC236}">
                <a16:creationId xmlns:a16="http://schemas.microsoft.com/office/drawing/2014/main" id="{ADA69C15-A654-AEB7-AEBD-5AB06F75C7DB}"/>
              </a:ext>
            </a:extLst>
          </p:cNvPr>
          <p:cNvPicPr>
            <a:picLocks noRot="1" noChangeAspect="1"/>
          </p:cNvPicPr>
          <p:nvPr>
            <a:videoFile r:link="rId1"/>
          </p:nvPr>
        </p:nvPicPr>
        <p:blipFill>
          <a:blip r:embed="rId4"/>
          <a:stretch>
            <a:fillRect/>
          </a:stretch>
        </p:blipFill>
        <p:spPr>
          <a:xfrm>
            <a:off x="0" y="0"/>
            <a:ext cx="9906000" cy="6858000"/>
          </a:xfrm>
          <a:prstGeom prst="rect">
            <a:avLst/>
          </a:prstGeom>
        </p:spPr>
      </p:pic>
    </p:spTree>
    <p:extLst>
      <p:ext uri="{BB962C8B-B14F-4D97-AF65-F5344CB8AC3E}">
        <p14:creationId xmlns:p14="http://schemas.microsoft.com/office/powerpoint/2010/main" val="40298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E3EBF5"/>
          </a:solidFill>
        </p:spPr>
        <p:txBody>
          <a:bodyPr wrap="square" lIns="0" tIns="0" rIns="0" bIns="0" rtlCol="0"/>
          <a:lstStyle/>
          <a:p>
            <a:endParaRPr/>
          </a:p>
        </p:txBody>
      </p:sp>
      <p:sp>
        <p:nvSpPr>
          <p:cNvPr id="3" name="object 3"/>
          <p:cNvSpPr txBox="1">
            <a:spLocks noGrp="1"/>
          </p:cNvSpPr>
          <p:nvPr>
            <p:ph type="title"/>
          </p:nvPr>
        </p:nvSpPr>
        <p:spPr>
          <a:xfrm>
            <a:off x="1523833" y="0"/>
            <a:ext cx="9753600" cy="443711"/>
          </a:xfrm>
          <a:prstGeom prst="rect">
            <a:avLst/>
          </a:prstGeom>
        </p:spPr>
        <p:txBody>
          <a:bodyPr vert="horz" wrap="square" lIns="0" tIns="12700" rIns="0" bIns="0" rtlCol="0">
            <a:spAutoFit/>
          </a:bodyPr>
          <a:lstStyle/>
          <a:p>
            <a:pPr marL="12700" algn="ctr">
              <a:lnSpc>
                <a:spcPct val="100000"/>
              </a:lnSpc>
              <a:spcBef>
                <a:spcPts val="100"/>
              </a:spcBef>
            </a:pPr>
            <a:r>
              <a:rPr sz="2800" dirty="0"/>
              <a:t>WHY DO SO MANY BILLS DIE?</a:t>
            </a:r>
          </a:p>
        </p:txBody>
      </p:sp>
      <p:sp>
        <p:nvSpPr>
          <p:cNvPr id="4" name="object 4"/>
          <p:cNvSpPr txBox="1"/>
          <p:nvPr/>
        </p:nvSpPr>
        <p:spPr>
          <a:xfrm>
            <a:off x="32084" y="443711"/>
            <a:ext cx="12192000" cy="5732338"/>
          </a:xfrm>
          <a:prstGeom prst="rect">
            <a:avLst/>
          </a:prstGeom>
        </p:spPr>
        <p:txBody>
          <a:bodyPr vert="horz" wrap="square" lIns="0" tIns="88900" rIns="0" bIns="0" rtlCol="0">
            <a:spAutoFit/>
          </a:bodyPr>
          <a:lstStyle/>
          <a:p>
            <a:pPr marL="12700">
              <a:spcBef>
                <a:spcPts val="700"/>
              </a:spcBef>
              <a:tabLst>
                <a:tab pos="354965" algn="l"/>
                <a:tab pos="355600" algn="l"/>
              </a:tabLst>
            </a:pPr>
            <a:r>
              <a:rPr lang="en-US" sz="2800" b="1" dirty="0">
                <a:solidFill>
                  <a:srgbClr val="FF0000"/>
                </a:solidFill>
              </a:rPr>
              <a:t>For the AP exam, you must know the different ways a bill can die in HR and S.</a:t>
            </a:r>
            <a:endParaRPr lang="en-US" sz="3600" dirty="0">
              <a:solidFill>
                <a:srgbClr val="FF0000"/>
              </a:solidFill>
            </a:endParaRPr>
          </a:p>
          <a:p>
            <a:pPr marL="355600" indent="-342900">
              <a:lnSpc>
                <a:spcPct val="100000"/>
              </a:lnSpc>
              <a:spcBef>
                <a:spcPts val="700"/>
              </a:spcBef>
              <a:buFont typeface="Nimbus Sans L"/>
              <a:buChar char="•"/>
              <a:tabLst>
                <a:tab pos="354965" algn="l"/>
                <a:tab pos="355600" algn="l"/>
              </a:tabLst>
            </a:pPr>
            <a:r>
              <a:rPr sz="2400" b="1" dirty="0">
                <a:latin typeface="DejaVu Sans"/>
                <a:cs typeface="DejaVu Sans"/>
              </a:rPr>
              <a:t>Why do so many bills die?</a:t>
            </a:r>
            <a:endParaRPr sz="2400" dirty="0">
              <a:latin typeface="DejaVu Sans"/>
              <a:cs typeface="DejaVu Sans"/>
            </a:endParaRPr>
          </a:p>
          <a:p>
            <a:pPr marL="755650" lvl="1" indent="-286385">
              <a:lnSpc>
                <a:spcPct val="100000"/>
              </a:lnSpc>
              <a:spcBef>
                <a:spcPts val="515"/>
              </a:spcBef>
              <a:buFont typeface="Nimbus Sans L"/>
              <a:buChar char="–"/>
              <a:tabLst>
                <a:tab pos="755650" algn="l"/>
              </a:tabLst>
            </a:pPr>
            <a:r>
              <a:rPr sz="2000" b="1" dirty="0">
                <a:latin typeface="DejaVu Sans"/>
                <a:cs typeface="DejaVu Sans"/>
              </a:rPr>
              <a:t>Speaker and Senate Majority Leader can kill a bill by not referring it to a </a:t>
            </a:r>
            <a:r>
              <a:rPr lang="en-US" sz="2000" b="1" dirty="0">
                <a:latin typeface="DejaVu Sans"/>
                <a:cs typeface="DejaVu Sans"/>
              </a:rPr>
              <a:t>Committee</a:t>
            </a:r>
            <a:endParaRPr sz="2000" dirty="0">
              <a:latin typeface="DejaVu Sans"/>
              <a:cs typeface="DejaVu Sans"/>
            </a:endParaRPr>
          </a:p>
          <a:p>
            <a:pPr marL="755650" lvl="1" indent="-286385">
              <a:lnSpc>
                <a:spcPct val="100000"/>
              </a:lnSpc>
              <a:spcBef>
                <a:spcPts val="620"/>
              </a:spcBef>
              <a:buFont typeface="Nimbus Sans L"/>
              <a:buChar char="–"/>
              <a:tabLst>
                <a:tab pos="755650" algn="l"/>
              </a:tabLst>
            </a:pPr>
            <a:r>
              <a:rPr sz="2000" b="1" dirty="0">
                <a:latin typeface="DejaVu Sans"/>
                <a:cs typeface="DejaVu Sans"/>
              </a:rPr>
              <a:t>Most bills die in </a:t>
            </a:r>
            <a:r>
              <a:rPr lang="en-US" sz="2000" b="1" dirty="0">
                <a:latin typeface="DejaVu Sans"/>
                <a:cs typeface="DejaVu Sans"/>
              </a:rPr>
              <a:t>Committee</a:t>
            </a:r>
            <a:r>
              <a:rPr sz="2000" b="1" dirty="0">
                <a:latin typeface="DejaVu Sans"/>
                <a:cs typeface="DejaVu Sans"/>
              </a:rPr>
              <a:t> (tabled or pigeon-holed)</a:t>
            </a:r>
            <a:endParaRPr sz="2000" dirty="0">
              <a:latin typeface="DejaVu Sans"/>
              <a:cs typeface="DejaVu Sans"/>
            </a:endParaRPr>
          </a:p>
          <a:p>
            <a:pPr marL="1155700" lvl="2" indent="-229235">
              <a:lnSpc>
                <a:spcPct val="100000"/>
              </a:lnSpc>
              <a:spcBef>
                <a:spcPts val="375"/>
              </a:spcBef>
              <a:buFont typeface="Nimbus Sans L"/>
              <a:buChar char="•"/>
              <a:tabLst>
                <a:tab pos="1155065" algn="l"/>
                <a:tab pos="1155700" algn="l"/>
              </a:tabLst>
            </a:pPr>
            <a:r>
              <a:rPr sz="1600" b="1" dirty="0">
                <a:latin typeface="DejaVu Sans"/>
                <a:cs typeface="DejaVu Sans"/>
              </a:rPr>
              <a:t>Either the </a:t>
            </a:r>
            <a:r>
              <a:rPr lang="en-US" sz="1600" b="1" dirty="0">
                <a:latin typeface="DejaVu Sans"/>
                <a:cs typeface="DejaVu Sans"/>
              </a:rPr>
              <a:t>Committee</a:t>
            </a:r>
            <a:r>
              <a:rPr sz="1600" b="1" dirty="0">
                <a:latin typeface="DejaVu Sans"/>
                <a:cs typeface="DejaVu Sans"/>
              </a:rPr>
              <a:t> never schedules it for a vote; or the vote fails to receive a majority in </a:t>
            </a:r>
            <a:r>
              <a:rPr lang="en-US" sz="1600" b="1" dirty="0">
                <a:latin typeface="DejaVu Sans"/>
                <a:cs typeface="DejaVu Sans"/>
              </a:rPr>
              <a:t>Committee</a:t>
            </a:r>
            <a:endParaRPr sz="1600" dirty="0">
              <a:latin typeface="DejaVu Sans"/>
              <a:cs typeface="DejaVu Sans"/>
            </a:endParaRPr>
          </a:p>
          <a:p>
            <a:pPr marL="1155700" lvl="2" indent="-229235">
              <a:lnSpc>
                <a:spcPct val="100000"/>
              </a:lnSpc>
              <a:spcBef>
                <a:spcPts val="440"/>
              </a:spcBef>
              <a:buFont typeface="Nimbus Sans L"/>
              <a:buChar char="•"/>
              <a:tabLst>
                <a:tab pos="1155065" algn="l"/>
                <a:tab pos="1155700" algn="l"/>
              </a:tabLst>
            </a:pPr>
            <a:r>
              <a:rPr sz="1600" b="1" dirty="0">
                <a:latin typeface="DejaVu Sans"/>
                <a:cs typeface="DejaVu Sans"/>
              </a:rPr>
              <a:t>Bills could also be altered by </a:t>
            </a:r>
            <a:r>
              <a:rPr lang="en-US" sz="1600" b="1" dirty="0">
                <a:latin typeface="DejaVu Sans"/>
                <a:cs typeface="DejaVu Sans"/>
              </a:rPr>
              <a:t>Committee</a:t>
            </a:r>
            <a:r>
              <a:rPr sz="1600" b="1" dirty="0">
                <a:latin typeface="DejaVu Sans"/>
                <a:cs typeface="DejaVu Sans"/>
              </a:rPr>
              <a:t>s to make them more likely to fail on the ﬂoor (amendments)</a:t>
            </a:r>
            <a:endParaRPr sz="1600" dirty="0">
              <a:latin typeface="DejaVu Sans"/>
              <a:cs typeface="DejaVu Sans"/>
            </a:endParaRPr>
          </a:p>
          <a:p>
            <a:pPr marL="755650" lvl="1" indent="-286385">
              <a:lnSpc>
                <a:spcPct val="100000"/>
              </a:lnSpc>
              <a:spcBef>
                <a:spcPts val="585"/>
              </a:spcBef>
              <a:buFont typeface="Nimbus Sans L"/>
              <a:buChar char="–"/>
              <a:tabLst>
                <a:tab pos="755650" algn="l"/>
              </a:tabLst>
            </a:pPr>
            <a:r>
              <a:rPr sz="2000" b="1" dirty="0">
                <a:latin typeface="DejaVu Sans"/>
                <a:cs typeface="DejaVu Sans"/>
              </a:rPr>
              <a:t>Any Senator can block a vote with a ﬁlibuster</a:t>
            </a:r>
            <a:endParaRPr sz="2000" dirty="0">
              <a:latin typeface="DejaVu Sans"/>
              <a:cs typeface="DejaVu Sans"/>
            </a:endParaRPr>
          </a:p>
          <a:p>
            <a:pPr marL="748665" marR="1441450" lvl="1" indent="-279400">
              <a:lnSpc>
                <a:spcPts val="2820"/>
              </a:lnSpc>
              <a:spcBef>
                <a:spcPts val="765"/>
              </a:spcBef>
              <a:buFont typeface="Nimbus Sans L"/>
              <a:buChar char="–"/>
              <a:tabLst>
                <a:tab pos="755650" algn="l"/>
              </a:tabLst>
            </a:pPr>
            <a:r>
              <a:rPr sz="2000" b="1" dirty="0">
                <a:latin typeface="DejaVu Sans"/>
                <a:cs typeface="DejaVu Sans"/>
              </a:rPr>
              <a:t>In the House, the Rules </a:t>
            </a:r>
            <a:r>
              <a:rPr lang="en-US" sz="2000" b="1" dirty="0">
                <a:latin typeface="DejaVu Sans"/>
                <a:cs typeface="DejaVu Sans"/>
              </a:rPr>
              <a:t>Committee</a:t>
            </a:r>
            <a:r>
              <a:rPr sz="2000" b="1" dirty="0">
                <a:latin typeface="DejaVu Sans"/>
                <a:cs typeface="DejaVu Sans"/>
              </a:rPr>
              <a:t> can block a bill by never granting it a “rule” (scheduling it for debate) or se</a:t>
            </a:r>
            <a:r>
              <a:rPr lang="en-US" sz="2000" b="1" dirty="0">
                <a:latin typeface="DejaVu Sans"/>
                <a:cs typeface="DejaVu Sans"/>
              </a:rPr>
              <a:t>tti</a:t>
            </a:r>
            <a:r>
              <a:rPr sz="2000" b="1" dirty="0">
                <a:latin typeface="DejaVu Sans"/>
                <a:cs typeface="DejaVu Sans"/>
              </a:rPr>
              <a:t>ng restrictions on debate.</a:t>
            </a:r>
            <a:endParaRPr sz="2000" dirty="0">
              <a:latin typeface="DejaVu Sans"/>
              <a:cs typeface="DejaVu Sans"/>
            </a:endParaRPr>
          </a:p>
          <a:p>
            <a:pPr marL="755650" lvl="1" indent="-286385">
              <a:lnSpc>
                <a:spcPct val="100000"/>
              </a:lnSpc>
              <a:spcBef>
                <a:spcPts val="515"/>
              </a:spcBef>
              <a:buFont typeface="Nimbus Sans L"/>
              <a:buChar char="–"/>
              <a:tabLst>
                <a:tab pos="755650" algn="l"/>
              </a:tabLst>
            </a:pPr>
            <a:r>
              <a:rPr sz="2000" b="1" dirty="0">
                <a:latin typeface="DejaVu Sans"/>
                <a:cs typeface="DejaVu Sans"/>
              </a:rPr>
              <a:t>The president can kill a bill</a:t>
            </a:r>
            <a:endParaRPr sz="2000" dirty="0">
              <a:latin typeface="DejaVu Sans"/>
              <a:cs typeface="DejaVu Sans"/>
            </a:endParaRPr>
          </a:p>
          <a:p>
            <a:pPr marL="1155700" lvl="2" indent="-229235">
              <a:lnSpc>
                <a:spcPct val="100000"/>
              </a:lnSpc>
              <a:spcBef>
                <a:spcPts val="475"/>
              </a:spcBef>
              <a:buFont typeface="Nimbus Sans L"/>
              <a:buChar char="•"/>
              <a:tabLst>
                <a:tab pos="1155065" algn="l"/>
                <a:tab pos="1155700" algn="l"/>
              </a:tabLst>
            </a:pPr>
            <a:r>
              <a:rPr sz="1600" b="1" dirty="0">
                <a:latin typeface="DejaVu Sans"/>
                <a:cs typeface="DejaVu Sans"/>
              </a:rPr>
              <a:t>Veto or Pocket Veto</a:t>
            </a:r>
            <a:endParaRPr lang="en-US" sz="1600" b="1" dirty="0">
              <a:latin typeface="DejaVu Sans"/>
              <a:cs typeface="DejaVu Sans"/>
            </a:endParaRPr>
          </a:p>
          <a:p>
            <a:pPr marL="1155700" lvl="2" indent="-229235">
              <a:spcBef>
                <a:spcPts val="475"/>
              </a:spcBef>
              <a:buFont typeface="Nimbus Sans L"/>
              <a:buChar char="•"/>
              <a:tabLst>
                <a:tab pos="1155065" algn="l"/>
                <a:tab pos="1155700" algn="l"/>
              </a:tabLst>
            </a:pPr>
            <a:r>
              <a:rPr lang="en-US" b="1" dirty="0">
                <a:latin typeface="DejaVu Sans"/>
              </a:rPr>
              <a:t>Or the threat of a Presidential veto is enough to stop a bill in its tracks</a:t>
            </a:r>
            <a:endParaRPr lang="en-US" sz="1600" b="1" dirty="0">
              <a:latin typeface="DejaVu Sans"/>
            </a:endParaRPr>
          </a:p>
          <a:p>
            <a:pPr marL="755650" lvl="1" indent="-286385">
              <a:lnSpc>
                <a:spcPct val="100000"/>
              </a:lnSpc>
              <a:spcBef>
                <a:spcPts val="484"/>
              </a:spcBef>
              <a:buFont typeface="Nimbus Sans L"/>
              <a:buChar char="–"/>
              <a:tabLst>
                <a:tab pos="755650" algn="l"/>
              </a:tabLst>
            </a:pPr>
            <a:r>
              <a:rPr sz="2000" b="1" dirty="0">
                <a:latin typeface="DejaVu Sans"/>
                <a:cs typeface="DejaVu Sans"/>
              </a:rPr>
              <a:t>A bill may fail to receive a simple majority vote on the ﬂoors</a:t>
            </a:r>
            <a:endParaRPr sz="2000" dirty="0">
              <a:latin typeface="DejaVu Sans"/>
              <a:cs typeface="DejaVu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15829-EA5F-4F95-AA9F-287CE0F11682}"/>
              </a:ext>
            </a:extLst>
          </p:cNvPr>
          <p:cNvSpPr>
            <a:spLocks noGrp="1"/>
          </p:cNvSpPr>
          <p:nvPr>
            <p:ph type="title"/>
          </p:nvPr>
        </p:nvSpPr>
        <p:spPr>
          <a:xfrm>
            <a:off x="76199" y="0"/>
            <a:ext cx="12039601" cy="738664"/>
          </a:xfrm>
        </p:spPr>
        <p:txBody>
          <a:bodyPr/>
          <a:lstStyle/>
          <a:p>
            <a:r>
              <a:rPr lang="en-US" sz="2400" dirty="0"/>
              <a:t>How do the structure, powers, and functions of Congress affect the policy making process? </a:t>
            </a:r>
          </a:p>
        </p:txBody>
      </p:sp>
      <p:graphicFrame>
        <p:nvGraphicFramePr>
          <p:cNvPr id="4" name="Table 4">
            <a:extLst>
              <a:ext uri="{FF2B5EF4-FFF2-40B4-BE49-F238E27FC236}">
                <a16:creationId xmlns:a16="http://schemas.microsoft.com/office/drawing/2014/main" id="{39913A80-8921-4AD4-95BF-9808C577D255}"/>
              </a:ext>
            </a:extLst>
          </p:cNvPr>
          <p:cNvGraphicFramePr>
            <a:graphicFrameLocks noGrp="1"/>
          </p:cNvGraphicFramePr>
          <p:nvPr>
            <p:extLst>
              <p:ext uri="{D42A27DB-BD31-4B8C-83A1-F6EECF244321}">
                <p14:modId xmlns:p14="http://schemas.microsoft.com/office/powerpoint/2010/main" val="3114430103"/>
              </p:ext>
            </p:extLst>
          </p:nvPr>
        </p:nvGraphicFramePr>
        <p:xfrm>
          <a:off x="76199" y="914400"/>
          <a:ext cx="11963401" cy="5867401"/>
        </p:xfrm>
        <a:graphic>
          <a:graphicData uri="http://schemas.openxmlformats.org/drawingml/2006/table">
            <a:tbl>
              <a:tblPr firstRow="1" bandRow="1">
                <a:tableStyleId>{5C22544A-7EE6-4342-B048-85BDC9FD1C3A}</a:tableStyleId>
              </a:tblPr>
              <a:tblGrid>
                <a:gridCol w="2579609">
                  <a:extLst>
                    <a:ext uri="{9D8B030D-6E8A-4147-A177-3AD203B41FA5}">
                      <a16:colId xmlns:a16="http://schemas.microsoft.com/office/drawing/2014/main" val="255950119"/>
                    </a:ext>
                  </a:extLst>
                </a:gridCol>
                <a:gridCol w="4421196">
                  <a:extLst>
                    <a:ext uri="{9D8B030D-6E8A-4147-A177-3AD203B41FA5}">
                      <a16:colId xmlns:a16="http://schemas.microsoft.com/office/drawing/2014/main" val="1537385194"/>
                    </a:ext>
                  </a:extLst>
                </a:gridCol>
                <a:gridCol w="4962596">
                  <a:extLst>
                    <a:ext uri="{9D8B030D-6E8A-4147-A177-3AD203B41FA5}">
                      <a16:colId xmlns:a16="http://schemas.microsoft.com/office/drawing/2014/main" val="3771984776"/>
                    </a:ext>
                  </a:extLst>
                </a:gridCol>
              </a:tblGrid>
              <a:tr h="536653">
                <a:tc>
                  <a:txBody>
                    <a:bodyPr/>
                    <a:lstStyle/>
                    <a:p>
                      <a:endParaRPr lang="en-US" dirty="0"/>
                    </a:p>
                  </a:txBody>
                  <a:tcPr/>
                </a:tc>
                <a:tc>
                  <a:txBody>
                    <a:bodyPr/>
                    <a:lstStyle/>
                    <a:p>
                      <a:pPr algn="ctr"/>
                      <a:r>
                        <a:rPr lang="en-US" sz="2400" dirty="0"/>
                        <a:t>Senate</a:t>
                      </a:r>
                    </a:p>
                  </a:txBody>
                  <a:tcPr/>
                </a:tc>
                <a:tc>
                  <a:txBody>
                    <a:bodyPr/>
                    <a:lstStyle/>
                    <a:p>
                      <a:pPr algn="ctr"/>
                      <a:r>
                        <a:rPr lang="en-US" sz="2400" dirty="0"/>
                        <a:t>House of Representatives</a:t>
                      </a:r>
                    </a:p>
                  </a:txBody>
                  <a:tcPr/>
                </a:tc>
                <a:extLst>
                  <a:ext uri="{0D108BD9-81ED-4DB2-BD59-A6C34878D82A}">
                    <a16:rowId xmlns:a16="http://schemas.microsoft.com/office/drawing/2014/main" val="27594424"/>
                  </a:ext>
                </a:extLst>
              </a:tr>
              <a:tr h="2468601">
                <a:tc>
                  <a:txBody>
                    <a:bodyPr/>
                    <a:lstStyle/>
                    <a:p>
                      <a:r>
                        <a:rPr lang="en-US" sz="2200" b="1" dirty="0"/>
                        <a:t>Committees and Policy</a:t>
                      </a:r>
                    </a:p>
                    <a:p>
                      <a:r>
                        <a:rPr lang="en-US" sz="2200" b="1" dirty="0"/>
                        <a:t>Making</a:t>
                      </a:r>
                    </a:p>
                  </a:txBody>
                  <a:tcPr/>
                </a:tc>
                <a:tc>
                  <a:txBody>
                    <a:bodyPr/>
                    <a:lstStyle/>
                    <a:p>
                      <a:pPr marL="285750" indent="-285750">
                        <a:buFont typeface="Arial" panose="020B0604020202020204" pitchFamily="34" charset="0"/>
                        <a:buChar char="•"/>
                      </a:pPr>
                      <a:r>
                        <a:rPr lang="en-US" sz="2200" dirty="0"/>
                        <a:t>Finance Committee oversee spending and budget </a:t>
                      </a:r>
                    </a:p>
                    <a:p>
                      <a:pPr marL="285750" indent="-285750">
                        <a:buFont typeface="Arial" panose="020B0604020202020204" pitchFamily="34" charset="0"/>
                        <a:buChar char="•"/>
                      </a:pPr>
                      <a:r>
                        <a:rPr lang="en-US" sz="2200" dirty="0"/>
                        <a:t>Foreign Relations Committee guides U S foreign policy </a:t>
                      </a:r>
                    </a:p>
                  </a:txBody>
                  <a:tcPr/>
                </a:tc>
                <a:tc>
                  <a:txBody>
                    <a:bodyPr/>
                    <a:lstStyle/>
                    <a:p>
                      <a:pPr marL="285750" indent="-285750">
                        <a:buFont typeface="Arial" panose="020B0604020202020204" pitchFamily="34" charset="0"/>
                        <a:buChar char="•"/>
                      </a:pPr>
                      <a:r>
                        <a:rPr lang="en-US" sz="2200" b="1" dirty="0"/>
                        <a:t>Ways and Means committee </a:t>
                      </a:r>
                      <a:r>
                        <a:rPr lang="en-US" sz="2200" b="0" dirty="0"/>
                        <a:t>determines tax policy</a:t>
                      </a:r>
                    </a:p>
                    <a:p>
                      <a:pPr marL="285750" indent="-285750">
                        <a:buFont typeface="Arial" panose="020B0604020202020204" pitchFamily="34" charset="0"/>
                        <a:buChar char="•"/>
                      </a:pPr>
                      <a:r>
                        <a:rPr lang="en-US" sz="2200" b="1" dirty="0"/>
                        <a:t>Rules Committee </a:t>
                      </a:r>
                      <a:r>
                        <a:rPr lang="en-US" sz="2200" b="0" dirty="0"/>
                        <a:t>determines house proceedings </a:t>
                      </a:r>
                    </a:p>
                    <a:p>
                      <a:pPr marL="285750" indent="-285750">
                        <a:buFont typeface="Arial" panose="020B0604020202020204" pitchFamily="34" charset="0"/>
                        <a:buChar char="•"/>
                      </a:pPr>
                      <a:r>
                        <a:rPr lang="en-US" sz="2200" b="1" dirty="0"/>
                        <a:t>committee of the whole </a:t>
                      </a:r>
                      <a:r>
                        <a:rPr lang="en-US" sz="2200" b="0" dirty="0"/>
                        <a:t>allows for efficiency of procedures </a:t>
                      </a:r>
                    </a:p>
                  </a:txBody>
                  <a:tcPr/>
                </a:tc>
                <a:extLst>
                  <a:ext uri="{0D108BD9-81ED-4DB2-BD59-A6C34878D82A}">
                    <a16:rowId xmlns:a16="http://schemas.microsoft.com/office/drawing/2014/main" val="4179573713"/>
                  </a:ext>
                </a:extLst>
              </a:tr>
              <a:tr h="2862147">
                <a:tc>
                  <a:txBody>
                    <a:bodyPr/>
                    <a:lstStyle/>
                    <a:p>
                      <a:r>
                        <a:rPr lang="en-US" sz="2200" dirty="0"/>
                        <a:t>Unique rules and procedures and policy making </a:t>
                      </a:r>
                    </a:p>
                  </a:txBody>
                  <a:tcPr/>
                </a:tc>
                <a:tc>
                  <a:txBody>
                    <a:bodyPr/>
                    <a:lstStyle/>
                    <a:p>
                      <a:pPr marL="285750" indent="-285750">
                        <a:buFont typeface="Arial" panose="020B0604020202020204" pitchFamily="34" charset="0"/>
                        <a:buChar char="•"/>
                      </a:pPr>
                      <a:r>
                        <a:rPr lang="en-US" sz="2200" b="1" dirty="0"/>
                        <a:t>Filibuster</a:t>
                      </a:r>
                      <a:r>
                        <a:rPr lang="en-US" sz="2200" dirty="0"/>
                        <a:t> can let the debate time run out for a bill or blocking nomination </a:t>
                      </a:r>
                    </a:p>
                    <a:p>
                      <a:pPr marL="285750" indent="-285750">
                        <a:buFont typeface="Arial" panose="020B0604020202020204" pitchFamily="34" charset="0"/>
                        <a:buChar char="•"/>
                      </a:pPr>
                      <a:r>
                        <a:rPr lang="en-US" sz="2200" b="1" dirty="0"/>
                        <a:t>Unanimous consent </a:t>
                      </a:r>
                      <a:r>
                        <a:rPr lang="en-US" sz="2200" dirty="0"/>
                        <a:t>of senators shows a higher threshold for bills but can slow them down </a:t>
                      </a:r>
                    </a:p>
                    <a:p>
                      <a:pPr marL="285750" indent="-285750">
                        <a:buFont typeface="Arial" panose="020B0604020202020204" pitchFamily="34" charset="0"/>
                        <a:buChar char="•"/>
                      </a:pPr>
                      <a:r>
                        <a:rPr lang="en-US" sz="2200" dirty="0"/>
                        <a:t>The </a:t>
                      </a:r>
                      <a:r>
                        <a:rPr lang="en-US" sz="2200" b="1" dirty="0"/>
                        <a:t>hold</a:t>
                      </a:r>
                      <a:r>
                        <a:rPr lang="en-US" sz="2200" dirty="0"/>
                        <a:t> can stall a bill </a:t>
                      </a:r>
                    </a:p>
                  </a:txBody>
                  <a:tcPr/>
                </a:tc>
                <a:tc>
                  <a:txBody>
                    <a:bodyPr/>
                    <a:lstStyle/>
                    <a:p>
                      <a:pPr marL="285750" indent="-285750">
                        <a:buFont typeface="Arial" panose="020B0604020202020204" pitchFamily="34" charset="0"/>
                        <a:buChar char="•"/>
                      </a:pPr>
                      <a:r>
                        <a:rPr lang="en-US" sz="2200" dirty="0"/>
                        <a:t>A </a:t>
                      </a:r>
                      <a:r>
                        <a:rPr lang="en-US" sz="2200" b="1" dirty="0"/>
                        <a:t>discharge petition </a:t>
                      </a:r>
                      <a:r>
                        <a:rPr lang="en-US" sz="2200" dirty="0"/>
                        <a:t>can bring a bill out of a reluctant committee </a:t>
                      </a:r>
                    </a:p>
                    <a:p>
                      <a:pPr marL="285750" indent="-285750">
                        <a:buFont typeface="Arial" panose="020B0604020202020204" pitchFamily="34" charset="0"/>
                        <a:buChar char="•"/>
                      </a:pPr>
                      <a:r>
                        <a:rPr lang="en-US" sz="2200" dirty="0"/>
                        <a:t>Amendments offered to a bill must be </a:t>
                      </a:r>
                      <a:r>
                        <a:rPr lang="en-US" sz="2200" b="1" dirty="0"/>
                        <a:t>germane</a:t>
                      </a:r>
                      <a:r>
                        <a:rPr lang="en-US" sz="2200" dirty="0"/>
                        <a:t> </a:t>
                      </a:r>
                    </a:p>
                  </a:txBody>
                  <a:tcPr/>
                </a:tc>
                <a:extLst>
                  <a:ext uri="{0D108BD9-81ED-4DB2-BD59-A6C34878D82A}">
                    <a16:rowId xmlns:a16="http://schemas.microsoft.com/office/drawing/2014/main" val="684880218"/>
                  </a:ext>
                </a:extLst>
              </a:tr>
            </a:tbl>
          </a:graphicData>
        </a:graphic>
      </p:graphicFrame>
    </p:spTree>
    <p:extLst>
      <p:ext uri="{BB962C8B-B14F-4D97-AF65-F5344CB8AC3E}">
        <p14:creationId xmlns:p14="http://schemas.microsoft.com/office/powerpoint/2010/main" val="1840765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85C2A-4655-49D5-9703-80FF696BB7F6}"/>
              </a:ext>
            </a:extLst>
          </p:cNvPr>
          <p:cNvSpPr>
            <a:spLocks noGrp="1"/>
          </p:cNvSpPr>
          <p:nvPr>
            <p:ph type="title"/>
          </p:nvPr>
        </p:nvSpPr>
        <p:spPr>
          <a:xfrm>
            <a:off x="2286000" y="29910"/>
            <a:ext cx="6365976" cy="384721"/>
          </a:xfrm>
        </p:spPr>
        <p:txBody>
          <a:bodyPr/>
          <a:lstStyle/>
          <a:p>
            <a:pPr algn="ctr"/>
            <a:r>
              <a:rPr lang="en-US" sz="2500" dirty="0"/>
              <a:t>Generating a Budget</a:t>
            </a:r>
          </a:p>
        </p:txBody>
      </p:sp>
      <p:sp>
        <p:nvSpPr>
          <p:cNvPr id="3" name="Text Placeholder 2">
            <a:extLst>
              <a:ext uri="{FF2B5EF4-FFF2-40B4-BE49-F238E27FC236}">
                <a16:creationId xmlns:a16="http://schemas.microsoft.com/office/drawing/2014/main" id="{9E4A504E-F18F-46C8-9D2C-CAE8B20B5EB5}"/>
              </a:ext>
            </a:extLst>
          </p:cNvPr>
          <p:cNvSpPr>
            <a:spLocks noGrp="1"/>
          </p:cNvSpPr>
          <p:nvPr>
            <p:ph type="body" idx="1"/>
          </p:nvPr>
        </p:nvSpPr>
        <p:spPr>
          <a:xfrm>
            <a:off x="152400" y="2209800"/>
            <a:ext cx="12039600" cy="1354217"/>
          </a:xfrm>
        </p:spPr>
        <p:txBody>
          <a:bodyPr/>
          <a:lstStyle/>
          <a:p>
            <a:r>
              <a:rPr lang="en-US" sz="2200" dirty="0">
                <a:solidFill>
                  <a:schemeClr val="tx1"/>
                </a:solidFill>
              </a:rPr>
              <a:t>Congressional Budget Office- created by Congress to help in preparing the nations budget.  Non-partisan accountants. Serves as a check on the President’s OMB- Office of Management and Budget, created by Congress to help the President prepare and present a budget to Congress.</a:t>
            </a:r>
          </a:p>
        </p:txBody>
      </p:sp>
      <p:sp>
        <p:nvSpPr>
          <p:cNvPr id="5" name="TextBox 4">
            <a:extLst>
              <a:ext uri="{FF2B5EF4-FFF2-40B4-BE49-F238E27FC236}">
                <a16:creationId xmlns:a16="http://schemas.microsoft.com/office/drawing/2014/main" id="{A2F0DF8E-AE0A-42B7-9AA0-08F9ACD92C53}"/>
              </a:ext>
            </a:extLst>
          </p:cNvPr>
          <p:cNvSpPr txBox="1"/>
          <p:nvPr/>
        </p:nvSpPr>
        <p:spPr>
          <a:xfrm>
            <a:off x="0" y="609600"/>
            <a:ext cx="12192000" cy="1200329"/>
          </a:xfrm>
          <a:prstGeom prst="rect">
            <a:avLst/>
          </a:prstGeom>
          <a:noFill/>
        </p:spPr>
        <p:txBody>
          <a:bodyPr wrap="square">
            <a:spAutoFit/>
          </a:bodyPr>
          <a:lstStyle/>
          <a:p>
            <a:r>
              <a:rPr lang="en-US" sz="2400" dirty="0"/>
              <a:t>Congress must generate a budget that addresses both discretionary and mandatory spending, and as entitlement costs grow, discretionary spending opportunities will decrease unless tax revenues increase, or the budget </a:t>
            </a:r>
            <a:r>
              <a:rPr lang="en-US" sz="2400" b="1" dirty="0">
                <a:solidFill>
                  <a:srgbClr val="FF0000"/>
                </a:solidFill>
              </a:rPr>
              <a:t>deficit</a:t>
            </a:r>
            <a:r>
              <a:rPr lang="en-US" sz="2400" dirty="0"/>
              <a:t> increases.</a:t>
            </a:r>
          </a:p>
        </p:txBody>
      </p:sp>
    </p:spTree>
    <p:extLst>
      <p:ext uri="{BB962C8B-B14F-4D97-AF65-F5344CB8AC3E}">
        <p14:creationId xmlns:p14="http://schemas.microsoft.com/office/powerpoint/2010/main" val="34725294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B6E611-361D-4C7A-B0F8-1241034CF56A}"/>
              </a:ext>
            </a:extLst>
          </p:cNvPr>
          <p:cNvPicPr>
            <a:picLocks noChangeAspect="1"/>
          </p:cNvPicPr>
          <p:nvPr/>
        </p:nvPicPr>
        <p:blipFill>
          <a:blip r:embed="rId2"/>
          <a:stretch>
            <a:fillRect/>
          </a:stretch>
        </p:blipFill>
        <p:spPr>
          <a:xfrm>
            <a:off x="5715000" y="838200"/>
            <a:ext cx="6472015" cy="5410200"/>
          </a:xfrm>
          <a:prstGeom prst="rect">
            <a:avLst/>
          </a:prstGeom>
        </p:spPr>
      </p:pic>
      <p:sp>
        <p:nvSpPr>
          <p:cNvPr id="6" name="TextBox 5">
            <a:extLst>
              <a:ext uri="{FF2B5EF4-FFF2-40B4-BE49-F238E27FC236}">
                <a16:creationId xmlns:a16="http://schemas.microsoft.com/office/drawing/2014/main" id="{B23DBF01-8DFE-420E-977A-CC7C7C5BF72D}"/>
              </a:ext>
            </a:extLst>
          </p:cNvPr>
          <p:cNvSpPr txBox="1"/>
          <p:nvPr/>
        </p:nvSpPr>
        <p:spPr>
          <a:xfrm>
            <a:off x="76200" y="2819400"/>
            <a:ext cx="7924800" cy="3416320"/>
          </a:xfrm>
          <a:prstGeom prst="rect">
            <a:avLst/>
          </a:prstGeom>
          <a:noFill/>
        </p:spPr>
        <p:txBody>
          <a:bodyPr wrap="square" rtlCol="0">
            <a:spAutoFit/>
          </a:bodyPr>
          <a:lstStyle/>
          <a:p>
            <a:pPr marL="457200" indent="-457200">
              <a:buAutoNum type="arabicPeriod"/>
            </a:pPr>
            <a:r>
              <a:rPr lang="en-US" sz="2400" b="1" dirty="0"/>
              <a:t>Individual Income taxes- taxes paid by workers</a:t>
            </a:r>
          </a:p>
          <a:p>
            <a:pPr marL="457200" indent="-457200">
              <a:buAutoNum type="arabicPeriod"/>
            </a:pPr>
            <a:r>
              <a:rPr lang="en-US" sz="2400" b="1" dirty="0"/>
              <a:t>Corporate Income taxes- taxes paid by businesses on profits</a:t>
            </a:r>
          </a:p>
          <a:p>
            <a:pPr marL="457200" indent="-457200">
              <a:buAutoNum type="arabicPeriod"/>
            </a:pPr>
            <a:r>
              <a:rPr lang="en-US" sz="2400" b="1" dirty="0"/>
              <a:t>Social insurance taxes- payroll taxes- taxes paid by employers and employees to fund Social Security (FICA Tax)</a:t>
            </a:r>
          </a:p>
          <a:p>
            <a:r>
              <a:rPr lang="en-US" sz="2400" b="1" dirty="0"/>
              <a:t>4. Tariffs and excise taxes- taxes (duties) paid on certain imports.</a:t>
            </a:r>
          </a:p>
          <a:p>
            <a:r>
              <a:rPr lang="en-US" sz="2400" b="1" dirty="0"/>
              <a:t>5. Other sources- estate taxes (inheritance tax)</a:t>
            </a:r>
          </a:p>
        </p:txBody>
      </p:sp>
      <p:sp>
        <p:nvSpPr>
          <p:cNvPr id="9" name="TextBox 8">
            <a:extLst>
              <a:ext uri="{FF2B5EF4-FFF2-40B4-BE49-F238E27FC236}">
                <a16:creationId xmlns:a16="http://schemas.microsoft.com/office/drawing/2014/main" id="{42DB7B4B-AC84-4C77-9514-04B14DF747E6}"/>
              </a:ext>
            </a:extLst>
          </p:cNvPr>
          <p:cNvSpPr txBox="1"/>
          <p:nvPr/>
        </p:nvSpPr>
        <p:spPr>
          <a:xfrm>
            <a:off x="2743200" y="24825"/>
            <a:ext cx="5909823" cy="584775"/>
          </a:xfrm>
          <a:prstGeom prst="rect">
            <a:avLst/>
          </a:prstGeom>
          <a:noFill/>
        </p:spPr>
        <p:txBody>
          <a:bodyPr wrap="none" rtlCol="0">
            <a:spAutoFit/>
          </a:bodyPr>
          <a:lstStyle/>
          <a:p>
            <a:r>
              <a:rPr lang="en-US" sz="3200" b="1" dirty="0"/>
              <a:t>Sources of Government Revenues</a:t>
            </a:r>
          </a:p>
        </p:txBody>
      </p:sp>
      <p:sp>
        <p:nvSpPr>
          <p:cNvPr id="5" name="TextBox 4">
            <a:extLst>
              <a:ext uri="{FF2B5EF4-FFF2-40B4-BE49-F238E27FC236}">
                <a16:creationId xmlns:a16="http://schemas.microsoft.com/office/drawing/2014/main" id="{B4ACC4C4-7C53-4D3C-A3FA-C3D02A2A4197}"/>
              </a:ext>
            </a:extLst>
          </p:cNvPr>
          <p:cNvSpPr txBox="1"/>
          <p:nvPr/>
        </p:nvSpPr>
        <p:spPr>
          <a:xfrm>
            <a:off x="0" y="914400"/>
            <a:ext cx="6858000" cy="830997"/>
          </a:xfrm>
          <a:prstGeom prst="rect">
            <a:avLst/>
          </a:prstGeom>
          <a:noFill/>
        </p:spPr>
        <p:txBody>
          <a:bodyPr wrap="square" rtlCol="0">
            <a:spAutoFit/>
          </a:bodyPr>
          <a:lstStyle/>
          <a:p>
            <a:r>
              <a:rPr lang="en-US" sz="2400" b="1" dirty="0"/>
              <a:t>For fiscal year 2019 the gov expected to</a:t>
            </a:r>
          </a:p>
          <a:p>
            <a:r>
              <a:rPr lang="en-US" sz="2400" b="1" dirty="0"/>
              <a:t>take in $2.3T.  Gov revenue comes from 5 sources:</a:t>
            </a:r>
          </a:p>
        </p:txBody>
      </p:sp>
    </p:spTree>
    <p:extLst>
      <p:ext uri="{BB962C8B-B14F-4D97-AF65-F5344CB8AC3E}">
        <p14:creationId xmlns:p14="http://schemas.microsoft.com/office/powerpoint/2010/main" val="1915353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AE801A-9A1A-4381-84C1-0C0421A6710D}"/>
              </a:ext>
            </a:extLst>
          </p:cNvPr>
          <p:cNvSpPr>
            <a:spLocks noGrp="1"/>
          </p:cNvSpPr>
          <p:nvPr>
            <p:ph type="body" idx="1"/>
          </p:nvPr>
        </p:nvSpPr>
        <p:spPr>
          <a:xfrm>
            <a:off x="65830" y="1545762"/>
            <a:ext cx="2412568" cy="2369880"/>
          </a:xfrm>
        </p:spPr>
        <p:txBody>
          <a:bodyPr/>
          <a:lstStyle/>
          <a:p>
            <a:r>
              <a:rPr lang="en-US" sz="2200" b="1" dirty="0"/>
              <a:t>Explain how the structure, powers, and functions of both houses of Congress affect the policy-making process.</a:t>
            </a:r>
          </a:p>
        </p:txBody>
      </p:sp>
      <p:sp>
        <p:nvSpPr>
          <p:cNvPr id="9" name="TextBox 8">
            <a:extLst>
              <a:ext uri="{FF2B5EF4-FFF2-40B4-BE49-F238E27FC236}">
                <a16:creationId xmlns:a16="http://schemas.microsoft.com/office/drawing/2014/main" id="{CED87157-903E-4706-A761-DC721ADD0739}"/>
              </a:ext>
            </a:extLst>
          </p:cNvPr>
          <p:cNvSpPr txBox="1"/>
          <p:nvPr/>
        </p:nvSpPr>
        <p:spPr>
          <a:xfrm>
            <a:off x="0" y="5899"/>
            <a:ext cx="12191999" cy="461665"/>
          </a:xfrm>
          <a:prstGeom prst="rect">
            <a:avLst/>
          </a:prstGeom>
          <a:gradFill>
            <a:gsLst>
              <a:gs pos="42000">
                <a:schemeClr val="tx2">
                  <a:lumMod val="60000"/>
                  <a:lumOff val="40000"/>
                </a:schemeClr>
              </a:gs>
              <a:gs pos="92000">
                <a:schemeClr val="tx2">
                  <a:lumMod val="75000"/>
                </a:schemeClr>
              </a:gs>
              <a:gs pos="18000">
                <a:schemeClr val="tx2">
                  <a:lumMod val="40000"/>
                  <a:lumOff val="60000"/>
                </a:schemeClr>
              </a:gs>
            </a:gsLst>
            <a:lin ang="5400000" scaled="1"/>
          </a:gradFill>
          <a:ln>
            <a:solidFill>
              <a:schemeClr val="tx2">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a:ea typeface="+mn-ea"/>
                <a:cs typeface="+mn-cs"/>
              </a:rPr>
              <a:t>TOPIC 2.2 </a:t>
            </a:r>
            <a:r>
              <a:rPr lang="en-US" sz="2400" b="1" dirty="0">
                <a:solidFill>
                  <a:schemeClr val="bg1"/>
                </a:solidFill>
              </a:rPr>
              <a:t>Structures, Powers, and Functions of Congress</a:t>
            </a:r>
            <a:endParaRPr kumimoji="0" lang="en-US" sz="2400" b="1" i="0" u="none" strike="noStrike" kern="1200" cap="none" spc="0" normalizeH="0" baseline="0" noProof="0" dirty="0">
              <a:ln>
                <a:noFill/>
              </a:ln>
              <a:solidFill>
                <a:schemeClr val="bg1"/>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EF3D62D-76D7-4B0F-BA1C-029A5AE12BC1}"/>
              </a:ext>
            </a:extLst>
          </p:cNvPr>
          <p:cNvSpPr txBox="1"/>
          <p:nvPr/>
        </p:nvSpPr>
        <p:spPr>
          <a:xfrm>
            <a:off x="-42354" y="533400"/>
            <a:ext cx="1216616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The republican ideal in the U.S. is manifested in the structure and operation of the legislative branch.</a:t>
            </a:r>
          </a:p>
        </p:txBody>
      </p:sp>
      <p:cxnSp>
        <p:nvCxnSpPr>
          <p:cNvPr id="4" name="Straight Connector 3">
            <a:extLst>
              <a:ext uri="{FF2B5EF4-FFF2-40B4-BE49-F238E27FC236}">
                <a16:creationId xmlns:a16="http://schemas.microsoft.com/office/drawing/2014/main" id="{FB514723-6720-B042-E3C5-18D04F4EC00C}"/>
              </a:ext>
            </a:extLst>
          </p:cNvPr>
          <p:cNvCxnSpPr>
            <a:cxnSpLocks/>
          </p:cNvCxnSpPr>
          <p:nvPr/>
        </p:nvCxnSpPr>
        <p:spPr>
          <a:xfrm flipH="1">
            <a:off x="2499065" y="948898"/>
            <a:ext cx="9290" cy="5696991"/>
          </a:xfrm>
          <a:prstGeom prst="line">
            <a:avLst/>
          </a:prstGeom>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480F95A6-3649-1334-705B-3DEF7E0FDA76}"/>
              </a:ext>
            </a:extLst>
          </p:cNvPr>
          <p:cNvSpPr txBox="1"/>
          <p:nvPr/>
        </p:nvSpPr>
        <p:spPr>
          <a:xfrm>
            <a:off x="2619238" y="1161042"/>
            <a:ext cx="950457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Congress must generate a budget that addresses both discretionary and mandatory spending, and as entitlement costs grow, discretionary spending opportunities will decrease unless tax revenues increase or the budget deficit increases</a:t>
            </a: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33C7B90F-EBF1-C65A-E57B-6F7E1C574703}"/>
              </a:ext>
            </a:extLst>
          </p:cNvPr>
          <p:cNvSpPr txBox="1"/>
          <p:nvPr/>
        </p:nvSpPr>
        <p:spPr>
          <a:xfrm>
            <a:off x="2619238" y="2998113"/>
            <a:ext cx="9177160" cy="430887"/>
          </a:xfrm>
          <a:prstGeom prst="rect">
            <a:avLst/>
          </a:prstGeom>
          <a:noFill/>
        </p:spPr>
        <p:txBody>
          <a:bodyPr wrap="square">
            <a:spAutoFit/>
          </a:bodyPr>
          <a:lstStyle/>
          <a:p>
            <a:r>
              <a:rPr lang="en-US" sz="2200" b="1" dirty="0"/>
              <a:t>Pork-barrel legislation and logrolling affect lawmaking in both chambers.</a:t>
            </a:r>
          </a:p>
        </p:txBody>
      </p:sp>
    </p:spTree>
    <p:extLst>
      <p:ext uri="{BB962C8B-B14F-4D97-AF65-F5344CB8AC3E}">
        <p14:creationId xmlns:p14="http://schemas.microsoft.com/office/powerpoint/2010/main" val="27263303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06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FA4112-1921-4FF3-BC1F-EE52F9B25BBF}"/>
              </a:ext>
            </a:extLst>
          </p:cNvPr>
          <p:cNvSpPr>
            <a:spLocks noGrp="1"/>
          </p:cNvSpPr>
          <p:nvPr>
            <p:ph type="title"/>
          </p:nvPr>
        </p:nvSpPr>
        <p:spPr>
          <a:xfrm>
            <a:off x="524256" y="516804"/>
            <a:ext cx="6594189" cy="1625210"/>
          </a:xfrm>
        </p:spPr>
        <p:txBody>
          <a:bodyPr>
            <a:normAutofit/>
          </a:bodyPr>
          <a:lstStyle/>
          <a:p>
            <a:r>
              <a:rPr lang="en-US" dirty="0">
                <a:solidFill>
                  <a:srgbClr val="FFFFFF"/>
                </a:solidFill>
              </a:rPr>
              <a:t>Mandatory Spending</a:t>
            </a:r>
          </a:p>
        </p:txBody>
      </p:sp>
      <p:sp>
        <p:nvSpPr>
          <p:cNvPr id="34" name="Rectangle 17">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BDCC8F4-1D67-40FF-9861-A315DEED44D2}"/>
              </a:ext>
            </a:extLst>
          </p:cNvPr>
          <p:cNvPicPr>
            <a:picLocks noChangeAspect="1"/>
          </p:cNvPicPr>
          <p:nvPr/>
        </p:nvPicPr>
        <p:blipFill>
          <a:blip r:embed="rId2"/>
          <a:stretch>
            <a:fillRect/>
          </a:stretch>
        </p:blipFill>
        <p:spPr>
          <a:xfrm>
            <a:off x="449483" y="2587924"/>
            <a:ext cx="6814165" cy="3784066"/>
          </a:xfrm>
          <a:prstGeom prst="rect">
            <a:avLst/>
          </a:prstGeom>
        </p:spPr>
      </p:pic>
      <p:sp>
        <p:nvSpPr>
          <p:cNvPr id="35"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CF795006-1335-43C1-8CE4-F713668510A1}"/>
              </a:ext>
            </a:extLst>
          </p:cNvPr>
          <p:cNvSpPr>
            <a:spLocks noGrp="1"/>
          </p:cNvSpPr>
          <p:nvPr>
            <p:ph type="body" idx="1"/>
          </p:nvPr>
        </p:nvSpPr>
        <p:spPr>
          <a:xfrm>
            <a:off x="7772400" y="917725"/>
            <a:ext cx="3895343" cy="4852362"/>
          </a:xfrm>
        </p:spPr>
        <p:txBody>
          <a:bodyPr anchor="ctr">
            <a:normAutofit/>
          </a:bodyPr>
          <a:lstStyle/>
          <a:p>
            <a:pPr>
              <a:spcAft>
                <a:spcPts val="600"/>
              </a:spcAft>
            </a:pPr>
            <a:r>
              <a:rPr lang="en-US" sz="2800" b="0" i="0" u="none" strike="noStrike" baseline="0" dirty="0">
                <a:solidFill>
                  <a:srgbClr val="FFFFFF"/>
                </a:solidFill>
                <a:latin typeface="Times New Roman" panose="02020603050405020304" pitchFamily="18" charset="0"/>
              </a:rPr>
              <a:t>Government spending the budget for fiscal year 20l9 called for spending $4.4 trillion. Each year spending falls into three categories: </a:t>
            </a:r>
            <a:r>
              <a:rPr lang="en-US" sz="2800" i="0" u="none" strike="noStrike" baseline="0" dirty="0">
                <a:solidFill>
                  <a:srgbClr val="FFFFFF"/>
                </a:solidFill>
                <a:latin typeface="Times New Roman" panose="02020603050405020304" pitchFamily="18" charset="0"/>
              </a:rPr>
              <a:t>mandatory spending</a:t>
            </a:r>
            <a:r>
              <a:rPr lang="en-US" sz="2800" b="0" i="0" u="none" strike="noStrike" baseline="0" dirty="0">
                <a:solidFill>
                  <a:srgbClr val="FFFFFF"/>
                </a:solidFill>
                <a:latin typeface="Times New Roman" panose="02020603050405020304" pitchFamily="18" charset="0"/>
              </a:rPr>
              <a:t>, </a:t>
            </a:r>
            <a:r>
              <a:rPr lang="en-US" sz="2800" i="0" u="none" strike="noStrike" baseline="0" dirty="0">
                <a:solidFill>
                  <a:srgbClr val="FFFFFF"/>
                </a:solidFill>
                <a:latin typeface="Times New Roman" panose="02020603050405020304" pitchFamily="18" charset="0"/>
              </a:rPr>
              <a:t>interest on debt</a:t>
            </a:r>
            <a:r>
              <a:rPr lang="en-US" sz="2800" b="0" i="0" u="none" strike="noStrike" baseline="0" dirty="0">
                <a:solidFill>
                  <a:srgbClr val="FFFFFF"/>
                </a:solidFill>
                <a:latin typeface="Times New Roman" panose="02020603050405020304" pitchFamily="18" charset="0"/>
              </a:rPr>
              <a:t>, and </a:t>
            </a:r>
            <a:r>
              <a:rPr lang="en-US" sz="2800" i="0" u="none" strike="noStrike" baseline="0" dirty="0">
                <a:solidFill>
                  <a:srgbClr val="FFFFFF"/>
                </a:solidFill>
                <a:latin typeface="Times New Roman" panose="02020603050405020304" pitchFamily="18" charset="0"/>
              </a:rPr>
              <a:t>discretionary spending</a:t>
            </a:r>
            <a:r>
              <a:rPr lang="en-US" sz="2800" b="0" i="0" u="none" strike="noStrike" baseline="0" dirty="0">
                <a:solidFill>
                  <a:srgbClr val="FFFFFF"/>
                </a:solidFill>
                <a:latin typeface="Times New Roman" panose="02020603050405020304" pitchFamily="18" charset="0"/>
              </a:rPr>
              <a:t>.</a:t>
            </a:r>
            <a:endParaRPr lang="en-US" sz="2800" dirty="0">
              <a:solidFill>
                <a:srgbClr val="FFFFFF"/>
              </a:solidFill>
            </a:endParaRPr>
          </a:p>
        </p:txBody>
      </p:sp>
    </p:spTree>
    <p:extLst>
      <p:ext uri="{BB962C8B-B14F-4D97-AF65-F5344CB8AC3E}">
        <p14:creationId xmlns:p14="http://schemas.microsoft.com/office/powerpoint/2010/main" val="45488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5E989-DEF1-4C32-A5A0-0B2FEF6BDC11}"/>
              </a:ext>
            </a:extLst>
          </p:cNvPr>
          <p:cNvSpPr>
            <a:spLocks noGrp="1"/>
          </p:cNvSpPr>
          <p:nvPr>
            <p:ph type="body" idx="1"/>
          </p:nvPr>
        </p:nvSpPr>
        <p:spPr>
          <a:xfrm>
            <a:off x="63083" y="513415"/>
            <a:ext cx="4661317" cy="5970865"/>
          </a:xfrm>
        </p:spPr>
        <p:txBody>
          <a:bodyPr/>
          <a:lstStyle/>
          <a:p>
            <a:r>
              <a:rPr lang="en-US" sz="2300" dirty="0">
                <a:solidFill>
                  <a:schemeClr val="tx1"/>
                </a:solidFill>
              </a:rPr>
              <a:t>Mandatory spending is payment required by law; mandated, for certain programs.</a:t>
            </a:r>
          </a:p>
          <a:p>
            <a:endParaRPr lang="en-US" sz="2300" dirty="0">
              <a:solidFill>
                <a:schemeClr val="tx1"/>
              </a:solidFill>
            </a:endParaRPr>
          </a:p>
          <a:p>
            <a:pPr marL="342900" indent="-342900">
              <a:buFontTx/>
              <a:buChar char="-"/>
            </a:pPr>
            <a:r>
              <a:rPr lang="en-US" sz="2100" dirty="0">
                <a:solidFill>
                  <a:srgbClr val="FF0000"/>
                </a:solidFill>
              </a:rPr>
              <a:t>Social Security</a:t>
            </a:r>
          </a:p>
          <a:p>
            <a:pPr marL="342900" indent="-342900">
              <a:buFontTx/>
              <a:buChar char="-"/>
            </a:pPr>
            <a:r>
              <a:rPr lang="en-US" sz="2100" dirty="0">
                <a:solidFill>
                  <a:srgbClr val="FF0000"/>
                </a:solidFill>
              </a:rPr>
              <a:t>Medicare/ Medicaid</a:t>
            </a:r>
          </a:p>
          <a:p>
            <a:r>
              <a:rPr lang="en-US" sz="2100" dirty="0">
                <a:solidFill>
                  <a:schemeClr val="tx1"/>
                </a:solidFill>
              </a:rPr>
              <a:t>Are the largest spending expense for the gov.</a:t>
            </a:r>
          </a:p>
          <a:p>
            <a:endParaRPr lang="en-US" sz="2100" dirty="0">
              <a:solidFill>
                <a:schemeClr val="tx1"/>
              </a:solidFill>
            </a:endParaRPr>
          </a:p>
          <a:p>
            <a:r>
              <a:rPr lang="en-US" sz="2100" dirty="0">
                <a:solidFill>
                  <a:schemeClr val="tx1"/>
                </a:solidFill>
              </a:rPr>
              <a:t>In 2016, US gov collected $3.3T in revenues but spent $3.99T running a </a:t>
            </a:r>
            <a:r>
              <a:rPr lang="en-US" sz="2100" dirty="0">
                <a:solidFill>
                  <a:srgbClr val="FF0000"/>
                </a:solidFill>
              </a:rPr>
              <a:t>deficit- gov spent more than it collected in taxes.  Add up all the deficits and you get the national debt.  The nation debt now stands at $29.9Trillion.</a:t>
            </a:r>
          </a:p>
        </p:txBody>
      </p:sp>
      <p:pic>
        <p:nvPicPr>
          <p:cNvPr id="4" name="Picture 3">
            <a:extLst>
              <a:ext uri="{FF2B5EF4-FFF2-40B4-BE49-F238E27FC236}">
                <a16:creationId xmlns:a16="http://schemas.microsoft.com/office/drawing/2014/main" id="{ADF31673-EBD7-4314-AB47-1543C2C4F66A}"/>
              </a:ext>
            </a:extLst>
          </p:cNvPr>
          <p:cNvPicPr>
            <a:picLocks noChangeAspect="1"/>
          </p:cNvPicPr>
          <p:nvPr/>
        </p:nvPicPr>
        <p:blipFill>
          <a:blip r:embed="rId2"/>
          <a:stretch>
            <a:fillRect/>
          </a:stretch>
        </p:blipFill>
        <p:spPr>
          <a:xfrm>
            <a:off x="4674433" y="471101"/>
            <a:ext cx="7517567" cy="6858000"/>
          </a:xfrm>
          <a:prstGeom prst="rect">
            <a:avLst/>
          </a:prstGeom>
        </p:spPr>
      </p:pic>
      <p:sp>
        <p:nvSpPr>
          <p:cNvPr id="2" name="Title 1">
            <a:extLst>
              <a:ext uri="{FF2B5EF4-FFF2-40B4-BE49-F238E27FC236}">
                <a16:creationId xmlns:a16="http://schemas.microsoft.com/office/drawing/2014/main" id="{B9F8DF5A-9990-423F-A2E9-B8FF0FCF7662}"/>
              </a:ext>
            </a:extLst>
          </p:cNvPr>
          <p:cNvSpPr>
            <a:spLocks noGrp="1"/>
          </p:cNvSpPr>
          <p:nvPr>
            <p:ph type="title"/>
          </p:nvPr>
        </p:nvSpPr>
        <p:spPr>
          <a:xfrm>
            <a:off x="533400" y="0"/>
            <a:ext cx="9836353" cy="492443"/>
          </a:xfrm>
        </p:spPr>
        <p:txBody>
          <a:bodyPr/>
          <a:lstStyle/>
          <a:p>
            <a:pPr algn="ctr"/>
            <a:r>
              <a:rPr lang="en-US" sz="3200" dirty="0"/>
              <a:t>Mandatory Spending</a:t>
            </a:r>
          </a:p>
        </p:txBody>
      </p:sp>
    </p:spTree>
    <p:extLst>
      <p:ext uri="{BB962C8B-B14F-4D97-AF65-F5344CB8AC3E}">
        <p14:creationId xmlns:p14="http://schemas.microsoft.com/office/powerpoint/2010/main" val="3902604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3DAB2-C0EF-4367-A061-812B9BFBC04D}"/>
              </a:ext>
            </a:extLst>
          </p:cNvPr>
          <p:cNvSpPr>
            <a:spLocks noGrp="1"/>
          </p:cNvSpPr>
          <p:nvPr>
            <p:ph type="title"/>
          </p:nvPr>
        </p:nvSpPr>
        <p:spPr>
          <a:xfrm>
            <a:off x="1177823" y="0"/>
            <a:ext cx="9836353" cy="492443"/>
          </a:xfrm>
        </p:spPr>
        <p:txBody>
          <a:bodyPr/>
          <a:lstStyle/>
          <a:p>
            <a:pPr algn="ctr"/>
            <a:r>
              <a:rPr lang="en-US" sz="3200" dirty="0"/>
              <a:t>Federal Budget Deficits</a:t>
            </a:r>
          </a:p>
        </p:txBody>
      </p:sp>
      <p:sp>
        <p:nvSpPr>
          <p:cNvPr id="3" name="Text Placeholder 2">
            <a:extLst>
              <a:ext uri="{FF2B5EF4-FFF2-40B4-BE49-F238E27FC236}">
                <a16:creationId xmlns:a16="http://schemas.microsoft.com/office/drawing/2014/main" id="{2F0E566D-8AC4-4DAC-9F75-FD7CFA739D73}"/>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0AE10AD4-FB48-46DB-8E5C-E196F3EB4FAA}"/>
              </a:ext>
            </a:extLst>
          </p:cNvPr>
          <p:cNvPicPr>
            <a:picLocks noChangeAspect="1"/>
          </p:cNvPicPr>
          <p:nvPr/>
        </p:nvPicPr>
        <p:blipFill>
          <a:blip r:embed="rId2"/>
          <a:stretch>
            <a:fillRect/>
          </a:stretch>
        </p:blipFill>
        <p:spPr>
          <a:xfrm>
            <a:off x="0" y="762000"/>
            <a:ext cx="12130481" cy="6025690"/>
          </a:xfrm>
          <a:prstGeom prst="rect">
            <a:avLst/>
          </a:prstGeom>
        </p:spPr>
      </p:pic>
    </p:spTree>
    <p:extLst>
      <p:ext uri="{BB962C8B-B14F-4D97-AF65-F5344CB8AC3E}">
        <p14:creationId xmlns:p14="http://schemas.microsoft.com/office/powerpoint/2010/main" val="15017505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5E989-DEF1-4C32-A5A0-0B2FEF6BDC11}"/>
              </a:ext>
            </a:extLst>
          </p:cNvPr>
          <p:cNvSpPr>
            <a:spLocks noGrp="1"/>
          </p:cNvSpPr>
          <p:nvPr>
            <p:ph type="body" idx="1"/>
          </p:nvPr>
        </p:nvSpPr>
        <p:spPr>
          <a:xfrm>
            <a:off x="63083" y="513415"/>
            <a:ext cx="4661317" cy="3539430"/>
          </a:xfrm>
        </p:spPr>
        <p:txBody>
          <a:bodyPr/>
          <a:lstStyle/>
          <a:p>
            <a:r>
              <a:rPr lang="en-US" sz="2300" dirty="0">
                <a:solidFill>
                  <a:schemeClr val="tx1"/>
                </a:solidFill>
              </a:rPr>
              <a:t>Discretionary spending is </a:t>
            </a:r>
            <a:r>
              <a:rPr lang="en-US" sz="2300" b="1" i="0" dirty="0">
                <a:solidFill>
                  <a:srgbClr val="202124"/>
                </a:solidFill>
                <a:effectLst/>
              </a:rPr>
              <a:t>money formally approved by the President and voted on by Congress during the appropriations process each year.</a:t>
            </a:r>
          </a:p>
          <a:p>
            <a:endParaRPr lang="en-US" sz="2300" dirty="0">
              <a:solidFill>
                <a:srgbClr val="202124"/>
              </a:solidFill>
            </a:endParaRPr>
          </a:p>
          <a:p>
            <a:r>
              <a:rPr lang="en-US" sz="2300" dirty="0">
                <a:solidFill>
                  <a:srgbClr val="202124"/>
                </a:solidFill>
              </a:rPr>
              <a:t>Largest discretionary budget item is </a:t>
            </a:r>
            <a:r>
              <a:rPr lang="en-US" sz="2300" dirty="0">
                <a:solidFill>
                  <a:srgbClr val="FF0000"/>
                </a:solidFill>
              </a:rPr>
              <a:t>national defense.</a:t>
            </a:r>
          </a:p>
        </p:txBody>
      </p:sp>
      <p:sp>
        <p:nvSpPr>
          <p:cNvPr id="2" name="Title 1">
            <a:extLst>
              <a:ext uri="{FF2B5EF4-FFF2-40B4-BE49-F238E27FC236}">
                <a16:creationId xmlns:a16="http://schemas.microsoft.com/office/drawing/2014/main" id="{B9F8DF5A-9990-423F-A2E9-B8FF0FCF7662}"/>
              </a:ext>
            </a:extLst>
          </p:cNvPr>
          <p:cNvSpPr>
            <a:spLocks noGrp="1"/>
          </p:cNvSpPr>
          <p:nvPr>
            <p:ph type="title"/>
          </p:nvPr>
        </p:nvSpPr>
        <p:spPr>
          <a:xfrm>
            <a:off x="533400" y="0"/>
            <a:ext cx="9836353" cy="461665"/>
          </a:xfrm>
        </p:spPr>
        <p:txBody>
          <a:bodyPr/>
          <a:lstStyle/>
          <a:p>
            <a:pPr algn="ctr"/>
            <a:r>
              <a:rPr lang="en-US" sz="3000" dirty="0"/>
              <a:t>Discretionary Spending</a:t>
            </a:r>
          </a:p>
        </p:txBody>
      </p:sp>
      <p:pic>
        <p:nvPicPr>
          <p:cNvPr id="5" name="Picture 4">
            <a:extLst>
              <a:ext uri="{FF2B5EF4-FFF2-40B4-BE49-F238E27FC236}">
                <a16:creationId xmlns:a16="http://schemas.microsoft.com/office/drawing/2014/main" id="{3ABB7F2E-8BC7-4017-8012-8126E4E180E5}"/>
              </a:ext>
            </a:extLst>
          </p:cNvPr>
          <p:cNvPicPr>
            <a:picLocks noChangeAspect="1"/>
          </p:cNvPicPr>
          <p:nvPr/>
        </p:nvPicPr>
        <p:blipFill>
          <a:blip r:embed="rId2"/>
          <a:stretch>
            <a:fillRect/>
          </a:stretch>
        </p:blipFill>
        <p:spPr>
          <a:xfrm>
            <a:off x="4875402" y="498035"/>
            <a:ext cx="7315200" cy="6673388"/>
          </a:xfrm>
          <a:prstGeom prst="rect">
            <a:avLst/>
          </a:prstGeom>
        </p:spPr>
      </p:pic>
    </p:spTree>
    <p:extLst>
      <p:ext uri="{BB962C8B-B14F-4D97-AF65-F5344CB8AC3E}">
        <p14:creationId xmlns:p14="http://schemas.microsoft.com/office/powerpoint/2010/main" val="21242828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9BB46-2590-474F-AA6B-D83F4473E2B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044F352-9F5B-45D4-B427-2ED4337B6EC1}"/>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7B772E70-87B3-4B56-8D7B-41EA68C98AD0}"/>
              </a:ext>
            </a:extLst>
          </p:cNvPr>
          <p:cNvPicPr>
            <a:picLocks noChangeAspect="1"/>
          </p:cNvPicPr>
          <p:nvPr/>
        </p:nvPicPr>
        <p:blipFill>
          <a:blip r:embed="rId2"/>
          <a:stretch>
            <a:fillRect/>
          </a:stretch>
        </p:blipFill>
        <p:spPr>
          <a:xfrm>
            <a:off x="2458" y="9832"/>
            <a:ext cx="12192000" cy="6858000"/>
          </a:xfrm>
          <a:prstGeom prst="rect">
            <a:avLst/>
          </a:prstGeom>
        </p:spPr>
      </p:pic>
    </p:spTree>
    <p:extLst>
      <p:ext uri="{BB962C8B-B14F-4D97-AF65-F5344CB8AC3E}">
        <p14:creationId xmlns:p14="http://schemas.microsoft.com/office/powerpoint/2010/main" val="14812209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257CF-74AE-41CA-8AF9-100DC845B06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303FE18-43E7-49AF-A98B-67710FEC10DA}"/>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1E628F06-5356-4DBF-8D40-83EE2EF479A7}"/>
              </a:ext>
            </a:extLst>
          </p:cNvPr>
          <p:cNvPicPr>
            <a:picLocks noChangeAspect="1"/>
          </p:cNvPicPr>
          <p:nvPr/>
        </p:nvPicPr>
        <p:blipFill>
          <a:blip r:embed="rId2"/>
          <a:stretch>
            <a:fillRect/>
          </a:stretch>
        </p:blipFill>
        <p:spPr>
          <a:xfrm>
            <a:off x="1" y="0"/>
            <a:ext cx="12239928" cy="6858000"/>
          </a:xfrm>
          <a:prstGeom prst="rect">
            <a:avLst/>
          </a:prstGeom>
        </p:spPr>
      </p:pic>
    </p:spTree>
    <p:extLst>
      <p:ext uri="{BB962C8B-B14F-4D97-AF65-F5344CB8AC3E}">
        <p14:creationId xmlns:p14="http://schemas.microsoft.com/office/powerpoint/2010/main" val="1515688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AF8A4-0017-D459-C0A2-54C3EC0C7E3A}"/>
              </a:ext>
            </a:extLst>
          </p:cNvPr>
          <p:cNvSpPr>
            <a:spLocks noGrp="1"/>
          </p:cNvSpPr>
          <p:nvPr>
            <p:ph type="title"/>
          </p:nvPr>
        </p:nvSpPr>
        <p:spPr/>
        <p:txBody>
          <a:bodyPr/>
          <a:lstStyle/>
          <a:p>
            <a:endParaRPr lang="en-US" dirty="0"/>
          </a:p>
        </p:txBody>
      </p:sp>
      <p:pic>
        <p:nvPicPr>
          <p:cNvPr id="11" name="Picture 10">
            <a:extLst>
              <a:ext uri="{FF2B5EF4-FFF2-40B4-BE49-F238E27FC236}">
                <a16:creationId xmlns:a16="http://schemas.microsoft.com/office/drawing/2014/main" id="{1210AD2B-76C7-A010-C4AF-BFE04722D04D}"/>
              </a:ext>
            </a:extLst>
          </p:cNvPr>
          <p:cNvPicPr>
            <a:picLocks noChangeAspect="1"/>
          </p:cNvPicPr>
          <p:nvPr/>
        </p:nvPicPr>
        <p:blipFill>
          <a:blip r:embed="rId2"/>
          <a:stretch>
            <a:fillRect/>
          </a:stretch>
        </p:blipFill>
        <p:spPr>
          <a:xfrm>
            <a:off x="2170585" y="-29029"/>
            <a:ext cx="10021415" cy="6858000"/>
          </a:xfrm>
          <a:prstGeom prst="rect">
            <a:avLst/>
          </a:prstGeom>
        </p:spPr>
      </p:pic>
      <p:sp>
        <p:nvSpPr>
          <p:cNvPr id="3" name="Text Placeholder 2">
            <a:extLst>
              <a:ext uri="{FF2B5EF4-FFF2-40B4-BE49-F238E27FC236}">
                <a16:creationId xmlns:a16="http://schemas.microsoft.com/office/drawing/2014/main" id="{CC49A635-5694-6515-D654-F64CDDCAD20D}"/>
              </a:ext>
            </a:extLst>
          </p:cNvPr>
          <p:cNvSpPr>
            <a:spLocks noGrp="1"/>
          </p:cNvSpPr>
          <p:nvPr>
            <p:ph type="body" idx="1"/>
          </p:nvPr>
        </p:nvSpPr>
        <p:spPr>
          <a:xfrm>
            <a:off x="14514" y="1066800"/>
            <a:ext cx="2514600" cy="4401205"/>
          </a:xfrm>
        </p:spPr>
        <p:txBody>
          <a:bodyPr/>
          <a:lstStyle/>
          <a:p>
            <a:r>
              <a:rPr lang="en-US" sz="2200" dirty="0">
                <a:solidFill>
                  <a:schemeClr val="tx1"/>
                </a:solidFill>
                <a:latin typeface="+mj-lt"/>
              </a:rPr>
              <a:t> US Treasury data.  unsustainable path: interest on the debt was a $61 billion in May, more than was spent on veterans benefits and services, education, and transportation COMBINED; interest costs were a quarter of the deficit last month</a:t>
            </a: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0B10CA94-067A-5201-A691-E52AABE58B33}"/>
                  </a:ext>
                </a:extLst>
              </p14:cNvPr>
              <p14:cNvContentPartPr/>
              <p14:nvPr/>
            </p14:nvContentPartPr>
            <p14:xfrm>
              <a:off x="1073634" y="2894217"/>
              <a:ext cx="1167840" cy="38160"/>
            </p14:xfrm>
          </p:contentPart>
        </mc:Choice>
        <mc:Fallback xmlns="">
          <p:pic>
            <p:nvPicPr>
              <p:cNvPr id="12" name="Ink 11">
                <a:extLst>
                  <a:ext uri="{FF2B5EF4-FFF2-40B4-BE49-F238E27FC236}">
                    <a16:creationId xmlns:a16="http://schemas.microsoft.com/office/drawing/2014/main" id="{0B10CA94-067A-5201-A691-E52AABE58B33}"/>
                  </a:ext>
                </a:extLst>
              </p:cNvPr>
              <p:cNvPicPr/>
              <p:nvPr/>
            </p:nvPicPr>
            <p:blipFill>
              <a:blip r:embed="rId4"/>
              <a:stretch>
                <a:fillRect/>
              </a:stretch>
            </p:blipFill>
            <p:spPr>
              <a:xfrm>
                <a:off x="1019994" y="2786577"/>
                <a:ext cx="127548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A891678D-2E15-36F8-65C2-CB861E92C66B}"/>
                  </a:ext>
                </a:extLst>
              </p14:cNvPr>
              <p14:cNvContentPartPr/>
              <p14:nvPr/>
            </p14:nvContentPartPr>
            <p14:xfrm>
              <a:off x="36114" y="3236577"/>
              <a:ext cx="2508840" cy="109440"/>
            </p14:xfrm>
          </p:contentPart>
        </mc:Choice>
        <mc:Fallback xmlns="">
          <p:pic>
            <p:nvPicPr>
              <p:cNvPr id="13" name="Ink 12">
                <a:extLst>
                  <a:ext uri="{FF2B5EF4-FFF2-40B4-BE49-F238E27FC236}">
                    <a16:creationId xmlns:a16="http://schemas.microsoft.com/office/drawing/2014/main" id="{A891678D-2E15-36F8-65C2-CB861E92C66B}"/>
                  </a:ext>
                </a:extLst>
              </p:cNvPr>
              <p:cNvPicPr/>
              <p:nvPr/>
            </p:nvPicPr>
            <p:blipFill>
              <a:blip r:embed="rId6"/>
              <a:stretch>
                <a:fillRect/>
              </a:stretch>
            </p:blipFill>
            <p:spPr>
              <a:xfrm>
                <a:off x="-17526" y="3128937"/>
                <a:ext cx="261648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D7FAD529-30C1-9E0D-E01F-6F7D867685B5}"/>
                  </a:ext>
                </a:extLst>
              </p14:cNvPr>
              <p14:cNvContentPartPr/>
              <p14:nvPr/>
            </p14:nvContentPartPr>
            <p14:xfrm>
              <a:off x="58074" y="3555537"/>
              <a:ext cx="1175040" cy="124560"/>
            </p14:xfrm>
          </p:contentPart>
        </mc:Choice>
        <mc:Fallback xmlns="">
          <p:pic>
            <p:nvPicPr>
              <p:cNvPr id="14" name="Ink 13">
                <a:extLst>
                  <a:ext uri="{FF2B5EF4-FFF2-40B4-BE49-F238E27FC236}">
                    <a16:creationId xmlns:a16="http://schemas.microsoft.com/office/drawing/2014/main" id="{D7FAD529-30C1-9E0D-E01F-6F7D867685B5}"/>
                  </a:ext>
                </a:extLst>
              </p:cNvPr>
              <p:cNvPicPr/>
              <p:nvPr/>
            </p:nvPicPr>
            <p:blipFill>
              <a:blip r:embed="rId8"/>
              <a:stretch>
                <a:fillRect/>
              </a:stretch>
            </p:blipFill>
            <p:spPr>
              <a:xfrm>
                <a:off x="4074" y="3447537"/>
                <a:ext cx="128268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9704E724-6003-2799-CE2E-197AC92267B4}"/>
                  </a:ext>
                </a:extLst>
              </p14:cNvPr>
              <p14:cNvContentPartPr/>
              <p14:nvPr/>
            </p14:nvContentPartPr>
            <p14:xfrm>
              <a:off x="72474" y="3802137"/>
              <a:ext cx="1829880" cy="124200"/>
            </p14:xfrm>
          </p:contentPart>
        </mc:Choice>
        <mc:Fallback xmlns="">
          <p:pic>
            <p:nvPicPr>
              <p:cNvPr id="15" name="Ink 14">
                <a:extLst>
                  <a:ext uri="{FF2B5EF4-FFF2-40B4-BE49-F238E27FC236}">
                    <a16:creationId xmlns:a16="http://schemas.microsoft.com/office/drawing/2014/main" id="{9704E724-6003-2799-CE2E-197AC92267B4}"/>
                  </a:ext>
                </a:extLst>
              </p:cNvPr>
              <p:cNvPicPr/>
              <p:nvPr/>
            </p:nvPicPr>
            <p:blipFill>
              <a:blip r:embed="rId10"/>
              <a:stretch>
                <a:fillRect/>
              </a:stretch>
            </p:blipFill>
            <p:spPr>
              <a:xfrm>
                <a:off x="18474" y="3694137"/>
                <a:ext cx="1937520" cy="339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8E1C3944-D833-3C2E-BB2C-27EDEB8525F5}"/>
                  </a:ext>
                </a:extLst>
              </p14:cNvPr>
              <p14:cNvContentPartPr/>
              <p14:nvPr/>
            </p14:nvContentPartPr>
            <p14:xfrm>
              <a:off x="108474" y="4164657"/>
              <a:ext cx="1334880" cy="44640"/>
            </p14:xfrm>
          </p:contentPart>
        </mc:Choice>
        <mc:Fallback xmlns="">
          <p:pic>
            <p:nvPicPr>
              <p:cNvPr id="16" name="Ink 15">
                <a:extLst>
                  <a:ext uri="{FF2B5EF4-FFF2-40B4-BE49-F238E27FC236}">
                    <a16:creationId xmlns:a16="http://schemas.microsoft.com/office/drawing/2014/main" id="{8E1C3944-D833-3C2E-BB2C-27EDEB8525F5}"/>
                  </a:ext>
                </a:extLst>
              </p:cNvPr>
              <p:cNvPicPr/>
              <p:nvPr/>
            </p:nvPicPr>
            <p:blipFill>
              <a:blip r:embed="rId12"/>
              <a:stretch>
                <a:fillRect/>
              </a:stretch>
            </p:blipFill>
            <p:spPr>
              <a:xfrm>
                <a:off x="54834" y="4057017"/>
                <a:ext cx="1442520" cy="260280"/>
              </a:xfrm>
              <a:prstGeom prst="rect">
                <a:avLst/>
              </a:prstGeom>
            </p:spPr>
          </p:pic>
        </mc:Fallback>
      </mc:AlternateContent>
    </p:spTree>
    <p:extLst>
      <p:ext uri="{BB962C8B-B14F-4D97-AF65-F5344CB8AC3E}">
        <p14:creationId xmlns:p14="http://schemas.microsoft.com/office/powerpoint/2010/main" val="19375922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99B4A6-7C9A-D66B-9F1D-6326E3AE0C3A}"/>
              </a:ext>
            </a:extLst>
          </p:cNvPr>
          <p:cNvPicPr>
            <a:picLocks noChangeAspect="1"/>
          </p:cNvPicPr>
          <p:nvPr/>
        </p:nvPicPr>
        <p:blipFill>
          <a:blip r:embed="rId2"/>
          <a:stretch>
            <a:fillRect/>
          </a:stretch>
        </p:blipFill>
        <p:spPr>
          <a:xfrm>
            <a:off x="2196029" y="-7257"/>
            <a:ext cx="9974200" cy="6858000"/>
          </a:xfrm>
          <a:prstGeom prst="rect">
            <a:avLst/>
          </a:prstGeom>
        </p:spPr>
      </p:pic>
      <p:sp>
        <p:nvSpPr>
          <p:cNvPr id="10" name="TextBox 9">
            <a:extLst>
              <a:ext uri="{FF2B5EF4-FFF2-40B4-BE49-F238E27FC236}">
                <a16:creationId xmlns:a16="http://schemas.microsoft.com/office/drawing/2014/main" id="{4974EFD3-EF8D-EEF4-DD5D-9C59E318F652}"/>
              </a:ext>
            </a:extLst>
          </p:cNvPr>
          <p:cNvSpPr txBox="1"/>
          <p:nvPr/>
        </p:nvSpPr>
        <p:spPr>
          <a:xfrm>
            <a:off x="0" y="1143000"/>
            <a:ext cx="2667000" cy="3477875"/>
          </a:xfrm>
          <a:prstGeom prst="rect">
            <a:avLst/>
          </a:prstGeom>
          <a:noFill/>
        </p:spPr>
        <p:txBody>
          <a:bodyPr wrap="square" rtlCol="0">
            <a:spAutoFit/>
          </a:bodyPr>
          <a:lstStyle/>
          <a:p>
            <a:r>
              <a:rPr lang="en-US" sz="2000" b="1" dirty="0"/>
              <a:t>Treasuries graphic is deceptive, with no note that it </a:t>
            </a:r>
            <a:r>
              <a:rPr lang="en-US" sz="2000" b="1" dirty="0">
                <a:solidFill>
                  <a:srgbClr val="FF0000"/>
                </a:solidFill>
              </a:rPr>
              <a:t>isn't to scale</a:t>
            </a:r>
            <a:r>
              <a:rPr lang="en-US" sz="2000" b="1" dirty="0"/>
              <a:t> deficit of $240 billion is numerically larger than social insurance and retirement receipts of 140 billion but deficit is 1/2 the size of the actual graphic</a:t>
            </a: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94C39F81-099A-FFB0-CF7D-3D8D6CC729D3}"/>
                  </a:ext>
                </a:extLst>
              </p14:cNvPr>
              <p14:cNvContentPartPr/>
              <p14:nvPr/>
            </p14:nvContentPartPr>
            <p14:xfrm>
              <a:off x="362926" y="4259337"/>
              <a:ext cx="6784920" cy="2157480"/>
            </p14:xfrm>
          </p:contentPart>
        </mc:Choice>
        <mc:Fallback xmlns="">
          <p:pic>
            <p:nvPicPr>
              <p:cNvPr id="12" name="Ink 11">
                <a:extLst>
                  <a:ext uri="{FF2B5EF4-FFF2-40B4-BE49-F238E27FC236}">
                    <a16:creationId xmlns:a16="http://schemas.microsoft.com/office/drawing/2014/main" id="{94C39F81-099A-FFB0-CF7D-3D8D6CC729D3}"/>
                  </a:ext>
                </a:extLst>
              </p:cNvPr>
              <p:cNvPicPr/>
              <p:nvPr/>
            </p:nvPicPr>
            <p:blipFill>
              <a:blip r:embed="rId4"/>
              <a:stretch>
                <a:fillRect/>
              </a:stretch>
            </p:blipFill>
            <p:spPr>
              <a:xfrm>
                <a:off x="353926" y="4250337"/>
                <a:ext cx="6802560" cy="217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BCDB7789-54DC-FD5A-33F2-E7348C6A829E}"/>
                  </a:ext>
                </a:extLst>
              </p14:cNvPr>
              <p14:cNvContentPartPr/>
              <p14:nvPr/>
            </p14:nvContentPartPr>
            <p14:xfrm>
              <a:off x="7038018" y="6024082"/>
              <a:ext cx="26787" cy="741927"/>
            </p14:xfrm>
          </p:contentPart>
        </mc:Choice>
        <mc:Fallback xmlns="">
          <p:pic>
            <p:nvPicPr>
              <p:cNvPr id="14" name="Ink 13">
                <a:extLst>
                  <a:ext uri="{FF2B5EF4-FFF2-40B4-BE49-F238E27FC236}">
                    <a16:creationId xmlns:a16="http://schemas.microsoft.com/office/drawing/2014/main" id="{BCDB7789-54DC-FD5A-33F2-E7348C6A829E}"/>
                  </a:ext>
                </a:extLst>
              </p:cNvPr>
              <p:cNvPicPr/>
              <p:nvPr/>
            </p:nvPicPr>
            <p:blipFill>
              <a:blip r:embed="rId6"/>
              <a:stretch>
                <a:fillRect/>
              </a:stretch>
            </p:blipFill>
            <p:spPr>
              <a:xfrm>
                <a:off x="6974670" y="5961085"/>
                <a:ext cx="153120" cy="86756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D8BD2336-162D-87CC-A206-A10AA227EDA0}"/>
                  </a:ext>
                </a:extLst>
              </p14:cNvPr>
              <p14:cNvContentPartPr/>
              <p14:nvPr/>
            </p14:nvContentPartPr>
            <p14:xfrm>
              <a:off x="6618286" y="6357057"/>
              <a:ext cx="281520" cy="383400"/>
            </p14:xfrm>
          </p:contentPart>
        </mc:Choice>
        <mc:Fallback xmlns="">
          <p:pic>
            <p:nvPicPr>
              <p:cNvPr id="16" name="Ink 15">
                <a:extLst>
                  <a:ext uri="{FF2B5EF4-FFF2-40B4-BE49-F238E27FC236}">
                    <a16:creationId xmlns:a16="http://schemas.microsoft.com/office/drawing/2014/main" id="{D8BD2336-162D-87CC-A206-A10AA227EDA0}"/>
                  </a:ext>
                </a:extLst>
              </p:cNvPr>
              <p:cNvPicPr/>
              <p:nvPr/>
            </p:nvPicPr>
            <p:blipFill>
              <a:blip r:embed="rId8"/>
              <a:stretch>
                <a:fillRect/>
              </a:stretch>
            </p:blipFill>
            <p:spPr>
              <a:xfrm>
                <a:off x="6609286" y="6348057"/>
                <a:ext cx="299160" cy="401040"/>
              </a:xfrm>
              <a:prstGeom prst="rect">
                <a:avLst/>
              </a:prstGeom>
            </p:spPr>
          </p:pic>
        </mc:Fallback>
      </mc:AlternateContent>
    </p:spTree>
    <p:extLst>
      <p:ext uri="{BB962C8B-B14F-4D97-AF65-F5344CB8AC3E}">
        <p14:creationId xmlns:p14="http://schemas.microsoft.com/office/powerpoint/2010/main" val="19075461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FEFA43-CF23-4513-8175-A9BD65EF9709}"/>
              </a:ext>
            </a:extLst>
          </p:cNvPr>
          <p:cNvSpPr>
            <a:spLocks noGrp="1"/>
          </p:cNvSpPr>
          <p:nvPr>
            <p:ph type="body" idx="1"/>
          </p:nvPr>
        </p:nvSpPr>
        <p:spPr>
          <a:xfrm>
            <a:off x="0" y="3810376"/>
            <a:ext cx="12192000" cy="3047624"/>
          </a:xfrm>
        </p:spPr>
        <p:txBody>
          <a:bodyPr/>
          <a:lstStyle/>
          <a:p>
            <a:endParaRPr lang="en-US" dirty="0"/>
          </a:p>
        </p:txBody>
      </p:sp>
      <p:pic>
        <p:nvPicPr>
          <p:cNvPr id="5" name="Picture 4">
            <a:extLst>
              <a:ext uri="{FF2B5EF4-FFF2-40B4-BE49-F238E27FC236}">
                <a16:creationId xmlns:a16="http://schemas.microsoft.com/office/drawing/2014/main" id="{05C1B220-228A-4B19-B5BD-6EC15105FEC6}"/>
              </a:ext>
            </a:extLst>
          </p:cNvPr>
          <p:cNvPicPr>
            <a:picLocks noChangeAspect="1"/>
          </p:cNvPicPr>
          <p:nvPr/>
        </p:nvPicPr>
        <p:blipFill>
          <a:blip r:embed="rId2"/>
          <a:stretch>
            <a:fillRect/>
          </a:stretch>
        </p:blipFill>
        <p:spPr>
          <a:xfrm>
            <a:off x="1981200" y="-14682"/>
            <a:ext cx="8305800" cy="4205681"/>
          </a:xfrm>
          <a:prstGeom prst="rect">
            <a:avLst/>
          </a:prstGeom>
        </p:spPr>
      </p:pic>
      <p:pic>
        <p:nvPicPr>
          <p:cNvPr id="7" name="Picture 6">
            <a:extLst>
              <a:ext uri="{FF2B5EF4-FFF2-40B4-BE49-F238E27FC236}">
                <a16:creationId xmlns:a16="http://schemas.microsoft.com/office/drawing/2014/main" id="{BF7C91BA-A241-44F0-A043-C39549700FEF}"/>
              </a:ext>
            </a:extLst>
          </p:cNvPr>
          <p:cNvPicPr>
            <a:picLocks noChangeAspect="1"/>
          </p:cNvPicPr>
          <p:nvPr/>
        </p:nvPicPr>
        <p:blipFill>
          <a:blip r:embed="rId3"/>
          <a:stretch>
            <a:fillRect/>
          </a:stretch>
        </p:blipFill>
        <p:spPr>
          <a:xfrm>
            <a:off x="1752600" y="4358024"/>
            <a:ext cx="9753600" cy="2499976"/>
          </a:xfrm>
          <a:prstGeom prst="rect">
            <a:avLst/>
          </a:prstGeom>
        </p:spPr>
      </p:pic>
    </p:spTree>
    <p:extLst>
      <p:ext uri="{BB962C8B-B14F-4D97-AF65-F5344CB8AC3E}">
        <p14:creationId xmlns:p14="http://schemas.microsoft.com/office/powerpoint/2010/main" val="3711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241883"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192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056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541482" y="1"/>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506258" y="6115502"/>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descr="Image result for house of representatives committee structure">
            <a:extLst>
              <a:ext uri="{FF2B5EF4-FFF2-40B4-BE49-F238E27FC236}">
                <a16:creationId xmlns:a16="http://schemas.microsoft.com/office/drawing/2014/main" id="{E5F4FA12-1CD5-4333-8F43-5CFFA0092D5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81956" y="643468"/>
            <a:ext cx="7428086"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27061" y="6453144"/>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4024467" y="51982"/>
            <a:ext cx="4580485" cy="646331"/>
          </a:xfrm>
          <a:prstGeom prst="rect">
            <a:avLst/>
          </a:prstGeom>
          <a:noFill/>
        </p:spPr>
        <p:txBody>
          <a:bodyPr wrap="none" rtlCol="0">
            <a:spAutoFit/>
          </a:bodyPr>
          <a:lstStyle/>
          <a:p>
            <a:r>
              <a:rPr lang="en-US" sz="3600" b="1" dirty="0"/>
              <a:t>United States Congress</a:t>
            </a:r>
          </a:p>
        </p:txBody>
      </p:sp>
      <p:sp>
        <p:nvSpPr>
          <p:cNvPr id="4" name="Rectangle 3"/>
          <p:cNvSpPr/>
          <p:nvPr/>
        </p:nvSpPr>
        <p:spPr>
          <a:xfrm>
            <a:off x="-17930" y="7917"/>
            <a:ext cx="12192000" cy="6858000"/>
          </a:xfrm>
          <a:prstGeom prst="rect">
            <a:avLst/>
          </a:prstGeom>
          <a:solidFill>
            <a:schemeClr val="accent1">
              <a:alpha val="2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30" y="1297548"/>
            <a:ext cx="4024467" cy="1419199"/>
          </a:xfrm>
          <a:prstGeom prst="rect">
            <a:avLst/>
          </a:prstGeom>
          <a:blipFill dpi="0" rotWithShape="1">
            <a:blip r:embed="rId5"/>
            <a:srcRect/>
            <a:tile tx="0" ty="0" sx="100000" sy="100000" flip="none" algn="tl"/>
          </a:blipFill>
        </p:spPr>
      </p:pic>
    </p:spTree>
    <p:extLst>
      <p:ext uri="{BB962C8B-B14F-4D97-AF65-F5344CB8AC3E}">
        <p14:creationId xmlns:p14="http://schemas.microsoft.com/office/powerpoint/2010/main" val="1679791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
            <a:ext cx="12192000" cy="6858000"/>
          </a:xfrm>
          <a:custGeom>
            <a:avLst/>
            <a:gdLst/>
            <a:ahLst/>
            <a:cxnLst/>
            <a:rect l="l" t="t" r="r" b="b"/>
            <a:pathLst>
              <a:path w="12192000" h="6858000">
                <a:moveTo>
                  <a:pt x="12191997" y="0"/>
                </a:moveTo>
                <a:lnTo>
                  <a:pt x="0" y="0"/>
                </a:lnTo>
                <a:lnTo>
                  <a:pt x="0" y="6857998"/>
                </a:lnTo>
                <a:lnTo>
                  <a:pt x="12191997" y="6857998"/>
                </a:lnTo>
                <a:lnTo>
                  <a:pt x="12191997" y="0"/>
                </a:lnTo>
                <a:close/>
              </a:path>
            </a:pathLst>
          </a:custGeom>
          <a:solidFill>
            <a:srgbClr val="021EAA"/>
          </a:solidFill>
        </p:spPr>
        <p:txBody>
          <a:bodyPr wrap="square" lIns="0" tIns="0" rIns="0" bIns="0" rtlCol="0"/>
          <a:lstStyle/>
          <a:p>
            <a:endParaRPr/>
          </a:p>
        </p:txBody>
      </p:sp>
      <p:grpSp>
        <p:nvGrpSpPr>
          <p:cNvPr id="3" name="object 3"/>
          <p:cNvGrpSpPr/>
          <p:nvPr/>
        </p:nvGrpSpPr>
        <p:grpSpPr>
          <a:xfrm>
            <a:off x="-23354" y="-58712"/>
            <a:ext cx="12190614" cy="6975423"/>
            <a:chOff x="0" y="-117424"/>
            <a:chExt cx="12190614" cy="6975423"/>
          </a:xfrm>
        </p:grpSpPr>
        <p:sp>
          <p:nvSpPr>
            <p:cNvPr id="4" name="object 4"/>
            <p:cNvSpPr/>
            <p:nvPr/>
          </p:nvSpPr>
          <p:spPr>
            <a:xfrm>
              <a:off x="0" y="355601"/>
              <a:ext cx="12190614" cy="650239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576300" y="-117424"/>
              <a:ext cx="9331035" cy="1026621"/>
            </a:xfrm>
            <a:prstGeom prst="rect">
              <a:avLst/>
            </a:prstGeom>
            <a:blipFill>
              <a:blip r:embed="rId3" cstate="print"/>
              <a:stretch>
                <a:fillRect/>
              </a:stretch>
            </a:blipFill>
          </p:spPr>
          <p:txBody>
            <a:bodyPr wrap="square" lIns="0" tIns="0" rIns="0" bIns="0" rtlCol="0"/>
            <a:lstStyle/>
            <a:p>
              <a:endParaRPr sz="1400" dirty="0"/>
            </a:p>
          </p:txBody>
        </p:sp>
      </p:grpSp>
      <p:sp>
        <p:nvSpPr>
          <p:cNvPr id="7" name="object 7"/>
          <p:cNvSpPr txBox="1"/>
          <p:nvPr/>
        </p:nvSpPr>
        <p:spPr>
          <a:xfrm>
            <a:off x="1552946" y="982676"/>
            <a:ext cx="5519763" cy="5123454"/>
          </a:xfrm>
          <a:prstGeom prst="rect">
            <a:avLst/>
          </a:prstGeom>
        </p:spPr>
        <p:txBody>
          <a:bodyPr vert="horz" wrap="square" lIns="0" tIns="66040" rIns="0" bIns="0" rtlCol="0">
            <a:spAutoFit/>
          </a:bodyPr>
          <a:lstStyle/>
          <a:p>
            <a:pPr marL="12700">
              <a:lnSpc>
                <a:spcPct val="100000"/>
              </a:lnSpc>
              <a:spcBef>
                <a:spcPts val="520"/>
              </a:spcBef>
            </a:pPr>
            <a:r>
              <a:rPr sz="2000" b="1" dirty="0">
                <a:solidFill>
                  <a:srgbClr val="FFFFFF"/>
                </a:solidFill>
                <a:latin typeface="DejaVu Sans"/>
                <a:cs typeface="DejaVu Sans"/>
              </a:rPr>
              <a:t>SPEAKER OF THE HOUSE</a:t>
            </a:r>
            <a:endParaRPr sz="2000" dirty="0">
              <a:latin typeface="DejaVu Sans"/>
              <a:cs typeface="DejaVu Sans"/>
            </a:endParaRPr>
          </a:p>
          <a:p>
            <a:pPr marL="355600" marR="5080" indent="-330200">
              <a:lnSpc>
                <a:spcPct val="102800"/>
              </a:lnSpc>
              <a:spcBef>
                <a:spcPts val="359"/>
              </a:spcBef>
              <a:buFont typeface="Nimbus Roman No9 L"/>
              <a:buChar char="•"/>
              <a:tabLst>
                <a:tab pos="348615" algn="l"/>
                <a:tab pos="349250" algn="l"/>
              </a:tabLst>
            </a:pPr>
            <a:r>
              <a:rPr sz="2000" b="1" dirty="0">
                <a:solidFill>
                  <a:srgbClr val="FFFFFF"/>
                </a:solidFill>
                <a:latin typeface="DejaVu Sans"/>
                <a:cs typeface="DejaVu Sans"/>
              </a:rPr>
              <a:t>Presides over House (Most powerful member) –  always</a:t>
            </a:r>
            <a:r>
              <a:rPr lang="en-US" sz="2000" b="1" dirty="0">
                <a:solidFill>
                  <a:srgbClr val="FFFFFF"/>
                </a:solidFill>
                <a:latin typeface="DejaVu Sans"/>
                <a:cs typeface="DejaVu Sans"/>
              </a:rPr>
              <a:t> elected</a:t>
            </a:r>
            <a:r>
              <a:rPr sz="2000" b="1" dirty="0">
                <a:solidFill>
                  <a:srgbClr val="FFFFFF"/>
                </a:solidFill>
                <a:latin typeface="DejaVu Sans"/>
                <a:cs typeface="DejaVu Sans"/>
              </a:rPr>
              <a:t> from majority party</a:t>
            </a:r>
            <a:r>
              <a:rPr lang="en-US" sz="2000" b="1" dirty="0">
                <a:solidFill>
                  <a:srgbClr val="FFFFFF"/>
                </a:solidFill>
                <a:latin typeface="DejaVu Sans"/>
                <a:cs typeface="DejaVu Sans"/>
              </a:rPr>
              <a:t> in House</a:t>
            </a:r>
            <a:endParaRPr sz="2000" dirty="0">
              <a:latin typeface="DejaVu Sans"/>
              <a:cs typeface="DejaVu Sans"/>
            </a:endParaRPr>
          </a:p>
          <a:p>
            <a:pPr marL="349250" indent="-323850">
              <a:lnSpc>
                <a:spcPct val="100000"/>
              </a:lnSpc>
              <a:spcBef>
                <a:spcPts val="420"/>
              </a:spcBef>
              <a:buFont typeface="Nimbus Roman No9 L"/>
              <a:buChar char="•"/>
              <a:tabLst>
                <a:tab pos="348615" algn="l"/>
                <a:tab pos="349250" algn="l"/>
              </a:tabLst>
            </a:pPr>
            <a:r>
              <a:rPr sz="2000" b="1" dirty="0">
                <a:solidFill>
                  <a:srgbClr val="FFFFFF"/>
                </a:solidFill>
                <a:latin typeface="DejaVu Sans"/>
                <a:cs typeface="DejaVu Sans"/>
              </a:rPr>
              <a:t>Appoints select and conference commi</a:t>
            </a:r>
            <a:r>
              <a:rPr lang="en-US" sz="2000" b="1" dirty="0">
                <a:solidFill>
                  <a:srgbClr val="FFFFFF"/>
                </a:solidFill>
                <a:latin typeface="DejaVu Sans"/>
                <a:cs typeface="DejaVu Sans"/>
              </a:rPr>
              <a:t>tt</a:t>
            </a:r>
            <a:r>
              <a:rPr sz="2000" b="1" dirty="0">
                <a:solidFill>
                  <a:srgbClr val="FFFFFF"/>
                </a:solidFill>
                <a:latin typeface="DejaVu Sans"/>
                <a:cs typeface="DejaVu Sans"/>
              </a:rPr>
              <a:t>ees</a:t>
            </a:r>
            <a:r>
              <a:rPr lang="en-US" sz="2000" b="1" dirty="0">
                <a:solidFill>
                  <a:srgbClr val="FFFFFF"/>
                </a:solidFill>
                <a:latin typeface="DejaVu Sans"/>
                <a:cs typeface="DejaVu Sans"/>
              </a:rPr>
              <a:t> members</a:t>
            </a:r>
            <a:endParaRPr sz="2000" dirty="0">
              <a:latin typeface="DejaVu Sans"/>
              <a:cs typeface="DejaVu Sans"/>
            </a:endParaRPr>
          </a:p>
          <a:p>
            <a:pPr marL="355600" marR="389255" indent="-330200">
              <a:lnSpc>
                <a:spcPct val="102800"/>
              </a:lnSpc>
              <a:spcBef>
                <a:spcPts val="380"/>
              </a:spcBef>
              <a:buFont typeface="Nimbus Roman No9 L"/>
              <a:buChar char="•"/>
              <a:tabLst>
                <a:tab pos="348615" algn="l"/>
                <a:tab pos="349250" algn="l"/>
              </a:tabLst>
            </a:pPr>
            <a:r>
              <a:rPr sz="2000" b="1" dirty="0">
                <a:solidFill>
                  <a:srgbClr val="FFFFFF"/>
                </a:solidFill>
                <a:latin typeface="DejaVu Sans"/>
                <a:cs typeface="DejaVu Sans"/>
              </a:rPr>
              <a:t>Appoints Rules Committee members and its  chairman</a:t>
            </a:r>
            <a:endParaRPr sz="2000" dirty="0">
              <a:latin typeface="DejaVu Sans"/>
              <a:cs typeface="DejaVu Sans"/>
            </a:endParaRPr>
          </a:p>
          <a:p>
            <a:pPr marL="349250" indent="-323850">
              <a:lnSpc>
                <a:spcPct val="100000"/>
              </a:lnSpc>
              <a:spcBef>
                <a:spcPts val="520"/>
              </a:spcBef>
              <a:buFont typeface="Nimbus Roman No9 L"/>
              <a:buChar char="•"/>
              <a:tabLst>
                <a:tab pos="348615" algn="l"/>
                <a:tab pos="349250" algn="l"/>
              </a:tabLst>
            </a:pPr>
            <a:r>
              <a:rPr sz="2000" b="1" dirty="0">
                <a:solidFill>
                  <a:srgbClr val="FFFFFF"/>
                </a:solidFill>
                <a:latin typeface="DejaVu Sans"/>
                <a:cs typeface="DejaVu Sans"/>
              </a:rPr>
              <a:t>Assigns bills to commi</a:t>
            </a:r>
            <a:r>
              <a:rPr lang="en-US" sz="2000" b="1" dirty="0">
                <a:solidFill>
                  <a:srgbClr val="FFFFFF"/>
                </a:solidFill>
                <a:latin typeface="DejaVu Sans"/>
                <a:cs typeface="DejaVu Sans"/>
              </a:rPr>
              <a:t>tt</a:t>
            </a:r>
            <a:r>
              <a:rPr sz="2000" b="1" dirty="0">
                <a:solidFill>
                  <a:srgbClr val="FFFFFF"/>
                </a:solidFill>
                <a:latin typeface="DejaVu Sans"/>
                <a:cs typeface="DejaVu Sans"/>
              </a:rPr>
              <a:t>ees</a:t>
            </a:r>
            <a:endParaRPr sz="2000" dirty="0">
              <a:latin typeface="DejaVu Sans"/>
              <a:cs typeface="DejaVu Sans"/>
            </a:endParaRPr>
          </a:p>
          <a:p>
            <a:pPr marL="349250" indent="-323850">
              <a:lnSpc>
                <a:spcPct val="100000"/>
              </a:lnSpc>
              <a:spcBef>
                <a:spcPts val="439"/>
              </a:spcBef>
              <a:buFont typeface="Nimbus Roman No9 L"/>
              <a:buChar char="•"/>
              <a:tabLst>
                <a:tab pos="348615" algn="l"/>
                <a:tab pos="349250" algn="l"/>
              </a:tabLst>
            </a:pPr>
            <a:r>
              <a:rPr sz="2000" b="1" dirty="0">
                <a:solidFill>
                  <a:srgbClr val="FFFFFF"/>
                </a:solidFill>
                <a:latin typeface="DejaVu Sans"/>
                <a:cs typeface="DejaVu Sans"/>
              </a:rPr>
              <a:t>Third in line for presidency a</a:t>
            </a:r>
            <a:r>
              <a:rPr lang="en-US" sz="2000" b="1" dirty="0">
                <a:solidFill>
                  <a:srgbClr val="FFFFFF"/>
                </a:solidFill>
                <a:latin typeface="DejaVu Sans"/>
                <a:cs typeface="DejaVu Sans"/>
              </a:rPr>
              <a:t>ft</a:t>
            </a:r>
            <a:r>
              <a:rPr sz="2000" b="1" dirty="0">
                <a:solidFill>
                  <a:srgbClr val="FFFFFF"/>
                </a:solidFill>
                <a:latin typeface="DejaVu Sans"/>
                <a:cs typeface="DejaVu Sans"/>
              </a:rPr>
              <a:t>er V.P.</a:t>
            </a:r>
            <a:endParaRPr sz="2000" dirty="0">
              <a:latin typeface="DejaVu Sans"/>
              <a:cs typeface="DejaVu Sans"/>
            </a:endParaRPr>
          </a:p>
          <a:p>
            <a:pPr marL="349250" indent="-323850">
              <a:lnSpc>
                <a:spcPct val="100000"/>
              </a:lnSpc>
              <a:spcBef>
                <a:spcPts val="439"/>
              </a:spcBef>
              <a:buFont typeface="Nimbus Roman No9 L"/>
              <a:buChar char="•"/>
              <a:tabLst>
                <a:tab pos="348615" algn="l"/>
                <a:tab pos="349250" algn="l"/>
              </a:tabLst>
            </a:pPr>
            <a:r>
              <a:rPr sz="2000" b="1" dirty="0">
                <a:solidFill>
                  <a:srgbClr val="FFFFFF"/>
                </a:solidFill>
                <a:latin typeface="DejaVu Sans"/>
                <a:cs typeface="DejaVu Sans"/>
              </a:rPr>
              <a:t>Informal powers, e.g., access to media</a:t>
            </a:r>
            <a:endParaRPr sz="2000" dirty="0">
              <a:latin typeface="DejaVu Sans"/>
              <a:cs typeface="DejaVu Sans"/>
            </a:endParaRPr>
          </a:p>
          <a:p>
            <a:pPr marL="349250" indent="-323850">
              <a:lnSpc>
                <a:spcPct val="100000"/>
              </a:lnSpc>
              <a:spcBef>
                <a:spcPts val="540"/>
              </a:spcBef>
              <a:buFont typeface="Nimbus Roman No9 L"/>
              <a:buChar char="•"/>
              <a:tabLst>
                <a:tab pos="348615" algn="l"/>
                <a:tab pos="349250" algn="l"/>
              </a:tabLst>
            </a:pPr>
            <a:r>
              <a:rPr sz="2000" b="1" dirty="0">
                <a:solidFill>
                  <a:srgbClr val="FFFFFF"/>
                </a:solidFill>
                <a:latin typeface="DejaVu Sans"/>
                <a:cs typeface="DejaVu Sans"/>
              </a:rPr>
              <a:t>Inﬂuences agenda of the House</a:t>
            </a:r>
            <a:endParaRPr sz="2000" dirty="0">
              <a:latin typeface="DejaVu Sans"/>
              <a:cs typeface="DejaVu Sans"/>
            </a:endParaRPr>
          </a:p>
        </p:txBody>
      </p:sp>
      <p:sp>
        <p:nvSpPr>
          <p:cNvPr id="8" name="object 8"/>
          <p:cNvSpPr/>
          <p:nvPr/>
        </p:nvSpPr>
        <p:spPr>
          <a:xfrm>
            <a:off x="24740" y="5239514"/>
            <a:ext cx="1621970" cy="1599682"/>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6858001" y="909199"/>
            <a:ext cx="5309260" cy="5650778"/>
          </a:xfrm>
          <a:prstGeom prst="rect">
            <a:avLst/>
          </a:prstGeom>
        </p:spPr>
        <p:txBody>
          <a:bodyPr vert="horz" wrap="square" lIns="0" tIns="66040" rIns="0" bIns="0" rtlCol="0">
            <a:spAutoFit/>
          </a:bodyPr>
          <a:lstStyle/>
          <a:p>
            <a:pPr marL="12700">
              <a:lnSpc>
                <a:spcPct val="100000"/>
              </a:lnSpc>
              <a:spcBef>
                <a:spcPts val="520"/>
              </a:spcBef>
            </a:pPr>
            <a:r>
              <a:rPr sz="2000" b="1" dirty="0">
                <a:solidFill>
                  <a:srgbClr val="FFFFFF"/>
                </a:solidFill>
                <a:latin typeface="DejaVu Sans"/>
                <a:cs typeface="DejaVu Sans"/>
              </a:rPr>
              <a:t>MAJORITY LEADER/MINORITY LEADER</a:t>
            </a:r>
            <a:endParaRPr sz="2000" dirty="0">
              <a:latin typeface="DejaVu Sans"/>
              <a:cs typeface="DejaVu Sans"/>
            </a:endParaRPr>
          </a:p>
          <a:p>
            <a:pPr marL="342900" marR="906144" indent="-330200">
              <a:lnSpc>
                <a:spcPct val="102800"/>
              </a:lnSpc>
              <a:spcBef>
                <a:spcPts val="359"/>
              </a:spcBef>
              <a:buFont typeface="Nimbus Roman No9 L"/>
              <a:buChar char="•"/>
              <a:tabLst>
                <a:tab pos="335915" algn="l"/>
                <a:tab pos="336550" algn="l"/>
              </a:tabLst>
            </a:pPr>
            <a:r>
              <a:rPr sz="2000" b="1" dirty="0">
                <a:solidFill>
                  <a:srgbClr val="FFFFFF"/>
                </a:solidFill>
                <a:latin typeface="DejaVu Sans"/>
                <a:cs typeface="DejaVu Sans"/>
              </a:rPr>
              <a:t>Partisan positions chosen by party  members</a:t>
            </a:r>
            <a:endParaRPr sz="2000" dirty="0">
              <a:latin typeface="DejaVu Sans"/>
              <a:cs typeface="DejaVu Sans"/>
            </a:endParaRPr>
          </a:p>
          <a:p>
            <a:pPr marL="336550" indent="-323850">
              <a:lnSpc>
                <a:spcPct val="100000"/>
              </a:lnSpc>
              <a:spcBef>
                <a:spcPts val="420"/>
              </a:spcBef>
              <a:buFont typeface="Nimbus Roman No9 L"/>
              <a:buChar char="•"/>
              <a:tabLst>
                <a:tab pos="335915" algn="l"/>
                <a:tab pos="336550" algn="l"/>
              </a:tabLst>
            </a:pPr>
            <a:r>
              <a:rPr sz="2000" b="1" dirty="0">
                <a:solidFill>
                  <a:srgbClr val="FFFFFF"/>
                </a:solidFill>
                <a:latin typeface="DejaVu Sans"/>
                <a:cs typeface="DejaVu Sans"/>
              </a:rPr>
              <a:t>Floor leaders and legislative strategists</a:t>
            </a:r>
            <a:endParaRPr sz="2000" dirty="0">
              <a:latin typeface="DejaVu Sans"/>
              <a:cs typeface="DejaVu Sans"/>
            </a:endParaRPr>
          </a:p>
          <a:p>
            <a:pPr>
              <a:lnSpc>
                <a:spcPct val="100000"/>
              </a:lnSpc>
              <a:spcBef>
                <a:spcPts val="50"/>
              </a:spcBef>
              <a:buClr>
                <a:srgbClr val="FFFFFF"/>
              </a:buClr>
              <a:buFont typeface="Nimbus Roman No9 L"/>
              <a:buChar char="•"/>
            </a:pPr>
            <a:endParaRPr sz="2000" dirty="0">
              <a:latin typeface="DejaVu Sans"/>
              <a:cs typeface="DejaVu Sans"/>
            </a:endParaRPr>
          </a:p>
          <a:p>
            <a:pPr marL="12700">
              <a:lnSpc>
                <a:spcPct val="100000"/>
              </a:lnSpc>
              <a:spcBef>
                <a:spcPts val="5"/>
              </a:spcBef>
            </a:pPr>
            <a:r>
              <a:rPr sz="2000" b="1" dirty="0">
                <a:solidFill>
                  <a:srgbClr val="FFFFFF"/>
                </a:solidFill>
                <a:latin typeface="DejaVu Sans"/>
                <a:cs typeface="DejaVu Sans"/>
              </a:rPr>
              <a:t>MAJORITY WHIP/MINORITY WHIP</a:t>
            </a:r>
            <a:endParaRPr sz="2000" dirty="0">
              <a:latin typeface="DejaVu Sans"/>
              <a:cs typeface="DejaVu Sans"/>
            </a:endParaRPr>
          </a:p>
          <a:p>
            <a:pPr marL="336550" indent="-323850">
              <a:lnSpc>
                <a:spcPct val="100000"/>
              </a:lnSpc>
              <a:spcBef>
                <a:spcPts val="439"/>
              </a:spcBef>
              <a:buFont typeface="Nimbus Roman No9 L"/>
              <a:buChar char="•"/>
              <a:tabLst>
                <a:tab pos="335915" algn="l"/>
                <a:tab pos="336550" algn="l"/>
              </a:tabLst>
            </a:pPr>
            <a:r>
              <a:rPr sz="2000" b="1" dirty="0">
                <a:solidFill>
                  <a:srgbClr val="FFFFFF"/>
                </a:solidFill>
                <a:latin typeface="DejaVu Sans"/>
                <a:cs typeface="DejaVu Sans"/>
              </a:rPr>
              <a:t>Assistant ﬂoor leaders</a:t>
            </a:r>
            <a:endParaRPr sz="2000" dirty="0">
              <a:latin typeface="DejaVu Sans"/>
              <a:cs typeface="DejaVu Sans"/>
            </a:endParaRPr>
          </a:p>
          <a:p>
            <a:pPr marL="336550" indent="-323850">
              <a:lnSpc>
                <a:spcPct val="100000"/>
              </a:lnSpc>
              <a:spcBef>
                <a:spcPts val="540"/>
              </a:spcBef>
              <a:buFont typeface="Nimbus Roman No9 L"/>
              <a:buChar char="•"/>
              <a:tabLst>
                <a:tab pos="335915" algn="l"/>
                <a:tab pos="336550" algn="l"/>
              </a:tabLst>
            </a:pPr>
            <a:r>
              <a:rPr sz="2000" b="1" dirty="0">
                <a:solidFill>
                  <a:srgbClr val="FFFFFF"/>
                </a:solidFill>
                <a:latin typeface="DejaVu Sans"/>
                <a:cs typeface="DejaVu Sans"/>
              </a:rPr>
              <a:t>Inform party leaders on "mood" of House</a:t>
            </a:r>
            <a:endParaRPr sz="2000" dirty="0">
              <a:latin typeface="DejaVu Sans"/>
              <a:cs typeface="DejaVu Sans"/>
            </a:endParaRPr>
          </a:p>
          <a:p>
            <a:pPr marL="336550" indent="-323850">
              <a:lnSpc>
                <a:spcPct val="100000"/>
              </a:lnSpc>
              <a:spcBef>
                <a:spcPts val="439"/>
              </a:spcBef>
              <a:buFont typeface="Nimbus Roman No9 L"/>
              <a:buChar char="•"/>
              <a:tabLst>
                <a:tab pos="335915" algn="l"/>
                <a:tab pos="336550" algn="l"/>
              </a:tabLst>
            </a:pPr>
            <a:r>
              <a:rPr sz="2000" b="1" dirty="0">
                <a:solidFill>
                  <a:srgbClr val="FFFFFF"/>
                </a:solidFill>
                <a:latin typeface="DejaVu Sans"/>
                <a:cs typeface="DejaVu Sans"/>
              </a:rPr>
              <a:t>Keep nose count on important votes</a:t>
            </a:r>
            <a:endParaRPr sz="2000" dirty="0">
              <a:latin typeface="DejaVu Sans"/>
              <a:cs typeface="DejaVu Sans"/>
            </a:endParaRPr>
          </a:p>
          <a:p>
            <a:pPr marL="336550" indent="-323850">
              <a:lnSpc>
                <a:spcPct val="100000"/>
              </a:lnSpc>
              <a:spcBef>
                <a:spcPts val="540"/>
              </a:spcBef>
              <a:buFont typeface="Nimbus Roman No9 L"/>
              <a:buChar char="•"/>
              <a:tabLst>
                <a:tab pos="335915" algn="l"/>
                <a:tab pos="336550" algn="l"/>
              </a:tabLst>
            </a:pPr>
            <a:r>
              <a:rPr sz="2000" b="1" dirty="0">
                <a:solidFill>
                  <a:srgbClr val="FFFFFF"/>
                </a:solidFill>
                <a:latin typeface="DejaVu Sans"/>
                <a:cs typeface="DejaVu Sans"/>
              </a:rPr>
              <a:t>Persuade party members to vote with party</a:t>
            </a:r>
            <a:endParaRPr sz="2000" dirty="0">
              <a:latin typeface="DejaVu Sans"/>
              <a:cs typeface="DejaVu Sans"/>
            </a:endParaRPr>
          </a:p>
          <a:p>
            <a:pPr marL="342900" marR="113664" indent="-330200">
              <a:lnSpc>
                <a:spcPts val="2120"/>
              </a:lnSpc>
              <a:spcBef>
                <a:spcPts val="540"/>
              </a:spcBef>
              <a:buFont typeface="Nimbus Roman No9 L"/>
              <a:buChar char="•"/>
              <a:tabLst>
                <a:tab pos="335915" algn="l"/>
                <a:tab pos="336550" algn="l"/>
              </a:tabLst>
            </a:pPr>
            <a:r>
              <a:rPr sz="2000" b="1" dirty="0">
                <a:solidFill>
                  <a:srgbClr val="FFFFFF"/>
                </a:solidFill>
                <a:latin typeface="DejaVu Sans"/>
                <a:cs typeface="DejaVu Sans"/>
              </a:rPr>
              <a:t>Liaison between party leadership and rank  and ﬁle membership</a:t>
            </a:r>
            <a:endParaRPr sz="2000" dirty="0">
              <a:latin typeface="DejaVu Sans"/>
              <a:cs typeface="DejaVu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4155"/>
            <a:ext cx="12190730" cy="6854190"/>
            <a:chOff x="0" y="4155"/>
            <a:chExt cx="12190730" cy="6854190"/>
          </a:xfrm>
        </p:grpSpPr>
        <p:sp>
          <p:nvSpPr>
            <p:cNvPr id="3" name="object 3"/>
            <p:cNvSpPr/>
            <p:nvPr/>
          </p:nvSpPr>
          <p:spPr>
            <a:xfrm>
              <a:off x="0" y="355601"/>
              <a:ext cx="12190614" cy="65023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733203" y="4155"/>
              <a:ext cx="8703425" cy="1438102"/>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1752600" y="0"/>
            <a:ext cx="10134357" cy="1428596"/>
          </a:xfrm>
          <a:prstGeom prst="rect">
            <a:avLst/>
          </a:prstGeom>
        </p:spPr>
        <p:txBody>
          <a:bodyPr vert="horz" wrap="square" lIns="0" tIns="12700" rIns="0" bIns="0" rtlCol="0">
            <a:spAutoFit/>
          </a:bodyPr>
          <a:lstStyle/>
          <a:p>
            <a:pPr marL="1214120" marR="30480" indent="-1176655">
              <a:lnSpc>
                <a:spcPct val="100000"/>
              </a:lnSpc>
              <a:spcBef>
                <a:spcPts val="100"/>
              </a:spcBef>
              <a:tabLst>
                <a:tab pos="1346200" algn="l"/>
                <a:tab pos="3302635" algn="l"/>
                <a:tab pos="4714875" algn="l"/>
              </a:tabLst>
            </a:pPr>
            <a:r>
              <a:rPr dirty="0">
                <a:solidFill>
                  <a:srgbClr val="0A0E5B"/>
                </a:solidFill>
                <a:latin typeface="Nimbus Sans L"/>
                <a:cs typeface="Nimbus Sans L"/>
              </a:rPr>
              <a:t>116</a:t>
            </a:r>
            <a:r>
              <a:rPr sz="4000" baseline="25157" dirty="0">
                <a:solidFill>
                  <a:srgbClr val="0A1A6E"/>
                </a:solidFill>
                <a:latin typeface="Nimbus Sans L"/>
                <a:cs typeface="Nimbus Sans L"/>
              </a:rPr>
              <a:t>th		</a:t>
            </a:r>
            <a:r>
              <a:rPr lang="en-US" sz="4000" baseline="25157" dirty="0">
                <a:solidFill>
                  <a:srgbClr val="0A1A6E"/>
                </a:solidFill>
                <a:latin typeface="Nimbus Sans L"/>
                <a:cs typeface="Nimbus Sans L"/>
              </a:rPr>
              <a:t> </a:t>
            </a:r>
            <a:r>
              <a:rPr sz="4600" spc="-5" dirty="0">
                <a:solidFill>
                  <a:srgbClr val="0A0E5B"/>
                </a:solidFill>
                <a:latin typeface="Nimbus Sans L"/>
                <a:cs typeface="Nimbus Sans L"/>
              </a:rPr>
              <a:t>Congress</a:t>
            </a:r>
            <a:r>
              <a:rPr spc="-5" dirty="0">
                <a:solidFill>
                  <a:srgbClr val="0A0E5B"/>
                </a:solidFill>
                <a:latin typeface="Nimbus Sans L"/>
                <a:cs typeface="Nimbus Sans L"/>
              </a:rPr>
              <a:t> </a:t>
            </a:r>
            <a:r>
              <a:rPr dirty="0">
                <a:solidFill>
                  <a:srgbClr val="0A0E5B"/>
                </a:solidFill>
                <a:latin typeface="Nimbus Sans L"/>
                <a:cs typeface="Nimbus Sans L"/>
              </a:rPr>
              <a:t>-</a:t>
            </a:r>
            <a:r>
              <a:rPr lang="en-US" dirty="0">
                <a:solidFill>
                  <a:srgbClr val="0A0E5B"/>
                </a:solidFill>
                <a:latin typeface="Nimbus Sans L"/>
                <a:cs typeface="Nimbus Sans L"/>
              </a:rPr>
              <a:t>  </a:t>
            </a:r>
            <a:r>
              <a:rPr lang="en-US" sz="4600" spc="-5" dirty="0">
                <a:solidFill>
                  <a:srgbClr val="0A0E5B"/>
                </a:solidFill>
                <a:latin typeface="Nimbus Sans L"/>
                <a:cs typeface="Nimbus Sans L"/>
              </a:rPr>
              <a:t>H</a:t>
            </a:r>
            <a:r>
              <a:rPr sz="4600" spc="-5" dirty="0">
                <a:solidFill>
                  <a:srgbClr val="0A0E5B"/>
                </a:solidFill>
                <a:latin typeface="Nimbus Sans L"/>
                <a:cs typeface="Nimbus Sans L"/>
              </a:rPr>
              <a:t>ouse </a:t>
            </a:r>
            <a:r>
              <a:rPr lang="en-US" sz="4600" spc="-5" dirty="0">
                <a:solidFill>
                  <a:srgbClr val="0A0E5B"/>
                </a:solidFill>
                <a:latin typeface="Nimbus Sans L"/>
                <a:cs typeface="Nimbus Sans L"/>
              </a:rPr>
              <a:t> </a:t>
            </a:r>
            <a:r>
              <a:rPr sz="4600" spc="-5" dirty="0">
                <a:solidFill>
                  <a:srgbClr val="0A0E5B"/>
                </a:solidFill>
                <a:latin typeface="Nimbus Sans L"/>
                <a:cs typeface="Nimbus Sans L"/>
              </a:rPr>
              <a:t>Leadership  </a:t>
            </a:r>
            <a:r>
              <a:rPr lang="en-US" sz="4600" spc="-5" dirty="0">
                <a:solidFill>
                  <a:srgbClr val="0A0E5B"/>
                </a:solidFill>
                <a:latin typeface="Nimbus Sans L"/>
                <a:cs typeface="Nimbus Sans L"/>
              </a:rPr>
              <a:t>M</a:t>
            </a:r>
            <a:r>
              <a:rPr sz="4600" spc="-5" dirty="0">
                <a:solidFill>
                  <a:srgbClr val="0A0E5B"/>
                </a:solidFill>
                <a:latin typeface="Nimbus Sans L"/>
                <a:cs typeface="Nimbus Sans L"/>
              </a:rPr>
              <a:t>ajority</a:t>
            </a:r>
            <a:r>
              <a:rPr lang="en-US" sz="4600" spc="-5" dirty="0">
                <a:solidFill>
                  <a:srgbClr val="0A0E5B"/>
                </a:solidFill>
                <a:latin typeface="Nimbus Sans L"/>
                <a:cs typeface="Nimbus Sans L"/>
              </a:rPr>
              <a:t> </a:t>
            </a:r>
            <a:r>
              <a:rPr sz="4600" dirty="0">
                <a:solidFill>
                  <a:srgbClr val="0A0E5B"/>
                </a:solidFill>
                <a:latin typeface="Nimbus Sans L"/>
                <a:cs typeface="Nimbus Sans L"/>
              </a:rPr>
              <a:t>Party-</a:t>
            </a:r>
            <a:r>
              <a:rPr sz="4600" spc="-15" dirty="0">
                <a:solidFill>
                  <a:srgbClr val="0A0E5B"/>
                </a:solidFill>
                <a:latin typeface="Nimbus Sans L"/>
                <a:cs typeface="Nimbus Sans L"/>
              </a:rPr>
              <a:t> </a:t>
            </a:r>
            <a:r>
              <a:rPr sz="4600" spc="-5" dirty="0">
                <a:solidFill>
                  <a:srgbClr val="0A0E5B"/>
                </a:solidFill>
                <a:latin typeface="Nimbus Sans L"/>
                <a:cs typeface="Nimbus Sans L"/>
              </a:rPr>
              <a:t>Democrat</a:t>
            </a:r>
            <a:endParaRPr sz="4600" dirty="0">
              <a:latin typeface="Nimbus Sans L"/>
              <a:cs typeface="Nimbus Sans L"/>
            </a:endParaRPr>
          </a:p>
        </p:txBody>
      </p:sp>
      <p:sp>
        <p:nvSpPr>
          <p:cNvPr id="6" name="object 6"/>
          <p:cNvSpPr txBox="1"/>
          <p:nvPr/>
        </p:nvSpPr>
        <p:spPr>
          <a:xfrm>
            <a:off x="1524000" y="1800838"/>
            <a:ext cx="2974324" cy="1831339"/>
          </a:xfrm>
          <a:prstGeom prst="rect">
            <a:avLst/>
          </a:prstGeom>
        </p:spPr>
        <p:txBody>
          <a:bodyPr vert="horz" wrap="square" lIns="0" tIns="38100" rIns="0" bIns="0" rtlCol="0">
            <a:spAutoFit/>
          </a:bodyPr>
          <a:lstStyle/>
          <a:p>
            <a:pPr marL="12700">
              <a:lnSpc>
                <a:spcPct val="100000"/>
              </a:lnSpc>
              <a:spcBef>
                <a:spcPts val="300"/>
              </a:spcBef>
            </a:pPr>
            <a:r>
              <a:rPr sz="2800" b="1" spc="-5" dirty="0">
                <a:solidFill>
                  <a:srgbClr val="FFFFFF"/>
                </a:solidFill>
                <a:latin typeface="Nimbus Sans L"/>
                <a:cs typeface="Nimbus Sans L"/>
              </a:rPr>
              <a:t>Democrats:</a:t>
            </a:r>
            <a:endParaRPr sz="2800" dirty="0">
              <a:latin typeface="Nimbus Sans L"/>
              <a:cs typeface="Nimbus Sans L"/>
            </a:endParaRPr>
          </a:p>
          <a:p>
            <a:pPr marL="355600" indent="-342900">
              <a:lnSpc>
                <a:spcPct val="100000"/>
              </a:lnSpc>
              <a:spcBef>
                <a:spcPts val="200"/>
              </a:spcBef>
              <a:buFont typeface="Nimbus Roman No9 L"/>
              <a:buChar char="•"/>
              <a:tabLst>
                <a:tab pos="354965" algn="l"/>
                <a:tab pos="355600" algn="l"/>
              </a:tabLst>
            </a:pPr>
            <a:r>
              <a:rPr sz="2800" dirty="0">
                <a:solidFill>
                  <a:srgbClr val="FFFFFF"/>
                </a:solidFill>
                <a:latin typeface="Nimbus Sans L"/>
                <a:cs typeface="Nimbus Sans L"/>
              </a:rPr>
              <a:t>Speaker</a:t>
            </a:r>
            <a:endParaRPr sz="2800" dirty="0">
              <a:latin typeface="Nimbus Sans L"/>
              <a:cs typeface="Nimbus Sans L"/>
            </a:endParaRPr>
          </a:p>
          <a:p>
            <a:pPr marL="355600" indent="-342900">
              <a:lnSpc>
                <a:spcPct val="100000"/>
              </a:lnSpc>
              <a:spcBef>
                <a:spcPts val="240"/>
              </a:spcBef>
              <a:buFont typeface="Nimbus Roman No9 L"/>
              <a:buChar char="•"/>
              <a:tabLst>
                <a:tab pos="354965" algn="l"/>
                <a:tab pos="355600" algn="l"/>
              </a:tabLst>
            </a:pPr>
            <a:r>
              <a:rPr sz="2800" spc="-5" dirty="0">
                <a:solidFill>
                  <a:srgbClr val="FFFFFF"/>
                </a:solidFill>
                <a:latin typeface="Nimbus Sans L"/>
                <a:cs typeface="Nimbus Sans L"/>
              </a:rPr>
              <a:t>Majority</a:t>
            </a:r>
            <a:r>
              <a:rPr sz="2800" spc="-60" dirty="0">
                <a:solidFill>
                  <a:srgbClr val="FFFFFF"/>
                </a:solidFill>
                <a:latin typeface="Nimbus Sans L"/>
                <a:cs typeface="Nimbus Sans L"/>
              </a:rPr>
              <a:t> </a:t>
            </a:r>
            <a:r>
              <a:rPr sz="2800" dirty="0">
                <a:solidFill>
                  <a:srgbClr val="FFFFFF"/>
                </a:solidFill>
                <a:latin typeface="Nimbus Sans L"/>
                <a:cs typeface="Nimbus Sans L"/>
              </a:rPr>
              <a:t>Leader</a:t>
            </a:r>
            <a:endParaRPr sz="2800" dirty="0">
              <a:latin typeface="Nimbus Sans L"/>
              <a:cs typeface="Nimbus Sans L"/>
            </a:endParaRPr>
          </a:p>
          <a:p>
            <a:pPr marL="355600" indent="-342900">
              <a:lnSpc>
                <a:spcPct val="100000"/>
              </a:lnSpc>
              <a:spcBef>
                <a:spcPts val="140"/>
              </a:spcBef>
              <a:buFont typeface="Nimbus Roman No9 L"/>
              <a:buChar char="•"/>
              <a:tabLst>
                <a:tab pos="354965" algn="l"/>
                <a:tab pos="355600" algn="l"/>
              </a:tabLst>
            </a:pPr>
            <a:r>
              <a:rPr sz="2800" spc="-5" dirty="0">
                <a:solidFill>
                  <a:srgbClr val="FFFFFF"/>
                </a:solidFill>
                <a:latin typeface="Nimbus Sans L"/>
                <a:cs typeface="Nimbus Sans L"/>
              </a:rPr>
              <a:t>Majority</a:t>
            </a:r>
            <a:r>
              <a:rPr sz="2800" spc="-20" dirty="0">
                <a:solidFill>
                  <a:srgbClr val="FFFFFF"/>
                </a:solidFill>
                <a:latin typeface="Nimbus Sans L"/>
                <a:cs typeface="Nimbus Sans L"/>
              </a:rPr>
              <a:t> </a:t>
            </a:r>
            <a:r>
              <a:rPr sz="2800" spc="-5" dirty="0">
                <a:solidFill>
                  <a:srgbClr val="FFFFFF"/>
                </a:solidFill>
                <a:latin typeface="Nimbus Sans L"/>
                <a:cs typeface="Nimbus Sans L"/>
              </a:rPr>
              <a:t>Whip</a:t>
            </a:r>
            <a:endParaRPr sz="2800" dirty="0">
              <a:latin typeface="Nimbus Sans L"/>
              <a:cs typeface="Nimbus Sans L"/>
            </a:endParaRPr>
          </a:p>
        </p:txBody>
      </p:sp>
      <p:sp>
        <p:nvSpPr>
          <p:cNvPr id="7" name="object 7"/>
          <p:cNvSpPr txBox="1"/>
          <p:nvPr/>
        </p:nvSpPr>
        <p:spPr>
          <a:xfrm>
            <a:off x="8716209" y="2242233"/>
            <a:ext cx="2101664" cy="752770"/>
          </a:xfrm>
          <a:prstGeom prst="rect">
            <a:avLst/>
          </a:prstGeom>
        </p:spPr>
        <p:txBody>
          <a:bodyPr vert="horz" wrap="square" lIns="0" tIns="13970" rIns="0" bIns="0" rtlCol="0">
            <a:spAutoFit/>
          </a:bodyPr>
          <a:lstStyle/>
          <a:p>
            <a:pPr marL="12700" marR="5080" indent="-635" algn="ctr">
              <a:lnSpc>
                <a:spcPct val="99500"/>
              </a:lnSpc>
              <a:spcBef>
                <a:spcPts val="110"/>
              </a:spcBef>
            </a:pPr>
            <a:r>
              <a:rPr sz="2400" b="1" spc="-5" dirty="0">
                <a:solidFill>
                  <a:srgbClr val="FFFFFF"/>
                </a:solidFill>
                <a:latin typeface="Nimbus Sans L"/>
                <a:cs typeface="Nimbus Sans L"/>
              </a:rPr>
              <a:t>Speaker  Nancy</a:t>
            </a:r>
            <a:r>
              <a:rPr sz="2400" b="1" spc="-65" dirty="0">
                <a:solidFill>
                  <a:srgbClr val="FFFFFF"/>
                </a:solidFill>
                <a:latin typeface="Nimbus Sans L"/>
                <a:cs typeface="Nimbus Sans L"/>
              </a:rPr>
              <a:t> </a:t>
            </a:r>
            <a:r>
              <a:rPr sz="2400" b="1" spc="-5" dirty="0">
                <a:solidFill>
                  <a:srgbClr val="FFFFFF"/>
                </a:solidFill>
                <a:latin typeface="Nimbus Sans L"/>
                <a:cs typeface="Nimbus Sans L"/>
              </a:rPr>
              <a:t>Pelosi  </a:t>
            </a:r>
            <a:r>
              <a:rPr sz="2400" b="1" dirty="0">
                <a:solidFill>
                  <a:srgbClr val="FFFFFF"/>
                </a:solidFill>
                <a:latin typeface="Nimbus Sans L"/>
                <a:cs typeface="Nimbus Sans L"/>
              </a:rPr>
              <a:t>(D-CA)</a:t>
            </a:r>
            <a:endParaRPr sz="2400" dirty="0">
              <a:latin typeface="Nimbus Sans L"/>
              <a:cs typeface="Nimbus Sans L"/>
            </a:endParaRPr>
          </a:p>
        </p:txBody>
      </p:sp>
      <p:sp>
        <p:nvSpPr>
          <p:cNvPr id="8" name="object 8"/>
          <p:cNvSpPr txBox="1"/>
          <p:nvPr/>
        </p:nvSpPr>
        <p:spPr>
          <a:xfrm>
            <a:off x="5670183" y="6129001"/>
            <a:ext cx="1695450" cy="441959"/>
          </a:xfrm>
          <a:prstGeom prst="rect">
            <a:avLst/>
          </a:prstGeom>
        </p:spPr>
        <p:txBody>
          <a:bodyPr vert="horz" wrap="square" lIns="0" tIns="27940" rIns="0" bIns="0" rtlCol="0">
            <a:spAutoFit/>
          </a:bodyPr>
          <a:lstStyle/>
          <a:p>
            <a:pPr marL="12700" marR="5080" indent="177165">
              <a:lnSpc>
                <a:spcPts val="1600"/>
              </a:lnSpc>
              <a:spcBef>
                <a:spcPts val="220"/>
              </a:spcBef>
            </a:pPr>
            <a:r>
              <a:rPr sz="1600" b="1" spc="-5" dirty="0">
                <a:solidFill>
                  <a:srgbClr val="FFFFFF"/>
                </a:solidFill>
                <a:latin typeface="Nimbus Sans L"/>
                <a:cs typeface="Nimbus Sans L"/>
              </a:rPr>
              <a:t>Majority Leader  Steny Hoyer</a:t>
            </a:r>
            <a:r>
              <a:rPr sz="1600" b="1" spc="-65" dirty="0">
                <a:solidFill>
                  <a:srgbClr val="FFFFFF"/>
                </a:solidFill>
                <a:latin typeface="Nimbus Sans L"/>
                <a:cs typeface="Nimbus Sans L"/>
              </a:rPr>
              <a:t> </a:t>
            </a:r>
            <a:r>
              <a:rPr sz="1600" b="1" dirty="0">
                <a:solidFill>
                  <a:srgbClr val="FFFFFF"/>
                </a:solidFill>
                <a:latin typeface="Nimbus Sans L"/>
                <a:cs typeface="Nimbus Sans L"/>
              </a:rPr>
              <a:t>(D-MD)</a:t>
            </a:r>
            <a:endParaRPr sz="1600" dirty="0">
              <a:latin typeface="Nimbus Sans L"/>
              <a:cs typeface="Nimbus Sans L"/>
            </a:endParaRPr>
          </a:p>
        </p:txBody>
      </p:sp>
      <p:sp>
        <p:nvSpPr>
          <p:cNvPr id="9" name="object 9"/>
          <p:cNvSpPr txBox="1"/>
          <p:nvPr/>
        </p:nvSpPr>
        <p:spPr>
          <a:xfrm>
            <a:off x="8182131" y="6169482"/>
            <a:ext cx="1903095" cy="441959"/>
          </a:xfrm>
          <a:prstGeom prst="rect">
            <a:avLst/>
          </a:prstGeom>
        </p:spPr>
        <p:txBody>
          <a:bodyPr vert="horz" wrap="square" lIns="0" tIns="27940" rIns="0" bIns="0" rtlCol="0">
            <a:spAutoFit/>
          </a:bodyPr>
          <a:lstStyle/>
          <a:p>
            <a:pPr marL="12700" marR="5080" indent="355600">
              <a:lnSpc>
                <a:spcPts val="1600"/>
              </a:lnSpc>
              <a:spcBef>
                <a:spcPts val="220"/>
              </a:spcBef>
            </a:pPr>
            <a:r>
              <a:rPr sz="1600" b="1" spc="-5" dirty="0">
                <a:solidFill>
                  <a:srgbClr val="FFFFFF"/>
                </a:solidFill>
                <a:latin typeface="Nimbus Sans L"/>
                <a:cs typeface="Nimbus Sans L"/>
              </a:rPr>
              <a:t>Majority Whip  </a:t>
            </a:r>
            <a:r>
              <a:rPr sz="1600" b="1" dirty="0">
                <a:solidFill>
                  <a:srgbClr val="FFFFFF"/>
                </a:solidFill>
                <a:latin typeface="Nimbus Sans L"/>
                <a:cs typeface="Nimbus Sans L"/>
              </a:rPr>
              <a:t>James </a:t>
            </a:r>
            <a:r>
              <a:rPr sz="1600" b="1" spc="-5" dirty="0">
                <a:solidFill>
                  <a:srgbClr val="FFFFFF"/>
                </a:solidFill>
                <a:latin typeface="Nimbus Sans L"/>
                <a:cs typeface="Nimbus Sans L"/>
              </a:rPr>
              <a:t>Clyburn</a:t>
            </a:r>
            <a:r>
              <a:rPr sz="1600" b="1" spc="-85" dirty="0">
                <a:solidFill>
                  <a:srgbClr val="FFFFFF"/>
                </a:solidFill>
                <a:latin typeface="Nimbus Sans L"/>
                <a:cs typeface="Nimbus Sans L"/>
              </a:rPr>
              <a:t> </a:t>
            </a:r>
            <a:r>
              <a:rPr sz="1600" b="1" dirty="0">
                <a:solidFill>
                  <a:srgbClr val="FFFFFF"/>
                </a:solidFill>
                <a:latin typeface="Nimbus Sans L"/>
                <a:cs typeface="Nimbus Sans L"/>
              </a:rPr>
              <a:t>(D-SC)</a:t>
            </a:r>
            <a:endParaRPr sz="1600" dirty="0">
              <a:latin typeface="Nimbus Sans L"/>
              <a:cs typeface="Nimbus Sans L"/>
            </a:endParaRPr>
          </a:p>
        </p:txBody>
      </p:sp>
      <p:grpSp>
        <p:nvGrpSpPr>
          <p:cNvPr id="10" name="object 10"/>
          <p:cNvGrpSpPr/>
          <p:nvPr/>
        </p:nvGrpSpPr>
        <p:grpSpPr>
          <a:xfrm>
            <a:off x="5629273" y="1592771"/>
            <a:ext cx="4283075" cy="4503420"/>
            <a:chOff x="5629273" y="1592771"/>
            <a:chExt cx="4283075" cy="4503420"/>
          </a:xfrm>
        </p:grpSpPr>
        <p:sp>
          <p:nvSpPr>
            <p:cNvPr id="11" name="object 11"/>
            <p:cNvSpPr/>
            <p:nvPr/>
          </p:nvSpPr>
          <p:spPr>
            <a:xfrm>
              <a:off x="8153400" y="3876676"/>
              <a:ext cx="1749425" cy="220979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8148637" y="3871913"/>
              <a:ext cx="1758950" cy="2219325"/>
            </a:xfrm>
            <a:custGeom>
              <a:avLst/>
              <a:gdLst/>
              <a:ahLst/>
              <a:cxnLst/>
              <a:rect l="l" t="t" r="r" b="b"/>
              <a:pathLst>
                <a:path w="1758950" h="2219325">
                  <a:moveTo>
                    <a:pt x="0" y="0"/>
                  </a:moveTo>
                  <a:lnTo>
                    <a:pt x="1758950" y="0"/>
                  </a:lnTo>
                  <a:lnTo>
                    <a:pt x="1758950" y="2219323"/>
                  </a:lnTo>
                  <a:lnTo>
                    <a:pt x="0" y="2219323"/>
                  </a:lnTo>
                  <a:lnTo>
                    <a:pt x="0" y="0"/>
                  </a:lnTo>
                  <a:close/>
                </a:path>
              </a:pathLst>
            </a:custGeom>
            <a:ln w="9524">
              <a:solidFill>
                <a:srgbClr val="929292"/>
              </a:solidFill>
            </a:ln>
          </p:spPr>
          <p:txBody>
            <a:bodyPr wrap="square" lIns="0" tIns="0" rIns="0" bIns="0" rtlCol="0"/>
            <a:lstStyle/>
            <a:p>
              <a:endParaRPr/>
            </a:p>
          </p:txBody>
        </p:sp>
        <p:sp>
          <p:nvSpPr>
            <p:cNvPr id="13" name="object 13"/>
            <p:cNvSpPr/>
            <p:nvPr/>
          </p:nvSpPr>
          <p:spPr>
            <a:xfrm>
              <a:off x="5638800" y="3886201"/>
              <a:ext cx="1809748" cy="2200274"/>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5634036" y="3881438"/>
              <a:ext cx="1819275" cy="2209800"/>
            </a:xfrm>
            <a:custGeom>
              <a:avLst/>
              <a:gdLst/>
              <a:ahLst/>
              <a:cxnLst/>
              <a:rect l="l" t="t" r="r" b="b"/>
              <a:pathLst>
                <a:path w="1819275" h="2209800">
                  <a:moveTo>
                    <a:pt x="0" y="0"/>
                  </a:moveTo>
                  <a:lnTo>
                    <a:pt x="1819274" y="0"/>
                  </a:lnTo>
                  <a:lnTo>
                    <a:pt x="1819274" y="2209799"/>
                  </a:lnTo>
                  <a:lnTo>
                    <a:pt x="0" y="2209799"/>
                  </a:lnTo>
                  <a:lnTo>
                    <a:pt x="0" y="0"/>
                  </a:lnTo>
                  <a:close/>
                </a:path>
              </a:pathLst>
            </a:custGeom>
            <a:ln w="9524">
              <a:solidFill>
                <a:srgbClr val="929292"/>
              </a:solidFill>
            </a:ln>
          </p:spPr>
          <p:txBody>
            <a:bodyPr wrap="square" lIns="0" tIns="0" rIns="0" bIns="0" rtlCol="0"/>
            <a:lstStyle/>
            <a:p>
              <a:endParaRPr/>
            </a:p>
          </p:txBody>
        </p:sp>
        <p:sp>
          <p:nvSpPr>
            <p:cNvPr id="15" name="object 15"/>
            <p:cNvSpPr/>
            <p:nvPr/>
          </p:nvSpPr>
          <p:spPr>
            <a:xfrm>
              <a:off x="6793025" y="1592771"/>
              <a:ext cx="1730147" cy="2160531"/>
            </a:xfrm>
            <a:prstGeom prst="rect">
              <a:avLst/>
            </a:prstGeom>
            <a:blipFill>
              <a:blip r:embed="rId6" cstate="print"/>
              <a:stretch>
                <a:fillRect/>
              </a:stretch>
            </a:blipFill>
          </p:spPr>
          <p:txBody>
            <a:bodyPr wrap="square" lIns="0" tIns="0" rIns="0" bIns="0" rtlCol="0"/>
            <a:lstStyle/>
            <a:p>
              <a:endParaRPr/>
            </a:p>
          </p:txBody>
        </p:sp>
      </p:grpSp>
      <p:pic>
        <p:nvPicPr>
          <p:cNvPr id="16" name="Picture 15"/>
          <p:cNvPicPr>
            <a:picLocks noChangeAspect="1"/>
          </p:cNvPicPr>
          <p:nvPr/>
        </p:nvPicPr>
        <p:blipFill>
          <a:blip r:embed="rId7"/>
          <a:stretch>
            <a:fillRect/>
          </a:stretch>
        </p:blipFill>
        <p:spPr>
          <a:xfrm>
            <a:off x="10642029" y="51614"/>
            <a:ext cx="1343184" cy="1343184"/>
          </a:xfrm>
          <a:prstGeom prst="rect">
            <a:avLst/>
          </a:prstGeom>
        </p:spPr>
      </p:pic>
      <p:pic>
        <p:nvPicPr>
          <p:cNvPr id="17" name="Picture 16"/>
          <p:cNvPicPr>
            <a:picLocks noChangeAspect="1"/>
          </p:cNvPicPr>
          <p:nvPr/>
        </p:nvPicPr>
        <p:blipFill>
          <a:blip r:embed="rId7"/>
          <a:stretch>
            <a:fillRect/>
          </a:stretch>
        </p:blipFill>
        <p:spPr>
          <a:xfrm flipH="1">
            <a:off x="209086" y="99073"/>
            <a:ext cx="1596398" cy="134318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6502"/>
            <a:ext cx="12190730" cy="6791959"/>
            <a:chOff x="0" y="66502"/>
            <a:chExt cx="12190730" cy="6791959"/>
          </a:xfrm>
        </p:grpSpPr>
        <p:sp>
          <p:nvSpPr>
            <p:cNvPr id="3" name="object 3"/>
            <p:cNvSpPr/>
            <p:nvPr/>
          </p:nvSpPr>
          <p:spPr>
            <a:xfrm>
              <a:off x="0" y="355601"/>
              <a:ext cx="12190614" cy="650239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207028" y="66502"/>
              <a:ext cx="7847214" cy="1309254"/>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2321847" y="182612"/>
            <a:ext cx="8117553" cy="1136208"/>
          </a:xfrm>
          <a:prstGeom prst="rect">
            <a:avLst/>
          </a:prstGeom>
        </p:spPr>
        <p:txBody>
          <a:bodyPr vert="horz" wrap="square" lIns="0" tIns="33020" rIns="0" bIns="0" rtlCol="0">
            <a:spAutoFit/>
          </a:bodyPr>
          <a:lstStyle/>
          <a:p>
            <a:pPr marL="906144" marR="30480" indent="-868680">
              <a:lnSpc>
                <a:spcPts val="4300"/>
              </a:lnSpc>
              <a:spcBef>
                <a:spcPts val="260"/>
              </a:spcBef>
              <a:tabLst>
                <a:tab pos="2811145" algn="l"/>
                <a:tab pos="4081779" algn="l"/>
              </a:tabLst>
            </a:pPr>
            <a:r>
              <a:rPr sz="3800" spc="-5" dirty="0">
                <a:solidFill>
                  <a:srgbClr val="0A0E5B"/>
                </a:solidFill>
                <a:latin typeface="Nimbus Sans L"/>
                <a:cs typeface="Nimbus Sans L"/>
              </a:rPr>
              <a:t>116</a:t>
            </a:r>
            <a:r>
              <a:rPr sz="3800" spc="-7" baseline="25462" dirty="0">
                <a:solidFill>
                  <a:srgbClr val="0A1A6E"/>
                </a:solidFill>
                <a:latin typeface="Nimbus Sans L"/>
                <a:cs typeface="Nimbus Sans L"/>
              </a:rPr>
              <a:t>th </a:t>
            </a:r>
            <a:r>
              <a:rPr spc="-5" dirty="0">
                <a:solidFill>
                  <a:srgbClr val="0A0E5B"/>
                </a:solidFill>
                <a:latin typeface="Nimbus Sans L"/>
                <a:cs typeface="Nimbus Sans L"/>
              </a:rPr>
              <a:t>Congress</a:t>
            </a:r>
            <a:r>
              <a:rPr sz="3800" spc="-5" dirty="0">
                <a:solidFill>
                  <a:srgbClr val="0A0E5B"/>
                </a:solidFill>
                <a:latin typeface="Nimbus Sans L"/>
                <a:cs typeface="Nimbus Sans L"/>
              </a:rPr>
              <a:t> </a:t>
            </a:r>
            <a:r>
              <a:rPr sz="3800" dirty="0">
                <a:solidFill>
                  <a:srgbClr val="0A0E5B"/>
                </a:solidFill>
                <a:latin typeface="Nimbus Sans L"/>
                <a:cs typeface="Nimbus Sans L"/>
              </a:rPr>
              <a:t>- </a:t>
            </a:r>
            <a:r>
              <a:rPr spc="-5" dirty="0">
                <a:solidFill>
                  <a:srgbClr val="0A0E5B"/>
                </a:solidFill>
                <a:latin typeface="Nimbus Sans L"/>
                <a:cs typeface="Nimbus Sans L"/>
              </a:rPr>
              <a:t>House Leadership  </a:t>
            </a:r>
            <a:r>
              <a:rPr sz="3600" spc="-5" dirty="0">
                <a:solidFill>
                  <a:srgbClr val="0A0E5B"/>
                </a:solidFill>
                <a:latin typeface="Nimbus Sans L"/>
                <a:cs typeface="Nimbus Sans L"/>
              </a:rPr>
              <a:t>Minority	</a:t>
            </a:r>
            <a:r>
              <a:rPr sz="3600" dirty="0">
                <a:solidFill>
                  <a:srgbClr val="0A0E5B"/>
                </a:solidFill>
                <a:latin typeface="Nimbus Sans L"/>
                <a:cs typeface="Nimbus Sans L"/>
              </a:rPr>
              <a:t>Party	-</a:t>
            </a:r>
            <a:r>
              <a:rPr sz="3600" spc="-15" dirty="0">
                <a:solidFill>
                  <a:srgbClr val="0A0E5B"/>
                </a:solidFill>
                <a:latin typeface="Nimbus Sans L"/>
                <a:cs typeface="Nimbus Sans L"/>
              </a:rPr>
              <a:t> </a:t>
            </a:r>
            <a:r>
              <a:rPr sz="4000" spc="-5" dirty="0">
                <a:solidFill>
                  <a:srgbClr val="0A0E5B"/>
                </a:solidFill>
                <a:latin typeface="Nimbus Sans L"/>
                <a:cs typeface="Nimbus Sans L"/>
              </a:rPr>
              <a:t>Republican</a:t>
            </a:r>
            <a:endParaRPr sz="3600" dirty="0">
              <a:latin typeface="Nimbus Sans L"/>
              <a:cs typeface="Nimbus Sans L"/>
            </a:endParaRPr>
          </a:p>
        </p:txBody>
      </p:sp>
      <p:sp>
        <p:nvSpPr>
          <p:cNvPr id="6" name="object 6"/>
          <p:cNvSpPr txBox="1"/>
          <p:nvPr/>
        </p:nvSpPr>
        <p:spPr>
          <a:xfrm>
            <a:off x="2219060" y="2621943"/>
            <a:ext cx="2608701" cy="2700739"/>
          </a:xfrm>
          <a:prstGeom prst="rect">
            <a:avLst/>
          </a:prstGeom>
        </p:spPr>
        <p:txBody>
          <a:bodyPr vert="horz" wrap="square" lIns="0" tIns="38100" rIns="0" bIns="0" rtlCol="0">
            <a:spAutoFit/>
          </a:bodyPr>
          <a:lstStyle/>
          <a:p>
            <a:pPr marL="12700">
              <a:lnSpc>
                <a:spcPct val="100000"/>
              </a:lnSpc>
              <a:spcBef>
                <a:spcPts val="300"/>
              </a:spcBef>
            </a:pPr>
            <a:r>
              <a:rPr sz="2800" b="1" dirty="0">
                <a:solidFill>
                  <a:srgbClr val="FFFFFF"/>
                </a:solidFill>
                <a:latin typeface="DejaVu Sans"/>
                <a:cs typeface="DejaVu Sans"/>
              </a:rPr>
              <a:t>Republicans:</a:t>
            </a:r>
            <a:endParaRPr sz="2800" dirty="0">
              <a:latin typeface="DejaVu Sans"/>
              <a:cs typeface="DejaVu Sans"/>
            </a:endParaRPr>
          </a:p>
          <a:p>
            <a:pPr marL="355600" indent="-342900">
              <a:lnSpc>
                <a:spcPct val="100000"/>
              </a:lnSpc>
              <a:spcBef>
                <a:spcPts val="200"/>
              </a:spcBef>
              <a:buFont typeface="Nimbus Roman No9 L"/>
              <a:buChar char="•"/>
              <a:tabLst>
                <a:tab pos="354965" algn="l"/>
                <a:tab pos="355600" algn="l"/>
              </a:tabLst>
            </a:pPr>
            <a:r>
              <a:rPr sz="2800" b="1" dirty="0">
                <a:solidFill>
                  <a:srgbClr val="FFFFFF"/>
                </a:solidFill>
                <a:latin typeface="DejaVu Sans"/>
                <a:cs typeface="DejaVu Sans"/>
              </a:rPr>
              <a:t>Minority Leader</a:t>
            </a:r>
            <a:endParaRPr lang="en-US" sz="2800" b="1" dirty="0">
              <a:solidFill>
                <a:srgbClr val="FFFFFF"/>
              </a:solidFill>
              <a:latin typeface="DejaVu Sans"/>
              <a:cs typeface="DejaVu Sans"/>
            </a:endParaRPr>
          </a:p>
          <a:p>
            <a:pPr marL="12700">
              <a:lnSpc>
                <a:spcPct val="100000"/>
              </a:lnSpc>
              <a:spcBef>
                <a:spcPts val="200"/>
              </a:spcBef>
              <a:tabLst>
                <a:tab pos="354965" algn="l"/>
                <a:tab pos="355600" algn="l"/>
              </a:tabLst>
            </a:pPr>
            <a:endParaRPr sz="2800" dirty="0">
              <a:latin typeface="DejaVu Sans"/>
              <a:cs typeface="DejaVu Sans"/>
            </a:endParaRPr>
          </a:p>
          <a:p>
            <a:pPr marL="355600" indent="-342900">
              <a:lnSpc>
                <a:spcPct val="100000"/>
              </a:lnSpc>
              <a:spcBef>
                <a:spcPts val="240"/>
              </a:spcBef>
              <a:buFont typeface="Nimbus Roman No9 L"/>
              <a:buChar char="•"/>
              <a:tabLst>
                <a:tab pos="354965" algn="l"/>
                <a:tab pos="355600" algn="l"/>
              </a:tabLst>
            </a:pPr>
            <a:r>
              <a:rPr sz="2800" b="1" dirty="0">
                <a:solidFill>
                  <a:srgbClr val="FFFFFF"/>
                </a:solidFill>
                <a:latin typeface="DejaVu Sans"/>
                <a:cs typeface="DejaVu Sans"/>
              </a:rPr>
              <a:t>Minority Whip</a:t>
            </a:r>
            <a:endParaRPr sz="2800" dirty="0">
              <a:latin typeface="DejaVu Sans"/>
              <a:cs typeface="DejaVu Sans"/>
            </a:endParaRPr>
          </a:p>
        </p:txBody>
      </p:sp>
      <p:sp>
        <p:nvSpPr>
          <p:cNvPr id="7" name="object 7"/>
          <p:cNvSpPr txBox="1"/>
          <p:nvPr/>
        </p:nvSpPr>
        <p:spPr>
          <a:xfrm>
            <a:off x="5992247" y="3725156"/>
            <a:ext cx="4573908" cy="228268"/>
          </a:xfrm>
          <a:prstGeom prst="rect">
            <a:avLst/>
          </a:prstGeom>
        </p:spPr>
        <p:txBody>
          <a:bodyPr vert="horz" wrap="square" lIns="0" tIns="12700" rIns="0" bIns="0" rtlCol="0">
            <a:spAutoFit/>
          </a:bodyPr>
          <a:lstStyle/>
          <a:p>
            <a:pPr marL="12700" algn="ctr">
              <a:lnSpc>
                <a:spcPct val="100000"/>
              </a:lnSpc>
              <a:spcBef>
                <a:spcPts val="100"/>
              </a:spcBef>
            </a:pPr>
            <a:r>
              <a:rPr sz="1400" b="1" dirty="0">
                <a:solidFill>
                  <a:srgbClr val="FFFFFF"/>
                </a:solidFill>
                <a:latin typeface="DejaVu Sans"/>
                <a:cs typeface="DejaVu Sans"/>
              </a:rPr>
              <a:t>Minority Leader Kevin McCarthy (R-CA)</a:t>
            </a:r>
            <a:endParaRPr sz="1400" dirty="0">
              <a:latin typeface="DejaVu Sans"/>
              <a:cs typeface="DejaVu Sans"/>
            </a:endParaRPr>
          </a:p>
        </p:txBody>
      </p:sp>
      <p:sp>
        <p:nvSpPr>
          <p:cNvPr id="8" name="object 8"/>
          <p:cNvSpPr txBox="1"/>
          <p:nvPr/>
        </p:nvSpPr>
        <p:spPr>
          <a:xfrm>
            <a:off x="6019800" y="6180485"/>
            <a:ext cx="4190999" cy="233397"/>
          </a:xfrm>
          <a:prstGeom prst="rect">
            <a:avLst/>
          </a:prstGeom>
        </p:spPr>
        <p:txBody>
          <a:bodyPr vert="horz" wrap="square" lIns="0" tIns="27940" rIns="0" bIns="0" rtlCol="0">
            <a:spAutoFit/>
          </a:bodyPr>
          <a:lstStyle/>
          <a:p>
            <a:pPr marL="12700" marR="5080" indent="175895">
              <a:lnSpc>
                <a:spcPts val="1600"/>
              </a:lnSpc>
              <a:spcBef>
                <a:spcPts val="220"/>
              </a:spcBef>
            </a:pPr>
            <a:r>
              <a:rPr sz="1400" b="1" dirty="0">
                <a:solidFill>
                  <a:srgbClr val="FFFFFF"/>
                </a:solidFill>
                <a:latin typeface="DejaVu Sans"/>
                <a:cs typeface="DejaVu Sans"/>
              </a:rPr>
              <a:t>Minority Whip  Steve Scalise (R-LA)</a:t>
            </a:r>
            <a:endParaRPr sz="1400" dirty="0">
              <a:latin typeface="DejaVu Sans"/>
              <a:cs typeface="DejaVu Sans"/>
            </a:endParaRPr>
          </a:p>
        </p:txBody>
      </p:sp>
      <p:grpSp>
        <p:nvGrpSpPr>
          <p:cNvPr id="9" name="object 9"/>
          <p:cNvGrpSpPr/>
          <p:nvPr/>
        </p:nvGrpSpPr>
        <p:grpSpPr>
          <a:xfrm>
            <a:off x="6095307" y="1578957"/>
            <a:ext cx="3600450" cy="4581525"/>
            <a:chOff x="6162673" y="1590676"/>
            <a:chExt cx="3600450" cy="4581525"/>
          </a:xfrm>
        </p:grpSpPr>
        <p:sp>
          <p:nvSpPr>
            <p:cNvPr id="10" name="object 10"/>
            <p:cNvSpPr/>
            <p:nvPr/>
          </p:nvSpPr>
          <p:spPr>
            <a:xfrm>
              <a:off x="7232650" y="4038601"/>
              <a:ext cx="1543048" cy="212407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7227886" y="4033838"/>
              <a:ext cx="1552575" cy="2133600"/>
            </a:xfrm>
            <a:custGeom>
              <a:avLst/>
              <a:gdLst/>
              <a:ahLst/>
              <a:cxnLst/>
              <a:rect l="l" t="t" r="r" b="b"/>
              <a:pathLst>
                <a:path w="1552575" h="2133600">
                  <a:moveTo>
                    <a:pt x="0" y="0"/>
                  </a:moveTo>
                  <a:lnTo>
                    <a:pt x="1552575" y="0"/>
                  </a:lnTo>
                  <a:lnTo>
                    <a:pt x="1552575" y="2133600"/>
                  </a:lnTo>
                  <a:lnTo>
                    <a:pt x="0" y="2133600"/>
                  </a:lnTo>
                  <a:lnTo>
                    <a:pt x="0" y="0"/>
                  </a:lnTo>
                  <a:close/>
                </a:path>
              </a:pathLst>
            </a:custGeom>
            <a:ln w="9524">
              <a:solidFill>
                <a:srgbClr val="929292"/>
              </a:solidFill>
            </a:ln>
          </p:spPr>
          <p:txBody>
            <a:bodyPr wrap="square" lIns="0" tIns="0" rIns="0" bIns="0" rtlCol="0"/>
            <a:lstStyle/>
            <a:p>
              <a:endParaRPr/>
            </a:p>
          </p:txBody>
        </p:sp>
        <p:sp>
          <p:nvSpPr>
            <p:cNvPr id="12" name="object 12"/>
            <p:cNvSpPr/>
            <p:nvPr/>
          </p:nvSpPr>
          <p:spPr>
            <a:xfrm>
              <a:off x="6172200" y="1600201"/>
              <a:ext cx="3581398" cy="2066923"/>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6167435" y="1595439"/>
              <a:ext cx="3590925" cy="2076450"/>
            </a:xfrm>
            <a:custGeom>
              <a:avLst/>
              <a:gdLst/>
              <a:ahLst/>
              <a:cxnLst/>
              <a:rect l="l" t="t" r="r" b="b"/>
              <a:pathLst>
                <a:path w="3590925" h="2076450">
                  <a:moveTo>
                    <a:pt x="0" y="0"/>
                  </a:moveTo>
                  <a:lnTo>
                    <a:pt x="3590923" y="0"/>
                  </a:lnTo>
                  <a:lnTo>
                    <a:pt x="3590923" y="2076449"/>
                  </a:lnTo>
                  <a:lnTo>
                    <a:pt x="0" y="2076449"/>
                  </a:lnTo>
                  <a:lnTo>
                    <a:pt x="0" y="0"/>
                  </a:lnTo>
                  <a:close/>
                </a:path>
              </a:pathLst>
            </a:custGeom>
            <a:ln w="9524">
              <a:solidFill>
                <a:srgbClr val="929292"/>
              </a:solidFill>
            </a:ln>
          </p:spPr>
          <p:txBody>
            <a:bodyPr wrap="square" lIns="0" tIns="0" rIns="0" bIns="0" rtlCol="0"/>
            <a:lstStyle/>
            <a:p>
              <a:endParaRPr/>
            </a:p>
          </p:txBody>
        </p:sp>
      </p:grpSp>
      <p:pic>
        <p:nvPicPr>
          <p:cNvPr id="1026" name="Picture 2" descr="Amazon.com: Republican Elephant Sticker RNC Logo Election Bumper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591800" y="162559"/>
            <a:ext cx="1330728" cy="12567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mazon.com: Republican Elephant Sticker RNC Logo Election Bumper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813" y="152400"/>
            <a:ext cx="1408914" cy="12567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6454</TotalTime>
  <Words>5012</Words>
  <Application>Microsoft Office PowerPoint</Application>
  <PresentationFormat>Widescreen</PresentationFormat>
  <Paragraphs>418</Paragraphs>
  <Slides>58</Slides>
  <Notes>0</Notes>
  <HiddenSlides>5</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58</vt:i4>
      </vt:variant>
    </vt:vector>
  </HeadingPairs>
  <TitlesOfParts>
    <vt:vector size="76" baseType="lpstr">
      <vt:lpstr>Arial</vt:lpstr>
      <vt:lpstr>ArialMT</vt:lpstr>
      <vt:lpstr>Calibri</vt:lpstr>
      <vt:lpstr>Calibri-Bold</vt:lpstr>
      <vt:lpstr>DejaVu Sans</vt:lpstr>
      <vt:lpstr>DejaVu Serif</vt:lpstr>
      <vt:lpstr>Garamond</vt:lpstr>
      <vt:lpstr>Nimbus Mono L</vt:lpstr>
      <vt:lpstr>Nimbus Roman No9 L</vt:lpstr>
      <vt:lpstr>Nimbus Sans L</vt:lpstr>
      <vt:lpstr>Roboto</vt:lpstr>
      <vt:lpstr>Times New Roman</vt:lpstr>
      <vt:lpstr>Trebuchet MS</vt:lpstr>
      <vt:lpstr>Office Theme</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116th   Congress -  House  Leadership  Majority Party- Democrat</vt:lpstr>
      <vt:lpstr>116th Congress - House Leadership  Minority Party - Republican</vt:lpstr>
      <vt:lpstr>SENATE August Body- marked by MAJESTIC DIGNITY OR GRANDEUR (upper house)</vt:lpstr>
      <vt:lpstr>116th Congress - Senate Leadership  Majority Party - Republican</vt:lpstr>
      <vt:lpstr>116th Congress – Senate  Leadership  Minority Party -   Democrat</vt:lpstr>
      <vt:lpstr>DIFFERENCES IN OPERATION</vt:lpstr>
      <vt:lpstr>THE COMMITTEE SYSTEM</vt:lpstr>
      <vt:lpstr>Congressional Oversight</vt:lpstr>
      <vt:lpstr>SELECTION OF COMMITTEE MEMBERS</vt:lpstr>
      <vt:lpstr>SELECTION OF COMMITTEE CHAIRMEN</vt:lpstr>
      <vt:lpstr>COMMITTEE SYSTEM</vt:lpstr>
      <vt:lpstr>IMPORTANT STANDING COMMITTEES</vt:lpstr>
      <vt:lpstr>IMPORTANT STANDING COMMITTEES</vt:lpstr>
      <vt:lpstr>CONFERENCE COMMITTEES</vt:lpstr>
      <vt:lpstr>THE COMMITTEE SYSTEM</vt:lpstr>
      <vt:lpstr>ESSENTIAL QUESTION CFU</vt:lpstr>
      <vt:lpstr>THE BILL PROCESS</vt:lpstr>
      <vt:lpstr>THE BILL PROCESS</vt:lpstr>
      <vt:lpstr>The Bill Process: House of Representatives</vt:lpstr>
      <vt:lpstr>The Bill Process: House of Representatives</vt:lpstr>
      <vt:lpstr>The Bill Process: House of Representatives</vt:lpstr>
      <vt:lpstr>THE BILL PROCESS: SENATE</vt:lpstr>
      <vt:lpstr>THE BILL PROCESS: SENATE</vt:lpstr>
      <vt:lpstr>THE BILL PROCESS: SENATE Filibuster</vt:lpstr>
      <vt:lpstr>THE BILL PROCESS: SENATE Filibuster</vt:lpstr>
      <vt:lpstr>THE BILL PROCESS: SENATE UNANIMOUS CONSENT AGREEMENT</vt:lpstr>
      <vt:lpstr>THE BILL PROCESS: SENATE HOLD</vt:lpstr>
      <vt:lpstr>THE BILL PROCESS: SENATE HOLD</vt:lpstr>
      <vt:lpstr>MISCELLANEOUS FEATURES</vt:lpstr>
      <vt:lpstr>MISCELLANEOUS FEATURES</vt:lpstr>
      <vt:lpstr>MISCELLANEOUS FEATURES</vt:lpstr>
      <vt:lpstr>MISCELLANEOUS FEATURES</vt:lpstr>
      <vt:lpstr>Pork barrel legislation and logrolling affect the lawmaking  in both chambers</vt:lpstr>
      <vt:lpstr>PowerPoint Presentation</vt:lpstr>
      <vt:lpstr>PowerPoint Presentation</vt:lpstr>
      <vt:lpstr>PowerPoint Presentation</vt:lpstr>
      <vt:lpstr>THE BILL PROCESS</vt:lpstr>
      <vt:lpstr>PowerPoint Presentation</vt:lpstr>
      <vt:lpstr>WHY DO SO MANY BILLS DIE?</vt:lpstr>
      <vt:lpstr>How do the structure, powers, and functions of Congress affect the policy making process? </vt:lpstr>
      <vt:lpstr>Generating a Budget</vt:lpstr>
      <vt:lpstr>PowerPoint Presentation</vt:lpstr>
      <vt:lpstr>Mandatory Spending</vt:lpstr>
      <vt:lpstr>Mandatory Spending</vt:lpstr>
      <vt:lpstr>Federal Budget Deficits</vt:lpstr>
      <vt:lpstr>Discretionary Spending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dc:title>
  <cp:lastModifiedBy>Rodriguez, Adrian</cp:lastModifiedBy>
  <cp:revision>213</cp:revision>
  <dcterms:created xsi:type="dcterms:W3CDTF">2020-04-03T15:35:19Z</dcterms:created>
  <dcterms:modified xsi:type="dcterms:W3CDTF">2023-07-04T22:36:38Z</dcterms:modified>
</cp:coreProperties>
</file>