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14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6" r:id="rId3"/>
    <p:sldId id="435" r:id="rId4"/>
    <p:sldId id="427" r:id="rId5"/>
    <p:sldId id="436" r:id="rId6"/>
    <p:sldId id="293" r:id="rId7"/>
    <p:sldId id="258" r:id="rId8"/>
    <p:sldId id="429" r:id="rId9"/>
    <p:sldId id="431" r:id="rId10"/>
    <p:sldId id="432" r:id="rId11"/>
    <p:sldId id="434" r:id="rId12"/>
    <p:sldId id="259" r:id="rId13"/>
    <p:sldId id="260" r:id="rId14"/>
    <p:sldId id="438" r:id="rId15"/>
    <p:sldId id="439" r:id="rId16"/>
    <p:sldId id="437" r:id="rId17"/>
    <p:sldId id="289" r:id="rId18"/>
    <p:sldId id="261" r:id="rId19"/>
    <p:sldId id="262" r:id="rId20"/>
    <p:sldId id="283" r:id="rId21"/>
    <p:sldId id="263" r:id="rId22"/>
    <p:sldId id="284" r:id="rId23"/>
    <p:sldId id="285" r:id="rId24"/>
    <p:sldId id="286" r:id="rId25"/>
    <p:sldId id="287" r:id="rId26"/>
    <p:sldId id="291" r:id="rId27"/>
    <p:sldId id="295" r:id="rId28"/>
    <p:sldId id="288" r:id="rId29"/>
    <p:sldId id="264" r:id="rId30"/>
    <p:sldId id="282" r:id="rId31"/>
    <p:sldId id="265" r:id="rId32"/>
    <p:sldId id="266" r:id="rId33"/>
    <p:sldId id="267" r:id="rId34"/>
    <p:sldId id="268" r:id="rId35"/>
    <p:sldId id="269" r:id="rId36"/>
    <p:sldId id="270" r:id="rId37"/>
    <p:sldId id="292" r:id="rId38"/>
    <p:sldId id="271" r:id="rId39"/>
    <p:sldId id="272" r:id="rId40"/>
    <p:sldId id="273" r:id="rId41"/>
    <p:sldId id="274" r:id="rId42"/>
    <p:sldId id="275" r:id="rId43"/>
    <p:sldId id="276" r:id="rId44"/>
    <p:sldId id="277" r:id="rId45"/>
    <p:sldId id="278" r:id="rId46"/>
    <p:sldId id="279" r:id="rId47"/>
    <p:sldId id="280" r:id="rId48"/>
    <p:sldId id="290" r:id="rId4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F8F7"/>
    <a:srgbClr val="F0F0F0"/>
    <a:srgbClr val="F2F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p:cViewPr varScale="1">
        <p:scale>
          <a:sx n="86" d="100"/>
          <a:sy n="86" d="100"/>
        </p:scale>
        <p:origin x="93" y="17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439" y="2581275"/>
            <a:ext cx="2142366" cy="260985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006275" y="2581275"/>
            <a:ext cx="2115620" cy="260985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33528"/>
            <a:ext cx="12192000" cy="708660"/>
          </a:xfrm>
          <a:custGeom>
            <a:avLst/>
            <a:gdLst/>
            <a:ahLst/>
            <a:cxnLst/>
            <a:rect l="l" t="t" r="r" b="b"/>
            <a:pathLst>
              <a:path w="12192000" h="708660">
                <a:moveTo>
                  <a:pt x="0" y="708660"/>
                </a:moveTo>
                <a:lnTo>
                  <a:pt x="12192000" y="708660"/>
                </a:lnTo>
                <a:lnTo>
                  <a:pt x="12192000" y="0"/>
                </a:lnTo>
                <a:lnTo>
                  <a:pt x="0" y="0"/>
                </a:lnTo>
                <a:lnTo>
                  <a:pt x="0" y="708660"/>
                </a:lnTo>
                <a:close/>
              </a:path>
            </a:pathLst>
          </a:custGeom>
          <a:solidFill>
            <a:srgbClr val="FC3386"/>
          </a:solidFill>
        </p:spPr>
        <p:txBody>
          <a:bodyPr wrap="square" lIns="0" tIns="0" rIns="0" bIns="0" rtlCol="0"/>
          <a:lstStyle/>
          <a:p>
            <a:endParaRPr/>
          </a:p>
        </p:txBody>
      </p:sp>
      <p:sp>
        <p:nvSpPr>
          <p:cNvPr id="2" name="Holder 2"/>
          <p:cNvSpPr>
            <a:spLocks noGrp="1"/>
          </p:cNvSpPr>
          <p:nvPr>
            <p:ph type="ctrTitle"/>
          </p:nvPr>
        </p:nvSpPr>
        <p:spPr>
          <a:xfrm>
            <a:off x="3565778" y="24764"/>
            <a:ext cx="5060442" cy="696595"/>
          </a:xfrm>
          <a:prstGeom prst="rect">
            <a:avLst/>
          </a:prstGeom>
        </p:spPr>
        <p:txBody>
          <a:bodyPr wrap="square" lIns="0" tIns="0" rIns="0" bIns="0">
            <a:spAutoFit/>
          </a:bodyPr>
          <a:lstStyle>
            <a:lvl1pPr>
              <a:defRPr sz="4400" b="1" i="0">
                <a:solidFill>
                  <a:schemeClr val="hlink"/>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9791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9831"/>
            <a:ext cx="12192000" cy="792480"/>
          </a:xfrm>
          <a:custGeom>
            <a:avLst/>
            <a:gdLst/>
            <a:ahLst/>
            <a:cxnLst/>
            <a:rect l="l" t="t" r="r" b="b"/>
            <a:pathLst>
              <a:path w="12192000" h="792480">
                <a:moveTo>
                  <a:pt x="0" y="792480"/>
                </a:moveTo>
                <a:lnTo>
                  <a:pt x="12192000" y="792480"/>
                </a:lnTo>
                <a:lnTo>
                  <a:pt x="12192000" y="0"/>
                </a:lnTo>
                <a:lnTo>
                  <a:pt x="0" y="0"/>
                </a:lnTo>
                <a:lnTo>
                  <a:pt x="0" y="792480"/>
                </a:lnTo>
                <a:close/>
              </a:path>
            </a:pathLst>
          </a:custGeom>
          <a:solidFill>
            <a:srgbClr val="00AFE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2"/>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2400"/>
          </a:p>
        </p:txBody>
      </p:sp>
      <p:sp>
        <p:nvSpPr>
          <p:cNvPr id="2" name="Holder 2"/>
          <p:cNvSpPr>
            <a:spLocks noGrp="1"/>
          </p:cNvSpPr>
          <p:nvPr>
            <p:ph type="ctrTitle"/>
          </p:nvPr>
        </p:nvSpPr>
        <p:spPr>
          <a:xfrm>
            <a:off x="1939207" y="115993"/>
            <a:ext cx="8313588" cy="765387"/>
          </a:xfrm>
          <a:prstGeom prst="rect">
            <a:avLst/>
          </a:prstGeom>
        </p:spPr>
        <p:txBody>
          <a:bodyPr wrap="square" lIns="0" tIns="0" rIns="0" bIns="0">
            <a:spAutoFit/>
          </a:bodyPr>
          <a:lstStyle>
            <a:lvl1pPr>
              <a:defRPr sz="48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1373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8" y="1989497"/>
            <a:ext cx="7237307" cy="287323"/>
          </a:xfrm>
        </p:spPr>
        <p:txBody>
          <a:bodyPr lIns="0" tIns="0" rIns="0" bIns="0"/>
          <a:lstStyle>
            <a:lvl1pPr>
              <a:defRPr sz="1867"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142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116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14667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8" y="212597"/>
            <a:ext cx="6233922"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78739" y="1032480"/>
            <a:ext cx="12034520" cy="41186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8"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8778240"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008831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609570">
        <a:defRPr>
          <a:latin typeface="+mn-lt"/>
          <a:ea typeface="+mn-ea"/>
          <a:cs typeface="+mn-cs"/>
        </a:defRPr>
      </a:lvl2pPr>
      <a:lvl3pPr marL="1219140">
        <a:defRPr>
          <a:latin typeface="+mn-lt"/>
          <a:ea typeface="+mn-ea"/>
          <a:cs typeface="+mn-cs"/>
        </a:defRPr>
      </a:lvl3pPr>
      <a:lvl4pPr marL="1828709">
        <a:defRPr>
          <a:latin typeface="+mn-lt"/>
          <a:ea typeface="+mn-ea"/>
          <a:cs typeface="+mn-cs"/>
        </a:defRPr>
      </a:lvl4pPr>
      <a:lvl5pPr marL="2438278">
        <a:defRPr>
          <a:latin typeface="+mn-lt"/>
          <a:ea typeface="+mn-ea"/>
          <a:cs typeface="+mn-cs"/>
        </a:defRPr>
      </a:lvl5pPr>
      <a:lvl6pPr marL="3047848">
        <a:defRPr>
          <a:latin typeface="+mn-lt"/>
          <a:ea typeface="+mn-ea"/>
          <a:cs typeface="+mn-cs"/>
        </a:defRPr>
      </a:lvl6pPr>
      <a:lvl7pPr marL="3657418">
        <a:defRPr>
          <a:latin typeface="+mn-lt"/>
          <a:ea typeface="+mn-ea"/>
          <a:cs typeface="+mn-cs"/>
        </a:defRPr>
      </a:lvl7pPr>
      <a:lvl8pPr marL="4266987">
        <a:defRPr>
          <a:latin typeface="+mn-lt"/>
          <a:ea typeface="+mn-ea"/>
          <a:cs typeface="+mn-cs"/>
        </a:defRPr>
      </a:lvl8pPr>
      <a:lvl9pPr marL="4876557">
        <a:defRPr>
          <a:latin typeface="+mn-lt"/>
          <a:ea typeface="+mn-ea"/>
          <a:cs typeface="+mn-cs"/>
        </a:defRPr>
      </a:lvl9pPr>
    </p:bodyStyle>
    <p:otherStyle>
      <a:lvl1pPr marL="0">
        <a:defRPr>
          <a:latin typeface="+mn-lt"/>
          <a:ea typeface="+mn-ea"/>
          <a:cs typeface="+mn-cs"/>
        </a:defRPr>
      </a:lvl1pPr>
      <a:lvl2pPr marL="609570">
        <a:defRPr>
          <a:latin typeface="+mn-lt"/>
          <a:ea typeface="+mn-ea"/>
          <a:cs typeface="+mn-cs"/>
        </a:defRPr>
      </a:lvl2pPr>
      <a:lvl3pPr marL="1219140">
        <a:defRPr>
          <a:latin typeface="+mn-lt"/>
          <a:ea typeface="+mn-ea"/>
          <a:cs typeface="+mn-cs"/>
        </a:defRPr>
      </a:lvl3pPr>
      <a:lvl4pPr marL="1828709">
        <a:defRPr>
          <a:latin typeface="+mn-lt"/>
          <a:ea typeface="+mn-ea"/>
          <a:cs typeface="+mn-cs"/>
        </a:defRPr>
      </a:lvl4pPr>
      <a:lvl5pPr marL="2438278">
        <a:defRPr>
          <a:latin typeface="+mn-lt"/>
          <a:ea typeface="+mn-ea"/>
          <a:cs typeface="+mn-cs"/>
        </a:defRPr>
      </a:lvl5pPr>
      <a:lvl6pPr marL="3047848">
        <a:defRPr>
          <a:latin typeface="+mn-lt"/>
          <a:ea typeface="+mn-ea"/>
          <a:cs typeface="+mn-cs"/>
        </a:defRPr>
      </a:lvl6pPr>
      <a:lvl7pPr marL="3657418">
        <a:defRPr>
          <a:latin typeface="+mn-lt"/>
          <a:ea typeface="+mn-ea"/>
          <a:cs typeface="+mn-cs"/>
        </a:defRPr>
      </a:lvl7pPr>
      <a:lvl8pPr marL="4266987">
        <a:defRPr>
          <a:latin typeface="+mn-lt"/>
          <a:ea typeface="+mn-ea"/>
          <a:cs typeface="+mn-cs"/>
        </a:defRPr>
      </a:lvl8pPr>
      <a:lvl9pPr marL="487655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7" Type="http://schemas.openxmlformats.org/officeDocument/2006/relationships/image" Target="../media/image124.png"/><Relationship Id="rId21" Type="http://schemas.openxmlformats.org/officeDocument/2006/relationships/image" Target="../media/image28.png"/><Relationship Id="rId42" Type="http://schemas.openxmlformats.org/officeDocument/2006/relationships/image" Target="../media/image49.png"/><Relationship Id="rId47" Type="http://schemas.openxmlformats.org/officeDocument/2006/relationships/image" Target="../media/image54.png"/><Relationship Id="rId63" Type="http://schemas.openxmlformats.org/officeDocument/2006/relationships/image" Target="../media/image70.png"/><Relationship Id="rId68" Type="http://schemas.openxmlformats.org/officeDocument/2006/relationships/image" Target="../media/image75.png"/><Relationship Id="rId84" Type="http://schemas.openxmlformats.org/officeDocument/2006/relationships/image" Target="../media/image91.png"/><Relationship Id="rId89" Type="http://schemas.openxmlformats.org/officeDocument/2006/relationships/image" Target="../media/image96.png"/><Relationship Id="rId112" Type="http://schemas.openxmlformats.org/officeDocument/2006/relationships/image" Target="../media/image119.png"/><Relationship Id="rId16" Type="http://schemas.openxmlformats.org/officeDocument/2006/relationships/image" Target="../media/image23.png"/><Relationship Id="rId107" Type="http://schemas.openxmlformats.org/officeDocument/2006/relationships/image" Target="../media/image114.png"/><Relationship Id="rId11" Type="http://schemas.openxmlformats.org/officeDocument/2006/relationships/image" Target="../media/image18.png"/><Relationship Id="rId32" Type="http://schemas.openxmlformats.org/officeDocument/2006/relationships/image" Target="../media/image39.png"/><Relationship Id="rId37" Type="http://schemas.openxmlformats.org/officeDocument/2006/relationships/image" Target="../media/image44.png"/><Relationship Id="rId53" Type="http://schemas.openxmlformats.org/officeDocument/2006/relationships/image" Target="../media/image60.png"/><Relationship Id="rId58" Type="http://schemas.openxmlformats.org/officeDocument/2006/relationships/image" Target="../media/image65.png"/><Relationship Id="rId74" Type="http://schemas.openxmlformats.org/officeDocument/2006/relationships/image" Target="../media/image81.png"/><Relationship Id="rId79" Type="http://schemas.openxmlformats.org/officeDocument/2006/relationships/image" Target="../media/image86.png"/><Relationship Id="rId102" Type="http://schemas.openxmlformats.org/officeDocument/2006/relationships/image" Target="../media/image109.png"/><Relationship Id="rId123" Type="http://schemas.openxmlformats.org/officeDocument/2006/relationships/image" Target="../media/image130.png"/><Relationship Id="rId128" Type="http://schemas.openxmlformats.org/officeDocument/2006/relationships/image" Target="../media/image135.png"/><Relationship Id="rId5" Type="http://schemas.openxmlformats.org/officeDocument/2006/relationships/image" Target="../media/image12.png"/><Relationship Id="rId90" Type="http://schemas.openxmlformats.org/officeDocument/2006/relationships/image" Target="../media/image97.png"/><Relationship Id="rId95" Type="http://schemas.openxmlformats.org/officeDocument/2006/relationships/image" Target="../media/image102.png"/><Relationship Id="rId22" Type="http://schemas.openxmlformats.org/officeDocument/2006/relationships/image" Target="../media/image29.png"/><Relationship Id="rId27" Type="http://schemas.openxmlformats.org/officeDocument/2006/relationships/image" Target="../media/image34.png"/><Relationship Id="rId43" Type="http://schemas.openxmlformats.org/officeDocument/2006/relationships/image" Target="../media/image50.png"/><Relationship Id="rId48" Type="http://schemas.openxmlformats.org/officeDocument/2006/relationships/image" Target="../media/image55.png"/><Relationship Id="rId64" Type="http://schemas.openxmlformats.org/officeDocument/2006/relationships/image" Target="../media/image71.png"/><Relationship Id="rId69" Type="http://schemas.openxmlformats.org/officeDocument/2006/relationships/image" Target="../media/image76.png"/><Relationship Id="rId113" Type="http://schemas.openxmlformats.org/officeDocument/2006/relationships/image" Target="../media/image120.png"/><Relationship Id="rId118" Type="http://schemas.openxmlformats.org/officeDocument/2006/relationships/image" Target="../media/image125.png"/><Relationship Id="rId80" Type="http://schemas.openxmlformats.org/officeDocument/2006/relationships/image" Target="../media/image87.png"/><Relationship Id="rId85" Type="http://schemas.openxmlformats.org/officeDocument/2006/relationships/image" Target="../media/image92.png"/><Relationship Id="rId12" Type="http://schemas.openxmlformats.org/officeDocument/2006/relationships/image" Target="../media/image19.png"/><Relationship Id="rId17" Type="http://schemas.openxmlformats.org/officeDocument/2006/relationships/image" Target="../media/image24.png"/><Relationship Id="rId33" Type="http://schemas.openxmlformats.org/officeDocument/2006/relationships/image" Target="../media/image40.png"/><Relationship Id="rId38" Type="http://schemas.openxmlformats.org/officeDocument/2006/relationships/image" Target="../media/image45.png"/><Relationship Id="rId59" Type="http://schemas.openxmlformats.org/officeDocument/2006/relationships/image" Target="../media/image66.png"/><Relationship Id="rId103" Type="http://schemas.openxmlformats.org/officeDocument/2006/relationships/image" Target="../media/image110.png"/><Relationship Id="rId108" Type="http://schemas.openxmlformats.org/officeDocument/2006/relationships/image" Target="../media/image115.png"/><Relationship Id="rId124" Type="http://schemas.openxmlformats.org/officeDocument/2006/relationships/image" Target="../media/image131.png"/><Relationship Id="rId129" Type="http://schemas.openxmlformats.org/officeDocument/2006/relationships/image" Target="../media/image136.png"/><Relationship Id="rId54" Type="http://schemas.openxmlformats.org/officeDocument/2006/relationships/image" Target="../media/image61.png"/><Relationship Id="rId70" Type="http://schemas.openxmlformats.org/officeDocument/2006/relationships/image" Target="../media/image77.png"/><Relationship Id="rId75" Type="http://schemas.openxmlformats.org/officeDocument/2006/relationships/image" Target="../media/image82.png"/><Relationship Id="rId91" Type="http://schemas.openxmlformats.org/officeDocument/2006/relationships/image" Target="../media/image98.png"/><Relationship Id="rId96"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13.png"/><Relationship Id="rId23" Type="http://schemas.openxmlformats.org/officeDocument/2006/relationships/image" Target="../media/image30.png"/><Relationship Id="rId28" Type="http://schemas.openxmlformats.org/officeDocument/2006/relationships/image" Target="../media/image35.png"/><Relationship Id="rId49" Type="http://schemas.openxmlformats.org/officeDocument/2006/relationships/image" Target="../media/image56.png"/><Relationship Id="rId114" Type="http://schemas.openxmlformats.org/officeDocument/2006/relationships/image" Target="../media/image121.png"/><Relationship Id="rId119" Type="http://schemas.openxmlformats.org/officeDocument/2006/relationships/image" Target="../media/image126.png"/><Relationship Id="rId44" Type="http://schemas.openxmlformats.org/officeDocument/2006/relationships/image" Target="../media/image51.png"/><Relationship Id="rId60" Type="http://schemas.openxmlformats.org/officeDocument/2006/relationships/image" Target="../media/image67.png"/><Relationship Id="rId65" Type="http://schemas.openxmlformats.org/officeDocument/2006/relationships/image" Target="../media/image72.png"/><Relationship Id="rId81" Type="http://schemas.openxmlformats.org/officeDocument/2006/relationships/image" Target="../media/image88.png"/><Relationship Id="rId86" Type="http://schemas.openxmlformats.org/officeDocument/2006/relationships/image" Target="../media/image93.png"/><Relationship Id="rId13" Type="http://schemas.openxmlformats.org/officeDocument/2006/relationships/image" Target="../media/image20.png"/><Relationship Id="rId18" Type="http://schemas.openxmlformats.org/officeDocument/2006/relationships/image" Target="../media/image25.png"/><Relationship Id="rId39" Type="http://schemas.openxmlformats.org/officeDocument/2006/relationships/image" Target="../media/image46.png"/><Relationship Id="rId109" Type="http://schemas.openxmlformats.org/officeDocument/2006/relationships/image" Target="../media/image116.png"/><Relationship Id="rId34" Type="http://schemas.openxmlformats.org/officeDocument/2006/relationships/image" Target="../media/image41.png"/><Relationship Id="rId50" Type="http://schemas.openxmlformats.org/officeDocument/2006/relationships/image" Target="../media/image57.png"/><Relationship Id="rId55" Type="http://schemas.openxmlformats.org/officeDocument/2006/relationships/image" Target="../media/image62.png"/><Relationship Id="rId76" Type="http://schemas.openxmlformats.org/officeDocument/2006/relationships/image" Target="../media/image83.png"/><Relationship Id="rId97" Type="http://schemas.openxmlformats.org/officeDocument/2006/relationships/image" Target="../media/image104.png"/><Relationship Id="rId104" Type="http://schemas.openxmlformats.org/officeDocument/2006/relationships/image" Target="../media/image111.png"/><Relationship Id="rId120" Type="http://schemas.openxmlformats.org/officeDocument/2006/relationships/image" Target="../media/image127.png"/><Relationship Id="rId125" Type="http://schemas.openxmlformats.org/officeDocument/2006/relationships/image" Target="../media/image132.png"/><Relationship Id="rId7" Type="http://schemas.openxmlformats.org/officeDocument/2006/relationships/image" Target="../media/image14.png"/><Relationship Id="rId71" Type="http://schemas.openxmlformats.org/officeDocument/2006/relationships/image" Target="../media/image78.png"/><Relationship Id="rId92" Type="http://schemas.openxmlformats.org/officeDocument/2006/relationships/image" Target="../media/image99.png"/><Relationship Id="rId2" Type="http://schemas.openxmlformats.org/officeDocument/2006/relationships/image" Target="../media/image9.png"/><Relationship Id="rId29" Type="http://schemas.openxmlformats.org/officeDocument/2006/relationships/image" Target="../media/image36.png"/><Relationship Id="rId24" Type="http://schemas.openxmlformats.org/officeDocument/2006/relationships/image" Target="../media/image31.png"/><Relationship Id="rId40" Type="http://schemas.openxmlformats.org/officeDocument/2006/relationships/image" Target="../media/image47.png"/><Relationship Id="rId45" Type="http://schemas.openxmlformats.org/officeDocument/2006/relationships/image" Target="../media/image52.png"/><Relationship Id="rId66" Type="http://schemas.openxmlformats.org/officeDocument/2006/relationships/image" Target="../media/image73.png"/><Relationship Id="rId87" Type="http://schemas.openxmlformats.org/officeDocument/2006/relationships/image" Target="../media/image94.png"/><Relationship Id="rId110" Type="http://schemas.openxmlformats.org/officeDocument/2006/relationships/image" Target="../media/image117.png"/><Relationship Id="rId115" Type="http://schemas.openxmlformats.org/officeDocument/2006/relationships/image" Target="../media/image122.png"/><Relationship Id="rId61" Type="http://schemas.openxmlformats.org/officeDocument/2006/relationships/image" Target="../media/image68.png"/><Relationship Id="rId82" Type="http://schemas.openxmlformats.org/officeDocument/2006/relationships/image" Target="../media/image89.png"/><Relationship Id="rId19" Type="http://schemas.openxmlformats.org/officeDocument/2006/relationships/image" Target="../media/image26.png"/><Relationship Id="rId14" Type="http://schemas.openxmlformats.org/officeDocument/2006/relationships/image" Target="../media/image21.png"/><Relationship Id="rId30" Type="http://schemas.openxmlformats.org/officeDocument/2006/relationships/image" Target="../media/image37.png"/><Relationship Id="rId35" Type="http://schemas.openxmlformats.org/officeDocument/2006/relationships/image" Target="../media/image42.png"/><Relationship Id="rId56" Type="http://schemas.openxmlformats.org/officeDocument/2006/relationships/image" Target="../media/image63.png"/><Relationship Id="rId77" Type="http://schemas.openxmlformats.org/officeDocument/2006/relationships/image" Target="../media/image84.png"/><Relationship Id="rId100" Type="http://schemas.openxmlformats.org/officeDocument/2006/relationships/image" Target="../media/image107.png"/><Relationship Id="rId105" Type="http://schemas.openxmlformats.org/officeDocument/2006/relationships/image" Target="../media/image112.png"/><Relationship Id="rId126" Type="http://schemas.openxmlformats.org/officeDocument/2006/relationships/image" Target="../media/image133.png"/><Relationship Id="rId8" Type="http://schemas.openxmlformats.org/officeDocument/2006/relationships/image" Target="../media/image15.png"/><Relationship Id="rId51" Type="http://schemas.openxmlformats.org/officeDocument/2006/relationships/image" Target="../media/image58.png"/><Relationship Id="rId72" Type="http://schemas.openxmlformats.org/officeDocument/2006/relationships/image" Target="../media/image79.png"/><Relationship Id="rId93" Type="http://schemas.openxmlformats.org/officeDocument/2006/relationships/image" Target="../media/image100.png"/><Relationship Id="rId98" Type="http://schemas.openxmlformats.org/officeDocument/2006/relationships/image" Target="../media/image105.png"/><Relationship Id="rId121" Type="http://schemas.openxmlformats.org/officeDocument/2006/relationships/image" Target="../media/image128.png"/><Relationship Id="rId3" Type="http://schemas.openxmlformats.org/officeDocument/2006/relationships/image" Target="../media/image10.png"/><Relationship Id="rId25" Type="http://schemas.openxmlformats.org/officeDocument/2006/relationships/image" Target="../media/image32.png"/><Relationship Id="rId46" Type="http://schemas.openxmlformats.org/officeDocument/2006/relationships/image" Target="../media/image53.png"/><Relationship Id="rId67" Type="http://schemas.openxmlformats.org/officeDocument/2006/relationships/image" Target="../media/image74.png"/><Relationship Id="rId116" Type="http://schemas.openxmlformats.org/officeDocument/2006/relationships/image" Target="../media/image123.png"/><Relationship Id="rId20" Type="http://schemas.openxmlformats.org/officeDocument/2006/relationships/image" Target="../media/image27.png"/><Relationship Id="rId41" Type="http://schemas.openxmlformats.org/officeDocument/2006/relationships/image" Target="../media/image48.png"/><Relationship Id="rId62" Type="http://schemas.openxmlformats.org/officeDocument/2006/relationships/image" Target="../media/image69.png"/><Relationship Id="rId83" Type="http://schemas.openxmlformats.org/officeDocument/2006/relationships/image" Target="../media/image90.png"/><Relationship Id="rId88" Type="http://schemas.openxmlformats.org/officeDocument/2006/relationships/image" Target="../media/image95.png"/><Relationship Id="rId111" Type="http://schemas.openxmlformats.org/officeDocument/2006/relationships/image" Target="../media/image118.png"/><Relationship Id="rId15" Type="http://schemas.openxmlformats.org/officeDocument/2006/relationships/image" Target="../media/image22.png"/><Relationship Id="rId36" Type="http://schemas.openxmlformats.org/officeDocument/2006/relationships/image" Target="../media/image43.png"/><Relationship Id="rId57" Type="http://schemas.openxmlformats.org/officeDocument/2006/relationships/image" Target="../media/image64.png"/><Relationship Id="rId106" Type="http://schemas.openxmlformats.org/officeDocument/2006/relationships/image" Target="../media/image113.png"/><Relationship Id="rId127" Type="http://schemas.openxmlformats.org/officeDocument/2006/relationships/image" Target="../media/image134.png"/><Relationship Id="rId10" Type="http://schemas.openxmlformats.org/officeDocument/2006/relationships/image" Target="../media/image17.png"/><Relationship Id="rId31" Type="http://schemas.openxmlformats.org/officeDocument/2006/relationships/image" Target="../media/image38.png"/><Relationship Id="rId52" Type="http://schemas.openxmlformats.org/officeDocument/2006/relationships/image" Target="../media/image59.png"/><Relationship Id="rId73" Type="http://schemas.openxmlformats.org/officeDocument/2006/relationships/image" Target="../media/image80.png"/><Relationship Id="rId78" Type="http://schemas.openxmlformats.org/officeDocument/2006/relationships/image" Target="../media/image85.png"/><Relationship Id="rId94" Type="http://schemas.openxmlformats.org/officeDocument/2006/relationships/image" Target="../media/image101.png"/><Relationship Id="rId99" Type="http://schemas.openxmlformats.org/officeDocument/2006/relationships/image" Target="../media/image106.png"/><Relationship Id="rId101" Type="http://schemas.openxmlformats.org/officeDocument/2006/relationships/image" Target="../media/image108.png"/><Relationship Id="rId122" Type="http://schemas.openxmlformats.org/officeDocument/2006/relationships/image" Target="../media/image129.png"/><Relationship Id="rId4" Type="http://schemas.openxmlformats.org/officeDocument/2006/relationships/image" Target="../media/image11.png"/><Relationship Id="rId9" Type="http://schemas.openxmlformats.org/officeDocument/2006/relationships/image" Target="../media/image16.png"/><Relationship Id="rId2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s://yourstory.com/2017/04/quotes-by-thomas-jefferso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00" y="24383"/>
            <a:ext cx="4572000" cy="5181600"/>
          </a:xfrm>
          <a:custGeom>
            <a:avLst/>
            <a:gdLst/>
            <a:ahLst/>
            <a:cxnLst/>
            <a:rect l="l" t="t" r="r" b="b"/>
            <a:pathLst>
              <a:path w="4572000" h="5181600">
                <a:moveTo>
                  <a:pt x="0" y="5181598"/>
                </a:moveTo>
                <a:lnTo>
                  <a:pt x="4572000" y="5181598"/>
                </a:lnTo>
                <a:lnTo>
                  <a:pt x="4572000" y="0"/>
                </a:lnTo>
                <a:lnTo>
                  <a:pt x="0" y="0"/>
                </a:lnTo>
                <a:lnTo>
                  <a:pt x="0" y="5181598"/>
                </a:lnTo>
                <a:close/>
              </a:path>
            </a:pathLst>
          </a:custGeom>
          <a:solidFill>
            <a:srgbClr val="000000"/>
          </a:solidFill>
        </p:spPr>
        <p:txBody>
          <a:bodyPr wrap="square" lIns="0" tIns="0" rIns="0" bIns="0" rtlCol="0"/>
          <a:lstStyle/>
          <a:p>
            <a:endParaRPr/>
          </a:p>
        </p:txBody>
      </p:sp>
      <p:sp>
        <p:nvSpPr>
          <p:cNvPr id="3" name="object 3"/>
          <p:cNvSpPr txBox="1"/>
          <p:nvPr/>
        </p:nvSpPr>
        <p:spPr>
          <a:xfrm>
            <a:off x="7711440" y="76200"/>
            <a:ext cx="4450080" cy="1502976"/>
          </a:xfrm>
          <a:prstGeom prst="rect">
            <a:avLst/>
          </a:prstGeom>
        </p:spPr>
        <p:txBody>
          <a:bodyPr vert="horz" wrap="square" lIns="0" tIns="12700" rIns="0" bIns="0" rtlCol="0">
            <a:spAutoFit/>
          </a:bodyPr>
          <a:lstStyle/>
          <a:p>
            <a:pPr marL="12700">
              <a:lnSpc>
                <a:spcPct val="100000"/>
              </a:lnSpc>
              <a:spcBef>
                <a:spcPts val="100"/>
              </a:spcBef>
            </a:pPr>
            <a:r>
              <a:rPr sz="4800" b="1" spc="-5" dirty="0">
                <a:solidFill>
                  <a:srgbClr val="FFFF00"/>
                </a:solidFill>
                <a:latin typeface="Arial"/>
                <a:cs typeface="Arial"/>
              </a:rPr>
              <a:t>UNI</a:t>
            </a:r>
            <a:r>
              <a:rPr lang="en-US" sz="4800" b="1" spc="-5" dirty="0">
                <a:solidFill>
                  <a:srgbClr val="FFFF00"/>
                </a:solidFill>
                <a:latin typeface="Arial"/>
                <a:cs typeface="Arial"/>
              </a:rPr>
              <a:t>T 5</a:t>
            </a:r>
          </a:p>
          <a:p>
            <a:pPr marL="12700">
              <a:lnSpc>
                <a:spcPct val="100000"/>
              </a:lnSpc>
              <a:spcBef>
                <a:spcPts val="100"/>
              </a:spcBef>
            </a:pPr>
            <a:r>
              <a:rPr lang="en-US" sz="4800" b="1" spc="-5" dirty="0">
                <a:solidFill>
                  <a:srgbClr val="FFFF00"/>
                </a:solidFill>
                <a:latin typeface="Arial"/>
                <a:cs typeface="Arial"/>
              </a:rPr>
              <a:t>Topic 5.1-5.2</a:t>
            </a:r>
            <a:endParaRPr sz="4800" dirty="0">
              <a:latin typeface="Arial"/>
              <a:cs typeface="Arial"/>
            </a:endParaRPr>
          </a:p>
        </p:txBody>
      </p:sp>
      <p:sp>
        <p:nvSpPr>
          <p:cNvPr id="5" name="object 5"/>
          <p:cNvSpPr txBox="1"/>
          <p:nvPr/>
        </p:nvSpPr>
        <p:spPr>
          <a:xfrm>
            <a:off x="7863840" y="3319194"/>
            <a:ext cx="4343400" cy="505908"/>
          </a:xfrm>
          <a:prstGeom prst="rect">
            <a:avLst/>
          </a:prstGeom>
        </p:spPr>
        <p:txBody>
          <a:bodyPr vert="horz" wrap="square" lIns="0" tIns="13335" rIns="0" bIns="0" rtlCol="0">
            <a:spAutoFit/>
          </a:bodyPr>
          <a:lstStyle/>
          <a:p>
            <a:pPr marL="12700">
              <a:lnSpc>
                <a:spcPct val="100000"/>
              </a:lnSpc>
              <a:spcBef>
                <a:spcPts val="105"/>
              </a:spcBef>
            </a:pPr>
            <a:r>
              <a:rPr lang="en-US" sz="3200" b="1" spc="-10" dirty="0">
                <a:solidFill>
                  <a:srgbClr val="FFFF00"/>
                </a:solidFill>
                <a:latin typeface="Arial"/>
                <a:cs typeface="Arial"/>
              </a:rPr>
              <a:t>AMSCO pg. 492-522</a:t>
            </a:r>
            <a:endParaRPr sz="3200" dirty="0">
              <a:latin typeface="Arial"/>
              <a:cs typeface="Arial"/>
            </a:endParaRPr>
          </a:p>
        </p:txBody>
      </p:sp>
      <p:sp>
        <p:nvSpPr>
          <p:cNvPr id="6" name="object 6"/>
          <p:cNvSpPr/>
          <p:nvPr/>
        </p:nvSpPr>
        <p:spPr>
          <a:xfrm>
            <a:off x="0" y="5181598"/>
            <a:ext cx="12192000" cy="1676400"/>
          </a:xfrm>
          <a:custGeom>
            <a:avLst/>
            <a:gdLst/>
            <a:ahLst/>
            <a:cxnLst/>
            <a:rect l="l" t="t" r="r" b="b"/>
            <a:pathLst>
              <a:path w="12192000" h="1676400">
                <a:moveTo>
                  <a:pt x="12192000" y="1676398"/>
                </a:moveTo>
                <a:lnTo>
                  <a:pt x="12192000" y="0"/>
                </a:lnTo>
                <a:lnTo>
                  <a:pt x="0" y="0"/>
                </a:lnTo>
                <a:lnTo>
                  <a:pt x="0" y="1676398"/>
                </a:lnTo>
                <a:lnTo>
                  <a:pt x="12192000" y="1676398"/>
                </a:lnTo>
                <a:close/>
              </a:path>
            </a:pathLst>
          </a:custGeom>
          <a:solidFill>
            <a:srgbClr val="000000"/>
          </a:solidFill>
        </p:spPr>
        <p:txBody>
          <a:bodyPr wrap="square" lIns="0" tIns="0" rIns="0" bIns="0" rtlCol="0"/>
          <a:lstStyle/>
          <a:p>
            <a:endParaRPr sz="1200" dirty="0"/>
          </a:p>
        </p:txBody>
      </p:sp>
      <p:sp>
        <p:nvSpPr>
          <p:cNvPr id="7" name="object 7"/>
          <p:cNvSpPr txBox="1"/>
          <p:nvPr/>
        </p:nvSpPr>
        <p:spPr>
          <a:xfrm>
            <a:off x="228600" y="5690541"/>
            <a:ext cx="11963400" cy="658514"/>
          </a:xfrm>
          <a:prstGeom prst="rect">
            <a:avLst/>
          </a:prstGeom>
        </p:spPr>
        <p:txBody>
          <a:bodyPr vert="horz" wrap="square" lIns="0" tIns="12065" rIns="0" bIns="0" rtlCol="0">
            <a:spAutoFit/>
          </a:bodyPr>
          <a:lstStyle/>
          <a:p>
            <a:pPr marL="12700">
              <a:lnSpc>
                <a:spcPct val="100000"/>
              </a:lnSpc>
              <a:spcBef>
                <a:spcPts val="95"/>
              </a:spcBef>
            </a:pPr>
            <a:r>
              <a:rPr lang="en-US" sz="4200" b="1" dirty="0">
                <a:solidFill>
                  <a:srgbClr val="FFFF00"/>
                </a:solidFill>
                <a:latin typeface="Arial"/>
                <a:cs typeface="Arial"/>
              </a:rPr>
              <a:t>5.1 Voting Rights &amp; Models of  Voter Behavior</a:t>
            </a:r>
            <a:endParaRPr sz="4200" dirty="0">
              <a:latin typeface="Arial"/>
              <a:cs typeface="Arial"/>
            </a:endParaRPr>
          </a:p>
        </p:txBody>
      </p:sp>
      <p:sp>
        <p:nvSpPr>
          <p:cNvPr id="9" name="object 9"/>
          <p:cNvSpPr/>
          <p:nvPr/>
        </p:nvSpPr>
        <p:spPr>
          <a:xfrm>
            <a:off x="0" y="0"/>
            <a:ext cx="7620000" cy="51694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 name="Picture 203">
            <a:extLst>
              <a:ext uri="{FF2B5EF4-FFF2-40B4-BE49-F238E27FC236}">
                <a16:creationId xmlns:a16="http://schemas.microsoft.com/office/drawing/2014/main" id="{14230793-785F-4990-84D8-A49C7ED09F09}"/>
              </a:ext>
            </a:extLst>
          </p:cNvPr>
          <p:cNvPicPr>
            <a:picLocks noChangeAspect="1"/>
          </p:cNvPicPr>
          <p:nvPr/>
        </p:nvPicPr>
        <p:blipFill>
          <a:blip r:embed="rId2"/>
          <a:stretch>
            <a:fillRect/>
          </a:stretch>
        </p:blipFill>
        <p:spPr>
          <a:xfrm>
            <a:off x="0" y="-76200"/>
            <a:ext cx="12192000" cy="6988457"/>
          </a:xfrm>
          <a:prstGeom prst="rect">
            <a:avLst/>
          </a:prstGeom>
        </p:spPr>
      </p:pic>
    </p:spTree>
    <p:extLst>
      <p:ext uri="{BB962C8B-B14F-4D97-AF65-F5344CB8AC3E}">
        <p14:creationId xmlns:p14="http://schemas.microsoft.com/office/powerpoint/2010/main" val="77639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308"/>
            <a:ext cx="12192000" cy="1066800"/>
          </a:xfrm>
          <a:custGeom>
            <a:avLst/>
            <a:gdLst/>
            <a:ahLst/>
            <a:cxnLst/>
            <a:rect l="l" t="t" r="r" b="b"/>
            <a:pathLst>
              <a:path w="12192000" h="1066800">
                <a:moveTo>
                  <a:pt x="0" y="1066800"/>
                </a:moveTo>
                <a:lnTo>
                  <a:pt x="12192000" y="1066800"/>
                </a:lnTo>
                <a:lnTo>
                  <a:pt x="12192000" y="0"/>
                </a:lnTo>
                <a:lnTo>
                  <a:pt x="0" y="0"/>
                </a:lnTo>
                <a:lnTo>
                  <a:pt x="0" y="1066800"/>
                </a:lnTo>
                <a:close/>
              </a:path>
            </a:pathLst>
          </a:custGeom>
          <a:solidFill>
            <a:srgbClr val="6F2F9F">
              <a:alpha val="36077"/>
            </a:srgbClr>
          </a:solidFill>
        </p:spPr>
        <p:txBody>
          <a:bodyPr wrap="square" lIns="0" tIns="0" rIns="0" bIns="0" rtlCol="0"/>
          <a:lstStyle/>
          <a:p>
            <a:endParaRPr/>
          </a:p>
        </p:txBody>
      </p:sp>
      <p:sp>
        <p:nvSpPr>
          <p:cNvPr id="3" name="object 3"/>
          <p:cNvSpPr txBox="1">
            <a:spLocks noGrp="1"/>
          </p:cNvSpPr>
          <p:nvPr>
            <p:ph type="title"/>
          </p:nvPr>
        </p:nvSpPr>
        <p:spPr>
          <a:xfrm>
            <a:off x="76200" y="114697"/>
            <a:ext cx="12039600" cy="874598"/>
          </a:xfrm>
          <a:prstGeom prst="rect">
            <a:avLst/>
          </a:prstGeom>
        </p:spPr>
        <p:txBody>
          <a:bodyPr vert="horz" wrap="square" lIns="0" tIns="12700" rIns="0" bIns="0" rtlCol="0">
            <a:spAutoFit/>
          </a:bodyPr>
          <a:lstStyle/>
          <a:p>
            <a:pPr algn="ctr">
              <a:lnSpc>
                <a:spcPct val="100000"/>
              </a:lnSpc>
              <a:spcBef>
                <a:spcPts val="100"/>
              </a:spcBef>
            </a:pPr>
            <a:r>
              <a:rPr sz="2800" spc="-5" dirty="0">
                <a:latin typeface="Arial"/>
                <a:cs typeface="Arial"/>
              </a:rPr>
              <a:t>OTHER </a:t>
            </a:r>
            <a:r>
              <a:rPr sz="2800" dirty="0">
                <a:latin typeface="Arial"/>
                <a:cs typeface="Arial"/>
              </a:rPr>
              <a:t>FORMS OF </a:t>
            </a:r>
            <a:r>
              <a:rPr sz="2800" spc="-5" dirty="0">
                <a:latin typeface="Arial"/>
                <a:cs typeface="Arial"/>
              </a:rPr>
              <a:t>POLITICAL</a:t>
            </a:r>
            <a:r>
              <a:rPr sz="2800" spc="-50" dirty="0">
                <a:latin typeface="Arial"/>
                <a:cs typeface="Arial"/>
              </a:rPr>
              <a:t> </a:t>
            </a:r>
            <a:r>
              <a:rPr sz="2800" spc="-5" dirty="0">
                <a:latin typeface="Arial"/>
                <a:cs typeface="Arial"/>
              </a:rPr>
              <a:t>PARTICIPATION</a:t>
            </a:r>
            <a:endParaRPr sz="2800" dirty="0">
              <a:latin typeface="Arial"/>
              <a:cs typeface="Arial"/>
            </a:endParaRPr>
          </a:p>
          <a:p>
            <a:pPr algn="ctr">
              <a:lnSpc>
                <a:spcPct val="100000"/>
              </a:lnSpc>
              <a:spcBef>
                <a:spcPts val="5"/>
              </a:spcBef>
            </a:pPr>
            <a:r>
              <a:rPr sz="2800" spc="-5" dirty="0">
                <a:latin typeface="Arial"/>
                <a:cs typeface="Arial"/>
              </a:rPr>
              <a:t>(INVOLVEMENT OTHER THAN</a:t>
            </a:r>
            <a:r>
              <a:rPr sz="2800" spc="-10" dirty="0">
                <a:latin typeface="Arial"/>
                <a:cs typeface="Arial"/>
              </a:rPr>
              <a:t> </a:t>
            </a:r>
            <a:r>
              <a:rPr sz="2800" dirty="0">
                <a:latin typeface="Arial"/>
                <a:cs typeface="Arial"/>
              </a:rPr>
              <a:t>VOTING)</a:t>
            </a:r>
          </a:p>
        </p:txBody>
      </p:sp>
      <p:sp>
        <p:nvSpPr>
          <p:cNvPr id="4" name="object 4"/>
          <p:cNvSpPr txBox="1"/>
          <p:nvPr/>
        </p:nvSpPr>
        <p:spPr>
          <a:xfrm>
            <a:off x="228600" y="1290015"/>
            <a:ext cx="5562600" cy="5061001"/>
          </a:xfrm>
          <a:prstGeom prst="rect">
            <a:avLst/>
          </a:prstGeom>
        </p:spPr>
        <p:txBody>
          <a:bodyPr vert="horz" wrap="square" lIns="0" tIns="13335" rIns="0" bIns="0" rtlCol="0">
            <a:spAutoFit/>
          </a:bodyPr>
          <a:lstStyle/>
          <a:p>
            <a:pPr marL="469900" indent="-457200">
              <a:lnSpc>
                <a:spcPct val="100000"/>
              </a:lnSpc>
              <a:spcBef>
                <a:spcPts val="105"/>
              </a:spcBef>
              <a:buAutoNum type="arabicPeriod"/>
              <a:tabLst>
                <a:tab pos="469265" algn="l"/>
                <a:tab pos="469900" algn="l"/>
              </a:tabLst>
            </a:pPr>
            <a:r>
              <a:rPr sz="2400" b="1" dirty="0">
                <a:latin typeface="Arial"/>
                <a:cs typeface="Arial"/>
              </a:rPr>
              <a:t>Petitions</a:t>
            </a:r>
            <a:endParaRPr sz="2400" dirty="0">
              <a:latin typeface="Arial"/>
              <a:cs typeface="Arial"/>
            </a:endParaRPr>
          </a:p>
          <a:p>
            <a:pPr>
              <a:lnSpc>
                <a:spcPct val="100000"/>
              </a:lnSpc>
              <a:spcBef>
                <a:spcPts val="20"/>
              </a:spcBef>
              <a:buFont typeface="Arial"/>
              <a:buAutoNum type="arabicPeriod"/>
            </a:pPr>
            <a:endParaRPr sz="3200" dirty="0">
              <a:latin typeface="Times New Roman"/>
              <a:cs typeface="Times New Roman"/>
            </a:endParaRPr>
          </a:p>
          <a:p>
            <a:pPr marL="469900" indent="-457200">
              <a:lnSpc>
                <a:spcPct val="100000"/>
              </a:lnSpc>
              <a:spcBef>
                <a:spcPts val="5"/>
              </a:spcBef>
              <a:buAutoNum type="arabicPeriod"/>
              <a:tabLst>
                <a:tab pos="469265" algn="l"/>
                <a:tab pos="469900" algn="l"/>
              </a:tabLst>
            </a:pPr>
            <a:r>
              <a:rPr sz="2400" b="1" spc="-5" dirty="0">
                <a:latin typeface="Arial"/>
                <a:cs typeface="Arial"/>
              </a:rPr>
              <a:t>Demonstrations/marches/rallies</a:t>
            </a:r>
            <a:endParaRPr sz="2400" dirty="0">
              <a:latin typeface="Arial"/>
              <a:cs typeface="Arial"/>
            </a:endParaRPr>
          </a:p>
          <a:p>
            <a:pPr>
              <a:lnSpc>
                <a:spcPct val="100000"/>
              </a:lnSpc>
              <a:spcBef>
                <a:spcPts val="25"/>
              </a:spcBef>
              <a:buFont typeface="Arial"/>
              <a:buAutoNum type="arabicPeriod"/>
            </a:pPr>
            <a:endParaRPr sz="3200" dirty="0">
              <a:latin typeface="Times New Roman"/>
              <a:cs typeface="Times New Roman"/>
            </a:endParaRPr>
          </a:p>
          <a:p>
            <a:pPr marL="469900" indent="-457200">
              <a:lnSpc>
                <a:spcPct val="100000"/>
              </a:lnSpc>
              <a:buAutoNum type="arabicPeriod"/>
              <a:tabLst>
                <a:tab pos="469265" algn="l"/>
                <a:tab pos="469900" algn="l"/>
              </a:tabLst>
            </a:pPr>
            <a:r>
              <a:rPr sz="2400" b="1" dirty="0">
                <a:latin typeface="Arial"/>
                <a:cs typeface="Arial"/>
              </a:rPr>
              <a:t>Local party</a:t>
            </a:r>
            <a:r>
              <a:rPr sz="2400" b="1" spc="-60" dirty="0">
                <a:latin typeface="Arial"/>
                <a:cs typeface="Arial"/>
              </a:rPr>
              <a:t> </a:t>
            </a:r>
            <a:r>
              <a:rPr sz="2400" b="1" dirty="0">
                <a:latin typeface="Arial"/>
                <a:cs typeface="Arial"/>
              </a:rPr>
              <a:t>meetings</a:t>
            </a:r>
            <a:endParaRPr sz="2400" dirty="0">
              <a:latin typeface="Arial"/>
              <a:cs typeface="Arial"/>
            </a:endParaRPr>
          </a:p>
          <a:p>
            <a:pPr>
              <a:lnSpc>
                <a:spcPct val="100000"/>
              </a:lnSpc>
              <a:spcBef>
                <a:spcPts val="25"/>
              </a:spcBef>
              <a:buFont typeface="Arial"/>
              <a:buAutoNum type="arabicPeriod"/>
            </a:pPr>
            <a:endParaRPr sz="3200" dirty="0">
              <a:latin typeface="Times New Roman"/>
              <a:cs typeface="Times New Roman"/>
            </a:endParaRPr>
          </a:p>
          <a:p>
            <a:pPr marL="469900" indent="-457200">
              <a:lnSpc>
                <a:spcPct val="100000"/>
              </a:lnSpc>
              <a:buAutoNum type="arabicPeriod"/>
              <a:tabLst>
                <a:tab pos="469265" algn="l"/>
                <a:tab pos="469900" algn="l"/>
              </a:tabLst>
            </a:pPr>
            <a:r>
              <a:rPr sz="2400" b="1" dirty="0">
                <a:latin typeface="Arial"/>
                <a:cs typeface="Arial"/>
              </a:rPr>
              <a:t>Making campaign</a:t>
            </a:r>
            <a:r>
              <a:rPr sz="2400" b="1" spc="-60" dirty="0">
                <a:latin typeface="Arial"/>
                <a:cs typeface="Arial"/>
              </a:rPr>
              <a:t> </a:t>
            </a:r>
            <a:r>
              <a:rPr sz="2400" b="1" dirty="0">
                <a:latin typeface="Arial"/>
                <a:cs typeface="Arial"/>
              </a:rPr>
              <a:t>contributions</a:t>
            </a:r>
            <a:endParaRPr sz="2400" dirty="0">
              <a:latin typeface="Arial"/>
              <a:cs typeface="Arial"/>
            </a:endParaRPr>
          </a:p>
          <a:p>
            <a:pPr>
              <a:lnSpc>
                <a:spcPct val="100000"/>
              </a:lnSpc>
              <a:spcBef>
                <a:spcPts val="30"/>
              </a:spcBef>
              <a:buFont typeface="Arial"/>
              <a:buAutoNum type="arabicPeriod"/>
            </a:pPr>
            <a:endParaRPr sz="3200" dirty="0">
              <a:latin typeface="Times New Roman"/>
              <a:cs typeface="Times New Roman"/>
            </a:endParaRPr>
          </a:p>
          <a:p>
            <a:pPr marL="469900" marR="5080" indent="-457200">
              <a:lnSpc>
                <a:spcPct val="100000"/>
              </a:lnSpc>
              <a:buAutoNum type="arabicPeriod"/>
              <a:tabLst>
                <a:tab pos="469265" algn="l"/>
                <a:tab pos="469900" algn="l"/>
              </a:tabLst>
            </a:pPr>
            <a:r>
              <a:rPr sz="2400" b="1" dirty="0">
                <a:latin typeface="Arial"/>
                <a:cs typeface="Arial"/>
              </a:rPr>
              <a:t>Writing letters to the editor (or</a:t>
            </a:r>
            <a:r>
              <a:rPr sz="2400" b="1" spc="-185" dirty="0">
                <a:latin typeface="Arial"/>
                <a:cs typeface="Arial"/>
              </a:rPr>
              <a:t> </a:t>
            </a:r>
            <a:r>
              <a:rPr sz="2400" b="1" dirty="0">
                <a:latin typeface="Arial"/>
                <a:cs typeface="Arial"/>
              </a:rPr>
              <a:t>the  internet</a:t>
            </a:r>
            <a:r>
              <a:rPr sz="2400" b="1" spc="-40" dirty="0">
                <a:latin typeface="Arial"/>
                <a:cs typeface="Arial"/>
              </a:rPr>
              <a:t> </a:t>
            </a:r>
            <a:r>
              <a:rPr sz="2400" b="1" spc="-5" dirty="0">
                <a:latin typeface="Arial"/>
                <a:cs typeface="Arial"/>
              </a:rPr>
              <a:t>equivalent)</a:t>
            </a:r>
            <a:endParaRPr sz="2400" dirty="0">
              <a:latin typeface="Arial"/>
              <a:cs typeface="Arial"/>
            </a:endParaRPr>
          </a:p>
          <a:p>
            <a:pPr>
              <a:lnSpc>
                <a:spcPct val="100000"/>
              </a:lnSpc>
              <a:spcBef>
                <a:spcPts val="25"/>
              </a:spcBef>
              <a:buFont typeface="Arial"/>
              <a:buAutoNum type="arabicPeriod"/>
            </a:pPr>
            <a:endParaRPr sz="3200" dirty="0">
              <a:latin typeface="Times New Roman"/>
              <a:cs typeface="Times New Roman"/>
            </a:endParaRPr>
          </a:p>
          <a:p>
            <a:pPr marL="469900" indent="-457200">
              <a:lnSpc>
                <a:spcPct val="100000"/>
              </a:lnSpc>
              <a:buAutoNum type="arabicPeriod"/>
              <a:tabLst>
                <a:tab pos="469265" algn="l"/>
                <a:tab pos="469900" algn="l"/>
              </a:tabLst>
            </a:pPr>
            <a:r>
              <a:rPr sz="2400" b="1" spc="-5" dirty="0">
                <a:latin typeface="Arial"/>
                <a:cs typeface="Arial"/>
              </a:rPr>
              <a:t>Trying </a:t>
            </a:r>
            <a:r>
              <a:rPr sz="2400" b="1" dirty="0">
                <a:latin typeface="Arial"/>
                <a:cs typeface="Arial"/>
              </a:rPr>
              <a:t>to persuade</a:t>
            </a:r>
            <a:r>
              <a:rPr sz="2400" b="1" spc="-30" dirty="0">
                <a:latin typeface="Arial"/>
                <a:cs typeface="Arial"/>
              </a:rPr>
              <a:t> </a:t>
            </a:r>
            <a:r>
              <a:rPr sz="2400" b="1" dirty="0">
                <a:latin typeface="Arial"/>
                <a:cs typeface="Arial"/>
              </a:rPr>
              <a:t>others</a:t>
            </a:r>
            <a:endParaRPr sz="2400" dirty="0">
              <a:latin typeface="Arial"/>
              <a:cs typeface="Arial"/>
            </a:endParaRPr>
          </a:p>
        </p:txBody>
      </p:sp>
      <p:sp>
        <p:nvSpPr>
          <p:cNvPr id="5" name="object 5"/>
          <p:cNvSpPr txBox="1"/>
          <p:nvPr/>
        </p:nvSpPr>
        <p:spPr>
          <a:xfrm>
            <a:off x="11371833" y="6275323"/>
            <a:ext cx="131445" cy="254000"/>
          </a:xfrm>
          <a:prstGeom prst="rect">
            <a:avLst/>
          </a:prstGeom>
        </p:spPr>
        <p:txBody>
          <a:bodyPr vert="horz" wrap="square" lIns="0" tIns="12700" rIns="0" bIns="0" rtlCol="0">
            <a:spAutoFit/>
          </a:bodyPr>
          <a:lstStyle/>
          <a:p>
            <a:pPr marL="12700">
              <a:lnSpc>
                <a:spcPct val="100000"/>
              </a:lnSpc>
              <a:spcBef>
                <a:spcPts val="100"/>
              </a:spcBef>
            </a:pPr>
            <a:r>
              <a:rPr sz="1500" spc="-5" dirty="0">
                <a:latin typeface="Arial"/>
                <a:cs typeface="Arial"/>
              </a:rPr>
              <a:t>4</a:t>
            </a:r>
            <a:endParaRPr sz="1500">
              <a:latin typeface="Arial"/>
              <a:cs typeface="Arial"/>
            </a:endParaRPr>
          </a:p>
        </p:txBody>
      </p:sp>
      <p:sp>
        <p:nvSpPr>
          <p:cNvPr id="6" name="object 6"/>
          <p:cNvSpPr/>
          <p:nvPr/>
        </p:nvSpPr>
        <p:spPr>
          <a:xfrm>
            <a:off x="6172200" y="1752600"/>
            <a:ext cx="5615940" cy="400964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9492" y="117805"/>
            <a:ext cx="811149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a:cs typeface="Arial"/>
              </a:rPr>
              <a:t>Political participation and awareness in the</a:t>
            </a:r>
            <a:r>
              <a:rPr sz="2800" spc="135" dirty="0">
                <a:latin typeface="Arial"/>
                <a:cs typeface="Arial"/>
              </a:rPr>
              <a:t> </a:t>
            </a:r>
            <a:r>
              <a:rPr sz="2800" spc="-5" dirty="0">
                <a:latin typeface="Arial"/>
                <a:cs typeface="Arial"/>
              </a:rPr>
              <a:t>U.S.</a:t>
            </a:r>
            <a:endParaRPr sz="2800">
              <a:latin typeface="Arial"/>
              <a:cs typeface="Arial"/>
            </a:endParaRPr>
          </a:p>
        </p:txBody>
      </p:sp>
      <p:grpSp>
        <p:nvGrpSpPr>
          <p:cNvPr id="200" name="Group 199">
            <a:extLst>
              <a:ext uri="{FF2B5EF4-FFF2-40B4-BE49-F238E27FC236}">
                <a16:creationId xmlns:a16="http://schemas.microsoft.com/office/drawing/2014/main" id="{B92736D1-D95B-470D-9133-9F11EE1D1BA3}"/>
              </a:ext>
            </a:extLst>
          </p:cNvPr>
          <p:cNvGrpSpPr/>
          <p:nvPr/>
        </p:nvGrpSpPr>
        <p:grpSpPr>
          <a:xfrm>
            <a:off x="533400" y="762001"/>
            <a:ext cx="11048999" cy="5876752"/>
            <a:chOff x="1901583" y="1308747"/>
            <a:chExt cx="8181591" cy="5330005"/>
          </a:xfrm>
        </p:grpSpPr>
        <p:sp>
          <p:nvSpPr>
            <p:cNvPr id="3" name="object 3"/>
            <p:cNvSpPr/>
            <p:nvPr/>
          </p:nvSpPr>
          <p:spPr>
            <a:xfrm>
              <a:off x="2677913" y="5582309"/>
              <a:ext cx="147685" cy="4452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77913" y="5394028"/>
              <a:ext cx="147685" cy="1658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77913" y="4597497"/>
              <a:ext cx="374906" cy="83836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355763" y="5722763"/>
              <a:ext cx="147685" cy="415406"/>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355763" y="5634598"/>
              <a:ext cx="20955" cy="18415"/>
            </a:xfrm>
            <a:custGeom>
              <a:avLst/>
              <a:gdLst/>
              <a:ahLst/>
              <a:cxnLst/>
              <a:rect l="l" t="t" r="r" b="b"/>
              <a:pathLst>
                <a:path w="20954" h="18414">
                  <a:moveTo>
                    <a:pt x="20823" y="0"/>
                  </a:moveTo>
                  <a:lnTo>
                    <a:pt x="0" y="0"/>
                  </a:lnTo>
                  <a:lnTo>
                    <a:pt x="0" y="17927"/>
                  </a:lnTo>
                  <a:lnTo>
                    <a:pt x="20823" y="17927"/>
                  </a:lnTo>
                  <a:lnTo>
                    <a:pt x="20823" y="0"/>
                  </a:lnTo>
                  <a:close/>
                </a:path>
              </a:pathLst>
            </a:custGeom>
            <a:solidFill>
              <a:srgbClr val="000000"/>
            </a:solidFill>
          </p:spPr>
          <p:txBody>
            <a:bodyPr wrap="square" lIns="0" tIns="0" rIns="0" bIns="0" rtlCol="0"/>
            <a:lstStyle/>
            <a:p>
              <a:endParaRPr/>
            </a:p>
          </p:txBody>
        </p:sp>
        <p:sp>
          <p:nvSpPr>
            <p:cNvPr id="8" name="object 8"/>
            <p:cNvSpPr/>
            <p:nvPr/>
          </p:nvSpPr>
          <p:spPr>
            <a:xfrm>
              <a:off x="3399304" y="5643562"/>
              <a:ext cx="102870" cy="0"/>
            </a:xfrm>
            <a:custGeom>
              <a:avLst/>
              <a:gdLst/>
              <a:ahLst/>
              <a:cxnLst/>
              <a:rect l="l" t="t" r="r" b="b"/>
              <a:pathLst>
                <a:path w="102870">
                  <a:moveTo>
                    <a:pt x="0" y="0"/>
                  </a:moveTo>
                  <a:lnTo>
                    <a:pt x="102251" y="0"/>
                  </a:lnTo>
                </a:path>
              </a:pathLst>
            </a:custGeom>
            <a:ln w="14939">
              <a:solidFill>
                <a:srgbClr val="000000"/>
              </a:solidFill>
            </a:ln>
          </p:spPr>
          <p:txBody>
            <a:bodyPr wrap="square" lIns="0" tIns="0" rIns="0" bIns="0" rtlCol="0"/>
            <a:lstStyle/>
            <a:p>
              <a:endParaRPr/>
            </a:p>
          </p:txBody>
        </p:sp>
        <p:sp>
          <p:nvSpPr>
            <p:cNvPr id="9" name="object 9"/>
            <p:cNvSpPr/>
            <p:nvPr/>
          </p:nvSpPr>
          <p:spPr>
            <a:xfrm>
              <a:off x="3397411" y="5537470"/>
              <a:ext cx="104144" cy="68743"/>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355763" y="4600485"/>
              <a:ext cx="374906" cy="86525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3355763" y="4615524"/>
              <a:ext cx="146050" cy="0"/>
            </a:xfrm>
            <a:custGeom>
              <a:avLst/>
              <a:gdLst/>
              <a:ahLst/>
              <a:cxnLst/>
              <a:rect l="l" t="t" r="r" b="b"/>
              <a:pathLst>
                <a:path w="146050">
                  <a:moveTo>
                    <a:pt x="0" y="0"/>
                  </a:moveTo>
                  <a:lnTo>
                    <a:pt x="145792" y="0"/>
                  </a:lnTo>
                </a:path>
              </a:pathLst>
            </a:custGeom>
            <a:ln w="14939">
              <a:solidFill>
                <a:srgbClr val="000000"/>
              </a:solidFill>
            </a:ln>
          </p:spPr>
          <p:txBody>
            <a:bodyPr wrap="square" lIns="0" tIns="0" rIns="0" bIns="0" rtlCol="0"/>
            <a:lstStyle/>
            <a:p>
              <a:endParaRPr/>
            </a:p>
          </p:txBody>
        </p:sp>
        <p:sp>
          <p:nvSpPr>
            <p:cNvPr id="12" name="object 12"/>
            <p:cNvSpPr/>
            <p:nvPr/>
          </p:nvSpPr>
          <p:spPr>
            <a:xfrm>
              <a:off x="4046864" y="5734715"/>
              <a:ext cx="145792" cy="171847"/>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4046864" y="5547928"/>
              <a:ext cx="147685" cy="16587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4063902" y="5350682"/>
              <a:ext cx="130647" cy="138980"/>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4046864" y="4600485"/>
              <a:ext cx="374981" cy="1037101"/>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4737865" y="5890129"/>
              <a:ext cx="147912" cy="416900"/>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4737865" y="5803458"/>
              <a:ext cx="20955" cy="18415"/>
            </a:xfrm>
            <a:custGeom>
              <a:avLst/>
              <a:gdLst/>
              <a:ahLst/>
              <a:cxnLst/>
              <a:rect l="l" t="t" r="r" b="b"/>
              <a:pathLst>
                <a:path w="20954" h="18414">
                  <a:moveTo>
                    <a:pt x="20950" y="0"/>
                  </a:moveTo>
                  <a:lnTo>
                    <a:pt x="0" y="0"/>
                  </a:lnTo>
                  <a:lnTo>
                    <a:pt x="0" y="17927"/>
                  </a:lnTo>
                  <a:lnTo>
                    <a:pt x="20950" y="17927"/>
                  </a:lnTo>
                  <a:lnTo>
                    <a:pt x="20950" y="0"/>
                  </a:lnTo>
                  <a:close/>
                </a:path>
              </a:pathLst>
            </a:custGeom>
            <a:solidFill>
              <a:srgbClr val="000000"/>
            </a:solidFill>
          </p:spPr>
          <p:txBody>
            <a:bodyPr wrap="square" lIns="0" tIns="0" rIns="0" bIns="0" rtlCol="0"/>
            <a:lstStyle/>
            <a:p>
              <a:endParaRPr/>
            </a:p>
          </p:txBody>
        </p:sp>
        <p:sp>
          <p:nvSpPr>
            <p:cNvPr id="18" name="object 18"/>
            <p:cNvSpPr/>
            <p:nvPr/>
          </p:nvSpPr>
          <p:spPr>
            <a:xfrm>
              <a:off x="4781532" y="5812422"/>
              <a:ext cx="100965" cy="0"/>
            </a:xfrm>
            <a:custGeom>
              <a:avLst/>
              <a:gdLst/>
              <a:ahLst/>
              <a:cxnLst/>
              <a:rect l="l" t="t" r="r" b="b"/>
              <a:pathLst>
                <a:path w="100964">
                  <a:moveTo>
                    <a:pt x="0" y="0"/>
                  </a:moveTo>
                  <a:lnTo>
                    <a:pt x="100459" y="0"/>
                  </a:lnTo>
                </a:path>
              </a:pathLst>
            </a:custGeom>
            <a:ln w="14939">
              <a:solidFill>
                <a:srgbClr val="000000"/>
              </a:solidFill>
            </a:ln>
          </p:spPr>
          <p:txBody>
            <a:bodyPr wrap="square" lIns="0" tIns="0" rIns="0" bIns="0" rtlCol="0"/>
            <a:lstStyle/>
            <a:p>
              <a:endParaRPr/>
            </a:p>
          </p:txBody>
        </p:sp>
        <p:sp>
          <p:nvSpPr>
            <p:cNvPr id="19" name="object 19"/>
            <p:cNvSpPr/>
            <p:nvPr/>
          </p:nvSpPr>
          <p:spPr>
            <a:xfrm>
              <a:off x="4779766" y="5704835"/>
              <a:ext cx="102226" cy="70217"/>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4737865" y="4600485"/>
              <a:ext cx="375082" cy="1040089"/>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4737865" y="4615524"/>
              <a:ext cx="144145" cy="0"/>
            </a:xfrm>
            <a:custGeom>
              <a:avLst/>
              <a:gdLst/>
              <a:ahLst/>
              <a:cxnLst/>
              <a:rect l="l" t="t" r="r" b="b"/>
              <a:pathLst>
                <a:path w="144145">
                  <a:moveTo>
                    <a:pt x="0" y="0"/>
                  </a:moveTo>
                  <a:lnTo>
                    <a:pt x="144126" y="0"/>
                  </a:lnTo>
                </a:path>
              </a:pathLst>
            </a:custGeom>
            <a:ln w="14939">
              <a:solidFill>
                <a:srgbClr val="000000"/>
              </a:solidFill>
            </a:ln>
          </p:spPr>
          <p:txBody>
            <a:bodyPr wrap="square" lIns="0" tIns="0" rIns="0" bIns="0" rtlCol="0"/>
            <a:lstStyle/>
            <a:p>
              <a:endParaRPr/>
            </a:p>
          </p:txBody>
        </p:sp>
        <p:sp>
          <p:nvSpPr>
            <p:cNvPr id="22" name="object 22"/>
            <p:cNvSpPr/>
            <p:nvPr/>
          </p:nvSpPr>
          <p:spPr>
            <a:xfrm>
              <a:off x="5427200" y="5546433"/>
              <a:ext cx="149679" cy="98622"/>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446131" y="5386558"/>
              <a:ext cx="130748" cy="137466"/>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470867" y="5181843"/>
              <a:ext cx="106012" cy="147924"/>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5470867" y="5033898"/>
              <a:ext cx="102226" cy="121032"/>
            </a:xfrm>
            <a:prstGeom prst="rect">
              <a:avLst/>
            </a:prstGeom>
            <a:blipFill>
              <a:blip r:embed="rId18" cstate="print"/>
              <a:stretch>
                <a:fillRect/>
              </a:stretch>
            </a:blipFill>
          </p:spPr>
          <p:txBody>
            <a:bodyPr wrap="square" lIns="0" tIns="0" rIns="0" bIns="0" rtlCol="0"/>
            <a:lstStyle/>
            <a:p>
              <a:endParaRPr/>
            </a:p>
          </p:txBody>
        </p:sp>
        <p:sp>
          <p:nvSpPr>
            <p:cNvPr id="26" name="object 26"/>
            <p:cNvSpPr/>
            <p:nvPr/>
          </p:nvSpPr>
          <p:spPr>
            <a:xfrm>
              <a:off x="5470867" y="4845617"/>
              <a:ext cx="141855" cy="159895"/>
            </a:xfrm>
            <a:prstGeom prst="rect">
              <a:avLst/>
            </a:prstGeom>
            <a:blipFill>
              <a:blip r:embed="rId19" cstate="print"/>
              <a:stretch>
                <a:fillRect/>
              </a:stretch>
            </a:blipFill>
          </p:spPr>
          <p:txBody>
            <a:bodyPr wrap="square" lIns="0" tIns="0" rIns="0" bIns="0" rtlCol="0"/>
            <a:lstStyle/>
            <a:p>
              <a:endParaRPr/>
            </a:p>
          </p:txBody>
        </p:sp>
        <p:sp>
          <p:nvSpPr>
            <p:cNvPr id="27" name="object 27"/>
            <p:cNvSpPr/>
            <p:nvPr/>
          </p:nvSpPr>
          <p:spPr>
            <a:xfrm>
              <a:off x="5429219" y="4802292"/>
              <a:ext cx="20955" cy="18415"/>
            </a:xfrm>
            <a:custGeom>
              <a:avLst/>
              <a:gdLst/>
              <a:ahLst/>
              <a:cxnLst/>
              <a:rect l="l" t="t" r="r" b="b"/>
              <a:pathLst>
                <a:path w="20954" h="18414">
                  <a:moveTo>
                    <a:pt x="20697" y="0"/>
                  </a:moveTo>
                  <a:lnTo>
                    <a:pt x="0" y="0"/>
                  </a:lnTo>
                  <a:lnTo>
                    <a:pt x="0" y="17927"/>
                  </a:lnTo>
                  <a:lnTo>
                    <a:pt x="20697" y="17927"/>
                  </a:lnTo>
                  <a:lnTo>
                    <a:pt x="20697" y="0"/>
                  </a:lnTo>
                  <a:close/>
                </a:path>
              </a:pathLst>
            </a:custGeom>
            <a:solidFill>
              <a:srgbClr val="000000"/>
            </a:solidFill>
          </p:spPr>
          <p:txBody>
            <a:bodyPr wrap="square" lIns="0" tIns="0" rIns="0" bIns="0" rtlCol="0"/>
            <a:lstStyle/>
            <a:p>
              <a:endParaRPr/>
            </a:p>
          </p:txBody>
        </p:sp>
        <p:sp>
          <p:nvSpPr>
            <p:cNvPr id="28" name="object 28"/>
            <p:cNvSpPr/>
            <p:nvPr/>
          </p:nvSpPr>
          <p:spPr>
            <a:xfrm>
              <a:off x="5472634" y="4811255"/>
              <a:ext cx="100965" cy="0"/>
            </a:xfrm>
            <a:custGeom>
              <a:avLst/>
              <a:gdLst/>
              <a:ahLst/>
              <a:cxnLst/>
              <a:rect l="l" t="t" r="r" b="b"/>
              <a:pathLst>
                <a:path w="100964">
                  <a:moveTo>
                    <a:pt x="0" y="0"/>
                  </a:moveTo>
                  <a:lnTo>
                    <a:pt x="100459" y="0"/>
                  </a:lnTo>
                </a:path>
              </a:pathLst>
            </a:custGeom>
            <a:ln w="14939">
              <a:solidFill>
                <a:srgbClr val="000000"/>
              </a:solidFill>
            </a:ln>
          </p:spPr>
          <p:txBody>
            <a:bodyPr wrap="square" lIns="0" tIns="0" rIns="0" bIns="0" rtlCol="0"/>
            <a:lstStyle/>
            <a:p>
              <a:endParaRPr/>
            </a:p>
          </p:txBody>
        </p:sp>
        <p:sp>
          <p:nvSpPr>
            <p:cNvPr id="29" name="object 29"/>
            <p:cNvSpPr/>
            <p:nvPr/>
          </p:nvSpPr>
          <p:spPr>
            <a:xfrm>
              <a:off x="5470867" y="4705163"/>
              <a:ext cx="143874" cy="74718"/>
            </a:xfrm>
            <a:prstGeom prst="rect">
              <a:avLst/>
            </a:prstGeom>
            <a:blipFill>
              <a:blip r:embed="rId20" cstate="print"/>
              <a:stretch>
                <a:fillRect/>
              </a:stretch>
            </a:blipFill>
          </p:spPr>
          <p:txBody>
            <a:bodyPr wrap="square" lIns="0" tIns="0" rIns="0" bIns="0" rtlCol="0"/>
            <a:lstStyle/>
            <a:p>
              <a:endParaRPr/>
            </a:p>
          </p:txBody>
        </p:sp>
        <p:sp>
          <p:nvSpPr>
            <p:cNvPr id="30" name="object 30"/>
            <p:cNvSpPr/>
            <p:nvPr/>
          </p:nvSpPr>
          <p:spPr>
            <a:xfrm>
              <a:off x="5470867" y="4606461"/>
              <a:ext cx="102226" cy="70316"/>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5698037" y="5422413"/>
              <a:ext cx="102226" cy="68743"/>
            </a:xfrm>
            <a:prstGeom prst="rect">
              <a:avLst/>
            </a:prstGeom>
            <a:blipFill>
              <a:blip r:embed="rId22" cstate="print"/>
              <a:stretch>
                <a:fillRect/>
              </a:stretch>
            </a:blipFill>
          </p:spPr>
          <p:txBody>
            <a:bodyPr wrap="square" lIns="0" tIns="0" rIns="0" bIns="0" rtlCol="0"/>
            <a:lstStyle/>
            <a:p>
              <a:endParaRPr/>
            </a:p>
          </p:txBody>
        </p:sp>
        <p:sp>
          <p:nvSpPr>
            <p:cNvPr id="32" name="object 32"/>
            <p:cNvSpPr/>
            <p:nvPr/>
          </p:nvSpPr>
          <p:spPr>
            <a:xfrm>
              <a:off x="5698037" y="5114594"/>
              <a:ext cx="106012" cy="285410"/>
            </a:xfrm>
            <a:prstGeom prst="rect">
              <a:avLst/>
            </a:prstGeom>
            <a:blipFill>
              <a:blip r:embed="rId23" cstate="print"/>
              <a:stretch>
                <a:fillRect/>
              </a:stretch>
            </a:blipFill>
          </p:spPr>
          <p:txBody>
            <a:bodyPr wrap="square" lIns="0" tIns="0" rIns="0" bIns="0" rtlCol="0"/>
            <a:lstStyle/>
            <a:p>
              <a:endParaRPr/>
            </a:p>
          </p:txBody>
        </p:sp>
        <p:sp>
          <p:nvSpPr>
            <p:cNvPr id="33" name="object 33"/>
            <p:cNvSpPr/>
            <p:nvPr/>
          </p:nvSpPr>
          <p:spPr>
            <a:xfrm>
              <a:off x="5698037" y="4975633"/>
              <a:ext cx="106012" cy="79180"/>
            </a:xfrm>
            <a:prstGeom prst="rect">
              <a:avLst/>
            </a:prstGeom>
            <a:blipFill>
              <a:blip r:embed="rId24" cstate="print"/>
              <a:stretch>
                <a:fillRect/>
              </a:stretch>
            </a:blipFill>
          </p:spPr>
          <p:txBody>
            <a:bodyPr wrap="square" lIns="0" tIns="0" rIns="0" bIns="0" rtlCol="0"/>
            <a:lstStyle/>
            <a:p>
              <a:endParaRPr/>
            </a:p>
          </p:txBody>
        </p:sp>
        <p:sp>
          <p:nvSpPr>
            <p:cNvPr id="34" name="object 34"/>
            <p:cNvSpPr/>
            <p:nvPr/>
          </p:nvSpPr>
          <p:spPr>
            <a:xfrm>
              <a:off x="5698037" y="4881493"/>
              <a:ext cx="102226" cy="70217"/>
            </a:xfrm>
            <a:prstGeom prst="rect">
              <a:avLst/>
            </a:prstGeom>
            <a:blipFill>
              <a:blip r:embed="rId25" cstate="print"/>
              <a:stretch>
                <a:fillRect/>
              </a:stretch>
            </a:blipFill>
          </p:spPr>
          <p:txBody>
            <a:bodyPr wrap="square" lIns="0" tIns="0" rIns="0" bIns="0" rtlCol="0"/>
            <a:lstStyle/>
            <a:p>
              <a:endParaRPr/>
            </a:p>
          </p:txBody>
        </p:sp>
        <p:sp>
          <p:nvSpPr>
            <p:cNvPr id="35" name="object 35"/>
            <p:cNvSpPr/>
            <p:nvPr/>
          </p:nvSpPr>
          <p:spPr>
            <a:xfrm>
              <a:off x="5656389" y="4847111"/>
              <a:ext cx="144145" cy="0"/>
            </a:xfrm>
            <a:custGeom>
              <a:avLst/>
              <a:gdLst/>
              <a:ahLst/>
              <a:cxnLst/>
              <a:rect l="l" t="t" r="r" b="b"/>
              <a:pathLst>
                <a:path w="144145">
                  <a:moveTo>
                    <a:pt x="0" y="0"/>
                  </a:moveTo>
                  <a:lnTo>
                    <a:pt x="143874" y="0"/>
                  </a:lnTo>
                </a:path>
              </a:pathLst>
            </a:custGeom>
            <a:ln w="14939">
              <a:solidFill>
                <a:srgbClr val="000000"/>
              </a:solidFill>
            </a:ln>
          </p:spPr>
          <p:txBody>
            <a:bodyPr wrap="square" lIns="0" tIns="0" rIns="0" bIns="0" rtlCol="0"/>
            <a:lstStyle/>
            <a:p>
              <a:endParaRPr/>
            </a:p>
          </p:txBody>
        </p:sp>
        <p:sp>
          <p:nvSpPr>
            <p:cNvPr id="36" name="object 36"/>
            <p:cNvSpPr/>
            <p:nvPr/>
          </p:nvSpPr>
          <p:spPr>
            <a:xfrm>
              <a:off x="5656389" y="4793328"/>
              <a:ext cx="20955" cy="18415"/>
            </a:xfrm>
            <a:custGeom>
              <a:avLst/>
              <a:gdLst/>
              <a:ahLst/>
              <a:cxnLst/>
              <a:rect l="l" t="t" r="r" b="b"/>
              <a:pathLst>
                <a:path w="20954" h="18414">
                  <a:moveTo>
                    <a:pt x="20697" y="0"/>
                  </a:moveTo>
                  <a:lnTo>
                    <a:pt x="0" y="0"/>
                  </a:lnTo>
                  <a:lnTo>
                    <a:pt x="0" y="17927"/>
                  </a:lnTo>
                  <a:lnTo>
                    <a:pt x="20697" y="17927"/>
                  </a:lnTo>
                  <a:lnTo>
                    <a:pt x="20697" y="0"/>
                  </a:lnTo>
                  <a:close/>
                </a:path>
              </a:pathLst>
            </a:custGeom>
            <a:solidFill>
              <a:srgbClr val="000000"/>
            </a:solidFill>
          </p:spPr>
          <p:txBody>
            <a:bodyPr wrap="square" lIns="0" tIns="0" rIns="0" bIns="0" rtlCol="0"/>
            <a:lstStyle/>
            <a:p>
              <a:endParaRPr/>
            </a:p>
          </p:txBody>
        </p:sp>
        <p:sp>
          <p:nvSpPr>
            <p:cNvPr id="37" name="object 37"/>
            <p:cNvSpPr/>
            <p:nvPr/>
          </p:nvSpPr>
          <p:spPr>
            <a:xfrm>
              <a:off x="5699804" y="4802292"/>
              <a:ext cx="100965" cy="0"/>
            </a:xfrm>
            <a:custGeom>
              <a:avLst/>
              <a:gdLst/>
              <a:ahLst/>
              <a:cxnLst/>
              <a:rect l="l" t="t" r="r" b="b"/>
              <a:pathLst>
                <a:path w="100964">
                  <a:moveTo>
                    <a:pt x="0" y="0"/>
                  </a:moveTo>
                  <a:lnTo>
                    <a:pt x="100459" y="0"/>
                  </a:lnTo>
                </a:path>
              </a:pathLst>
            </a:custGeom>
            <a:ln w="14939">
              <a:solidFill>
                <a:srgbClr val="000000"/>
              </a:solidFill>
            </a:ln>
          </p:spPr>
          <p:txBody>
            <a:bodyPr wrap="square" lIns="0" tIns="0" rIns="0" bIns="0" rtlCol="0"/>
            <a:lstStyle/>
            <a:p>
              <a:endParaRPr/>
            </a:p>
          </p:txBody>
        </p:sp>
        <p:sp>
          <p:nvSpPr>
            <p:cNvPr id="38" name="object 38"/>
            <p:cNvSpPr/>
            <p:nvPr/>
          </p:nvSpPr>
          <p:spPr>
            <a:xfrm>
              <a:off x="5698037" y="4696199"/>
              <a:ext cx="102226" cy="68723"/>
            </a:xfrm>
            <a:prstGeom prst="rect">
              <a:avLst/>
            </a:prstGeom>
            <a:blipFill>
              <a:blip r:embed="rId26" cstate="print"/>
              <a:stretch>
                <a:fillRect/>
              </a:stretch>
            </a:blipFill>
          </p:spPr>
          <p:txBody>
            <a:bodyPr wrap="square" lIns="0" tIns="0" rIns="0" bIns="0" rtlCol="0"/>
            <a:lstStyle/>
            <a:p>
              <a:endParaRPr/>
            </a:p>
          </p:txBody>
        </p:sp>
        <p:sp>
          <p:nvSpPr>
            <p:cNvPr id="39" name="object 39"/>
            <p:cNvSpPr/>
            <p:nvPr/>
          </p:nvSpPr>
          <p:spPr>
            <a:xfrm>
              <a:off x="5698037" y="4602078"/>
              <a:ext cx="106012" cy="71711"/>
            </a:xfrm>
            <a:prstGeom prst="rect">
              <a:avLst/>
            </a:prstGeom>
            <a:blipFill>
              <a:blip r:embed="rId27" cstate="print"/>
              <a:stretch>
                <a:fillRect/>
              </a:stretch>
            </a:blipFill>
          </p:spPr>
          <p:txBody>
            <a:bodyPr wrap="square" lIns="0" tIns="0" rIns="0" bIns="0" rtlCol="0"/>
            <a:lstStyle/>
            <a:p>
              <a:endParaRPr/>
            </a:p>
          </p:txBody>
        </p:sp>
        <p:sp>
          <p:nvSpPr>
            <p:cNvPr id="40" name="object 40"/>
            <p:cNvSpPr/>
            <p:nvPr/>
          </p:nvSpPr>
          <p:spPr>
            <a:xfrm>
              <a:off x="6110729" y="4802292"/>
              <a:ext cx="20955" cy="18415"/>
            </a:xfrm>
            <a:custGeom>
              <a:avLst/>
              <a:gdLst/>
              <a:ahLst/>
              <a:cxnLst/>
              <a:rect l="l" t="t" r="r" b="b"/>
              <a:pathLst>
                <a:path w="20954" h="18414">
                  <a:moveTo>
                    <a:pt x="20950" y="0"/>
                  </a:moveTo>
                  <a:lnTo>
                    <a:pt x="0" y="0"/>
                  </a:lnTo>
                  <a:lnTo>
                    <a:pt x="0" y="17927"/>
                  </a:lnTo>
                  <a:lnTo>
                    <a:pt x="20950" y="17927"/>
                  </a:lnTo>
                  <a:lnTo>
                    <a:pt x="20950" y="0"/>
                  </a:lnTo>
                  <a:close/>
                </a:path>
              </a:pathLst>
            </a:custGeom>
            <a:solidFill>
              <a:srgbClr val="000000"/>
            </a:solidFill>
          </p:spPr>
          <p:txBody>
            <a:bodyPr wrap="square" lIns="0" tIns="0" rIns="0" bIns="0" rtlCol="0"/>
            <a:lstStyle/>
            <a:p>
              <a:endParaRPr/>
            </a:p>
          </p:txBody>
        </p:sp>
        <p:sp>
          <p:nvSpPr>
            <p:cNvPr id="41" name="object 41"/>
            <p:cNvSpPr/>
            <p:nvPr/>
          </p:nvSpPr>
          <p:spPr>
            <a:xfrm>
              <a:off x="6154396" y="4811255"/>
              <a:ext cx="102235" cy="0"/>
            </a:xfrm>
            <a:custGeom>
              <a:avLst/>
              <a:gdLst/>
              <a:ahLst/>
              <a:cxnLst/>
              <a:rect l="l" t="t" r="r" b="b"/>
              <a:pathLst>
                <a:path w="102235">
                  <a:moveTo>
                    <a:pt x="0" y="0"/>
                  </a:moveTo>
                  <a:lnTo>
                    <a:pt x="102226" y="0"/>
                  </a:lnTo>
                </a:path>
              </a:pathLst>
            </a:custGeom>
            <a:ln w="14939">
              <a:solidFill>
                <a:srgbClr val="000000"/>
              </a:solidFill>
            </a:ln>
          </p:spPr>
          <p:txBody>
            <a:bodyPr wrap="square" lIns="0" tIns="0" rIns="0" bIns="0" rtlCol="0"/>
            <a:lstStyle/>
            <a:p>
              <a:endParaRPr/>
            </a:p>
          </p:txBody>
        </p:sp>
        <p:sp>
          <p:nvSpPr>
            <p:cNvPr id="42" name="object 42"/>
            <p:cNvSpPr/>
            <p:nvPr/>
          </p:nvSpPr>
          <p:spPr>
            <a:xfrm>
              <a:off x="6154396" y="4705163"/>
              <a:ext cx="141855" cy="74718"/>
            </a:xfrm>
            <a:prstGeom prst="rect">
              <a:avLst/>
            </a:prstGeom>
            <a:blipFill>
              <a:blip r:embed="rId28" cstate="print"/>
              <a:stretch>
                <a:fillRect/>
              </a:stretch>
            </a:blipFill>
          </p:spPr>
          <p:txBody>
            <a:bodyPr wrap="square" lIns="0" tIns="0" rIns="0" bIns="0" rtlCol="0"/>
            <a:lstStyle/>
            <a:p>
              <a:endParaRPr/>
            </a:p>
          </p:txBody>
        </p:sp>
        <p:sp>
          <p:nvSpPr>
            <p:cNvPr id="43" name="object 43"/>
            <p:cNvSpPr/>
            <p:nvPr/>
          </p:nvSpPr>
          <p:spPr>
            <a:xfrm>
              <a:off x="6152377" y="4606461"/>
              <a:ext cx="104245" cy="70316"/>
            </a:xfrm>
            <a:prstGeom prst="rect">
              <a:avLst/>
            </a:prstGeom>
            <a:blipFill>
              <a:blip r:embed="rId29" cstate="print"/>
              <a:stretch>
                <a:fillRect/>
              </a:stretch>
            </a:blipFill>
          </p:spPr>
          <p:txBody>
            <a:bodyPr wrap="square" lIns="0" tIns="0" rIns="0" bIns="0" rtlCol="0"/>
            <a:lstStyle/>
            <a:p>
              <a:endParaRPr/>
            </a:p>
          </p:txBody>
        </p:sp>
        <p:sp>
          <p:nvSpPr>
            <p:cNvPr id="44" name="object 44"/>
            <p:cNvSpPr/>
            <p:nvPr/>
          </p:nvSpPr>
          <p:spPr>
            <a:xfrm>
              <a:off x="6110729" y="4606461"/>
              <a:ext cx="412692" cy="1637801"/>
            </a:xfrm>
            <a:prstGeom prst="rect">
              <a:avLst/>
            </a:prstGeom>
            <a:blipFill>
              <a:blip r:embed="rId30" cstate="print"/>
              <a:stretch>
                <a:fillRect/>
              </a:stretch>
            </a:blipFill>
          </p:spPr>
          <p:txBody>
            <a:bodyPr wrap="square" lIns="0" tIns="0" rIns="0" bIns="0" rtlCol="0"/>
            <a:lstStyle/>
            <a:p>
              <a:endParaRPr/>
            </a:p>
          </p:txBody>
        </p:sp>
        <p:sp>
          <p:nvSpPr>
            <p:cNvPr id="45" name="object 45"/>
            <p:cNvSpPr/>
            <p:nvPr/>
          </p:nvSpPr>
          <p:spPr>
            <a:xfrm>
              <a:off x="6790472" y="6378740"/>
              <a:ext cx="151446" cy="98630"/>
            </a:xfrm>
            <a:prstGeom prst="rect">
              <a:avLst/>
            </a:prstGeom>
            <a:blipFill>
              <a:blip r:embed="rId31" cstate="print"/>
              <a:stretch>
                <a:fillRect/>
              </a:stretch>
            </a:blipFill>
          </p:spPr>
          <p:txBody>
            <a:bodyPr wrap="square" lIns="0" tIns="0" rIns="0" bIns="0" rtlCol="0"/>
            <a:lstStyle/>
            <a:p>
              <a:endParaRPr/>
            </a:p>
          </p:txBody>
        </p:sp>
        <p:sp>
          <p:nvSpPr>
            <p:cNvPr id="46" name="object 46"/>
            <p:cNvSpPr/>
            <p:nvPr/>
          </p:nvSpPr>
          <p:spPr>
            <a:xfrm>
              <a:off x="6809402" y="6218864"/>
              <a:ext cx="132515" cy="137466"/>
            </a:xfrm>
            <a:prstGeom prst="rect">
              <a:avLst/>
            </a:prstGeom>
            <a:blipFill>
              <a:blip r:embed="rId32" cstate="print"/>
              <a:stretch>
                <a:fillRect/>
              </a:stretch>
            </a:blipFill>
          </p:spPr>
          <p:txBody>
            <a:bodyPr wrap="square" lIns="0" tIns="0" rIns="0" bIns="0" rtlCol="0"/>
            <a:lstStyle/>
            <a:p>
              <a:endParaRPr/>
            </a:p>
          </p:txBody>
        </p:sp>
        <p:sp>
          <p:nvSpPr>
            <p:cNvPr id="47" name="object 47"/>
            <p:cNvSpPr/>
            <p:nvPr/>
          </p:nvSpPr>
          <p:spPr>
            <a:xfrm>
              <a:off x="6834139" y="6035065"/>
              <a:ext cx="106012" cy="127008"/>
            </a:xfrm>
            <a:prstGeom prst="rect">
              <a:avLst/>
            </a:prstGeom>
            <a:blipFill>
              <a:blip r:embed="rId33" cstate="print"/>
              <a:stretch>
                <a:fillRect/>
              </a:stretch>
            </a:blipFill>
          </p:spPr>
          <p:txBody>
            <a:bodyPr wrap="square" lIns="0" tIns="0" rIns="0" bIns="0" rtlCol="0"/>
            <a:lstStyle/>
            <a:p>
              <a:endParaRPr/>
            </a:p>
          </p:txBody>
        </p:sp>
        <p:sp>
          <p:nvSpPr>
            <p:cNvPr id="48" name="object 48"/>
            <p:cNvSpPr/>
            <p:nvPr/>
          </p:nvSpPr>
          <p:spPr>
            <a:xfrm>
              <a:off x="6834139" y="5893117"/>
              <a:ext cx="103993" cy="121032"/>
            </a:xfrm>
            <a:prstGeom prst="rect">
              <a:avLst/>
            </a:prstGeom>
            <a:blipFill>
              <a:blip r:embed="rId34" cstate="print"/>
              <a:stretch>
                <a:fillRect/>
              </a:stretch>
            </a:blipFill>
          </p:spPr>
          <p:txBody>
            <a:bodyPr wrap="square" lIns="0" tIns="0" rIns="0" bIns="0" rtlCol="0"/>
            <a:lstStyle/>
            <a:p>
              <a:endParaRPr/>
            </a:p>
          </p:txBody>
        </p:sp>
        <p:sp>
          <p:nvSpPr>
            <p:cNvPr id="49" name="object 49"/>
            <p:cNvSpPr/>
            <p:nvPr/>
          </p:nvSpPr>
          <p:spPr>
            <a:xfrm>
              <a:off x="6834139" y="5801964"/>
              <a:ext cx="107779" cy="67229"/>
            </a:xfrm>
            <a:prstGeom prst="rect">
              <a:avLst/>
            </a:prstGeom>
            <a:blipFill>
              <a:blip r:embed="rId35" cstate="print"/>
              <a:stretch>
                <a:fillRect/>
              </a:stretch>
            </a:blipFill>
          </p:spPr>
          <p:txBody>
            <a:bodyPr wrap="square" lIns="0" tIns="0" rIns="0" bIns="0" rtlCol="0"/>
            <a:lstStyle/>
            <a:p>
              <a:endParaRPr/>
            </a:p>
          </p:txBody>
        </p:sp>
        <p:sp>
          <p:nvSpPr>
            <p:cNvPr id="50" name="object 50"/>
            <p:cNvSpPr/>
            <p:nvPr/>
          </p:nvSpPr>
          <p:spPr>
            <a:xfrm>
              <a:off x="6837925" y="5767583"/>
              <a:ext cx="100330" cy="0"/>
            </a:xfrm>
            <a:custGeom>
              <a:avLst/>
              <a:gdLst/>
              <a:ahLst/>
              <a:cxnLst/>
              <a:rect l="l" t="t" r="r" b="b"/>
              <a:pathLst>
                <a:path w="100329">
                  <a:moveTo>
                    <a:pt x="0" y="0"/>
                  </a:moveTo>
                  <a:lnTo>
                    <a:pt x="100207" y="0"/>
                  </a:lnTo>
                </a:path>
              </a:pathLst>
            </a:custGeom>
            <a:ln w="14939">
              <a:solidFill>
                <a:srgbClr val="000000"/>
              </a:solidFill>
            </a:ln>
          </p:spPr>
          <p:txBody>
            <a:bodyPr wrap="square" lIns="0" tIns="0" rIns="0" bIns="0" rtlCol="0"/>
            <a:lstStyle/>
            <a:p>
              <a:endParaRPr/>
            </a:p>
          </p:txBody>
        </p:sp>
        <p:sp>
          <p:nvSpPr>
            <p:cNvPr id="51" name="object 51"/>
            <p:cNvSpPr/>
            <p:nvPr/>
          </p:nvSpPr>
          <p:spPr>
            <a:xfrm>
              <a:off x="6792491" y="5722763"/>
              <a:ext cx="146050" cy="0"/>
            </a:xfrm>
            <a:custGeom>
              <a:avLst/>
              <a:gdLst/>
              <a:ahLst/>
              <a:cxnLst/>
              <a:rect l="l" t="t" r="r" b="b"/>
              <a:pathLst>
                <a:path w="146050">
                  <a:moveTo>
                    <a:pt x="0" y="0"/>
                  </a:moveTo>
                  <a:lnTo>
                    <a:pt x="145641" y="0"/>
                  </a:lnTo>
                </a:path>
              </a:pathLst>
            </a:custGeom>
            <a:ln w="14939">
              <a:solidFill>
                <a:srgbClr val="000000"/>
              </a:solidFill>
            </a:ln>
          </p:spPr>
          <p:txBody>
            <a:bodyPr wrap="square" lIns="0" tIns="0" rIns="0" bIns="0" rtlCol="0"/>
            <a:lstStyle/>
            <a:p>
              <a:endParaRPr/>
            </a:p>
          </p:txBody>
        </p:sp>
        <p:sp>
          <p:nvSpPr>
            <p:cNvPr id="52" name="object 52"/>
            <p:cNvSpPr/>
            <p:nvPr/>
          </p:nvSpPr>
          <p:spPr>
            <a:xfrm>
              <a:off x="6834139" y="5628623"/>
              <a:ext cx="106012" cy="64261"/>
            </a:xfrm>
            <a:prstGeom prst="rect">
              <a:avLst/>
            </a:prstGeom>
            <a:blipFill>
              <a:blip r:embed="rId36" cstate="print"/>
              <a:stretch>
                <a:fillRect/>
              </a:stretch>
            </a:blipFill>
          </p:spPr>
          <p:txBody>
            <a:bodyPr wrap="square" lIns="0" tIns="0" rIns="0" bIns="0" rtlCol="0"/>
            <a:lstStyle/>
            <a:p>
              <a:endParaRPr/>
            </a:p>
          </p:txBody>
        </p:sp>
        <p:sp>
          <p:nvSpPr>
            <p:cNvPr id="53" name="object 53"/>
            <p:cNvSpPr/>
            <p:nvPr/>
          </p:nvSpPr>
          <p:spPr>
            <a:xfrm>
              <a:off x="6790472" y="5373092"/>
              <a:ext cx="151446" cy="200233"/>
            </a:xfrm>
            <a:prstGeom prst="rect">
              <a:avLst/>
            </a:prstGeom>
            <a:blipFill>
              <a:blip r:embed="rId37" cstate="print"/>
              <a:stretch>
                <a:fillRect/>
              </a:stretch>
            </a:blipFill>
          </p:spPr>
          <p:txBody>
            <a:bodyPr wrap="square" lIns="0" tIns="0" rIns="0" bIns="0" rtlCol="0"/>
            <a:lstStyle/>
            <a:p>
              <a:endParaRPr/>
            </a:p>
          </p:txBody>
        </p:sp>
        <p:sp>
          <p:nvSpPr>
            <p:cNvPr id="54" name="object 54"/>
            <p:cNvSpPr/>
            <p:nvPr/>
          </p:nvSpPr>
          <p:spPr>
            <a:xfrm>
              <a:off x="6834139" y="5228156"/>
              <a:ext cx="103993" cy="122526"/>
            </a:xfrm>
            <a:prstGeom prst="rect">
              <a:avLst/>
            </a:prstGeom>
            <a:blipFill>
              <a:blip r:embed="rId38" cstate="print"/>
              <a:stretch>
                <a:fillRect/>
              </a:stretch>
            </a:blipFill>
          </p:spPr>
          <p:txBody>
            <a:bodyPr wrap="square" lIns="0" tIns="0" rIns="0" bIns="0" rtlCol="0"/>
            <a:lstStyle/>
            <a:p>
              <a:endParaRPr/>
            </a:p>
          </p:txBody>
        </p:sp>
        <p:sp>
          <p:nvSpPr>
            <p:cNvPr id="55" name="object 55"/>
            <p:cNvSpPr/>
            <p:nvPr/>
          </p:nvSpPr>
          <p:spPr>
            <a:xfrm>
              <a:off x="7061309" y="6061957"/>
              <a:ext cx="141855" cy="171847"/>
            </a:xfrm>
            <a:prstGeom prst="rect">
              <a:avLst/>
            </a:prstGeom>
            <a:blipFill>
              <a:blip r:embed="rId39" cstate="print"/>
              <a:stretch>
                <a:fillRect/>
              </a:stretch>
            </a:blipFill>
          </p:spPr>
          <p:txBody>
            <a:bodyPr wrap="square" lIns="0" tIns="0" rIns="0" bIns="0" rtlCol="0"/>
            <a:lstStyle/>
            <a:p>
              <a:endParaRPr/>
            </a:p>
          </p:txBody>
        </p:sp>
        <p:sp>
          <p:nvSpPr>
            <p:cNvPr id="56" name="object 56"/>
            <p:cNvSpPr/>
            <p:nvPr/>
          </p:nvSpPr>
          <p:spPr>
            <a:xfrm>
              <a:off x="7019661" y="6029836"/>
              <a:ext cx="146050" cy="0"/>
            </a:xfrm>
            <a:custGeom>
              <a:avLst/>
              <a:gdLst/>
              <a:ahLst/>
              <a:cxnLst/>
              <a:rect l="l" t="t" r="r" b="b"/>
              <a:pathLst>
                <a:path w="146050">
                  <a:moveTo>
                    <a:pt x="0" y="0"/>
                  </a:moveTo>
                  <a:lnTo>
                    <a:pt x="145641" y="0"/>
                  </a:lnTo>
                </a:path>
              </a:pathLst>
            </a:custGeom>
            <a:ln w="13445">
              <a:solidFill>
                <a:srgbClr val="000000"/>
              </a:solidFill>
            </a:ln>
          </p:spPr>
          <p:txBody>
            <a:bodyPr wrap="square" lIns="0" tIns="0" rIns="0" bIns="0" rtlCol="0"/>
            <a:lstStyle/>
            <a:p>
              <a:endParaRPr/>
            </a:p>
          </p:txBody>
        </p:sp>
        <p:sp>
          <p:nvSpPr>
            <p:cNvPr id="57" name="object 57"/>
            <p:cNvSpPr/>
            <p:nvPr/>
          </p:nvSpPr>
          <p:spPr>
            <a:xfrm>
              <a:off x="7021428" y="5879651"/>
              <a:ext cx="145893" cy="115076"/>
            </a:xfrm>
            <a:prstGeom prst="rect">
              <a:avLst/>
            </a:prstGeom>
            <a:blipFill>
              <a:blip r:embed="rId40" cstate="print"/>
              <a:stretch>
                <a:fillRect/>
              </a:stretch>
            </a:blipFill>
          </p:spPr>
          <p:txBody>
            <a:bodyPr wrap="square" lIns="0" tIns="0" rIns="0" bIns="0" rtlCol="0"/>
            <a:lstStyle/>
            <a:p>
              <a:endParaRPr/>
            </a:p>
          </p:txBody>
        </p:sp>
        <p:sp>
          <p:nvSpPr>
            <p:cNvPr id="58" name="object 58"/>
            <p:cNvSpPr/>
            <p:nvPr/>
          </p:nvSpPr>
          <p:spPr>
            <a:xfrm>
              <a:off x="7061309" y="5709317"/>
              <a:ext cx="107779" cy="149418"/>
            </a:xfrm>
            <a:prstGeom prst="rect">
              <a:avLst/>
            </a:prstGeom>
            <a:blipFill>
              <a:blip r:embed="rId41" cstate="print"/>
              <a:stretch>
                <a:fillRect/>
              </a:stretch>
            </a:blipFill>
          </p:spPr>
          <p:txBody>
            <a:bodyPr wrap="square" lIns="0" tIns="0" rIns="0" bIns="0" rtlCol="0"/>
            <a:lstStyle/>
            <a:p>
              <a:endParaRPr/>
            </a:p>
          </p:txBody>
        </p:sp>
        <p:sp>
          <p:nvSpPr>
            <p:cNvPr id="59" name="object 59"/>
            <p:cNvSpPr/>
            <p:nvPr/>
          </p:nvSpPr>
          <p:spPr>
            <a:xfrm>
              <a:off x="6794258" y="4591521"/>
              <a:ext cx="410925" cy="1008716"/>
            </a:xfrm>
            <a:prstGeom prst="rect">
              <a:avLst/>
            </a:prstGeom>
            <a:blipFill>
              <a:blip r:embed="rId42" cstate="print"/>
              <a:stretch>
                <a:fillRect/>
              </a:stretch>
            </a:blipFill>
          </p:spPr>
          <p:txBody>
            <a:bodyPr wrap="square" lIns="0" tIns="0" rIns="0" bIns="0" rtlCol="0"/>
            <a:lstStyle/>
            <a:p>
              <a:endParaRPr/>
            </a:p>
          </p:txBody>
        </p:sp>
        <p:sp>
          <p:nvSpPr>
            <p:cNvPr id="60" name="object 60"/>
            <p:cNvSpPr/>
            <p:nvPr/>
          </p:nvSpPr>
          <p:spPr>
            <a:xfrm>
              <a:off x="7019661" y="5674946"/>
              <a:ext cx="146050" cy="0"/>
            </a:xfrm>
            <a:custGeom>
              <a:avLst/>
              <a:gdLst/>
              <a:ahLst/>
              <a:cxnLst/>
              <a:rect l="l" t="t" r="r" b="b"/>
              <a:pathLst>
                <a:path w="146050">
                  <a:moveTo>
                    <a:pt x="0" y="0"/>
                  </a:moveTo>
                  <a:lnTo>
                    <a:pt x="145641" y="0"/>
                  </a:lnTo>
                </a:path>
              </a:pathLst>
            </a:custGeom>
            <a:ln w="14959">
              <a:solidFill>
                <a:srgbClr val="000000"/>
              </a:solidFill>
            </a:ln>
          </p:spPr>
          <p:txBody>
            <a:bodyPr wrap="square" lIns="0" tIns="0" rIns="0" bIns="0" rtlCol="0"/>
            <a:lstStyle/>
            <a:p>
              <a:endParaRPr/>
            </a:p>
          </p:txBody>
        </p:sp>
        <p:sp>
          <p:nvSpPr>
            <p:cNvPr id="61" name="object 61"/>
            <p:cNvSpPr/>
            <p:nvPr/>
          </p:nvSpPr>
          <p:spPr>
            <a:xfrm>
              <a:off x="7481611" y="5636092"/>
              <a:ext cx="149642" cy="98622"/>
            </a:xfrm>
            <a:prstGeom prst="rect">
              <a:avLst/>
            </a:prstGeom>
            <a:blipFill>
              <a:blip r:embed="rId43" cstate="print"/>
              <a:stretch>
                <a:fillRect/>
              </a:stretch>
            </a:blipFill>
          </p:spPr>
          <p:txBody>
            <a:bodyPr wrap="square" lIns="0" tIns="0" rIns="0" bIns="0" rtlCol="0"/>
            <a:lstStyle/>
            <a:p>
              <a:endParaRPr/>
            </a:p>
          </p:txBody>
        </p:sp>
        <p:sp>
          <p:nvSpPr>
            <p:cNvPr id="62" name="object 62"/>
            <p:cNvSpPr/>
            <p:nvPr/>
          </p:nvSpPr>
          <p:spPr>
            <a:xfrm>
              <a:off x="7525240" y="5363825"/>
              <a:ext cx="106012" cy="248363"/>
            </a:xfrm>
            <a:prstGeom prst="rect">
              <a:avLst/>
            </a:prstGeom>
            <a:blipFill>
              <a:blip r:embed="rId44" cstate="print"/>
              <a:stretch>
                <a:fillRect/>
              </a:stretch>
            </a:blipFill>
          </p:spPr>
          <p:txBody>
            <a:bodyPr wrap="square" lIns="0" tIns="0" rIns="0" bIns="0" rtlCol="0"/>
            <a:lstStyle/>
            <a:p>
              <a:endParaRPr/>
            </a:p>
          </p:txBody>
        </p:sp>
        <p:sp>
          <p:nvSpPr>
            <p:cNvPr id="63" name="object 63"/>
            <p:cNvSpPr/>
            <p:nvPr/>
          </p:nvSpPr>
          <p:spPr>
            <a:xfrm>
              <a:off x="7525240" y="5175867"/>
              <a:ext cx="103993" cy="121032"/>
            </a:xfrm>
            <a:prstGeom prst="rect">
              <a:avLst/>
            </a:prstGeom>
            <a:blipFill>
              <a:blip r:embed="rId45" cstate="print"/>
              <a:stretch>
                <a:fillRect/>
              </a:stretch>
            </a:blipFill>
          </p:spPr>
          <p:txBody>
            <a:bodyPr wrap="square" lIns="0" tIns="0" rIns="0" bIns="0" rtlCol="0"/>
            <a:lstStyle/>
            <a:p>
              <a:endParaRPr/>
            </a:p>
          </p:txBody>
        </p:sp>
        <p:sp>
          <p:nvSpPr>
            <p:cNvPr id="64" name="object 64"/>
            <p:cNvSpPr/>
            <p:nvPr/>
          </p:nvSpPr>
          <p:spPr>
            <a:xfrm>
              <a:off x="7525240" y="5072762"/>
              <a:ext cx="107779" cy="79180"/>
            </a:xfrm>
            <a:prstGeom prst="rect">
              <a:avLst/>
            </a:prstGeom>
            <a:blipFill>
              <a:blip r:embed="rId46" cstate="print"/>
              <a:stretch>
                <a:fillRect/>
              </a:stretch>
            </a:blipFill>
          </p:spPr>
          <p:txBody>
            <a:bodyPr wrap="square" lIns="0" tIns="0" rIns="0" bIns="0" rtlCol="0"/>
            <a:lstStyle/>
            <a:p>
              <a:endParaRPr/>
            </a:p>
          </p:txBody>
        </p:sp>
        <p:sp>
          <p:nvSpPr>
            <p:cNvPr id="65" name="object 65"/>
            <p:cNvSpPr/>
            <p:nvPr/>
          </p:nvSpPr>
          <p:spPr>
            <a:xfrm>
              <a:off x="7525240" y="4978621"/>
              <a:ext cx="103993" cy="70217"/>
            </a:xfrm>
            <a:prstGeom prst="rect">
              <a:avLst/>
            </a:prstGeom>
            <a:blipFill>
              <a:blip r:embed="rId47" cstate="print"/>
              <a:stretch>
                <a:fillRect/>
              </a:stretch>
            </a:blipFill>
          </p:spPr>
          <p:txBody>
            <a:bodyPr wrap="square" lIns="0" tIns="0" rIns="0" bIns="0" rtlCol="0"/>
            <a:lstStyle/>
            <a:p>
              <a:endParaRPr/>
            </a:p>
          </p:txBody>
        </p:sp>
        <p:sp>
          <p:nvSpPr>
            <p:cNvPr id="66" name="object 66"/>
            <p:cNvSpPr/>
            <p:nvPr/>
          </p:nvSpPr>
          <p:spPr>
            <a:xfrm>
              <a:off x="7525240" y="4791834"/>
              <a:ext cx="141855" cy="165851"/>
            </a:xfrm>
            <a:prstGeom prst="rect">
              <a:avLst/>
            </a:prstGeom>
            <a:blipFill>
              <a:blip r:embed="rId48" cstate="print"/>
              <a:stretch>
                <a:fillRect/>
              </a:stretch>
            </a:blipFill>
          </p:spPr>
          <p:txBody>
            <a:bodyPr wrap="square" lIns="0" tIns="0" rIns="0" bIns="0" rtlCol="0"/>
            <a:lstStyle/>
            <a:p>
              <a:endParaRPr/>
            </a:p>
          </p:txBody>
        </p:sp>
        <p:sp>
          <p:nvSpPr>
            <p:cNvPr id="67" name="object 67"/>
            <p:cNvSpPr/>
            <p:nvPr/>
          </p:nvSpPr>
          <p:spPr>
            <a:xfrm>
              <a:off x="7500504" y="4603473"/>
              <a:ext cx="132515" cy="139039"/>
            </a:xfrm>
            <a:prstGeom prst="rect">
              <a:avLst/>
            </a:prstGeom>
            <a:blipFill>
              <a:blip r:embed="rId49" cstate="print"/>
              <a:stretch>
                <a:fillRect/>
              </a:stretch>
            </a:blipFill>
          </p:spPr>
          <p:txBody>
            <a:bodyPr wrap="square" lIns="0" tIns="0" rIns="0" bIns="0" rtlCol="0"/>
            <a:lstStyle/>
            <a:p>
              <a:endParaRPr/>
            </a:p>
          </p:txBody>
        </p:sp>
        <p:sp>
          <p:nvSpPr>
            <p:cNvPr id="68" name="object 68"/>
            <p:cNvSpPr/>
            <p:nvPr/>
          </p:nvSpPr>
          <p:spPr>
            <a:xfrm>
              <a:off x="7710763" y="5760113"/>
              <a:ext cx="145641" cy="68743"/>
            </a:xfrm>
            <a:prstGeom prst="rect">
              <a:avLst/>
            </a:prstGeom>
            <a:blipFill>
              <a:blip r:embed="rId50" cstate="print"/>
              <a:stretch>
                <a:fillRect/>
              </a:stretch>
            </a:blipFill>
          </p:spPr>
          <p:txBody>
            <a:bodyPr wrap="square" lIns="0" tIns="0" rIns="0" bIns="0" rtlCol="0"/>
            <a:lstStyle/>
            <a:p>
              <a:endParaRPr/>
            </a:p>
          </p:txBody>
        </p:sp>
        <p:sp>
          <p:nvSpPr>
            <p:cNvPr id="69" name="object 69"/>
            <p:cNvSpPr/>
            <p:nvPr/>
          </p:nvSpPr>
          <p:spPr>
            <a:xfrm>
              <a:off x="7752411" y="5664478"/>
              <a:ext cx="106012" cy="71731"/>
            </a:xfrm>
            <a:prstGeom prst="rect">
              <a:avLst/>
            </a:prstGeom>
            <a:blipFill>
              <a:blip r:embed="rId51" cstate="print"/>
              <a:stretch>
                <a:fillRect/>
              </a:stretch>
            </a:blipFill>
          </p:spPr>
          <p:txBody>
            <a:bodyPr wrap="square" lIns="0" tIns="0" rIns="0" bIns="0" rtlCol="0"/>
            <a:lstStyle/>
            <a:p>
              <a:endParaRPr/>
            </a:p>
          </p:txBody>
        </p:sp>
        <p:sp>
          <p:nvSpPr>
            <p:cNvPr id="70" name="object 70"/>
            <p:cNvSpPr/>
            <p:nvPr/>
          </p:nvSpPr>
          <p:spPr>
            <a:xfrm>
              <a:off x="7710763" y="5634598"/>
              <a:ext cx="146050" cy="0"/>
            </a:xfrm>
            <a:custGeom>
              <a:avLst/>
              <a:gdLst/>
              <a:ahLst/>
              <a:cxnLst/>
              <a:rect l="l" t="t" r="r" b="b"/>
              <a:pathLst>
                <a:path w="146050">
                  <a:moveTo>
                    <a:pt x="0" y="0"/>
                  </a:moveTo>
                  <a:lnTo>
                    <a:pt x="145641" y="0"/>
                  </a:lnTo>
                </a:path>
              </a:pathLst>
            </a:custGeom>
            <a:ln w="14939">
              <a:solidFill>
                <a:srgbClr val="000000"/>
              </a:solidFill>
            </a:ln>
          </p:spPr>
          <p:txBody>
            <a:bodyPr wrap="square" lIns="0" tIns="0" rIns="0" bIns="0" rtlCol="0"/>
            <a:lstStyle/>
            <a:p>
              <a:endParaRPr/>
            </a:p>
          </p:txBody>
        </p:sp>
        <p:sp>
          <p:nvSpPr>
            <p:cNvPr id="71" name="object 71"/>
            <p:cNvSpPr/>
            <p:nvPr/>
          </p:nvSpPr>
          <p:spPr>
            <a:xfrm>
              <a:off x="7754177" y="5522530"/>
              <a:ext cx="140088" cy="76212"/>
            </a:xfrm>
            <a:prstGeom prst="rect">
              <a:avLst/>
            </a:prstGeom>
            <a:blipFill>
              <a:blip r:embed="rId52" cstate="print"/>
              <a:stretch>
                <a:fillRect/>
              </a:stretch>
            </a:blipFill>
          </p:spPr>
          <p:txBody>
            <a:bodyPr wrap="square" lIns="0" tIns="0" rIns="0" bIns="0" rtlCol="0"/>
            <a:lstStyle/>
            <a:p>
              <a:endParaRPr/>
            </a:p>
          </p:txBody>
        </p:sp>
        <p:sp>
          <p:nvSpPr>
            <p:cNvPr id="72" name="object 72"/>
            <p:cNvSpPr/>
            <p:nvPr/>
          </p:nvSpPr>
          <p:spPr>
            <a:xfrm>
              <a:off x="7752459" y="5394028"/>
              <a:ext cx="105964" cy="67229"/>
            </a:xfrm>
            <a:prstGeom prst="rect">
              <a:avLst/>
            </a:prstGeom>
            <a:blipFill>
              <a:blip r:embed="rId53" cstate="print"/>
              <a:stretch>
                <a:fillRect/>
              </a:stretch>
            </a:blipFill>
          </p:spPr>
          <p:txBody>
            <a:bodyPr wrap="square" lIns="0" tIns="0" rIns="0" bIns="0" rtlCol="0"/>
            <a:lstStyle/>
            <a:p>
              <a:endParaRPr/>
            </a:p>
          </p:txBody>
        </p:sp>
        <p:sp>
          <p:nvSpPr>
            <p:cNvPr id="73" name="object 73"/>
            <p:cNvSpPr/>
            <p:nvPr/>
          </p:nvSpPr>
          <p:spPr>
            <a:xfrm>
              <a:off x="7752411" y="5181843"/>
              <a:ext cx="106012" cy="147924"/>
            </a:xfrm>
            <a:prstGeom prst="rect">
              <a:avLst/>
            </a:prstGeom>
            <a:blipFill>
              <a:blip r:embed="rId54" cstate="print"/>
              <a:stretch>
                <a:fillRect/>
              </a:stretch>
            </a:blipFill>
          </p:spPr>
          <p:txBody>
            <a:bodyPr wrap="square" lIns="0" tIns="0" rIns="0" bIns="0" rtlCol="0"/>
            <a:lstStyle/>
            <a:p>
              <a:endParaRPr/>
            </a:p>
          </p:txBody>
        </p:sp>
        <p:sp>
          <p:nvSpPr>
            <p:cNvPr id="74" name="object 74"/>
            <p:cNvSpPr/>
            <p:nvPr/>
          </p:nvSpPr>
          <p:spPr>
            <a:xfrm>
              <a:off x="7752411" y="5033898"/>
              <a:ext cx="103993" cy="121032"/>
            </a:xfrm>
            <a:prstGeom prst="rect">
              <a:avLst/>
            </a:prstGeom>
            <a:blipFill>
              <a:blip r:embed="rId55" cstate="print"/>
              <a:stretch>
                <a:fillRect/>
              </a:stretch>
            </a:blipFill>
          </p:spPr>
          <p:txBody>
            <a:bodyPr wrap="square" lIns="0" tIns="0" rIns="0" bIns="0" rtlCol="0"/>
            <a:lstStyle/>
            <a:p>
              <a:endParaRPr/>
            </a:p>
          </p:txBody>
        </p:sp>
        <p:sp>
          <p:nvSpPr>
            <p:cNvPr id="75" name="object 75"/>
            <p:cNvSpPr/>
            <p:nvPr/>
          </p:nvSpPr>
          <p:spPr>
            <a:xfrm>
              <a:off x="7752411" y="4845617"/>
              <a:ext cx="141855" cy="159895"/>
            </a:xfrm>
            <a:prstGeom prst="rect">
              <a:avLst/>
            </a:prstGeom>
            <a:blipFill>
              <a:blip r:embed="rId56" cstate="print"/>
              <a:stretch>
                <a:fillRect/>
              </a:stretch>
            </a:blipFill>
          </p:spPr>
          <p:txBody>
            <a:bodyPr wrap="square" lIns="0" tIns="0" rIns="0" bIns="0" rtlCol="0"/>
            <a:lstStyle/>
            <a:p>
              <a:endParaRPr/>
            </a:p>
          </p:txBody>
        </p:sp>
        <p:sp>
          <p:nvSpPr>
            <p:cNvPr id="76" name="object 76"/>
            <p:cNvSpPr/>
            <p:nvPr/>
          </p:nvSpPr>
          <p:spPr>
            <a:xfrm>
              <a:off x="7710763" y="4802292"/>
              <a:ext cx="20955" cy="18415"/>
            </a:xfrm>
            <a:custGeom>
              <a:avLst/>
              <a:gdLst/>
              <a:ahLst/>
              <a:cxnLst/>
              <a:rect l="l" t="t" r="r" b="b"/>
              <a:pathLst>
                <a:path w="20954" h="18414">
                  <a:moveTo>
                    <a:pt x="20697" y="0"/>
                  </a:moveTo>
                  <a:lnTo>
                    <a:pt x="0" y="0"/>
                  </a:lnTo>
                  <a:lnTo>
                    <a:pt x="0" y="17927"/>
                  </a:lnTo>
                  <a:lnTo>
                    <a:pt x="20697" y="17927"/>
                  </a:lnTo>
                  <a:lnTo>
                    <a:pt x="20697" y="0"/>
                  </a:lnTo>
                  <a:close/>
                </a:path>
              </a:pathLst>
            </a:custGeom>
            <a:solidFill>
              <a:srgbClr val="000000"/>
            </a:solidFill>
          </p:spPr>
          <p:txBody>
            <a:bodyPr wrap="square" lIns="0" tIns="0" rIns="0" bIns="0" rtlCol="0"/>
            <a:lstStyle/>
            <a:p>
              <a:endParaRPr/>
            </a:p>
          </p:txBody>
        </p:sp>
        <p:sp>
          <p:nvSpPr>
            <p:cNvPr id="77" name="object 77"/>
            <p:cNvSpPr/>
            <p:nvPr/>
          </p:nvSpPr>
          <p:spPr>
            <a:xfrm>
              <a:off x="7756197" y="4811255"/>
              <a:ext cx="100330" cy="0"/>
            </a:xfrm>
            <a:custGeom>
              <a:avLst/>
              <a:gdLst/>
              <a:ahLst/>
              <a:cxnLst/>
              <a:rect l="l" t="t" r="r" b="b"/>
              <a:pathLst>
                <a:path w="100329">
                  <a:moveTo>
                    <a:pt x="0" y="0"/>
                  </a:moveTo>
                  <a:lnTo>
                    <a:pt x="100207" y="0"/>
                  </a:lnTo>
                </a:path>
              </a:pathLst>
            </a:custGeom>
            <a:ln w="14939">
              <a:solidFill>
                <a:srgbClr val="000000"/>
              </a:solidFill>
            </a:ln>
          </p:spPr>
          <p:txBody>
            <a:bodyPr wrap="square" lIns="0" tIns="0" rIns="0" bIns="0" rtlCol="0"/>
            <a:lstStyle/>
            <a:p>
              <a:endParaRPr/>
            </a:p>
          </p:txBody>
        </p:sp>
        <p:sp>
          <p:nvSpPr>
            <p:cNvPr id="78" name="object 78"/>
            <p:cNvSpPr/>
            <p:nvPr/>
          </p:nvSpPr>
          <p:spPr>
            <a:xfrm>
              <a:off x="7754177" y="4705163"/>
              <a:ext cx="142107" cy="74718"/>
            </a:xfrm>
            <a:prstGeom prst="rect">
              <a:avLst/>
            </a:prstGeom>
            <a:blipFill>
              <a:blip r:embed="rId57" cstate="print"/>
              <a:stretch>
                <a:fillRect/>
              </a:stretch>
            </a:blipFill>
          </p:spPr>
          <p:txBody>
            <a:bodyPr wrap="square" lIns="0" tIns="0" rIns="0" bIns="0" rtlCol="0"/>
            <a:lstStyle/>
            <a:p>
              <a:endParaRPr/>
            </a:p>
          </p:txBody>
        </p:sp>
        <p:sp>
          <p:nvSpPr>
            <p:cNvPr id="79" name="object 79"/>
            <p:cNvSpPr/>
            <p:nvPr/>
          </p:nvSpPr>
          <p:spPr>
            <a:xfrm>
              <a:off x="7752411" y="4606461"/>
              <a:ext cx="103993" cy="70316"/>
            </a:xfrm>
            <a:prstGeom prst="rect">
              <a:avLst/>
            </a:prstGeom>
            <a:blipFill>
              <a:blip r:embed="rId58" cstate="print"/>
              <a:stretch>
                <a:fillRect/>
              </a:stretch>
            </a:blipFill>
          </p:spPr>
          <p:txBody>
            <a:bodyPr wrap="square" lIns="0" tIns="0" rIns="0" bIns="0" rtlCol="0"/>
            <a:lstStyle/>
            <a:p>
              <a:endParaRPr/>
            </a:p>
          </p:txBody>
        </p:sp>
        <p:sp>
          <p:nvSpPr>
            <p:cNvPr id="80" name="object 80"/>
            <p:cNvSpPr/>
            <p:nvPr/>
          </p:nvSpPr>
          <p:spPr>
            <a:xfrm>
              <a:off x="8286260" y="6504267"/>
              <a:ext cx="145893" cy="134485"/>
            </a:xfrm>
            <a:prstGeom prst="rect">
              <a:avLst/>
            </a:prstGeom>
            <a:blipFill>
              <a:blip r:embed="rId59" cstate="print"/>
              <a:stretch>
                <a:fillRect/>
              </a:stretch>
            </a:blipFill>
          </p:spPr>
          <p:txBody>
            <a:bodyPr wrap="square" lIns="0" tIns="0" rIns="0" bIns="0" rtlCol="0"/>
            <a:lstStyle/>
            <a:p>
              <a:endParaRPr/>
            </a:p>
          </p:txBody>
        </p:sp>
        <p:sp>
          <p:nvSpPr>
            <p:cNvPr id="81" name="object 81"/>
            <p:cNvSpPr/>
            <p:nvPr/>
          </p:nvSpPr>
          <p:spPr>
            <a:xfrm>
              <a:off x="8327907" y="6419098"/>
              <a:ext cx="106012" cy="64249"/>
            </a:xfrm>
            <a:prstGeom prst="rect">
              <a:avLst/>
            </a:prstGeom>
            <a:blipFill>
              <a:blip r:embed="rId60" cstate="print"/>
              <a:stretch>
                <a:fillRect/>
              </a:stretch>
            </a:blipFill>
          </p:spPr>
          <p:txBody>
            <a:bodyPr wrap="square" lIns="0" tIns="0" rIns="0" bIns="0" rtlCol="0"/>
            <a:lstStyle/>
            <a:p>
              <a:endParaRPr/>
            </a:p>
          </p:txBody>
        </p:sp>
        <p:sp>
          <p:nvSpPr>
            <p:cNvPr id="82" name="object 82"/>
            <p:cNvSpPr/>
            <p:nvPr/>
          </p:nvSpPr>
          <p:spPr>
            <a:xfrm>
              <a:off x="8286260" y="6141158"/>
              <a:ext cx="147660" cy="257024"/>
            </a:xfrm>
            <a:prstGeom prst="rect">
              <a:avLst/>
            </a:prstGeom>
            <a:blipFill>
              <a:blip r:embed="rId61" cstate="print"/>
              <a:stretch>
                <a:fillRect/>
              </a:stretch>
            </a:blipFill>
          </p:spPr>
          <p:txBody>
            <a:bodyPr wrap="square" lIns="0" tIns="0" rIns="0" bIns="0" rtlCol="0"/>
            <a:lstStyle/>
            <a:p>
              <a:endParaRPr/>
            </a:p>
          </p:txBody>
        </p:sp>
        <p:sp>
          <p:nvSpPr>
            <p:cNvPr id="83" name="object 83"/>
            <p:cNvSpPr/>
            <p:nvPr/>
          </p:nvSpPr>
          <p:spPr>
            <a:xfrm>
              <a:off x="8327907" y="5927478"/>
              <a:ext cx="106012" cy="149418"/>
            </a:xfrm>
            <a:prstGeom prst="rect">
              <a:avLst/>
            </a:prstGeom>
            <a:blipFill>
              <a:blip r:embed="rId62" cstate="print"/>
              <a:stretch>
                <a:fillRect/>
              </a:stretch>
            </a:blipFill>
          </p:spPr>
          <p:txBody>
            <a:bodyPr wrap="square" lIns="0" tIns="0" rIns="0" bIns="0" rtlCol="0"/>
            <a:lstStyle/>
            <a:p>
              <a:endParaRPr/>
            </a:p>
          </p:txBody>
        </p:sp>
        <p:sp>
          <p:nvSpPr>
            <p:cNvPr id="84" name="object 84"/>
            <p:cNvSpPr/>
            <p:nvPr/>
          </p:nvSpPr>
          <p:spPr>
            <a:xfrm>
              <a:off x="8327907" y="5831844"/>
              <a:ext cx="104245" cy="68743"/>
            </a:xfrm>
            <a:prstGeom prst="rect">
              <a:avLst/>
            </a:prstGeom>
            <a:blipFill>
              <a:blip r:embed="rId63" cstate="print"/>
              <a:stretch>
                <a:fillRect/>
              </a:stretch>
            </a:blipFill>
          </p:spPr>
          <p:txBody>
            <a:bodyPr wrap="square" lIns="0" tIns="0" rIns="0" bIns="0" rtlCol="0"/>
            <a:lstStyle/>
            <a:p>
              <a:endParaRPr/>
            </a:p>
          </p:txBody>
        </p:sp>
        <p:sp>
          <p:nvSpPr>
            <p:cNvPr id="85" name="object 85"/>
            <p:cNvSpPr/>
            <p:nvPr/>
          </p:nvSpPr>
          <p:spPr>
            <a:xfrm>
              <a:off x="8286260" y="5733221"/>
              <a:ext cx="147660" cy="76212"/>
            </a:xfrm>
            <a:prstGeom prst="rect">
              <a:avLst/>
            </a:prstGeom>
            <a:blipFill>
              <a:blip r:embed="rId64" cstate="print"/>
              <a:stretch>
                <a:fillRect/>
              </a:stretch>
            </a:blipFill>
          </p:spPr>
          <p:txBody>
            <a:bodyPr wrap="square" lIns="0" tIns="0" rIns="0" bIns="0" rtlCol="0"/>
            <a:lstStyle/>
            <a:p>
              <a:endParaRPr/>
            </a:p>
          </p:txBody>
        </p:sp>
        <p:sp>
          <p:nvSpPr>
            <p:cNvPr id="86" name="object 86"/>
            <p:cNvSpPr/>
            <p:nvPr/>
          </p:nvSpPr>
          <p:spPr>
            <a:xfrm>
              <a:off x="8286260" y="5689896"/>
              <a:ext cx="20955" cy="18415"/>
            </a:xfrm>
            <a:custGeom>
              <a:avLst/>
              <a:gdLst/>
              <a:ahLst/>
              <a:cxnLst/>
              <a:rect l="l" t="t" r="r" b="b"/>
              <a:pathLst>
                <a:path w="20954" h="18414">
                  <a:moveTo>
                    <a:pt x="20950" y="0"/>
                  </a:moveTo>
                  <a:lnTo>
                    <a:pt x="0" y="0"/>
                  </a:lnTo>
                  <a:lnTo>
                    <a:pt x="0" y="17927"/>
                  </a:lnTo>
                  <a:lnTo>
                    <a:pt x="20950" y="17927"/>
                  </a:lnTo>
                  <a:lnTo>
                    <a:pt x="20950" y="0"/>
                  </a:lnTo>
                  <a:close/>
                </a:path>
              </a:pathLst>
            </a:custGeom>
            <a:solidFill>
              <a:srgbClr val="000000"/>
            </a:solidFill>
          </p:spPr>
          <p:txBody>
            <a:bodyPr wrap="square" lIns="0" tIns="0" rIns="0" bIns="0" rtlCol="0"/>
            <a:lstStyle/>
            <a:p>
              <a:endParaRPr/>
            </a:p>
          </p:txBody>
        </p:sp>
        <p:sp>
          <p:nvSpPr>
            <p:cNvPr id="87" name="object 87"/>
            <p:cNvSpPr/>
            <p:nvPr/>
          </p:nvSpPr>
          <p:spPr>
            <a:xfrm>
              <a:off x="8329927" y="5698859"/>
              <a:ext cx="102235" cy="0"/>
            </a:xfrm>
            <a:custGeom>
              <a:avLst/>
              <a:gdLst/>
              <a:ahLst/>
              <a:cxnLst/>
              <a:rect l="l" t="t" r="r" b="b"/>
              <a:pathLst>
                <a:path w="102234">
                  <a:moveTo>
                    <a:pt x="0" y="0"/>
                  </a:moveTo>
                  <a:lnTo>
                    <a:pt x="102226" y="0"/>
                  </a:lnTo>
                </a:path>
              </a:pathLst>
            </a:custGeom>
            <a:ln w="14939">
              <a:solidFill>
                <a:srgbClr val="000000"/>
              </a:solidFill>
            </a:ln>
          </p:spPr>
          <p:txBody>
            <a:bodyPr wrap="square" lIns="0" tIns="0" rIns="0" bIns="0" rtlCol="0"/>
            <a:lstStyle/>
            <a:p>
              <a:endParaRPr/>
            </a:p>
          </p:txBody>
        </p:sp>
        <p:sp>
          <p:nvSpPr>
            <p:cNvPr id="88" name="object 88"/>
            <p:cNvSpPr/>
            <p:nvPr/>
          </p:nvSpPr>
          <p:spPr>
            <a:xfrm>
              <a:off x="8286260" y="5591273"/>
              <a:ext cx="147660" cy="76193"/>
            </a:xfrm>
            <a:prstGeom prst="rect">
              <a:avLst/>
            </a:prstGeom>
            <a:blipFill>
              <a:blip r:embed="rId65" cstate="print"/>
              <a:stretch>
                <a:fillRect/>
              </a:stretch>
            </a:blipFill>
          </p:spPr>
          <p:txBody>
            <a:bodyPr wrap="square" lIns="0" tIns="0" rIns="0" bIns="0" rtlCol="0"/>
            <a:lstStyle/>
            <a:p>
              <a:endParaRPr/>
            </a:p>
          </p:txBody>
        </p:sp>
        <p:sp>
          <p:nvSpPr>
            <p:cNvPr id="89" name="object 89"/>
            <p:cNvSpPr/>
            <p:nvPr/>
          </p:nvSpPr>
          <p:spPr>
            <a:xfrm>
              <a:off x="8303424" y="5356658"/>
              <a:ext cx="130496" cy="213679"/>
            </a:xfrm>
            <a:prstGeom prst="rect">
              <a:avLst/>
            </a:prstGeom>
            <a:blipFill>
              <a:blip r:embed="rId66" cstate="print"/>
              <a:stretch>
                <a:fillRect/>
              </a:stretch>
            </a:blipFill>
          </p:spPr>
          <p:txBody>
            <a:bodyPr wrap="square" lIns="0" tIns="0" rIns="0" bIns="0" rtlCol="0"/>
            <a:lstStyle/>
            <a:p>
              <a:endParaRPr/>
            </a:p>
          </p:txBody>
        </p:sp>
        <p:sp>
          <p:nvSpPr>
            <p:cNvPr id="90" name="object 90"/>
            <p:cNvSpPr/>
            <p:nvPr/>
          </p:nvSpPr>
          <p:spPr>
            <a:xfrm>
              <a:off x="8286260" y="5089196"/>
              <a:ext cx="147660" cy="230112"/>
            </a:xfrm>
            <a:prstGeom prst="rect">
              <a:avLst/>
            </a:prstGeom>
            <a:blipFill>
              <a:blip r:embed="rId67" cstate="print"/>
              <a:stretch>
                <a:fillRect/>
              </a:stretch>
            </a:blipFill>
          </p:spPr>
          <p:txBody>
            <a:bodyPr wrap="square" lIns="0" tIns="0" rIns="0" bIns="0" rtlCol="0"/>
            <a:lstStyle/>
            <a:p>
              <a:endParaRPr/>
            </a:p>
          </p:txBody>
        </p:sp>
        <p:sp>
          <p:nvSpPr>
            <p:cNvPr id="91" name="object 91"/>
            <p:cNvSpPr/>
            <p:nvPr/>
          </p:nvSpPr>
          <p:spPr>
            <a:xfrm>
              <a:off x="8286260" y="4990573"/>
              <a:ext cx="145893" cy="76193"/>
            </a:xfrm>
            <a:prstGeom prst="rect">
              <a:avLst/>
            </a:prstGeom>
            <a:blipFill>
              <a:blip r:embed="rId68" cstate="print"/>
              <a:stretch>
                <a:fillRect/>
              </a:stretch>
            </a:blipFill>
          </p:spPr>
          <p:txBody>
            <a:bodyPr wrap="square" lIns="0" tIns="0" rIns="0" bIns="0" rtlCol="0"/>
            <a:lstStyle/>
            <a:p>
              <a:endParaRPr/>
            </a:p>
          </p:txBody>
        </p:sp>
        <p:sp>
          <p:nvSpPr>
            <p:cNvPr id="92" name="object 92"/>
            <p:cNvSpPr/>
            <p:nvPr/>
          </p:nvSpPr>
          <p:spPr>
            <a:xfrm>
              <a:off x="8327907" y="4866533"/>
              <a:ext cx="106012" cy="65755"/>
            </a:xfrm>
            <a:prstGeom prst="rect">
              <a:avLst/>
            </a:prstGeom>
            <a:blipFill>
              <a:blip r:embed="rId69" cstate="print"/>
              <a:stretch>
                <a:fillRect/>
              </a:stretch>
            </a:blipFill>
          </p:spPr>
          <p:txBody>
            <a:bodyPr wrap="square" lIns="0" tIns="0" rIns="0" bIns="0" rtlCol="0"/>
            <a:lstStyle/>
            <a:p>
              <a:endParaRPr/>
            </a:p>
          </p:txBody>
        </p:sp>
        <p:sp>
          <p:nvSpPr>
            <p:cNvPr id="93" name="object 93"/>
            <p:cNvSpPr/>
            <p:nvPr/>
          </p:nvSpPr>
          <p:spPr>
            <a:xfrm>
              <a:off x="8286260" y="4600485"/>
              <a:ext cx="147660" cy="246626"/>
            </a:xfrm>
            <a:prstGeom prst="rect">
              <a:avLst/>
            </a:prstGeom>
            <a:blipFill>
              <a:blip r:embed="rId70" cstate="print"/>
              <a:stretch>
                <a:fillRect/>
              </a:stretch>
            </a:blipFill>
          </p:spPr>
          <p:txBody>
            <a:bodyPr wrap="square" lIns="0" tIns="0" rIns="0" bIns="0" rtlCol="0"/>
            <a:lstStyle/>
            <a:p>
              <a:endParaRPr/>
            </a:p>
          </p:txBody>
        </p:sp>
        <p:sp>
          <p:nvSpPr>
            <p:cNvPr id="94" name="object 94"/>
            <p:cNvSpPr/>
            <p:nvPr/>
          </p:nvSpPr>
          <p:spPr>
            <a:xfrm>
              <a:off x="8865796" y="6257708"/>
              <a:ext cx="147660" cy="295869"/>
            </a:xfrm>
            <a:prstGeom prst="rect">
              <a:avLst/>
            </a:prstGeom>
            <a:blipFill>
              <a:blip r:embed="rId71" cstate="print"/>
              <a:stretch>
                <a:fillRect/>
              </a:stretch>
            </a:blipFill>
          </p:spPr>
          <p:txBody>
            <a:bodyPr wrap="square" lIns="0" tIns="0" rIns="0" bIns="0" rtlCol="0"/>
            <a:lstStyle/>
            <a:p>
              <a:endParaRPr/>
            </a:p>
          </p:txBody>
        </p:sp>
        <p:sp>
          <p:nvSpPr>
            <p:cNvPr id="95" name="object 95"/>
            <p:cNvSpPr/>
            <p:nvPr/>
          </p:nvSpPr>
          <p:spPr>
            <a:xfrm>
              <a:off x="8907443" y="6166555"/>
              <a:ext cx="103993" cy="68743"/>
            </a:xfrm>
            <a:prstGeom prst="rect">
              <a:avLst/>
            </a:prstGeom>
            <a:blipFill>
              <a:blip r:embed="rId72" cstate="print"/>
              <a:stretch>
                <a:fillRect/>
              </a:stretch>
            </a:blipFill>
          </p:spPr>
          <p:txBody>
            <a:bodyPr wrap="square" lIns="0" tIns="0" rIns="0" bIns="0" rtlCol="0"/>
            <a:lstStyle/>
            <a:p>
              <a:endParaRPr/>
            </a:p>
          </p:txBody>
        </p:sp>
        <p:sp>
          <p:nvSpPr>
            <p:cNvPr id="96" name="object 96"/>
            <p:cNvSpPr/>
            <p:nvPr/>
          </p:nvSpPr>
          <p:spPr>
            <a:xfrm>
              <a:off x="8865796" y="6067933"/>
              <a:ext cx="147660" cy="76212"/>
            </a:xfrm>
            <a:prstGeom prst="rect">
              <a:avLst/>
            </a:prstGeom>
            <a:blipFill>
              <a:blip r:embed="rId73" cstate="print"/>
              <a:stretch>
                <a:fillRect/>
              </a:stretch>
            </a:blipFill>
          </p:spPr>
          <p:txBody>
            <a:bodyPr wrap="square" lIns="0" tIns="0" rIns="0" bIns="0" rtlCol="0"/>
            <a:lstStyle/>
            <a:p>
              <a:endParaRPr/>
            </a:p>
          </p:txBody>
        </p:sp>
        <p:sp>
          <p:nvSpPr>
            <p:cNvPr id="97" name="object 97"/>
            <p:cNvSpPr/>
            <p:nvPr/>
          </p:nvSpPr>
          <p:spPr>
            <a:xfrm>
              <a:off x="8865796" y="5881145"/>
              <a:ext cx="147660" cy="165871"/>
            </a:xfrm>
            <a:prstGeom prst="rect">
              <a:avLst/>
            </a:prstGeom>
            <a:blipFill>
              <a:blip r:embed="rId74" cstate="print"/>
              <a:stretch>
                <a:fillRect/>
              </a:stretch>
            </a:blipFill>
          </p:spPr>
          <p:txBody>
            <a:bodyPr wrap="square" lIns="0" tIns="0" rIns="0" bIns="0" rtlCol="0"/>
            <a:lstStyle/>
            <a:p>
              <a:endParaRPr/>
            </a:p>
          </p:txBody>
        </p:sp>
        <p:sp>
          <p:nvSpPr>
            <p:cNvPr id="98" name="object 98"/>
            <p:cNvSpPr/>
            <p:nvPr/>
          </p:nvSpPr>
          <p:spPr>
            <a:xfrm>
              <a:off x="8865796" y="5740691"/>
              <a:ext cx="147660" cy="76212"/>
            </a:xfrm>
            <a:prstGeom prst="rect">
              <a:avLst/>
            </a:prstGeom>
            <a:blipFill>
              <a:blip r:embed="rId75" cstate="print"/>
              <a:stretch>
                <a:fillRect/>
              </a:stretch>
            </a:blipFill>
          </p:spPr>
          <p:txBody>
            <a:bodyPr wrap="square" lIns="0" tIns="0" rIns="0" bIns="0" rtlCol="0"/>
            <a:lstStyle/>
            <a:p>
              <a:endParaRPr/>
            </a:p>
          </p:txBody>
        </p:sp>
        <p:sp>
          <p:nvSpPr>
            <p:cNvPr id="99" name="object 99"/>
            <p:cNvSpPr/>
            <p:nvPr/>
          </p:nvSpPr>
          <p:spPr>
            <a:xfrm>
              <a:off x="9134613" y="6073909"/>
              <a:ext cx="106012" cy="79200"/>
            </a:xfrm>
            <a:prstGeom prst="rect">
              <a:avLst/>
            </a:prstGeom>
            <a:blipFill>
              <a:blip r:embed="rId76" cstate="print"/>
              <a:stretch>
                <a:fillRect/>
              </a:stretch>
            </a:blipFill>
          </p:spPr>
          <p:txBody>
            <a:bodyPr wrap="square" lIns="0" tIns="0" rIns="0" bIns="0" rtlCol="0"/>
            <a:lstStyle/>
            <a:p>
              <a:endParaRPr/>
            </a:p>
          </p:txBody>
        </p:sp>
        <p:sp>
          <p:nvSpPr>
            <p:cNvPr id="100" name="object 100"/>
            <p:cNvSpPr/>
            <p:nvPr/>
          </p:nvSpPr>
          <p:spPr>
            <a:xfrm>
              <a:off x="9136381" y="6005185"/>
              <a:ext cx="102870" cy="45085"/>
            </a:xfrm>
            <a:custGeom>
              <a:avLst/>
              <a:gdLst/>
              <a:ahLst/>
              <a:cxnLst/>
              <a:rect l="l" t="t" r="r" b="b"/>
              <a:pathLst>
                <a:path w="102870" h="45085">
                  <a:moveTo>
                    <a:pt x="18930" y="0"/>
                  </a:moveTo>
                  <a:lnTo>
                    <a:pt x="0" y="0"/>
                  </a:lnTo>
                  <a:lnTo>
                    <a:pt x="0" y="10457"/>
                  </a:lnTo>
                  <a:lnTo>
                    <a:pt x="1995" y="15593"/>
                  </a:lnTo>
                  <a:lnTo>
                    <a:pt x="5553" y="21289"/>
                  </a:lnTo>
                  <a:lnTo>
                    <a:pt x="11571" y="26424"/>
                  </a:lnTo>
                  <a:lnTo>
                    <a:pt x="20950" y="29879"/>
                  </a:lnTo>
                  <a:lnTo>
                    <a:pt x="0" y="29879"/>
                  </a:lnTo>
                  <a:lnTo>
                    <a:pt x="0" y="44819"/>
                  </a:lnTo>
                  <a:lnTo>
                    <a:pt x="7572" y="44819"/>
                  </a:lnTo>
                  <a:lnTo>
                    <a:pt x="15144" y="43325"/>
                  </a:lnTo>
                  <a:lnTo>
                    <a:pt x="102478" y="43325"/>
                  </a:lnTo>
                  <a:lnTo>
                    <a:pt x="102478" y="28385"/>
                  </a:lnTo>
                  <a:lnTo>
                    <a:pt x="47453" y="28385"/>
                  </a:lnTo>
                  <a:lnTo>
                    <a:pt x="35479" y="27638"/>
                  </a:lnTo>
                  <a:lnTo>
                    <a:pt x="25872" y="24650"/>
                  </a:lnTo>
                  <a:lnTo>
                    <a:pt x="19482" y="18301"/>
                  </a:lnTo>
                  <a:lnTo>
                    <a:pt x="17163" y="7469"/>
                  </a:lnTo>
                  <a:lnTo>
                    <a:pt x="17163" y="1493"/>
                  </a:lnTo>
                  <a:lnTo>
                    <a:pt x="18930" y="0"/>
                  </a:lnTo>
                  <a:close/>
                </a:path>
              </a:pathLst>
            </a:custGeom>
            <a:solidFill>
              <a:srgbClr val="000000"/>
            </a:solidFill>
          </p:spPr>
          <p:txBody>
            <a:bodyPr wrap="square" lIns="0" tIns="0" rIns="0" bIns="0" rtlCol="0"/>
            <a:lstStyle/>
            <a:p>
              <a:endParaRPr/>
            </a:p>
          </p:txBody>
        </p:sp>
        <p:sp>
          <p:nvSpPr>
            <p:cNvPr id="101" name="object 101"/>
            <p:cNvSpPr/>
            <p:nvPr/>
          </p:nvSpPr>
          <p:spPr>
            <a:xfrm>
              <a:off x="9134613" y="5819892"/>
              <a:ext cx="106012" cy="124020"/>
            </a:xfrm>
            <a:prstGeom prst="rect">
              <a:avLst/>
            </a:prstGeom>
            <a:blipFill>
              <a:blip r:embed="rId77" cstate="print"/>
              <a:stretch>
                <a:fillRect/>
              </a:stretch>
            </a:blipFill>
          </p:spPr>
          <p:txBody>
            <a:bodyPr wrap="square" lIns="0" tIns="0" rIns="0" bIns="0" rtlCol="0"/>
            <a:lstStyle/>
            <a:p>
              <a:endParaRPr/>
            </a:p>
          </p:txBody>
        </p:sp>
        <p:sp>
          <p:nvSpPr>
            <p:cNvPr id="102" name="object 102"/>
            <p:cNvSpPr/>
            <p:nvPr/>
          </p:nvSpPr>
          <p:spPr>
            <a:xfrm>
              <a:off x="8865796" y="4602078"/>
              <a:ext cx="410925" cy="1190921"/>
            </a:xfrm>
            <a:prstGeom prst="rect">
              <a:avLst/>
            </a:prstGeom>
            <a:blipFill>
              <a:blip r:embed="rId78" cstate="print"/>
              <a:stretch>
                <a:fillRect/>
              </a:stretch>
            </a:blipFill>
          </p:spPr>
          <p:txBody>
            <a:bodyPr wrap="square" lIns="0" tIns="0" rIns="0" bIns="0" rtlCol="0"/>
            <a:lstStyle/>
            <a:p>
              <a:endParaRPr/>
            </a:p>
          </p:txBody>
        </p:sp>
        <p:sp>
          <p:nvSpPr>
            <p:cNvPr id="103" name="object 103"/>
            <p:cNvSpPr/>
            <p:nvPr/>
          </p:nvSpPr>
          <p:spPr>
            <a:xfrm>
              <a:off x="9443312" y="5861723"/>
              <a:ext cx="147660" cy="336225"/>
            </a:xfrm>
            <a:prstGeom prst="rect">
              <a:avLst/>
            </a:prstGeom>
            <a:blipFill>
              <a:blip r:embed="rId79" cstate="print"/>
              <a:stretch>
                <a:fillRect/>
              </a:stretch>
            </a:blipFill>
          </p:spPr>
          <p:txBody>
            <a:bodyPr wrap="square" lIns="0" tIns="0" rIns="0" bIns="0" rtlCol="0"/>
            <a:lstStyle/>
            <a:p>
              <a:endParaRPr/>
            </a:p>
          </p:txBody>
        </p:sp>
        <p:sp>
          <p:nvSpPr>
            <p:cNvPr id="104" name="object 104"/>
            <p:cNvSpPr/>
            <p:nvPr/>
          </p:nvSpPr>
          <p:spPr>
            <a:xfrm>
              <a:off x="9484960" y="5713799"/>
              <a:ext cx="102226" cy="121032"/>
            </a:xfrm>
            <a:prstGeom prst="rect">
              <a:avLst/>
            </a:prstGeom>
            <a:blipFill>
              <a:blip r:embed="rId80" cstate="print"/>
              <a:stretch>
                <a:fillRect/>
              </a:stretch>
            </a:blipFill>
          </p:spPr>
          <p:txBody>
            <a:bodyPr wrap="square" lIns="0" tIns="0" rIns="0" bIns="0" rtlCol="0"/>
            <a:lstStyle/>
            <a:p>
              <a:endParaRPr/>
            </a:p>
          </p:txBody>
        </p:sp>
        <p:sp>
          <p:nvSpPr>
            <p:cNvPr id="105" name="object 105"/>
            <p:cNvSpPr/>
            <p:nvPr/>
          </p:nvSpPr>
          <p:spPr>
            <a:xfrm>
              <a:off x="9484960" y="5618165"/>
              <a:ext cx="106012" cy="71731"/>
            </a:xfrm>
            <a:prstGeom prst="rect">
              <a:avLst/>
            </a:prstGeom>
            <a:blipFill>
              <a:blip r:embed="rId81" cstate="print"/>
              <a:stretch>
                <a:fillRect/>
              </a:stretch>
            </a:blipFill>
          </p:spPr>
          <p:txBody>
            <a:bodyPr wrap="square" lIns="0" tIns="0" rIns="0" bIns="0" rtlCol="0"/>
            <a:lstStyle/>
            <a:p>
              <a:endParaRPr/>
            </a:p>
          </p:txBody>
        </p:sp>
        <p:sp>
          <p:nvSpPr>
            <p:cNvPr id="106" name="object 106"/>
            <p:cNvSpPr/>
            <p:nvPr/>
          </p:nvSpPr>
          <p:spPr>
            <a:xfrm>
              <a:off x="9484980" y="5489662"/>
              <a:ext cx="105958" cy="67229"/>
            </a:xfrm>
            <a:prstGeom prst="rect">
              <a:avLst/>
            </a:prstGeom>
            <a:blipFill>
              <a:blip r:embed="rId82" cstate="print"/>
              <a:stretch>
                <a:fillRect/>
              </a:stretch>
            </a:blipFill>
          </p:spPr>
          <p:txBody>
            <a:bodyPr wrap="square" lIns="0" tIns="0" rIns="0" bIns="0" rtlCol="0"/>
            <a:lstStyle/>
            <a:p>
              <a:endParaRPr/>
            </a:p>
          </p:txBody>
        </p:sp>
        <p:sp>
          <p:nvSpPr>
            <p:cNvPr id="107" name="object 107"/>
            <p:cNvSpPr/>
            <p:nvPr/>
          </p:nvSpPr>
          <p:spPr>
            <a:xfrm>
              <a:off x="9484960" y="5277477"/>
              <a:ext cx="106012" cy="147924"/>
            </a:xfrm>
            <a:prstGeom prst="rect">
              <a:avLst/>
            </a:prstGeom>
            <a:blipFill>
              <a:blip r:embed="rId83" cstate="print"/>
              <a:stretch>
                <a:fillRect/>
              </a:stretch>
            </a:blipFill>
          </p:spPr>
          <p:txBody>
            <a:bodyPr wrap="square" lIns="0" tIns="0" rIns="0" bIns="0" rtlCol="0"/>
            <a:lstStyle/>
            <a:p>
              <a:endParaRPr/>
            </a:p>
          </p:txBody>
        </p:sp>
        <p:sp>
          <p:nvSpPr>
            <p:cNvPr id="108" name="object 108"/>
            <p:cNvSpPr/>
            <p:nvPr/>
          </p:nvSpPr>
          <p:spPr>
            <a:xfrm>
              <a:off x="9484960" y="5180348"/>
              <a:ext cx="102226" cy="70217"/>
            </a:xfrm>
            <a:prstGeom prst="rect">
              <a:avLst/>
            </a:prstGeom>
            <a:blipFill>
              <a:blip r:embed="rId84" cstate="print"/>
              <a:stretch>
                <a:fillRect/>
              </a:stretch>
            </a:blipFill>
          </p:spPr>
          <p:txBody>
            <a:bodyPr wrap="square" lIns="0" tIns="0" rIns="0" bIns="0" rtlCol="0"/>
            <a:lstStyle/>
            <a:p>
              <a:endParaRPr/>
            </a:p>
          </p:txBody>
        </p:sp>
        <p:sp>
          <p:nvSpPr>
            <p:cNvPr id="109" name="object 109"/>
            <p:cNvSpPr/>
            <p:nvPr/>
          </p:nvSpPr>
          <p:spPr>
            <a:xfrm>
              <a:off x="9443312" y="5081726"/>
              <a:ext cx="147660" cy="76193"/>
            </a:xfrm>
            <a:prstGeom prst="rect">
              <a:avLst/>
            </a:prstGeom>
            <a:blipFill>
              <a:blip r:embed="rId85" cstate="print"/>
              <a:stretch>
                <a:fillRect/>
              </a:stretch>
            </a:blipFill>
          </p:spPr>
          <p:txBody>
            <a:bodyPr wrap="square" lIns="0" tIns="0" rIns="0" bIns="0" rtlCol="0"/>
            <a:lstStyle/>
            <a:p>
              <a:endParaRPr/>
            </a:p>
          </p:txBody>
        </p:sp>
        <p:sp>
          <p:nvSpPr>
            <p:cNvPr id="110" name="object 110"/>
            <p:cNvSpPr/>
            <p:nvPr/>
          </p:nvSpPr>
          <p:spPr>
            <a:xfrm>
              <a:off x="9443312" y="5039874"/>
              <a:ext cx="20955" cy="18415"/>
            </a:xfrm>
            <a:custGeom>
              <a:avLst/>
              <a:gdLst/>
              <a:ahLst/>
              <a:cxnLst/>
              <a:rect l="l" t="t" r="r" b="b"/>
              <a:pathLst>
                <a:path w="20954" h="18414">
                  <a:moveTo>
                    <a:pt x="20697" y="0"/>
                  </a:moveTo>
                  <a:lnTo>
                    <a:pt x="0" y="0"/>
                  </a:lnTo>
                  <a:lnTo>
                    <a:pt x="0" y="17927"/>
                  </a:lnTo>
                  <a:lnTo>
                    <a:pt x="20697" y="17927"/>
                  </a:lnTo>
                  <a:lnTo>
                    <a:pt x="20697" y="0"/>
                  </a:lnTo>
                  <a:close/>
                </a:path>
              </a:pathLst>
            </a:custGeom>
            <a:solidFill>
              <a:srgbClr val="000000"/>
            </a:solidFill>
          </p:spPr>
          <p:txBody>
            <a:bodyPr wrap="square" lIns="0" tIns="0" rIns="0" bIns="0" rtlCol="0"/>
            <a:lstStyle/>
            <a:p>
              <a:endParaRPr/>
            </a:p>
          </p:txBody>
        </p:sp>
        <p:sp>
          <p:nvSpPr>
            <p:cNvPr id="111" name="object 111"/>
            <p:cNvSpPr/>
            <p:nvPr/>
          </p:nvSpPr>
          <p:spPr>
            <a:xfrm>
              <a:off x="9486727" y="5047344"/>
              <a:ext cx="100965" cy="0"/>
            </a:xfrm>
            <a:custGeom>
              <a:avLst/>
              <a:gdLst/>
              <a:ahLst/>
              <a:cxnLst/>
              <a:rect l="l" t="t" r="r" b="b"/>
              <a:pathLst>
                <a:path w="100965">
                  <a:moveTo>
                    <a:pt x="0" y="0"/>
                  </a:moveTo>
                  <a:lnTo>
                    <a:pt x="100459" y="0"/>
                  </a:lnTo>
                </a:path>
              </a:pathLst>
            </a:custGeom>
            <a:ln w="14939">
              <a:solidFill>
                <a:srgbClr val="000000"/>
              </a:solidFill>
            </a:ln>
          </p:spPr>
          <p:txBody>
            <a:bodyPr wrap="square" lIns="0" tIns="0" rIns="0" bIns="0" rtlCol="0"/>
            <a:lstStyle/>
            <a:p>
              <a:endParaRPr/>
            </a:p>
          </p:txBody>
        </p:sp>
        <p:sp>
          <p:nvSpPr>
            <p:cNvPr id="112" name="object 112"/>
            <p:cNvSpPr/>
            <p:nvPr/>
          </p:nvSpPr>
          <p:spPr>
            <a:xfrm>
              <a:off x="9443312" y="4941252"/>
              <a:ext cx="147660" cy="76212"/>
            </a:xfrm>
            <a:prstGeom prst="rect">
              <a:avLst/>
            </a:prstGeom>
            <a:blipFill>
              <a:blip r:embed="rId86" cstate="print"/>
              <a:stretch>
                <a:fillRect/>
              </a:stretch>
            </a:blipFill>
          </p:spPr>
          <p:txBody>
            <a:bodyPr wrap="square" lIns="0" tIns="0" rIns="0" bIns="0" rtlCol="0"/>
            <a:lstStyle/>
            <a:p>
              <a:endParaRPr/>
            </a:p>
          </p:txBody>
        </p:sp>
        <p:sp>
          <p:nvSpPr>
            <p:cNvPr id="113" name="object 113"/>
            <p:cNvSpPr/>
            <p:nvPr/>
          </p:nvSpPr>
          <p:spPr>
            <a:xfrm>
              <a:off x="9443312" y="4600485"/>
              <a:ext cx="147660" cy="318357"/>
            </a:xfrm>
            <a:prstGeom prst="rect">
              <a:avLst/>
            </a:prstGeom>
            <a:blipFill>
              <a:blip r:embed="rId87" cstate="print"/>
              <a:stretch>
                <a:fillRect/>
              </a:stretch>
            </a:blipFill>
          </p:spPr>
          <p:txBody>
            <a:bodyPr wrap="square" lIns="0" tIns="0" rIns="0" bIns="0" rtlCol="0"/>
            <a:lstStyle/>
            <a:p>
              <a:endParaRPr/>
            </a:p>
          </p:txBody>
        </p:sp>
        <p:sp>
          <p:nvSpPr>
            <p:cNvPr id="114" name="object 114"/>
            <p:cNvSpPr/>
            <p:nvPr/>
          </p:nvSpPr>
          <p:spPr>
            <a:xfrm>
              <a:off x="9670482" y="5991740"/>
              <a:ext cx="49530" cy="58419"/>
            </a:xfrm>
            <a:custGeom>
              <a:avLst/>
              <a:gdLst/>
              <a:ahLst/>
              <a:cxnLst/>
              <a:rect l="l" t="t" r="r" b="b"/>
              <a:pathLst>
                <a:path w="49529" h="58420">
                  <a:moveTo>
                    <a:pt x="0" y="29879"/>
                  </a:moveTo>
                  <a:lnTo>
                    <a:pt x="0" y="40337"/>
                  </a:lnTo>
                  <a:lnTo>
                    <a:pt x="49220" y="58265"/>
                  </a:lnTo>
                  <a:lnTo>
                    <a:pt x="49220" y="40337"/>
                  </a:lnTo>
                  <a:lnTo>
                    <a:pt x="0" y="29879"/>
                  </a:lnTo>
                  <a:close/>
                </a:path>
                <a:path w="49529" h="58420">
                  <a:moveTo>
                    <a:pt x="0" y="0"/>
                  </a:moveTo>
                  <a:lnTo>
                    <a:pt x="0" y="10457"/>
                  </a:lnTo>
                  <a:lnTo>
                    <a:pt x="49220" y="28385"/>
                  </a:lnTo>
                  <a:lnTo>
                    <a:pt x="49220" y="10457"/>
                  </a:lnTo>
                  <a:lnTo>
                    <a:pt x="0" y="0"/>
                  </a:lnTo>
                  <a:close/>
                </a:path>
              </a:pathLst>
            </a:custGeom>
            <a:solidFill>
              <a:srgbClr val="000000"/>
            </a:solidFill>
          </p:spPr>
          <p:txBody>
            <a:bodyPr wrap="square" lIns="0" tIns="0" rIns="0" bIns="0" rtlCol="0"/>
            <a:lstStyle/>
            <a:p>
              <a:endParaRPr/>
            </a:p>
          </p:txBody>
        </p:sp>
        <p:sp>
          <p:nvSpPr>
            <p:cNvPr id="115" name="object 115"/>
            <p:cNvSpPr/>
            <p:nvPr/>
          </p:nvSpPr>
          <p:spPr>
            <a:xfrm>
              <a:off x="9668463" y="5830350"/>
              <a:ext cx="145893" cy="141948"/>
            </a:xfrm>
            <a:prstGeom prst="rect">
              <a:avLst/>
            </a:prstGeom>
            <a:blipFill>
              <a:blip r:embed="rId88" cstate="print"/>
              <a:stretch>
                <a:fillRect/>
              </a:stretch>
            </a:blipFill>
          </p:spPr>
          <p:txBody>
            <a:bodyPr wrap="square" lIns="0" tIns="0" rIns="0" bIns="0" rtlCol="0"/>
            <a:lstStyle/>
            <a:p>
              <a:endParaRPr/>
            </a:p>
          </p:txBody>
        </p:sp>
        <p:sp>
          <p:nvSpPr>
            <p:cNvPr id="116" name="object 116"/>
            <p:cNvSpPr/>
            <p:nvPr/>
          </p:nvSpPr>
          <p:spPr>
            <a:xfrm>
              <a:off x="9712130" y="5735906"/>
              <a:ext cx="106012" cy="72034"/>
            </a:xfrm>
            <a:prstGeom prst="rect">
              <a:avLst/>
            </a:prstGeom>
            <a:blipFill>
              <a:blip r:embed="rId89" cstate="print"/>
              <a:stretch>
                <a:fillRect/>
              </a:stretch>
            </a:blipFill>
          </p:spPr>
          <p:txBody>
            <a:bodyPr wrap="square" lIns="0" tIns="0" rIns="0" bIns="0" rtlCol="0"/>
            <a:lstStyle/>
            <a:p>
              <a:endParaRPr/>
            </a:p>
          </p:txBody>
        </p:sp>
        <p:sp>
          <p:nvSpPr>
            <p:cNvPr id="117" name="object 117"/>
            <p:cNvSpPr/>
            <p:nvPr/>
          </p:nvSpPr>
          <p:spPr>
            <a:xfrm>
              <a:off x="9712130" y="5643562"/>
              <a:ext cx="102226" cy="68743"/>
            </a:xfrm>
            <a:prstGeom prst="rect">
              <a:avLst/>
            </a:prstGeom>
            <a:blipFill>
              <a:blip r:embed="rId90" cstate="print"/>
              <a:stretch>
                <a:fillRect/>
              </a:stretch>
            </a:blipFill>
          </p:spPr>
          <p:txBody>
            <a:bodyPr wrap="square" lIns="0" tIns="0" rIns="0" bIns="0" rtlCol="0"/>
            <a:lstStyle/>
            <a:p>
              <a:endParaRPr/>
            </a:p>
          </p:txBody>
        </p:sp>
        <p:sp>
          <p:nvSpPr>
            <p:cNvPr id="118" name="object 118"/>
            <p:cNvSpPr/>
            <p:nvPr/>
          </p:nvSpPr>
          <p:spPr>
            <a:xfrm>
              <a:off x="9670482" y="5544940"/>
              <a:ext cx="147660" cy="76212"/>
            </a:xfrm>
            <a:prstGeom prst="rect">
              <a:avLst/>
            </a:prstGeom>
            <a:blipFill>
              <a:blip r:embed="rId91" cstate="print"/>
              <a:stretch>
                <a:fillRect/>
              </a:stretch>
            </a:blipFill>
          </p:spPr>
          <p:txBody>
            <a:bodyPr wrap="square" lIns="0" tIns="0" rIns="0" bIns="0" rtlCol="0"/>
            <a:lstStyle/>
            <a:p>
              <a:endParaRPr/>
            </a:p>
          </p:txBody>
        </p:sp>
        <p:sp>
          <p:nvSpPr>
            <p:cNvPr id="119" name="object 119"/>
            <p:cNvSpPr/>
            <p:nvPr/>
          </p:nvSpPr>
          <p:spPr>
            <a:xfrm>
              <a:off x="9670482" y="5458269"/>
              <a:ext cx="49530" cy="58419"/>
            </a:xfrm>
            <a:custGeom>
              <a:avLst/>
              <a:gdLst/>
              <a:ahLst/>
              <a:cxnLst/>
              <a:rect l="l" t="t" r="r" b="b"/>
              <a:pathLst>
                <a:path w="49529" h="58420">
                  <a:moveTo>
                    <a:pt x="0" y="29899"/>
                  </a:moveTo>
                  <a:lnTo>
                    <a:pt x="0" y="47827"/>
                  </a:lnTo>
                  <a:lnTo>
                    <a:pt x="49220" y="58285"/>
                  </a:lnTo>
                  <a:lnTo>
                    <a:pt x="49220" y="47827"/>
                  </a:lnTo>
                  <a:lnTo>
                    <a:pt x="0" y="29899"/>
                  </a:lnTo>
                  <a:close/>
                </a:path>
                <a:path w="49529" h="58420">
                  <a:moveTo>
                    <a:pt x="0" y="0"/>
                  </a:moveTo>
                  <a:lnTo>
                    <a:pt x="0" y="17927"/>
                  </a:lnTo>
                  <a:lnTo>
                    <a:pt x="49220" y="28405"/>
                  </a:lnTo>
                  <a:lnTo>
                    <a:pt x="49220" y="17927"/>
                  </a:lnTo>
                  <a:lnTo>
                    <a:pt x="0" y="0"/>
                  </a:lnTo>
                  <a:close/>
                </a:path>
              </a:pathLst>
            </a:custGeom>
            <a:solidFill>
              <a:srgbClr val="000000"/>
            </a:solidFill>
          </p:spPr>
          <p:txBody>
            <a:bodyPr wrap="square" lIns="0" tIns="0" rIns="0" bIns="0" rtlCol="0"/>
            <a:lstStyle/>
            <a:p>
              <a:endParaRPr/>
            </a:p>
          </p:txBody>
        </p:sp>
        <p:sp>
          <p:nvSpPr>
            <p:cNvPr id="120" name="object 120"/>
            <p:cNvSpPr/>
            <p:nvPr/>
          </p:nvSpPr>
          <p:spPr>
            <a:xfrm>
              <a:off x="9712130" y="5311839"/>
              <a:ext cx="106012" cy="79200"/>
            </a:xfrm>
            <a:prstGeom prst="rect">
              <a:avLst/>
            </a:prstGeom>
            <a:blipFill>
              <a:blip r:embed="rId92" cstate="print"/>
              <a:stretch>
                <a:fillRect/>
              </a:stretch>
            </a:blipFill>
          </p:spPr>
          <p:txBody>
            <a:bodyPr wrap="square" lIns="0" tIns="0" rIns="0" bIns="0" rtlCol="0"/>
            <a:lstStyle/>
            <a:p>
              <a:endParaRPr/>
            </a:p>
          </p:txBody>
        </p:sp>
        <p:sp>
          <p:nvSpPr>
            <p:cNvPr id="121" name="object 121"/>
            <p:cNvSpPr/>
            <p:nvPr/>
          </p:nvSpPr>
          <p:spPr>
            <a:xfrm>
              <a:off x="9712130" y="5219192"/>
              <a:ext cx="102226" cy="68743"/>
            </a:xfrm>
            <a:prstGeom prst="rect">
              <a:avLst/>
            </a:prstGeom>
            <a:blipFill>
              <a:blip r:embed="rId93" cstate="print"/>
              <a:stretch>
                <a:fillRect/>
              </a:stretch>
            </a:blipFill>
          </p:spPr>
          <p:txBody>
            <a:bodyPr wrap="square" lIns="0" tIns="0" rIns="0" bIns="0" rtlCol="0"/>
            <a:lstStyle/>
            <a:p>
              <a:endParaRPr/>
            </a:p>
          </p:txBody>
        </p:sp>
        <p:sp>
          <p:nvSpPr>
            <p:cNvPr id="122" name="object 122"/>
            <p:cNvSpPr/>
            <p:nvPr/>
          </p:nvSpPr>
          <p:spPr>
            <a:xfrm>
              <a:off x="9712150" y="5084714"/>
              <a:ext cx="105956" cy="67229"/>
            </a:xfrm>
            <a:prstGeom prst="rect">
              <a:avLst/>
            </a:prstGeom>
            <a:blipFill>
              <a:blip r:embed="rId94" cstate="print"/>
              <a:stretch>
                <a:fillRect/>
              </a:stretch>
            </a:blipFill>
          </p:spPr>
          <p:txBody>
            <a:bodyPr wrap="square" lIns="0" tIns="0" rIns="0" bIns="0" rtlCol="0"/>
            <a:lstStyle/>
            <a:p>
              <a:endParaRPr/>
            </a:p>
          </p:txBody>
        </p:sp>
        <p:sp>
          <p:nvSpPr>
            <p:cNvPr id="123" name="object 123"/>
            <p:cNvSpPr/>
            <p:nvPr/>
          </p:nvSpPr>
          <p:spPr>
            <a:xfrm>
              <a:off x="9712130" y="4775400"/>
              <a:ext cx="106012" cy="245052"/>
            </a:xfrm>
            <a:prstGeom prst="rect">
              <a:avLst/>
            </a:prstGeom>
            <a:blipFill>
              <a:blip r:embed="rId95" cstate="print"/>
              <a:stretch>
                <a:fillRect/>
              </a:stretch>
            </a:blipFill>
          </p:spPr>
          <p:txBody>
            <a:bodyPr wrap="square" lIns="0" tIns="0" rIns="0" bIns="0" rtlCol="0"/>
            <a:lstStyle/>
            <a:p>
              <a:endParaRPr/>
            </a:p>
          </p:txBody>
        </p:sp>
        <p:sp>
          <p:nvSpPr>
            <p:cNvPr id="124" name="object 124"/>
            <p:cNvSpPr/>
            <p:nvPr/>
          </p:nvSpPr>
          <p:spPr>
            <a:xfrm>
              <a:off x="9670482" y="4741019"/>
              <a:ext cx="20955" cy="18415"/>
            </a:xfrm>
            <a:custGeom>
              <a:avLst/>
              <a:gdLst/>
              <a:ahLst/>
              <a:cxnLst/>
              <a:rect l="l" t="t" r="r" b="b"/>
              <a:pathLst>
                <a:path w="20954" h="18414">
                  <a:moveTo>
                    <a:pt x="20697" y="0"/>
                  </a:moveTo>
                  <a:lnTo>
                    <a:pt x="0" y="0"/>
                  </a:lnTo>
                  <a:lnTo>
                    <a:pt x="0" y="17927"/>
                  </a:lnTo>
                  <a:lnTo>
                    <a:pt x="20697" y="17927"/>
                  </a:lnTo>
                  <a:lnTo>
                    <a:pt x="20697" y="0"/>
                  </a:lnTo>
                  <a:close/>
                </a:path>
              </a:pathLst>
            </a:custGeom>
            <a:solidFill>
              <a:srgbClr val="000000"/>
            </a:solidFill>
          </p:spPr>
          <p:txBody>
            <a:bodyPr wrap="square" lIns="0" tIns="0" rIns="0" bIns="0" rtlCol="0"/>
            <a:lstStyle/>
            <a:p>
              <a:endParaRPr/>
            </a:p>
          </p:txBody>
        </p:sp>
        <p:sp>
          <p:nvSpPr>
            <p:cNvPr id="125" name="object 125"/>
            <p:cNvSpPr/>
            <p:nvPr/>
          </p:nvSpPr>
          <p:spPr>
            <a:xfrm>
              <a:off x="9713896" y="4748488"/>
              <a:ext cx="100965" cy="0"/>
            </a:xfrm>
            <a:custGeom>
              <a:avLst/>
              <a:gdLst/>
              <a:ahLst/>
              <a:cxnLst/>
              <a:rect l="l" t="t" r="r" b="b"/>
              <a:pathLst>
                <a:path w="100965">
                  <a:moveTo>
                    <a:pt x="0" y="0"/>
                  </a:moveTo>
                  <a:lnTo>
                    <a:pt x="100459" y="0"/>
                  </a:lnTo>
                </a:path>
              </a:pathLst>
            </a:custGeom>
            <a:ln w="14939">
              <a:solidFill>
                <a:srgbClr val="000000"/>
              </a:solidFill>
            </a:ln>
          </p:spPr>
          <p:txBody>
            <a:bodyPr wrap="square" lIns="0" tIns="0" rIns="0" bIns="0" rtlCol="0"/>
            <a:lstStyle/>
            <a:p>
              <a:endParaRPr/>
            </a:p>
          </p:txBody>
        </p:sp>
        <p:sp>
          <p:nvSpPr>
            <p:cNvPr id="126" name="object 126"/>
            <p:cNvSpPr/>
            <p:nvPr/>
          </p:nvSpPr>
          <p:spPr>
            <a:xfrm>
              <a:off x="9712218" y="4649866"/>
              <a:ext cx="105924" cy="68743"/>
            </a:xfrm>
            <a:prstGeom prst="rect">
              <a:avLst/>
            </a:prstGeom>
            <a:blipFill>
              <a:blip r:embed="rId96" cstate="print"/>
              <a:stretch>
                <a:fillRect/>
              </a:stretch>
            </a:blipFill>
          </p:spPr>
          <p:txBody>
            <a:bodyPr wrap="square" lIns="0" tIns="0" rIns="0" bIns="0" rtlCol="0"/>
            <a:lstStyle/>
            <a:p>
              <a:endParaRPr/>
            </a:p>
          </p:txBody>
        </p:sp>
        <p:sp>
          <p:nvSpPr>
            <p:cNvPr id="127" name="object 127"/>
            <p:cNvSpPr/>
            <p:nvPr/>
          </p:nvSpPr>
          <p:spPr>
            <a:xfrm>
              <a:off x="9670482" y="4615524"/>
              <a:ext cx="144145" cy="0"/>
            </a:xfrm>
            <a:custGeom>
              <a:avLst/>
              <a:gdLst/>
              <a:ahLst/>
              <a:cxnLst/>
              <a:rect l="l" t="t" r="r" b="b"/>
              <a:pathLst>
                <a:path w="144145">
                  <a:moveTo>
                    <a:pt x="0" y="0"/>
                  </a:moveTo>
                  <a:lnTo>
                    <a:pt x="143874" y="0"/>
                  </a:lnTo>
                </a:path>
              </a:pathLst>
            </a:custGeom>
            <a:ln w="14939">
              <a:solidFill>
                <a:srgbClr val="000000"/>
              </a:solidFill>
            </a:ln>
          </p:spPr>
          <p:txBody>
            <a:bodyPr wrap="square" lIns="0" tIns="0" rIns="0" bIns="0" rtlCol="0"/>
            <a:lstStyle/>
            <a:p>
              <a:endParaRPr/>
            </a:p>
          </p:txBody>
        </p:sp>
        <p:sp>
          <p:nvSpPr>
            <p:cNvPr id="128" name="object 128"/>
            <p:cNvSpPr/>
            <p:nvPr/>
          </p:nvSpPr>
          <p:spPr>
            <a:xfrm>
              <a:off x="9939300" y="5670454"/>
              <a:ext cx="102226" cy="68743"/>
            </a:xfrm>
            <a:prstGeom prst="rect">
              <a:avLst/>
            </a:prstGeom>
            <a:blipFill>
              <a:blip r:embed="rId97" cstate="print"/>
              <a:stretch>
                <a:fillRect/>
              </a:stretch>
            </a:blipFill>
          </p:spPr>
          <p:txBody>
            <a:bodyPr wrap="square" lIns="0" tIns="0" rIns="0" bIns="0" rtlCol="0"/>
            <a:lstStyle/>
            <a:p>
              <a:endParaRPr/>
            </a:p>
          </p:txBody>
        </p:sp>
        <p:sp>
          <p:nvSpPr>
            <p:cNvPr id="129" name="object 129"/>
            <p:cNvSpPr/>
            <p:nvPr/>
          </p:nvSpPr>
          <p:spPr>
            <a:xfrm>
              <a:off x="9914816" y="5293911"/>
              <a:ext cx="130496" cy="354133"/>
            </a:xfrm>
            <a:prstGeom prst="rect">
              <a:avLst/>
            </a:prstGeom>
            <a:blipFill>
              <a:blip r:embed="rId98" cstate="print"/>
              <a:stretch>
                <a:fillRect/>
              </a:stretch>
            </a:blipFill>
          </p:spPr>
          <p:txBody>
            <a:bodyPr wrap="square" lIns="0" tIns="0" rIns="0" bIns="0" rtlCol="0"/>
            <a:lstStyle/>
            <a:p>
              <a:endParaRPr/>
            </a:p>
          </p:txBody>
        </p:sp>
        <p:sp>
          <p:nvSpPr>
            <p:cNvPr id="130" name="object 130"/>
            <p:cNvSpPr/>
            <p:nvPr/>
          </p:nvSpPr>
          <p:spPr>
            <a:xfrm>
              <a:off x="9895885" y="5111605"/>
              <a:ext cx="145641" cy="158381"/>
            </a:xfrm>
            <a:prstGeom prst="rect">
              <a:avLst/>
            </a:prstGeom>
            <a:blipFill>
              <a:blip r:embed="rId99" cstate="print"/>
              <a:stretch>
                <a:fillRect/>
              </a:stretch>
            </a:blipFill>
          </p:spPr>
          <p:txBody>
            <a:bodyPr wrap="square" lIns="0" tIns="0" rIns="0" bIns="0" rtlCol="0"/>
            <a:lstStyle/>
            <a:p>
              <a:endParaRPr/>
            </a:p>
          </p:txBody>
        </p:sp>
        <p:sp>
          <p:nvSpPr>
            <p:cNvPr id="131" name="object 131"/>
            <p:cNvSpPr/>
            <p:nvPr/>
          </p:nvSpPr>
          <p:spPr>
            <a:xfrm>
              <a:off x="9939300" y="5014477"/>
              <a:ext cx="102226" cy="70237"/>
            </a:xfrm>
            <a:prstGeom prst="rect">
              <a:avLst/>
            </a:prstGeom>
            <a:blipFill>
              <a:blip r:embed="rId100" cstate="print"/>
              <a:stretch>
                <a:fillRect/>
              </a:stretch>
            </a:blipFill>
          </p:spPr>
          <p:txBody>
            <a:bodyPr wrap="square" lIns="0" tIns="0" rIns="0" bIns="0" rtlCol="0"/>
            <a:lstStyle/>
            <a:p>
              <a:endParaRPr/>
            </a:p>
          </p:txBody>
        </p:sp>
        <p:sp>
          <p:nvSpPr>
            <p:cNvPr id="132" name="object 132"/>
            <p:cNvSpPr/>
            <p:nvPr/>
          </p:nvSpPr>
          <p:spPr>
            <a:xfrm>
              <a:off x="9941319" y="4917348"/>
              <a:ext cx="141855" cy="74718"/>
            </a:xfrm>
            <a:prstGeom prst="rect">
              <a:avLst/>
            </a:prstGeom>
            <a:blipFill>
              <a:blip r:embed="rId101" cstate="print"/>
              <a:stretch>
                <a:fillRect/>
              </a:stretch>
            </a:blipFill>
          </p:spPr>
          <p:txBody>
            <a:bodyPr wrap="square" lIns="0" tIns="0" rIns="0" bIns="0" rtlCol="0"/>
            <a:lstStyle/>
            <a:p>
              <a:endParaRPr/>
            </a:p>
          </p:txBody>
        </p:sp>
        <p:sp>
          <p:nvSpPr>
            <p:cNvPr id="133" name="object 133"/>
            <p:cNvSpPr/>
            <p:nvPr/>
          </p:nvSpPr>
          <p:spPr>
            <a:xfrm>
              <a:off x="9939300" y="4787352"/>
              <a:ext cx="106012" cy="65735"/>
            </a:xfrm>
            <a:prstGeom prst="rect">
              <a:avLst/>
            </a:prstGeom>
            <a:blipFill>
              <a:blip r:embed="rId102" cstate="print"/>
              <a:stretch>
                <a:fillRect/>
              </a:stretch>
            </a:blipFill>
          </p:spPr>
          <p:txBody>
            <a:bodyPr wrap="square" lIns="0" tIns="0" rIns="0" bIns="0" rtlCol="0"/>
            <a:lstStyle/>
            <a:p>
              <a:endParaRPr/>
            </a:p>
          </p:txBody>
        </p:sp>
        <p:sp>
          <p:nvSpPr>
            <p:cNvPr id="134" name="object 134"/>
            <p:cNvSpPr/>
            <p:nvPr/>
          </p:nvSpPr>
          <p:spPr>
            <a:xfrm>
              <a:off x="9897652" y="4602078"/>
              <a:ext cx="147660" cy="164337"/>
            </a:xfrm>
            <a:prstGeom prst="rect">
              <a:avLst/>
            </a:prstGeom>
            <a:blipFill>
              <a:blip r:embed="rId103" cstate="print"/>
              <a:stretch>
                <a:fillRect/>
              </a:stretch>
            </a:blipFill>
          </p:spPr>
          <p:txBody>
            <a:bodyPr wrap="square" lIns="0" tIns="0" rIns="0" bIns="0" rtlCol="0"/>
            <a:lstStyle/>
            <a:p>
              <a:endParaRPr/>
            </a:p>
          </p:txBody>
        </p:sp>
        <p:sp>
          <p:nvSpPr>
            <p:cNvPr id="135" name="object 135"/>
            <p:cNvSpPr/>
            <p:nvPr/>
          </p:nvSpPr>
          <p:spPr>
            <a:xfrm>
              <a:off x="2715775" y="1511928"/>
              <a:ext cx="284480" cy="3021965"/>
            </a:xfrm>
            <a:custGeom>
              <a:avLst/>
              <a:gdLst/>
              <a:ahLst/>
              <a:cxnLst/>
              <a:rect l="l" t="t" r="r" b="b"/>
              <a:pathLst>
                <a:path w="284480" h="3021965">
                  <a:moveTo>
                    <a:pt x="0" y="3021427"/>
                  </a:moveTo>
                  <a:lnTo>
                    <a:pt x="284012" y="3021427"/>
                  </a:lnTo>
                  <a:lnTo>
                    <a:pt x="284012" y="0"/>
                  </a:lnTo>
                  <a:lnTo>
                    <a:pt x="0" y="0"/>
                  </a:lnTo>
                  <a:lnTo>
                    <a:pt x="0" y="3021427"/>
                  </a:lnTo>
                  <a:close/>
                </a:path>
              </a:pathLst>
            </a:custGeom>
            <a:solidFill>
              <a:srgbClr val="3946A3"/>
            </a:solidFill>
          </p:spPr>
          <p:txBody>
            <a:bodyPr wrap="square" lIns="0" tIns="0" rIns="0" bIns="0" rtlCol="0"/>
            <a:lstStyle/>
            <a:p>
              <a:endParaRPr/>
            </a:p>
          </p:txBody>
        </p:sp>
        <p:sp>
          <p:nvSpPr>
            <p:cNvPr id="136" name="object 136"/>
            <p:cNvSpPr/>
            <p:nvPr/>
          </p:nvSpPr>
          <p:spPr>
            <a:xfrm>
              <a:off x="3406876" y="2492179"/>
              <a:ext cx="284480" cy="2041525"/>
            </a:xfrm>
            <a:custGeom>
              <a:avLst/>
              <a:gdLst/>
              <a:ahLst/>
              <a:cxnLst/>
              <a:rect l="l" t="t" r="r" b="b"/>
              <a:pathLst>
                <a:path w="284479" h="2041525">
                  <a:moveTo>
                    <a:pt x="0" y="2041176"/>
                  </a:moveTo>
                  <a:lnTo>
                    <a:pt x="284038" y="2041176"/>
                  </a:lnTo>
                  <a:lnTo>
                    <a:pt x="284038" y="0"/>
                  </a:lnTo>
                  <a:lnTo>
                    <a:pt x="0" y="0"/>
                  </a:lnTo>
                  <a:lnTo>
                    <a:pt x="0" y="2041176"/>
                  </a:lnTo>
                  <a:close/>
                </a:path>
              </a:pathLst>
            </a:custGeom>
            <a:solidFill>
              <a:srgbClr val="3946A3"/>
            </a:solidFill>
          </p:spPr>
          <p:txBody>
            <a:bodyPr wrap="square" lIns="0" tIns="0" rIns="0" bIns="0" rtlCol="0"/>
            <a:lstStyle/>
            <a:p>
              <a:endParaRPr/>
            </a:p>
          </p:txBody>
        </p:sp>
        <p:sp>
          <p:nvSpPr>
            <p:cNvPr id="137" name="object 137"/>
            <p:cNvSpPr/>
            <p:nvPr/>
          </p:nvSpPr>
          <p:spPr>
            <a:xfrm>
              <a:off x="4098003" y="2840376"/>
              <a:ext cx="284480" cy="1693545"/>
            </a:xfrm>
            <a:custGeom>
              <a:avLst/>
              <a:gdLst/>
              <a:ahLst/>
              <a:cxnLst/>
              <a:rect l="l" t="t" r="r" b="b"/>
              <a:pathLst>
                <a:path w="284479" h="1693545">
                  <a:moveTo>
                    <a:pt x="0" y="1692979"/>
                  </a:moveTo>
                  <a:lnTo>
                    <a:pt x="283962" y="1692979"/>
                  </a:lnTo>
                  <a:lnTo>
                    <a:pt x="283962" y="0"/>
                  </a:lnTo>
                  <a:lnTo>
                    <a:pt x="0" y="0"/>
                  </a:lnTo>
                  <a:lnTo>
                    <a:pt x="0" y="1692979"/>
                  </a:lnTo>
                  <a:close/>
                </a:path>
              </a:pathLst>
            </a:custGeom>
            <a:solidFill>
              <a:srgbClr val="3946A3"/>
            </a:solidFill>
          </p:spPr>
          <p:txBody>
            <a:bodyPr wrap="square" lIns="0" tIns="0" rIns="0" bIns="0" rtlCol="0"/>
            <a:lstStyle/>
            <a:p>
              <a:endParaRPr/>
            </a:p>
          </p:txBody>
        </p:sp>
        <p:sp>
          <p:nvSpPr>
            <p:cNvPr id="138" name="object 138"/>
            <p:cNvSpPr/>
            <p:nvPr/>
          </p:nvSpPr>
          <p:spPr>
            <a:xfrm>
              <a:off x="4789104" y="3055509"/>
              <a:ext cx="284480" cy="1478280"/>
            </a:xfrm>
            <a:custGeom>
              <a:avLst/>
              <a:gdLst/>
              <a:ahLst/>
              <a:cxnLst/>
              <a:rect l="l" t="t" r="r" b="b"/>
              <a:pathLst>
                <a:path w="284479" h="1478279">
                  <a:moveTo>
                    <a:pt x="0" y="1477846"/>
                  </a:moveTo>
                  <a:lnTo>
                    <a:pt x="283962" y="1477846"/>
                  </a:lnTo>
                  <a:lnTo>
                    <a:pt x="283962" y="0"/>
                  </a:lnTo>
                  <a:lnTo>
                    <a:pt x="0" y="0"/>
                  </a:lnTo>
                  <a:lnTo>
                    <a:pt x="0" y="1477846"/>
                  </a:lnTo>
                  <a:close/>
                </a:path>
              </a:pathLst>
            </a:custGeom>
            <a:solidFill>
              <a:srgbClr val="3946A3"/>
            </a:solidFill>
          </p:spPr>
          <p:txBody>
            <a:bodyPr wrap="square" lIns="0" tIns="0" rIns="0" bIns="0" rtlCol="0"/>
            <a:lstStyle/>
            <a:p>
              <a:endParaRPr/>
            </a:p>
          </p:txBody>
        </p:sp>
        <p:sp>
          <p:nvSpPr>
            <p:cNvPr id="139" name="object 139"/>
            <p:cNvSpPr/>
            <p:nvPr/>
          </p:nvSpPr>
          <p:spPr>
            <a:xfrm>
              <a:off x="5480206" y="3685969"/>
              <a:ext cx="284480" cy="847725"/>
            </a:xfrm>
            <a:custGeom>
              <a:avLst/>
              <a:gdLst/>
              <a:ahLst/>
              <a:cxnLst/>
              <a:rect l="l" t="t" r="r" b="b"/>
              <a:pathLst>
                <a:path w="284479" h="847725">
                  <a:moveTo>
                    <a:pt x="0" y="847386"/>
                  </a:moveTo>
                  <a:lnTo>
                    <a:pt x="283962" y="847386"/>
                  </a:lnTo>
                  <a:lnTo>
                    <a:pt x="283962" y="0"/>
                  </a:lnTo>
                  <a:lnTo>
                    <a:pt x="0" y="0"/>
                  </a:lnTo>
                  <a:lnTo>
                    <a:pt x="0" y="847386"/>
                  </a:lnTo>
                  <a:close/>
                </a:path>
              </a:pathLst>
            </a:custGeom>
            <a:solidFill>
              <a:srgbClr val="3946A3"/>
            </a:solidFill>
          </p:spPr>
          <p:txBody>
            <a:bodyPr wrap="square" lIns="0" tIns="0" rIns="0" bIns="0" rtlCol="0"/>
            <a:lstStyle/>
            <a:p>
              <a:endParaRPr/>
            </a:p>
          </p:txBody>
        </p:sp>
        <p:sp>
          <p:nvSpPr>
            <p:cNvPr id="140" name="object 140"/>
            <p:cNvSpPr/>
            <p:nvPr/>
          </p:nvSpPr>
          <p:spPr>
            <a:xfrm>
              <a:off x="6171308" y="3786165"/>
              <a:ext cx="265430" cy="747395"/>
            </a:xfrm>
            <a:custGeom>
              <a:avLst/>
              <a:gdLst/>
              <a:ahLst/>
              <a:cxnLst/>
              <a:rect l="l" t="t" r="r" b="b"/>
              <a:pathLst>
                <a:path w="265429" h="747395">
                  <a:moveTo>
                    <a:pt x="0" y="747189"/>
                  </a:moveTo>
                  <a:lnTo>
                    <a:pt x="265031" y="747189"/>
                  </a:lnTo>
                  <a:lnTo>
                    <a:pt x="265031" y="0"/>
                  </a:lnTo>
                  <a:lnTo>
                    <a:pt x="0" y="0"/>
                  </a:lnTo>
                  <a:lnTo>
                    <a:pt x="0" y="747189"/>
                  </a:lnTo>
                  <a:close/>
                </a:path>
              </a:pathLst>
            </a:custGeom>
            <a:solidFill>
              <a:srgbClr val="3946A3"/>
            </a:solidFill>
          </p:spPr>
          <p:txBody>
            <a:bodyPr wrap="square" lIns="0" tIns="0" rIns="0" bIns="0" rtlCol="0"/>
            <a:lstStyle/>
            <a:p>
              <a:endParaRPr/>
            </a:p>
          </p:txBody>
        </p:sp>
        <p:sp>
          <p:nvSpPr>
            <p:cNvPr id="141" name="object 141"/>
            <p:cNvSpPr/>
            <p:nvPr/>
          </p:nvSpPr>
          <p:spPr>
            <a:xfrm>
              <a:off x="6843478" y="4035760"/>
              <a:ext cx="284480" cy="497840"/>
            </a:xfrm>
            <a:custGeom>
              <a:avLst/>
              <a:gdLst/>
              <a:ahLst/>
              <a:cxnLst/>
              <a:rect l="l" t="t" r="r" b="b"/>
              <a:pathLst>
                <a:path w="284479" h="497839">
                  <a:moveTo>
                    <a:pt x="0" y="497595"/>
                  </a:moveTo>
                  <a:lnTo>
                    <a:pt x="283962" y="497595"/>
                  </a:lnTo>
                  <a:lnTo>
                    <a:pt x="283962" y="0"/>
                  </a:lnTo>
                  <a:lnTo>
                    <a:pt x="0" y="0"/>
                  </a:lnTo>
                  <a:lnTo>
                    <a:pt x="0" y="497595"/>
                  </a:lnTo>
                  <a:close/>
                </a:path>
              </a:pathLst>
            </a:custGeom>
            <a:solidFill>
              <a:srgbClr val="3946A3"/>
            </a:solidFill>
          </p:spPr>
          <p:txBody>
            <a:bodyPr wrap="square" lIns="0" tIns="0" rIns="0" bIns="0" rtlCol="0"/>
            <a:lstStyle/>
            <a:p>
              <a:endParaRPr/>
            </a:p>
          </p:txBody>
        </p:sp>
        <p:sp>
          <p:nvSpPr>
            <p:cNvPr id="142" name="object 142"/>
            <p:cNvSpPr/>
            <p:nvPr/>
          </p:nvSpPr>
          <p:spPr>
            <a:xfrm>
              <a:off x="7534580" y="4068628"/>
              <a:ext cx="284480" cy="464820"/>
            </a:xfrm>
            <a:custGeom>
              <a:avLst/>
              <a:gdLst/>
              <a:ahLst/>
              <a:cxnLst/>
              <a:rect l="l" t="t" r="r" b="b"/>
              <a:pathLst>
                <a:path w="284479" h="464820">
                  <a:moveTo>
                    <a:pt x="0" y="464727"/>
                  </a:moveTo>
                  <a:lnTo>
                    <a:pt x="283962" y="464727"/>
                  </a:lnTo>
                  <a:lnTo>
                    <a:pt x="283962" y="0"/>
                  </a:lnTo>
                  <a:lnTo>
                    <a:pt x="0" y="0"/>
                  </a:lnTo>
                  <a:lnTo>
                    <a:pt x="0" y="464727"/>
                  </a:lnTo>
                  <a:close/>
                </a:path>
              </a:pathLst>
            </a:custGeom>
            <a:solidFill>
              <a:srgbClr val="3946A3"/>
            </a:solidFill>
          </p:spPr>
          <p:txBody>
            <a:bodyPr wrap="square" lIns="0" tIns="0" rIns="0" bIns="0" rtlCol="0"/>
            <a:lstStyle/>
            <a:p>
              <a:endParaRPr/>
            </a:p>
          </p:txBody>
        </p:sp>
        <p:sp>
          <p:nvSpPr>
            <p:cNvPr id="143" name="object 143"/>
            <p:cNvSpPr/>
            <p:nvPr/>
          </p:nvSpPr>
          <p:spPr>
            <a:xfrm>
              <a:off x="8225681" y="4250893"/>
              <a:ext cx="284480" cy="282575"/>
            </a:xfrm>
            <a:custGeom>
              <a:avLst/>
              <a:gdLst/>
              <a:ahLst/>
              <a:cxnLst/>
              <a:rect l="l" t="t" r="r" b="b"/>
              <a:pathLst>
                <a:path w="284479" h="282575">
                  <a:moveTo>
                    <a:pt x="0" y="282462"/>
                  </a:moveTo>
                  <a:lnTo>
                    <a:pt x="283962" y="282462"/>
                  </a:lnTo>
                  <a:lnTo>
                    <a:pt x="283962" y="0"/>
                  </a:lnTo>
                  <a:lnTo>
                    <a:pt x="0" y="0"/>
                  </a:lnTo>
                  <a:lnTo>
                    <a:pt x="0" y="282462"/>
                  </a:lnTo>
                  <a:close/>
                </a:path>
              </a:pathLst>
            </a:custGeom>
            <a:solidFill>
              <a:srgbClr val="3946A3"/>
            </a:solidFill>
          </p:spPr>
          <p:txBody>
            <a:bodyPr wrap="square" lIns="0" tIns="0" rIns="0" bIns="0" rtlCol="0"/>
            <a:lstStyle/>
            <a:p>
              <a:endParaRPr/>
            </a:p>
          </p:txBody>
        </p:sp>
        <p:sp>
          <p:nvSpPr>
            <p:cNvPr id="144" name="object 144"/>
            <p:cNvSpPr/>
            <p:nvPr/>
          </p:nvSpPr>
          <p:spPr>
            <a:xfrm>
              <a:off x="8916782" y="4283761"/>
              <a:ext cx="284480" cy="250190"/>
            </a:xfrm>
            <a:custGeom>
              <a:avLst/>
              <a:gdLst/>
              <a:ahLst/>
              <a:cxnLst/>
              <a:rect l="l" t="t" r="r" b="b"/>
              <a:pathLst>
                <a:path w="284479" h="250189">
                  <a:moveTo>
                    <a:pt x="0" y="249594"/>
                  </a:moveTo>
                  <a:lnTo>
                    <a:pt x="283962" y="249594"/>
                  </a:lnTo>
                  <a:lnTo>
                    <a:pt x="283962" y="0"/>
                  </a:lnTo>
                  <a:lnTo>
                    <a:pt x="0" y="0"/>
                  </a:lnTo>
                  <a:lnTo>
                    <a:pt x="0" y="249594"/>
                  </a:lnTo>
                  <a:close/>
                </a:path>
              </a:pathLst>
            </a:custGeom>
            <a:solidFill>
              <a:srgbClr val="3946A3"/>
            </a:solidFill>
          </p:spPr>
          <p:txBody>
            <a:bodyPr wrap="square" lIns="0" tIns="0" rIns="0" bIns="0" rtlCol="0"/>
            <a:lstStyle/>
            <a:p>
              <a:endParaRPr/>
            </a:p>
          </p:txBody>
        </p:sp>
        <p:sp>
          <p:nvSpPr>
            <p:cNvPr id="145" name="object 145"/>
            <p:cNvSpPr/>
            <p:nvPr/>
          </p:nvSpPr>
          <p:spPr>
            <a:xfrm>
              <a:off x="9607884" y="4433159"/>
              <a:ext cx="284480" cy="100330"/>
            </a:xfrm>
            <a:custGeom>
              <a:avLst/>
              <a:gdLst/>
              <a:ahLst/>
              <a:cxnLst/>
              <a:rect l="l" t="t" r="r" b="b"/>
              <a:pathLst>
                <a:path w="284479" h="100329">
                  <a:moveTo>
                    <a:pt x="0" y="100196"/>
                  </a:moveTo>
                  <a:lnTo>
                    <a:pt x="284214" y="100196"/>
                  </a:lnTo>
                  <a:lnTo>
                    <a:pt x="284214" y="0"/>
                  </a:lnTo>
                  <a:lnTo>
                    <a:pt x="0" y="0"/>
                  </a:lnTo>
                  <a:lnTo>
                    <a:pt x="0" y="100196"/>
                  </a:lnTo>
                  <a:close/>
                </a:path>
              </a:pathLst>
            </a:custGeom>
            <a:solidFill>
              <a:srgbClr val="3946A3"/>
            </a:solidFill>
          </p:spPr>
          <p:txBody>
            <a:bodyPr wrap="square" lIns="0" tIns="0" rIns="0" bIns="0" rtlCol="0"/>
            <a:lstStyle/>
            <a:p>
              <a:endParaRPr/>
            </a:p>
          </p:txBody>
        </p:sp>
        <p:sp>
          <p:nvSpPr>
            <p:cNvPr id="146" name="object 146"/>
            <p:cNvSpPr/>
            <p:nvPr/>
          </p:nvSpPr>
          <p:spPr>
            <a:xfrm>
              <a:off x="2526416" y="1365518"/>
              <a:ext cx="0" cy="3168015"/>
            </a:xfrm>
            <a:custGeom>
              <a:avLst/>
              <a:gdLst/>
              <a:ahLst/>
              <a:cxnLst/>
              <a:rect l="l" t="t" r="r" b="b"/>
              <a:pathLst>
                <a:path h="3168015">
                  <a:moveTo>
                    <a:pt x="0" y="3167837"/>
                  </a:moveTo>
                  <a:lnTo>
                    <a:pt x="0" y="3167837"/>
                  </a:lnTo>
                  <a:lnTo>
                    <a:pt x="0" y="0"/>
                  </a:lnTo>
                </a:path>
              </a:pathLst>
            </a:custGeom>
            <a:ln w="11360">
              <a:solidFill>
                <a:srgbClr val="000000"/>
              </a:solidFill>
            </a:ln>
          </p:spPr>
          <p:txBody>
            <a:bodyPr wrap="square" lIns="0" tIns="0" rIns="0" bIns="0" rtlCol="0"/>
            <a:lstStyle/>
            <a:p>
              <a:endParaRPr/>
            </a:p>
          </p:txBody>
        </p:sp>
        <p:sp>
          <p:nvSpPr>
            <p:cNvPr id="147" name="object 147"/>
            <p:cNvSpPr/>
            <p:nvPr/>
          </p:nvSpPr>
          <p:spPr>
            <a:xfrm>
              <a:off x="2374944" y="4533355"/>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48" name="object 148"/>
            <p:cNvSpPr/>
            <p:nvPr/>
          </p:nvSpPr>
          <p:spPr>
            <a:xfrm>
              <a:off x="2374944" y="4174601"/>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49" name="object 149"/>
            <p:cNvSpPr/>
            <p:nvPr/>
          </p:nvSpPr>
          <p:spPr>
            <a:xfrm>
              <a:off x="2374944" y="3830985"/>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0" name="object 150"/>
            <p:cNvSpPr/>
            <p:nvPr/>
          </p:nvSpPr>
          <p:spPr>
            <a:xfrm>
              <a:off x="2374944" y="3472429"/>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1" name="object 151"/>
            <p:cNvSpPr/>
            <p:nvPr/>
          </p:nvSpPr>
          <p:spPr>
            <a:xfrm>
              <a:off x="2374944" y="3128615"/>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2" name="object 152"/>
            <p:cNvSpPr/>
            <p:nvPr/>
          </p:nvSpPr>
          <p:spPr>
            <a:xfrm>
              <a:off x="2374944" y="2770059"/>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3" name="object 153"/>
            <p:cNvSpPr/>
            <p:nvPr/>
          </p:nvSpPr>
          <p:spPr>
            <a:xfrm>
              <a:off x="2374944" y="2426444"/>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4" name="object 154"/>
            <p:cNvSpPr/>
            <p:nvPr/>
          </p:nvSpPr>
          <p:spPr>
            <a:xfrm>
              <a:off x="2374944" y="2067689"/>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5" name="object 155"/>
            <p:cNvSpPr/>
            <p:nvPr/>
          </p:nvSpPr>
          <p:spPr>
            <a:xfrm>
              <a:off x="2374944" y="1724073"/>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6" name="object 156"/>
            <p:cNvSpPr/>
            <p:nvPr/>
          </p:nvSpPr>
          <p:spPr>
            <a:xfrm>
              <a:off x="2374944" y="1365518"/>
              <a:ext cx="151765" cy="0"/>
            </a:xfrm>
            <a:custGeom>
              <a:avLst/>
              <a:gdLst/>
              <a:ahLst/>
              <a:cxnLst/>
              <a:rect l="l" t="t" r="r" b="b"/>
              <a:pathLst>
                <a:path w="151764">
                  <a:moveTo>
                    <a:pt x="0" y="0"/>
                  </a:moveTo>
                  <a:lnTo>
                    <a:pt x="0" y="0"/>
                  </a:lnTo>
                  <a:lnTo>
                    <a:pt x="151471" y="0"/>
                  </a:lnTo>
                </a:path>
              </a:pathLst>
            </a:custGeom>
            <a:ln w="8965">
              <a:solidFill>
                <a:srgbClr val="000000"/>
              </a:solidFill>
            </a:ln>
          </p:spPr>
          <p:txBody>
            <a:bodyPr wrap="square" lIns="0" tIns="0" rIns="0" bIns="0" rtlCol="0"/>
            <a:lstStyle/>
            <a:p>
              <a:endParaRPr/>
            </a:p>
          </p:txBody>
        </p:sp>
        <p:sp>
          <p:nvSpPr>
            <p:cNvPr id="157" name="object 157"/>
            <p:cNvSpPr/>
            <p:nvPr/>
          </p:nvSpPr>
          <p:spPr>
            <a:xfrm>
              <a:off x="2193183" y="4480966"/>
              <a:ext cx="92761" cy="113542"/>
            </a:xfrm>
            <a:prstGeom prst="rect">
              <a:avLst/>
            </a:prstGeom>
            <a:blipFill>
              <a:blip r:embed="rId104" cstate="print"/>
              <a:stretch>
                <a:fillRect/>
              </a:stretch>
            </a:blipFill>
          </p:spPr>
          <p:txBody>
            <a:bodyPr wrap="square" lIns="0" tIns="0" rIns="0" bIns="0" rtlCol="0"/>
            <a:lstStyle/>
            <a:p>
              <a:endParaRPr/>
            </a:p>
          </p:txBody>
        </p:sp>
        <p:sp>
          <p:nvSpPr>
            <p:cNvPr id="158" name="object 158"/>
            <p:cNvSpPr/>
            <p:nvPr/>
          </p:nvSpPr>
          <p:spPr>
            <a:xfrm>
              <a:off x="2104183" y="4123805"/>
              <a:ext cx="53340" cy="111125"/>
            </a:xfrm>
            <a:custGeom>
              <a:avLst/>
              <a:gdLst/>
              <a:ahLst/>
              <a:cxnLst/>
              <a:rect l="l" t="t" r="r" b="b"/>
              <a:pathLst>
                <a:path w="53339" h="111125">
                  <a:moveTo>
                    <a:pt x="53006" y="17927"/>
                  </a:moveTo>
                  <a:lnTo>
                    <a:pt x="32182" y="17927"/>
                  </a:lnTo>
                  <a:lnTo>
                    <a:pt x="32182" y="110753"/>
                  </a:lnTo>
                  <a:lnTo>
                    <a:pt x="53006" y="110753"/>
                  </a:lnTo>
                  <a:lnTo>
                    <a:pt x="53006" y="17927"/>
                  </a:lnTo>
                  <a:close/>
                </a:path>
                <a:path w="53339" h="111125">
                  <a:moveTo>
                    <a:pt x="53006" y="0"/>
                  </a:moveTo>
                  <a:lnTo>
                    <a:pt x="34075" y="0"/>
                  </a:lnTo>
                  <a:lnTo>
                    <a:pt x="27420" y="4481"/>
                  </a:lnTo>
                  <a:lnTo>
                    <a:pt x="19167" y="8963"/>
                  </a:lnTo>
                  <a:lnTo>
                    <a:pt x="9849" y="13445"/>
                  </a:lnTo>
                  <a:lnTo>
                    <a:pt x="0" y="17927"/>
                  </a:lnTo>
                  <a:lnTo>
                    <a:pt x="0" y="32867"/>
                  </a:lnTo>
                  <a:lnTo>
                    <a:pt x="8755" y="30113"/>
                  </a:lnTo>
                  <a:lnTo>
                    <a:pt x="17511" y="26518"/>
                  </a:lnTo>
                  <a:lnTo>
                    <a:pt x="25556" y="22363"/>
                  </a:lnTo>
                  <a:lnTo>
                    <a:pt x="32182" y="17927"/>
                  </a:lnTo>
                  <a:lnTo>
                    <a:pt x="53006" y="17927"/>
                  </a:lnTo>
                  <a:lnTo>
                    <a:pt x="53006" y="0"/>
                  </a:lnTo>
                  <a:close/>
                </a:path>
              </a:pathLst>
            </a:custGeom>
            <a:solidFill>
              <a:srgbClr val="000000"/>
            </a:solidFill>
          </p:spPr>
          <p:txBody>
            <a:bodyPr wrap="square" lIns="0" tIns="0" rIns="0" bIns="0" rtlCol="0"/>
            <a:lstStyle/>
            <a:p>
              <a:endParaRPr/>
            </a:p>
          </p:txBody>
        </p:sp>
        <p:sp>
          <p:nvSpPr>
            <p:cNvPr id="159" name="object 159"/>
            <p:cNvSpPr/>
            <p:nvPr/>
          </p:nvSpPr>
          <p:spPr>
            <a:xfrm>
              <a:off x="2193183" y="4122411"/>
              <a:ext cx="92761" cy="113542"/>
            </a:xfrm>
            <a:prstGeom prst="rect">
              <a:avLst/>
            </a:prstGeom>
            <a:blipFill>
              <a:blip r:embed="rId105" cstate="print"/>
              <a:stretch>
                <a:fillRect/>
              </a:stretch>
            </a:blipFill>
          </p:spPr>
          <p:txBody>
            <a:bodyPr wrap="square" lIns="0" tIns="0" rIns="0" bIns="0" rtlCol="0"/>
            <a:lstStyle/>
            <a:p>
              <a:endParaRPr/>
            </a:p>
          </p:txBody>
        </p:sp>
        <p:sp>
          <p:nvSpPr>
            <p:cNvPr id="160" name="object 160"/>
            <p:cNvSpPr/>
            <p:nvPr/>
          </p:nvSpPr>
          <p:spPr>
            <a:xfrm>
              <a:off x="2083359" y="3778795"/>
              <a:ext cx="87107" cy="111948"/>
            </a:xfrm>
            <a:prstGeom prst="rect">
              <a:avLst/>
            </a:prstGeom>
            <a:blipFill>
              <a:blip r:embed="rId106" cstate="print"/>
              <a:stretch>
                <a:fillRect/>
              </a:stretch>
            </a:blipFill>
          </p:spPr>
          <p:txBody>
            <a:bodyPr wrap="square" lIns="0" tIns="0" rIns="0" bIns="0" rtlCol="0"/>
            <a:lstStyle/>
            <a:p>
              <a:endParaRPr/>
            </a:p>
          </p:txBody>
        </p:sp>
        <p:sp>
          <p:nvSpPr>
            <p:cNvPr id="161" name="object 161"/>
            <p:cNvSpPr/>
            <p:nvPr/>
          </p:nvSpPr>
          <p:spPr>
            <a:xfrm>
              <a:off x="2193183" y="3778795"/>
              <a:ext cx="92761" cy="113542"/>
            </a:xfrm>
            <a:prstGeom prst="rect">
              <a:avLst/>
            </a:prstGeom>
            <a:blipFill>
              <a:blip r:embed="rId107" cstate="print"/>
              <a:stretch>
                <a:fillRect/>
              </a:stretch>
            </a:blipFill>
          </p:spPr>
          <p:txBody>
            <a:bodyPr wrap="square" lIns="0" tIns="0" rIns="0" bIns="0" rtlCol="0"/>
            <a:lstStyle/>
            <a:p>
              <a:endParaRPr/>
            </a:p>
          </p:txBody>
        </p:sp>
        <p:sp>
          <p:nvSpPr>
            <p:cNvPr id="162" name="object 162"/>
            <p:cNvSpPr/>
            <p:nvPr/>
          </p:nvSpPr>
          <p:spPr>
            <a:xfrm>
              <a:off x="2079573" y="3420040"/>
              <a:ext cx="206371" cy="115136"/>
            </a:xfrm>
            <a:prstGeom prst="rect">
              <a:avLst/>
            </a:prstGeom>
            <a:blipFill>
              <a:blip r:embed="rId108" cstate="print"/>
              <a:stretch>
                <a:fillRect/>
              </a:stretch>
            </a:blipFill>
          </p:spPr>
          <p:txBody>
            <a:bodyPr wrap="square" lIns="0" tIns="0" rIns="0" bIns="0" rtlCol="0"/>
            <a:lstStyle/>
            <a:p>
              <a:endParaRPr/>
            </a:p>
          </p:txBody>
        </p:sp>
        <p:sp>
          <p:nvSpPr>
            <p:cNvPr id="163" name="object 163"/>
            <p:cNvSpPr/>
            <p:nvPr/>
          </p:nvSpPr>
          <p:spPr>
            <a:xfrm>
              <a:off x="2077680" y="3076425"/>
              <a:ext cx="208264" cy="113542"/>
            </a:xfrm>
            <a:prstGeom prst="rect">
              <a:avLst/>
            </a:prstGeom>
            <a:blipFill>
              <a:blip r:embed="rId109" cstate="print"/>
              <a:stretch>
                <a:fillRect/>
              </a:stretch>
            </a:blipFill>
          </p:spPr>
          <p:txBody>
            <a:bodyPr wrap="square" lIns="0" tIns="0" rIns="0" bIns="0" rtlCol="0"/>
            <a:lstStyle/>
            <a:p>
              <a:endParaRPr/>
            </a:p>
          </p:txBody>
        </p:sp>
        <p:sp>
          <p:nvSpPr>
            <p:cNvPr id="164" name="object 164"/>
            <p:cNvSpPr/>
            <p:nvPr/>
          </p:nvSpPr>
          <p:spPr>
            <a:xfrm>
              <a:off x="2083359" y="2717869"/>
              <a:ext cx="202585" cy="113542"/>
            </a:xfrm>
            <a:prstGeom prst="rect">
              <a:avLst/>
            </a:prstGeom>
            <a:blipFill>
              <a:blip r:embed="rId110" cstate="print"/>
              <a:stretch>
                <a:fillRect/>
              </a:stretch>
            </a:blipFill>
          </p:spPr>
          <p:txBody>
            <a:bodyPr wrap="square" lIns="0" tIns="0" rIns="0" bIns="0" rtlCol="0"/>
            <a:lstStyle/>
            <a:p>
              <a:endParaRPr/>
            </a:p>
          </p:txBody>
        </p:sp>
        <p:sp>
          <p:nvSpPr>
            <p:cNvPr id="165" name="object 165"/>
            <p:cNvSpPr/>
            <p:nvPr/>
          </p:nvSpPr>
          <p:spPr>
            <a:xfrm>
              <a:off x="2081487" y="2374055"/>
              <a:ext cx="204456" cy="113542"/>
            </a:xfrm>
            <a:prstGeom prst="rect">
              <a:avLst/>
            </a:prstGeom>
            <a:blipFill>
              <a:blip r:embed="rId111" cstate="print"/>
              <a:stretch>
                <a:fillRect/>
              </a:stretch>
            </a:blipFill>
          </p:spPr>
          <p:txBody>
            <a:bodyPr wrap="square" lIns="0" tIns="0" rIns="0" bIns="0" rtlCol="0"/>
            <a:lstStyle/>
            <a:p>
              <a:endParaRPr/>
            </a:p>
          </p:txBody>
        </p:sp>
        <p:sp>
          <p:nvSpPr>
            <p:cNvPr id="166" name="object 166"/>
            <p:cNvSpPr/>
            <p:nvPr/>
          </p:nvSpPr>
          <p:spPr>
            <a:xfrm>
              <a:off x="2079573" y="2016893"/>
              <a:ext cx="90893" cy="110554"/>
            </a:xfrm>
            <a:prstGeom prst="rect">
              <a:avLst/>
            </a:prstGeom>
            <a:blipFill>
              <a:blip r:embed="rId112" cstate="print"/>
              <a:stretch>
                <a:fillRect/>
              </a:stretch>
            </a:blipFill>
          </p:spPr>
          <p:txBody>
            <a:bodyPr wrap="square" lIns="0" tIns="0" rIns="0" bIns="0" rtlCol="0"/>
            <a:lstStyle/>
            <a:p>
              <a:endParaRPr/>
            </a:p>
          </p:txBody>
        </p:sp>
        <p:sp>
          <p:nvSpPr>
            <p:cNvPr id="167" name="object 167"/>
            <p:cNvSpPr/>
            <p:nvPr/>
          </p:nvSpPr>
          <p:spPr>
            <a:xfrm>
              <a:off x="2193183" y="2015499"/>
              <a:ext cx="92761" cy="113542"/>
            </a:xfrm>
            <a:prstGeom prst="rect">
              <a:avLst/>
            </a:prstGeom>
            <a:blipFill>
              <a:blip r:embed="rId113" cstate="print"/>
              <a:stretch>
                <a:fillRect/>
              </a:stretch>
            </a:blipFill>
          </p:spPr>
          <p:txBody>
            <a:bodyPr wrap="square" lIns="0" tIns="0" rIns="0" bIns="0" rtlCol="0"/>
            <a:lstStyle/>
            <a:p>
              <a:endParaRPr/>
            </a:p>
          </p:txBody>
        </p:sp>
        <p:sp>
          <p:nvSpPr>
            <p:cNvPr id="168" name="object 168"/>
            <p:cNvSpPr/>
            <p:nvPr/>
          </p:nvSpPr>
          <p:spPr>
            <a:xfrm>
              <a:off x="2079573" y="1671684"/>
              <a:ext cx="206371" cy="113741"/>
            </a:xfrm>
            <a:prstGeom prst="rect">
              <a:avLst/>
            </a:prstGeom>
            <a:blipFill>
              <a:blip r:embed="rId114" cstate="print"/>
              <a:stretch>
                <a:fillRect/>
              </a:stretch>
            </a:blipFill>
          </p:spPr>
          <p:txBody>
            <a:bodyPr wrap="square" lIns="0" tIns="0" rIns="0" bIns="0" rtlCol="0"/>
            <a:lstStyle/>
            <a:p>
              <a:endParaRPr/>
            </a:p>
          </p:txBody>
        </p:sp>
        <p:sp>
          <p:nvSpPr>
            <p:cNvPr id="169" name="object 169"/>
            <p:cNvSpPr/>
            <p:nvPr/>
          </p:nvSpPr>
          <p:spPr>
            <a:xfrm>
              <a:off x="1901583" y="1313129"/>
              <a:ext cx="204493" cy="113542"/>
            </a:xfrm>
            <a:prstGeom prst="rect">
              <a:avLst/>
            </a:prstGeom>
            <a:blipFill>
              <a:blip r:embed="rId115" cstate="print"/>
              <a:stretch>
                <a:fillRect/>
              </a:stretch>
            </a:blipFill>
          </p:spPr>
          <p:txBody>
            <a:bodyPr wrap="square" lIns="0" tIns="0" rIns="0" bIns="0" rtlCol="0"/>
            <a:lstStyle/>
            <a:p>
              <a:endParaRPr/>
            </a:p>
          </p:txBody>
        </p:sp>
        <p:sp>
          <p:nvSpPr>
            <p:cNvPr id="170" name="object 170"/>
            <p:cNvSpPr/>
            <p:nvPr/>
          </p:nvSpPr>
          <p:spPr>
            <a:xfrm>
              <a:off x="2126900" y="1308747"/>
              <a:ext cx="157151" cy="122506"/>
            </a:xfrm>
            <a:prstGeom prst="rect">
              <a:avLst/>
            </a:prstGeom>
            <a:blipFill>
              <a:blip r:embed="rId116" cstate="print"/>
              <a:stretch>
                <a:fillRect/>
              </a:stretch>
            </a:blipFill>
          </p:spPr>
          <p:txBody>
            <a:bodyPr wrap="square" lIns="0" tIns="0" rIns="0" bIns="0" rtlCol="0"/>
            <a:lstStyle/>
            <a:p>
              <a:endParaRPr/>
            </a:p>
          </p:txBody>
        </p:sp>
        <p:sp>
          <p:nvSpPr>
            <p:cNvPr id="171" name="object 171"/>
            <p:cNvSpPr/>
            <p:nvPr/>
          </p:nvSpPr>
          <p:spPr>
            <a:xfrm>
              <a:off x="2526416" y="4533355"/>
              <a:ext cx="7517130" cy="0"/>
            </a:xfrm>
            <a:custGeom>
              <a:avLst/>
              <a:gdLst/>
              <a:ahLst/>
              <a:cxnLst/>
              <a:rect l="l" t="t" r="r" b="b"/>
              <a:pathLst>
                <a:path w="7517130">
                  <a:moveTo>
                    <a:pt x="7517129" y="0"/>
                  </a:moveTo>
                  <a:lnTo>
                    <a:pt x="7517129" y="0"/>
                  </a:lnTo>
                  <a:lnTo>
                    <a:pt x="0" y="0"/>
                  </a:lnTo>
                </a:path>
              </a:pathLst>
            </a:custGeom>
            <a:ln w="8965">
              <a:solidFill>
                <a:srgbClr val="000000"/>
              </a:solidFill>
            </a:ln>
          </p:spPr>
          <p:txBody>
            <a:bodyPr wrap="square" lIns="0" tIns="0" rIns="0" bIns="0" rtlCol="0"/>
            <a:lstStyle/>
            <a:p>
              <a:endParaRPr/>
            </a:p>
          </p:txBody>
        </p:sp>
      </p:grpSp>
      <p:grpSp>
        <p:nvGrpSpPr>
          <p:cNvPr id="201" name="Group 200">
            <a:extLst>
              <a:ext uri="{FF2B5EF4-FFF2-40B4-BE49-F238E27FC236}">
                <a16:creationId xmlns:a16="http://schemas.microsoft.com/office/drawing/2014/main" id="{95EB3F90-7794-4B5E-BC39-70972FDF4BCC}"/>
              </a:ext>
            </a:extLst>
          </p:cNvPr>
          <p:cNvGrpSpPr/>
          <p:nvPr/>
        </p:nvGrpSpPr>
        <p:grpSpPr>
          <a:xfrm>
            <a:off x="4374393" y="763527"/>
            <a:ext cx="3953514" cy="146610"/>
            <a:chOff x="4332745" y="1057558"/>
            <a:chExt cx="3953514" cy="146610"/>
          </a:xfrm>
        </p:grpSpPr>
        <p:sp>
          <p:nvSpPr>
            <p:cNvPr id="172" name="object 172"/>
            <p:cNvSpPr/>
            <p:nvPr/>
          </p:nvSpPr>
          <p:spPr>
            <a:xfrm>
              <a:off x="4332745" y="1059152"/>
              <a:ext cx="202686" cy="114936"/>
            </a:xfrm>
            <a:prstGeom prst="rect">
              <a:avLst/>
            </a:prstGeom>
            <a:blipFill>
              <a:blip r:embed="rId117" cstate="print"/>
              <a:stretch>
                <a:fillRect/>
              </a:stretch>
            </a:blipFill>
          </p:spPr>
          <p:txBody>
            <a:bodyPr wrap="square" lIns="0" tIns="0" rIns="0" bIns="0" rtlCol="0"/>
            <a:lstStyle/>
            <a:p>
              <a:endParaRPr/>
            </a:p>
          </p:txBody>
        </p:sp>
        <p:sp>
          <p:nvSpPr>
            <p:cNvPr id="173" name="object 173"/>
            <p:cNvSpPr/>
            <p:nvPr/>
          </p:nvSpPr>
          <p:spPr>
            <a:xfrm>
              <a:off x="4558148" y="1059152"/>
              <a:ext cx="342774" cy="114936"/>
            </a:xfrm>
            <a:prstGeom prst="rect">
              <a:avLst/>
            </a:prstGeom>
            <a:blipFill>
              <a:blip r:embed="rId118" cstate="print"/>
              <a:stretch>
                <a:fillRect/>
              </a:stretch>
            </a:blipFill>
          </p:spPr>
          <p:txBody>
            <a:bodyPr wrap="square" lIns="0" tIns="0" rIns="0" bIns="0" rtlCol="0"/>
            <a:lstStyle/>
            <a:p>
              <a:endParaRPr/>
            </a:p>
          </p:txBody>
        </p:sp>
        <p:sp>
          <p:nvSpPr>
            <p:cNvPr id="174" name="object 174"/>
            <p:cNvSpPr/>
            <p:nvPr/>
          </p:nvSpPr>
          <p:spPr>
            <a:xfrm>
              <a:off x="4925407" y="1059152"/>
              <a:ext cx="344541" cy="145015"/>
            </a:xfrm>
            <a:prstGeom prst="rect">
              <a:avLst/>
            </a:prstGeom>
            <a:blipFill>
              <a:blip r:embed="rId119" cstate="print"/>
              <a:stretch>
                <a:fillRect/>
              </a:stretch>
            </a:blipFill>
          </p:spPr>
          <p:txBody>
            <a:bodyPr wrap="square" lIns="0" tIns="0" rIns="0" bIns="0" rtlCol="0"/>
            <a:lstStyle/>
            <a:p>
              <a:endParaRPr/>
            </a:p>
          </p:txBody>
        </p:sp>
        <p:sp>
          <p:nvSpPr>
            <p:cNvPr id="175" name="object 175"/>
            <p:cNvSpPr/>
            <p:nvPr/>
          </p:nvSpPr>
          <p:spPr>
            <a:xfrm>
              <a:off x="5290898" y="1090426"/>
              <a:ext cx="106012" cy="85256"/>
            </a:xfrm>
            <a:prstGeom prst="rect">
              <a:avLst/>
            </a:prstGeom>
            <a:blipFill>
              <a:blip r:embed="rId120" cstate="print"/>
              <a:stretch>
                <a:fillRect/>
              </a:stretch>
            </a:blipFill>
          </p:spPr>
          <p:txBody>
            <a:bodyPr wrap="square" lIns="0" tIns="0" rIns="0" bIns="0" rtlCol="0"/>
            <a:lstStyle/>
            <a:p>
              <a:endParaRPr/>
            </a:p>
          </p:txBody>
        </p:sp>
        <p:sp>
          <p:nvSpPr>
            <p:cNvPr id="176" name="object 176"/>
            <p:cNvSpPr/>
            <p:nvPr/>
          </p:nvSpPr>
          <p:spPr>
            <a:xfrm>
              <a:off x="5419627" y="1090426"/>
              <a:ext cx="96673" cy="82268"/>
            </a:xfrm>
            <a:prstGeom prst="rect">
              <a:avLst/>
            </a:prstGeom>
            <a:blipFill>
              <a:blip r:embed="rId121" cstate="print"/>
              <a:stretch>
                <a:fillRect/>
              </a:stretch>
            </a:blipFill>
          </p:spPr>
          <p:txBody>
            <a:bodyPr wrap="square" lIns="0" tIns="0" rIns="0" bIns="0" rtlCol="0"/>
            <a:lstStyle/>
            <a:p>
              <a:endParaRPr/>
            </a:p>
          </p:txBody>
        </p:sp>
        <p:sp>
          <p:nvSpPr>
            <p:cNvPr id="177" name="object 177"/>
            <p:cNvSpPr/>
            <p:nvPr/>
          </p:nvSpPr>
          <p:spPr>
            <a:xfrm>
              <a:off x="5597577" y="1059152"/>
              <a:ext cx="32384" cy="19685"/>
            </a:xfrm>
            <a:custGeom>
              <a:avLst/>
              <a:gdLst/>
              <a:ahLst/>
              <a:cxnLst/>
              <a:rect l="l" t="t" r="r" b="b"/>
              <a:pathLst>
                <a:path w="32385" h="19684">
                  <a:moveTo>
                    <a:pt x="32308" y="0"/>
                  </a:moveTo>
                  <a:lnTo>
                    <a:pt x="0" y="0"/>
                  </a:lnTo>
                  <a:lnTo>
                    <a:pt x="0" y="19322"/>
                  </a:lnTo>
                  <a:lnTo>
                    <a:pt x="32308" y="19322"/>
                  </a:lnTo>
                  <a:lnTo>
                    <a:pt x="32308" y="0"/>
                  </a:lnTo>
                  <a:close/>
                </a:path>
              </a:pathLst>
            </a:custGeom>
            <a:solidFill>
              <a:srgbClr val="000000"/>
            </a:solidFill>
          </p:spPr>
          <p:txBody>
            <a:bodyPr wrap="square" lIns="0" tIns="0" rIns="0" bIns="0" rtlCol="0"/>
            <a:lstStyle/>
            <a:p>
              <a:endParaRPr/>
            </a:p>
          </p:txBody>
        </p:sp>
        <p:sp>
          <p:nvSpPr>
            <p:cNvPr id="178" name="object 178"/>
            <p:cNvSpPr/>
            <p:nvPr/>
          </p:nvSpPr>
          <p:spPr>
            <a:xfrm>
              <a:off x="5599596" y="1092020"/>
              <a:ext cx="30480" cy="81280"/>
            </a:xfrm>
            <a:custGeom>
              <a:avLst/>
              <a:gdLst/>
              <a:ahLst/>
              <a:cxnLst/>
              <a:rect l="l" t="t" r="r" b="b"/>
              <a:pathLst>
                <a:path w="30479" h="81280">
                  <a:moveTo>
                    <a:pt x="30289" y="0"/>
                  </a:moveTo>
                  <a:lnTo>
                    <a:pt x="0" y="0"/>
                  </a:lnTo>
                  <a:lnTo>
                    <a:pt x="0" y="80674"/>
                  </a:lnTo>
                  <a:lnTo>
                    <a:pt x="30289" y="80674"/>
                  </a:lnTo>
                  <a:lnTo>
                    <a:pt x="30289" y="0"/>
                  </a:lnTo>
                  <a:close/>
                </a:path>
              </a:pathLst>
            </a:custGeom>
            <a:solidFill>
              <a:srgbClr val="000000"/>
            </a:solidFill>
          </p:spPr>
          <p:txBody>
            <a:bodyPr wrap="square" lIns="0" tIns="0" rIns="0" bIns="0" rtlCol="0"/>
            <a:lstStyle/>
            <a:p>
              <a:endParaRPr/>
            </a:p>
          </p:txBody>
        </p:sp>
        <p:sp>
          <p:nvSpPr>
            <p:cNvPr id="179" name="object 179"/>
            <p:cNvSpPr/>
            <p:nvPr/>
          </p:nvSpPr>
          <p:spPr>
            <a:xfrm>
              <a:off x="5654370" y="1090426"/>
              <a:ext cx="96673" cy="82268"/>
            </a:xfrm>
            <a:prstGeom prst="rect">
              <a:avLst/>
            </a:prstGeom>
            <a:blipFill>
              <a:blip r:embed="rId122" cstate="print"/>
              <a:stretch>
                <a:fillRect/>
              </a:stretch>
            </a:blipFill>
          </p:spPr>
          <p:txBody>
            <a:bodyPr wrap="square" lIns="0" tIns="0" rIns="0" bIns="0" rtlCol="0"/>
            <a:lstStyle/>
            <a:p>
              <a:endParaRPr/>
            </a:p>
          </p:txBody>
        </p:sp>
        <p:sp>
          <p:nvSpPr>
            <p:cNvPr id="180" name="object 180"/>
            <p:cNvSpPr/>
            <p:nvPr/>
          </p:nvSpPr>
          <p:spPr>
            <a:xfrm>
              <a:off x="5828533" y="1057558"/>
              <a:ext cx="229189" cy="118124"/>
            </a:xfrm>
            <a:prstGeom prst="rect">
              <a:avLst/>
            </a:prstGeom>
            <a:blipFill>
              <a:blip r:embed="rId123" cstate="print"/>
              <a:stretch>
                <a:fillRect/>
              </a:stretch>
            </a:blipFill>
          </p:spPr>
          <p:txBody>
            <a:bodyPr wrap="square" lIns="0" tIns="0" rIns="0" bIns="0" rtlCol="0"/>
            <a:lstStyle/>
            <a:p>
              <a:endParaRPr/>
            </a:p>
          </p:txBody>
        </p:sp>
        <p:sp>
          <p:nvSpPr>
            <p:cNvPr id="181" name="object 181"/>
            <p:cNvSpPr/>
            <p:nvPr/>
          </p:nvSpPr>
          <p:spPr>
            <a:xfrm>
              <a:off x="6082459" y="1090426"/>
              <a:ext cx="160785" cy="82268"/>
            </a:xfrm>
            <a:prstGeom prst="rect">
              <a:avLst/>
            </a:prstGeom>
            <a:blipFill>
              <a:blip r:embed="rId124" cstate="print"/>
              <a:stretch>
                <a:fillRect/>
              </a:stretch>
            </a:blipFill>
          </p:spPr>
          <p:txBody>
            <a:bodyPr wrap="square" lIns="0" tIns="0" rIns="0" bIns="0" rtlCol="0"/>
            <a:lstStyle/>
            <a:p>
              <a:endParaRPr/>
            </a:p>
          </p:txBody>
        </p:sp>
        <p:sp>
          <p:nvSpPr>
            <p:cNvPr id="182" name="object 182"/>
            <p:cNvSpPr/>
            <p:nvPr/>
          </p:nvSpPr>
          <p:spPr>
            <a:xfrm>
              <a:off x="6271767" y="1090426"/>
              <a:ext cx="212025" cy="113741"/>
            </a:xfrm>
            <a:prstGeom prst="rect">
              <a:avLst/>
            </a:prstGeom>
            <a:blipFill>
              <a:blip r:embed="rId125" cstate="print"/>
              <a:stretch>
                <a:fillRect/>
              </a:stretch>
            </a:blipFill>
          </p:spPr>
          <p:txBody>
            <a:bodyPr wrap="square" lIns="0" tIns="0" rIns="0" bIns="0" rtlCol="0"/>
            <a:lstStyle/>
            <a:p>
              <a:endParaRPr/>
            </a:p>
          </p:txBody>
        </p:sp>
        <p:sp>
          <p:nvSpPr>
            <p:cNvPr id="183" name="object 183"/>
            <p:cNvSpPr/>
            <p:nvPr/>
          </p:nvSpPr>
          <p:spPr>
            <a:xfrm>
              <a:off x="6506509" y="1059152"/>
              <a:ext cx="32384" cy="19685"/>
            </a:xfrm>
            <a:custGeom>
              <a:avLst/>
              <a:gdLst/>
              <a:ahLst/>
              <a:cxnLst/>
              <a:rect l="l" t="t" r="r" b="b"/>
              <a:pathLst>
                <a:path w="32384" h="19684">
                  <a:moveTo>
                    <a:pt x="32056" y="0"/>
                  </a:moveTo>
                  <a:lnTo>
                    <a:pt x="0" y="0"/>
                  </a:lnTo>
                  <a:lnTo>
                    <a:pt x="0" y="19322"/>
                  </a:lnTo>
                  <a:lnTo>
                    <a:pt x="32056" y="19322"/>
                  </a:lnTo>
                  <a:lnTo>
                    <a:pt x="32056" y="0"/>
                  </a:lnTo>
                  <a:close/>
                </a:path>
              </a:pathLst>
            </a:custGeom>
            <a:solidFill>
              <a:srgbClr val="000000"/>
            </a:solidFill>
          </p:spPr>
          <p:txBody>
            <a:bodyPr wrap="square" lIns="0" tIns="0" rIns="0" bIns="0" rtlCol="0"/>
            <a:lstStyle/>
            <a:p>
              <a:endParaRPr/>
            </a:p>
          </p:txBody>
        </p:sp>
        <p:sp>
          <p:nvSpPr>
            <p:cNvPr id="184" name="object 184"/>
            <p:cNvSpPr/>
            <p:nvPr/>
          </p:nvSpPr>
          <p:spPr>
            <a:xfrm>
              <a:off x="6508277" y="1092020"/>
              <a:ext cx="30480" cy="81280"/>
            </a:xfrm>
            <a:custGeom>
              <a:avLst/>
              <a:gdLst/>
              <a:ahLst/>
              <a:cxnLst/>
              <a:rect l="l" t="t" r="r" b="b"/>
              <a:pathLst>
                <a:path w="30479" h="81280">
                  <a:moveTo>
                    <a:pt x="30289" y="0"/>
                  </a:moveTo>
                  <a:lnTo>
                    <a:pt x="0" y="0"/>
                  </a:lnTo>
                  <a:lnTo>
                    <a:pt x="0" y="80674"/>
                  </a:lnTo>
                  <a:lnTo>
                    <a:pt x="30289" y="80674"/>
                  </a:lnTo>
                  <a:lnTo>
                    <a:pt x="30289" y="0"/>
                  </a:lnTo>
                  <a:close/>
                </a:path>
              </a:pathLst>
            </a:custGeom>
            <a:solidFill>
              <a:srgbClr val="000000"/>
            </a:solidFill>
          </p:spPr>
          <p:txBody>
            <a:bodyPr wrap="square" lIns="0" tIns="0" rIns="0" bIns="0" rtlCol="0"/>
            <a:lstStyle/>
            <a:p>
              <a:endParaRPr/>
            </a:p>
          </p:txBody>
        </p:sp>
        <p:sp>
          <p:nvSpPr>
            <p:cNvPr id="185" name="object 185"/>
            <p:cNvSpPr/>
            <p:nvPr/>
          </p:nvSpPr>
          <p:spPr>
            <a:xfrm>
              <a:off x="6559515" y="1092020"/>
              <a:ext cx="100207" cy="112148"/>
            </a:xfrm>
            <a:prstGeom prst="rect">
              <a:avLst/>
            </a:prstGeom>
            <a:blipFill>
              <a:blip r:embed="rId126" cstate="print"/>
              <a:stretch>
                <a:fillRect/>
              </a:stretch>
            </a:blipFill>
          </p:spPr>
          <p:txBody>
            <a:bodyPr wrap="square" lIns="0" tIns="0" rIns="0" bIns="0" rtlCol="0"/>
            <a:lstStyle/>
            <a:p>
              <a:endParaRPr/>
            </a:p>
          </p:txBody>
        </p:sp>
        <p:sp>
          <p:nvSpPr>
            <p:cNvPr id="186" name="object 186"/>
            <p:cNvSpPr/>
            <p:nvPr/>
          </p:nvSpPr>
          <p:spPr>
            <a:xfrm>
              <a:off x="6688246" y="1090426"/>
              <a:ext cx="94654" cy="82268"/>
            </a:xfrm>
            <a:prstGeom prst="rect">
              <a:avLst/>
            </a:prstGeom>
            <a:blipFill>
              <a:blip r:embed="rId127" cstate="print"/>
              <a:stretch>
                <a:fillRect/>
              </a:stretch>
            </a:blipFill>
          </p:spPr>
          <p:txBody>
            <a:bodyPr wrap="square" lIns="0" tIns="0" rIns="0" bIns="0" rtlCol="0"/>
            <a:lstStyle/>
            <a:p>
              <a:endParaRPr/>
            </a:p>
          </p:txBody>
        </p:sp>
        <p:sp>
          <p:nvSpPr>
            <p:cNvPr id="187" name="object 187"/>
            <p:cNvSpPr/>
            <p:nvPr/>
          </p:nvSpPr>
          <p:spPr>
            <a:xfrm>
              <a:off x="6839692" y="1057558"/>
              <a:ext cx="140335" cy="115570"/>
            </a:xfrm>
            <a:custGeom>
              <a:avLst/>
              <a:gdLst/>
              <a:ahLst/>
              <a:cxnLst/>
              <a:rect l="l" t="t" r="r" b="b"/>
              <a:pathLst>
                <a:path w="140334" h="115569">
                  <a:moveTo>
                    <a:pt x="89101" y="0"/>
                  </a:moveTo>
                  <a:lnTo>
                    <a:pt x="51239" y="0"/>
                  </a:lnTo>
                  <a:lnTo>
                    <a:pt x="0" y="115136"/>
                  </a:lnTo>
                  <a:lnTo>
                    <a:pt x="28522" y="115136"/>
                  </a:lnTo>
                  <a:lnTo>
                    <a:pt x="39880" y="91232"/>
                  </a:lnTo>
                  <a:lnTo>
                    <a:pt x="129502" y="91232"/>
                  </a:lnTo>
                  <a:lnTo>
                    <a:pt x="120857" y="71711"/>
                  </a:lnTo>
                  <a:lnTo>
                    <a:pt x="47453" y="71711"/>
                  </a:lnTo>
                  <a:lnTo>
                    <a:pt x="70170" y="22509"/>
                  </a:lnTo>
                  <a:lnTo>
                    <a:pt x="99069" y="22509"/>
                  </a:lnTo>
                  <a:lnTo>
                    <a:pt x="89101" y="0"/>
                  </a:lnTo>
                  <a:close/>
                </a:path>
                <a:path w="140334" h="115569">
                  <a:moveTo>
                    <a:pt x="129502" y="91232"/>
                  </a:moveTo>
                  <a:lnTo>
                    <a:pt x="96673" y="91232"/>
                  </a:lnTo>
                  <a:lnTo>
                    <a:pt x="108031" y="115136"/>
                  </a:lnTo>
                  <a:lnTo>
                    <a:pt x="140088" y="115136"/>
                  </a:lnTo>
                  <a:lnTo>
                    <a:pt x="129502" y="91232"/>
                  </a:lnTo>
                  <a:close/>
                </a:path>
                <a:path w="140334" h="115569">
                  <a:moveTo>
                    <a:pt x="99069" y="22509"/>
                  </a:moveTo>
                  <a:lnTo>
                    <a:pt x="70170" y="22509"/>
                  </a:lnTo>
                  <a:lnTo>
                    <a:pt x="89101" y="71711"/>
                  </a:lnTo>
                  <a:lnTo>
                    <a:pt x="120857" y="71711"/>
                  </a:lnTo>
                  <a:lnTo>
                    <a:pt x="99069" y="22509"/>
                  </a:lnTo>
                  <a:close/>
                </a:path>
              </a:pathLst>
            </a:custGeom>
            <a:solidFill>
              <a:srgbClr val="000000"/>
            </a:solidFill>
          </p:spPr>
          <p:txBody>
            <a:bodyPr wrap="square" lIns="0" tIns="0" rIns="0" bIns="0" rtlCol="0"/>
            <a:lstStyle/>
            <a:p>
              <a:endParaRPr/>
            </a:p>
          </p:txBody>
        </p:sp>
        <p:sp>
          <p:nvSpPr>
            <p:cNvPr id="188" name="object 188"/>
            <p:cNvSpPr/>
            <p:nvPr/>
          </p:nvSpPr>
          <p:spPr>
            <a:xfrm>
              <a:off x="6987353" y="1090426"/>
              <a:ext cx="89535" cy="83820"/>
            </a:xfrm>
            <a:custGeom>
              <a:avLst/>
              <a:gdLst/>
              <a:ahLst/>
              <a:cxnLst/>
              <a:rect l="l" t="t" r="r" b="b"/>
              <a:pathLst>
                <a:path w="89534" h="83819">
                  <a:moveTo>
                    <a:pt x="47453" y="0"/>
                  </a:moveTo>
                  <a:lnTo>
                    <a:pt x="34394" y="1493"/>
                  </a:lnTo>
                  <a:lnTo>
                    <a:pt x="18709" y="7469"/>
                  </a:lnTo>
                  <a:lnTo>
                    <a:pt x="5533" y="20168"/>
                  </a:lnTo>
                  <a:lnTo>
                    <a:pt x="0" y="41831"/>
                  </a:lnTo>
                  <a:lnTo>
                    <a:pt x="741" y="51399"/>
                  </a:lnTo>
                  <a:lnTo>
                    <a:pt x="28238" y="81845"/>
                  </a:lnTo>
                  <a:lnTo>
                    <a:pt x="47453" y="83662"/>
                  </a:lnTo>
                  <a:lnTo>
                    <a:pt x="55597" y="83351"/>
                  </a:lnTo>
                  <a:lnTo>
                    <a:pt x="83760" y="68723"/>
                  </a:lnTo>
                  <a:lnTo>
                    <a:pt x="41647" y="68723"/>
                  </a:lnTo>
                  <a:lnTo>
                    <a:pt x="30352" y="59809"/>
                  </a:lnTo>
                  <a:lnTo>
                    <a:pt x="37530" y="19225"/>
                  </a:lnTo>
                  <a:lnTo>
                    <a:pt x="45433" y="16533"/>
                  </a:lnTo>
                  <a:lnTo>
                    <a:pt x="85297" y="16533"/>
                  </a:lnTo>
                  <a:lnTo>
                    <a:pt x="85255" y="16387"/>
                  </a:lnTo>
                  <a:lnTo>
                    <a:pt x="75376" y="7096"/>
                  </a:lnTo>
                  <a:lnTo>
                    <a:pt x="61947" y="1727"/>
                  </a:lnTo>
                  <a:lnTo>
                    <a:pt x="47453" y="0"/>
                  </a:lnTo>
                  <a:close/>
                </a:path>
                <a:path w="89534" h="83819">
                  <a:moveTo>
                    <a:pt x="89101" y="53783"/>
                  </a:moveTo>
                  <a:lnTo>
                    <a:pt x="58811" y="53783"/>
                  </a:lnTo>
                  <a:lnTo>
                    <a:pt x="58811" y="67328"/>
                  </a:lnTo>
                  <a:lnTo>
                    <a:pt x="49220" y="68723"/>
                  </a:lnTo>
                  <a:lnTo>
                    <a:pt x="83760" y="68723"/>
                  </a:lnTo>
                  <a:lnTo>
                    <a:pt x="86671" y="64440"/>
                  </a:lnTo>
                  <a:lnTo>
                    <a:pt x="88608" y="58757"/>
                  </a:lnTo>
                  <a:lnTo>
                    <a:pt x="89101" y="53783"/>
                  </a:lnTo>
                  <a:close/>
                </a:path>
                <a:path w="89534" h="83819">
                  <a:moveTo>
                    <a:pt x="85297" y="16533"/>
                  </a:moveTo>
                  <a:lnTo>
                    <a:pt x="56792" y="16533"/>
                  </a:lnTo>
                  <a:lnTo>
                    <a:pt x="58811" y="28485"/>
                  </a:lnTo>
                  <a:lnTo>
                    <a:pt x="58811" y="29879"/>
                  </a:lnTo>
                  <a:lnTo>
                    <a:pt x="89101" y="29879"/>
                  </a:lnTo>
                  <a:lnTo>
                    <a:pt x="85297" y="16533"/>
                  </a:lnTo>
                  <a:close/>
                </a:path>
              </a:pathLst>
            </a:custGeom>
            <a:solidFill>
              <a:srgbClr val="000000"/>
            </a:solidFill>
          </p:spPr>
          <p:txBody>
            <a:bodyPr wrap="square" lIns="0" tIns="0" rIns="0" bIns="0" rtlCol="0"/>
            <a:lstStyle/>
            <a:p>
              <a:endParaRPr/>
            </a:p>
          </p:txBody>
        </p:sp>
        <p:sp>
          <p:nvSpPr>
            <p:cNvPr id="189" name="object 189"/>
            <p:cNvSpPr/>
            <p:nvPr/>
          </p:nvSpPr>
          <p:spPr>
            <a:xfrm>
              <a:off x="7082007" y="1069510"/>
              <a:ext cx="72390" cy="104775"/>
            </a:xfrm>
            <a:custGeom>
              <a:avLst/>
              <a:gdLst/>
              <a:ahLst/>
              <a:cxnLst/>
              <a:rect l="l" t="t" r="r" b="b"/>
              <a:pathLst>
                <a:path w="72390" h="104775">
                  <a:moveTo>
                    <a:pt x="47453" y="38843"/>
                  </a:moveTo>
                  <a:lnTo>
                    <a:pt x="18930" y="38843"/>
                  </a:lnTo>
                  <a:lnTo>
                    <a:pt x="18930" y="83662"/>
                  </a:lnTo>
                  <a:lnTo>
                    <a:pt x="19404" y="89452"/>
                  </a:lnTo>
                  <a:lnTo>
                    <a:pt x="22716" y="96361"/>
                  </a:lnTo>
                  <a:lnTo>
                    <a:pt x="31709" y="102150"/>
                  </a:lnTo>
                  <a:lnTo>
                    <a:pt x="49220" y="104578"/>
                  </a:lnTo>
                  <a:lnTo>
                    <a:pt x="62597" y="104578"/>
                  </a:lnTo>
                  <a:lnTo>
                    <a:pt x="71937" y="101590"/>
                  </a:lnTo>
                  <a:lnTo>
                    <a:pt x="71937" y="86650"/>
                  </a:lnTo>
                  <a:lnTo>
                    <a:pt x="47453" y="86650"/>
                  </a:lnTo>
                  <a:lnTo>
                    <a:pt x="47453" y="38843"/>
                  </a:lnTo>
                  <a:close/>
                </a:path>
                <a:path w="72390" h="104775">
                  <a:moveTo>
                    <a:pt x="71937" y="23903"/>
                  </a:moveTo>
                  <a:lnTo>
                    <a:pt x="0" y="23903"/>
                  </a:lnTo>
                  <a:lnTo>
                    <a:pt x="0" y="38843"/>
                  </a:lnTo>
                  <a:lnTo>
                    <a:pt x="71937" y="38843"/>
                  </a:lnTo>
                  <a:lnTo>
                    <a:pt x="71937" y="23903"/>
                  </a:lnTo>
                  <a:close/>
                </a:path>
                <a:path w="72390" h="104775">
                  <a:moveTo>
                    <a:pt x="47453" y="0"/>
                  </a:moveTo>
                  <a:lnTo>
                    <a:pt x="18930" y="7569"/>
                  </a:lnTo>
                  <a:lnTo>
                    <a:pt x="18930" y="23903"/>
                  </a:lnTo>
                  <a:lnTo>
                    <a:pt x="47453" y="23903"/>
                  </a:lnTo>
                  <a:lnTo>
                    <a:pt x="47453" y="0"/>
                  </a:lnTo>
                  <a:close/>
                </a:path>
              </a:pathLst>
            </a:custGeom>
            <a:solidFill>
              <a:srgbClr val="000000"/>
            </a:solidFill>
          </p:spPr>
          <p:txBody>
            <a:bodyPr wrap="square" lIns="0" tIns="0" rIns="0" bIns="0" rtlCol="0"/>
            <a:lstStyle/>
            <a:p>
              <a:endParaRPr/>
            </a:p>
          </p:txBody>
        </p:sp>
        <p:sp>
          <p:nvSpPr>
            <p:cNvPr id="190" name="object 190"/>
            <p:cNvSpPr/>
            <p:nvPr/>
          </p:nvSpPr>
          <p:spPr>
            <a:xfrm>
              <a:off x="7171108" y="1059152"/>
              <a:ext cx="32384" cy="19685"/>
            </a:xfrm>
            <a:custGeom>
              <a:avLst/>
              <a:gdLst/>
              <a:ahLst/>
              <a:cxnLst/>
              <a:rect l="l" t="t" r="r" b="b"/>
              <a:pathLst>
                <a:path w="32384" h="19684">
                  <a:moveTo>
                    <a:pt x="32056" y="0"/>
                  </a:moveTo>
                  <a:lnTo>
                    <a:pt x="0" y="0"/>
                  </a:lnTo>
                  <a:lnTo>
                    <a:pt x="0" y="19322"/>
                  </a:lnTo>
                  <a:lnTo>
                    <a:pt x="32056" y="19322"/>
                  </a:lnTo>
                  <a:lnTo>
                    <a:pt x="32056" y="0"/>
                  </a:lnTo>
                  <a:close/>
                </a:path>
              </a:pathLst>
            </a:custGeom>
            <a:solidFill>
              <a:srgbClr val="000000"/>
            </a:solidFill>
          </p:spPr>
          <p:txBody>
            <a:bodyPr wrap="square" lIns="0" tIns="0" rIns="0" bIns="0" rtlCol="0"/>
            <a:lstStyle/>
            <a:p>
              <a:endParaRPr/>
            </a:p>
          </p:txBody>
        </p:sp>
        <p:sp>
          <p:nvSpPr>
            <p:cNvPr id="191" name="object 191"/>
            <p:cNvSpPr/>
            <p:nvPr/>
          </p:nvSpPr>
          <p:spPr>
            <a:xfrm>
              <a:off x="7172875" y="1092020"/>
              <a:ext cx="28575" cy="81280"/>
            </a:xfrm>
            <a:custGeom>
              <a:avLst/>
              <a:gdLst/>
              <a:ahLst/>
              <a:cxnLst/>
              <a:rect l="l" t="t" r="r" b="b"/>
              <a:pathLst>
                <a:path w="28575" h="81280">
                  <a:moveTo>
                    <a:pt x="28522" y="0"/>
                  </a:moveTo>
                  <a:lnTo>
                    <a:pt x="0" y="0"/>
                  </a:lnTo>
                  <a:lnTo>
                    <a:pt x="0" y="80674"/>
                  </a:lnTo>
                  <a:lnTo>
                    <a:pt x="28522" y="80674"/>
                  </a:lnTo>
                  <a:lnTo>
                    <a:pt x="28522" y="0"/>
                  </a:lnTo>
                  <a:close/>
                </a:path>
              </a:pathLst>
            </a:custGeom>
            <a:solidFill>
              <a:srgbClr val="000000"/>
            </a:solidFill>
          </p:spPr>
          <p:txBody>
            <a:bodyPr wrap="square" lIns="0" tIns="0" rIns="0" bIns="0" rtlCol="0"/>
            <a:lstStyle/>
            <a:p>
              <a:endParaRPr/>
            </a:p>
          </p:txBody>
        </p:sp>
        <p:sp>
          <p:nvSpPr>
            <p:cNvPr id="192" name="object 192"/>
            <p:cNvSpPr/>
            <p:nvPr/>
          </p:nvSpPr>
          <p:spPr>
            <a:xfrm>
              <a:off x="7216542" y="1093414"/>
              <a:ext cx="108585" cy="79375"/>
            </a:xfrm>
            <a:custGeom>
              <a:avLst/>
              <a:gdLst/>
              <a:ahLst/>
              <a:cxnLst/>
              <a:rect l="l" t="t" r="r" b="b"/>
              <a:pathLst>
                <a:path w="108584" h="79375">
                  <a:moveTo>
                    <a:pt x="32056" y="0"/>
                  </a:moveTo>
                  <a:lnTo>
                    <a:pt x="0" y="0"/>
                  </a:lnTo>
                  <a:lnTo>
                    <a:pt x="37861" y="79280"/>
                  </a:lnTo>
                  <a:lnTo>
                    <a:pt x="69917" y="79280"/>
                  </a:lnTo>
                  <a:lnTo>
                    <a:pt x="82175" y="53783"/>
                  </a:lnTo>
                  <a:lnTo>
                    <a:pt x="54773" y="53783"/>
                  </a:lnTo>
                  <a:lnTo>
                    <a:pt x="32056" y="0"/>
                  </a:lnTo>
                  <a:close/>
                </a:path>
                <a:path w="108584" h="79375">
                  <a:moveTo>
                    <a:pt x="108031" y="0"/>
                  </a:moveTo>
                  <a:lnTo>
                    <a:pt x="77490" y="0"/>
                  </a:lnTo>
                  <a:lnTo>
                    <a:pt x="54773" y="53783"/>
                  </a:lnTo>
                  <a:lnTo>
                    <a:pt x="82175" y="53783"/>
                  </a:lnTo>
                  <a:lnTo>
                    <a:pt x="108031" y="0"/>
                  </a:lnTo>
                  <a:close/>
                </a:path>
              </a:pathLst>
            </a:custGeom>
            <a:solidFill>
              <a:srgbClr val="000000"/>
            </a:solidFill>
          </p:spPr>
          <p:txBody>
            <a:bodyPr wrap="square" lIns="0" tIns="0" rIns="0" bIns="0" rtlCol="0"/>
            <a:lstStyle/>
            <a:p>
              <a:endParaRPr/>
            </a:p>
          </p:txBody>
        </p:sp>
        <p:sp>
          <p:nvSpPr>
            <p:cNvPr id="193" name="object 193"/>
            <p:cNvSpPr/>
            <p:nvPr/>
          </p:nvSpPr>
          <p:spPr>
            <a:xfrm>
              <a:off x="7339718" y="1059152"/>
              <a:ext cx="32384" cy="19685"/>
            </a:xfrm>
            <a:custGeom>
              <a:avLst/>
              <a:gdLst/>
              <a:ahLst/>
              <a:cxnLst/>
              <a:rect l="l" t="t" r="r" b="b"/>
              <a:pathLst>
                <a:path w="32384" h="19684">
                  <a:moveTo>
                    <a:pt x="32056" y="0"/>
                  </a:moveTo>
                  <a:lnTo>
                    <a:pt x="0" y="0"/>
                  </a:lnTo>
                  <a:lnTo>
                    <a:pt x="0" y="19322"/>
                  </a:lnTo>
                  <a:lnTo>
                    <a:pt x="32056" y="19322"/>
                  </a:lnTo>
                  <a:lnTo>
                    <a:pt x="32056" y="0"/>
                  </a:lnTo>
                  <a:close/>
                </a:path>
              </a:pathLst>
            </a:custGeom>
            <a:solidFill>
              <a:srgbClr val="000000"/>
            </a:solidFill>
          </p:spPr>
          <p:txBody>
            <a:bodyPr wrap="square" lIns="0" tIns="0" rIns="0" bIns="0" rtlCol="0"/>
            <a:lstStyle/>
            <a:p>
              <a:endParaRPr/>
            </a:p>
          </p:txBody>
        </p:sp>
        <p:sp>
          <p:nvSpPr>
            <p:cNvPr id="194" name="object 194"/>
            <p:cNvSpPr/>
            <p:nvPr/>
          </p:nvSpPr>
          <p:spPr>
            <a:xfrm>
              <a:off x="7341485" y="1092020"/>
              <a:ext cx="28575" cy="81280"/>
            </a:xfrm>
            <a:custGeom>
              <a:avLst/>
              <a:gdLst/>
              <a:ahLst/>
              <a:cxnLst/>
              <a:rect l="l" t="t" r="r" b="b"/>
              <a:pathLst>
                <a:path w="28575" h="81280">
                  <a:moveTo>
                    <a:pt x="28522" y="0"/>
                  </a:moveTo>
                  <a:lnTo>
                    <a:pt x="0" y="0"/>
                  </a:lnTo>
                  <a:lnTo>
                    <a:pt x="0" y="80674"/>
                  </a:lnTo>
                  <a:lnTo>
                    <a:pt x="28522" y="80674"/>
                  </a:lnTo>
                  <a:lnTo>
                    <a:pt x="28522" y="0"/>
                  </a:lnTo>
                  <a:close/>
                </a:path>
              </a:pathLst>
            </a:custGeom>
            <a:solidFill>
              <a:srgbClr val="000000"/>
            </a:solidFill>
          </p:spPr>
          <p:txBody>
            <a:bodyPr wrap="square" lIns="0" tIns="0" rIns="0" bIns="0" rtlCol="0"/>
            <a:lstStyle/>
            <a:p>
              <a:endParaRPr/>
            </a:p>
          </p:txBody>
        </p:sp>
        <p:sp>
          <p:nvSpPr>
            <p:cNvPr id="195" name="object 195"/>
            <p:cNvSpPr/>
            <p:nvPr/>
          </p:nvSpPr>
          <p:spPr>
            <a:xfrm>
              <a:off x="7385153" y="1069510"/>
              <a:ext cx="72390" cy="104775"/>
            </a:xfrm>
            <a:custGeom>
              <a:avLst/>
              <a:gdLst/>
              <a:ahLst/>
              <a:cxnLst/>
              <a:rect l="l" t="t" r="r" b="b"/>
              <a:pathLst>
                <a:path w="72390" h="104775">
                  <a:moveTo>
                    <a:pt x="47200" y="38843"/>
                  </a:moveTo>
                  <a:lnTo>
                    <a:pt x="18930" y="38843"/>
                  </a:lnTo>
                  <a:lnTo>
                    <a:pt x="18930" y="83662"/>
                  </a:lnTo>
                  <a:lnTo>
                    <a:pt x="19404" y="89452"/>
                  </a:lnTo>
                  <a:lnTo>
                    <a:pt x="22716" y="96361"/>
                  </a:lnTo>
                  <a:lnTo>
                    <a:pt x="31709" y="102150"/>
                  </a:lnTo>
                  <a:lnTo>
                    <a:pt x="49220" y="104578"/>
                  </a:lnTo>
                  <a:lnTo>
                    <a:pt x="62345" y="104578"/>
                  </a:lnTo>
                  <a:lnTo>
                    <a:pt x="71937" y="101590"/>
                  </a:lnTo>
                  <a:lnTo>
                    <a:pt x="71937" y="86650"/>
                  </a:lnTo>
                  <a:lnTo>
                    <a:pt x="49220" y="86650"/>
                  </a:lnTo>
                  <a:lnTo>
                    <a:pt x="49220" y="82268"/>
                  </a:lnTo>
                  <a:lnTo>
                    <a:pt x="47200" y="74699"/>
                  </a:lnTo>
                  <a:lnTo>
                    <a:pt x="47200" y="38843"/>
                  </a:lnTo>
                  <a:close/>
                </a:path>
                <a:path w="72390" h="104775">
                  <a:moveTo>
                    <a:pt x="71937" y="23903"/>
                  </a:moveTo>
                  <a:lnTo>
                    <a:pt x="0" y="23903"/>
                  </a:lnTo>
                  <a:lnTo>
                    <a:pt x="0" y="38843"/>
                  </a:lnTo>
                  <a:lnTo>
                    <a:pt x="71937" y="38843"/>
                  </a:lnTo>
                  <a:lnTo>
                    <a:pt x="71937" y="23903"/>
                  </a:lnTo>
                  <a:close/>
                </a:path>
                <a:path w="72390" h="104775">
                  <a:moveTo>
                    <a:pt x="47200" y="0"/>
                  </a:moveTo>
                  <a:lnTo>
                    <a:pt x="18930" y="7569"/>
                  </a:lnTo>
                  <a:lnTo>
                    <a:pt x="18930" y="23903"/>
                  </a:lnTo>
                  <a:lnTo>
                    <a:pt x="47200" y="23903"/>
                  </a:lnTo>
                  <a:lnTo>
                    <a:pt x="47200" y="0"/>
                  </a:lnTo>
                  <a:close/>
                </a:path>
              </a:pathLst>
            </a:custGeom>
            <a:solidFill>
              <a:srgbClr val="000000"/>
            </a:solidFill>
          </p:spPr>
          <p:txBody>
            <a:bodyPr wrap="square" lIns="0" tIns="0" rIns="0" bIns="0" rtlCol="0"/>
            <a:lstStyle/>
            <a:p>
              <a:endParaRPr/>
            </a:p>
          </p:txBody>
        </p:sp>
        <p:sp>
          <p:nvSpPr>
            <p:cNvPr id="196" name="object 196"/>
            <p:cNvSpPr/>
            <p:nvPr/>
          </p:nvSpPr>
          <p:spPr>
            <a:xfrm>
              <a:off x="7474001" y="1059152"/>
              <a:ext cx="32384" cy="19685"/>
            </a:xfrm>
            <a:custGeom>
              <a:avLst/>
              <a:gdLst/>
              <a:ahLst/>
              <a:cxnLst/>
              <a:rect l="l" t="t" r="r" b="b"/>
              <a:pathLst>
                <a:path w="32384" h="19684">
                  <a:moveTo>
                    <a:pt x="32308" y="0"/>
                  </a:moveTo>
                  <a:lnTo>
                    <a:pt x="0" y="0"/>
                  </a:lnTo>
                  <a:lnTo>
                    <a:pt x="0" y="19322"/>
                  </a:lnTo>
                  <a:lnTo>
                    <a:pt x="32308" y="19322"/>
                  </a:lnTo>
                  <a:lnTo>
                    <a:pt x="32308" y="0"/>
                  </a:lnTo>
                  <a:close/>
                </a:path>
              </a:pathLst>
            </a:custGeom>
            <a:solidFill>
              <a:srgbClr val="000000"/>
            </a:solidFill>
          </p:spPr>
          <p:txBody>
            <a:bodyPr wrap="square" lIns="0" tIns="0" rIns="0" bIns="0" rtlCol="0"/>
            <a:lstStyle/>
            <a:p>
              <a:endParaRPr/>
            </a:p>
          </p:txBody>
        </p:sp>
        <p:sp>
          <p:nvSpPr>
            <p:cNvPr id="197" name="object 197"/>
            <p:cNvSpPr/>
            <p:nvPr/>
          </p:nvSpPr>
          <p:spPr>
            <a:xfrm>
              <a:off x="7476020" y="1092020"/>
              <a:ext cx="30480" cy="81280"/>
            </a:xfrm>
            <a:custGeom>
              <a:avLst/>
              <a:gdLst/>
              <a:ahLst/>
              <a:cxnLst/>
              <a:rect l="l" t="t" r="r" b="b"/>
              <a:pathLst>
                <a:path w="30479" h="81280">
                  <a:moveTo>
                    <a:pt x="30289" y="0"/>
                  </a:moveTo>
                  <a:lnTo>
                    <a:pt x="0" y="0"/>
                  </a:lnTo>
                  <a:lnTo>
                    <a:pt x="0" y="80674"/>
                  </a:lnTo>
                  <a:lnTo>
                    <a:pt x="30289" y="80674"/>
                  </a:lnTo>
                  <a:lnTo>
                    <a:pt x="30289" y="0"/>
                  </a:lnTo>
                  <a:close/>
                </a:path>
              </a:pathLst>
            </a:custGeom>
            <a:solidFill>
              <a:srgbClr val="000000"/>
            </a:solidFill>
          </p:spPr>
          <p:txBody>
            <a:bodyPr wrap="square" lIns="0" tIns="0" rIns="0" bIns="0" rtlCol="0"/>
            <a:lstStyle/>
            <a:p>
              <a:endParaRPr/>
            </a:p>
          </p:txBody>
        </p:sp>
        <p:sp>
          <p:nvSpPr>
            <p:cNvPr id="198" name="object 198"/>
            <p:cNvSpPr/>
            <p:nvPr/>
          </p:nvSpPr>
          <p:spPr>
            <a:xfrm>
              <a:off x="7527008" y="1090426"/>
              <a:ext cx="255692" cy="100196"/>
            </a:xfrm>
            <a:prstGeom prst="rect">
              <a:avLst/>
            </a:prstGeom>
            <a:blipFill>
              <a:blip r:embed="rId128" cstate="print"/>
              <a:stretch>
                <a:fillRect/>
              </a:stretch>
            </a:blipFill>
          </p:spPr>
          <p:txBody>
            <a:bodyPr wrap="square" lIns="0" tIns="0" rIns="0" bIns="0" rtlCol="0"/>
            <a:lstStyle/>
            <a:p>
              <a:endParaRPr/>
            </a:p>
          </p:txBody>
        </p:sp>
        <p:sp>
          <p:nvSpPr>
            <p:cNvPr id="199" name="object 199"/>
            <p:cNvSpPr/>
            <p:nvPr/>
          </p:nvSpPr>
          <p:spPr>
            <a:xfrm>
              <a:off x="7845045" y="1060546"/>
              <a:ext cx="441214" cy="113542"/>
            </a:xfrm>
            <a:prstGeom prst="rect">
              <a:avLst/>
            </a:prstGeom>
            <a:blipFill>
              <a:blip r:embed="rId129" cstate="print"/>
              <a:stretch>
                <a:fillRect/>
              </a:stretch>
            </a:blip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6417"/>
            <a:ext cx="12192000" cy="707886"/>
          </a:xfrm>
          <a:prstGeom prst="rect">
            <a:avLst/>
          </a:prstGeom>
          <a:gradFill>
            <a:gsLst>
              <a:gs pos="0">
                <a:schemeClr val="accent1">
                  <a:lumMod val="75000"/>
                </a:schemeClr>
              </a:gs>
              <a:gs pos="35000">
                <a:schemeClr val="tx2">
                  <a:lumMod val="60000"/>
                  <a:lumOff val="40000"/>
                </a:schemeClr>
              </a:gs>
              <a:gs pos="100000">
                <a:schemeClr val="tx2">
                  <a:lumMod val="20000"/>
                  <a:lumOff val="8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219140">
              <a:defRPr/>
            </a:pPr>
            <a:r>
              <a:rPr lang="en-US" sz="4000" b="1" dirty="0"/>
              <a:t>TOPIC 5.2 Voter Turnout</a:t>
            </a:r>
            <a:endParaRPr lang="en-US" sz="3733" b="1" dirty="0">
              <a:solidFill>
                <a:prstClr val="black"/>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133600" y="1676400"/>
            <a:ext cx="0" cy="4812328"/>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2133600" y="1586493"/>
            <a:ext cx="10058398" cy="1061829"/>
          </a:xfrm>
          <a:prstGeom prst="rect">
            <a:avLst/>
          </a:prstGeom>
          <a:noFill/>
        </p:spPr>
        <p:txBody>
          <a:bodyPr wrap="square">
            <a:spAutoFit/>
          </a:bodyPr>
          <a:lstStyle/>
          <a:p>
            <a:pPr defTabSz="1219140">
              <a:defRPr/>
            </a:pPr>
            <a:r>
              <a:rPr lang="en-US" sz="2100" b="1" dirty="0">
                <a:solidFill>
                  <a:prstClr val="black"/>
                </a:solidFill>
                <a:latin typeface="Calibri"/>
              </a:rPr>
              <a:t>Structural barriers (such as polling hours, availability of absentee ballots, etc.), political efficacy (the belief that an individual’s participation in the political process will make a difference), and demographics can influence differences in voter turnout in the U.S.</a:t>
            </a: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defTabSz="1219140"/>
            <a:r>
              <a:rPr lang="en-US" sz="2400" b="1" dirty="0"/>
              <a:t>Factors associated with political ideology, efficacy, structural barriers, and demographics influence the nature and degree of political participation.</a:t>
            </a:r>
            <a:endParaRPr lang="en-US" sz="2400" b="1" dirty="0">
              <a:solidFill>
                <a:prstClr val="black"/>
              </a:solidFill>
              <a:latin typeface="Calibri"/>
            </a:endParaRPr>
          </a:p>
        </p:txBody>
      </p:sp>
      <p:sp>
        <p:nvSpPr>
          <p:cNvPr id="11" name="TextBox 10">
            <a:extLst>
              <a:ext uri="{FF2B5EF4-FFF2-40B4-BE49-F238E27FC236}">
                <a16:creationId xmlns:a16="http://schemas.microsoft.com/office/drawing/2014/main" id="{CC1C277D-2D64-4D69-BF1B-738978B97BE1}"/>
              </a:ext>
            </a:extLst>
          </p:cNvPr>
          <p:cNvSpPr txBox="1"/>
          <p:nvPr/>
        </p:nvSpPr>
        <p:spPr>
          <a:xfrm>
            <a:off x="2" y="1828800"/>
            <a:ext cx="2285998" cy="2031325"/>
          </a:xfrm>
          <a:prstGeom prst="rect">
            <a:avLst/>
          </a:prstGeom>
          <a:noFill/>
        </p:spPr>
        <p:txBody>
          <a:bodyPr wrap="square">
            <a:spAutoFit/>
          </a:bodyPr>
          <a:lstStyle/>
          <a:p>
            <a:r>
              <a:rPr lang="en-US" sz="2100" b="1" dirty="0"/>
              <a:t>Explain the roles that individual choice and state laws play in voter turnout in elections</a:t>
            </a:r>
          </a:p>
        </p:txBody>
      </p:sp>
      <p:sp>
        <p:nvSpPr>
          <p:cNvPr id="13" name="TextBox 12">
            <a:extLst>
              <a:ext uri="{FF2B5EF4-FFF2-40B4-BE49-F238E27FC236}">
                <a16:creationId xmlns:a16="http://schemas.microsoft.com/office/drawing/2014/main" id="{1461F653-9AC6-400C-B6EF-181E664B9C5E}"/>
              </a:ext>
            </a:extLst>
          </p:cNvPr>
          <p:cNvSpPr txBox="1"/>
          <p:nvPr/>
        </p:nvSpPr>
        <p:spPr>
          <a:xfrm>
            <a:off x="2209799" y="2785378"/>
            <a:ext cx="9905999" cy="2354491"/>
          </a:xfrm>
          <a:prstGeom prst="rect">
            <a:avLst/>
          </a:prstGeom>
          <a:noFill/>
        </p:spPr>
        <p:txBody>
          <a:bodyPr wrap="square">
            <a:spAutoFit/>
          </a:bodyPr>
          <a:lstStyle/>
          <a:p>
            <a:r>
              <a:rPr lang="en-US" sz="2100" b="1" dirty="0"/>
              <a:t>The following can influence voter turnout:</a:t>
            </a:r>
          </a:p>
          <a:p>
            <a:r>
              <a:rPr lang="en-US" sz="2100" b="1" dirty="0" err="1"/>
              <a:t>i</a:t>
            </a:r>
            <a:r>
              <a:rPr lang="en-US" sz="2100" b="1" dirty="0"/>
              <a:t>. Differences in state-controlled elections (the hours polls are open, Voter ID laws,</a:t>
            </a:r>
          </a:p>
          <a:p>
            <a:r>
              <a:rPr lang="en-US" sz="2100" b="1" dirty="0"/>
              <a:t>variations in funding for polling places and workers, variations in types of voting</a:t>
            </a:r>
          </a:p>
          <a:p>
            <a:r>
              <a:rPr lang="en-US" sz="2100" b="1" dirty="0"/>
              <a:t>allowed, such as voting by mail, absentee voting, and early voting)</a:t>
            </a:r>
          </a:p>
          <a:p>
            <a:r>
              <a:rPr lang="en-US" sz="2100" b="1" dirty="0"/>
              <a:t>ii. Variations in voter registration laws and procedures (registering in-person, online,</a:t>
            </a:r>
          </a:p>
          <a:p>
            <a:r>
              <a:rPr lang="en-US" sz="2100" b="1" dirty="0"/>
              <a:t>or automatically)</a:t>
            </a:r>
          </a:p>
          <a:p>
            <a:r>
              <a:rPr lang="en-US" sz="2100" b="1" dirty="0"/>
              <a:t>iii. Election type (more turnout for presidential elections than midterm elections)</a:t>
            </a:r>
          </a:p>
        </p:txBody>
      </p:sp>
      <p:sp>
        <p:nvSpPr>
          <p:cNvPr id="3" name="TextBox 2">
            <a:extLst>
              <a:ext uri="{FF2B5EF4-FFF2-40B4-BE49-F238E27FC236}">
                <a16:creationId xmlns:a16="http://schemas.microsoft.com/office/drawing/2014/main" id="{207464CE-36E9-443A-3B83-DA360ACED971}"/>
              </a:ext>
            </a:extLst>
          </p:cNvPr>
          <p:cNvSpPr txBox="1"/>
          <p:nvPr/>
        </p:nvSpPr>
        <p:spPr>
          <a:xfrm>
            <a:off x="2233532" y="5334000"/>
            <a:ext cx="9806067" cy="738664"/>
          </a:xfrm>
          <a:prstGeom prst="rect">
            <a:avLst/>
          </a:prstGeom>
          <a:noFill/>
        </p:spPr>
        <p:txBody>
          <a:bodyPr wrap="square">
            <a:spAutoFit/>
          </a:bodyPr>
          <a:lstStyle/>
          <a:p>
            <a:r>
              <a:rPr lang="en-US" sz="2100" b="1" dirty="0"/>
              <a:t>Demographic characteristics and political efficacy or engagement are used to predict the likelihood of whether an individual will vote.</a:t>
            </a:r>
          </a:p>
        </p:txBody>
      </p:sp>
    </p:spTree>
    <p:extLst>
      <p:ext uri="{BB962C8B-B14F-4D97-AF65-F5344CB8AC3E}">
        <p14:creationId xmlns:p14="http://schemas.microsoft.com/office/powerpoint/2010/main" val="1872529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6417"/>
            <a:ext cx="12192000" cy="646331"/>
          </a:xfrm>
          <a:prstGeom prst="rect">
            <a:avLst/>
          </a:prstGeom>
          <a:gradFill>
            <a:gsLst>
              <a:gs pos="0">
                <a:schemeClr val="accent1">
                  <a:lumMod val="75000"/>
                </a:schemeClr>
              </a:gs>
              <a:gs pos="35000">
                <a:schemeClr val="tx2">
                  <a:lumMod val="60000"/>
                  <a:lumOff val="40000"/>
                </a:schemeClr>
              </a:gs>
              <a:gs pos="100000">
                <a:schemeClr val="tx2">
                  <a:lumMod val="20000"/>
                  <a:lumOff val="8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219140">
              <a:defRPr/>
            </a:pPr>
            <a:r>
              <a:rPr lang="en-US" sz="3600" b="1" dirty="0"/>
              <a:t>TOPIC 5.2 Voter Turnout</a:t>
            </a:r>
            <a:endParaRPr lang="en-US" sz="3600" b="1" dirty="0">
              <a:solidFill>
                <a:prstClr val="black"/>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133600" y="1676400"/>
            <a:ext cx="0" cy="4812328"/>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defTabSz="1219140"/>
            <a:r>
              <a:rPr lang="en-US" sz="2400" b="1" dirty="0"/>
              <a:t>Factors associated with political ideology, efficacy, structural barriers, and demographics influence the nature and degree of political participation.</a:t>
            </a:r>
            <a:endParaRPr lang="en-US" sz="2400" b="1" dirty="0">
              <a:solidFill>
                <a:prstClr val="black"/>
              </a:solidFill>
              <a:latin typeface="Calibri"/>
            </a:endParaRPr>
          </a:p>
        </p:txBody>
      </p:sp>
      <p:sp>
        <p:nvSpPr>
          <p:cNvPr id="11" name="TextBox 10">
            <a:extLst>
              <a:ext uri="{FF2B5EF4-FFF2-40B4-BE49-F238E27FC236}">
                <a16:creationId xmlns:a16="http://schemas.microsoft.com/office/drawing/2014/main" id="{CC1C277D-2D64-4D69-BF1B-738978B97BE1}"/>
              </a:ext>
            </a:extLst>
          </p:cNvPr>
          <p:cNvSpPr txBox="1"/>
          <p:nvPr/>
        </p:nvSpPr>
        <p:spPr>
          <a:xfrm>
            <a:off x="1" y="1828800"/>
            <a:ext cx="2016169" cy="2031325"/>
          </a:xfrm>
          <a:prstGeom prst="rect">
            <a:avLst/>
          </a:prstGeom>
          <a:noFill/>
        </p:spPr>
        <p:txBody>
          <a:bodyPr wrap="square">
            <a:spAutoFit/>
          </a:bodyPr>
          <a:lstStyle/>
          <a:p>
            <a:r>
              <a:rPr lang="en-US" sz="2100" b="1" dirty="0"/>
              <a:t>Explain the roles that individual choice and state laws play in voter turnout in elections</a:t>
            </a:r>
          </a:p>
        </p:txBody>
      </p:sp>
      <p:sp>
        <p:nvSpPr>
          <p:cNvPr id="4" name="TextBox 3">
            <a:extLst>
              <a:ext uri="{FF2B5EF4-FFF2-40B4-BE49-F238E27FC236}">
                <a16:creationId xmlns:a16="http://schemas.microsoft.com/office/drawing/2014/main" id="{F8BA79FF-42B4-5A00-53BF-8F8751379268}"/>
              </a:ext>
            </a:extLst>
          </p:cNvPr>
          <p:cNvSpPr txBox="1"/>
          <p:nvPr/>
        </p:nvSpPr>
        <p:spPr>
          <a:xfrm>
            <a:off x="2251023" y="1842359"/>
            <a:ext cx="9905995" cy="2031325"/>
          </a:xfrm>
          <a:prstGeom prst="rect">
            <a:avLst/>
          </a:prstGeom>
          <a:noFill/>
        </p:spPr>
        <p:txBody>
          <a:bodyPr wrap="square">
            <a:spAutoFit/>
          </a:bodyPr>
          <a:lstStyle/>
          <a:p>
            <a:r>
              <a:rPr lang="en-US" sz="2100" b="1" dirty="0"/>
              <a:t>Factors influencing voter choice include:</a:t>
            </a:r>
          </a:p>
          <a:p>
            <a:r>
              <a:rPr lang="en-US" sz="2100" b="1" dirty="0" err="1"/>
              <a:t>i</a:t>
            </a:r>
            <a:r>
              <a:rPr lang="en-US" sz="2100" b="1" dirty="0"/>
              <a:t>. Party identification and ideological orientation</a:t>
            </a:r>
          </a:p>
          <a:p>
            <a:r>
              <a:rPr lang="en-US" sz="2100" b="1" dirty="0"/>
              <a:t>ii. Candidate characteristics</a:t>
            </a:r>
          </a:p>
          <a:p>
            <a:r>
              <a:rPr lang="en-US" sz="2100" b="1" dirty="0"/>
              <a:t>iii. Contemporary political issues</a:t>
            </a:r>
          </a:p>
          <a:p>
            <a:r>
              <a:rPr lang="en-US" sz="2100" b="1" dirty="0"/>
              <a:t>iv. Religious beliefs or affiliation, age, gender, race and ethnicity, and other demographic characteristics</a:t>
            </a:r>
          </a:p>
        </p:txBody>
      </p:sp>
    </p:spTree>
    <p:extLst>
      <p:ext uri="{BB962C8B-B14F-4D97-AF65-F5344CB8AC3E}">
        <p14:creationId xmlns:p14="http://schemas.microsoft.com/office/powerpoint/2010/main" val="104006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0">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6417"/>
            <a:ext cx="12192000" cy="646331"/>
          </a:xfrm>
          <a:prstGeom prst="rect">
            <a:avLst/>
          </a:prstGeom>
          <a:gradFill>
            <a:gsLst>
              <a:gs pos="0">
                <a:schemeClr val="accent1">
                  <a:lumMod val="75000"/>
                </a:schemeClr>
              </a:gs>
              <a:gs pos="35000">
                <a:schemeClr val="tx2">
                  <a:lumMod val="60000"/>
                  <a:lumOff val="40000"/>
                </a:schemeClr>
              </a:gs>
              <a:gs pos="100000">
                <a:schemeClr val="tx2">
                  <a:lumMod val="20000"/>
                  <a:lumOff val="80000"/>
                </a:schemeClr>
              </a:gs>
            </a:gsLst>
          </a:gradFill>
          <a:ln>
            <a:solidFill>
              <a:schemeClr val="tx2"/>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219140">
              <a:defRPr/>
            </a:pPr>
            <a:r>
              <a:rPr lang="en-US" sz="3600" b="1" dirty="0"/>
              <a:t>TOPIC 5.2 Voter Turnout</a:t>
            </a:r>
            <a:endParaRPr lang="en-US" sz="3600" b="1" dirty="0">
              <a:solidFill>
                <a:prstClr val="black"/>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560320" y="1600200"/>
            <a:ext cx="0" cy="4812328"/>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2667001" y="1543720"/>
            <a:ext cx="9448798" cy="2354491"/>
          </a:xfrm>
          <a:prstGeom prst="rect">
            <a:avLst/>
          </a:prstGeom>
          <a:noFill/>
        </p:spPr>
        <p:txBody>
          <a:bodyPr wrap="square">
            <a:spAutoFit/>
          </a:bodyPr>
          <a:lstStyle/>
          <a:p>
            <a:pPr defTabSz="1219140">
              <a:defRPr/>
            </a:pPr>
            <a:r>
              <a:rPr lang="en-US" sz="2100" b="1" dirty="0"/>
              <a:t>Structural barriers, political efficacy, and demographics can predict differences in voter turnout in the U.S., and the following can influence voter turnout among democracies worldwide: </a:t>
            </a:r>
          </a:p>
          <a:p>
            <a:pPr marL="342900" indent="-342900" defTabSz="1219140">
              <a:buFont typeface="Arial" panose="020B0604020202020204" pitchFamily="34" charset="0"/>
              <a:buChar char="•"/>
              <a:defRPr/>
            </a:pPr>
            <a:r>
              <a:rPr lang="en-US" sz="2100" b="1" dirty="0"/>
              <a:t>National versus state-controlled elections </a:t>
            </a:r>
          </a:p>
          <a:p>
            <a:pPr marL="342900" indent="-342900" defTabSz="1219140">
              <a:buFont typeface="Arial" panose="020B0604020202020204" pitchFamily="34" charset="0"/>
              <a:buChar char="•"/>
              <a:defRPr/>
            </a:pPr>
            <a:r>
              <a:rPr lang="en-US" sz="2100" b="1" dirty="0"/>
              <a:t>Voter registration laws and procedures </a:t>
            </a:r>
          </a:p>
          <a:p>
            <a:pPr marL="342900" indent="-342900" defTabSz="1219140">
              <a:buFont typeface="Arial" panose="020B0604020202020204" pitchFamily="34" charset="0"/>
              <a:buChar char="•"/>
              <a:defRPr/>
            </a:pPr>
            <a:r>
              <a:rPr lang="en-US" sz="2100" b="1" dirty="0"/>
              <a:t>Voting incentives or penalties or fines </a:t>
            </a:r>
          </a:p>
          <a:p>
            <a:pPr marL="342900" indent="-342900" defTabSz="1219140">
              <a:buFont typeface="Arial" panose="020B0604020202020204" pitchFamily="34" charset="0"/>
              <a:buChar char="•"/>
              <a:defRPr/>
            </a:pPr>
            <a:r>
              <a:rPr lang="en-US" sz="2100" b="1" dirty="0"/>
              <a:t>Election type (midterm or presidential)</a:t>
            </a:r>
            <a:endParaRPr lang="en-US" sz="2100" b="1" dirty="0">
              <a:solidFill>
                <a:prstClr val="black"/>
              </a:solidFill>
              <a:latin typeface="Calibri"/>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620834"/>
            <a:ext cx="12192000" cy="830997"/>
          </a:xfrm>
          <a:prstGeom prst="rect">
            <a:avLst/>
          </a:prstGeom>
          <a:noFill/>
        </p:spPr>
        <p:txBody>
          <a:bodyPr wrap="square">
            <a:spAutoFit/>
          </a:bodyPr>
          <a:lstStyle/>
          <a:p>
            <a:pPr defTabSz="1219140"/>
            <a:r>
              <a:rPr lang="en-US" sz="2400" b="1" dirty="0"/>
              <a:t>Factors associated with political ideology, efficacy, structural barriers, and demographics influence the nature and degree of political participation.</a:t>
            </a:r>
            <a:endParaRPr lang="en-US" sz="2400" b="1" dirty="0">
              <a:solidFill>
                <a:prstClr val="black"/>
              </a:solidFill>
              <a:latin typeface="Calibri"/>
            </a:endParaRPr>
          </a:p>
        </p:txBody>
      </p:sp>
      <p:sp>
        <p:nvSpPr>
          <p:cNvPr id="11" name="TextBox 10">
            <a:extLst>
              <a:ext uri="{FF2B5EF4-FFF2-40B4-BE49-F238E27FC236}">
                <a16:creationId xmlns:a16="http://schemas.microsoft.com/office/drawing/2014/main" id="{CC1C277D-2D64-4D69-BF1B-738978B97BE1}"/>
              </a:ext>
            </a:extLst>
          </p:cNvPr>
          <p:cNvSpPr txBox="1"/>
          <p:nvPr/>
        </p:nvSpPr>
        <p:spPr>
          <a:xfrm>
            <a:off x="1" y="1828800"/>
            <a:ext cx="2590799" cy="1708160"/>
          </a:xfrm>
          <a:prstGeom prst="rect">
            <a:avLst/>
          </a:prstGeom>
          <a:noFill/>
        </p:spPr>
        <p:txBody>
          <a:bodyPr wrap="square">
            <a:spAutoFit/>
          </a:bodyPr>
          <a:lstStyle/>
          <a:p>
            <a:r>
              <a:rPr lang="en-US" sz="2100" b="1" dirty="0"/>
              <a:t>Explain the roles that individual choice and state laws play in voter turnout in elections</a:t>
            </a:r>
          </a:p>
        </p:txBody>
      </p:sp>
      <p:sp>
        <p:nvSpPr>
          <p:cNvPr id="13" name="TextBox 12">
            <a:extLst>
              <a:ext uri="{FF2B5EF4-FFF2-40B4-BE49-F238E27FC236}">
                <a16:creationId xmlns:a16="http://schemas.microsoft.com/office/drawing/2014/main" id="{1461F653-9AC6-400C-B6EF-181E664B9C5E}"/>
              </a:ext>
            </a:extLst>
          </p:cNvPr>
          <p:cNvSpPr txBox="1"/>
          <p:nvPr/>
        </p:nvSpPr>
        <p:spPr>
          <a:xfrm>
            <a:off x="2590800" y="3933379"/>
            <a:ext cx="9905999" cy="3000821"/>
          </a:xfrm>
          <a:prstGeom prst="rect">
            <a:avLst/>
          </a:prstGeom>
          <a:noFill/>
        </p:spPr>
        <p:txBody>
          <a:bodyPr wrap="square">
            <a:spAutoFit/>
          </a:bodyPr>
          <a:lstStyle/>
          <a:p>
            <a:r>
              <a:rPr lang="en-US" sz="2100" b="1" dirty="0"/>
              <a:t>Demographic characteristics and political efficacy or engagement are used to predict the likelihood of whether an individual will vote. </a:t>
            </a:r>
          </a:p>
          <a:p>
            <a:endParaRPr lang="en-US" sz="2100" b="1" dirty="0"/>
          </a:p>
          <a:p>
            <a:r>
              <a:rPr lang="en-US" sz="2100" b="1" dirty="0"/>
              <a:t>Factors influencing voter choice include: </a:t>
            </a:r>
          </a:p>
          <a:p>
            <a:pPr marL="342900" indent="-342900">
              <a:buFont typeface="Arial" panose="020B0604020202020204" pitchFamily="34" charset="0"/>
              <a:buChar char="•"/>
            </a:pPr>
            <a:r>
              <a:rPr lang="en-US" sz="2100" b="1" dirty="0"/>
              <a:t>Party identification and ideological orientation </a:t>
            </a:r>
          </a:p>
          <a:p>
            <a:pPr marL="342900" indent="-342900">
              <a:buFont typeface="Arial" panose="020B0604020202020204" pitchFamily="34" charset="0"/>
              <a:buChar char="•"/>
            </a:pPr>
            <a:r>
              <a:rPr lang="en-US" sz="2100" b="1" dirty="0"/>
              <a:t>Candidate characteristics </a:t>
            </a:r>
          </a:p>
          <a:p>
            <a:pPr marL="342900" indent="-342900">
              <a:buFont typeface="Arial" panose="020B0604020202020204" pitchFamily="34" charset="0"/>
              <a:buChar char="•"/>
            </a:pPr>
            <a:r>
              <a:rPr lang="en-US" sz="2100" b="1" dirty="0"/>
              <a:t>Contemporary political issues </a:t>
            </a:r>
          </a:p>
          <a:p>
            <a:pPr marL="342900" indent="-342900">
              <a:buFont typeface="Arial" panose="020B0604020202020204" pitchFamily="34" charset="0"/>
              <a:buChar char="•"/>
            </a:pPr>
            <a:r>
              <a:rPr lang="en-US" sz="2100" b="1" dirty="0"/>
              <a:t>Religious beliefs or affiliation, gender, race and ethnicity, and other demographic characteristics</a:t>
            </a:r>
          </a:p>
        </p:txBody>
      </p:sp>
    </p:spTree>
    <p:extLst>
      <p:ext uri="{BB962C8B-B14F-4D97-AF65-F5344CB8AC3E}">
        <p14:creationId xmlns:p14="http://schemas.microsoft.com/office/powerpoint/2010/main" val="3932444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70F2-5623-4D77-90D2-7CE7B56959B9}"/>
              </a:ext>
            </a:extLst>
          </p:cNvPr>
          <p:cNvSpPr>
            <a:spLocks noGrp="1"/>
          </p:cNvSpPr>
          <p:nvPr>
            <p:ph type="title"/>
          </p:nvPr>
        </p:nvSpPr>
        <p:spPr>
          <a:xfrm>
            <a:off x="2979039" y="0"/>
            <a:ext cx="6233922" cy="574040"/>
          </a:xfrm>
        </p:spPr>
        <p:txBody>
          <a:bodyPr/>
          <a:lstStyle/>
          <a:p>
            <a:pPr algn="ctr"/>
            <a:r>
              <a:rPr lang="en-US" dirty="0"/>
              <a:t>VOTER TURNOUT</a:t>
            </a:r>
          </a:p>
        </p:txBody>
      </p:sp>
      <p:sp>
        <p:nvSpPr>
          <p:cNvPr id="3" name="Rectangle 2">
            <a:extLst>
              <a:ext uri="{FF2B5EF4-FFF2-40B4-BE49-F238E27FC236}">
                <a16:creationId xmlns:a16="http://schemas.microsoft.com/office/drawing/2014/main" id="{376EC34E-F6D9-4749-A5DA-010443EBBC8C}"/>
              </a:ext>
            </a:extLst>
          </p:cNvPr>
          <p:cNvSpPr/>
          <p:nvPr/>
        </p:nvSpPr>
        <p:spPr>
          <a:xfrm>
            <a:off x="0" y="1066800"/>
            <a:ext cx="12192000" cy="3970318"/>
          </a:xfrm>
          <a:prstGeom prst="rect">
            <a:avLst/>
          </a:prstGeom>
        </p:spPr>
        <p:txBody>
          <a:bodyPr wrap="square">
            <a:spAutoFit/>
          </a:bodyPr>
          <a:lstStyle/>
          <a:p>
            <a:r>
              <a:rPr lang="en-US" sz="2800" b="1" dirty="0">
                <a:latin typeface="TimesNewRomanMTStd-Bold"/>
              </a:rPr>
              <a:t>voter turnout </a:t>
            </a:r>
            <a:r>
              <a:rPr lang="en-US" sz="2800" dirty="0">
                <a:latin typeface="TimesNewRomanMTStd"/>
              </a:rPr>
              <a:t>is the total number of votes cast for the highest</a:t>
            </a:r>
          </a:p>
          <a:p>
            <a:r>
              <a:rPr lang="en-US" sz="2800" dirty="0">
                <a:latin typeface="TimesNewRomanMTStd"/>
              </a:rPr>
              <a:t>office on the ballot. When we say that voter turnout is low in the United States, it means that the number of people who actually vote is considerably less than the nation’s total voting age population (</a:t>
            </a:r>
            <a:r>
              <a:rPr lang="en-US" sz="2800" b="1" i="1" dirty="0">
                <a:latin typeface="TimesNewRomanMTStd-BoldIt"/>
              </a:rPr>
              <a:t>Note: </a:t>
            </a:r>
            <a:r>
              <a:rPr lang="en-US" sz="2800" dirty="0">
                <a:latin typeface="TimesNewRomanMTStd"/>
              </a:rPr>
              <a:t>The voter turnout number is not the same as the number of eligible voters because it includes noncitizens.)</a:t>
            </a:r>
          </a:p>
          <a:p>
            <a:endParaRPr lang="en-US" sz="2800" dirty="0">
              <a:latin typeface="TimesNewRomanMTStd"/>
            </a:endParaRPr>
          </a:p>
          <a:p>
            <a:r>
              <a:rPr lang="en-US" sz="2800" dirty="0">
                <a:latin typeface="TimesNewRomanMTStd"/>
              </a:rPr>
              <a:t>Voter turnout is lower in </a:t>
            </a:r>
            <a:r>
              <a:rPr lang="en-US" sz="2800" b="1" dirty="0">
                <a:solidFill>
                  <a:srgbClr val="FF0000"/>
                </a:solidFill>
                <a:latin typeface="TimesNewRomanMTStd"/>
              </a:rPr>
              <a:t>midterm elections</a:t>
            </a:r>
            <a:r>
              <a:rPr lang="en-US" sz="2800" dirty="0">
                <a:latin typeface="TimesNewRomanMTStd"/>
              </a:rPr>
              <a:t>, when all the seats in the House of Representatives and a third of the Senate are contested, and lower still in many local and state races.</a:t>
            </a:r>
            <a:endParaRPr lang="en-US" sz="2800" dirty="0"/>
          </a:p>
        </p:txBody>
      </p:sp>
    </p:spTree>
    <p:extLst>
      <p:ext uri="{BB962C8B-B14F-4D97-AF65-F5344CB8AC3E}">
        <p14:creationId xmlns:p14="http://schemas.microsoft.com/office/powerpoint/2010/main" val="3873565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2211"/>
            <a:ext cx="12202185" cy="443070"/>
          </a:xfrm>
          <a:prstGeom prst="rect">
            <a:avLst/>
          </a:prstGeom>
        </p:spPr>
        <p:txBody>
          <a:bodyPr vert="horz" wrap="square" lIns="0" tIns="12065" rIns="0" bIns="0" rtlCol="0">
            <a:spAutoFit/>
          </a:bodyPr>
          <a:lstStyle/>
          <a:p>
            <a:pPr marL="4319905" marR="5080" indent="-4307840" algn="ctr">
              <a:lnSpc>
                <a:spcPct val="100000"/>
              </a:lnSpc>
              <a:spcBef>
                <a:spcPts val="95"/>
              </a:spcBef>
            </a:pPr>
            <a:r>
              <a:rPr sz="2800" spc="-5" dirty="0">
                <a:latin typeface="Arial"/>
                <a:cs typeface="Arial"/>
              </a:rPr>
              <a:t>VOTER </a:t>
            </a:r>
            <a:r>
              <a:rPr sz="2800" spc="-10" dirty="0">
                <a:latin typeface="Arial"/>
                <a:cs typeface="Arial"/>
              </a:rPr>
              <a:t>TURNOUT </a:t>
            </a:r>
            <a:r>
              <a:rPr sz="2800" spc="-5" dirty="0">
                <a:latin typeface="Arial"/>
                <a:cs typeface="Arial"/>
              </a:rPr>
              <a:t>IN U.S. AS COMPARED TO FOREIGN  NATIONS</a:t>
            </a:r>
            <a:endParaRPr sz="2800" dirty="0">
              <a:latin typeface="Arial"/>
              <a:cs typeface="Arial"/>
            </a:endParaRPr>
          </a:p>
        </p:txBody>
      </p:sp>
      <p:sp>
        <p:nvSpPr>
          <p:cNvPr id="3" name="object 3"/>
          <p:cNvSpPr txBox="1"/>
          <p:nvPr/>
        </p:nvSpPr>
        <p:spPr>
          <a:xfrm>
            <a:off x="78739" y="727303"/>
            <a:ext cx="11308715" cy="1793875"/>
          </a:xfrm>
          <a:prstGeom prst="rect">
            <a:avLst/>
          </a:prstGeom>
        </p:spPr>
        <p:txBody>
          <a:bodyPr vert="horz" wrap="square" lIns="0" tIns="73660" rIns="0" bIns="0" rtlCol="0">
            <a:spAutoFit/>
          </a:bodyPr>
          <a:lstStyle/>
          <a:p>
            <a:pPr marL="355600" indent="-342900">
              <a:lnSpc>
                <a:spcPct val="100000"/>
              </a:lnSpc>
              <a:spcBef>
                <a:spcPts val="580"/>
              </a:spcBef>
              <a:buFont typeface="Arial"/>
              <a:buChar char="•"/>
              <a:tabLst>
                <a:tab pos="354965" algn="l"/>
                <a:tab pos="355600" algn="l"/>
              </a:tabLst>
            </a:pPr>
            <a:r>
              <a:rPr sz="2000" b="1" dirty="0">
                <a:latin typeface="Arial"/>
                <a:cs typeface="Arial"/>
              </a:rPr>
              <a:t>One of the lowest of any industrialized</a:t>
            </a:r>
            <a:r>
              <a:rPr sz="2000" b="1" spc="-160" dirty="0">
                <a:latin typeface="Arial"/>
                <a:cs typeface="Arial"/>
              </a:rPr>
              <a:t> </a:t>
            </a:r>
            <a:r>
              <a:rPr sz="2000" b="1" dirty="0">
                <a:latin typeface="Arial"/>
                <a:cs typeface="Arial"/>
              </a:rPr>
              <a:t>nation</a:t>
            </a:r>
            <a:endParaRPr sz="2000" dirty="0">
              <a:latin typeface="Arial"/>
              <a:cs typeface="Arial"/>
            </a:endParaRPr>
          </a:p>
          <a:p>
            <a:pPr marL="355600" indent="-342900">
              <a:lnSpc>
                <a:spcPct val="100000"/>
              </a:lnSpc>
              <a:spcBef>
                <a:spcPts val="480"/>
              </a:spcBef>
              <a:buFont typeface="Arial"/>
              <a:buChar char="•"/>
              <a:tabLst>
                <a:tab pos="354965" algn="l"/>
                <a:tab pos="355600" algn="l"/>
              </a:tabLst>
            </a:pPr>
            <a:r>
              <a:rPr sz="2000" b="1" spc="-5" dirty="0">
                <a:latin typeface="Arial"/>
                <a:cs typeface="Arial"/>
              </a:rPr>
              <a:t>U.S.: </a:t>
            </a:r>
            <a:r>
              <a:rPr sz="2000" b="1" dirty="0">
                <a:latin typeface="Arial"/>
                <a:cs typeface="Arial"/>
              </a:rPr>
              <a:t>In the 50% range in presidential elections; 30% - 40% range in midterm</a:t>
            </a:r>
            <a:r>
              <a:rPr sz="2000" b="1" spc="-229" dirty="0">
                <a:latin typeface="Arial"/>
                <a:cs typeface="Arial"/>
              </a:rPr>
              <a:t> </a:t>
            </a:r>
            <a:r>
              <a:rPr sz="2000" b="1" dirty="0">
                <a:latin typeface="Arial"/>
                <a:cs typeface="Arial"/>
              </a:rPr>
              <a:t>congressional</a:t>
            </a:r>
            <a:endParaRPr sz="2000" dirty="0">
              <a:latin typeface="Arial"/>
              <a:cs typeface="Arial"/>
            </a:endParaRPr>
          </a:p>
          <a:p>
            <a:pPr marL="355600">
              <a:lnSpc>
                <a:spcPct val="100000"/>
              </a:lnSpc>
            </a:pPr>
            <a:r>
              <a:rPr sz="2000" b="1" dirty="0">
                <a:latin typeface="Arial"/>
                <a:cs typeface="Arial"/>
              </a:rPr>
              <a:t>elections</a:t>
            </a:r>
            <a:endParaRPr sz="2000" dirty="0">
              <a:latin typeface="Arial"/>
              <a:cs typeface="Arial"/>
            </a:endParaRPr>
          </a:p>
          <a:p>
            <a:pPr marL="355600" indent="-342900">
              <a:lnSpc>
                <a:spcPct val="100000"/>
              </a:lnSpc>
              <a:spcBef>
                <a:spcPts val="480"/>
              </a:spcBef>
              <a:buFont typeface="Arial"/>
              <a:buChar char="•"/>
              <a:tabLst>
                <a:tab pos="354965" algn="l"/>
                <a:tab pos="355600" algn="l"/>
              </a:tabLst>
            </a:pPr>
            <a:r>
              <a:rPr sz="2000" b="1" dirty="0">
                <a:latin typeface="Arial"/>
                <a:cs typeface="Arial"/>
              </a:rPr>
              <a:t>Declining since 1960</a:t>
            </a:r>
            <a:r>
              <a:rPr sz="2000" b="1" spc="-75" dirty="0">
                <a:latin typeface="Arial"/>
                <a:cs typeface="Arial"/>
              </a:rPr>
              <a:t> </a:t>
            </a:r>
            <a:r>
              <a:rPr sz="2000" b="1" spc="-5" dirty="0">
                <a:latin typeface="Arial"/>
                <a:cs typeface="Arial"/>
              </a:rPr>
              <a:t>(why?)</a:t>
            </a:r>
            <a:endParaRPr sz="2000" dirty="0">
              <a:latin typeface="Arial"/>
              <a:cs typeface="Arial"/>
            </a:endParaRPr>
          </a:p>
          <a:p>
            <a:pPr marL="355600" indent="-342900">
              <a:lnSpc>
                <a:spcPct val="100000"/>
              </a:lnSpc>
              <a:spcBef>
                <a:spcPts val="480"/>
              </a:spcBef>
              <a:buFont typeface="Arial"/>
              <a:buChar char="•"/>
              <a:tabLst>
                <a:tab pos="354965" algn="l"/>
                <a:tab pos="355600" algn="l"/>
              </a:tabLst>
            </a:pPr>
            <a:r>
              <a:rPr sz="2000" b="1" spc="-5" dirty="0">
                <a:latin typeface="Arial"/>
                <a:cs typeface="Arial"/>
              </a:rPr>
              <a:t>Deceiving </a:t>
            </a:r>
            <a:r>
              <a:rPr sz="2000" b="1" dirty="0">
                <a:latin typeface="Arial"/>
                <a:cs typeface="Arial"/>
              </a:rPr>
              <a:t>because the </a:t>
            </a:r>
            <a:r>
              <a:rPr sz="2000" b="1" spc="-5" dirty="0">
                <a:latin typeface="Arial"/>
                <a:cs typeface="Arial"/>
              </a:rPr>
              <a:t>U.S. </a:t>
            </a:r>
            <a:r>
              <a:rPr sz="2000" b="1" dirty="0">
                <a:latin typeface="Arial"/>
                <a:cs typeface="Arial"/>
              </a:rPr>
              <a:t>doesn’t penalize for not</a:t>
            </a:r>
            <a:r>
              <a:rPr sz="2000" b="1" spc="-130" dirty="0">
                <a:latin typeface="Arial"/>
                <a:cs typeface="Arial"/>
              </a:rPr>
              <a:t> </a:t>
            </a:r>
            <a:r>
              <a:rPr sz="2000" b="1" spc="-5" dirty="0">
                <a:latin typeface="Arial"/>
                <a:cs typeface="Arial"/>
              </a:rPr>
              <a:t>voting</a:t>
            </a:r>
            <a:endParaRPr sz="2000" dirty="0">
              <a:latin typeface="Arial"/>
              <a:cs typeface="Arial"/>
            </a:endParaRPr>
          </a:p>
        </p:txBody>
      </p:sp>
      <p:sp>
        <p:nvSpPr>
          <p:cNvPr id="4" name="object 4"/>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6</a:t>
            </a:r>
            <a:endParaRPr sz="1500">
              <a:latin typeface="Arial"/>
              <a:cs typeface="Arial"/>
            </a:endParaRPr>
          </a:p>
        </p:txBody>
      </p:sp>
      <p:sp>
        <p:nvSpPr>
          <p:cNvPr id="5" name="object 5"/>
          <p:cNvSpPr/>
          <p:nvPr/>
        </p:nvSpPr>
        <p:spPr>
          <a:xfrm>
            <a:off x="7174992" y="2820008"/>
            <a:ext cx="4823459" cy="39721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52400" y="2743200"/>
            <a:ext cx="6705600" cy="397764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a:p>
        </p:txBody>
      </p:sp>
      <p:sp>
        <p:nvSpPr>
          <p:cNvPr id="3" name="object 3"/>
          <p:cNvSpPr txBox="1">
            <a:spLocks noGrp="1"/>
          </p:cNvSpPr>
          <p:nvPr>
            <p:ph type="title"/>
          </p:nvPr>
        </p:nvSpPr>
        <p:spPr>
          <a:xfrm>
            <a:off x="1600200" y="0"/>
            <a:ext cx="8637270" cy="443711"/>
          </a:xfrm>
          <a:prstGeom prst="rect">
            <a:avLst/>
          </a:prstGeom>
        </p:spPr>
        <p:txBody>
          <a:bodyPr vert="horz" wrap="square" lIns="0" tIns="12700" rIns="0" bIns="0" rtlCol="0">
            <a:spAutoFit/>
          </a:bodyPr>
          <a:lstStyle/>
          <a:p>
            <a:pPr marL="12700">
              <a:lnSpc>
                <a:spcPct val="100000"/>
              </a:lnSpc>
              <a:spcBef>
                <a:spcPts val="100"/>
              </a:spcBef>
            </a:pPr>
            <a:r>
              <a:rPr sz="2800" dirty="0">
                <a:latin typeface="Arial"/>
                <a:cs typeface="Arial"/>
              </a:rPr>
              <a:t>REASONS </a:t>
            </a:r>
            <a:r>
              <a:rPr sz="2800" spc="-5" dirty="0">
                <a:latin typeface="Arial"/>
                <a:cs typeface="Arial"/>
              </a:rPr>
              <a:t>FOR LOW VOTER</a:t>
            </a:r>
            <a:r>
              <a:rPr sz="2800" spc="-45" dirty="0">
                <a:latin typeface="Arial"/>
                <a:cs typeface="Arial"/>
              </a:rPr>
              <a:t> </a:t>
            </a:r>
            <a:r>
              <a:rPr sz="2800" dirty="0">
                <a:latin typeface="Arial"/>
                <a:cs typeface="Arial"/>
              </a:rPr>
              <a:t>TURNOUT</a:t>
            </a:r>
          </a:p>
        </p:txBody>
      </p:sp>
      <p:sp>
        <p:nvSpPr>
          <p:cNvPr id="4" name="object 4"/>
          <p:cNvSpPr txBox="1"/>
          <p:nvPr/>
        </p:nvSpPr>
        <p:spPr>
          <a:xfrm>
            <a:off x="-304800" y="443711"/>
            <a:ext cx="7321802" cy="6183103"/>
          </a:xfrm>
          <a:prstGeom prst="rect">
            <a:avLst/>
          </a:prstGeom>
        </p:spPr>
        <p:txBody>
          <a:bodyPr vert="horz" wrap="square" lIns="0" tIns="116205" rIns="0" bIns="0" rtlCol="0">
            <a:spAutoFit/>
          </a:bodyPr>
          <a:lstStyle/>
          <a:p>
            <a:pPr marL="812800" lvl="1" indent="-342900">
              <a:spcBef>
                <a:spcPts val="915"/>
              </a:spcBef>
              <a:buFont typeface="Arial"/>
              <a:buChar char="•"/>
              <a:tabLst>
                <a:tab pos="354965" algn="l"/>
                <a:tab pos="355600" algn="l"/>
              </a:tabLst>
            </a:pPr>
            <a:r>
              <a:rPr sz="2000" b="1" spc="-5" dirty="0">
                <a:latin typeface="+mj-lt"/>
                <a:cs typeface="Arial"/>
              </a:rPr>
              <a:t>Institutional</a:t>
            </a:r>
            <a:r>
              <a:rPr sz="2000" b="1" spc="-55" dirty="0">
                <a:latin typeface="+mj-lt"/>
                <a:cs typeface="Arial"/>
              </a:rPr>
              <a:t> </a:t>
            </a:r>
            <a:r>
              <a:rPr sz="2000" b="1" spc="-5" dirty="0">
                <a:latin typeface="+mj-lt"/>
                <a:cs typeface="Arial"/>
              </a:rPr>
              <a:t>barriers</a:t>
            </a:r>
            <a:r>
              <a:rPr lang="en-US" sz="2000" b="1" spc="-5" dirty="0">
                <a:latin typeface="+mj-lt"/>
                <a:cs typeface="Arial"/>
              </a:rPr>
              <a:t>= Structural Barriers</a:t>
            </a:r>
            <a:endParaRPr sz="2000" dirty="0">
              <a:latin typeface="+mj-lt"/>
              <a:cs typeface="Arial"/>
            </a:endParaRPr>
          </a:p>
          <a:p>
            <a:pPr marL="1213485" lvl="2" indent="-287020" algn="just">
              <a:spcBef>
                <a:spcPts val="515"/>
              </a:spcBef>
              <a:buFont typeface="Arial"/>
              <a:buChar char="–"/>
              <a:tabLst>
                <a:tab pos="756920" algn="l"/>
              </a:tabLst>
            </a:pPr>
            <a:r>
              <a:rPr sz="2000" b="1" i="1" dirty="0">
                <a:latin typeface="+mj-lt"/>
                <a:cs typeface="Arial"/>
              </a:rPr>
              <a:t>Registration</a:t>
            </a:r>
            <a:endParaRPr sz="2000" dirty="0">
              <a:latin typeface="+mj-lt"/>
              <a:cs typeface="Arial"/>
            </a:endParaRPr>
          </a:p>
          <a:p>
            <a:pPr marL="1612900" lvl="3" indent="-229235" algn="just">
              <a:spcBef>
                <a:spcPts val="425"/>
              </a:spcBef>
              <a:buFont typeface="Arial"/>
              <a:buChar char="•"/>
              <a:tabLst>
                <a:tab pos="1156335" algn="l"/>
              </a:tabLst>
            </a:pPr>
            <a:r>
              <a:rPr sz="2000" b="1" dirty="0">
                <a:latin typeface="+mj-lt"/>
                <a:cs typeface="Arial"/>
              </a:rPr>
              <a:t>Voter </a:t>
            </a:r>
            <a:r>
              <a:rPr sz="2000" b="1" spc="-5" dirty="0">
                <a:latin typeface="+mj-lt"/>
                <a:cs typeface="Arial"/>
              </a:rPr>
              <a:t>registration </a:t>
            </a:r>
            <a:r>
              <a:rPr sz="2000" b="1" dirty="0">
                <a:latin typeface="+mj-lt"/>
                <a:cs typeface="Arial"/>
              </a:rPr>
              <a:t>discourages </a:t>
            </a:r>
            <a:r>
              <a:rPr sz="2000" b="1" spc="-10" dirty="0">
                <a:latin typeface="+mj-lt"/>
                <a:cs typeface="Arial"/>
              </a:rPr>
              <a:t>voting</a:t>
            </a:r>
            <a:endParaRPr sz="2000" dirty="0">
              <a:latin typeface="+mj-lt"/>
              <a:cs typeface="Arial"/>
            </a:endParaRPr>
          </a:p>
          <a:p>
            <a:pPr marL="1612900" marR="5080" lvl="3" indent="-229235" algn="just">
              <a:spcBef>
                <a:spcPts val="405"/>
              </a:spcBef>
              <a:buFont typeface="Arial"/>
              <a:buChar char="•"/>
              <a:tabLst>
                <a:tab pos="1156335" algn="l"/>
              </a:tabLst>
            </a:pPr>
            <a:r>
              <a:rPr sz="2000" b="1" spc="-5" dirty="0">
                <a:latin typeface="+mj-lt"/>
                <a:cs typeface="Arial"/>
              </a:rPr>
              <a:t>Registration</a:t>
            </a:r>
            <a:r>
              <a:rPr lang="en-US" sz="2000" b="1" spc="-5" dirty="0">
                <a:latin typeface="+mj-lt"/>
                <a:cs typeface="Arial"/>
              </a:rPr>
              <a:t> </a:t>
            </a:r>
            <a:r>
              <a:rPr sz="2000" b="1" spc="10" dirty="0">
                <a:latin typeface="+mj-lt"/>
                <a:cs typeface="Arial"/>
              </a:rPr>
              <a:t>laws </a:t>
            </a:r>
            <a:r>
              <a:rPr sz="2000" b="1" spc="-10" dirty="0">
                <a:latin typeface="+mj-lt"/>
                <a:cs typeface="Arial"/>
              </a:rPr>
              <a:t>vary </a:t>
            </a:r>
            <a:r>
              <a:rPr sz="2000" b="1" dirty="0">
                <a:latin typeface="+mj-lt"/>
                <a:cs typeface="Arial"/>
              </a:rPr>
              <a:t>by </a:t>
            </a:r>
            <a:r>
              <a:rPr sz="2000" b="1" spc="-5" dirty="0">
                <a:latin typeface="+mj-lt"/>
                <a:cs typeface="Arial"/>
              </a:rPr>
              <a:t>state, </a:t>
            </a:r>
            <a:r>
              <a:rPr sz="2000" b="1" dirty="0">
                <a:latin typeface="+mj-lt"/>
                <a:cs typeface="Arial"/>
              </a:rPr>
              <a:t>but </a:t>
            </a:r>
            <a:r>
              <a:rPr sz="2000" b="1" spc="-5" dirty="0">
                <a:latin typeface="+mj-lt"/>
                <a:cs typeface="Arial"/>
              </a:rPr>
              <a:t>is </a:t>
            </a:r>
            <a:r>
              <a:rPr sz="2000" b="1" dirty="0">
                <a:latin typeface="+mj-lt"/>
                <a:cs typeface="Arial"/>
              </a:rPr>
              <a:t>required </a:t>
            </a:r>
            <a:r>
              <a:rPr sz="2000" b="1" spc="-5" dirty="0">
                <a:latin typeface="+mj-lt"/>
                <a:cs typeface="Arial"/>
              </a:rPr>
              <a:t>in </a:t>
            </a:r>
            <a:r>
              <a:rPr sz="2000" b="1" dirty="0">
                <a:latin typeface="+mj-lt"/>
                <a:cs typeface="Arial"/>
              </a:rPr>
              <a:t>order  to</a:t>
            </a:r>
            <a:r>
              <a:rPr sz="2000" b="1" spc="-15" dirty="0">
                <a:latin typeface="+mj-lt"/>
                <a:cs typeface="Arial"/>
              </a:rPr>
              <a:t> </a:t>
            </a:r>
            <a:r>
              <a:rPr sz="2000" b="1" spc="-10" dirty="0">
                <a:latin typeface="+mj-lt"/>
                <a:cs typeface="Arial"/>
              </a:rPr>
              <a:t>vote</a:t>
            </a:r>
            <a:endParaRPr sz="2000" dirty="0">
              <a:latin typeface="+mj-lt"/>
              <a:cs typeface="Arial"/>
            </a:endParaRPr>
          </a:p>
          <a:p>
            <a:pPr marL="1612900" marR="271780" lvl="3" indent="-229235" algn="just">
              <a:spcBef>
                <a:spcPts val="409"/>
              </a:spcBef>
              <a:buFont typeface="Arial"/>
              <a:buChar char="•"/>
              <a:tabLst>
                <a:tab pos="1156335" algn="l"/>
              </a:tabLst>
            </a:pPr>
            <a:r>
              <a:rPr sz="2000" b="1" dirty="0">
                <a:latin typeface="+mj-lt"/>
                <a:cs typeface="Arial"/>
              </a:rPr>
              <a:t>The most important </a:t>
            </a:r>
            <a:r>
              <a:rPr sz="2000" b="1" spc="-5" dirty="0">
                <a:latin typeface="+mj-lt"/>
                <a:cs typeface="Arial"/>
              </a:rPr>
              <a:t>provision </a:t>
            </a:r>
            <a:r>
              <a:rPr sz="2000" b="1" dirty="0">
                <a:latin typeface="+mj-lt"/>
                <a:cs typeface="Arial"/>
              </a:rPr>
              <a:t>of </a:t>
            </a:r>
            <a:r>
              <a:rPr sz="2000" b="1" spc="-5" dirty="0">
                <a:latin typeface="+mj-lt"/>
                <a:cs typeface="Arial"/>
              </a:rPr>
              <a:t>voter registration is  </a:t>
            </a:r>
            <a:r>
              <a:rPr sz="2000" b="1" dirty="0">
                <a:latin typeface="+mj-lt"/>
                <a:cs typeface="Arial"/>
              </a:rPr>
              <a:t>the closing date (no </a:t>
            </a:r>
            <a:r>
              <a:rPr sz="2000" b="1" spc="-5" dirty="0">
                <a:latin typeface="+mj-lt"/>
                <a:cs typeface="Arial"/>
              </a:rPr>
              <a:t>state </a:t>
            </a:r>
            <a:r>
              <a:rPr sz="2000" b="1" dirty="0">
                <a:latin typeface="+mj-lt"/>
                <a:cs typeface="Arial"/>
              </a:rPr>
              <a:t>can stop </a:t>
            </a:r>
            <a:r>
              <a:rPr sz="2000" b="1" spc="-5" dirty="0">
                <a:latin typeface="+mj-lt"/>
                <a:cs typeface="Arial"/>
              </a:rPr>
              <a:t>registration </a:t>
            </a:r>
            <a:r>
              <a:rPr sz="2000" b="1" dirty="0">
                <a:latin typeface="+mj-lt"/>
                <a:cs typeface="Arial"/>
              </a:rPr>
              <a:t>more  than 30 </a:t>
            </a:r>
            <a:r>
              <a:rPr sz="2000" b="1" spc="-5" dirty="0">
                <a:latin typeface="+mj-lt"/>
                <a:cs typeface="Arial"/>
              </a:rPr>
              <a:t>days </a:t>
            </a:r>
            <a:r>
              <a:rPr sz="2000" b="1" dirty="0">
                <a:latin typeface="+mj-lt"/>
                <a:cs typeface="Arial"/>
              </a:rPr>
              <a:t>before </a:t>
            </a:r>
            <a:r>
              <a:rPr sz="2000" b="1" spc="-5" dirty="0">
                <a:latin typeface="+mj-lt"/>
                <a:cs typeface="Arial"/>
              </a:rPr>
              <a:t>election)</a:t>
            </a:r>
            <a:endParaRPr sz="2000" dirty="0">
              <a:latin typeface="+mj-lt"/>
              <a:cs typeface="Arial"/>
            </a:endParaRPr>
          </a:p>
          <a:p>
            <a:pPr marL="1612900" lvl="3" indent="-229235" algn="just">
              <a:spcBef>
                <a:spcPts val="409"/>
              </a:spcBef>
              <a:buFont typeface="Arial"/>
              <a:buChar char="•"/>
              <a:tabLst>
                <a:tab pos="1156335" algn="l"/>
              </a:tabLst>
            </a:pPr>
            <a:r>
              <a:rPr sz="2000" b="1" dirty="0">
                <a:latin typeface="+mj-lt"/>
                <a:cs typeface="Arial"/>
              </a:rPr>
              <a:t>Effect of “</a:t>
            </a:r>
            <a:r>
              <a:rPr sz="2000" b="1" dirty="0">
                <a:solidFill>
                  <a:srgbClr val="FF0000"/>
                </a:solidFill>
                <a:latin typeface="+mj-lt"/>
                <a:cs typeface="Arial"/>
              </a:rPr>
              <a:t>motor </a:t>
            </a:r>
            <a:r>
              <a:rPr sz="2000" b="1" spc="-5" dirty="0">
                <a:solidFill>
                  <a:srgbClr val="FF0000"/>
                </a:solidFill>
                <a:latin typeface="+mj-lt"/>
                <a:cs typeface="Arial"/>
              </a:rPr>
              <a:t>voter</a:t>
            </a:r>
            <a:r>
              <a:rPr sz="2000" b="1" spc="-5" dirty="0">
                <a:latin typeface="+mj-lt"/>
                <a:cs typeface="Arial"/>
              </a:rPr>
              <a:t>” bill?</a:t>
            </a:r>
            <a:endParaRPr sz="2000" dirty="0">
              <a:latin typeface="+mj-lt"/>
              <a:cs typeface="Arial"/>
            </a:endParaRPr>
          </a:p>
          <a:p>
            <a:pPr marL="2070100" marR="548640" lvl="4" indent="-228600">
              <a:spcBef>
                <a:spcPts val="409"/>
              </a:spcBef>
              <a:buFont typeface="Arial"/>
              <a:buChar char="–"/>
              <a:tabLst>
                <a:tab pos="1613535" algn="l"/>
              </a:tabLst>
            </a:pPr>
            <a:r>
              <a:rPr sz="2000" b="1" dirty="0">
                <a:latin typeface="+mj-lt"/>
                <a:cs typeface="Arial"/>
              </a:rPr>
              <a:t>Allows people to register </a:t>
            </a:r>
            <a:r>
              <a:rPr sz="2000" b="1" spc="10" dirty="0">
                <a:latin typeface="+mj-lt"/>
                <a:cs typeface="Arial"/>
              </a:rPr>
              <a:t>when </a:t>
            </a:r>
            <a:r>
              <a:rPr sz="2000" b="1" spc="-5" dirty="0">
                <a:latin typeface="+mj-lt"/>
                <a:cs typeface="Arial"/>
              </a:rPr>
              <a:t>applying </a:t>
            </a:r>
            <a:r>
              <a:rPr sz="2000" b="1" dirty="0">
                <a:latin typeface="+mj-lt"/>
                <a:cs typeface="Arial"/>
              </a:rPr>
              <a:t>for</a:t>
            </a:r>
            <a:r>
              <a:rPr sz="2000" b="1" spc="-95" dirty="0">
                <a:latin typeface="+mj-lt"/>
                <a:cs typeface="Arial"/>
              </a:rPr>
              <a:t> </a:t>
            </a:r>
            <a:r>
              <a:rPr sz="2000" b="1" dirty="0">
                <a:latin typeface="+mj-lt"/>
                <a:cs typeface="Arial"/>
              </a:rPr>
              <a:t>a  </a:t>
            </a:r>
            <a:r>
              <a:rPr sz="2000" b="1" spc="5" dirty="0">
                <a:latin typeface="+mj-lt"/>
                <a:cs typeface="Arial"/>
              </a:rPr>
              <a:t>renewal </a:t>
            </a:r>
            <a:r>
              <a:rPr sz="2000" b="1" dirty="0">
                <a:latin typeface="+mj-lt"/>
                <a:cs typeface="Arial"/>
              </a:rPr>
              <a:t>of </a:t>
            </a:r>
            <a:r>
              <a:rPr sz="2000" b="1" spc="-5" dirty="0">
                <a:latin typeface="+mj-lt"/>
                <a:cs typeface="Arial"/>
              </a:rPr>
              <a:t>driver's</a:t>
            </a:r>
            <a:r>
              <a:rPr sz="2000" b="1" spc="-10" dirty="0">
                <a:latin typeface="+mj-lt"/>
                <a:cs typeface="Arial"/>
              </a:rPr>
              <a:t> </a:t>
            </a:r>
            <a:r>
              <a:rPr sz="2000" b="1" dirty="0">
                <a:latin typeface="+mj-lt"/>
                <a:cs typeface="Arial"/>
              </a:rPr>
              <a:t>license</a:t>
            </a:r>
            <a:endParaRPr sz="2000" dirty="0">
              <a:latin typeface="+mj-lt"/>
              <a:cs typeface="Arial"/>
            </a:endParaRPr>
          </a:p>
          <a:p>
            <a:pPr marL="2070100" marR="223520" lvl="4" indent="-228600">
              <a:spcBef>
                <a:spcPts val="409"/>
              </a:spcBef>
              <a:buFont typeface="Arial"/>
              <a:buChar char="–"/>
              <a:tabLst>
                <a:tab pos="1613535" algn="l"/>
              </a:tabLst>
            </a:pPr>
            <a:r>
              <a:rPr sz="2000" b="1" dirty="0">
                <a:latin typeface="+mj-lt"/>
                <a:cs typeface="Arial"/>
              </a:rPr>
              <a:t>States can </a:t>
            </a:r>
            <a:r>
              <a:rPr sz="2000" b="1" spc="-5" dirty="0">
                <a:latin typeface="+mj-lt"/>
                <a:cs typeface="Arial"/>
              </a:rPr>
              <a:t>also </a:t>
            </a:r>
            <a:r>
              <a:rPr sz="2000" b="1" dirty="0">
                <a:latin typeface="+mj-lt"/>
                <a:cs typeface="Arial"/>
              </a:rPr>
              <a:t>use </a:t>
            </a:r>
            <a:r>
              <a:rPr sz="2000" b="1" spc="-5" dirty="0">
                <a:latin typeface="+mj-lt"/>
                <a:cs typeface="Arial"/>
              </a:rPr>
              <a:t>schools/libraries/city/county  offices </a:t>
            </a:r>
            <a:r>
              <a:rPr sz="2000" b="1" dirty="0">
                <a:latin typeface="+mj-lt"/>
                <a:cs typeface="Arial"/>
              </a:rPr>
              <a:t>as </a:t>
            </a:r>
            <a:r>
              <a:rPr sz="2000" b="1" spc="-5" dirty="0">
                <a:latin typeface="+mj-lt"/>
                <a:cs typeface="Arial"/>
              </a:rPr>
              <a:t>registration</a:t>
            </a:r>
            <a:r>
              <a:rPr sz="2000" b="1" spc="25" dirty="0">
                <a:latin typeface="+mj-lt"/>
                <a:cs typeface="Arial"/>
              </a:rPr>
              <a:t> </a:t>
            </a:r>
            <a:r>
              <a:rPr sz="2000" b="1" spc="-5" dirty="0">
                <a:latin typeface="+mj-lt"/>
                <a:cs typeface="Arial"/>
              </a:rPr>
              <a:t>sites</a:t>
            </a:r>
            <a:endParaRPr sz="2000" dirty="0">
              <a:latin typeface="+mj-lt"/>
              <a:cs typeface="Arial"/>
            </a:endParaRPr>
          </a:p>
          <a:p>
            <a:pPr marL="2070100" lvl="4" indent="-229235">
              <a:spcBef>
                <a:spcPts val="405"/>
              </a:spcBef>
              <a:buFont typeface="Arial"/>
              <a:buChar char="–"/>
              <a:tabLst>
                <a:tab pos="1613535" algn="l"/>
              </a:tabLst>
            </a:pPr>
            <a:r>
              <a:rPr sz="2000" b="1" dirty="0">
                <a:latin typeface="+mj-lt"/>
                <a:cs typeface="Arial"/>
              </a:rPr>
              <a:t>States can </a:t>
            </a:r>
            <a:r>
              <a:rPr sz="2000" b="1" spc="-5" dirty="0">
                <a:latin typeface="+mj-lt"/>
                <a:cs typeface="Arial"/>
              </a:rPr>
              <a:t>permit mail</a:t>
            </a:r>
            <a:r>
              <a:rPr sz="2000" b="1" spc="15" dirty="0">
                <a:latin typeface="+mj-lt"/>
                <a:cs typeface="Arial"/>
              </a:rPr>
              <a:t> </a:t>
            </a:r>
            <a:r>
              <a:rPr sz="2000" b="1" spc="-5" dirty="0">
                <a:latin typeface="+mj-lt"/>
                <a:cs typeface="Arial"/>
              </a:rPr>
              <a:t>registration</a:t>
            </a:r>
            <a:endParaRPr sz="2000" dirty="0">
              <a:latin typeface="+mj-lt"/>
              <a:cs typeface="Arial"/>
            </a:endParaRPr>
          </a:p>
          <a:p>
            <a:pPr marL="2070100" lvl="4" indent="-229235">
              <a:spcBef>
                <a:spcPts val="409"/>
              </a:spcBef>
              <a:buFont typeface="Arial"/>
              <a:buChar char="–"/>
              <a:tabLst>
                <a:tab pos="1613535" algn="l"/>
              </a:tabLst>
            </a:pPr>
            <a:r>
              <a:rPr sz="2000" b="1" dirty="0">
                <a:latin typeface="+mj-lt"/>
                <a:cs typeface="Arial"/>
              </a:rPr>
              <a:t>Most registered </a:t>
            </a:r>
            <a:r>
              <a:rPr sz="2000" b="1" spc="-5" dirty="0">
                <a:latin typeface="+mj-lt"/>
                <a:cs typeface="Arial"/>
              </a:rPr>
              <a:t>claim </a:t>
            </a:r>
            <a:r>
              <a:rPr sz="2000" b="1" dirty="0">
                <a:latin typeface="+mj-lt"/>
                <a:cs typeface="Arial"/>
              </a:rPr>
              <a:t>to be Independents -</a:t>
            </a:r>
            <a:r>
              <a:rPr sz="2000" b="1" spc="-50" dirty="0">
                <a:latin typeface="+mj-lt"/>
                <a:cs typeface="Arial"/>
              </a:rPr>
              <a:t> </a:t>
            </a:r>
            <a:r>
              <a:rPr sz="2000" b="1" dirty="0">
                <a:latin typeface="+mj-lt"/>
                <a:cs typeface="Arial"/>
              </a:rPr>
              <a:t>thus</a:t>
            </a:r>
            <a:endParaRPr sz="2000" dirty="0">
              <a:latin typeface="+mj-lt"/>
              <a:cs typeface="Arial"/>
            </a:endParaRPr>
          </a:p>
          <a:p>
            <a:pPr marL="2070100" lvl="1"/>
            <a:r>
              <a:rPr sz="2000" b="1" dirty="0">
                <a:latin typeface="+mj-lt"/>
                <a:cs typeface="Arial"/>
              </a:rPr>
              <a:t>neither party</a:t>
            </a:r>
            <a:r>
              <a:rPr sz="2000" b="1" spc="-80" dirty="0">
                <a:latin typeface="+mj-lt"/>
                <a:cs typeface="Arial"/>
              </a:rPr>
              <a:t> </a:t>
            </a:r>
            <a:r>
              <a:rPr sz="2000" b="1" dirty="0">
                <a:latin typeface="+mj-lt"/>
                <a:cs typeface="Arial"/>
              </a:rPr>
              <a:t>helped</a:t>
            </a:r>
            <a:endParaRPr sz="2000" dirty="0">
              <a:latin typeface="+mj-lt"/>
              <a:cs typeface="Arial"/>
            </a:endParaRPr>
          </a:p>
          <a:p>
            <a:pPr marL="2070100" lvl="4" indent="-229235">
              <a:spcBef>
                <a:spcPts val="409"/>
              </a:spcBef>
              <a:buFont typeface="Arial"/>
              <a:buChar char="–"/>
              <a:tabLst>
                <a:tab pos="1613535" algn="l"/>
              </a:tabLst>
            </a:pPr>
            <a:r>
              <a:rPr sz="2000" b="1" dirty="0">
                <a:solidFill>
                  <a:srgbClr val="FF0000"/>
                </a:solidFill>
                <a:latin typeface="+mj-lt"/>
                <a:cs typeface="Arial"/>
              </a:rPr>
              <a:t>Does not appear to </a:t>
            </a:r>
            <a:r>
              <a:rPr sz="2000" b="1" spc="-10" dirty="0">
                <a:solidFill>
                  <a:srgbClr val="FF0000"/>
                </a:solidFill>
                <a:latin typeface="+mj-lt"/>
                <a:cs typeface="Arial"/>
              </a:rPr>
              <a:t>have </a:t>
            </a:r>
            <a:r>
              <a:rPr sz="2000" b="1" dirty="0">
                <a:solidFill>
                  <a:srgbClr val="FF0000"/>
                </a:solidFill>
                <a:latin typeface="+mj-lt"/>
                <a:cs typeface="Arial"/>
              </a:rPr>
              <a:t>increased </a:t>
            </a:r>
            <a:r>
              <a:rPr sz="2000" b="1" spc="-10" dirty="0">
                <a:solidFill>
                  <a:srgbClr val="FF0000"/>
                </a:solidFill>
                <a:latin typeface="+mj-lt"/>
                <a:cs typeface="Arial"/>
              </a:rPr>
              <a:t>voter</a:t>
            </a:r>
            <a:r>
              <a:rPr sz="2000" b="1" spc="35" dirty="0">
                <a:solidFill>
                  <a:srgbClr val="FF0000"/>
                </a:solidFill>
                <a:latin typeface="+mj-lt"/>
                <a:cs typeface="Arial"/>
              </a:rPr>
              <a:t> </a:t>
            </a:r>
            <a:r>
              <a:rPr sz="2000" b="1" dirty="0">
                <a:solidFill>
                  <a:srgbClr val="FF0000"/>
                </a:solidFill>
                <a:latin typeface="+mj-lt"/>
                <a:cs typeface="Arial"/>
              </a:rPr>
              <a:t>turnout</a:t>
            </a:r>
            <a:endParaRPr sz="2000" dirty="0">
              <a:latin typeface="+mj-lt"/>
              <a:cs typeface="Arial"/>
            </a:endParaRPr>
          </a:p>
        </p:txBody>
      </p:sp>
      <p:sp>
        <p:nvSpPr>
          <p:cNvPr id="5" name="object 5"/>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7</a:t>
            </a:r>
            <a:endParaRPr sz="1500">
              <a:latin typeface="Arial"/>
              <a:cs typeface="Arial"/>
            </a:endParaRPr>
          </a:p>
        </p:txBody>
      </p:sp>
      <p:sp>
        <p:nvSpPr>
          <p:cNvPr id="6" name="object 6"/>
          <p:cNvSpPr/>
          <p:nvPr/>
        </p:nvSpPr>
        <p:spPr>
          <a:xfrm>
            <a:off x="7095743" y="765048"/>
            <a:ext cx="5096256" cy="274777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095743" y="4038598"/>
            <a:ext cx="5096255" cy="28072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a:p>
        </p:txBody>
      </p:sp>
      <p:sp>
        <p:nvSpPr>
          <p:cNvPr id="3" name="object 3"/>
          <p:cNvSpPr txBox="1">
            <a:spLocks noGrp="1"/>
          </p:cNvSpPr>
          <p:nvPr>
            <p:ph type="title"/>
          </p:nvPr>
        </p:nvSpPr>
        <p:spPr>
          <a:xfrm>
            <a:off x="2057400" y="0"/>
            <a:ext cx="8637270" cy="505267"/>
          </a:xfrm>
          <a:prstGeom prst="rect">
            <a:avLst/>
          </a:prstGeom>
        </p:spPr>
        <p:txBody>
          <a:bodyPr vert="horz" wrap="square" lIns="0" tIns="12700" rIns="0" bIns="0" rtlCol="0">
            <a:spAutoFit/>
          </a:bodyPr>
          <a:lstStyle/>
          <a:p>
            <a:pPr marL="12700" algn="ctr">
              <a:lnSpc>
                <a:spcPct val="100000"/>
              </a:lnSpc>
              <a:spcBef>
                <a:spcPts val="100"/>
              </a:spcBef>
            </a:pPr>
            <a:r>
              <a:rPr sz="3200" dirty="0">
                <a:latin typeface="Arial"/>
                <a:cs typeface="Arial"/>
              </a:rPr>
              <a:t>REASONS </a:t>
            </a:r>
            <a:r>
              <a:rPr sz="3200" spc="-5" dirty="0">
                <a:latin typeface="Arial"/>
                <a:cs typeface="Arial"/>
              </a:rPr>
              <a:t>FOR LOW VOTER</a:t>
            </a:r>
            <a:r>
              <a:rPr sz="3200" spc="-45" dirty="0">
                <a:latin typeface="Arial"/>
                <a:cs typeface="Arial"/>
              </a:rPr>
              <a:t> </a:t>
            </a:r>
            <a:r>
              <a:rPr sz="3200" dirty="0">
                <a:latin typeface="Arial"/>
                <a:cs typeface="Arial"/>
              </a:rPr>
              <a:t>TURNOUT</a:t>
            </a:r>
          </a:p>
        </p:txBody>
      </p:sp>
      <p:sp>
        <p:nvSpPr>
          <p:cNvPr id="4" name="object 4"/>
          <p:cNvSpPr txBox="1"/>
          <p:nvPr/>
        </p:nvSpPr>
        <p:spPr>
          <a:xfrm>
            <a:off x="190500" y="505267"/>
            <a:ext cx="11811000" cy="6208751"/>
          </a:xfrm>
          <a:prstGeom prst="rect">
            <a:avLst/>
          </a:prstGeom>
        </p:spPr>
        <p:txBody>
          <a:bodyPr vert="horz" wrap="square" lIns="0" tIns="116205" rIns="0" bIns="0" rtlCol="0">
            <a:spAutoFit/>
          </a:bodyPr>
          <a:lstStyle/>
          <a:p>
            <a:pPr marL="355600" indent="-342900">
              <a:lnSpc>
                <a:spcPct val="100000"/>
              </a:lnSpc>
              <a:spcBef>
                <a:spcPts val="915"/>
              </a:spcBef>
              <a:buFont typeface="Arial"/>
              <a:buChar char="•"/>
              <a:tabLst>
                <a:tab pos="354965" algn="l"/>
                <a:tab pos="355600" algn="l"/>
              </a:tabLst>
            </a:pPr>
            <a:r>
              <a:rPr sz="2500" b="1" spc="-5" dirty="0">
                <a:latin typeface="Arial" panose="020B0604020202020204" pitchFamily="34" charset="0"/>
                <a:cs typeface="Arial" panose="020B0604020202020204" pitchFamily="34" charset="0"/>
              </a:rPr>
              <a:t>Institutional</a:t>
            </a:r>
            <a:r>
              <a:rPr sz="2500" b="1" spc="-55" dirty="0">
                <a:latin typeface="Arial" panose="020B0604020202020204" pitchFamily="34" charset="0"/>
                <a:cs typeface="Arial" panose="020B0604020202020204" pitchFamily="34" charset="0"/>
              </a:rPr>
              <a:t> </a:t>
            </a:r>
            <a:r>
              <a:rPr sz="2500" b="1" spc="-5" dirty="0">
                <a:latin typeface="Arial" panose="020B0604020202020204" pitchFamily="34" charset="0"/>
                <a:cs typeface="Arial" panose="020B0604020202020204" pitchFamily="34" charset="0"/>
              </a:rPr>
              <a:t>barriers</a:t>
            </a:r>
            <a:r>
              <a:rPr lang="en-US" sz="2500" b="1" spc="-5" dirty="0">
                <a:latin typeface="Arial" panose="020B0604020202020204" pitchFamily="34" charset="0"/>
                <a:cs typeface="Arial" panose="020B0604020202020204" pitchFamily="34" charset="0"/>
              </a:rPr>
              <a:t>- structural barriers</a:t>
            </a:r>
            <a:endParaRPr sz="2500" dirty="0">
              <a:latin typeface="Arial" panose="020B0604020202020204" pitchFamily="34" charset="0"/>
              <a:cs typeface="Arial" panose="020B0604020202020204" pitchFamily="34" charset="0"/>
            </a:endParaRPr>
          </a:p>
          <a:p>
            <a:pPr marL="756285" lvl="1" indent="-287020" algn="just">
              <a:lnSpc>
                <a:spcPct val="100000"/>
              </a:lnSpc>
              <a:spcBef>
                <a:spcPts val="515"/>
              </a:spcBef>
              <a:buFont typeface="Arial"/>
              <a:buChar char="–"/>
              <a:tabLst>
                <a:tab pos="756920" algn="l"/>
              </a:tabLst>
            </a:pPr>
            <a:r>
              <a:rPr sz="2500" b="1" i="1" dirty="0">
                <a:latin typeface="Arial" panose="020B0604020202020204" pitchFamily="34" charset="0"/>
                <a:cs typeface="Arial" panose="020B0604020202020204" pitchFamily="34" charset="0"/>
              </a:rPr>
              <a:t>Registration</a:t>
            </a:r>
            <a:endParaRPr sz="2500" dirty="0">
              <a:latin typeface="Arial" panose="020B0604020202020204" pitchFamily="34" charset="0"/>
              <a:cs typeface="Arial" panose="020B0604020202020204" pitchFamily="34" charset="0"/>
            </a:endParaRPr>
          </a:p>
          <a:p>
            <a:pPr marL="1155700" lvl="2" indent="-229235" algn="just">
              <a:lnSpc>
                <a:spcPct val="100000"/>
              </a:lnSpc>
              <a:spcBef>
                <a:spcPts val="425"/>
              </a:spcBef>
              <a:buFont typeface="Arial"/>
              <a:buChar char="•"/>
              <a:tabLst>
                <a:tab pos="1156335" algn="l"/>
              </a:tabLst>
            </a:pPr>
            <a:r>
              <a:rPr lang="en-US" sz="2500" b="1" dirty="0">
                <a:latin typeface="Arial" panose="020B0604020202020204" pitchFamily="34" charset="0"/>
                <a:cs typeface="Arial" panose="020B0604020202020204" pitchFamily="34" charset="0"/>
              </a:rPr>
              <a:t>Explain how v</a:t>
            </a:r>
            <a:r>
              <a:rPr sz="2500" b="1" dirty="0">
                <a:latin typeface="Arial" panose="020B0604020202020204" pitchFamily="34" charset="0"/>
                <a:cs typeface="Arial" panose="020B0604020202020204" pitchFamily="34" charset="0"/>
              </a:rPr>
              <a:t>oter </a:t>
            </a:r>
            <a:r>
              <a:rPr sz="2500" b="1" spc="-5" dirty="0">
                <a:latin typeface="Arial" panose="020B0604020202020204" pitchFamily="34" charset="0"/>
                <a:cs typeface="Arial" panose="020B0604020202020204" pitchFamily="34" charset="0"/>
              </a:rPr>
              <a:t>registration </a:t>
            </a:r>
            <a:r>
              <a:rPr sz="2500" b="1" dirty="0">
                <a:latin typeface="Arial" panose="020B0604020202020204" pitchFamily="34" charset="0"/>
                <a:cs typeface="Arial" panose="020B0604020202020204" pitchFamily="34" charset="0"/>
              </a:rPr>
              <a:t>discourages </a:t>
            </a:r>
            <a:r>
              <a:rPr sz="2500" b="1" spc="-10" dirty="0">
                <a:latin typeface="Arial" panose="020B0604020202020204" pitchFamily="34" charset="0"/>
                <a:cs typeface="Arial" panose="020B0604020202020204" pitchFamily="34" charset="0"/>
              </a:rPr>
              <a:t>voting</a:t>
            </a:r>
            <a:r>
              <a:rPr lang="en-US" sz="2500" b="1" spc="-10" dirty="0">
                <a:latin typeface="Arial" panose="020B0604020202020204" pitchFamily="34" charset="0"/>
                <a:cs typeface="Arial" panose="020B0604020202020204" pitchFamily="34" charset="0"/>
              </a:rPr>
              <a:t>.</a:t>
            </a:r>
            <a:endParaRPr sz="2500" dirty="0">
              <a:latin typeface="Arial" panose="020B0604020202020204" pitchFamily="34" charset="0"/>
              <a:cs typeface="Arial" panose="020B0604020202020204" pitchFamily="34" charset="0"/>
            </a:endParaRPr>
          </a:p>
          <a:p>
            <a:pPr marL="1155700" marR="5080" lvl="2" indent="-229235" algn="just">
              <a:lnSpc>
                <a:spcPct val="100000"/>
              </a:lnSpc>
              <a:spcBef>
                <a:spcPts val="405"/>
              </a:spcBef>
              <a:buFont typeface="Arial"/>
              <a:buChar char="•"/>
              <a:tabLst>
                <a:tab pos="1156335" algn="l"/>
              </a:tabLst>
            </a:pPr>
            <a:r>
              <a:rPr sz="2500" b="1" spc="-5" dirty="0">
                <a:latin typeface="Arial" panose="020B0604020202020204" pitchFamily="34" charset="0"/>
                <a:cs typeface="Arial" panose="020B0604020202020204" pitchFamily="34" charset="0"/>
              </a:rPr>
              <a:t>Registration </a:t>
            </a:r>
            <a:r>
              <a:rPr sz="2500" b="1" spc="10" dirty="0">
                <a:latin typeface="Arial" panose="020B0604020202020204" pitchFamily="34" charset="0"/>
                <a:cs typeface="Arial" panose="020B0604020202020204" pitchFamily="34" charset="0"/>
              </a:rPr>
              <a:t>laws </a:t>
            </a:r>
            <a:r>
              <a:rPr sz="2500" b="1" spc="-10" dirty="0">
                <a:latin typeface="Arial" panose="020B0604020202020204" pitchFamily="34" charset="0"/>
                <a:cs typeface="Arial" panose="020B0604020202020204" pitchFamily="34" charset="0"/>
              </a:rPr>
              <a:t>vary </a:t>
            </a:r>
            <a:r>
              <a:rPr sz="2500" b="1" dirty="0">
                <a:latin typeface="Arial" panose="020B0604020202020204" pitchFamily="34" charset="0"/>
                <a:cs typeface="Arial" panose="020B0604020202020204" pitchFamily="34" charset="0"/>
              </a:rPr>
              <a:t>by </a:t>
            </a:r>
            <a:r>
              <a:rPr sz="2500" b="1" spc="-5" dirty="0">
                <a:latin typeface="Arial" panose="020B0604020202020204" pitchFamily="34" charset="0"/>
                <a:cs typeface="Arial" panose="020B0604020202020204" pitchFamily="34" charset="0"/>
              </a:rPr>
              <a:t>state, </a:t>
            </a:r>
            <a:r>
              <a:rPr sz="2500" b="1" dirty="0">
                <a:latin typeface="Arial" panose="020B0604020202020204" pitchFamily="34" charset="0"/>
                <a:cs typeface="Arial" panose="020B0604020202020204" pitchFamily="34" charset="0"/>
              </a:rPr>
              <a:t>but </a:t>
            </a:r>
            <a:r>
              <a:rPr sz="2500" b="1" spc="-5" dirty="0">
                <a:latin typeface="Arial" panose="020B0604020202020204" pitchFamily="34" charset="0"/>
                <a:cs typeface="Arial" panose="020B0604020202020204" pitchFamily="34" charset="0"/>
              </a:rPr>
              <a:t>is </a:t>
            </a:r>
            <a:r>
              <a:rPr sz="2500" b="1" dirty="0">
                <a:latin typeface="Arial" panose="020B0604020202020204" pitchFamily="34" charset="0"/>
                <a:cs typeface="Arial" panose="020B0604020202020204" pitchFamily="34" charset="0"/>
              </a:rPr>
              <a:t>required to</a:t>
            </a:r>
            <a:r>
              <a:rPr sz="2500" b="1" spc="-15" dirty="0">
                <a:latin typeface="Arial" panose="020B0604020202020204" pitchFamily="34" charset="0"/>
                <a:cs typeface="Arial" panose="020B0604020202020204" pitchFamily="34" charset="0"/>
              </a:rPr>
              <a:t> </a:t>
            </a:r>
            <a:r>
              <a:rPr sz="2500" b="1" spc="-10" dirty="0">
                <a:latin typeface="Arial" panose="020B0604020202020204" pitchFamily="34" charset="0"/>
                <a:cs typeface="Arial" panose="020B0604020202020204" pitchFamily="34" charset="0"/>
              </a:rPr>
              <a:t>vote</a:t>
            </a:r>
            <a:endParaRPr sz="2500" dirty="0">
              <a:latin typeface="Arial" panose="020B0604020202020204" pitchFamily="34" charset="0"/>
              <a:cs typeface="Arial" panose="020B0604020202020204" pitchFamily="34" charset="0"/>
            </a:endParaRPr>
          </a:p>
          <a:p>
            <a:pPr marL="1155700" marR="271780" lvl="2" indent="-229235" algn="just">
              <a:lnSpc>
                <a:spcPct val="100000"/>
              </a:lnSpc>
              <a:spcBef>
                <a:spcPts val="409"/>
              </a:spcBef>
              <a:buFont typeface="Arial"/>
              <a:buChar char="•"/>
              <a:tabLst>
                <a:tab pos="1156335" algn="l"/>
              </a:tabLst>
            </a:pPr>
            <a:r>
              <a:rPr sz="2500" b="1" dirty="0">
                <a:latin typeface="Arial" panose="020B0604020202020204" pitchFamily="34" charset="0"/>
                <a:cs typeface="Arial" panose="020B0604020202020204" pitchFamily="34" charset="0"/>
              </a:rPr>
              <a:t>The most important </a:t>
            </a:r>
            <a:r>
              <a:rPr sz="2500" b="1" spc="-5" dirty="0">
                <a:latin typeface="Arial" panose="020B0604020202020204" pitchFamily="34" charset="0"/>
                <a:cs typeface="Arial" panose="020B0604020202020204" pitchFamily="34" charset="0"/>
              </a:rPr>
              <a:t>provision </a:t>
            </a:r>
            <a:r>
              <a:rPr sz="2500" b="1" dirty="0">
                <a:latin typeface="Arial" panose="020B0604020202020204" pitchFamily="34" charset="0"/>
                <a:cs typeface="Arial" panose="020B0604020202020204" pitchFamily="34" charset="0"/>
              </a:rPr>
              <a:t>of </a:t>
            </a:r>
            <a:r>
              <a:rPr sz="2500" b="1" spc="-5" dirty="0">
                <a:latin typeface="Arial" panose="020B0604020202020204" pitchFamily="34" charset="0"/>
                <a:cs typeface="Arial" panose="020B0604020202020204" pitchFamily="34" charset="0"/>
              </a:rPr>
              <a:t>voter registration is  </a:t>
            </a:r>
            <a:r>
              <a:rPr sz="2500" b="1" dirty="0">
                <a:latin typeface="Arial" panose="020B0604020202020204" pitchFamily="34" charset="0"/>
                <a:cs typeface="Arial" panose="020B0604020202020204" pitchFamily="34" charset="0"/>
              </a:rPr>
              <a:t>the closing date (no </a:t>
            </a:r>
            <a:r>
              <a:rPr sz="2500" b="1" spc="-5" dirty="0">
                <a:latin typeface="Arial" panose="020B0604020202020204" pitchFamily="34" charset="0"/>
                <a:cs typeface="Arial" panose="020B0604020202020204" pitchFamily="34" charset="0"/>
              </a:rPr>
              <a:t>state </a:t>
            </a:r>
            <a:r>
              <a:rPr sz="2500" b="1" dirty="0">
                <a:latin typeface="Arial" panose="020B0604020202020204" pitchFamily="34" charset="0"/>
                <a:cs typeface="Arial" panose="020B0604020202020204" pitchFamily="34" charset="0"/>
              </a:rPr>
              <a:t>can stop </a:t>
            </a:r>
            <a:r>
              <a:rPr sz="2500" b="1" spc="-5" dirty="0">
                <a:latin typeface="Arial" panose="020B0604020202020204" pitchFamily="34" charset="0"/>
                <a:cs typeface="Arial" panose="020B0604020202020204" pitchFamily="34" charset="0"/>
              </a:rPr>
              <a:t>registration </a:t>
            </a:r>
            <a:r>
              <a:rPr sz="2500" b="1" dirty="0">
                <a:latin typeface="Arial" panose="020B0604020202020204" pitchFamily="34" charset="0"/>
                <a:cs typeface="Arial" panose="020B0604020202020204" pitchFamily="34" charset="0"/>
              </a:rPr>
              <a:t>more</a:t>
            </a:r>
            <a:r>
              <a:rPr lang="en-US" sz="2500" b="1" dirty="0">
                <a:latin typeface="Arial" panose="020B0604020202020204" pitchFamily="34" charset="0"/>
                <a:cs typeface="Arial" panose="020B0604020202020204" pitchFamily="34" charset="0"/>
              </a:rPr>
              <a:t> </a:t>
            </a:r>
            <a:r>
              <a:rPr sz="2500" b="1" dirty="0">
                <a:latin typeface="Arial" panose="020B0604020202020204" pitchFamily="34" charset="0"/>
                <a:cs typeface="Arial" panose="020B0604020202020204" pitchFamily="34" charset="0"/>
              </a:rPr>
              <a:t>than 30 </a:t>
            </a:r>
            <a:r>
              <a:rPr sz="2500" b="1" spc="-5" dirty="0">
                <a:latin typeface="Arial" panose="020B0604020202020204" pitchFamily="34" charset="0"/>
                <a:cs typeface="Arial" panose="020B0604020202020204" pitchFamily="34" charset="0"/>
              </a:rPr>
              <a:t>days </a:t>
            </a:r>
            <a:r>
              <a:rPr sz="2500" b="1" dirty="0">
                <a:latin typeface="Arial" panose="020B0604020202020204" pitchFamily="34" charset="0"/>
                <a:cs typeface="Arial" panose="020B0604020202020204" pitchFamily="34" charset="0"/>
              </a:rPr>
              <a:t>before </a:t>
            </a:r>
            <a:r>
              <a:rPr sz="2500" b="1" spc="-5" dirty="0">
                <a:latin typeface="Arial" panose="020B0604020202020204" pitchFamily="34" charset="0"/>
                <a:cs typeface="Arial" panose="020B0604020202020204" pitchFamily="34" charset="0"/>
              </a:rPr>
              <a:t>election)</a:t>
            </a:r>
            <a:endParaRPr lang="en-US" sz="2500" b="1" spc="-5" dirty="0">
              <a:latin typeface="Arial" panose="020B0604020202020204" pitchFamily="34" charset="0"/>
              <a:cs typeface="Arial" panose="020B0604020202020204" pitchFamily="34" charset="0"/>
            </a:endParaRPr>
          </a:p>
          <a:p>
            <a:pPr marL="1155700" marR="271780" lvl="2" indent="-229235" algn="just">
              <a:lnSpc>
                <a:spcPct val="100000"/>
              </a:lnSpc>
              <a:spcBef>
                <a:spcPts val="409"/>
              </a:spcBef>
              <a:buFont typeface="Arial"/>
              <a:buChar char="•"/>
              <a:tabLst>
                <a:tab pos="1156335" algn="l"/>
              </a:tabLst>
            </a:pPr>
            <a:endParaRPr lang="en-US" sz="2500" b="1" spc="-5"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Studies have shown that </a:t>
            </a:r>
            <a:r>
              <a:rPr lang="en-US" sz="2500" b="1" dirty="0">
                <a:solidFill>
                  <a:srgbClr val="FF0000"/>
                </a:solidFill>
                <a:latin typeface="Arial" panose="020B0604020202020204" pitchFamily="34" charset="0"/>
                <a:cs typeface="Arial" panose="020B0604020202020204" pitchFamily="34" charset="0"/>
              </a:rPr>
              <a:t>registration</a:t>
            </a:r>
            <a:r>
              <a:rPr lang="en-US" sz="2500" b="1" dirty="0">
                <a:latin typeface="Arial" panose="020B0604020202020204" pitchFamily="34" charset="0"/>
                <a:cs typeface="Arial" panose="020B0604020202020204" pitchFamily="34" charset="0"/>
              </a:rPr>
              <a:t> is the major hurdle to voter turnout. If you’ve moved from one state to another or from one county to another since the last election, you have to register again. This involves filling out an application and submitting it before the deadline, which varies from ten days to a month before the election. Only a handful of states allow you to register and vote on the same day.</a:t>
            </a:r>
          </a:p>
          <a:p>
            <a:pPr marL="926465" marR="271780" lvl="2" algn="just">
              <a:lnSpc>
                <a:spcPct val="100000"/>
              </a:lnSpc>
              <a:spcBef>
                <a:spcPts val="409"/>
              </a:spcBef>
              <a:tabLst>
                <a:tab pos="1156335" algn="l"/>
              </a:tabLst>
            </a:pPr>
            <a:endParaRPr lang="en-US" sz="2500" b="1" spc="-5" dirty="0">
              <a:latin typeface="Arial"/>
              <a:cs typeface="Arial"/>
            </a:endParaRPr>
          </a:p>
        </p:txBody>
      </p:sp>
      <p:sp>
        <p:nvSpPr>
          <p:cNvPr id="5" name="object 5"/>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7</a:t>
            </a:r>
            <a:endParaRPr sz="1500">
              <a:latin typeface="Arial"/>
              <a:cs typeface="Arial"/>
            </a:endParaRPr>
          </a:p>
        </p:txBody>
      </p:sp>
    </p:spTree>
    <p:extLst>
      <p:ext uri="{BB962C8B-B14F-4D97-AF65-F5344CB8AC3E}">
        <p14:creationId xmlns:p14="http://schemas.microsoft.com/office/powerpoint/2010/main" val="165733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219140">
              <a:defRPr/>
            </a:pPr>
            <a:r>
              <a:rPr lang="en-US" sz="4000" b="1" dirty="0"/>
              <a:t>TOPIC 5.1 Voting Rights and Models of Voting Behavior</a:t>
            </a:r>
            <a:endParaRPr lang="en-US" sz="3733" b="1" dirty="0">
              <a:solidFill>
                <a:prstClr val="black"/>
              </a:solidFill>
              <a:latin typeface="Calibri"/>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32694" y="1611051"/>
            <a:ext cx="3124201" cy="1323439"/>
          </a:xfrm>
          <a:prstGeom prst="rect">
            <a:avLst/>
          </a:prstGeom>
          <a:noFill/>
        </p:spPr>
        <p:txBody>
          <a:bodyPr wrap="square">
            <a:spAutoFit/>
          </a:bodyPr>
          <a:lstStyle/>
          <a:p>
            <a:pPr defTabSz="1219140">
              <a:defRPr/>
            </a:pPr>
            <a:r>
              <a:rPr lang="en-US" sz="2000" b="1" dirty="0"/>
              <a:t>Describe the voting rights protections in the Constitution and in legislation</a:t>
            </a:r>
            <a:endParaRPr lang="en-US" sz="2000" b="1" dirty="0">
              <a:solidFill>
                <a:prstClr val="black"/>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352800" y="1543720"/>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429001" y="1543720"/>
            <a:ext cx="8762999" cy="3816429"/>
          </a:xfrm>
          <a:prstGeom prst="rect">
            <a:avLst/>
          </a:prstGeom>
          <a:noFill/>
        </p:spPr>
        <p:txBody>
          <a:bodyPr wrap="square">
            <a:spAutoFit/>
          </a:bodyPr>
          <a:lstStyle/>
          <a:p>
            <a:pPr defTabSz="1219140">
              <a:defRPr/>
            </a:pPr>
            <a:r>
              <a:rPr lang="en-US" sz="2200" b="1" dirty="0">
                <a:solidFill>
                  <a:prstClr val="black"/>
                </a:solidFill>
                <a:latin typeface="Calibri"/>
              </a:rPr>
              <a:t>Expansion of opportunities for political participation are found in the legal protections of the Amendments to the Constitution.</a:t>
            </a:r>
          </a:p>
          <a:p>
            <a:pPr defTabSz="1219140">
              <a:defRPr/>
            </a:pPr>
            <a:r>
              <a:rPr lang="en-US" sz="2200" b="1" dirty="0" err="1">
                <a:solidFill>
                  <a:prstClr val="black"/>
                </a:solidFill>
                <a:latin typeface="Calibri"/>
              </a:rPr>
              <a:t>i</a:t>
            </a:r>
            <a:r>
              <a:rPr lang="en-US" sz="2200" b="1" dirty="0">
                <a:solidFill>
                  <a:prstClr val="black"/>
                </a:solidFill>
                <a:latin typeface="Calibri"/>
              </a:rPr>
              <a:t>. The 14th Amendment granted citizenship </a:t>
            </a:r>
            <a:r>
              <a:rPr lang="en-US" sz="2200" b="1" dirty="0" err="1">
                <a:solidFill>
                  <a:prstClr val="black"/>
                </a:solidFill>
                <a:latin typeface="Calibri"/>
              </a:rPr>
              <a:t>toall</a:t>
            </a:r>
            <a:r>
              <a:rPr lang="en-US" sz="2200" b="1" dirty="0">
                <a:solidFill>
                  <a:prstClr val="black"/>
                </a:solidFill>
                <a:latin typeface="Calibri"/>
              </a:rPr>
              <a:t> persons born or naturalized in the U.S., including formerly enslaved people.</a:t>
            </a:r>
          </a:p>
          <a:p>
            <a:pPr defTabSz="1219140">
              <a:defRPr/>
            </a:pPr>
            <a:r>
              <a:rPr lang="en-US" sz="2200" b="1" dirty="0">
                <a:solidFill>
                  <a:prstClr val="black"/>
                </a:solidFill>
                <a:latin typeface="Calibri"/>
              </a:rPr>
              <a:t>ii. The 15th Amendment granted </a:t>
            </a:r>
            <a:r>
              <a:rPr lang="en-US" sz="2200" b="1" dirty="0" err="1">
                <a:solidFill>
                  <a:prstClr val="black"/>
                </a:solidFill>
                <a:latin typeface="Calibri"/>
              </a:rPr>
              <a:t>AfricanAmerican</a:t>
            </a:r>
            <a:r>
              <a:rPr lang="en-US" sz="2200" b="1" dirty="0">
                <a:solidFill>
                  <a:prstClr val="black"/>
                </a:solidFill>
                <a:latin typeface="Calibri"/>
              </a:rPr>
              <a:t> men the right to vote.</a:t>
            </a:r>
          </a:p>
          <a:p>
            <a:pPr defTabSz="1219140">
              <a:defRPr/>
            </a:pPr>
            <a:r>
              <a:rPr lang="en-US" sz="2200" b="1" dirty="0">
                <a:solidFill>
                  <a:prstClr val="black"/>
                </a:solidFill>
                <a:latin typeface="Calibri"/>
              </a:rPr>
              <a:t>iii. The 17th Amendment changed the practice for electing Senators from a vote by state legislatures to a direct vote by the people.</a:t>
            </a:r>
          </a:p>
          <a:p>
            <a:pPr defTabSz="1219140">
              <a:defRPr/>
            </a:pPr>
            <a:r>
              <a:rPr lang="en-US" sz="2200" b="1" dirty="0">
                <a:solidFill>
                  <a:prstClr val="black"/>
                </a:solidFill>
                <a:latin typeface="Calibri"/>
              </a:rPr>
              <a:t>iv. The 19th Amendment granted women the right to vote.</a:t>
            </a:r>
          </a:p>
          <a:p>
            <a:pPr defTabSz="1219140">
              <a:defRPr/>
            </a:pPr>
            <a:r>
              <a:rPr lang="en-US" sz="2200" b="1" dirty="0">
                <a:solidFill>
                  <a:prstClr val="black"/>
                </a:solidFill>
                <a:latin typeface="Calibri"/>
              </a:rPr>
              <a:t>v. The 24th Amendment eliminated poll taxes, a structural barrier to voting.</a:t>
            </a:r>
          </a:p>
          <a:p>
            <a:pPr defTabSz="1219140">
              <a:defRPr/>
            </a:pPr>
            <a:r>
              <a:rPr lang="en-US" sz="2200" b="1" dirty="0">
                <a:solidFill>
                  <a:prstClr val="black"/>
                </a:solidFill>
                <a:latin typeface="Calibri"/>
              </a:rPr>
              <a:t>vi. The 26th Amendment lowered the voting age to 18.</a:t>
            </a: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defTabSz="1219140"/>
            <a:r>
              <a:rPr lang="en-US" sz="2400" b="1" dirty="0"/>
              <a:t>Factors associated with political ideology, efficacy, structural barriers, and demographics influence the nature and degree of political participation.</a:t>
            </a:r>
            <a:endParaRPr lang="en-US" sz="2400" b="1" dirty="0">
              <a:solidFill>
                <a:prstClr val="black"/>
              </a:solidFill>
              <a:latin typeface="Calibri"/>
            </a:endParaRPr>
          </a:p>
        </p:txBody>
      </p:sp>
    </p:spTree>
    <p:extLst>
      <p:ext uri="{BB962C8B-B14F-4D97-AF65-F5344CB8AC3E}">
        <p14:creationId xmlns:p14="http://schemas.microsoft.com/office/powerpoint/2010/main" val="1561090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a:p>
        </p:txBody>
      </p:sp>
      <p:sp>
        <p:nvSpPr>
          <p:cNvPr id="3" name="object 3"/>
          <p:cNvSpPr txBox="1">
            <a:spLocks noGrp="1"/>
          </p:cNvSpPr>
          <p:nvPr>
            <p:ph type="title"/>
          </p:nvPr>
        </p:nvSpPr>
        <p:spPr>
          <a:xfrm>
            <a:off x="2971800" y="3428"/>
            <a:ext cx="8634730" cy="443711"/>
          </a:xfrm>
          <a:prstGeom prst="rect">
            <a:avLst/>
          </a:prstGeom>
        </p:spPr>
        <p:txBody>
          <a:bodyPr vert="horz" wrap="square" lIns="0" tIns="12700" rIns="0" bIns="0" rtlCol="0">
            <a:spAutoFit/>
          </a:bodyPr>
          <a:lstStyle/>
          <a:p>
            <a:pPr marL="12700" algn="ctr">
              <a:lnSpc>
                <a:spcPct val="100000"/>
              </a:lnSpc>
              <a:spcBef>
                <a:spcPts val="100"/>
              </a:spcBef>
            </a:pPr>
            <a:r>
              <a:rPr sz="2800" spc="-5" dirty="0">
                <a:latin typeface="Arial"/>
                <a:cs typeface="Arial"/>
              </a:rPr>
              <a:t>REASONS </a:t>
            </a:r>
            <a:r>
              <a:rPr sz="2800" dirty="0">
                <a:latin typeface="Arial"/>
                <a:cs typeface="Arial"/>
              </a:rPr>
              <a:t>FOR </a:t>
            </a:r>
            <a:r>
              <a:rPr sz="2800" spc="-5" dirty="0">
                <a:latin typeface="Arial"/>
                <a:cs typeface="Arial"/>
              </a:rPr>
              <a:t>LOW VOTER</a:t>
            </a:r>
            <a:r>
              <a:rPr sz="2800" dirty="0">
                <a:latin typeface="Arial"/>
                <a:cs typeface="Arial"/>
              </a:rPr>
              <a:t> </a:t>
            </a:r>
            <a:r>
              <a:rPr sz="2800" spc="-5" dirty="0">
                <a:latin typeface="Arial"/>
                <a:cs typeface="Arial"/>
              </a:rPr>
              <a:t>TURNOUT</a:t>
            </a:r>
          </a:p>
        </p:txBody>
      </p:sp>
      <p:sp>
        <p:nvSpPr>
          <p:cNvPr id="4" name="object 4"/>
          <p:cNvSpPr txBox="1"/>
          <p:nvPr/>
        </p:nvSpPr>
        <p:spPr>
          <a:xfrm>
            <a:off x="-12032" y="169300"/>
            <a:ext cx="4291330" cy="444352"/>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800" b="1" spc="-5" dirty="0">
                <a:latin typeface="Arial"/>
                <a:cs typeface="Arial"/>
              </a:rPr>
              <a:t>Institutional</a:t>
            </a:r>
            <a:r>
              <a:rPr sz="2800" b="1" spc="-60" dirty="0">
                <a:latin typeface="Arial"/>
                <a:cs typeface="Arial"/>
              </a:rPr>
              <a:t> </a:t>
            </a:r>
            <a:r>
              <a:rPr sz="2800" b="1" spc="-5" dirty="0">
                <a:latin typeface="Arial"/>
                <a:cs typeface="Arial"/>
              </a:rPr>
              <a:t>barriers</a:t>
            </a:r>
            <a:endParaRPr sz="2800" dirty="0">
              <a:latin typeface="Arial"/>
              <a:cs typeface="Arial"/>
            </a:endParaRPr>
          </a:p>
        </p:txBody>
      </p:sp>
      <p:sp>
        <p:nvSpPr>
          <p:cNvPr id="5" name="object 5"/>
          <p:cNvSpPr txBox="1"/>
          <p:nvPr/>
        </p:nvSpPr>
        <p:spPr>
          <a:xfrm>
            <a:off x="25691" y="514044"/>
            <a:ext cx="6388769" cy="6256200"/>
          </a:xfrm>
          <a:prstGeom prst="rect">
            <a:avLst/>
          </a:prstGeom>
        </p:spPr>
        <p:txBody>
          <a:bodyPr vert="horz" wrap="square" lIns="0" tIns="74295" rIns="0" bIns="0" rtlCol="0">
            <a:spAutoFit/>
          </a:bodyPr>
          <a:lstStyle/>
          <a:p>
            <a:pPr marL="508000" indent="-457200">
              <a:lnSpc>
                <a:spcPct val="100000"/>
              </a:lnSpc>
              <a:spcBef>
                <a:spcPts val="585"/>
              </a:spcBef>
              <a:buAutoNum type="arabicPeriod"/>
              <a:tabLst>
                <a:tab pos="507365" algn="l"/>
                <a:tab pos="508000" algn="l"/>
              </a:tabLst>
            </a:pPr>
            <a:r>
              <a:rPr sz="2000" b="1" i="1" dirty="0">
                <a:latin typeface="Arial"/>
                <a:cs typeface="Arial"/>
              </a:rPr>
              <a:t>Long</a:t>
            </a:r>
            <a:r>
              <a:rPr sz="2000" b="1" i="1" spc="-15" dirty="0">
                <a:latin typeface="Arial"/>
                <a:cs typeface="Arial"/>
              </a:rPr>
              <a:t> </a:t>
            </a:r>
            <a:r>
              <a:rPr sz="2000" b="1" i="1" spc="-5" dirty="0">
                <a:latin typeface="Arial"/>
                <a:cs typeface="Arial"/>
              </a:rPr>
              <a:t>ballot</a:t>
            </a:r>
            <a:endParaRPr sz="2000" dirty="0">
              <a:latin typeface="Arial"/>
              <a:cs typeface="Arial"/>
            </a:endParaRPr>
          </a:p>
          <a:p>
            <a:pPr marL="508000" indent="-457200">
              <a:lnSpc>
                <a:spcPct val="100000"/>
              </a:lnSpc>
              <a:spcBef>
                <a:spcPts val="480"/>
              </a:spcBef>
              <a:buAutoNum type="arabicPeriod"/>
              <a:tabLst>
                <a:tab pos="507365" algn="l"/>
                <a:tab pos="508000" algn="l"/>
              </a:tabLst>
            </a:pPr>
            <a:r>
              <a:rPr sz="2000" b="1" i="1" dirty="0">
                <a:latin typeface="Arial"/>
                <a:cs typeface="Arial"/>
              </a:rPr>
              <a:t>Weekday</a:t>
            </a:r>
            <a:r>
              <a:rPr sz="2000" b="1" i="1" spc="-30" dirty="0">
                <a:latin typeface="Arial"/>
                <a:cs typeface="Arial"/>
              </a:rPr>
              <a:t> </a:t>
            </a:r>
            <a:r>
              <a:rPr sz="2000" b="1" i="1" dirty="0">
                <a:latin typeface="Arial"/>
                <a:cs typeface="Arial"/>
              </a:rPr>
              <a:t>voting</a:t>
            </a:r>
            <a:r>
              <a:rPr lang="en-US" sz="2000" b="1" i="1" dirty="0">
                <a:latin typeface="Arial"/>
                <a:cs typeface="Arial"/>
              </a:rPr>
              <a:t> (Tuesdays)</a:t>
            </a:r>
            <a:endParaRPr sz="2000" dirty="0">
              <a:latin typeface="Arial"/>
              <a:cs typeface="Arial"/>
            </a:endParaRPr>
          </a:p>
          <a:p>
            <a:pPr marL="508000" indent="-457200">
              <a:lnSpc>
                <a:spcPct val="100000"/>
              </a:lnSpc>
              <a:spcBef>
                <a:spcPts val="480"/>
              </a:spcBef>
              <a:buAutoNum type="arabicPeriod"/>
              <a:tabLst>
                <a:tab pos="507365" algn="l"/>
                <a:tab pos="508000" algn="l"/>
              </a:tabLst>
            </a:pPr>
            <a:r>
              <a:rPr sz="2000" b="1" i="1" dirty="0">
                <a:latin typeface="Arial"/>
                <a:cs typeface="Arial"/>
              </a:rPr>
              <a:t>Weakness of parties in </a:t>
            </a:r>
            <a:r>
              <a:rPr sz="2000" b="1" i="1" spc="-5" dirty="0">
                <a:latin typeface="Arial"/>
                <a:cs typeface="Arial"/>
              </a:rPr>
              <a:t>mobilizing</a:t>
            </a:r>
            <a:r>
              <a:rPr sz="2000" b="1" i="1" spc="-114" dirty="0">
                <a:latin typeface="Arial"/>
                <a:cs typeface="Arial"/>
              </a:rPr>
              <a:t> </a:t>
            </a:r>
            <a:r>
              <a:rPr sz="2000" b="1" i="1" dirty="0">
                <a:latin typeface="Arial"/>
                <a:cs typeface="Arial"/>
              </a:rPr>
              <a:t>voters</a:t>
            </a:r>
            <a:endParaRPr sz="2000" dirty="0">
              <a:latin typeface="Arial"/>
              <a:cs typeface="Arial"/>
            </a:endParaRPr>
          </a:p>
          <a:p>
            <a:pPr marL="508000" indent="-457200">
              <a:lnSpc>
                <a:spcPct val="100000"/>
              </a:lnSpc>
              <a:spcBef>
                <a:spcPts val="480"/>
              </a:spcBef>
              <a:buAutoNum type="arabicPeriod"/>
              <a:tabLst>
                <a:tab pos="507365" algn="l"/>
                <a:tab pos="508000" algn="l"/>
              </a:tabLst>
            </a:pPr>
            <a:r>
              <a:rPr sz="2000" b="1" i="1" dirty="0">
                <a:latin typeface="Arial"/>
                <a:cs typeface="Arial"/>
              </a:rPr>
              <a:t>Type of</a:t>
            </a:r>
            <a:r>
              <a:rPr sz="2000" b="1" i="1" spc="-20" dirty="0">
                <a:latin typeface="Arial"/>
                <a:cs typeface="Arial"/>
              </a:rPr>
              <a:t> </a:t>
            </a:r>
            <a:r>
              <a:rPr sz="2000" b="1" i="1" dirty="0">
                <a:latin typeface="Arial"/>
                <a:cs typeface="Arial"/>
              </a:rPr>
              <a:t>election</a:t>
            </a:r>
            <a:endParaRPr sz="2000" dirty="0">
              <a:latin typeface="Arial"/>
              <a:cs typeface="Arial"/>
            </a:endParaRPr>
          </a:p>
          <a:p>
            <a:pPr marL="736600" marR="828040" lvl="1" indent="-229235">
              <a:lnSpc>
                <a:spcPct val="100000"/>
              </a:lnSpc>
              <a:spcBef>
                <a:spcPts val="464"/>
              </a:spcBef>
              <a:buFont typeface="Arial"/>
              <a:buChar char="•"/>
              <a:tabLst>
                <a:tab pos="736600" algn="l"/>
                <a:tab pos="737235" algn="l"/>
              </a:tabLst>
            </a:pPr>
            <a:r>
              <a:rPr sz="2000" b="1" spc="-5" dirty="0">
                <a:latin typeface="Arial"/>
                <a:cs typeface="Arial"/>
              </a:rPr>
              <a:t>General election turnout &gt; primary election  turnout</a:t>
            </a:r>
            <a:endParaRPr sz="2000" dirty="0">
              <a:latin typeface="Arial"/>
              <a:cs typeface="Arial"/>
            </a:endParaRPr>
          </a:p>
          <a:p>
            <a:pPr marL="736600" marR="655955" lvl="1" indent="-229235">
              <a:lnSpc>
                <a:spcPct val="100000"/>
              </a:lnSpc>
              <a:spcBef>
                <a:spcPts val="455"/>
              </a:spcBef>
              <a:buFont typeface="Arial"/>
              <a:buChar char="•"/>
              <a:tabLst>
                <a:tab pos="736600" algn="l"/>
                <a:tab pos="737235" algn="l"/>
              </a:tabLst>
            </a:pPr>
            <a:r>
              <a:rPr sz="2000" b="1" spc="-5" dirty="0">
                <a:latin typeface="Arial"/>
                <a:cs typeface="Arial"/>
              </a:rPr>
              <a:t>Chief executive election turnout &gt; </a:t>
            </a:r>
            <a:r>
              <a:rPr sz="2000" b="1" spc="-10" dirty="0">
                <a:latin typeface="Arial"/>
                <a:cs typeface="Arial"/>
              </a:rPr>
              <a:t>legislative  </a:t>
            </a:r>
            <a:r>
              <a:rPr sz="2000" b="1" spc="-5" dirty="0">
                <a:latin typeface="Arial"/>
                <a:cs typeface="Arial"/>
              </a:rPr>
              <a:t>election</a:t>
            </a:r>
            <a:r>
              <a:rPr sz="2000" b="1" spc="10" dirty="0">
                <a:latin typeface="Arial"/>
                <a:cs typeface="Arial"/>
              </a:rPr>
              <a:t> </a:t>
            </a:r>
            <a:r>
              <a:rPr sz="2000" b="1" spc="-5" dirty="0">
                <a:latin typeface="Arial"/>
                <a:cs typeface="Arial"/>
              </a:rPr>
              <a:t>turnout</a:t>
            </a:r>
            <a:endParaRPr sz="2000" dirty="0">
              <a:latin typeface="Arial"/>
              <a:cs typeface="Arial"/>
            </a:endParaRPr>
          </a:p>
          <a:p>
            <a:pPr marL="736600" lvl="1" indent="-229235">
              <a:lnSpc>
                <a:spcPct val="100000"/>
              </a:lnSpc>
              <a:spcBef>
                <a:spcPts val="459"/>
              </a:spcBef>
              <a:buFont typeface="Arial"/>
              <a:buChar char="•"/>
              <a:tabLst>
                <a:tab pos="736600" algn="l"/>
                <a:tab pos="737235" algn="l"/>
              </a:tabLst>
            </a:pPr>
            <a:r>
              <a:rPr sz="2000" b="1" spc="-5" dirty="0">
                <a:latin typeface="Arial"/>
                <a:cs typeface="Arial"/>
              </a:rPr>
              <a:t>Presidential elections </a:t>
            </a:r>
            <a:r>
              <a:rPr sz="2000" b="1" spc="-10" dirty="0">
                <a:latin typeface="Arial"/>
                <a:cs typeface="Arial"/>
              </a:rPr>
              <a:t>have </a:t>
            </a:r>
            <a:r>
              <a:rPr sz="2000" b="1" spc="-5" dirty="0">
                <a:latin typeface="Arial"/>
                <a:cs typeface="Arial"/>
              </a:rPr>
              <a:t>highest</a:t>
            </a:r>
            <a:r>
              <a:rPr sz="2000" b="1" spc="120" dirty="0">
                <a:latin typeface="Arial"/>
                <a:cs typeface="Arial"/>
              </a:rPr>
              <a:t> </a:t>
            </a:r>
            <a:r>
              <a:rPr sz="2000" b="1" spc="-5" dirty="0">
                <a:latin typeface="Arial"/>
                <a:cs typeface="Arial"/>
              </a:rPr>
              <a:t>turnout</a:t>
            </a:r>
            <a:endParaRPr sz="2000" dirty="0">
              <a:latin typeface="Arial"/>
              <a:cs typeface="Arial"/>
            </a:endParaRPr>
          </a:p>
          <a:p>
            <a:pPr marL="736600" lvl="1" indent="-229235">
              <a:lnSpc>
                <a:spcPct val="100000"/>
              </a:lnSpc>
              <a:spcBef>
                <a:spcPts val="455"/>
              </a:spcBef>
              <a:buFont typeface="Arial"/>
              <a:buChar char="•"/>
              <a:tabLst>
                <a:tab pos="736600" algn="l"/>
                <a:tab pos="737235" algn="l"/>
              </a:tabLst>
            </a:pPr>
            <a:r>
              <a:rPr sz="2000" b="1" spc="-5" dirty="0">
                <a:latin typeface="Arial"/>
                <a:cs typeface="Arial"/>
              </a:rPr>
              <a:t>National election turnout &gt; state election</a:t>
            </a:r>
            <a:r>
              <a:rPr sz="2000" b="1" spc="105" dirty="0">
                <a:latin typeface="Arial"/>
                <a:cs typeface="Arial"/>
              </a:rPr>
              <a:t> </a:t>
            </a:r>
            <a:r>
              <a:rPr sz="2000" b="1" spc="-5" dirty="0">
                <a:latin typeface="Arial"/>
                <a:cs typeface="Arial"/>
              </a:rPr>
              <a:t>turnout</a:t>
            </a:r>
            <a:endParaRPr sz="2000" dirty="0">
              <a:latin typeface="Arial"/>
              <a:cs typeface="Arial"/>
            </a:endParaRPr>
          </a:p>
          <a:p>
            <a:pPr marL="508000" indent="-457200">
              <a:lnSpc>
                <a:spcPct val="100000"/>
              </a:lnSpc>
              <a:spcBef>
                <a:spcPts val="475"/>
              </a:spcBef>
              <a:buAutoNum type="arabicPeriod"/>
              <a:tabLst>
                <a:tab pos="507365" algn="l"/>
                <a:tab pos="508000" algn="l"/>
              </a:tabLst>
            </a:pPr>
            <a:r>
              <a:rPr sz="2000" b="1" i="1" dirty="0">
                <a:latin typeface="Arial"/>
                <a:cs typeface="Arial"/>
              </a:rPr>
              <a:t>Difficulties in obtaining absentee</a:t>
            </a:r>
            <a:r>
              <a:rPr sz="2000" b="1" i="1" spc="-120" dirty="0">
                <a:latin typeface="Arial"/>
                <a:cs typeface="Arial"/>
              </a:rPr>
              <a:t> </a:t>
            </a:r>
            <a:r>
              <a:rPr sz="2000" b="1" i="1" dirty="0">
                <a:latin typeface="Arial"/>
                <a:cs typeface="Arial"/>
              </a:rPr>
              <a:t>ballots</a:t>
            </a:r>
            <a:endParaRPr sz="2000" dirty="0">
              <a:latin typeface="Arial"/>
              <a:cs typeface="Arial"/>
            </a:endParaRPr>
          </a:p>
          <a:p>
            <a:pPr marL="508000" indent="-457200">
              <a:lnSpc>
                <a:spcPct val="100000"/>
              </a:lnSpc>
              <a:spcBef>
                <a:spcPts val="480"/>
              </a:spcBef>
              <a:buAutoNum type="arabicPeriod"/>
              <a:tabLst>
                <a:tab pos="507365" algn="l"/>
                <a:tab pos="508000" algn="l"/>
              </a:tabLst>
            </a:pPr>
            <a:r>
              <a:rPr sz="2000" b="1" i="1" dirty="0">
                <a:latin typeface="Arial"/>
                <a:cs typeface="Arial"/>
              </a:rPr>
              <a:t>Too many</a:t>
            </a:r>
            <a:r>
              <a:rPr sz="2000" b="1" i="1" spc="-35" dirty="0">
                <a:latin typeface="Arial"/>
                <a:cs typeface="Arial"/>
              </a:rPr>
              <a:t> </a:t>
            </a:r>
            <a:r>
              <a:rPr sz="2000" b="1" i="1" dirty="0">
                <a:latin typeface="Arial"/>
                <a:cs typeface="Arial"/>
              </a:rPr>
              <a:t>elections</a:t>
            </a:r>
            <a:endParaRPr sz="2000" dirty="0">
              <a:latin typeface="Arial"/>
              <a:cs typeface="Arial"/>
            </a:endParaRPr>
          </a:p>
          <a:p>
            <a:pPr marL="508000" marR="55880" indent="-457200">
              <a:lnSpc>
                <a:spcPct val="100000"/>
              </a:lnSpc>
              <a:spcBef>
                <a:spcPts val="480"/>
              </a:spcBef>
              <a:buAutoNum type="arabicPeriod"/>
              <a:tabLst>
                <a:tab pos="507365" algn="l"/>
                <a:tab pos="508000" algn="l"/>
              </a:tabLst>
            </a:pPr>
            <a:r>
              <a:rPr sz="2000" b="1" i="1" dirty="0">
                <a:latin typeface="Arial"/>
                <a:cs typeface="Arial"/>
              </a:rPr>
              <a:t>Voting </a:t>
            </a:r>
            <a:r>
              <a:rPr sz="2000" b="1" i="1" spc="-5" dirty="0">
                <a:latin typeface="Arial"/>
                <a:cs typeface="Arial"/>
              </a:rPr>
              <a:t>in </a:t>
            </a:r>
            <a:r>
              <a:rPr sz="2000" b="1" i="1" spc="5" dirty="0">
                <a:latin typeface="Arial"/>
                <a:cs typeface="Arial"/>
              </a:rPr>
              <a:t>19</a:t>
            </a:r>
            <a:r>
              <a:rPr sz="2000" b="1" i="1" spc="7" baseline="25641" dirty="0">
                <a:latin typeface="Arial"/>
                <a:cs typeface="Arial"/>
              </a:rPr>
              <a:t>th </a:t>
            </a:r>
            <a:r>
              <a:rPr sz="2000" b="1" i="1" dirty="0">
                <a:latin typeface="Arial"/>
                <a:cs typeface="Arial"/>
              </a:rPr>
              <a:t>century was </a:t>
            </a:r>
            <a:r>
              <a:rPr sz="2000" b="1" i="1" spc="-5" dirty="0">
                <a:latin typeface="Arial"/>
                <a:cs typeface="Arial"/>
              </a:rPr>
              <a:t>filled </a:t>
            </a:r>
            <a:r>
              <a:rPr sz="2000" b="1" i="1" dirty="0">
                <a:latin typeface="Arial"/>
                <a:cs typeface="Arial"/>
              </a:rPr>
              <a:t>with fraud –  turnout may have been overstated – Progressive  reforms (registration, Australian</a:t>
            </a:r>
            <a:r>
              <a:rPr lang="en-US" sz="2000" b="1" i="1" dirty="0">
                <a:latin typeface="Arial"/>
                <a:cs typeface="Arial"/>
              </a:rPr>
              <a:t>((secret))</a:t>
            </a:r>
            <a:r>
              <a:rPr sz="2000" b="1" i="1" dirty="0">
                <a:latin typeface="Arial"/>
                <a:cs typeface="Arial"/>
              </a:rPr>
              <a:t> ballot) may</a:t>
            </a:r>
            <a:r>
              <a:rPr sz="2000" b="1" i="1" spc="-225" dirty="0">
                <a:latin typeface="Arial"/>
                <a:cs typeface="Arial"/>
              </a:rPr>
              <a:t> </a:t>
            </a:r>
            <a:r>
              <a:rPr sz="2000" b="1" i="1" dirty="0">
                <a:latin typeface="Arial"/>
                <a:cs typeface="Arial"/>
              </a:rPr>
              <a:t>have  </a:t>
            </a:r>
            <a:r>
              <a:rPr sz="2000" b="1" i="1" spc="-5" dirty="0">
                <a:latin typeface="Arial"/>
                <a:cs typeface="Arial"/>
              </a:rPr>
              <a:t>reduced </a:t>
            </a:r>
            <a:r>
              <a:rPr sz="2000" b="1" i="1" dirty="0">
                <a:latin typeface="Arial"/>
                <a:cs typeface="Arial"/>
              </a:rPr>
              <a:t>fraud and therefore</a:t>
            </a:r>
            <a:r>
              <a:rPr sz="2000" b="1" i="1" spc="-110" dirty="0">
                <a:latin typeface="Arial"/>
                <a:cs typeface="Arial"/>
              </a:rPr>
              <a:t> </a:t>
            </a:r>
            <a:r>
              <a:rPr sz="2000" b="1" i="1" dirty="0">
                <a:latin typeface="Arial"/>
                <a:cs typeface="Arial"/>
              </a:rPr>
              <a:t>“turnout”</a:t>
            </a:r>
            <a:endParaRPr sz="2000" dirty="0">
              <a:latin typeface="Arial"/>
              <a:cs typeface="Arial"/>
            </a:endParaRPr>
          </a:p>
        </p:txBody>
      </p:sp>
      <p:sp>
        <p:nvSpPr>
          <p:cNvPr id="7" name="object 7"/>
          <p:cNvSpPr/>
          <p:nvPr/>
        </p:nvSpPr>
        <p:spPr>
          <a:xfrm>
            <a:off x="6019799" y="514044"/>
            <a:ext cx="6146509" cy="55819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a:p>
        </p:txBody>
      </p:sp>
      <p:sp>
        <p:nvSpPr>
          <p:cNvPr id="3" name="object 3"/>
          <p:cNvSpPr txBox="1">
            <a:spLocks noGrp="1"/>
          </p:cNvSpPr>
          <p:nvPr>
            <p:ph type="title"/>
          </p:nvPr>
        </p:nvSpPr>
        <p:spPr>
          <a:xfrm>
            <a:off x="1600200" y="0"/>
            <a:ext cx="8637270" cy="443711"/>
          </a:xfrm>
          <a:prstGeom prst="rect">
            <a:avLst/>
          </a:prstGeom>
        </p:spPr>
        <p:txBody>
          <a:bodyPr vert="horz" wrap="square" lIns="0" tIns="12700" rIns="0" bIns="0" rtlCol="0">
            <a:spAutoFit/>
          </a:bodyPr>
          <a:lstStyle/>
          <a:p>
            <a:pPr marL="12700">
              <a:lnSpc>
                <a:spcPct val="100000"/>
              </a:lnSpc>
              <a:spcBef>
                <a:spcPts val="100"/>
              </a:spcBef>
            </a:pPr>
            <a:r>
              <a:rPr sz="2800" dirty="0">
                <a:latin typeface="Arial"/>
                <a:cs typeface="Arial"/>
              </a:rPr>
              <a:t>REASONS </a:t>
            </a:r>
            <a:r>
              <a:rPr sz="2800" spc="-5" dirty="0">
                <a:latin typeface="Arial"/>
                <a:cs typeface="Arial"/>
              </a:rPr>
              <a:t>FOR LOW VOTER</a:t>
            </a:r>
            <a:r>
              <a:rPr sz="2800" spc="-45" dirty="0">
                <a:latin typeface="Arial"/>
                <a:cs typeface="Arial"/>
              </a:rPr>
              <a:t> </a:t>
            </a:r>
            <a:r>
              <a:rPr sz="2800" dirty="0">
                <a:latin typeface="Arial"/>
                <a:cs typeface="Arial"/>
              </a:rPr>
              <a:t>TURNOUT</a:t>
            </a:r>
          </a:p>
        </p:txBody>
      </p:sp>
      <p:sp>
        <p:nvSpPr>
          <p:cNvPr id="6" name="object 6"/>
          <p:cNvSpPr/>
          <p:nvPr/>
        </p:nvSpPr>
        <p:spPr>
          <a:xfrm>
            <a:off x="838200" y="448966"/>
            <a:ext cx="10287000" cy="640903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93166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a:p>
        </p:txBody>
      </p:sp>
      <p:sp>
        <p:nvSpPr>
          <p:cNvPr id="3" name="object 3"/>
          <p:cNvSpPr txBox="1">
            <a:spLocks noGrp="1"/>
          </p:cNvSpPr>
          <p:nvPr>
            <p:ph type="title"/>
          </p:nvPr>
        </p:nvSpPr>
        <p:spPr>
          <a:xfrm>
            <a:off x="1600200" y="0"/>
            <a:ext cx="8637270" cy="443711"/>
          </a:xfrm>
          <a:prstGeom prst="rect">
            <a:avLst/>
          </a:prstGeom>
        </p:spPr>
        <p:txBody>
          <a:bodyPr vert="horz" wrap="square" lIns="0" tIns="12700" rIns="0" bIns="0" rtlCol="0">
            <a:spAutoFit/>
          </a:bodyPr>
          <a:lstStyle/>
          <a:p>
            <a:pPr marL="12700" algn="ctr">
              <a:lnSpc>
                <a:spcPct val="100000"/>
              </a:lnSpc>
              <a:spcBef>
                <a:spcPts val="100"/>
              </a:spcBef>
            </a:pPr>
            <a:r>
              <a:rPr sz="2800" dirty="0">
                <a:latin typeface="Arial"/>
                <a:cs typeface="Arial"/>
              </a:rPr>
              <a:t>REASONS </a:t>
            </a:r>
            <a:r>
              <a:rPr sz="2800" spc="-5" dirty="0">
                <a:latin typeface="Arial"/>
                <a:cs typeface="Arial"/>
              </a:rPr>
              <a:t>FOR LOW VOTER</a:t>
            </a:r>
            <a:r>
              <a:rPr sz="2800" spc="-45" dirty="0">
                <a:latin typeface="Arial"/>
                <a:cs typeface="Arial"/>
              </a:rPr>
              <a:t> </a:t>
            </a:r>
            <a:r>
              <a:rPr sz="2800" dirty="0">
                <a:latin typeface="Arial"/>
                <a:cs typeface="Arial"/>
              </a:rPr>
              <a:t>TURNOUT</a:t>
            </a:r>
          </a:p>
        </p:txBody>
      </p:sp>
      <p:sp>
        <p:nvSpPr>
          <p:cNvPr id="7" name="object 7"/>
          <p:cNvSpPr/>
          <p:nvPr/>
        </p:nvSpPr>
        <p:spPr>
          <a:xfrm>
            <a:off x="914400" y="443710"/>
            <a:ext cx="10515600" cy="641428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0595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dirty="0"/>
          </a:p>
        </p:txBody>
      </p:sp>
      <p:sp>
        <p:nvSpPr>
          <p:cNvPr id="3" name="object 3"/>
          <p:cNvSpPr txBox="1">
            <a:spLocks noGrp="1"/>
          </p:cNvSpPr>
          <p:nvPr>
            <p:ph type="title"/>
          </p:nvPr>
        </p:nvSpPr>
        <p:spPr>
          <a:xfrm>
            <a:off x="1600200" y="0"/>
            <a:ext cx="8637270" cy="443711"/>
          </a:xfrm>
          <a:prstGeom prst="rect">
            <a:avLst/>
          </a:prstGeom>
        </p:spPr>
        <p:txBody>
          <a:bodyPr vert="horz" wrap="square" lIns="0" tIns="12700" rIns="0" bIns="0" rtlCol="0">
            <a:spAutoFit/>
          </a:bodyPr>
          <a:lstStyle/>
          <a:p>
            <a:pPr marL="12700">
              <a:lnSpc>
                <a:spcPct val="100000"/>
              </a:lnSpc>
              <a:spcBef>
                <a:spcPts val="100"/>
              </a:spcBef>
            </a:pPr>
            <a:r>
              <a:rPr sz="2800" dirty="0">
                <a:latin typeface="Arial"/>
                <a:cs typeface="Arial"/>
              </a:rPr>
              <a:t>REASONS </a:t>
            </a:r>
            <a:r>
              <a:rPr sz="2800" spc="-5" dirty="0">
                <a:latin typeface="Arial"/>
                <a:cs typeface="Arial"/>
              </a:rPr>
              <a:t>FOR LOW VOTER</a:t>
            </a:r>
            <a:r>
              <a:rPr sz="2800" spc="-45" dirty="0">
                <a:latin typeface="Arial"/>
                <a:cs typeface="Arial"/>
              </a:rPr>
              <a:t> </a:t>
            </a:r>
            <a:r>
              <a:rPr sz="2800" dirty="0">
                <a:latin typeface="Arial"/>
                <a:cs typeface="Arial"/>
              </a:rPr>
              <a:t>TURNOUT</a:t>
            </a:r>
          </a:p>
        </p:txBody>
      </p:sp>
      <p:sp>
        <p:nvSpPr>
          <p:cNvPr id="5" name="object 5"/>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7</a:t>
            </a:r>
            <a:endParaRPr sz="1500">
              <a:latin typeface="Arial"/>
              <a:cs typeface="Arial"/>
            </a:endParaRPr>
          </a:p>
        </p:txBody>
      </p:sp>
      <p:sp>
        <p:nvSpPr>
          <p:cNvPr id="7" name="object 7"/>
          <p:cNvSpPr/>
          <p:nvPr/>
        </p:nvSpPr>
        <p:spPr>
          <a:xfrm>
            <a:off x="6705600" y="527551"/>
            <a:ext cx="5307330" cy="4114449"/>
          </a:xfrm>
          <a:prstGeom prst="rect">
            <a:avLst/>
          </a:prstGeom>
          <a:blipFill>
            <a:blip r:embed="rId2" cstate="print"/>
            <a:stretch>
              <a:fillRect/>
            </a:stretch>
          </a:blipFill>
        </p:spPr>
        <p:txBody>
          <a:bodyPr wrap="square" lIns="0" tIns="0" rIns="0" bIns="0" rtlCol="0"/>
          <a:lstStyle/>
          <a:p>
            <a:endParaRPr dirty="0"/>
          </a:p>
        </p:txBody>
      </p:sp>
      <p:sp>
        <p:nvSpPr>
          <p:cNvPr id="4" name="TextBox 3">
            <a:extLst>
              <a:ext uri="{FF2B5EF4-FFF2-40B4-BE49-F238E27FC236}">
                <a16:creationId xmlns:a16="http://schemas.microsoft.com/office/drawing/2014/main" id="{BE714592-0D60-4369-AC10-0F4F914F0CC8}"/>
              </a:ext>
            </a:extLst>
          </p:cNvPr>
          <p:cNvSpPr txBox="1"/>
          <p:nvPr/>
        </p:nvSpPr>
        <p:spPr>
          <a:xfrm>
            <a:off x="0" y="443711"/>
            <a:ext cx="6781800" cy="6093976"/>
          </a:xfrm>
          <a:prstGeom prst="rect">
            <a:avLst/>
          </a:prstGeom>
          <a:noFill/>
        </p:spPr>
        <p:txBody>
          <a:bodyPr wrap="square" rtlCol="0">
            <a:spAutoFit/>
          </a:bodyPr>
          <a:lstStyle/>
          <a:p>
            <a:r>
              <a:rPr lang="en-US" sz="2600" dirty="0">
                <a:latin typeface="TimesNewRomanMTStd"/>
              </a:rPr>
              <a:t>Because the overwhelming majority of</a:t>
            </a:r>
          </a:p>
          <a:p>
            <a:r>
              <a:rPr lang="en-US" sz="2600" dirty="0">
                <a:latin typeface="TimesNewRomanMTStd"/>
              </a:rPr>
              <a:t>those who register actually vote, the focus in improving turnout has been on making it easier to register. The </a:t>
            </a:r>
            <a:r>
              <a:rPr lang="en-US" sz="2600" b="1" dirty="0">
                <a:solidFill>
                  <a:srgbClr val="FF0000"/>
                </a:solidFill>
                <a:latin typeface="TimesNewRomanMTStd"/>
              </a:rPr>
              <a:t>National Voter Registration Act (Motor Voter Act)</a:t>
            </a:r>
            <a:r>
              <a:rPr lang="en-US" sz="2600" dirty="0">
                <a:latin typeface="TimesNewRomanMTStd"/>
              </a:rPr>
              <a:t>, which Congress passed in 1993 and became effective in 1995:</a:t>
            </a:r>
          </a:p>
          <a:p>
            <a:r>
              <a:rPr lang="en-US" sz="2600" dirty="0">
                <a:latin typeface="ZapfDingbatsStd"/>
              </a:rPr>
              <a:t>■ </a:t>
            </a:r>
            <a:r>
              <a:rPr lang="en-US" sz="2600" dirty="0">
                <a:latin typeface="TimesNewRomanMTStd"/>
              </a:rPr>
              <a:t>Allowed eligible voters to register when they applied for or renewed their driver’s licenses (hence, the popular name, </a:t>
            </a:r>
            <a:r>
              <a:rPr lang="en-US" sz="2600" b="1" dirty="0">
                <a:solidFill>
                  <a:srgbClr val="FF0000"/>
                </a:solidFill>
                <a:latin typeface="TimesNewRomanMTStd"/>
              </a:rPr>
              <a:t>Motor Voter Act</a:t>
            </a:r>
            <a:r>
              <a:rPr lang="en-US" sz="2600" dirty="0">
                <a:latin typeface="TimesNewRomanMTStd"/>
              </a:rPr>
              <a:t>)</a:t>
            </a:r>
          </a:p>
          <a:p>
            <a:r>
              <a:rPr lang="en-US" sz="2600" dirty="0">
                <a:latin typeface="ZapfDingbatsStd"/>
              </a:rPr>
              <a:t>■ </a:t>
            </a:r>
            <a:r>
              <a:rPr lang="en-US" sz="2600" dirty="0">
                <a:latin typeface="TimesNewRomanMTStd"/>
              </a:rPr>
              <a:t>Directed the states to make registration services available at various government offices</a:t>
            </a:r>
          </a:p>
          <a:p>
            <a:r>
              <a:rPr lang="en-US" sz="2600" dirty="0">
                <a:latin typeface="ZapfDingbatsStd"/>
              </a:rPr>
              <a:t>■ </a:t>
            </a:r>
            <a:r>
              <a:rPr lang="en-US" sz="2600" dirty="0">
                <a:latin typeface="TimesNewRomanMTStd"/>
              </a:rPr>
              <a:t>Provided for registration by mail</a:t>
            </a:r>
          </a:p>
          <a:p>
            <a:r>
              <a:rPr lang="en-US" sz="2600" dirty="0">
                <a:latin typeface="ZapfDingbatsStd"/>
              </a:rPr>
              <a:t>■ </a:t>
            </a:r>
            <a:r>
              <a:rPr lang="en-US" sz="2600" dirty="0">
                <a:latin typeface="TimesNewRomanMTStd"/>
              </a:rPr>
              <a:t>Resulted in the creation of the National Mail Voter Registration Form, which allows a person to register from anywhere in the country.</a:t>
            </a:r>
            <a:endParaRPr lang="en-US" sz="2600" dirty="0"/>
          </a:p>
        </p:txBody>
      </p:sp>
    </p:spTree>
    <p:extLst>
      <p:ext uri="{BB962C8B-B14F-4D97-AF65-F5344CB8AC3E}">
        <p14:creationId xmlns:p14="http://schemas.microsoft.com/office/powerpoint/2010/main" val="1043511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dirty="0"/>
          </a:p>
        </p:txBody>
      </p:sp>
      <p:sp>
        <p:nvSpPr>
          <p:cNvPr id="3" name="object 3"/>
          <p:cNvSpPr txBox="1">
            <a:spLocks noGrp="1"/>
          </p:cNvSpPr>
          <p:nvPr>
            <p:ph type="title"/>
          </p:nvPr>
        </p:nvSpPr>
        <p:spPr>
          <a:xfrm>
            <a:off x="1600200" y="0"/>
            <a:ext cx="8637270" cy="443711"/>
          </a:xfrm>
          <a:prstGeom prst="rect">
            <a:avLst/>
          </a:prstGeom>
        </p:spPr>
        <p:txBody>
          <a:bodyPr vert="horz" wrap="square" lIns="0" tIns="12700" rIns="0" bIns="0" rtlCol="0">
            <a:spAutoFit/>
          </a:bodyPr>
          <a:lstStyle/>
          <a:p>
            <a:pPr marL="12700">
              <a:lnSpc>
                <a:spcPct val="100000"/>
              </a:lnSpc>
              <a:spcBef>
                <a:spcPts val="100"/>
              </a:spcBef>
            </a:pPr>
            <a:r>
              <a:rPr sz="2800" dirty="0">
                <a:latin typeface="Arial"/>
                <a:cs typeface="Arial"/>
              </a:rPr>
              <a:t>REASONS </a:t>
            </a:r>
            <a:r>
              <a:rPr sz="2800" spc="-5" dirty="0">
                <a:latin typeface="Arial"/>
                <a:cs typeface="Arial"/>
              </a:rPr>
              <a:t>FOR LOW VOTER</a:t>
            </a:r>
            <a:r>
              <a:rPr sz="2800" spc="-45" dirty="0">
                <a:latin typeface="Arial"/>
                <a:cs typeface="Arial"/>
              </a:rPr>
              <a:t> </a:t>
            </a:r>
            <a:r>
              <a:rPr sz="2800" dirty="0">
                <a:latin typeface="Arial"/>
                <a:cs typeface="Arial"/>
              </a:rPr>
              <a:t>TURNOUT</a:t>
            </a:r>
          </a:p>
        </p:txBody>
      </p:sp>
      <p:sp>
        <p:nvSpPr>
          <p:cNvPr id="5" name="object 5"/>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7</a:t>
            </a:r>
            <a:endParaRPr sz="1500">
              <a:latin typeface="Arial"/>
              <a:cs typeface="Arial"/>
            </a:endParaRPr>
          </a:p>
        </p:txBody>
      </p:sp>
      <p:sp>
        <p:nvSpPr>
          <p:cNvPr id="7" name="object 7"/>
          <p:cNvSpPr/>
          <p:nvPr/>
        </p:nvSpPr>
        <p:spPr>
          <a:xfrm>
            <a:off x="6705600" y="527551"/>
            <a:ext cx="5307330" cy="4114449"/>
          </a:xfrm>
          <a:prstGeom prst="rect">
            <a:avLst/>
          </a:prstGeom>
          <a:blipFill>
            <a:blip r:embed="rId2" cstate="print"/>
            <a:stretch>
              <a:fillRect/>
            </a:stretch>
          </a:blipFill>
        </p:spPr>
        <p:txBody>
          <a:bodyPr wrap="square" lIns="0" tIns="0" rIns="0" bIns="0" rtlCol="0"/>
          <a:lstStyle/>
          <a:p>
            <a:endParaRPr dirty="0"/>
          </a:p>
        </p:txBody>
      </p:sp>
      <p:sp>
        <p:nvSpPr>
          <p:cNvPr id="4" name="TextBox 3">
            <a:extLst>
              <a:ext uri="{FF2B5EF4-FFF2-40B4-BE49-F238E27FC236}">
                <a16:creationId xmlns:a16="http://schemas.microsoft.com/office/drawing/2014/main" id="{BE714592-0D60-4369-AC10-0F4F914F0CC8}"/>
              </a:ext>
            </a:extLst>
          </p:cNvPr>
          <p:cNvSpPr txBox="1"/>
          <p:nvPr/>
        </p:nvSpPr>
        <p:spPr>
          <a:xfrm>
            <a:off x="0" y="443711"/>
            <a:ext cx="6781800" cy="6278642"/>
          </a:xfrm>
          <a:prstGeom prst="rect">
            <a:avLst/>
          </a:prstGeom>
          <a:noFill/>
        </p:spPr>
        <p:txBody>
          <a:bodyPr wrap="square" rtlCol="0">
            <a:spAutoFit/>
          </a:bodyPr>
          <a:lstStyle/>
          <a:p>
            <a:r>
              <a:rPr lang="en-US" sz="2600" dirty="0">
                <a:latin typeface="TimesNewRomanMTStd"/>
              </a:rPr>
              <a:t>The </a:t>
            </a:r>
            <a:r>
              <a:rPr lang="en-US" sz="2600" b="1" dirty="0">
                <a:solidFill>
                  <a:srgbClr val="FF0000"/>
                </a:solidFill>
                <a:latin typeface="TimesNewRomanMTStd"/>
              </a:rPr>
              <a:t>National Voter Registration Act (Motor Voter Act) </a:t>
            </a:r>
            <a:r>
              <a:rPr lang="en-US" sz="2600" b="1" dirty="0">
                <a:latin typeface="TimesNewRomanMTStd"/>
              </a:rPr>
              <a:t>was believed by many would increase voter registration and thus voter turnout on election. It did the former and not the latter</a:t>
            </a:r>
            <a:r>
              <a:rPr lang="en-US" sz="3200" b="1" dirty="0"/>
              <a:t>. </a:t>
            </a:r>
          </a:p>
          <a:p>
            <a:endParaRPr lang="en-US" sz="3200" b="1" dirty="0"/>
          </a:p>
          <a:p>
            <a:r>
              <a:rPr lang="en-US" sz="3200" b="1" dirty="0"/>
              <a:t>S</a:t>
            </a:r>
            <a:r>
              <a:rPr lang="en-US" sz="2400" b="1" dirty="0"/>
              <a:t>tates like North Dakota, Minnesota and Wisconsin have no or very lenient registration requirements, and yet all have seen declines in voting turnout.</a:t>
            </a:r>
          </a:p>
          <a:p>
            <a:endParaRPr lang="en-US" sz="2400" b="1" dirty="0">
              <a:latin typeface="TimesNewRomanMTStd"/>
            </a:endParaRPr>
          </a:p>
          <a:p>
            <a:r>
              <a:rPr lang="en-US" sz="2600" b="1" dirty="0">
                <a:latin typeface="TimesNewRomanMTStd"/>
              </a:rPr>
              <a:t>Why did voter turn out fail to increase?  </a:t>
            </a:r>
          </a:p>
          <a:p>
            <a:endParaRPr lang="en-US" sz="2600" b="1" dirty="0">
              <a:latin typeface="TimesNewRomanMTStd"/>
            </a:endParaRPr>
          </a:p>
          <a:p>
            <a:r>
              <a:rPr lang="en-US" sz="2600" b="1" dirty="0">
                <a:latin typeface="TimesNewRomanMTStd"/>
              </a:rPr>
              <a:t>Voters may just not care and most Americans are not politically engaged/educated on the issues.</a:t>
            </a:r>
            <a:endParaRPr lang="en-US" sz="2600" dirty="0"/>
          </a:p>
        </p:txBody>
      </p:sp>
    </p:spTree>
    <p:extLst>
      <p:ext uri="{BB962C8B-B14F-4D97-AF65-F5344CB8AC3E}">
        <p14:creationId xmlns:p14="http://schemas.microsoft.com/office/powerpoint/2010/main" val="289342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dirty="0"/>
          </a:p>
        </p:txBody>
      </p:sp>
      <p:sp>
        <p:nvSpPr>
          <p:cNvPr id="3" name="object 3"/>
          <p:cNvSpPr txBox="1">
            <a:spLocks noGrp="1"/>
          </p:cNvSpPr>
          <p:nvPr>
            <p:ph type="title"/>
          </p:nvPr>
        </p:nvSpPr>
        <p:spPr>
          <a:xfrm>
            <a:off x="26973" y="0"/>
            <a:ext cx="7416523" cy="566822"/>
          </a:xfrm>
          <a:prstGeom prst="rect">
            <a:avLst/>
          </a:prstGeom>
        </p:spPr>
        <p:txBody>
          <a:bodyPr vert="horz" wrap="square" lIns="0" tIns="12700" rIns="0" bIns="0" rtlCol="0">
            <a:spAutoFit/>
          </a:bodyPr>
          <a:lstStyle/>
          <a:p>
            <a:pPr marL="12700">
              <a:lnSpc>
                <a:spcPct val="100000"/>
              </a:lnSpc>
              <a:spcBef>
                <a:spcPts val="100"/>
              </a:spcBef>
            </a:pPr>
            <a:r>
              <a:rPr sz="2800" dirty="0">
                <a:latin typeface="Arial"/>
                <a:cs typeface="Arial"/>
              </a:rPr>
              <a:t>REASONS </a:t>
            </a:r>
            <a:r>
              <a:rPr sz="2800" spc="-5" dirty="0">
                <a:latin typeface="Arial"/>
                <a:cs typeface="Arial"/>
              </a:rPr>
              <a:t>FOR LOW </a:t>
            </a:r>
            <a:r>
              <a:rPr spc="-5" dirty="0">
                <a:latin typeface="Arial"/>
                <a:cs typeface="Arial"/>
              </a:rPr>
              <a:t>VOTER</a:t>
            </a:r>
            <a:r>
              <a:rPr sz="2800" spc="-45" dirty="0">
                <a:latin typeface="Arial"/>
                <a:cs typeface="Arial"/>
              </a:rPr>
              <a:t> </a:t>
            </a:r>
            <a:r>
              <a:rPr sz="2800" dirty="0">
                <a:latin typeface="Arial"/>
                <a:cs typeface="Arial"/>
              </a:rPr>
              <a:t>TURNOUT</a:t>
            </a:r>
          </a:p>
        </p:txBody>
      </p:sp>
      <p:sp>
        <p:nvSpPr>
          <p:cNvPr id="5" name="object 5"/>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7</a:t>
            </a:r>
            <a:endParaRPr sz="1500">
              <a:latin typeface="Arial"/>
              <a:cs typeface="Arial"/>
            </a:endParaRPr>
          </a:p>
        </p:txBody>
      </p:sp>
      <p:pic>
        <p:nvPicPr>
          <p:cNvPr id="8" name="Picture 7">
            <a:extLst>
              <a:ext uri="{FF2B5EF4-FFF2-40B4-BE49-F238E27FC236}">
                <a16:creationId xmlns:a16="http://schemas.microsoft.com/office/drawing/2014/main" id="{331540EA-F9F0-4A64-9DE3-DAB951581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496" y="-10115"/>
            <a:ext cx="4752550" cy="6858000"/>
          </a:xfrm>
          <a:prstGeom prst="rect">
            <a:avLst/>
          </a:prstGeom>
        </p:spPr>
      </p:pic>
      <p:sp>
        <p:nvSpPr>
          <p:cNvPr id="9" name="TextBox 8">
            <a:extLst>
              <a:ext uri="{FF2B5EF4-FFF2-40B4-BE49-F238E27FC236}">
                <a16:creationId xmlns:a16="http://schemas.microsoft.com/office/drawing/2014/main" id="{5494846E-74C9-4B1B-9098-3AC53133B37E}"/>
              </a:ext>
            </a:extLst>
          </p:cNvPr>
          <p:cNvSpPr txBox="1"/>
          <p:nvPr/>
        </p:nvSpPr>
        <p:spPr>
          <a:xfrm>
            <a:off x="2690946" y="1219200"/>
            <a:ext cx="280854" cy="3810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87AB5F4C-E69A-47DF-95B8-E0EB5F212281}"/>
              </a:ext>
            </a:extLst>
          </p:cNvPr>
          <p:cNvSpPr txBox="1"/>
          <p:nvPr/>
        </p:nvSpPr>
        <p:spPr>
          <a:xfrm>
            <a:off x="77635" y="1075864"/>
            <a:ext cx="7288227" cy="5262979"/>
          </a:xfrm>
          <a:prstGeom prst="rect">
            <a:avLst/>
          </a:prstGeom>
          <a:noFill/>
        </p:spPr>
        <p:txBody>
          <a:bodyPr wrap="square" rtlCol="0">
            <a:spAutoFit/>
          </a:bodyPr>
          <a:lstStyle/>
          <a:p>
            <a:r>
              <a:rPr lang="en-US" sz="2400" b="1" dirty="0"/>
              <a:t>34 states require some form of </a:t>
            </a:r>
            <a:r>
              <a:rPr lang="en-US" sz="2400" b="1" dirty="0">
                <a:solidFill>
                  <a:srgbClr val="FF0000"/>
                </a:solidFill>
              </a:rPr>
              <a:t>voter ID </a:t>
            </a:r>
            <a:r>
              <a:rPr lang="en-US" sz="2400" b="1" dirty="0"/>
              <a:t>at the polls- generally put forth by Republican majorities.</a:t>
            </a:r>
          </a:p>
          <a:p>
            <a:r>
              <a:rPr lang="en-US" sz="2400" b="1" dirty="0"/>
              <a:t>Purpose:</a:t>
            </a:r>
          </a:p>
          <a:p>
            <a:r>
              <a:rPr lang="en-US" sz="2400" b="1" dirty="0"/>
              <a:t>-Prevent voter fraud and guarantee accuracy at the polls.</a:t>
            </a:r>
          </a:p>
          <a:p>
            <a:endParaRPr lang="en-US" sz="2400" b="1" dirty="0"/>
          </a:p>
          <a:p>
            <a:r>
              <a:rPr lang="en-US" sz="2400" b="1" dirty="0"/>
              <a:t>Liberals and Progressives see voter ID laws as barriers to those voters less likely to have an </a:t>
            </a:r>
            <a:r>
              <a:rPr lang="en-US" sz="2400" b="1" dirty="0" err="1"/>
              <a:t>lD</a:t>
            </a:r>
            <a:r>
              <a:rPr lang="en-US" sz="2400" b="1" dirty="0"/>
              <a:t>, most of whom tend to vote Democratic- </a:t>
            </a:r>
            <a:r>
              <a:rPr lang="en-US" sz="2400" b="1" dirty="0">
                <a:solidFill>
                  <a:srgbClr val="FF0000"/>
                </a:solidFill>
              </a:rPr>
              <a:t>minorities, workers, </a:t>
            </a:r>
            <a:r>
              <a:rPr lang="en-US" sz="2400" b="1" i="1" dirty="0">
                <a:solidFill>
                  <a:srgbClr val="FF0000"/>
                </a:solidFill>
              </a:rPr>
              <a:t>immigrants. They believe that these voters are less likely to have ID.</a:t>
            </a:r>
          </a:p>
          <a:p>
            <a:endParaRPr lang="en-US" sz="2400" dirty="0"/>
          </a:p>
          <a:p>
            <a:endParaRPr lang="en-US" sz="2400" dirty="0"/>
          </a:p>
          <a:p>
            <a:endParaRPr lang="en-US" sz="2400" dirty="0"/>
          </a:p>
        </p:txBody>
      </p:sp>
    </p:spTree>
    <p:extLst>
      <p:ext uri="{BB962C8B-B14F-4D97-AF65-F5344CB8AC3E}">
        <p14:creationId xmlns:p14="http://schemas.microsoft.com/office/powerpoint/2010/main" val="306161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4A3FF9-C59B-40E7-B81B-E20E6DE32E75}"/>
              </a:ext>
            </a:extLst>
          </p:cNvPr>
          <p:cNvSpPr>
            <a:spLocks noGrp="1"/>
          </p:cNvSpPr>
          <p:nvPr>
            <p:ph type="body" idx="1"/>
          </p:nvPr>
        </p:nvSpPr>
        <p:spPr>
          <a:xfrm>
            <a:off x="18874" y="26312"/>
            <a:ext cx="6077125" cy="430887"/>
          </a:xfrm>
          <a:solidFill>
            <a:schemeClr val="bg2"/>
          </a:solidFill>
        </p:spPr>
        <p:txBody>
          <a:bodyPr/>
          <a:lstStyle/>
          <a:p>
            <a:pPr algn="ctr"/>
            <a:r>
              <a:rPr lang="en-US" sz="2800" b="1" dirty="0"/>
              <a:t>STRUCTURAL Barriers to Voting </a:t>
            </a:r>
          </a:p>
        </p:txBody>
      </p:sp>
      <p:graphicFrame>
        <p:nvGraphicFramePr>
          <p:cNvPr id="4" name="Table 4">
            <a:extLst>
              <a:ext uri="{FF2B5EF4-FFF2-40B4-BE49-F238E27FC236}">
                <a16:creationId xmlns:a16="http://schemas.microsoft.com/office/drawing/2014/main" id="{ABCBD7E5-8BD8-4272-92C2-1B0D1D1E5268}"/>
              </a:ext>
            </a:extLst>
          </p:cNvPr>
          <p:cNvGraphicFramePr>
            <a:graphicFrameLocks noGrp="1"/>
          </p:cNvGraphicFramePr>
          <p:nvPr>
            <p:extLst>
              <p:ext uri="{D42A27DB-BD31-4B8C-83A1-F6EECF244321}">
                <p14:modId xmlns:p14="http://schemas.microsoft.com/office/powerpoint/2010/main" val="4232223154"/>
              </p:ext>
            </p:extLst>
          </p:nvPr>
        </p:nvGraphicFramePr>
        <p:xfrm>
          <a:off x="-20273" y="457200"/>
          <a:ext cx="12212272" cy="6248400"/>
        </p:xfrm>
        <a:graphic>
          <a:graphicData uri="http://schemas.openxmlformats.org/drawingml/2006/table">
            <a:tbl>
              <a:tblPr firstRow="1" bandRow="1">
                <a:tableStyleId>{073A0DAA-6AF3-43AB-8588-CEC1D06C72B9}</a:tableStyleId>
              </a:tblPr>
              <a:tblGrid>
                <a:gridCol w="2289802">
                  <a:extLst>
                    <a:ext uri="{9D8B030D-6E8A-4147-A177-3AD203B41FA5}">
                      <a16:colId xmlns:a16="http://schemas.microsoft.com/office/drawing/2014/main" val="3314762810"/>
                    </a:ext>
                  </a:extLst>
                </a:gridCol>
                <a:gridCol w="3881772">
                  <a:extLst>
                    <a:ext uri="{9D8B030D-6E8A-4147-A177-3AD203B41FA5}">
                      <a16:colId xmlns:a16="http://schemas.microsoft.com/office/drawing/2014/main" val="1468704877"/>
                    </a:ext>
                  </a:extLst>
                </a:gridCol>
                <a:gridCol w="1693195">
                  <a:extLst>
                    <a:ext uri="{9D8B030D-6E8A-4147-A177-3AD203B41FA5}">
                      <a16:colId xmlns:a16="http://schemas.microsoft.com/office/drawing/2014/main" val="1983229655"/>
                    </a:ext>
                  </a:extLst>
                </a:gridCol>
                <a:gridCol w="4347503">
                  <a:extLst>
                    <a:ext uri="{9D8B030D-6E8A-4147-A177-3AD203B41FA5}">
                      <a16:colId xmlns:a16="http://schemas.microsoft.com/office/drawing/2014/main" val="1141178351"/>
                    </a:ext>
                  </a:extLst>
                </a:gridCol>
              </a:tblGrid>
              <a:tr h="177511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bg1"/>
                          </a:solidFill>
                        </a:rPr>
                        <a:t>Timing of elections 	</a:t>
                      </a:r>
                    </a:p>
                    <a:p>
                      <a:endParaRPr lang="en-US" dirty="0">
                        <a:solidFill>
                          <a:schemeClr val="bg1"/>
                        </a:solidFill>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bg1"/>
                          </a:solidFill>
                        </a:rPr>
                        <a:t>This barrier covers when the elections are held, including what day, what time polls are open, the length of time polls are open, early voting times, etc. 	</a:t>
                      </a:r>
                    </a:p>
                    <a:p>
                      <a:endParaRPr lang="en-US" dirty="0">
                        <a:solidFill>
                          <a:schemeClr val="bg1"/>
                        </a:solidFill>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bg1"/>
                          </a:solidFill>
                        </a:rPr>
                        <a:t>Accessibility 	</a:t>
                      </a:r>
                    </a:p>
                    <a:p>
                      <a:endParaRPr lang="en-US" dirty="0">
                        <a:solidFill>
                          <a:schemeClr val="bg1"/>
                        </a:solidFill>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bg1"/>
                          </a:solidFill>
                        </a:rPr>
                        <a:t>Voters need to be able to physically get to the polling place. 	</a:t>
                      </a:r>
                    </a:p>
                    <a:p>
                      <a:endParaRPr lang="en-US" dirty="0">
                        <a:solidFill>
                          <a:schemeClr val="bg1"/>
                        </a:solidFill>
                      </a:endParaRPr>
                    </a:p>
                  </a:txBody>
                  <a:tcPr/>
                </a:tc>
                <a:extLst>
                  <a:ext uri="{0D108BD9-81ED-4DB2-BD59-A6C34878D82A}">
                    <a16:rowId xmlns:a16="http://schemas.microsoft.com/office/drawing/2014/main" val="2261037590"/>
                  </a:ext>
                </a:extLst>
              </a:tr>
              <a:tr h="113607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Losing the right to vote 			</a:t>
                      </a:r>
                      <a:endParaRPr lang="en-US" dirty="0"/>
                    </a:p>
                  </a:txBody>
                  <a:tcPr/>
                </a:tc>
                <a:tc>
                  <a:txBody>
                    <a:bodyPr/>
                    <a:lstStyle/>
                    <a:p>
                      <a:r>
                        <a:rPr lang="en-US" sz="1800" b="0" u="none" strike="noStrike" baseline="0" dirty="0">
                          <a:solidFill>
                            <a:schemeClr val="dk1"/>
                          </a:solidFill>
                        </a:rPr>
                        <a:t>In some states, people convicted of a felony lose their right to vote. </a:t>
                      </a:r>
                      <a:endParaRPr lang="en-US" dirty="0"/>
                    </a:p>
                  </a:txBody>
                  <a:tcPr/>
                </a:tc>
                <a:tc>
                  <a:txBody>
                    <a:bodyPr/>
                    <a:lstStyle/>
                    <a:p>
                      <a:r>
                        <a:rPr lang="en-US" sz="1800" b="0" u="none" strike="noStrike" baseline="0" dirty="0">
                          <a:solidFill>
                            <a:schemeClr val="dk1"/>
                          </a:solidFill>
                        </a:rPr>
                        <a:t>Political efficacy </a:t>
                      </a:r>
                      <a:endParaRPr lang="en-US"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The belief that your vote, and voting in general, matters. 	</a:t>
                      </a:r>
                    </a:p>
                    <a:p>
                      <a:endParaRPr lang="en-US" dirty="0"/>
                    </a:p>
                  </a:txBody>
                  <a:tcPr/>
                </a:tc>
                <a:extLst>
                  <a:ext uri="{0D108BD9-81ED-4DB2-BD59-A6C34878D82A}">
                    <a16:rowId xmlns:a16="http://schemas.microsoft.com/office/drawing/2014/main" val="3320559552"/>
                  </a:ext>
                </a:extLst>
              </a:tr>
              <a:tr h="134908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Voter registration purges 	</a:t>
                      </a:r>
                    </a:p>
                    <a:p>
                      <a:endParaRPr lang="en-US"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Some states have adopted a policy of purging voter registrations for people who have not voted in a certain number of past elections. 	</a:t>
                      </a:r>
                      <a:endParaRPr lang="en-US"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Type of Election 	</a:t>
                      </a:r>
                    </a:p>
                    <a:p>
                      <a:endParaRPr lang="en-US"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The type of election, (presidential, midterm, state, local, etc.) usually affects voter turnout. 	</a:t>
                      </a:r>
                    </a:p>
                    <a:p>
                      <a:endParaRPr lang="en-US" dirty="0"/>
                    </a:p>
                  </a:txBody>
                  <a:tcPr/>
                </a:tc>
                <a:extLst>
                  <a:ext uri="{0D108BD9-81ED-4DB2-BD59-A6C34878D82A}">
                    <a16:rowId xmlns:a16="http://schemas.microsoft.com/office/drawing/2014/main" val="801411127"/>
                  </a:ext>
                </a:extLst>
              </a:tr>
              <a:tr h="198812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Voter ID laws 	</a:t>
                      </a:r>
                    </a:p>
                    <a:p>
                      <a:endParaRPr lang="en-US" dirty="0"/>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Most states require you to show some form of identification before you can vote. 	</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800" b="0" u="none" strike="noStrike" baseline="0" dirty="0">
                        <a:solidFill>
                          <a:schemeClr val="dk1"/>
                        </a:solidFill>
                      </a:endParaRPr>
                    </a:p>
                    <a:p>
                      <a:endParaRPr lang="en-US" dirty="0"/>
                    </a:p>
                  </a:txBody>
                  <a:tcPr/>
                </a:tc>
                <a:tc>
                  <a:txBody>
                    <a:bodyPr/>
                    <a:lstStyle/>
                    <a:p>
                      <a:r>
                        <a:rPr lang="en-US" sz="1800" b="0" u="none" strike="noStrike" baseline="0" dirty="0">
                          <a:solidFill>
                            <a:schemeClr val="dk1"/>
                          </a:solidFill>
                        </a:rPr>
                        <a:t>Number of elections </a:t>
                      </a:r>
                      <a:endParaRPr lang="en-US"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u="none" strike="noStrike" baseline="0" dirty="0">
                          <a:solidFill>
                            <a:schemeClr val="dk1"/>
                          </a:solidFill>
                        </a:rPr>
                        <a:t>In many states, there are several elections held at various times of the year, usually for local offices or ballot initiatives. Because of this, people may experience voting fatigue and/or lose interest.	</a:t>
                      </a:r>
                      <a:endParaRPr lang="en-US" sz="1800" b="0" i="0" u="none" strike="noStrike" baseline="0" dirty="0">
                        <a:solidFill>
                          <a:schemeClr val="dk1"/>
                        </a:solidFill>
                        <a:latin typeface="+mn-lt"/>
                        <a:ea typeface="+mn-ea"/>
                        <a:cs typeface="+mn-cs"/>
                      </a:endParaRPr>
                    </a:p>
                  </a:txBody>
                  <a:tcPr/>
                </a:tc>
                <a:extLst>
                  <a:ext uri="{0D108BD9-81ED-4DB2-BD59-A6C34878D82A}">
                    <a16:rowId xmlns:a16="http://schemas.microsoft.com/office/drawing/2014/main" val="3027530865"/>
                  </a:ext>
                </a:extLst>
              </a:tr>
            </a:tbl>
          </a:graphicData>
        </a:graphic>
      </p:graphicFrame>
      <p:sp>
        <p:nvSpPr>
          <p:cNvPr id="5" name="Text Placeholder 2">
            <a:extLst>
              <a:ext uri="{FF2B5EF4-FFF2-40B4-BE49-F238E27FC236}">
                <a16:creationId xmlns:a16="http://schemas.microsoft.com/office/drawing/2014/main" id="{B769FA5F-D37D-4AE8-9380-21F6694C467E}"/>
              </a:ext>
            </a:extLst>
          </p:cNvPr>
          <p:cNvSpPr txBox="1">
            <a:spLocks/>
          </p:cNvSpPr>
          <p:nvPr/>
        </p:nvSpPr>
        <p:spPr>
          <a:xfrm>
            <a:off x="6172199" y="25166"/>
            <a:ext cx="6019799" cy="430888"/>
          </a:xfrm>
          <a:prstGeom prst="rect">
            <a:avLst/>
          </a:prstGeom>
          <a:solidFill>
            <a:schemeClr val="bg2"/>
          </a:solidFill>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800" b="1" kern="0" dirty="0"/>
              <a:t>NONSTRUCTURAL Barriers to Voting</a:t>
            </a:r>
          </a:p>
        </p:txBody>
      </p:sp>
    </p:spTree>
    <p:extLst>
      <p:ext uri="{BB962C8B-B14F-4D97-AF65-F5344CB8AC3E}">
        <p14:creationId xmlns:p14="http://schemas.microsoft.com/office/powerpoint/2010/main" val="626188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8D7BD"/>
          </a:solidFill>
        </p:spPr>
        <p:txBody>
          <a:bodyPr wrap="square" lIns="0" tIns="0" rIns="0" bIns="0" rtlCol="0"/>
          <a:lstStyle/>
          <a:p>
            <a:endParaRPr dirty="0"/>
          </a:p>
        </p:txBody>
      </p:sp>
      <p:sp>
        <p:nvSpPr>
          <p:cNvPr id="3" name="object 3"/>
          <p:cNvSpPr txBox="1">
            <a:spLocks noGrp="1"/>
          </p:cNvSpPr>
          <p:nvPr>
            <p:ph type="title"/>
          </p:nvPr>
        </p:nvSpPr>
        <p:spPr>
          <a:xfrm>
            <a:off x="1600200" y="0"/>
            <a:ext cx="8637270" cy="505267"/>
          </a:xfrm>
          <a:prstGeom prst="rect">
            <a:avLst/>
          </a:prstGeom>
        </p:spPr>
        <p:txBody>
          <a:bodyPr vert="horz" wrap="square" lIns="0" tIns="12700" rIns="0" bIns="0" rtlCol="0">
            <a:spAutoFit/>
          </a:bodyPr>
          <a:lstStyle/>
          <a:p>
            <a:pPr marL="12700">
              <a:lnSpc>
                <a:spcPct val="100000"/>
              </a:lnSpc>
              <a:spcBef>
                <a:spcPts val="100"/>
              </a:spcBef>
            </a:pPr>
            <a:r>
              <a:rPr sz="3200" dirty="0">
                <a:latin typeface="Arial"/>
                <a:cs typeface="Arial"/>
              </a:rPr>
              <a:t>REASONS </a:t>
            </a:r>
            <a:r>
              <a:rPr sz="3200" spc="-5" dirty="0">
                <a:latin typeface="Arial"/>
                <a:cs typeface="Arial"/>
              </a:rPr>
              <a:t>FOR LOW VOTER</a:t>
            </a:r>
            <a:r>
              <a:rPr sz="3200" spc="-45" dirty="0">
                <a:latin typeface="Arial"/>
                <a:cs typeface="Arial"/>
              </a:rPr>
              <a:t> </a:t>
            </a:r>
            <a:r>
              <a:rPr sz="3200" dirty="0">
                <a:latin typeface="Arial"/>
                <a:cs typeface="Arial"/>
              </a:rPr>
              <a:t>TURNOUT</a:t>
            </a:r>
          </a:p>
        </p:txBody>
      </p:sp>
      <p:sp>
        <p:nvSpPr>
          <p:cNvPr id="5" name="object 5"/>
          <p:cNvSpPr txBox="1"/>
          <p:nvPr/>
        </p:nvSpPr>
        <p:spPr>
          <a:xfrm>
            <a:off x="11384533" y="6306069"/>
            <a:ext cx="106045" cy="213360"/>
          </a:xfrm>
          <a:prstGeom prst="rect">
            <a:avLst/>
          </a:prstGeom>
        </p:spPr>
        <p:txBody>
          <a:bodyPr vert="horz" wrap="square" lIns="0" tIns="0" rIns="0" bIns="0" rtlCol="0">
            <a:spAutoFit/>
          </a:bodyPr>
          <a:lstStyle/>
          <a:p>
            <a:pPr>
              <a:lnSpc>
                <a:spcPts val="1660"/>
              </a:lnSpc>
            </a:pPr>
            <a:r>
              <a:rPr sz="1500" spc="-5" dirty="0">
                <a:latin typeface="Arial"/>
                <a:cs typeface="Arial"/>
              </a:rPr>
              <a:t>7</a:t>
            </a:r>
            <a:endParaRPr sz="1500">
              <a:latin typeface="Arial"/>
              <a:cs typeface="Arial"/>
            </a:endParaRPr>
          </a:p>
        </p:txBody>
      </p:sp>
      <p:sp>
        <p:nvSpPr>
          <p:cNvPr id="4" name="TextBox 3">
            <a:extLst>
              <a:ext uri="{FF2B5EF4-FFF2-40B4-BE49-F238E27FC236}">
                <a16:creationId xmlns:a16="http://schemas.microsoft.com/office/drawing/2014/main" id="{BE714592-0D60-4369-AC10-0F4F914F0CC8}"/>
              </a:ext>
            </a:extLst>
          </p:cNvPr>
          <p:cNvSpPr txBox="1"/>
          <p:nvPr/>
        </p:nvSpPr>
        <p:spPr>
          <a:xfrm>
            <a:off x="-5255" y="685800"/>
            <a:ext cx="7467600" cy="5109091"/>
          </a:xfrm>
          <a:prstGeom prst="rect">
            <a:avLst/>
          </a:prstGeom>
          <a:noFill/>
        </p:spPr>
        <p:txBody>
          <a:bodyPr wrap="square" rtlCol="0">
            <a:spAutoFit/>
          </a:bodyPr>
          <a:lstStyle/>
          <a:p>
            <a:r>
              <a:rPr lang="en-US" sz="3200" b="1" dirty="0"/>
              <a:t>“Educate and inform the whole mass of the people. They are the only sure reliance for the preservation of our liberty.” </a:t>
            </a:r>
          </a:p>
          <a:p>
            <a:endParaRPr lang="en-US" sz="3200" b="1" dirty="0"/>
          </a:p>
          <a:p>
            <a:r>
              <a:rPr lang="en-US" sz="3200" b="1" dirty="0"/>
              <a:t>“If a nation expects to be ignorant and free, in a state of civilization, it expects to what never was and never will be.”</a:t>
            </a:r>
            <a:br>
              <a:rPr lang="en-US" sz="2800" dirty="0"/>
            </a:br>
            <a:endParaRPr lang="en-US" sz="2800" dirty="0"/>
          </a:p>
          <a:p>
            <a:pPr algn="r"/>
            <a:r>
              <a:rPr lang="en-US" sz="2800" b="1" i="1" dirty="0"/>
              <a:t>-Thomas Jefferson</a:t>
            </a:r>
          </a:p>
          <a:p>
            <a:br>
              <a:rPr lang="en-US" sz="2800" dirty="0"/>
            </a:br>
            <a:r>
              <a:rPr lang="en-US" dirty="0"/>
              <a:t>Read more at: </a:t>
            </a:r>
            <a:r>
              <a:rPr lang="en-US" dirty="0">
                <a:hlinkClick r:id="rId2"/>
              </a:rPr>
              <a:t>https://yourstory.com/2017/04/quotes-by-thomas-jefferson</a:t>
            </a:r>
            <a:endParaRPr lang="en-US" sz="2600" dirty="0"/>
          </a:p>
        </p:txBody>
      </p:sp>
      <p:pic>
        <p:nvPicPr>
          <p:cNvPr id="1026" name="Picture 2" descr="Thomas Jefferson - Wikiquote">
            <a:extLst>
              <a:ext uri="{FF2B5EF4-FFF2-40B4-BE49-F238E27FC236}">
                <a16:creationId xmlns:a16="http://schemas.microsoft.com/office/drawing/2014/main" id="{1FE22CD8-B26B-4B1E-A557-F3C25E686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85800"/>
            <a:ext cx="3786319" cy="504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84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981200" y="111293"/>
            <a:ext cx="8637270" cy="574675"/>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latin typeface="Arial"/>
                <a:cs typeface="Arial"/>
              </a:rPr>
              <a:t>REASONS </a:t>
            </a:r>
            <a:r>
              <a:rPr spc="-5" dirty="0">
                <a:solidFill>
                  <a:srgbClr val="FFFFFF"/>
                </a:solidFill>
                <a:latin typeface="Arial"/>
                <a:cs typeface="Arial"/>
              </a:rPr>
              <a:t>FOR LOW VOTER</a:t>
            </a:r>
            <a:r>
              <a:rPr spc="-45" dirty="0">
                <a:solidFill>
                  <a:srgbClr val="FFFFFF"/>
                </a:solidFill>
                <a:latin typeface="Arial"/>
                <a:cs typeface="Arial"/>
              </a:rPr>
              <a:t> </a:t>
            </a:r>
            <a:r>
              <a:rPr dirty="0">
                <a:solidFill>
                  <a:srgbClr val="FFFFFF"/>
                </a:solidFill>
                <a:latin typeface="Arial"/>
                <a:cs typeface="Arial"/>
              </a:rPr>
              <a:t>TURNOUT</a:t>
            </a:r>
          </a:p>
        </p:txBody>
      </p:sp>
      <p:sp>
        <p:nvSpPr>
          <p:cNvPr id="4" name="object 4"/>
          <p:cNvSpPr txBox="1"/>
          <p:nvPr/>
        </p:nvSpPr>
        <p:spPr>
          <a:xfrm>
            <a:off x="105890" y="685968"/>
            <a:ext cx="11461750" cy="2392045"/>
          </a:xfrm>
          <a:prstGeom prst="rect">
            <a:avLst/>
          </a:prstGeom>
        </p:spPr>
        <p:txBody>
          <a:bodyPr vert="horz" wrap="square" lIns="0" tIns="117475" rIns="0" bIns="0" rtlCol="0">
            <a:spAutoFit/>
          </a:bodyPr>
          <a:lstStyle/>
          <a:p>
            <a:pPr marL="368300" indent="-342900">
              <a:lnSpc>
                <a:spcPct val="100000"/>
              </a:lnSpc>
              <a:spcBef>
                <a:spcPts val="925"/>
              </a:spcBef>
              <a:buFont typeface="Arial"/>
              <a:buChar char="•"/>
              <a:tabLst>
                <a:tab pos="367665" algn="l"/>
                <a:tab pos="368300" algn="l"/>
              </a:tabLst>
            </a:pPr>
            <a:r>
              <a:rPr sz="3200" b="1" spc="-5" dirty="0">
                <a:solidFill>
                  <a:srgbClr val="FFFFFF"/>
                </a:solidFill>
                <a:latin typeface="Arial"/>
                <a:cs typeface="Arial"/>
              </a:rPr>
              <a:t>Political</a:t>
            </a:r>
            <a:r>
              <a:rPr sz="3200" b="1" spc="-30" dirty="0">
                <a:solidFill>
                  <a:srgbClr val="FFFFFF"/>
                </a:solidFill>
                <a:latin typeface="Arial"/>
                <a:cs typeface="Arial"/>
              </a:rPr>
              <a:t> </a:t>
            </a:r>
            <a:r>
              <a:rPr sz="3200" b="1" spc="-5" dirty="0">
                <a:solidFill>
                  <a:srgbClr val="FFFFFF"/>
                </a:solidFill>
                <a:latin typeface="Arial"/>
                <a:cs typeface="Arial"/>
              </a:rPr>
              <a:t>reasons</a:t>
            </a:r>
            <a:endParaRPr sz="3200" dirty="0">
              <a:latin typeface="Arial"/>
              <a:cs typeface="Arial"/>
            </a:endParaRPr>
          </a:p>
          <a:p>
            <a:pPr marL="939800" lvl="1" indent="-457200">
              <a:lnSpc>
                <a:spcPct val="100000"/>
              </a:lnSpc>
              <a:spcBef>
                <a:spcPts val="520"/>
              </a:spcBef>
              <a:buAutoNum type="arabicPeriod"/>
              <a:tabLst>
                <a:tab pos="939165" algn="l"/>
                <a:tab pos="939800" algn="l"/>
              </a:tabLst>
            </a:pPr>
            <a:r>
              <a:rPr sz="2000" b="1" i="1" dirty="0">
                <a:solidFill>
                  <a:srgbClr val="FFFFFF"/>
                </a:solidFill>
                <a:latin typeface="Arial"/>
                <a:cs typeface="Arial"/>
              </a:rPr>
              <a:t>Lack of Political</a:t>
            </a:r>
            <a:r>
              <a:rPr sz="2000" b="1" i="1" spc="-60" dirty="0">
                <a:solidFill>
                  <a:srgbClr val="FFFFFF"/>
                </a:solidFill>
                <a:latin typeface="Arial"/>
                <a:cs typeface="Arial"/>
              </a:rPr>
              <a:t> </a:t>
            </a:r>
            <a:r>
              <a:rPr lang="en-US" sz="2000" b="1" i="1" u="sng" spc="-60" dirty="0">
                <a:solidFill>
                  <a:srgbClr val="FFFF00"/>
                </a:solidFill>
                <a:latin typeface="Arial"/>
                <a:cs typeface="Arial"/>
              </a:rPr>
              <a:t>e</a:t>
            </a:r>
            <a:r>
              <a:rPr sz="2000" b="1" i="1" u="sng" dirty="0">
                <a:solidFill>
                  <a:srgbClr val="FFFF00"/>
                </a:solidFill>
                <a:latin typeface="Arial"/>
                <a:cs typeface="Arial"/>
              </a:rPr>
              <a:t>fficacy</a:t>
            </a:r>
            <a:endParaRPr sz="2000" u="sng" dirty="0">
              <a:solidFill>
                <a:srgbClr val="FFFF00"/>
              </a:solidFill>
              <a:latin typeface="Arial"/>
              <a:cs typeface="Arial"/>
            </a:endParaRPr>
          </a:p>
          <a:p>
            <a:pPr marL="939800" lvl="1" indent="-457200">
              <a:lnSpc>
                <a:spcPct val="100000"/>
              </a:lnSpc>
              <a:spcBef>
                <a:spcPts val="480"/>
              </a:spcBef>
              <a:buAutoNum type="arabicPeriod"/>
              <a:tabLst>
                <a:tab pos="939165" algn="l"/>
                <a:tab pos="939800" algn="l"/>
              </a:tabLst>
            </a:pPr>
            <a:r>
              <a:rPr sz="2000" b="1" i="1" dirty="0">
                <a:solidFill>
                  <a:srgbClr val="FFFFFF"/>
                </a:solidFill>
                <a:latin typeface="Arial"/>
                <a:cs typeface="Arial"/>
              </a:rPr>
              <a:t>“Costs” of voting seem to outweigh benefits to</a:t>
            </a:r>
            <a:r>
              <a:rPr sz="2000" b="1" i="1" spc="-180" dirty="0">
                <a:solidFill>
                  <a:srgbClr val="FFFFFF"/>
                </a:solidFill>
                <a:latin typeface="Arial"/>
                <a:cs typeface="Arial"/>
              </a:rPr>
              <a:t> </a:t>
            </a:r>
            <a:r>
              <a:rPr sz="2000" b="1" i="1" spc="-5" dirty="0">
                <a:solidFill>
                  <a:srgbClr val="FFFFFF"/>
                </a:solidFill>
                <a:latin typeface="Arial"/>
                <a:cs typeface="Arial"/>
              </a:rPr>
              <a:t>many</a:t>
            </a:r>
            <a:endParaRPr sz="2000" dirty="0">
              <a:latin typeface="Arial"/>
              <a:cs typeface="Arial"/>
            </a:endParaRPr>
          </a:p>
          <a:p>
            <a:pPr marL="939800" lvl="1" indent="-457200">
              <a:lnSpc>
                <a:spcPct val="100000"/>
              </a:lnSpc>
              <a:spcBef>
                <a:spcPts val="480"/>
              </a:spcBef>
              <a:buAutoNum type="arabicPeriod"/>
              <a:tabLst>
                <a:tab pos="939165" algn="l"/>
                <a:tab pos="939800" algn="l"/>
              </a:tabLst>
            </a:pPr>
            <a:r>
              <a:rPr sz="2000" b="1" i="1" dirty="0">
                <a:solidFill>
                  <a:srgbClr val="FFFFFF"/>
                </a:solidFill>
                <a:latin typeface="Arial"/>
                <a:cs typeface="Arial"/>
              </a:rPr>
              <a:t>Dissatisfaction with candidates, parties, and politics in</a:t>
            </a:r>
            <a:r>
              <a:rPr sz="2000" b="1" i="1" spc="-210" dirty="0">
                <a:solidFill>
                  <a:srgbClr val="FFFFFF"/>
                </a:solidFill>
                <a:latin typeface="Arial"/>
                <a:cs typeface="Arial"/>
              </a:rPr>
              <a:t> </a:t>
            </a:r>
            <a:r>
              <a:rPr sz="2000" b="1" i="1" dirty="0">
                <a:solidFill>
                  <a:srgbClr val="FFFFFF"/>
                </a:solidFill>
                <a:latin typeface="Arial"/>
                <a:cs typeface="Arial"/>
              </a:rPr>
              <a:t>general</a:t>
            </a:r>
            <a:endParaRPr sz="2000" dirty="0">
              <a:latin typeface="Arial"/>
              <a:cs typeface="Arial"/>
            </a:endParaRPr>
          </a:p>
          <a:p>
            <a:pPr marL="939800" lvl="1" indent="-457200">
              <a:lnSpc>
                <a:spcPct val="100000"/>
              </a:lnSpc>
              <a:spcBef>
                <a:spcPts val="480"/>
              </a:spcBef>
              <a:buAutoNum type="arabicPeriod"/>
              <a:tabLst>
                <a:tab pos="939165" algn="l"/>
                <a:tab pos="939800" algn="l"/>
                <a:tab pos="6663055" algn="l"/>
              </a:tabLst>
            </a:pPr>
            <a:r>
              <a:rPr sz="2000" b="1" i="1" dirty="0">
                <a:solidFill>
                  <a:srgbClr val="FFFFFF"/>
                </a:solidFill>
                <a:latin typeface="Arial"/>
                <a:cs typeface="Arial"/>
              </a:rPr>
              <a:t>Young people tend to have the</a:t>
            </a:r>
            <a:r>
              <a:rPr sz="2000" b="1" i="1" spc="-35" dirty="0">
                <a:solidFill>
                  <a:srgbClr val="FFFFFF"/>
                </a:solidFill>
                <a:latin typeface="Arial"/>
                <a:cs typeface="Arial"/>
              </a:rPr>
              <a:t> </a:t>
            </a:r>
            <a:r>
              <a:rPr sz="2000" b="1" i="1" dirty="0">
                <a:solidFill>
                  <a:srgbClr val="FFFFFF"/>
                </a:solidFill>
                <a:latin typeface="Arial"/>
                <a:cs typeface="Arial"/>
              </a:rPr>
              <a:t>lowest</a:t>
            </a:r>
            <a:r>
              <a:rPr sz="2000" b="1" i="1" spc="-35" dirty="0">
                <a:solidFill>
                  <a:srgbClr val="FFFFFF"/>
                </a:solidFill>
                <a:latin typeface="Arial"/>
                <a:cs typeface="Arial"/>
              </a:rPr>
              <a:t> </a:t>
            </a:r>
            <a:r>
              <a:rPr sz="2000" b="1" i="1" dirty="0">
                <a:solidFill>
                  <a:srgbClr val="FFFFFF"/>
                </a:solidFill>
                <a:latin typeface="Arial"/>
                <a:cs typeface="Arial"/>
              </a:rPr>
              <a:t>turnout.	When the </a:t>
            </a:r>
            <a:r>
              <a:rPr sz="2000" b="1" i="1" spc="10" dirty="0">
                <a:solidFill>
                  <a:srgbClr val="FFFFFF"/>
                </a:solidFill>
                <a:latin typeface="Arial"/>
                <a:cs typeface="Arial"/>
              </a:rPr>
              <a:t>26</a:t>
            </a:r>
            <a:r>
              <a:rPr sz="1950" b="1" i="1" spc="15" baseline="25641" dirty="0">
                <a:solidFill>
                  <a:srgbClr val="FFFFFF"/>
                </a:solidFill>
                <a:latin typeface="Arial"/>
                <a:cs typeface="Arial"/>
              </a:rPr>
              <a:t>th </a:t>
            </a:r>
            <a:r>
              <a:rPr sz="2000" b="1" i="1" dirty="0">
                <a:solidFill>
                  <a:srgbClr val="FFFFFF"/>
                </a:solidFill>
                <a:latin typeface="Arial"/>
                <a:cs typeface="Arial"/>
              </a:rPr>
              <a:t>Amendment was</a:t>
            </a:r>
            <a:r>
              <a:rPr sz="2000" b="1" i="1" spc="-300" dirty="0">
                <a:solidFill>
                  <a:srgbClr val="FFFFFF"/>
                </a:solidFill>
                <a:latin typeface="Arial"/>
                <a:cs typeface="Arial"/>
              </a:rPr>
              <a:t> </a:t>
            </a:r>
            <a:r>
              <a:rPr sz="2000" b="1" i="1" dirty="0">
                <a:solidFill>
                  <a:srgbClr val="FFFFFF"/>
                </a:solidFill>
                <a:latin typeface="Arial"/>
                <a:cs typeface="Arial"/>
              </a:rPr>
              <a:t>ratified,</a:t>
            </a:r>
            <a:endParaRPr sz="2000" dirty="0">
              <a:latin typeface="Arial"/>
              <a:cs typeface="Arial"/>
            </a:endParaRPr>
          </a:p>
          <a:p>
            <a:pPr marL="939800">
              <a:lnSpc>
                <a:spcPct val="100000"/>
              </a:lnSpc>
              <a:spcBef>
                <a:spcPts val="5"/>
              </a:spcBef>
            </a:pPr>
            <a:r>
              <a:rPr sz="2000" b="1" i="1" dirty="0">
                <a:solidFill>
                  <a:srgbClr val="FFFFFF"/>
                </a:solidFill>
                <a:latin typeface="Arial"/>
                <a:cs typeface="Arial"/>
              </a:rPr>
              <a:t>turnout “naturally”</a:t>
            </a:r>
            <a:r>
              <a:rPr sz="2000" b="1" i="1" spc="-80" dirty="0">
                <a:solidFill>
                  <a:srgbClr val="FFFFFF"/>
                </a:solidFill>
                <a:latin typeface="Arial"/>
                <a:cs typeface="Arial"/>
              </a:rPr>
              <a:t> </a:t>
            </a:r>
            <a:r>
              <a:rPr sz="2000" b="1" i="1" dirty="0">
                <a:solidFill>
                  <a:srgbClr val="FFFFFF"/>
                </a:solidFill>
                <a:latin typeface="Arial"/>
                <a:cs typeface="Arial"/>
              </a:rPr>
              <a:t>declined</a:t>
            </a:r>
            <a:endParaRPr sz="2000" dirty="0">
              <a:latin typeface="Arial"/>
              <a:cs typeface="Arial"/>
            </a:endParaRPr>
          </a:p>
        </p:txBody>
      </p:sp>
      <p:sp>
        <p:nvSpPr>
          <p:cNvPr id="5" name="object 5"/>
          <p:cNvSpPr/>
          <p:nvPr/>
        </p:nvSpPr>
        <p:spPr>
          <a:xfrm>
            <a:off x="6083968" y="3069992"/>
            <a:ext cx="5923053" cy="376017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5890" y="3078013"/>
            <a:ext cx="5468902" cy="370226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905000" y="-63731"/>
            <a:ext cx="8637270" cy="505267"/>
          </a:xfrm>
          <a:prstGeom prst="rect">
            <a:avLst/>
          </a:prstGeom>
        </p:spPr>
        <p:txBody>
          <a:bodyPr vert="horz" wrap="square" lIns="0" tIns="12700" rIns="0" bIns="0" rtlCol="0">
            <a:spAutoFit/>
          </a:bodyPr>
          <a:lstStyle/>
          <a:p>
            <a:pPr marL="12700" algn="ctr">
              <a:lnSpc>
                <a:spcPct val="100000"/>
              </a:lnSpc>
              <a:spcBef>
                <a:spcPts val="100"/>
              </a:spcBef>
            </a:pPr>
            <a:r>
              <a:rPr sz="3200" dirty="0">
                <a:solidFill>
                  <a:srgbClr val="FFFFFF"/>
                </a:solidFill>
                <a:latin typeface="Arial"/>
                <a:cs typeface="Arial"/>
              </a:rPr>
              <a:t>REASONS </a:t>
            </a:r>
            <a:r>
              <a:rPr sz="3200" spc="-5" dirty="0">
                <a:solidFill>
                  <a:srgbClr val="FFFFFF"/>
                </a:solidFill>
                <a:latin typeface="Arial"/>
                <a:cs typeface="Arial"/>
              </a:rPr>
              <a:t>FOR LOW VOTER</a:t>
            </a:r>
            <a:r>
              <a:rPr sz="3200" spc="-45" dirty="0">
                <a:solidFill>
                  <a:srgbClr val="FFFFFF"/>
                </a:solidFill>
                <a:latin typeface="Arial"/>
                <a:cs typeface="Arial"/>
              </a:rPr>
              <a:t> </a:t>
            </a:r>
            <a:r>
              <a:rPr sz="3200" dirty="0">
                <a:solidFill>
                  <a:srgbClr val="FFFFFF"/>
                </a:solidFill>
                <a:latin typeface="Arial"/>
                <a:cs typeface="Arial"/>
              </a:rPr>
              <a:t>TURNOUT</a:t>
            </a:r>
          </a:p>
        </p:txBody>
      </p:sp>
      <p:sp>
        <p:nvSpPr>
          <p:cNvPr id="4" name="object 4"/>
          <p:cNvSpPr txBox="1"/>
          <p:nvPr/>
        </p:nvSpPr>
        <p:spPr>
          <a:xfrm>
            <a:off x="-13138" y="377805"/>
            <a:ext cx="12086110" cy="2703945"/>
          </a:xfrm>
          <a:prstGeom prst="rect">
            <a:avLst/>
          </a:prstGeom>
        </p:spPr>
        <p:txBody>
          <a:bodyPr vert="horz" wrap="square" lIns="0" tIns="117475" rIns="0" bIns="0" rtlCol="0">
            <a:spAutoFit/>
          </a:bodyPr>
          <a:lstStyle/>
          <a:p>
            <a:pPr marL="368300" indent="-342900">
              <a:lnSpc>
                <a:spcPct val="100000"/>
              </a:lnSpc>
              <a:spcBef>
                <a:spcPts val="925"/>
              </a:spcBef>
              <a:buFont typeface="Arial"/>
              <a:buChar char="•"/>
              <a:tabLst>
                <a:tab pos="367665" algn="l"/>
                <a:tab pos="368300" algn="l"/>
              </a:tabLst>
            </a:pPr>
            <a:r>
              <a:rPr lang="en-US" sz="2800" b="1" i="1" dirty="0">
                <a:solidFill>
                  <a:srgbClr val="FFFF00"/>
                </a:solidFill>
              </a:rPr>
              <a:t>Political efficacy </a:t>
            </a:r>
            <a:r>
              <a:rPr lang="en-US" sz="2800" b="1" dirty="0">
                <a:solidFill>
                  <a:schemeClr val="bg1"/>
                </a:solidFill>
              </a:rPr>
              <a:t>is the belief that ordinary people can influence the government. Political efficacy effects voter turnout because if the people believe they can influence the government (high political efficacy) they are more likely to vote while low political efficacy would have less people that vote because they don't think their vote will do anything.  This can lead to voter apathy.</a:t>
            </a:r>
            <a:endParaRPr sz="3200" b="1" dirty="0">
              <a:solidFill>
                <a:schemeClr val="bg1"/>
              </a:solidFill>
              <a:latin typeface="Arial"/>
              <a:cs typeface="Arial"/>
            </a:endParaRPr>
          </a:p>
        </p:txBody>
      </p:sp>
      <p:sp>
        <p:nvSpPr>
          <p:cNvPr id="5" name="object 5"/>
          <p:cNvSpPr/>
          <p:nvPr/>
        </p:nvSpPr>
        <p:spPr>
          <a:xfrm>
            <a:off x="6083968" y="3069992"/>
            <a:ext cx="5923053" cy="376017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5890" y="3078013"/>
            <a:ext cx="5468902" cy="370226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6962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219140">
              <a:defRPr/>
            </a:pPr>
            <a:r>
              <a:rPr lang="en-US" sz="4000" b="1" dirty="0"/>
              <a:t>TOPIC 5.1 Voting Rights and Models of Voting Behavior</a:t>
            </a:r>
            <a:endParaRPr lang="en-US" sz="3733" b="1" dirty="0">
              <a:solidFill>
                <a:prstClr val="black"/>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276600" y="1543720"/>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defTabSz="1219140"/>
            <a:r>
              <a:rPr lang="en-US" sz="2400" b="1" dirty="0"/>
              <a:t>Factors associated with political ideology, efficacy, structural barriers, and demographics influence the nature and degree of political participation.</a:t>
            </a:r>
            <a:endParaRPr lang="en-US" sz="2400" b="1" dirty="0">
              <a:solidFill>
                <a:prstClr val="black"/>
              </a:solidFill>
              <a:latin typeface="Calibri"/>
            </a:endParaRPr>
          </a:p>
        </p:txBody>
      </p:sp>
      <p:sp>
        <p:nvSpPr>
          <p:cNvPr id="11" name="TextBox 10">
            <a:extLst>
              <a:ext uri="{FF2B5EF4-FFF2-40B4-BE49-F238E27FC236}">
                <a16:creationId xmlns:a16="http://schemas.microsoft.com/office/drawing/2014/main" id="{CC1C277D-2D64-4D69-BF1B-738978B97BE1}"/>
              </a:ext>
            </a:extLst>
          </p:cNvPr>
          <p:cNvSpPr txBox="1"/>
          <p:nvPr/>
        </p:nvSpPr>
        <p:spPr>
          <a:xfrm>
            <a:off x="35886" y="1913052"/>
            <a:ext cx="3553131" cy="707886"/>
          </a:xfrm>
          <a:prstGeom prst="rect">
            <a:avLst/>
          </a:prstGeom>
          <a:noFill/>
        </p:spPr>
        <p:txBody>
          <a:bodyPr wrap="square">
            <a:spAutoFit/>
          </a:bodyPr>
          <a:lstStyle/>
          <a:p>
            <a:r>
              <a:rPr lang="en-US" sz="2000" b="1" dirty="0"/>
              <a:t>Describe different models of voting behavior</a:t>
            </a:r>
          </a:p>
        </p:txBody>
      </p:sp>
      <p:sp>
        <p:nvSpPr>
          <p:cNvPr id="13" name="TextBox 12">
            <a:extLst>
              <a:ext uri="{FF2B5EF4-FFF2-40B4-BE49-F238E27FC236}">
                <a16:creationId xmlns:a16="http://schemas.microsoft.com/office/drawing/2014/main" id="{1461F653-9AC6-400C-B6EF-181E664B9C5E}"/>
              </a:ext>
            </a:extLst>
          </p:cNvPr>
          <p:cNvSpPr txBox="1"/>
          <p:nvPr/>
        </p:nvSpPr>
        <p:spPr>
          <a:xfrm>
            <a:off x="3429011" y="1913052"/>
            <a:ext cx="8762989" cy="3816429"/>
          </a:xfrm>
          <a:prstGeom prst="rect">
            <a:avLst/>
          </a:prstGeom>
          <a:noFill/>
        </p:spPr>
        <p:txBody>
          <a:bodyPr wrap="square">
            <a:spAutoFit/>
          </a:bodyPr>
          <a:lstStyle/>
          <a:p>
            <a:r>
              <a:rPr lang="en-US" sz="2200" b="1" dirty="0"/>
              <a:t>Various political models explain differences in voting behavior.</a:t>
            </a:r>
          </a:p>
          <a:p>
            <a:r>
              <a:rPr lang="en-US" sz="2200" b="1" dirty="0" err="1"/>
              <a:t>i</a:t>
            </a:r>
            <a:r>
              <a:rPr lang="en-US" sz="2200" b="1" dirty="0"/>
              <a:t>. Rational choice voting refers to individuals who base their decisions on what is perceived to be in their best interest.</a:t>
            </a:r>
          </a:p>
          <a:p>
            <a:r>
              <a:rPr lang="en-US" sz="2200" b="1" dirty="0"/>
              <a:t>ii. Retrospective voting refers to individuals who decide whether the party or candidate in power should be reelected based on the</a:t>
            </a:r>
          </a:p>
          <a:p>
            <a:r>
              <a:rPr lang="en-US" sz="2200" b="1" dirty="0"/>
              <a:t>recent past.</a:t>
            </a:r>
          </a:p>
          <a:p>
            <a:r>
              <a:rPr lang="en-US" sz="2200" b="1" dirty="0"/>
              <a:t>iii. Prospective voting refers to individuals who vote based on predictions of how a party or candidate will perform in the future.</a:t>
            </a:r>
          </a:p>
          <a:p>
            <a:r>
              <a:rPr lang="en-US" sz="2200" b="1" dirty="0"/>
              <a:t>iv. Straight ticket voting refers to individuals who vote for all of the candidates from </a:t>
            </a:r>
            <a:r>
              <a:rPr lang="en-US" sz="2200" b="1" dirty="0" err="1"/>
              <a:t>onepolitical</a:t>
            </a:r>
            <a:r>
              <a:rPr lang="en-US" sz="2200" b="1" dirty="0"/>
              <a:t> party on a ballot.</a:t>
            </a:r>
          </a:p>
          <a:p>
            <a:endParaRPr lang="en-US" sz="2200" b="1" dirty="0"/>
          </a:p>
        </p:txBody>
      </p:sp>
    </p:spTree>
    <p:extLst>
      <p:ext uri="{BB962C8B-B14F-4D97-AF65-F5344CB8AC3E}">
        <p14:creationId xmlns:p14="http://schemas.microsoft.com/office/powerpoint/2010/main" val="661292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2E6EC"/>
          </a:solidFill>
        </p:spPr>
        <p:txBody>
          <a:bodyPr wrap="square" lIns="0" tIns="0" rIns="0" bIns="0" rtlCol="0"/>
          <a:lstStyle/>
          <a:p>
            <a:endParaRPr/>
          </a:p>
        </p:txBody>
      </p:sp>
      <p:sp>
        <p:nvSpPr>
          <p:cNvPr id="3" name="object 3"/>
          <p:cNvSpPr txBox="1">
            <a:spLocks noGrp="1"/>
          </p:cNvSpPr>
          <p:nvPr>
            <p:ph type="title"/>
          </p:nvPr>
        </p:nvSpPr>
        <p:spPr>
          <a:xfrm>
            <a:off x="597535" y="0"/>
            <a:ext cx="10996930" cy="443711"/>
          </a:xfrm>
          <a:prstGeom prst="rect">
            <a:avLst/>
          </a:prstGeom>
        </p:spPr>
        <p:txBody>
          <a:bodyPr vert="horz" wrap="square" lIns="0" tIns="12700" rIns="0" bIns="0" rtlCol="0">
            <a:spAutoFit/>
          </a:bodyPr>
          <a:lstStyle/>
          <a:p>
            <a:pPr marL="12700" algn="ctr">
              <a:lnSpc>
                <a:spcPct val="100000"/>
              </a:lnSpc>
              <a:spcBef>
                <a:spcPts val="100"/>
              </a:spcBef>
            </a:pPr>
            <a:r>
              <a:rPr sz="2800" dirty="0">
                <a:latin typeface="Arial"/>
                <a:cs typeface="Arial"/>
              </a:rPr>
              <a:t>WHY </a:t>
            </a:r>
            <a:r>
              <a:rPr sz="2800" spc="-5" dirty="0">
                <a:latin typeface="Arial"/>
                <a:cs typeface="Arial"/>
              </a:rPr>
              <a:t>PEOPLE DON’T </a:t>
            </a:r>
            <a:r>
              <a:rPr sz="2800" dirty="0">
                <a:latin typeface="Arial"/>
                <a:cs typeface="Arial"/>
              </a:rPr>
              <a:t>VOTE EVEN IF</a:t>
            </a:r>
            <a:r>
              <a:rPr sz="2800" spc="-65" dirty="0">
                <a:latin typeface="Arial"/>
                <a:cs typeface="Arial"/>
              </a:rPr>
              <a:t> </a:t>
            </a:r>
            <a:r>
              <a:rPr sz="2800" spc="-5" dirty="0">
                <a:latin typeface="Arial"/>
                <a:cs typeface="Arial"/>
              </a:rPr>
              <a:t>REGISTERED</a:t>
            </a:r>
          </a:p>
        </p:txBody>
      </p:sp>
      <p:sp>
        <p:nvSpPr>
          <p:cNvPr id="4" name="object 4"/>
          <p:cNvSpPr/>
          <p:nvPr/>
        </p:nvSpPr>
        <p:spPr>
          <a:xfrm>
            <a:off x="952500" y="525383"/>
            <a:ext cx="10287000" cy="63245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82879"/>
            <a:ext cx="12192000" cy="64008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pPr>
            <a:r>
              <a:rPr spc="-5" dirty="0"/>
              <a:t>ESSENTIAL QUESTION</a:t>
            </a:r>
            <a:r>
              <a:rPr spc="-95" dirty="0"/>
              <a:t> </a:t>
            </a:r>
            <a:r>
              <a:rPr spc="-5" dirty="0"/>
              <a:t>CFU</a:t>
            </a:r>
          </a:p>
        </p:txBody>
      </p:sp>
      <p:sp>
        <p:nvSpPr>
          <p:cNvPr id="4" name="object 4"/>
          <p:cNvSpPr txBox="1"/>
          <p:nvPr/>
        </p:nvSpPr>
        <p:spPr>
          <a:xfrm>
            <a:off x="307340" y="873375"/>
            <a:ext cx="11529695" cy="902969"/>
          </a:xfrm>
          <a:prstGeom prst="rect">
            <a:avLst/>
          </a:prstGeom>
        </p:spPr>
        <p:txBody>
          <a:bodyPr vert="horz" wrap="square" lIns="0" tIns="85090" rIns="0" bIns="0" rtlCol="0">
            <a:spAutoFit/>
          </a:bodyPr>
          <a:lstStyle/>
          <a:p>
            <a:pPr marL="393700" indent="-381000">
              <a:lnSpc>
                <a:spcPct val="100000"/>
              </a:lnSpc>
              <a:spcBef>
                <a:spcPts val="670"/>
              </a:spcBef>
              <a:buFont typeface="Tahoma"/>
              <a:buChar char="•"/>
              <a:tabLst>
                <a:tab pos="393065" algn="l"/>
                <a:tab pos="393700" algn="l"/>
              </a:tabLst>
            </a:pPr>
            <a:r>
              <a:rPr sz="2400" b="1" dirty="0">
                <a:latin typeface="Tahoma"/>
                <a:cs typeface="Tahoma"/>
              </a:rPr>
              <a:t>Why </a:t>
            </a:r>
            <a:r>
              <a:rPr sz="2400" b="1" spc="-5" dirty="0">
                <a:latin typeface="Tahoma"/>
                <a:cs typeface="Tahoma"/>
              </a:rPr>
              <a:t>does </a:t>
            </a:r>
            <a:r>
              <a:rPr sz="2400" b="1" dirty="0">
                <a:latin typeface="Tahoma"/>
                <a:cs typeface="Tahoma"/>
              </a:rPr>
              <a:t>registration </a:t>
            </a:r>
            <a:r>
              <a:rPr sz="2400" b="1" spc="-5" dirty="0">
                <a:latin typeface="Tahoma"/>
                <a:cs typeface="Tahoma"/>
              </a:rPr>
              <a:t>pose </a:t>
            </a:r>
            <a:r>
              <a:rPr sz="2400" b="1" dirty="0">
                <a:latin typeface="Tahoma"/>
                <a:cs typeface="Tahoma"/>
              </a:rPr>
              <a:t>such a </a:t>
            </a:r>
            <a:r>
              <a:rPr sz="2400" b="1" spc="-5" dirty="0">
                <a:latin typeface="Tahoma"/>
                <a:cs typeface="Tahoma"/>
              </a:rPr>
              <a:t>big problem </a:t>
            </a:r>
            <a:r>
              <a:rPr sz="2400" b="1" dirty="0">
                <a:latin typeface="Tahoma"/>
                <a:cs typeface="Tahoma"/>
              </a:rPr>
              <a:t>when </a:t>
            </a:r>
            <a:r>
              <a:rPr sz="2400" b="1" spc="-10" dirty="0">
                <a:latin typeface="Tahoma"/>
                <a:cs typeface="Tahoma"/>
              </a:rPr>
              <a:t>it </a:t>
            </a:r>
            <a:r>
              <a:rPr sz="2400" b="1" spc="-5" dirty="0">
                <a:latin typeface="Tahoma"/>
                <a:cs typeface="Tahoma"/>
              </a:rPr>
              <a:t>comes </a:t>
            </a:r>
            <a:r>
              <a:rPr sz="2400" b="1" dirty="0">
                <a:latin typeface="Tahoma"/>
                <a:cs typeface="Tahoma"/>
              </a:rPr>
              <a:t>to</a:t>
            </a:r>
            <a:r>
              <a:rPr sz="2400" b="1" spc="5" dirty="0">
                <a:latin typeface="Tahoma"/>
                <a:cs typeface="Tahoma"/>
              </a:rPr>
              <a:t> </a:t>
            </a:r>
            <a:r>
              <a:rPr sz="2400" b="1" spc="-5" dirty="0">
                <a:latin typeface="Tahoma"/>
                <a:cs typeface="Tahoma"/>
              </a:rPr>
              <a:t>voting?</a:t>
            </a:r>
            <a:endParaRPr sz="2400" dirty="0">
              <a:latin typeface="Tahoma"/>
              <a:cs typeface="Tahoma"/>
            </a:endParaRPr>
          </a:p>
          <a:p>
            <a:pPr marL="393700" indent="-381000">
              <a:lnSpc>
                <a:spcPct val="100000"/>
              </a:lnSpc>
              <a:spcBef>
                <a:spcPts val="580"/>
              </a:spcBef>
              <a:buFont typeface="Tahoma"/>
              <a:buChar char="•"/>
              <a:tabLst>
                <a:tab pos="393065" algn="l"/>
                <a:tab pos="393700" algn="l"/>
              </a:tabLst>
            </a:pPr>
            <a:r>
              <a:rPr sz="2400" b="1" dirty="0">
                <a:latin typeface="Tahoma"/>
                <a:cs typeface="Tahoma"/>
              </a:rPr>
              <a:t>What </a:t>
            </a:r>
            <a:r>
              <a:rPr sz="2400" b="1" spc="-5" dirty="0">
                <a:latin typeface="Tahoma"/>
                <a:cs typeface="Tahoma"/>
              </a:rPr>
              <a:t>can </a:t>
            </a:r>
            <a:r>
              <a:rPr sz="2400" b="1" dirty="0">
                <a:latin typeface="Tahoma"/>
                <a:cs typeface="Tahoma"/>
              </a:rPr>
              <a:t>we </a:t>
            </a:r>
            <a:r>
              <a:rPr sz="2400" b="1" spc="-5" dirty="0">
                <a:latin typeface="Tahoma"/>
                <a:cs typeface="Tahoma"/>
              </a:rPr>
              <a:t>do </a:t>
            </a:r>
            <a:r>
              <a:rPr sz="2400" b="1" dirty="0">
                <a:latin typeface="Tahoma"/>
                <a:cs typeface="Tahoma"/>
              </a:rPr>
              <a:t>to </a:t>
            </a:r>
            <a:r>
              <a:rPr sz="2400" b="1" spc="-5" dirty="0">
                <a:latin typeface="Tahoma"/>
                <a:cs typeface="Tahoma"/>
              </a:rPr>
              <a:t>change</a:t>
            </a:r>
            <a:r>
              <a:rPr sz="2400" b="1" spc="-45" dirty="0">
                <a:latin typeface="Tahoma"/>
                <a:cs typeface="Tahoma"/>
              </a:rPr>
              <a:t> </a:t>
            </a:r>
            <a:r>
              <a:rPr sz="2400" b="1" dirty="0">
                <a:latin typeface="Tahoma"/>
                <a:cs typeface="Tahoma"/>
              </a:rPr>
              <a:t>that?</a:t>
            </a:r>
            <a:endParaRPr sz="2400" dirty="0">
              <a:latin typeface="Tahoma"/>
              <a:cs typeface="Tahoma"/>
            </a:endParaRPr>
          </a:p>
        </p:txBody>
      </p:sp>
      <p:sp>
        <p:nvSpPr>
          <p:cNvPr id="5" name="object 5"/>
          <p:cNvSpPr txBox="1"/>
          <p:nvPr/>
        </p:nvSpPr>
        <p:spPr>
          <a:xfrm>
            <a:off x="11323066" y="6270752"/>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11</a:t>
            </a:r>
            <a:endParaRPr sz="1200">
              <a:latin typeface="Calibri"/>
              <a:cs typeface="Calibri"/>
            </a:endParaRPr>
          </a:p>
        </p:txBody>
      </p:sp>
      <p:sp>
        <p:nvSpPr>
          <p:cNvPr id="6" name="object 6"/>
          <p:cNvSpPr/>
          <p:nvPr/>
        </p:nvSpPr>
        <p:spPr>
          <a:xfrm>
            <a:off x="3810000" y="2057398"/>
            <a:ext cx="4762500" cy="47625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BADFE2"/>
          </a:solidFill>
        </p:spPr>
        <p:txBody>
          <a:bodyPr wrap="square" lIns="0" tIns="0" rIns="0" bIns="0" rtlCol="0"/>
          <a:lstStyle/>
          <a:p>
            <a:endParaRPr/>
          </a:p>
        </p:txBody>
      </p:sp>
      <p:sp>
        <p:nvSpPr>
          <p:cNvPr id="3" name="object 3"/>
          <p:cNvSpPr txBox="1">
            <a:spLocks noGrp="1"/>
          </p:cNvSpPr>
          <p:nvPr>
            <p:ph type="title"/>
          </p:nvPr>
        </p:nvSpPr>
        <p:spPr>
          <a:xfrm>
            <a:off x="4717541" y="71120"/>
            <a:ext cx="2759710" cy="696595"/>
          </a:xfrm>
          <a:prstGeom prst="rect">
            <a:avLst/>
          </a:prstGeom>
        </p:spPr>
        <p:txBody>
          <a:bodyPr vert="horz" wrap="square" lIns="0" tIns="12700" rIns="0" bIns="0" rtlCol="0">
            <a:spAutoFit/>
          </a:bodyPr>
          <a:lstStyle/>
          <a:p>
            <a:pPr marL="12700">
              <a:lnSpc>
                <a:spcPct val="100000"/>
              </a:lnSpc>
              <a:spcBef>
                <a:spcPts val="100"/>
              </a:spcBef>
            </a:pPr>
            <a:r>
              <a:rPr sz="4400" dirty="0">
                <a:latin typeface="Arial"/>
                <a:cs typeface="Arial"/>
              </a:rPr>
              <a:t>TURNOUT</a:t>
            </a:r>
          </a:p>
        </p:txBody>
      </p:sp>
      <p:sp>
        <p:nvSpPr>
          <p:cNvPr id="4" name="object 4"/>
          <p:cNvSpPr txBox="1"/>
          <p:nvPr/>
        </p:nvSpPr>
        <p:spPr>
          <a:xfrm>
            <a:off x="152400" y="838200"/>
            <a:ext cx="11963400" cy="4353115"/>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lang="en-US" sz="2000" b="1" dirty="0">
                <a:latin typeface="Arial"/>
                <a:cs typeface="Arial"/>
              </a:rPr>
              <a:t>Turnout is highest in presidential general</a:t>
            </a:r>
            <a:r>
              <a:rPr lang="en-US" sz="2000" b="1" spc="-60" dirty="0">
                <a:latin typeface="Arial"/>
                <a:cs typeface="Arial"/>
              </a:rPr>
              <a:t> </a:t>
            </a:r>
            <a:r>
              <a:rPr lang="en-US" sz="2000" b="1" dirty="0">
                <a:latin typeface="Arial"/>
                <a:cs typeface="Arial"/>
              </a:rPr>
              <a:t>elections</a:t>
            </a:r>
            <a:endParaRPr lang="en-US" sz="2000" dirty="0">
              <a:latin typeface="Arial"/>
              <a:cs typeface="Arial"/>
            </a:endParaRPr>
          </a:p>
          <a:p>
            <a:pPr>
              <a:lnSpc>
                <a:spcPct val="100000"/>
              </a:lnSpc>
              <a:spcBef>
                <a:spcPts val="50"/>
              </a:spcBef>
              <a:buFont typeface="Arial"/>
              <a:buChar char="•"/>
            </a:pPr>
            <a:endParaRPr sz="2250" dirty="0">
              <a:latin typeface="Times New Roman"/>
              <a:cs typeface="Times New Roman"/>
            </a:endParaRPr>
          </a:p>
          <a:p>
            <a:pPr marL="355600" indent="-342900">
              <a:lnSpc>
                <a:spcPct val="100000"/>
              </a:lnSpc>
              <a:spcBef>
                <a:spcPts val="5"/>
              </a:spcBef>
              <a:buFont typeface="Arial"/>
              <a:buChar char="•"/>
              <a:tabLst>
                <a:tab pos="354965" algn="l"/>
                <a:tab pos="355600" algn="l"/>
              </a:tabLst>
            </a:pPr>
            <a:r>
              <a:rPr sz="2000" b="1" dirty="0">
                <a:latin typeface="Arial"/>
                <a:cs typeface="Arial"/>
              </a:rPr>
              <a:t>Turnout in general elections &gt; turnout in primary</a:t>
            </a:r>
            <a:r>
              <a:rPr sz="2000" b="1" spc="-170" dirty="0">
                <a:latin typeface="Arial"/>
                <a:cs typeface="Arial"/>
              </a:rPr>
              <a:t> </a:t>
            </a:r>
            <a:r>
              <a:rPr sz="2000" b="1" dirty="0">
                <a:latin typeface="Arial"/>
                <a:cs typeface="Arial"/>
              </a:rPr>
              <a:t>elections</a:t>
            </a:r>
            <a:endParaRPr sz="2000" dirty="0">
              <a:latin typeface="Arial"/>
              <a:cs typeface="Arial"/>
            </a:endParaRPr>
          </a:p>
          <a:p>
            <a:pPr>
              <a:lnSpc>
                <a:spcPct val="100000"/>
              </a:lnSpc>
              <a:spcBef>
                <a:spcPts val="50"/>
              </a:spcBef>
              <a:buFont typeface="Arial"/>
              <a:buChar char="•"/>
            </a:pPr>
            <a:endParaRPr sz="2250" dirty="0">
              <a:latin typeface="Times New Roman"/>
              <a:cs typeface="Times New Roman"/>
            </a:endParaRPr>
          </a:p>
          <a:p>
            <a:pPr marL="355600" indent="-342900">
              <a:lnSpc>
                <a:spcPct val="100000"/>
              </a:lnSpc>
              <a:buFont typeface="Arial"/>
              <a:buChar char="•"/>
              <a:tabLst>
                <a:tab pos="354965" algn="l"/>
                <a:tab pos="355600" algn="l"/>
              </a:tabLst>
            </a:pPr>
            <a:r>
              <a:rPr sz="2000" b="1" dirty="0">
                <a:latin typeface="Arial"/>
                <a:cs typeface="Arial"/>
              </a:rPr>
              <a:t>Turnout in presidential general elections &gt; turnout in midterm general</a:t>
            </a:r>
            <a:r>
              <a:rPr sz="2000" b="1" spc="-229" dirty="0">
                <a:latin typeface="Arial"/>
                <a:cs typeface="Arial"/>
              </a:rPr>
              <a:t> </a:t>
            </a:r>
            <a:r>
              <a:rPr sz="2000" b="1" dirty="0">
                <a:latin typeface="Arial"/>
                <a:cs typeface="Arial"/>
              </a:rPr>
              <a:t>elections</a:t>
            </a:r>
            <a:endParaRPr sz="2000" dirty="0">
              <a:latin typeface="Arial"/>
              <a:cs typeface="Arial"/>
            </a:endParaRPr>
          </a:p>
          <a:p>
            <a:pPr>
              <a:lnSpc>
                <a:spcPct val="100000"/>
              </a:lnSpc>
              <a:spcBef>
                <a:spcPts val="25"/>
              </a:spcBef>
              <a:buFont typeface="Arial"/>
              <a:buChar char="•"/>
            </a:pPr>
            <a:endParaRPr sz="2900" dirty="0">
              <a:latin typeface="Times New Roman"/>
              <a:cs typeface="Times New Roman"/>
            </a:endParaRPr>
          </a:p>
          <a:p>
            <a:pPr marL="355600" indent="-342900">
              <a:lnSpc>
                <a:spcPct val="100000"/>
              </a:lnSpc>
              <a:spcBef>
                <a:spcPts val="5"/>
              </a:spcBef>
              <a:buFont typeface="Arial"/>
              <a:buChar char="•"/>
              <a:tabLst>
                <a:tab pos="354965" algn="l"/>
                <a:tab pos="355600" algn="l"/>
              </a:tabLst>
            </a:pPr>
            <a:r>
              <a:rPr sz="2000" b="1" dirty="0">
                <a:latin typeface="Arial"/>
                <a:cs typeface="Arial"/>
              </a:rPr>
              <a:t>Turnout in presidential primary elections &gt; turnout in midterm primary</a:t>
            </a:r>
            <a:r>
              <a:rPr sz="2000" b="1" spc="-245" dirty="0">
                <a:latin typeface="Arial"/>
                <a:cs typeface="Arial"/>
              </a:rPr>
              <a:t> </a:t>
            </a:r>
            <a:r>
              <a:rPr sz="2000" b="1" dirty="0">
                <a:latin typeface="Arial"/>
                <a:cs typeface="Arial"/>
              </a:rPr>
              <a:t>elections</a:t>
            </a:r>
            <a:endParaRPr sz="2000" dirty="0">
              <a:latin typeface="Arial"/>
              <a:cs typeface="Arial"/>
            </a:endParaRPr>
          </a:p>
          <a:p>
            <a:pPr>
              <a:lnSpc>
                <a:spcPct val="100000"/>
              </a:lnSpc>
              <a:spcBef>
                <a:spcPts val="50"/>
              </a:spcBef>
              <a:buFont typeface="Arial"/>
              <a:buChar char="•"/>
            </a:pPr>
            <a:endParaRPr sz="2250" dirty="0">
              <a:latin typeface="Times New Roman"/>
              <a:cs typeface="Times New Roman"/>
            </a:endParaRPr>
          </a:p>
          <a:p>
            <a:pPr marL="355600" indent="-342900">
              <a:lnSpc>
                <a:spcPct val="100000"/>
              </a:lnSpc>
              <a:buFont typeface="Arial"/>
              <a:buChar char="•"/>
              <a:tabLst>
                <a:tab pos="354965" algn="l"/>
                <a:tab pos="355600" algn="l"/>
              </a:tabLst>
            </a:pPr>
            <a:r>
              <a:rPr sz="2000" b="1" dirty="0">
                <a:latin typeface="Arial"/>
                <a:cs typeface="Arial"/>
              </a:rPr>
              <a:t>Turnout in elections in </a:t>
            </a:r>
            <a:r>
              <a:rPr sz="2000" b="1" spc="5" dirty="0">
                <a:latin typeface="Arial"/>
                <a:cs typeface="Arial"/>
              </a:rPr>
              <a:t>which </a:t>
            </a:r>
            <a:r>
              <a:rPr sz="2000" b="1" dirty="0">
                <a:latin typeface="Arial"/>
                <a:cs typeface="Arial"/>
              </a:rPr>
              <a:t>candidates for federal office are on the ballot &gt; turnout in</a:t>
            </a:r>
            <a:r>
              <a:rPr sz="2000" b="1" spc="-330" dirty="0">
                <a:latin typeface="Arial"/>
                <a:cs typeface="Arial"/>
              </a:rPr>
              <a:t> </a:t>
            </a:r>
            <a:r>
              <a:rPr sz="2000" b="1" dirty="0">
                <a:latin typeface="Arial"/>
                <a:cs typeface="Arial"/>
              </a:rPr>
              <a:t>state</a:t>
            </a:r>
            <a:endParaRPr sz="2000" dirty="0">
              <a:latin typeface="Arial"/>
              <a:cs typeface="Arial"/>
            </a:endParaRPr>
          </a:p>
          <a:p>
            <a:pPr marL="355600">
              <a:lnSpc>
                <a:spcPct val="100000"/>
              </a:lnSpc>
            </a:pPr>
            <a:r>
              <a:rPr sz="2000" b="1" dirty="0">
                <a:latin typeface="Arial"/>
                <a:cs typeface="Arial"/>
              </a:rPr>
              <a:t>elections in </a:t>
            </a:r>
            <a:r>
              <a:rPr sz="2000" b="1" spc="-5" dirty="0">
                <a:latin typeface="Arial"/>
                <a:cs typeface="Arial"/>
              </a:rPr>
              <a:t>years </a:t>
            </a:r>
            <a:r>
              <a:rPr sz="2000" b="1" spc="10" dirty="0">
                <a:latin typeface="Arial"/>
                <a:cs typeface="Arial"/>
              </a:rPr>
              <a:t>when </a:t>
            </a:r>
            <a:r>
              <a:rPr sz="2000" b="1" dirty="0">
                <a:latin typeface="Arial"/>
                <a:cs typeface="Arial"/>
              </a:rPr>
              <a:t>there are no federal</a:t>
            </a:r>
            <a:r>
              <a:rPr sz="2000" b="1" spc="-215" dirty="0">
                <a:latin typeface="Arial"/>
                <a:cs typeface="Arial"/>
              </a:rPr>
              <a:t> </a:t>
            </a:r>
            <a:r>
              <a:rPr sz="2000" b="1" dirty="0">
                <a:latin typeface="Arial"/>
                <a:cs typeface="Arial"/>
              </a:rPr>
              <a:t>contests</a:t>
            </a:r>
            <a:endParaRPr sz="2000" dirty="0">
              <a:latin typeface="Arial"/>
              <a:cs typeface="Arial"/>
            </a:endParaRPr>
          </a:p>
          <a:p>
            <a:pPr>
              <a:lnSpc>
                <a:spcPct val="100000"/>
              </a:lnSpc>
            </a:pPr>
            <a:endParaRPr sz="2300" dirty="0">
              <a:latin typeface="Times New Roman"/>
              <a:cs typeface="Times New Roman"/>
            </a:endParaRPr>
          </a:p>
          <a:p>
            <a:pPr marL="355600" marR="35560" indent="-342900">
              <a:lnSpc>
                <a:spcPct val="100000"/>
              </a:lnSpc>
              <a:buFont typeface="Arial"/>
              <a:buChar char="•"/>
              <a:tabLst>
                <a:tab pos="354965" algn="l"/>
                <a:tab pos="355600" algn="l"/>
              </a:tabLst>
            </a:pPr>
            <a:r>
              <a:rPr sz="2000" b="1" dirty="0">
                <a:latin typeface="Arial"/>
                <a:cs typeface="Arial"/>
              </a:rPr>
              <a:t>Local elections </a:t>
            </a:r>
            <a:r>
              <a:rPr sz="2000" b="1" spc="-5" dirty="0">
                <a:latin typeface="Arial"/>
                <a:cs typeface="Arial"/>
              </a:rPr>
              <a:t>have </a:t>
            </a:r>
            <a:r>
              <a:rPr sz="2000" b="1" dirty="0">
                <a:latin typeface="Arial"/>
                <a:cs typeface="Arial"/>
              </a:rPr>
              <a:t>lower turnout than state elections, and </a:t>
            </a:r>
            <a:r>
              <a:rPr sz="2000" b="1" spc="-5" dirty="0">
                <a:latin typeface="Arial"/>
                <a:cs typeface="Arial"/>
              </a:rPr>
              <a:t>local </a:t>
            </a:r>
            <a:r>
              <a:rPr sz="2000" b="1" dirty="0">
                <a:latin typeface="Arial"/>
                <a:cs typeface="Arial"/>
              </a:rPr>
              <a:t>primaries </a:t>
            </a:r>
            <a:r>
              <a:rPr sz="2000" b="1" spc="-5" dirty="0">
                <a:latin typeface="Arial"/>
                <a:cs typeface="Arial"/>
              </a:rPr>
              <a:t>have even</a:t>
            </a:r>
            <a:r>
              <a:rPr sz="2000" b="1" spc="-170" dirty="0">
                <a:latin typeface="Arial"/>
                <a:cs typeface="Arial"/>
              </a:rPr>
              <a:t> </a:t>
            </a:r>
            <a:r>
              <a:rPr sz="2000" b="1" dirty="0">
                <a:latin typeface="Arial"/>
                <a:cs typeface="Arial"/>
              </a:rPr>
              <a:t>lower  rates of</a:t>
            </a:r>
            <a:r>
              <a:rPr sz="2000" b="1" spc="-45" dirty="0">
                <a:latin typeface="Arial"/>
                <a:cs typeface="Arial"/>
              </a:rPr>
              <a:t> </a:t>
            </a:r>
            <a:r>
              <a:rPr sz="2000" b="1" dirty="0">
                <a:latin typeface="Arial"/>
                <a:cs typeface="Arial"/>
              </a:rPr>
              <a:t>participation</a:t>
            </a:r>
            <a:endParaRPr sz="2000" dirty="0">
              <a:latin typeface="Arial"/>
              <a:cs typeface="Arial"/>
            </a:endParaRPr>
          </a:p>
        </p:txBody>
      </p:sp>
      <p:sp>
        <p:nvSpPr>
          <p:cNvPr id="5" name="object 5"/>
          <p:cNvSpPr txBox="1"/>
          <p:nvPr/>
        </p:nvSpPr>
        <p:spPr>
          <a:xfrm>
            <a:off x="11265154" y="6275323"/>
            <a:ext cx="238760" cy="254000"/>
          </a:xfrm>
          <a:prstGeom prst="rect">
            <a:avLst/>
          </a:prstGeom>
        </p:spPr>
        <p:txBody>
          <a:bodyPr vert="horz" wrap="square" lIns="0" tIns="12700" rIns="0" bIns="0" rtlCol="0">
            <a:spAutoFit/>
          </a:bodyPr>
          <a:lstStyle/>
          <a:p>
            <a:pPr marL="12700">
              <a:lnSpc>
                <a:spcPct val="100000"/>
              </a:lnSpc>
              <a:spcBef>
                <a:spcPts val="100"/>
              </a:spcBef>
            </a:pPr>
            <a:r>
              <a:rPr sz="1500" dirty="0">
                <a:latin typeface="Arial"/>
                <a:cs typeface="Arial"/>
              </a:rPr>
              <a:t>12</a:t>
            </a:r>
            <a:endParaRPr sz="15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03953" y="212851"/>
            <a:ext cx="3784600" cy="696595"/>
          </a:xfrm>
          <a:prstGeom prst="rect">
            <a:avLst/>
          </a:prstGeom>
        </p:spPr>
        <p:txBody>
          <a:bodyPr vert="horz" wrap="square" lIns="0" tIns="12700" rIns="0" bIns="0" rtlCol="0">
            <a:spAutoFit/>
          </a:bodyPr>
          <a:lstStyle/>
          <a:p>
            <a:pPr marL="12700">
              <a:lnSpc>
                <a:spcPct val="100000"/>
              </a:lnSpc>
              <a:spcBef>
                <a:spcPts val="100"/>
              </a:spcBef>
            </a:pPr>
            <a:r>
              <a:rPr sz="4400" dirty="0">
                <a:latin typeface="Arial"/>
                <a:cs typeface="Arial"/>
              </a:rPr>
              <a:t>WHO</a:t>
            </a:r>
            <a:r>
              <a:rPr sz="4400" spc="-85" dirty="0">
                <a:latin typeface="Arial"/>
                <a:cs typeface="Arial"/>
              </a:rPr>
              <a:t> </a:t>
            </a:r>
            <a:r>
              <a:rPr sz="4400" dirty="0">
                <a:latin typeface="Arial"/>
                <a:cs typeface="Arial"/>
              </a:rPr>
              <a:t>VOTES?</a:t>
            </a:r>
          </a:p>
        </p:txBody>
      </p:sp>
      <p:sp>
        <p:nvSpPr>
          <p:cNvPr id="3" name="object 3"/>
          <p:cNvSpPr txBox="1"/>
          <p:nvPr/>
        </p:nvSpPr>
        <p:spPr>
          <a:xfrm>
            <a:off x="78739" y="934696"/>
            <a:ext cx="5709285" cy="4823756"/>
          </a:xfrm>
          <a:prstGeom prst="rect">
            <a:avLst/>
          </a:prstGeom>
        </p:spPr>
        <p:txBody>
          <a:bodyPr vert="horz" wrap="square" lIns="0" tIns="75565" rIns="0" bIns="0" rtlCol="0">
            <a:spAutoFit/>
          </a:bodyPr>
          <a:lstStyle/>
          <a:p>
            <a:pPr marL="355600" indent="-342900">
              <a:lnSpc>
                <a:spcPct val="100000"/>
              </a:lnSpc>
              <a:spcBef>
                <a:spcPts val="595"/>
              </a:spcBef>
              <a:buFont typeface="Arial"/>
              <a:buChar char="•"/>
              <a:tabLst>
                <a:tab pos="354965" algn="l"/>
                <a:tab pos="355600" algn="l"/>
              </a:tabLst>
            </a:pPr>
            <a:r>
              <a:rPr sz="2000" b="1" i="1" dirty="0">
                <a:latin typeface="Arial"/>
                <a:cs typeface="Arial"/>
              </a:rPr>
              <a:t>Educational</a:t>
            </a:r>
            <a:r>
              <a:rPr sz="2000" b="1" i="1" spc="-30" dirty="0">
                <a:latin typeface="Arial"/>
                <a:cs typeface="Arial"/>
              </a:rPr>
              <a:t> </a:t>
            </a:r>
            <a:r>
              <a:rPr sz="2000" b="1" i="1" dirty="0">
                <a:latin typeface="Arial"/>
                <a:cs typeface="Arial"/>
              </a:rPr>
              <a:t>level</a:t>
            </a:r>
            <a:endParaRPr sz="2000" dirty="0">
              <a:latin typeface="Arial"/>
              <a:cs typeface="Arial"/>
            </a:endParaRPr>
          </a:p>
          <a:p>
            <a:pPr marL="756285" marR="5080" lvl="1" indent="-287020">
              <a:lnSpc>
                <a:spcPct val="100000"/>
              </a:lnSpc>
              <a:spcBef>
                <a:spcPts val="465"/>
              </a:spcBef>
              <a:buFont typeface="Arial"/>
              <a:buChar char="–"/>
              <a:tabLst>
                <a:tab pos="756285" algn="l"/>
                <a:tab pos="756920" algn="l"/>
              </a:tabLst>
            </a:pPr>
            <a:r>
              <a:rPr sz="1900" b="1" spc="-5" dirty="0">
                <a:latin typeface="Arial"/>
                <a:cs typeface="Arial"/>
              </a:rPr>
              <a:t>High </a:t>
            </a:r>
            <a:r>
              <a:rPr sz="1900" b="1" spc="-10" dirty="0">
                <a:latin typeface="Arial"/>
                <a:cs typeface="Arial"/>
              </a:rPr>
              <a:t>levels </a:t>
            </a:r>
            <a:r>
              <a:rPr sz="1900" b="1" spc="-5" dirty="0">
                <a:latin typeface="Arial"/>
                <a:cs typeface="Arial"/>
              </a:rPr>
              <a:t>of educational achievement are  more likely to </a:t>
            </a:r>
            <a:r>
              <a:rPr sz="1900" b="1" spc="-15" dirty="0">
                <a:latin typeface="Arial"/>
                <a:cs typeface="Arial"/>
              </a:rPr>
              <a:t>vote </a:t>
            </a:r>
            <a:r>
              <a:rPr sz="1900" b="1" spc="-5" dirty="0">
                <a:latin typeface="Arial"/>
                <a:cs typeface="Arial"/>
              </a:rPr>
              <a:t>than those </a:t>
            </a:r>
            <a:r>
              <a:rPr sz="1900" b="1" spc="5" dirty="0">
                <a:latin typeface="Arial"/>
                <a:cs typeface="Arial"/>
              </a:rPr>
              <a:t>with </a:t>
            </a:r>
            <a:r>
              <a:rPr sz="1900" b="1" spc="-5" dirty="0">
                <a:latin typeface="Arial"/>
                <a:cs typeface="Arial"/>
              </a:rPr>
              <a:t>low  </a:t>
            </a:r>
            <a:r>
              <a:rPr sz="1900" b="1" spc="-10" dirty="0">
                <a:latin typeface="Arial"/>
                <a:cs typeface="Arial"/>
              </a:rPr>
              <a:t>levels</a:t>
            </a:r>
            <a:r>
              <a:rPr lang="en-US" sz="1900" b="1" spc="-10" dirty="0">
                <a:latin typeface="Arial"/>
                <a:cs typeface="Arial"/>
              </a:rPr>
              <a:t>.  </a:t>
            </a:r>
            <a:r>
              <a:rPr lang="en-US" sz="1900" b="1" i="1" spc="-10" dirty="0">
                <a:solidFill>
                  <a:srgbClr val="FF0000"/>
                </a:solidFill>
                <a:latin typeface="Arial"/>
                <a:cs typeface="Arial"/>
              </a:rPr>
              <a:t>Why?</a:t>
            </a:r>
            <a:endParaRPr sz="1900" i="1" dirty="0">
              <a:solidFill>
                <a:srgbClr val="FF0000"/>
              </a:solidFill>
              <a:latin typeface="Arial"/>
              <a:cs typeface="Arial"/>
            </a:endParaRPr>
          </a:p>
          <a:p>
            <a:pPr marL="756285" lvl="1" indent="-287020">
              <a:lnSpc>
                <a:spcPct val="100000"/>
              </a:lnSpc>
              <a:spcBef>
                <a:spcPts val="455"/>
              </a:spcBef>
              <a:buFont typeface="Arial"/>
              <a:buChar char="–"/>
              <a:tabLst>
                <a:tab pos="756285" algn="l"/>
                <a:tab pos="756920" algn="l"/>
              </a:tabLst>
            </a:pPr>
            <a:r>
              <a:rPr sz="1900" b="1" spc="-5" dirty="0">
                <a:latin typeface="Arial"/>
                <a:cs typeface="Arial"/>
              </a:rPr>
              <a:t>Greatest predictor of </a:t>
            </a:r>
            <a:r>
              <a:rPr sz="1900" b="1" spc="-10" dirty="0">
                <a:latin typeface="Arial"/>
                <a:cs typeface="Arial"/>
              </a:rPr>
              <a:t>voting </a:t>
            </a:r>
            <a:r>
              <a:rPr sz="1900" b="1" dirty="0">
                <a:latin typeface="Arial"/>
                <a:cs typeface="Arial"/>
              </a:rPr>
              <a:t>that</a:t>
            </a:r>
            <a:r>
              <a:rPr sz="1900" b="1" spc="114" dirty="0">
                <a:latin typeface="Arial"/>
                <a:cs typeface="Arial"/>
              </a:rPr>
              <a:t> </a:t>
            </a:r>
            <a:r>
              <a:rPr sz="1900" b="1" dirty="0">
                <a:latin typeface="Arial"/>
                <a:cs typeface="Arial"/>
              </a:rPr>
              <a:t>cuts</a:t>
            </a:r>
            <a:endParaRPr sz="1900" dirty="0">
              <a:latin typeface="Arial"/>
              <a:cs typeface="Arial"/>
            </a:endParaRPr>
          </a:p>
          <a:p>
            <a:pPr marL="756285">
              <a:lnSpc>
                <a:spcPct val="100000"/>
              </a:lnSpc>
            </a:pPr>
            <a:r>
              <a:rPr sz="1900" b="1" spc="-5" dirty="0">
                <a:latin typeface="Arial"/>
                <a:cs typeface="Arial"/>
              </a:rPr>
              <a:t>across other</a:t>
            </a:r>
            <a:r>
              <a:rPr sz="1900" b="1" spc="25" dirty="0">
                <a:latin typeface="Arial"/>
                <a:cs typeface="Arial"/>
              </a:rPr>
              <a:t> </a:t>
            </a:r>
            <a:r>
              <a:rPr sz="1900" b="1" spc="-5" dirty="0">
                <a:latin typeface="Arial"/>
                <a:cs typeface="Arial"/>
              </a:rPr>
              <a:t>factors</a:t>
            </a:r>
            <a:endParaRPr sz="1900" dirty="0">
              <a:latin typeface="Arial"/>
              <a:cs typeface="Arial"/>
            </a:endParaRPr>
          </a:p>
          <a:p>
            <a:pPr>
              <a:lnSpc>
                <a:spcPct val="100000"/>
              </a:lnSpc>
              <a:spcBef>
                <a:spcPts val="50"/>
              </a:spcBef>
            </a:pPr>
            <a:endParaRPr sz="2750" dirty="0">
              <a:latin typeface="Times New Roman"/>
              <a:cs typeface="Times New Roman"/>
            </a:endParaRPr>
          </a:p>
          <a:p>
            <a:pPr marL="355600" indent="-342900">
              <a:lnSpc>
                <a:spcPct val="100000"/>
              </a:lnSpc>
              <a:buFont typeface="Arial"/>
              <a:buChar char="•"/>
              <a:tabLst>
                <a:tab pos="354965" algn="l"/>
                <a:tab pos="355600" algn="l"/>
              </a:tabLst>
            </a:pPr>
            <a:r>
              <a:rPr sz="2000" b="1" i="1" dirty="0">
                <a:latin typeface="Arial"/>
                <a:cs typeface="Arial"/>
              </a:rPr>
              <a:t>Race</a:t>
            </a:r>
            <a:endParaRPr sz="2000" dirty="0">
              <a:latin typeface="Arial"/>
              <a:cs typeface="Arial"/>
            </a:endParaRPr>
          </a:p>
          <a:p>
            <a:pPr marL="756285" lvl="1" indent="-287020">
              <a:lnSpc>
                <a:spcPct val="100000"/>
              </a:lnSpc>
              <a:spcBef>
                <a:spcPts val="465"/>
              </a:spcBef>
              <a:buFont typeface="Arial"/>
              <a:buChar char="–"/>
              <a:tabLst>
                <a:tab pos="756285" algn="l"/>
                <a:tab pos="756920" algn="l"/>
              </a:tabLst>
            </a:pPr>
            <a:r>
              <a:rPr sz="1900" b="1" spc="-5" dirty="0">
                <a:latin typeface="Arial"/>
                <a:cs typeface="Arial"/>
              </a:rPr>
              <a:t>Whites </a:t>
            </a:r>
            <a:r>
              <a:rPr sz="1900" b="1" spc="-15" dirty="0">
                <a:latin typeface="Arial"/>
                <a:cs typeface="Arial"/>
              </a:rPr>
              <a:t>vote </a:t>
            </a:r>
            <a:r>
              <a:rPr sz="1900" b="1" spc="-5" dirty="0">
                <a:latin typeface="Arial"/>
                <a:cs typeface="Arial"/>
              </a:rPr>
              <a:t>at a higher rate than</a:t>
            </a:r>
            <a:r>
              <a:rPr sz="1900" b="1" spc="110" dirty="0">
                <a:latin typeface="Arial"/>
                <a:cs typeface="Arial"/>
              </a:rPr>
              <a:t> </a:t>
            </a:r>
            <a:r>
              <a:rPr sz="1900" b="1" spc="-5" dirty="0">
                <a:latin typeface="Arial"/>
                <a:cs typeface="Arial"/>
              </a:rPr>
              <a:t>Blacks</a:t>
            </a:r>
            <a:endParaRPr sz="1900" dirty="0">
              <a:latin typeface="Arial"/>
              <a:cs typeface="Arial"/>
            </a:endParaRPr>
          </a:p>
          <a:p>
            <a:pPr marL="756285" lvl="1" indent="-287020">
              <a:lnSpc>
                <a:spcPct val="100000"/>
              </a:lnSpc>
              <a:spcBef>
                <a:spcPts val="455"/>
              </a:spcBef>
              <a:buFont typeface="Arial"/>
              <a:buChar char="–"/>
              <a:tabLst>
                <a:tab pos="756285" algn="l"/>
                <a:tab pos="756920" algn="l"/>
              </a:tabLst>
            </a:pPr>
            <a:r>
              <a:rPr sz="1900" b="1" spc="-5" dirty="0">
                <a:latin typeface="Arial"/>
                <a:cs typeface="Arial"/>
              </a:rPr>
              <a:t>Blacks </a:t>
            </a:r>
            <a:r>
              <a:rPr sz="1900" b="1" spc="-15" dirty="0">
                <a:latin typeface="Arial"/>
                <a:cs typeface="Arial"/>
              </a:rPr>
              <a:t>vote </a:t>
            </a:r>
            <a:r>
              <a:rPr sz="1900" b="1" spc="-5" dirty="0">
                <a:latin typeface="Arial"/>
                <a:cs typeface="Arial"/>
              </a:rPr>
              <a:t>at a higher rate than</a:t>
            </a:r>
            <a:r>
              <a:rPr sz="1900" b="1" spc="150" dirty="0">
                <a:latin typeface="Arial"/>
                <a:cs typeface="Arial"/>
              </a:rPr>
              <a:t> </a:t>
            </a:r>
            <a:r>
              <a:rPr sz="1900" b="1" spc="-5" dirty="0">
                <a:latin typeface="Arial"/>
                <a:cs typeface="Arial"/>
              </a:rPr>
              <a:t>Hispanics</a:t>
            </a:r>
            <a:endParaRPr sz="1900" dirty="0">
              <a:latin typeface="Arial"/>
              <a:cs typeface="Arial"/>
            </a:endParaRPr>
          </a:p>
          <a:p>
            <a:pPr lvl="1">
              <a:lnSpc>
                <a:spcPct val="100000"/>
              </a:lnSpc>
              <a:spcBef>
                <a:spcPts val="50"/>
              </a:spcBef>
              <a:buFont typeface="Arial"/>
              <a:buChar char="–"/>
            </a:pPr>
            <a:endParaRPr sz="2750" dirty="0">
              <a:latin typeface="Times New Roman"/>
              <a:cs typeface="Times New Roman"/>
            </a:endParaRPr>
          </a:p>
          <a:p>
            <a:pPr marL="355600" indent="-342900">
              <a:lnSpc>
                <a:spcPct val="100000"/>
              </a:lnSpc>
              <a:buFont typeface="Arial"/>
              <a:buChar char="•"/>
              <a:tabLst>
                <a:tab pos="354965" algn="l"/>
                <a:tab pos="355600" algn="l"/>
              </a:tabLst>
            </a:pPr>
            <a:r>
              <a:rPr sz="2000" b="1" i="1" dirty="0">
                <a:latin typeface="Arial"/>
                <a:cs typeface="Arial"/>
              </a:rPr>
              <a:t>Gender</a:t>
            </a:r>
            <a:endParaRPr sz="2000" dirty="0">
              <a:latin typeface="Arial"/>
              <a:cs typeface="Arial"/>
            </a:endParaRPr>
          </a:p>
          <a:p>
            <a:pPr marL="756285" lvl="1" indent="-287020">
              <a:lnSpc>
                <a:spcPct val="100000"/>
              </a:lnSpc>
              <a:spcBef>
                <a:spcPts val="459"/>
              </a:spcBef>
              <a:buFont typeface="Arial"/>
              <a:buChar char="–"/>
              <a:tabLst>
                <a:tab pos="756285" algn="l"/>
                <a:tab pos="756920" algn="l"/>
              </a:tabLst>
            </a:pPr>
            <a:r>
              <a:rPr sz="1900" b="1" spc="-5" dirty="0">
                <a:latin typeface="Arial"/>
                <a:cs typeface="Arial"/>
              </a:rPr>
              <a:t>Women </a:t>
            </a:r>
            <a:r>
              <a:rPr sz="1900" b="1" spc="-10" dirty="0">
                <a:latin typeface="Arial"/>
                <a:cs typeface="Arial"/>
              </a:rPr>
              <a:t>voters </a:t>
            </a:r>
            <a:r>
              <a:rPr sz="1900" b="1" spc="-5" dirty="0">
                <a:latin typeface="Arial"/>
                <a:cs typeface="Arial"/>
              </a:rPr>
              <a:t>exceed that of</a:t>
            </a:r>
            <a:r>
              <a:rPr sz="1900" b="1" spc="105" dirty="0">
                <a:latin typeface="Arial"/>
                <a:cs typeface="Arial"/>
              </a:rPr>
              <a:t> </a:t>
            </a:r>
            <a:r>
              <a:rPr sz="1900" b="1" spc="-5" dirty="0">
                <a:latin typeface="Arial"/>
                <a:cs typeface="Arial"/>
              </a:rPr>
              <a:t>men</a:t>
            </a:r>
            <a:r>
              <a:rPr lang="en-US" sz="1900" b="1" spc="-5" dirty="0">
                <a:latin typeface="Arial"/>
                <a:cs typeface="Arial"/>
              </a:rPr>
              <a:t>.  Strong Democratic voting bloc</a:t>
            </a:r>
            <a:endParaRPr sz="1900" dirty="0">
              <a:latin typeface="Arial"/>
              <a:cs typeface="Arial"/>
            </a:endParaRPr>
          </a:p>
        </p:txBody>
      </p:sp>
      <p:sp>
        <p:nvSpPr>
          <p:cNvPr id="4" name="object 4"/>
          <p:cNvSpPr txBox="1"/>
          <p:nvPr/>
        </p:nvSpPr>
        <p:spPr>
          <a:xfrm>
            <a:off x="11265154" y="6275323"/>
            <a:ext cx="238760" cy="254000"/>
          </a:xfrm>
          <a:prstGeom prst="rect">
            <a:avLst/>
          </a:prstGeom>
        </p:spPr>
        <p:txBody>
          <a:bodyPr vert="horz" wrap="square" lIns="0" tIns="12700" rIns="0" bIns="0" rtlCol="0">
            <a:spAutoFit/>
          </a:bodyPr>
          <a:lstStyle/>
          <a:p>
            <a:pPr marL="12700">
              <a:lnSpc>
                <a:spcPct val="100000"/>
              </a:lnSpc>
              <a:spcBef>
                <a:spcPts val="100"/>
              </a:spcBef>
            </a:pPr>
            <a:r>
              <a:rPr sz="1500" dirty="0">
                <a:latin typeface="Arial"/>
                <a:cs typeface="Arial"/>
              </a:rPr>
              <a:t>13</a:t>
            </a:r>
            <a:endParaRPr sz="1500">
              <a:latin typeface="Arial"/>
              <a:cs typeface="Arial"/>
            </a:endParaRPr>
          </a:p>
        </p:txBody>
      </p:sp>
      <p:sp>
        <p:nvSpPr>
          <p:cNvPr id="5" name="object 5"/>
          <p:cNvSpPr txBox="1"/>
          <p:nvPr/>
        </p:nvSpPr>
        <p:spPr>
          <a:xfrm>
            <a:off x="6099175" y="934696"/>
            <a:ext cx="5954395" cy="3964304"/>
          </a:xfrm>
          <a:prstGeom prst="rect">
            <a:avLst/>
          </a:prstGeom>
        </p:spPr>
        <p:txBody>
          <a:bodyPr vert="horz" wrap="square" lIns="0" tIns="75565" rIns="0" bIns="0" rtlCol="0">
            <a:spAutoFit/>
          </a:bodyPr>
          <a:lstStyle/>
          <a:p>
            <a:pPr marL="355600" indent="-343535">
              <a:lnSpc>
                <a:spcPct val="100000"/>
              </a:lnSpc>
              <a:spcBef>
                <a:spcPts val="595"/>
              </a:spcBef>
              <a:buFont typeface="Arial"/>
              <a:buChar char="•"/>
              <a:tabLst>
                <a:tab pos="355600" algn="l"/>
                <a:tab pos="356235" algn="l"/>
              </a:tabLst>
            </a:pPr>
            <a:r>
              <a:rPr sz="2000" b="1" i="1" dirty="0">
                <a:latin typeface="Arial"/>
                <a:cs typeface="Arial"/>
              </a:rPr>
              <a:t>Income and</a:t>
            </a:r>
            <a:r>
              <a:rPr sz="2000" b="1" i="1" spc="-35" dirty="0">
                <a:latin typeface="Arial"/>
                <a:cs typeface="Arial"/>
              </a:rPr>
              <a:t> </a:t>
            </a:r>
            <a:r>
              <a:rPr sz="2000" b="1" i="1" dirty="0">
                <a:latin typeface="Arial"/>
                <a:cs typeface="Arial"/>
              </a:rPr>
              <a:t>career</a:t>
            </a:r>
            <a:endParaRPr sz="2000" dirty="0">
              <a:latin typeface="Arial"/>
              <a:cs typeface="Arial"/>
            </a:endParaRPr>
          </a:p>
          <a:p>
            <a:pPr marL="756285" marR="5080" lvl="1" indent="-287020">
              <a:lnSpc>
                <a:spcPct val="100000"/>
              </a:lnSpc>
              <a:spcBef>
                <a:spcPts val="465"/>
              </a:spcBef>
              <a:buFont typeface="Arial"/>
              <a:buChar char="–"/>
              <a:tabLst>
                <a:tab pos="756285" algn="l"/>
                <a:tab pos="756920" algn="l"/>
              </a:tabLst>
            </a:pPr>
            <a:r>
              <a:rPr sz="1900" b="1" spc="-5" dirty="0">
                <a:latin typeface="Arial"/>
                <a:cs typeface="Arial"/>
              </a:rPr>
              <a:t>Higher family incomes are more likely to </a:t>
            </a:r>
            <a:r>
              <a:rPr sz="1900" b="1" spc="-15" dirty="0">
                <a:latin typeface="Arial"/>
                <a:cs typeface="Arial"/>
              </a:rPr>
              <a:t>vote  </a:t>
            </a:r>
            <a:r>
              <a:rPr sz="1900" b="1" spc="-5" dirty="0">
                <a:latin typeface="Arial"/>
                <a:cs typeface="Arial"/>
              </a:rPr>
              <a:t>than those </a:t>
            </a:r>
            <a:r>
              <a:rPr sz="1900" b="1" spc="5" dirty="0">
                <a:latin typeface="Arial"/>
                <a:cs typeface="Arial"/>
              </a:rPr>
              <a:t>with </a:t>
            </a:r>
            <a:r>
              <a:rPr sz="1900" b="1" dirty="0">
                <a:latin typeface="Arial"/>
                <a:cs typeface="Arial"/>
              </a:rPr>
              <a:t>lower</a:t>
            </a:r>
            <a:r>
              <a:rPr sz="1900" b="1" spc="-75" dirty="0">
                <a:latin typeface="Arial"/>
                <a:cs typeface="Arial"/>
              </a:rPr>
              <a:t> </a:t>
            </a:r>
            <a:r>
              <a:rPr sz="1900" b="1" spc="-5" dirty="0">
                <a:latin typeface="Arial"/>
                <a:cs typeface="Arial"/>
              </a:rPr>
              <a:t>incomes</a:t>
            </a:r>
            <a:endParaRPr sz="1900" dirty="0">
              <a:latin typeface="Arial"/>
              <a:cs typeface="Arial"/>
            </a:endParaRPr>
          </a:p>
          <a:p>
            <a:pPr marL="756285" lvl="1" indent="-287020">
              <a:lnSpc>
                <a:spcPct val="100000"/>
              </a:lnSpc>
              <a:spcBef>
                <a:spcPts val="455"/>
              </a:spcBef>
              <a:buFont typeface="Arial"/>
              <a:buChar char="–"/>
              <a:tabLst>
                <a:tab pos="756285" algn="l"/>
                <a:tab pos="756920" algn="l"/>
              </a:tabLst>
            </a:pPr>
            <a:r>
              <a:rPr sz="1900" b="1" spc="-5" dirty="0">
                <a:latin typeface="Arial"/>
                <a:cs typeface="Arial"/>
              </a:rPr>
              <a:t>Higher-status careers are more likely to</a:t>
            </a:r>
            <a:r>
              <a:rPr sz="1900" b="1" spc="110" dirty="0">
                <a:latin typeface="Arial"/>
                <a:cs typeface="Arial"/>
              </a:rPr>
              <a:t> </a:t>
            </a:r>
            <a:r>
              <a:rPr sz="1900" b="1" spc="-15" dirty="0">
                <a:latin typeface="Arial"/>
                <a:cs typeface="Arial"/>
              </a:rPr>
              <a:t>vote</a:t>
            </a:r>
            <a:endParaRPr sz="1900" dirty="0">
              <a:latin typeface="Arial"/>
              <a:cs typeface="Arial"/>
            </a:endParaRPr>
          </a:p>
          <a:p>
            <a:pPr marL="756285">
              <a:lnSpc>
                <a:spcPct val="100000"/>
              </a:lnSpc>
            </a:pPr>
            <a:r>
              <a:rPr sz="1900" b="1" dirty="0">
                <a:latin typeface="Arial"/>
                <a:cs typeface="Arial"/>
              </a:rPr>
              <a:t>than those </a:t>
            </a:r>
            <a:r>
              <a:rPr sz="1900" b="1" spc="10" dirty="0">
                <a:latin typeface="Arial"/>
                <a:cs typeface="Arial"/>
              </a:rPr>
              <a:t>with </a:t>
            </a:r>
            <a:r>
              <a:rPr sz="1900" b="1" dirty="0">
                <a:latin typeface="Arial"/>
                <a:cs typeface="Arial"/>
              </a:rPr>
              <a:t>lower-status</a:t>
            </a:r>
            <a:r>
              <a:rPr sz="1900" b="1" spc="-85" dirty="0">
                <a:latin typeface="Arial"/>
                <a:cs typeface="Arial"/>
              </a:rPr>
              <a:t> </a:t>
            </a:r>
            <a:r>
              <a:rPr sz="1900" b="1" dirty="0">
                <a:latin typeface="Arial"/>
                <a:cs typeface="Arial"/>
              </a:rPr>
              <a:t>jobs</a:t>
            </a:r>
            <a:endParaRPr sz="1900" dirty="0">
              <a:latin typeface="Arial"/>
              <a:cs typeface="Arial"/>
            </a:endParaRPr>
          </a:p>
          <a:p>
            <a:pPr>
              <a:lnSpc>
                <a:spcPct val="100000"/>
              </a:lnSpc>
              <a:spcBef>
                <a:spcPts val="20"/>
              </a:spcBef>
            </a:pPr>
            <a:endParaRPr sz="2900" dirty="0">
              <a:latin typeface="Times New Roman"/>
              <a:cs typeface="Times New Roman"/>
            </a:endParaRPr>
          </a:p>
          <a:p>
            <a:pPr marL="355600" indent="-343535">
              <a:lnSpc>
                <a:spcPct val="100000"/>
              </a:lnSpc>
              <a:spcBef>
                <a:spcPts val="5"/>
              </a:spcBef>
              <a:buFont typeface="Arial"/>
              <a:buChar char="•"/>
              <a:tabLst>
                <a:tab pos="355600" algn="l"/>
                <a:tab pos="356235" algn="l"/>
              </a:tabLst>
            </a:pPr>
            <a:r>
              <a:rPr sz="2000" b="1" i="1" dirty="0">
                <a:latin typeface="Arial"/>
                <a:cs typeface="Arial"/>
              </a:rPr>
              <a:t>Age</a:t>
            </a:r>
            <a:endParaRPr sz="2000" dirty="0">
              <a:latin typeface="Arial"/>
              <a:cs typeface="Arial"/>
            </a:endParaRPr>
          </a:p>
          <a:p>
            <a:pPr marL="756285" marR="253365" lvl="1" indent="-287020">
              <a:lnSpc>
                <a:spcPct val="100000"/>
              </a:lnSpc>
              <a:spcBef>
                <a:spcPts val="459"/>
              </a:spcBef>
              <a:buFont typeface="Arial"/>
              <a:buChar char="–"/>
              <a:tabLst>
                <a:tab pos="756285" algn="l"/>
                <a:tab pos="756920" algn="l"/>
              </a:tabLst>
            </a:pPr>
            <a:r>
              <a:rPr sz="1900" b="1" spc="-5" dirty="0">
                <a:latin typeface="Arial"/>
                <a:cs typeface="Arial"/>
              </a:rPr>
              <a:t>Older people, unless </a:t>
            </a:r>
            <a:r>
              <a:rPr sz="1900" b="1" dirty="0">
                <a:latin typeface="Arial"/>
                <a:cs typeface="Arial"/>
              </a:rPr>
              <a:t>they </a:t>
            </a:r>
            <a:r>
              <a:rPr sz="1900" b="1" spc="-5" dirty="0">
                <a:latin typeface="Arial"/>
                <a:cs typeface="Arial"/>
              </a:rPr>
              <a:t>are </a:t>
            </a:r>
            <a:r>
              <a:rPr sz="1900" b="1" spc="-15" dirty="0">
                <a:latin typeface="Arial"/>
                <a:cs typeface="Arial"/>
              </a:rPr>
              <a:t>very </a:t>
            </a:r>
            <a:r>
              <a:rPr sz="1900" b="1" spc="-5" dirty="0">
                <a:latin typeface="Arial"/>
                <a:cs typeface="Arial"/>
              </a:rPr>
              <a:t>old and  perhaps infirm, are more likely to </a:t>
            </a:r>
            <a:r>
              <a:rPr sz="1900" b="1" spc="-10" dirty="0">
                <a:latin typeface="Arial"/>
                <a:cs typeface="Arial"/>
              </a:rPr>
              <a:t>vote </a:t>
            </a:r>
            <a:r>
              <a:rPr sz="1900" b="1" spc="-5" dirty="0">
                <a:latin typeface="Arial"/>
                <a:cs typeface="Arial"/>
              </a:rPr>
              <a:t>than  younger</a:t>
            </a:r>
            <a:r>
              <a:rPr sz="1900" b="1" spc="25" dirty="0">
                <a:latin typeface="Arial"/>
                <a:cs typeface="Arial"/>
              </a:rPr>
              <a:t> </a:t>
            </a:r>
            <a:r>
              <a:rPr sz="1900" b="1" spc="-5" dirty="0">
                <a:latin typeface="Arial"/>
                <a:cs typeface="Arial"/>
              </a:rPr>
              <a:t>people</a:t>
            </a:r>
            <a:endParaRPr sz="1900" dirty="0">
              <a:latin typeface="Arial"/>
              <a:cs typeface="Arial"/>
            </a:endParaRPr>
          </a:p>
          <a:p>
            <a:pPr marL="756285" marR="366395" lvl="1" indent="-287020">
              <a:lnSpc>
                <a:spcPct val="100000"/>
              </a:lnSpc>
              <a:spcBef>
                <a:spcPts val="455"/>
              </a:spcBef>
              <a:buFont typeface="Arial"/>
              <a:buChar char="–"/>
              <a:tabLst>
                <a:tab pos="756285" algn="l"/>
                <a:tab pos="756920" algn="l"/>
              </a:tabLst>
            </a:pPr>
            <a:r>
              <a:rPr sz="1900" b="1" spc="-5" dirty="0">
                <a:latin typeface="Arial"/>
                <a:cs typeface="Arial"/>
              </a:rPr>
              <a:t>Persons 18 to 24 </a:t>
            </a:r>
            <a:r>
              <a:rPr sz="1900" b="1" spc="-10" dirty="0">
                <a:latin typeface="Arial"/>
                <a:cs typeface="Arial"/>
              </a:rPr>
              <a:t>years </a:t>
            </a:r>
            <a:r>
              <a:rPr sz="1900" b="1" spc="-5" dirty="0">
                <a:latin typeface="Arial"/>
                <a:cs typeface="Arial"/>
              </a:rPr>
              <a:t>of age </a:t>
            </a:r>
            <a:r>
              <a:rPr sz="1900" b="1" spc="-10" dirty="0">
                <a:latin typeface="Arial"/>
                <a:cs typeface="Arial"/>
              </a:rPr>
              <a:t>have </a:t>
            </a:r>
            <a:r>
              <a:rPr sz="1900" b="1" spc="-5" dirty="0">
                <a:latin typeface="Arial"/>
                <a:cs typeface="Arial"/>
              </a:rPr>
              <a:t>a poor  </a:t>
            </a:r>
            <a:r>
              <a:rPr sz="1900" b="1" spc="-10" dirty="0">
                <a:latin typeface="Arial"/>
                <a:cs typeface="Arial"/>
              </a:rPr>
              <a:t>voting </a:t>
            </a:r>
            <a:r>
              <a:rPr sz="1900" b="1" spc="-5" dirty="0">
                <a:latin typeface="Arial"/>
                <a:cs typeface="Arial"/>
              </a:rPr>
              <a:t>record; so do persons </a:t>
            </a:r>
            <a:r>
              <a:rPr sz="1900" b="1" spc="-15" dirty="0">
                <a:latin typeface="Arial"/>
                <a:cs typeface="Arial"/>
              </a:rPr>
              <a:t>over</a:t>
            </a:r>
            <a:r>
              <a:rPr sz="1900" b="1" spc="165" dirty="0">
                <a:latin typeface="Arial"/>
                <a:cs typeface="Arial"/>
              </a:rPr>
              <a:t> </a:t>
            </a:r>
            <a:r>
              <a:rPr sz="1900" b="1" spc="-5" dirty="0">
                <a:latin typeface="Arial"/>
                <a:cs typeface="Arial"/>
              </a:rPr>
              <a:t>70</a:t>
            </a:r>
            <a:endParaRPr sz="1900" dirty="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C000">
              <a:alpha val="25881"/>
            </a:srgbClr>
          </a:solidFill>
        </p:spPr>
        <p:txBody>
          <a:bodyPr wrap="square" lIns="0" tIns="0" rIns="0" bIns="0" rtlCol="0"/>
          <a:lstStyle/>
          <a:p>
            <a:endParaRPr/>
          </a:p>
        </p:txBody>
      </p:sp>
      <p:sp>
        <p:nvSpPr>
          <p:cNvPr id="3" name="object 3"/>
          <p:cNvSpPr/>
          <p:nvPr/>
        </p:nvSpPr>
        <p:spPr>
          <a:xfrm>
            <a:off x="6477000" y="5230367"/>
            <a:ext cx="1371600" cy="386080"/>
          </a:xfrm>
          <a:custGeom>
            <a:avLst/>
            <a:gdLst/>
            <a:ahLst/>
            <a:cxnLst/>
            <a:rect l="l" t="t" r="r" b="b"/>
            <a:pathLst>
              <a:path w="1371600" h="386079">
                <a:moveTo>
                  <a:pt x="0" y="385571"/>
                </a:moveTo>
                <a:lnTo>
                  <a:pt x="1371600" y="385571"/>
                </a:lnTo>
                <a:lnTo>
                  <a:pt x="1371600" y="0"/>
                </a:lnTo>
                <a:lnTo>
                  <a:pt x="0" y="0"/>
                </a:lnTo>
                <a:lnTo>
                  <a:pt x="0" y="385571"/>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0" y="78104"/>
            <a:ext cx="12192000" cy="878840"/>
          </a:xfrm>
          <a:prstGeom prst="rect">
            <a:avLst/>
          </a:prstGeom>
        </p:spPr>
        <p:txBody>
          <a:bodyPr vert="horz" wrap="square" lIns="0" tIns="12065" rIns="0" bIns="0" rtlCol="0">
            <a:spAutoFit/>
          </a:bodyPr>
          <a:lstStyle/>
          <a:p>
            <a:pPr algn="ctr">
              <a:lnSpc>
                <a:spcPct val="100000"/>
              </a:lnSpc>
              <a:spcBef>
                <a:spcPts val="95"/>
              </a:spcBef>
            </a:pPr>
            <a:r>
              <a:rPr sz="2800" spc="-45" dirty="0">
                <a:latin typeface="Arial"/>
                <a:cs typeface="Arial"/>
              </a:rPr>
              <a:t>Voter </a:t>
            </a:r>
            <a:r>
              <a:rPr sz="2800" spc="-5" dirty="0">
                <a:latin typeface="Arial"/>
                <a:cs typeface="Arial"/>
              </a:rPr>
              <a:t>turnout in presidential and midterm elections,</a:t>
            </a:r>
            <a:r>
              <a:rPr sz="2800" spc="185" dirty="0">
                <a:latin typeface="Arial"/>
                <a:cs typeface="Arial"/>
              </a:rPr>
              <a:t> </a:t>
            </a:r>
            <a:r>
              <a:rPr sz="2800" spc="5" dirty="0">
                <a:latin typeface="Arial"/>
                <a:cs typeface="Arial"/>
              </a:rPr>
              <a:t>1912–2018</a:t>
            </a:r>
            <a:endParaRPr sz="2800" dirty="0">
              <a:latin typeface="Arial"/>
              <a:cs typeface="Arial"/>
            </a:endParaRPr>
          </a:p>
          <a:p>
            <a:pPr algn="ctr">
              <a:lnSpc>
                <a:spcPct val="100000"/>
              </a:lnSpc>
            </a:pPr>
            <a:r>
              <a:rPr sz="2800" i="1" spc="-5" dirty="0">
                <a:latin typeface="Arial"/>
                <a:cs typeface="Arial"/>
              </a:rPr>
              <a:t>Identify</a:t>
            </a:r>
            <a:r>
              <a:rPr sz="2800" i="1" spc="10" dirty="0">
                <a:latin typeface="Arial"/>
                <a:cs typeface="Arial"/>
              </a:rPr>
              <a:t> </a:t>
            </a:r>
            <a:r>
              <a:rPr sz="2800" i="1" spc="-15" dirty="0">
                <a:latin typeface="Arial"/>
                <a:cs typeface="Arial"/>
              </a:rPr>
              <a:t>Trends</a:t>
            </a:r>
            <a:endParaRPr sz="2800" dirty="0">
              <a:latin typeface="Arial"/>
              <a:cs typeface="Arial"/>
            </a:endParaRPr>
          </a:p>
        </p:txBody>
      </p:sp>
      <p:sp>
        <p:nvSpPr>
          <p:cNvPr id="5" name="object 5"/>
          <p:cNvSpPr/>
          <p:nvPr/>
        </p:nvSpPr>
        <p:spPr>
          <a:xfrm>
            <a:off x="1941576" y="1077467"/>
            <a:ext cx="8305800" cy="578052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C000">
              <a:alpha val="14901"/>
            </a:srgbClr>
          </a:solidFill>
        </p:spPr>
        <p:txBody>
          <a:bodyPr wrap="square" lIns="0" tIns="0" rIns="0" bIns="0" rtlCol="0"/>
          <a:lstStyle/>
          <a:p>
            <a:endParaRPr/>
          </a:p>
        </p:txBody>
      </p:sp>
      <p:sp>
        <p:nvSpPr>
          <p:cNvPr id="3" name="object 3"/>
          <p:cNvSpPr/>
          <p:nvPr/>
        </p:nvSpPr>
        <p:spPr>
          <a:xfrm>
            <a:off x="1295400" y="-1"/>
            <a:ext cx="9372600" cy="5695189"/>
          </a:xfrm>
          <a:custGeom>
            <a:avLst/>
            <a:gdLst/>
            <a:ahLst/>
            <a:cxnLst/>
            <a:rect l="l" t="t" r="r" b="b"/>
            <a:pathLst>
              <a:path w="9144000" h="5219700">
                <a:moveTo>
                  <a:pt x="0" y="5219700"/>
                </a:moveTo>
                <a:lnTo>
                  <a:pt x="9144000" y="5219700"/>
                </a:lnTo>
                <a:lnTo>
                  <a:pt x="9144000" y="0"/>
                </a:lnTo>
                <a:lnTo>
                  <a:pt x="0" y="0"/>
                </a:lnTo>
                <a:lnTo>
                  <a:pt x="0" y="5219700"/>
                </a:lnTo>
                <a:close/>
              </a:path>
            </a:pathLst>
          </a:custGeom>
          <a:solidFill>
            <a:srgbClr val="FFFFFF"/>
          </a:solidFill>
        </p:spPr>
        <p:txBody>
          <a:bodyPr wrap="square" lIns="0" tIns="0" rIns="0" bIns="0" rtlCol="0"/>
          <a:lstStyle/>
          <a:p>
            <a:endParaRPr/>
          </a:p>
        </p:txBody>
      </p:sp>
      <p:sp>
        <p:nvSpPr>
          <p:cNvPr id="4" name="object 4"/>
          <p:cNvSpPr/>
          <p:nvPr/>
        </p:nvSpPr>
        <p:spPr>
          <a:xfrm>
            <a:off x="9921240" y="4142232"/>
            <a:ext cx="607060" cy="0"/>
          </a:xfrm>
          <a:custGeom>
            <a:avLst/>
            <a:gdLst/>
            <a:ahLst/>
            <a:cxnLst/>
            <a:rect l="l" t="t" r="r" b="b"/>
            <a:pathLst>
              <a:path w="607059">
                <a:moveTo>
                  <a:pt x="0" y="0"/>
                </a:moveTo>
                <a:lnTo>
                  <a:pt x="606551" y="0"/>
                </a:lnTo>
              </a:path>
            </a:pathLst>
          </a:custGeom>
          <a:ln w="9144">
            <a:solidFill>
              <a:srgbClr val="D9D9D9"/>
            </a:solidFill>
          </a:ln>
        </p:spPr>
        <p:txBody>
          <a:bodyPr wrap="square" lIns="0" tIns="0" rIns="0" bIns="0" rtlCol="0"/>
          <a:lstStyle/>
          <a:p>
            <a:endParaRPr/>
          </a:p>
        </p:txBody>
      </p:sp>
      <p:sp>
        <p:nvSpPr>
          <p:cNvPr id="5" name="object 5"/>
          <p:cNvSpPr/>
          <p:nvPr/>
        </p:nvSpPr>
        <p:spPr>
          <a:xfrm>
            <a:off x="8962643" y="4142232"/>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6" name="object 6"/>
          <p:cNvSpPr/>
          <p:nvPr/>
        </p:nvSpPr>
        <p:spPr>
          <a:xfrm>
            <a:off x="8004047" y="4142232"/>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7" name="object 7"/>
          <p:cNvSpPr/>
          <p:nvPr/>
        </p:nvSpPr>
        <p:spPr>
          <a:xfrm>
            <a:off x="7046976" y="4142232"/>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8" name="object 8"/>
          <p:cNvSpPr/>
          <p:nvPr/>
        </p:nvSpPr>
        <p:spPr>
          <a:xfrm>
            <a:off x="6088379" y="4142232"/>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9" name="object 9"/>
          <p:cNvSpPr/>
          <p:nvPr/>
        </p:nvSpPr>
        <p:spPr>
          <a:xfrm>
            <a:off x="5131308" y="4142232"/>
            <a:ext cx="789940" cy="0"/>
          </a:xfrm>
          <a:custGeom>
            <a:avLst/>
            <a:gdLst/>
            <a:ahLst/>
            <a:cxnLst/>
            <a:rect l="l" t="t" r="r" b="b"/>
            <a:pathLst>
              <a:path w="789939">
                <a:moveTo>
                  <a:pt x="0" y="0"/>
                </a:moveTo>
                <a:lnTo>
                  <a:pt x="789431" y="0"/>
                </a:lnTo>
              </a:path>
            </a:pathLst>
          </a:custGeom>
          <a:ln w="9144">
            <a:solidFill>
              <a:srgbClr val="D9D9D9"/>
            </a:solidFill>
          </a:ln>
        </p:spPr>
        <p:txBody>
          <a:bodyPr wrap="square" lIns="0" tIns="0" rIns="0" bIns="0" rtlCol="0"/>
          <a:lstStyle/>
          <a:p>
            <a:endParaRPr/>
          </a:p>
        </p:txBody>
      </p:sp>
      <p:sp>
        <p:nvSpPr>
          <p:cNvPr id="10" name="object 10"/>
          <p:cNvSpPr/>
          <p:nvPr/>
        </p:nvSpPr>
        <p:spPr>
          <a:xfrm>
            <a:off x="4172711" y="4142232"/>
            <a:ext cx="791210" cy="0"/>
          </a:xfrm>
          <a:custGeom>
            <a:avLst/>
            <a:gdLst/>
            <a:ahLst/>
            <a:cxnLst/>
            <a:rect l="l" t="t" r="r" b="b"/>
            <a:pathLst>
              <a:path w="791210">
                <a:moveTo>
                  <a:pt x="0" y="0"/>
                </a:moveTo>
                <a:lnTo>
                  <a:pt x="790955" y="0"/>
                </a:lnTo>
              </a:path>
            </a:pathLst>
          </a:custGeom>
          <a:ln w="9144">
            <a:solidFill>
              <a:srgbClr val="D9D9D9"/>
            </a:solidFill>
          </a:ln>
        </p:spPr>
        <p:txBody>
          <a:bodyPr wrap="square" lIns="0" tIns="0" rIns="0" bIns="0" rtlCol="0"/>
          <a:lstStyle/>
          <a:p>
            <a:endParaRPr/>
          </a:p>
        </p:txBody>
      </p:sp>
      <p:sp>
        <p:nvSpPr>
          <p:cNvPr id="11" name="object 11"/>
          <p:cNvSpPr/>
          <p:nvPr/>
        </p:nvSpPr>
        <p:spPr>
          <a:xfrm>
            <a:off x="3214116" y="4142232"/>
            <a:ext cx="791210" cy="0"/>
          </a:xfrm>
          <a:custGeom>
            <a:avLst/>
            <a:gdLst/>
            <a:ahLst/>
            <a:cxnLst/>
            <a:rect l="l" t="t" r="r" b="b"/>
            <a:pathLst>
              <a:path w="791210">
                <a:moveTo>
                  <a:pt x="0" y="0"/>
                </a:moveTo>
                <a:lnTo>
                  <a:pt x="790956" y="0"/>
                </a:lnTo>
              </a:path>
            </a:pathLst>
          </a:custGeom>
          <a:ln w="9144">
            <a:solidFill>
              <a:srgbClr val="D9D9D9"/>
            </a:solidFill>
          </a:ln>
        </p:spPr>
        <p:txBody>
          <a:bodyPr wrap="square" lIns="0" tIns="0" rIns="0" bIns="0" rtlCol="0"/>
          <a:lstStyle/>
          <a:p>
            <a:endParaRPr/>
          </a:p>
        </p:txBody>
      </p:sp>
      <p:sp>
        <p:nvSpPr>
          <p:cNvPr id="12" name="object 12"/>
          <p:cNvSpPr/>
          <p:nvPr/>
        </p:nvSpPr>
        <p:spPr>
          <a:xfrm>
            <a:off x="2257044" y="4142232"/>
            <a:ext cx="791210" cy="0"/>
          </a:xfrm>
          <a:custGeom>
            <a:avLst/>
            <a:gdLst/>
            <a:ahLst/>
            <a:cxnLst/>
            <a:rect l="l" t="t" r="r" b="b"/>
            <a:pathLst>
              <a:path w="791210">
                <a:moveTo>
                  <a:pt x="0" y="0"/>
                </a:moveTo>
                <a:lnTo>
                  <a:pt x="790956" y="0"/>
                </a:lnTo>
              </a:path>
            </a:pathLst>
          </a:custGeom>
          <a:ln w="9144">
            <a:solidFill>
              <a:srgbClr val="D9D9D9"/>
            </a:solidFill>
          </a:ln>
        </p:spPr>
        <p:txBody>
          <a:bodyPr wrap="square" lIns="0" tIns="0" rIns="0" bIns="0" rtlCol="0"/>
          <a:lstStyle/>
          <a:p>
            <a:endParaRPr/>
          </a:p>
        </p:txBody>
      </p:sp>
      <p:sp>
        <p:nvSpPr>
          <p:cNvPr id="13" name="object 13"/>
          <p:cNvSpPr/>
          <p:nvPr/>
        </p:nvSpPr>
        <p:spPr>
          <a:xfrm>
            <a:off x="1906523" y="4142232"/>
            <a:ext cx="182880" cy="0"/>
          </a:xfrm>
          <a:custGeom>
            <a:avLst/>
            <a:gdLst/>
            <a:ahLst/>
            <a:cxnLst/>
            <a:rect l="l" t="t" r="r" b="b"/>
            <a:pathLst>
              <a:path w="182880">
                <a:moveTo>
                  <a:pt x="0" y="0"/>
                </a:moveTo>
                <a:lnTo>
                  <a:pt x="182880" y="0"/>
                </a:lnTo>
              </a:path>
            </a:pathLst>
          </a:custGeom>
          <a:ln w="9144">
            <a:solidFill>
              <a:srgbClr val="D9D9D9"/>
            </a:solidFill>
          </a:ln>
        </p:spPr>
        <p:txBody>
          <a:bodyPr wrap="square" lIns="0" tIns="0" rIns="0" bIns="0" rtlCol="0"/>
          <a:lstStyle/>
          <a:p>
            <a:endParaRPr/>
          </a:p>
        </p:txBody>
      </p:sp>
      <p:sp>
        <p:nvSpPr>
          <p:cNvPr id="14" name="object 14"/>
          <p:cNvSpPr/>
          <p:nvPr/>
        </p:nvSpPr>
        <p:spPr>
          <a:xfrm>
            <a:off x="9921240" y="3569208"/>
            <a:ext cx="607060" cy="0"/>
          </a:xfrm>
          <a:custGeom>
            <a:avLst/>
            <a:gdLst/>
            <a:ahLst/>
            <a:cxnLst/>
            <a:rect l="l" t="t" r="r" b="b"/>
            <a:pathLst>
              <a:path w="607059">
                <a:moveTo>
                  <a:pt x="0" y="0"/>
                </a:moveTo>
                <a:lnTo>
                  <a:pt x="606551" y="0"/>
                </a:lnTo>
              </a:path>
            </a:pathLst>
          </a:custGeom>
          <a:ln w="9144">
            <a:solidFill>
              <a:srgbClr val="D9D9D9"/>
            </a:solidFill>
          </a:ln>
        </p:spPr>
        <p:txBody>
          <a:bodyPr wrap="square" lIns="0" tIns="0" rIns="0" bIns="0" rtlCol="0"/>
          <a:lstStyle/>
          <a:p>
            <a:endParaRPr/>
          </a:p>
        </p:txBody>
      </p:sp>
      <p:sp>
        <p:nvSpPr>
          <p:cNvPr id="15" name="object 15"/>
          <p:cNvSpPr/>
          <p:nvPr/>
        </p:nvSpPr>
        <p:spPr>
          <a:xfrm>
            <a:off x="8962643" y="3569208"/>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16" name="object 16"/>
          <p:cNvSpPr/>
          <p:nvPr/>
        </p:nvSpPr>
        <p:spPr>
          <a:xfrm>
            <a:off x="8004047" y="3569208"/>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17" name="object 17"/>
          <p:cNvSpPr/>
          <p:nvPr/>
        </p:nvSpPr>
        <p:spPr>
          <a:xfrm>
            <a:off x="7046976" y="3569208"/>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18" name="object 18"/>
          <p:cNvSpPr/>
          <p:nvPr/>
        </p:nvSpPr>
        <p:spPr>
          <a:xfrm>
            <a:off x="6088379" y="3569208"/>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19" name="object 19"/>
          <p:cNvSpPr/>
          <p:nvPr/>
        </p:nvSpPr>
        <p:spPr>
          <a:xfrm>
            <a:off x="5131308" y="3569208"/>
            <a:ext cx="789940" cy="0"/>
          </a:xfrm>
          <a:custGeom>
            <a:avLst/>
            <a:gdLst/>
            <a:ahLst/>
            <a:cxnLst/>
            <a:rect l="l" t="t" r="r" b="b"/>
            <a:pathLst>
              <a:path w="789939">
                <a:moveTo>
                  <a:pt x="0" y="0"/>
                </a:moveTo>
                <a:lnTo>
                  <a:pt x="789431" y="0"/>
                </a:lnTo>
              </a:path>
            </a:pathLst>
          </a:custGeom>
          <a:ln w="9144">
            <a:solidFill>
              <a:srgbClr val="D9D9D9"/>
            </a:solidFill>
          </a:ln>
        </p:spPr>
        <p:txBody>
          <a:bodyPr wrap="square" lIns="0" tIns="0" rIns="0" bIns="0" rtlCol="0"/>
          <a:lstStyle/>
          <a:p>
            <a:endParaRPr/>
          </a:p>
        </p:txBody>
      </p:sp>
      <p:sp>
        <p:nvSpPr>
          <p:cNvPr id="20" name="object 20"/>
          <p:cNvSpPr/>
          <p:nvPr/>
        </p:nvSpPr>
        <p:spPr>
          <a:xfrm>
            <a:off x="4172711" y="3569208"/>
            <a:ext cx="791210" cy="0"/>
          </a:xfrm>
          <a:custGeom>
            <a:avLst/>
            <a:gdLst/>
            <a:ahLst/>
            <a:cxnLst/>
            <a:rect l="l" t="t" r="r" b="b"/>
            <a:pathLst>
              <a:path w="791210">
                <a:moveTo>
                  <a:pt x="0" y="0"/>
                </a:moveTo>
                <a:lnTo>
                  <a:pt x="790955" y="0"/>
                </a:lnTo>
              </a:path>
            </a:pathLst>
          </a:custGeom>
          <a:ln w="9144">
            <a:solidFill>
              <a:srgbClr val="D9D9D9"/>
            </a:solidFill>
          </a:ln>
        </p:spPr>
        <p:txBody>
          <a:bodyPr wrap="square" lIns="0" tIns="0" rIns="0" bIns="0" rtlCol="0"/>
          <a:lstStyle/>
          <a:p>
            <a:endParaRPr/>
          </a:p>
        </p:txBody>
      </p:sp>
      <p:sp>
        <p:nvSpPr>
          <p:cNvPr id="21" name="object 21"/>
          <p:cNvSpPr/>
          <p:nvPr/>
        </p:nvSpPr>
        <p:spPr>
          <a:xfrm>
            <a:off x="3214116" y="3569208"/>
            <a:ext cx="791210" cy="0"/>
          </a:xfrm>
          <a:custGeom>
            <a:avLst/>
            <a:gdLst/>
            <a:ahLst/>
            <a:cxnLst/>
            <a:rect l="l" t="t" r="r" b="b"/>
            <a:pathLst>
              <a:path w="791210">
                <a:moveTo>
                  <a:pt x="0" y="0"/>
                </a:moveTo>
                <a:lnTo>
                  <a:pt x="790956" y="0"/>
                </a:lnTo>
              </a:path>
            </a:pathLst>
          </a:custGeom>
          <a:ln w="9144">
            <a:solidFill>
              <a:srgbClr val="D9D9D9"/>
            </a:solidFill>
          </a:ln>
        </p:spPr>
        <p:txBody>
          <a:bodyPr wrap="square" lIns="0" tIns="0" rIns="0" bIns="0" rtlCol="0"/>
          <a:lstStyle/>
          <a:p>
            <a:endParaRPr/>
          </a:p>
        </p:txBody>
      </p:sp>
      <p:sp>
        <p:nvSpPr>
          <p:cNvPr id="22" name="object 22"/>
          <p:cNvSpPr/>
          <p:nvPr/>
        </p:nvSpPr>
        <p:spPr>
          <a:xfrm>
            <a:off x="1906523" y="3569208"/>
            <a:ext cx="1141730" cy="0"/>
          </a:xfrm>
          <a:custGeom>
            <a:avLst/>
            <a:gdLst/>
            <a:ahLst/>
            <a:cxnLst/>
            <a:rect l="l" t="t" r="r" b="b"/>
            <a:pathLst>
              <a:path w="1141730">
                <a:moveTo>
                  <a:pt x="0" y="0"/>
                </a:moveTo>
                <a:lnTo>
                  <a:pt x="1141476" y="0"/>
                </a:lnTo>
              </a:path>
            </a:pathLst>
          </a:custGeom>
          <a:ln w="9144">
            <a:solidFill>
              <a:srgbClr val="D9D9D9"/>
            </a:solidFill>
          </a:ln>
        </p:spPr>
        <p:txBody>
          <a:bodyPr wrap="square" lIns="0" tIns="0" rIns="0" bIns="0" rtlCol="0"/>
          <a:lstStyle/>
          <a:p>
            <a:endParaRPr/>
          </a:p>
        </p:txBody>
      </p:sp>
      <p:sp>
        <p:nvSpPr>
          <p:cNvPr id="23" name="object 23"/>
          <p:cNvSpPr/>
          <p:nvPr/>
        </p:nvSpPr>
        <p:spPr>
          <a:xfrm>
            <a:off x="9921240" y="2996183"/>
            <a:ext cx="607060" cy="0"/>
          </a:xfrm>
          <a:custGeom>
            <a:avLst/>
            <a:gdLst/>
            <a:ahLst/>
            <a:cxnLst/>
            <a:rect l="l" t="t" r="r" b="b"/>
            <a:pathLst>
              <a:path w="607059">
                <a:moveTo>
                  <a:pt x="0" y="0"/>
                </a:moveTo>
                <a:lnTo>
                  <a:pt x="606551" y="0"/>
                </a:lnTo>
              </a:path>
            </a:pathLst>
          </a:custGeom>
          <a:ln w="9144">
            <a:solidFill>
              <a:srgbClr val="D9D9D9"/>
            </a:solidFill>
          </a:ln>
        </p:spPr>
        <p:txBody>
          <a:bodyPr wrap="square" lIns="0" tIns="0" rIns="0" bIns="0" rtlCol="0"/>
          <a:lstStyle/>
          <a:p>
            <a:endParaRPr/>
          </a:p>
        </p:txBody>
      </p:sp>
      <p:sp>
        <p:nvSpPr>
          <p:cNvPr id="24" name="object 24"/>
          <p:cNvSpPr/>
          <p:nvPr/>
        </p:nvSpPr>
        <p:spPr>
          <a:xfrm>
            <a:off x="8962643" y="2996183"/>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25" name="object 25"/>
          <p:cNvSpPr/>
          <p:nvPr/>
        </p:nvSpPr>
        <p:spPr>
          <a:xfrm>
            <a:off x="8004047" y="2996183"/>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26" name="object 26"/>
          <p:cNvSpPr/>
          <p:nvPr/>
        </p:nvSpPr>
        <p:spPr>
          <a:xfrm>
            <a:off x="7046976" y="2996183"/>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27" name="object 27"/>
          <p:cNvSpPr/>
          <p:nvPr/>
        </p:nvSpPr>
        <p:spPr>
          <a:xfrm>
            <a:off x="6088379" y="2996183"/>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28" name="object 28"/>
          <p:cNvSpPr/>
          <p:nvPr/>
        </p:nvSpPr>
        <p:spPr>
          <a:xfrm>
            <a:off x="5131308" y="2996183"/>
            <a:ext cx="789940" cy="0"/>
          </a:xfrm>
          <a:custGeom>
            <a:avLst/>
            <a:gdLst/>
            <a:ahLst/>
            <a:cxnLst/>
            <a:rect l="l" t="t" r="r" b="b"/>
            <a:pathLst>
              <a:path w="789939">
                <a:moveTo>
                  <a:pt x="0" y="0"/>
                </a:moveTo>
                <a:lnTo>
                  <a:pt x="789431" y="0"/>
                </a:lnTo>
              </a:path>
            </a:pathLst>
          </a:custGeom>
          <a:ln w="9144">
            <a:solidFill>
              <a:srgbClr val="D9D9D9"/>
            </a:solidFill>
          </a:ln>
        </p:spPr>
        <p:txBody>
          <a:bodyPr wrap="square" lIns="0" tIns="0" rIns="0" bIns="0" rtlCol="0"/>
          <a:lstStyle/>
          <a:p>
            <a:endParaRPr/>
          </a:p>
        </p:txBody>
      </p:sp>
      <p:sp>
        <p:nvSpPr>
          <p:cNvPr id="29" name="object 29"/>
          <p:cNvSpPr/>
          <p:nvPr/>
        </p:nvSpPr>
        <p:spPr>
          <a:xfrm>
            <a:off x="4172711" y="2996183"/>
            <a:ext cx="791210" cy="0"/>
          </a:xfrm>
          <a:custGeom>
            <a:avLst/>
            <a:gdLst/>
            <a:ahLst/>
            <a:cxnLst/>
            <a:rect l="l" t="t" r="r" b="b"/>
            <a:pathLst>
              <a:path w="791210">
                <a:moveTo>
                  <a:pt x="0" y="0"/>
                </a:moveTo>
                <a:lnTo>
                  <a:pt x="790955" y="0"/>
                </a:lnTo>
              </a:path>
            </a:pathLst>
          </a:custGeom>
          <a:ln w="9144">
            <a:solidFill>
              <a:srgbClr val="D9D9D9"/>
            </a:solidFill>
          </a:ln>
        </p:spPr>
        <p:txBody>
          <a:bodyPr wrap="square" lIns="0" tIns="0" rIns="0" bIns="0" rtlCol="0"/>
          <a:lstStyle/>
          <a:p>
            <a:endParaRPr/>
          </a:p>
        </p:txBody>
      </p:sp>
      <p:sp>
        <p:nvSpPr>
          <p:cNvPr id="30" name="object 30"/>
          <p:cNvSpPr/>
          <p:nvPr/>
        </p:nvSpPr>
        <p:spPr>
          <a:xfrm>
            <a:off x="1906523" y="2996183"/>
            <a:ext cx="2098675" cy="0"/>
          </a:xfrm>
          <a:custGeom>
            <a:avLst/>
            <a:gdLst/>
            <a:ahLst/>
            <a:cxnLst/>
            <a:rect l="l" t="t" r="r" b="b"/>
            <a:pathLst>
              <a:path w="2098675">
                <a:moveTo>
                  <a:pt x="0" y="0"/>
                </a:moveTo>
                <a:lnTo>
                  <a:pt x="2098548" y="0"/>
                </a:lnTo>
              </a:path>
            </a:pathLst>
          </a:custGeom>
          <a:ln w="9144">
            <a:solidFill>
              <a:srgbClr val="D9D9D9"/>
            </a:solidFill>
          </a:ln>
        </p:spPr>
        <p:txBody>
          <a:bodyPr wrap="square" lIns="0" tIns="0" rIns="0" bIns="0" rtlCol="0"/>
          <a:lstStyle/>
          <a:p>
            <a:endParaRPr/>
          </a:p>
        </p:txBody>
      </p:sp>
      <p:sp>
        <p:nvSpPr>
          <p:cNvPr id="31" name="object 31"/>
          <p:cNvSpPr/>
          <p:nvPr/>
        </p:nvSpPr>
        <p:spPr>
          <a:xfrm>
            <a:off x="9921240" y="2423160"/>
            <a:ext cx="607060" cy="0"/>
          </a:xfrm>
          <a:custGeom>
            <a:avLst/>
            <a:gdLst/>
            <a:ahLst/>
            <a:cxnLst/>
            <a:rect l="l" t="t" r="r" b="b"/>
            <a:pathLst>
              <a:path w="607059">
                <a:moveTo>
                  <a:pt x="0" y="0"/>
                </a:moveTo>
                <a:lnTo>
                  <a:pt x="606551" y="0"/>
                </a:lnTo>
              </a:path>
            </a:pathLst>
          </a:custGeom>
          <a:ln w="9144">
            <a:solidFill>
              <a:srgbClr val="D9D9D9"/>
            </a:solidFill>
          </a:ln>
        </p:spPr>
        <p:txBody>
          <a:bodyPr wrap="square" lIns="0" tIns="0" rIns="0" bIns="0" rtlCol="0"/>
          <a:lstStyle/>
          <a:p>
            <a:endParaRPr/>
          </a:p>
        </p:txBody>
      </p:sp>
      <p:sp>
        <p:nvSpPr>
          <p:cNvPr id="32" name="object 32"/>
          <p:cNvSpPr/>
          <p:nvPr/>
        </p:nvSpPr>
        <p:spPr>
          <a:xfrm>
            <a:off x="8962643" y="2423160"/>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33" name="object 33"/>
          <p:cNvSpPr/>
          <p:nvPr/>
        </p:nvSpPr>
        <p:spPr>
          <a:xfrm>
            <a:off x="8004047" y="2423160"/>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34" name="object 34"/>
          <p:cNvSpPr/>
          <p:nvPr/>
        </p:nvSpPr>
        <p:spPr>
          <a:xfrm>
            <a:off x="7046976" y="2423160"/>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35" name="object 35"/>
          <p:cNvSpPr/>
          <p:nvPr/>
        </p:nvSpPr>
        <p:spPr>
          <a:xfrm>
            <a:off x="6088379" y="2423160"/>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36" name="object 36"/>
          <p:cNvSpPr/>
          <p:nvPr/>
        </p:nvSpPr>
        <p:spPr>
          <a:xfrm>
            <a:off x="5131308" y="2423160"/>
            <a:ext cx="789940" cy="0"/>
          </a:xfrm>
          <a:custGeom>
            <a:avLst/>
            <a:gdLst/>
            <a:ahLst/>
            <a:cxnLst/>
            <a:rect l="l" t="t" r="r" b="b"/>
            <a:pathLst>
              <a:path w="789939">
                <a:moveTo>
                  <a:pt x="0" y="0"/>
                </a:moveTo>
                <a:lnTo>
                  <a:pt x="789431" y="0"/>
                </a:lnTo>
              </a:path>
            </a:pathLst>
          </a:custGeom>
          <a:ln w="9144">
            <a:solidFill>
              <a:srgbClr val="D9D9D9"/>
            </a:solidFill>
          </a:ln>
        </p:spPr>
        <p:txBody>
          <a:bodyPr wrap="square" lIns="0" tIns="0" rIns="0" bIns="0" rtlCol="0"/>
          <a:lstStyle/>
          <a:p>
            <a:endParaRPr/>
          </a:p>
        </p:txBody>
      </p:sp>
      <p:sp>
        <p:nvSpPr>
          <p:cNvPr id="37" name="object 37"/>
          <p:cNvSpPr/>
          <p:nvPr/>
        </p:nvSpPr>
        <p:spPr>
          <a:xfrm>
            <a:off x="1906523" y="2423160"/>
            <a:ext cx="3057525" cy="0"/>
          </a:xfrm>
          <a:custGeom>
            <a:avLst/>
            <a:gdLst/>
            <a:ahLst/>
            <a:cxnLst/>
            <a:rect l="l" t="t" r="r" b="b"/>
            <a:pathLst>
              <a:path w="3057525">
                <a:moveTo>
                  <a:pt x="0" y="0"/>
                </a:moveTo>
                <a:lnTo>
                  <a:pt x="3057143" y="0"/>
                </a:lnTo>
              </a:path>
            </a:pathLst>
          </a:custGeom>
          <a:ln w="9144">
            <a:solidFill>
              <a:srgbClr val="D9D9D9"/>
            </a:solidFill>
          </a:ln>
        </p:spPr>
        <p:txBody>
          <a:bodyPr wrap="square" lIns="0" tIns="0" rIns="0" bIns="0" rtlCol="0"/>
          <a:lstStyle/>
          <a:p>
            <a:endParaRPr/>
          </a:p>
        </p:txBody>
      </p:sp>
      <p:sp>
        <p:nvSpPr>
          <p:cNvPr id="38" name="object 38"/>
          <p:cNvSpPr/>
          <p:nvPr/>
        </p:nvSpPr>
        <p:spPr>
          <a:xfrm>
            <a:off x="8962643" y="1850135"/>
            <a:ext cx="1565275" cy="0"/>
          </a:xfrm>
          <a:custGeom>
            <a:avLst/>
            <a:gdLst/>
            <a:ahLst/>
            <a:cxnLst/>
            <a:rect l="l" t="t" r="r" b="b"/>
            <a:pathLst>
              <a:path w="1565275">
                <a:moveTo>
                  <a:pt x="0" y="0"/>
                </a:moveTo>
                <a:lnTo>
                  <a:pt x="1565148" y="0"/>
                </a:lnTo>
              </a:path>
            </a:pathLst>
          </a:custGeom>
          <a:ln w="9144">
            <a:solidFill>
              <a:srgbClr val="D9D9D9"/>
            </a:solidFill>
          </a:ln>
        </p:spPr>
        <p:txBody>
          <a:bodyPr wrap="square" lIns="0" tIns="0" rIns="0" bIns="0" rtlCol="0"/>
          <a:lstStyle/>
          <a:p>
            <a:endParaRPr/>
          </a:p>
        </p:txBody>
      </p:sp>
      <p:sp>
        <p:nvSpPr>
          <p:cNvPr id="39" name="object 39"/>
          <p:cNvSpPr/>
          <p:nvPr/>
        </p:nvSpPr>
        <p:spPr>
          <a:xfrm>
            <a:off x="8004047" y="1850135"/>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40" name="object 40"/>
          <p:cNvSpPr/>
          <p:nvPr/>
        </p:nvSpPr>
        <p:spPr>
          <a:xfrm>
            <a:off x="7046976" y="1850135"/>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41" name="object 41"/>
          <p:cNvSpPr/>
          <p:nvPr/>
        </p:nvSpPr>
        <p:spPr>
          <a:xfrm>
            <a:off x="6088379" y="1850135"/>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42" name="object 42"/>
          <p:cNvSpPr/>
          <p:nvPr/>
        </p:nvSpPr>
        <p:spPr>
          <a:xfrm>
            <a:off x="1906523" y="1850135"/>
            <a:ext cx="4014470" cy="0"/>
          </a:xfrm>
          <a:custGeom>
            <a:avLst/>
            <a:gdLst/>
            <a:ahLst/>
            <a:cxnLst/>
            <a:rect l="l" t="t" r="r" b="b"/>
            <a:pathLst>
              <a:path w="4014470">
                <a:moveTo>
                  <a:pt x="0" y="0"/>
                </a:moveTo>
                <a:lnTo>
                  <a:pt x="4014216" y="0"/>
                </a:lnTo>
              </a:path>
            </a:pathLst>
          </a:custGeom>
          <a:ln w="9144">
            <a:solidFill>
              <a:srgbClr val="D9D9D9"/>
            </a:solidFill>
          </a:ln>
        </p:spPr>
        <p:txBody>
          <a:bodyPr wrap="square" lIns="0" tIns="0" rIns="0" bIns="0" rtlCol="0"/>
          <a:lstStyle/>
          <a:p>
            <a:endParaRPr/>
          </a:p>
        </p:txBody>
      </p:sp>
      <p:sp>
        <p:nvSpPr>
          <p:cNvPr id="43" name="object 43"/>
          <p:cNvSpPr/>
          <p:nvPr/>
        </p:nvSpPr>
        <p:spPr>
          <a:xfrm>
            <a:off x="8962643" y="1277111"/>
            <a:ext cx="1565275" cy="0"/>
          </a:xfrm>
          <a:custGeom>
            <a:avLst/>
            <a:gdLst/>
            <a:ahLst/>
            <a:cxnLst/>
            <a:rect l="l" t="t" r="r" b="b"/>
            <a:pathLst>
              <a:path w="1565275">
                <a:moveTo>
                  <a:pt x="0" y="0"/>
                </a:moveTo>
                <a:lnTo>
                  <a:pt x="1565148" y="0"/>
                </a:lnTo>
              </a:path>
            </a:pathLst>
          </a:custGeom>
          <a:ln w="9144">
            <a:solidFill>
              <a:srgbClr val="D9D9D9"/>
            </a:solidFill>
          </a:ln>
        </p:spPr>
        <p:txBody>
          <a:bodyPr wrap="square" lIns="0" tIns="0" rIns="0" bIns="0" rtlCol="0"/>
          <a:lstStyle/>
          <a:p>
            <a:endParaRPr/>
          </a:p>
        </p:txBody>
      </p:sp>
      <p:sp>
        <p:nvSpPr>
          <p:cNvPr id="44" name="object 44"/>
          <p:cNvSpPr/>
          <p:nvPr/>
        </p:nvSpPr>
        <p:spPr>
          <a:xfrm>
            <a:off x="8004047" y="1277111"/>
            <a:ext cx="791210" cy="0"/>
          </a:xfrm>
          <a:custGeom>
            <a:avLst/>
            <a:gdLst/>
            <a:ahLst/>
            <a:cxnLst/>
            <a:rect l="l" t="t" r="r" b="b"/>
            <a:pathLst>
              <a:path w="791209">
                <a:moveTo>
                  <a:pt x="0" y="0"/>
                </a:moveTo>
                <a:lnTo>
                  <a:pt x="790955" y="0"/>
                </a:lnTo>
              </a:path>
            </a:pathLst>
          </a:custGeom>
          <a:ln w="9144">
            <a:solidFill>
              <a:srgbClr val="D9D9D9"/>
            </a:solidFill>
          </a:ln>
        </p:spPr>
        <p:txBody>
          <a:bodyPr wrap="square" lIns="0" tIns="0" rIns="0" bIns="0" rtlCol="0"/>
          <a:lstStyle/>
          <a:p>
            <a:endParaRPr/>
          </a:p>
        </p:txBody>
      </p:sp>
      <p:sp>
        <p:nvSpPr>
          <p:cNvPr id="45" name="object 45"/>
          <p:cNvSpPr/>
          <p:nvPr/>
        </p:nvSpPr>
        <p:spPr>
          <a:xfrm>
            <a:off x="1906523" y="1277111"/>
            <a:ext cx="5931535" cy="0"/>
          </a:xfrm>
          <a:custGeom>
            <a:avLst/>
            <a:gdLst/>
            <a:ahLst/>
            <a:cxnLst/>
            <a:rect l="l" t="t" r="r" b="b"/>
            <a:pathLst>
              <a:path w="5931534">
                <a:moveTo>
                  <a:pt x="0" y="0"/>
                </a:moveTo>
                <a:lnTo>
                  <a:pt x="5931408" y="0"/>
                </a:lnTo>
              </a:path>
            </a:pathLst>
          </a:custGeom>
          <a:ln w="9144">
            <a:solidFill>
              <a:srgbClr val="D9D9D9"/>
            </a:solidFill>
          </a:ln>
        </p:spPr>
        <p:txBody>
          <a:bodyPr wrap="square" lIns="0" tIns="0" rIns="0" bIns="0" rtlCol="0"/>
          <a:lstStyle/>
          <a:p>
            <a:endParaRPr/>
          </a:p>
        </p:txBody>
      </p:sp>
      <p:sp>
        <p:nvSpPr>
          <p:cNvPr id="46" name="object 46"/>
          <p:cNvSpPr/>
          <p:nvPr/>
        </p:nvSpPr>
        <p:spPr>
          <a:xfrm>
            <a:off x="1906523" y="704087"/>
            <a:ext cx="8621395" cy="0"/>
          </a:xfrm>
          <a:custGeom>
            <a:avLst/>
            <a:gdLst/>
            <a:ahLst/>
            <a:cxnLst/>
            <a:rect l="l" t="t" r="r" b="b"/>
            <a:pathLst>
              <a:path w="8621395">
                <a:moveTo>
                  <a:pt x="0" y="0"/>
                </a:moveTo>
                <a:lnTo>
                  <a:pt x="8621268" y="0"/>
                </a:lnTo>
              </a:path>
            </a:pathLst>
          </a:custGeom>
          <a:ln w="9144">
            <a:solidFill>
              <a:srgbClr val="D9D9D9"/>
            </a:solidFill>
          </a:ln>
        </p:spPr>
        <p:txBody>
          <a:bodyPr wrap="square" lIns="0" tIns="0" rIns="0" bIns="0" rtlCol="0"/>
          <a:lstStyle/>
          <a:p>
            <a:endParaRPr/>
          </a:p>
        </p:txBody>
      </p:sp>
      <p:sp>
        <p:nvSpPr>
          <p:cNvPr id="47" name="object 47"/>
          <p:cNvSpPr/>
          <p:nvPr/>
        </p:nvSpPr>
        <p:spPr>
          <a:xfrm>
            <a:off x="2089404" y="3685032"/>
            <a:ext cx="167640" cy="1030605"/>
          </a:xfrm>
          <a:custGeom>
            <a:avLst/>
            <a:gdLst/>
            <a:ahLst/>
            <a:cxnLst/>
            <a:rect l="l" t="t" r="r" b="b"/>
            <a:pathLst>
              <a:path w="167639" h="1030604">
                <a:moveTo>
                  <a:pt x="167639" y="0"/>
                </a:moveTo>
                <a:lnTo>
                  <a:pt x="0" y="0"/>
                </a:lnTo>
                <a:lnTo>
                  <a:pt x="0" y="1030224"/>
                </a:lnTo>
                <a:lnTo>
                  <a:pt x="167639" y="1030224"/>
                </a:lnTo>
                <a:lnTo>
                  <a:pt x="167639" y="0"/>
                </a:lnTo>
                <a:close/>
              </a:path>
            </a:pathLst>
          </a:custGeom>
          <a:solidFill>
            <a:srgbClr val="BADFE2"/>
          </a:solidFill>
        </p:spPr>
        <p:txBody>
          <a:bodyPr wrap="square" lIns="0" tIns="0" rIns="0" bIns="0" rtlCol="0"/>
          <a:lstStyle/>
          <a:p>
            <a:endParaRPr/>
          </a:p>
        </p:txBody>
      </p:sp>
      <p:sp>
        <p:nvSpPr>
          <p:cNvPr id="48" name="object 48"/>
          <p:cNvSpPr/>
          <p:nvPr/>
        </p:nvSpPr>
        <p:spPr>
          <a:xfrm>
            <a:off x="3048000" y="3340608"/>
            <a:ext cx="166370" cy="1374775"/>
          </a:xfrm>
          <a:custGeom>
            <a:avLst/>
            <a:gdLst/>
            <a:ahLst/>
            <a:cxnLst/>
            <a:rect l="l" t="t" r="r" b="b"/>
            <a:pathLst>
              <a:path w="166369" h="1374775">
                <a:moveTo>
                  <a:pt x="166116" y="0"/>
                </a:moveTo>
                <a:lnTo>
                  <a:pt x="0" y="0"/>
                </a:lnTo>
                <a:lnTo>
                  <a:pt x="0" y="1374647"/>
                </a:lnTo>
                <a:lnTo>
                  <a:pt x="166116" y="1374647"/>
                </a:lnTo>
                <a:lnTo>
                  <a:pt x="166116" y="0"/>
                </a:lnTo>
                <a:close/>
              </a:path>
            </a:pathLst>
          </a:custGeom>
          <a:solidFill>
            <a:srgbClr val="BADFE2"/>
          </a:solidFill>
        </p:spPr>
        <p:txBody>
          <a:bodyPr wrap="square" lIns="0" tIns="0" rIns="0" bIns="0" rtlCol="0"/>
          <a:lstStyle/>
          <a:p>
            <a:endParaRPr/>
          </a:p>
        </p:txBody>
      </p:sp>
      <p:sp>
        <p:nvSpPr>
          <p:cNvPr id="49" name="object 49"/>
          <p:cNvSpPr/>
          <p:nvPr/>
        </p:nvSpPr>
        <p:spPr>
          <a:xfrm>
            <a:off x="4005071" y="2939795"/>
            <a:ext cx="167640" cy="1775460"/>
          </a:xfrm>
          <a:custGeom>
            <a:avLst/>
            <a:gdLst/>
            <a:ahLst/>
            <a:cxnLst/>
            <a:rect l="l" t="t" r="r" b="b"/>
            <a:pathLst>
              <a:path w="167639" h="1775460">
                <a:moveTo>
                  <a:pt x="167639" y="0"/>
                </a:moveTo>
                <a:lnTo>
                  <a:pt x="0" y="0"/>
                </a:lnTo>
                <a:lnTo>
                  <a:pt x="0" y="1775459"/>
                </a:lnTo>
                <a:lnTo>
                  <a:pt x="167639" y="1775459"/>
                </a:lnTo>
                <a:lnTo>
                  <a:pt x="167639" y="0"/>
                </a:lnTo>
                <a:close/>
              </a:path>
            </a:pathLst>
          </a:custGeom>
          <a:solidFill>
            <a:srgbClr val="BADFE2"/>
          </a:solidFill>
        </p:spPr>
        <p:txBody>
          <a:bodyPr wrap="square" lIns="0" tIns="0" rIns="0" bIns="0" rtlCol="0"/>
          <a:lstStyle/>
          <a:p>
            <a:endParaRPr/>
          </a:p>
        </p:txBody>
      </p:sp>
      <p:sp>
        <p:nvSpPr>
          <p:cNvPr id="50" name="object 50"/>
          <p:cNvSpPr/>
          <p:nvPr/>
        </p:nvSpPr>
        <p:spPr>
          <a:xfrm>
            <a:off x="4963667" y="2252472"/>
            <a:ext cx="167640" cy="2463165"/>
          </a:xfrm>
          <a:custGeom>
            <a:avLst/>
            <a:gdLst/>
            <a:ahLst/>
            <a:cxnLst/>
            <a:rect l="l" t="t" r="r" b="b"/>
            <a:pathLst>
              <a:path w="167639" h="2463165">
                <a:moveTo>
                  <a:pt x="167640" y="0"/>
                </a:moveTo>
                <a:lnTo>
                  <a:pt x="0" y="0"/>
                </a:lnTo>
                <a:lnTo>
                  <a:pt x="0" y="2462784"/>
                </a:lnTo>
                <a:lnTo>
                  <a:pt x="167640" y="2462784"/>
                </a:lnTo>
                <a:lnTo>
                  <a:pt x="167640" y="0"/>
                </a:lnTo>
                <a:close/>
              </a:path>
            </a:pathLst>
          </a:custGeom>
          <a:solidFill>
            <a:srgbClr val="BADFE2"/>
          </a:solidFill>
        </p:spPr>
        <p:txBody>
          <a:bodyPr wrap="square" lIns="0" tIns="0" rIns="0" bIns="0" rtlCol="0"/>
          <a:lstStyle/>
          <a:p>
            <a:endParaRPr/>
          </a:p>
        </p:txBody>
      </p:sp>
      <p:sp>
        <p:nvSpPr>
          <p:cNvPr id="51" name="object 51"/>
          <p:cNvSpPr/>
          <p:nvPr/>
        </p:nvSpPr>
        <p:spPr>
          <a:xfrm>
            <a:off x="5920740" y="1793748"/>
            <a:ext cx="167640" cy="2921635"/>
          </a:xfrm>
          <a:custGeom>
            <a:avLst/>
            <a:gdLst/>
            <a:ahLst/>
            <a:cxnLst/>
            <a:rect l="l" t="t" r="r" b="b"/>
            <a:pathLst>
              <a:path w="167639" h="2921635">
                <a:moveTo>
                  <a:pt x="167639" y="0"/>
                </a:moveTo>
                <a:lnTo>
                  <a:pt x="0" y="0"/>
                </a:lnTo>
                <a:lnTo>
                  <a:pt x="0" y="2921508"/>
                </a:lnTo>
                <a:lnTo>
                  <a:pt x="167639" y="2921508"/>
                </a:lnTo>
                <a:lnTo>
                  <a:pt x="167639" y="0"/>
                </a:lnTo>
                <a:close/>
              </a:path>
            </a:pathLst>
          </a:custGeom>
          <a:solidFill>
            <a:srgbClr val="BADFE2"/>
          </a:solidFill>
        </p:spPr>
        <p:txBody>
          <a:bodyPr wrap="square" lIns="0" tIns="0" rIns="0" bIns="0" rtlCol="0"/>
          <a:lstStyle/>
          <a:p>
            <a:endParaRPr/>
          </a:p>
        </p:txBody>
      </p:sp>
      <p:sp>
        <p:nvSpPr>
          <p:cNvPr id="52" name="object 52"/>
          <p:cNvSpPr/>
          <p:nvPr/>
        </p:nvSpPr>
        <p:spPr>
          <a:xfrm>
            <a:off x="6879335" y="1335024"/>
            <a:ext cx="167640" cy="3380740"/>
          </a:xfrm>
          <a:custGeom>
            <a:avLst/>
            <a:gdLst/>
            <a:ahLst/>
            <a:cxnLst/>
            <a:rect l="l" t="t" r="r" b="b"/>
            <a:pathLst>
              <a:path w="167640" h="3380740">
                <a:moveTo>
                  <a:pt x="167640" y="0"/>
                </a:moveTo>
                <a:lnTo>
                  <a:pt x="0" y="0"/>
                </a:lnTo>
                <a:lnTo>
                  <a:pt x="0" y="3380231"/>
                </a:lnTo>
                <a:lnTo>
                  <a:pt x="167640" y="3380231"/>
                </a:lnTo>
                <a:lnTo>
                  <a:pt x="167640" y="0"/>
                </a:lnTo>
                <a:close/>
              </a:path>
            </a:pathLst>
          </a:custGeom>
          <a:solidFill>
            <a:srgbClr val="BADFE2"/>
          </a:solidFill>
        </p:spPr>
        <p:txBody>
          <a:bodyPr wrap="square" lIns="0" tIns="0" rIns="0" bIns="0" rtlCol="0"/>
          <a:lstStyle/>
          <a:p>
            <a:endParaRPr/>
          </a:p>
        </p:txBody>
      </p:sp>
      <p:sp>
        <p:nvSpPr>
          <p:cNvPr id="53" name="object 53"/>
          <p:cNvSpPr/>
          <p:nvPr/>
        </p:nvSpPr>
        <p:spPr>
          <a:xfrm>
            <a:off x="7837931" y="1162811"/>
            <a:ext cx="166370" cy="3552825"/>
          </a:xfrm>
          <a:custGeom>
            <a:avLst/>
            <a:gdLst/>
            <a:ahLst/>
            <a:cxnLst/>
            <a:rect l="l" t="t" r="r" b="b"/>
            <a:pathLst>
              <a:path w="166370" h="3552825">
                <a:moveTo>
                  <a:pt x="166116" y="0"/>
                </a:moveTo>
                <a:lnTo>
                  <a:pt x="0" y="0"/>
                </a:lnTo>
                <a:lnTo>
                  <a:pt x="0" y="3552444"/>
                </a:lnTo>
                <a:lnTo>
                  <a:pt x="166116" y="3552444"/>
                </a:lnTo>
                <a:lnTo>
                  <a:pt x="166116" y="0"/>
                </a:lnTo>
                <a:close/>
              </a:path>
            </a:pathLst>
          </a:custGeom>
          <a:solidFill>
            <a:srgbClr val="BADFE2"/>
          </a:solidFill>
        </p:spPr>
        <p:txBody>
          <a:bodyPr wrap="square" lIns="0" tIns="0" rIns="0" bIns="0" rtlCol="0"/>
          <a:lstStyle/>
          <a:p>
            <a:endParaRPr/>
          </a:p>
        </p:txBody>
      </p:sp>
      <p:sp>
        <p:nvSpPr>
          <p:cNvPr id="54" name="object 54"/>
          <p:cNvSpPr/>
          <p:nvPr/>
        </p:nvSpPr>
        <p:spPr>
          <a:xfrm>
            <a:off x="8795004" y="1162811"/>
            <a:ext cx="167640" cy="3552825"/>
          </a:xfrm>
          <a:custGeom>
            <a:avLst/>
            <a:gdLst/>
            <a:ahLst/>
            <a:cxnLst/>
            <a:rect l="l" t="t" r="r" b="b"/>
            <a:pathLst>
              <a:path w="167640" h="3552825">
                <a:moveTo>
                  <a:pt x="167640" y="0"/>
                </a:moveTo>
                <a:lnTo>
                  <a:pt x="0" y="0"/>
                </a:lnTo>
                <a:lnTo>
                  <a:pt x="0" y="3552444"/>
                </a:lnTo>
                <a:lnTo>
                  <a:pt x="167640" y="3552444"/>
                </a:lnTo>
                <a:lnTo>
                  <a:pt x="167640" y="0"/>
                </a:lnTo>
                <a:close/>
              </a:path>
            </a:pathLst>
          </a:custGeom>
          <a:solidFill>
            <a:srgbClr val="BADFE2"/>
          </a:solidFill>
        </p:spPr>
        <p:txBody>
          <a:bodyPr wrap="square" lIns="0" tIns="0" rIns="0" bIns="0" rtlCol="0"/>
          <a:lstStyle/>
          <a:p>
            <a:endParaRPr/>
          </a:p>
        </p:txBody>
      </p:sp>
      <p:sp>
        <p:nvSpPr>
          <p:cNvPr id="55" name="object 55"/>
          <p:cNvSpPr/>
          <p:nvPr/>
        </p:nvSpPr>
        <p:spPr>
          <a:xfrm>
            <a:off x="9753600" y="1850135"/>
            <a:ext cx="167640" cy="2865120"/>
          </a:xfrm>
          <a:custGeom>
            <a:avLst/>
            <a:gdLst/>
            <a:ahLst/>
            <a:cxnLst/>
            <a:rect l="l" t="t" r="r" b="b"/>
            <a:pathLst>
              <a:path w="167640" h="2865120">
                <a:moveTo>
                  <a:pt x="167640" y="0"/>
                </a:moveTo>
                <a:lnTo>
                  <a:pt x="0" y="0"/>
                </a:lnTo>
                <a:lnTo>
                  <a:pt x="0" y="2865120"/>
                </a:lnTo>
                <a:lnTo>
                  <a:pt x="167640" y="2865120"/>
                </a:lnTo>
                <a:lnTo>
                  <a:pt x="167640" y="0"/>
                </a:lnTo>
                <a:close/>
              </a:path>
            </a:pathLst>
          </a:custGeom>
          <a:solidFill>
            <a:srgbClr val="BADFE2"/>
          </a:solidFill>
        </p:spPr>
        <p:txBody>
          <a:bodyPr wrap="square" lIns="0" tIns="0" rIns="0" bIns="0" rtlCol="0"/>
          <a:lstStyle/>
          <a:p>
            <a:endParaRPr/>
          </a:p>
        </p:txBody>
      </p:sp>
      <p:sp>
        <p:nvSpPr>
          <p:cNvPr id="56" name="object 56"/>
          <p:cNvSpPr/>
          <p:nvPr/>
        </p:nvSpPr>
        <p:spPr>
          <a:xfrm>
            <a:off x="1906523" y="4715255"/>
            <a:ext cx="8621395" cy="0"/>
          </a:xfrm>
          <a:custGeom>
            <a:avLst/>
            <a:gdLst/>
            <a:ahLst/>
            <a:cxnLst/>
            <a:rect l="l" t="t" r="r" b="b"/>
            <a:pathLst>
              <a:path w="8621395">
                <a:moveTo>
                  <a:pt x="0" y="0"/>
                </a:moveTo>
                <a:lnTo>
                  <a:pt x="8621268" y="0"/>
                </a:lnTo>
              </a:path>
            </a:pathLst>
          </a:custGeom>
          <a:ln w="9144">
            <a:solidFill>
              <a:srgbClr val="D9D9D9"/>
            </a:solidFill>
          </a:ln>
        </p:spPr>
        <p:txBody>
          <a:bodyPr wrap="square" lIns="0" tIns="0" rIns="0" bIns="0" rtlCol="0"/>
          <a:lstStyle/>
          <a:p>
            <a:endParaRPr/>
          </a:p>
        </p:txBody>
      </p:sp>
      <p:sp>
        <p:nvSpPr>
          <p:cNvPr id="57" name="object 57"/>
          <p:cNvSpPr txBox="1"/>
          <p:nvPr/>
        </p:nvSpPr>
        <p:spPr>
          <a:xfrm>
            <a:off x="1593850" y="587755"/>
            <a:ext cx="195580" cy="4220845"/>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70</a:t>
            </a:r>
            <a:endParaRPr sz="1200">
              <a:latin typeface="Arial"/>
              <a:cs typeface="Arial"/>
            </a:endParaRPr>
          </a:p>
          <a:p>
            <a:pPr>
              <a:lnSpc>
                <a:spcPct val="100000"/>
              </a:lnSpc>
            </a:pPr>
            <a:endParaRPr sz="1300">
              <a:latin typeface="Times New Roman"/>
              <a:cs typeface="Times New Roman"/>
            </a:endParaRPr>
          </a:p>
          <a:p>
            <a:pPr>
              <a:lnSpc>
                <a:spcPct val="100000"/>
              </a:lnSpc>
              <a:spcBef>
                <a:spcPts val="20"/>
              </a:spcBef>
            </a:pPr>
            <a:endParaRPr sz="1350">
              <a:latin typeface="Times New Roman"/>
              <a:cs typeface="Times New Roman"/>
            </a:endParaRPr>
          </a:p>
          <a:p>
            <a:pPr marL="12700">
              <a:lnSpc>
                <a:spcPct val="100000"/>
              </a:lnSpc>
              <a:spcBef>
                <a:spcPts val="5"/>
              </a:spcBef>
            </a:pPr>
            <a:r>
              <a:rPr sz="1200" spc="-15" dirty="0">
                <a:solidFill>
                  <a:srgbClr val="585858"/>
                </a:solidFill>
                <a:latin typeface="Arial"/>
                <a:cs typeface="Arial"/>
              </a:rPr>
              <a:t>60</a:t>
            </a:r>
            <a:endParaRPr sz="1200">
              <a:latin typeface="Arial"/>
              <a:cs typeface="Arial"/>
            </a:endParaRPr>
          </a:p>
          <a:p>
            <a:pPr>
              <a:lnSpc>
                <a:spcPct val="100000"/>
              </a:lnSpc>
            </a:pPr>
            <a:endParaRPr sz="1300">
              <a:latin typeface="Times New Roman"/>
              <a:cs typeface="Times New Roman"/>
            </a:endParaRPr>
          </a:p>
          <a:p>
            <a:pPr>
              <a:lnSpc>
                <a:spcPct val="100000"/>
              </a:lnSpc>
              <a:spcBef>
                <a:spcPts val="20"/>
              </a:spcBef>
            </a:pPr>
            <a:endParaRPr sz="1350">
              <a:latin typeface="Times New Roman"/>
              <a:cs typeface="Times New Roman"/>
            </a:endParaRPr>
          </a:p>
          <a:p>
            <a:pPr marL="12700">
              <a:lnSpc>
                <a:spcPct val="100000"/>
              </a:lnSpc>
              <a:spcBef>
                <a:spcPts val="5"/>
              </a:spcBef>
            </a:pPr>
            <a:r>
              <a:rPr sz="1200" spc="-10" dirty="0">
                <a:solidFill>
                  <a:srgbClr val="585858"/>
                </a:solidFill>
                <a:latin typeface="Arial"/>
                <a:cs typeface="Arial"/>
              </a:rPr>
              <a:t>50</a:t>
            </a:r>
            <a:endParaRPr sz="1200">
              <a:latin typeface="Arial"/>
              <a:cs typeface="Arial"/>
            </a:endParaRPr>
          </a:p>
          <a:p>
            <a:pPr>
              <a:lnSpc>
                <a:spcPct val="100000"/>
              </a:lnSpc>
            </a:pPr>
            <a:endParaRPr sz="1300">
              <a:latin typeface="Times New Roman"/>
              <a:cs typeface="Times New Roman"/>
            </a:endParaRPr>
          </a:p>
          <a:p>
            <a:pPr>
              <a:lnSpc>
                <a:spcPct val="100000"/>
              </a:lnSpc>
              <a:spcBef>
                <a:spcPts val="25"/>
              </a:spcBef>
            </a:pPr>
            <a:endParaRPr sz="1350">
              <a:latin typeface="Times New Roman"/>
              <a:cs typeface="Times New Roman"/>
            </a:endParaRPr>
          </a:p>
          <a:p>
            <a:pPr marL="12700">
              <a:lnSpc>
                <a:spcPct val="100000"/>
              </a:lnSpc>
            </a:pPr>
            <a:r>
              <a:rPr sz="1200" spc="-15" dirty="0">
                <a:solidFill>
                  <a:srgbClr val="585858"/>
                </a:solidFill>
                <a:latin typeface="Arial"/>
                <a:cs typeface="Arial"/>
              </a:rPr>
              <a:t>40</a:t>
            </a:r>
            <a:endParaRPr sz="1200">
              <a:latin typeface="Arial"/>
              <a:cs typeface="Arial"/>
            </a:endParaRPr>
          </a:p>
          <a:p>
            <a:pPr>
              <a:lnSpc>
                <a:spcPct val="100000"/>
              </a:lnSpc>
            </a:pPr>
            <a:endParaRPr sz="1300">
              <a:latin typeface="Times New Roman"/>
              <a:cs typeface="Times New Roman"/>
            </a:endParaRPr>
          </a:p>
          <a:p>
            <a:pPr>
              <a:lnSpc>
                <a:spcPct val="100000"/>
              </a:lnSpc>
              <a:spcBef>
                <a:spcPts val="25"/>
              </a:spcBef>
            </a:pPr>
            <a:endParaRPr sz="1350">
              <a:latin typeface="Times New Roman"/>
              <a:cs typeface="Times New Roman"/>
            </a:endParaRPr>
          </a:p>
          <a:p>
            <a:pPr marL="12700">
              <a:lnSpc>
                <a:spcPct val="100000"/>
              </a:lnSpc>
            </a:pPr>
            <a:r>
              <a:rPr sz="1200" spc="-15" dirty="0">
                <a:solidFill>
                  <a:srgbClr val="585858"/>
                </a:solidFill>
                <a:latin typeface="Arial"/>
                <a:cs typeface="Arial"/>
              </a:rPr>
              <a:t>30</a:t>
            </a:r>
            <a:endParaRPr sz="1200">
              <a:latin typeface="Arial"/>
              <a:cs typeface="Arial"/>
            </a:endParaRPr>
          </a:p>
          <a:p>
            <a:pPr>
              <a:lnSpc>
                <a:spcPct val="100000"/>
              </a:lnSpc>
            </a:pPr>
            <a:endParaRPr sz="1300">
              <a:latin typeface="Times New Roman"/>
              <a:cs typeface="Times New Roman"/>
            </a:endParaRPr>
          </a:p>
          <a:p>
            <a:pPr>
              <a:lnSpc>
                <a:spcPct val="100000"/>
              </a:lnSpc>
              <a:spcBef>
                <a:spcPts val="25"/>
              </a:spcBef>
            </a:pPr>
            <a:endParaRPr sz="1350">
              <a:latin typeface="Times New Roman"/>
              <a:cs typeface="Times New Roman"/>
            </a:endParaRPr>
          </a:p>
          <a:p>
            <a:pPr marL="12700">
              <a:lnSpc>
                <a:spcPct val="100000"/>
              </a:lnSpc>
            </a:pPr>
            <a:r>
              <a:rPr sz="1200" spc="-15" dirty="0">
                <a:solidFill>
                  <a:srgbClr val="585858"/>
                </a:solidFill>
                <a:latin typeface="Arial"/>
                <a:cs typeface="Arial"/>
              </a:rPr>
              <a:t>20</a:t>
            </a:r>
            <a:endParaRPr sz="1200">
              <a:latin typeface="Arial"/>
              <a:cs typeface="Arial"/>
            </a:endParaRPr>
          </a:p>
          <a:p>
            <a:pPr>
              <a:lnSpc>
                <a:spcPct val="100000"/>
              </a:lnSpc>
            </a:pPr>
            <a:endParaRPr sz="1300">
              <a:latin typeface="Times New Roman"/>
              <a:cs typeface="Times New Roman"/>
            </a:endParaRPr>
          </a:p>
          <a:p>
            <a:pPr>
              <a:lnSpc>
                <a:spcPct val="100000"/>
              </a:lnSpc>
              <a:spcBef>
                <a:spcPts val="25"/>
              </a:spcBef>
            </a:pPr>
            <a:endParaRPr sz="1350">
              <a:latin typeface="Times New Roman"/>
              <a:cs typeface="Times New Roman"/>
            </a:endParaRPr>
          </a:p>
          <a:p>
            <a:pPr marL="12700">
              <a:lnSpc>
                <a:spcPct val="100000"/>
              </a:lnSpc>
            </a:pPr>
            <a:r>
              <a:rPr sz="1200" spc="-15" dirty="0">
                <a:solidFill>
                  <a:srgbClr val="585858"/>
                </a:solidFill>
                <a:latin typeface="Arial"/>
                <a:cs typeface="Arial"/>
              </a:rPr>
              <a:t>10</a:t>
            </a:r>
            <a:endParaRPr sz="1200">
              <a:latin typeface="Arial"/>
              <a:cs typeface="Arial"/>
            </a:endParaRPr>
          </a:p>
          <a:p>
            <a:pPr>
              <a:lnSpc>
                <a:spcPct val="100000"/>
              </a:lnSpc>
            </a:pPr>
            <a:endParaRPr sz="1300">
              <a:latin typeface="Times New Roman"/>
              <a:cs typeface="Times New Roman"/>
            </a:endParaRPr>
          </a:p>
          <a:p>
            <a:pPr>
              <a:lnSpc>
                <a:spcPct val="100000"/>
              </a:lnSpc>
              <a:spcBef>
                <a:spcPts val="30"/>
              </a:spcBef>
            </a:pPr>
            <a:endParaRPr sz="1350">
              <a:latin typeface="Times New Roman"/>
              <a:cs typeface="Times New Roman"/>
            </a:endParaRPr>
          </a:p>
          <a:p>
            <a:pPr marL="97155">
              <a:lnSpc>
                <a:spcPct val="100000"/>
              </a:lnSpc>
            </a:pPr>
            <a:r>
              <a:rPr sz="1200" spc="-5" dirty="0">
                <a:solidFill>
                  <a:srgbClr val="585858"/>
                </a:solidFill>
                <a:latin typeface="Arial"/>
                <a:cs typeface="Arial"/>
              </a:rPr>
              <a:t>0</a:t>
            </a:r>
            <a:endParaRPr sz="1200">
              <a:latin typeface="Arial"/>
              <a:cs typeface="Arial"/>
            </a:endParaRPr>
          </a:p>
        </p:txBody>
      </p:sp>
      <p:sp>
        <p:nvSpPr>
          <p:cNvPr id="58" name="object 58"/>
          <p:cNvSpPr txBox="1"/>
          <p:nvPr/>
        </p:nvSpPr>
        <p:spPr>
          <a:xfrm>
            <a:off x="2178557"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1</a:t>
            </a:r>
            <a:r>
              <a:rPr sz="1200" spc="-5" dirty="0">
                <a:solidFill>
                  <a:srgbClr val="585858"/>
                </a:solidFill>
                <a:latin typeface="Arial"/>
                <a:cs typeface="Arial"/>
              </a:rPr>
              <a:t>8-20</a:t>
            </a:r>
            <a:endParaRPr sz="1200">
              <a:latin typeface="Arial"/>
              <a:cs typeface="Arial"/>
            </a:endParaRPr>
          </a:p>
        </p:txBody>
      </p:sp>
      <p:sp>
        <p:nvSpPr>
          <p:cNvPr id="59" name="object 59"/>
          <p:cNvSpPr txBox="1"/>
          <p:nvPr/>
        </p:nvSpPr>
        <p:spPr>
          <a:xfrm>
            <a:off x="3136773"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2</a:t>
            </a:r>
            <a:r>
              <a:rPr sz="1200" spc="-5" dirty="0">
                <a:solidFill>
                  <a:srgbClr val="585858"/>
                </a:solidFill>
                <a:latin typeface="Arial"/>
                <a:cs typeface="Arial"/>
              </a:rPr>
              <a:t>1-24</a:t>
            </a:r>
            <a:endParaRPr sz="1200">
              <a:latin typeface="Arial"/>
              <a:cs typeface="Arial"/>
            </a:endParaRPr>
          </a:p>
        </p:txBody>
      </p:sp>
      <p:sp>
        <p:nvSpPr>
          <p:cNvPr id="60" name="object 60"/>
          <p:cNvSpPr txBox="1"/>
          <p:nvPr/>
        </p:nvSpPr>
        <p:spPr>
          <a:xfrm>
            <a:off x="4094734"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2</a:t>
            </a:r>
            <a:r>
              <a:rPr sz="1200" spc="-5" dirty="0">
                <a:solidFill>
                  <a:srgbClr val="585858"/>
                </a:solidFill>
                <a:latin typeface="Arial"/>
                <a:cs typeface="Arial"/>
              </a:rPr>
              <a:t>5-34</a:t>
            </a:r>
            <a:endParaRPr sz="1200">
              <a:latin typeface="Arial"/>
              <a:cs typeface="Arial"/>
            </a:endParaRPr>
          </a:p>
        </p:txBody>
      </p:sp>
      <p:sp>
        <p:nvSpPr>
          <p:cNvPr id="61" name="object 61"/>
          <p:cNvSpPr txBox="1"/>
          <p:nvPr/>
        </p:nvSpPr>
        <p:spPr>
          <a:xfrm>
            <a:off x="5052821"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3</a:t>
            </a:r>
            <a:r>
              <a:rPr sz="1200" spc="-5" dirty="0">
                <a:solidFill>
                  <a:srgbClr val="585858"/>
                </a:solidFill>
                <a:latin typeface="Arial"/>
                <a:cs typeface="Arial"/>
              </a:rPr>
              <a:t>5-44</a:t>
            </a:r>
            <a:endParaRPr sz="1200">
              <a:latin typeface="Arial"/>
              <a:cs typeface="Arial"/>
            </a:endParaRPr>
          </a:p>
        </p:txBody>
      </p:sp>
      <p:sp>
        <p:nvSpPr>
          <p:cNvPr id="62" name="object 62"/>
          <p:cNvSpPr txBox="1"/>
          <p:nvPr/>
        </p:nvSpPr>
        <p:spPr>
          <a:xfrm>
            <a:off x="6011036"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4</a:t>
            </a:r>
            <a:r>
              <a:rPr sz="1200" spc="-5" dirty="0">
                <a:solidFill>
                  <a:srgbClr val="585858"/>
                </a:solidFill>
                <a:latin typeface="Arial"/>
                <a:cs typeface="Arial"/>
              </a:rPr>
              <a:t>5-54</a:t>
            </a:r>
            <a:endParaRPr sz="1200">
              <a:latin typeface="Arial"/>
              <a:cs typeface="Arial"/>
            </a:endParaRPr>
          </a:p>
        </p:txBody>
      </p:sp>
      <p:sp>
        <p:nvSpPr>
          <p:cNvPr id="63" name="object 63"/>
          <p:cNvSpPr txBox="1"/>
          <p:nvPr/>
        </p:nvSpPr>
        <p:spPr>
          <a:xfrm>
            <a:off x="6968997"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5</a:t>
            </a:r>
            <a:r>
              <a:rPr sz="1200" spc="-5" dirty="0">
                <a:solidFill>
                  <a:srgbClr val="585858"/>
                </a:solidFill>
                <a:latin typeface="Arial"/>
                <a:cs typeface="Arial"/>
              </a:rPr>
              <a:t>5-64</a:t>
            </a:r>
            <a:endParaRPr sz="1200">
              <a:latin typeface="Arial"/>
              <a:cs typeface="Arial"/>
            </a:endParaRPr>
          </a:p>
        </p:txBody>
      </p:sp>
      <p:sp>
        <p:nvSpPr>
          <p:cNvPr id="64" name="object 64"/>
          <p:cNvSpPr txBox="1"/>
          <p:nvPr/>
        </p:nvSpPr>
        <p:spPr>
          <a:xfrm>
            <a:off x="7927340"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6</a:t>
            </a:r>
            <a:r>
              <a:rPr sz="1200" spc="-5" dirty="0">
                <a:solidFill>
                  <a:srgbClr val="585858"/>
                </a:solidFill>
                <a:latin typeface="Arial"/>
                <a:cs typeface="Arial"/>
              </a:rPr>
              <a:t>5-74</a:t>
            </a:r>
            <a:endParaRPr sz="1200">
              <a:latin typeface="Arial"/>
              <a:cs typeface="Arial"/>
            </a:endParaRPr>
          </a:p>
        </p:txBody>
      </p:sp>
      <p:sp>
        <p:nvSpPr>
          <p:cNvPr id="65" name="object 65"/>
          <p:cNvSpPr txBox="1"/>
          <p:nvPr/>
        </p:nvSpPr>
        <p:spPr>
          <a:xfrm>
            <a:off x="8885301" y="4780915"/>
            <a:ext cx="41465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7</a:t>
            </a:r>
            <a:r>
              <a:rPr sz="1200" spc="-5" dirty="0">
                <a:solidFill>
                  <a:srgbClr val="585858"/>
                </a:solidFill>
                <a:latin typeface="Arial"/>
                <a:cs typeface="Arial"/>
              </a:rPr>
              <a:t>5-84</a:t>
            </a:r>
            <a:endParaRPr sz="1200">
              <a:latin typeface="Arial"/>
              <a:cs typeface="Arial"/>
            </a:endParaRPr>
          </a:p>
        </p:txBody>
      </p:sp>
      <p:sp>
        <p:nvSpPr>
          <p:cNvPr id="66" name="object 66"/>
          <p:cNvSpPr txBox="1"/>
          <p:nvPr/>
        </p:nvSpPr>
        <p:spPr>
          <a:xfrm>
            <a:off x="9908793" y="4780915"/>
            <a:ext cx="28384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585858"/>
                </a:solidFill>
                <a:latin typeface="Arial"/>
                <a:cs typeface="Arial"/>
              </a:rPr>
              <a:t>8</a:t>
            </a:r>
            <a:r>
              <a:rPr sz="1200" spc="-5" dirty="0">
                <a:solidFill>
                  <a:srgbClr val="585858"/>
                </a:solidFill>
                <a:latin typeface="Arial"/>
                <a:cs typeface="Arial"/>
              </a:rPr>
              <a:t>5</a:t>
            </a:r>
            <a:r>
              <a:rPr sz="1200" dirty="0">
                <a:solidFill>
                  <a:srgbClr val="585858"/>
                </a:solidFill>
                <a:latin typeface="Arial"/>
                <a:cs typeface="Arial"/>
              </a:rPr>
              <a:t>+</a:t>
            </a:r>
            <a:endParaRPr sz="1200">
              <a:latin typeface="Arial"/>
              <a:cs typeface="Arial"/>
            </a:endParaRPr>
          </a:p>
        </p:txBody>
      </p:sp>
      <p:sp>
        <p:nvSpPr>
          <p:cNvPr id="67" name="object 67"/>
          <p:cNvSpPr txBox="1">
            <a:spLocks noGrp="1"/>
          </p:cNvSpPr>
          <p:nvPr>
            <p:ph type="title"/>
          </p:nvPr>
        </p:nvSpPr>
        <p:spPr>
          <a:xfrm>
            <a:off x="2782570" y="0"/>
            <a:ext cx="6629400" cy="504625"/>
          </a:xfrm>
          <a:prstGeom prst="rect">
            <a:avLst/>
          </a:prstGeom>
        </p:spPr>
        <p:txBody>
          <a:bodyPr vert="horz" wrap="square" lIns="0" tIns="12065" rIns="0" bIns="0" rtlCol="0">
            <a:spAutoFit/>
          </a:bodyPr>
          <a:lstStyle/>
          <a:p>
            <a:pPr marL="12700">
              <a:lnSpc>
                <a:spcPct val="100000"/>
              </a:lnSpc>
              <a:spcBef>
                <a:spcPts val="95"/>
              </a:spcBef>
            </a:pPr>
            <a:r>
              <a:rPr sz="3200" spc="-50" dirty="0">
                <a:latin typeface="Arial"/>
                <a:cs typeface="Arial"/>
              </a:rPr>
              <a:t>Turnout </a:t>
            </a:r>
            <a:r>
              <a:rPr sz="3200" spc="-5" dirty="0">
                <a:latin typeface="Arial"/>
                <a:cs typeface="Arial"/>
              </a:rPr>
              <a:t>Increases with</a:t>
            </a:r>
            <a:r>
              <a:rPr sz="3200" spc="-95" dirty="0">
                <a:latin typeface="Arial"/>
                <a:cs typeface="Arial"/>
              </a:rPr>
              <a:t> </a:t>
            </a:r>
            <a:r>
              <a:rPr sz="3200" spc="-5" dirty="0">
                <a:latin typeface="Arial"/>
                <a:cs typeface="Arial"/>
              </a:rPr>
              <a:t>Age</a:t>
            </a:r>
            <a:endParaRPr sz="3200" dirty="0">
              <a:latin typeface="Arial"/>
              <a:cs typeface="Arial"/>
            </a:endParaRPr>
          </a:p>
        </p:txBody>
      </p:sp>
      <p:sp>
        <p:nvSpPr>
          <p:cNvPr id="68" name="object 68"/>
          <p:cNvSpPr txBox="1"/>
          <p:nvPr/>
        </p:nvSpPr>
        <p:spPr>
          <a:xfrm>
            <a:off x="312521" y="5813552"/>
            <a:ext cx="11569065" cy="513715"/>
          </a:xfrm>
          <a:prstGeom prst="rect">
            <a:avLst/>
          </a:prstGeom>
        </p:spPr>
        <p:txBody>
          <a:bodyPr vert="horz" wrap="square" lIns="0" tIns="12700" rIns="0" bIns="0" rtlCol="0">
            <a:spAutoFit/>
          </a:bodyPr>
          <a:lstStyle/>
          <a:p>
            <a:pPr marL="12700">
              <a:lnSpc>
                <a:spcPct val="100000"/>
              </a:lnSpc>
              <a:spcBef>
                <a:spcPts val="100"/>
              </a:spcBef>
            </a:pPr>
            <a:r>
              <a:rPr sz="3200" b="1" dirty="0">
                <a:latin typeface="Arial"/>
                <a:cs typeface="Arial"/>
              </a:rPr>
              <a:t>Why don’t </a:t>
            </a:r>
            <a:r>
              <a:rPr sz="3200" b="1" spc="-5" dirty="0">
                <a:latin typeface="Arial"/>
                <a:cs typeface="Arial"/>
              </a:rPr>
              <a:t>politicians seem to care about young(er)</a:t>
            </a:r>
            <a:r>
              <a:rPr sz="3200" b="1" spc="-140" dirty="0">
                <a:latin typeface="Arial"/>
                <a:cs typeface="Arial"/>
              </a:rPr>
              <a:t> </a:t>
            </a:r>
            <a:r>
              <a:rPr sz="3200" b="1" dirty="0">
                <a:latin typeface="Arial"/>
                <a:cs typeface="Arial"/>
              </a:rPr>
              <a:t>people?</a:t>
            </a:r>
            <a:endParaRPr sz="3200" dirty="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BEFEE-001C-45FC-82B3-6F60309A8A7F}"/>
              </a:ext>
            </a:extLst>
          </p:cNvPr>
          <p:cNvPicPr>
            <a:picLocks noChangeAspect="1"/>
          </p:cNvPicPr>
          <p:nvPr/>
        </p:nvPicPr>
        <p:blipFill rotWithShape="1">
          <a:blip r:embed="rId2"/>
          <a:srcRect t="13324" b="2721"/>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408443D-6A97-44E3-8443-7B8021830BFC}"/>
              </a:ext>
            </a:extLst>
          </p:cNvPr>
          <p:cNvSpPr>
            <a:spLocks noGrp="1"/>
          </p:cNvSpPr>
          <p:nvPr>
            <p:ph type="title"/>
          </p:nvPr>
        </p:nvSpPr>
        <p:spPr>
          <a:xfrm>
            <a:off x="228600" y="2144262"/>
            <a:ext cx="5029200" cy="905449"/>
          </a:xfrm>
        </p:spPr>
        <p:txBody>
          <a:bodyPr>
            <a:normAutofit fontScale="90000"/>
          </a:bodyPr>
          <a:lstStyle/>
          <a:p>
            <a:pPr algn="ctr"/>
            <a:r>
              <a:rPr lang="en-US" sz="3200"/>
              <a:t>AWARENESS AND INTEREST</a:t>
            </a:r>
            <a:endParaRPr lang="en-US" sz="32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3545260-83E9-44CE-A3CD-4789AA2405C6}"/>
              </a:ext>
            </a:extLst>
          </p:cNvPr>
          <p:cNvSpPr>
            <a:spLocks noGrp="1"/>
          </p:cNvSpPr>
          <p:nvPr>
            <p:ph type="body" idx="1"/>
          </p:nvPr>
        </p:nvSpPr>
        <p:spPr>
          <a:xfrm>
            <a:off x="152400" y="3417574"/>
            <a:ext cx="5638800" cy="2619839"/>
          </a:xfrm>
        </p:spPr>
        <p:txBody>
          <a:bodyPr anchor="ctr">
            <a:normAutofit fontScale="92500" lnSpcReduction="20000"/>
          </a:bodyPr>
          <a:lstStyle/>
          <a:p>
            <a:pPr>
              <a:lnSpc>
                <a:spcPct val="90000"/>
              </a:lnSpc>
              <a:spcAft>
                <a:spcPts val="600"/>
              </a:spcAft>
            </a:pPr>
            <a:r>
              <a:rPr lang="en-US" sz="2400"/>
              <a:t>Political efficacy - belief that one can make a difference in politics by expressing an opinion and acting politically </a:t>
            </a:r>
          </a:p>
          <a:p>
            <a:pPr>
              <a:lnSpc>
                <a:spcPct val="90000"/>
              </a:lnSpc>
              <a:spcAft>
                <a:spcPts val="600"/>
              </a:spcAft>
            </a:pPr>
            <a:r>
              <a:rPr lang="en-US" sz="2400"/>
              <a:t>    • </a:t>
            </a:r>
            <a:r>
              <a:rPr lang="en-US" sz="2400" b="1"/>
              <a:t>Internal efficacy </a:t>
            </a:r>
            <a:r>
              <a:rPr lang="en-US" sz="2400"/>
              <a:t>- the belief that one can understand politics and therefore participate in politics (such as voting) </a:t>
            </a:r>
          </a:p>
          <a:p>
            <a:pPr>
              <a:lnSpc>
                <a:spcPct val="90000"/>
              </a:lnSpc>
              <a:spcAft>
                <a:spcPts val="600"/>
              </a:spcAft>
            </a:pPr>
            <a:r>
              <a:rPr lang="en-US" sz="2400"/>
              <a:t>    • </a:t>
            </a:r>
            <a:r>
              <a:rPr lang="en-US" sz="2400" b="1"/>
              <a:t>External efficacy </a:t>
            </a:r>
            <a:r>
              <a:rPr lang="en-US" sz="2400"/>
              <a:t>- the belief that one is effective in making a difference when participating in politics, for example that the government will respond to one's demands</a:t>
            </a:r>
            <a:endParaRPr lang="en-US" sz="2400" dirty="0"/>
          </a:p>
        </p:txBody>
      </p:sp>
    </p:spTree>
    <p:extLst>
      <p:ext uri="{BB962C8B-B14F-4D97-AF65-F5344CB8AC3E}">
        <p14:creationId xmlns:p14="http://schemas.microsoft.com/office/powerpoint/2010/main" val="1178125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82879"/>
            <a:ext cx="12192000" cy="64008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pPr>
            <a:r>
              <a:rPr spc="-5" dirty="0"/>
              <a:t>ESSENTIAL QUESTION</a:t>
            </a:r>
            <a:r>
              <a:rPr spc="-95" dirty="0"/>
              <a:t> </a:t>
            </a:r>
            <a:r>
              <a:rPr spc="-5" dirty="0"/>
              <a:t>CFU</a:t>
            </a:r>
          </a:p>
        </p:txBody>
      </p:sp>
      <p:sp>
        <p:nvSpPr>
          <p:cNvPr id="4" name="object 4"/>
          <p:cNvSpPr txBox="1"/>
          <p:nvPr/>
        </p:nvSpPr>
        <p:spPr>
          <a:xfrm>
            <a:off x="307340" y="946150"/>
            <a:ext cx="10606405" cy="757555"/>
          </a:xfrm>
          <a:prstGeom prst="rect">
            <a:avLst/>
          </a:prstGeom>
        </p:spPr>
        <p:txBody>
          <a:bodyPr vert="horz" wrap="square" lIns="0" tIns="12700" rIns="0" bIns="0" rtlCol="0">
            <a:spAutoFit/>
          </a:bodyPr>
          <a:lstStyle/>
          <a:p>
            <a:pPr marL="393700" marR="5080" indent="-381000">
              <a:lnSpc>
                <a:spcPct val="100000"/>
              </a:lnSpc>
              <a:spcBef>
                <a:spcPts val="100"/>
              </a:spcBef>
              <a:buFont typeface="Tahoma"/>
              <a:buChar char="•"/>
              <a:tabLst>
                <a:tab pos="393065" algn="l"/>
                <a:tab pos="393700" algn="l"/>
              </a:tabLst>
            </a:pPr>
            <a:r>
              <a:rPr sz="2400" b="1" dirty="0">
                <a:latin typeface="Tahoma"/>
                <a:cs typeface="Tahoma"/>
              </a:rPr>
              <a:t>Why </a:t>
            </a:r>
            <a:r>
              <a:rPr sz="2400" b="1" spc="-5" dirty="0">
                <a:latin typeface="Tahoma"/>
                <a:cs typeface="Tahoma"/>
              </a:rPr>
              <a:t>do politicians cater </a:t>
            </a:r>
            <a:r>
              <a:rPr sz="2400" b="1" dirty="0">
                <a:latin typeface="Tahoma"/>
                <a:cs typeface="Tahoma"/>
              </a:rPr>
              <a:t>to </a:t>
            </a:r>
            <a:r>
              <a:rPr sz="2400" b="1" spc="-5" dirty="0">
                <a:latin typeface="Tahoma"/>
                <a:cs typeface="Tahoma"/>
              </a:rPr>
              <a:t>certain demographics </a:t>
            </a:r>
            <a:r>
              <a:rPr sz="2400" b="1" dirty="0">
                <a:latin typeface="Tahoma"/>
                <a:cs typeface="Tahoma"/>
              </a:rPr>
              <a:t>when it </a:t>
            </a:r>
            <a:r>
              <a:rPr sz="2400" b="1" spc="-5" dirty="0">
                <a:latin typeface="Tahoma"/>
                <a:cs typeface="Tahoma"/>
              </a:rPr>
              <a:t>comes </a:t>
            </a:r>
            <a:r>
              <a:rPr sz="2400" b="1" dirty="0">
                <a:latin typeface="Tahoma"/>
                <a:cs typeface="Tahoma"/>
              </a:rPr>
              <a:t>to  </a:t>
            </a:r>
            <a:r>
              <a:rPr sz="2400" b="1" spc="-5" dirty="0">
                <a:latin typeface="Tahoma"/>
                <a:cs typeface="Tahoma"/>
              </a:rPr>
              <a:t>running </a:t>
            </a:r>
            <a:r>
              <a:rPr sz="2400" b="1" dirty="0">
                <a:latin typeface="Tahoma"/>
                <a:cs typeface="Tahoma"/>
              </a:rPr>
              <a:t>a </a:t>
            </a:r>
            <a:r>
              <a:rPr sz="2400" b="1" spc="-5" dirty="0">
                <a:latin typeface="Tahoma"/>
                <a:cs typeface="Tahoma"/>
              </a:rPr>
              <a:t>campaign </a:t>
            </a:r>
            <a:r>
              <a:rPr sz="2400" b="1" dirty="0">
                <a:latin typeface="Tahoma"/>
                <a:cs typeface="Tahoma"/>
              </a:rPr>
              <a:t>and making</a:t>
            </a:r>
            <a:r>
              <a:rPr sz="2400" b="1" spc="-15" dirty="0">
                <a:latin typeface="Tahoma"/>
                <a:cs typeface="Tahoma"/>
              </a:rPr>
              <a:t> </a:t>
            </a:r>
            <a:r>
              <a:rPr sz="2400" b="1" spc="-5" dirty="0">
                <a:latin typeface="Tahoma"/>
                <a:cs typeface="Tahoma"/>
              </a:rPr>
              <a:t>laws?</a:t>
            </a:r>
            <a:endParaRPr sz="2400" dirty="0">
              <a:latin typeface="Tahoma"/>
              <a:cs typeface="Tahoma"/>
            </a:endParaRPr>
          </a:p>
        </p:txBody>
      </p:sp>
      <p:sp>
        <p:nvSpPr>
          <p:cNvPr id="5" name="object 5"/>
          <p:cNvSpPr txBox="1"/>
          <p:nvPr/>
        </p:nvSpPr>
        <p:spPr>
          <a:xfrm>
            <a:off x="11323066" y="6270752"/>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16</a:t>
            </a:r>
            <a:endParaRPr sz="1200">
              <a:latin typeface="Calibri"/>
              <a:cs typeface="Calibri"/>
            </a:endParaRPr>
          </a:p>
        </p:txBody>
      </p:sp>
      <p:sp>
        <p:nvSpPr>
          <p:cNvPr id="6" name="object 6"/>
          <p:cNvSpPr/>
          <p:nvPr/>
        </p:nvSpPr>
        <p:spPr>
          <a:xfrm>
            <a:off x="2514600" y="1703705"/>
            <a:ext cx="6902196" cy="51542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432"/>
            <a:ext cx="12192000" cy="582295"/>
          </a:xfrm>
          <a:custGeom>
            <a:avLst/>
            <a:gdLst/>
            <a:ahLst/>
            <a:cxnLst/>
            <a:rect l="l" t="t" r="r" b="b"/>
            <a:pathLst>
              <a:path w="12192000" h="582295">
                <a:moveTo>
                  <a:pt x="0" y="582168"/>
                </a:moveTo>
                <a:lnTo>
                  <a:pt x="12192000" y="582168"/>
                </a:lnTo>
                <a:lnTo>
                  <a:pt x="12192000" y="0"/>
                </a:lnTo>
                <a:lnTo>
                  <a:pt x="0" y="0"/>
                </a:lnTo>
                <a:lnTo>
                  <a:pt x="0" y="582168"/>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269849" y="49225"/>
            <a:ext cx="1165161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Arial"/>
                <a:cs typeface="Arial"/>
              </a:rPr>
              <a:t>VOTING ON THE BASIS OF POLITICAL PARTY</a:t>
            </a:r>
            <a:r>
              <a:rPr sz="3200" spc="-140" dirty="0">
                <a:solidFill>
                  <a:srgbClr val="FFFFFF"/>
                </a:solidFill>
                <a:latin typeface="Arial"/>
                <a:cs typeface="Arial"/>
              </a:rPr>
              <a:t> </a:t>
            </a:r>
            <a:r>
              <a:rPr sz="3200" dirty="0">
                <a:solidFill>
                  <a:srgbClr val="FFFFFF"/>
                </a:solidFill>
                <a:latin typeface="Arial"/>
                <a:cs typeface="Arial"/>
              </a:rPr>
              <a:t>AFFILIATION</a:t>
            </a:r>
            <a:endParaRPr sz="3200" dirty="0">
              <a:latin typeface="Arial"/>
              <a:cs typeface="Arial"/>
            </a:endParaRPr>
          </a:p>
        </p:txBody>
      </p:sp>
      <p:sp>
        <p:nvSpPr>
          <p:cNvPr id="4" name="object 4"/>
          <p:cNvSpPr txBox="1"/>
          <p:nvPr/>
        </p:nvSpPr>
        <p:spPr>
          <a:xfrm>
            <a:off x="24062" y="739583"/>
            <a:ext cx="12320337" cy="4923784"/>
          </a:xfrm>
          <a:prstGeom prst="rect">
            <a:avLst/>
          </a:prstGeom>
        </p:spPr>
        <p:txBody>
          <a:bodyPr vert="horz" wrap="square" lIns="0" tIns="73025" rIns="0" bIns="0" rtlCol="0">
            <a:spAutoFit/>
          </a:bodyPr>
          <a:lstStyle/>
          <a:p>
            <a:pPr marL="355600" indent="-342900">
              <a:lnSpc>
                <a:spcPct val="100000"/>
              </a:lnSpc>
              <a:spcBef>
                <a:spcPts val="575"/>
              </a:spcBef>
              <a:buFont typeface="Arial"/>
              <a:buChar char="•"/>
              <a:tabLst>
                <a:tab pos="354965" algn="l"/>
                <a:tab pos="355600" algn="l"/>
              </a:tabLst>
            </a:pPr>
            <a:r>
              <a:rPr sz="2400" b="1" dirty="0">
                <a:latin typeface="Arial"/>
                <a:cs typeface="Arial"/>
              </a:rPr>
              <a:t>Party Identification – Our sense of identification or </a:t>
            </a:r>
            <a:r>
              <a:rPr sz="2400" b="1" spc="-5" dirty="0">
                <a:latin typeface="Arial"/>
                <a:cs typeface="Arial"/>
              </a:rPr>
              <a:t>affiliation </a:t>
            </a:r>
            <a:r>
              <a:rPr sz="2400" b="1" dirty="0">
                <a:latin typeface="Arial"/>
                <a:cs typeface="Arial"/>
              </a:rPr>
              <a:t>with a political</a:t>
            </a:r>
            <a:r>
              <a:rPr sz="2400" b="1" spc="-290" dirty="0">
                <a:latin typeface="Arial"/>
                <a:cs typeface="Arial"/>
              </a:rPr>
              <a:t> </a:t>
            </a:r>
            <a:r>
              <a:rPr sz="2400" b="1" dirty="0">
                <a:latin typeface="Arial"/>
                <a:cs typeface="Arial"/>
              </a:rPr>
              <a:t>party</a:t>
            </a:r>
            <a:endParaRPr sz="2400" dirty="0">
              <a:latin typeface="Arial"/>
              <a:cs typeface="Arial"/>
            </a:endParaRPr>
          </a:p>
          <a:p>
            <a:pPr marL="355600" indent="-342900">
              <a:lnSpc>
                <a:spcPct val="100000"/>
              </a:lnSpc>
              <a:spcBef>
                <a:spcPts val="480"/>
              </a:spcBef>
              <a:buFont typeface="Arial"/>
              <a:buChar char="•"/>
              <a:tabLst>
                <a:tab pos="354965" algn="l"/>
                <a:tab pos="355600" algn="l"/>
              </a:tabLst>
            </a:pPr>
            <a:r>
              <a:rPr sz="2400" b="1" spc="-5" dirty="0">
                <a:latin typeface="Arial"/>
                <a:cs typeface="Arial"/>
              </a:rPr>
              <a:t>Party-line voting </a:t>
            </a:r>
            <a:r>
              <a:rPr sz="2400" b="1" dirty="0">
                <a:latin typeface="Arial"/>
                <a:cs typeface="Arial"/>
              </a:rPr>
              <a:t>– Supporting a party by </a:t>
            </a:r>
            <a:r>
              <a:rPr sz="2400" b="1" spc="-5" dirty="0">
                <a:latin typeface="Arial"/>
                <a:cs typeface="Arial"/>
              </a:rPr>
              <a:t>voting </a:t>
            </a:r>
            <a:r>
              <a:rPr sz="2400" b="1" dirty="0">
                <a:latin typeface="Arial"/>
                <a:cs typeface="Arial"/>
              </a:rPr>
              <a:t>for candidates from one political party for</a:t>
            </a:r>
            <a:r>
              <a:rPr sz="2400" b="1" spc="-165" dirty="0">
                <a:latin typeface="Arial"/>
                <a:cs typeface="Arial"/>
              </a:rPr>
              <a:t> </a:t>
            </a:r>
            <a:r>
              <a:rPr sz="2400" b="1" dirty="0">
                <a:latin typeface="Arial"/>
                <a:cs typeface="Arial"/>
              </a:rPr>
              <a:t>all</a:t>
            </a:r>
            <a:r>
              <a:rPr lang="en-US" sz="2400" b="1" dirty="0">
                <a:latin typeface="Arial"/>
                <a:cs typeface="Arial"/>
              </a:rPr>
              <a:t> </a:t>
            </a:r>
            <a:r>
              <a:rPr sz="2400" b="1" dirty="0">
                <a:latin typeface="Arial"/>
                <a:cs typeface="Arial"/>
              </a:rPr>
              <a:t>public offices across the</a:t>
            </a:r>
            <a:r>
              <a:rPr sz="2400" b="1" spc="-95" dirty="0">
                <a:latin typeface="Arial"/>
                <a:cs typeface="Arial"/>
              </a:rPr>
              <a:t> </a:t>
            </a:r>
            <a:r>
              <a:rPr sz="2400" b="1" dirty="0">
                <a:latin typeface="Arial"/>
                <a:cs typeface="Arial"/>
              </a:rPr>
              <a:t>ballot</a:t>
            </a:r>
            <a:endParaRPr sz="2400" dirty="0">
              <a:latin typeface="Arial"/>
              <a:cs typeface="Arial"/>
            </a:endParaRPr>
          </a:p>
          <a:p>
            <a:pPr marL="355600" indent="-342900">
              <a:lnSpc>
                <a:spcPct val="100000"/>
              </a:lnSpc>
              <a:spcBef>
                <a:spcPts val="480"/>
              </a:spcBef>
              <a:buFont typeface="Arial"/>
              <a:buChar char="•"/>
              <a:tabLst>
                <a:tab pos="354965" algn="l"/>
                <a:tab pos="355600" algn="l"/>
              </a:tabLst>
            </a:pPr>
            <a:r>
              <a:rPr sz="2400" b="1" dirty="0">
                <a:latin typeface="Arial"/>
                <a:cs typeface="Arial"/>
              </a:rPr>
              <a:t>Traditionally the strongest predictor of </a:t>
            </a:r>
            <a:r>
              <a:rPr sz="2400" b="1" spc="-5" dirty="0">
                <a:latin typeface="Arial"/>
                <a:cs typeface="Arial"/>
              </a:rPr>
              <a:t>how </a:t>
            </a:r>
            <a:r>
              <a:rPr sz="2400" b="1" dirty="0">
                <a:latin typeface="Arial"/>
                <a:cs typeface="Arial"/>
              </a:rPr>
              <a:t>someone is going to</a:t>
            </a:r>
            <a:r>
              <a:rPr sz="2400" b="1" spc="-175" dirty="0">
                <a:latin typeface="Arial"/>
                <a:cs typeface="Arial"/>
              </a:rPr>
              <a:t> </a:t>
            </a:r>
            <a:r>
              <a:rPr sz="2400" b="1" spc="-5" dirty="0">
                <a:latin typeface="Arial"/>
                <a:cs typeface="Arial"/>
              </a:rPr>
              <a:t>vote</a:t>
            </a:r>
            <a:endParaRPr sz="2400" dirty="0">
              <a:latin typeface="Arial"/>
              <a:cs typeface="Arial"/>
            </a:endParaRPr>
          </a:p>
          <a:p>
            <a:pPr marL="756285" lvl="1" indent="-287020">
              <a:lnSpc>
                <a:spcPct val="100000"/>
              </a:lnSpc>
              <a:spcBef>
                <a:spcPts val="459"/>
              </a:spcBef>
              <a:buFont typeface="Arial"/>
              <a:buChar char="–"/>
              <a:tabLst>
                <a:tab pos="756285" algn="l"/>
                <a:tab pos="756920" algn="l"/>
              </a:tabLst>
            </a:pPr>
            <a:r>
              <a:rPr sz="2000" b="1" spc="-5" dirty="0">
                <a:latin typeface="Arial"/>
                <a:cs typeface="Arial"/>
              </a:rPr>
              <a:t>Geography (Red States &amp; Blue</a:t>
            </a:r>
            <a:r>
              <a:rPr sz="2000" b="1" spc="85" dirty="0">
                <a:latin typeface="Arial"/>
                <a:cs typeface="Arial"/>
              </a:rPr>
              <a:t> </a:t>
            </a:r>
            <a:r>
              <a:rPr sz="2000" b="1" spc="-5" dirty="0">
                <a:latin typeface="Arial"/>
                <a:cs typeface="Arial"/>
              </a:rPr>
              <a:t>States)</a:t>
            </a:r>
            <a:endParaRPr sz="2000" dirty="0">
              <a:latin typeface="Arial"/>
              <a:cs typeface="Arial"/>
            </a:endParaRPr>
          </a:p>
          <a:p>
            <a:pPr marL="1155700" lvl="2" indent="-229235">
              <a:lnSpc>
                <a:spcPct val="100000"/>
              </a:lnSpc>
              <a:spcBef>
                <a:spcPts val="395"/>
              </a:spcBef>
              <a:buFont typeface="Arial"/>
              <a:buChar char="•"/>
              <a:tabLst>
                <a:tab pos="1155700" algn="l"/>
                <a:tab pos="1156335" algn="l"/>
              </a:tabLst>
            </a:pPr>
            <a:r>
              <a:rPr sz="2000" b="1" spc="-5" dirty="0">
                <a:latin typeface="Arial"/>
                <a:cs typeface="Arial"/>
              </a:rPr>
              <a:t>South: Republican (because of </a:t>
            </a:r>
            <a:r>
              <a:rPr sz="2000" b="1" spc="-10" dirty="0">
                <a:latin typeface="Arial"/>
                <a:cs typeface="Arial"/>
              </a:rPr>
              <a:t>Civil </a:t>
            </a:r>
            <a:r>
              <a:rPr sz="2000" b="1" spc="-5" dirty="0">
                <a:latin typeface="Arial"/>
                <a:cs typeface="Arial"/>
              </a:rPr>
              <a:t>Rights </a:t>
            </a:r>
            <a:r>
              <a:rPr sz="2000" b="1" spc="-15" dirty="0">
                <a:latin typeface="Arial"/>
                <a:cs typeface="Arial"/>
              </a:rPr>
              <a:t>Acts </a:t>
            </a:r>
            <a:r>
              <a:rPr sz="2000" b="1" spc="-5" dirty="0">
                <a:latin typeface="Arial"/>
                <a:cs typeface="Arial"/>
              </a:rPr>
              <a:t>in</a:t>
            </a:r>
            <a:r>
              <a:rPr sz="2000" b="1" spc="254" dirty="0">
                <a:latin typeface="Arial"/>
                <a:cs typeface="Arial"/>
              </a:rPr>
              <a:t> </a:t>
            </a:r>
            <a:r>
              <a:rPr sz="2000" b="1" spc="-5" dirty="0">
                <a:latin typeface="Arial"/>
                <a:cs typeface="Arial"/>
              </a:rPr>
              <a:t>60s)</a:t>
            </a:r>
            <a:endParaRPr sz="2000" dirty="0">
              <a:latin typeface="Arial"/>
              <a:cs typeface="Arial"/>
            </a:endParaRPr>
          </a:p>
          <a:p>
            <a:pPr marL="1155700" lvl="2" indent="-229235">
              <a:lnSpc>
                <a:spcPct val="100000"/>
              </a:lnSpc>
              <a:spcBef>
                <a:spcPts val="385"/>
              </a:spcBef>
              <a:buFont typeface="Arial"/>
              <a:buChar char="•"/>
              <a:tabLst>
                <a:tab pos="1155700" algn="l"/>
                <a:tab pos="1156335" algn="l"/>
              </a:tabLst>
            </a:pPr>
            <a:r>
              <a:rPr sz="2000" b="1" spc="-5" dirty="0">
                <a:latin typeface="Arial"/>
                <a:cs typeface="Arial"/>
              </a:rPr>
              <a:t>Great Plains:</a:t>
            </a:r>
            <a:r>
              <a:rPr sz="2000" b="1" spc="35" dirty="0">
                <a:latin typeface="Arial"/>
                <a:cs typeface="Arial"/>
              </a:rPr>
              <a:t> </a:t>
            </a:r>
            <a:r>
              <a:rPr sz="2000" b="1" spc="-5" dirty="0">
                <a:latin typeface="Arial"/>
                <a:cs typeface="Arial"/>
              </a:rPr>
              <a:t>Republican</a:t>
            </a:r>
            <a:endParaRPr sz="2000" dirty="0">
              <a:latin typeface="Arial"/>
              <a:cs typeface="Arial"/>
            </a:endParaRPr>
          </a:p>
          <a:p>
            <a:pPr marL="1155700" lvl="2" indent="-229235">
              <a:lnSpc>
                <a:spcPct val="100000"/>
              </a:lnSpc>
              <a:spcBef>
                <a:spcPts val="385"/>
              </a:spcBef>
              <a:buFont typeface="Arial"/>
              <a:buChar char="•"/>
              <a:tabLst>
                <a:tab pos="1155700" algn="l"/>
                <a:tab pos="1156335" algn="l"/>
              </a:tabLst>
            </a:pPr>
            <a:r>
              <a:rPr sz="2000" b="1" spc="-5" dirty="0">
                <a:latin typeface="Arial"/>
                <a:cs typeface="Arial"/>
              </a:rPr>
              <a:t>Rocky Mountain Region: Republican (Colorado </a:t>
            </a:r>
            <a:r>
              <a:rPr sz="2000" b="1" dirty="0">
                <a:latin typeface="Arial"/>
                <a:cs typeface="Arial"/>
              </a:rPr>
              <a:t>swinging</a:t>
            </a:r>
            <a:r>
              <a:rPr sz="2000" b="1" spc="100" dirty="0">
                <a:latin typeface="Arial"/>
                <a:cs typeface="Arial"/>
              </a:rPr>
              <a:t> </a:t>
            </a:r>
            <a:r>
              <a:rPr sz="2000" b="1" spc="-5" dirty="0">
                <a:latin typeface="Arial"/>
                <a:cs typeface="Arial"/>
              </a:rPr>
              <a:t>Democratic)</a:t>
            </a:r>
            <a:endParaRPr sz="2000" dirty="0">
              <a:latin typeface="Arial"/>
              <a:cs typeface="Arial"/>
            </a:endParaRPr>
          </a:p>
          <a:p>
            <a:pPr marL="1155700" lvl="2" indent="-229235">
              <a:lnSpc>
                <a:spcPct val="100000"/>
              </a:lnSpc>
              <a:spcBef>
                <a:spcPts val="384"/>
              </a:spcBef>
              <a:buFont typeface="Arial"/>
              <a:buChar char="•"/>
              <a:tabLst>
                <a:tab pos="1155700" algn="l"/>
                <a:tab pos="1156335" algn="l"/>
              </a:tabLst>
            </a:pPr>
            <a:r>
              <a:rPr sz="2000" b="1" spc="-5" dirty="0">
                <a:latin typeface="Arial"/>
                <a:cs typeface="Arial"/>
              </a:rPr>
              <a:t>New England:</a:t>
            </a:r>
            <a:r>
              <a:rPr sz="2000" b="1" spc="30" dirty="0">
                <a:latin typeface="Arial"/>
                <a:cs typeface="Arial"/>
              </a:rPr>
              <a:t> </a:t>
            </a:r>
            <a:r>
              <a:rPr sz="2000" b="1" spc="-5" dirty="0">
                <a:latin typeface="Arial"/>
                <a:cs typeface="Arial"/>
              </a:rPr>
              <a:t>Democratic</a:t>
            </a:r>
            <a:endParaRPr sz="2000" dirty="0">
              <a:latin typeface="Arial"/>
              <a:cs typeface="Arial"/>
            </a:endParaRPr>
          </a:p>
          <a:p>
            <a:pPr marL="1155700" lvl="2" indent="-229235">
              <a:lnSpc>
                <a:spcPct val="100000"/>
              </a:lnSpc>
              <a:spcBef>
                <a:spcPts val="380"/>
              </a:spcBef>
              <a:buFont typeface="Arial"/>
              <a:buChar char="•"/>
              <a:tabLst>
                <a:tab pos="1155700" algn="l"/>
                <a:tab pos="1156335" algn="l"/>
              </a:tabLst>
            </a:pPr>
            <a:r>
              <a:rPr sz="2000" b="1" spc="-5" dirty="0">
                <a:latin typeface="Arial"/>
                <a:cs typeface="Arial"/>
              </a:rPr>
              <a:t>West Coast:</a:t>
            </a:r>
            <a:r>
              <a:rPr sz="2000" b="1" spc="20" dirty="0">
                <a:latin typeface="Arial"/>
                <a:cs typeface="Arial"/>
              </a:rPr>
              <a:t> </a:t>
            </a:r>
            <a:r>
              <a:rPr sz="2000" b="1" spc="-5" dirty="0">
                <a:latin typeface="Arial"/>
                <a:cs typeface="Arial"/>
              </a:rPr>
              <a:t>Democratic</a:t>
            </a:r>
            <a:endParaRPr sz="2000" dirty="0">
              <a:latin typeface="Arial"/>
              <a:cs typeface="Arial"/>
            </a:endParaRPr>
          </a:p>
          <a:p>
            <a:pPr marL="1155700" lvl="2" indent="-229235">
              <a:lnSpc>
                <a:spcPct val="100000"/>
              </a:lnSpc>
              <a:spcBef>
                <a:spcPts val="390"/>
              </a:spcBef>
              <a:buFont typeface="Arial"/>
              <a:buChar char="•"/>
              <a:tabLst>
                <a:tab pos="1155700" algn="l"/>
                <a:tab pos="1156335" algn="l"/>
              </a:tabLst>
            </a:pPr>
            <a:r>
              <a:rPr sz="2000" b="1" spc="-5" dirty="0">
                <a:latin typeface="Arial"/>
                <a:cs typeface="Arial"/>
              </a:rPr>
              <a:t>Great Lakes Region:</a:t>
            </a:r>
            <a:r>
              <a:rPr sz="2000" b="1" spc="45" dirty="0">
                <a:latin typeface="Arial"/>
                <a:cs typeface="Arial"/>
              </a:rPr>
              <a:t> </a:t>
            </a:r>
            <a:r>
              <a:rPr sz="2000" b="1" spc="5" dirty="0">
                <a:latin typeface="Arial"/>
                <a:cs typeface="Arial"/>
              </a:rPr>
              <a:t>Swing</a:t>
            </a:r>
            <a:endParaRPr sz="2000" dirty="0">
              <a:latin typeface="Arial"/>
              <a:cs typeface="Arial"/>
            </a:endParaRPr>
          </a:p>
          <a:p>
            <a:pPr marL="1155700" lvl="2" indent="-229235">
              <a:lnSpc>
                <a:spcPct val="100000"/>
              </a:lnSpc>
              <a:spcBef>
                <a:spcPts val="384"/>
              </a:spcBef>
              <a:buFont typeface="Arial"/>
              <a:buChar char="•"/>
              <a:tabLst>
                <a:tab pos="1155700" algn="l"/>
                <a:tab pos="1156335" algn="l"/>
              </a:tabLst>
            </a:pPr>
            <a:r>
              <a:rPr sz="2000" b="1" spc="-5" dirty="0">
                <a:latin typeface="Arial"/>
                <a:cs typeface="Arial"/>
              </a:rPr>
              <a:t>Metropolitan/Urban Centers:</a:t>
            </a:r>
            <a:r>
              <a:rPr sz="2000" b="1" spc="85" dirty="0">
                <a:latin typeface="Arial"/>
                <a:cs typeface="Arial"/>
              </a:rPr>
              <a:t> </a:t>
            </a:r>
            <a:r>
              <a:rPr sz="2000" b="1" spc="-5" dirty="0">
                <a:latin typeface="Arial"/>
                <a:cs typeface="Arial"/>
              </a:rPr>
              <a:t>Democratic</a:t>
            </a:r>
            <a:endParaRPr sz="2000" dirty="0">
              <a:latin typeface="Arial"/>
              <a:cs typeface="Arial"/>
            </a:endParaRPr>
          </a:p>
          <a:p>
            <a:pPr marL="1155700" lvl="2" indent="-229235">
              <a:lnSpc>
                <a:spcPct val="100000"/>
              </a:lnSpc>
              <a:spcBef>
                <a:spcPts val="380"/>
              </a:spcBef>
              <a:buFont typeface="Arial"/>
              <a:buChar char="•"/>
              <a:tabLst>
                <a:tab pos="1155700" algn="l"/>
                <a:tab pos="1156335" algn="l"/>
              </a:tabLst>
            </a:pPr>
            <a:r>
              <a:rPr sz="2000" b="1" spc="-5" dirty="0">
                <a:latin typeface="Arial"/>
                <a:cs typeface="Arial"/>
              </a:rPr>
              <a:t>Rural </a:t>
            </a:r>
            <a:r>
              <a:rPr sz="2000" b="1" spc="-15" dirty="0">
                <a:latin typeface="Arial"/>
                <a:cs typeface="Arial"/>
              </a:rPr>
              <a:t>Areas:</a:t>
            </a:r>
            <a:r>
              <a:rPr sz="2000" b="1" spc="65" dirty="0">
                <a:latin typeface="Arial"/>
                <a:cs typeface="Arial"/>
              </a:rPr>
              <a:t> </a:t>
            </a:r>
            <a:r>
              <a:rPr sz="2000" b="1" spc="-5" dirty="0">
                <a:latin typeface="Arial"/>
                <a:cs typeface="Arial"/>
              </a:rPr>
              <a:t>Republican</a:t>
            </a:r>
            <a:endParaRPr sz="2000" dirty="0">
              <a:latin typeface="Arial"/>
              <a:cs typeface="Arial"/>
            </a:endParaRPr>
          </a:p>
        </p:txBody>
      </p:sp>
      <p:sp>
        <p:nvSpPr>
          <p:cNvPr id="5" name="object 5"/>
          <p:cNvSpPr txBox="1"/>
          <p:nvPr/>
        </p:nvSpPr>
        <p:spPr>
          <a:xfrm>
            <a:off x="11277854" y="6306069"/>
            <a:ext cx="213360" cy="213360"/>
          </a:xfrm>
          <a:prstGeom prst="rect">
            <a:avLst/>
          </a:prstGeom>
        </p:spPr>
        <p:txBody>
          <a:bodyPr vert="horz" wrap="square" lIns="0" tIns="0" rIns="0" bIns="0" rtlCol="0">
            <a:spAutoFit/>
          </a:bodyPr>
          <a:lstStyle/>
          <a:p>
            <a:pPr>
              <a:lnSpc>
                <a:spcPts val="1660"/>
              </a:lnSpc>
            </a:pPr>
            <a:r>
              <a:rPr sz="1500" dirty="0">
                <a:latin typeface="Arial"/>
                <a:cs typeface="Arial"/>
              </a:rPr>
              <a:t>17</a:t>
            </a:r>
          </a:p>
        </p:txBody>
      </p:sp>
      <p:sp>
        <p:nvSpPr>
          <p:cNvPr id="6" name="object 6"/>
          <p:cNvSpPr/>
          <p:nvPr/>
        </p:nvSpPr>
        <p:spPr>
          <a:xfrm>
            <a:off x="8061158" y="4114800"/>
            <a:ext cx="4130842" cy="258013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376360" y="5206989"/>
            <a:ext cx="2638974" cy="162357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4380" cy="563880"/>
          </a:xfrm>
          <a:custGeom>
            <a:avLst/>
            <a:gdLst/>
            <a:ahLst/>
            <a:cxnLst/>
            <a:rect l="l" t="t" r="r" b="b"/>
            <a:pathLst>
              <a:path w="12184380" h="563880">
                <a:moveTo>
                  <a:pt x="0" y="563879"/>
                </a:moveTo>
                <a:lnTo>
                  <a:pt x="12184380" y="563879"/>
                </a:lnTo>
                <a:lnTo>
                  <a:pt x="12184380" y="0"/>
                </a:lnTo>
                <a:lnTo>
                  <a:pt x="0" y="0"/>
                </a:lnTo>
                <a:lnTo>
                  <a:pt x="0" y="563879"/>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570100" y="0"/>
            <a:ext cx="904430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latin typeface="Arial"/>
                <a:cs typeface="Arial"/>
              </a:rPr>
              <a:t>VOTING ON </a:t>
            </a:r>
            <a:r>
              <a:rPr dirty="0">
                <a:solidFill>
                  <a:srgbClr val="FFFFFF"/>
                </a:solidFill>
                <a:latin typeface="Arial"/>
                <a:cs typeface="Arial"/>
              </a:rPr>
              <a:t>THE </a:t>
            </a:r>
            <a:r>
              <a:rPr spc="-5" dirty="0">
                <a:solidFill>
                  <a:srgbClr val="FFFFFF"/>
                </a:solidFill>
                <a:latin typeface="Arial"/>
                <a:cs typeface="Arial"/>
              </a:rPr>
              <a:t>BASIS </a:t>
            </a:r>
            <a:r>
              <a:rPr spc="-10" dirty="0">
                <a:solidFill>
                  <a:srgbClr val="FFFFFF"/>
                </a:solidFill>
                <a:latin typeface="Arial"/>
                <a:cs typeface="Arial"/>
              </a:rPr>
              <a:t>OF </a:t>
            </a:r>
            <a:r>
              <a:rPr dirty="0">
                <a:solidFill>
                  <a:srgbClr val="FFFFFF"/>
                </a:solidFill>
                <a:latin typeface="Arial"/>
                <a:cs typeface="Arial"/>
              </a:rPr>
              <a:t>CANDIDATES</a:t>
            </a:r>
          </a:p>
        </p:txBody>
      </p:sp>
      <p:sp>
        <p:nvSpPr>
          <p:cNvPr id="4" name="object 4"/>
          <p:cNvSpPr txBox="1"/>
          <p:nvPr/>
        </p:nvSpPr>
        <p:spPr>
          <a:xfrm>
            <a:off x="11277854" y="6306069"/>
            <a:ext cx="213360" cy="213360"/>
          </a:xfrm>
          <a:prstGeom prst="rect">
            <a:avLst/>
          </a:prstGeom>
        </p:spPr>
        <p:txBody>
          <a:bodyPr vert="horz" wrap="square" lIns="0" tIns="0" rIns="0" bIns="0" rtlCol="0">
            <a:spAutoFit/>
          </a:bodyPr>
          <a:lstStyle/>
          <a:p>
            <a:pPr>
              <a:lnSpc>
                <a:spcPts val="1660"/>
              </a:lnSpc>
            </a:pPr>
            <a:r>
              <a:rPr sz="1500" dirty="0">
                <a:latin typeface="Arial"/>
                <a:cs typeface="Arial"/>
              </a:rPr>
              <a:t>18</a:t>
            </a:r>
            <a:endParaRPr sz="1500">
              <a:latin typeface="Arial"/>
              <a:cs typeface="Arial"/>
            </a:endParaRPr>
          </a:p>
        </p:txBody>
      </p:sp>
      <p:sp>
        <p:nvSpPr>
          <p:cNvPr id="5" name="object 5"/>
          <p:cNvSpPr txBox="1"/>
          <p:nvPr/>
        </p:nvSpPr>
        <p:spPr>
          <a:xfrm>
            <a:off x="909903" y="2108138"/>
            <a:ext cx="4884420" cy="1243930"/>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085" algn="l"/>
                <a:tab pos="299720" algn="l"/>
              </a:tabLst>
            </a:pPr>
            <a:r>
              <a:rPr sz="1600" b="1" spc="-20" dirty="0">
                <a:latin typeface="Arial"/>
                <a:cs typeface="Arial"/>
              </a:rPr>
              <a:t>Voting </a:t>
            </a:r>
            <a:r>
              <a:rPr sz="1600" b="1" spc="-5" dirty="0">
                <a:latin typeface="Arial"/>
                <a:cs typeface="Arial"/>
              </a:rPr>
              <a:t>for candidates from the same political party  for every </a:t>
            </a:r>
            <a:r>
              <a:rPr sz="1600" b="1" dirty="0">
                <a:latin typeface="Arial"/>
                <a:cs typeface="Arial"/>
              </a:rPr>
              <a:t>office </a:t>
            </a:r>
            <a:r>
              <a:rPr sz="1600" b="1" spc="-5" dirty="0">
                <a:latin typeface="Arial"/>
                <a:cs typeface="Arial"/>
              </a:rPr>
              <a:t>on the</a:t>
            </a:r>
            <a:r>
              <a:rPr sz="1600" b="1" spc="-25" dirty="0">
                <a:latin typeface="Arial"/>
                <a:cs typeface="Arial"/>
              </a:rPr>
              <a:t> </a:t>
            </a:r>
            <a:r>
              <a:rPr sz="1600" b="1" spc="-5" dirty="0">
                <a:latin typeface="Arial"/>
                <a:cs typeface="Arial"/>
              </a:rPr>
              <a:t>ballot</a:t>
            </a:r>
            <a:endParaRPr sz="1600" dirty="0">
              <a:latin typeface="Arial"/>
              <a:cs typeface="Arial"/>
            </a:endParaRPr>
          </a:p>
          <a:p>
            <a:pPr marL="299085" indent="-287020">
              <a:lnSpc>
                <a:spcPct val="100000"/>
              </a:lnSpc>
              <a:buFont typeface="Wingdings"/>
              <a:buChar char=""/>
              <a:tabLst>
                <a:tab pos="299085" algn="l"/>
                <a:tab pos="299720" algn="l"/>
              </a:tabLst>
            </a:pPr>
            <a:r>
              <a:rPr sz="1600" b="1" spc="-5" dirty="0">
                <a:latin typeface="Arial"/>
                <a:cs typeface="Arial"/>
              </a:rPr>
              <a:t>Easier </a:t>
            </a:r>
            <a:r>
              <a:rPr sz="1600" b="1" dirty="0">
                <a:latin typeface="Arial"/>
                <a:cs typeface="Arial"/>
              </a:rPr>
              <a:t>to </a:t>
            </a:r>
            <a:r>
              <a:rPr sz="1600" b="1" spc="-5" dirty="0">
                <a:latin typeface="Arial"/>
                <a:cs typeface="Arial"/>
              </a:rPr>
              <a:t>do </a:t>
            </a:r>
            <a:r>
              <a:rPr sz="1600" b="1" spc="5" dirty="0">
                <a:latin typeface="Arial"/>
                <a:cs typeface="Arial"/>
              </a:rPr>
              <a:t>with </a:t>
            </a:r>
            <a:r>
              <a:rPr sz="1600" b="1" spc="-5" dirty="0">
                <a:latin typeface="Arial"/>
                <a:cs typeface="Arial"/>
              </a:rPr>
              <a:t>party-column</a:t>
            </a:r>
            <a:r>
              <a:rPr sz="1600" b="1" spc="-55" dirty="0">
                <a:latin typeface="Arial"/>
                <a:cs typeface="Arial"/>
              </a:rPr>
              <a:t> </a:t>
            </a:r>
            <a:r>
              <a:rPr sz="1600" b="1" spc="-5" dirty="0">
                <a:latin typeface="Arial"/>
                <a:cs typeface="Arial"/>
              </a:rPr>
              <a:t>ballot</a:t>
            </a:r>
            <a:endParaRPr sz="1600" dirty="0">
              <a:latin typeface="Arial"/>
              <a:cs typeface="Arial"/>
            </a:endParaRPr>
          </a:p>
          <a:p>
            <a:pPr marL="299085" indent="-287020">
              <a:lnSpc>
                <a:spcPct val="100000"/>
              </a:lnSpc>
              <a:buFont typeface="Wingdings"/>
              <a:buChar char=""/>
              <a:tabLst>
                <a:tab pos="299085" algn="l"/>
                <a:tab pos="299720" algn="l"/>
              </a:tabLst>
            </a:pPr>
            <a:r>
              <a:rPr sz="1600" b="1" spc="-5" dirty="0">
                <a:latin typeface="Arial"/>
                <a:cs typeface="Arial"/>
              </a:rPr>
              <a:t>Decline </a:t>
            </a:r>
            <a:r>
              <a:rPr sz="1600" b="1" dirty="0">
                <a:latin typeface="Arial"/>
                <a:cs typeface="Arial"/>
              </a:rPr>
              <a:t>in </a:t>
            </a:r>
            <a:r>
              <a:rPr sz="1600" b="1" spc="-5" dirty="0">
                <a:latin typeface="Arial"/>
                <a:cs typeface="Arial"/>
              </a:rPr>
              <a:t>recent </a:t>
            </a:r>
            <a:r>
              <a:rPr sz="1600" b="1" spc="-15" dirty="0">
                <a:latin typeface="Arial"/>
                <a:cs typeface="Arial"/>
              </a:rPr>
              <a:t>years </a:t>
            </a:r>
            <a:r>
              <a:rPr sz="1600" b="1" spc="-10" dirty="0">
                <a:latin typeface="Arial"/>
                <a:cs typeface="Arial"/>
              </a:rPr>
              <a:t>(“vote </a:t>
            </a:r>
            <a:r>
              <a:rPr sz="1600" b="1" dirty="0">
                <a:latin typeface="Arial"/>
                <a:cs typeface="Arial"/>
              </a:rPr>
              <a:t>the </a:t>
            </a:r>
            <a:r>
              <a:rPr sz="1600" b="1" spc="-5" dirty="0">
                <a:latin typeface="Arial"/>
                <a:cs typeface="Arial"/>
              </a:rPr>
              <a:t>man, </a:t>
            </a:r>
            <a:r>
              <a:rPr sz="1600" b="1" spc="-10" dirty="0">
                <a:latin typeface="Arial"/>
                <a:cs typeface="Arial"/>
              </a:rPr>
              <a:t>not</a:t>
            </a:r>
            <a:r>
              <a:rPr sz="1600" b="1" spc="45" dirty="0">
                <a:latin typeface="Arial"/>
                <a:cs typeface="Arial"/>
              </a:rPr>
              <a:t> </a:t>
            </a:r>
            <a:r>
              <a:rPr sz="1600" b="1" dirty="0">
                <a:latin typeface="Arial"/>
                <a:cs typeface="Arial"/>
              </a:rPr>
              <a:t>the</a:t>
            </a:r>
            <a:endParaRPr sz="1600" dirty="0">
              <a:latin typeface="Arial"/>
              <a:cs typeface="Arial"/>
            </a:endParaRPr>
          </a:p>
          <a:p>
            <a:pPr marL="299085">
              <a:lnSpc>
                <a:spcPct val="100000"/>
              </a:lnSpc>
            </a:pPr>
            <a:r>
              <a:rPr sz="1600" b="1" spc="-10" dirty="0">
                <a:latin typeface="Arial"/>
                <a:cs typeface="Arial"/>
              </a:rPr>
              <a:t>party”)</a:t>
            </a:r>
            <a:endParaRPr sz="1600" dirty="0">
              <a:latin typeface="Arial"/>
              <a:cs typeface="Arial"/>
            </a:endParaRPr>
          </a:p>
        </p:txBody>
      </p:sp>
      <p:sp>
        <p:nvSpPr>
          <p:cNvPr id="6" name="object 6"/>
          <p:cNvSpPr txBox="1"/>
          <p:nvPr/>
        </p:nvSpPr>
        <p:spPr>
          <a:xfrm>
            <a:off x="78739" y="711453"/>
            <a:ext cx="11471275" cy="1368425"/>
          </a:xfrm>
          <a:prstGeom prst="rect">
            <a:avLst/>
          </a:prstGeom>
        </p:spPr>
        <p:txBody>
          <a:bodyPr vert="horz" wrap="square" lIns="0" tIns="13335" rIns="0" bIns="0" rtlCol="0">
            <a:spAutoFit/>
          </a:bodyPr>
          <a:lstStyle/>
          <a:p>
            <a:pPr marL="355600" marR="5080" indent="-342900">
              <a:lnSpc>
                <a:spcPct val="100000"/>
              </a:lnSpc>
              <a:spcBef>
                <a:spcPts val="105"/>
              </a:spcBef>
              <a:buFont typeface="Arial"/>
              <a:buChar char="•"/>
              <a:tabLst>
                <a:tab pos="354965" algn="l"/>
                <a:tab pos="355600" algn="l"/>
              </a:tabLst>
            </a:pPr>
            <a:r>
              <a:rPr sz="2000" b="1" dirty="0">
                <a:latin typeface="Arial"/>
                <a:cs typeface="Arial"/>
              </a:rPr>
              <a:t>Candidate appeal – </a:t>
            </a:r>
            <a:r>
              <a:rPr sz="2000" b="1" spc="-5" dirty="0">
                <a:latin typeface="Arial"/>
                <a:cs typeface="Arial"/>
              </a:rPr>
              <a:t>how voters </a:t>
            </a:r>
            <a:r>
              <a:rPr sz="2000" b="1" dirty="0">
                <a:latin typeface="Arial"/>
                <a:cs typeface="Arial"/>
              </a:rPr>
              <a:t>feel </a:t>
            </a:r>
            <a:r>
              <a:rPr sz="2000" b="1" spc="-5" dirty="0">
                <a:latin typeface="Arial"/>
                <a:cs typeface="Arial"/>
              </a:rPr>
              <a:t>about </a:t>
            </a:r>
            <a:r>
              <a:rPr sz="2000" b="1" dirty="0">
                <a:latin typeface="Arial"/>
                <a:cs typeface="Arial"/>
              </a:rPr>
              <a:t>a </a:t>
            </a:r>
            <a:r>
              <a:rPr sz="2000" b="1" spc="-5" dirty="0">
                <a:latin typeface="Arial"/>
                <a:cs typeface="Arial"/>
              </a:rPr>
              <a:t>candidate’s </a:t>
            </a:r>
            <a:r>
              <a:rPr sz="2000" b="1" dirty="0">
                <a:latin typeface="Arial"/>
                <a:cs typeface="Arial"/>
              </a:rPr>
              <a:t>background, </a:t>
            </a:r>
            <a:r>
              <a:rPr sz="2000" b="1" spc="-5" dirty="0">
                <a:latin typeface="Arial"/>
                <a:cs typeface="Arial"/>
              </a:rPr>
              <a:t>personality, </a:t>
            </a:r>
            <a:r>
              <a:rPr sz="2000" b="1" dirty="0">
                <a:latin typeface="Arial"/>
                <a:cs typeface="Arial"/>
              </a:rPr>
              <a:t>leadership  </a:t>
            </a:r>
            <a:r>
              <a:rPr sz="2000" b="1" spc="-5" dirty="0">
                <a:latin typeface="Arial"/>
                <a:cs typeface="Arial"/>
              </a:rPr>
              <a:t>ability, </a:t>
            </a:r>
            <a:r>
              <a:rPr sz="2000" b="1" dirty="0">
                <a:latin typeface="Arial"/>
                <a:cs typeface="Arial"/>
              </a:rPr>
              <a:t>and other personal</a:t>
            </a:r>
            <a:r>
              <a:rPr sz="2000" b="1" spc="-45" dirty="0">
                <a:latin typeface="Arial"/>
                <a:cs typeface="Arial"/>
              </a:rPr>
              <a:t> </a:t>
            </a:r>
            <a:r>
              <a:rPr sz="2000" b="1" dirty="0">
                <a:latin typeface="Arial"/>
                <a:cs typeface="Arial"/>
              </a:rPr>
              <a:t>qualities</a:t>
            </a:r>
            <a:endParaRPr sz="2000" dirty="0">
              <a:latin typeface="Arial"/>
              <a:cs typeface="Arial"/>
            </a:endParaRPr>
          </a:p>
          <a:p>
            <a:pPr marL="355600" indent="-342900">
              <a:lnSpc>
                <a:spcPct val="100000"/>
              </a:lnSpc>
              <a:spcBef>
                <a:spcPts val="475"/>
              </a:spcBef>
              <a:buFont typeface="Arial"/>
              <a:buChar char="•"/>
              <a:tabLst>
                <a:tab pos="354965" algn="l"/>
                <a:tab pos="355600" algn="l"/>
              </a:tabLst>
            </a:pPr>
            <a:r>
              <a:rPr sz="2000" b="1" dirty="0">
                <a:latin typeface="Arial"/>
                <a:cs typeface="Arial"/>
              </a:rPr>
              <a:t>More people </a:t>
            </a:r>
            <a:r>
              <a:rPr sz="2000" b="1" spc="-5" dirty="0">
                <a:latin typeface="Arial"/>
                <a:cs typeface="Arial"/>
              </a:rPr>
              <a:t>now “vote </a:t>
            </a:r>
            <a:r>
              <a:rPr sz="2000" b="1" dirty="0">
                <a:latin typeface="Arial"/>
                <a:cs typeface="Arial"/>
              </a:rPr>
              <a:t>the </a:t>
            </a:r>
            <a:r>
              <a:rPr sz="2000" b="1" spc="-5" dirty="0">
                <a:latin typeface="Arial"/>
                <a:cs typeface="Arial"/>
              </a:rPr>
              <a:t>man, </a:t>
            </a:r>
            <a:r>
              <a:rPr sz="2000" b="1" dirty="0">
                <a:latin typeface="Arial"/>
                <a:cs typeface="Arial"/>
              </a:rPr>
              <a:t>not the </a:t>
            </a:r>
            <a:r>
              <a:rPr sz="2000" b="1" spc="-5" dirty="0">
                <a:latin typeface="Arial"/>
                <a:cs typeface="Arial"/>
              </a:rPr>
              <a:t>party” </a:t>
            </a:r>
            <a:r>
              <a:rPr sz="2000" b="1" dirty="0">
                <a:latin typeface="Arial"/>
                <a:cs typeface="Arial"/>
              </a:rPr>
              <a:t>than in the past </a:t>
            </a:r>
            <a:r>
              <a:rPr sz="2000" b="1" spc="5" dirty="0">
                <a:latin typeface="Wingdings"/>
                <a:cs typeface="Wingdings"/>
              </a:rPr>
              <a:t></a:t>
            </a:r>
            <a:r>
              <a:rPr sz="2000" b="1" spc="5" dirty="0">
                <a:latin typeface="Times New Roman"/>
                <a:cs typeface="Times New Roman"/>
              </a:rPr>
              <a:t> </a:t>
            </a:r>
            <a:r>
              <a:rPr sz="2000" b="1" dirty="0">
                <a:latin typeface="Arial"/>
                <a:cs typeface="Arial"/>
              </a:rPr>
              <a:t>increase in</a:t>
            </a:r>
            <a:r>
              <a:rPr sz="2000" b="1" spc="-100" dirty="0">
                <a:latin typeface="Arial"/>
                <a:cs typeface="Arial"/>
              </a:rPr>
              <a:t> </a:t>
            </a:r>
            <a:r>
              <a:rPr sz="2000" b="1" dirty="0">
                <a:latin typeface="Arial"/>
                <a:cs typeface="Arial"/>
              </a:rPr>
              <a:t>Independents</a:t>
            </a:r>
            <a:endParaRPr sz="2000" dirty="0">
              <a:latin typeface="Arial"/>
              <a:cs typeface="Arial"/>
            </a:endParaRPr>
          </a:p>
          <a:p>
            <a:pPr marL="469900">
              <a:lnSpc>
                <a:spcPct val="100000"/>
              </a:lnSpc>
              <a:spcBef>
                <a:spcPts val="735"/>
              </a:spcBef>
              <a:tabLst>
                <a:tab pos="6642734" algn="l"/>
              </a:tabLst>
            </a:pPr>
            <a:r>
              <a:rPr sz="1800" dirty="0">
                <a:latin typeface="Courier New"/>
                <a:cs typeface="Courier New"/>
              </a:rPr>
              <a:t>o </a:t>
            </a:r>
            <a:r>
              <a:rPr sz="1800" b="1" dirty="0">
                <a:latin typeface="Arial"/>
                <a:cs typeface="Arial"/>
              </a:rPr>
              <a:t>In </a:t>
            </a:r>
            <a:r>
              <a:rPr sz="1800" b="1" spc="-5" dirty="0">
                <a:latin typeface="Arial"/>
                <a:cs typeface="Arial"/>
              </a:rPr>
              <a:t>the past </a:t>
            </a:r>
            <a:r>
              <a:rPr sz="1800" b="1" dirty="0">
                <a:latin typeface="Arial"/>
                <a:cs typeface="Arial"/>
              </a:rPr>
              <a:t>- </a:t>
            </a:r>
            <a:r>
              <a:rPr sz="1800" b="1" i="1" spc="-5" dirty="0">
                <a:latin typeface="Arial"/>
                <a:cs typeface="Arial"/>
              </a:rPr>
              <a:t>Straight</a:t>
            </a:r>
            <a:r>
              <a:rPr sz="1800" b="1" i="1" spc="175" dirty="0">
                <a:latin typeface="Arial"/>
                <a:cs typeface="Arial"/>
              </a:rPr>
              <a:t> </a:t>
            </a:r>
            <a:r>
              <a:rPr sz="1800" b="1" i="1" spc="-5" dirty="0">
                <a:latin typeface="Arial"/>
                <a:cs typeface="Arial"/>
              </a:rPr>
              <a:t>ticket</a:t>
            </a:r>
            <a:r>
              <a:rPr sz="1800" b="1" i="1" spc="10" dirty="0">
                <a:latin typeface="Arial"/>
                <a:cs typeface="Arial"/>
              </a:rPr>
              <a:t> </a:t>
            </a:r>
            <a:r>
              <a:rPr sz="1800" b="1" i="1" spc="-5" dirty="0">
                <a:latin typeface="Arial"/>
                <a:cs typeface="Arial"/>
              </a:rPr>
              <a:t>voting</a:t>
            </a:r>
            <a:r>
              <a:rPr lang="en-US" sz="1800" b="1" i="1" spc="-5" dirty="0">
                <a:latin typeface="Arial"/>
                <a:cs typeface="Arial"/>
              </a:rPr>
              <a:t>                             </a:t>
            </a:r>
            <a:r>
              <a:rPr sz="1800" dirty="0">
                <a:latin typeface="Courier New"/>
                <a:cs typeface="Courier New"/>
              </a:rPr>
              <a:t>o </a:t>
            </a:r>
            <a:r>
              <a:rPr sz="1800" b="1" dirty="0">
                <a:latin typeface="Arial"/>
                <a:cs typeface="Arial"/>
              </a:rPr>
              <a:t>In the </a:t>
            </a:r>
            <a:r>
              <a:rPr sz="1800" b="1" spc="-5" dirty="0">
                <a:latin typeface="Arial"/>
                <a:cs typeface="Arial"/>
              </a:rPr>
              <a:t>present </a:t>
            </a:r>
            <a:r>
              <a:rPr sz="1800" b="1" dirty="0">
                <a:latin typeface="Arial"/>
                <a:cs typeface="Arial"/>
              </a:rPr>
              <a:t>- </a:t>
            </a:r>
            <a:r>
              <a:rPr sz="1800" b="1" i="1" dirty="0">
                <a:latin typeface="Arial"/>
                <a:cs typeface="Arial"/>
              </a:rPr>
              <a:t>Split </a:t>
            </a:r>
            <a:r>
              <a:rPr sz="1800" b="1" i="1" spc="-5" dirty="0">
                <a:latin typeface="Arial"/>
                <a:cs typeface="Arial"/>
              </a:rPr>
              <a:t>ticket</a:t>
            </a:r>
            <a:r>
              <a:rPr sz="1800" b="1" i="1" spc="75" dirty="0">
                <a:latin typeface="Arial"/>
                <a:cs typeface="Arial"/>
              </a:rPr>
              <a:t> </a:t>
            </a:r>
            <a:r>
              <a:rPr sz="1800" b="1" i="1" dirty="0">
                <a:latin typeface="Arial"/>
                <a:cs typeface="Arial"/>
              </a:rPr>
              <a:t>voting</a:t>
            </a:r>
            <a:endParaRPr sz="1800" dirty="0">
              <a:latin typeface="Arial"/>
              <a:cs typeface="Arial"/>
            </a:endParaRPr>
          </a:p>
        </p:txBody>
      </p:sp>
      <p:sp>
        <p:nvSpPr>
          <p:cNvPr id="7" name="object 7"/>
          <p:cNvSpPr txBox="1"/>
          <p:nvPr/>
        </p:nvSpPr>
        <p:spPr>
          <a:xfrm>
            <a:off x="6477000" y="2079878"/>
            <a:ext cx="5714999" cy="1243930"/>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085" algn="l"/>
                <a:tab pos="299720" algn="l"/>
              </a:tabLst>
            </a:pPr>
            <a:r>
              <a:rPr sz="1600" b="1" spc="-20" dirty="0">
                <a:latin typeface="Arial"/>
                <a:cs typeface="Arial"/>
              </a:rPr>
              <a:t>Voting </a:t>
            </a:r>
            <a:r>
              <a:rPr sz="1600" b="1" spc="-5" dirty="0">
                <a:latin typeface="Arial"/>
                <a:cs typeface="Arial"/>
              </a:rPr>
              <a:t>for candidates from </a:t>
            </a:r>
            <a:r>
              <a:rPr sz="1600" b="1" spc="5" dirty="0">
                <a:latin typeface="Arial"/>
                <a:cs typeface="Arial"/>
              </a:rPr>
              <a:t>two </a:t>
            </a:r>
            <a:r>
              <a:rPr sz="1600" b="1" dirty="0">
                <a:latin typeface="Arial"/>
                <a:cs typeface="Arial"/>
              </a:rPr>
              <a:t>different </a:t>
            </a:r>
            <a:r>
              <a:rPr sz="1600" b="1" spc="-5" dirty="0">
                <a:latin typeface="Arial"/>
                <a:cs typeface="Arial"/>
              </a:rPr>
              <a:t>political  </a:t>
            </a:r>
            <a:r>
              <a:rPr sz="1600" b="1" dirty="0">
                <a:latin typeface="Arial"/>
                <a:cs typeface="Arial"/>
              </a:rPr>
              <a:t>parties</a:t>
            </a:r>
            <a:endParaRPr sz="1600" dirty="0">
              <a:latin typeface="Arial"/>
              <a:cs typeface="Arial"/>
            </a:endParaRPr>
          </a:p>
          <a:p>
            <a:pPr marL="299085" indent="-287020">
              <a:lnSpc>
                <a:spcPct val="100000"/>
              </a:lnSpc>
              <a:buFont typeface="Wingdings"/>
              <a:buChar char=""/>
              <a:tabLst>
                <a:tab pos="299085" algn="l"/>
                <a:tab pos="299720" algn="l"/>
              </a:tabLst>
            </a:pPr>
            <a:r>
              <a:rPr sz="1600" b="1" spc="-5" dirty="0">
                <a:latin typeface="Arial"/>
                <a:cs typeface="Arial"/>
              </a:rPr>
              <a:t>Easier </a:t>
            </a:r>
            <a:r>
              <a:rPr sz="1600" b="1" dirty="0">
                <a:latin typeface="Arial"/>
                <a:cs typeface="Arial"/>
              </a:rPr>
              <a:t>to </a:t>
            </a:r>
            <a:r>
              <a:rPr sz="1600" b="1" spc="-5" dirty="0">
                <a:latin typeface="Arial"/>
                <a:cs typeface="Arial"/>
              </a:rPr>
              <a:t>do </a:t>
            </a:r>
            <a:r>
              <a:rPr sz="1600" b="1" spc="5" dirty="0">
                <a:latin typeface="Arial"/>
                <a:cs typeface="Arial"/>
              </a:rPr>
              <a:t>with </a:t>
            </a:r>
            <a:r>
              <a:rPr sz="1600" b="1" dirty="0">
                <a:latin typeface="Arial"/>
                <a:cs typeface="Arial"/>
              </a:rPr>
              <a:t>office-column</a:t>
            </a:r>
            <a:r>
              <a:rPr sz="1600" b="1" spc="-130" dirty="0">
                <a:latin typeface="Arial"/>
                <a:cs typeface="Arial"/>
              </a:rPr>
              <a:t> </a:t>
            </a:r>
            <a:r>
              <a:rPr sz="1600" b="1" spc="-5" dirty="0">
                <a:latin typeface="Arial"/>
                <a:cs typeface="Arial"/>
              </a:rPr>
              <a:t>ballot</a:t>
            </a:r>
            <a:endParaRPr sz="1600" dirty="0">
              <a:latin typeface="Arial"/>
              <a:cs typeface="Arial"/>
            </a:endParaRPr>
          </a:p>
          <a:p>
            <a:pPr marL="299085" indent="-287020">
              <a:lnSpc>
                <a:spcPct val="100000"/>
              </a:lnSpc>
              <a:buFont typeface="Wingdings"/>
              <a:buChar char=""/>
              <a:tabLst>
                <a:tab pos="299085" algn="l"/>
                <a:tab pos="299720" algn="l"/>
              </a:tabLst>
            </a:pPr>
            <a:r>
              <a:rPr sz="1600" b="1" dirty="0">
                <a:latin typeface="Arial"/>
                <a:cs typeface="Arial"/>
              </a:rPr>
              <a:t>Increase in </a:t>
            </a:r>
            <a:r>
              <a:rPr sz="1600" b="1" spc="-5" dirty="0">
                <a:latin typeface="Arial"/>
                <a:cs typeface="Arial"/>
              </a:rPr>
              <a:t>recent </a:t>
            </a:r>
            <a:r>
              <a:rPr sz="1600" b="1" spc="-15" dirty="0">
                <a:latin typeface="Arial"/>
                <a:cs typeface="Arial"/>
              </a:rPr>
              <a:t>years </a:t>
            </a:r>
            <a:r>
              <a:rPr sz="1600" b="1" spc="-10" dirty="0">
                <a:latin typeface="Arial"/>
                <a:cs typeface="Arial"/>
              </a:rPr>
              <a:t>(“vote </a:t>
            </a:r>
            <a:r>
              <a:rPr sz="1600" b="1" dirty="0">
                <a:latin typeface="Arial"/>
                <a:cs typeface="Arial"/>
              </a:rPr>
              <a:t>the </a:t>
            </a:r>
            <a:r>
              <a:rPr sz="1600" b="1" spc="-5" dirty="0">
                <a:latin typeface="Arial"/>
                <a:cs typeface="Arial"/>
              </a:rPr>
              <a:t>man, </a:t>
            </a:r>
            <a:r>
              <a:rPr sz="1600" b="1" spc="-10" dirty="0">
                <a:latin typeface="Arial"/>
                <a:cs typeface="Arial"/>
              </a:rPr>
              <a:t>not</a:t>
            </a:r>
            <a:r>
              <a:rPr sz="1600" b="1" spc="20" dirty="0">
                <a:latin typeface="Arial"/>
                <a:cs typeface="Arial"/>
              </a:rPr>
              <a:t> </a:t>
            </a:r>
            <a:r>
              <a:rPr sz="1600" b="1" dirty="0">
                <a:latin typeface="Arial"/>
                <a:cs typeface="Arial"/>
              </a:rPr>
              <a:t>the</a:t>
            </a:r>
            <a:endParaRPr sz="1600" dirty="0">
              <a:latin typeface="Arial"/>
              <a:cs typeface="Arial"/>
            </a:endParaRPr>
          </a:p>
          <a:p>
            <a:pPr marL="299085">
              <a:lnSpc>
                <a:spcPct val="100000"/>
              </a:lnSpc>
            </a:pPr>
            <a:r>
              <a:rPr sz="1600" b="1" spc="-10" dirty="0">
                <a:latin typeface="Arial"/>
                <a:cs typeface="Arial"/>
              </a:rPr>
              <a:t>party”)</a:t>
            </a:r>
            <a:endParaRPr sz="1600" dirty="0">
              <a:latin typeface="Arial"/>
              <a:cs typeface="Arial"/>
            </a:endParaRPr>
          </a:p>
        </p:txBody>
      </p:sp>
      <p:sp>
        <p:nvSpPr>
          <p:cNvPr id="8" name="object 8"/>
          <p:cNvSpPr/>
          <p:nvPr/>
        </p:nvSpPr>
        <p:spPr>
          <a:xfrm>
            <a:off x="2196797" y="3380328"/>
            <a:ext cx="3060192" cy="358139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467600" y="3200400"/>
            <a:ext cx="4402678" cy="36499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0">
  <p:cSld>
    <p:bg>
      <p:bgPr>
        <a:solidFill>
          <a:srgbClr val="F2FAD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8772"/>
            <a:ext cx="12192000" cy="707886"/>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1219140">
              <a:defRPr/>
            </a:pPr>
            <a:r>
              <a:rPr lang="en-US" sz="4000" b="1" dirty="0"/>
              <a:t>TOPIC 5.1 Voting Rights and Models of Voting Behavior</a:t>
            </a:r>
            <a:endParaRPr lang="en-US" sz="3733" b="1" dirty="0">
              <a:solidFill>
                <a:prstClr val="black"/>
              </a:solidFill>
              <a:latin typeface="Calibri"/>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32694" y="1611051"/>
            <a:ext cx="3809999" cy="1015663"/>
          </a:xfrm>
          <a:prstGeom prst="rect">
            <a:avLst/>
          </a:prstGeom>
          <a:noFill/>
        </p:spPr>
        <p:txBody>
          <a:bodyPr wrap="square">
            <a:spAutoFit/>
          </a:bodyPr>
          <a:lstStyle/>
          <a:p>
            <a:pPr defTabSz="1219140">
              <a:defRPr/>
            </a:pPr>
            <a:r>
              <a:rPr lang="en-US" sz="2000" b="1" dirty="0"/>
              <a:t>Describe the voting rights protections in the Constitution and in legislation</a:t>
            </a:r>
            <a:endParaRPr lang="en-US" sz="2000" b="1" dirty="0">
              <a:solidFill>
                <a:prstClr val="black"/>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3657600" y="1569720"/>
            <a:ext cx="0" cy="5170749"/>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3914470" y="1543720"/>
            <a:ext cx="8277530" cy="1446550"/>
          </a:xfrm>
          <a:prstGeom prst="rect">
            <a:avLst/>
          </a:prstGeom>
          <a:noFill/>
        </p:spPr>
        <p:txBody>
          <a:bodyPr wrap="square">
            <a:spAutoFit/>
          </a:bodyPr>
          <a:lstStyle/>
          <a:p>
            <a:pPr defTabSz="1219140">
              <a:defRPr/>
            </a:pPr>
            <a:r>
              <a:rPr lang="en-US" sz="2200" b="1" dirty="0"/>
              <a:t>Legal protections found in federal legislation and the </a:t>
            </a:r>
            <a:r>
              <a:rPr lang="en-US" sz="2200" b="1" i="1" dirty="0">
                <a:solidFill>
                  <a:srgbClr val="FF0000"/>
                </a:solidFill>
              </a:rPr>
              <a:t>Fifteenth, Seventeenth, Nineteenth, Twenty-Fourth, and Twenty-Sixth Amendments </a:t>
            </a:r>
            <a:r>
              <a:rPr lang="en-US" sz="2200" b="1" dirty="0"/>
              <a:t>relate to the expansion of opportunities for political participation.</a:t>
            </a:r>
            <a:endParaRPr lang="en-US" sz="2200" b="1" dirty="0">
              <a:solidFill>
                <a:prstClr val="black"/>
              </a:solidFill>
              <a:latin typeface="Calibri"/>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712723"/>
            <a:ext cx="12192000" cy="830997"/>
          </a:xfrm>
          <a:prstGeom prst="rect">
            <a:avLst/>
          </a:prstGeom>
          <a:noFill/>
        </p:spPr>
        <p:txBody>
          <a:bodyPr wrap="square">
            <a:spAutoFit/>
          </a:bodyPr>
          <a:lstStyle/>
          <a:p>
            <a:pPr defTabSz="1219140"/>
            <a:r>
              <a:rPr lang="en-US" sz="2400" b="1" dirty="0"/>
              <a:t>Factors associated with political ideology, efficacy, structural barriers, and demographics influence the nature and degree of political participation.</a:t>
            </a:r>
            <a:endParaRPr lang="en-US" sz="2400" b="1" dirty="0">
              <a:solidFill>
                <a:prstClr val="black"/>
              </a:solidFill>
              <a:latin typeface="Calibri"/>
            </a:endParaRPr>
          </a:p>
        </p:txBody>
      </p:sp>
      <p:sp>
        <p:nvSpPr>
          <p:cNvPr id="11" name="TextBox 10">
            <a:extLst>
              <a:ext uri="{FF2B5EF4-FFF2-40B4-BE49-F238E27FC236}">
                <a16:creationId xmlns:a16="http://schemas.microsoft.com/office/drawing/2014/main" id="{CC1C277D-2D64-4D69-BF1B-738978B97BE1}"/>
              </a:ext>
            </a:extLst>
          </p:cNvPr>
          <p:cNvSpPr txBox="1"/>
          <p:nvPr/>
        </p:nvSpPr>
        <p:spPr>
          <a:xfrm>
            <a:off x="0" y="3674120"/>
            <a:ext cx="3553131" cy="707886"/>
          </a:xfrm>
          <a:prstGeom prst="rect">
            <a:avLst/>
          </a:prstGeom>
          <a:noFill/>
        </p:spPr>
        <p:txBody>
          <a:bodyPr wrap="square">
            <a:spAutoFit/>
          </a:bodyPr>
          <a:lstStyle/>
          <a:p>
            <a:r>
              <a:rPr lang="en-US" sz="2000" b="1" dirty="0"/>
              <a:t>Describe different models of voting behavior</a:t>
            </a:r>
          </a:p>
        </p:txBody>
      </p:sp>
      <p:sp>
        <p:nvSpPr>
          <p:cNvPr id="13" name="TextBox 12">
            <a:extLst>
              <a:ext uri="{FF2B5EF4-FFF2-40B4-BE49-F238E27FC236}">
                <a16:creationId xmlns:a16="http://schemas.microsoft.com/office/drawing/2014/main" id="{1461F653-9AC6-400C-B6EF-181E664B9C5E}"/>
              </a:ext>
            </a:extLst>
          </p:cNvPr>
          <p:cNvSpPr txBox="1"/>
          <p:nvPr/>
        </p:nvSpPr>
        <p:spPr>
          <a:xfrm>
            <a:off x="3777305" y="2990270"/>
            <a:ext cx="8414695" cy="3477875"/>
          </a:xfrm>
          <a:prstGeom prst="rect">
            <a:avLst/>
          </a:prstGeom>
          <a:noFill/>
        </p:spPr>
        <p:txBody>
          <a:bodyPr wrap="square">
            <a:spAutoFit/>
          </a:bodyPr>
          <a:lstStyle/>
          <a:p>
            <a:r>
              <a:rPr lang="en-US" sz="2200" b="1" dirty="0"/>
              <a:t>Examples of political models explaining voting behavior include:</a:t>
            </a:r>
          </a:p>
          <a:p>
            <a:pPr marL="342900" indent="-342900">
              <a:buFont typeface="Arial" panose="020B0604020202020204" pitchFamily="34" charset="0"/>
              <a:buChar char="•"/>
            </a:pPr>
            <a:r>
              <a:rPr lang="en-US" sz="2200" b="1" dirty="0"/>
              <a:t>Rational choice—Voting based on what is perceived to be in the citizen’s individual interest</a:t>
            </a:r>
          </a:p>
          <a:p>
            <a:pPr marL="342900" indent="-342900">
              <a:buFont typeface="Arial" panose="020B0604020202020204" pitchFamily="34" charset="0"/>
              <a:buChar char="•"/>
            </a:pPr>
            <a:r>
              <a:rPr lang="en-US" sz="2200" b="1" dirty="0"/>
              <a:t>Retrospective voting—Voting to decide whether the party or candidate in power should be reelected based on the recent past</a:t>
            </a:r>
          </a:p>
          <a:p>
            <a:pPr marL="342900" indent="-342900">
              <a:buFont typeface="Arial" panose="020B0604020202020204" pitchFamily="34" charset="0"/>
              <a:buChar char="•"/>
            </a:pPr>
            <a:r>
              <a:rPr lang="en-US" sz="2200" b="1" dirty="0"/>
              <a:t>Prospective voting—Voting based on predictions of how a party or candidate will perform in the future</a:t>
            </a:r>
          </a:p>
          <a:p>
            <a:pPr marL="342900" indent="-342900">
              <a:buFont typeface="Arial" panose="020B0604020202020204" pitchFamily="34" charset="0"/>
              <a:buChar char="•"/>
            </a:pPr>
            <a:r>
              <a:rPr lang="en-US" sz="2200" b="1" dirty="0"/>
              <a:t>Party-line voting—Supporting a party by voting for candidates from one political  party for all public offices at the same level of government</a:t>
            </a:r>
          </a:p>
        </p:txBody>
      </p:sp>
    </p:spTree>
    <p:extLst>
      <p:ext uri="{BB962C8B-B14F-4D97-AF65-F5344CB8AC3E}">
        <p14:creationId xmlns:p14="http://schemas.microsoft.com/office/powerpoint/2010/main" val="1367653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85800"/>
            <a:ext cx="12192000" cy="6172200"/>
          </a:xfrm>
          <a:custGeom>
            <a:avLst/>
            <a:gdLst/>
            <a:ahLst/>
            <a:cxnLst/>
            <a:rect l="l" t="t" r="r" b="b"/>
            <a:pathLst>
              <a:path w="12192000" h="6172200">
                <a:moveTo>
                  <a:pt x="0" y="6172199"/>
                </a:moveTo>
                <a:lnTo>
                  <a:pt x="12192000" y="6172199"/>
                </a:lnTo>
                <a:lnTo>
                  <a:pt x="12192000" y="0"/>
                </a:lnTo>
                <a:lnTo>
                  <a:pt x="0" y="0"/>
                </a:lnTo>
                <a:lnTo>
                  <a:pt x="0" y="6172199"/>
                </a:lnTo>
                <a:close/>
              </a:path>
            </a:pathLst>
          </a:custGeom>
          <a:solidFill>
            <a:srgbClr val="9ED2D6"/>
          </a:solidFill>
        </p:spPr>
        <p:txBody>
          <a:bodyPr wrap="square" lIns="0" tIns="0" rIns="0" bIns="0" rtlCol="0"/>
          <a:lstStyle/>
          <a:p>
            <a:endParaRPr/>
          </a:p>
        </p:txBody>
      </p:sp>
      <p:sp>
        <p:nvSpPr>
          <p:cNvPr id="3" name="object 3"/>
          <p:cNvSpPr/>
          <p:nvPr/>
        </p:nvSpPr>
        <p:spPr>
          <a:xfrm>
            <a:off x="0" y="0"/>
            <a:ext cx="12192000" cy="685800"/>
          </a:xfrm>
          <a:custGeom>
            <a:avLst/>
            <a:gdLst/>
            <a:ahLst/>
            <a:cxnLst/>
            <a:rect l="l" t="t" r="r" b="b"/>
            <a:pathLst>
              <a:path w="12192000" h="685800">
                <a:moveTo>
                  <a:pt x="0" y="685800"/>
                </a:moveTo>
                <a:lnTo>
                  <a:pt x="12192000" y="685800"/>
                </a:lnTo>
                <a:lnTo>
                  <a:pt x="12192000" y="0"/>
                </a:lnTo>
                <a:lnTo>
                  <a:pt x="0" y="0"/>
                </a:lnTo>
                <a:lnTo>
                  <a:pt x="0" y="685800"/>
                </a:lnTo>
                <a:close/>
              </a:path>
            </a:pathLst>
          </a:custGeom>
          <a:solidFill>
            <a:srgbClr val="000000"/>
          </a:solidFill>
        </p:spPr>
        <p:txBody>
          <a:bodyPr wrap="square" lIns="0" tIns="0" rIns="0" bIns="0" rtlCol="0"/>
          <a:lstStyle/>
          <a:p>
            <a:endParaRPr/>
          </a:p>
        </p:txBody>
      </p:sp>
      <p:sp>
        <p:nvSpPr>
          <p:cNvPr id="4" name="object 4"/>
          <p:cNvSpPr txBox="1">
            <a:spLocks noGrp="1"/>
          </p:cNvSpPr>
          <p:nvPr>
            <p:ph type="title"/>
          </p:nvPr>
        </p:nvSpPr>
        <p:spPr>
          <a:xfrm>
            <a:off x="2234564" y="43383"/>
            <a:ext cx="7724140" cy="57467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latin typeface="Arial"/>
                <a:cs typeface="Arial"/>
              </a:rPr>
              <a:t>VOTING </a:t>
            </a:r>
            <a:r>
              <a:rPr dirty="0">
                <a:solidFill>
                  <a:srgbClr val="FFFFFF"/>
                </a:solidFill>
                <a:latin typeface="Arial"/>
                <a:cs typeface="Arial"/>
              </a:rPr>
              <a:t>ON THE </a:t>
            </a:r>
            <a:r>
              <a:rPr spc="-5" dirty="0">
                <a:solidFill>
                  <a:srgbClr val="FFFFFF"/>
                </a:solidFill>
                <a:latin typeface="Arial"/>
                <a:cs typeface="Arial"/>
              </a:rPr>
              <a:t>BASIS </a:t>
            </a:r>
            <a:r>
              <a:rPr spc="-10" dirty="0">
                <a:solidFill>
                  <a:srgbClr val="FFFFFF"/>
                </a:solidFill>
                <a:latin typeface="Arial"/>
                <a:cs typeface="Arial"/>
              </a:rPr>
              <a:t>OF</a:t>
            </a:r>
            <a:r>
              <a:rPr spc="-25" dirty="0">
                <a:solidFill>
                  <a:srgbClr val="FFFFFF"/>
                </a:solidFill>
                <a:latin typeface="Arial"/>
                <a:cs typeface="Arial"/>
              </a:rPr>
              <a:t> </a:t>
            </a:r>
            <a:r>
              <a:rPr dirty="0">
                <a:solidFill>
                  <a:srgbClr val="FFFFFF"/>
                </a:solidFill>
                <a:latin typeface="Arial"/>
                <a:cs typeface="Arial"/>
              </a:rPr>
              <a:t>ISSUES</a:t>
            </a:r>
          </a:p>
        </p:txBody>
      </p:sp>
      <p:sp>
        <p:nvSpPr>
          <p:cNvPr id="5" name="object 5"/>
          <p:cNvSpPr txBox="1"/>
          <p:nvPr/>
        </p:nvSpPr>
        <p:spPr>
          <a:xfrm>
            <a:off x="78739" y="714647"/>
            <a:ext cx="6453505" cy="2872740"/>
          </a:xfrm>
          <a:prstGeom prst="rect">
            <a:avLst/>
          </a:prstGeom>
        </p:spPr>
        <p:txBody>
          <a:bodyPr vert="horz" wrap="square" lIns="0" tIns="85725" rIns="0" bIns="0" rtlCol="0">
            <a:spAutoFit/>
          </a:bodyPr>
          <a:lstStyle/>
          <a:p>
            <a:pPr marL="355600" indent="-342900">
              <a:lnSpc>
                <a:spcPct val="100000"/>
              </a:lnSpc>
              <a:spcBef>
                <a:spcPts val="675"/>
              </a:spcBef>
              <a:buFont typeface="Arial"/>
              <a:buChar char="•"/>
              <a:tabLst>
                <a:tab pos="354965" algn="l"/>
                <a:tab pos="355600" algn="l"/>
              </a:tabLst>
            </a:pPr>
            <a:r>
              <a:rPr sz="2400" b="1" spc="-5" dirty="0">
                <a:latin typeface="Arial"/>
                <a:cs typeface="Arial"/>
              </a:rPr>
              <a:t>Issues</a:t>
            </a:r>
            <a:endParaRPr sz="2400" dirty="0">
              <a:latin typeface="Arial"/>
              <a:cs typeface="Arial"/>
            </a:endParaRPr>
          </a:p>
          <a:p>
            <a:pPr marL="756285" lvl="1" indent="-287020">
              <a:lnSpc>
                <a:spcPct val="100000"/>
              </a:lnSpc>
              <a:spcBef>
                <a:spcPts val="480"/>
              </a:spcBef>
              <a:buFont typeface="Arial"/>
              <a:buChar char="–"/>
              <a:tabLst>
                <a:tab pos="756285" algn="l"/>
                <a:tab pos="756920" algn="l"/>
              </a:tabLst>
            </a:pPr>
            <a:r>
              <a:rPr sz="2000" b="1" spc="-5" dirty="0">
                <a:latin typeface="Arial"/>
                <a:cs typeface="Arial"/>
              </a:rPr>
              <a:t>i.e. </a:t>
            </a:r>
            <a:r>
              <a:rPr sz="2000" b="1" dirty="0">
                <a:latin typeface="Arial"/>
                <a:cs typeface="Arial"/>
              </a:rPr>
              <a:t>economy - can be good or</a:t>
            </a:r>
            <a:r>
              <a:rPr sz="2000" b="1" spc="-80" dirty="0">
                <a:latin typeface="Arial"/>
                <a:cs typeface="Arial"/>
              </a:rPr>
              <a:t> </a:t>
            </a:r>
            <a:r>
              <a:rPr sz="2000" b="1" dirty="0">
                <a:latin typeface="Arial"/>
                <a:cs typeface="Arial"/>
              </a:rPr>
              <a:t>bad</a:t>
            </a:r>
            <a:endParaRPr sz="2000" dirty="0">
              <a:latin typeface="Arial"/>
              <a:cs typeface="Arial"/>
            </a:endParaRPr>
          </a:p>
          <a:p>
            <a:pPr marL="756285" marR="5080" lvl="1" indent="-287020">
              <a:lnSpc>
                <a:spcPct val="100000"/>
              </a:lnSpc>
              <a:spcBef>
                <a:spcPts val="484"/>
              </a:spcBef>
              <a:buFont typeface="Arial"/>
              <a:buChar char="–"/>
              <a:tabLst>
                <a:tab pos="756285" algn="l"/>
                <a:tab pos="756920" algn="l"/>
              </a:tabLst>
            </a:pPr>
            <a:r>
              <a:rPr sz="2000" b="1" dirty="0">
                <a:latin typeface="Arial"/>
                <a:cs typeface="Arial"/>
              </a:rPr>
              <a:t>War is traditionally a RALLY POINT</a:t>
            </a:r>
            <a:r>
              <a:rPr sz="2000" b="1" spc="-170" dirty="0">
                <a:latin typeface="Arial"/>
                <a:cs typeface="Arial"/>
              </a:rPr>
              <a:t> </a:t>
            </a:r>
            <a:r>
              <a:rPr sz="2000" b="1" dirty="0">
                <a:latin typeface="Arial"/>
                <a:cs typeface="Arial"/>
              </a:rPr>
              <a:t>(something  </a:t>
            </a:r>
            <a:r>
              <a:rPr sz="2000" b="1" spc="10" dirty="0">
                <a:latin typeface="Arial"/>
                <a:cs typeface="Arial"/>
              </a:rPr>
              <a:t>we </a:t>
            </a:r>
            <a:r>
              <a:rPr sz="2000" b="1" dirty="0">
                <a:latin typeface="Arial"/>
                <a:cs typeface="Arial"/>
              </a:rPr>
              <a:t>all </a:t>
            </a:r>
            <a:r>
              <a:rPr sz="2000" b="1" spc="-5" dirty="0">
                <a:latin typeface="Arial"/>
                <a:cs typeface="Arial"/>
              </a:rPr>
              <a:t>rally</a:t>
            </a:r>
            <a:r>
              <a:rPr sz="2000" b="1" spc="-110" dirty="0">
                <a:latin typeface="Arial"/>
                <a:cs typeface="Arial"/>
              </a:rPr>
              <a:t> </a:t>
            </a:r>
            <a:r>
              <a:rPr sz="2000" b="1" dirty="0">
                <a:latin typeface="Arial"/>
                <a:cs typeface="Arial"/>
              </a:rPr>
              <a:t>around)</a:t>
            </a:r>
            <a:endParaRPr sz="2000" dirty="0">
              <a:latin typeface="Arial"/>
              <a:cs typeface="Arial"/>
            </a:endParaRPr>
          </a:p>
          <a:p>
            <a:pPr lvl="1">
              <a:lnSpc>
                <a:spcPct val="100000"/>
              </a:lnSpc>
              <a:spcBef>
                <a:spcPts val="30"/>
              </a:spcBef>
              <a:buFont typeface="Arial"/>
              <a:buChar char="–"/>
            </a:pPr>
            <a:endParaRPr sz="1850" dirty="0">
              <a:latin typeface="Times New Roman"/>
              <a:cs typeface="Times New Roman"/>
            </a:endParaRPr>
          </a:p>
          <a:p>
            <a:pPr marL="355600" marR="270510" indent="-342900">
              <a:lnSpc>
                <a:spcPct val="100000"/>
              </a:lnSpc>
              <a:buFont typeface="Arial"/>
              <a:buChar char="•"/>
              <a:tabLst>
                <a:tab pos="354965" algn="l"/>
                <a:tab pos="355600" algn="l"/>
              </a:tabLst>
            </a:pPr>
            <a:r>
              <a:rPr sz="2400" b="1" spc="-5" dirty="0">
                <a:latin typeface="Arial"/>
                <a:cs typeface="Arial"/>
              </a:rPr>
              <a:t>Rational-choice voting: </a:t>
            </a:r>
            <a:r>
              <a:rPr sz="2400" b="1" dirty="0">
                <a:latin typeface="Arial"/>
                <a:cs typeface="Arial"/>
              </a:rPr>
              <a:t>Voting </a:t>
            </a:r>
            <a:r>
              <a:rPr sz="2400" b="1" spc="-5" dirty="0">
                <a:latin typeface="Arial"/>
                <a:cs typeface="Arial"/>
              </a:rPr>
              <a:t>based </a:t>
            </a:r>
            <a:r>
              <a:rPr sz="2400" b="1" dirty="0">
                <a:latin typeface="Arial"/>
                <a:cs typeface="Arial"/>
              </a:rPr>
              <a:t>on  </a:t>
            </a:r>
            <a:r>
              <a:rPr sz="2400" b="1" spc="5" dirty="0">
                <a:latin typeface="Arial"/>
                <a:cs typeface="Arial"/>
              </a:rPr>
              <a:t>what </a:t>
            </a:r>
            <a:r>
              <a:rPr sz="2400" b="1" dirty="0">
                <a:latin typeface="Arial"/>
                <a:cs typeface="Arial"/>
              </a:rPr>
              <a:t>is </a:t>
            </a:r>
            <a:r>
              <a:rPr sz="2400" b="1" spc="-5" dirty="0">
                <a:latin typeface="Arial"/>
                <a:cs typeface="Arial"/>
              </a:rPr>
              <a:t>perceived </a:t>
            </a:r>
            <a:r>
              <a:rPr sz="2400" b="1" dirty="0">
                <a:latin typeface="Arial"/>
                <a:cs typeface="Arial"/>
              </a:rPr>
              <a:t>to be in the citizen’s  individual</a:t>
            </a:r>
            <a:r>
              <a:rPr sz="2400" b="1" spc="-50" dirty="0">
                <a:latin typeface="Arial"/>
                <a:cs typeface="Arial"/>
              </a:rPr>
              <a:t> </a:t>
            </a:r>
            <a:r>
              <a:rPr sz="2400" b="1" dirty="0">
                <a:latin typeface="Arial"/>
                <a:cs typeface="Arial"/>
              </a:rPr>
              <a:t>interest</a:t>
            </a:r>
            <a:endParaRPr sz="2400" dirty="0">
              <a:latin typeface="Arial"/>
              <a:cs typeface="Arial"/>
            </a:endParaRPr>
          </a:p>
        </p:txBody>
      </p:sp>
      <p:sp>
        <p:nvSpPr>
          <p:cNvPr id="6" name="object 6"/>
          <p:cNvSpPr txBox="1"/>
          <p:nvPr/>
        </p:nvSpPr>
        <p:spPr>
          <a:xfrm>
            <a:off x="78739" y="3835984"/>
            <a:ext cx="6630670" cy="2852420"/>
          </a:xfrm>
          <a:prstGeom prst="rect">
            <a:avLst/>
          </a:prstGeom>
        </p:spPr>
        <p:txBody>
          <a:bodyPr vert="horz" wrap="square" lIns="0" tIns="12700" rIns="0" bIns="0" rtlCol="0">
            <a:spAutoFit/>
          </a:bodyPr>
          <a:lstStyle/>
          <a:p>
            <a:pPr marL="355600" marR="345440" indent="-342900">
              <a:lnSpc>
                <a:spcPct val="100000"/>
              </a:lnSpc>
              <a:spcBef>
                <a:spcPts val="100"/>
              </a:spcBef>
              <a:buFont typeface="Arial"/>
              <a:buChar char="•"/>
              <a:tabLst>
                <a:tab pos="354965" algn="l"/>
                <a:tab pos="355600" algn="l"/>
              </a:tabLst>
            </a:pPr>
            <a:r>
              <a:rPr lang="en-US" sz="2400" b="1" spc="-5" dirty="0">
                <a:latin typeface="Arial"/>
                <a:cs typeface="Arial"/>
              </a:rPr>
              <a:t>Retrospective voting: Voting </a:t>
            </a:r>
            <a:r>
              <a:rPr lang="en-US" sz="2400" b="1" dirty="0">
                <a:latin typeface="Arial"/>
                <a:cs typeface="Arial"/>
              </a:rPr>
              <a:t>to </a:t>
            </a:r>
            <a:r>
              <a:rPr lang="en-US" sz="2400" b="1" spc="-5" dirty="0">
                <a:latin typeface="Arial"/>
                <a:cs typeface="Arial"/>
              </a:rPr>
              <a:t>decide  </a:t>
            </a:r>
            <a:r>
              <a:rPr lang="en-US" sz="2400" b="1" dirty="0">
                <a:latin typeface="Arial"/>
                <a:cs typeface="Arial"/>
              </a:rPr>
              <a:t>whether </a:t>
            </a:r>
            <a:r>
              <a:rPr lang="en-US" sz="2400" b="1" spc="-5" dirty="0">
                <a:latin typeface="Arial"/>
                <a:cs typeface="Arial"/>
              </a:rPr>
              <a:t>the party or candidate </a:t>
            </a:r>
            <a:r>
              <a:rPr lang="en-US" sz="2400" b="1" dirty="0">
                <a:latin typeface="Arial"/>
                <a:cs typeface="Arial"/>
              </a:rPr>
              <a:t>in power  </a:t>
            </a:r>
            <a:r>
              <a:rPr lang="en-US" sz="2400" b="1" spc="-5" dirty="0">
                <a:latin typeface="Arial"/>
                <a:cs typeface="Arial"/>
              </a:rPr>
              <a:t>should be re-elected based </a:t>
            </a:r>
            <a:r>
              <a:rPr lang="en-US" sz="2400" b="1" dirty="0">
                <a:latin typeface="Arial"/>
                <a:cs typeface="Arial"/>
              </a:rPr>
              <a:t>on </a:t>
            </a:r>
            <a:r>
              <a:rPr lang="en-US" sz="2400" b="1" spc="-5" dirty="0">
                <a:latin typeface="Arial"/>
                <a:cs typeface="Arial"/>
              </a:rPr>
              <a:t>the recent  </a:t>
            </a:r>
            <a:r>
              <a:rPr lang="en-US" sz="2400" b="1" spc="-10" dirty="0">
                <a:latin typeface="Arial"/>
                <a:cs typeface="Arial"/>
              </a:rPr>
              <a:t>past</a:t>
            </a:r>
            <a:endParaRPr lang="en-US" sz="2400" dirty="0">
              <a:latin typeface="Arial"/>
              <a:cs typeface="Arial"/>
            </a:endParaRPr>
          </a:p>
          <a:p>
            <a:pPr marL="355600" marR="5080" indent="-342900">
              <a:lnSpc>
                <a:spcPct val="100000"/>
              </a:lnSpc>
              <a:spcBef>
                <a:spcPts val="2095"/>
              </a:spcBef>
              <a:buFont typeface="Arial"/>
              <a:buChar char="•"/>
              <a:tabLst>
                <a:tab pos="354965" algn="l"/>
                <a:tab pos="355600" algn="l"/>
              </a:tabLst>
            </a:pPr>
            <a:r>
              <a:rPr lang="en-US" sz="2400" b="1" spc="-5" dirty="0">
                <a:latin typeface="Arial"/>
                <a:cs typeface="Arial"/>
              </a:rPr>
              <a:t>Prospective </a:t>
            </a:r>
            <a:r>
              <a:rPr lang="en-US" sz="2400" b="1" dirty="0">
                <a:latin typeface="Arial"/>
                <a:cs typeface="Arial"/>
              </a:rPr>
              <a:t>voting: Voting </a:t>
            </a:r>
            <a:r>
              <a:rPr lang="en-US" sz="2400" b="1" spc="-5" dirty="0">
                <a:latin typeface="Arial"/>
                <a:cs typeface="Arial"/>
              </a:rPr>
              <a:t>based </a:t>
            </a:r>
            <a:r>
              <a:rPr lang="en-US" sz="2400" b="1" dirty="0">
                <a:latin typeface="Arial"/>
                <a:cs typeface="Arial"/>
              </a:rPr>
              <a:t>on  predictions of </a:t>
            </a:r>
            <a:r>
              <a:rPr lang="en-US" sz="2400" b="1" spc="-5" dirty="0">
                <a:latin typeface="Arial"/>
                <a:cs typeface="Arial"/>
              </a:rPr>
              <a:t>how a party or candidate</a:t>
            </a:r>
            <a:r>
              <a:rPr lang="en-US" sz="2400" b="1" spc="-45" dirty="0">
                <a:latin typeface="Arial"/>
                <a:cs typeface="Arial"/>
              </a:rPr>
              <a:t> </a:t>
            </a:r>
            <a:r>
              <a:rPr lang="en-US" sz="2400" b="1" dirty="0">
                <a:latin typeface="Arial"/>
                <a:cs typeface="Arial"/>
              </a:rPr>
              <a:t>will  </a:t>
            </a:r>
            <a:r>
              <a:rPr lang="en-US" sz="2400" b="1" spc="-5" dirty="0">
                <a:latin typeface="Arial"/>
                <a:cs typeface="Arial"/>
              </a:rPr>
              <a:t>perform </a:t>
            </a:r>
            <a:r>
              <a:rPr lang="en-US" sz="2400" b="1" dirty="0">
                <a:latin typeface="Arial"/>
                <a:cs typeface="Arial"/>
              </a:rPr>
              <a:t>in the</a:t>
            </a:r>
            <a:r>
              <a:rPr lang="en-US" sz="2400" b="1" spc="-30" dirty="0">
                <a:latin typeface="Arial"/>
                <a:cs typeface="Arial"/>
              </a:rPr>
              <a:t> </a:t>
            </a:r>
            <a:r>
              <a:rPr lang="en-US" sz="2400" b="1" dirty="0">
                <a:latin typeface="Arial"/>
                <a:cs typeface="Arial"/>
              </a:rPr>
              <a:t>future</a:t>
            </a:r>
            <a:endParaRPr lang="en-US" sz="2400" dirty="0">
              <a:latin typeface="Arial"/>
              <a:cs typeface="Arial"/>
            </a:endParaRPr>
          </a:p>
        </p:txBody>
      </p:sp>
      <p:sp>
        <p:nvSpPr>
          <p:cNvPr id="7" name="object 7"/>
          <p:cNvSpPr txBox="1"/>
          <p:nvPr/>
        </p:nvSpPr>
        <p:spPr>
          <a:xfrm>
            <a:off x="11265154" y="6275323"/>
            <a:ext cx="238760" cy="254000"/>
          </a:xfrm>
          <a:prstGeom prst="rect">
            <a:avLst/>
          </a:prstGeom>
        </p:spPr>
        <p:txBody>
          <a:bodyPr vert="horz" wrap="square" lIns="0" tIns="12700" rIns="0" bIns="0" rtlCol="0">
            <a:spAutoFit/>
          </a:bodyPr>
          <a:lstStyle/>
          <a:p>
            <a:pPr marL="12700">
              <a:lnSpc>
                <a:spcPct val="100000"/>
              </a:lnSpc>
              <a:spcBef>
                <a:spcPts val="100"/>
              </a:spcBef>
            </a:pPr>
            <a:r>
              <a:rPr sz="1500" dirty="0">
                <a:latin typeface="Arial"/>
                <a:cs typeface="Arial"/>
              </a:rPr>
              <a:t>19</a:t>
            </a:r>
            <a:endParaRPr sz="1500">
              <a:latin typeface="Arial"/>
              <a:cs typeface="Arial"/>
            </a:endParaRPr>
          </a:p>
        </p:txBody>
      </p:sp>
      <p:sp>
        <p:nvSpPr>
          <p:cNvPr id="8" name="object 8"/>
          <p:cNvSpPr/>
          <p:nvPr/>
        </p:nvSpPr>
        <p:spPr>
          <a:xfrm>
            <a:off x="6934200" y="1719072"/>
            <a:ext cx="5257799" cy="39197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82879"/>
            <a:ext cx="12192000" cy="64008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pPr>
            <a:r>
              <a:rPr spc="-5" dirty="0"/>
              <a:t>ESSENTIAL QUESTION</a:t>
            </a:r>
            <a:r>
              <a:rPr spc="-95" dirty="0"/>
              <a:t> </a:t>
            </a:r>
            <a:r>
              <a:rPr spc="-5" dirty="0"/>
              <a:t>CFU</a:t>
            </a:r>
          </a:p>
        </p:txBody>
      </p:sp>
      <p:sp>
        <p:nvSpPr>
          <p:cNvPr id="4" name="object 4"/>
          <p:cNvSpPr txBox="1"/>
          <p:nvPr/>
        </p:nvSpPr>
        <p:spPr>
          <a:xfrm>
            <a:off x="307340" y="946150"/>
            <a:ext cx="10874375" cy="757555"/>
          </a:xfrm>
          <a:prstGeom prst="rect">
            <a:avLst/>
          </a:prstGeom>
        </p:spPr>
        <p:txBody>
          <a:bodyPr vert="horz" wrap="square" lIns="0" tIns="12700" rIns="0" bIns="0" rtlCol="0">
            <a:spAutoFit/>
          </a:bodyPr>
          <a:lstStyle/>
          <a:p>
            <a:pPr marL="393700" marR="5080" indent="-381000">
              <a:lnSpc>
                <a:spcPct val="100000"/>
              </a:lnSpc>
              <a:spcBef>
                <a:spcPts val="100"/>
              </a:spcBef>
              <a:buFont typeface="Tahoma"/>
              <a:buChar char="•"/>
              <a:tabLst>
                <a:tab pos="393065" algn="l"/>
                <a:tab pos="393700" algn="l"/>
              </a:tabLst>
            </a:pPr>
            <a:r>
              <a:rPr sz="2400" b="1" spc="-5" dirty="0">
                <a:latin typeface="Tahoma"/>
                <a:cs typeface="Tahoma"/>
              </a:rPr>
              <a:t>Explain rational-choice voting, retrospective voting, </a:t>
            </a:r>
            <a:r>
              <a:rPr sz="2400" b="1" dirty="0">
                <a:latin typeface="Tahoma"/>
                <a:cs typeface="Tahoma"/>
              </a:rPr>
              <a:t>and </a:t>
            </a:r>
            <a:r>
              <a:rPr sz="2400" b="1" spc="-5" dirty="0">
                <a:latin typeface="Tahoma"/>
                <a:cs typeface="Tahoma"/>
              </a:rPr>
              <a:t>prospective  voting with your group. </a:t>
            </a:r>
            <a:r>
              <a:rPr sz="2400" b="1" dirty="0">
                <a:latin typeface="Tahoma"/>
                <a:cs typeface="Tahoma"/>
              </a:rPr>
              <a:t>Use relevant examples if</a:t>
            </a:r>
            <a:r>
              <a:rPr sz="2400" b="1" spc="-30" dirty="0">
                <a:latin typeface="Tahoma"/>
                <a:cs typeface="Tahoma"/>
              </a:rPr>
              <a:t> </a:t>
            </a:r>
            <a:r>
              <a:rPr sz="2400" b="1" spc="-5" dirty="0">
                <a:latin typeface="Tahoma"/>
                <a:cs typeface="Tahoma"/>
              </a:rPr>
              <a:t>possible.</a:t>
            </a:r>
            <a:endParaRPr sz="2400">
              <a:latin typeface="Tahoma"/>
              <a:cs typeface="Tahoma"/>
            </a:endParaRPr>
          </a:p>
        </p:txBody>
      </p:sp>
      <p:sp>
        <p:nvSpPr>
          <p:cNvPr id="6" name="object 6"/>
          <p:cNvSpPr/>
          <p:nvPr/>
        </p:nvSpPr>
        <p:spPr>
          <a:xfrm>
            <a:off x="6545180" y="3147697"/>
            <a:ext cx="5646820" cy="363410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0" y="3147696"/>
            <a:ext cx="5783179" cy="3650145"/>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20053" y="2408379"/>
            <a:ext cx="5638800" cy="723275"/>
          </a:xfrm>
          <a:prstGeom prst="rect">
            <a:avLst/>
          </a:prstGeom>
        </p:spPr>
        <p:txBody>
          <a:bodyPr vert="horz" wrap="square" lIns="0" tIns="30480" rIns="0" bIns="0" rtlCol="0">
            <a:spAutoFit/>
          </a:bodyPr>
          <a:lstStyle/>
          <a:p>
            <a:pPr marL="12700" marR="5080">
              <a:lnSpc>
                <a:spcPts val="1800"/>
              </a:lnSpc>
              <a:spcBef>
                <a:spcPts val="240"/>
              </a:spcBef>
            </a:pPr>
            <a:r>
              <a:rPr b="1" i="1" spc="-30" dirty="0">
                <a:latin typeface="Tahoma"/>
                <a:cs typeface="Tahoma"/>
              </a:rPr>
              <a:t>It’s the </a:t>
            </a:r>
            <a:r>
              <a:rPr b="1" i="1" spc="-40" dirty="0">
                <a:latin typeface="Tahoma"/>
                <a:cs typeface="Tahoma"/>
              </a:rPr>
              <a:t>summer </a:t>
            </a:r>
            <a:r>
              <a:rPr b="1" i="1" spc="-30" dirty="0">
                <a:latin typeface="Tahoma"/>
                <a:cs typeface="Tahoma"/>
              </a:rPr>
              <a:t>of 2016. </a:t>
            </a:r>
            <a:r>
              <a:rPr b="1" i="1" spc="-35" dirty="0">
                <a:latin typeface="Tahoma"/>
                <a:cs typeface="Tahoma"/>
              </a:rPr>
              <a:t>Would </a:t>
            </a:r>
            <a:r>
              <a:rPr b="1" i="1" spc="-30" dirty="0">
                <a:latin typeface="Tahoma"/>
                <a:cs typeface="Tahoma"/>
              </a:rPr>
              <a:t>the picture </a:t>
            </a:r>
            <a:r>
              <a:rPr b="1" i="1" spc="-35" dirty="0">
                <a:latin typeface="Tahoma"/>
                <a:cs typeface="Tahoma"/>
              </a:rPr>
              <a:t>below  be an example </a:t>
            </a:r>
            <a:r>
              <a:rPr b="1" i="1" spc="-30" dirty="0">
                <a:latin typeface="Tahoma"/>
                <a:cs typeface="Tahoma"/>
              </a:rPr>
              <a:t>of rational-choice voting,  retrospective </a:t>
            </a:r>
            <a:r>
              <a:rPr b="1" i="1" spc="-25" dirty="0">
                <a:latin typeface="Tahoma"/>
                <a:cs typeface="Tahoma"/>
              </a:rPr>
              <a:t>voting, </a:t>
            </a:r>
            <a:r>
              <a:rPr b="1" i="1" spc="-30" dirty="0">
                <a:latin typeface="Tahoma"/>
                <a:cs typeface="Tahoma"/>
              </a:rPr>
              <a:t>or </a:t>
            </a:r>
            <a:r>
              <a:rPr b="1" i="1" spc="-35" dirty="0">
                <a:latin typeface="Tahoma"/>
                <a:cs typeface="Tahoma"/>
              </a:rPr>
              <a:t>prospective</a:t>
            </a:r>
            <a:r>
              <a:rPr b="1" i="1" dirty="0">
                <a:latin typeface="Tahoma"/>
                <a:cs typeface="Tahoma"/>
              </a:rPr>
              <a:t> </a:t>
            </a:r>
            <a:r>
              <a:rPr b="1" i="1" spc="-30" dirty="0">
                <a:latin typeface="Tahoma"/>
                <a:cs typeface="Tahoma"/>
              </a:rPr>
              <a:t>voting?</a:t>
            </a:r>
            <a:endParaRPr dirty="0">
              <a:latin typeface="Tahoma"/>
              <a:cs typeface="Tahoma"/>
            </a:endParaRPr>
          </a:p>
        </p:txBody>
      </p:sp>
      <p:sp>
        <p:nvSpPr>
          <p:cNvPr id="9" name="object 9"/>
          <p:cNvSpPr txBox="1"/>
          <p:nvPr/>
        </p:nvSpPr>
        <p:spPr>
          <a:xfrm>
            <a:off x="6545180" y="2410821"/>
            <a:ext cx="5646819" cy="723275"/>
          </a:xfrm>
          <a:prstGeom prst="rect">
            <a:avLst/>
          </a:prstGeom>
        </p:spPr>
        <p:txBody>
          <a:bodyPr vert="horz" wrap="square" lIns="0" tIns="30480" rIns="0" bIns="0" rtlCol="0">
            <a:spAutoFit/>
          </a:bodyPr>
          <a:lstStyle/>
          <a:p>
            <a:pPr marL="12700" marR="5080">
              <a:lnSpc>
                <a:spcPts val="1800"/>
              </a:lnSpc>
              <a:spcBef>
                <a:spcPts val="240"/>
              </a:spcBef>
            </a:pPr>
            <a:r>
              <a:rPr b="1" i="1" spc="-30" dirty="0">
                <a:latin typeface="Tahoma"/>
                <a:cs typeface="Tahoma"/>
              </a:rPr>
              <a:t>It’s the </a:t>
            </a:r>
            <a:r>
              <a:rPr b="1" i="1" spc="-40" dirty="0">
                <a:latin typeface="Tahoma"/>
                <a:cs typeface="Tahoma"/>
              </a:rPr>
              <a:t>summer </a:t>
            </a:r>
            <a:r>
              <a:rPr b="1" i="1" spc="-30" dirty="0">
                <a:latin typeface="Tahoma"/>
                <a:cs typeface="Tahoma"/>
              </a:rPr>
              <a:t>of 2016. </a:t>
            </a:r>
            <a:r>
              <a:rPr b="1" i="1" spc="-35" dirty="0">
                <a:latin typeface="Tahoma"/>
                <a:cs typeface="Tahoma"/>
              </a:rPr>
              <a:t>Would </a:t>
            </a:r>
            <a:r>
              <a:rPr b="1" i="1" spc="-30" dirty="0">
                <a:latin typeface="Tahoma"/>
                <a:cs typeface="Tahoma"/>
              </a:rPr>
              <a:t>the picture </a:t>
            </a:r>
            <a:r>
              <a:rPr b="1" i="1" spc="-35" dirty="0">
                <a:latin typeface="Tahoma"/>
                <a:cs typeface="Tahoma"/>
              </a:rPr>
              <a:t>below  be an example </a:t>
            </a:r>
            <a:r>
              <a:rPr b="1" i="1" spc="-30" dirty="0">
                <a:latin typeface="Tahoma"/>
                <a:cs typeface="Tahoma"/>
              </a:rPr>
              <a:t>of rational-choice voting,  retrospective </a:t>
            </a:r>
            <a:r>
              <a:rPr b="1" i="1" spc="-25" dirty="0">
                <a:latin typeface="Tahoma"/>
                <a:cs typeface="Tahoma"/>
              </a:rPr>
              <a:t>voting, </a:t>
            </a:r>
            <a:r>
              <a:rPr b="1" i="1" spc="-30" dirty="0">
                <a:latin typeface="Tahoma"/>
                <a:cs typeface="Tahoma"/>
              </a:rPr>
              <a:t>or </a:t>
            </a:r>
            <a:r>
              <a:rPr b="1" i="1" spc="-35" dirty="0">
                <a:latin typeface="Tahoma"/>
                <a:cs typeface="Tahoma"/>
              </a:rPr>
              <a:t>prospective</a:t>
            </a:r>
            <a:r>
              <a:rPr b="1" i="1" dirty="0">
                <a:latin typeface="Tahoma"/>
                <a:cs typeface="Tahoma"/>
              </a:rPr>
              <a:t> </a:t>
            </a:r>
            <a:r>
              <a:rPr b="1" i="1" spc="-30" dirty="0">
                <a:latin typeface="Tahoma"/>
                <a:cs typeface="Tahoma"/>
              </a:rPr>
              <a:t>voting?</a:t>
            </a:r>
            <a:endParaRPr dirty="0">
              <a:latin typeface="Tahoma"/>
              <a:cs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90246"/>
            <a:ext cx="12175236" cy="61462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704215"/>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00000"/>
          </a:solidFill>
        </p:spPr>
        <p:txBody>
          <a:bodyPr wrap="square" lIns="0" tIns="0" rIns="0" bIns="0" rtlCol="0"/>
          <a:lstStyle/>
          <a:p>
            <a:endParaRPr/>
          </a:p>
        </p:txBody>
      </p:sp>
      <p:sp>
        <p:nvSpPr>
          <p:cNvPr id="4" name="object 4"/>
          <p:cNvSpPr txBox="1">
            <a:spLocks noGrp="1"/>
          </p:cNvSpPr>
          <p:nvPr>
            <p:ph type="title"/>
          </p:nvPr>
        </p:nvSpPr>
        <p:spPr>
          <a:xfrm>
            <a:off x="2543936" y="21462"/>
            <a:ext cx="710374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Arial"/>
                <a:cs typeface="Arial"/>
              </a:rPr>
              <a:t>VOTING BASED ON</a:t>
            </a:r>
            <a:r>
              <a:rPr sz="4000" spc="-35" dirty="0">
                <a:solidFill>
                  <a:srgbClr val="FFFFFF"/>
                </a:solidFill>
                <a:latin typeface="Arial"/>
                <a:cs typeface="Arial"/>
              </a:rPr>
              <a:t> </a:t>
            </a:r>
            <a:r>
              <a:rPr sz="4000" spc="-10" dirty="0">
                <a:solidFill>
                  <a:srgbClr val="FFFFFF"/>
                </a:solidFill>
                <a:latin typeface="Arial"/>
                <a:cs typeface="Arial"/>
              </a:rPr>
              <a:t>GENDER</a:t>
            </a:r>
            <a:endParaRPr sz="4000" dirty="0">
              <a:latin typeface="Arial"/>
              <a:cs typeface="Arial"/>
            </a:endParaRPr>
          </a:p>
        </p:txBody>
      </p:sp>
      <p:sp>
        <p:nvSpPr>
          <p:cNvPr id="5" name="object 5"/>
          <p:cNvSpPr/>
          <p:nvPr/>
        </p:nvSpPr>
        <p:spPr>
          <a:xfrm>
            <a:off x="-254" y="683839"/>
            <a:ext cx="12175490" cy="6146800"/>
          </a:xfrm>
          <a:custGeom>
            <a:avLst/>
            <a:gdLst/>
            <a:ahLst/>
            <a:cxnLst/>
            <a:rect l="l" t="t" r="r" b="b"/>
            <a:pathLst>
              <a:path w="12175490" h="6146800">
                <a:moveTo>
                  <a:pt x="0" y="6146292"/>
                </a:moveTo>
                <a:lnTo>
                  <a:pt x="12175236" y="6146292"/>
                </a:lnTo>
                <a:lnTo>
                  <a:pt x="12175236" y="0"/>
                </a:lnTo>
                <a:lnTo>
                  <a:pt x="0" y="0"/>
                </a:lnTo>
                <a:lnTo>
                  <a:pt x="0" y="6146292"/>
                </a:lnTo>
                <a:close/>
              </a:path>
            </a:pathLst>
          </a:custGeom>
          <a:solidFill>
            <a:srgbClr val="D9D9D9">
              <a:alpha val="81175"/>
            </a:srgbClr>
          </a:solidFill>
        </p:spPr>
        <p:txBody>
          <a:bodyPr wrap="square" lIns="0" tIns="0" rIns="0" bIns="0" rtlCol="0"/>
          <a:lstStyle/>
          <a:p>
            <a:endParaRPr/>
          </a:p>
        </p:txBody>
      </p:sp>
      <p:sp>
        <p:nvSpPr>
          <p:cNvPr id="6" name="object 6"/>
          <p:cNvSpPr txBox="1"/>
          <p:nvPr/>
        </p:nvSpPr>
        <p:spPr>
          <a:xfrm>
            <a:off x="95199" y="1080516"/>
            <a:ext cx="11449685" cy="5552161"/>
          </a:xfrm>
          <a:prstGeom prst="rect">
            <a:avLst/>
          </a:prstGeom>
        </p:spPr>
        <p:txBody>
          <a:bodyPr vert="horz" wrap="square" lIns="0" tIns="85725" rIns="0" bIns="0" rtlCol="0">
            <a:spAutoFit/>
          </a:bodyPr>
          <a:lstStyle/>
          <a:p>
            <a:pPr marL="355600" indent="-343535">
              <a:lnSpc>
                <a:spcPct val="100000"/>
              </a:lnSpc>
              <a:spcBef>
                <a:spcPts val="675"/>
              </a:spcBef>
              <a:buFont typeface="Arial"/>
              <a:buChar char="•"/>
              <a:tabLst>
                <a:tab pos="355600" algn="l"/>
                <a:tab pos="356235" algn="l"/>
              </a:tabLst>
            </a:pPr>
            <a:r>
              <a:rPr sz="2400" b="1" dirty="0">
                <a:latin typeface="Arial"/>
                <a:cs typeface="Arial"/>
              </a:rPr>
              <a:t>Women </a:t>
            </a:r>
            <a:r>
              <a:rPr sz="2400" b="1" spc="-5" dirty="0">
                <a:latin typeface="Arial"/>
                <a:cs typeface="Arial"/>
              </a:rPr>
              <a:t>are more </a:t>
            </a:r>
            <a:r>
              <a:rPr sz="2400" b="1" dirty="0">
                <a:latin typeface="Arial"/>
                <a:cs typeface="Arial"/>
              </a:rPr>
              <a:t>likely to </a:t>
            </a:r>
            <a:r>
              <a:rPr sz="2400" b="1" spc="-5" dirty="0">
                <a:latin typeface="Arial"/>
                <a:cs typeface="Arial"/>
              </a:rPr>
              <a:t>vote Democratic, especially </a:t>
            </a:r>
            <a:r>
              <a:rPr sz="2400" b="1" dirty="0">
                <a:latin typeface="Arial"/>
                <a:cs typeface="Arial"/>
              </a:rPr>
              <a:t>if </a:t>
            </a:r>
            <a:r>
              <a:rPr sz="2400" b="1" spc="-5" dirty="0">
                <a:latin typeface="Arial"/>
                <a:cs typeface="Arial"/>
              </a:rPr>
              <a:t>they are</a:t>
            </a:r>
            <a:r>
              <a:rPr sz="2400" b="1" spc="15" dirty="0">
                <a:latin typeface="Arial"/>
                <a:cs typeface="Arial"/>
              </a:rPr>
              <a:t> </a:t>
            </a:r>
            <a:r>
              <a:rPr sz="2400" b="1" spc="-5" dirty="0">
                <a:latin typeface="Arial"/>
                <a:cs typeface="Arial"/>
              </a:rPr>
              <a:t>single</a:t>
            </a:r>
            <a:endParaRPr sz="2400" dirty="0">
              <a:latin typeface="Arial"/>
              <a:cs typeface="Arial"/>
            </a:endParaRPr>
          </a:p>
          <a:p>
            <a:pPr marL="756285" marR="129539" indent="-287020">
              <a:lnSpc>
                <a:spcPct val="100000"/>
              </a:lnSpc>
              <a:spcBef>
                <a:spcPts val="580"/>
              </a:spcBef>
            </a:pPr>
            <a:r>
              <a:rPr sz="2400" dirty="0">
                <a:latin typeface="Arial"/>
                <a:cs typeface="Arial"/>
              </a:rPr>
              <a:t>– </a:t>
            </a:r>
            <a:r>
              <a:rPr sz="2400" b="1" spc="-5" dirty="0">
                <a:latin typeface="Arial"/>
                <a:cs typeface="Arial"/>
              </a:rPr>
              <a:t>More liberal </a:t>
            </a:r>
            <a:r>
              <a:rPr sz="2400" b="1" dirty="0">
                <a:latin typeface="Arial"/>
                <a:cs typeface="Arial"/>
              </a:rPr>
              <a:t>on </a:t>
            </a:r>
            <a:r>
              <a:rPr sz="2400" b="1" spc="-5" dirty="0">
                <a:latin typeface="Arial"/>
                <a:cs typeface="Arial"/>
              </a:rPr>
              <a:t>issues such as </a:t>
            </a:r>
            <a:r>
              <a:rPr sz="2400" b="1" dirty="0">
                <a:latin typeface="Arial"/>
                <a:cs typeface="Arial"/>
              </a:rPr>
              <a:t>military action, </a:t>
            </a:r>
            <a:r>
              <a:rPr sz="2400" b="1" spc="-5" dirty="0">
                <a:latin typeface="Arial"/>
                <a:cs typeface="Arial"/>
              </a:rPr>
              <a:t>capital punishment, </a:t>
            </a:r>
            <a:r>
              <a:rPr sz="2400" b="1" dirty="0">
                <a:latin typeface="Arial"/>
                <a:cs typeface="Arial"/>
              </a:rPr>
              <a:t>gun  </a:t>
            </a:r>
            <a:r>
              <a:rPr sz="2400" b="1" spc="-5" dirty="0">
                <a:latin typeface="Arial"/>
                <a:cs typeface="Arial"/>
              </a:rPr>
              <a:t>control, social programs such as Social Security, education funding, </a:t>
            </a:r>
            <a:r>
              <a:rPr sz="2400" b="1" dirty="0">
                <a:latin typeface="Arial"/>
                <a:cs typeface="Arial"/>
              </a:rPr>
              <a:t>and  </a:t>
            </a:r>
            <a:r>
              <a:rPr sz="2400" b="1" spc="-5" dirty="0">
                <a:latin typeface="Arial"/>
                <a:cs typeface="Arial"/>
              </a:rPr>
              <a:t>environmental</a:t>
            </a:r>
            <a:r>
              <a:rPr sz="2400" b="1" spc="5" dirty="0">
                <a:latin typeface="Arial"/>
                <a:cs typeface="Arial"/>
              </a:rPr>
              <a:t> </a:t>
            </a:r>
            <a:r>
              <a:rPr sz="2400" b="1" spc="-5" dirty="0">
                <a:latin typeface="Arial"/>
                <a:cs typeface="Arial"/>
              </a:rPr>
              <a:t>initiatives</a:t>
            </a:r>
            <a:endParaRPr sz="2400" dirty="0">
              <a:latin typeface="Arial"/>
              <a:cs typeface="Arial"/>
            </a:endParaRPr>
          </a:p>
          <a:p>
            <a:pPr>
              <a:lnSpc>
                <a:spcPct val="100000"/>
              </a:lnSpc>
              <a:spcBef>
                <a:spcPts val="10"/>
              </a:spcBef>
            </a:pPr>
            <a:endParaRPr sz="3500" dirty="0">
              <a:latin typeface="Times New Roman"/>
              <a:cs typeface="Times New Roman"/>
            </a:endParaRPr>
          </a:p>
          <a:p>
            <a:pPr marL="355600" indent="-343535">
              <a:lnSpc>
                <a:spcPct val="100000"/>
              </a:lnSpc>
              <a:buFont typeface="Arial"/>
              <a:buChar char="•"/>
              <a:tabLst>
                <a:tab pos="355600" algn="l"/>
                <a:tab pos="356235" algn="l"/>
              </a:tabLst>
            </a:pPr>
            <a:r>
              <a:rPr sz="2400" b="1" dirty="0">
                <a:latin typeface="Arial"/>
                <a:cs typeface="Arial"/>
              </a:rPr>
              <a:t>Men </a:t>
            </a:r>
            <a:r>
              <a:rPr sz="2400" b="1" spc="-5" dirty="0">
                <a:latin typeface="Arial"/>
                <a:cs typeface="Arial"/>
              </a:rPr>
              <a:t>are more </a:t>
            </a:r>
            <a:r>
              <a:rPr sz="2400" b="1" dirty="0">
                <a:latin typeface="Arial"/>
                <a:cs typeface="Arial"/>
              </a:rPr>
              <a:t>likely to </a:t>
            </a:r>
            <a:r>
              <a:rPr sz="2400" b="1" spc="-5" dirty="0">
                <a:latin typeface="Arial"/>
                <a:cs typeface="Arial"/>
              </a:rPr>
              <a:t>vote</a:t>
            </a:r>
            <a:r>
              <a:rPr sz="2400" b="1" spc="-30" dirty="0">
                <a:latin typeface="Arial"/>
                <a:cs typeface="Arial"/>
              </a:rPr>
              <a:t> </a:t>
            </a:r>
            <a:r>
              <a:rPr sz="2400" b="1" spc="-5" dirty="0">
                <a:latin typeface="Arial"/>
                <a:cs typeface="Arial"/>
              </a:rPr>
              <a:t>Republican</a:t>
            </a:r>
            <a:endParaRPr sz="2400" dirty="0">
              <a:latin typeface="Arial"/>
              <a:cs typeface="Arial"/>
            </a:endParaRPr>
          </a:p>
          <a:p>
            <a:pPr>
              <a:lnSpc>
                <a:spcPct val="100000"/>
              </a:lnSpc>
              <a:spcBef>
                <a:spcPts val="10"/>
              </a:spcBef>
              <a:buFont typeface="Arial"/>
              <a:buChar char="•"/>
            </a:pPr>
            <a:endParaRPr sz="3500" dirty="0">
              <a:latin typeface="Times New Roman"/>
              <a:cs typeface="Times New Roman"/>
            </a:endParaRPr>
          </a:p>
          <a:p>
            <a:pPr marL="355600" marR="58419" indent="-343535">
              <a:lnSpc>
                <a:spcPct val="100000"/>
              </a:lnSpc>
              <a:buFont typeface="Arial"/>
              <a:buChar char="•"/>
              <a:tabLst>
                <a:tab pos="355600" algn="l"/>
                <a:tab pos="356235" algn="l"/>
              </a:tabLst>
            </a:pPr>
            <a:r>
              <a:rPr sz="2400" b="1" spc="-5" dirty="0">
                <a:latin typeface="Arial"/>
                <a:cs typeface="Arial"/>
              </a:rPr>
              <a:t>Sex-sensitive issues </a:t>
            </a:r>
            <a:r>
              <a:rPr sz="2400" b="1" dirty="0">
                <a:latin typeface="Arial"/>
                <a:cs typeface="Arial"/>
              </a:rPr>
              <a:t>(e.g., </a:t>
            </a:r>
            <a:r>
              <a:rPr sz="2400" b="1" spc="-5" dirty="0">
                <a:latin typeface="Arial"/>
                <a:cs typeface="Arial"/>
              </a:rPr>
              <a:t>abortion, pornography, </a:t>
            </a:r>
            <a:r>
              <a:rPr sz="2400" b="1" dirty="0">
                <a:latin typeface="Arial"/>
                <a:cs typeface="Arial"/>
              </a:rPr>
              <a:t>gun </a:t>
            </a:r>
            <a:r>
              <a:rPr sz="2400" b="1" spc="-5" dirty="0">
                <a:latin typeface="Arial"/>
                <a:cs typeface="Arial"/>
              </a:rPr>
              <a:t>control, </a:t>
            </a:r>
            <a:r>
              <a:rPr sz="2400" b="1" spc="5" dirty="0">
                <a:latin typeface="Arial"/>
                <a:cs typeface="Arial"/>
              </a:rPr>
              <a:t>war) </a:t>
            </a:r>
            <a:r>
              <a:rPr sz="2400" b="1" spc="-5" dirty="0">
                <a:latin typeface="Arial"/>
                <a:cs typeface="Arial"/>
              </a:rPr>
              <a:t>provoke  </a:t>
            </a:r>
            <a:r>
              <a:rPr sz="2400" b="1" dirty="0">
                <a:latin typeface="Arial"/>
                <a:cs typeface="Arial"/>
              </a:rPr>
              <a:t>different views among the</a:t>
            </a:r>
            <a:r>
              <a:rPr sz="2400" b="1" spc="-80" dirty="0">
                <a:latin typeface="Arial"/>
                <a:cs typeface="Arial"/>
              </a:rPr>
              <a:t> </a:t>
            </a:r>
            <a:r>
              <a:rPr sz="2400" b="1" spc="-5" dirty="0">
                <a:latin typeface="Arial"/>
                <a:cs typeface="Arial"/>
              </a:rPr>
              <a:t>sexes</a:t>
            </a:r>
            <a:endParaRPr sz="2400" dirty="0">
              <a:latin typeface="Arial"/>
              <a:cs typeface="Arial"/>
            </a:endParaRPr>
          </a:p>
          <a:p>
            <a:pPr>
              <a:lnSpc>
                <a:spcPct val="100000"/>
              </a:lnSpc>
              <a:spcBef>
                <a:spcPts val="10"/>
              </a:spcBef>
              <a:buFont typeface="Arial"/>
              <a:buChar char="•"/>
            </a:pPr>
            <a:endParaRPr sz="3500" dirty="0">
              <a:latin typeface="Times New Roman"/>
              <a:cs typeface="Times New Roman"/>
            </a:endParaRPr>
          </a:p>
          <a:p>
            <a:pPr marL="355600" marR="5080" indent="-343535">
              <a:lnSpc>
                <a:spcPct val="100000"/>
              </a:lnSpc>
              <a:buFont typeface="Arial"/>
              <a:buChar char="•"/>
              <a:tabLst>
                <a:tab pos="355600" algn="l"/>
                <a:tab pos="356235" algn="l"/>
              </a:tabLst>
            </a:pPr>
            <a:r>
              <a:rPr sz="2400" b="1" spc="-5" dirty="0">
                <a:solidFill>
                  <a:srgbClr val="FF0000"/>
                </a:solidFill>
                <a:latin typeface="Arial"/>
                <a:cs typeface="Arial"/>
              </a:rPr>
              <a:t>GENDER </a:t>
            </a:r>
            <a:r>
              <a:rPr sz="2400" b="1" dirty="0">
                <a:solidFill>
                  <a:srgbClr val="FF0000"/>
                </a:solidFill>
                <a:latin typeface="Arial"/>
                <a:cs typeface="Arial"/>
              </a:rPr>
              <a:t>GAP</a:t>
            </a:r>
            <a:r>
              <a:rPr sz="2400" b="1" dirty="0">
                <a:latin typeface="Arial"/>
                <a:cs typeface="Arial"/>
              </a:rPr>
              <a:t> – </a:t>
            </a:r>
            <a:r>
              <a:rPr sz="2400" b="1" spc="-5" dirty="0">
                <a:latin typeface="Arial"/>
                <a:cs typeface="Arial"/>
              </a:rPr>
              <a:t>Refers </a:t>
            </a:r>
            <a:r>
              <a:rPr sz="2400" b="1" dirty="0">
                <a:latin typeface="Arial"/>
                <a:cs typeface="Arial"/>
              </a:rPr>
              <a:t>to </a:t>
            </a:r>
            <a:r>
              <a:rPr sz="2400" b="1" spc="-5" dirty="0">
                <a:latin typeface="Arial"/>
                <a:cs typeface="Arial"/>
              </a:rPr>
              <a:t>the </a:t>
            </a:r>
            <a:r>
              <a:rPr sz="2400" b="1" dirty="0">
                <a:latin typeface="Arial"/>
                <a:cs typeface="Arial"/>
              </a:rPr>
              <a:t>difference in </a:t>
            </a:r>
            <a:r>
              <a:rPr sz="2400" b="1" spc="-5" dirty="0">
                <a:latin typeface="Arial"/>
                <a:cs typeface="Arial"/>
              </a:rPr>
              <a:t>the </a:t>
            </a:r>
            <a:r>
              <a:rPr sz="2400" b="1" dirty="0">
                <a:latin typeface="Arial"/>
                <a:cs typeface="Arial"/>
              </a:rPr>
              <a:t>percentage of women and the  </a:t>
            </a:r>
            <a:r>
              <a:rPr sz="2400" b="1" spc="-5" dirty="0">
                <a:latin typeface="Arial"/>
                <a:cs typeface="Arial"/>
              </a:rPr>
              <a:t>percentage </a:t>
            </a:r>
            <a:r>
              <a:rPr sz="2400" b="1" dirty="0">
                <a:latin typeface="Arial"/>
                <a:cs typeface="Arial"/>
              </a:rPr>
              <a:t>of </a:t>
            </a:r>
            <a:r>
              <a:rPr sz="2400" b="1" spc="-5" dirty="0">
                <a:latin typeface="Arial"/>
                <a:cs typeface="Arial"/>
              </a:rPr>
              <a:t>men voting for a given</a:t>
            </a:r>
            <a:r>
              <a:rPr sz="2400" b="1" spc="-10" dirty="0">
                <a:latin typeface="Arial"/>
                <a:cs typeface="Arial"/>
              </a:rPr>
              <a:t> </a:t>
            </a:r>
            <a:r>
              <a:rPr sz="2400" b="1" spc="-5" dirty="0">
                <a:latin typeface="Arial"/>
                <a:cs typeface="Arial"/>
              </a:rPr>
              <a:t>candidate.</a:t>
            </a:r>
            <a:endParaRPr sz="2400" dirty="0">
              <a:latin typeface="Arial"/>
              <a:cs typeface="Arial"/>
            </a:endParaRPr>
          </a:p>
          <a:p>
            <a:pPr marR="45085" algn="r">
              <a:lnSpc>
                <a:spcPct val="100000"/>
              </a:lnSpc>
              <a:spcBef>
                <a:spcPts val="1725"/>
              </a:spcBef>
            </a:pPr>
            <a:r>
              <a:rPr sz="1500" dirty="0">
                <a:latin typeface="Arial"/>
                <a:cs typeface="Arial"/>
              </a:rPr>
              <a:t>21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5240">
              <a:lnSpc>
                <a:spcPct val="100000"/>
              </a:lnSpc>
              <a:spcBef>
                <a:spcPts val="100"/>
              </a:spcBef>
            </a:pPr>
            <a:r>
              <a:rPr dirty="0"/>
              <a:t>THE </a:t>
            </a:r>
            <a:r>
              <a:rPr spc="-5" dirty="0"/>
              <a:t>GENDER</a:t>
            </a:r>
            <a:r>
              <a:rPr spc="-60" dirty="0"/>
              <a:t> </a:t>
            </a:r>
            <a:r>
              <a:rPr dirty="0"/>
              <a:t>GAP</a:t>
            </a:r>
          </a:p>
        </p:txBody>
      </p:sp>
      <p:sp>
        <p:nvSpPr>
          <p:cNvPr id="3" name="object 3"/>
          <p:cNvSpPr txBox="1"/>
          <p:nvPr/>
        </p:nvSpPr>
        <p:spPr>
          <a:xfrm>
            <a:off x="1927986" y="768858"/>
            <a:ext cx="83331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The Gender Gap </a:t>
            </a:r>
            <a:r>
              <a:rPr sz="1800" b="1" spc="-5" dirty="0">
                <a:latin typeface="Arial"/>
                <a:cs typeface="Arial"/>
              </a:rPr>
              <a:t>is </a:t>
            </a:r>
            <a:r>
              <a:rPr sz="1800" b="1" dirty="0">
                <a:latin typeface="Arial"/>
                <a:cs typeface="Arial"/>
              </a:rPr>
              <a:t>the </a:t>
            </a:r>
            <a:r>
              <a:rPr sz="1800" b="1" spc="-5" dirty="0">
                <a:latin typeface="Arial"/>
                <a:cs typeface="Arial"/>
              </a:rPr>
              <a:t>difference </a:t>
            </a:r>
            <a:r>
              <a:rPr sz="1800" b="1" dirty="0">
                <a:latin typeface="Arial"/>
                <a:cs typeface="Arial"/>
              </a:rPr>
              <a:t>in </a:t>
            </a:r>
            <a:r>
              <a:rPr sz="1800" b="1" spc="-5" dirty="0">
                <a:latin typeface="Arial"/>
                <a:cs typeface="Arial"/>
              </a:rPr>
              <a:t>political views </a:t>
            </a:r>
            <a:r>
              <a:rPr sz="1800" b="1" dirty="0">
                <a:latin typeface="Arial"/>
                <a:cs typeface="Arial"/>
              </a:rPr>
              <a:t>between </a:t>
            </a:r>
            <a:r>
              <a:rPr sz="1800" b="1" spc="-5" dirty="0">
                <a:latin typeface="Arial"/>
                <a:cs typeface="Arial"/>
              </a:rPr>
              <a:t>men </a:t>
            </a:r>
            <a:r>
              <a:rPr sz="1800" b="1" dirty="0">
                <a:latin typeface="Arial"/>
                <a:cs typeface="Arial"/>
              </a:rPr>
              <a:t>and</a:t>
            </a:r>
            <a:r>
              <a:rPr sz="1800" b="1" spc="-15" dirty="0">
                <a:latin typeface="Arial"/>
                <a:cs typeface="Arial"/>
              </a:rPr>
              <a:t> </a:t>
            </a:r>
            <a:r>
              <a:rPr sz="1800" b="1" spc="5" dirty="0">
                <a:latin typeface="Arial"/>
                <a:cs typeface="Arial"/>
              </a:rPr>
              <a:t>women</a:t>
            </a:r>
            <a:endParaRPr sz="1800" dirty="0">
              <a:latin typeface="Arial"/>
              <a:cs typeface="Arial"/>
            </a:endParaRPr>
          </a:p>
        </p:txBody>
      </p:sp>
      <p:sp>
        <p:nvSpPr>
          <p:cNvPr id="4" name="object 4"/>
          <p:cNvSpPr/>
          <p:nvPr/>
        </p:nvSpPr>
        <p:spPr>
          <a:xfrm>
            <a:off x="2395727" y="1272539"/>
            <a:ext cx="7315200" cy="55495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1335"/>
            <a:ext cx="12192000" cy="664845"/>
          </a:xfrm>
          <a:custGeom>
            <a:avLst/>
            <a:gdLst/>
            <a:ahLst/>
            <a:cxnLst/>
            <a:rect l="l" t="t" r="r" b="b"/>
            <a:pathLst>
              <a:path w="12192000" h="664845">
                <a:moveTo>
                  <a:pt x="0" y="664464"/>
                </a:moveTo>
                <a:lnTo>
                  <a:pt x="12192000" y="664464"/>
                </a:lnTo>
                <a:lnTo>
                  <a:pt x="12192000" y="0"/>
                </a:lnTo>
                <a:lnTo>
                  <a:pt x="0" y="0"/>
                </a:lnTo>
                <a:lnTo>
                  <a:pt x="0" y="664464"/>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600200" y="22986"/>
            <a:ext cx="9753600" cy="627736"/>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Arial"/>
                <a:cs typeface="Arial"/>
              </a:rPr>
              <a:t>VOTING BASED ON</a:t>
            </a:r>
            <a:r>
              <a:rPr lang="en-US" sz="4000" spc="-5" dirty="0">
                <a:solidFill>
                  <a:srgbClr val="FFFFFF"/>
                </a:solidFill>
                <a:latin typeface="Arial"/>
                <a:cs typeface="Arial"/>
              </a:rPr>
              <a:t> </a:t>
            </a:r>
            <a:r>
              <a:rPr sz="4000" spc="-10" dirty="0">
                <a:solidFill>
                  <a:srgbClr val="FFFFFF"/>
                </a:solidFill>
                <a:latin typeface="Arial"/>
                <a:cs typeface="Arial"/>
              </a:rPr>
              <a:t>RACE</a:t>
            </a:r>
            <a:r>
              <a:rPr lang="en-US" sz="4000" spc="-10" dirty="0">
                <a:solidFill>
                  <a:srgbClr val="FFFFFF"/>
                </a:solidFill>
                <a:latin typeface="Arial"/>
                <a:cs typeface="Arial"/>
              </a:rPr>
              <a:t> (Ethnicity)</a:t>
            </a:r>
            <a:endParaRPr sz="4000" dirty="0">
              <a:latin typeface="Arial"/>
              <a:cs typeface="Arial"/>
            </a:endParaRPr>
          </a:p>
        </p:txBody>
      </p:sp>
      <p:sp>
        <p:nvSpPr>
          <p:cNvPr id="4" name="object 4"/>
          <p:cNvSpPr txBox="1"/>
          <p:nvPr/>
        </p:nvSpPr>
        <p:spPr>
          <a:xfrm>
            <a:off x="78739" y="712978"/>
            <a:ext cx="6386830" cy="3823970"/>
          </a:xfrm>
          <a:prstGeom prst="rect">
            <a:avLst/>
          </a:prstGeom>
        </p:spPr>
        <p:txBody>
          <a:bodyPr vert="horz" wrap="square" lIns="0" tIns="12065" rIns="0" bIns="0" rtlCol="0">
            <a:spAutoFit/>
          </a:bodyPr>
          <a:lstStyle/>
          <a:p>
            <a:pPr marL="355600" marR="639445" indent="-342900">
              <a:lnSpc>
                <a:spcPct val="100000"/>
              </a:lnSpc>
              <a:spcBef>
                <a:spcPts val="95"/>
              </a:spcBef>
              <a:buFont typeface="Arial"/>
              <a:buChar char="•"/>
              <a:tabLst>
                <a:tab pos="354965" algn="l"/>
                <a:tab pos="355600" algn="l"/>
              </a:tabLst>
            </a:pPr>
            <a:r>
              <a:rPr sz="1900" b="1" spc="-5" dirty="0">
                <a:latin typeface="Arial"/>
                <a:cs typeface="Arial"/>
              </a:rPr>
              <a:t>Whites: more conservative, greater support for  Republicans</a:t>
            </a:r>
            <a:endParaRPr sz="1900" dirty="0">
              <a:latin typeface="Arial"/>
              <a:cs typeface="Arial"/>
            </a:endParaRPr>
          </a:p>
          <a:p>
            <a:pPr>
              <a:lnSpc>
                <a:spcPct val="100000"/>
              </a:lnSpc>
              <a:spcBef>
                <a:spcPts val="30"/>
              </a:spcBef>
              <a:buFont typeface="Arial"/>
              <a:buChar char="•"/>
            </a:pPr>
            <a:endParaRPr sz="2250" dirty="0">
              <a:latin typeface="Times New Roman"/>
              <a:cs typeface="Times New Roman"/>
            </a:endParaRPr>
          </a:p>
          <a:p>
            <a:pPr marL="355600" marR="73025" indent="-342900" algn="just">
              <a:lnSpc>
                <a:spcPct val="100000"/>
              </a:lnSpc>
              <a:buFont typeface="Arial"/>
              <a:buChar char="•"/>
              <a:tabLst>
                <a:tab pos="355600" algn="l"/>
              </a:tabLst>
            </a:pPr>
            <a:r>
              <a:rPr sz="1900" b="1" spc="-5" dirty="0">
                <a:latin typeface="Arial"/>
                <a:cs typeface="Arial"/>
              </a:rPr>
              <a:t>Blacks: more liberal, STRONGEST SUPPORTERS of  Democratic Party </a:t>
            </a:r>
            <a:r>
              <a:rPr sz="1900" b="1" dirty="0">
                <a:latin typeface="Arial"/>
                <a:cs typeface="Arial"/>
              </a:rPr>
              <a:t>(~90% </a:t>
            </a:r>
            <a:r>
              <a:rPr sz="1900" b="1" spc="-5" dirty="0">
                <a:latin typeface="Arial"/>
                <a:cs typeface="Arial"/>
              </a:rPr>
              <a:t>Dem. in recent presidential  elections)</a:t>
            </a:r>
            <a:endParaRPr sz="1900" dirty="0">
              <a:latin typeface="Arial"/>
              <a:cs typeface="Arial"/>
            </a:endParaRPr>
          </a:p>
          <a:p>
            <a:pPr>
              <a:lnSpc>
                <a:spcPct val="100000"/>
              </a:lnSpc>
              <a:spcBef>
                <a:spcPts val="30"/>
              </a:spcBef>
              <a:buFont typeface="Arial"/>
              <a:buChar char="•"/>
            </a:pPr>
            <a:endParaRPr sz="2250" dirty="0">
              <a:latin typeface="Times New Roman"/>
              <a:cs typeface="Times New Roman"/>
            </a:endParaRPr>
          </a:p>
          <a:p>
            <a:pPr marL="355600" indent="-342900">
              <a:lnSpc>
                <a:spcPct val="100000"/>
              </a:lnSpc>
              <a:buFont typeface="Arial"/>
              <a:buChar char="•"/>
              <a:tabLst>
                <a:tab pos="354965" algn="l"/>
                <a:tab pos="355600" algn="l"/>
              </a:tabLst>
            </a:pPr>
            <a:r>
              <a:rPr sz="1900" b="1" spc="-5" dirty="0">
                <a:latin typeface="Arial"/>
                <a:cs typeface="Arial"/>
              </a:rPr>
              <a:t>Hispanics:</a:t>
            </a:r>
            <a:endParaRPr sz="1900" dirty="0">
              <a:latin typeface="Arial"/>
              <a:cs typeface="Arial"/>
            </a:endParaRPr>
          </a:p>
          <a:p>
            <a:pPr marL="756285" marR="246379" lvl="1" indent="-287020">
              <a:lnSpc>
                <a:spcPct val="100000"/>
              </a:lnSpc>
              <a:spcBef>
                <a:spcPts val="400"/>
              </a:spcBef>
              <a:buFont typeface="Arial"/>
              <a:buChar char="–"/>
              <a:tabLst>
                <a:tab pos="756285" algn="l"/>
                <a:tab pos="756920" algn="l"/>
              </a:tabLst>
            </a:pPr>
            <a:r>
              <a:rPr sz="1600" b="1" spc="-5" dirty="0">
                <a:latin typeface="Arial"/>
                <a:cs typeface="Arial"/>
              </a:rPr>
              <a:t>Mexican-Americans and Puerto Ricans </a:t>
            </a:r>
            <a:r>
              <a:rPr sz="1600" b="1" spc="-10" dirty="0">
                <a:latin typeface="Arial"/>
                <a:cs typeface="Arial"/>
              </a:rPr>
              <a:t>more </a:t>
            </a:r>
            <a:r>
              <a:rPr sz="1600" b="1" spc="-5" dirty="0">
                <a:latin typeface="Arial"/>
                <a:cs typeface="Arial"/>
              </a:rPr>
              <a:t>liberal and  </a:t>
            </a:r>
            <a:r>
              <a:rPr sz="1600" b="1" spc="-10" dirty="0">
                <a:latin typeface="Arial"/>
                <a:cs typeface="Arial"/>
              </a:rPr>
              <a:t>supportive </a:t>
            </a:r>
            <a:r>
              <a:rPr sz="1600" b="1" spc="-5" dirty="0">
                <a:latin typeface="Arial"/>
                <a:cs typeface="Arial"/>
              </a:rPr>
              <a:t>of</a:t>
            </a:r>
            <a:r>
              <a:rPr sz="1600" b="1" spc="75" dirty="0">
                <a:latin typeface="Arial"/>
                <a:cs typeface="Arial"/>
              </a:rPr>
              <a:t> </a:t>
            </a:r>
            <a:r>
              <a:rPr sz="1600" b="1" spc="-5" dirty="0">
                <a:latin typeface="Arial"/>
                <a:cs typeface="Arial"/>
              </a:rPr>
              <a:t>Democrats</a:t>
            </a:r>
            <a:endParaRPr sz="1600" dirty="0">
              <a:latin typeface="Arial"/>
              <a:cs typeface="Arial"/>
            </a:endParaRPr>
          </a:p>
          <a:p>
            <a:pPr marL="756285" lvl="1" indent="-287020">
              <a:lnSpc>
                <a:spcPct val="100000"/>
              </a:lnSpc>
              <a:spcBef>
                <a:spcPts val="380"/>
              </a:spcBef>
              <a:buFont typeface="Arial"/>
              <a:buChar char="–"/>
              <a:tabLst>
                <a:tab pos="756285" algn="l"/>
                <a:tab pos="756920" algn="l"/>
              </a:tabLst>
            </a:pPr>
            <a:r>
              <a:rPr sz="1600" b="1" spc="-5" dirty="0">
                <a:latin typeface="Arial"/>
                <a:cs typeface="Arial"/>
              </a:rPr>
              <a:t>Cubans </a:t>
            </a:r>
            <a:r>
              <a:rPr sz="1600" b="1" spc="-10" dirty="0">
                <a:latin typeface="Arial"/>
                <a:cs typeface="Arial"/>
              </a:rPr>
              <a:t>more conservative </a:t>
            </a:r>
            <a:r>
              <a:rPr sz="1600" b="1" spc="-5" dirty="0">
                <a:latin typeface="Arial"/>
                <a:cs typeface="Arial"/>
              </a:rPr>
              <a:t>and </a:t>
            </a:r>
            <a:r>
              <a:rPr sz="1600" b="1" spc="-10" dirty="0">
                <a:latin typeface="Arial"/>
                <a:cs typeface="Arial"/>
              </a:rPr>
              <a:t>supportive </a:t>
            </a:r>
            <a:r>
              <a:rPr sz="1600" b="1" spc="-5" dirty="0">
                <a:latin typeface="Arial"/>
                <a:cs typeface="Arial"/>
              </a:rPr>
              <a:t>of</a:t>
            </a:r>
            <a:r>
              <a:rPr sz="1600" b="1" spc="210" dirty="0">
                <a:latin typeface="Arial"/>
                <a:cs typeface="Arial"/>
              </a:rPr>
              <a:t> </a:t>
            </a:r>
            <a:r>
              <a:rPr sz="1600" b="1" spc="-5" dirty="0">
                <a:latin typeface="Arial"/>
                <a:cs typeface="Arial"/>
              </a:rPr>
              <a:t>Republicans</a:t>
            </a:r>
            <a:endParaRPr sz="1600" dirty="0">
              <a:latin typeface="Arial"/>
              <a:cs typeface="Arial"/>
            </a:endParaRPr>
          </a:p>
          <a:p>
            <a:pPr lvl="1">
              <a:lnSpc>
                <a:spcPct val="100000"/>
              </a:lnSpc>
              <a:spcBef>
                <a:spcPts val="50"/>
              </a:spcBef>
              <a:buFont typeface="Arial"/>
              <a:buChar char="–"/>
            </a:pPr>
            <a:endParaRPr sz="1850" dirty="0">
              <a:latin typeface="Times New Roman"/>
              <a:cs typeface="Times New Roman"/>
            </a:endParaRPr>
          </a:p>
          <a:p>
            <a:pPr marL="355600" indent="-342900">
              <a:lnSpc>
                <a:spcPct val="100000"/>
              </a:lnSpc>
              <a:buFont typeface="Arial"/>
              <a:buChar char="•"/>
              <a:tabLst>
                <a:tab pos="354965" algn="l"/>
                <a:tab pos="355600" algn="l"/>
              </a:tabLst>
            </a:pPr>
            <a:r>
              <a:rPr sz="1900" b="1" spc="-5" dirty="0">
                <a:latin typeface="Arial"/>
                <a:cs typeface="Arial"/>
              </a:rPr>
              <a:t>Asians: </a:t>
            </a:r>
            <a:r>
              <a:rPr sz="1900" b="1" spc="-10" dirty="0">
                <a:latin typeface="Arial"/>
                <a:cs typeface="Arial"/>
              </a:rPr>
              <a:t>supportive </a:t>
            </a:r>
            <a:r>
              <a:rPr sz="1900" b="1" spc="-5" dirty="0">
                <a:latin typeface="Arial"/>
                <a:cs typeface="Arial"/>
              </a:rPr>
              <a:t>of</a:t>
            </a:r>
            <a:r>
              <a:rPr sz="1900" b="1" spc="100" dirty="0">
                <a:latin typeface="Arial"/>
                <a:cs typeface="Arial"/>
              </a:rPr>
              <a:t> </a:t>
            </a:r>
            <a:r>
              <a:rPr sz="1900" b="1" spc="-5" dirty="0">
                <a:latin typeface="Arial"/>
                <a:cs typeface="Arial"/>
              </a:rPr>
              <a:t>Democrats</a:t>
            </a:r>
            <a:endParaRPr sz="1900" dirty="0">
              <a:latin typeface="Arial"/>
              <a:cs typeface="Arial"/>
            </a:endParaRPr>
          </a:p>
        </p:txBody>
      </p:sp>
      <p:sp>
        <p:nvSpPr>
          <p:cNvPr id="5" name="object 5"/>
          <p:cNvSpPr txBox="1"/>
          <p:nvPr/>
        </p:nvSpPr>
        <p:spPr>
          <a:xfrm>
            <a:off x="11277854" y="6306069"/>
            <a:ext cx="213360" cy="213360"/>
          </a:xfrm>
          <a:prstGeom prst="rect">
            <a:avLst/>
          </a:prstGeom>
        </p:spPr>
        <p:txBody>
          <a:bodyPr vert="horz" wrap="square" lIns="0" tIns="0" rIns="0" bIns="0" rtlCol="0">
            <a:spAutoFit/>
          </a:bodyPr>
          <a:lstStyle/>
          <a:p>
            <a:pPr>
              <a:lnSpc>
                <a:spcPts val="1660"/>
              </a:lnSpc>
            </a:pPr>
            <a:r>
              <a:rPr sz="1500" dirty="0">
                <a:latin typeface="Arial"/>
                <a:cs typeface="Arial"/>
              </a:rPr>
              <a:t>23</a:t>
            </a:r>
            <a:endParaRPr sz="1500">
              <a:latin typeface="Arial"/>
              <a:cs typeface="Arial"/>
            </a:endParaRPr>
          </a:p>
        </p:txBody>
      </p:sp>
      <p:sp>
        <p:nvSpPr>
          <p:cNvPr id="6" name="object 6"/>
          <p:cNvSpPr/>
          <p:nvPr/>
        </p:nvSpPr>
        <p:spPr>
          <a:xfrm>
            <a:off x="6874764" y="685799"/>
            <a:ext cx="5294415" cy="617219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057400" y="4648198"/>
            <a:ext cx="4692396" cy="220979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8580" y="5041391"/>
            <a:ext cx="1981200" cy="1199515"/>
          </a:xfrm>
          <a:custGeom>
            <a:avLst/>
            <a:gdLst/>
            <a:ahLst/>
            <a:cxnLst/>
            <a:rect l="l" t="t" r="r" b="b"/>
            <a:pathLst>
              <a:path w="1981200" h="1199514">
                <a:moveTo>
                  <a:pt x="0" y="1199387"/>
                </a:moveTo>
                <a:lnTo>
                  <a:pt x="1981200" y="1199387"/>
                </a:lnTo>
                <a:lnTo>
                  <a:pt x="1981200" y="0"/>
                </a:lnTo>
                <a:lnTo>
                  <a:pt x="0" y="0"/>
                </a:lnTo>
                <a:lnTo>
                  <a:pt x="0" y="1199387"/>
                </a:lnTo>
                <a:close/>
              </a:path>
            </a:pathLst>
          </a:custGeom>
          <a:solidFill>
            <a:srgbClr val="5F5F5F"/>
          </a:solidFill>
        </p:spPr>
        <p:txBody>
          <a:bodyPr wrap="square" lIns="0" tIns="0" rIns="0" bIns="0" rtlCol="0"/>
          <a:lstStyle/>
          <a:p>
            <a:endParaRPr/>
          </a:p>
        </p:txBody>
      </p:sp>
      <p:sp>
        <p:nvSpPr>
          <p:cNvPr id="9" name="object 9"/>
          <p:cNvSpPr txBox="1"/>
          <p:nvPr/>
        </p:nvSpPr>
        <p:spPr>
          <a:xfrm>
            <a:off x="176276" y="5069585"/>
            <a:ext cx="1765300" cy="1123315"/>
          </a:xfrm>
          <a:prstGeom prst="rect">
            <a:avLst/>
          </a:prstGeom>
        </p:spPr>
        <p:txBody>
          <a:bodyPr vert="horz" wrap="square" lIns="0" tIns="12700" rIns="0" bIns="0" rtlCol="0">
            <a:spAutoFit/>
          </a:bodyPr>
          <a:lstStyle/>
          <a:p>
            <a:pPr marL="12065" marR="5080" indent="-2540" algn="ctr">
              <a:lnSpc>
                <a:spcPct val="100000"/>
              </a:lnSpc>
              <a:spcBef>
                <a:spcPts val="100"/>
              </a:spcBef>
            </a:pPr>
            <a:r>
              <a:rPr sz="1800" b="1" dirty="0">
                <a:solidFill>
                  <a:srgbClr val="FFFFFF"/>
                </a:solidFill>
                <a:latin typeface="Arial"/>
                <a:cs typeface="Arial"/>
              </a:rPr>
              <a:t>Who would </a:t>
            </a:r>
            <a:r>
              <a:rPr sz="1800" b="1" spc="-5" dirty="0">
                <a:solidFill>
                  <a:srgbClr val="FFFFFF"/>
                </a:solidFill>
                <a:latin typeface="Arial"/>
                <a:cs typeface="Arial"/>
              </a:rPr>
              <a:t>Jim  Halpert be</a:t>
            </a:r>
            <a:r>
              <a:rPr sz="1800" b="1" spc="-45" dirty="0">
                <a:solidFill>
                  <a:srgbClr val="FFFFFF"/>
                </a:solidFill>
                <a:latin typeface="Arial"/>
                <a:cs typeface="Arial"/>
              </a:rPr>
              <a:t> </a:t>
            </a:r>
            <a:r>
              <a:rPr sz="1800" b="1" spc="-5" dirty="0">
                <a:solidFill>
                  <a:srgbClr val="FFFFFF"/>
                </a:solidFill>
                <a:latin typeface="Arial"/>
                <a:cs typeface="Arial"/>
              </a:rPr>
              <a:t>more  likely </a:t>
            </a:r>
            <a:r>
              <a:rPr sz="1800" b="1" dirty="0">
                <a:solidFill>
                  <a:srgbClr val="FFFFFF"/>
                </a:solidFill>
                <a:latin typeface="Arial"/>
                <a:cs typeface="Arial"/>
              </a:rPr>
              <a:t>to </a:t>
            </a:r>
            <a:r>
              <a:rPr sz="1800" b="1" spc="-15" dirty="0">
                <a:solidFill>
                  <a:srgbClr val="FFFFFF"/>
                </a:solidFill>
                <a:latin typeface="Arial"/>
                <a:cs typeface="Arial"/>
              </a:rPr>
              <a:t>vote  </a:t>
            </a:r>
            <a:r>
              <a:rPr sz="1800" b="1" dirty="0">
                <a:solidFill>
                  <a:srgbClr val="FFFFFF"/>
                </a:solidFill>
                <a:latin typeface="Arial"/>
                <a:cs typeface="Arial"/>
              </a:rPr>
              <a:t>for?</a:t>
            </a:r>
            <a:endParaRPr sz="18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42187"/>
            <a:ext cx="12192000" cy="6116320"/>
          </a:xfrm>
          <a:custGeom>
            <a:avLst/>
            <a:gdLst/>
            <a:ahLst/>
            <a:cxnLst/>
            <a:rect l="l" t="t" r="r" b="b"/>
            <a:pathLst>
              <a:path w="12192000" h="6116320">
                <a:moveTo>
                  <a:pt x="0" y="6115811"/>
                </a:moveTo>
                <a:lnTo>
                  <a:pt x="12192000" y="6115811"/>
                </a:lnTo>
                <a:lnTo>
                  <a:pt x="12192000" y="0"/>
                </a:lnTo>
                <a:lnTo>
                  <a:pt x="0" y="0"/>
                </a:lnTo>
                <a:lnTo>
                  <a:pt x="0" y="6115811"/>
                </a:lnTo>
                <a:close/>
              </a:path>
            </a:pathLst>
          </a:custGeom>
          <a:solidFill>
            <a:srgbClr val="183C6C"/>
          </a:solidFill>
        </p:spPr>
        <p:txBody>
          <a:bodyPr wrap="square" lIns="0" tIns="0" rIns="0" bIns="0" rtlCol="0"/>
          <a:lstStyle/>
          <a:p>
            <a:endParaRPr dirty="0"/>
          </a:p>
        </p:txBody>
      </p:sp>
      <p:sp>
        <p:nvSpPr>
          <p:cNvPr id="3" name="object 3"/>
          <p:cNvSpPr/>
          <p:nvPr/>
        </p:nvSpPr>
        <p:spPr>
          <a:xfrm>
            <a:off x="0" y="0"/>
            <a:ext cx="12192000" cy="742315"/>
          </a:xfrm>
          <a:custGeom>
            <a:avLst/>
            <a:gdLst/>
            <a:ahLst/>
            <a:cxnLst/>
            <a:rect l="l" t="t" r="r" b="b"/>
            <a:pathLst>
              <a:path w="12192000" h="742315">
                <a:moveTo>
                  <a:pt x="0" y="742188"/>
                </a:moveTo>
                <a:lnTo>
                  <a:pt x="12192000" y="742188"/>
                </a:lnTo>
                <a:lnTo>
                  <a:pt x="12192000" y="0"/>
                </a:lnTo>
                <a:lnTo>
                  <a:pt x="0" y="0"/>
                </a:lnTo>
                <a:lnTo>
                  <a:pt x="0" y="742188"/>
                </a:lnTo>
                <a:close/>
              </a:path>
            </a:pathLst>
          </a:custGeom>
          <a:solidFill>
            <a:srgbClr val="000000"/>
          </a:solidFill>
        </p:spPr>
        <p:txBody>
          <a:bodyPr wrap="square" lIns="0" tIns="0" rIns="0" bIns="0" rtlCol="0"/>
          <a:lstStyle/>
          <a:p>
            <a:endParaRPr/>
          </a:p>
        </p:txBody>
      </p:sp>
      <p:sp>
        <p:nvSpPr>
          <p:cNvPr id="4" name="object 4"/>
          <p:cNvSpPr txBox="1">
            <a:spLocks noGrp="1"/>
          </p:cNvSpPr>
          <p:nvPr>
            <p:ph type="title"/>
          </p:nvPr>
        </p:nvSpPr>
        <p:spPr>
          <a:xfrm>
            <a:off x="1905380" y="71704"/>
            <a:ext cx="8381365" cy="57467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latin typeface="Arial"/>
                <a:cs typeface="Arial"/>
              </a:rPr>
              <a:t>VOTING </a:t>
            </a:r>
            <a:r>
              <a:rPr dirty="0">
                <a:solidFill>
                  <a:srgbClr val="FFFFFF"/>
                </a:solidFill>
                <a:latin typeface="Arial"/>
                <a:cs typeface="Arial"/>
              </a:rPr>
              <a:t>BASED </a:t>
            </a:r>
            <a:r>
              <a:rPr spc="-10" dirty="0">
                <a:solidFill>
                  <a:srgbClr val="FFFFFF"/>
                </a:solidFill>
                <a:latin typeface="Arial"/>
                <a:cs typeface="Arial"/>
              </a:rPr>
              <a:t>ON </a:t>
            </a:r>
            <a:r>
              <a:rPr spc="-5" dirty="0">
                <a:solidFill>
                  <a:srgbClr val="FFFFFF"/>
                </a:solidFill>
                <a:latin typeface="Arial"/>
                <a:cs typeface="Arial"/>
              </a:rPr>
              <a:t>OTHER</a:t>
            </a:r>
            <a:r>
              <a:rPr dirty="0">
                <a:solidFill>
                  <a:srgbClr val="FFFFFF"/>
                </a:solidFill>
                <a:latin typeface="Arial"/>
                <a:cs typeface="Arial"/>
              </a:rPr>
              <a:t> </a:t>
            </a:r>
            <a:r>
              <a:rPr spc="-5" dirty="0">
                <a:solidFill>
                  <a:srgbClr val="FFFFFF"/>
                </a:solidFill>
                <a:latin typeface="Arial"/>
                <a:cs typeface="Arial"/>
              </a:rPr>
              <a:t>FACTORS</a:t>
            </a:r>
          </a:p>
        </p:txBody>
      </p:sp>
      <p:sp>
        <p:nvSpPr>
          <p:cNvPr id="5" name="object 5"/>
          <p:cNvSpPr txBox="1"/>
          <p:nvPr/>
        </p:nvSpPr>
        <p:spPr>
          <a:xfrm>
            <a:off x="78739" y="962788"/>
            <a:ext cx="5599430" cy="5212715"/>
          </a:xfrm>
          <a:prstGeom prst="rect">
            <a:avLst/>
          </a:prstGeom>
        </p:spPr>
        <p:txBody>
          <a:bodyPr vert="horz" wrap="square" lIns="0" tIns="75565" rIns="0" bIns="0" rtlCol="0">
            <a:spAutoFit/>
          </a:bodyPr>
          <a:lstStyle/>
          <a:p>
            <a:pPr marL="355600" indent="-342900">
              <a:lnSpc>
                <a:spcPct val="100000"/>
              </a:lnSpc>
              <a:spcBef>
                <a:spcPts val="595"/>
              </a:spcBef>
              <a:buFont typeface="Arial"/>
              <a:buChar char="•"/>
              <a:tabLst>
                <a:tab pos="354965" algn="l"/>
                <a:tab pos="355600" algn="l"/>
              </a:tabLst>
            </a:pPr>
            <a:r>
              <a:rPr sz="2000" b="1" spc="-5" dirty="0">
                <a:solidFill>
                  <a:srgbClr val="FFFFFF"/>
                </a:solidFill>
                <a:latin typeface="Arial"/>
                <a:cs typeface="Arial"/>
              </a:rPr>
              <a:t>Social</a:t>
            </a:r>
            <a:r>
              <a:rPr sz="2000" b="1" spc="-30" dirty="0">
                <a:solidFill>
                  <a:srgbClr val="FFFFFF"/>
                </a:solidFill>
                <a:latin typeface="Arial"/>
                <a:cs typeface="Arial"/>
              </a:rPr>
              <a:t> </a:t>
            </a:r>
            <a:r>
              <a:rPr sz="2000" b="1" dirty="0">
                <a:solidFill>
                  <a:srgbClr val="FFFFFF"/>
                </a:solidFill>
                <a:latin typeface="Arial"/>
                <a:cs typeface="Arial"/>
              </a:rPr>
              <a:t>class</a:t>
            </a:r>
            <a:endParaRPr sz="2000" dirty="0">
              <a:latin typeface="Arial"/>
              <a:cs typeface="Arial"/>
            </a:endParaRPr>
          </a:p>
          <a:p>
            <a:pPr marL="756285" marR="548640" lvl="1" indent="-287020">
              <a:lnSpc>
                <a:spcPct val="100000"/>
              </a:lnSpc>
              <a:spcBef>
                <a:spcPts val="465"/>
              </a:spcBef>
              <a:buFont typeface="Arial"/>
              <a:buChar char="–"/>
              <a:tabLst>
                <a:tab pos="756285" algn="l"/>
                <a:tab pos="756920" algn="l"/>
              </a:tabLst>
            </a:pPr>
            <a:r>
              <a:rPr sz="1900" b="1" dirty="0">
                <a:solidFill>
                  <a:srgbClr val="FFFFFF"/>
                </a:solidFill>
                <a:latin typeface="Arial"/>
                <a:cs typeface="Arial"/>
              </a:rPr>
              <a:t>Lower: </a:t>
            </a:r>
            <a:r>
              <a:rPr sz="1900" b="1" spc="-5" dirty="0">
                <a:solidFill>
                  <a:srgbClr val="FFFFFF"/>
                </a:solidFill>
                <a:latin typeface="Arial"/>
                <a:cs typeface="Arial"/>
              </a:rPr>
              <a:t>more likely than upper to </a:t>
            </a:r>
            <a:r>
              <a:rPr sz="1900" b="1" spc="-15" dirty="0">
                <a:solidFill>
                  <a:srgbClr val="FFFFFF"/>
                </a:solidFill>
                <a:latin typeface="Arial"/>
                <a:cs typeface="Arial"/>
              </a:rPr>
              <a:t>vote  </a:t>
            </a:r>
            <a:r>
              <a:rPr sz="1900" b="1" spc="-5" dirty="0">
                <a:solidFill>
                  <a:srgbClr val="FFFFFF"/>
                </a:solidFill>
                <a:latin typeface="Arial"/>
                <a:cs typeface="Arial"/>
              </a:rPr>
              <a:t>Democratic (although</a:t>
            </a:r>
            <a:r>
              <a:rPr sz="1900" b="1" spc="45" dirty="0">
                <a:solidFill>
                  <a:srgbClr val="FFFFFF"/>
                </a:solidFill>
                <a:latin typeface="Arial"/>
                <a:cs typeface="Arial"/>
              </a:rPr>
              <a:t> </a:t>
            </a:r>
            <a:r>
              <a:rPr sz="1900" b="1" spc="-5" dirty="0">
                <a:solidFill>
                  <a:srgbClr val="FFFFFF"/>
                </a:solidFill>
                <a:latin typeface="Arial"/>
                <a:cs typeface="Arial"/>
              </a:rPr>
              <a:t>changing)</a:t>
            </a:r>
            <a:endParaRPr sz="1900" dirty="0">
              <a:latin typeface="Arial"/>
              <a:cs typeface="Arial"/>
            </a:endParaRPr>
          </a:p>
          <a:p>
            <a:pPr marL="756285" lvl="1" indent="-287020">
              <a:lnSpc>
                <a:spcPct val="100000"/>
              </a:lnSpc>
              <a:spcBef>
                <a:spcPts val="455"/>
              </a:spcBef>
              <a:buFont typeface="Arial"/>
              <a:buChar char="–"/>
              <a:tabLst>
                <a:tab pos="756285" algn="l"/>
                <a:tab pos="756920" algn="l"/>
              </a:tabLst>
            </a:pPr>
            <a:r>
              <a:rPr sz="1900" b="1" spc="-5" dirty="0">
                <a:solidFill>
                  <a:srgbClr val="FFFFFF"/>
                </a:solidFill>
                <a:latin typeface="Arial"/>
                <a:cs typeface="Arial"/>
              </a:rPr>
              <a:t>Upper: more likely than </a:t>
            </a:r>
            <a:r>
              <a:rPr sz="1900" b="1" dirty="0">
                <a:solidFill>
                  <a:srgbClr val="FFFFFF"/>
                </a:solidFill>
                <a:latin typeface="Arial"/>
                <a:cs typeface="Arial"/>
              </a:rPr>
              <a:t>lower </a:t>
            </a:r>
            <a:r>
              <a:rPr sz="1900" b="1" spc="-5" dirty="0">
                <a:solidFill>
                  <a:srgbClr val="FFFFFF"/>
                </a:solidFill>
                <a:latin typeface="Arial"/>
                <a:cs typeface="Arial"/>
              </a:rPr>
              <a:t>to</a:t>
            </a:r>
            <a:r>
              <a:rPr sz="1900" b="1" spc="10" dirty="0">
                <a:solidFill>
                  <a:srgbClr val="FFFFFF"/>
                </a:solidFill>
                <a:latin typeface="Arial"/>
                <a:cs typeface="Arial"/>
              </a:rPr>
              <a:t> </a:t>
            </a:r>
            <a:r>
              <a:rPr sz="1900" b="1" spc="-15" dirty="0">
                <a:solidFill>
                  <a:srgbClr val="FFFFFF"/>
                </a:solidFill>
                <a:latin typeface="Arial"/>
                <a:cs typeface="Arial"/>
              </a:rPr>
              <a:t>vote</a:t>
            </a:r>
            <a:endParaRPr sz="1900" dirty="0">
              <a:latin typeface="Arial"/>
              <a:cs typeface="Arial"/>
            </a:endParaRPr>
          </a:p>
          <a:p>
            <a:pPr marL="756285">
              <a:lnSpc>
                <a:spcPct val="100000"/>
              </a:lnSpc>
            </a:pPr>
            <a:r>
              <a:rPr sz="1900" b="1" spc="-5" dirty="0">
                <a:solidFill>
                  <a:srgbClr val="FFFFFF"/>
                </a:solidFill>
                <a:latin typeface="Arial"/>
                <a:cs typeface="Arial"/>
              </a:rPr>
              <a:t>Republican </a:t>
            </a:r>
            <a:r>
              <a:rPr sz="1900" b="1" dirty="0">
                <a:solidFill>
                  <a:srgbClr val="FFFFFF"/>
                </a:solidFill>
                <a:latin typeface="Arial"/>
                <a:cs typeface="Arial"/>
              </a:rPr>
              <a:t>(although</a:t>
            </a:r>
            <a:r>
              <a:rPr sz="1900" b="1" spc="15" dirty="0">
                <a:solidFill>
                  <a:srgbClr val="FFFFFF"/>
                </a:solidFill>
                <a:latin typeface="Arial"/>
                <a:cs typeface="Arial"/>
              </a:rPr>
              <a:t> </a:t>
            </a:r>
            <a:r>
              <a:rPr sz="1900" b="1" dirty="0">
                <a:solidFill>
                  <a:srgbClr val="FFFFFF"/>
                </a:solidFill>
                <a:latin typeface="Arial"/>
                <a:cs typeface="Arial"/>
              </a:rPr>
              <a:t>changing)</a:t>
            </a:r>
            <a:endParaRPr sz="1900" dirty="0">
              <a:latin typeface="Arial"/>
              <a:cs typeface="Arial"/>
            </a:endParaRPr>
          </a:p>
          <a:p>
            <a:pPr>
              <a:lnSpc>
                <a:spcPct val="100000"/>
              </a:lnSpc>
              <a:spcBef>
                <a:spcPts val="20"/>
              </a:spcBef>
            </a:pPr>
            <a:endParaRPr sz="2400" dirty="0">
              <a:latin typeface="Times New Roman"/>
              <a:cs typeface="Times New Roman"/>
            </a:endParaRPr>
          </a:p>
          <a:p>
            <a:pPr marL="355600" indent="-342900">
              <a:lnSpc>
                <a:spcPct val="100000"/>
              </a:lnSpc>
              <a:buFont typeface="Arial"/>
              <a:buChar char="•"/>
              <a:tabLst>
                <a:tab pos="354965" algn="l"/>
                <a:tab pos="355600" algn="l"/>
              </a:tabLst>
            </a:pPr>
            <a:r>
              <a:rPr sz="2000" b="1" dirty="0">
                <a:solidFill>
                  <a:srgbClr val="FFFFFF"/>
                </a:solidFill>
                <a:latin typeface="Arial"/>
                <a:cs typeface="Arial"/>
              </a:rPr>
              <a:t>Religion</a:t>
            </a:r>
            <a:endParaRPr sz="2000" dirty="0">
              <a:latin typeface="Arial"/>
              <a:cs typeface="Arial"/>
            </a:endParaRPr>
          </a:p>
          <a:p>
            <a:pPr marL="756285" lvl="1" indent="-287020">
              <a:lnSpc>
                <a:spcPct val="100000"/>
              </a:lnSpc>
              <a:spcBef>
                <a:spcPts val="459"/>
              </a:spcBef>
              <a:buFont typeface="Arial"/>
              <a:buChar char="–"/>
              <a:tabLst>
                <a:tab pos="756285" algn="l"/>
                <a:tab pos="756920" algn="l"/>
              </a:tabLst>
            </a:pPr>
            <a:r>
              <a:rPr sz="1900" b="1" spc="-5" dirty="0">
                <a:solidFill>
                  <a:srgbClr val="FFFFFF"/>
                </a:solidFill>
                <a:latin typeface="Arial"/>
                <a:cs typeface="Arial"/>
              </a:rPr>
              <a:t>Protestant: more likely to </a:t>
            </a:r>
            <a:r>
              <a:rPr sz="1900" b="1" spc="-15" dirty="0">
                <a:solidFill>
                  <a:srgbClr val="FFFFFF"/>
                </a:solidFill>
                <a:latin typeface="Arial"/>
                <a:cs typeface="Arial"/>
              </a:rPr>
              <a:t>vote</a:t>
            </a:r>
            <a:r>
              <a:rPr sz="1900" b="1" spc="125" dirty="0">
                <a:solidFill>
                  <a:srgbClr val="FFFFFF"/>
                </a:solidFill>
                <a:latin typeface="Arial"/>
                <a:cs typeface="Arial"/>
              </a:rPr>
              <a:t> </a:t>
            </a:r>
            <a:r>
              <a:rPr sz="1900" b="1" spc="-5" dirty="0">
                <a:solidFill>
                  <a:srgbClr val="FFFFFF"/>
                </a:solidFill>
                <a:latin typeface="Arial"/>
                <a:cs typeface="Arial"/>
              </a:rPr>
              <a:t>Republican</a:t>
            </a:r>
            <a:endParaRPr sz="1900" dirty="0">
              <a:latin typeface="Arial"/>
              <a:cs typeface="Arial"/>
            </a:endParaRPr>
          </a:p>
          <a:p>
            <a:pPr marL="1155700" marR="1160780" lvl="2" indent="-229235">
              <a:lnSpc>
                <a:spcPct val="100000"/>
              </a:lnSpc>
              <a:spcBef>
                <a:spcPts val="400"/>
              </a:spcBef>
              <a:buFont typeface="Arial"/>
              <a:buChar char="•"/>
              <a:tabLst>
                <a:tab pos="1155700" algn="l"/>
                <a:tab pos="1156335" algn="l"/>
              </a:tabLst>
            </a:pPr>
            <a:r>
              <a:rPr sz="1600" b="1" spc="-10" dirty="0">
                <a:solidFill>
                  <a:srgbClr val="FFFFFF"/>
                </a:solidFill>
                <a:latin typeface="Arial"/>
                <a:cs typeface="Arial"/>
              </a:rPr>
              <a:t>Evangelicals, especially, </a:t>
            </a:r>
            <a:r>
              <a:rPr sz="1600" b="1" spc="-5" dirty="0">
                <a:solidFill>
                  <a:srgbClr val="FFFFFF"/>
                </a:solidFill>
                <a:latin typeface="Arial"/>
                <a:cs typeface="Arial"/>
              </a:rPr>
              <a:t>are most  </a:t>
            </a:r>
            <a:r>
              <a:rPr sz="1600" b="1" spc="-10" dirty="0">
                <a:solidFill>
                  <a:srgbClr val="FFFFFF"/>
                </a:solidFill>
                <a:latin typeface="Arial"/>
                <a:cs typeface="Arial"/>
              </a:rPr>
              <a:t>conservative </a:t>
            </a:r>
            <a:r>
              <a:rPr sz="1600" b="1" spc="-5" dirty="0">
                <a:solidFill>
                  <a:srgbClr val="FFFFFF"/>
                </a:solidFill>
                <a:latin typeface="Arial"/>
                <a:cs typeface="Arial"/>
              </a:rPr>
              <a:t>on social</a:t>
            </a:r>
            <a:r>
              <a:rPr sz="1600" b="1" spc="80" dirty="0">
                <a:solidFill>
                  <a:srgbClr val="FFFFFF"/>
                </a:solidFill>
                <a:latin typeface="Arial"/>
                <a:cs typeface="Arial"/>
              </a:rPr>
              <a:t> </a:t>
            </a:r>
            <a:r>
              <a:rPr sz="1600" b="1" spc="-5" dirty="0">
                <a:solidFill>
                  <a:srgbClr val="FFFFFF"/>
                </a:solidFill>
                <a:latin typeface="Arial"/>
                <a:cs typeface="Arial"/>
              </a:rPr>
              <a:t>issues</a:t>
            </a:r>
            <a:endParaRPr sz="1600" dirty="0">
              <a:latin typeface="Arial"/>
              <a:cs typeface="Arial"/>
            </a:endParaRPr>
          </a:p>
          <a:p>
            <a:pPr marL="756285" marR="193675" lvl="1" indent="-287020">
              <a:lnSpc>
                <a:spcPct val="100000"/>
              </a:lnSpc>
              <a:spcBef>
                <a:spcPts val="445"/>
              </a:spcBef>
              <a:buFont typeface="Arial"/>
              <a:buChar char="–"/>
              <a:tabLst>
                <a:tab pos="756285" algn="l"/>
                <a:tab pos="756920" algn="l"/>
              </a:tabLst>
            </a:pPr>
            <a:r>
              <a:rPr sz="1900" b="1" spc="-5" dirty="0">
                <a:solidFill>
                  <a:srgbClr val="FFFFFF"/>
                </a:solidFill>
                <a:latin typeface="Arial"/>
                <a:cs typeface="Arial"/>
              </a:rPr>
              <a:t>Catholic: had been more likely to </a:t>
            </a:r>
            <a:r>
              <a:rPr sz="1900" b="1" spc="-15" dirty="0">
                <a:solidFill>
                  <a:srgbClr val="FFFFFF"/>
                </a:solidFill>
                <a:latin typeface="Arial"/>
                <a:cs typeface="Arial"/>
              </a:rPr>
              <a:t>vote  </a:t>
            </a:r>
            <a:r>
              <a:rPr sz="1900" b="1" spc="-5" dirty="0">
                <a:solidFill>
                  <a:srgbClr val="FFFFFF"/>
                </a:solidFill>
                <a:latin typeface="Arial"/>
                <a:cs typeface="Arial"/>
              </a:rPr>
              <a:t>Democratic, but some slippage in recent  </a:t>
            </a:r>
            <a:r>
              <a:rPr sz="1900" b="1" spc="-10" dirty="0">
                <a:solidFill>
                  <a:srgbClr val="FFFFFF"/>
                </a:solidFill>
                <a:latin typeface="Arial"/>
                <a:cs typeface="Arial"/>
              </a:rPr>
              <a:t>years</a:t>
            </a:r>
            <a:endParaRPr sz="1900" dirty="0">
              <a:latin typeface="Arial"/>
              <a:cs typeface="Arial"/>
            </a:endParaRPr>
          </a:p>
          <a:p>
            <a:pPr marL="1155700" marR="40640" lvl="2" indent="-229235">
              <a:lnSpc>
                <a:spcPct val="100000"/>
              </a:lnSpc>
              <a:spcBef>
                <a:spcPts val="400"/>
              </a:spcBef>
              <a:buFont typeface="Arial"/>
              <a:buChar char="•"/>
              <a:tabLst>
                <a:tab pos="1155700" algn="l"/>
                <a:tab pos="1156335" algn="l"/>
              </a:tabLst>
            </a:pPr>
            <a:r>
              <a:rPr sz="1600" b="1" spc="-5" dirty="0">
                <a:solidFill>
                  <a:srgbClr val="FFFFFF"/>
                </a:solidFill>
                <a:latin typeface="Arial"/>
                <a:cs typeface="Arial"/>
              </a:rPr>
              <a:t>White Catholics </a:t>
            </a:r>
            <a:r>
              <a:rPr sz="1600" b="1" spc="-15" dirty="0">
                <a:solidFill>
                  <a:srgbClr val="FFFFFF"/>
                </a:solidFill>
                <a:latin typeface="Arial"/>
                <a:cs typeface="Arial"/>
              </a:rPr>
              <a:t>vote </a:t>
            </a:r>
            <a:r>
              <a:rPr sz="1600" b="1" spc="-5" dirty="0">
                <a:solidFill>
                  <a:srgbClr val="FFFFFF"/>
                </a:solidFill>
                <a:latin typeface="Arial"/>
                <a:cs typeface="Arial"/>
              </a:rPr>
              <a:t>Rep in last pres election  (60/27</a:t>
            </a:r>
            <a:r>
              <a:rPr sz="1600" b="1" spc="15" dirty="0">
                <a:solidFill>
                  <a:srgbClr val="FFFFFF"/>
                </a:solidFill>
                <a:latin typeface="Arial"/>
                <a:cs typeface="Arial"/>
              </a:rPr>
              <a:t> </a:t>
            </a:r>
            <a:r>
              <a:rPr sz="1600" b="1" spc="-5" dirty="0">
                <a:solidFill>
                  <a:srgbClr val="FFFFFF"/>
                </a:solidFill>
                <a:latin typeface="Arial"/>
                <a:cs typeface="Arial"/>
              </a:rPr>
              <a:t>R)</a:t>
            </a:r>
            <a:endParaRPr sz="1600" dirty="0">
              <a:latin typeface="Arial"/>
              <a:cs typeface="Arial"/>
            </a:endParaRPr>
          </a:p>
          <a:p>
            <a:pPr marL="1155700" marR="378460" lvl="2" indent="-229235">
              <a:lnSpc>
                <a:spcPct val="100000"/>
              </a:lnSpc>
              <a:spcBef>
                <a:spcPts val="380"/>
              </a:spcBef>
              <a:buFont typeface="Arial"/>
              <a:buChar char="•"/>
              <a:tabLst>
                <a:tab pos="1155700" algn="l"/>
                <a:tab pos="1156335" algn="l"/>
              </a:tabLst>
            </a:pPr>
            <a:r>
              <a:rPr sz="1600" b="1" spc="-5" dirty="0">
                <a:solidFill>
                  <a:srgbClr val="FFFFFF"/>
                </a:solidFill>
                <a:latin typeface="Arial"/>
                <a:cs typeface="Arial"/>
              </a:rPr>
              <a:t>Non-white Catholics </a:t>
            </a:r>
            <a:r>
              <a:rPr sz="1600" b="1" spc="-15" dirty="0">
                <a:solidFill>
                  <a:srgbClr val="FFFFFF"/>
                </a:solidFill>
                <a:latin typeface="Arial"/>
                <a:cs typeface="Arial"/>
              </a:rPr>
              <a:t>vote </a:t>
            </a:r>
            <a:r>
              <a:rPr sz="1600" b="1" spc="-5" dirty="0">
                <a:solidFill>
                  <a:srgbClr val="FFFFFF"/>
                </a:solidFill>
                <a:latin typeface="Arial"/>
                <a:cs typeface="Arial"/>
              </a:rPr>
              <a:t>Dem in last pres  election (67/26</a:t>
            </a:r>
            <a:r>
              <a:rPr sz="1600" b="1" spc="30" dirty="0">
                <a:solidFill>
                  <a:srgbClr val="FFFFFF"/>
                </a:solidFill>
                <a:latin typeface="Arial"/>
                <a:cs typeface="Arial"/>
              </a:rPr>
              <a:t> </a:t>
            </a:r>
            <a:r>
              <a:rPr sz="1600" b="1" spc="-5" dirty="0">
                <a:solidFill>
                  <a:srgbClr val="FFFFFF"/>
                </a:solidFill>
                <a:latin typeface="Arial"/>
                <a:cs typeface="Arial"/>
              </a:rPr>
              <a:t>D)</a:t>
            </a:r>
            <a:endParaRPr sz="1600" dirty="0">
              <a:latin typeface="Arial"/>
              <a:cs typeface="Arial"/>
            </a:endParaRPr>
          </a:p>
        </p:txBody>
      </p:sp>
      <p:sp>
        <p:nvSpPr>
          <p:cNvPr id="6" name="object 6"/>
          <p:cNvSpPr txBox="1"/>
          <p:nvPr/>
        </p:nvSpPr>
        <p:spPr>
          <a:xfrm>
            <a:off x="381000" y="6329259"/>
            <a:ext cx="6245860" cy="304571"/>
          </a:xfrm>
          <a:prstGeom prst="rect">
            <a:avLst/>
          </a:prstGeom>
        </p:spPr>
        <p:txBody>
          <a:bodyPr vert="horz" wrap="square" lIns="0" tIns="12065" rIns="0" bIns="0" rtlCol="0">
            <a:spAutoFit/>
          </a:bodyPr>
          <a:lstStyle/>
          <a:p>
            <a:pPr marL="12700">
              <a:lnSpc>
                <a:spcPct val="100000"/>
              </a:lnSpc>
              <a:spcBef>
                <a:spcPts val="95"/>
              </a:spcBef>
              <a:tabLst>
                <a:tab pos="299085" algn="l"/>
              </a:tabLst>
            </a:pPr>
            <a:r>
              <a:rPr sz="1900" spc="-5" dirty="0">
                <a:solidFill>
                  <a:srgbClr val="FFFFFF"/>
                </a:solidFill>
                <a:latin typeface="Arial"/>
                <a:cs typeface="Arial"/>
              </a:rPr>
              <a:t>–	</a:t>
            </a:r>
            <a:r>
              <a:rPr sz="1900" b="1" spc="5" dirty="0">
                <a:solidFill>
                  <a:srgbClr val="FFFFFF"/>
                </a:solidFill>
                <a:latin typeface="Arial"/>
                <a:cs typeface="Arial"/>
              </a:rPr>
              <a:t>Jewish: </a:t>
            </a:r>
            <a:r>
              <a:rPr sz="1900" b="1" spc="-5" dirty="0">
                <a:solidFill>
                  <a:srgbClr val="FFFFFF"/>
                </a:solidFill>
                <a:latin typeface="Arial"/>
                <a:cs typeface="Arial"/>
              </a:rPr>
              <a:t>more likely to </a:t>
            </a:r>
            <a:r>
              <a:rPr sz="1900" b="1" spc="-15" dirty="0">
                <a:solidFill>
                  <a:srgbClr val="FFFFFF"/>
                </a:solidFill>
                <a:latin typeface="Arial"/>
                <a:cs typeface="Arial"/>
              </a:rPr>
              <a:t>vote</a:t>
            </a:r>
            <a:r>
              <a:rPr sz="1900" b="1" spc="20" dirty="0">
                <a:solidFill>
                  <a:srgbClr val="FFFFFF"/>
                </a:solidFill>
                <a:latin typeface="Arial"/>
                <a:cs typeface="Arial"/>
              </a:rPr>
              <a:t> </a:t>
            </a:r>
            <a:r>
              <a:rPr sz="1900" b="1" spc="-5" dirty="0">
                <a:solidFill>
                  <a:srgbClr val="FFFFFF"/>
                </a:solidFill>
                <a:latin typeface="Arial"/>
                <a:cs typeface="Arial"/>
              </a:rPr>
              <a:t>Democratic</a:t>
            </a:r>
            <a:r>
              <a:rPr lang="en-US" sz="1900" b="1" spc="-5" dirty="0">
                <a:solidFill>
                  <a:srgbClr val="FFFFFF"/>
                </a:solidFill>
                <a:latin typeface="Arial"/>
                <a:cs typeface="Arial"/>
              </a:rPr>
              <a:t>- swing vote</a:t>
            </a:r>
            <a:endParaRPr sz="1900" dirty="0">
              <a:latin typeface="Arial"/>
              <a:cs typeface="Arial"/>
            </a:endParaRPr>
          </a:p>
        </p:txBody>
      </p:sp>
      <p:sp>
        <p:nvSpPr>
          <p:cNvPr id="8" name="object 8"/>
          <p:cNvSpPr/>
          <p:nvPr/>
        </p:nvSpPr>
        <p:spPr>
          <a:xfrm>
            <a:off x="6248400" y="3610446"/>
            <a:ext cx="5486401" cy="2710792"/>
          </a:xfrm>
          <a:prstGeom prst="rect">
            <a:avLst/>
          </a:prstGeom>
          <a:blipFill>
            <a:blip r:embed="rId2"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52B16A50-9BBE-E860-AA90-524ED2768254}"/>
              </a:ext>
            </a:extLst>
          </p:cNvPr>
          <p:cNvSpPr txBox="1"/>
          <p:nvPr/>
        </p:nvSpPr>
        <p:spPr>
          <a:xfrm>
            <a:off x="7650074" y="752965"/>
            <a:ext cx="4419599" cy="2139047"/>
          </a:xfrm>
          <a:prstGeom prst="rect">
            <a:avLst/>
          </a:prstGeom>
          <a:noFill/>
        </p:spPr>
        <p:txBody>
          <a:bodyPr wrap="square" rtlCol="0">
            <a:spAutoFit/>
          </a:bodyPr>
          <a:lstStyle/>
          <a:p>
            <a:pPr algn="l"/>
            <a:r>
              <a:rPr lang="en-US" sz="1900" b="1" i="0" dirty="0">
                <a:solidFill>
                  <a:schemeClr val="bg1"/>
                </a:solidFill>
                <a:effectLst/>
                <a:latin typeface="Roboto" panose="02000000000000000000" pitchFamily="2" charset="0"/>
              </a:rPr>
              <a:t>Labor union members___ They have become less reliable Democratic voters; have decreased in number and thus there are fewer Democratic supporters; have become a smaller percentage of the Democratic voting bloc.</a:t>
            </a:r>
          </a:p>
        </p:txBody>
      </p:sp>
      <p:pic>
        <p:nvPicPr>
          <p:cNvPr id="10" name="Picture 9">
            <a:extLst>
              <a:ext uri="{FF2B5EF4-FFF2-40B4-BE49-F238E27FC236}">
                <a16:creationId xmlns:a16="http://schemas.microsoft.com/office/drawing/2014/main" id="{49F47EC0-E9A7-4B72-7A92-EB64849F932D}"/>
              </a:ext>
            </a:extLst>
          </p:cNvPr>
          <p:cNvPicPr>
            <a:picLocks noChangeAspect="1"/>
          </p:cNvPicPr>
          <p:nvPr/>
        </p:nvPicPr>
        <p:blipFill>
          <a:blip r:embed="rId3"/>
          <a:stretch>
            <a:fillRect/>
          </a:stretch>
        </p:blipFill>
        <p:spPr>
          <a:xfrm>
            <a:off x="5635241" y="909598"/>
            <a:ext cx="1892506" cy="189250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82879"/>
            <a:ext cx="12192000" cy="64008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pPr>
            <a:r>
              <a:rPr spc="-5" dirty="0"/>
              <a:t>ESSENTIAL QUESTION</a:t>
            </a:r>
            <a:r>
              <a:rPr spc="-95" dirty="0"/>
              <a:t> </a:t>
            </a:r>
            <a:r>
              <a:rPr spc="-5" dirty="0"/>
              <a:t>CFU</a:t>
            </a:r>
          </a:p>
        </p:txBody>
      </p:sp>
      <p:sp>
        <p:nvSpPr>
          <p:cNvPr id="4" name="object 4"/>
          <p:cNvSpPr txBox="1"/>
          <p:nvPr/>
        </p:nvSpPr>
        <p:spPr>
          <a:xfrm>
            <a:off x="78739" y="946150"/>
            <a:ext cx="7832725" cy="635635"/>
          </a:xfrm>
          <a:prstGeom prst="rect">
            <a:avLst/>
          </a:prstGeom>
        </p:spPr>
        <p:txBody>
          <a:bodyPr vert="horz" wrap="square" lIns="0" tIns="13335" rIns="0" bIns="0" rtlCol="0">
            <a:spAutoFit/>
          </a:bodyPr>
          <a:lstStyle/>
          <a:p>
            <a:pPr marL="393700" marR="5080" indent="-381000">
              <a:lnSpc>
                <a:spcPct val="100000"/>
              </a:lnSpc>
              <a:spcBef>
                <a:spcPts val="105"/>
              </a:spcBef>
              <a:buFont typeface="Tahoma"/>
              <a:buChar char="•"/>
              <a:tabLst>
                <a:tab pos="393065" algn="l"/>
                <a:tab pos="393700" algn="l"/>
              </a:tabLst>
            </a:pPr>
            <a:r>
              <a:rPr sz="2000" b="1" spc="-5" dirty="0">
                <a:latin typeface="Tahoma"/>
                <a:cs typeface="Tahoma"/>
              </a:rPr>
              <a:t>How </a:t>
            </a:r>
            <a:r>
              <a:rPr sz="2000" b="1" dirty="0">
                <a:latin typeface="Tahoma"/>
                <a:cs typeface="Tahoma"/>
              </a:rPr>
              <a:t>do </a:t>
            </a:r>
            <a:r>
              <a:rPr sz="2000" b="1" spc="-5" dirty="0">
                <a:latin typeface="Tahoma"/>
                <a:cs typeface="Tahoma"/>
              </a:rPr>
              <a:t>different genders </a:t>
            </a:r>
            <a:r>
              <a:rPr sz="2000" b="1" dirty="0">
                <a:latin typeface="Tahoma"/>
                <a:cs typeface="Tahoma"/>
              </a:rPr>
              <a:t>vote? How do </a:t>
            </a:r>
            <a:r>
              <a:rPr sz="2000" b="1" spc="-5" dirty="0">
                <a:latin typeface="Tahoma"/>
                <a:cs typeface="Tahoma"/>
              </a:rPr>
              <a:t>different religions  </a:t>
            </a:r>
            <a:r>
              <a:rPr sz="2000" b="1" dirty="0">
                <a:latin typeface="Tahoma"/>
                <a:cs typeface="Tahoma"/>
              </a:rPr>
              <a:t>vote? </a:t>
            </a:r>
            <a:r>
              <a:rPr sz="2000" b="1" spc="-5" dirty="0">
                <a:latin typeface="Tahoma"/>
                <a:cs typeface="Tahoma"/>
              </a:rPr>
              <a:t>How </a:t>
            </a:r>
            <a:r>
              <a:rPr sz="2000" b="1" dirty="0">
                <a:latin typeface="Tahoma"/>
                <a:cs typeface="Tahoma"/>
              </a:rPr>
              <a:t>do </a:t>
            </a:r>
            <a:r>
              <a:rPr sz="2000" b="1" spc="-5" dirty="0">
                <a:latin typeface="Tahoma"/>
                <a:cs typeface="Tahoma"/>
              </a:rPr>
              <a:t>different races</a:t>
            </a:r>
            <a:r>
              <a:rPr sz="2000" b="1" spc="-65" dirty="0">
                <a:latin typeface="Tahoma"/>
                <a:cs typeface="Tahoma"/>
              </a:rPr>
              <a:t> </a:t>
            </a:r>
            <a:r>
              <a:rPr sz="2000" b="1" dirty="0">
                <a:latin typeface="Tahoma"/>
                <a:cs typeface="Tahoma"/>
              </a:rPr>
              <a:t>votes?</a:t>
            </a:r>
            <a:endParaRPr sz="2000" dirty="0">
              <a:latin typeface="Tahoma"/>
              <a:cs typeface="Tahoma"/>
            </a:endParaRPr>
          </a:p>
        </p:txBody>
      </p:sp>
      <p:sp>
        <p:nvSpPr>
          <p:cNvPr id="5" name="object 5"/>
          <p:cNvSpPr txBox="1"/>
          <p:nvPr/>
        </p:nvSpPr>
        <p:spPr>
          <a:xfrm>
            <a:off x="11335766" y="6321552"/>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25</a:t>
            </a:r>
            <a:endParaRPr sz="1200">
              <a:latin typeface="Calibri"/>
              <a:cs typeface="Calibri"/>
            </a:endParaRPr>
          </a:p>
        </p:txBody>
      </p:sp>
      <p:sp>
        <p:nvSpPr>
          <p:cNvPr id="6" name="object 6"/>
          <p:cNvSpPr/>
          <p:nvPr/>
        </p:nvSpPr>
        <p:spPr>
          <a:xfrm>
            <a:off x="2057400" y="1767839"/>
            <a:ext cx="3733800" cy="492899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440267" y="878987"/>
            <a:ext cx="3637466" cy="592298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11335766" y="6321552"/>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25</a:t>
            </a:r>
            <a:endParaRPr sz="1200">
              <a:latin typeface="Calibri"/>
              <a:cs typeface="Calibri"/>
            </a:endParaRPr>
          </a:p>
        </p:txBody>
      </p:sp>
      <p:sp>
        <p:nvSpPr>
          <p:cNvPr id="6" name="object 6"/>
          <p:cNvSpPr/>
          <p:nvPr/>
        </p:nvSpPr>
        <p:spPr>
          <a:xfrm>
            <a:off x="76200" y="0"/>
            <a:ext cx="5257800" cy="672576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629400" y="0"/>
            <a:ext cx="5486400" cy="680196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103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7"/>
          </a:xfrm>
          <a:prstGeom prst="rect">
            <a:avLst/>
          </a:prstGeom>
        </p:spPr>
      </p:pic>
      <p:sp>
        <p:nvSpPr>
          <p:cNvPr id="3" name="object 3"/>
          <p:cNvSpPr txBox="1">
            <a:spLocks noGrp="1"/>
          </p:cNvSpPr>
          <p:nvPr>
            <p:ph type="title"/>
          </p:nvPr>
        </p:nvSpPr>
        <p:spPr>
          <a:xfrm>
            <a:off x="3368166" y="79628"/>
            <a:ext cx="5455285" cy="696595"/>
          </a:xfrm>
          <a:prstGeom prst="rect">
            <a:avLst/>
          </a:prstGeom>
        </p:spPr>
        <p:txBody>
          <a:bodyPr vert="horz" wrap="square" lIns="0" tIns="12700" rIns="0" bIns="0" rtlCol="0">
            <a:spAutoFit/>
          </a:bodyPr>
          <a:lstStyle/>
          <a:p>
            <a:pPr marL="12700">
              <a:lnSpc>
                <a:spcPct val="100000"/>
              </a:lnSpc>
              <a:spcBef>
                <a:spcPts val="100"/>
              </a:spcBef>
            </a:pPr>
            <a:r>
              <a:rPr sz="4400" spc="-10" dirty="0">
                <a:latin typeface="Calibri"/>
                <a:cs typeface="Calibri"/>
              </a:rPr>
              <a:t>LINKAGE</a:t>
            </a:r>
            <a:r>
              <a:rPr sz="4400" spc="-60" dirty="0">
                <a:latin typeface="Calibri"/>
                <a:cs typeface="Calibri"/>
              </a:rPr>
              <a:t> </a:t>
            </a:r>
            <a:r>
              <a:rPr sz="4400" spc="-5" dirty="0">
                <a:latin typeface="Calibri"/>
                <a:cs typeface="Calibri"/>
              </a:rPr>
              <a:t>INSTITUTIONS</a:t>
            </a:r>
            <a:endParaRPr sz="4400" dirty="0">
              <a:latin typeface="Calibri"/>
              <a:cs typeface="Calibri"/>
            </a:endParaRPr>
          </a:p>
        </p:txBody>
      </p:sp>
      <p:sp>
        <p:nvSpPr>
          <p:cNvPr id="4" name="object 4"/>
          <p:cNvSpPr txBox="1"/>
          <p:nvPr/>
        </p:nvSpPr>
        <p:spPr>
          <a:xfrm>
            <a:off x="69900" y="881253"/>
            <a:ext cx="11943080" cy="4986655"/>
          </a:xfrm>
          <a:prstGeom prst="rect">
            <a:avLst/>
          </a:prstGeom>
        </p:spPr>
        <p:txBody>
          <a:bodyPr vert="horz" wrap="square" lIns="0" tIns="12065" rIns="0" bIns="0" rtlCol="0">
            <a:spAutoFit/>
          </a:bodyPr>
          <a:lstStyle/>
          <a:p>
            <a:pPr marL="469900" marR="133985" indent="-457200">
              <a:lnSpc>
                <a:spcPct val="100000"/>
              </a:lnSpc>
              <a:spcBef>
                <a:spcPts val="95"/>
              </a:spcBef>
              <a:buFont typeface="Arial MT"/>
              <a:buChar char="•"/>
              <a:tabLst>
                <a:tab pos="469265" algn="l"/>
                <a:tab pos="469900" algn="l"/>
              </a:tabLst>
            </a:pPr>
            <a:r>
              <a:rPr sz="2800" b="1" spc="-15" dirty="0">
                <a:latin typeface="Calibri"/>
                <a:cs typeface="Calibri"/>
              </a:rPr>
              <a:t>Linkage</a:t>
            </a:r>
            <a:r>
              <a:rPr sz="2800" b="1" spc="30" dirty="0">
                <a:latin typeface="Calibri"/>
                <a:cs typeface="Calibri"/>
              </a:rPr>
              <a:t> </a:t>
            </a:r>
            <a:r>
              <a:rPr sz="2800" b="1" spc="-10" dirty="0">
                <a:latin typeface="Calibri"/>
                <a:cs typeface="Calibri"/>
              </a:rPr>
              <a:t>institutions</a:t>
            </a:r>
            <a:r>
              <a:rPr sz="2800" b="1" spc="35" dirty="0">
                <a:latin typeface="Calibri"/>
                <a:cs typeface="Calibri"/>
              </a:rPr>
              <a:t> </a:t>
            </a:r>
            <a:r>
              <a:rPr sz="2800" b="1" spc="-15" dirty="0">
                <a:latin typeface="Calibri"/>
                <a:cs typeface="Calibri"/>
              </a:rPr>
              <a:t>are</a:t>
            </a:r>
            <a:r>
              <a:rPr sz="2800" b="1" spc="30" dirty="0">
                <a:latin typeface="Calibri"/>
                <a:cs typeface="Calibri"/>
              </a:rPr>
              <a:t> </a:t>
            </a:r>
            <a:r>
              <a:rPr sz="2800" b="1" spc="-10" dirty="0">
                <a:latin typeface="Calibri"/>
                <a:cs typeface="Calibri"/>
              </a:rPr>
              <a:t>channels</a:t>
            </a:r>
            <a:r>
              <a:rPr sz="2800" b="1" spc="15" dirty="0">
                <a:latin typeface="Calibri"/>
                <a:cs typeface="Calibri"/>
              </a:rPr>
              <a:t> </a:t>
            </a:r>
            <a:r>
              <a:rPr sz="2800" b="1" spc="-10" dirty="0">
                <a:latin typeface="Calibri"/>
                <a:cs typeface="Calibri"/>
              </a:rPr>
              <a:t>that</a:t>
            </a:r>
            <a:r>
              <a:rPr sz="2800" b="1" spc="25" dirty="0">
                <a:latin typeface="Calibri"/>
                <a:cs typeface="Calibri"/>
              </a:rPr>
              <a:t> </a:t>
            </a:r>
            <a:r>
              <a:rPr sz="2800" b="1" spc="-5" dirty="0">
                <a:latin typeface="Calibri"/>
                <a:cs typeface="Calibri"/>
              </a:rPr>
              <a:t>allow</a:t>
            </a:r>
            <a:r>
              <a:rPr sz="2800" b="1" spc="30" dirty="0">
                <a:latin typeface="Calibri"/>
                <a:cs typeface="Calibri"/>
              </a:rPr>
              <a:t> </a:t>
            </a:r>
            <a:r>
              <a:rPr sz="2800" b="1" spc="-10" dirty="0">
                <a:latin typeface="Calibri"/>
                <a:cs typeface="Calibri"/>
              </a:rPr>
              <a:t>individuals</a:t>
            </a:r>
            <a:r>
              <a:rPr sz="2800" b="1" spc="40" dirty="0">
                <a:latin typeface="Calibri"/>
                <a:cs typeface="Calibri"/>
              </a:rPr>
              <a:t> </a:t>
            </a:r>
            <a:r>
              <a:rPr sz="2800" b="1" spc="-15" dirty="0">
                <a:latin typeface="Calibri"/>
                <a:cs typeface="Calibri"/>
              </a:rPr>
              <a:t>to</a:t>
            </a:r>
            <a:r>
              <a:rPr sz="2800" b="1" spc="15" dirty="0">
                <a:latin typeface="Calibri"/>
                <a:cs typeface="Calibri"/>
              </a:rPr>
              <a:t> </a:t>
            </a:r>
            <a:r>
              <a:rPr sz="2800" b="1" spc="-15" dirty="0">
                <a:latin typeface="Calibri"/>
                <a:cs typeface="Calibri"/>
              </a:rPr>
              <a:t>communicate</a:t>
            </a:r>
            <a:r>
              <a:rPr sz="2800" b="1" spc="20" dirty="0">
                <a:latin typeface="Calibri"/>
                <a:cs typeface="Calibri"/>
              </a:rPr>
              <a:t> </a:t>
            </a:r>
            <a:r>
              <a:rPr sz="2800" b="1" spc="-5" dirty="0">
                <a:latin typeface="Calibri"/>
                <a:cs typeface="Calibri"/>
              </a:rPr>
              <a:t>their </a:t>
            </a:r>
            <a:r>
              <a:rPr sz="2800" b="1" spc="-620" dirty="0">
                <a:latin typeface="Calibri"/>
                <a:cs typeface="Calibri"/>
              </a:rPr>
              <a:t> </a:t>
            </a:r>
            <a:r>
              <a:rPr sz="2800" b="1" spc="-20" dirty="0">
                <a:latin typeface="Calibri"/>
                <a:cs typeface="Calibri"/>
              </a:rPr>
              <a:t>preferences</a:t>
            </a:r>
            <a:r>
              <a:rPr sz="2800" b="1" spc="40" dirty="0">
                <a:latin typeface="Calibri"/>
                <a:cs typeface="Calibri"/>
              </a:rPr>
              <a:t> </a:t>
            </a:r>
            <a:r>
              <a:rPr sz="2800" b="1" spc="-15" dirty="0">
                <a:latin typeface="Calibri"/>
                <a:cs typeface="Calibri"/>
              </a:rPr>
              <a:t>to</a:t>
            </a:r>
            <a:r>
              <a:rPr sz="2800" b="1" dirty="0">
                <a:latin typeface="Calibri"/>
                <a:cs typeface="Calibri"/>
              </a:rPr>
              <a:t> </a:t>
            </a:r>
            <a:r>
              <a:rPr sz="2800" b="1" spc="-15" dirty="0">
                <a:latin typeface="Calibri"/>
                <a:cs typeface="Calibri"/>
              </a:rPr>
              <a:t>policy-makers:</a:t>
            </a:r>
            <a:endParaRPr sz="2800" dirty="0">
              <a:latin typeface="Calibri"/>
              <a:cs typeface="Calibri"/>
            </a:endParaRPr>
          </a:p>
          <a:p>
            <a:pPr marL="469900" indent="-457200">
              <a:lnSpc>
                <a:spcPct val="100000"/>
              </a:lnSpc>
              <a:spcBef>
                <a:spcPts val="2100"/>
              </a:spcBef>
              <a:buFont typeface="Arial MT"/>
              <a:buChar char="•"/>
              <a:tabLst>
                <a:tab pos="469265" algn="l"/>
                <a:tab pos="469900" algn="l"/>
              </a:tabLst>
            </a:pPr>
            <a:r>
              <a:rPr sz="2800" b="1" spc="-15" dirty="0">
                <a:latin typeface="Calibri"/>
                <a:cs typeface="Calibri"/>
              </a:rPr>
              <a:t>What</a:t>
            </a:r>
            <a:r>
              <a:rPr sz="2800" b="1" spc="10" dirty="0">
                <a:latin typeface="Calibri"/>
                <a:cs typeface="Calibri"/>
              </a:rPr>
              <a:t> </a:t>
            </a:r>
            <a:r>
              <a:rPr sz="2800" b="1" spc="-15" dirty="0">
                <a:latin typeface="Calibri"/>
                <a:cs typeface="Calibri"/>
              </a:rPr>
              <a:t>are</a:t>
            </a:r>
            <a:r>
              <a:rPr sz="2800" b="1" spc="15" dirty="0">
                <a:latin typeface="Calibri"/>
                <a:cs typeface="Calibri"/>
              </a:rPr>
              <a:t> </a:t>
            </a:r>
            <a:r>
              <a:rPr sz="2800" b="1" spc="-5" dirty="0">
                <a:latin typeface="Calibri"/>
                <a:cs typeface="Calibri"/>
              </a:rPr>
              <a:t>the</a:t>
            </a:r>
            <a:r>
              <a:rPr sz="2800" b="1" spc="20" dirty="0">
                <a:latin typeface="Calibri"/>
                <a:cs typeface="Calibri"/>
              </a:rPr>
              <a:t> </a:t>
            </a:r>
            <a:r>
              <a:rPr sz="2800" b="1" spc="-15" dirty="0">
                <a:latin typeface="Calibri"/>
                <a:cs typeface="Calibri"/>
              </a:rPr>
              <a:t>four</a:t>
            </a:r>
            <a:r>
              <a:rPr sz="2800" b="1" dirty="0">
                <a:latin typeface="Calibri"/>
                <a:cs typeface="Calibri"/>
              </a:rPr>
              <a:t> </a:t>
            </a:r>
            <a:r>
              <a:rPr sz="2800" b="1" spc="-15" dirty="0">
                <a:latin typeface="Calibri"/>
                <a:cs typeface="Calibri"/>
              </a:rPr>
              <a:t>linkage</a:t>
            </a:r>
            <a:r>
              <a:rPr sz="2800" b="1" spc="30" dirty="0">
                <a:latin typeface="Calibri"/>
                <a:cs typeface="Calibri"/>
              </a:rPr>
              <a:t> </a:t>
            </a:r>
            <a:r>
              <a:rPr sz="2800" b="1" spc="-10" dirty="0">
                <a:latin typeface="Calibri"/>
                <a:cs typeface="Calibri"/>
              </a:rPr>
              <a:t>institutions?</a:t>
            </a:r>
            <a:endParaRPr sz="2800" dirty="0">
              <a:latin typeface="Calibri"/>
              <a:cs typeface="Calibri"/>
            </a:endParaRPr>
          </a:p>
          <a:p>
            <a:pPr marL="984885" marR="5080" lvl="1" indent="-515620">
              <a:lnSpc>
                <a:spcPct val="100000"/>
              </a:lnSpc>
              <a:buAutoNum type="arabicPeriod"/>
              <a:tabLst>
                <a:tab pos="984885" algn="l"/>
                <a:tab pos="985519" algn="l"/>
              </a:tabLst>
            </a:pPr>
            <a:r>
              <a:rPr sz="2800" b="1" spc="-5" dirty="0">
                <a:solidFill>
                  <a:srgbClr val="0000FF"/>
                </a:solidFill>
                <a:latin typeface="Calibri"/>
                <a:cs typeface="Calibri"/>
              </a:rPr>
              <a:t>Elections</a:t>
            </a:r>
            <a:r>
              <a:rPr sz="2800" b="1" spc="10" dirty="0">
                <a:solidFill>
                  <a:srgbClr val="0000FF"/>
                </a:solidFill>
                <a:latin typeface="Calibri"/>
                <a:cs typeface="Calibri"/>
              </a:rPr>
              <a:t> </a:t>
            </a:r>
            <a:r>
              <a:rPr sz="2800" b="1" spc="-5" dirty="0">
                <a:solidFill>
                  <a:srgbClr val="0000FF"/>
                </a:solidFill>
                <a:latin typeface="Calibri"/>
                <a:cs typeface="Calibri"/>
              </a:rPr>
              <a:t>-</a:t>
            </a:r>
            <a:r>
              <a:rPr sz="2800" b="1" spc="15" dirty="0">
                <a:solidFill>
                  <a:srgbClr val="0000FF"/>
                </a:solidFill>
                <a:latin typeface="Calibri"/>
                <a:cs typeface="Calibri"/>
              </a:rPr>
              <a:t> </a:t>
            </a:r>
            <a:r>
              <a:rPr sz="2800" b="1" spc="-5" dirty="0">
                <a:solidFill>
                  <a:srgbClr val="0000FF"/>
                </a:solidFill>
                <a:latin typeface="Calibri"/>
                <a:cs typeface="Calibri"/>
              </a:rPr>
              <a:t>Elections</a:t>
            </a:r>
            <a:r>
              <a:rPr sz="2800" b="1" spc="15" dirty="0">
                <a:solidFill>
                  <a:srgbClr val="0000FF"/>
                </a:solidFill>
                <a:latin typeface="Calibri"/>
                <a:cs typeface="Calibri"/>
              </a:rPr>
              <a:t> </a:t>
            </a:r>
            <a:r>
              <a:rPr sz="2800" b="1" spc="-15" dirty="0">
                <a:solidFill>
                  <a:srgbClr val="0000FF"/>
                </a:solidFill>
                <a:latin typeface="Calibri"/>
                <a:cs typeface="Calibri"/>
              </a:rPr>
              <a:t>give</a:t>
            </a:r>
            <a:r>
              <a:rPr sz="2800" b="1" spc="10" dirty="0">
                <a:solidFill>
                  <a:srgbClr val="0000FF"/>
                </a:solidFill>
                <a:latin typeface="Calibri"/>
                <a:cs typeface="Calibri"/>
              </a:rPr>
              <a:t> </a:t>
            </a:r>
            <a:r>
              <a:rPr sz="2800" b="1" spc="-15" dirty="0">
                <a:solidFill>
                  <a:srgbClr val="0000FF"/>
                </a:solidFill>
                <a:latin typeface="Calibri"/>
                <a:cs typeface="Calibri"/>
              </a:rPr>
              <a:t>“we</a:t>
            </a:r>
            <a:r>
              <a:rPr sz="2800" b="1" spc="10" dirty="0">
                <a:solidFill>
                  <a:srgbClr val="0000FF"/>
                </a:solidFill>
                <a:latin typeface="Calibri"/>
                <a:cs typeface="Calibri"/>
              </a:rPr>
              <a:t> </a:t>
            </a:r>
            <a:r>
              <a:rPr sz="2800" b="1" spc="-5" dirty="0">
                <a:solidFill>
                  <a:srgbClr val="0000FF"/>
                </a:solidFill>
                <a:latin typeface="Calibri"/>
                <a:cs typeface="Calibri"/>
              </a:rPr>
              <a:t>the</a:t>
            </a:r>
            <a:r>
              <a:rPr sz="2800" b="1" spc="25" dirty="0">
                <a:solidFill>
                  <a:srgbClr val="0000FF"/>
                </a:solidFill>
                <a:latin typeface="Calibri"/>
                <a:cs typeface="Calibri"/>
              </a:rPr>
              <a:t> </a:t>
            </a:r>
            <a:r>
              <a:rPr sz="2800" b="1" spc="-5" dirty="0">
                <a:solidFill>
                  <a:srgbClr val="0000FF"/>
                </a:solidFill>
                <a:latin typeface="Calibri"/>
                <a:cs typeface="Calibri"/>
              </a:rPr>
              <a:t>people”</a:t>
            </a:r>
            <a:r>
              <a:rPr sz="2800" b="1" spc="5" dirty="0">
                <a:solidFill>
                  <a:srgbClr val="0000FF"/>
                </a:solidFill>
                <a:latin typeface="Calibri"/>
                <a:cs typeface="Calibri"/>
              </a:rPr>
              <a:t> </a:t>
            </a:r>
            <a:r>
              <a:rPr lang="en-US" sz="2800" b="1" spc="5" dirty="0">
                <a:solidFill>
                  <a:srgbClr val="0000FF"/>
                </a:solidFill>
                <a:latin typeface="Calibri"/>
                <a:cs typeface="Calibri"/>
              </a:rPr>
              <a:t>(</a:t>
            </a:r>
            <a:r>
              <a:rPr lang="en-US" sz="2800" b="1" spc="5" dirty="0">
                <a:solidFill>
                  <a:srgbClr val="FF0000"/>
                </a:solidFill>
                <a:latin typeface="Calibri"/>
                <a:cs typeface="Calibri"/>
              </a:rPr>
              <a:t>POPULAR SOVEREIGNTY</a:t>
            </a:r>
            <a:r>
              <a:rPr lang="en-US" sz="2800" b="1" spc="5" dirty="0">
                <a:solidFill>
                  <a:srgbClr val="0000FF"/>
                </a:solidFill>
                <a:latin typeface="Calibri"/>
                <a:cs typeface="Calibri"/>
              </a:rPr>
              <a:t>) </a:t>
            </a:r>
            <a:r>
              <a:rPr sz="2800" b="1" spc="-5" dirty="0">
                <a:solidFill>
                  <a:srgbClr val="0000FF"/>
                </a:solidFill>
                <a:latin typeface="Calibri"/>
                <a:cs typeface="Calibri"/>
              </a:rPr>
              <a:t>the</a:t>
            </a:r>
            <a:r>
              <a:rPr sz="2800" b="1" spc="25" dirty="0">
                <a:solidFill>
                  <a:srgbClr val="0000FF"/>
                </a:solidFill>
                <a:latin typeface="Calibri"/>
                <a:cs typeface="Calibri"/>
              </a:rPr>
              <a:t> </a:t>
            </a:r>
            <a:r>
              <a:rPr sz="2800" b="1" spc="-15" dirty="0">
                <a:solidFill>
                  <a:srgbClr val="0000FF"/>
                </a:solidFill>
                <a:latin typeface="Calibri"/>
                <a:cs typeface="Calibri"/>
              </a:rPr>
              <a:t>most</a:t>
            </a:r>
            <a:r>
              <a:rPr sz="2800" b="1" spc="5" dirty="0">
                <a:solidFill>
                  <a:srgbClr val="0000FF"/>
                </a:solidFill>
                <a:latin typeface="Calibri"/>
                <a:cs typeface="Calibri"/>
              </a:rPr>
              <a:t> </a:t>
            </a:r>
            <a:r>
              <a:rPr sz="2800" b="1" spc="-10" dirty="0">
                <a:solidFill>
                  <a:srgbClr val="0000FF"/>
                </a:solidFill>
                <a:latin typeface="Calibri"/>
                <a:cs typeface="Calibri"/>
              </a:rPr>
              <a:t>direct</a:t>
            </a:r>
            <a:r>
              <a:rPr sz="2800" b="1" spc="30" dirty="0">
                <a:solidFill>
                  <a:srgbClr val="0000FF"/>
                </a:solidFill>
                <a:latin typeface="Calibri"/>
                <a:cs typeface="Calibri"/>
              </a:rPr>
              <a:t> </a:t>
            </a:r>
            <a:r>
              <a:rPr sz="2800" b="1" spc="-30" dirty="0">
                <a:solidFill>
                  <a:srgbClr val="0000FF"/>
                </a:solidFill>
                <a:latin typeface="Calibri"/>
                <a:cs typeface="Calibri"/>
              </a:rPr>
              <a:t>way</a:t>
            </a:r>
            <a:r>
              <a:rPr sz="2800" b="1" spc="5" dirty="0">
                <a:solidFill>
                  <a:srgbClr val="0000FF"/>
                </a:solidFill>
                <a:latin typeface="Calibri"/>
                <a:cs typeface="Calibri"/>
              </a:rPr>
              <a:t> </a:t>
            </a:r>
            <a:r>
              <a:rPr sz="2800" b="1" spc="-15" dirty="0">
                <a:solidFill>
                  <a:srgbClr val="0000FF"/>
                </a:solidFill>
                <a:latin typeface="Calibri"/>
                <a:cs typeface="Calibri"/>
              </a:rPr>
              <a:t>to</a:t>
            </a:r>
            <a:r>
              <a:rPr sz="2800" b="1" spc="5" dirty="0">
                <a:solidFill>
                  <a:srgbClr val="0000FF"/>
                </a:solidFill>
                <a:latin typeface="Calibri"/>
                <a:cs typeface="Calibri"/>
              </a:rPr>
              <a:t> </a:t>
            </a:r>
            <a:r>
              <a:rPr sz="2800" b="1" spc="-10" dirty="0">
                <a:solidFill>
                  <a:srgbClr val="0000FF"/>
                </a:solidFill>
                <a:latin typeface="Calibri"/>
                <a:cs typeface="Calibri"/>
              </a:rPr>
              <a:t>influence </a:t>
            </a:r>
            <a:r>
              <a:rPr sz="2800" b="1" spc="-620" dirty="0">
                <a:solidFill>
                  <a:srgbClr val="0000FF"/>
                </a:solidFill>
                <a:latin typeface="Calibri"/>
                <a:cs typeface="Calibri"/>
              </a:rPr>
              <a:t> </a:t>
            </a:r>
            <a:r>
              <a:rPr sz="2800" b="1" spc="-5" dirty="0">
                <a:solidFill>
                  <a:srgbClr val="0000FF"/>
                </a:solidFill>
                <a:latin typeface="Calibri"/>
                <a:cs typeface="Calibri"/>
              </a:rPr>
              <a:t>our</a:t>
            </a:r>
            <a:r>
              <a:rPr sz="2800" b="1" dirty="0">
                <a:solidFill>
                  <a:srgbClr val="0000FF"/>
                </a:solidFill>
                <a:latin typeface="Calibri"/>
                <a:cs typeface="Calibri"/>
              </a:rPr>
              <a:t> </a:t>
            </a:r>
            <a:r>
              <a:rPr sz="2800" b="1" spc="-15" dirty="0">
                <a:solidFill>
                  <a:srgbClr val="0000FF"/>
                </a:solidFill>
                <a:latin typeface="Calibri"/>
                <a:cs typeface="Calibri"/>
              </a:rPr>
              <a:t>government</a:t>
            </a:r>
            <a:r>
              <a:rPr sz="2800" b="1" spc="40" dirty="0">
                <a:solidFill>
                  <a:srgbClr val="0000FF"/>
                </a:solidFill>
                <a:latin typeface="Calibri"/>
                <a:cs typeface="Calibri"/>
              </a:rPr>
              <a:t> </a:t>
            </a:r>
            <a:r>
              <a:rPr sz="2800" b="1" spc="-5" dirty="0">
                <a:solidFill>
                  <a:srgbClr val="0000FF"/>
                </a:solidFill>
                <a:latin typeface="Calibri"/>
                <a:cs typeface="Calibri"/>
              </a:rPr>
              <a:t>and</a:t>
            </a:r>
            <a:r>
              <a:rPr sz="2800" b="1" spc="5" dirty="0">
                <a:solidFill>
                  <a:srgbClr val="0000FF"/>
                </a:solidFill>
                <a:latin typeface="Calibri"/>
                <a:cs typeface="Calibri"/>
              </a:rPr>
              <a:t> </a:t>
            </a:r>
            <a:r>
              <a:rPr sz="2800" b="1" spc="-5" dirty="0">
                <a:solidFill>
                  <a:srgbClr val="0000FF"/>
                </a:solidFill>
                <a:latin typeface="Calibri"/>
                <a:cs typeface="Calibri"/>
              </a:rPr>
              <a:t>its</a:t>
            </a:r>
            <a:r>
              <a:rPr sz="2800" b="1" spc="20" dirty="0">
                <a:solidFill>
                  <a:srgbClr val="0000FF"/>
                </a:solidFill>
                <a:latin typeface="Calibri"/>
                <a:cs typeface="Calibri"/>
              </a:rPr>
              <a:t> </a:t>
            </a:r>
            <a:r>
              <a:rPr sz="2800" b="1" spc="-5" dirty="0">
                <a:solidFill>
                  <a:srgbClr val="0000FF"/>
                </a:solidFill>
                <a:latin typeface="Calibri"/>
                <a:cs typeface="Calibri"/>
              </a:rPr>
              <a:t>decisions.</a:t>
            </a:r>
            <a:r>
              <a:rPr sz="2800" b="1" spc="10" dirty="0">
                <a:solidFill>
                  <a:srgbClr val="0000FF"/>
                </a:solidFill>
                <a:latin typeface="Calibri"/>
                <a:cs typeface="Calibri"/>
              </a:rPr>
              <a:t> </a:t>
            </a:r>
            <a:r>
              <a:rPr sz="2800" b="1" spc="-10" dirty="0">
                <a:solidFill>
                  <a:srgbClr val="0000FF"/>
                </a:solidFill>
                <a:latin typeface="Calibri"/>
                <a:cs typeface="Calibri"/>
              </a:rPr>
              <a:t>When</a:t>
            </a:r>
            <a:r>
              <a:rPr sz="2800" b="1" spc="15" dirty="0">
                <a:solidFill>
                  <a:srgbClr val="0000FF"/>
                </a:solidFill>
                <a:latin typeface="Calibri"/>
                <a:cs typeface="Calibri"/>
              </a:rPr>
              <a:t> </a:t>
            </a:r>
            <a:r>
              <a:rPr sz="2800" b="1" spc="-5" dirty="0">
                <a:solidFill>
                  <a:srgbClr val="0000FF"/>
                </a:solidFill>
                <a:latin typeface="Calibri"/>
                <a:cs typeface="Calibri"/>
              </a:rPr>
              <a:t>our</a:t>
            </a:r>
            <a:r>
              <a:rPr sz="2800" b="1" spc="15" dirty="0">
                <a:solidFill>
                  <a:srgbClr val="0000FF"/>
                </a:solidFill>
                <a:latin typeface="Calibri"/>
                <a:cs typeface="Calibri"/>
              </a:rPr>
              <a:t> </a:t>
            </a:r>
            <a:r>
              <a:rPr sz="2800" b="1" spc="-15" dirty="0">
                <a:solidFill>
                  <a:srgbClr val="0000FF"/>
                </a:solidFill>
                <a:latin typeface="Calibri"/>
                <a:cs typeface="Calibri"/>
              </a:rPr>
              <a:t>candidates</a:t>
            </a:r>
            <a:r>
              <a:rPr sz="2800" b="1" spc="20" dirty="0">
                <a:solidFill>
                  <a:srgbClr val="0000FF"/>
                </a:solidFill>
                <a:latin typeface="Calibri"/>
                <a:cs typeface="Calibri"/>
              </a:rPr>
              <a:t> </a:t>
            </a:r>
            <a:r>
              <a:rPr sz="2800" b="1" spc="-5" dirty="0">
                <a:solidFill>
                  <a:srgbClr val="0000FF"/>
                </a:solidFill>
                <a:latin typeface="Calibri"/>
                <a:cs typeface="Calibri"/>
              </a:rPr>
              <a:t>win</a:t>
            </a:r>
            <a:r>
              <a:rPr sz="2800" b="1" dirty="0">
                <a:solidFill>
                  <a:srgbClr val="0000FF"/>
                </a:solidFill>
                <a:latin typeface="Calibri"/>
                <a:cs typeface="Calibri"/>
              </a:rPr>
              <a:t> </a:t>
            </a:r>
            <a:r>
              <a:rPr sz="2800" b="1" spc="-10" dirty="0">
                <a:solidFill>
                  <a:srgbClr val="0000FF"/>
                </a:solidFill>
                <a:latin typeface="Calibri"/>
                <a:cs typeface="Calibri"/>
              </a:rPr>
              <a:t>elections</a:t>
            </a:r>
            <a:r>
              <a:rPr sz="2800" b="1" spc="30" dirty="0">
                <a:solidFill>
                  <a:srgbClr val="0000FF"/>
                </a:solidFill>
                <a:latin typeface="Calibri"/>
                <a:cs typeface="Calibri"/>
              </a:rPr>
              <a:t> </a:t>
            </a:r>
            <a:r>
              <a:rPr sz="2800" b="1" spc="-15" dirty="0">
                <a:solidFill>
                  <a:srgbClr val="0000FF"/>
                </a:solidFill>
                <a:latin typeface="Calibri"/>
                <a:cs typeface="Calibri"/>
              </a:rPr>
              <a:t>we </a:t>
            </a:r>
            <a:r>
              <a:rPr sz="2800" b="1" spc="-10" dirty="0">
                <a:solidFill>
                  <a:srgbClr val="0000FF"/>
                </a:solidFill>
                <a:latin typeface="Calibri"/>
                <a:cs typeface="Calibri"/>
              </a:rPr>
              <a:t> </a:t>
            </a:r>
            <a:r>
              <a:rPr sz="2800" b="1" spc="-20" dirty="0">
                <a:solidFill>
                  <a:srgbClr val="0000FF"/>
                </a:solidFill>
                <a:latin typeface="Calibri"/>
                <a:cs typeface="Calibri"/>
              </a:rPr>
              <a:t>feel</a:t>
            </a:r>
            <a:r>
              <a:rPr sz="2800" b="1" spc="5" dirty="0">
                <a:solidFill>
                  <a:srgbClr val="0000FF"/>
                </a:solidFill>
                <a:latin typeface="Calibri"/>
                <a:cs typeface="Calibri"/>
              </a:rPr>
              <a:t> </a:t>
            </a:r>
            <a:r>
              <a:rPr sz="2800" b="1" spc="-10" dirty="0">
                <a:solidFill>
                  <a:srgbClr val="0000FF"/>
                </a:solidFill>
                <a:latin typeface="Calibri"/>
                <a:cs typeface="Calibri"/>
              </a:rPr>
              <a:t>that</a:t>
            </a:r>
            <a:r>
              <a:rPr sz="2800" b="1" spc="10" dirty="0">
                <a:solidFill>
                  <a:srgbClr val="0000FF"/>
                </a:solidFill>
                <a:latin typeface="Calibri"/>
                <a:cs typeface="Calibri"/>
              </a:rPr>
              <a:t> </a:t>
            </a:r>
            <a:r>
              <a:rPr sz="2800" b="1" spc="-5" dirty="0">
                <a:solidFill>
                  <a:srgbClr val="0000FF"/>
                </a:solidFill>
                <a:latin typeface="Calibri"/>
                <a:cs typeface="Calibri"/>
              </a:rPr>
              <a:t>our</a:t>
            </a:r>
            <a:r>
              <a:rPr sz="2800" b="1" dirty="0">
                <a:solidFill>
                  <a:srgbClr val="0000FF"/>
                </a:solidFill>
                <a:latin typeface="Calibri"/>
                <a:cs typeface="Calibri"/>
              </a:rPr>
              <a:t> </a:t>
            </a:r>
            <a:r>
              <a:rPr sz="2800" b="1" spc="-20" dirty="0">
                <a:solidFill>
                  <a:srgbClr val="0000FF"/>
                </a:solidFill>
                <a:latin typeface="Calibri"/>
                <a:cs typeface="Calibri"/>
              </a:rPr>
              <a:t>interests</a:t>
            </a:r>
            <a:r>
              <a:rPr sz="2800" b="1" spc="35" dirty="0">
                <a:solidFill>
                  <a:srgbClr val="0000FF"/>
                </a:solidFill>
                <a:latin typeface="Calibri"/>
                <a:cs typeface="Calibri"/>
              </a:rPr>
              <a:t> </a:t>
            </a:r>
            <a:r>
              <a:rPr sz="2800" b="1" spc="-10" dirty="0">
                <a:solidFill>
                  <a:srgbClr val="0000FF"/>
                </a:solidFill>
                <a:latin typeface="Calibri"/>
                <a:cs typeface="Calibri"/>
              </a:rPr>
              <a:t>will</a:t>
            </a:r>
            <a:r>
              <a:rPr sz="2800" b="1" dirty="0">
                <a:solidFill>
                  <a:srgbClr val="0000FF"/>
                </a:solidFill>
                <a:latin typeface="Calibri"/>
                <a:cs typeface="Calibri"/>
              </a:rPr>
              <a:t> </a:t>
            </a:r>
            <a:r>
              <a:rPr sz="2800" b="1" spc="-5" dirty="0">
                <a:solidFill>
                  <a:srgbClr val="0000FF"/>
                </a:solidFill>
                <a:latin typeface="Calibri"/>
                <a:cs typeface="Calibri"/>
              </a:rPr>
              <a:t>be</a:t>
            </a:r>
            <a:r>
              <a:rPr sz="2800" b="1" spc="5" dirty="0">
                <a:solidFill>
                  <a:srgbClr val="0000FF"/>
                </a:solidFill>
                <a:latin typeface="Calibri"/>
                <a:cs typeface="Calibri"/>
              </a:rPr>
              <a:t> </a:t>
            </a:r>
            <a:r>
              <a:rPr sz="2800" b="1" spc="-20" dirty="0">
                <a:solidFill>
                  <a:srgbClr val="0000FF"/>
                </a:solidFill>
                <a:latin typeface="Calibri"/>
                <a:cs typeface="Calibri"/>
              </a:rPr>
              <a:t>represented.</a:t>
            </a:r>
            <a:r>
              <a:rPr lang="en-US" sz="2800" b="1" spc="-20" dirty="0">
                <a:solidFill>
                  <a:srgbClr val="0000FF"/>
                </a:solidFill>
                <a:latin typeface="Calibri"/>
                <a:cs typeface="Calibri"/>
              </a:rPr>
              <a:t> </a:t>
            </a:r>
            <a:endParaRPr sz="2800" dirty="0">
              <a:latin typeface="Calibri"/>
              <a:cs typeface="Calibri"/>
            </a:endParaRPr>
          </a:p>
          <a:p>
            <a:pPr marL="984885" lvl="1" indent="-515620">
              <a:lnSpc>
                <a:spcPct val="100000"/>
              </a:lnSpc>
              <a:spcBef>
                <a:spcPts val="5"/>
              </a:spcBef>
              <a:buAutoNum type="arabicPeriod"/>
              <a:tabLst>
                <a:tab pos="984885" algn="l"/>
                <a:tab pos="985519" algn="l"/>
              </a:tabLst>
            </a:pPr>
            <a:r>
              <a:rPr sz="2800" b="1" spc="-10" dirty="0">
                <a:latin typeface="Calibri"/>
                <a:cs typeface="Calibri"/>
              </a:rPr>
              <a:t>Political</a:t>
            </a:r>
            <a:r>
              <a:rPr sz="2800" b="1" spc="-45" dirty="0">
                <a:latin typeface="Calibri"/>
                <a:cs typeface="Calibri"/>
              </a:rPr>
              <a:t> </a:t>
            </a:r>
            <a:r>
              <a:rPr sz="2800" b="1" spc="-15" dirty="0">
                <a:latin typeface="Calibri"/>
                <a:cs typeface="Calibri"/>
              </a:rPr>
              <a:t>Parties</a:t>
            </a:r>
            <a:endParaRPr sz="2800" dirty="0">
              <a:latin typeface="Calibri"/>
              <a:cs typeface="Calibri"/>
            </a:endParaRPr>
          </a:p>
          <a:p>
            <a:pPr marL="984885" lvl="1" indent="-515620">
              <a:lnSpc>
                <a:spcPct val="100000"/>
              </a:lnSpc>
              <a:buAutoNum type="arabicPeriod"/>
              <a:tabLst>
                <a:tab pos="984885" algn="l"/>
                <a:tab pos="985519" algn="l"/>
              </a:tabLst>
            </a:pPr>
            <a:r>
              <a:rPr sz="2800" b="1" spc="-25" dirty="0">
                <a:latin typeface="Calibri"/>
                <a:cs typeface="Calibri"/>
              </a:rPr>
              <a:t>Interest</a:t>
            </a:r>
            <a:r>
              <a:rPr sz="2800" b="1" spc="-20" dirty="0">
                <a:latin typeface="Calibri"/>
                <a:cs typeface="Calibri"/>
              </a:rPr>
              <a:t> </a:t>
            </a:r>
            <a:r>
              <a:rPr sz="2800" b="1" spc="-15" dirty="0">
                <a:latin typeface="Calibri"/>
                <a:cs typeface="Calibri"/>
              </a:rPr>
              <a:t>Groups</a:t>
            </a:r>
            <a:endParaRPr sz="2800" dirty="0">
              <a:latin typeface="Calibri"/>
              <a:cs typeface="Calibri"/>
            </a:endParaRPr>
          </a:p>
          <a:p>
            <a:pPr marL="984885" lvl="1" indent="-515620">
              <a:lnSpc>
                <a:spcPct val="100000"/>
              </a:lnSpc>
              <a:buAutoNum type="arabicPeriod"/>
              <a:tabLst>
                <a:tab pos="984885" algn="l"/>
                <a:tab pos="985519" algn="l"/>
              </a:tabLst>
            </a:pPr>
            <a:r>
              <a:rPr sz="2800" b="1" spc="-10" dirty="0">
                <a:latin typeface="Calibri"/>
                <a:cs typeface="Calibri"/>
              </a:rPr>
              <a:t>Mass</a:t>
            </a:r>
            <a:r>
              <a:rPr sz="2800" b="1" spc="-30" dirty="0">
                <a:latin typeface="Calibri"/>
                <a:cs typeface="Calibri"/>
              </a:rPr>
              <a:t> </a:t>
            </a:r>
            <a:r>
              <a:rPr sz="2800" b="1" spc="-10" dirty="0">
                <a:latin typeface="Calibri"/>
                <a:cs typeface="Calibri"/>
              </a:rPr>
              <a:t>Media</a:t>
            </a:r>
            <a:endParaRPr sz="2800" dirty="0">
              <a:latin typeface="Calibri"/>
              <a:cs typeface="Calibri"/>
            </a:endParaRPr>
          </a:p>
          <a:p>
            <a:pPr lvl="1">
              <a:lnSpc>
                <a:spcPct val="100000"/>
              </a:lnSpc>
              <a:spcBef>
                <a:spcPts val="5"/>
              </a:spcBef>
              <a:buAutoNum type="arabicPeriod"/>
            </a:pPr>
            <a:endParaRPr sz="2750" dirty="0">
              <a:latin typeface="Calibri"/>
              <a:cs typeface="Calibri"/>
            </a:endParaRPr>
          </a:p>
          <a:p>
            <a:pPr marL="469900" indent="-457200">
              <a:lnSpc>
                <a:spcPct val="100000"/>
              </a:lnSpc>
              <a:buFont typeface="Arial MT"/>
              <a:buChar char="•"/>
              <a:tabLst>
                <a:tab pos="469265" algn="l"/>
                <a:tab pos="469900" algn="l"/>
              </a:tabLst>
            </a:pPr>
            <a:r>
              <a:rPr sz="2800" b="1" spc="-5" dirty="0">
                <a:latin typeface="Calibri"/>
                <a:cs typeface="Calibri"/>
              </a:rPr>
              <a:t>How</a:t>
            </a:r>
            <a:r>
              <a:rPr sz="2800" b="1" spc="-15" dirty="0">
                <a:latin typeface="Calibri"/>
                <a:cs typeface="Calibri"/>
              </a:rPr>
              <a:t> </a:t>
            </a:r>
            <a:r>
              <a:rPr sz="2800" b="1" spc="-5" dirty="0">
                <a:latin typeface="Calibri"/>
                <a:cs typeface="Calibri"/>
              </a:rPr>
              <a:t>do</a:t>
            </a:r>
            <a:r>
              <a:rPr sz="2800" b="1" dirty="0">
                <a:latin typeface="Calibri"/>
                <a:cs typeface="Calibri"/>
              </a:rPr>
              <a:t> </a:t>
            </a:r>
            <a:r>
              <a:rPr sz="2800" b="1" spc="-10" dirty="0">
                <a:latin typeface="Calibri"/>
                <a:cs typeface="Calibri"/>
              </a:rPr>
              <a:t>you</a:t>
            </a:r>
            <a:r>
              <a:rPr sz="2800" b="1" spc="5" dirty="0">
                <a:latin typeface="Calibri"/>
                <a:cs typeface="Calibri"/>
              </a:rPr>
              <a:t> </a:t>
            </a:r>
            <a:r>
              <a:rPr sz="2800" b="1" spc="-15" dirty="0">
                <a:latin typeface="Calibri"/>
                <a:cs typeface="Calibri"/>
              </a:rPr>
              <a:t>let</a:t>
            </a:r>
            <a:r>
              <a:rPr sz="2800" b="1" spc="15" dirty="0">
                <a:latin typeface="Calibri"/>
                <a:cs typeface="Calibri"/>
              </a:rPr>
              <a:t> </a:t>
            </a:r>
            <a:r>
              <a:rPr sz="2800" b="1" spc="-5" dirty="0">
                <a:latin typeface="Calibri"/>
                <a:cs typeface="Calibri"/>
              </a:rPr>
              <a:t>the</a:t>
            </a:r>
            <a:r>
              <a:rPr sz="2800" b="1" spc="20" dirty="0">
                <a:latin typeface="Calibri"/>
                <a:cs typeface="Calibri"/>
              </a:rPr>
              <a:t> </a:t>
            </a:r>
            <a:r>
              <a:rPr sz="2800" b="1" spc="-15" dirty="0">
                <a:latin typeface="Calibri"/>
                <a:cs typeface="Calibri"/>
              </a:rPr>
              <a:t>government</a:t>
            </a:r>
            <a:r>
              <a:rPr sz="2800" b="1" spc="30" dirty="0">
                <a:latin typeface="Calibri"/>
                <a:cs typeface="Calibri"/>
              </a:rPr>
              <a:t> </a:t>
            </a:r>
            <a:r>
              <a:rPr sz="2800" b="1" spc="-5" dirty="0">
                <a:latin typeface="Calibri"/>
                <a:cs typeface="Calibri"/>
              </a:rPr>
              <a:t>know about</a:t>
            </a:r>
            <a:r>
              <a:rPr sz="2800" b="1" spc="10" dirty="0">
                <a:latin typeface="Calibri"/>
                <a:cs typeface="Calibri"/>
              </a:rPr>
              <a:t> </a:t>
            </a:r>
            <a:r>
              <a:rPr sz="2800" b="1" spc="-10" dirty="0">
                <a:latin typeface="Calibri"/>
                <a:cs typeface="Calibri"/>
              </a:rPr>
              <a:t>your</a:t>
            </a:r>
            <a:r>
              <a:rPr sz="2800" b="1" spc="5" dirty="0">
                <a:latin typeface="Calibri"/>
                <a:cs typeface="Calibri"/>
              </a:rPr>
              <a:t> </a:t>
            </a:r>
            <a:r>
              <a:rPr sz="2800" b="1" spc="-5" dirty="0">
                <a:latin typeface="Calibri"/>
                <a:cs typeface="Calibri"/>
              </a:rPr>
              <a:t>opinions</a:t>
            </a:r>
            <a:r>
              <a:rPr sz="2800" b="1" spc="5" dirty="0">
                <a:latin typeface="Calibri"/>
                <a:cs typeface="Calibri"/>
              </a:rPr>
              <a:t> </a:t>
            </a:r>
            <a:r>
              <a:rPr sz="2800" b="1" spc="-5" dirty="0">
                <a:latin typeface="Calibri"/>
                <a:cs typeface="Calibri"/>
              </a:rPr>
              <a:t>and</a:t>
            </a:r>
            <a:r>
              <a:rPr sz="2800" b="1" dirty="0">
                <a:latin typeface="Calibri"/>
                <a:cs typeface="Calibri"/>
              </a:rPr>
              <a:t> </a:t>
            </a:r>
            <a:r>
              <a:rPr sz="2800" b="1" spc="-15" dirty="0">
                <a:latin typeface="Calibri"/>
                <a:cs typeface="Calibri"/>
              </a:rPr>
              <a:t>beliefs?</a:t>
            </a:r>
            <a:endParaRPr sz="2800" dirty="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5965" y="193929"/>
            <a:ext cx="5149215"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Arial"/>
                <a:cs typeface="Arial"/>
              </a:rPr>
              <a:t>SUFFRAGE </a:t>
            </a:r>
            <a:r>
              <a:rPr sz="2800" b="1" spc="-5" dirty="0">
                <a:latin typeface="Arial"/>
                <a:cs typeface="Arial"/>
              </a:rPr>
              <a:t>= RIGHT TO</a:t>
            </a:r>
            <a:r>
              <a:rPr sz="2800" b="1" spc="30" dirty="0">
                <a:latin typeface="Arial"/>
                <a:cs typeface="Arial"/>
              </a:rPr>
              <a:t> </a:t>
            </a:r>
            <a:r>
              <a:rPr sz="2800" b="1" spc="-10" dirty="0">
                <a:latin typeface="Arial"/>
                <a:cs typeface="Arial"/>
              </a:rPr>
              <a:t>VOTE</a:t>
            </a:r>
            <a:endParaRPr sz="2800" dirty="0">
              <a:latin typeface="Arial"/>
              <a:cs typeface="Arial"/>
            </a:endParaRPr>
          </a:p>
        </p:txBody>
      </p:sp>
      <p:sp>
        <p:nvSpPr>
          <p:cNvPr id="3" name="object 3"/>
          <p:cNvSpPr txBox="1"/>
          <p:nvPr/>
        </p:nvSpPr>
        <p:spPr>
          <a:xfrm>
            <a:off x="0" y="646049"/>
            <a:ext cx="6096000" cy="5658600"/>
          </a:xfrm>
          <a:prstGeom prst="rect">
            <a:avLst/>
          </a:prstGeom>
        </p:spPr>
        <p:txBody>
          <a:bodyPr vert="horz" wrap="square" lIns="0" tIns="76835" rIns="0" bIns="0" rtlCol="0">
            <a:spAutoFit/>
          </a:bodyPr>
          <a:lstStyle/>
          <a:p>
            <a:pPr marL="25400">
              <a:lnSpc>
                <a:spcPct val="100000"/>
              </a:lnSpc>
              <a:spcBef>
                <a:spcPts val="605"/>
              </a:spcBef>
            </a:pPr>
            <a:r>
              <a:rPr sz="2400" b="1" dirty="0">
                <a:latin typeface="Arial"/>
                <a:cs typeface="Arial"/>
              </a:rPr>
              <a:t>VOTING</a:t>
            </a:r>
            <a:endParaRPr sz="2400" dirty="0">
              <a:latin typeface="Arial"/>
              <a:cs typeface="Arial"/>
            </a:endParaRPr>
          </a:p>
          <a:p>
            <a:pPr marL="368300" indent="-342900">
              <a:lnSpc>
                <a:spcPct val="100000"/>
              </a:lnSpc>
              <a:spcBef>
                <a:spcPts val="400"/>
              </a:spcBef>
              <a:buFont typeface="Arial"/>
              <a:buChar char="•"/>
              <a:tabLst>
                <a:tab pos="367665" algn="l"/>
                <a:tab pos="368300" algn="l"/>
              </a:tabLst>
            </a:pPr>
            <a:r>
              <a:rPr b="1" i="1" spc="-5" dirty="0">
                <a:latin typeface="Arial"/>
                <a:cs typeface="Arial"/>
              </a:rPr>
              <a:t>POLITICAL ACTIVITY </a:t>
            </a:r>
            <a:r>
              <a:rPr b="1" i="1" spc="-10" dirty="0">
                <a:latin typeface="Arial"/>
                <a:cs typeface="Arial"/>
              </a:rPr>
              <a:t>MOST OFTEN </a:t>
            </a:r>
            <a:r>
              <a:rPr b="1" i="1" spc="-5" dirty="0">
                <a:latin typeface="Arial"/>
                <a:cs typeface="Arial"/>
              </a:rPr>
              <a:t>ENGAGED IN</a:t>
            </a:r>
            <a:r>
              <a:rPr b="1" i="1" spc="114" dirty="0">
                <a:latin typeface="Arial"/>
                <a:cs typeface="Arial"/>
              </a:rPr>
              <a:t> </a:t>
            </a:r>
            <a:r>
              <a:rPr b="1" i="1" spc="-5" dirty="0">
                <a:latin typeface="Arial"/>
                <a:cs typeface="Arial"/>
              </a:rPr>
              <a:t>BY</a:t>
            </a:r>
            <a:r>
              <a:rPr lang="en-US" b="1" i="1" spc="-5" dirty="0">
                <a:latin typeface="Arial"/>
                <a:cs typeface="Arial"/>
              </a:rPr>
              <a:t> </a:t>
            </a:r>
            <a:r>
              <a:rPr b="1" i="1" spc="-5" dirty="0">
                <a:latin typeface="Arial"/>
                <a:cs typeface="Arial"/>
              </a:rPr>
              <a:t>AMERICANS</a:t>
            </a:r>
            <a:r>
              <a:rPr b="1" i="1" spc="10" dirty="0">
                <a:latin typeface="Arial"/>
                <a:cs typeface="Arial"/>
              </a:rPr>
              <a:t> </a:t>
            </a:r>
            <a:r>
              <a:rPr b="1" i="1" spc="-5" dirty="0">
                <a:latin typeface="Arial"/>
                <a:cs typeface="Arial"/>
              </a:rPr>
              <a:t>(WHY?)</a:t>
            </a:r>
            <a:endParaRPr dirty="0">
              <a:latin typeface="Arial"/>
              <a:cs typeface="Arial"/>
            </a:endParaRPr>
          </a:p>
          <a:p>
            <a:pPr>
              <a:lnSpc>
                <a:spcPct val="100000"/>
              </a:lnSpc>
              <a:spcBef>
                <a:spcPts val="40"/>
              </a:spcBef>
            </a:pPr>
            <a:endParaRPr sz="2400" dirty="0">
              <a:latin typeface="Times New Roman"/>
              <a:cs typeface="Times New Roman"/>
            </a:endParaRPr>
          </a:p>
          <a:p>
            <a:pPr marL="368300" marR="17780" indent="-342900">
              <a:lnSpc>
                <a:spcPct val="100000"/>
              </a:lnSpc>
              <a:buFont typeface="Arial"/>
              <a:buChar char="•"/>
              <a:tabLst>
                <a:tab pos="367665" algn="l"/>
                <a:tab pos="368300" algn="l"/>
              </a:tabLst>
            </a:pPr>
            <a:r>
              <a:rPr b="1" spc="-5" dirty="0">
                <a:latin typeface="Arial"/>
                <a:cs typeface="Arial"/>
              </a:rPr>
              <a:t>Originally </a:t>
            </a:r>
            <a:r>
              <a:rPr b="1" spc="-10" dirty="0">
                <a:latin typeface="Arial"/>
                <a:cs typeface="Arial"/>
              </a:rPr>
              <a:t>the </a:t>
            </a:r>
            <a:r>
              <a:rPr b="1" spc="-5" dirty="0">
                <a:latin typeface="Arial"/>
                <a:cs typeface="Arial"/>
              </a:rPr>
              <a:t>Constitution left </a:t>
            </a:r>
            <a:r>
              <a:rPr b="1" spc="-10" dirty="0">
                <a:latin typeface="Arial"/>
                <a:cs typeface="Arial"/>
              </a:rPr>
              <a:t>the individual </a:t>
            </a:r>
            <a:r>
              <a:rPr b="1" spc="-5" dirty="0">
                <a:latin typeface="Arial"/>
                <a:cs typeface="Arial"/>
              </a:rPr>
              <a:t>states  free to determine </a:t>
            </a:r>
            <a:r>
              <a:rPr b="1" spc="-10" dirty="0">
                <a:latin typeface="Arial"/>
                <a:cs typeface="Arial"/>
              </a:rPr>
              <a:t>the </a:t>
            </a:r>
            <a:r>
              <a:rPr b="1" spc="-5" dirty="0">
                <a:latin typeface="Arial"/>
                <a:cs typeface="Arial"/>
              </a:rPr>
              <a:t>question of </a:t>
            </a:r>
            <a:r>
              <a:rPr b="1" spc="10" dirty="0">
                <a:latin typeface="Arial"/>
                <a:cs typeface="Arial"/>
              </a:rPr>
              <a:t>who </a:t>
            </a:r>
            <a:r>
              <a:rPr b="1" spc="-5" dirty="0">
                <a:latin typeface="Arial"/>
                <a:cs typeface="Arial"/>
              </a:rPr>
              <a:t>could </a:t>
            </a:r>
            <a:r>
              <a:rPr b="1" spc="-15" dirty="0">
                <a:latin typeface="Arial"/>
                <a:cs typeface="Arial"/>
              </a:rPr>
              <a:t>vote;  </a:t>
            </a:r>
            <a:r>
              <a:rPr b="1" spc="-5" dirty="0">
                <a:latin typeface="Arial"/>
                <a:cs typeface="Arial"/>
              </a:rPr>
              <a:t>eligibility standards for </a:t>
            </a:r>
            <a:r>
              <a:rPr b="1" spc="-10" dirty="0">
                <a:latin typeface="Arial"/>
                <a:cs typeface="Arial"/>
              </a:rPr>
              <a:t>voting </a:t>
            </a:r>
            <a:r>
              <a:rPr b="1" spc="-15" dirty="0">
                <a:latin typeface="Arial"/>
                <a:cs typeface="Arial"/>
              </a:rPr>
              <a:t>have </a:t>
            </a:r>
            <a:r>
              <a:rPr b="1" spc="-5" dirty="0">
                <a:latin typeface="Arial"/>
                <a:cs typeface="Arial"/>
              </a:rPr>
              <a:t>been expanded by  legislation and constitutional</a:t>
            </a:r>
            <a:r>
              <a:rPr b="1" spc="95" dirty="0">
                <a:latin typeface="Arial"/>
                <a:cs typeface="Arial"/>
              </a:rPr>
              <a:t> </a:t>
            </a:r>
            <a:r>
              <a:rPr b="1" spc="-5" dirty="0">
                <a:latin typeface="Arial"/>
                <a:cs typeface="Arial"/>
              </a:rPr>
              <a:t>amendments</a:t>
            </a:r>
            <a:endParaRPr dirty="0">
              <a:latin typeface="Arial"/>
              <a:cs typeface="Arial"/>
            </a:endParaRPr>
          </a:p>
          <a:p>
            <a:pPr marL="768985" lvl="1" indent="-287020">
              <a:lnSpc>
                <a:spcPct val="100000"/>
              </a:lnSpc>
              <a:spcBef>
                <a:spcPts val="385"/>
              </a:spcBef>
              <a:buFont typeface="Arial"/>
              <a:buChar char="–"/>
              <a:tabLst>
                <a:tab pos="768985" algn="l"/>
                <a:tab pos="769620" algn="l"/>
              </a:tabLst>
            </a:pPr>
            <a:r>
              <a:rPr b="1" spc="-5" dirty="0">
                <a:latin typeface="Arial"/>
                <a:cs typeface="Arial"/>
              </a:rPr>
              <a:t>Religion (eliminated by state</a:t>
            </a:r>
            <a:r>
              <a:rPr b="1" spc="100" dirty="0">
                <a:latin typeface="Arial"/>
                <a:cs typeface="Arial"/>
              </a:rPr>
              <a:t> </a:t>
            </a:r>
            <a:r>
              <a:rPr b="1" spc="-5" dirty="0">
                <a:latin typeface="Arial"/>
                <a:cs typeface="Arial"/>
              </a:rPr>
              <a:t>legislatures)</a:t>
            </a:r>
            <a:endParaRPr dirty="0">
              <a:latin typeface="Arial"/>
              <a:cs typeface="Arial"/>
            </a:endParaRPr>
          </a:p>
          <a:p>
            <a:pPr marL="768985" lvl="1" indent="-287020">
              <a:lnSpc>
                <a:spcPct val="100000"/>
              </a:lnSpc>
              <a:spcBef>
                <a:spcPts val="385"/>
              </a:spcBef>
              <a:buFont typeface="Arial"/>
              <a:buChar char="–"/>
              <a:tabLst>
                <a:tab pos="768985" algn="l"/>
                <a:tab pos="769620" algn="l"/>
              </a:tabLst>
            </a:pPr>
            <a:r>
              <a:rPr b="1" spc="-5" dirty="0">
                <a:latin typeface="Arial"/>
                <a:cs typeface="Arial"/>
              </a:rPr>
              <a:t>Property (eliminated by state</a:t>
            </a:r>
            <a:r>
              <a:rPr b="1" spc="95" dirty="0">
                <a:latin typeface="Arial"/>
                <a:cs typeface="Arial"/>
              </a:rPr>
              <a:t> </a:t>
            </a:r>
            <a:r>
              <a:rPr b="1" spc="-5" dirty="0">
                <a:latin typeface="Arial"/>
                <a:cs typeface="Arial"/>
              </a:rPr>
              <a:t>legislatures)</a:t>
            </a:r>
            <a:endParaRPr dirty="0">
              <a:latin typeface="Arial"/>
              <a:cs typeface="Arial"/>
            </a:endParaRPr>
          </a:p>
          <a:p>
            <a:pPr marL="768985" lvl="1" indent="-287020">
              <a:lnSpc>
                <a:spcPct val="100000"/>
              </a:lnSpc>
              <a:spcBef>
                <a:spcPts val="385"/>
              </a:spcBef>
              <a:buFont typeface="Arial"/>
              <a:buChar char="–"/>
              <a:tabLst>
                <a:tab pos="768985" algn="l"/>
                <a:tab pos="769620" algn="l"/>
              </a:tabLst>
            </a:pPr>
            <a:r>
              <a:rPr b="1" spc="-5" dirty="0">
                <a:latin typeface="Arial"/>
                <a:cs typeface="Arial"/>
              </a:rPr>
              <a:t>Race (eliminated by </a:t>
            </a:r>
            <a:r>
              <a:rPr b="1" dirty="0">
                <a:solidFill>
                  <a:srgbClr val="FF0000"/>
                </a:solidFill>
                <a:latin typeface="Arial"/>
                <a:cs typeface="Arial"/>
              </a:rPr>
              <a:t>15</a:t>
            </a:r>
            <a:r>
              <a:rPr sz="1600" b="1" baseline="26455" dirty="0">
                <a:solidFill>
                  <a:srgbClr val="FF0000"/>
                </a:solidFill>
                <a:latin typeface="Arial"/>
                <a:cs typeface="Arial"/>
              </a:rPr>
              <a:t>th</a:t>
            </a:r>
            <a:r>
              <a:rPr sz="1600" b="1" spc="284" baseline="26455" dirty="0">
                <a:solidFill>
                  <a:srgbClr val="FF0000"/>
                </a:solidFill>
                <a:latin typeface="Arial"/>
                <a:cs typeface="Arial"/>
              </a:rPr>
              <a:t> </a:t>
            </a:r>
            <a:r>
              <a:rPr b="1" spc="-10" dirty="0">
                <a:solidFill>
                  <a:srgbClr val="FF0000"/>
                </a:solidFill>
                <a:latin typeface="Arial"/>
                <a:cs typeface="Arial"/>
              </a:rPr>
              <a:t>Amendment</a:t>
            </a:r>
            <a:r>
              <a:rPr b="1" spc="-10" dirty="0">
                <a:latin typeface="Arial"/>
                <a:cs typeface="Arial"/>
              </a:rPr>
              <a:t>)</a:t>
            </a:r>
            <a:endParaRPr dirty="0">
              <a:latin typeface="Arial"/>
              <a:cs typeface="Arial"/>
            </a:endParaRPr>
          </a:p>
          <a:p>
            <a:pPr marL="768985" lvl="1" indent="-287020">
              <a:lnSpc>
                <a:spcPct val="100000"/>
              </a:lnSpc>
              <a:spcBef>
                <a:spcPts val="385"/>
              </a:spcBef>
              <a:buFont typeface="Arial"/>
              <a:buChar char="–"/>
              <a:tabLst>
                <a:tab pos="768985" algn="l"/>
                <a:tab pos="769620" algn="l"/>
              </a:tabLst>
            </a:pPr>
            <a:r>
              <a:rPr b="1" spc="-10" dirty="0">
                <a:latin typeface="Arial"/>
                <a:cs typeface="Arial"/>
              </a:rPr>
              <a:t>Gender </a:t>
            </a:r>
            <a:r>
              <a:rPr b="1" spc="-5" dirty="0">
                <a:latin typeface="Arial"/>
                <a:cs typeface="Arial"/>
              </a:rPr>
              <a:t>(eliminated by </a:t>
            </a:r>
            <a:r>
              <a:rPr b="1" spc="5" dirty="0">
                <a:solidFill>
                  <a:srgbClr val="FF0000"/>
                </a:solidFill>
                <a:latin typeface="Arial"/>
                <a:cs typeface="Arial"/>
              </a:rPr>
              <a:t>19</a:t>
            </a:r>
            <a:r>
              <a:rPr sz="1600" b="1" spc="7" baseline="26455" dirty="0">
                <a:solidFill>
                  <a:srgbClr val="FF0000"/>
                </a:solidFill>
                <a:latin typeface="Arial"/>
                <a:cs typeface="Arial"/>
              </a:rPr>
              <a:t>th</a:t>
            </a:r>
            <a:r>
              <a:rPr sz="1600" b="1" spc="352" baseline="26455" dirty="0">
                <a:solidFill>
                  <a:srgbClr val="FF0000"/>
                </a:solidFill>
                <a:latin typeface="Arial"/>
                <a:cs typeface="Arial"/>
              </a:rPr>
              <a:t> </a:t>
            </a:r>
            <a:r>
              <a:rPr b="1" spc="-10" dirty="0">
                <a:solidFill>
                  <a:srgbClr val="FF0000"/>
                </a:solidFill>
                <a:latin typeface="Arial"/>
                <a:cs typeface="Arial"/>
              </a:rPr>
              <a:t>Amendment</a:t>
            </a:r>
            <a:r>
              <a:rPr b="1" spc="-10" dirty="0">
                <a:latin typeface="Arial"/>
                <a:cs typeface="Arial"/>
              </a:rPr>
              <a:t>)</a:t>
            </a:r>
            <a:endParaRPr dirty="0">
              <a:latin typeface="Arial"/>
              <a:cs typeface="Arial"/>
            </a:endParaRPr>
          </a:p>
          <a:p>
            <a:pPr marL="768985" marR="248285" lvl="1" indent="-287020">
              <a:lnSpc>
                <a:spcPct val="100000"/>
              </a:lnSpc>
              <a:spcBef>
                <a:spcPts val="385"/>
              </a:spcBef>
              <a:buFont typeface="Arial"/>
              <a:buChar char="–"/>
              <a:tabLst>
                <a:tab pos="768985" algn="l"/>
                <a:tab pos="769620" algn="l"/>
              </a:tabLst>
            </a:pPr>
            <a:r>
              <a:rPr b="1" spc="-5" dirty="0">
                <a:latin typeface="Arial"/>
                <a:cs typeface="Arial"/>
              </a:rPr>
              <a:t>Income (eliminated by </a:t>
            </a:r>
            <a:r>
              <a:rPr b="1" dirty="0">
                <a:solidFill>
                  <a:srgbClr val="FF0000"/>
                </a:solidFill>
                <a:latin typeface="Arial"/>
                <a:cs typeface="Arial"/>
              </a:rPr>
              <a:t>24</a:t>
            </a:r>
            <a:r>
              <a:rPr sz="1600" b="1" baseline="26455" dirty="0">
                <a:solidFill>
                  <a:srgbClr val="FF0000"/>
                </a:solidFill>
                <a:latin typeface="Arial"/>
                <a:cs typeface="Arial"/>
              </a:rPr>
              <a:t>th </a:t>
            </a:r>
            <a:r>
              <a:rPr b="1" spc="-10" dirty="0">
                <a:solidFill>
                  <a:srgbClr val="FF0000"/>
                </a:solidFill>
                <a:latin typeface="Arial"/>
                <a:cs typeface="Arial"/>
              </a:rPr>
              <a:t>Amendment </a:t>
            </a:r>
            <a:r>
              <a:rPr b="1" spc="-10" dirty="0">
                <a:latin typeface="Arial"/>
                <a:cs typeface="Arial"/>
              </a:rPr>
              <a:t>banning  </a:t>
            </a:r>
            <a:r>
              <a:rPr b="1" spc="-5" dirty="0">
                <a:latin typeface="Arial"/>
                <a:cs typeface="Arial"/>
              </a:rPr>
              <a:t>poll</a:t>
            </a:r>
            <a:r>
              <a:rPr b="1" spc="15" dirty="0">
                <a:latin typeface="Arial"/>
                <a:cs typeface="Arial"/>
              </a:rPr>
              <a:t> </a:t>
            </a:r>
            <a:r>
              <a:rPr b="1" spc="-5" dirty="0">
                <a:latin typeface="Arial"/>
                <a:cs typeface="Arial"/>
              </a:rPr>
              <a:t>tax)</a:t>
            </a:r>
            <a:endParaRPr dirty="0">
              <a:latin typeface="Arial"/>
              <a:cs typeface="Arial"/>
            </a:endParaRPr>
          </a:p>
          <a:p>
            <a:pPr marL="768985" lvl="1" indent="-287020">
              <a:lnSpc>
                <a:spcPct val="100000"/>
              </a:lnSpc>
              <a:spcBef>
                <a:spcPts val="385"/>
              </a:spcBef>
              <a:buFont typeface="Arial"/>
              <a:buChar char="–"/>
              <a:tabLst>
                <a:tab pos="768985" algn="l"/>
                <a:tab pos="769620" algn="l"/>
              </a:tabLst>
            </a:pPr>
            <a:r>
              <a:rPr b="1" spc="-5" dirty="0">
                <a:latin typeface="Arial"/>
                <a:cs typeface="Arial"/>
              </a:rPr>
              <a:t>Literacy (eliminated by Voting Rights </a:t>
            </a:r>
            <a:r>
              <a:rPr b="1" spc="-20" dirty="0">
                <a:latin typeface="Arial"/>
                <a:cs typeface="Arial"/>
              </a:rPr>
              <a:t>Act </a:t>
            </a:r>
            <a:r>
              <a:rPr b="1" spc="-5" dirty="0">
                <a:latin typeface="Arial"/>
                <a:cs typeface="Arial"/>
              </a:rPr>
              <a:t>of</a:t>
            </a:r>
            <a:r>
              <a:rPr b="1" spc="190" dirty="0">
                <a:latin typeface="Arial"/>
                <a:cs typeface="Arial"/>
              </a:rPr>
              <a:t> </a:t>
            </a:r>
            <a:r>
              <a:rPr b="1" spc="-5" dirty="0">
                <a:latin typeface="Arial"/>
                <a:cs typeface="Arial"/>
              </a:rPr>
              <a:t>1965)</a:t>
            </a:r>
            <a:endParaRPr dirty="0">
              <a:latin typeface="Arial"/>
              <a:cs typeface="Arial"/>
            </a:endParaRPr>
          </a:p>
          <a:p>
            <a:pPr marL="768985" marR="1139190" lvl="1" indent="-287020">
              <a:lnSpc>
                <a:spcPct val="100000"/>
              </a:lnSpc>
              <a:spcBef>
                <a:spcPts val="385"/>
              </a:spcBef>
              <a:buFont typeface="Arial"/>
              <a:buChar char="–"/>
              <a:tabLst>
                <a:tab pos="768985" algn="l"/>
                <a:tab pos="769620" algn="l"/>
              </a:tabLst>
            </a:pPr>
            <a:r>
              <a:rPr b="1" spc="-5" dirty="0">
                <a:latin typeface="Arial"/>
                <a:cs typeface="Arial"/>
              </a:rPr>
              <a:t>Minimum of age 21 (eliminated by </a:t>
            </a:r>
            <a:r>
              <a:rPr b="1" spc="-5" dirty="0">
                <a:solidFill>
                  <a:srgbClr val="FF0000"/>
                </a:solidFill>
                <a:latin typeface="Arial"/>
                <a:cs typeface="Arial"/>
              </a:rPr>
              <a:t>26th  </a:t>
            </a:r>
            <a:r>
              <a:rPr b="1" spc="-10" dirty="0">
                <a:solidFill>
                  <a:srgbClr val="FF0000"/>
                </a:solidFill>
                <a:latin typeface="Arial"/>
                <a:cs typeface="Arial"/>
              </a:rPr>
              <a:t>Amendment</a:t>
            </a:r>
            <a:r>
              <a:rPr b="1" spc="-10" dirty="0">
                <a:latin typeface="Arial"/>
                <a:cs typeface="Arial"/>
              </a:rPr>
              <a:t>)</a:t>
            </a:r>
            <a:endParaRPr dirty="0">
              <a:latin typeface="Arial"/>
              <a:cs typeface="Arial"/>
            </a:endParaRPr>
          </a:p>
        </p:txBody>
      </p:sp>
      <p:sp>
        <p:nvSpPr>
          <p:cNvPr id="4" name="object 4"/>
          <p:cNvSpPr txBox="1"/>
          <p:nvPr/>
        </p:nvSpPr>
        <p:spPr>
          <a:xfrm>
            <a:off x="11371833" y="6275323"/>
            <a:ext cx="131445" cy="254000"/>
          </a:xfrm>
          <a:prstGeom prst="rect">
            <a:avLst/>
          </a:prstGeom>
        </p:spPr>
        <p:txBody>
          <a:bodyPr vert="horz" wrap="square" lIns="0" tIns="12700" rIns="0" bIns="0" rtlCol="0">
            <a:spAutoFit/>
          </a:bodyPr>
          <a:lstStyle/>
          <a:p>
            <a:pPr marL="12700">
              <a:lnSpc>
                <a:spcPct val="100000"/>
              </a:lnSpc>
              <a:spcBef>
                <a:spcPts val="100"/>
              </a:spcBef>
            </a:pPr>
            <a:r>
              <a:rPr sz="1500" spc="-5" dirty="0">
                <a:latin typeface="Arial"/>
                <a:cs typeface="Arial"/>
              </a:rPr>
              <a:t>3</a:t>
            </a:r>
            <a:endParaRPr sz="1500">
              <a:latin typeface="Arial"/>
              <a:cs typeface="Arial"/>
            </a:endParaRPr>
          </a:p>
        </p:txBody>
      </p:sp>
      <p:sp>
        <p:nvSpPr>
          <p:cNvPr id="5" name="object 5"/>
          <p:cNvSpPr txBox="1">
            <a:spLocks noGrp="1"/>
          </p:cNvSpPr>
          <p:nvPr>
            <p:ph type="title"/>
          </p:nvPr>
        </p:nvSpPr>
        <p:spPr>
          <a:xfrm>
            <a:off x="6743192" y="184530"/>
            <a:ext cx="487934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Arial"/>
                <a:cs typeface="Arial"/>
              </a:rPr>
              <a:t>CURRENT</a:t>
            </a:r>
            <a:r>
              <a:rPr sz="2800" spc="-15" dirty="0">
                <a:latin typeface="Arial"/>
                <a:cs typeface="Arial"/>
              </a:rPr>
              <a:t> </a:t>
            </a:r>
            <a:r>
              <a:rPr sz="2800" spc="-5" dirty="0">
                <a:latin typeface="Arial"/>
                <a:cs typeface="Arial"/>
              </a:rPr>
              <a:t>QUALIFICATIONS</a:t>
            </a:r>
            <a:endParaRPr sz="2800" dirty="0">
              <a:latin typeface="Arial"/>
              <a:cs typeface="Arial"/>
            </a:endParaRPr>
          </a:p>
        </p:txBody>
      </p:sp>
      <p:sp>
        <p:nvSpPr>
          <p:cNvPr id="6" name="object 6"/>
          <p:cNvSpPr txBox="1"/>
          <p:nvPr/>
        </p:nvSpPr>
        <p:spPr>
          <a:xfrm>
            <a:off x="6692900" y="986079"/>
            <a:ext cx="5483860" cy="4939814"/>
          </a:xfrm>
          <a:prstGeom prst="rect">
            <a:avLst/>
          </a:prstGeom>
        </p:spPr>
        <p:txBody>
          <a:bodyPr vert="horz" wrap="square" lIns="0" tIns="73660" rIns="0" bIns="0" rtlCol="0">
            <a:spAutoFit/>
          </a:bodyPr>
          <a:lstStyle/>
          <a:p>
            <a:pPr marL="12700">
              <a:lnSpc>
                <a:spcPct val="100000"/>
              </a:lnSpc>
              <a:spcBef>
                <a:spcPts val="580"/>
              </a:spcBef>
            </a:pPr>
            <a:r>
              <a:rPr sz="2400" b="1" dirty="0">
                <a:latin typeface="Arial"/>
                <a:cs typeface="Arial"/>
              </a:rPr>
              <a:t>IN ORDER TO VOTE, YOU</a:t>
            </a:r>
            <a:r>
              <a:rPr sz="2400" b="1" spc="-75" dirty="0">
                <a:latin typeface="Arial"/>
                <a:cs typeface="Arial"/>
              </a:rPr>
              <a:t> </a:t>
            </a:r>
            <a:r>
              <a:rPr sz="2400" b="1" dirty="0">
                <a:latin typeface="Arial"/>
                <a:cs typeface="Arial"/>
              </a:rPr>
              <a:t>MUST:</a:t>
            </a:r>
            <a:endParaRPr sz="2400" dirty="0">
              <a:latin typeface="Arial"/>
              <a:cs typeface="Arial"/>
            </a:endParaRPr>
          </a:p>
          <a:p>
            <a:pPr marL="355600" indent="-342900">
              <a:lnSpc>
                <a:spcPct val="100000"/>
              </a:lnSpc>
              <a:spcBef>
                <a:spcPts val="480"/>
              </a:spcBef>
              <a:buFont typeface="Arial"/>
              <a:buChar char="•"/>
              <a:tabLst>
                <a:tab pos="354965" algn="l"/>
                <a:tab pos="355600" algn="l"/>
              </a:tabLst>
            </a:pPr>
            <a:r>
              <a:rPr sz="2400" b="1" spc="-5" dirty="0">
                <a:latin typeface="Arial"/>
                <a:cs typeface="Arial"/>
              </a:rPr>
              <a:t>Have </a:t>
            </a:r>
            <a:r>
              <a:rPr sz="2400" b="1" dirty="0">
                <a:latin typeface="Arial"/>
                <a:cs typeface="Arial"/>
              </a:rPr>
              <a:t>citizenship</a:t>
            </a:r>
            <a:r>
              <a:rPr sz="2400" b="1" spc="-40" dirty="0">
                <a:latin typeface="Arial"/>
                <a:cs typeface="Arial"/>
              </a:rPr>
              <a:t> </a:t>
            </a:r>
            <a:r>
              <a:rPr sz="2400" b="1" dirty="0">
                <a:latin typeface="Arial"/>
                <a:cs typeface="Arial"/>
              </a:rPr>
              <a:t>status</a:t>
            </a:r>
            <a:endParaRPr sz="2400" dirty="0">
              <a:latin typeface="Arial"/>
              <a:cs typeface="Arial"/>
            </a:endParaRPr>
          </a:p>
          <a:p>
            <a:pPr>
              <a:lnSpc>
                <a:spcPct val="100000"/>
              </a:lnSpc>
              <a:spcBef>
                <a:spcPts val="25"/>
              </a:spcBef>
              <a:buFont typeface="Arial"/>
              <a:buChar char="•"/>
            </a:pPr>
            <a:endParaRPr sz="3200" dirty="0">
              <a:latin typeface="Times New Roman"/>
              <a:cs typeface="Times New Roman"/>
            </a:endParaRPr>
          </a:p>
          <a:p>
            <a:pPr marL="355600" indent="-342900">
              <a:lnSpc>
                <a:spcPct val="100000"/>
              </a:lnSpc>
              <a:buFont typeface="Arial"/>
              <a:buChar char="•"/>
              <a:tabLst>
                <a:tab pos="354965" algn="l"/>
                <a:tab pos="355600" algn="l"/>
              </a:tabLst>
            </a:pPr>
            <a:r>
              <a:rPr sz="2400" b="1" dirty="0">
                <a:latin typeface="Arial"/>
                <a:cs typeface="Arial"/>
              </a:rPr>
              <a:t>Be a resident of the state </a:t>
            </a:r>
            <a:r>
              <a:rPr sz="2400" b="1" spc="-10" dirty="0">
                <a:latin typeface="Arial"/>
                <a:cs typeface="Arial"/>
              </a:rPr>
              <a:t>you </a:t>
            </a:r>
            <a:r>
              <a:rPr sz="2400" b="1" dirty="0">
                <a:latin typeface="Arial"/>
                <a:cs typeface="Arial"/>
              </a:rPr>
              <a:t>are </a:t>
            </a:r>
            <a:r>
              <a:rPr sz="2400" b="1" spc="-5" dirty="0">
                <a:latin typeface="Arial"/>
                <a:cs typeface="Arial"/>
              </a:rPr>
              <a:t>voting</a:t>
            </a:r>
            <a:r>
              <a:rPr sz="2400" b="1" spc="-135" dirty="0">
                <a:latin typeface="Arial"/>
                <a:cs typeface="Arial"/>
              </a:rPr>
              <a:t> </a:t>
            </a:r>
            <a:r>
              <a:rPr sz="2400" b="1" dirty="0">
                <a:latin typeface="Arial"/>
                <a:cs typeface="Arial"/>
              </a:rPr>
              <a:t>in</a:t>
            </a:r>
            <a:endParaRPr sz="2400" dirty="0">
              <a:latin typeface="Arial"/>
              <a:cs typeface="Arial"/>
            </a:endParaRPr>
          </a:p>
          <a:p>
            <a:pPr>
              <a:lnSpc>
                <a:spcPct val="100000"/>
              </a:lnSpc>
              <a:spcBef>
                <a:spcPts val="25"/>
              </a:spcBef>
              <a:buFont typeface="Arial"/>
              <a:buChar char="•"/>
            </a:pPr>
            <a:endParaRPr sz="3200" dirty="0">
              <a:latin typeface="Times New Roman"/>
              <a:cs typeface="Times New Roman"/>
            </a:endParaRPr>
          </a:p>
          <a:p>
            <a:pPr marL="355600" indent="-342900">
              <a:lnSpc>
                <a:spcPct val="100000"/>
              </a:lnSpc>
              <a:buFont typeface="Arial"/>
              <a:buChar char="•"/>
              <a:tabLst>
                <a:tab pos="354965" algn="l"/>
                <a:tab pos="355600" algn="l"/>
              </a:tabLst>
            </a:pPr>
            <a:r>
              <a:rPr sz="2400" b="1" dirty="0">
                <a:latin typeface="Arial"/>
                <a:cs typeface="Arial"/>
              </a:rPr>
              <a:t>Meet the age requirement of </a:t>
            </a:r>
            <a:r>
              <a:rPr sz="2400" b="1" spc="-10" dirty="0">
                <a:latin typeface="Arial"/>
                <a:cs typeface="Arial"/>
              </a:rPr>
              <a:t>your</a:t>
            </a:r>
            <a:r>
              <a:rPr sz="2400" b="1" spc="-105" dirty="0">
                <a:latin typeface="Arial"/>
                <a:cs typeface="Arial"/>
              </a:rPr>
              <a:t> </a:t>
            </a:r>
            <a:r>
              <a:rPr sz="2400" b="1" dirty="0">
                <a:latin typeface="Arial"/>
                <a:cs typeface="Arial"/>
              </a:rPr>
              <a:t>state</a:t>
            </a:r>
            <a:r>
              <a:rPr lang="en-US" sz="2400" b="1" dirty="0">
                <a:latin typeface="Arial"/>
                <a:cs typeface="Arial"/>
              </a:rPr>
              <a:t>-</a:t>
            </a:r>
            <a:r>
              <a:rPr lang="en-US" sz="2400" b="1" dirty="0">
                <a:solidFill>
                  <a:srgbClr val="FF0000"/>
                </a:solidFill>
                <a:latin typeface="Arial"/>
                <a:cs typeface="Arial"/>
              </a:rPr>
              <a:t>18 </a:t>
            </a:r>
            <a:r>
              <a:rPr lang="en-US" sz="2400" b="1" dirty="0" err="1">
                <a:solidFill>
                  <a:srgbClr val="FF0000"/>
                </a:solidFill>
                <a:latin typeface="Arial"/>
                <a:cs typeface="Arial"/>
              </a:rPr>
              <a:t>yrs</a:t>
            </a:r>
            <a:r>
              <a:rPr lang="en-US" sz="2400" b="1" dirty="0">
                <a:solidFill>
                  <a:srgbClr val="FF0000"/>
                </a:solidFill>
                <a:latin typeface="Arial"/>
                <a:cs typeface="Arial"/>
              </a:rPr>
              <a:t> old, 26</a:t>
            </a:r>
            <a:r>
              <a:rPr lang="en-US" sz="2400" b="1" baseline="30000" dirty="0">
                <a:solidFill>
                  <a:srgbClr val="FF0000"/>
                </a:solidFill>
                <a:latin typeface="Arial"/>
                <a:cs typeface="Arial"/>
              </a:rPr>
              <a:t>th</a:t>
            </a:r>
            <a:r>
              <a:rPr lang="en-US" sz="2400" b="1" dirty="0">
                <a:solidFill>
                  <a:srgbClr val="FF0000"/>
                </a:solidFill>
                <a:latin typeface="Arial"/>
                <a:cs typeface="Arial"/>
              </a:rPr>
              <a:t> am.</a:t>
            </a:r>
            <a:endParaRPr sz="2400" dirty="0">
              <a:solidFill>
                <a:srgbClr val="FF0000"/>
              </a:solidFill>
              <a:latin typeface="Arial"/>
              <a:cs typeface="Arial"/>
            </a:endParaRPr>
          </a:p>
          <a:p>
            <a:pPr>
              <a:lnSpc>
                <a:spcPct val="100000"/>
              </a:lnSpc>
              <a:spcBef>
                <a:spcPts val="30"/>
              </a:spcBef>
              <a:buFont typeface="Arial"/>
              <a:buChar char="•"/>
            </a:pPr>
            <a:endParaRPr sz="3200" dirty="0">
              <a:latin typeface="Times New Roman"/>
              <a:cs typeface="Times New Roman"/>
            </a:endParaRPr>
          </a:p>
          <a:p>
            <a:pPr marL="355600" marR="426720" indent="-342900">
              <a:lnSpc>
                <a:spcPct val="100000"/>
              </a:lnSpc>
              <a:buFont typeface="Arial"/>
              <a:buChar char="•"/>
              <a:tabLst>
                <a:tab pos="354965" algn="l"/>
                <a:tab pos="355600" algn="l"/>
              </a:tabLst>
            </a:pPr>
            <a:r>
              <a:rPr sz="2400" b="1" dirty="0">
                <a:latin typeface="Arial"/>
                <a:cs typeface="Arial"/>
              </a:rPr>
              <a:t>Be registered in </a:t>
            </a:r>
            <a:r>
              <a:rPr sz="2400" b="1" spc="-10" dirty="0">
                <a:latin typeface="Arial"/>
                <a:cs typeface="Arial"/>
              </a:rPr>
              <a:t>your </a:t>
            </a:r>
            <a:r>
              <a:rPr sz="2400" b="1" spc="-5" dirty="0">
                <a:latin typeface="Arial"/>
                <a:cs typeface="Arial"/>
              </a:rPr>
              <a:t>voting </a:t>
            </a:r>
            <a:r>
              <a:rPr sz="2400" b="1" dirty="0">
                <a:latin typeface="Arial"/>
                <a:cs typeface="Arial"/>
              </a:rPr>
              <a:t>area (in</a:t>
            </a:r>
            <a:r>
              <a:rPr sz="2400" b="1" spc="-100" dirty="0">
                <a:latin typeface="Arial"/>
                <a:cs typeface="Arial"/>
              </a:rPr>
              <a:t> </a:t>
            </a:r>
            <a:r>
              <a:rPr sz="2400" b="1" dirty="0">
                <a:latin typeface="Arial"/>
                <a:cs typeface="Arial"/>
              </a:rPr>
              <a:t>all  states but North</a:t>
            </a:r>
            <a:r>
              <a:rPr sz="2400" b="1" spc="-85" dirty="0">
                <a:latin typeface="Arial"/>
                <a:cs typeface="Arial"/>
              </a:rPr>
              <a:t> </a:t>
            </a:r>
            <a:r>
              <a:rPr sz="2400" b="1" dirty="0">
                <a:latin typeface="Arial"/>
                <a:cs typeface="Arial"/>
              </a:rPr>
              <a:t>Dakota)</a:t>
            </a:r>
            <a:endParaRPr sz="2400" dirty="0">
              <a:latin typeface="Arial"/>
              <a:cs typeface="Arial"/>
            </a:endParaRPr>
          </a:p>
        </p:txBody>
      </p:sp>
      <p:cxnSp>
        <p:nvCxnSpPr>
          <p:cNvPr id="8" name="Straight Connector 7">
            <a:extLst>
              <a:ext uri="{FF2B5EF4-FFF2-40B4-BE49-F238E27FC236}">
                <a16:creationId xmlns:a16="http://schemas.microsoft.com/office/drawing/2014/main" id="{146BFFC3-B9DA-46F4-8B06-CF34EC402A05}"/>
              </a:ext>
            </a:extLst>
          </p:cNvPr>
          <p:cNvCxnSpPr/>
          <p:nvPr/>
        </p:nvCxnSpPr>
        <p:spPr>
          <a:xfrm>
            <a:off x="6248400" y="533400"/>
            <a:ext cx="0" cy="5741923"/>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5965" y="193929"/>
            <a:ext cx="5149215"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Arial"/>
                <a:cs typeface="Arial"/>
              </a:rPr>
              <a:t>SUFFRAGE </a:t>
            </a:r>
            <a:r>
              <a:rPr sz="2800" b="1" spc="-5" dirty="0">
                <a:latin typeface="Arial"/>
                <a:cs typeface="Arial"/>
              </a:rPr>
              <a:t>= RIGHT TO</a:t>
            </a:r>
            <a:r>
              <a:rPr sz="2800" b="1" spc="30" dirty="0">
                <a:latin typeface="Arial"/>
                <a:cs typeface="Arial"/>
              </a:rPr>
              <a:t> </a:t>
            </a:r>
            <a:r>
              <a:rPr sz="2800" b="1" spc="-10" dirty="0">
                <a:latin typeface="Arial"/>
                <a:cs typeface="Arial"/>
              </a:rPr>
              <a:t>VOTE</a:t>
            </a:r>
            <a:endParaRPr sz="2800" dirty="0">
              <a:latin typeface="Arial"/>
              <a:cs typeface="Arial"/>
            </a:endParaRPr>
          </a:p>
        </p:txBody>
      </p:sp>
      <p:sp>
        <p:nvSpPr>
          <p:cNvPr id="3" name="object 3"/>
          <p:cNvSpPr txBox="1"/>
          <p:nvPr/>
        </p:nvSpPr>
        <p:spPr>
          <a:xfrm>
            <a:off x="435965" y="990600"/>
            <a:ext cx="11125200" cy="4001737"/>
          </a:xfrm>
          <a:prstGeom prst="rect">
            <a:avLst/>
          </a:prstGeom>
        </p:spPr>
        <p:txBody>
          <a:bodyPr vert="horz" wrap="square" lIns="0" tIns="76835" rIns="0" bIns="0" rtlCol="0">
            <a:spAutoFit/>
          </a:bodyPr>
          <a:lstStyle/>
          <a:p>
            <a:pPr marL="25400">
              <a:lnSpc>
                <a:spcPct val="100000"/>
              </a:lnSpc>
              <a:spcBef>
                <a:spcPts val="605"/>
              </a:spcBef>
            </a:pPr>
            <a:r>
              <a:rPr sz="2400" b="1" dirty="0">
                <a:latin typeface="Arial"/>
                <a:cs typeface="Arial"/>
              </a:rPr>
              <a:t>VOTING</a:t>
            </a:r>
            <a:endParaRPr lang="en-US" sz="2400" b="1" dirty="0">
              <a:latin typeface="Arial"/>
              <a:cs typeface="Arial"/>
            </a:endParaRPr>
          </a:p>
          <a:p>
            <a:pPr marL="25400">
              <a:lnSpc>
                <a:spcPct val="100000"/>
              </a:lnSpc>
              <a:spcBef>
                <a:spcPts val="605"/>
              </a:spcBef>
            </a:pPr>
            <a:r>
              <a:rPr lang="en-US" sz="2400" b="1" dirty="0"/>
              <a:t>1957 Civil Rights Act</a:t>
            </a:r>
            <a:r>
              <a:rPr lang="en-US" sz="2400" dirty="0"/>
              <a:t>: First such bill since Reconstruction, addressed </a:t>
            </a:r>
            <a:r>
              <a:rPr lang="en-US" sz="2400" b="1" dirty="0"/>
              <a:t>discrimination in voter registration </a:t>
            </a:r>
            <a:r>
              <a:rPr lang="en-US" sz="2400" dirty="0"/>
              <a:t>and established the U.S. Office of Civil Rights, an enforcement agency in the Justice Department. </a:t>
            </a:r>
          </a:p>
          <a:p>
            <a:pPr marL="25400">
              <a:lnSpc>
                <a:spcPct val="100000"/>
              </a:lnSpc>
              <a:spcBef>
                <a:spcPts val="605"/>
              </a:spcBef>
            </a:pPr>
            <a:endParaRPr lang="en-US" sz="2400" dirty="0"/>
          </a:p>
          <a:p>
            <a:pPr marL="25400">
              <a:lnSpc>
                <a:spcPct val="100000"/>
              </a:lnSpc>
              <a:spcBef>
                <a:spcPts val="605"/>
              </a:spcBef>
            </a:pPr>
            <a:r>
              <a:rPr lang="en-US" sz="2400" dirty="0"/>
              <a:t>• </a:t>
            </a:r>
            <a:r>
              <a:rPr lang="en-US" sz="2400" b="1" dirty="0"/>
              <a:t>1965 Voting Rights Act</a:t>
            </a:r>
            <a:r>
              <a:rPr lang="en-US" sz="2400" dirty="0"/>
              <a:t>: The most effective bill to bring the black populace into the political process. This act </a:t>
            </a:r>
            <a:r>
              <a:rPr lang="en-US" sz="2400" b="1" dirty="0"/>
              <a:t>outlawed literacy tests </a:t>
            </a:r>
            <a:r>
              <a:rPr lang="en-US" sz="2400" dirty="0"/>
              <a:t>and put states with </a:t>
            </a:r>
            <a:r>
              <a:rPr lang="en-US" sz="2400" b="1" dirty="0"/>
              <a:t>low voter turnout </a:t>
            </a:r>
            <a:r>
              <a:rPr lang="en-US" sz="2400" dirty="0"/>
              <a:t>under the watchful eye of the Justice Department. The law gave the department jurisdiction over states that had any type of voting test and less than 50 percent turnout in the 1964 election.</a:t>
            </a:r>
            <a:endParaRPr sz="2400" dirty="0">
              <a:latin typeface="Arial"/>
              <a:cs typeface="Arial"/>
            </a:endParaRPr>
          </a:p>
        </p:txBody>
      </p:sp>
    </p:spTree>
    <p:extLst>
      <p:ext uri="{BB962C8B-B14F-4D97-AF65-F5344CB8AC3E}">
        <p14:creationId xmlns:p14="http://schemas.microsoft.com/office/powerpoint/2010/main" val="10172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B8ACC4-6E3F-42BF-B087-A55A849A86EE}"/>
              </a:ext>
            </a:extLst>
          </p:cNvPr>
          <p:cNvSpPr txBox="1">
            <a:spLocks/>
          </p:cNvSpPr>
          <p:nvPr/>
        </p:nvSpPr>
        <p:spPr>
          <a:xfrm>
            <a:off x="76200" y="762000"/>
            <a:ext cx="9448799" cy="5416868"/>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200" kern="0" dirty="0"/>
              <a:t>1783-1827 Only white land/ property owners could vote</a:t>
            </a:r>
          </a:p>
          <a:p>
            <a:endParaRPr lang="en-US" sz="2200" kern="0" dirty="0"/>
          </a:p>
          <a:p>
            <a:r>
              <a:rPr lang="en-US" sz="2200" b="1" kern="0" dirty="0">
                <a:solidFill>
                  <a:srgbClr val="202124"/>
                </a:solidFill>
                <a:latin typeface="Roboto" panose="02000000000000000000" pitchFamily="2" charset="0"/>
              </a:rPr>
              <a:t>The Era of the Common Man- Pres. Andrew Jackson</a:t>
            </a:r>
          </a:p>
          <a:p>
            <a:pPr marL="285750" indent="-285750">
              <a:buFont typeface="Arial" panose="020B0604020202020204" pitchFamily="34" charset="0"/>
              <a:buChar char="•"/>
            </a:pPr>
            <a:r>
              <a:rPr lang="en-US" sz="2200" kern="0" dirty="0">
                <a:solidFill>
                  <a:srgbClr val="202124"/>
                </a:solidFill>
                <a:latin typeface="Roboto" panose="02000000000000000000" pitchFamily="2" charset="0"/>
              </a:rPr>
              <a:t>The 1828 presidential election was the first in which non-property-holding white males could vote in most states. </a:t>
            </a:r>
            <a:r>
              <a:rPr lang="en-US" sz="2200" b="1" kern="0" dirty="0">
                <a:solidFill>
                  <a:srgbClr val="202124"/>
                </a:solidFill>
                <a:latin typeface="Roboto" panose="02000000000000000000" pitchFamily="2" charset="0"/>
              </a:rPr>
              <a:t>By the end of the 1820s</a:t>
            </a:r>
            <a:r>
              <a:rPr lang="en-US" sz="2200" kern="0" dirty="0">
                <a:solidFill>
                  <a:srgbClr val="202124"/>
                </a:solidFill>
                <a:latin typeface="Roboto" panose="02000000000000000000" pitchFamily="2" charset="0"/>
              </a:rPr>
              <a:t>, attitudes and state laws had shifted in favor of universal white male suffrage.</a:t>
            </a:r>
          </a:p>
          <a:p>
            <a:pPr marL="285750" indent="-285750">
              <a:buFont typeface="Arial" panose="020B0604020202020204" pitchFamily="34" charset="0"/>
              <a:buChar char="•"/>
            </a:pPr>
            <a:endParaRPr lang="en-US" sz="2200" kern="0" dirty="0">
              <a:solidFill>
                <a:srgbClr val="202124"/>
              </a:solidFill>
              <a:latin typeface="Roboto" panose="02000000000000000000" pitchFamily="2" charset="0"/>
            </a:endParaRPr>
          </a:p>
          <a:p>
            <a:r>
              <a:rPr lang="en-US" sz="2200" kern="0" dirty="0">
                <a:solidFill>
                  <a:srgbClr val="202124"/>
                </a:solidFill>
                <a:latin typeface="Roboto" panose="02000000000000000000" pitchFamily="2" charset="0"/>
              </a:rPr>
              <a:t>1865- </a:t>
            </a:r>
            <a:r>
              <a:rPr lang="en-US" sz="2200" b="1" kern="0" dirty="0">
                <a:solidFill>
                  <a:srgbClr val="202124"/>
                </a:solidFill>
                <a:latin typeface="Roboto" panose="02000000000000000000" pitchFamily="2" charset="0"/>
              </a:rPr>
              <a:t>15</a:t>
            </a:r>
            <a:r>
              <a:rPr lang="en-US" sz="2200" b="1" kern="0" baseline="30000" dirty="0">
                <a:solidFill>
                  <a:srgbClr val="202124"/>
                </a:solidFill>
                <a:latin typeface="Roboto" panose="02000000000000000000" pitchFamily="2" charset="0"/>
              </a:rPr>
              <a:t>th</a:t>
            </a:r>
            <a:r>
              <a:rPr lang="en-US" sz="2200" b="1" kern="0" dirty="0">
                <a:solidFill>
                  <a:srgbClr val="202124"/>
                </a:solidFill>
                <a:latin typeface="Roboto" panose="02000000000000000000" pitchFamily="2" charset="0"/>
              </a:rPr>
              <a:t> amendment </a:t>
            </a:r>
            <a:r>
              <a:rPr lang="en-US" sz="2200" kern="0" dirty="0">
                <a:solidFill>
                  <a:srgbClr val="202124"/>
                </a:solidFill>
                <a:latin typeface="Roboto" panose="02000000000000000000" pitchFamily="2" charset="0"/>
              </a:rPr>
              <a:t>granted black men the right to vote</a:t>
            </a:r>
          </a:p>
          <a:p>
            <a:r>
              <a:rPr lang="en-US" sz="2200" kern="0" dirty="0">
                <a:solidFill>
                  <a:srgbClr val="202124"/>
                </a:solidFill>
                <a:latin typeface="Roboto" panose="02000000000000000000" pitchFamily="2" charset="0"/>
              </a:rPr>
              <a:t>1913- </a:t>
            </a:r>
            <a:r>
              <a:rPr lang="en-US" sz="2200" b="1" kern="0" dirty="0">
                <a:solidFill>
                  <a:srgbClr val="202124"/>
                </a:solidFill>
                <a:latin typeface="Roboto" panose="02000000000000000000" pitchFamily="2" charset="0"/>
              </a:rPr>
              <a:t>17</a:t>
            </a:r>
            <a:r>
              <a:rPr lang="en-US" sz="2200" b="1" kern="0" baseline="30000" dirty="0">
                <a:solidFill>
                  <a:srgbClr val="202124"/>
                </a:solidFill>
                <a:latin typeface="Roboto" panose="02000000000000000000" pitchFamily="2" charset="0"/>
              </a:rPr>
              <a:t>th</a:t>
            </a:r>
            <a:r>
              <a:rPr lang="en-US" sz="2200" b="1" kern="0" dirty="0">
                <a:solidFill>
                  <a:srgbClr val="202124"/>
                </a:solidFill>
                <a:latin typeface="Roboto" panose="02000000000000000000" pitchFamily="2" charset="0"/>
              </a:rPr>
              <a:t> amendment </a:t>
            </a:r>
            <a:r>
              <a:rPr lang="en-US" sz="2200" b="1" i="1" kern="0" dirty="0">
                <a:solidFill>
                  <a:srgbClr val="FF0000"/>
                </a:solidFill>
                <a:latin typeface="Roboto" panose="02000000000000000000" pitchFamily="2" charset="0"/>
              </a:rPr>
              <a:t>popular</a:t>
            </a:r>
            <a:r>
              <a:rPr lang="en-US" sz="2200" kern="0" dirty="0">
                <a:solidFill>
                  <a:srgbClr val="202124"/>
                </a:solidFill>
                <a:latin typeface="Roboto" panose="02000000000000000000" pitchFamily="2" charset="0"/>
              </a:rPr>
              <a:t> election of senators</a:t>
            </a:r>
          </a:p>
          <a:p>
            <a:r>
              <a:rPr lang="en-US" sz="2200" kern="0" dirty="0">
                <a:solidFill>
                  <a:srgbClr val="202124"/>
                </a:solidFill>
                <a:latin typeface="Roboto" panose="02000000000000000000" pitchFamily="2" charset="0"/>
              </a:rPr>
              <a:t>1919- </a:t>
            </a:r>
            <a:r>
              <a:rPr lang="en-US" sz="2200" b="1" kern="0" dirty="0">
                <a:solidFill>
                  <a:srgbClr val="202124"/>
                </a:solidFill>
                <a:latin typeface="Roboto" panose="02000000000000000000" pitchFamily="2" charset="0"/>
              </a:rPr>
              <a:t>19</a:t>
            </a:r>
            <a:r>
              <a:rPr lang="en-US" sz="2200" b="1" kern="0" baseline="30000" dirty="0">
                <a:solidFill>
                  <a:srgbClr val="202124"/>
                </a:solidFill>
                <a:latin typeface="Roboto" panose="02000000000000000000" pitchFamily="2" charset="0"/>
              </a:rPr>
              <a:t>th</a:t>
            </a:r>
            <a:r>
              <a:rPr lang="en-US" sz="2200" b="1" kern="0" dirty="0">
                <a:solidFill>
                  <a:srgbClr val="202124"/>
                </a:solidFill>
                <a:latin typeface="Roboto" panose="02000000000000000000" pitchFamily="2" charset="0"/>
              </a:rPr>
              <a:t> amendment </a:t>
            </a:r>
            <a:r>
              <a:rPr lang="en-US" sz="2200" kern="0" dirty="0">
                <a:solidFill>
                  <a:srgbClr val="202124"/>
                </a:solidFill>
                <a:latin typeface="Roboto" panose="02000000000000000000" pitchFamily="2" charset="0"/>
              </a:rPr>
              <a:t>proposed and past in 1920 granting women the right to vote.</a:t>
            </a:r>
          </a:p>
          <a:p>
            <a:r>
              <a:rPr lang="en-US" sz="2200" kern="0" dirty="0">
                <a:solidFill>
                  <a:srgbClr val="202124"/>
                </a:solidFill>
                <a:latin typeface="Roboto" panose="02000000000000000000" pitchFamily="2" charset="0"/>
              </a:rPr>
              <a:t>1962- </a:t>
            </a:r>
            <a:r>
              <a:rPr lang="en-US" sz="2200" b="1" kern="0" dirty="0">
                <a:solidFill>
                  <a:srgbClr val="202124"/>
                </a:solidFill>
                <a:latin typeface="Roboto" panose="02000000000000000000" pitchFamily="2" charset="0"/>
              </a:rPr>
              <a:t>24</a:t>
            </a:r>
            <a:r>
              <a:rPr lang="en-US" sz="2200" b="1" kern="0" baseline="30000" dirty="0">
                <a:solidFill>
                  <a:srgbClr val="202124"/>
                </a:solidFill>
                <a:latin typeface="Roboto" panose="02000000000000000000" pitchFamily="2" charset="0"/>
              </a:rPr>
              <a:t>th</a:t>
            </a:r>
            <a:r>
              <a:rPr lang="en-US" sz="2200" b="1" kern="0" dirty="0">
                <a:solidFill>
                  <a:srgbClr val="202124"/>
                </a:solidFill>
                <a:latin typeface="Roboto" panose="02000000000000000000" pitchFamily="2" charset="0"/>
              </a:rPr>
              <a:t> amendment </a:t>
            </a:r>
            <a:r>
              <a:rPr lang="en-US" sz="2200" kern="0" dirty="0">
                <a:solidFill>
                  <a:srgbClr val="202124"/>
                </a:solidFill>
                <a:latin typeface="Roboto" panose="02000000000000000000" pitchFamily="2" charset="0"/>
              </a:rPr>
              <a:t>outlawed poll taxes</a:t>
            </a:r>
          </a:p>
          <a:p>
            <a:endParaRPr lang="en-US" sz="2200" kern="0" dirty="0">
              <a:solidFill>
                <a:srgbClr val="202124"/>
              </a:solidFill>
              <a:latin typeface="Roboto" panose="02000000000000000000" pitchFamily="2" charset="0"/>
            </a:endParaRPr>
          </a:p>
          <a:p>
            <a:r>
              <a:rPr lang="en-US" sz="2200" b="1" kern="0" spc="-5" dirty="0">
                <a:latin typeface="Arial"/>
                <a:cs typeface="Arial"/>
              </a:rPr>
              <a:t>Voting Rights </a:t>
            </a:r>
            <a:r>
              <a:rPr lang="en-US" sz="2200" b="1" kern="0" spc="-20" dirty="0">
                <a:latin typeface="Arial"/>
                <a:cs typeface="Arial"/>
              </a:rPr>
              <a:t>Act </a:t>
            </a:r>
            <a:r>
              <a:rPr lang="en-US" sz="2200" b="1" kern="0" spc="-5" dirty="0">
                <a:latin typeface="Arial"/>
                <a:cs typeface="Arial"/>
              </a:rPr>
              <a:t>of</a:t>
            </a:r>
            <a:r>
              <a:rPr lang="en-US" sz="2200" b="1" kern="0" spc="190" dirty="0">
                <a:latin typeface="Arial"/>
                <a:cs typeface="Arial"/>
              </a:rPr>
              <a:t> </a:t>
            </a:r>
            <a:r>
              <a:rPr lang="en-US" sz="2200" b="1" kern="0" spc="-5" dirty="0">
                <a:latin typeface="Arial"/>
                <a:cs typeface="Arial"/>
              </a:rPr>
              <a:t>1965-</a:t>
            </a:r>
            <a:r>
              <a:rPr lang="en-US" sz="2200" kern="0" spc="-5" dirty="0">
                <a:latin typeface="Arial"/>
                <a:cs typeface="Arial"/>
              </a:rPr>
              <a:t>eliminated the</a:t>
            </a:r>
            <a:r>
              <a:rPr lang="en-US" sz="2200" b="1" kern="0" spc="-5" dirty="0">
                <a:latin typeface="Arial"/>
                <a:cs typeface="Arial"/>
              </a:rPr>
              <a:t> literacy test</a:t>
            </a:r>
            <a:endParaRPr lang="en-US" sz="2200" kern="0" dirty="0">
              <a:latin typeface="Arial"/>
              <a:cs typeface="Arial"/>
            </a:endParaRPr>
          </a:p>
          <a:p>
            <a:endParaRPr lang="en-US" sz="2200" kern="0" dirty="0">
              <a:solidFill>
                <a:srgbClr val="202124"/>
              </a:solidFill>
              <a:latin typeface="Roboto" panose="02000000000000000000" pitchFamily="2" charset="0"/>
            </a:endParaRPr>
          </a:p>
          <a:p>
            <a:r>
              <a:rPr lang="en-US" sz="2200" kern="0" dirty="0">
                <a:solidFill>
                  <a:srgbClr val="202124"/>
                </a:solidFill>
                <a:latin typeface="Roboto" panose="02000000000000000000" pitchFamily="2" charset="0"/>
              </a:rPr>
              <a:t>1971-</a:t>
            </a:r>
            <a:r>
              <a:rPr lang="en-US" sz="2200" b="1" kern="0" dirty="0">
                <a:solidFill>
                  <a:srgbClr val="202124"/>
                </a:solidFill>
                <a:latin typeface="Roboto" panose="02000000000000000000" pitchFamily="2" charset="0"/>
              </a:rPr>
              <a:t>26</a:t>
            </a:r>
            <a:r>
              <a:rPr lang="en-US" sz="2200" b="1" kern="0" baseline="30000" dirty="0">
                <a:solidFill>
                  <a:srgbClr val="202124"/>
                </a:solidFill>
                <a:latin typeface="Roboto" panose="02000000000000000000" pitchFamily="2" charset="0"/>
              </a:rPr>
              <a:t>th</a:t>
            </a:r>
            <a:r>
              <a:rPr lang="en-US" sz="2200" b="1" kern="0" dirty="0">
                <a:solidFill>
                  <a:srgbClr val="202124"/>
                </a:solidFill>
                <a:latin typeface="Roboto" panose="02000000000000000000" pitchFamily="2" charset="0"/>
              </a:rPr>
              <a:t> amendment</a:t>
            </a:r>
            <a:r>
              <a:rPr lang="en-US" sz="2200" kern="0" dirty="0">
                <a:solidFill>
                  <a:srgbClr val="202124"/>
                </a:solidFill>
                <a:latin typeface="Roboto" panose="02000000000000000000" pitchFamily="2" charset="0"/>
              </a:rPr>
              <a:t> minimum voting age dropped to 18 years old</a:t>
            </a:r>
          </a:p>
        </p:txBody>
      </p:sp>
      <p:sp>
        <p:nvSpPr>
          <p:cNvPr id="5" name="Content Placeholder 2">
            <a:extLst>
              <a:ext uri="{FF2B5EF4-FFF2-40B4-BE49-F238E27FC236}">
                <a16:creationId xmlns:a16="http://schemas.microsoft.com/office/drawing/2014/main" id="{F6F8C93F-A252-451F-BCD8-9C71AE47F295}"/>
              </a:ext>
            </a:extLst>
          </p:cNvPr>
          <p:cNvSpPr>
            <a:spLocks noGrp="1"/>
          </p:cNvSpPr>
          <p:nvPr>
            <p:ph sz="half" idx="2"/>
          </p:nvPr>
        </p:nvSpPr>
        <p:spPr>
          <a:xfrm>
            <a:off x="990600" y="76200"/>
            <a:ext cx="10058400" cy="553998"/>
          </a:xfrm>
        </p:spPr>
        <p:txBody>
          <a:bodyPr/>
          <a:lstStyle/>
          <a:p>
            <a:pPr algn="ctr"/>
            <a:r>
              <a:rPr lang="en-US" sz="3600" b="1" dirty="0"/>
              <a:t>Expansion of the Right to Vote</a:t>
            </a:r>
          </a:p>
        </p:txBody>
      </p:sp>
      <p:pic>
        <p:nvPicPr>
          <p:cNvPr id="8" name="Picture 7">
            <a:extLst>
              <a:ext uri="{FF2B5EF4-FFF2-40B4-BE49-F238E27FC236}">
                <a16:creationId xmlns:a16="http://schemas.microsoft.com/office/drawing/2014/main" id="{23559598-3564-41FF-946E-51AC30050D39}"/>
              </a:ext>
            </a:extLst>
          </p:cNvPr>
          <p:cNvPicPr>
            <a:picLocks noChangeAspect="1"/>
          </p:cNvPicPr>
          <p:nvPr/>
        </p:nvPicPr>
        <p:blipFill>
          <a:blip r:embed="rId2"/>
          <a:stretch>
            <a:fillRect/>
          </a:stretch>
        </p:blipFill>
        <p:spPr>
          <a:xfrm>
            <a:off x="9562904" y="630198"/>
            <a:ext cx="2580859" cy="2527250"/>
          </a:xfrm>
          <a:prstGeom prst="rect">
            <a:avLst/>
          </a:prstGeom>
        </p:spPr>
      </p:pic>
      <p:sp>
        <p:nvSpPr>
          <p:cNvPr id="9" name="TextBox 8">
            <a:extLst>
              <a:ext uri="{FF2B5EF4-FFF2-40B4-BE49-F238E27FC236}">
                <a16:creationId xmlns:a16="http://schemas.microsoft.com/office/drawing/2014/main" id="{3A1B4314-B80E-4C19-A722-192D3321EFD7}"/>
              </a:ext>
            </a:extLst>
          </p:cNvPr>
          <p:cNvSpPr txBox="1"/>
          <p:nvPr/>
        </p:nvSpPr>
        <p:spPr>
          <a:xfrm>
            <a:off x="9067800" y="6327220"/>
            <a:ext cx="2888098" cy="400110"/>
          </a:xfrm>
          <a:prstGeom prst="rect">
            <a:avLst/>
          </a:prstGeom>
          <a:noFill/>
        </p:spPr>
        <p:txBody>
          <a:bodyPr wrap="none" rtlCol="0">
            <a:spAutoFit/>
          </a:bodyPr>
          <a:lstStyle/>
          <a:p>
            <a:r>
              <a:rPr lang="en-US" sz="2000" b="1" i="1" dirty="0"/>
              <a:t>Read AMSCO pg. 496-500</a:t>
            </a:r>
          </a:p>
        </p:txBody>
      </p:sp>
    </p:spTree>
    <p:extLst>
      <p:ext uri="{BB962C8B-B14F-4D97-AF65-F5344CB8AC3E}">
        <p14:creationId xmlns:p14="http://schemas.microsoft.com/office/powerpoint/2010/main" val="155113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FD8192-9840-4237-90BD-90F2673DA9B3}"/>
              </a:ext>
            </a:extLst>
          </p:cNvPr>
          <p:cNvSpPr>
            <a:spLocks noGrp="1"/>
          </p:cNvSpPr>
          <p:nvPr>
            <p:ph sz="half" idx="2"/>
          </p:nvPr>
        </p:nvSpPr>
        <p:spPr>
          <a:xfrm>
            <a:off x="76200" y="152400"/>
            <a:ext cx="5715000" cy="3693319"/>
          </a:xfrm>
        </p:spPr>
        <p:txBody>
          <a:bodyPr/>
          <a:lstStyle/>
          <a:p>
            <a:r>
              <a:rPr lang="en-US" sz="2400" b="1" dirty="0"/>
              <a:t>Progress Through Law The framers had also endorsed the elite model  of democracy (see Topic 1.2) by calling for the election of senators by state  legislatures. However, with the ratification of the 17</a:t>
            </a:r>
            <a:r>
              <a:rPr lang="en-US" sz="2400" b="1" baseline="30000" dirty="0"/>
              <a:t>th</a:t>
            </a:r>
            <a:r>
              <a:rPr lang="en-US" sz="2400" b="1" dirty="0"/>
              <a:t> amendment 1913, </a:t>
            </a:r>
            <a:r>
              <a:rPr lang="en-US" sz="2400" b="1" i="1" dirty="0">
                <a:solidFill>
                  <a:srgbClr val="FF0000"/>
                </a:solidFill>
              </a:rPr>
              <a:t>popular </a:t>
            </a:r>
            <a:r>
              <a:rPr lang="en-US" sz="2400" b="1" dirty="0"/>
              <a:t>elections for senators became the law of the land. With this  change, the two federal senators from each state began to pay more attention to  how citizen-voters in their state regarded them. </a:t>
            </a:r>
            <a:r>
              <a:rPr lang="en-US" b="1" i="1" dirty="0"/>
              <a:t>AMSCO pg. 496</a:t>
            </a:r>
            <a:endParaRPr lang="en-US" sz="2400" b="1" dirty="0"/>
          </a:p>
        </p:txBody>
      </p:sp>
      <p:pic>
        <p:nvPicPr>
          <p:cNvPr id="6" name="Picture 5">
            <a:extLst>
              <a:ext uri="{FF2B5EF4-FFF2-40B4-BE49-F238E27FC236}">
                <a16:creationId xmlns:a16="http://schemas.microsoft.com/office/drawing/2014/main" id="{20871FE9-DE1F-4859-AB23-0EFD0FA5F569}"/>
              </a:ext>
            </a:extLst>
          </p:cNvPr>
          <p:cNvPicPr>
            <a:picLocks noChangeAspect="1"/>
          </p:cNvPicPr>
          <p:nvPr/>
        </p:nvPicPr>
        <p:blipFill>
          <a:blip r:embed="rId2"/>
          <a:stretch>
            <a:fillRect/>
          </a:stretch>
        </p:blipFill>
        <p:spPr>
          <a:xfrm>
            <a:off x="5846421" y="0"/>
            <a:ext cx="6322719" cy="6858000"/>
          </a:xfrm>
          <a:prstGeom prst="rect">
            <a:avLst/>
          </a:prstGeom>
        </p:spPr>
      </p:pic>
      <p:sp>
        <p:nvSpPr>
          <p:cNvPr id="9" name="TextBox 8">
            <a:extLst>
              <a:ext uri="{FF2B5EF4-FFF2-40B4-BE49-F238E27FC236}">
                <a16:creationId xmlns:a16="http://schemas.microsoft.com/office/drawing/2014/main" id="{D734F1A1-4462-4EB6-8FC3-763C982ECB43}"/>
              </a:ext>
            </a:extLst>
          </p:cNvPr>
          <p:cNvSpPr txBox="1"/>
          <p:nvPr/>
        </p:nvSpPr>
        <p:spPr>
          <a:xfrm>
            <a:off x="0" y="6172200"/>
            <a:ext cx="5638799" cy="584775"/>
          </a:xfrm>
          <a:prstGeom prst="rect">
            <a:avLst/>
          </a:prstGeom>
          <a:noFill/>
        </p:spPr>
        <p:txBody>
          <a:bodyPr wrap="square">
            <a:spAutoFit/>
          </a:bodyPr>
          <a:lstStyle/>
          <a:p>
            <a:r>
              <a:rPr lang="en-US" sz="1600" b="1" i="1" dirty="0"/>
              <a:t>A cartoon from Puck magazine commented on Senate elections before the  Seventeenth Amendment.</a:t>
            </a:r>
          </a:p>
        </p:txBody>
      </p:sp>
      <p:sp>
        <p:nvSpPr>
          <p:cNvPr id="11" name="TextBox 10">
            <a:extLst>
              <a:ext uri="{FF2B5EF4-FFF2-40B4-BE49-F238E27FC236}">
                <a16:creationId xmlns:a16="http://schemas.microsoft.com/office/drawing/2014/main" id="{0742B7BD-10CF-4270-A3EE-9961EACFC004}"/>
              </a:ext>
            </a:extLst>
          </p:cNvPr>
          <p:cNvSpPr txBox="1"/>
          <p:nvPr/>
        </p:nvSpPr>
        <p:spPr>
          <a:xfrm>
            <a:off x="3276600" y="6443246"/>
            <a:ext cx="3048000" cy="338554"/>
          </a:xfrm>
          <a:prstGeom prst="rect">
            <a:avLst/>
          </a:prstGeom>
          <a:noFill/>
        </p:spPr>
        <p:txBody>
          <a:bodyPr wrap="square">
            <a:spAutoFit/>
          </a:bodyPr>
          <a:lstStyle/>
          <a:p>
            <a:r>
              <a:rPr lang="en-US" sz="1600" b="1" dirty="0"/>
              <a:t>Source: Getty Images</a:t>
            </a:r>
          </a:p>
        </p:txBody>
      </p:sp>
    </p:spTree>
    <p:extLst>
      <p:ext uri="{BB962C8B-B14F-4D97-AF65-F5344CB8AC3E}">
        <p14:creationId xmlns:p14="http://schemas.microsoft.com/office/powerpoint/2010/main" val="4212119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5766</TotalTime>
  <Words>3887</Words>
  <Application>Microsoft Office PowerPoint</Application>
  <PresentationFormat>Widescreen</PresentationFormat>
  <Paragraphs>410</Paragraphs>
  <Slides>47</Slides>
  <Notes>0</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Arial</vt:lpstr>
      <vt:lpstr>Arial MT</vt:lpstr>
      <vt:lpstr>Calibri</vt:lpstr>
      <vt:lpstr>Courier New</vt:lpstr>
      <vt:lpstr>DejaVu Sans</vt:lpstr>
      <vt:lpstr>Roboto</vt:lpstr>
      <vt:lpstr>Tahoma</vt:lpstr>
      <vt:lpstr>Times New Roman</vt:lpstr>
      <vt:lpstr>TimesNewRomanMTStd</vt:lpstr>
      <vt:lpstr>TimesNewRomanMTStd-Bold</vt:lpstr>
      <vt:lpstr>TimesNewRomanMTStd-BoldIt</vt:lpstr>
      <vt:lpstr>Wingdings</vt:lpstr>
      <vt:lpstr>ZapfDingbatsStd</vt:lpstr>
      <vt:lpstr>Office Theme</vt:lpstr>
      <vt:lpstr>6_Office Theme</vt:lpstr>
      <vt:lpstr>PowerPoint Presentation</vt:lpstr>
      <vt:lpstr>PowerPoint Presentation</vt:lpstr>
      <vt:lpstr>PowerPoint Presentation</vt:lpstr>
      <vt:lpstr>PowerPoint Presentation</vt:lpstr>
      <vt:lpstr>LINKAGE INSTITUTIONS</vt:lpstr>
      <vt:lpstr>CURRENT QUALIFICATIONS</vt:lpstr>
      <vt:lpstr>PowerPoint Presentation</vt:lpstr>
      <vt:lpstr>PowerPoint Presentation</vt:lpstr>
      <vt:lpstr>PowerPoint Presentation</vt:lpstr>
      <vt:lpstr>PowerPoint Presentation</vt:lpstr>
      <vt:lpstr>OTHER FORMS OF POLITICAL PARTICIPATION (INVOLVEMENT OTHER THAN VOTING)</vt:lpstr>
      <vt:lpstr>Political participation and awareness in the U.S.</vt:lpstr>
      <vt:lpstr>PowerPoint Presentation</vt:lpstr>
      <vt:lpstr>PowerPoint Presentation</vt:lpstr>
      <vt:lpstr>PowerPoint Presentation</vt:lpstr>
      <vt:lpstr>VOTER TURNOUT</vt:lpstr>
      <vt:lpstr>VOTER TURNOUT IN U.S. AS COMPARED TO FOREIGN  NATIONS</vt:lpstr>
      <vt:lpstr>REASONS FOR LOW VOTER TURNOUT</vt:lpstr>
      <vt:lpstr>REASONS FOR LOW VOTER TURNOUT</vt:lpstr>
      <vt:lpstr>REASONS FOR LOW VOTER TURNOUT</vt:lpstr>
      <vt:lpstr>REASONS FOR LOW VOTER TURNOUT</vt:lpstr>
      <vt:lpstr>REASONS FOR LOW VOTER TURNOUT</vt:lpstr>
      <vt:lpstr>REASONS FOR LOW VOTER TURNOUT</vt:lpstr>
      <vt:lpstr>REASONS FOR LOW VOTER TURNOUT</vt:lpstr>
      <vt:lpstr>REASONS FOR LOW VOTER TURNOUT</vt:lpstr>
      <vt:lpstr>PowerPoint Presentation</vt:lpstr>
      <vt:lpstr>REASONS FOR LOW VOTER TURNOUT</vt:lpstr>
      <vt:lpstr>REASONS FOR LOW VOTER TURNOUT</vt:lpstr>
      <vt:lpstr>REASONS FOR LOW VOTER TURNOUT</vt:lpstr>
      <vt:lpstr>WHY PEOPLE DON’T VOTE EVEN IF REGISTERED</vt:lpstr>
      <vt:lpstr>ESSENTIAL QUESTION CFU</vt:lpstr>
      <vt:lpstr>TURNOUT</vt:lpstr>
      <vt:lpstr>WHO VOTES?</vt:lpstr>
      <vt:lpstr>Voter turnout in presidential and midterm elections, 1912–2018 Identify Trends</vt:lpstr>
      <vt:lpstr>Turnout Increases with Age</vt:lpstr>
      <vt:lpstr>AWARENESS AND INTEREST</vt:lpstr>
      <vt:lpstr>ESSENTIAL QUESTION CFU</vt:lpstr>
      <vt:lpstr>VOTING ON THE BASIS OF POLITICAL PARTY AFFILIATION</vt:lpstr>
      <vt:lpstr>VOTING ON THE BASIS OF CANDIDATES</vt:lpstr>
      <vt:lpstr>VOTING ON THE BASIS OF ISSUES</vt:lpstr>
      <vt:lpstr>ESSENTIAL QUESTION CFU</vt:lpstr>
      <vt:lpstr>VOTING BASED ON GENDER</vt:lpstr>
      <vt:lpstr>THE GENDER GAP</vt:lpstr>
      <vt:lpstr>VOTING BASED ON RACE (Ethnicity)</vt:lpstr>
      <vt:lpstr>VOTING BASED ON OTHER FACTORS</vt:lpstr>
      <vt:lpstr>ESSENTIAL QUESTION CFU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tperez</dc:creator>
  <cp:lastModifiedBy>Rodriguez, Adrian</cp:lastModifiedBy>
  <cp:revision>113</cp:revision>
  <dcterms:created xsi:type="dcterms:W3CDTF">2020-04-09T03:24:09Z</dcterms:created>
  <dcterms:modified xsi:type="dcterms:W3CDTF">2023-07-10T19:32:03Z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2019-10-08T00:00:00Z</vt:filetime>
  </property>
  <property fmtid="{D5CDD505-2E9C-101B-9397-08002B2CF9AE}" pid="3" name="Creator">
    <vt:lpwstr>Microsoft® PowerPoint® 2013</vt:lpwstr>
  </property>
  <property fmtid="{D5CDD505-2E9C-101B-9397-08002B2CF9AE}" pid="4" name="LastSaved">
    <vt:filetime>2020-04-09T00:00:00Z</vt:filetime>
  </property>
</Properties>
</file>