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sldIdLst>
    <p:sldId id="256" r:id="rId3"/>
    <p:sldId id="427" r:id="rId4"/>
    <p:sldId id="258" r:id="rId5"/>
    <p:sldId id="295" r:id="rId6"/>
    <p:sldId id="259" r:id="rId7"/>
    <p:sldId id="260" r:id="rId8"/>
    <p:sldId id="261" r:id="rId9"/>
    <p:sldId id="262" r:id="rId10"/>
    <p:sldId id="294" r:id="rId11"/>
    <p:sldId id="263" r:id="rId12"/>
    <p:sldId id="431" r:id="rId13"/>
    <p:sldId id="264" r:id="rId14"/>
    <p:sldId id="432" r:id="rId15"/>
    <p:sldId id="443" r:id="rId16"/>
    <p:sldId id="433" r:id="rId17"/>
    <p:sldId id="434" r:id="rId18"/>
    <p:sldId id="435" r:id="rId19"/>
    <p:sldId id="436" r:id="rId20"/>
    <p:sldId id="437" r:id="rId21"/>
    <p:sldId id="438" r:id="rId22"/>
    <p:sldId id="439" r:id="rId23"/>
    <p:sldId id="265" r:id="rId24"/>
    <p:sldId id="440" r:id="rId25"/>
    <p:sldId id="441" r:id="rId26"/>
    <p:sldId id="266" r:id="rId27"/>
    <p:sldId id="428" r:id="rId28"/>
    <p:sldId id="429" r:id="rId29"/>
    <p:sldId id="445" r:id="rId30"/>
    <p:sldId id="267" r:id="rId31"/>
    <p:sldId id="268" r:id="rId32"/>
    <p:sldId id="269" r:id="rId33"/>
    <p:sldId id="270" r:id="rId34"/>
    <p:sldId id="271" r:id="rId35"/>
    <p:sldId id="272" r:id="rId36"/>
    <p:sldId id="288" r:id="rId37"/>
    <p:sldId id="430" r:id="rId38"/>
    <p:sldId id="447" r:id="rId39"/>
    <p:sldId id="446" r:id="rId40"/>
    <p:sldId id="273" r:id="rId41"/>
    <p:sldId id="274" r:id="rId42"/>
    <p:sldId id="275" r:id="rId43"/>
    <p:sldId id="296" r:id="rId44"/>
    <p:sldId id="290" r:id="rId45"/>
    <p:sldId id="297" r:id="rId46"/>
    <p:sldId id="298" r:id="rId47"/>
    <p:sldId id="300" r:id="rId48"/>
    <p:sldId id="301" r:id="rId49"/>
    <p:sldId id="299" r:id="rId50"/>
    <p:sldId id="289" r:id="rId51"/>
    <p:sldId id="277" r:id="rId52"/>
    <p:sldId id="279" r:id="rId53"/>
    <p:sldId id="444" r:id="rId54"/>
    <p:sldId id="280" r:id="rId55"/>
    <p:sldId id="291" r:id="rId56"/>
    <p:sldId id="281" r:id="rId57"/>
    <p:sldId id="292" r:id="rId58"/>
    <p:sldId id="282" r:id="rId59"/>
    <p:sldId id="283" r:id="rId60"/>
    <p:sldId id="293" r:id="rId61"/>
    <p:sldId id="284" r:id="rId62"/>
    <p:sldId id="442" r:id="rId63"/>
    <p:sldId id="285" r:id="rId64"/>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F4B"/>
    <a:srgbClr val="7F63A0"/>
    <a:srgbClr val="99B954"/>
    <a:srgbClr val="0B0146"/>
    <a:srgbClr val="E9D37B"/>
    <a:srgbClr val="DAB214"/>
    <a:srgbClr val="BEB210"/>
    <a:srgbClr val="B9DDE0"/>
    <a:srgbClr val="211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00" y="15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9DDE0"/>
          </a:solidFill>
        </p:spPr>
        <p:txBody>
          <a:bodyPr wrap="square" lIns="0" tIns="0" rIns="0" bIns="0" rtlCol="0"/>
          <a:lstStyle/>
          <a:p>
            <a:endParaRPr/>
          </a:p>
        </p:txBody>
      </p:sp>
      <p:sp>
        <p:nvSpPr>
          <p:cNvPr id="2" name="Holder 2"/>
          <p:cNvSpPr>
            <a:spLocks noGrp="1"/>
          </p:cNvSpPr>
          <p:nvPr>
            <p:ph type="ctrTitle"/>
          </p:nvPr>
        </p:nvSpPr>
        <p:spPr>
          <a:xfrm>
            <a:off x="271373" y="-3555"/>
            <a:ext cx="8601252" cy="823594"/>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8197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Tahoma"/>
                <a:cs typeface="Tahom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9DDE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EDEC00"/>
          </a:solidFill>
        </p:spPr>
        <p:txBody>
          <a:bodyPr wrap="square" lIns="0" tIns="0" rIns="0" bIns="0" rtlCol="0"/>
          <a:lstStyle/>
          <a:p>
            <a:endParaRPr/>
          </a:p>
        </p:txBody>
      </p:sp>
      <p:sp>
        <p:nvSpPr>
          <p:cNvPr id="17" name="bk object 17"/>
          <p:cNvSpPr/>
          <p:nvPr/>
        </p:nvSpPr>
        <p:spPr>
          <a:xfrm>
            <a:off x="0" y="0"/>
            <a:ext cx="6477000" cy="51434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7161"/>
            <a:ext cx="9144000" cy="480059"/>
          </a:xfrm>
          <a:custGeom>
            <a:avLst/>
            <a:gdLst/>
            <a:ahLst/>
            <a:cxnLst/>
            <a:rect l="l" t="t" r="r" b="b"/>
            <a:pathLst>
              <a:path w="9144000" h="480059">
                <a:moveTo>
                  <a:pt x="9144000" y="0"/>
                </a:moveTo>
                <a:lnTo>
                  <a:pt x="0" y="0"/>
                </a:lnTo>
                <a:lnTo>
                  <a:pt x="0" y="480060"/>
                </a:lnTo>
                <a:lnTo>
                  <a:pt x="9144000" y="480060"/>
                </a:lnTo>
                <a:lnTo>
                  <a:pt x="9144000" y="0"/>
                </a:lnTo>
                <a:close/>
              </a:path>
            </a:pathLst>
          </a:custGeom>
          <a:solidFill>
            <a:srgbClr val="FF0000"/>
          </a:solidFill>
        </p:spPr>
        <p:txBody>
          <a:bodyPr wrap="square" lIns="0" tIns="0" rIns="0" bIns="0" rtlCol="0"/>
          <a:lstStyle/>
          <a:p>
            <a:endParaRPr sz="1800"/>
          </a:p>
        </p:txBody>
      </p:sp>
      <p:sp>
        <p:nvSpPr>
          <p:cNvPr id="2" name="Holder 2"/>
          <p:cNvSpPr>
            <a:spLocks noGrp="1"/>
          </p:cNvSpPr>
          <p:nvPr>
            <p:ph type="ctrTitle"/>
          </p:nvPr>
        </p:nvSpPr>
        <p:spPr>
          <a:xfrm>
            <a:off x="1454405" y="86995"/>
            <a:ext cx="6235191" cy="574040"/>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371600" y="2880361"/>
            <a:ext cx="64008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9760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54405" y="86995"/>
            <a:ext cx="6235191" cy="553998"/>
          </a:xfrm>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55881" y="1492123"/>
            <a:ext cx="5427980" cy="215492"/>
          </a:xfrm>
        </p:spPr>
        <p:txBody>
          <a:bodyPr lIns="0" tIns="0" rIns="0" bIns="0"/>
          <a:lstStyle>
            <a:lvl1pPr>
              <a:defRPr sz="14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644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54405" y="86995"/>
            <a:ext cx="6235191" cy="553998"/>
          </a:xfrm>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457200" y="1183005"/>
            <a:ext cx="397764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523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54405" y="86995"/>
            <a:ext cx="6235191" cy="553998"/>
          </a:xfrm>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8131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30627" y="157098"/>
            <a:ext cx="4682744" cy="436880"/>
          </a:xfrm>
          <a:prstGeom prst="rect">
            <a:avLst/>
          </a:prstGeom>
        </p:spPr>
        <p:txBody>
          <a:bodyPr wrap="square" lIns="0" tIns="0" rIns="0" bIns="0">
            <a:spAutoFit/>
          </a:bodyPr>
          <a:lstStyle>
            <a:lvl1pPr>
              <a:defRPr sz="2700" b="1" i="0">
                <a:solidFill>
                  <a:schemeClr val="tx1"/>
                </a:solidFill>
                <a:latin typeface="Tahoma"/>
                <a:cs typeface="Tahoma"/>
              </a:defRPr>
            </a:lvl1pPr>
          </a:lstStyle>
          <a:p>
            <a:endParaRPr/>
          </a:p>
        </p:txBody>
      </p:sp>
      <p:sp>
        <p:nvSpPr>
          <p:cNvPr id="3" name="Holder 3"/>
          <p:cNvSpPr>
            <a:spLocks noGrp="1"/>
          </p:cNvSpPr>
          <p:nvPr>
            <p:ph type="body" idx="1"/>
          </p:nvPr>
        </p:nvSpPr>
        <p:spPr>
          <a:xfrm>
            <a:off x="307340" y="1345971"/>
            <a:ext cx="8194040" cy="3001010"/>
          </a:xfrm>
          <a:prstGeom prst="rect">
            <a:avLst/>
          </a:prstGeom>
        </p:spPr>
        <p:txBody>
          <a:bodyPr wrap="square" lIns="0" tIns="0" rIns="0" bIns="0">
            <a:spAutoFit/>
          </a:bodyPr>
          <a:lstStyle>
            <a:lvl1pPr>
              <a:defRPr sz="1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54405" y="86995"/>
            <a:ext cx="6235191" cy="553998"/>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55881" y="1492123"/>
            <a:ext cx="5427980" cy="215444"/>
          </a:xfrm>
          <a:prstGeom prst="rect">
            <a:avLst/>
          </a:prstGeom>
        </p:spPr>
        <p:txBody>
          <a:bodyPr wrap="square" lIns="0" tIns="0" rIns="0" bIns="0">
            <a:spAutoFit/>
          </a:bodyPr>
          <a:lstStyle>
            <a:lvl1pPr>
              <a:defRPr sz="14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3108960" y="4783456"/>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6"/>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a:xfrm>
            <a:off x="6583680" y="4783456"/>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400770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8">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2">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8">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2">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theatlantic.com/politics/archive/2014/05/moderates-who-are-they-and-what-do-they-want/370904/"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atlantic.com/politics/archive/2014/05/moderates-who-are-they-and-what-do-they-want/370904/"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khanacademy.org/humanities/us-government-and-civics/us-gov-american-political-ideologies-and-beliefs/us-gov-ideologies-of-political-parties/a/lesson-summary-ideologies-of-political-part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ideo" Target="https://www.youtube.com/embed/GTQnarzmTOc?feature=oembed"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62600" y="0"/>
            <a:ext cx="3581400" cy="3886200"/>
          </a:xfrm>
          <a:custGeom>
            <a:avLst/>
            <a:gdLst/>
            <a:ahLst/>
            <a:cxnLst/>
            <a:rect l="l" t="t" r="r" b="b"/>
            <a:pathLst>
              <a:path w="3581400" h="3886200">
                <a:moveTo>
                  <a:pt x="0" y="3886200"/>
                </a:moveTo>
                <a:lnTo>
                  <a:pt x="3581400" y="3886200"/>
                </a:lnTo>
                <a:lnTo>
                  <a:pt x="3581400" y="0"/>
                </a:lnTo>
                <a:lnTo>
                  <a:pt x="0" y="0"/>
                </a:lnTo>
                <a:lnTo>
                  <a:pt x="0" y="3886200"/>
                </a:lnTo>
                <a:close/>
              </a:path>
            </a:pathLst>
          </a:custGeom>
          <a:solidFill>
            <a:srgbClr val="000000"/>
          </a:solidFill>
        </p:spPr>
        <p:txBody>
          <a:bodyPr wrap="square" lIns="0" tIns="0" rIns="0" bIns="0" rtlCol="0"/>
          <a:lstStyle/>
          <a:p>
            <a:endParaRPr/>
          </a:p>
        </p:txBody>
      </p:sp>
      <p:sp>
        <p:nvSpPr>
          <p:cNvPr id="3" name="object 3"/>
          <p:cNvSpPr txBox="1"/>
          <p:nvPr/>
        </p:nvSpPr>
        <p:spPr>
          <a:xfrm>
            <a:off x="6210046" y="55352"/>
            <a:ext cx="14732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00"/>
                </a:solidFill>
                <a:latin typeface="Arial"/>
                <a:cs typeface="Arial"/>
              </a:rPr>
              <a:t>UNIT</a:t>
            </a:r>
            <a:r>
              <a:rPr sz="3600" b="1" spc="-70" dirty="0">
                <a:solidFill>
                  <a:srgbClr val="FFFF00"/>
                </a:solidFill>
                <a:latin typeface="Arial"/>
                <a:cs typeface="Arial"/>
              </a:rPr>
              <a:t> </a:t>
            </a:r>
            <a:r>
              <a:rPr sz="3600" b="1" spc="-5" dirty="0">
                <a:solidFill>
                  <a:srgbClr val="FFFF00"/>
                </a:solidFill>
                <a:latin typeface="Arial"/>
                <a:cs typeface="Arial"/>
              </a:rPr>
              <a:t>4</a:t>
            </a:r>
            <a:endParaRPr sz="3600" dirty="0">
              <a:latin typeface="Arial"/>
              <a:cs typeface="Arial"/>
            </a:endParaRPr>
          </a:p>
        </p:txBody>
      </p:sp>
      <p:sp>
        <p:nvSpPr>
          <p:cNvPr id="4" name="object 4"/>
          <p:cNvSpPr txBox="1">
            <a:spLocks noGrp="1"/>
          </p:cNvSpPr>
          <p:nvPr>
            <p:ph type="title"/>
          </p:nvPr>
        </p:nvSpPr>
        <p:spPr>
          <a:xfrm>
            <a:off x="5638800" y="813554"/>
            <a:ext cx="3429000" cy="1120820"/>
          </a:xfrm>
          <a:prstGeom prst="rect">
            <a:avLst/>
          </a:prstGeom>
        </p:spPr>
        <p:txBody>
          <a:bodyPr vert="horz" wrap="square" lIns="0" tIns="12700" rIns="0" bIns="0" rtlCol="0">
            <a:spAutoFit/>
          </a:bodyPr>
          <a:lstStyle/>
          <a:p>
            <a:pPr marL="12700" algn="ctr">
              <a:lnSpc>
                <a:spcPct val="100000"/>
              </a:lnSpc>
              <a:spcBef>
                <a:spcPts val="100"/>
              </a:spcBef>
            </a:pPr>
            <a:r>
              <a:rPr lang="en-US" sz="3600" dirty="0" err="1">
                <a:solidFill>
                  <a:srgbClr val="FFFF00"/>
                </a:solidFill>
                <a:latin typeface="Arial"/>
                <a:cs typeface="Arial"/>
              </a:rPr>
              <a:t>Chpt</a:t>
            </a:r>
            <a:r>
              <a:rPr lang="en-US" sz="3600" dirty="0">
                <a:solidFill>
                  <a:srgbClr val="FFFF00"/>
                </a:solidFill>
                <a:latin typeface="Arial"/>
                <a:cs typeface="Arial"/>
              </a:rPr>
              <a:t>. 14</a:t>
            </a:r>
            <a:br>
              <a:rPr lang="en-US" sz="3600" dirty="0">
                <a:solidFill>
                  <a:srgbClr val="FFFF00"/>
                </a:solidFill>
                <a:latin typeface="Arial"/>
                <a:cs typeface="Arial"/>
              </a:rPr>
            </a:br>
            <a:r>
              <a:rPr lang="en-US" sz="3600" dirty="0">
                <a:solidFill>
                  <a:srgbClr val="FFFF00"/>
                </a:solidFill>
                <a:latin typeface="Arial"/>
                <a:cs typeface="Arial"/>
              </a:rPr>
              <a:t>Topic 4.7-4.10</a:t>
            </a:r>
            <a:endParaRPr sz="3600" dirty="0">
              <a:solidFill>
                <a:srgbClr val="FFFF00"/>
              </a:solidFill>
              <a:latin typeface="Arial"/>
              <a:cs typeface="Arial"/>
            </a:endParaRPr>
          </a:p>
        </p:txBody>
      </p:sp>
      <p:sp>
        <p:nvSpPr>
          <p:cNvPr id="5" name="object 5"/>
          <p:cNvSpPr txBox="1"/>
          <p:nvPr/>
        </p:nvSpPr>
        <p:spPr>
          <a:xfrm>
            <a:off x="5805699" y="3018814"/>
            <a:ext cx="3260979" cy="321242"/>
          </a:xfrm>
          <a:prstGeom prst="rect">
            <a:avLst/>
          </a:prstGeom>
        </p:spPr>
        <p:txBody>
          <a:bodyPr vert="horz" wrap="square" lIns="0" tIns="13335" rIns="0" bIns="0" rtlCol="0">
            <a:spAutoFit/>
          </a:bodyPr>
          <a:lstStyle/>
          <a:p>
            <a:pPr algn="ctr">
              <a:lnSpc>
                <a:spcPct val="100000"/>
              </a:lnSpc>
              <a:spcBef>
                <a:spcPts val="5"/>
              </a:spcBef>
            </a:pPr>
            <a:r>
              <a:rPr lang="en-US" sz="2000" b="1" spc="-10" dirty="0">
                <a:solidFill>
                  <a:srgbClr val="FFFF00"/>
                </a:solidFill>
                <a:latin typeface="Arial"/>
                <a:cs typeface="Arial"/>
              </a:rPr>
              <a:t>AMSCO pg. 445-490</a:t>
            </a:r>
            <a:endParaRPr sz="2000" dirty="0">
              <a:latin typeface="Arial"/>
              <a:cs typeface="Arial"/>
            </a:endParaRPr>
          </a:p>
        </p:txBody>
      </p:sp>
      <p:sp>
        <p:nvSpPr>
          <p:cNvPr id="6" name="object 6"/>
          <p:cNvSpPr/>
          <p:nvPr/>
        </p:nvSpPr>
        <p:spPr>
          <a:xfrm>
            <a:off x="0" y="3886200"/>
            <a:ext cx="9144000" cy="1257300"/>
          </a:xfrm>
          <a:custGeom>
            <a:avLst/>
            <a:gdLst/>
            <a:ahLst/>
            <a:cxnLst/>
            <a:rect l="l" t="t" r="r" b="b"/>
            <a:pathLst>
              <a:path w="9144000" h="1257300">
                <a:moveTo>
                  <a:pt x="9144000" y="1257298"/>
                </a:moveTo>
                <a:lnTo>
                  <a:pt x="9144000" y="0"/>
                </a:lnTo>
                <a:lnTo>
                  <a:pt x="0" y="0"/>
                </a:lnTo>
                <a:lnTo>
                  <a:pt x="0" y="1257298"/>
                </a:lnTo>
                <a:lnTo>
                  <a:pt x="9144000" y="1257298"/>
                </a:lnTo>
                <a:close/>
              </a:path>
            </a:pathLst>
          </a:custGeom>
          <a:solidFill>
            <a:srgbClr val="000000"/>
          </a:solidFill>
        </p:spPr>
        <p:txBody>
          <a:bodyPr wrap="square" lIns="0" tIns="0" rIns="0" bIns="0" rtlCol="0"/>
          <a:lstStyle/>
          <a:p>
            <a:endParaRPr/>
          </a:p>
        </p:txBody>
      </p:sp>
      <p:sp>
        <p:nvSpPr>
          <p:cNvPr id="7" name="object 7"/>
          <p:cNvSpPr txBox="1"/>
          <p:nvPr/>
        </p:nvSpPr>
        <p:spPr>
          <a:xfrm>
            <a:off x="14514" y="4254636"/>
            <a:ext cx="9067800" cy="628377"/>
          </a:xfrm>
          <a:prstGeom prst="rect">
            <a:avLst/>
          </a:prstGeom>
        </p:spPr>
        <p:txBody>
          <a:bodyPr vert="horz" wrap="square" lIns="0" tIns="12700" rIns="0" bIns="0" rtlCol="0">
            <a:spAutoFit/>
          </a:bodyPr>
          <a:lstStyle/>
          <a:p>
            <a:pPr marL="12700" algn="ctr">
              <a:lnSpc>
                <a:spcPct val="100000"/>
              </a:lnSpc>
              <a:spcBef>
                <a:spcPts val="100"/>
              </a:spcBef>
            </a:pPr>
            <a:r>
              <a:rPr lang="en-US" sz="4000" b="1" spc="-5" dirty="0">
                <a:solidFill>
                  <a:srgbClr val="FFFF00"/>
                </a:solidFill>
                <a:latin typeface="Arial"/>
                <a:cs typeface="Arial"/>
              </a:rPr>
              <a:t>Political Ideologies and Public Policy</a:t>
            </a:r>
            <a:endParaRPr sz="4000" dirty="0">
              <a:latin typeface="Arial"/>
              <a:cs typeface="Arial"/>
            </a:endParaRPr>
          </a:p>
        </p:txBody>
      </p:sp>
      <p:sp>
        <p:nvSpPr>
          <p:cNvPr id="9" name="object 9"/>
          <p:cNvSpPr/>
          <p:nvPr/>
        </p:nvSpPr>
        <p:spPr>
          <a:xfrm>
            <a:off x="0" y="0"/>
            <a:ext cx="5562599" cy="3886200"/>
          </a:xfrm>
          <a:prstGeom prst="rect">
            <a:avLst/>
          </a:prstGeom>
          <a:blipFill>
            <a:blip r:embed="rId2" cstate="print"/>
            <a:stretch>
              <a:fillRect/>
            </a:stretch>
          </a:blipFill>
        </p:spPr>
        <p:txBody>
          <a:bodyPr wrap="square" lIns="0" tIns="0" rIns="0" bIns="0" rtlCol="0"/>
          <a:lstStyle/>
          <a:p>
            <a:endParaRPr/>
          </a:p>
        </p:txBody>
      </p:sp>
      <p:sp>
        <p:nvSpPr>
          <p:cNvPr id="11" name="TextBox 10">
            <a:extLst>
              <a:ext uri="{FF2B5EF4-FFF2-40B4-BE49-F238E27FC236}">
                <a16:creationId xmlns:a16="http://schemas.microsoft.com/office/drawing/2014/main" id="{A6FF0153-2091-4A55-835A-7E9B2DD11F2B}"/>
              </a:ext>
            </a:extLst>
          </p:cNvPr>
          <p:cNvSpPr txBox="1"/>
          <p:nvPr/>
        </p:nvSpPr>
        <p:spPr>
          <a:xfrm>
            <a:off x="5700501" y="3400715"/>
            <a:ext cx="3260979" cy="276999"/>
          </a:xfrm>
          <a:prstGeom prst="rect">
            <a:avLst/>
          </a:prstGeom>
          <a:noFill/>
        </p:spPr>
        <p:txBody>
          <a:bodyPr wrap="square">
            <a:spAutoFit/>
          </a:bodyPr>
          <a:lstStyle/>
          <a:p>
            <a:r>
              <a:rPr lang="en-US" sz="1200" dirty="0">
                <a:solidFill>
                  <a:schemeClr val="bg1"/>
                </a:solidFill>
              </a:rPr>
              <a:t>https://thejerryperezexperiment.weebly.com/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E9D37B"/>
          </a:solidFill>
        </p:spPr>
        <p:txBody>
          <a:bodyPr wrap="square" lIns="0" tIns="0" rIns="0" bIns="0" rtlCol="0"/>
          <a:lstStyle/>
          <a:p>
            <a:endParaRPr/>
          </a:p>
        </p:txBody>
      </p:sp>
      <p:sp>
        <p:nvSpPr>
          <p:cNvPr id="3" name="object 3"/>
          <p:cNvSpPr txBox="1">
            <a:spLocks noGrp="1"/>
          </p:cNvSpPr>
          <p:nvPr>
            <p:ph type="title"/>
          </p:nvPr>
        </p:nvSpPr>
        <p:spPr>
          <a:xfrm>
            <a:off x="2165985" y="15027"/>
            <a:ext cx="4812030" cy="352019"/>
          </a:xfrm>
          <a:prstGeom prst="rect">
            <a:avLst/>
          </a:prstGeom>
        </p:spPr>
        <p:txBody>
          <a:bodyPr vert="horz" wrap="square" lIns="0" tIns="13335" rIns="0" bIns="0" rtlCol="0">
            <a:spAutoFit/>
          </a:bodyPr>
          <a:lstStyle/>
          <a:p>
            <a:pPr marL="12700" algn="ctr">
              <a:lnSpc>
                <a:spcPct val="100000"/>
              </a:lnSpc>
              <a:spcBef>
                <a:spcPts val="105"/>
              </a:spcBef>
            </a:pPr>
            <a:r>
              <a:rPr sz="2200" dirty="0">
                <a:latin typeface="Arial"/>
                <a:cs typeface="Arial"/>
              </a:rPr>
              <a:t>LIBERTARIANISM</a:t>
            </a:r>
          </a:p>
        </p:txBody>
      </p:sp>
      <p:sp>
        <p:nvSpPr>
          <p:cNvPr id="4" name="object 4"/>
          <p:cNvSpPr txBox="1"/>
          <p:nvPr/>
        </p:nvSpPr>
        <p:spPr>
          <a:xfrm>
            <a:off x="203835" y="498359"/>
            <a:ext cx="6019800" cy="4630114"/>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b="1" dirty="0">
                <a:latin typeface="+mj-lt"/>
                <a:cs typeface="Arial"/>
              </a:rPr>
              <a:t>An ideology that cherishes </a:t>
            </a:r>
            <a:r>
              <a:rPr sz="2000" b="1" spc="-5" dirty="0">
                <a:latin typeface="+mj-lt"/>
                <a:cs typeface="Arial"/>
              </a:rPr>
              <a:t>individual </a:t>
            </a:r>
            <a:r>
              <a:rPr sz="2000" b="1" dirty="0">
                <a:latin typeface="+mj-lt"/>
                <a:cs typeface="Arial"/>
              </a:rPr>
              <a:t>liberty and insists on a</a:t>
            </a:r>
            <a:r>
              <a:rPr sz="2000" b="1" spc="-165" dirty="0">
                <a:latin typeface="+mj-lt"/>
                <a:cs typeface="Arial"/>
              </a:rPr>
              <a:t> </a:t>
            </a:r>
            <a:r>
              <a:rPr sz="2000" b="1" dirty="0">
                <a:latin typeface="+mj-lt"/>
                <a:cs typeface="Arial"/>
              </a:rPr>
              <a:t>sharply  </a:t>
            </a:r>
            <a:r>
              <a:rPr sz="2000" b="1" spc="-5" dirty="0">
                <a:latin typeface="+mj-lt"/>
                <a:cs typeface="Arial"/>
              </a:rPr>
              <a:t>limited government </a:t>
            </a:r>
            <a:r>
              <a:rPr sz="2000" b="1" dirty="0">
                <a:latin typeface="+mj-lt"/>
                <a:cs typeface="Arial"/>
              </a:rPr>
              <a:t>(Federal </a:t>
            </a:r>
            <a:r>
              <a:rPr sz="2000" b="1" spc="-5" dirty="0">
                <a:latin typeface="+mj-lt"/>
                <a:cs typeface="Arial"/>
              </a:rPr>
              <a:t>government </a:t>
            </a:r>
            <a:r>
              <a:rPr sz="2000" b="1" dirty="0">
                <a:latin typeface="+mj-lt"/>
                <a:cs typeface="Arial"/>
              </a:rPr>
              <a:t>should only be used for  national</a:t>
            </a:r>
            <a:r>
              <a:rPr sz="2000" b="1" spc="-40" dirty="0">
                <a:latin typeface="+mj-lt"/>
                <a:cs typeface="Arial"/>
              </a:rPr>
              <a:t> </a:t>
            </a:r>
            <a:r>
              <a:rPr sz="2000" b="1" dirty="0">
                <a:latin typeface="+mj-lt"/>
                <a:cs typeface="Arial"/>
              </a:rPr>
              <a:t>defense</a:t>
            </a:r>
            <a:r>
              <a:rPr lang="en-US" sz="2000" b="1" dirty="0">
                <a:latin typeface="+mj-lt"/>
                <a:cs typeface="Arial"/>
              </a:rPr>
              <a:t>, protection of private property, contract enforcement</a:t>
            </a:r>
            <a:r>
              <a:rPr sz="2000" b="1" dirty="0">
                <a:latin typeface="+mj-lt"/>
                <a:cs typeface="Arial"/>
              </a:rPr>
              <a:t>)</a:t>
            </a:r>
            <a:r>
              <a:rPr lang="en-US" sz="2000" b="1" dirty="0">
                <a:latin typeface="+mj-lt"/>
                <a:cs typeface="Arial"/>
              </a:rPr>
              <a:t>.  They seek maximum freedom</a:t>
            </a:r>
            <a:endParaRPr sz="2000" dirty="0">
              <a:latin typeface="+mj-lt"/>
              <a:cs typeface="Arial"/>
            </a:endParaRPr>
          </a:p>
          <a:p>
            <a:pPr>
              <a:lnSpc>
                <a:spcPct val="100000"/>
              </a:lnSpc>
              <a:spcBef>
                <a:spcPts val="25"/>
              </a:spcBef>
              <a:buFont typeface="Arial"/>
              <a:buChar char="•"/>
            </a:pPr>
            <a:endParaRPr sz="2000" dirty="0">
              <a:latin typeface="+mj-lt"/>
              <a:cs typeface="Times New Roman"/>
            </a:endParaRPr>
          </a:p>
          <a:p>
            <a:pPr marL="355600" indent="-342900">
              <a:lnSpc>
                <a:spcPct val="100000"/>
              </a:lnSpc>
              <a:buFont typeface="Arial"/>
              <a:buChar char="•"/>
              <a:tabLst>
                <a:tab pos="354965" algn="l"/>
                <a:tab pos="355600" algn="l"/>
              </a:tabLst>
            </a:pPr>
            <a:r>
              <a:rPr sz="2000" b="1" dirty="0">
                <a:latin typeface="+mj-lt"/>
                <a:cs typeface="Arial"/>
              </a:rPr>
              <a:t>Preaches opposition to </a:t>
            </a:r>
            <a:r>
              <a:rPr sz="2000" b="1" spc="-5" dirty="0">
                <a:latin typeface="+mj-lt"/>
                <a:cs typeface="Arial"/>
              </a:rPr>
              <a:t>government </a:t>
            </a:r>
            <a:r>
              <a:rPr sz="2000" b="1" dirty="0">
                <a:latin typeface="+mj-lt"/>
                <a:cs typeface="Arial"/>
              </a:rPr>
              <a:t>and just about all its</a:t>
            </a:r>
            <a:r>
              <a:rPr sz="2000" b="1" spc="-120" dirty="0">
                <a:latin typeface="+mj-lt"/>
                <a:cs typeface="Arial"/>
              </a:rPr>
              <a:t> </a:t>
            </a:r>
            <a:r>
              <a:rPr sz="2000" b="1" dirty="0">
                <a:latin typeface="+mj-lt"/>
                <a:cs typeface="Arial"/>
              </a:rPr>
              <a:t>programs</a:t>
            </a:r>
            <a:endParaRPr sz="2000" dirty="0">
              <a:latin typeface="+mj-lt"/>
              <a:cs typeface="Arial"/>
            </a:endParaRPr>
          </a:p>
          <a:p>
            <a:pPr>
              <a:lnSpc>
                <a:spcPct val="100000"/>
              </a:lnSpc>
              <a:spcBef>
                <a:spcPts val="25"/>
              </a:spcBef>
              <a:buFont typeface="Arial"/>
              <a:buChar char="•"/>
            </a:pPr>
            <a:endParaRPr sz="2000" dirty="0">
              <a:latin typeface="+mj-lt"/>
              <a:cs typeface="Times New Roman"/>
            </a:endParaRPr>
          </a:p>
          <a:p>
            <a:pPr marL="355600" indent="-342900">
              <a:lnSpc>
                <a:spcPct val="100000"/>
              </a:lnSpc>
              <a:spcBef>
                <a:spcPts val="5"/>
              </a:spcBef>
              <a:buFont typeface="Arial"/>
              <a:buChar char="•"/>
              <a:tabLst>
                <a:tab pos="354965" algn="l"/>
                <a:tab pos="355600" algn="l"/>
              </a:tabLst>
            </a:pPr>
            <a:r>
              <a:rPr sz="2000" b="1" dirty="0">
                <a:latin typeface="+mj-lt"/>
                <a:cs typeface="Arial"/>
              </a:rPr>
              <a:t>Opposes all </a:t>
            </a:r>
            <a:r>
              <a:rPr sz="2000" b="1" spc="-5" dirty="0">
                <a:latin typeface="+mj-lt"/>
                <a:cs typeface="Arial"/>
              </a:rPr>
              <a:t>government</a:t>
            </a:r>
            <a:r>
              <a:rPr sz="2000" b="1" spc="-40" dirty="0">
                <a:latin typeface="+mj-lt"/>
                <a:cs typeface="Arial"/>
              </a:rPr>
              <a:t> </a:t>
            </a:r>
            <a:r>
              <a:rPr sz="2000" b="1" dirty="0">
                <a:latin typeface="+mj-lt"/>
                <a:cs typeface="Arial"/>
              </a:rPr>
              <a:t>regulation</a:t>
            </a:r>
            <a:r>
              <a:rPr lang="en-US" sz="2000" b="1" dirty="0">
                <a:latin typeface="+mj-lt"/>
                <a:cs typeface="Arial"/>
              </a:rPr>
              <a:t>. Gov should only protect property rights and contract law.</a:t>
            </a:r>
            <a:endParaRPr sz="2000" dirty="0">
              <a:latin typeface="+mj-lt"/>
              <a:cs typeface="Arial"/>
            </a:endParaRPr>
          </a:p>
          <a:p>
            <a:pPr>
              <a:lnSpc>
                <a:spcPct val="100000"/>
              </a:lnSpc>
              <a:spcBef>
                <a:spcPts val="25"/>
              </a:spcBef>
              <a:buFont typeface="Arial"/>
              <a:buChar char="•"/>
            </a:pPr>
            <a:endParaRPr sz="2000" dirty="0">
              <a:latin typeface="+mj-lt"/>
              <a:cs typeface="Times New Roman"/>
            </a:endParaRPr>
          </a:p>
          <a:p>
            <a:pPr marL="355600" indent="-342900">
              <a:lnSpc>
                <a:spcPct val="100000"/>
              </a:lnSpc>
              <a:buFont typeface="Arial"/>
              <a:buChar char="•"/>
              <a:tabLst>
                <a:tab pos="354965" algn="l"/>
                <a:tab pos="355600" algn="l"/>
              </a:tabLst>
            </a:pPr>
            <a:r>
              <a:rPr sz="2000" b="1" dirty="0">
                <a:latin typeface="+mj-lt"/>
                <a:cs typeface="Arial"/>
              </a:rPr>
              <a:t>End </a:t>
            </a:r>
            <a:r>
              <a:rPr sz="2000" b="1" spc="-5" dirty="0">
                <a:latin typeface="+mj-lt"/>
                <a:cs typeface="Arial"/>
              </a:rPr>
              <a:t>government </a:t>
            </a:r>
            <a:r>
              <a:rPr sz="2000" b="1" dirty="0">
                <a:latin typeface="+mj-lt"/>
                <a:cs typeface="Arial"/>
              </a:rPr>
              <a:t>subsidies for businesses and</a:t>
            </a:r>
            <a:r>
              <a:rPr sz="2000" b="1" spc="-60" dirty="0">
                <a:latin typeface="+mj-lt"/>
                <a:cs typeface="Arial"/>
              </a:rPr>
              <a:t> </a:t>
            </a:r>
            <a:r>
              <a:rPr sz="2000" b="1" dirty="0">
                <a:latin typeface="+mj-lt"/>
                <a:cs typeface="Arial"/>
              </a:rPr>
              <a:t>farmers</a:t>
            </a:r>
            <a:endParaRPr sz="2000" dirty="0">
              <a:latin typeface="+mj-lt"/>
              <a:cs typeface="Arial"/>
            </a:endParaRPr>
          </a:p>
          <a:p>
            <a:pPr>
              <a:lnSpc>
                <a:spcPct val="100000"/>
              </a:lnSpc>
              <a:spcBef>
                <a:spcPts val="25"/>
              </a:spcBef>
              <a:buFont typeface="Arial"/>
              <a:buChar char="•"/>
            </a:pPr>
            <a:endParaRPr sz="2000" dirty="0">
              <a:latin typeface="+mj-lt"/>
              <a:cs typeface="Times New Roman"/>
            </a:endParaRPr>
          </a:p>
          <a:p>
            <a:pPr marL="355600" indent="-342900">
              <a:lnSpc>
                <a:spcPct val="100000"/>
              </a:lnSpc>
              <a:buFont typeface="Arial"/>
              <a:buChar char="•"/>
              <a:tabLst>
                <a:tab pos="354965" algn="l"/>
                <a:tab pos="355600" algn="l"/>
              </a:tabLst>
            </a:pPr>
            <a:r>
              <a:rPr sz="2000" b="1" dirty="0">
                <a:latin typeface="+mj-lt"/>
                <a:cs typeface="Arial"/>
              </a:rPr>
              <a:t>No gun laws, no drug laws, no </a:t>
            </a:r>
            <a:r>
              <a:rPr sz="2000" b="1" spc="-5" dirty="0">
                <a:latin typeface="+mj-lt"/>
                <a:cs typeface="Arial"/>
              </a:rPr>
              <a:t>gambling</a:t>
            </a:r>
            <a:r>
              <a:rPr sz="2000" b="1" spc="-135" dirty="0">
                <a:latin typeface="+mj-lt"/>
                <a:cs typeface="Arial"/>
              </a:rPr>
              <a:t> </a:t>
            </a:r>
            <a:r>
              <a:rPr sz="2000" b="1" spc="5" dirty="0">
                <a:latin typeface="+mj-lt"/>
                <a:cs typeface="Arial"/>
              </a:rPr>
              <a:t>laws</a:t>
            </a:r>
            <a:endParaRPr sz="2000" dirty="0">
              <a:latin typeface="+mj-lt"/>
              <a:cs typeface="Arial"/>
            </a:endParaRPr>
          </a:p>
        </p:txBody>
      </p:sp>
      <p:pic>
        <p:nvPicPr>
          <p:cNvPr id="6" name="Picture 5">
            <a:extLst>
              <a:ext uri="{FF2B5EF4-FFF2-40B4-BE49-F238E27FC236}">
                <a16:creationId xmlns:a16="http://schemas.microsoft.com/office/drawing/2014/main" id="{2BF79536-FE32-261D-22D0-F2E12169F9D1}"/>
              </a:ext>
            </a:extLst>
          </p:cNvPr>
          <p:cNvPicPr>
            <a:picLocks noChangeAspect="1"/>
          </p:cNvPicPr>
          <p:nvPr/>
        </p:nvPicPr>
        <p:blipFill>
          <a:blip r:embed="rId2"/>
          <a:stretch>
            <a:fillRect/>
          </a:stretch>
        </p:blipFill>
        <p:spPr>
          <a:xfrm>
            <a:off x="6781800" y="590550"/>
            <a:ext cx="2095500" cy="2181225"/>
          </a:xfrm>
          <a:prstGeom prst="rect">
            <a:avLst/>
          </a:prstGeom>
        </p:spPr>
      </p:pic>
      <p:sp>
        <p:nvSpPr>
          <p:cNvPr id="9" name="Rectangle 8">
            <a:extLst>
              <a:ext uri="{FF2B5EF4-FFF2-40B4-BE49-F238E27FC236}">
                <a16:creationId xmlns:a16="http://schemas.microsoft.com/office/drawing/2014/main" id="{59E40BD1-E462-078B-5716-8787220B7328}"/>
              </a:ext>
            </a:extLst>
          </p:cNvPr>
          <p:cNvSpPr/>
          <p:nvPr/>
        </p:nvSpPr>
        <p:spPr>
          <a:xfrm>
            <a:off x="67098" y="446069"/>
            <a:ext cx="8839200" cy="4645141"/>
          </a:xfrm>
          <a:prstGeom prst="rect">
            <a:avLst/>
          </a:prstGeom>
          <a:noFill/>
          <a:ln w="76200">
            <a:solidFill>
              <a:srgbClr val="0B0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220B-243C-44DE-BD00-ABE911E8B50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00A0543-45EB-4ECF-A1DC-59AE31F1371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1560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3950" y="0"/>
            <a:ext cx="7202170" cy="697230"/>
          </a:xfrm>
          <a:prstGeom prst="rect">
            <a:avLst/>
          </a:prstGeom>
        </p:spPr>
        <p:txBody>
          <a:bodyPr vert="horz" wrap="square" lIns="0" tIns="13335" rIns="0" bIns="0" rtlCol="0">
            <a:spAutoFit/>
          </a:bodyPr>
          <a:lstStyle/>
          <a:p>
            <a:pPr marL="12700">
              <a:lnSpc>
                <a:spcPct val="100000"/>
              </a:lnSpc>
              <a:spcBef>
                <a:spcPts val="105"/>
              </a:spcBef>
            </a:pPr>
            <a:r>
              <a:rPr sz="4400" dirty="0">
                <a:latin typeface="Arial"/>
                <a:cs typeface="Arial"/>
              </a:rPr>
              <a:t>IDEOLOGICAL</a:t>
            </a:r>
            <a:r>
              <a:rPr sz="4400" spc="-70" dirty="0">
                <a:latin typeface="Arial"/>
                <a:cs typeface="Arial"/>
              </a:rPr>
              <a:t> </a:t>
            </a:r>
            <a:r>
              <a:rPr sz="4400" dirty="0">
                <a:latin typeface="Arial"/>
                <a:cs typeface="Arial"/>
              </a:rPr>
              <a:t>SPECTRUM</a:t>
            </a:r>
            <a:endParaRPr sz="4400">
              <a:latin typeface="Arial"/>
              <a:cs typeface="Arial"/>
            </a:endParaRPr>
          </a:p>
        </p:txBody>
      </p:sp>
      <p:sp>
        <p:nvSpPr>
          <p:cNvPr id="3" name="object 3"/>
          <p:cNvSpPr/>
          <p:nvPr/>
        </p:nvSpPr>
        <p:spPr>
          <a:xfrm>
            <a:off x="140990" y="3812486"/>
            <a:ext cx="1205705" cy="8961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696200" y="4027958"/>
            <a:ext cx="1313598" cy="86847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01647" y="853626"/>
            <a:ext cx="1996439" cy="1579880"/>
          </a:xfrm>
          <a:prstGeom prst="rect">
            <a:avLst/>
          </a:prstGeom>
        </p:spPr>
        <p:txBody>
          <a:bodyPr vert="horz" wrap="square" lIns="0" tIns="12065" rIns="0" bIns="0" rtlCol="0">
            <a:spAutoFit/>
          </a:bodyPr>
          <a:lstStyle/>
          <a:p>
            <a:pPr marL="151130">
              <a:lnSpc>
                <a:spcPct val="100000"/>
              </a:lnSpc>
              <a:spcBef>
                <a:spcPts val="95"/>
              </a:spcBef>
            </a:pPr>
            <a:r>
              <a:rPr sz="1600" b="1" u="sng" spc="-5" dirty="0">
                <a:solidFill>
                  <a:srgbClr val="006FC0"/>
                </a:solidFill>
                <a:uFill>
                  <a:solidFill>
                    <a:srgbClr val="006FC0"/>
                  </a:solidFill>
                </a:uFill>
                <a:latin typeface="Arial"/>
                <a:cs typeface="Arial"/>
              </a:rPr>
              <a:t>Liberal</a:t>
            </a:r>
            <a:r>
              <a:rPr sz="1600" b="1" u="sng" spc="-15" dirty="0">
                <a:solidFill>
                  <a:srgbClr val="006FC0"/>
                </a:solidFill>
                <a:uFill>
                  <a:solidFill>
                    <a:srgbClr val="006FC0"/>
                  </a:solidFill>
                </a:uFill>
                <a:latin typeface="Arial"/>
                <a:cs typeface="Arial"/>
              </a:rPr>
              <a:t> </a:t>
            </a:r>
            <a:r>
              <a:rPr sz="1600" b="1" u="sng" spc="-5" dirty="0">
                <a:solidFill>
                  <a:srgbClr val="006FC0"/>
                </a:solidFill>
                <a:uFill>
                  <a:solidFill>
                    <a:srgbClr val="006FC0"/>
                  </a:solidFill>
                </a:uFill>
                <a:latin typeface="Arial"/>
                <a:cs typeface="Arial"/>
              </a:rPr>
              <a:t>(left-wing)</a:t>
            </a:r>
            <a:endParaRPr sz="1600" dirty="0">
              <a:latin typeface="Arial"/>
              <a:cs typeface="Arial"/>
            </a:endParaRPr>
          </a:p>
          <a:p>
            <a:pPr marL="132715" marR="5080" indent="-120650">
              <a:lnSpc>
                <a:spcPct val="100000"/>
              </a:lnSpc>
            </a:pPr>
            <a:r>
              <a:rPr sz="1600" b="1" spc="-5" dirty="0">
                <a:latin typeface="Arial"/>
                <a:cs typeface="Arial"/>
              </a:rPr>
              <a:t>– </a:t>
            </a:r>
            <a:r>
              <a:rPr sz="1400" b="1" dirty="0">
                <a:latin typeface="Arial"/>
                <a:cs typeface="Arial"/>
              </a:rPr>
              <a:t>Political </a:t>
            </a:r>
            <a:r>
              <a:rPr sz="1400" b="1" spc="-5" dirty="0">
                <a:latin typeface="Arial"/>
                <a:cs typeface="Arial"/>
              </a:rPr>
              <a:t>doctrine</a:t>
            </a:r>
            <a:r>
              <a:rPr sz="1400" b="1" spc="-135" dirty="0">
                <a:latin typeface="Arial"/>
                <a:cs typeface="Arial"/>
              </a:rPr>
              <a:t> </a:t>
            </a:r>
            <a:r>
              <a:rPr sz="1400" b="1" spc="-5" dirty="0">
                <a:latin typeface="Arial"/>
                <a:cs typeface="Arial"/>
              </a:rPr>
              <a:t>that  </a:t>
            </a:r>
            <a:r>
              <a:rPr sz="1400" b="1" dirty="0">
                <a:latin typeface="Arial"/>
                <a:cs typeface="Arial"/>
              </a:rPr>
              <a:t>takes </a:t>
            </a:r>
            <a:r>
              <a:rPr sz="1400" b="1" spc="-5" dirty="0">
                <a:latin typeface="Arial"/>
                <a:cs typeface="Arial"/>
              </a:rPr>
              <a:t>protecting</a:t>
            </a:r>
            <a:r>
              <a:rPr sz="1400" b="1" spc="-105" dirty="0">
                <a:latin typeface="Arial"/>
                <a:cs typeface="Arial"/>
              </a:rPr>
              <a:t> </a:t>
            </a:r>
            <a:r>
              <a:rPr sz="1400" b="1" spc="-5" dirty="0">
                <a:latin typeface="Arial"/>
                <a:cs typeface="Arial"/>
              </a:rPr>
              <a:t>and</a:t>
            </a:r>
            <a:endParaRPr sz="1400" dirty="0">
              <a:latin typeface="Arial"/>
              <a:cs typeface="Arial"/>
            </a:endParaRPr>
          </a:p>
          <a:p>
            <a:pPr algn="ctr">
              <a:lnSpc>
                <a:spcPts val="1675"/>
              </a:lnSpc>
            </a:pPr>
            <a:r>
              <a:rPr sz="1400" b="1" spc="-5" dirty="0">
                <a:latin typeface="Arial"/>
                <a:cs typeface="Arial"/>
              </a:rPr>
              <a:t>enhancing the</a:t>
            </a:r>
            <a:r>
              <a:rPr sz="1400" b="1" spc="-85" dirty="0">
                <a:latin typeface="Arial"/>
                <a:cs typeface="Arial"/>
              </a:rPr>
              <a:t> </a:t>
            </a:r>
            <a:r>
              <a:rPr sz="1400" b="1" spc="-5" dirty="0">
                <a:latin typeface="Arial"/>
                <a:cs typeface="Arial"/>
              </a:rPr>
              <a:t>freedom</a:t>
            </a:r>
            <a:endParaRPr sz="1400" dirty="0">
              <a:latin typeface="Arial"/>
              <a:cs typeface="Arial"/>
            </a:endParaRPr>
          </a:p>
          <a:p>
            <a:pPr marL="67310" marR="60960" indent="1905" algn="ctr">
              <a:lnSpc>
                <a:spcPct val="100000"/>
              </a:lnSpc>
            </a:pPr>
            <a:r>
              <a:rPr sz="1400" b="1" spc="-5" dirty="0">
                <a:latin typeface="Arial"/>
                <a:cs typeface="Arial"/>
              </a:rPr>
              <a:t>of the individual </a:t>
            </a:r>
            <a:r>
              <a:rPr sz="1400" b="1" dirty="0">
                <a:latin typeface="Arial"/>
                <a:cs typeface="Arial"/>
              </a:rPr>
              <a:t>to </a:t>
            </a:r>
            <a:r>
              <a:rPr sz="1400" b="1" spc="-5" dirty="0">
                <a:latin typeface="Arial"/>
                <a:cs typeface="Arial"/>
              </a:rPr>
              <a:t>be  the </a:t>
            </a:r>
            <a:r>
              <a:rPr sz="1400" b="1" dirty="0">
                <a:latin typeface="Arial"/>
                <a:cs typeface="Arial"/>
              </a:rPr>
              <a:t>central </a:t>
            </a:r>
            <a:r>
              <a:rPr sz="1400" b="1" spc="-5" dirty="0">
                <a:latin typeface="Arial"/>
                <a:cs typeface="Arial"/>
              </a:rPr>
              <a:t>problem</a:t>
            </a:r>
            <a:r>
              <a:rPr sz="1400" b="1" spc="-140" dirty="0">
                <a:latin typeface="Arial"/>
                <a:cs typeface="Arial"/>
              </a:rPr>
              <a:t> </a:t>
            </a:r>
            <a:r>
              <a:rPr sz="1400" b="1" spc="-5" dirty="0">
                <a:latin typeface="Arial"/>
                <a:cs typeface="Arial"/>
              </a:rPr>
              <a:t>of  politics.</a:t>
            </a:r>
            <a:endParaRPr sz="1400" dirty="0">
              <a:latin typeface="Arial"/>
              <a:cs typeface="Arial"/>
            </a:endParaRPr>
          </a:p>
        </p:txBody>
      </p:sp>
      <p:sp>
        <p:nvSpPr>
          <p:cNvPr id="6" name="object 6"/>
          <p:cNvSpPr txBox="1"/>
          <p:nvPr/>
        </p:nvSpPr>
        <p:spPr>
          <a:xfrm>
            <a:off x="6341258" y="853626"/>
            <a:ext cx="2577465" cy="1793239"/>
          </a:xfrm>
          <a:prstGeom prst="rect">
            <a:avLst/>
          </a:prstGeom>
        </p:spPr>
        <p:txBody>
          <a:bodyPr vert="horz" wrap="square" lIns="0" tIns="12065" rIns="0" bIns="0" rtlCol="0">
            <a:spAutoFit/>
          </a:bodyPr>
          <a:lstStyle/>
          <a:p>
            <a:pPr marL="58419">
              <a:lnSpc>
                <a:spcPct val="100000"/>
              </a:lnSpc>
              <a:spcBef>
                <a:spcPts val="95"/>
              </a:spcBef>
            </a:pPr>
            <a:r>
              <a:rPr sz="1600" b="1" u="sng" spc="-10" dirty="0">
                <a:solidFill>
                  <a:srgbClr val="FF0000"/>
                </a:solidFill>
                <a:uFill>
                  <a:solidFill>
                    <a:srgbClr val="FF0000"/>
                  </a:solidFill>
                </a:uFill>
                <a:latin typeface="Arial"/>
                <a:cs typeface="Arial"/>
              </a:rPr>
              <a:t>Conservative</a:t>
            </a:r>
            <a:r>
              <a:rPr sz="1600" b="1" u="sng" spc="60" dirty="0">
                <a:solidFill>
                  <a:srgbClr val="FF0000"/>
                </a:solidFill>
                <a:uFill>
                  <a:solidFill>
                    <a:srgbClr val="FF0000"/>
                  </a:solidFill>
                </a:uFill>
                <a:latin typeface="Arial"/>
                <a:cs typeface="Arial"/>
              </a:rPr>
              <a:t> </a:t>
            </a:r>
            <a:r>
              <a:rPr sz="1600" b="1" u="sng" spc="-5" dirty="0">
                <a:solidFill>
                  <a:srgbClr val="FF0000"/>
                </a:solidFill>
                <a:uFill>
                  <a:solidFill>
                    <a:srgbClr val="FF0000"/>
                  </a:solidFill>
                </a:uFill>
                <a:latin typeface="Arial"/>
                <a:cs typeface="Arial"/>
              </a:rPr>
              <a:t>(right-wing)</a:t>
            </a:r>
            <a:endParaRPr sz="1600" dirty="0">
              <a:latin typeface="Arial"/>
              <a:cs typeface="Arial"/>
            </a:endParaRPr>
          </a:p>
          <a:p>
            <a:pPr marL="12700" marR="5080" indent="374650">
              <a:lnSpc>
                <a:spcPct val="100000"/>
              </a:lnSpc>
            </a:pPr>
            <a:r>
              <a:rPr sz="1600" b="1" spc="-5" dirty="0">
                <a:latin typeface="Arial"/>
                <a:cs typeface="Arial"/>
              </a:rPr>
              <a:t>– </a:t>
            </a:r>
            <a:r>
              <a:rPr sz="1400" b="1" spc="-5" dirty="0">
                <a:latin typeface="Arial"/>
                <a:cs typeface="Arial"/>
              </a:rPr>
              <a:t>Promotes retaining  traditional </a:t>
            </a:r>
            <a:r>
              <a:rPr sz="1400" b="1" dirty="0">
                <a:latin typeface="Arial"/>
                <a:cs typeface="Arial"/>
              </a:rPr>
              <a:t>social</a:t>
            </a:r>
            <a:r>
              <a:rPr sz="1400" b="1" spc="-95" dirty="0">
                <a:latin typeface="Arial"/>
                <a:cs typeface="Arial"/>
              </a:rPr>
              <a:t> </a:t>
            </a:r>
            <a:r>
              <a:rPr sz="1400" b="1" spc="-5" dirty="0">
                <a:latin typeface="Arial"/>
                <a:cs typeface="Arial"/>
              </a:rPr>
              <a:t>institutions.</a:t>
            </a:r>
            <a:endParaRPr sz="1400" dirty="0">
              <a:latin typeface="Arial"/>
              <a:cs typeface="Arial"/>
            </a:endParaRPr>
          </a:p>
          <a:p>
            <a:pPr algn="ctr">
              <a:lnSpc>
                <a:spcPts val="1675"/>
              </a:lnSpc>
            </a:pPr>
            <a:r>
              <a:rPr sz="1400" b="1" spc="-5" dirty="0">
                <a:latin typeface="Arial"/>
                <a:cs typeface="Arial"/>
              </a:rPr>
              <a:t>Less government and </a:t>
            </a:r>
            <a:r>
              <a:rPr sz="1400" b="1" dirty="0">
                <a:latin typeface="Arial"/>
                <a:cs typeface="Arial"/>
              </a:rPr>
              <a:t>taxes.</a:t>
            </a:r>
            <a:r>
              <a:rPr sz="1400" b="1" spc="-180" dirty="0">
                <a:latin typeface="Arial"/>
                <a:cs typeface="Arial"/>
              </a:rPr>
              <a:t> </a:t>
            </a:r>
            <a:r>
              <a:rPr sz="1400" b="1" dirty="0">
                <a:latin typeface="Arial"/>
                <a:cs typeface="Arial"/>
              </a:rPr>
              <a:t>A</a:t>
            </a:r>
            <a:endParaRPr sz="1400" dirty="0">
              <a:latin typeface="Arial"/>
              <a:cs typeface="Arial"/>
            </a:endParaRPr>
          </a:p>
          <a:p>
            <a:pPr marL="30480" marR="36195" indent="-635" algn="ctr">
              <a:lnSpc>
                <a:spcPct val="100000"/>
              </a:lnSpc>
            </a:pPr>
            <a:r>
              <a:rPr sz="1400" b="1" spc="-5" dirty="0">
                <a:latin typeface="Arial"/>
                <a:cs typeface="Arial"/>
              </a:rPr>
              <a:t>person </a:t>
            </a:r>
            <a:r>
              <a:rPr sz="1400" b="1" spc="5" dirty="0">
                <a:latin typeface="Arial"/>
                <a:cs typeface="Arial"/>
              </a:rPr>
              <a:t>who </a:t>
            </a:r>
            <a:r>
              <a:rPr sz="1400" b="1" dirty="0">
                <a:latin typeface="Arial"/>
                <a:cs typeface="Arial"/>
              </a:rPr>
              <a:t>follows </a:t>
            </a:r>
            <a:r>
              <a:rPr sz="1400" b="1" spc="-5" dirty="0">
                <a:latin typeface="Arial"/>
                <a:cs typeface="Arial"/>
              </a:rPr>
              <a:t>the  philosophies of</a:t>
            </a:r>
            <a:r>
              <a:rPr sz="1400" b="1" spc="-95" dirty="0">
                <a:latin typeface="Arial"/>
                <a:cs typeface="Arial"/>
              </a:rPr>
              <a:t> </a:t>
            </a:r>
            <a:r>
              <a:rPr sz="1400" b="1" spc="-5" dirty="0">
                <a:latin typeface="Arial"/>
                <a:cs typeface="Arial"/>
              </a:rPr>
              <a:t>conservatism  </a:t>
            </a:r>
            <a:r>
              <a:rPr sz="1400" b="1" dirty="0">
                <a:latin typeface="Arial"/>
                <a:cs typeface="Arial"/>
              </a:rPr>
              <a:t>is referred to as a  </a:t>
            </a:r>
            <a:r>
              <a:rPr sz="1400" b="1" spc="-5" dirty="0">
                <a:latin typeface="Arial"/>
                <a:cs typeface="Arial"/>
              </a:rPr>
              <a:t>traditionalist.</a:t>
            </a:r>
            <a:endParaRPr sz="1400" dirty="0">
              <a:latin typeface="Arial"/>
              <a:cs typeface="Arial"/>
            </a:endParaRPr>
          </a:p>
        </p:txBody>
      </p:sp>
      <p:sp>
        <p:nvSpPr>
          <p:cNvPr id="7" name="object 7"/>
          <p:cNvSpPr txBox="1"/>
          <p:nvPr/>
        </p:nvSpPr>
        <p:spPr>
          <a:xfrm>
            <a:off x="3352441" y="853626"/>
            <a:ext cx="2221865" cy="1579880"/>
          </a:xfrm>
          <a:prstGeom prst="rect">
            <a:avLst/>
          </a:prstGeom>
        </p:spPr>
        <p:txBody>
          <a:bodyPr vert="horz" wrap="square" lIns="0" tIns="12065" rIns="0" bIns="0" rtlCol="0">
            <a:spAutoFit/>
          </a:bodyPr>
          <a:lstStyle/>
          <a:p>
            <a:pPr algn="ctr">
              <a:lnSpc>
                <a:spcPct val="100000"/>
              </a:lnSpc>
              <a:spcBef>
                <a:spcPts val="95"/>
              </a:spcBef>
            </a:pPr>
            <a:r>
              <a:rPr sz="1600" b="1" u="sng" spc="-5" dirty="0">
                <a:uFill>
                  <a:solidFill>
                    <a:srgbClr val="000000"/>
                  </a:solidFill>
                </a:uFill>
                <a:latin typeface="Arial"/>
                <a:cs typeface="Arial"/>
              </a:rPr>
              <a:t>Moderate</a:t>
            </a:r>
            <a:endParaRPr sz="1600" dirty="0">
              <a:latin typeface="Arial"/>
              <a:cs typeface="Arial"/>
            </a:endParaRPr>
          </a:p>
          <a:p>
            <a:pPr marL="68580" marR="64769" indent="16510" algn="just">
              <a:lnSpc>
                <a:spcPct val="100000"/>
              </a:lnSpc>
            </a:pPr>
            <a:r>
              <a:rPr sz="1600" b="1" spc="-5" dirty="0">
                <a:latin typeface="Arial"/>
                <a:cs typeface="Arial"/>
              </a:rPr>
              <a:t>– </a:t>
            </a:r>
            <a:r>
              <a:rPr sz="1400" b="1" dirty="0">
                <a:latin typeface="Arial"/>
                <a:cs typeface="Arial"/>
              </a:rPr>
              <a:t>Is an </a:t>
            </a:r>
            <a:r>
              <a:rPr sz="1400" b="1" spc="-5" dirty="0">
                <a:latin typeface="Arial"/>
                <a:cs typeface="Arial"/>
              </a:rPr>
              <a:t>individual </a:t>
            </a:r>
            <a:r>
              <a:rPr sz="1400" b="1" spc="5" dirty="0">
                <a:latin typeface="Arial"/>
                <a:cs typeface="Arial"/>
              </a:rPr>
              <a:t>who </a:t>
            </a:r>
            <a:r>
              <a:rPr sz="1400" b="1" dirty="0">
                <a:latin typeface="Arial"/>
                <a:cs typeface="Arial"/>
              </a:rPr>
              <a:t>is  </a:t>
            </a:r>
            <a:r>
              <a:rPr sz="1400" b="1" spc="-5" dirty="0">
                <a:latin typeface="Arial"/>
                <a:cs typeface="Arial"/>
              </a:rPr>
              <a:t>not </a:t>
            </a:r>
            <a:r>
              <a:rPr sz="1400" b="1" dirty="0">
                <a:latin typeface="Arial"/>
                <a:cs typeface="Arial"/>
              </a:rPr>
              <a:t>extreme, partisan </a:t>
            </a:r>
            <a:r>
              <a:rPr sz="1400" b="1" spc="-5" dirty="0">
                <a:latin typeface="Arial"/>
                <a:cs typeface="Arial"/>
              </a:rPr>
              <a:t>or  </a:t>
            </a:r>
            <a:r>
              <a:rPr sz="1400" b="1" dirty="0">
                <a:latin typeface="Arial"/>
                <a:cs typeface="Arial"/>
              </a:rPr>
              <a:t>radical. More </a:t>
            </a:r>
            <a:r>
              <a:rPr sz="1400" b="1" spc="-5" dirty="0">
                <a:latin typeface="Arial"/>
                <a:cs typeface="Arial"/>
              </a:rPr>
              <a:t>of </a:t>
            </a:r>
            <a:r>
              <a:rPr sz="1400" b="1" dirty="0">
                <a:latin typeface="Arial"/>
                <a:cs typeface="Arial"/>
              </a:rPr>
              <a:t>a</a:t>
            </a:r>
            <a:r>
              <a:rPr sz="1400" b="1" spc="-145" dirty="0">
                <a:latin typeface="Arial"/>
                <a:cs typeface="Arial"/>
              </a:rPr>
              <a:t> </a:t>
            </a:r>
            <a:r>
              <a:rPr sz="1400" b="1" spc="-5" dirty="0">
                <a:latin typeface="Arial"/>
                <a:cs typeface="Arial"/>
              </a:rPr>
              <a:t>middle</a:t>
            </a:r>
            <a:endParaRPr sz="1400" dirty="0">
              <a:latin typeface="Arial"/>
              <a:cs typeface="Arial"/>
            </a:endParaRPr>
          </a:p>
          <a:p>
            <a:pPr marL="12700" marR="5080" indent="-1905" algn="ctr">
              <a:lnSpc>
                <a:spcPts val="1680"/>
              </a:lnSpc>
              <a:spcBef>
                <a:spcPts val="55"/>
              </a:spcBef>
            </a:pPr>
            <a:r>
              <a:rPr sz="1400" b="1" spc="-5" dirty="0">
                <a:latin typeface="Arial"/>
                <a:cs typeface="Arial"/>
              </a:rPr>
              <a:t>of the road </a:t>
            </a:r>
            <a:r>
              <a:rPr sz="1400" b="1" spc="-15" dirty="0">
                <a:latin typeface="Arial"/>
                <a:cs typeface="Arial"/>
              </a:rPr>
              <a:t>voter, </a:t>
            </a:r>
            <a:r>
              <a:rPr sz="1400" b="1" spc="5" dirty="0">
                <a:latin typeface="Arial"/>
                <a:cs typeface="Arial"/>
              </a:rPr>
              <a:t>who  </a:t>
            </a:r>
            <a:r>
              <a:rPr sz="1400" b="1" dirty="0">
                <a:latin typeface="Arial"/>
                <a:cs typeface="Arial"/>
              </a:rPr>
              <a:t>may </a:t>
            </a:r>
            <a:r>
              <a:rPr sz="1400" b="1" spc="-5" dirty="0">
                <a:latin typeface="Arial"/>
                <a:cs typeface="Arial"/>
              </a:rPr>
              <a:t>have </a:t>
            </a:r>
            <a:r>
              <a:rPr sz="1400" b="1" dirty="0">
                <a:latin typeface="Arial"/>
                <a:cs typeface="Arial"/>
              </a:rPr>
              <a:t>some beliefs</a:t>
            </a:r>
            <a:r>
              <a:rPr sz="1400" b="1" spc="-165" dirty="0">
                <a:latin typeface="Arial"/>
                <a:cs typeface="Arial"/>
              </a:rPr>
              <a:t> </a:t>
            </a:r>
            <a:r>
              <a:rPr sz="1400" b="1" spc="-5" dirty="0">
                <a:latin typeface="Arial"/>
                <a:cs typeface="Arial"/>
              </a:rPr>
              <a:t>on  both</a:t>
            </a:r>
            <a:r>
              <a:rPr sz="1400" b="1" spc="-35" dirty="0">
                <a:latin typeface="Arial"/>
                <a:cs typeface="Arial"/>
              </a:rPr>
              <a:t> </a:t>
            </a:r>
            <a:r>
              <a:rPr sz="1400" b="1" spc="-5" dirty="0">
                <a:latin typeface="Arial"/>
                <a:cs typeface="Arial"/>
              </a:rPr>
              <a:t>ideologies.</a:t>
            </a:r>
            <a:endParaRPr sz="1400" dirty="0">
              <a:latin typeface="Arial"/>
              <a:cs typeface="Arial"/>
            </a:endParaRPr>
          </a:p>
        </p:txBody>
      </p:sp>
      <p:sp>
        <p:nvSpPr>
          <p:cNvPr id="8" name="object 8"/>
          <p:cNvSpPr/>
          <p:nvPr/>
        </p:nvSpPr>
        <p:spPr>
          <a:xfrm>
            <a:off x="175149" y="2627556"/>
            <a:ext cx="8741791" cy="918872"/>
          </a:xfrm>
          <a:prstGeom prst="rect">
            <a:avLst/>
          </a:prstGeom>
          <a:blipFill>
            <a:blip r:embed="rId4"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80879647-9A54-149D-4163-99F08F42F0A2}"/>
              </a:ext>
            </a:extLst>
          </p:cNvPr>
          <p:cNvSpPr txBox="1"/>
          <p:nvPr/>
        </p:nvSpPr>
        <p:spPr>
          <a:xfrm>
            <a:off x="301647" y="3566106"/>
            <a:ext cx="700912" cy="369332"/>
          </a:xfrm>
          <a:prstGeom prst="rect">
            <a:avLst/>
          </a:prstGeom>
          <a:noFill/>
        </p:spPr>
        <p:txBody>
          <a:bodyPr wrap="square" rtlCol="0">
            <a:spAutoFit/>
          </a:bodyPr>
          <a:lstStyle/>
          <a:p>
            <a:r>
              <a:rPr lang="en-US" b="1" dirty="0"/>
              <a:t>Left</a:t>
            </a:r>
          </a:p>
        </p:txBody>
      </p:sp>
      <p:sp>
        <p:nvSpPr>
          <p:cNvPr id="10" name="TextBox 9">
            <a:extLst>
              <a:ext uri="{FF2B5EF4-FFF2-40B4-BE49-F238E27FC236}">
                <a16:creationId xmlns:a16="http://schemas.microsoft.com/office/drawing/2014/main" id="{2AF720DD-2240-22B4-AD12-5578BAB925CC}"/>
              </a:ext>
            </a:extLst>
          </p:cNvPr>
          <p:cNvSpPr txBox="1"/>
          <p:nvPr/>
        </p:nvSpPr>
        <p:spPr>
          <a:xfrm>
            <a:off x="8126120" y="3662110"/>
            <a:ext cx="700912" cy="369332"/>
          </a:xfrm>
          <a:prstGeom prst="rect">
            <a:avLst/>
          </a:prstGeom>
          <a:noFill/>
        </p:spPr>
        <p:txBody>
          <a:bodyPr wrap="square" rtlCol="0">
            <a:spAutoFit/>
          </a:bodyPr>
          <a:lstStyle/>
          <a:p>
            <a:r>
              <a:rPr lang="en-US" b="1" dirty="0"/>
              <a:t>Right</a:t>
            </a:r>
          </a:p>
        </p:txBody>
      </p:sp>
      <p:sp>
        <p:nvSpPr>
          <p:cNvPr id="12" name="TextBox 11">
            <a:extLst>
              <a:ext uri="{FF2B5EF4-FFF2-40B4-BE49-F238E27FC236}">
                <a16:creationId xmlns:a16="http://schemas.microsoft.com/office/drawing/2014/main" id="{AFBE76C5-16F3-DA9D-00A9-616D19B66EF4}"/>
              </a:ext>
            </a:extLst>
          </p:cNvPr>
          <p:cNvSpPr txBox="1"/>
          <p:nvPr/>
        </p:nvSpPr>
        <p:spPr>
          <a:xfrm>
            <a:off x="2298086" y="3629610"/>
            <a:ext cx="4591739" cy="1323439"/>
          </a:xfrm>
          <a:prstGeom prst="rect">
            <a:avLst/>
          </a:prstGeom>
          <a:noFill/>
        </p:spPr>
        <p:txBody>
          <a:bodyPr wrap="square">
            <a:spAutoFit/>
          </a:bodyPr>
          <a:lstStyle/>
          <a:p>
            <a:r>
              <a:rPr lang="en-US" sz="2000" b="1" dirty="0"/>
              <a:t>Moderates</a:t>
            </a:r>
            <a:r>
              <a:rPr lang="en-US" sz="2000" dirty="0"/>
              <a:t>- somewhere in between, and never fall fully into one camp or the other.  May think conservatively on some issues and have liberal beliefs on others.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E8EE-240A-E0EC-F0A9-E27273CEECB6}"/>
              </a:ext>
            </a:extLst>
          </p:cNvPr>
          <p:cNvSpPr>
            <a:spLocks noGrp="1"/>
          </p:cNvSpPr>
          <p:nvPr>
            <p:ph type="title"/>
          </p:nvPr>
        </p:nvSpPr>
        <p:spPr>
          <a:xfrm>
            <a:off x="152400" y="17716"/>
            <a:ext cx="9143999" cy="415498"/>
          </a:xfrm>
        </p:spPr>
        <p:txBody>
          <a:bodyPr/>
          <a:lstStyle/>
          <a:p>
            <a:r>
              <a:rPr lang="en-US" dirty="0"/>
              <a:t>The Liberal-Conservative Spectrum </a:t>
            </a:r>
            <a:r>
              <a:rPr lang="en-US" sz="1600" b="0" i="1" dirty="0"/>
              <a:t>AMSCO pg. 446-50</a:t>
            </a:r>
            <a:endParaRPr lang="en-US" dirty="0"/>
          </a:p>
        </p:txBody>
      </p:sp>
      <p:sp>
        <p:nvSpPr>
          <p:cNvPr id="3" name="Text Placeholder 2">
            <a:extLst>
              <a:ext uri="{FF2B5EF4-FFF2-40B4-BE49-F238E27FC236}">
                <a16:creationId xmlns:a16="http://schemas.microsoft.com/office/drawing/2014/main" id="{E78082E6-EE1C-DA6B-76BB-A39A6A3FECE9}"/>
              </a:ext>
            </a:extLst>
          </p:cNvPr>
          <p:cNvSpPr>
            <a:spLocks noGrp="1"/>
          </p:cNvSpPr>
          <p:nvPr>
            <p:ph type="body" idx="1"/>
          </p:nvPr>
        </p:nvSpPr>
        <p:spPr>
          <a:xfrm>
            <a:off x="114300" y="1706803"/>
            <a:ext cx="8915400" cy="2831544"/>
          </a:xfrm>
        </p:spPr>
        <p:txBody>
          <a:bodyPr/>
          <a:lstStyle/>
          <a:p>
            <a:r>
              <a:rPr lang="en-US" sz="2200" dirty="0">
                <a:latin typeface="+mj-lt"/>
              </a:rPr>
              <a:t>Most Americans are </a:t>
            </a:r>
            <a:r>
              <a:rPr lang="en-US" sz="2200" i="1" dirty="0">
                <a:latin typeface="+mj-lt"/>
              </a:rPr>
              <a:t>moderate</a:t>
            </a:r>
            <a:r>
              <a:rPr lang="en-US" sz="2200" dirty="0">
                <a:latin typeface="+mj-lt"/>
              </a:rPr>
              <a:t>, meaning somewhere in between, and never fall fully into one camp or the other. Many others may think conservatively on some issues and have liberal beliefs on others.</a:t>
            </a:r>
          </a:p>
          <a:p>
            <a:endParaRPr lang="en-US" sz="2200" dirty="0">
              <a:latin typeface="+mj-lt"/>
            </a:endParaRPr>
          </a:p>
          <a:p>
            <a:r>
              <a:rPr lang="en-US" sz="2400" i="0" dirty="0">
                <a:solidFill>
                  <a:srgbClr val="000000"/>
                </a:solidFill>
                <a:effectLst/>
                <a:latin typeface="+mj-lt"/>
              </a:rPr>
              <a:t>They see both parties as overly ideological and wish politicians would compromise more. A </a:t>
            </a:r>
            <a:r>
              <a:rPr lang="en-US" sz="2400" i="1" dirty="0">
                <a:solidFill>
                  <a:srgbClr val="FF0000"/>
                </a:solidFill>
                <a:effectLst/>
                <a:latin typeface="+mj-lt"/>
              </a:rPr>
              <a:t>plurality</a:t>
            </a:r>
            <a:r>
              <a:rPr lang="en-US" sz="2400" i="0" dirty="0">
                <a:solidFill>
                  <a:srgbClr val="000000"/>
                </a:solidFill>
                <a:effectLst/>
                <a:latin typeface="+mj-lt"/>
              </a:rPr>
              <a:t> are Democrats, but they see themselves as slightly right-of-center ideologically, and one-third say they vote equally for Democrats and Republicans.</a:t>
            </a:r>
            <a:endParaRPr lang="en-US" sz="1100" dirty="0">
              <a:latin typeface="+mj-lt"/>
            </a:endParaRPr>
          </a:p>
        </p:txBody>
      </p:sp>
      <p:sp>
        <p:nvSpPr>
          <p:cNvPr id="4" name="object 8">
            <a:extLst>
              <a:ext uri="{FF2B5EF4-FFF2-40B4-BE49-F238E27FC236}">
                <a16:creationId xmlns:a16="http://schemas.microsoft.com/office/drawing/2014/main" id="{EC52C3FE-54C2-09DC-B452-9F32E91E9DFF}"/>
              </a:ext>
            </a:extLst>
          </p:cNvPr>
          <p:cNvSpPr/>
          <p:nvPr/>
        </p:nvSpPr>
        <p:spPr>
          <a:xfrm>
            <a:off x="1066800" y="933062"/>
            <a:ext cx="6852033" cy="614072"/>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F902B639-F5E9-D818-DA78-9047DBD4198C}"/>
              </a:ext>
            </a:extLst>
          </p:cNvPr>
          <p:cNvSpPr txBox="1"/>
          <p:nvPr/>
        </p:nvSpPr>
        <p:spPr>
          <a:xfrm>
            <a:off x="405581" y="625285"/>
            <a:ext cx="2095623" cy="307777"/>
          </a:xfrm>
          <a:prstGeom prst="rect">
            <a:avLst/>
          </a:prstGeom>
          <a:noFill/>
        </p:spPr>
        <p:txBody>
          <a:bodyPr wrap="square">
            <a:spAutoFit/>
          </a:bodyPr>
          <a:lstStyle/>
          <a:p>
            <a:pPr marL="151130">
              <a:lnSpc>
                <a:spcPct val="100000"/>
              </a:lnSpc>
              <a:spcBef>
                <a:spcPts val="95"/>
              </a:spcBef>
            </a:pPr>
            <a:r>
              <a:rPr lang="en-US" sz="1400" b="1" u="sng" spc="-5" dirty="0">
                <a:solidFill>
                  <a:srgbClr val="006FC0"/>
                </a:solidFill>
                <a:uFill>
                  <a:solidFill>
                    <a:srgbClr val="006FC0"/>
                  </a:solidFill>
                </a:uFill>
                <a:latin typeface="Arial"/>
                <a:cs typeface="Arial"/>
              </a:rPr>
              <a:t>Liberal</a:t>
            </a:r>
            <a:r>
              <a:rPr lang="en-US" sz="1400" b="1" u="sng" spc="-15" dirty="0">
                <a:solidFill>
                  <a:srgbClr val="006FC0"/>
                </a:solidFill>
                <a:uFill>
                  <a:solidFill>
                    <a:srgbClr val="006FC0"/>
                  </a:solidFill>
                </a:uFill>
                <a:latin typeface="Arial"/>
                <a:cs typeface="Arial"/>
              </a:rPr>
              <a:t> </a:t>
            </a:r>
            <a:r>
              <a:rPr lang="en-US" sz="1400" b="1" u="sng" spc="-5" dirty="0">
                <a:solidFill>
                  <a:srgbClr val="006FC0"/>
                </a:solidFill>
                <a:uFill>
                  <a:solidFill>
                    <a:srgbClr val="006FC0"/>
                  </a:solidFill>
                </a:uFill>
                <a:latin typeface="Arial"/>
                <a:cs typeface="Arial"/>
              </a:rPr>
              <a:t>(left-wing)</a:t>
            </a:r>
            <a:endParaRPr lang="en-US" sz="1400" dirty="0">
              <a:latin typeface="Arial"/>
              <a:cs typeface="Arial"/>
            </a:endParaRPr>
          </a:p>
        </p:txBody>
      </p:sp>
      <p:sp>
        <p:nvSpPr>
          <p:cNvPr id="8" name="TextBox 7">
            <a:extLst>
              <a:ext uri="{FF2B5EF4-FFF2-40B4-BE49-F238E27FC236}">
                <a16:creationId xmlns:a16="http://schemas.microsoft.com/office/drawing/2014/main" id="{0A0063B2-679F-55C0-E125-F589240BC55D}"/>
              </a:ext>
            </a:extLst>
          </p:cNvPr>
          <p:cNvSpPr txBox="1"/>
          <p:nvPr/>
        </p:nvSpPr>
        <p:spPr>
          <a:xfrm>
            <a:off x="3276600" y="420888"/>
            <a:ext cx="2262524" cy="400110"/>
          </a:xfrm>
          <a:prstGeom prst="rect">
            <a:avLst/>
          </a:prstGeom>
          <a:noFill/>
        </p:spPr>
        <p:txBody>
          <a:bodyPr wrap="square">
            <a:spAutoFit/>
          </a:bodyPr>
          <a:lstStyle/>
          <a:p>
            <a:pPr algn="ctr">
              <a:lnSpc>
                <a:spcPct val="100000"/>
              </a:lnSpc>
              <a:spcBef>
                <a:spcPts val="95"/>
              </a:spcBef>
            </a:pPr>
            <a:r>
              <a:rPr lang="en-US" sz="2000" b="1" i="1" u="sng" spc="-5" dirty="0">
                <a:uFill>
                  <a:solidFill>
                    <a:srgbClr val="000000"/>
                  </a:solidFill>
                </a:uFill>
                <a:latin typeface="Arial"/>
                <a:cs typeface="Arial"/>
              </a:rPr>
              <a:t>Moderate</a:t>
            </a:r>
            <a:endParaRPr lang="en-US" sz="1800" i="1" dirty="0">
              <a:latin typeface="Arial"/>
              <a:cs typeface="Arial"/>
            </a:endParaRPr>
          </a:p>
        </p:txBody>
      </p:sp>
      <p:sp>
        <p:nvSpPr>
          <p:cNvPr id="10" name="TextBox 9">
            <a:extLst>
              <a:ext uri="{FF2B5EF4-FFF2-40B4-BE49-F238E27FC236}">
                <a16:creationId xmlns:a16="http://schemas.microsoft.com/office/drawing/2014/main" id="{8C2FE7DA-1170-E65A-05C3-0DDD55910FF6}"/>
              </a:ext>
            </a:extLst>
          </p:cNvPr>
          <p:cNvSpPr txBox="1"/>
          <p:nvPr/>
        </p:nvSpPr>
        <p:spPr>
          <a:xfrm>
            <a:off x="6394834" y="605153"/>
            <a:ext cx="2514599" cy="307777"/>
          </a:xfrm>
          <a:prstGeom prst="rect">
            <a:avLst/>
          </a:prstGeom>
          <a:noFill/>
        </p:spPr>
        <p:txBody>
          <a:bodyPr wrap="square">
            <a:spAutoFit/>
          </a:bodyPr>
          <a:lstStyle/>
          <a:p>
            <a:pPr marL="58419">
              <a:lnSpc>
                <a:spcPct val="100000"/>
              </a:lnSpc>
              <a:spcBef>
                <a:spcPts val="95"/>
              </a:spcBef>
            </a:pPr>
            <a:r>
              <a:rPr lang="en-US" sz="1400" b="1" u="sng" spc="-10" dirty="0">
                <a:solidFill>
                  <a:srgbClr val="FF0000"/>
                </a:solidFill>
                <a:uFill>
                  <a:solidFill>
                    <a:srgbClr val="FF0000"/>
                  </a:solidFill>
                </a:uFill>
                <a:latin typeface="Arial"/>
                <a:cs typeface="Arial"/>
              </a:rPr>
              <a:t>Conservative</a:t>
            </a:r>
            <a:r>
              <a:rPr lang="en-US" sz="1400" b="1" u="sng" spc="60" dirty="0">
                <a:solidFill>
                  <a:srgbClr val="FF0000"/>
                </a:solidFill>
                <a:uFill>
                  <a:solidFill>
                    <a:srgbClr val="FF0000"/>
                  </a:solidFill>
                </a:uFill>
                <a:latin typeface="Arial"/>
                <a:cs typeface="Arial"/>
              </a:rPr>
              <a:t> </a:t>
            </a:r>
            <a:r>
              <a:rPr lang="en-US" sz="1400" b="1" u="sng" spc="-5" dirty="0">
                <a:solidFill>
                  <a:srgbClr val="FF0000"/>
                </a:solidFill>
                <a:uFill>
                  <a:solidFill>
                    <a:srgbClr val="FF0000"/>
                  </a:solidFill>
                </a:uFill>
                <a:latin typeface="Arial"/>
                <a:cs typeface="Arial"/>
              </a:rPr>
              <a:t>(right-wing)</a:t>
            </a:r>
            <a:endParaRPr lang="en-US" sz="1400" dirty="0">
              <a:latin typeface="Arial"/>
              <a:cs typeface="Arial"/>
            </a:endParaRPr>
          </a:p>
        </p:txBody>
      </p:sp>
      <p:sp>
        <p:nvSpPr>
          <p:cNvPr id="7" name="TextBox 6">
            <a:extLst>
              <a:ext uri="{FF2B5EF4-FFF2-40B4-BE49-F238E27FC236}">
                <a16:creationId xmlns:a16="http://schemas.microsoft.com/office/drawing/2014/main" id="{DCF6DE94-38B6-C158-4067-1DD2A6C37D3C}"/>
              </a:ext>
            </a:extLst>
          </p:cNvPr>
          <p:cNvSpPr txBox="1"/>
          <p:nvPr/>
        </p:nvSpPr>
        <p:spPr>
          <a:xfrm>
            <a:off x="95250" y="4692413"/>
            <a:ext cx="8953500" cy="307777"/>
          </a:xfrm>
          <a:prstGeom prst="rect">
            <a:avLst/>
          </a:prstGeom>
          <a:noFill/>
        </p:spPr>
        <p:txBody>
          <a:bodyPr wrap="square">
            <a:spAutoFit/>
          </a:bodyPr>
          <a:lstStyle/>
          <a:p>
            <a:r>
              <a:rPr lang="en-US" sz="1400" dirty="0">
                <a:hlinkClick r:id="rId3"/>
              </a:rPr>
              <a:t>https://www.theatlantic.com/politics/archive/2014/05/moderates-who-are-they-and-what-do-they-want/370904/</a:t>
            </a:r>
            <a:endParaRPr lang="en-US" sz="1400" dirty="0"/>
          </a:p>
        </p:txBody>
      </p:sp>
    </p:spTree>
    <p:extLst>
      <p:ext uri="{BB962C8B-B14F-4D97-AF65-F5344CB8AC3E}">
        <p14:creationId xmlns:p14="http://schemas.microsoft.com/office/powerpoint/2010/main" val="258742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E8EE-240A-E0EC-F0A9-E27273CEECB6}"/>
              </a:ext>
            </a:extLst>
          </p:cNvPr>
          <p:cNvSpPr>
            <a:spLocks noGrp="1"/>
          </p:cNvSpPr>
          <p:nvPr>
            <p:ph type="title"/>
          </p:nvPr>
        </p:nvSpPr>
        <p:spPr>
          <a:xfrm>
            <a:off x="152400" y="17716"/>
            <a:ext cx="9143999" cy="415498"/>
          </a:xfrm>
        </p:spPr>
        <p:txBody>
          <a:bodyPr/>
          <a:lstStyle/>
          <a:p>
            <a:r>
              <a:rPr lang="en-US" dirty="0"/>
              <a:t>The Liberal-Conservative Spectrum </a:t>
            </a:r>
            <a:r>
              <a:rPr lang="en-US" sz="1600" b="0" i="1" dirty="0"/>
              <a:t>AMSCO pg. 446-50</a:t>
            </a:r>
            <a:endParaRPr lang="en-US" dirty="0"/>
          </a:p>
        </p:txBody>
      </p:sp>
      <p:sp>
        <p:nvSpPr>
          <p:cNvPr id="4" name="object 8">
            <a:extLst>
              <a:ext uri="{FF2B5EF4-FFF2-40B4-BE49-F238E27FC236}">
                <a16:creationId xmlns:a16="http://schemas.microsoft.com/office/drawing/2014/main" id="{EC52C3FE-54C2-09DC-B452-9F32E91E9DFF}"/>
              </a:ext>
            </a:extLst>
          </p:cNvPr>
          <p:cNvSpPr/>
          <p:nvPr/>
        </p:nvSpPr>
        <p:spPr>
          <a:xfrm>
            <a:off x="1066800" y="933062"/>
            <a:ext cx="6852033" cy="614072"/>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F902B639-F5E9-D818-DA78-9047DBD4198C}"/>
              </a:ext>
            </a:extLst>
          </p:cNvPr>
          <p:cNvSpPr txBox="1"/>
          <p:nvPr/>
        </p:nvSpPr>
        <p:spPr>
          <a:xfrm>
            <a:off x="405581" y="625285"/>
            <a:ext cx="2095623" cy="307777"/>
          </a:xfrm>
          <a:prstGeom prst="rect">
            <a:avLst/>
          </a:prstGeom>
          <a:noFill/>
        </p:spPr>
        <p:txBody>
          <a:bodyPr wrap="square">
            <a:spAutoFit/>
          </a:bodyPr>
          <a:lstStyle/>
          <a:p>
            <a:pPr marL="151130">
              <a:lnSpc>
                <a:spcPct val="100000"/>
              </a:lnSpc>
              <a:spcBef>
                <a:spcPts val="95"/>
              </a:spcBef>
            </a:pPr>
            <a:r>
              <a:rPr lang="en-US" sz="1400" b="1" u="sng" spc="-5" dirty="0">
                <a:solidFill>
                  <a:srgbClr val="006FC0"/>
                </a:solidFill>
                <a:uFill>
                  <a:solidFill>
                    <a:srgbClr val="006FC0"/>
                  </a:solidFill>
                </a:uFill>
                <a:latin typeface="Arial"/>
                <a:cs typeface="Arial"/>
              </a:rPr>
              <a:t>Liberal</a:t>
            </a:r>
            <a:r>
              <a:rPr lang="en-US" sz="1400" b="1" u="sng" spc="-15" dirty="0">
                <a:solidFill>
                  <a:srgbClr val="006FC0"/>
                </a:solidFill>
                <a:uFill>
                  <a:solidFill>
                    <a:srgbClr val="006FC0"/>
                  </a:solidFill>
                </a:uFill>
                <a:latin typeface="Arial"/>
                <a:cs typeface="Arial"/>
              </a:rPr>
              <a:t> </a:t>
            </a:r>
            <a:r>
              <a:rPr lang="en-US" sz="1400" b="1" u="sng" spc="-5" dirty="0">
                <a:solidFill>
                  <a:srgbClr val="006FC0"/>
                </a:solidFill>
                <a:uFill>
                  <a:solidFill>
                    <a:srgbClr val="006FC0"/>
                  </a:solidFill>
                </a:uFill>
                <a:latin typeface="Arial"/>
                <a:cs typeface="Arial"/>
              </a:rPr>
              <a:t>(left-wing)</a:t>
            </a:r>
            <a:endParaRPr lang="en-US" sz="1400" dirty="0">
              <a:latin typeface="Arial"/>
              <a:cs typeface="Arial"/>
            </a:endParaRPr>
          </a:p>
        </p:txBody>
      </p:sp>
      <p:sp>
        <p:nvSpPr>
          <p:cNvPr id="8" name="TextBox 7">
            <a:extLst>
              <a:ext uri="{FF2B5EF4-FFF2-40B4-BE49-F238E27FC236}">
                <a16:creationId xmlns:a16="http://schemas.microsoft.com/office/drawing/2014/main" id="{0A0063B2-679F-55C0-E125-F589240BC55D}"/>
              </a:ext>
            </a:extLst>
          </p:cNvPr>
          <p:cNvSpPr txBox="1"/>
          <p:nvPr/>
        </p:nvSpPr>
        <p:spPr>
          <a:xfrm>
            <a:off x="3276600" y="420888"/>
            <a:ext cx="2262524" cy="400110"/>
          </a:xfrm>
          <a:prstGeom prst="rect">
            <a:avLst/>
          </a:prstGeom>
          <a:noFill/>
        </p:spPr>
        <p:txBody>
          <a:bodyPr wrap="square">
            <a:spAutoFit/>
          </a:bodyPr>
          <a:lstStyle/>
          <a:p>
            <a:pPr algn="ctr">
              <a:lnSpc>
                <a:spcPct val="100000"/>
              </a:lnSpc>
              <a:spcBef>
                <a:spcPts val="95"/>
              </a:spcBef>
            </a:pPr>
            <a:r>
              <a:rPr lang="en-US" sz="2000" b="1" i="1" u="sng" spc="-5" dirty="0">
                <a:uFill>
                  <a:solidFill>
                    <a:srgbClr val="000000"/>
                  </a:solidFill>
                </a:uFill>
                <a:latin typeface="Arial"/>
                <a:cs typeface="Arial"/>
              </a:rPr>
              <a:t>Moderate</a:t>
            </a:r>
            <a:endParaRPr lang="en-US" sz="1800" i="1" dirty="0">
              <a:latin typeface="Arial"/>
              <a:cs typeface="Arial"/>
            </a:endParaRPr>
          </a:p>
        </p:txBody>
      </p:sp>
      <p:sp>
        <p:nvSpPr>
          <p:cNvPr id="10" name="TextBox 9">
            <a:extLst>
              <a:ext uri="{FF2B5EF4-FFF2-40B4-BE49-F238E27FC236}">
                <a16:creationId xmlns:a16="http://schemas.microsoft.com/office/drawing/2014/main" id="{8C2FE7DA-1170-E65A-05C3-0DDD55910FF6}"/>
              </a:ext>
            </a:extLst>
          </p:cNvPr>
          <p:cNvSpPr txBox="1"/>
          <p:nvPr/>
        </p:nvSpPr>
        <p:spPr>
          <a:xfrm>
            <a:off x="6394834" y="605153"/>
            <a:ext cx="2514599" cy="307777"/>
          </a:xfrm>
          <a:prstGeom prst="rect">
            <a:avLst/>
          </a:prstGeom>
          <a:noFill/>
        </p:spPr>
        <p:txBody>
          <a:bodyPr wrap="square">
            <a:spAutoFit/>
          </a:bodyPr>
          <a:lstStyle/>
          <a:p>
            <a:pPr marL="58419">
              <a:lnSpc>
                <a:spcPct val="100000"/>
              </a:lnSpc>
              <a:spcBef>
                <a:spcPts val="95"/>
              </a:spcBef>
            </a:pPr>
            <a:r>
              <a:rPr lang="en-US" sz="1400" b="1" u="sng" spc="-10" dirty="0">
                <a:solidFill>
                  <a:srgbClr val="FF0000"/>
                </a:solidFill>
                <a:uFill>
                  <a:solidFill>
                    <a:srgbClr val="FF0000"/>
                  </a:solidFill>
                </a:uFill>
                <a:latin typeface="Arial"/>
                <a:cs typeface="Arial"/>
              </a:rPr>
              <a:t>Conservative</a:t>
            </a:r>
            <a:r>
              <a:rPr lang="en-US" sz="1400" b="1" u="sng" spc="60" dirty="0">
                <a:solidFill>
                  <a:srgbClr val="FF0000"/>
                </a:solidFill>
                <a:uFill>
                  <a:solidFill>
                    <a:srgbClr val="FF0000"/>
                  </a:solidFill>
                </a:uFill>
                <a:latin typeface="Arial"/>
                <a:cs typeface="Arial"/>
              </a:rPr>
              <a:t> </a:t>
            </a:r>
            <a:r>
              <a:rPr lang="en-US" sz="1400" b="1" u="sng" spc="-5" dirty="0">
                <a:solidFill>
                  <a:srgbClr val="FF0000"/>
                </a:solidFill>
                <a:uFill>
                  <a:solidFill>
                    <a:srgbClr val="FF0000"/>
                  </a:solidFill>
                </a:uFill>
                <a:latin typeface="Arial"/>
                <a:cs typeface="Arial"/>
              </a:rPr>
              <a:t>(right-wing)</a:t>
            </a:r>
            <a:endParaRPr lang="en-US" sz="1400" dirty="0">
              <a:latin typeface="Arial"/>
              <a:cs typeface="Arial"/>
            </a:endParaRPr>
          </a:p>
        </p:txBody>
      </p:sp>
      <p:sp>
        <p:nvSpPr>
          <p:cNvPr id="7" name="TextBox 6">
            <a:extLst>
              <a:ext uri="{FF2B5EF4-FFF2-40B4-BE49-F238E27FC236}">
                <a16:creationId xmlns:a16="http://schemas.microsoft.com/office/drawing/2014/main" id="{DCF6DE94-38B6-C158-4067-1DD2A6C37D3C}"/>
              </a:ext>
            </a:extLst>
          </p:cNvPr>
          <p:cNvSpPr txBox="1"/>
          <p:nvPr/>
        </p:nvSpPr>
        <p:spPr>
          <a:xfrm>
            <a:off x="76200" y="4856330"/>
            <a:ext cx="6852033" cy="261610"/>
          </a:xfrm>
          <a:prstGeom prst="rect">
            <a:avLst/>
          </a:prstGeom>
          <a:noFill/>
        </p:spPr>
        <p:txBody>
          <a:bodyPr wrap="square">
            <a:spAutoFit/>
          </a:bodyPr>
          <a:lstStyle/>
          <a:p>
            <a:r>
              <a:rPr lang="en-US" sz="1100" dirty="0">
                <a:hlinkClick r:id="rId3"/>
              </a:rPr>
              <a:t>https://www.theatlantic.com/politics/archive/2014/05/moderates-who-are-they-and-what-do-they-want/370904/</a:t>
            </a:r>
            <a:endParaRPr lang="en-US" sz="1100" dirty="0"/>
          </a:p>
        </p:txBody>
      </p:sp>
      <p:pic>
        <p:nvPicPr>
          <p:cNvPr id="12" name="Picture 11">
            <a:extLst>
              <a:ext uri="{FF2B5EF4-FFF2-40B4-BE49-F238E27FC236}">
                <a16:creationId xmlns:a16="http://schemas.microsoft.com/office/drawing/2014/main" id="{D4D27B14-39CA-780A-7AB2-A3DD43B1962C}"/>
              </a:ext>
            </a:extLst>
          </p:cNvPr>
          <p:cNvPicPr>
            <a:picLocks noChangeAspect="1"/>
          </p:cNvPicPr>
          <p:nvPr/>
        </p:nvPicPr>
        <p:blipFill>
          <a:blip r:embed="rId4"/>
          <a:stretch>
            <a:fillRect/>
          </a:stretch>
        </p:blipFill>
        <p:spPr>
          <a:xfrm>
            <a:off x="867946" y="1545612"/>
            <a:ext cx="7079832" cy="3177000"/>
          </a:xfrm>
          <a:prstGeom prst="rect">
            <a:avLst/>
          </a:prstGeom>
        </p:spPr>
      </p:pic>
      <p:sp>
        <p:nvSpPr>
          <p:cNvPr id="14" name="TextBox 13">
            <a:extLst>
              <a:ext uri="{FF2B5EF4-FFF2-40B4-BE49-F238E27FC236}">
                <a16:creationId xmlns:a16="http://schemas.microsoft.com/office/drawing/2014/main" id="{CBB8CBF7-8A47-F8F9-0A00-DABDBB579B0D}"/>
              </a:ext>
            </a:extLst>
          </p:cNvPr>
          <p:cNvSpPr txBox="1"/>
          <p:nvPr/>
        </p:nvSpPr>
        <p:spPr>
          <a:xfrm>
            <a:off x="1066800" y="4610109"/>
            <a:ext cx="4676214" cy="246221"/>
          </a:xfrm>
          <a:prstGeom prst="rect">
            <a:avLst/>
          </a:prstGeom>
          <a:noFill/>
        </p:spPr>
        <p:txBody>
          <a:bodyPr wrap="square">
            <a:spAutoFit/>
          </a:bodyPr>
          <a:lstStyle/>
          <a:p>
            <a:r>
              <a:rPr lang="en-US" sz="1000" dirty="0"/>
              <a:t>Source: State of the Center, Third Way and the </a:t>
            </a:r>
            <a:r>
              <a:rPr lang="en-US" sz="1000" dirty="0" err="1"/>
              <a:t>Benenson</a:t>
            </a:r>
            <a:r>
              <a:rPr lang="en-US" sz="1000" dirty="0"/>
              <a:t> Strategy Group, 2014</a:t>
            </a:r>
          </a:p>
        </p:txBody>
      </p:sp>
    </p:spTree>
    <p:extLst>
      <p:ext uri="{BB962C8B-B14F-4D97-AF65-F5344CB8AC3E}">
        <p14:creationId xmlns:p14="http://schemas.microsoft.com/office/powerpoint/2010/main" val="341049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35CA-E70D-68B4-D8DD-134C0D5655EC}"/>
              </a:ext>
            </a:extLst>
          </p:cNvPr>
          <p:cNvSpPr>
            <a:spLocks noGrp="1"/>
          </p:cNvSpPr>
          <p:nvPr>
            <p:ph type="title"/>
          </p:nvPr>
        </p:nvSpPr>
        <p:spPr>
          <a:xfrm>
            <a:off x="1352761" y="0"/>
            <a:ext cx="4682744" cy="415498"/>
          </a:xfrm>
        </p:spPr>
        <p:txBody>
          <a:bodyPr/>
          <a:lstStyle/>
          <a:p>
            <a:r>
              <a:rPr lang="en-US" dirty="0"/>
              <a:t>What is a Liberal?  </a:t>
            </a:r>
            <a:r>
              <a:rPr lang="en-US" sz="1000" dirty="0"/>
              <a:t>AMSCO pg.  446-48</a:t>
            </a:r>
            <a:endParaRPr lang="en-US" dirty="0"/>
          </a:p>
        </p:txBody>
      </p:sp>
      <p:sp>
        <p:nvSpPr>
          <p:cNvPr id="4" name="Text Placeholder 3">
            <a:extLst>
              <a:ext uri="{FF2B5EF4-FFF2-40B4-BE49-F238E27FC236}">
                <a16:creationId xmlns:a16="http://schemas.microsoft.com/office/drawing/2014/main" id="{7395DAAA-FD77-97D2-5B2F-066C14254986}"/>
              </a:ext>
            </a:extLst>
          </p:cNvPr>
          <p:cNvSpPr txBox="1">
            <a:spLocks noGrp="1"/>
          </p:cNvSpPr>
          <p:nvPr>
            <p:ph type="body" idx="1"/>
          </p:nvPr>
        </p:nvSpPr>
        <p:spPr>
          <a:xfrm>
            <a:off x="86958" y="742950"/>
            <a:ext cx="5932842" cy="4093428"/>
          </a:xfrm>
          <a:prstGeom prst="rect">
            <a:avLst/>
          </a:prstGeom>
          <a:noFill/>
        </p:spPr>
        <p:txBody>
          <a:bodyPr wrap="square">
            <a:spAutoFit/>
          </a:bodyPr>
          <a:lstStyle/>
          <a:p>
            <a:r>
              <a:rPr lang="en-US" sz="1900" dirty="0"/>
              <a:t>The meanings of the terms liberal and conservative have changed through history. In the early United States, a “</a:t>
            </a:r>
            <a:r>
              <a:rPr lang="en-US" sz="1900" i="1" dirty="0">
                <a:solidFill>
                  <a:srgbClr val="FF0000"/>
                </a:solidFill>
              </a:rPr>
              <a:t>liberal</a:t>
            </a:r>
            <a:r>
              <a:rPr lang="en-US" sz="1900" dirty="0"/>
              <a:t>” government was one that did little. Thomas Jefferson (</a:t>
            </a:r>
            <a:r>
              <a:rPr lang="en-US" sz="1900" i="1" dirty="0">
                <a:solidFill>
                  <a:srgbClr val="FF0000"/>
                </a:solidFill>
              </a:rPr>
              <a:t>strict constructionist</a:t>
            </a:r>
            <a:r>
              <a:rPr lang="en-US" sz="1900" dirty="0"/>
              <a:t>) believed in a high degree of liberty, declaring that a government that governs best is one that governs least. With this statement, Jefferson described the government’s </a:t>
            </a:r>
            <a:r>
              <a:rPr lang="en-US" sz="1900" i="1" dirty="0">
                <a:solidFill>
                  <a:srgbClr val="FF0000"/>
                </a:solidFill>
              </a:rPr>
              <a:t>liberal</a:t>
            </a:r>
            <a:r>
              <a:rPr lang="en-US" sz="1900" dirty="0"/>
              <a:t> approach toward the people, allowing citizen freedom, a free flow of ideas, free markets, fewer laws, and fewer restrictions at the federal level (small gov).  The </a:t>
            </a:r>
            <a:r>
              <a:rPr lang="en-US" sz="1900" i="1" dirty="0">
                <a:solidFill>
                  <a:srgbClr val="FF0000"/>
                </a:solidFill>
              </a:rPr>
              <a:t>strict constructionist </a:t>
            </a:r>
            <a:r>
              <a:rPr lang="en-US" sz="1900" dirty="0"/>
              <a:t>believed that </a:t>
            </a:r>
            <a:r>
              <a:rPr lang="en-US" sz="1900" dirty="0">
                <a:solidFill>
                  <a:srgbClr val="FF0000"/>
                </a:solidFill>
              </a:rPr>
              <a:t>states should hold as much power as they can</a:t>
            </a:r>
            <a:r>
              <a:rPr lang="en-US" sz="1900" dirty="0"/>
              <a:t>, and  this understanding of the word continued into the late nineteenth century.</a:t>
            </a:r>
          </a:p>
        </p:txBody>
      </p:sp>
      <p:pic>
        <p:nvPicPr>
          <p:cNvPr id="5" name="Picture 4">
            <a:extLst>
              <a:ext uri="{FF2B5EF4-FFF2-40B4-BE49-F238E27FC236}">
                <a16:creationId xmlns:a16="http://schemas.microsoft.com/office/drawing/2014/main" id="{7FD61224-AF0E-1ADA-9A05-9BD1955BB558}"/>
              </a:ext>
            </a:extLst>
          </p:cNvPr>
          <p:cNvPicPr>
            <a:picLocks noChangeAspect="1"/>
          </p:cNvPicPr>
          <p:nvPr/>
        </p:nvPicPr>
        <p:blipFill>
          <a:blip r:embed="rId2"/>
          <a:stretch>
            <a:fillRect/>
          </a:stretch>
        </p:blipFill>
        <p:spPr>
          <a:xfrm>
            <a:off x="6100930" y="753035"/>
            <a:ext cx="2971800" cy="2376487"/>
          </a:xfrm>
          <a:prstGeom prst="rect">
            <a:avLst/>
          </a:prstGeom>
        </p:spPr>
      </p:pic>
    </p:spTree>
    <p:extLst>
      <p:ext uri="{BB962C8B-B14F-4D97-AF65-F5344CB8AC3E}">
        <p14:creationId xmlns:p14="http://schemas.microsoft.com/office/powerpoint/2010/main" val="88429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35CA-E70D-68B4-D8DD-134C0D5655EC}"/>
              </a:ext>
            </a:extLst>
          </p:cNvPr>
          <p:cNvSpPr>
            <a:spLocks noGrp="1"/>
          </p:cNvSpPr>
          <p:nvPr>
            <p:ph type="title"/>
          </p:nvPr>
        </p:nvSpPr>
        <p:spPr>
          <a:xfrm>
            <a:off x="1600200" y="-10201"/>
            <a:ext cx="4682744" cy="415498"/>
          </a:xfrm>
        </p:spPr>
        <p:txBody>
          <a:bodyPr/>
          <a:lstStyle/>
          <a:p>
            <a:pPr algn="ctr"/>
            <a:r>
              <a:rPr lang="en-US" dirty="0"/>
              <a:t>What is a Liberal? </a:t>
            </a:r>
          </a:p>
        </p:txBody>
      </p:sp>
      <p:sp>
        <p:nvSpPr>
          <p:cNvPr id="4" name="Text Placeholder 3">
            <a:extLst>
              <a:ext uri="{FF2B5EF4-FFF2-40B4-BE49-F238E27FC236}">
                <a16:creationId xmlns:a16="http://schemas.microsoft.com/office/drawing/2014/main" id="{7395DAAA-FD77-97D2-5B2F-066C14254986}"/>
              </a:ext>
            </a:extLst>
          </p:cNvPr>
          <p:cNvSpPr txBox="1">
            <a:spLocks noGrp="1"/>
          </p:cNvSpPr>
          <p:nvPr>
            <p:ph type="body" idx="1"/>
          </p:nvPr>
        </p:nvSpPr>
        <p:spPr>
          <a:xfrm>
            <a:off x="152400" y="571202"/>
            <a:ext cx="8686800" cy="4001095"/>
          </a:xfrm>
          <a:prstGeom prst="rect">
            <a:avLst/>
          </a:prstGeom>
          <a:noFill/>
        </p:spPr>
        <p:txBody>
          <a:bodyPr wrap="square">
            <a:spAutoFit/>
          </a:bodyPr>
          <a:lstStyle/>
          <a:p>
            <a:r>
              <a:rPr lang="en-US" sz="2000" dirty="0"/>
              <a:t>During the Progressive Era, (1890-1920) the fed. </a:t>
            </a:r>
          </a:p>
          <a:p>
            <a:r>
              <a:rPr lang="en-US" sz="2000" dirty="0"/>
              <a:t>Government’s role expanded going outside the confines of traditional gov.  Laws were passed to curb monopolies, clean food and safe drugs, child labor laws, work safety laws.  The 17</a:t>
            </a:r>
            <a:r>
              <a:rPr lang="en-US" sz="2000" baseline="30000" dirty="0"/>
              <a:t>th</a:t>
            </a:r>
            <a:r>
              <a:rPr lang="en-US" sz="2000" dirty="0"/>
              <a:t> amendment was passed to bring gov closer to the people, etc.  The list goes on.</a:t>
            </a:r>
          </a:p>
          <a:p>
            <a:endParaRPr lang="en-US" sz="2000" dirty="0"/>
          </a:p>
          <a:p>
            <a:r>
              <a:rPr lang="en-US" sz="2000" dirty="0"/>
              <a:t>During the 1930s Great Depression, FDR proposed a “liberal agenda” to fix the economy.  The gov acted liberally with many ABC programs or relief, recovery, reform ( the New Deal). Gov expanded.  Since the 1930s, the term </a:t>
            </a:r>
            <a:r>
              <a:rPr lang="en-US" sz="2000" i="1" dirty="0">
                <a:solidFill>
                  <a:srgbClr val="FF0000"/>
                </a:solidFill>
              </a:rPr>
              <a:t>liberal meant being open to allowing gov to act flexibly and expand beyond constraints.</a:t>
            </a:r>
          </a:p>
          <a:p>
            <a:r>
              <a:rPr lang="en-US" sz="2000" dirty="0"/>
              <a:t>  </a:t>
            </a:r>
          </a:p>
          <a:p>
            <a:r>
              <a:rPr lang="en-US" sz="2000" dirty="0"/>
              <a:t>In the 1960s, gov expanded even further with the Great Society.</a:t>
            </a:r>
          </a:p>
        </p:txBody>
      </p:sp>
    </p:spTree>
    <p:extLst>
      <p:ext uri="{BB962C8B-B14F-4D97-AF65-F5344CB8AC3E}">
        <p14:creationId xmlns:p14="http://schemas.microsoft.com/office/powerpoint/2010/main" val="168046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0D3A52-78E7-8B31-C450-CE39160534C1}"/>
              </a:ext>
            </a:extLst>
          </p:cNvPr>
          <p:cNvSpPr>
            <a:spLocks noGrp="1"/>
          </p:cNvSpPr>
          <p:nvPr>
            <p:ph type="body" idx="1"/>
          </p:nvPr>
        </p:nvSpPr>
        <p:spPr>
          <a:xfrm>
            <a:off x="6705602" y="351080"/>
            <a:ext cx="2438398" cy="1477328"/>
          </a:xfrm>
        </p:spPr>
        <p:txBody>
          <a:bodyPr/>
          <a:lstStyle/>
          <a:p>
            <a:r>
              <a:rPr lang="en-US" sz="2400" dirty="0"/>
              <a:t>None of these programs existed prior to 1932</a:t>
            </a:r>
          </a:p>
        </p:txBody>
      </p:sp>
      <p:pic>
        <p:nvPicPr>
          <p:cNvPr id="1026" name="Picture 2" descr="Franklin Roosevelt and the New Deal">
            <a:extLst>
              <a:ext uri="{FF2B5EF4-FFF2-40B4-BE49-F238E27FC236}">
                <a16:creationId xmlns:a16="http://schemas.microsoft.com/office/drawing/2014/main" id="{7440367E-7F28-2D77-75F8-C60B27A53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03"/>
            <a:ext cx="66563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98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F9D8-C503-488F-65FC-A2B1A57C5F7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B6E1CE1-4D3A-057B-117D-D9AD13093DA8}"/>
              </a:ext>
            </a:extLst>
          </p:cNvPr>
          <p:cNvSpPr>
            <a:spLocks noGrp="1"/>
          </p:cNvSpPr>
          <p:nvPr>
            <p:ph type="body" idx="1"/>
          </p:nvPr>
        </p:nvSpPr>
        <p:spPr/>
        <p:txBody>
          <a:bodyPr/>
          <a:lstStyle/>
          <a:p>
            <a:endParaRPr lang="en-US"/>
          </a:p>
        </p:txBody>
      </p:sp>
      <p:pic>
        <p:nvPicPr>
          <p:cNvPr id="2050" name="Picture 2" descr="FDR and the New Deal | Sutori">
            <a:extLst>
              <a:ext uri="{FF2B5EF4-FFF2-40B4-BE49-F238E27FC236}">
                <a16:creationId xmlns:a16="http://schemas.microsoft.com/office/drawing/2014/main" id="{E7D7DE8D-2FF7-2E67-ECBB-CDFEF8B9F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16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E143-7E5F-50EB-6744-F06C6543F5B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B2B57C0-F20A-B477-3237-B4280768B127}"/>
              </a:ext>
            </a:extLst>
          </p:cNvPr>
          <p:cNvSpPr>
            <a:spLocks noGrp="1"/>
          </p:cNvSpPr>
          <p:nvPr>
            <p:ph type="body" idx="1"/>
          </p:nvPr>
        </p:nvSpPr>
        <p:spPr/>
        <p:txBody>
          <a:bodyPr/>
          <a:lstStyle/>
          <a:p>
            <a:endParaRPr lang="en-US"/>
          </a:p>
        </p:txBody>
      </p:sp>
      <p:pic>
        <p:nvPicPr>
          <p:cNvPr id="3074" name="Picture 2" descr="apushcanvas [licensed for non-commercial use only] / LBJ and The Great  Society">
            <a:extLst>
              <a:ext uri="{FF2B5EF4-FFF2-40B4-BE49-F238E27FC236}">
                <a16:creationId xmlns:a16="http://schemas.microsoft.com/office/drawing/2014/main" id="{29EE03C8-0B03-B072-EEEF-92AE8C5BA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90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3EB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523220"/>
          </a:xfrm>
          <a:prstGeom prst="rect">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914378">
              <a:defRPr/>
            </a:pPr>
            <a:r>
              <a:rPr lang="en-US" sz="2800" b="1" dirty="0"/>
              <a:t>TOPIC 4.7 Ideologies of Political</a:t>
            </a:r>
            <a:endParaRPr lang="en-US" sz="2800" b="1" dirty="0">
              <a:solidFill>
                <a:prstClr val="black"/>
              </a:solidFill>
              <a:latin typeface="Calibri"/>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6042" y="1504950"/>
            <a:ext cx="1844839" cy="1631216"/>
          </a:xfrm>
          <a:prstGeom prst="rect">
            <a:avLst/>
          </a:prstGeom>
          <a:noFill/>
        </p:spPr>
        <p:txBody>
          <a:bodyPr wrap="square">
            <a:spAutoFit/>
          </a:bodyPr>
          <a:lstStyle/>
          <a:p>
            <a:pPr defTabSz="914378">
              <a:defRPr/>
            </a:pPr>
            <a:r>
              <a:rPr lang="en-US" sz="2000" b="1" dirty="0">
                <a:solidFill>
                  <a:prstClr val="black"/>
                </a:solidFill>
                <a:latin typeface="Calibri"/>
              </a:rPr>
              <a:t>Explain how ideologies of </a:t>
            </a:r>
          </a:p>
          <a:p>
            <a:pPr defTabSz="914378">
              <a:defRPr/>
            </a:pPr>
            <a:r>
              <a:rPr lang="en-US" sz="2000" b="1" dirty="0">
                <a:solidFill>
                  <a:prstClr val="black"/>
                </a:solidFill>
                <a:latin typeface="Calibri"/>
              </a:rPr>
              <a:t>the two major parties shape </a:t>
            </a:r>
          </a:p>
          <a:p>
            <a:pPr defTabSz="914378">
              <a:defRPr/>
            </a:pPr>
            <a:r>
              <a:rPr lang="en-US" sz="2000" b="1" dirty="0">
                <a:solidFill>
                  <a:prstClr val="black"/>
                </a:solidFill>
                <a:latin typeface="Calibri"/>
              </a:rPr>
              <a:t>Policy.</a:t>
            </a: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1905000" y="971550"/>
            <a:ext cx="0" cy="4009296"/>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2057402" y="1674227"/>
            <a:ext cx="7086599" cy="1323439"/>
          </a:xfrm>
          <a:prstGeom prst="rect">
            <a:avLst/>
          </a:prstGeom>
          <a:noFill/>
        </p:spPr>
        <p:txBody>
          <a:bodyPr wrap="square">
            <a:spAutoFit/>
          </a:bodyPr>
          <a:lstStyle/>
          <a:p>
            <a:pPr defTabSz="914378">
              <a:defRPr/>
            </a:pPr>
            <a:r>
              <a:rPr lang="en-US" sz="2000" b="1" dirty="0">
                <a:solidFill>
                  <a:prstClr val="black"/>
                </a:solidFill>
                <a:latin typeface="Calibri"/>
              </a:rPr>
              <a:t>The Democratic Party (D or DEM) platforms generally align more closely to liberal ideological positions, and the Republican Party (R or GOP) platforms generally align more closely to conservative ideological positions. </a:t>
            </a:r>
          </a:p>
        </p:txBody>
      </p:sp>
      <p:sp>
        <p:nvSpPr>
          <p:cNvPr id="9" name="TextBox 8">
            <a:extLst>
              <a:ext uri="{FF2B5EF4-FFF2-40B4-BE49-F238E27FC236}">
                <a16:creationId xmlns:a16="http://schemas.microsoft.com/office/drawing/2014/main" id="{9453EE3A-F8B1-4EB6-AB9E-14A132CC8F65}"/>
              </a:ext>
            </a:extLst>
          </p:cNvPr>
          <p:cNvSpPr txBox="1"/>
          <p:nvPr/>
        </p:nvSpPr>
        <p:spPr>
          <a:xfrm>
            <a:off x="0" y="534542"/>
            <a:ext cx="9144000" cy="384721"/>
          </a:xfrm>
          <a:prstGeom prst="rect">
            <a:avLst/>
          </a:prstGeom>
          <a:noFill/>
        </p:spPr>
        <p:txBody>
          <a:bodyPr wrap="square">
            <a:spAutoFit/>
          </a:bodyPr>
          <a:lstStyle/>
          <a:p>
            <a:pPr defTabSz="914378"/>
            <a:r>
              <a:rPr lang="en-US" sz="1900" b="1" dirty="0">
                <a:solidFill>
                  <a:prstClr val="black"/>
                </a:solidFill>
                <a:latin typeface="Calibri"/>
              </a:rPr>
              <a:t>Widely held political ideologies shape policy debates and choices in American Policies</a:t>
            </a:r>
          </a:p>
        </p:txBody>
      </p:sp>
    </p:spTree>
    <p:extLst>
      <p:ext uri="{BB962C8B-B14F-4D97-AF65-F5344CB8AC3E}">
        <p14:creationId xmlns:p14="http://schemas.microsoft.com/office/powerpoint/2010/main" val="661292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2510E-43DD-942A-2F45-A0186D61F65A}"/>
              </a:ext>
            </a:extLst>
          </p:cNvPr>
          <p:cNvSpPr>
            <a:spLocks noGrp="1"/>
          </p:cNvSpPr>
          <p:nvPr>
            <p:ph type="title"/>
          </p:nvPr>
        </p:nvSpPr>
        <p:spPr>
          <a:xfrm>
            <a:off x="473202" y="479640"/>
            <a:ext cx="2571750" cy="1289304"/>
          </a:xfrm>
        </p:spPr>
        <p:txBody>
          <a:bodyPr anchor="b">
            <a:normAutofit/>
          </a:bodyPr>
          <a:lstStyle/>
          <a:p>
            <a:r>
              <a:rPr lang="en-US" sz="4100" dirty="0"/>
              <a:t>Liberal</a:t>
            </a:r>
          </a:p>
        </p:txBody>
      </p:sp>
      <p:sp>
        <p:nvSpPr>
          <p:cNvPr id="410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930317"/>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0955873-191D-76EA-20C4-9D648464CCD5}"/>
              </a:ext>
            </a:extLst>
          </p:cNvPr>
          <p:cNvSpPr>
            <a:spLocks noGrp="1"/>
          </p:cNvSpPr>
          <p:nvPr>
            <p:ph type="body" idx="1"/>
          </p:nvPr>
        </p:nvSpPr>
        <p:spPr>
          <a:xfrm>
            <a:off x="473202" y="2105406"/>
            <a:ext cx="2571750" cy="2558034"/>
          </a:xfrm>
        </p:spPr>
        <p:txBody>
          <a:bodyPr anchor="t">
            <a:normAutofit/>
          </a:bodyPr>
          <a:lstStyle/>
          <a:p>
            <a:r>
              <a:rPr lang="en-US" sz="2000" dirty="0"/>
              <a:t>Gov has expanded beyond its established boundaries.  Gov should be used as a positive force to correct societies ills.</a:t>
            </a:r>
          </a:p>
        </p:txBody>
      </p:sp>
      <p:pic>
        <p:nvPicPr>
          <p:cNvPr id="4098" name="Picture 2" descr="Two Americas &amp; The Great Society: 1960's - Two Americas &amp; The Great Society">
            <a:extLst>
              <a:ext uri="{FF2B5EF4-FFF2-40B4-BE49-F238E27FC236}">
                <a16:creationId xmlns:a16="http://schemas.microsoft.com/office/drawing/2014/main" id="{A91B7198-CCB4-2EE7-C62C-422F975E7D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69793" y="389382"/>
            <a:ext cx="5898007" cy="4544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2290CA-07F3-E0F9-3282-8A98E782B427}"/>
              </a:ext>
            </a:extLst>
          </p:cNvPr>
          <p:cNvSpPr txBox="1"/>
          <p:nvPr/>
        </p:nvSpPr>
        <p:spPr>
          <a:xfrm>
            <a:off x="3886200" y="479640"/>
            <a:ext cx="1940403" cy="369332"/>
          </a:xfrm>
          <a:prstGeom prst="rect">
            <a:avLst/>
          </a:prstGeom>
          <a:solidFill>
            <a:schemeClr val="bg1"/>
          </a:solidFill>
        </p:spPr>
        <p:txBody>
          <a:bodyPr wrap="none" rtlCol="0">
            <a:spAutoFit/>
          </a:bodyPr>
          <a:lstStyle/>
          <a:p>
            <a:r>
              <a:rPr lang="en-US" b="1" dirty="0"/>
              <a:t>Franklin Roosevelt</a:t>
            </a:r>
          </a:p>
        </p:txBody>
      </p:sp>
      <p:sp>
        <p:nvSpPr>
          <p:cNvPr id="5" name="TextBox 4">
            <a:extLst>
              <a:ext uri="{FF2B5EF4-FFF2-40B4-BE49-F238E27FC236}">
                <a16:creationId xmlns:a16="http://schemas.microsoft.com/office/drawing/2014/main" id="{6B063D9B-E557-4519-4060-8E75C5A6EA6E}"/>
              </a:ext>
            </a:extLst>
          </p:cNvPr>
          <p:cNvSpPr txBox="1"/>
          <p:nvPr/>
        </p:nvSpPr>
        <p:spPr>
          <a:xfrm>
            <a:off x="6462989" y="479640"/>
            <a:ext cx="1957844" cy="369332"/>
          </a:xfrm>
          <a:prstGeom prst="rect">
            <a:avLst/>
          </a:prstGeom>
          <a:solidFill>
            <a:schemeClr val="bg1"/>
          </a:solidFill>
        </p:spPr>
        <p:txBody>
          <a:bodyPr wrap="none" rtlCol="0">
            <a:spAutoFit/>
          </a:bodyPr>
          <a:lstStyle/>
          <a:p>
            <a:r>
              <a:rPr lang="en-US" b="1" dirty="0"/>
              <a:t>Lyndon B. Johnson</a:t>
            </a:r>
          </a:p>
        </p:txBody>
      </p:sp>
      <p:sp>
        <p:nvSpPr>
          <p:cNvPr id="6" name="TextBox 5">
            <a:extLst>
              <a:ext uri="{FF2B5EF4-FFF2-40B4-BE49-F238E27FC236}">
                <a16:creationId xmlns:a16="http://schemas.microsoft.com/office/drawing/2014/main" id="{9E79499E-77A2-C120-1649-3375D6AEDF13}"/>
              </a:ext>
            </a:extLst>
          </p:cNvPr>
          <p:cNvSpPr txBox="1"/>
          <p:nvPr/>
        </p:nvSpPr>
        <p:spPr>
          <a:xfrm>
            <a:off x="3458037" y="4019550"/>
            <a:ext cx="856325" cy="400110"/>
          </a:xfrm>
          <a:prstGeom prst="rect">
            <a:avLst/>
          </a:prstGeom>
          <a:solidFill>
            <a:srgbClr val="99B954"/>
          </a:solidFill>
        </p:spPr>
        <p:txBody>
          <a:bodyPr wrap="none" rtlCol="0">
            <a:spAutoFit/>
          </a:bodyPr>
          <a:lstStyle/>
          <a:p>
            <a:pPr algn="ctr"/>
            <a:r>
              <a:rPr lang="en-US" sz="1000" b="1" dirty="0">
                <a:solidFill>
                  <a:schemeClr val="bg1"/>
                </a:solidFill>
              </a:rPr>
              <a:t>Size of </a:t>
            </a:r>
          </a:p>
          <a:p>
            <a:pPr algn="ctr"/>
            <a:r>
              <a:rPr lang="en-US" sz="1000" b="1" dirty="0">
                <a:solidFill>
                  <a:schemeClr val="bg1"/>
                </a:solidFill>
              </a:rPr>
              <a:t>Government</a:t>
            </a:r>
          </a:p>
        </p:txBody>
      </p:sp>
      <p:sp>
        <p:nvSpPr>
          <p:cNvPr id="7" name="TextBox 6">
            <a:extLst>
              <a:ext uri="{FF2B5EF4-FFF2-40B4-BE49-F238E27FC236}">
                <a16:creationId xmlns:a16="http://schemas.microsoft.com/office/drawing/2014/main" id="{55A211B4-2030-1DB4-8B06-0770880F7EDF}"/>
              </a:ext>
            </a:extLst>
          </p:cNvPr>
          <p:cNvSpPr txBox="1"/>
          <p:nvPr/>
        </p:nvSpPr>
        <p:spPr>
          <a:xfrm>
            <a:off x="4596690" y="3309208"/>
            <a:ext cx="1629607" cy="903742"/>
          </a:xfrm>
          <a:prstGeom prst="rect">
            <a:avLst/>
          </a:prstGeom>
          <a:solidFill>
            <a:srgbClr val="7F63A0"/>
          </a:solidFill>
        </p:spPr>
        <p:txBody>
          <a:bodyPr wrap="square" rtlCol="0">
            <a:spAutoFit/>
          </a:bodyPr>
          <a:lstStyle/>
          <a:p>
            <a:pPr algn="ctr"/>
            <a:r>
              <a:rPr lang="en-US" sz="1700" b="1" dirty="0">
                <a:solidFill>
                  <a:schemeClr val="bg1"/>
                </a:solidFill>
              </a:rPr>
              <a:t>Size of </a:t>
            </a:r>
          </a:p>
          <a:p>
            <a:pPr algn="ctr"/>
            <a:r>
              <a:rPr lang="en-US" sz="1700" b="1" dirty="0">
                <a:solidFill>
                  <a:schemeClr val="bg1"/>
                </a:solidFill>
              </a:rPr>
              <a:t>Government</a:t>
            </a:r>
          </a:p>
          <a:p>
            <a:pPr algn="ctr"/>
            <a:r>
              <a:rPr lang="en-US" sz="1700" b="1" dirty="0">
                <a:solidFill>
                  <a:schemeClr val="bg1"/>
                </a:solidFill>
              </a:rPr>
              <a:t>FDR’s New Deal</a:t>
            </a:r>
          </a:p>
        </p:txBody>
      </p:sp>
      <p:sp>
        <p:nvSpPr>
          <p:cNvPr id="8" name="TextBox 7">
            <a:extLst>
              <a:ext uri="{FF2B5EF4-FFF2-40B4-BE49-F238E27FC236}">
                <a16:creationId xmlns:a16="http://schemas.microsoft.com/office/drawing/2014/main" id="{BBE38F87-5362-EC92-8D4C-23396C66ED53}"/>
              </a:ext>
            </a:extLst>
          </p:cNvPr>
          <p:cNvSpPr txBox="1"/>
          <p:nvPr/>
        </p:nvSpPr>
        <p:spPr>
          <a:xfrm>
            <a:off x="6874875" y="3080832"/>
            <a:ext cx="1678986" cy="1138773"/>
          </a:xfrm>
          <a:prstGeom prst="rect">
            <a:avLst/>
          </a:prstGeom>
          <a:solidFill>
            <a:srgbClr val="C04F4B"/>
          </a:solidFill>
        </p:spPr>
        <p:txBody>
          <a:bodyPr wrap="square" rtlCol="0">
            <a:spAutoFit/>
          </a:bodyPr>
          <a:lstStyle/>
          <a:p>
            <a:pPr algn="ctr"/>
            <a:r>
              <a:rPr lang="en-US" sz="1700" b="1" dirty="0">
                <a:solidFill>
                  <a:schemeClr val="bg1"/>
                </a:solidFill>
              </a:rPr>
              <a:t>Size of </a:t>
            </a:r>
          </a:p>
          <a:p>
            <a:pPr algn="ctr"/>
            <a:r>
              <a:rPr lang="en-US" sz="1700" b="1" dirty="0">
                <a:solidFill>
                  <a:schemeClr val="bg1"/>
                </a:solidFill>
              </a:rPr>
              <a:t>Government</a:t>
            </a:r>
          </a:p>
          <a:p>
            <a:pPr algn="ctr"/>
            <a:r>
              <a:rPr lang="en-US" sz="1700" b="1" dirty="0">
                <a:solidFill>
                  <a:schemeClr val="bg1"/>
                </a:solidFill>
              </a:rPr>
              <a:t>Johnson’s Great Society</a:t>
            </a:r>
          </a:p>
        </p:txBody>
      </p:sp>
      <p:sp>
        <p:nvSpPr>
          <p:cNvPr id="9" name="Rectangle 8">
            <a:extLst>
              <a:ext uri="{FF2B5EF4-FFF2-40B4-BE49-F238E27FC236}">
                <a16:creationId xmlns:a16="http://schemas.microsoft.com/office/drawing/2014/main" id="{2DC9BBF8-731D-1AD0-1AE0-F94C3C70FB29}"/>
              </a:ext>
            </a:extLst>
          </p:cNvPr>
          <p:cNvSpPr/>
          <p:nvPr/>
        </p:nvSpPr>
        <p:spPr>
          <a:xfrm>
            <a:off x="3838209" y="1930317"/>
            <a:ext cx="2395015" cy="461665"/>
          </a:xfrm>
          <a:prstGeom prst="rect">
            <a:avLst/>
          </a:prstGeom>
          <a:solidFill>
            <a:schemeClr val="bg1"/>
          </a:solidFill>
        </p:spPr>
        <p:txBody>
          <a:bodyPr wrap="none" lIns="91440" tIns="45720" rIns="91440" bIns="45720">
            <a:spAutoFit/>
          </a:bodyPr>
          <a:lstStyle/>
          <a:p>
            <a:pPr algn="ctr"/>
            <a:r>
              <a:rPr lang="en-US" sz="2400" b="1" dirty="0">
                <a:ln w="22225">
                  <a:solidFill>
                    <a:schemeClr val="accent2"/>
                  </a:solidFill>
                  <a:prstDash val="solid"/>
                </a:ln>
                <a:solidFill>
                  <a:schemeClr val="accent2">
                    <a:lumMod val="40000"/>
                    <a:lumOff val="60000"/>
                  </a:schemeClr>
                </a:solidFill>
              </a:rPr>
              <a:t>Great Depression</a:t>
            </a:r>
            <a:endParaRPr lang="en-US" sz="2400" b="1" cap="none" spc="0" dirty="0">
              <a:ln w="22225">
                <a:solidFill>
                  <a:schemeClr val="accent2"/>
                </a:solidFill>
                <a:prstDash val="solid"/>
              </a:ln>
              <a:solidFill>
                <a:schemeClr val="accent2">
                  <a:lumMod val="40000"/>
                  <a:lumOff val="60000"/>
                </a:schemeClr>
              </a:solidFill>
              <a:effectLst/>
            </a:endParaRPr>
          </a:p>
        </p:txBody>
      </p:sp>
      <p:sp>
        <p:nvSpPr>
          <p:cNvPr id="10" name="Rectangle 9">
            <a:extLst>
              <a:ext uri="{FF2B5EF4-FFF2-40B4-BE49-F238E27FC236}">
                <a16:creationId xmlns:a16="http://schemas.microsoft.com/office/drawing/2014/main" id="{BC5D30A7-44CE-9FEE-68C7-14973E1CBDCD}"/>
              </a:ext>
            </a:extLst>
          </p:cNvPr>
          <p:cNvSpPr/>
          <p:nvPr/>
        </p:nvSpPr>
        <p:spPr>
          <a:xfrm>
            <a:off x="6770263" y="1930316"/>
            <a:ext cx="1888210" cy="461665"/>
          </a:xfrm>
          <a:prstGeom prst="rect">
            <a:avLst/>
          </a:prstGeom>
          <a:solidFill>
            <a:schemeClr val="bg1"/>
          </a:solidFill>
        </p:spPr>
        <p:txBody>
          <a:bodyPr wrap="none" lIns="91440" tIns="45720" rIns="91440" bIns="45720">
            <a:spAutoFit/>
          </a:bodyPr>
          <a:lstStyle/>
          <a:p>
            <a:pPr algn="ctr"/>
            <a:r>
              <a:rPr lang="en-US" sz="2400" b="1" dirty="0">
                <a:ln w="22225">
                  <a:solidFill>
                    <a:schemeClr val="accent2"/>
                  </a:solidFill>
                  <a:prstDash val="solid"/>
                </a:ln>
                <a:solidFill>
                  <a:schemeClr val="accent2">
                    <a:lumMod val="40000"/>
                    <a:lumOff val="60000"/>
                  </a:schemeClr>
                </a:solidFill>
              </a:rPr>
              <a:t>Great Society</a:t>
            </a:r>
            <a:endParaRPr lang="en-U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87566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35CA-E70D-68B4-D8DD-134C0D5655EC}"/>
              </a:ext>
            </a:extLst>
          </p:cNvPr>
          <p:cNvSpPr>
            <a:spLocks noGrp="1"/>
          </p:cNvSpPr>
          <p:nvPr>
            <p:ph type="title"/>
          </p:nvPr>
        </p:nvSpPr>
        <p:spPr>
          <a:xfrm>
            <a:off x="2362200" y="-1037"/>
            <a:ext cx="4682744" cy="415498"/>
          </a:xfrm>
        </p:spPr>
        <p:txBody>
          <a:bodyPr/>
          <a:lstStyle/>
          <a:p>
            <a:r>
              <a:rPr lang="en-US" dirty="0"/>
              <a:t>What is a Conservative</a:t>
            </a:r>
          </a:p>
        </p:txBody>
      </p:sp>
      <p:sp>
        <p:nvSpPr>
          <p:cNvPr id="4" name="Text Placeholder 3">
            <a:extLst>
              <a:ext uri="{FF2B5EF4-FFF2-40B4-BE49-F238E27FC236}">
                <a16:creationId xmlns:a16="http://schemas.microsoft.com/office/drawing/2014/main" id="{7395DAAA-FD77-97D2-5B2F-066C14254986}"/>
              </a:ext>
            </a:extLst>
          </p:cNvPr>
          <p:cNvSpPr txBox="1">
            <a:spLocks noGrp="1"/>
          </p:cNvSpPr>
          <p:nvPr>
            <p:ph type="body" idx="1"/>
          </p:nvPr>
        </p:nvSpPr>
        <p:spPr>
          <a:xfrm>
            <a:off x="98923" y="514350"/>
            <a:ext cx="3810000" cy="3385542"/>
          </a:xfrm>
          <a:prstGeom prst="rect">
            <a:avLst/>
          </a:prstGeom>
          <a:noFill/>
        </p:spPr>
        <p:txBody>
          <a:bodyPr wrap="square">
            <a:spAutoFit/>
          </a:bodyPr>
          <a:lstStyle/>
          <a:p>
            <a:r>
              <a:rPr lang="en-US" sz="2200" i="0" dirty="0">
                <a:solidFill>
                  <a:srgbClr val="21242C"/>
                </a:solidFill>
                <a:effectLst/>
                <a:latin typeface="+mj-lt"/>
              </a:rPr>
              <a:t>Conservatives tend to believe that government should be small, operating mainly at the state or local level. They favor minimal federal government interference in the economy and prefer private sector-based solutions to problems.  They favor a stron</a:t>
            </a:r>
            <a:r>
              <a:rPr lang="en-US" sz="2200" dirty="0">
                <a:solidFill>
                  <a:srgbClr val="21242C"/>
                </a:solidFill>
                <a:latin typeface="+mj-lt"/>
              </a:rPr>
              <a:t>g free-market economy.</a:t>
            </a:r>
            <a:endParaRPr lang="en-US" sz="2200" dirty="0">
              <a:latin typeface="+mj-lt"/>
            </a:endParaRPr>
          </a:p>
        </p:txBody>
      </p:sp>
      <p:sp>
        <p:nvSpPr>
          <p:cNvPr id="6" name="TextBox 5">
            <a:hlinkClick r:id="rId2"/>
            <a:extLst>
              <a:ext uri="{FF2B5EF4-FFF2-40B4-BE49-F238E27FC236}">
                <a16:creationId xmlns:a16="http://schemas.microsoft.com/office/drawing/2014/main" id="{E585C2F3-ED7C-2B69-B507-BBB22F91A813}"/>
              </a:ext>
            </a:extLst>
          </p:cNvPr>
          <p:cNvSpPr txBox="1"/>
          <p:nvPr/>
        </p:nvSpPr>
        <p:spPr>
          <a:xfrm>
            <a:off x="-76200" y="4709689"/>
            <a:ext cx="9144000" cy="400110"/>
          </a:xfrm>
          <a:prstGeom prst="rect">
            <a:avLst/>
          </a:prstGeom>
          <a:noFill/>
        </p:spPr>
        <p:txBody>
          <a:bodyPr wrap="square">
            <a:spAutoFit/>
          </a:bodyPr>
          <a:lstStyle/>
          <a:p>
            <a:r>
              <a:rPr lang="en-US" sz="1000" dirty="0">
                <a:hlinkClick r:id="rId2"/>
              </a:rPr>
              <a:t>https://www.khanacademy.org/humanities/us-government-and-civics/us-gov-american-political-ideologies-and-beliefs/us-gov-ideologies-of-political-parties/a/lesson-summary-ideologies-of-political-parties</a:t>
            </a:r>
            <a:endParaRPr lang="en-US" sz="1000" dirty="0"/>
          </a:p>
        </p:txBody>
      </p:sp>
      <p:pic>
        <p:nvPicPr>
          <p:cNvPr id="7" name="Picture 6">
            <a:extLst>
              <a:ext uri="{FF2B5EF4-FFF2-40B4-BE49-F238E27FC236}">
                <a16:creationId xmlns:a16="http://schemas.microsoft.com/office/drawing/2014/main" id="{3A1FDA03-AC52-6FA9-3F28-6D99F77F036D}"/>
              </a:ext>
            </a:extLst>
          </p:cNvPr>
          <p:cNvPicPr>
            <a:picLocks noChangeAspect="1"/>
          </p:cNvPicPr>
          <p:nvPr/>
        </p:nvPicPr>
        <p:blipFill>
          <a:blip r:embed="rId3"/>
          <a:stretch>
            <a:fillRect/>
          </a:stretch>
        </p:blipFill>
        <p:spPr>
          <a:xfrm>
            <a:off x="4383741" y="666750"/>
            <a:ext cx="4674783" cy="2876550"/>
          </a:xfrm>
          <a:prstGeom prst="rect">
            <a:avLst/>
          </a:prstGeom>
        </p:spPr>
      </p:pic>
    </p:spTree>
    <p:extLst>
      <p:ext uri="{BB962C8B-B14F-4D97-AF65-F5344CB8AC3E}">
        <p14:creationId xmlns:p14="http://schemas.microsoft.com/office/powerpoint/2010/main" val="835581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4172" y="0"/>
            <a:ext cx="6376670" cy="574675"/>
          </a:xfrm>
          <a:prstGeom prst="rect">
            <a:avLst/>
          </a:prstGeom>
        </p:spPr>
        <p:txBody>
          <a:bodyPr vert="horz" wrap="square" lIns="0" tIns="12700" rIns="0" bIns="0" rtlCol="0">
            <a:spAutoFit/>
          </a:bodyPr>
          <a:lstStyle/>
          <a:p>
            <a:pPr marL="12700">
              <a:lnSpc>
                <a:spcPct val="100000"/>
              </a:lnSpc>
              <a:spcBef>
                <a:spcPts val="100"/>
              </a:spcBef>
            </a:pPr>
            <a:r>
              <a:rPr sz="3600" spc="-5" dirty="0">
                <a:latin typeface="Arial"/>
                <a:cs typeface="Arial"/>
              </a:rPr>
              <a:t>OTHER POLITICAL</a:t>
            </a:r>
            <a:r>
              <a:rPr sz="3600" spc="-30" dirty="0">
                <a:latin typeface="Arial"/>
                <a:cs typeface="Arial"/>
              </a:rPr>
              <a:t> </a:t>
            </a:r>
            <a:r>
              <a:rPr sz="3600" dirty="0">
                <a:latin typeface="Arial"/>
                <a:cs typeface="Arial"/>
              </a:rPr>
              <a:t>CHOICES</a:t>
            </a:r>
            <a:endParaRPr sz="3600">
              <a:latin typeface="Arial"/>
              <a:cs typeface="Arial"/>
            </a:endParaRPr>
          </a:p>
        </p:txBody>
      </p:sp>
      <p:sp>
        <p:nvSpPr>
          <p:cNvPr id="3" name="object 3"/>
          <p:cNvSpPr/>
          <p:nvPr/>
        </p:nvSpPr>
        <p:spPr>
          <a:xfrm>
            <a:off x="543527" y="743712"/>
            <a:ext cx="3159888" cy="24216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24400" y="800100"/>
            <a:ext cx="3691128" cy="20574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736972" y="3228213"/>
            <a:ext cx="3999229" cy="1551305"/>
          </a:xfrm>
          <a:prstGeom prst="rect">
            <a:avLst/>
          </a:prstGeom>
        </p:spPr>
        <p:txBody>
          <a:bodyPr vert="horz" wrap="square" lIns="0" tIns="12700" rIns="0" bIns="0" rtlCol="0">
            <a:spAutoFit/>
          </a:bodyPr>
          <a:lstStyle/>
          <a:p>
            <a:pPr marL="1407160">
              <a:lnSpc>
                <a:spcPct val="100000"/>
              </a:lnSpc>
              <a:spcBef>
                <a:spcPts val="100"/>
              </a:spcBef>
            </a:pPr>
            <a:r>
              <a:rPr sz="1800" b="1" u="sng" spc="-5" dirty="0">
                <a:solidFill>
                  <a:srgbClr val="212168"/>
                </a:solidFill>
                <a:uFill>
                  <a:solidFill>
                    <a:srgbClr val="212168"/>
                  </a:solidFill>
                </a:uFill>
                <a:latin typeface="Arial"/>
                <a:cs typeface="Arial"/>
              </a:rPr>
              <a:t>Libertarian</a:t>
            </a:r>
            <a:endParaRPr sz="1800" dirty="0">
              <a:latin typeface="Arial"/>
              <a:cs typeface="Arial"/>
            </a:endParaRPr>
          </a:p>
          <a:p>
            <a:pPr marL="294005">
              <a:lnSpc>
                <a:spcPct val="100000"/>
              </a:lnSpc>
            </a:pPr>
            <a:r>
              <a:rPr sz="1800" b="1" dirty="0">
                <a:latin typeface="Arial"/>
                <a:cs typeface="Arial"/>
              </a:rPr>
              <a:t>– </a:t>
            </a:r>
            <a:r>
              <a:rPr sz="1600" b="1" spc="-5" dirty="0">
                <a:latin typeface="Arial"/>
                <a:cs typeface="Arial"/>
              </a:rPr>
              <a:t>Emphasizes freedom, </a:t>
            </a:r>
            <a:r>
              <a:rPr sz="1600" b="1" spc="-25" dirty="0">
                <a:latin typeface="Arial"/>
                <a:cs typeface="Arial"/>
              </a:rPr>
              <a:t>liberty,</a:t>
            </a:r>
            <a:r>
              <a:rPr sz="1600" b="1" spc="90" dirty="0">
                <a:latin typeface="Arial"/>
                <a:cs typeface="Arial"/>
              </a:rPr>
              <a:t> </a:t>
            </a:r>
            <a:r>
              <a:rPr sz="1600" b="1" spc="-5" dirty="0">
                <a:latin typeface="Arial"/>
                <a:cs typeface="Arial"/>
              </a:rPr>
              <a:t>and</a:t>
            </a:r>
            <a:endParaRPr sz="1600" dirty="0">
              <a:latin typeface="Arial"/>
              <a:cs typeface="Arial"/>
            </a:endParaRPr>
          </a:p>
          <a:p>
            <a:pPr marL="12700" marR="5080" indent="-3175" algn="ctr">
              <a:lnSpc>
                <a:spcPct val="100000"/>
              </a:lnSpc>
              <a:spcBef>
                <a:spcPts val="10"/>
              </a:spcBef>
            </a:pPr>
            <a:r>
              <a:rPr sz="1600" b="1" spc="-10" dirty="0">
                <a:latin typeface="Arial"/>
                <a:cs typeface="Arial"/>
              </a:rPr>
              <a:t>voluntary </a:t>
            </a:r>
            <a:r>
              <a:rPr sz="1600" b="1" spc="-5" dirty="0">
                <a:latin typeface="Arial"/>
                <a:cs typeface="Arial"/>
              </a:rPr>
              <a:t>association </a:t>
            </a:r>
            <a:r>
              <a:rPr sz="1600" b="1" dirty="0">
                <a:latin typeface="Arial"/>
                <a:cs typeface="Arial"/>
              </a:rPr>
              <a:t>without </a:t>
            </a:r>
            <a:r>
              <a:rPr sz="1600" b="1" spc="-5" dirty="0">
                <a:latin typeface="Arial"/>
                <a:cs typeface="Arial"/>
              </a:rPr>
              <a:t>coercion.  Libertarians generally </a:t>
            </a:r>
            <a:r>
              <a:rPr sz="1600" b="1" spc="-10" dirty="0">
                <a:latin typeface="Arial"/>
                <a:cs typeface="Arial"/>
              </a:rPr>
              <a:t>advocate </a:t>
            </a:r>
            <a:r>
              <a:rPr sz="1600" b="1" spc="-5" dirty="0">
                <a:latin typeface="Arial"/>
                <a:cs typeface="Arial"/>
              </a:rPr>
              <a:t>a society  </a:t>
            </a:r>
            <a:r>
              <a:rPr sz="1600" b="1" spc="5" dirty="0">
                <a:latin typeface="Arial"/>
                <a:cs typeface="Arial"/>
              </a:rPr>
              <a:t>with </a:t>
            </a:r>
            <a:r>
              <a:rPr sz="1600" b="1" spc="-5" dirty="0">
                <a:latin typeface="Arial"/>
                <a:cs typeface="Arial"/>
              </a:rPr>
              <a:t>a small </a:t>
            </a:r>
            <a:r>
              <a:rPr sz="1600" b="1" spc="-10" dirty="0">
                <a:latin typeface="Arial"/>
                <a:cs typeface="Arial"/>
              </a:rPr>
              <a:t>government </a:t>
            </a:r>
            <a:r>
              <a:rPr sz="1600" b="1" spc="-5" dirty="0">
                <a:latin typeface="Arial"/>
                <a:cs typeface="Arial"/>
              </a:rPr>
              <a:t>compared to  most present day</a:t>
            </a:r>
            <a:r>
              <a:rPr sz="1600" b="1" spc="45" dirty="0">
                <a:latin typeface="Arial"/>
                <a:cs typeface="Arial"/>
              </a:rPr>
              <a:t> </a:t>
            </a:r>
            <a:r>
              <a:rPr sz="1600" b="1" spc="-5" dirty="0">
                <a:latin typeface="Arial"/>
                <a:cs typeface="Arial"/>
              </a:rPr>
              <a:t>societies.</a:t>
            </a:r>
            <a:endParaRPr sz="1600" dirty="0">
              <a:latin typeface="Arial"/>
              <a:cs typeface="Arial"/>
            </a:endParaRPr>
          </a:p>
        </p:txBody>
      </p:sp>
      <p:sp>
        <p:nvSpPr>
          <p:cNvPr id="6" name="object 6"/>
          <p:cNvSpPr txBox="1"/>
          <p:nvPr/>
        </p:nvSpPr>
        <p:spPr>
          <a:xfrm>
            <a:off x="593242" y="3228213"/>
            <a:ext cx="3345179" cy="1551305"/>
          </a:xfrm>
          <a:prstGeom prst="rect">
            <a:avLst/>
          </a:prstGeom>
        </p:spPr>
        <p:txBody>
          <a:bodyPr vert="horz" wrap="square" lIns="0" tIns="12700" rIns="0" bIns="0" rtlCol="0">
            <a:spAutoFit/>
          </a:bodyPr>
          <a:lstStyle/>
          <a:p>
            <a:pPr marL="990600">
              <a:lnSpc>
                <a:spcPct val="100000"/>
              </a:lnSpc>
              <a:spcBef>
                <a:spcPts val="100"/>
              </a:spcBef>
            </a:pPr>
            <a:r>
              <a:rPr sz="1800" b="1" u="sng" dirty="0">
                <a:solidFill>
                  <a:srgbClr val="252573"/>
                </a:solidFill>
                <a:uFill>
                  <a:solidFill>
                    <a:srgbClr val="252573"/>
                  </a:solidFill>
                </a:uFill>
                <a:latin typeface="Arial"/>
                <a:cs typeface="Arial"/>
              </a:rPr>
              <a:t>Independent</a:t>
            </a:r>
            <a:endParaRPr sz="1800">
              <a:latin typeface="Arial"/>
              <a:cs typeface="Arial"/>
            </a:endParaRPr>
          </a:p>
          <a:p>
            <a:pPr marL="224154">
              <a:lnSpc>
                <a:spcPct val="100000"/>
              </a:lnSpc>
            </a:pPr>
            <a:r>
              <a:rPr sz="1800" b="1" dirty="0">
                <a:latin typeface="Arial"/>
                <a:cs typeface="Arial"/>
              </a:rPr>
              <a:t>– </a:t>
            </a:r>
            <a:r>
              <a:rPr sz="1600" b="1" spc="-30" dirty="0">
                <a:latin typeface="Arial"/>
                <a:cs typeface="Arial"/>
              </a:rPr>
              <a:t>An </a:t>
            </a:r>
            <a:r>
              <a:rPr sz="1600" b="1" spc="-5" dirty="0">
                <a:latin typeface="Arial"/>
                <a:cs typeface="Arial"/>
              </a:rPr>
              <a:t>independent is</a:t>
            </a:r>
            <a:r>
              <a:rPr sz="1600" b="1" spc="95" dirty="0">
                <a:latin typeface="Arial"/>
                <a:cs typeface="Arial"/>
              </a:rPr>
              <a:t> </a:t>
            </a:r>
            <a:r>
              <a:rPr sz="1600" b="1" spc="-10" dirty="0">
                <a:latin typeface="Arial"/>
                <a:cs typeface="Arial"/>
              </a:rPr>
              <a:t>variously</a:t>
            </a:r>
            <a:endParaRPr sz="1600">
              <a:latin typeface="Arial"/>
              <a:cs typeface="Arial"/>
            </a:endParaRPr>
          </a:p>
          <a:p>
            <a:pPr marL="12065" marR="5080" indent="-5080" algn="ctr">
              <a:lnSpc>
                <a:spcPct val="100000"/>
              </a:lnSpc>
              <a:spcBef>
                <a:spcPts val="10"/>
              </a:spcBef>
            </a:pPr>
            <a:r>
              <a:rPr sz="1600" b="1" spc="-5" dirty="0">
                <a:latin typeface="Arial"/>
                <a:cs typeface="Arial"/>
              </a:rPr>
              <a:t>defined as a </a:t>
            </a:r>
            <a:r>
              <a:rPr sz="1600" b="1" spc="-15" dirty="0">
                <a:latin typeface="Arial"/>
                <a:cs typeface="Arial"/>
              </a:rPr>
              <a:t>voter </a:t>
            </a:r>
            <a:r>
              <a:rPr sz="1600" b="1" spc="10" dirty="0">
                <a:latin typeface="Arial"/>
                <a:cs typeface="Arial"/>
              </a:rPr>
              <a:t>who </a:t>
            </a:r>
            <a:r>
              <a:rPr sz="1600" b="1" spc="-15" dirty="0">
                <a:latin typeface="Arial"/>
                <a:cs typeface="Arial"/>
              </a:rPr>
              <a:t>votes </a:t>
            </a:r>
            <a:r>
              <a:rPr sz="1600" b="1" spc="-10" dirty="0">
                <a:latin typeface="Arial"/>
                <a:cs typeface="Arial"/>
              </a:rPr>
              <a:t>for  </a:t>
            </a:r>
            <a:r>
              <a:rPr sz="1600" b="1" spc="-5" dirty="0">
                <a:latin typeface="Arial"/>
                <a:cs typeface="Arial"/>
              </a:rPr>
              <a:t>candidates and issues rather than  on </a:t>
            </a:r>
            <a:r>
              <a:rPr sz="1600" b="1" spc="-10" dirty="0">
                <a:latin typeface="Arial"/>
                <a:cs typeface="Arial"/>
              </a:rPr>
              <a:t>the </a:t>
            </a:r>
            <a:r>
              <a:rPr sz="1600" b="1" spc="-5" dirty="0">
                <a:latin typeface="Arial"/>
                <a:cs typeface="Arial"/>
              </a:rPr>
              <a:t>basis of a political ideology  to</a:t>
            </a:r>
            <a:r>
              <a:rPr sz="1600" b="1" spc="5" dirty="0">
                <a:latin typeface="Arial"/>
                <a:cs typeface="Arial"/>
              </a:rPr>
              <a:t> </a:t>
            </a:r>
            <a:r>
              <a:rPr sz="1600" b="1" spc="-5" dirty="0">
                <a:latin typeface="Arial"/>
                <a:cs typeface="Arial"/>
              </a:rPr>
              <a:t>partisanship.</a:t>
            </a:r>
            <a:endParaRPr sz="1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30DD-B0C3-626B-37F2-67C590729BA7}"/>
              </a:ext>
            </a:extLst>
          </p:cNvPr>
          <p:cNvSpPr>
            <a:spLocks noGrp="1"/>
          </p:cNvSpPr>
          <p:nvPr>
            <p:ph type="title"/>
          </p:nvPr>
        </p:nvSpPr>
        <p:spPr>
          <a:xfrm>
            <a:off x="2057400" y="57150"/>
            <a:ext cx="4343400" cy="415498"/>
          </a:xfrm>
        </p:spPr>
        <p:txBody>
          <a:bodyPr/>
          <a:lstStyle/>
          <a:p>
            <a:r>
              <a:rPr lang="en-US" dirty="0"/>
              <a:t>Off the Line </a:t>
            </a:r>
            <a:r>
              <a:rPr lang="en-US" sz="1200" i="1" dirty="0"/>
              <a:t>AMSCO</a:t>
            </a:r>
            <a:r>
              <a:rPr lang="en-US" i="1" dirty="0"/>
              <a:t> </a:t>
            </a:r>
            <a:r>
              <a:rPr lang="en-US" sz="1400" i="1" dirty="0"/>
              <a:t>pg. 447-448</a:t>
            </a:r>
            <a:endParaRPr lang="en-US" i="1" dirty="0"/>
          </a:p>
        </p:txBody>
      </p:sp>
      <p:sp>
        <p:nvSpPr>
          <p:cNvPr id="3" name="Text Placeholder 2">
            <a:extLst>
              <a:ext uri="{FF2B5EF4-FFF2-40B4-BE49-F238E27FC236}">
                <a16:creationId xmlns:a16="http://schemas.microsoft.com/office/drawing/2014/main" id="{8B6B0E6B-B307-3A57-E290-186493AFAC9A}"/>
              </a:ext>
            </a:extLst>
          </p:cNvPr>
          <p:cNvSpPr>
            <a:spLocks noGrp="1"/>
          </p:cNvSpPr>
          <p:nvPr>
            <p:ph type="body" idx="1"/>
          </p:nvPr>
        </p:nvSpPr>
        <p:spPr>
          <a:xfrm>
            <a:off x="45720" y="590550"/>
            <a:ext cx="9067800" cy="4385816"/>
          </a:xfrm>
        </p:spPr>
        <p:txBody>
          <a:bodyPr/>
          <a:lstStyle/>
          <a:p>
            <a:r>
              <a:rPr lang="en-US" sz="1900" dirty="0">
                <a:solidFill>
                  <a:srgbClr val="FF0000"/>
                </a:solidFill>
              </a:rPr>
              <a:t>Cleavages</a:t>
            </a:r>
            <a:r>
              <a:rPr lang="en-US" sz="1900" dirty="0"/>
              <a:t>, or </a:t>
            </a:r>
            <a:r>
              <a:rPr lang="en-US" sz="1900" dirty="0">
                <a:solidFill>
                  <a:srgbClr val="FF0000"/>
                </a:solidFill>
              </a:rPr>
              <a:t>gaps (divisions in society)</a:t>
            </a:r>
            <a:r>
              <a:rPr lang="en-US" sz="1900" dirty="0"/>
              <a:t>, in public opinion make understanding where the public stands on issues even more difficult. Few people, even regular party members, agree with every conservative or every liberal idea. Many people simply do not fall on the linear continuum but rather align themselves with one of several other notable political philosophies:</a:t>
            </a:r>
          </a:p>
          <a:p>
            <a:endParaRPr lang="en-US" sz="1900" dirty="0"/>
          </a:p>
          <a:p>
            <a:r>
              <a:rPr lang="en-US" sz="1900" u="sng" dirty="0"/>
              <a:t>Libertarian</a:t>
            </a:r>
            <a:r>
              <a:rPr lang="en-US" sz="1900" dirty="0"/>
              <a:t>- a high regard; strict interpretation of the Bill of Rights; for civil liberties, conservative on economic issues, liberal on moral or social issues</a:t>
            </a:r>
          </a:p>
          <a:p>
            <a:endParaRPr lang="en-US" sz="1900" dirty="0"/>
          </a:p>
          <a:p>
            <a:r>
              <a:rPr lang="en-US" sz="1900" u="sng" dirty="0"/>
              <a:t>Populist</a:t>
            </a:r>
            <a:r>
              <a:rPr lang="en-US" sz="1900" dirty="0"/>
              <a:t>- of today favor small gov unlike their populists brethren of the past century.  Favor gov regulations for job safety and farm subsidies.</a:t>
            </a:r>
          </a:p>
          <a:p>
            <a:endParaRPr lang="en-US" sz="1900" dirty="0"/>
          </a:p>
          <a:p>
            <a:r>
              <a:rPr lang="en-US" sz="1900" u="sng" dirty="0"/>
              <a:t>Progressive</a:t>
            </a:r>
            <a:r>
              <a:rPr lang="en-US" sz="1900" dirty="0"/>
              <a:t>- Modern progressives are aligned with labor unions. They believe in workers’ rights over corporate rights, and they believe the wealthier classes should pay a much larger percentage of taxes than they currently do.</a:t>
            </a:r>
          </a:p>
        </p:txBody>
      </p:sp>
    </p:spTree>
    <p:extLst>
      <p:ext uri="{BB962C8B-B14F-4D97-AF65-F5344CB8AC3E}">
        <p14:creationId xmlns:p14="http://schemas.microsoft.com/office/powerpoint/2010/main" val="1173360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46C1-6057-4218-FC86-47A9D1D90BB5}"/>
              </a:ext>
            </a:extLst>
          </p:cNvPr>
          <p:cNvSpPr>
            <a:spLocks noGrp="1"/>
          </p:cNvSpPr>
          <p:nvPr>
            <p:ph type="title"/>
          </p:nvPr>
        </p:nvSpPr>
        <p:spPr>
          <a:xfrm>
            <a:off x="2230627" y="157098"/>
            <a:ext cx="4682744" cy="415498"/>
          </a:xfrm>
        </p:spPr>
        <p:txBody>
          <a:bodyPr/>
          <a:lstStyle/>
          <a:p>
            <a:r>
              <a:rPr lang="en-US" dirty="0"/>
              <a:t>Liberal and Conservative</a:t>
            </a:r>
          </a:p>
        </p:txBody>
      </p:sp>
      <p:sp>
        <p:nvSpPr>
          <p:cNvPr id="3" name="Text Placeholder 2">
            <a:extLst>
              <a:ext uri="{FF2B5EF4-FFF2-40B4-BE49-F238E27FC236}">
                <a16:creationId xmlns:a16="http://schemas.microsoft.com/office/drawing/2014/main" id="{9D17B1CA-A120-BEBF-95DE-8BCE8E716F9D}"/>
              </a:ext>
            </a:extLst>
          </p:cNvPr>
          <p:cNvSpPr>
            <a:spLocks noGrp="1"/>
          </p:cNvSpPr>
          <p:nvPr>
            <p:ph type="body" idx="1"/>
          </p:nvPr>
        </p:nvSpPr>
        <p:spPr>
          <a:xfrm>
            <a:off x="76200" y="1345971"/>
            <a:ext cx="8991600" cy="1846659"/>
          </a:xfrm>
        </p:spPr>
        <p:txBody>
          <a:bodyPr/>
          <a:lstStyle/>
          <a:p>
            <a:r>
              <a:rPr lang="en-US" sz="2000" dirty="0"/>
              <a:t>Did you know that you could be a liberal and a conservative at the same time?</a:t>
            </a:r>
          </a:p>
          <a:p>
            <a:endParaRPr lang="en-US" sz="2000" dirty="0"/>
          </a:p>
          <a:p>
            <a:r>
              <a:rPr lang="en-US" sz="2000" dirty="0"/>
              <a:t>You could be a fiscal conservative and a social liberal? Or vice-versa</a:t>
            </a:r>
          </a:p>
          <a:p>
            <a:endParaRPr lang="en-US" sz="2000" dirty="0"/>
          </a:p>
          <a:p>
            <a:r>
              <a:rPr lang="en-US" sz="2000" dirty="0"/>
              <a:t>Explain how and give examples.</a:t>
            </a:r>
          </a:p>
        </p:txBody>
      </p:sp>
    </p:spTree>
    <p:extLst>
      <p:ext uri="{BB962C8B-B14F-4D97-AF65-F5344CB8AC3E}">
        <p14:creationId xmlns:p14="http://schemas.microsoft.com/office/powerpoint/2010/main" val="488585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7160"/>
            <a:ext cx="9144000" cy="480059"/>
          </a:xfrm>
          <a:custGeom>
            <a:avLst/>
            <a:gdLst/>
            <a:ahLst/>
            <a:cxnLst/>
            <a:rect l="l" t="t" r="r" b="b"/>
            <a:pathLst>
              <a:path w="9144000" h="480059">
                <a:moveTo>
                  <a:pt x="0" y="480060"/>
                </a:moveTo>
                <a:lnTo>
                  <a:pt x="9144000" y="480060"/>
                </a:lnTo>
                <a:lnTo>
                  <a:pt x="9144000" y="0"/>
                </a:lnTo>
                <a:lnTo>
                  <a:pt x="0" y="0"/>
                </a:lnTo>
                <a:lnTo>
                  <a:pt x="0" y="48006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3335">
              <a:lnSpc>
                <a:spcPct val="100000"/>
              </a:lnSpc>
              <a:spcBef>
                <a:spcPts val="100"/>
              </a:spcBef>
            </a:pPr>
            <a:r>
              <a:rPr spc="-5" dirty="0"/>
              <a:t>ESSENTIAL </a:t>
            </a:r>
            <a:r>
              <a:rPr spc="-10" dirty="0"/>
              <a:t>QUESTION</a:t>
            </a:r>
            <a:r>
              <a:rPr spc="-40" dirty="0"/>
              <a:t> </a:t>
            </a:r>
            <a:r>
              <a:rPr spc="-5" dirty="0"/>
              <a:t>CFU</a:t>
            </a:r>
          </a:p>
        </p:txBody>
      </p:sp>
      <p:sp>
        <p:nvSpPr>
          <p:cNvPr id="4" name="object 4"/>
          <p:cNvSpPr txBox="1"/>
          <p:nvPr/>
        </p:nvSpPr>
        <p:spPr>
          <a:xfrm>
            <a:off x="250342" y="662685"/>
            <a:ext cx="5287645" cy="683895"/>
          </a:xfrm>
          <a:prstGeom prst="rect">
            <a:avLst/>
          </a:prstGeom>
        </p:spPr>
        <p:txBody>
          <a:bodyPr vert="horz" wrap="square" lIns="0" tIns="67310" rIns="0" bIns="0" rtlCol="0">
            <a:spAutoFit/>
          </a:bodyPr>
          <a:lstStyle/>
          <a:p>
            <a:pPr marL="299085" indent="-287020">
              <a:lnSpc>
                <a:spcPct val="100000"/>
              </a:lnSpc>
              <a:spcBef>
                <a:spcPts val="530"/>
              </a:spcBef>
              <a:buFont typeface="Tahoma"/>
              <a:buChar char="•"/>
              <a:tabLst>
                <a:tab pos="299085" algn="l"/>
                <a:tab pos="299720" algn="l"/>
              </a:tabLst>
            </a:pPr>
            <a:r>
              <a:rPr sz="1800" b="1" spc="-5" dirty="0">
                <a:latin typeface="Tahoma"/>
                <a:cs typeface="Tahoma"/>
              </a:rPr>
              <a:t>List five tenants </a:t>
            </a:r>
            <a:r>
              <a:rPr sz="1800" b="1" dirty="0">
                <a:latin typeface="Tahoma"/>
                <a:cs typeface="Tahoma"/>
              </a:rPr>
              <a:t>of a </a:t>
            </a:r>
            <a:r>
              <a:rPr sz="1800" b="1" spc="-5" dirty="0">
                <a:latin typeface="Tahoma"/>
                <a:cs typeface="Tahoma"/>
              </a:rPr>
              <a:t>liberal</a:t>
            </a:r>
            <a:r>
              <a:rPr sz="1800" b="1" spc="-50" dirty="0">
                <a:latin typeface="Tahoma"/>
                <a:cs typeface="Tahoma"/>
              </a:rPr>
              <a:t> </a:t>
            </a:r>
            <a:r>
              <a:rPr sz="1800" b="1" spc="-5" dirty="0">
                <a:latin typeface="Tahoma"/>
                <a:cs typeface="Tahoma"/>
              </a:rPr>
              <a:t>ideology.</a:t>
            </a:r>
            <a:endParaRPr sz="1800" dirty="0">
              <a:latin typeface="Tahoma"/>
              <a:cs typeface="Tahoma"/>
            </a:endParaRPr>
          </a:p>
          <a:p>
            <a:pPr marL="299085" indent="-287020">
              <a:lnSpc>
                <a:spcPct val="100000"/>
              </a:lnSpc>
              <a:spcBef>
                <a:spcPts val="434"/>
              </a:spcBef>
              <a:buFont typeface="Tahoma"/>
              <a:buChar char="•"/>
              <a:tabLst>
                <a:tab pos="299085" algn="l"/>
                <a:tab pos="299720" algn="l"/>
              </a:tabLst>
            </a:pPr>
            <a:r>
              <a:rPr sz="1800" b="1" spc="-5" dirty="0">
                <a:latin typeface="Tahoma"/>
                <a:cs typeface="Tahoma"/>
              </a:rPr>
              <a:t>List five tenants </a:t>
            </a:r>
            <a:r>
              <a:rPr sz="1800" b="1" dirty="0">
                <a:latin typeface="Tahoma"/>
                <a:cs typeface="Tahoma"/>
              </a:rPr>
              <a:t>of a </a:t>
            </a:r>
            <a:r>
              <a:rPr sz="1800" b="1" spc="-5" dirty="0">
                <a:latin typeface="Tahoma"/>
                <a:cs typeface="Tahoma"/>
              </a:rPr>
              <a:t>conservative</a:t>
            </a:r>
            <a:r>
              <a:rPr sz="1800" b="1" spc="-95" dirty="0">
                <a:latin typeface="Tahoma"/>
                <a:cs typeface="Tahoma"/>
              </a:rPr>
              <a:t> </a:t>
            </a:r>
            <a:r>
              <a:rPr sz="1800" b="1" spc="-5" dirty="0">
                <a:latin typeface="Tahoma"/>
                <a:cs typeface="Tahoma"/>
              </a:rPr>
              <a:t>ideology.</a:t>
            </a:r>
            <a:endParaRPr sz="1800" dirty="0">
              <a:latin typeface="Tahoma"/>
              <a:cs typeface="Tahoma"/>
            </a:endParaRPr>
          </a:p>
        </p:txBody>
      </p:sp>
      <p:sp>
        <p:nvSpPr>
          <p:cNvPr id="5" name="object 5"/>
          <p:cNvSpPr txBox="1"/>
          <p:nvPr/>
        </p:nvSpPr>
        <p:spPr>
          <a:xfrm>
            <a:off x="8491473" y="4752060"/>
            <a:ext cx="116205" cy="114300"/>
          </a:xfrm>
          <a:prstGeom prst="rect">
            <a:avLst/>
          </a:prstGeom>
        </p:spPr>
        <p:txBody>
          <a:bodyPr vert="horz" wrap="square" lIns="0" tIns="0" rIns="0" bIns="0" rtlCol="0">
            <a:spAutoFit/>
          </a:bodyPr>
          <a:lstStyle/>
          <a:p>
            <a:pPr>
              <a:lnSpc>
                <a:spcPts val="855"/>
              </a:lnSpc>
            </a:pPr>
            <a:r>
              <a:rPr sz="900" spc="-5" dirty="0">
                <a:solidFill>
                  <a:srgbClr val="888888"/>
                </a:solidFill>
                <a:latin typeface="Calibri"/>
                <a:cs typeface="Calibri"/>
              </a:rPr>
              <a:t>11</a:t>
            </a:r>
            <a:endParaRPr sz="900">
              <a:latin typeface="Calibri"/>
              <a:cs typeface="Calibri"/>
            </a:endParaRPr>
          </a:p>
        </p:txBody>
      </p:sp>
      <p:sp>
        <p:nvSpPr>
          <p:cNvPr id="6" name="object 6"/>
          <p:cNvSpPr/>
          <p:nvPr/>
        </p:nvSpPr>
        <p:spPr>
          <a:xfrm>
            <a:off x="111440" y="2420111"/>
            <a:ext cx="4510057" cy="262128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719828" y="2362200"/>
            <a:ext cx="4271772" cy="269443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3EB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523220"/>
          </a:xfrm>
          <a:prstGeom prst="rect">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914378">
              <a:defRPr/>
            </a:pPr>
            <a:r>
              <a:rPr lang="en-US" sz="2800" b="1" dirty="0"/>
              <a:t>TOPIC 4.8  Ideology and Policy Making</a:t>
            </a:r>
            <a:endParaRPr lang="en-US" sz="2800" b="1" dirty="0">
              <a:solidFill>
                <a:prstClr val="black"/>
              </a:solidFill>
              <a:latin typeface="Calibri"/>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0" y="895350"/>
            <a:ext cx="2666995" cy="3139321"/>
          </a:xfrm>
          <a:prstGeom prst="rect">
            <a:avLst/>
          </a:prstGeom>
          <a:noFill/>
        </p:spPr>
        <p:txBody>
          <a:bodyPr wrap="square">
            <a:spAutoFit/>
          </a:bodyPr>
          <a:lstStyle/>
          <a:p>
            <a:pPr defTabSz="914378">
              <a:defRPr/>
            </a:pPr>
            <a:r>
              <a:rPr lang="en-US" sz="2200" b="1" dirty="0"/>
              <a:t>Explain how U.S. political culture (e.g., values, attitudes, and beliefs) influences the formation, goals, and implementation of public policy over time</a:t>
            </a:r>
            <a:endParaRPr lang="en-US" sz="2200" b="1" dirty="0">
              <a:solidFill>
                <a:prstClr val="black"/>
              </a:solidFill>
              <a:latin typeface="Calibri"/>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743200" y="772254"/>
            <a:ext cx="0" cy="4009296"/>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2971802" y="837910"/>
            <a:ext cx="5943601" cy="3785652"/>
          </a:xfrm>
          <a:prstGeom prst="rect">
            <a:avLst/>
          </a:prstGeom>
          <a:noFill/>
        </p:spPr>
        <p:txBody>
          <a:bodyPr wrap="square">
            <a:spAutoFit/>
          </a:bodyPr>
          <a:lstStyle/>
          <a:p>
            <a:pPr defTabSz="914378">
              <a:defRPr/>
            </a:pPr>
            <a:r>
              <a:rPr lang="en-US" sz="2400" b="1" dirty="0"/>
              <a:t>Because the U.S. is a democracy with a diverse society, public policies generated at any given time reflect the attitudes and beliefs of citizens who choose to participate in politics at that time.</a:t>
            </a:r>
          </a:p>
          <a:p>
            <a:pPr defTabSz="914378">
              <a:defRPr/>
            </a:pPr>
            <a:endParaRPr lang="en-US" sz="2400" b="1" dirty="0">
              <a:solidFill>
                <a:prstClr val="black"/>
              </a:solidFill>
              <a:latin typeface="Calibri"/>
            </a:endParaRPr>
          </a:p>
          <a:p>
            <a:pPr defTabSz="914378">
              <a:defRPr/>
            </a:pPr>
            <a:r>
              <a:rPr lang="en-US" sz="2400" b="1" dirty="0"/>
              <a:t>The balancing dynamic of individual liberty and government efforts to promote stability and order has been reflected in policy debates and their outcomes over time</a:t>
            </a:r>
            <a:endParaRPr lang="en-US" sz="2200" b="1" dirty="0">
              <a:solidFill>
                <a:prstClr val="black"/>
              </a:solidFill>
              <a:latin typeface="Calibri"/>
            </a:endParaRPr>
          </a:p>
        </p:txBody>
      </p:sp>
    </p:spTree>
    <p:extLst>
      <p:ext uri="{BB962C8B-B14F-4D97-AF65-F5344CB8AC3E}">
        <p14:creationId xmlns:p14="http://schemas.microsoft.com/office/powerpoint/2010/main" val="645452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3EB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523220"/>
          </a:xfrm>
          <a:prstGeom prst="rect">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914378">
              <a:defRPr/>
            </a:pPr>
            <a:r>
              <a:rPr lang="en-US" sz="2800" b="1" dirty="0"/>
              <a:t>TOPIC 4.9 Ideology and Economic Policy</a:t>
            </a:r>
            <a:endParaRPr lang="en-US" sz="2800" b="1" dirty="0">
              <a:solidFill>
                <a:prstClr val="black"/>
              </a:solidFill>
              <a:latin typeface="Calibri"/>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 y="590550"/>
            <a:ext cx="2830758" cy="1631216"/>
          </a:xfrm>
          <a:prstGeom prst="rect">
            <a:avLst/>
          </a:prstGeom>
          <a:noFill/>
        </p:spPr>
        <p:txBody>
          <a:bodyPr wrap="square">
            <a:spAutoFit/>
          </a:bodyPr>
          <a:lstStyle/>
          <a:p>
            <a:pPr defTabSz="914378">
              <a:defRPr/>
            </a:pPr>
            <a:r>
              <a:rPr lang="en-US" sz="2000" b="1" dirty="0">
                <a:solidFill>
                  <a:prstClr val="black"/>
                </a:solidFill>
                <a:latin typeface="Calibri"/>
              </a:rPr>
              <a:t>Explain how different political ideologies affect the role of government in regulating the</a:t>
            </a:r>
          </a:p>
          <a:p>
            <a:pPr defTabSz="914378">
              <a:defRPr/>
            </a:pPr>
            <a:r>
              <a:rPr lang="en-US" sz="2000" b="1" dirty="0">
                <a:solidFill>
                  <a:prstClr val="black"/>
                </a:solidFill>
                <a:latin typeface="Calibri"/>
              </a:rPr>
              <a:t>marketplace.</a:t>
            </a: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795155" y="742950"/>
            <a:ext cx="0" cy="4009296"/>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2869568" y="673699"/>
            <a:ext cx="6274431" cy="1631216"/>
          </a:xfrm>
          <a:prstGeom prst="rect">
            <a:avLst/>
          </a:prstGeom>
          <a:noFill/>
        </p:spPr>
        <p:txBody>
          <a:bodyPr wrap="square">
            <a:spAutoFit/>
          </a:bodyPr>
          <a:lstStyle/>
          <a:p>
            <a:pPr defTabSz="914378">
              <a:defRPr/>
            </a:pPr>
            <a:r>
              <a:rPr lang="en-US" sz="2000" b="1" dirty="0"/>
              <a:t>Liberal ideologies favor more governmental regulation of the marketplace, conservative ideologies favor fewer regulations, and libertarian ideologies favor little or no regulation of the marketplace beyond the protection of property rights and voluntary trade.</a:t>
            </a:r>
          </a:p>
        </p:txBody>
      </p:sp>
      <p:sp>
        <p:nvSpPr>
          <p:cNvPr id="9" name="TextBox 8">
            <a:extLst>
              <a:ext uri="{FF2B5EF4-FFF2-40B4-BE49-F238E27FC236}">
                <a16:creationId xmlns:a16="http://schemas.microsoft.com/office/drawing/2014/main" id="{5DB1CAC0-B79F-4E3C-BDFB-52D81BE3CF72}"/>
              </a:ext>
            </a:extLst>
          </p:cNvPr>
          <p:cNvSpPr txBox="1"/>
          <p:nvPr/>
        </p:nvSpPr>
        <p:spPr>
          <a:xfrm>
            <a:off x="-50100" y="2343150"/>
            <a:ext cx="2997831" cy="1323439"/>
          </a:xfrm>
          <a:prstGeom prst="rect">
            <a:avLst/>
          </a:prstGeom>
          <a:noFill/>
        </p:spPr>
        <p:txBody>
          <a:bodyPr wrap="square">
            <a:spAutoFit/>
          </a:bodyPr>
          <a:lstStyle/>
          <a:p>
            <a:r>
              <a:rPr lang="en-US" sz="2000" b="1" dirty="0"/>
              <a:t>Explain how fiscal and</a:t>
            </a:r>
          </a:p>
          <a:p>
            <a:r>
              <a:rPr lang="en-US" sz="2000" b="1" dirty="0"/>
              <a:t>monetary policy actions</a:t>
            </a:r>
          </a:p>
          <a:p>
            <a:r>
              <a:rPr lang="en-US" sz="2000" b="1" dirty="0"/>
              <a:t>influence economic</a:t>
            </a:r>
          </a:p>
          <a:p>
            <a:r>
              <a:rPr lang="en-US" sz="2000" b="1" dirty="0"/>
              <a:t>conditions.</a:t>
            </a:r>
          </a:p>
        </p:txBody>
      </p:sp>
      <p:sp>
        <p:nvSpPr>
          <p:cNvPr id="11" name="TextBox 10">
            <a:extLst>
              <a:ext uri="{FF2B5EF4-FFF2-40B4-BE49-F238E27FC236}">
                <a16:creationId xmlns:a16="http://schemas.microsoft.com/office/drawing/2014/main" id="{6D2F817E-38A9-44E3-B704-57B2E4A79B9B}"/>
              </a:ext>
            </a:extLst>
          </p:cNvPr>
          <p:cNvSpPr txBox="1"/>
          <p:nvPr/>
        </p:nvSpPr>
        <p:spPr>
          <a:xfrm>
            <a:off x="2856791" y="2281178"/>
            <a:ext cx="6287208" cy="2862322"/>
          </a:xfrm>
          <a:prstGeom prst="rect">
            <a:avLst/>
          </a:prstGeom>
          <a:noFill/>
        </p:spPr>
        <p:txBody>
          <a:bodyPr wrap="square">
            <a:spAutoFit/>
          </a:bodyPr>
          <a:lstStyle/>
          <a:p>
            <a:pPr defTabSz="914378">
              <a:defRPr/>
            </a:pPr>
            <a:r>
              <a:rPr lang="en-US" sz="2000" b="1" dirty="0">
                <a:solidFill>
                  <a:prstClr val="black"/>
                </a:solidFill>
                <a:latin typeface="Calibri"/>
              </a:rPr>
              <a:t>Fiscal policy consists of actions taken by Congress and the president to influence economic conditions and includes Keynesian and supply-side positions.</a:t>
            </a:r>
          </a:p>
          <a:p>
            <a:pPr defTabSz="914378">
              <a:defRPr/>
            </a:pPr>
            <a:endParaRPr lang="en-US" sz="2000" b="1" dirty="0">
              <a:solidFill>
                <a:prstClr val="black"/>
              </a:solidFill>
              <a:latin typeface="Calibri"/>
            </a:endParaRPr>
          </a:p>
          <a:p>
            <a:pPr defTabSz="914378">
              <a:defRPr/>
            </a:pPr>
            <a:r>
              <a:rPr lang="en-US" sz="2000" b="1" dirty="0">
                <a:solidFill>
                  <a:prstClr val="black"/>
                </a:solidFill>
                <a:latin typeface="Calibri"/>
              </a:rPr>
              <a:t>Monetary policy consists of actions taken by the Federal Reserve (the Fed) to influence interest rates which affect broader economic conditions. The Fed is an independent agency which seeks to achieve maximum employment and price stability.</a:t>
            </a:r>
          </a:p>
        </p:txBody>
      </p:sp>
    </p:spTree>
    <p:extLst>
      <p:ext uri="{BB962C8B-B14F-4D97-AF65-F5344CB8AC3E}">
        <p14:creationId xmlns:p14="http://schemas.microsoft.com/office/powerpoint/2010/main" val="211968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0">
  <p:cSld>
    <p:bg>
      <p:bgPr>
        <a:solidFill>
          <a:srgbClr val="E3EB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523220"/>
          </a:xfrm>
          <a:prstGeom prst="rect">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914378">
              <a:defRPr/>
            </a:pPr>
            <a:r>
              <a:rPr lang="en-US" sz="2800" b="1" dirty="0"/>
              <a:t>TOPIC 4.9 Ideology and Economic Policy</a:t>
            </a:r>
            <a:endParaRPr lang="en-US" sz="2800" b="1" dirty="0">
              <a:solidFill>
                <a:prstClr val="black"/>
              </a:solidFill>
              <a:latin typeface="Calibri"/>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 y="590550"/>
            <a:ext cx="2830758" cy="2308324"/>
          </a:xfrm>
          <a:prstGeom prst="rect">
            <a:avLst/>
          </a:prstGeom>
          <a:noFill/>
        </p:spPr>
        <p:txBody>
          <a:bodyPr wrap="square">
            <a:spAutoFit/>
          </a:bodyPr>
          <a:lstStyle/>
          <a:p>
            <a:pPr defTabSz="914378">
              <a:defRPr/>
            </a:pPr>
            <a:r>
              <a:rPr lang="en-US" sz="2400" b="1" dirty="0"/>
              <a:t>Describe different political ideologies on the role of government in regulating the marketplace.</a:t>
            </a:r>
            <a:endParaRPr lang="en-US" sz="2200" b="1" dirty="0">
              <a:solidFill>
                <a:prstClr val="black"/>
              </a:solidFill>
              <a:latin typeface="Calibri"/>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952867" y="742950"/>
            <a:ext cx="0" cy="4009296"/>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3074977" y="638345"/>
            <a:ext cx="6095054" cy="2123658"/>
          </a:xfrm>
          <a:prstGeom prst="rect">
            <a:avLst/>
          </a:prstGeom>
          <a:noFill/>
        </p:spPr>
        <p:txBody>
          <a:bodyPr wrap="square">
            <a:spAutoFit/>
          </a:bodyPr>
          <a:lstStyle/>
          <a:p>
            <a:pPr defTabSz="914378">
              <a:defRPr/>
            </a:pPr>
            <a:r>
              <a:rPr lang="en-US" sz="2200" b="1" dirty="0"/>
              <a:t>Liberal ideologies favor more governmental regulation of the marketplace, conservative ideologies favor fewer regulations, and libertarian ideologies favor little or no regulation of the marketplace beyond the protection of property rights and voluntary trade.</a:t>
            </a:r>
          </a:p>
        </p:txBody>
      </p:sp>
      <p:sp>
        <p:nvSpPr>
          <p:cNvPr id="9" name="TextBox 8">
            <a:extLst>
              <a:ext uri="{FF2B5EF4-FFF2-40B4-BE49-F238E27FC236}">
                <a16:creationId xmlns:a16="http://schemas.microsoft.com/office/drawing/2014/main" id="{5DB1CAC0-B79F-4E3C-BDFB-52D81BE3CF72}"/>
              </a:ext>
            </a:extLst>
          </p:cNvPr>
          <p:cNvSpPr txBox="1"/>
          <p:nvPr/>
        </p:nvSpPr>
        <p:spPr>
          <a:xfrm>
            <a:off x="-26031" y="3028950"/>
            <a:ext cx="2997831" cy="1938992"/>
          </a:xfrm>
          <a:prstGeom prst="rect">
            <a:avLst/>
          </a:prstGeom>
          <a:noFill/>
        </p:spPr>
        <p:txBody>
          <a:bodyPr wrap="square">
            <a:spAutoFit/>
          </a:bodyPr>
          <a:lstStyle/>
          <a:p>
            <a:r>
              <a:rPr lang="en-US" sz="2400" b="1" dirty="0"/>
              <a:t>Explain how political </a:t>
            </a:r>
          </a:p>
          <a:p>
            <a:r>
              <a:rPr lang="en-US" sz="2400" b="1" dirty="0"/>
              <a:t>ideologies vary on the </a:t>
            </a:r>
          </a:p>
          <a:p>
            <a:r>
              <a:rPr lang="en-US" sz="2400" b="1" dirty="0"/>
              <a:t>government’s role in </a:t>
            </a:r>
          </a:p>
          <a:p>
            <a:r>
              <a:rPr lang="en-US" sz="2400" b="1" dirty="0"/>
              <a:t>regulating the marketplace</a:t>
            </a:r>
          </a:p>
        </p:txBody>
      </p:sp>
      <p:sp>
        <p:nvSpPr>
          <p:cNvPr id="11" name="TextBox 10">
            <a:extLst>
              <a:ext uri="{FF2B5EF4-FFF2-40B4-BE49-F238E27FC236}">
                <a16:creationId xmlns:a16="http://schemas.microsoft.com/office/drawing/2014/main" id="{6D2F817E-38A9-44E3-B704-57B2E4A79B9B}"/>
              </a:ext>
            </a:extLst>
          </p:cNvPr>
          <p:cNvSpPr txBox="1"/>
          <p:nvPr/>
        </p:nvSpPr>
        <p:spPr>
          <a:xfrm>
            <a:off x="3074977" y="2762003"/>
            <a:ext cx="6069023" cy="2308324"/>
          </a:xfrm>
          <a:prstGeom prst="rect">
            <a:avLst/>
          </a:prstGeom>
          <a:noFill/>
        </p:spPr>
        <p:txBody>
          <a:bodyPr wrap="square">
            <a:spAutoFit/>
          </a:bodyPr>
          <a:lstStyle/>
          <a:p>
            <a:pPr defTabSz="914378">
              <a:defRPr/>
            </a:pPr>
            <a:r>
              <a:rPr lang="en-US" sz="2400" b="1" dirty="0"/>
              <a:t>Ideological differences on marketplace regulation are based on different theoretical support, including Keynesian and supply-side positions on monetary and fiscal policies promoted by the president, Congress, and the Federal Reserve.</a:t>
            </a:r>
            <a:endParaRPr lang="en-US" sz="2200" b="1" dirty="0">
              <a:solidFill>
                <a:prstClr val="black"/>
              </a:solidFill>
              <a:latin typeface="Calibri"/>
            </a:endParaRPr>
          </a:p>
        </p:txBody>
      </p:sp>
    </p:spTree>
    <p:extLst>
      <p:ext uri="{BB962C8B-B14F-4D97-AF65-F5344CB8AC3E}">
        <p14:creationId xmlns:p14="http://schemas.microsoft.com/office/powerpoint/2010/main" val="2386041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8000">
              <a:alpha val="29019"/>
            </a:srgbClr>
          </a:solidFill>
        </p:spPr>
        <p:txBody>
          <a:bodyPr wrap="square" lIns="0" tIns="0" rIns="0" bIns="0" rtlCol="0"/>
          <a:lstStyle/>
          <a:p>
            <a:endParaRPr/>
          </a:p>
        </p:txBody>
      </p:sp>
      <p:sp>
        <p:nvSpPr>
          <p:cNvPr id="3" name="object 3"/>
          <p:cNvSpPr/>
          <p:nvPr/>
        </p:nvSpPr>
        <p:spPr>
          <a:xfrm>
            <a:off x="914400" y="325215"/>
            <a:ext cx="7315200" cy="4818283"/>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36842" y="5256"/>
            <a:ext cx="8870315" cy="319959"/>
          </a:xfrm>
          <a:prstGeom prst="rect">
            <a:avLst/>
          </a:prstGeom>
        </p:spPr>
        <p:txBody>
          <a:bodyPr vert="horz" wrap="square" lIns="0" tIns="12065" rIns="0" bIns="0" rtlCol="0">
            <a:spAutoFit/>
          </a:bodyPr>
          <a:lstStyle/>
          <a:p>
            <a:pPr marL="12700" algn="ctr">
              <a:lnSpc>
                <a:spcPct val="100000"/>
              </a:lnSpc>
              <a:spcBef>
                <a:spcPts val="95"/>
              </a:spcBef>
            </a:pPr>
            <a:r>
              <a:rPr sz="2000" spc="-5" dirty="0">
                <a:latin typeface="Arial"/>
                <a:cs typeface="Arial"/>
              </a:rPr>
              <a:t>WOULD A LIBERAL OR </a:t>
            </a:r>
            <a:r>
              <a:rPr sz="2000" spc="-40" dirty="0">
                <a:latin typeface="Arial"/>
                <a:cs typeface="Arial"/>
              </a:rPr>
              <a:t>CONSERVATIVE </a:t>
            </a:r>
            <a:r>
              <a:rPr sz="2000" spc="-65" dirty="0">
                <a:latin typeface="Arial"/>
                <a:cs typeface="Arial"/>
              </a:rPr>
              <a:t>FAVOR </a:t>
            </a:r>
            <a:r>
              <a:rPr sz="2000" spc="-5" dirty="0">
                <a:latin typeface="Arial"/>
                <a:cs typeface="Arial"/>
              </a:rPr>
              <a:t>SPENDING ON . .</a:t>
            </a:r>
            <a:r>
              <a:rPr sz="2000" spc="55" dirty="0">
                <a:latin typeface="Arial"/>
                <a:cs typeface="Arial"/>
              </a:rPr>
              <a:t> </a:t>
            </a:r>
            <a:r>
              <a:rPr sz="2000" spc="-5" dirty="0">
                <a:latin typeface="Arial"/>
                <a:cs typeface="Arial"/>
              </a:rPr>
              <a:t>.</a:t>
            </a:r>
            <a:endParaRPr sz="20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5589" y="8077"/>
            <a:ext cx="4977765" cy="574675"/>
          </a:xfrm>
          <a:prstGeom prst="rect">
            <a:avLst/>
          </a:prstGeom>
        </p:spPr>
        <p:txBody>
          <a:bodyPr vert="horz" wrap="square" lIns="0" tIns="12700" rIns="0" bIns="0" rtlCol="0">
            <a:spAutoFit/>
          </a:bodyPr>
          <a:lstStyle/>
          <a:p>
            <a:pPr marL="12700">
              <a:lnSpc>
                <a:spcPct val="100000"/>
              </a:lnSpc>
              <a:spcBef>
                <a:spcPts val="100"/>
              </a:spcBef>
            </a:pPr>
            <a:r>
              <a:rPr sz="3600" spc="-5" dirty="0">
                <a:latin typeface="Arial"/>
                <a:cs typeface="Arial"/>
              </a:rPr>
              <a:t>POLITICAL</a:t>
            </a:r>
            <a:r>
              <a:rPr sz="3600" spc="-35" dirty="0">
                <a:latin typeface="Arial"/>
                <a:cs typeface="Arial"/>
              </a:rPr>
              <a:t> </a:t>
            </a:r>
            <a:r>
              <a:rPr sz="3600" spc="-5" dirty="0">
                <a:latin typeface="Arial"/>
                <a:cs typeface="Arial"/>
              </a:rPr>
              <a:t>IDEOLOGY</a:t>
            </a:r>
            <a:endParaRPr sz="3600" dirty="0">
              <a:latin typeface="Arial"/>
              <a:cs typeface="Arial"/>
            </a:endParaRPr>
          </a:p>
        </p:txBody>
      </p:sp>
      <p:sp>
        <p:nvSpPr>
          <p:cNvPr id="3" name="object 3"/>
          <p:cNvSpPr txBox="1"/>
          <p:nvPr/>
        </p:nvSpPr>
        <p:spPr>
          <a:xfrm>
            <a:off x="208279" y="983945"/>
            <a:ext cx="4350385" cy="2159635"/>
          </a:xfrm>
          <a:prstGeom prst="rect">
            <a:avLst/>
          </a:prstGeom>
        </p:spPr>
        <p:txBody>
          <a:bodyPr vert="horz" wrap="square" lIns="0" tIns="12065" rIns="0" bIns="0" rtlCol="0">
            <a:spAutoFit/>
          </a:bodyPr>
          <a:lstStyle/>
          <a:p>
            <a:pPr marL="12700" marR="5080">
              <a:lnSpc>
                <a:spcPct val="100000"/>
              </a:lnSpc>
              <a:spcBef>
                <a:spcPts val="95"/>
              </a:spcBef>
            </a:pPr>
            <a:r>
              <a:rPr sz="2800" b="1" i="1" spc="-5" dirty="0">
                <a:latin typeface="Arial"/>
                <a:cs typeface="Arial"/>
              </a:rPr>
              <a:t>Definition: </a:t>
            </a:r>
            <a:r>
              <a:rPr sz="2800" b="1" spc="-5" dirty="0">
                <a:latin typeface="Arial"/>
                <a:cs typeface="Arial"/>
              </a:rPr>
              <a:t>A cohesive</a:t>
            </a:r>
            <a:r>
              <a:rPr sz="2800" b="1" spc="-165" dirty="0">
                <a:latin typeface="Arial"/>
                <a:cs typeface="Arial"/>
              </a:rPr>
              <a:t> </a:t>
            </a:r>
            <a:r>
              <a:rPr sz="2800" b="1" spc="-5" dirty="0">
                <a:latin typeface="Arial"/>
                <a:cs typeface="Arial"/>
              </a:rPr>
              <a:t>set  of beliefs about politics,  public </a:t>
            </a:r>
            <a:r>
              <a:rPr sz="2800" b="1" spc="-40" dirty="0">
                <a:latin typeface="Arial"/>
                <a:cs typeface="Arial"/>
              </a:rPr>
              <a:t>policy, </a:t>
            </a:r>
            <a:r>
              <a:rPr sz="2800" b="1" spc="-5" dirty="0">
                <a:latin typeface="Arial"/>
                <a:cs typeface="Arial"/>
              </a:rPr>
              <a:t>and the  role of government that  </a:t>
            </a:r>
            <a:r>
              <a:rPr sz="2800" b="1" spc="-10" dirty="0">
                <a:latin typeface="Arial"/>
                <a:cs typeface="Arial"/>
              </a:rPr>
              <a:t>shapes </a:t>
            </a:r>
            <a:r>
              <a:rPr sz="2800" b="1" spc="-5" dirty="0">
                <a:latin typeface="Arial"/>
                <a:cs typeface="Arial"/>
              </a:rPr>
              <a:t>a </a:t>
            </a:r>
            <a:r>
              <a:rPr sz="2800" b="1" spc="-20" dirty="0">
                <a:latin typeface="Arial"/>
                <a:cs typeface="Arial"/>
              </a:rPr>
              <a:t>person’s</a:t>
            </a:r>
            <a:r>
              <a:rPr sz="2800" b="1" spc="45" dirty="0">
                <a:latin typeface="Arial"/>
                <a:cs typeface="Arial"/>
              </a:rPr>
              <a:t> </a:t>
            </a:r>
            <a:r>
              <a:rPr sz="2800" b="1" spc="-5" dirty="0">
                <a:latin typeface="Arial"/>
                <a:cs typeface="Arial"/>
              </a:rPr>
              <a:t>views.</a:t>
            </a:r>
            <a:endParaRPr sz="2800" dirty="0">
              <a:latin typeface="Arial"/>
              <a:cs typeface="Arial"/>
            </a:endParaRPr>
          </a:p>
        </p:txBody>
      </p:sp>
      <p:sp>
        <p:nvSpPr>
          <p:cNvPr id="4" name="object 4"/>
          <p:cNvSpPr/>
          <p:nvPr/>
        </p:nvSpPr>
        <p:spPr>
          <a:xfrm>
            <a:off x="5157806" y="667512"/>
            <a:ext cx="3771129" cy="32750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3943349"/>
            <a:ext cx="9144000" cy="1201420"/>
          </a:xfrm>
          <a:custGeom>
            <a:avLst/>
            <a:gdLst/>
            <a:ahLst/>
            <a:cxnLst/>
            <a:rect l="l" t="t" r="r" b="b"/>
            <a:pathLst>
              <a:path w="9144000" h="1201420">
                <a:moveTo>
                  <a:pt x="0" y="1200912"/>
                </a:moveTo>
                <a:lnTo>
                  <a:pt x="9144000" y="1200912"/>
                </a:lnTo>
                <a:lnTo>
                  <a:pt x="9144000" y="0"/>
                </a:lnTo>
                <a:lnTo>
                  <a:pt x="0" y="0"/>
                </a:lnTo>
                <a:lnTo>
                  <a:pt x="0" y="1200912"/>
                </a:lnTo>
                <a:close/>
              </a:path>
            </a:pathLst>
          </a:custGeom>
          <a:solidFill>
            <a:srgbClr val="000000">
              <a:alpha val="56861"/>
            </a:srgbClr>
          </a:solidFill>
        </p:spPr>
        <p:txBody>
          <a:bodyPr wrap="square" lIns="0" tIns="0" rIns="0" bIns="0" rtlCol="0"/>
          <a:lstStyle/>
          <a:p>
            <a:endParaRPr/>
          </a:p>
        </p:txBody>
      </p:sp>
      <p:sp>
        <p:nvSpPr>
          <p:cNvPr id="6" name="object 6"/>
          <p:cNvSpPr/>
          <p:nvPr/>
        </p:nvSpPr>
        <p:spPr>
          <a:xfrm>
            <a:off x="761" y="3943349"/>
            <a:ext cx="9144000" cy="1201420"/>
          </a:xfrm>
          <a:custGeom>
            <a:avLst/>
            <a:gdLst/>
            <a:ahLst/>
            <a:cxnLst/>
            <a:rect l="l" t="t" r="r" b="b"/>
            <a:pathLst>
              <a:path w="9144000" h="1201420">
                <a:moveTo>
                  <a:pt x="0" y="1200912"/>
                </a:moveTo>
                <a:lnTo>
                  <a:pt x="9144000" y="1200912"/>
                </a:lnTo>
                <a:lnTo>
                  <a:pt x="9144000" y="0"/>
                </a:lnTo>
                <a:lnTo>
                  <a:pt x="0" y="0"/>
                </a:lnTo>
                <a:lnTo>
                  <a:pt x="0" y="1200912"/>
                </a:lnTo>
                <a:close/>
              </a:path>
            </a:pathLst>
          </a:custGeom>
          <a:ln w="25908">
            <a:solidFill>
              <a:srgbClr val="000000"/>
            </a:solidFill>
          </a:ln>
        </p:spPr>
        <p:txBody>
          <a:bodyPr wrap="square" lIns="0" tIns="0" rIns="0" bIns="0" rtlCol="0"/>
          <a:lstStyle/>
          <a:p>
            <a:endParaRPr/>
          </a:p>
        </p:txBody>
      </p:sp>
      <p:sp>
        <p:nvSpPr>
          <p:cNvPr id="7" name="object 7"/>
          <p:cNvSpPr txBox="1"/>
          <p:nvPr/>
        </p:nvSpPr>
        <p:spPr>
          <a:xfrm>
            <a:off x="78739" y="3969816"/>
            <a:ext cx="9064500" cy="1123315"/>
          </a:xfrm>
          <a:prstGeom prst="rect">
            <a:avLst/>
          </a:prstGeom>
        </p:spPr>
        <p:txBody>
          <a:bodyPr vert="horz" wrap="square" lIns="0" tIns="12700" rIns="0" bIns="0" rtlCol="0">
            <a:spAutoFit/>
          </a:bodyPr>
          <a:lstStyle/>
          <a:p>
            <a:pPr marL="12700" marR="5080">
              <a:lnSpc>
                <a:spcPct val="100000"/>
              </a:lnSpc>
              <a:spcBef>
                <a:spcPts val="100"/>
              </a:spcBef>
            </a:pPr>
            <a:r>
              <a:rPr sz="2400" b="1" spc="-5" dirty="0">
                <a:solidFill>
                  <a:srgbClr val="FFFFFF"/>
                </a:solidFill>
                <a:latin typeface="Arial"/>
                <a:cs typeface="Arial"/>
              </a:rPr>
              <a:t>A person </a:t>
            </a:r>
            <a:r>
              <a:rPr sz="2400" b="1" spc="5" dirty="0">
                <a:solidFill>
                  <a:srgbClr val="FFFFFF"/>
                </a:solidFill>
                <a:latin typeface="Arial"/>
                <a:cs typeface="Arial"/>
              </a:rPr>
              <a:t>who </a:t>
            </a:r>
            <a:r>
              <a:rPr sz="2400" b="1" dirty="0">
                <a:solidFill>
                  <a:srgbClr val="FFFFFF"/>
                </a:solidFill>
                <a:latin typeface="Arial"/>
                <a:cs typeface="Arial"/>
              </a:rPr>
              <a:t>identifies </a:t>
            </a:r>
            <a:r>
              <a:rPr sz="2400" b="1" spc="-5" dirty="0">
                <a:solidFill>
                  <a:srgbClr val="FFFFFF"/>
                </a:solidFill>
                <a:latin typeface="Arial"/>
                <a:cs typeface="Arial"/>
              </a:rPr>
              <a:t>themselves as a conservative</a:t>
            </a:r>
            <a:r>
              <a:rPr sz="2400" b="1" spc="-75" dirty="0">
                <a:solidFill>
                  <a:srgbClr val="FFFFFF"/>
                </a:solidFill>
                <a:latin typeface="Arial"/>
                <a:cs typeface="Arial"/>
              </a:rPr>
              <a:t> </a:t>
            </a:r>
            <a:r>
              <a:rPr sz="2400" b="1" spc="-5" dirty="0">
                <a:solidFill>
                  <a:srgbClr val="FFFFFF"/>
                </a:solidFill>
                <a:latin typeface="Arial"/>
                <a:cs typeface="Arial"/>
              </a:rPr>
              <a:t>or  </a:t>
            </a:r>
            <a:r>
              <a:rPr sz="2400" b="1" dirty="0">
                <a:solidFill>
                  <a:srgbClr val="FFFFFF"/>
                </a:solidFill>
                <a:latin typeface="Arial"/>
                <a:cs typeface="Arial"/>
              </a:rPr>
              <a:t>liberal </a:t>
            </a:r>
            <a:r>
              <a:rPr sz="2400" b="1" spc="-5" dirty="0">
                <a:solidFill>
                  <a:srgbClr val="FFFFFF"/>
                </a:solidFill>
                <a:latin typeface="Arial"/>
                <a:cs typeface="Arial"/>
              </a:rPr>
              <a:t>varies according to age, race, </a:t>
            </a:r>
            <a:r>
              <a:rPr sz="2400" b="1" spc="-25" dirty="0">
                <a:solidFill>
                  <a:srgbClr val="FFFFFF"/>
                </a:solidFill>
                <a:latin typeface="Arial"/>
                <a:cs typeface="Arial"/>
              </a:rPr>
              <a:t>gender, </a:t>
            </a:r>
            <a:r>
              <a:rPr sz="2400" b="1" spc="-5" dirty="0">
                <a:solidFill>
                  <a:srgbClr val="FFFFFF"/>
                </a:solidFill>
                <a:latin typeface="Arial"/>
                <a:cs typeface="Arial"/>
              </a:rPr>
              <a:t>and  socioeconomic status.</a:t>
            </a:r>
            <a:endParaRPr sz="24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90371"/>
            <a:ext cx="9143999" cy="445312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85800" y="88054"/>
            <a:ext cx="802449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Arial"/>
                <a:cs typeface="Arial"/>
              </a:rPr>
              <a:t>FREE ENTERPRISE: 2016</a:t>
            </a:r>
            <a:r>
              <a:rPr sz="3600" dirty="0">
                <a:latin typeface="Arial"/>
                <a:cs typeface="Arial"/>
              </a:rPr>
              <a:t> </a:t>
            </a:r>
            <a:r>
              <a:rPr sz="3600" spc="-5" dirty="0">
                <a:latin typeface="Arial"/>
                <a:cs typeface="Arial"/>
              </a:rPr>
              <a:t>ELECTION</a:t>
            </a:r>
            <a:endParaRPr sz="3600" dirty="0">
              <a:latin typeface="Arial"/>
              <a:cs typeface="Arial"/>
            </a:endParaRPr>
          </a:p>
        </p:txBody>
      </p:sp>
      <p:sp>
        <p:nvSpPr>
          <p:cNvPr id="4" name="object 4"/>
          <p:cNvSpPr txBox="1"/>
          <p:nvPr/>
        </p:nvSpPr>
        <p:spPr>
          <a:xfrm>
            <a:off x="4720844" y="2418079"/>
            <a:ext cx="1468120" cy="258404"/>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Donald</a:t>
            </a:r>
            <a:r>
              <a:rPr sz="1600" b="1" spc="-60" dirty="0">
                <a:latin typeface="Arial"/>
                <a:cs typeface="Arial"/>
              </a:rPr>
              <a:t> </a:t>
            </a:r>
            <a:r>
              <a:rPr sz="1600" b="1" spc="-5" dirty="0">
                <a:latin typeface="Arial"/>
                <a:cs typeface="Arial"/>
              </a:rPr>
              <a:t>Trump:</a:t>
            </a:r>
            <a:endParaRPr sz="1600" dirty="0">
              <a:latin typeface="Arial"/>
              <a:cs typeface="Arial"/>
            </a:endParaRPr>
          </a:p>
        </p:txBody>
      </p:sp>
      <p:sp>
        <p:nvSpPr>
          <p:cNvPr id="5" name="object 5"/>
          <p:cNvSpPr txBox="1"/>
          <p:nvPr/>
        </p:nvSpPr>
        <p:spPr>
          <a:xfrm>
            <a:off x="4720844" y="2864611"/>
            <a:ext cx="4079875" cy="2219960"/>
          </a:xfrm>
          <a:prstGeom prst="rect">
            <a:avLst/>
          </a:prstGeom>
        </p:spPr>
        <p:txBody>
          <a:bodyPr vert="horz" wrap="square" lIns="0" tIns="12065" rIns="0" bIns="0" rtlCol="0">
            <a:spAutoFit/>
          </a:bodyPr>
          <a:lstStyle/>
          <a:p>
            <a:pPr marL="12700" marR="5080">
              <a:lnSpc>
                <a:spcPct val="100000"/>
              </a:lnSpc>
              <a:spcBef>
                <a:spcPts val="95"/>
              </a:spcBef>
            </a:pPr>
            <a:r>
              <a:rPr sz="1600" b="1" spc="-5" dirty="0">
                <a:latin typeface="Arial"/>
                <a:cs typeface="Arial"/>
              </a:rPr>
              <a:t>He argued that </a:t>
            </a:r>
            <a:r>
              <a:rPr sz="1600" b="1" spc="-10" dirty="0">
                <a:latin typeface="Arial"/>
                <a:cs typeface="Arial"/>
              </a:rPr>
              <a:t>employers </a:t>
            </a:r>
            <a:r>
              <a:rPr sz="1600" b="1" spc="-5" dirty="0">
                <a:latin typeface="Arial"/>
                <a:cs typeface="Arial"/>
              </a:rPr>
              <a:t>should </a:t>
            </a:r>
            <a:r>
              <a:rPr sz="1600" b="1" spc="-10" dirty="0">
                <a:latin typeface="Arial"/>
                <a:cs typeface="Arial"/>
              </a:rPr>
              <a:t>not </a:t>
            </a:r>
            <a:r>
              <a:rPr sz="1600" b="1" spc="-5" dirty="0">
                <a:latin typeface="Arial"/>
                <a:cs typeface="Arial"/>
              </a:rPr>
              <a:t>be  required to pay men and </a:t>
            </a:r>
            <a:r>
              <a:rPr sz="1600" b="1" dirty="0">
                <a:latin typeface="Arial"/>
                <a:cs typeface="Arial"/>
              </a:rPr>
              <a:t>women </a:t>
            </a:r>
            <a:r>
              <a:rPr sz="1600" b="1" spc="-10" dirty="0">
                <a:latin typeface="Arial"/>
                <a:cs typeface="Arial"/>
              </a:rPr>
              <a:t>the </a:t>
            </a:r>
            <a:r>
              <a:rPr sz="1600" b="1" spc="-5" dirty="0">
                <a:latin typeface="Arial"/>
                <a:cs typeface="Arial"/>
              </a:rPr>
              <a:t>same  salary </a:t>
            </a:r>
            <a:r>
              <a:rPr sz="1600" b="1" spc="-10" dirty="0">
                <a:latin typeface="Arial"/>
                <a:cs typeface="Arial"/>
              </a:rPr>
              <a:t>for the </a:t>
            </a:r>
            <a:r>
              <a:rPr sz="1600" b="1" spc="-5" dirty="0">
                <a:latin typeface="Arial"/>
                <a:cs typeface="Arial"/>
              </a:rPr>
              <a:t>same job because there are  a </a:t>
            </a:r>
            <a:r>
              <a:rPr sz="1600" b="1" spc="-10" dirty="0">
                <a:latin typeface="Arial"/>
                <a:cs typeface="Arial"/>
              </a:rPr>
              <a:t>number </a:t>
            </a:r>
            <a:r>
              <a:rPr sz="1600" b="1" spc="-5" dirty="0">
                <a:latin typeface="Arial"/>
                <a:cs typeface="Arial"/>
              </a:rPr>
              <a:t>of factors that go into  determining salaries, like education </a:t>
            </a:r>
            <a:r>
              <a:rPr sz="1600" b="1" spc="-10" dirty="0">
                <a:latin typeface="Arial"/>
                <a:cs typeface="Arial"/>
              </a:rPr>
              <a:t>level  </a:t>
            </a:r>
            <a:r>
              <a:rPr sz="1600" b="1" spc="-5" dirty="0">
                <a:latin typeface="Arial"/>
                <a:cs typeface="Arial"/>
              </a:rPr>
              <a:t>and prior experience. He placed </a:t>
            </a:r>
            <a:r>
              <a:rPr sz="1600" b="1" spc="-15" dirty="0">
                <a:latin typeface="Arial"/>
                <a:cs typeface="Arial"/>
              </a:rPr>
              <a:t>value </a:t>
            </a:r>
            <a:r>
              <a:rPr sz="1600" b="1" spc="-5" dirty="0">
                <a:latin typeface="Arial"/>
                <a:cs typeface="Arial"/>
              </a:rPr>
              <a:t>in  free enterprise, </a:t>
            </a:r>
            <a:r>
              <a:rPr sz="1600" b="1" spc="-10" dirty="0">
                <a:latin typeface="Arial"/>
                <a:cs typeface="Arial"/>
              </a:rPr>
              <a:t>giving </a:t>
            </a:r>
            <a:r>
              <a:rPr sz="1600" b="1" spc="-5" dirty="0">
                <a:latin typeface="Arial"/>
                <a:cs typeface="Arial"/>
              </a:rPr>
              <a:t>companies </a:t>
            </a:r>
            <a:r>
              <a:rPr sz="1600" b="1" spc="-10" dirty="0">
                <a:latin typeface="Arial"/>
                <a:cs typeface="Arial"/>
              </a:rPr>
              <a:t>the  </a:t>
            </a:r>
            <a:r>
              <a:rPr sz="1600" b="1" spc="-5" dirty="0">
                <a:latin typeface="Arial"/>
                <a:cs typeface="Arial"/>
              </a:rPr>
              <a:t>discretion and </a:t>
            </a:r>
            <a:r>
              <a:rPr sz="1600" b="1" dirty="0">
                <a:latin typeface="Arial"/>
                <a:cs typeface="Arial"/>
              </a:rPr>
              <a:t>power </a:t>
            </a:r>
            <a:r>
              <a:rPr sz="1600" b="1" spc="-5" dirty="0">
                <a:latin typeface="Arial"/>
                <a:cs typeface="Arial"/>
              </a:rPr>
              <a:t>to decide </a:t>
            </a:r>
            <a:r>
              <a:rPr sz="1600" b="1" spc="-10" dirty="0">
                <a:latin typeface="Arial"/>
                <a:cs typeface="Arial"/>
              </a:rPr>
              <a:t>how much  </a:t>
            </a:r>
            <a:r>
              <a:rPr sz="1600" b="1" spc="-5" dirty="0">
                <a:latin typeface="Arial"/>
                <a:cs typeface="Arial"/>
              </a:rPr>
              <a:t>they pay their</a:t>
            </a:r>
            <a:r>
              <a:rPr sz="1600" b="1" spc="40" dirty="0">
                <a:latin typeface="Arial"/>
                <a:cs typeface="Arial"/>
              </a:rPr>
              <a:t> </a:t>
            </a:r>
            <a:r>
              <a:rPr sz="1600" b="1" dirty="0">
                <a:latin typeface="Arial"/>
                <a:cs typeface="Arial"/>
              </a:rPr>
              <a:t>workers.</a:t>
            </a:r>
            <a:endParaRPr sz="1600" dirty="0">
              <a:latin typeface="Arial"/>
              <a:cs typeface="Arial"/>
            </a:endParaRPr>
          </a:p>
        </p:txBody>
      </p:sp>
      <p:sp>
        <p:nvSpPr>
          <p:cNvPr id="6" name="object 6"/>
          <p:cNvSpPr txBox="1"/>
          <p:nvPr/>
        </p:nvSpPr>
        <p:spPr>
          <a:xfrm>
            <a:off x="139090" y="2418079"/>
            <a:ext cx="146875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Hillary</a:t>
            </a:r>
            <a:r>
              <a:rPr sz="1600" b="1" spc="-35" dirty="0">
                <a:latin typeface="Arial"/>
                <a:cs typeface="Arial"/>
              </a:rPr>
              <a:t> </a:t>
            </a:r>
            <a:r>
              <a:rPr sz="1600" b="1" spc="-5" dirty="0">
                <a:latin typeface="Arial"/>
                <a:cs typeface="Arial"/>
              </a:rPr>
              <a:t>Clinton:</a:t>
            </a:r>
            <a:endParaRPr sz="1600" dirty="0">
              <a:latin typeface="Arial"/>
              <a:cs typeface="Arial"/>
            </a:endParaRPr>
          </a:p>
        </p:txBody>
      </p:sp>
      <p:sp>
        <p:nvSpPr>
          <p:cNvPr id="7" name="object 7"/>
          <p:cNvSpPr txBox="1"/>
          <p:nvPr/>
        </p:nvSpPr>
        <p:spPr>
          <a:xfrm>
            <a:off x="139090" y="2864611"/>
            <a:ext cx="3798570" cy="2219960"/>
          </a:xfrm>
          <a:prstGeom prst="rect">
            <a:avLst/>
          </a:prstGeom>
        </p:spPr>
        <p:txBody>
          <a:bodyPr vert="horz" wrap="square" lIns="0" tIns="12065" rIns="0" bIns="0" rtlCol="0">
            <a:spAutoFit/>
          </a:bodyPr>
          <a:lstStyle/>
          <a:p>
            <a:pPr marL="12700" marR="5080">
              <a:lnSpc>
                <a:spcPct val="100000"/>
              </a:lnSpc>
              <a:spcBef>
                <a:spcPts val="95"/>
              </a:spcBef>
            </a:pPr>
            <a:r>
              <a:rPr sz="1600" b="1" spc="-5" dirty="0">
                <a:latin typeface="Arial"/>
                <a:cs typeface="Arial"/>
              </a:rPr>
              <a:t>She argued that </a:t>
            </a:r>
            <a:r>
              <a:rPr sz="1600" b="1" spc="-10" dirty="0">
                <a:latin typeface="Arial"/>
                <a:cs typeface="Arial"/>
              </a:rPr>
              <a:t>employers </a:t>
            </a:r>
            <a:r>
              <a:rPr sz="1600" b="1" spc="-5" dirty="0">
                <a:latin typeface="Arial"/>
                <a:cs typeface="Arial"/>
              </a:rPr>
              <a:t>should be  required to pay men and </a:t>
            </a:r>
            <a:r>
              <a:rPr sz="1600" b="1" dirty="0">
                <a:latin typeface="Arial"/>
                <a:cs typeface="Arial"/>
              </a:rPr>
              <a:t>women </a:t>
            </a:r>
            <a:r>
              <a:rPr sz="1600" b="1" spc="-10" dirty="0">
                <a:latin typeface="Arial"/>
                <a:cs typeface="Arial"/>
              </a:rPr>
              <a:t>the  </a:t>
            </a:r>
            <a:r>
              <a:rPr sz="1600" b="1" spc="-5" dirty="0">
                <a:latin typeface="Arial"/>
                <a:cs typeface="Arial"/>
              </a:rPr>
              <a:t>same salary </a:t>
            </a:r>
            <a:r>
              <a:rPr sz="1600" b="1" spc="-10" dirty="0">
                <a:latin typeface="Arial"/>
                <a:cs typeface="Arial"/>
              </a:rPr>
              <a:t>for the </a:t>
            </a:r>
            <a:r>
              <a:rPr sz="1600" b="1" spc="-5" dirty="0">
                <a:latin typeface="Arial"/>
                <a:cs typeface="Arial"/>
              </a:rPr>
              <a:t>same job. With that  stance, Clinton placed </a:t>
            </a:r>
            <a:r>
              <a:rPr sz="1600" b="1" spc="-15" dirty="0">
                <a:latin typeface="Arial"/>
                <a:cs typeface="Arial"/>
              </a:rPr>
              <a:t>value </a:t>
            </a:r>
            <a:r>
              <a:rPr sz="1600" b="1" spc="-5" dirty="0">
                <a:latin typeface="Arial"/>
                <a:cs typeface="Arial"/>
              </a:rPr>
              <a:t>on  equality of opportunity </a:t>
            </a:r>
            <a:r>
              <a:rPr sz="1600" b="1" spc="-15" dirty="0">
                <a:latin typeface="Arial"/>
                <a:cs typeface="Arial"/>
              </a:rPr>
              <a:t>over </a:t>
            </a:r>
            <a:r>
              <a:rPr sz="1600" b="1" spc="-5" dirty="0">
                <a:latin typeface="Arial"/>
                <a:cs typeface="Arial"/>
              </a:rPr>
              <a:t>free  enterprise, arguing that </a:t>
            </a:r>
            <a:r>
              <a:rPr sz="1600" b="1" spc="-10" dirty="0">
                <a:latin typeface="Arial"/>
                <a:cs typeface="Arial"/>
              </a:rPr>
              <a:t>giving  </a:t>
            </a:r>
            <a:r>
              <a:rPr sz="1600" b="1" spc="-5" dirty="0">
                <a:latin typeface="Arial"/>
                <a:cs typeface="Arial"/>
              </a:rPr>
              <a:t>companies that discretion usually  results in </a:t>
            </a:r>
            <a:r>
              <a:rPr sz="1600" b="1" spc="-10" dirty="0">
                <a:latin typeface="Arial"/>
                <a:cs typeface="Arial"/>
              </a:rPr>
              <a:t>unequal </a:t>
            </a:r>
            <a:r>
              <a:rPr sz="1600" b="1" spc="-5" dirty="0">
                <a:latin typeface="Arial"/>
                <a:cs typeface="Arial"/>
              </a:rPr>
              <a:t>pay on </a:t>
            </a:r>
            <a:r>
              <a:rPr sz="1600" b="1" spc="-10" dirty="0">
                <a:latin typeface="Arial"/>
                <a:cs typeface="Arial"/>
              </a:rPr>
              <a:t>the </a:t>
            </a:r>
            <a:r>
              <a:rPr sz="1600" b="1" spc="-5" dirty="0">
                <a:latin typeface="Arial"/>
                <a:cs typeface="Arial"/>
              </a:rPr>
              <a:t>basis of  gender.</a:t>
            </a:r>
            <a:endParaRPr sz="1600" dirty="0">
              <a:latin typeface="Arial"/>
              <a:cs typeface="Arial"/>
            </a:endParaRPr>
          </a:p>
        </p:txBody>
      </p:sp>
      <p:sp>
        <p:nvSpPr>
          <p:cNvPr id="8" name="object 8"/>
          <p:cNvSpPr txBox="1"/>
          <p:nvPr/>
        </p:nvSpPr>
        <p:spPr>
          <a:xfrm>
            <a:off x="770940" y="1043178"/>
            <a:ext cx="758698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Question: </a:t>
            </a:r>
            <a:r>
              <a:rPr sz="2400" b="1" spc="-5" dirty="0">
                <a:latin typeface="Arial"/>
                <a:cs typeface="Arial"/>
              </a:rPr>
              <a:t>Should </a:t>
            </a:r>
            <a:r>
              <a:rPr sz="2400" b="1" dirty="0">
                <a:latin typeface="Arial"/>
                <a:cs typeface="Arial"/>
              </a:rPr>
              <a:t>women </a:t>
            </a:r>
            <a:r>
              <a:rPr sz="2400" b="1" spc="-5" dirty="0">
                <a:latin typeface="Arial"/>
                <a:cs typeface="Arial"/>
              </a:rPr>
              <a:t>receive equal pay </a:t>
            </a:r>
            <a:r>
              <a:rPr sz="2400" b="1" dirty="0">
                <a:latin typeface="Arial"/>
                <a:cs typeface="Arial"/>
              </a:rPr>
              <a:t>to</a:t>
            </a:r>
            <a:r>
              <a:rPr sz="2400" b="1" spc="-60" dirty="0">
                <a:latin typeface="Arial"/>
                <a:cs typeface="Arial"/>
              </a:rPr>
              <a:t> </a:t>
            </a:r>
            <a:r>
              <a:rPr sz="2400" b="1" spc="-5" dirty="0">
                <a:latin typeface="Arial"/>
                <a:cs typeface="Arial"/>
              </a:rPr>
              <a:t>men?</a:t>
            </a:r>
            <a:endParaRPr sz="24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2" y="65278"/>
            <a:ext cx="748665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POWER </a:t>
            </a:r>
            <a:r>
              <a:rPr sz="2400" spc="-10" dirty="0">
                <a:latin typeface="Arial"/>
                <a:cs typeface="Arial"/>
              </a:rPr>
              <a:t>TO </a:t>
            </a:r>
            <a:r>
              <a:rPr sz="2400" spc="-5" dirty="0">
                <a:latin typeface="Arial"/>
                <a:cs typeface="Arial"/>
              </a:rPr>
              <a:t>MANAGE THE ECONOMY </a:t>
            </a:r>
            <a:r>
              <a:rPr sz="2400" dirty="0">
                <a:latin typeface="Arial"/>
                <a:cs typeface="Arial"/>
              </a:rPr>
              <a:t>-</a:t>
            </a:r>
            <a:r>
              <a:rPr sz="2400" spc="15" dirty="0">
                <a:latin typeface="Arial"/>
                <a:cs typeface="Arial"/>
              </a:rPr>
              <a:t> </a:t>
            </a:r>
            <a:r>
              <a:rPr sz="2400" spc="-5" dirty="0">
                <a:latin typeface="Arial"/>
                <a:cs typeface="Arial"/>
              </a:rPr>
              <a:t>PRESIDENT</a:t>
            </a:r>
            <a:endParaRPr sz="2400" dirty="0">
              <a:latin typeface="Arial"/>
              <a:cs typeface="Arial"/>
            </a:endParaRPr>
          </a:p>
        </p:txBody>
      </p:sp>
      <p:sp>
        <p:nvSpPr>
          <p:cNvPr id="3" name="object 3"/>
          <p:cNvSpPr txBox="1"/>
          <p:nvPr/>
        </p:nvSpPr>
        <p:spPr>
          <a:xfrm>
            <a:off x="154939" y="940053"/>
            <a:ext cx="4417695" cy="3676006"/>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2000" b="1" dirty="0">
                <a:latin typeface="Arial"/>
                <a:cs typeface="Arial"/>
              </a:rPr>
              <a:t>No formal powers </a:t>
            </a:r>
            <a:r>
              <a:rPr sz="2000" b="1" spc="-5" dirty="0">
                <a:latin typeface="Arial"/>
                <a:cs typeface="Arial"/>
              </a:rPr>
              <a:t>over</a:t>
            </a:r>
            <a:r>
              <a:rPr sz="2000" b="1" spc="-100" dirty="0">
                <a:latin typeface="Arial"/>
                <a:cs typeface="Arial"/>
              </a:rPr>
              <a:t> </a:t>
            </a:r>
            <a:r>
              <a:rPr sz="2000" b="1" dirty="0">
                <a:latin typeface="Arial"/>
                <a:cs typeface="Arial"/>
              </a:rPr>
              <a:t>taxation</a:t>
            </a:r>
            <a:endParaRPr sz="2000" dirty="0">
              <a:latin typeface="Arial"/>
              <a:cs typeface="Arial"/>
            </a:endParaRPr>
          </a:p>
          <a:p>
            <a:pPr marL="355600">
              <a:lnSpc>
                <a:spcPct val="100000"/>
              </a:lnSpc>
            </a:pPr>
            <a:r>
              <a:rPr sz="2000" b="1" dirty="0">
                <a:latin typeface="Arial"/>
                <a:cs typeface="Arial"/>
              </a:rPr>
              <a:t>and</a:t>
            </a:r>
            <a:r>
              <a:rPr sz="2000" b="1" spc="-10" dirty="0">
                <a:latin typeface="Arial"/>
                <a:cs typeface="Arial"/>
              </a:rPr>
              <a:t> </a:t>
            </a:r>
            <a:r>
              <a:rPr sz="2000" b="1" dirty="0">
                <a:latin typeface="Arial"/>
                <a:cs typeface="Arial"/>
              </a:rPr>
              <a:t>spending</a:t>
            </a:r>
            <a:endParaRPr sz="2000" dirty="0">
              <a:latin typeface="Arial"/>
              <a:cs typeface="Arial"/>
            </a:endParaRPr>
          </a:p>
          <a:p>
            <a:pPr>
              <a:lnSpc>
                <a:spcPct val="100000"/>
              </a:lnSpc>
              <a:spcBef>
                <a:spcPts val="25"/>
              </a:spcBef>
            </a:pPr>
            <a:endParaRPr sz="2900" dirty="0">
              <a:latin typeface="Times New Roman"/>
              <a:cs typeface="Times New Roman"/>
            </a:endParaRPr>
          </a:p>
          <a:p>
            <a:pPr marL="355600" marR="61594" indent="-342900">
              <a:lnSpc>
                <a:spcPct val="100000"/>
              </a:lnSpc>
              <a:buFont typeface="Arial"/>
              <a:buChar char="•"/>
              <a:tabLst>
                <a:tab pos="354965" algn="l"/>
                <a:tab pos="355600" algn="l"/>
              </a:tabLst>
            </a:pPr>
            <a:r>
              <a:rPr sz="2000" b="1" dirty="0">
                <a:latin typeface="Arial"/>
                <a:cs typeface="Arial"/>
              </a:rPr>
              <a:t>Influence </a:t>
            </a:r>
            <a:r>
              <a:rPr sz="2000" b="1" spc="-5" dirty="0">
                <a:latin typeface="Arial"/>
                <a:cs typeface="Arial"/>
              </a:rPr>
              <a:t>over </a:t>
            </a:r>
            <a:r>
              <a:rPr sz="2000" b="1" dirty="0">
                <a:latin typeface="Arial"/>
                <a:cs typeface="Arial"/>
              </a:rPr>
              <a:t>the federal</a:t>
            </a:r>
            <a:r>
              <a:rPr sz="2000" b="1" spc="-120" dirty="0">
                <a:latin typeface="Arial"/>
                <a:cs typeface="Arial"/>
              </a:rPr>
              <a:t> </a:t>
            </a:r>
            <a:r>
              <a:rPr sz="2000" b="1" dirty="0">
                <a:latin typeface="Arial"/>
                <a:cs typeface="Arial"/>
              </a:rPr>
              <a:t>budget  has expanded dramatically </a:t>
            </a:r>
            <a:r>
              <a:rPr sz="2000" b="1" spc="-10" dirty="0">
                <a:latin typeface="Arial"/>
                <a:cs typeface="Arial"/>
              </a:rPr>
              <a:t>over  </a:t>
            </a:r>
            <a:r>
              <a:rPr sz="2000" b="1" dirty="0">
                <a:latin typeface="Arial"/>
                <a:cs typeface="Arial"/>
              </a:rPr>
              <a:t>time</a:t>
            </a:r>
            <a:r>
              <a:rPr lang="en-US" sz="2000" b="1" dirty="0">
                <a:latin typeface="Arial"/>
                <a:cs typeface="Arial"/>
              </a:rPr>
              <a:t>- </a:t>
            </a:r>
            <a:r>
              <a:rPr lang="en-US" sz="2000" b="1" i="1" dirty="0">
                <a:solidFill>
                  <a:srgbClr val="FF0000"/>
                </a:solidFill>
                <a:latin typeface="Arial"/>
                <a:cs typeface="Arial"/>
              </a:rPr>
              <a:t>OMB</a:t>
            </a:r>
            <a:endParaRPr sz="2000" i="1" dirty="0">
              <a:solidFill>
                <a:srgbClr val="FF0000"/>
              </a:solidFill>
              <a:latin typeface="Arial"/>
              <a:cs typeface="Arial"/>
            </a:endParaRPr>
          </a:p>
          <a:p>
            <a:pPr>
              <a:lnSpc>
                <a:spcPct val="100000"/>
              </a:lnSpc>
              <a:spcBef>
                <a:spcPts val="25"/>
              </a:spcBef>
              <a:buFont typeface="Arial"/>
              <a:buChar char="•"/>
            </a:pPr>
            <a:endParaRPr sz="2900" dirty="0">
              <a:latin typeface="Times New Roman"/>
              <a:cs typeface="Times New Roman"/>
            </a:endParaRPr>
          </a:p>
          <a:p>
            <a:pPr marL="355600" marR="5080" indent="-342900">
              <a:lnSpc>
                <a:spcPct val="100000"/>
              </a:lnSpc>
              <a:spcBef>
                <a:spcPts val="5"/>
              </a:spcBef>
              <a:buFont typeface="Arial"/>
              <a:buChar char="•"/>
              <a:tabLst>
                <a:tab pos="354965" algn="l"/>
                <a:tab pos="355600" algn="l"/>
              </a:tabLst>
            </a:pPr>
            <a:r>
              <a:rPr sz="2000" b="1" dirty="0">
                <a:latin typeface="Arial"/>
                <a:cs typeface="Arial"/>
              </a:rPr>
              <a:t>Most important role is  submission of the budget &gt;&gt;  Outlines the president’s</a:t>
            </a:r>
            <a:r>
              <a:rPr sz="2000" b="1" spc="-140" dirty="0">
                <a:latin typeface="Arial"/>
                <a:cs typeface="Arial"/>
              </a:rPr>
              <a:t> </a:t>
            </a:r>
            <a:r>
              <a:rPr sz="2000" b="1" dirty="0">
                <a:latin typeface="Arial"/>
                <a:cs typeface="Arial"/>
              </a:rPr>
              <a:t>priorities  and spending</a:t>
            </a:r>
            <a:r>
              <a:rPr sz="2000" b="1" spc="-50" dirty="0">
                <a:latin typeface="Arial"/>
                <a:cs typeface="Arial"/>
              </a:rPr>
              <a:t> </a:t>
            </a:r>
            <a:r>
              <a:rPr sz="2000" b="1" dirty="0">
                <a:latin typeface="Arial"/>
                <a:cs typeface="Arial"/>
              </a:rPr>
              <a:t>recommendations</a:t>
            </a:r>
            <a:endParaRPr sz="2000" dirty="0">
              <a:latin typeface="Arial"/>
              <a:cs typeface="Arial"/>
            </a:endParaRPr>
          </a:p>
        </p:txBody>
      </p:sp>
      <p:sp>
        <p:nvSpPr>
          <p:cNvPr id="4" name="object 4"/>
          <p:cNvSpPr txBox="1"/>
          <p:nvPr/>
        </p:nvSpPr>
        <p:spPr>
          <a:xfrm>
            <a:off x="8384540" y="4712309"/>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14</a:t>
            </a:r>
            <a:endParaRPr sz="1400">
              <a:latin typeface="Arial"/>
              <a:cs typeface="Arial"/>
            </a:endParaRPr>
          </a:p>
        </p:txBody>
      </p:sp>
      <p:sp>
        <p:nvSpPr>
          <p:cNvPr id="5" name="object 5"/>
          <p:cNvSpPr/>
          <p:nvPr/>
        </p:nvSpPr>
        <p:spPr>
          <a:xfrm>
            <a:off x="4805171" y="667512"/>
            <a:ext cx="4338828" cy="38572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7938" y="65278"/>
            <a:ext cx="748919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POWER </a:t>
            </a:r>
            <a:r>
              <a:rPr sz="2400" spc="-10" dirty="0">
                <a:latin typeface="Arial"/>
                <a:cs typeface="Arial"/>
              </a:rPr>
              <a:t>TO </a:t>
            </a:r>
            <a:r>
              <a:rPr sz="2400" spc="-5" dirty="0">
                <a:latin typeface="Arial"/>
                <a:cs typeface="Arial"/>
              </a:rPr>
              <a:t>MANAGE THE ECONOMY </a:t>
            </a:r>
            <a:r>
              <a:rPr sz="2400" dirty="0">
                <a:latin typeface="Arial"/>
                <a:cs typeface="Arial"/>
              </a:rPr>
              <a:t>-</a:t>
            </a:r>
            <a:r>
              <a:rPr sz="2400" spc="30" dirty="0">
                <a:latin typeface="Arial"/>
                <a:cs typeface="Arial"/>
              </a:rPr>
              <a:t> </a:t>
            </a:r>
            <a:r>
              <a:rPr sz="2400" spc="-5" dirty="0">
                <a:latin typeface="Arial"/>
                <a:cs typeface="Arial"/>
              </a:rPr>
              <a:t>CONGRESS</a:t>
            </a:r>
            <a:endParaRPr sz="2400" dirty="0">
              <a:latin typeface="Arial"/>
              <a:cs typeface="Arial"/>
            </a:endParaRPr>
          </a:p>
        </p:txBody>
      </p:sp>
      <p:sp>
        <p:nvSpPr>
          <p:cNvPr id="3" name="object 3"/>
          <p:cNvSpPr txBox="1"/>
          <p:nvPr/>
        </p:nvSpPr>
        <p:spPr>
          <a:xfrm>
            <a:off x="307340" y="879094"/>
            <a:ext cx="8300720" cy="407289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2000" b="1" spc="5" dirty="0">
                <a:latin typeface="Arial"/>
                <a:cs typeface="Arial"/>
              </a:rPr>
              <a:t>Power </a:t>
            </a:r>
            <a:r>
              <a:rPr sz="2000" b="1" dirty="0">
                <a:latin typeface="Arial"/>
                <a:cs typeface="Arial"/>
              </a:rPr>
              <a:t>to</a:t>
            </a:r>
            <a:r>
              <a:rPr sz="2000" b="1" spc="-65" dirty="0">
                <a:latin typeface="Arial"/>
                <a:cs typeface="Arial"/>
              </a:rPr>
              <a:t> </a:t>
            </a:r>
            <a:r>
              <a:rPr sz="2000" b="1" dirty="0">
                <a:latin typeface="Arial"/>
                <a:cs typeface="Arial"/>
              </a:rPr>
              <a:t>tax</a:t>
            </a:r>
            <a:endParaRPr sz="2000" dirty="0">
              <a:latin typeface="Arial"/>
              <a:cs typeface="Arial"/>
            </a:endParaRPr>
          </a:p>
          <a:p>
            <a:pPr>
              <a:lnSpc>
                <a:spcPct val="100000"/>
              </a:lnSpc>
              <a:spcBef>
                <a:spcPts val="40"/>
              </a:spcBef>
              <a:buFont typeface="Arial"/>
              <a:buChar char="•"/>
            </a:pPr>
            <a:endParaRPr sz="2050" dirty="0">
              <a:latin typeface="Times New Roman"/>
              <a:cs typeface="Times New Roman"/>
            </a:endParaRPr>
          </a:p>
          <a:p>
            <a:pPr marL="355600" indent="-342900">
              <a:lnSpc>
                <a:spcPct val="100000"/>
              </a:lnSpc>
              <a:spcBef>
                <a:spcPts val="5"/>
              </a:spcBef>
              <a:buFont typeface="Arial"/>
              <a:buChar char="•"/>
              <a:tabLst>
                <a:tab pos="354965" algn="l"/>
                <a:tab pos="355600" algn="l"/>
              </a:tabLst>
            </a:pPr>
            <a:r>
              <a:rPr sz="2000" b="1" spc="5" dirty="0">
                <a:latin typeface="Arial"/>
                <a:cs typeface="Arial"/>
              </a:rPr>
              <a:t>Power </a:t>
            </a:r>
            <a:r>
              <a:rPr sz="2000" b="1" dirty="0">
                <a:latin typeface="Arial"/>
                <a:cs typeface="Arial"/>
              </a:rPr>
              <a:t>to pay the debts of</a:t>
            </a:r>
            <a:r>
              <a:rPr sz="2000" b="1" spc="-130" dirty="0">
                <a:latin typeface="Arial"/>
                <a:cs typeface="Arial"/>
              </a:rPr>
              <a:t> </a:t>
            </a:r>
            <a:r>
              <a:rPr sz="2000" b="1" dirty="0">
                <a:latin typeface="Arial"/>
                <a:cs typeface="Arial"/>
              </a:rPr>
              <a:t>America</a:t>
            </a:r>
            <a:endParaRPr sz="2000" dirty="0">
              <a:latin typeface="Arial"/>
              <a:cs typeface="Arial"/>
            </a:endParaRPr>
          </a:p>
          <a:p>
            <a:pPr>
              <a:lnSpc>
                <a:spcPct val="100000"/>
              </a:lnSpc>
              <a:spcBef>
                <a:spcPts val="40"/>
              </a:spcBef>
              <a:buFont typeface="Arial"/>
              <a:buChar char="•"/>
            </a:pPr>
            <a:endParaRPr sz="2050" dirty="0">
              <a:latin typeface="Times New Roman"/>
              <a:cs typeface="Times New Roman"/>
            </a:endParaRPr>
          </a:p>
          <a:p>
            <a:pPr marL="355600" indent="-342900">
              <a:lnSpc>
                <a:spcPct val="100000"/>
              </a:lnSpc>
              <a:buFont typeface="Arial"/>
              <a:buChar char="•"/>
              <a:tabLst>
                <a:tab pos="354965" algn="l"/>
                <a:tab pos="355600" algn="l"/>
              </a:tabLst>
            </a:pPr>
            <a:r>
              <a:rPr sz="2000" b="1" dirty="0">
                <a:latin typeface="Arial"/>
                <a:cs typeface="Arial"/>
              </a:rPr>
              <a:t>Power to </a:t>
            </a:r>
            <a:r>
              <a:rPr sz="2000" b="1" spc="-5" dirty="0">
                <a:latin typeface="Arial"/>
                <a:cs typeface="Arial"/>
              </a:rPr>
              <a:t>“provide </a:t>
            </a:r>
            <a:r>
              <a:rPr sz="2000" b="1" dirty="0">
                <a:latin typeface="Arial"/>
                <a:cs typeface="Arial"/>
              </a:rPr>
              <a:t>for the </a:t>
            </a:r>
            <a:r>
              <a:rPr sz="2000" b="1" spc="-5" dirty="0">
                <a:latin typeface="Arial"/>
                <a:cs typeface="Arial"/>
              </a:rPr>
              <a:t>common </a:t>
            </a:r>
            <a:r>
              <a:rPr sz="2000" b="1" dirty="0">
                <a:latin typeface="Arial"/>
                <a:cs typeface="Arial"/>
              </a:rPr>
              <a:t>defense </a:t>
            </a:r>
            <a:r>
              <a:rPr sz="2000" b="1" spc="-5" dirty="0">
                <a:latin typeface="Arial"/>
                <a:cs typeface="Arial"/>
              </a:rPr>
              <a:t>and </a:t>
            </a:r>
            <a:r>
              <a:rPr sz="2000" b="1" dirty="0">
                <a:latin typeface="Arial"/>
                <a:cs typeface="Arial"/>
              </a:rPr>
              <a:t>general</a:t>
            </a:r>
            <a:r>
              <a:rPr sz="2000" b="1" spc="-120" dirty="0">
                <a:latin typeface="Arial"/>
                <a:cs typeface="Arial"/>
              </a:rPr>
              <a:t> </a:t>
            </a:r>
            <a:r>
              <a:rPr sz="2000" b="1" dirty="0">
                <a:latin typeface="Arial"/>
                <a:cs typeface="Arial"/>
              </a:rPr>
              <a:t>welfare”</a:t>
            </a:r>
            <a:endParaRPr sz="2000" dirty="0">
              <a:latin typeface="Arial"/>
              <a:cs typeface="Arial"/>
            </a:endParaRPr>
          </a:p>
          <a:p>
            <a:pPr>
              <a:lnSpc>
                <a:spcPct val="100000"/>
              </a:lnSpc>
              <a:spcBef>
                <a:spcPts val="45"/>
              </a:spcBef>
              <a:buFont typeface="Arial"/>
              <a:buChar char="•"/>
            </a:pPr>
            <a:endParaRPr sz="2050" dirty="0">
              <a:latin typeface="Times New Roman"/>
              <a:cs typeface="Times New Roman"/>
            </a:endParaRPr>
          </a:p>
          <a:p>
            <a:pPr marL="355600" indent="-342900">
              <a:lnSpc>
                <a:spcPct val="100000"/>
              </a:lnSpc>
              <a:buFont typeface="Arial"/>
              <a:buChar char="•"/>
              <a:tabLst>
                <a:tab pos="354965" algn="l"/>
                <a:tab pos="355600" algn="l"/>
              </a:tabLst>
            </a:pPr>
            <a:r>
              <a:rPr sz="2000" b="1" spc="5" dirty="0">
                <a:latin typeface="Arial"/>
                <a:cs typeface="Arial"/>
              </a:rPr>
              <a:t>Power </a:t>
            </a:r>
            <a:r>
              <a:rPr sz="2000" b="1" dirty="0">
                <a:latin typeface="Arial"/>
                <a:cs typeface="Arial"/>
              </a:rPr>
              <a:t>to </a:t>
            </a:r>
            <a:r>
              <a:rPr sz="2000" b="1" spc="-5" dirty="0">
                <a:latin typeface="Arial"/>
                <a:cs typeface="Arial"/>
              </a:rPr>
              <a:t>borrow </a:t>
            </a:r>
            <a:r>
              <a:rPr sz="2000" b="1" dirty="0">
                <a:latin typeface="Arial"/>
                <a:cs typeface="Arial"/>
              </a:rPr>
              <a:t>money and appropriate</a:t>
            </a:r>
            <a:r>
              <a:rPr sz="2000" b="1" spc="-130" dirty="0">
                <a:latin typeface="Arial"/>
                <a:cs typeface="Arial"/>
              </a:rPr>
              <a:t> </a:t>
            </a:r>
            <a:r>
              <a:rPr sz="2000" b="1" dirty="0">
                <a:latin typeface="Arial"/>
                <a:cs typeface="Arial"/>
              </a:rPr>
              <a:t>money</a:t>
            </a:r>
            <a:endParaRPr sz="2000" dirty="0">
              <a:latin typeface="Arial"/>
              <a:cs typeface="Arial"/>
            </a:endParaRPr>
          </a:p>
          <a:p>
            <a:pPr>
              <a:lnSpc>
                <a:spcPct val="100000"/>
              </a:lnSpc>
              <a:spcBef>
                <a:spcPts val="40"/>
              </a:spcBef>
              <a:buFont typeface="Arial"/>
              <a:buChar char="•"/>
            </a:pPr>
            <a:endParaRPr sz="2050" dirty="0">
              <a:latin typeface="Times New Roman"/>
              <a:cs typeface="Times New Roman"/>
            </a:endParaRPr>
          </a:p>
          <a:p>
            <a:pPr marL="355600" indent="-342900">
              <a:lnSpc>
                <a:spcPts val="2160"/>
              </a:lnSpc>
              <a:spcBef>
                <a:spcPts val="5"/>
              </a:spcBef>
              <a:buFont typeface="Arial"/>
              <a:buChar char="•"/>
              <a:tabLst>
                <a:tab pos="354965" algn="l"/>
                <a:tab pos="355600" algn="l"/>
              </a:tabLst>
            </a:pPr>
            <a:r>
              <a:rPr sz="2000" b="1" dirty="0">
                <a:latin typeface="Arial"/>
                <a:cs typeface="Arial"/>
              </a:rPr>
              <a:t>Congress is not bound by a balanced-budget requirement &gt;&gt;</a:t>
            </a:r>
            <a:r>
              <a:rPr sz="2000" b="1" spc="-175" dirty="0">
                <a:latin typeface="Arial"/>
                <a:cs typeface="Arial"/>
              </a:rPr>
              <a:t> </a:t>
            </a:r>
            <a:r>
              <a:rPr sz="2000" b="1" dirty="0">
                <a:latin typeface="Arial"/>
                <a:cs typeface="Arial"/>
              </a:rPr>
              <a:t>U.S.</a:t>
            </a:r>
            <a:endParaRPr sz="2000" dirty="0">
              <a:latin typeface="Arial"/>
              <a:cs typeface="Arial"/>
            </a:endParaRPr>
          </a:p>
          <a:p>
            <a:pPr marL="355600">
              <a:lnSpc>
                <a:spcPts val="2160"/>
              </a:lnSpc>
            </a:pPr>
            <a:r>
              <a:rPr sz="2000" b="1" spc="-5" dirty="0">
                <a:latin typeface="Arial"/>
                <a:cs typeface="Arial"/>
              </a:rPr>
              <a:t>government </a:t>
            </a:r>
            <a:r>
              <a:rPr sz="2000" b="1" dirty="0">
                <a:latin typeface="Arial"/>
                <a:cs typeface="Arial"/>
              </a:rPr>
              <a:t>regularly runs large</a:t>
            </a:r>
            <a:r>
              <a:rPr sz="2000" b="1" spc="-70" dirty="0">
                <a:latin typeface="Arial"/>
                <a:cs typeface="Arial"/>
              </a:rPr>
              <a:t> </a:t>
            </a:r>
            <a:r>
              <a:rPr sz="2000" b="1" dirty="0">
                <a:latin typeface="Arial"/>
                <a:cs typeface="Arial"/>
              </a:rPr>
              <a:t>deficits</a:t>
            </a:r>
            <a:endParaRPr sz="2000" dirty="0">
              <a:latin typeface="Arial"/>
              <a:cs typeface="Arial"/>
            </a:endParaRPr>
          </a:p>
          <a:p>
            <a:pPr>
              <a:lnSpc>
                <a:spcPct val="100000"/>
              </a:lnSpc>
              <a:spcBef>
                <a:spcPts val="40"/>
              </a:spcBef>
            </a:pPr>
            <a:endParaRPr sz="2050" dirty="0">
              <a:latin typeface="Times New Roman"/>
              <a:cs typeface="Times New Roman"/>
            </a:endParaRPr>
          </a:p>
          <a:p>
            <a:pPr marL="355600" indent="-342900">
              <a:lnSpc>
                <a:spcPct val="100000"/>
              </a:lnSpc>
              <a:buFont typeface="Arial"/>
              <a:buChar char="•"/>
              <a:tabLst>
                <a:tab pos="354965" algn="l"/>
                <a:tab pos="355600" algn="l"/>
              </a:tabLst>
            </a:pPr>
            <a:r>
              <a:rPr sz="2000" b="1" spc="-5" dirty="0">
                <a:latin typeface="Arial"/>
                <a:cs typeface="Arial"/>
              </a:rPr>
              <a:t>Congress must approve </a:t>
            </a:r>
            <a:r>
              <a:rPr sz="2000" b="1" dirty="0">
                <a:latin typeface="Arial"/>
                <a:cs typeface="Arial"/>
              </a:rPr>
              <a:t>of the president’s</a:t>
            </a:r>
            <a:r>
              <a:rPr sz="2000" b="1" spc="-90" dirty="0">
                <a:latin typeface="Arial"/>
                <a:cs typeface="Arial"/>
              </a:rPr>
              <a:t> </a:t>
            </a:r>
            <a:r>
              <a:rPr sz="2000" b="1" dirty="0">
                <a:latin typeface="Arial"/>
                <a:cs typeface="Arial"/>
              </a:rPr>
              <a:t>budget</a:t>
            </a:r>
            <a:endParaRPr sz="2000" dirty="0">
              <a:latin typeface="Arial"/>
              <a:cs typeface="Arial"/>
            </a:endParaRPr>
          </a:p>
          <a:p>
            <a:pPr marR="5080" algn="r">
              <a:lnSpc>
                <a:spcPct val="100000"/>
              </a:lnSpc>
              <a:spcBef>
                <a:spcPts val="1855"/>
              </a:spcBef>
            </a:pPr>
            <a:r>
              <a:rPr sz="1400" spc="-5" dirty="0">
                <a:latin typeface="Arial"/>
                <a:cs typeface="Arial"/>
              </a:rPr>
              <a:t>15</a:t>
            </a:r>
            <a:endParaRPr sz="14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2020" y="68021"/>
            <a:ext cx="5721985" cy="635000"/>
          </a:xfrm>
          <a:prstGeom prst="rect">
            <a:avLst/>
          </a:prstGeom>
        </p:spPr>
        <p:txBody>
          <a:bodyPr vert="horz" wrap="square" lIns="0" tIns="12065" rIns="0" bIns="0" rtlCol="0">
            <a:spAutoFit/>
          </a:bodyPr>
          <a:lstStyle/>
          <a:p>
            <a:pPr marL="12700">
              <a:lnSpc>
                <a:spcPct val="100000"/>
              </a:lnSpc>
              <a:spcBef>
                <a:spcPts val="95"/>
              </a:spcBef>
            </a:pPr>
            <a:r>
              <a:rPr sz="4000" spc="-10" dirty="0">
                <a:latin typeface="Arial"/>
                <a:cs typeface="Arial"/>
              </a:rPr>
              <a:t>BUDGETARY</a:t>
            </a:r>
            <a:r>
              <a:rPr sz="4000" spc="-25" dirty="0">
                <a:latin typeface="Arial"/>
                <a:cs typeface="Arial"/>
              </a:rPr>
              <a:t> </a:t>
            </a:r>
            <a:r>
              <a:rPr sz="4000" spc="-5" dirty="0">
                <a:latin typeface="Arial"/>
                <a:cs typeface="Arial"/>
              </a:rPr>
              <a:t>POLITICS</a:t>
            </a:r>
            <a:endParaRPr sz="4000" dirty="0">
              <a:latin typeface="Arial"/>
              <a:cs typeface="Arial"/>
            </a:endParaRPr>
          </a:p>
        </p:txBody>
      </p:sp>
      <p:sp>
        <p:nvSpPr>
          <p:cNvPr id="3" name="object 3"/>
          <p:cNvSpPr/>
          <p:nvPr/>
        </p:nvSpPr>
        <p:spPr>
          <a:xfrm>
            <a:off x="1969351" y="1329097"/>
            <a:ext cx="3894089" cy="31768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171825" y="3849115"/>
            <a:ext cx="1831339" cy="323850"/>
          </a:xfrm>
          <a:prstGeom prst="rect">
            <a:avLst/>
          </a:prstGeom>
        </p:spPr>
        <p:txBody>
          <a:bodyPr vert="horz" wrap="square" lIns="0" tIns="13335" rIns="0" bIns="0" rtlCol="0">
            <a:spAutoFit/>
          </a:bodyPr>
          <a:lstStyle/>
          <a:p>
            <a:pPr marL="12700">
              <a:lnSpc>
                <a:spcPct val="100000"/>
              </a:lnSpc>
              <a:spcBef>
                <a:spcPts val="105"/>
              </a:spcBef>
            </a:pPr>
            <a:r>
              <a:rPr sz="1950" b="1" dirty="0">
                <a:latin typeface="Arial"/>
                <a:cs typeface="Arial"/>
              </a:rPr>
              <a:t>Federal</a:t>
            </a:r>
            <a:r>
              <a:rPr sz="1950" b="1" spc="-85" dirty="0">
                <a:latin typeface="Arial"/>
                <a:cs typeface="Arial"/>
              </a:rPr>
              <a:t> </a:t>
            </a:r>
            <a:r>
              <a:rPr sz="1950" b="1" dirty="0">
                <a:latin typeface="Arial"/>
                <a:cs typeface="Arial"/>
              </a:rPr>
              <a:t>Budget</a:t>
            </a:r>
            <a:endParaRPr sz="1950">
              <a:latin typeface="Arial"/>
              <a:cs typeface="Arial"/>
            </a:endParaRPr>
          </a:p>
        </p:txBody>
      </p:sp>
      <p:sp>
        <p:nvSpPr>
          <p:cNvPr id="5" name="object 5"/>
          <p:cNvSpPr txBox="1"/>
          <p:nvPr/>
        </p:nvSpPr>
        <p:spPr>
          <a:xfrm>
            <a:off x="230530" y="1362836"/>
            <a:ext cx="1130935" cy="323850"/>
          </a:xfrm>
          <a:prstGeom prst="rect">
            <a:avLst/>
          </a:prstGeom>
        </p:spPr>
        <p:txBody>
          <a:bodyPr vert="horz" wrap="square" lIns="0" tIns="13335" rIns="0" bIns="0" rtlCol="0">
            <a:spAutoFit/>
          </a:bodyPr>
          <a:lstStyle/>
          <a:p>
            <a:pPr marL="12700">
              <a:lnSpc>
                <a:spcPct val="100000"/>
              </a:lnSpc>
              <a:spcBef>
                <a:spcPts val="105"/>
              </a:spcBef>
            </a:pPr>
            <a:r>
              <a:rPr sz="1950" b="1" dirty="0">
                <a:latin typeface="Arial"/>
                <a:cs typeface="Arial"/>
              </a:rPr>
              <a:t>A</a:t>
            </a:r>
            <a:r>
              <a:rPr sz="1950" b="1" spc="5" dirty="0">
                <a:latin typeface="Arial"/>
                <a:cs typeface="Arial"/>
              </a:rPr>
              <a:t>g</a:t>
            </a:r>
            <a:r>
              <a:rPr sz="1950" b="1" dirty="0">
                <a:latin typeface="Arial"/>
                <a:cs typeface="Arial"/>
              </a:rPr>
              <a:t>e</a:t>
            </a:r>
            <a:r>
              <a:rPr sz="1950" b="1" spc="5" dirty="0">
                <a:latin typeface="Arial"/>
                <a:cs typeface="Arial"/>
              </a:rPr>
              <a:t>n</a:t>
            </a:r>
            <a:r>
              <a:rPr sz="1950" b="1" dirty="0">
                <a:latin typeface="Arial"/>
                <a:cs typeface="Arial"/>
              </a:rPr>
              <a:t>ci</a:t>
            </a:r>
            <a:r>
              <a:rPr sz="1950" b="1" spc="-10" dirty="0">
                <a:latin typeface="Arial"/>
                <a:cs typeface="Arial"/>
              </a:rPr>
              <a:t>e</a:t>
            </a:r>
            <a:r>
              <a:rPr sz="1950" b="1" dirty="0">
                <a:latin typeface="Arial"/>
                <a:cs typeface="Arial"/>
              </a:rPr>
              <a:t>s</a:t>
            </a:r>
            <a:endParaRPr sz="1950">
              <a:latin typeface="Arial"/>
              <a:cs typeface="Arial"/>
            </a:endParaRPr>
          </a:p>
        </p:txBody>
      </p:sp>
      <p:sp>
        <p:nvSpPr>
          <p:cNvPr id="6" name="object 6"/>
          <p:cNvSpPr txBox="1"/>
          <p:nvPr/>
        </p:nvSpPr>
        <p:spPr>
          <a:xfrm>
            <a:off x="67157" y="2297683"/>
            <a:ext cx="1545590" cy="918210"/>
          </a:xfrm>
          <a:prstGeom prst="rect">
            <a:avLst/>
          </a:prstGeom>
        </p:spPr>
        <p:txBody>
          <a:bodyPr vert="horz" wrap="square" lIns="0" tIns="13335" rIns="0" bIns="0" rtlCol="0">
            <a:spAutoFit/>
          </a:bodyPr>
          <a:lstStyle/>
          <a:p>
            <a:pPr marL="12700" marR="5080" indent="-1270" algn="ctr">
              <a:lnSpc>
                <a:spcPct val="100000"/>
              </a:lnSpc>
              <a:spcBef>
                <a:spcPts val="105"/>
              </a:spcBef>
            </a:pPr>
            <a:r>
              <a:rPr sz="1950" b="1" dirty="0">
                <a:latin typeface="Arial"/>
                <a:cs typeface="Arial"/>
              </a:rPr>
              <a:t>Office of  M</a:t>
            </a:r>
            <a:r>
              <a:rPr sz="1950" b="1" spc="5" dirty="0">
                <a:latin typeface="Arial"/>
                <a:cs typeface="Arial"/>
              </a:rPr>
              <a:t>a</a:t>
            </a:r>
            <a:r>
              <a:rPr sz="1950" b="1" dirty="0">
                <a:latin typeface="Arial"/>
                <a:cs typeface="Arial"/>
              </a:rPr>
              <a:t>n</a:t>
            </a:r>
            <a:r>
              <a:rPr sz="1950" b="1" spc="5" dirty="0">
                <a:latin typeface="Arial"/>
                <a:cs typeface="Arial"/>
              </a:rPr>
              <a:t>a</a:t>
            </a:r>
            <a:r>
              <a:rPr sz="1950" b="1" dirty="0">
                <a:latin typeface="Arial"/>
                <a:cs typeface="Arial"/>
              </a:rPr>
              <a:t>gement  </a:t>
            </a:r>
            <a:r>
              <a:rPr sz="1950" b="1" spc="5" dirty="0">
                <a:latin typeface="Arial"/>
                <a:cs typeface="Arial"/>
              </a:rPr>
              <a:t>and</a:t>
            </a:r>
            <a:r>
              <a:rPr sz="1950" b="1" spc="-80" dirty="0">
                <a:latin typeface="Arial"/>
                <a:cs typeface="Arial"/>
              </a:rPr>
              <a:t> </a:t>
            </a:r>
            <a:r>
              <a:rPr sz="1950" b="1" spc="5" dirty="0">
                <a:latin typeface="Arial"/>
                <a:cs typeface="Arial"/>
              </a:rPr>
              <a:t>Budget</a:t>
            </a:r>
            <a:endParaRPr sz="1950">
              <a:latin typeface="Arial"/>
              <a:cs typeface="Arial"/>
            </a:endParaRPr>
          </a:p>
        </p:txBody>
      </p:sp>
      <p:sp>
        <p:nvSpPr>
          <p:cNvPr id="7" name="object 7"/>
          <p:cNvSpPr txBox="1"/>
          <p:nvPr/>
        </p:nvSpPr>
        <p:spPr>
          <a:xfrm>
            <a:off x="563067" y="3548252"/>
            <a:ext cx="882650" cy="323850"/>
          </a:xfrm>
          <a:prstGeom prst="rect">
            <a:avLst/>
          </a:prstGeom>
        </p:spPr>
        <p:txBody>
          <a:bodyPr vert="horz" wrap="square" lIns="0" tIns="13335" rIns="0" bIns="0" rtlCol="0">
            <a:spAutoFit/>
          </a:bodyPr>
          <a:lstStyle/>
          <a:p>
            <a:pPr marL="12700">
              <a:lnSpc>
                <a:spcPct val="100000"/>
              </a:lnSpc>
              <a:spcBef>
                <a:spcPts val="105"/>
              </a:spcBef>
            </a:pPr>
            <a:r>
              <a:rPr sz="1950" b="1" dirty="0">
                <a:latin typeface="Arial"/>
                <a:cs typeface="Arial"/>
              </a:rPr>
              <a:t>PO</a:t>
            </a:r>
            <a:r>
              <a:rPr sz="1950" b="1" spc="5" dirty="0">
                <a:latin typeface="Arial"/>
                <a:cs typeface="Arial"/>
              </a:rPr>
              <a:t>T</a:t>
            </a:r>
            <a:r>
              <a:rPr sz="1950" b="1" dirty="0">
                <a:latin typeface="Arial"/>
                <a:cs typeface="Arial"/>
              </a:rPr>
              <a:t>US</a:t>
            </a:r>
            <a:endParaRPr sz="1950">
              <a:latin typeface="Arial"/>
              <a:cs typeface="Arial"/>
            </a:endParaRPr>
          </a:p>
        </p:txBody>
      </p:sp>
      <p:sp>
        <p:nvSpPr>
          <p:cNvPr id="8" name="object 8"/>
          <p:cNvSpPr txBox="1"/>
          <p:nvPr/>
        </p:nvSpPr>
        <p:spPr>
          <a:xfrm>
            <a:off x="6601714" y="1120266"/>
            <a:ext cx="2456815" cy="2633345"/>
          </a:xfrm>
          <a:prstGeom prst="rect">
            <a:avLst/>
          </a:prstGeom>
        </p:spPr>
        <p:txBody>
          <a:bodyPr vert="horz" wrap="square" lIns="0" tIns="13335" rIns="0" bIns="0" rtlCol="0">
            <a:spAutoFit/>
          </a:bodyPr>
          <a:lstStyle/>
          <a:p>
            <a:pPr marL="12065" marR="547370" indent="1905" algn="ctr">
              <a:lnSpc>
                <a:spcPct val="100000"/>
              </a:lnSpc>
              <a:spcBef>
                <a:spcPts val="105"/>
              </a:spcBef>
            </a:pPr>
            <a:r>
              <a:rPr sz="1950" b="1" dirty="0">
                <a:latin typeface="Arial"/>
                <a:cs typeface="Arial"/>
              </a:rPr>
              <a:t>Congressional  committees</a:t>
            </a:r>
            <a:r>
              <a:rPr sz="1950" b="1" spc="-105" dirty="0">
                <a:latin typeface="Arial"/>
                <a:cs typeface="Arial"/>
              </a:rPr>
              <a:t> </a:t>
            </a:r>
            <a:r>
              <a:rPr sz="1950" b="1" spc="5" dirty="0">
                <a:latin typeface="Arial"/>
                <a:cs typeface="Arial"/>
              </a:rPr>
              <a:t>and  </a:t>
            </a:r>
            <a:r>
              <a:rPr sz="1950" b="1" dirty="0">
                <a:latin typeface="Arial"/>
                <a:cs typeface="Arial"/>
              </a:rPr>
              <a:t>subcommittees</a:t>
            </a:r>
            <a:endParaRPr sz="1950">
              <a:latin typeface="Arial"/>
              <a:cs typeface="Arial"/>
            </a:endParaRPr>
          </a:p>
          <a:p>
            <a:pPr marL="720725" marR="5080" algn="ctr">
              <a:lnSpc>
                <a:spcPct val="100000"/>
              </a:lnSpc>
              <a:spcBef>
                <a:spcPts val="700"/>
              </a:spcBef>
            </a:pPr>
            <a:r>
              <a:rPr sz="1950" b="1" dirty="0">
                <a:latin typeface="Arial"/>
                <a:cs typeface="Arial"/>
              </a:rPr>
              <a:t>C</a:t>
            </a:r>
            <a:r>
              <a:rPr sz="1950" b="1" spc="5" dirty="0">
                <a:latin typeface="Arial"/>
                <a:cs typeface="Arial"/>
              </a:rPr>
              <a:t>o</a:t>
            </a:r>
            <a:r>
              <a:rPr sz="1950" b="1" dirty="0">
                <a:latin typeface="Arial"/>
                <a:cs typeface="Arial"/>
              </a:rPr>
              <a:t>n</a:t>
            </a:r>
            <a:r>
              <a:rPr sz="1950" b="1" spc="5" dirty="0">
                <a:latin typeface="Arial"/>
                <a:cs typeface="Arial"/>
              </a:rPr>
              <a:t>g</a:t>
            </a:r>
            <a:r>
              <a:rPr sz="1950" b="1" dirty="0">
                <a:latin typeface="Arial"/>
                <a:cs typeface="Arial"/>
              </a:rPr>
              <a:t>re</a:t>
            </a:r>
            <a:r>
              <a:rPr sz="1950" b="1" spc="-10" dirty="0">
                <a:latin typeface="Arial"/>
                <a:cs typeface="Arial"/>
              </a:rPr>
              <a:t>s</a:t>
            </a:r>
            <a:r>
              <a:rPr sz="1950" b="1" dirty="0">
                <a:latin typeface="Arial"/>
                <a:cs typeface="Arial"/>
              </a:rPr>
              <a:t>si</a:t>
            </a:r>
            <a:r>
              <a:rPr sz="1950" b="1" spc="-10" dirty="0">
                <a:latin typeface="Arial"/>
                <a:cs typeface="Arial"/>
              </a:rPr>
              <a:t>ona</a:t>
            </a:r>
            <a:r>
              <a:rPr sz="1950" b="1" dirty="0">
                <a:latin typeface="Arial"/>
                <a:cs typeface="Arial"/>
              </a:rPr>
              <a:t>l  Budget</a:t>
            </a:r>
            <a:r>
              <a:rPr sz="1950" b="1" spc="-90" dirty="0">
                <a:latin typeface="Arial"/>
                <a:cs typeface="Arial"/>
              </a:rPr>
              <a:t> </a:t>
            </a:r>
            <a:r>
              <a:rPr sz="1950" b="1" dirty="0">
                <a:latin typeface="Arial"/>
                <a:cs typeface="Arial"/>
              </a:rPr>
              <a:t>Office</a:t>
            </a:r>
            <a:endParaRPr sz="1950">
              <a:latin typeface="Arial"/>
              <a:cs typeface="Arial"/>
            </a:endParaRPr>
          </a:p>
          <a:p>
            <a:pPr marL="230504" marR="508634" indent="-1905" algn="ctr">
              <a:lnSpc>
                <a:spcPct val="100000"/>
              </a:lnSpc>
              <a:spcBef>
                <a:spcPts val="1105"/>
              </a:spcBef>
            </a:pPr>
            <a:r>
              <a:rPr sz="1950" b="1" dirty="0">
                <a:latin typeface="Arial"/>
                <a:cs typeface="Arial"/>
              </a:rPr>
              <a:t>Government  A</a:t>
            </a:r>
            <a:r>
              <a:rPr sz="1950" b="1" spc="5" dirty="0">
                <a:latin typeface="Arial"/>
                <a:cs typeface="Arial"/>
              </a:rPr>
              <a:t>c</a:t>
            </a:r>
            <a:r>
              <a:rPr sz="1950" b="1" dirty="0">
                <a:latin typeface="Arial"/>
                <a:cs typeface="Arial"/>
              </a:rPr>
              <a:t>c</a:t>
            </a:r>
            <a:r>
              <a:rPr sz="1950" b="1" spc="5" dirty="0">
                <a:latin typeface="Arial"/>
                <a:cs typeface="Arial"/>
              </a:rPr>
              <a:t>o</a:t>
            </a:r>
            <a:r>
              <a:rPr sz="1950" b="1" dirty="0">
                <a:latin typeface="Arial"/>
                <a:cs typeface="Arial"/>
              </a:rPr>
              <a:t>unta</a:t>
            </a:r>
            <a:r>
              <a:rPr sz="1950" b="1" spc="-10" dirty="0">
                <a:latin typeface="Arial"/>
                <a:cs typeface="Arial"/>
              </a:rPr>
              <a:t>b</a:t>
            </a:r>
            <a:r>
              <a:rPr sz="1950" b="1" spc="-20" dirty="0">
                <a:latin typeface="Arial"/>
                <a:cs typeface="Arial"/>
              </a:rPr>
              <a:t>i</a:t>
            </a:r>
            <a:r>
              <a:rPr sz="1950" b="1" dirty="0">
                <a:latin typeface="Arial"/>
                <a:cs typeface="Arial"/>
              </a:rPr>
              <a:t>l</a:t>
            </a:r>
            <a:r>
              <a:rPr sz="1950" b="1" spc="-10" dirty="0">
                <a:latin typeface="Arial"/>
                <a:cs typeface="Arial"/>
              </a:rPr>
              <a:t>i</a:t>
            </a:r>
            <a:r>
              <a:rPr sz="1950" b="1" dirty="0">
                <a:latin typeface="Arial"/>
                <a:cs typeface="Arial"/>
              </a:rPr>
              <a:t>ty  Office</a:t>
            </a:r>
            <a:endParaRPr sz="1950">
              <a:latin typeface="Arial"/>
              <a:cs typeface="Arial"/>
            </a:endParaRPr>
          </a:p>
        </p:txBody>
      </p:sp>
      <p:sp>
        <p:nvSpPr>
          <p:cNvPr id="9" name="object 9"/>
          <p:cNvSpPr txBox="1"/>
          <p:nvPr/>
        </p:nvSpPr>
        <p:spPr>
          <a:xfrm>
            <a:off x="7191247" y="3823208"/>
            <a:ext cx="1172210" cy="323850"/>
          </a:xfrm>
          <a:prstGeom prst="rect">
            <a:avLst/>
          </a:prstGeom>
        </p:spPr>
        <p:txBody>
          <a:bodyPr vert="horz" wrap="square" lIns="0" tIns="13335" rIns="0" bIns="0" rtlCol="0">
            <a:spAutoFit/>
          </a:bodyPr>
          <a:lstStyle/>
          <a:p>
            <a:pPr marL="12700">
              <a:lnSpc>
                <a:spcPct val="100000"/>
              </a:lnSpc>
              <a:spcBef>
                <a:spcPts val="105"/>
              </a:spcBef>
            </a:pPr>
            <a:r>
              <a:rPr sz="1950" b="1" dirty="0">
                <a:latin typeface="Arial"/>
                <a:cs typeface="Arial"/>
              </a:rPr>
              <a:t>C</a:t>
            </a:r>
            <a:r>
              <a:rPr sz="1950" b="1" spc="5" dirty="0">
                <a:latin typeface="Arial"/>
                <a:cs typeface="Arial"/>
              </a:rPr>
              <a:t>o</a:t>
            </a:r>
            <a:r>
              <a:rPr sz="1950" b="1" dirty="0">
                <a:latin typeface="Arial"/>
                <a:cs typeface="Arial"/>
              </a:rPr>
              <a:t>n</a:t>
            </a:r>
            <a:r>
              <a:rPr sz="1950" b="1" spc="5" dirty="0">
                <a:latin typeface="Arial"/>
                <a:cs typeface="Arial"/>
              </a:rPr>
              <a:t>g</a:t>
            </a:r>
            <a:r>
              <a:rPr sz="1950" b="1" dirty="0">
                <a:latin typeface="Arial"/>
                <a:cs typeface="Arial"/>
              </a:rPr>
              <a:t>re</a:t>
            </a:r>
            <a:r>
              <a:rPr sz="1950" b="1" spc="-10" dirty="0">
                <a:latin typeface="Arial"/>
                <a:cs typeface="Arial"/>
              </a:rPr>
              <a:t>s</a:t>
            </a:r>
            <a:r>
              <a:rPr sz="1950" b="1" dirty="0">
                <a:latin typeface="Arial"/>
                <a:cs typeface="Arial"/>
              </a:rPr>
              <a:t>s</a:t>
            </a:r>
            <a:endParaRPr sz="1950">
              <a:latin typeface="Arial"/>
              <a:cs typeface="Arial"/>
            </a:endParaRPr>
          </a:p>
        </p:txBody>
      </p:sp>
      <p:sp>
        <p:nvSpPr>
          <p:cNvPr id="10" name="object 10"/>
          <p:cNvSpPr/>
          <p:nvPr/>
        </p:nvSpPr>
        <p:spPr>
          <a:xfrm>
            <a:off x="4588764" y="1365503"/>
            <a:ext cx="2007108" cy="122224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137403" y="3704844"/>
            <a:ext cx="2007107" cy="122377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405127" y="1365503"/>
            <a:ext cx="1700783" cy="1222248"/>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658111" y="2538983"/>
            <a:ext cx="1700783" cy="1222247"/>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469136" y="3439667"/>
            <a:ext cx="1700783" cy="122377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773167" y="2936748"/>
            <a:ext cx="2007108" cy="1222248"/>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5044440" y="2106167"/>
            <a:ext cx="2194560" cy="1338072"/>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1003" y="-31391"/>
            <a:ext cx="4768850" cy="321242"/>
          </a:xfrm>
          <a:prstGeom prst="rect">
            <a:avLst/>
          </a:prstGeom>
        </p:spPr>
        <p:txBody>
          <a:bodyPr vert="horz" wrap="square" lIns="0" tIns="13335" rIns="0" bIns="0" rtlCol="0">
            <a:spAutoFit/>
          </a:bodyPr>
          <a:lstStyle/>
          <a:p>
            <a:pPr marL="12700" algn="ctr">
              <a:lnSpc>
                <a:spcPct val="100000"/>
              </a:lnSpc>
              <a:spcBef>
                <a:spcPts val="105"/>
              </a:spcBef>
            </a:pPr>
            <a:r>
              <a:rPr sz="2000" dirty="0">
                <a:latin typeface="Arial"/>
                <a:cs typeface="Arial"/>
              </a:rPr>
              <a:t>THE BUDGET</a:t>
            </a:r>
            <a:r>
              <a:rPr sz="2000" spc="-100" dirty="0">
                <a:latin typeface="Arial"/>
                <a:cs typeface="Arial"/>
              </a:rPr>
              <a:t> </a:t>
            </a:r>
            <a:r>
              <a:rPr sz="2000" dirty="0">
                <a:latin typeface="Arial"/>
                <a:cs typeface="Arial"/>
              </a:rPr>
              <a:t>PROCESS</a:t>
            </a:r>
          </a:p>
        </p:txBody>
      </p:sp>
      <p:sp>
        <p:nvSpPr>
          <p:cNvPr id="3" name="object 3"/>
          <p:cNvSpPr txBox="1"/>
          <p:nvPr/>
        </p:nvSpPr>
        <p:spPr>
          <a:xfrm>
            <a:off x="0" y="169105"/>
            <a:ext cx="1943100" cy="300355"/>
          </a:xfrm>
          <a:prstGeom prst="rect">
            <a:avLst/>
          </a:prstGeom>
        </p:spPr>
        <p:txBody>
          <a:bodyPr vert="horz" wrap="square" lIns="0" tIns="12700" rIns="0" bIns="0" rtlCol="0">
            <a:spAutoFit/>
          </a:bodyPr>
          <a:lstStyle/>
          <a:p>
            <a:pPr marL="12700">
              <a:lnSpc>
                <a:spcPct val="100000"/>
              </a:lnSpc>
              <a:spcBef>
                <a:spcPts val="100"/>
              </a:spcBef>
            </a:pPr>
            <a:r>
              <a:rPr sz="1800" b="1" i="1" spc="-5" dirty="0">
                <a:latin typeface="Arial"/>
                <a:cs typeface="Arial"/>
              </a:rPr>
              <a:t>Executive</a:t>
            </a:r>
            <a:r>
              <a:rPr sz="1800" b="1" i="1" spc="-50" dirty="0">
                <a:latin typeface="Arial"/>
                <a:cs typeface="Arial"/>
              </a:rPr>
              <a:t> </a:t>
            </a:r>
            <a:r>
              <a:rPr sz="1800" b="1" i="1" spc="-5" dirty="0">
                <a:latin typeface="Arial"/>
                <a:cs typeface="Arial"/>
              </a:rPr>
              <a:t>Branch</a:t>
            </a:r>
            <a:endParaRPr sz="1800" dirty="0">
              <a:latin typeface="Arial"/>
              <a:cs typeface="Arial"/>
            </a:endParaRPr>
          </a:p>
        </p:txBody>
      </p:sp>
      <p:sp>
        <p:nvSpPr>
          <p:cNvPr id="4" name="object 4"/>
          <p:cNvSpPr txBox="1"/>
          <p:nvPr/>
        </p:nvSpPr>
        <p:spPr>
          <a:xfrm>
            <a:off x="76200" y="625929"/>
            <a:ext cx="8991600" cy="2721258"/>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1600" b="1" spc="-5" dirty="0">
                <a:latin typeface="Arial"/>
                <a:cs typeface="Arial"/>
              </a:rPr>
              <a:t>Agencies prepare their estimates </a:t>
            </a:r>
            <a:r>
              <a:rPr sz="1600" b="1" dirty="0">
                <a:latin typeface="Arial"/>
                <a:cs typeface="Arial"/>
              </a:rPr>
              <a:t>of </a:t>
            </a:r>
            <a:r>
              <a:rPr sz="1600" b="1" spc="-5" dirty="0">
                <a:latin typeface="Arial"/>
                <a:cs typeface="Arial"/>
              </a:rPr>
              <a:t>budget needs  and present them </a:t>
            </a:r>
            <a:r>
              <a:rPr sz="1600" b="1" dirty="0">
                <a:latin typeface="Arial"/>
                <a:cs typeface="Arial"/>
              </a:rPr>
              <a:t>to </a:t>
            </a:r>
            <a:r>
              <a:rPr sz="1600" b="1" spc="-5" dirty="0">
                <a:latin typeface="Arial"/>
                <a:cs typeface="Arial"/>
              </a:rPr>
              <a:t>the Office </a:t>
            </a:r>
            <a:r>
              <a:rPr sz="1600" b="1" dirty="0">
                <a:latin typeface="Arial"/>
                <a:cs typeface="Arial"/>
              </a:rPr>
              <a:t>of </a:t>
            </a:r>
            <a:r>
              <a:rPr sz="1600" b="1" spc="-5" dirty="0">
                <a:latin typeface="Arial"/>
                <a:cs typeface="Arial"/>
              </a:rPr>
              <a:t>Management and  Budget (OMB </a:t>
            </a:r>
            <a:r>
              <a:rPr sz="1600" b="1" dirty="0">
                <a:latin typeface="Arial"/>
                <a:cs typeface="Arial"/>
              </a:rPr>
              <a:t>= charged </a:t>
            </a:r>
            <a:r>
              <a:rPr sz="1600" b="1" spc="5" dirty="0">
                <a:latin typeface="Arial"/>
                <a:cs typeface="Arial"/>
              </a:rPr>
              <a:t>with </a:t>
            </a:r>
            <a:r>
              <a:rPr sz="1600" b="1" spc="-5" dirty="0">
                <a:latin typeface="Arial"/>
                <a:cs typeface="Arial"/>
              </a:rPr>
              <a:t>overseeing the </a:t>
            </a:r>
            <a:r>
              <a:rPr sz="1600" b="1" dirty="0">
                <a:latin typeface="Arial"/>
                <a:cs typeface="Arial"/>
              </a:rPr>
              <a:t>budget  </a:t>
            </a:r>
            <a:r>
              <a:rPr sz="1600" b="1" spc="-5" dirty="0">
                <a:latin typeface="Arial"/>
                <a:cs typeface="Arial"/>
              </a:rPr>
              <a:t>process </a:t>
            </a:r>
            <a:r>
              <a:rPr sz="1600" b="1" dirty="0">
                <a:latin typeface="Arial"/>
                <a:cs typeface="Arial"/>
              </a:rPr>
              <a:t>on </a:t>
            </a:r>
            <a:r>
              <a:rPr sz="1600" b="1" spc="-5" dirty="0">
                <a:latin typeface="Arial"/>
                <a:cs typeface="Arial"/>
              </a:rPr>
              <a:t>behalf </a:t>
            </a:r>
            <a:r>
              <a:rPr sz="1600" b="1" dirty="0">
                <a:latin typeface="Arial"/>
                <a:cs typeface="Arial"/>
              </a:rPr>
              <a:t>of </a:t>
            </a:r>
            <a:r>
              <a:rPr sz="1600" b="1" spc="-5" dirty="0">
                <a:latin typeface="Arial"/>
                <a:cs typeface="Arial"/>
              </a:rPr>
              <a:t>the</a:t>
            </a:r>
            <a:r>
              <a:rPr sz="1600" b="1" dirty="0">
                <a:latin typeface="Arial"/>
                <a:cs typeface="Arial"/>
              </a:rPr>
              <a:t> </a:t>
            </a:r>
            <a:r>
              <a:rPr sz="1600" b="1" spc="-5" dirty="0">
                <a:latin typeface="Arial"/>
                <a:cs typeface="Arial"/>
              </a:rPr>
              <a:t>president).</a:t>
            </a:r>
            <a:r>
              <a:rPr lang="en-US" sz="1600" b="1" spc="-5" dirty="0">
                <a:latin typeface="Arial"/>
                <a:cs typeface="Arial"/>
              </a:rPr>
              <a:t>  </a:t>
            </a:r>
            <a:endParaRPr sz="1600" dirty="0">
              <a:latin typeface="Times New Roman"/>
              <a:cs typeface="Times New Roman"/>
            </a:endParaRPr>
          </a:p>
          <a:p>
            <a:pPr marL="355600" marR="423545" indent="-342900">
              <a:lnSpc>
                <a:spcPct val="100000"/>
              </a:lnSpc>
              <a:spcBef>
                <a:spcPts val="5"/>
              </a:spcBef>
              <a:buFont typeface="Arial"/>
              <a:buChar char="•"/>
              <a:tabLst>
                <a:tab pos="354965" algn="l"/>
                <a:tab pos="355600" algn="l"/>
              </a:tabLst>
            </a:pPr>
            <a:r>
              <a:rPr sz="1600" b="1" spc="-10" dirty="0">
                <a:latin typeface="Arial"/>
                <a:cs typeface="Arial"/>
              </a:rPr>
              <a:t>Amount </a:t>
            </a:r>
            <a:r>
              <a:rPr sz="1600" b="1" dirty="0">
                <a:latin typeface="Arial"/>
                <a:cs typeface="Arial"/>
              </a:rPr>
              <a:t>requested </a:t>
            </a:r>
            <a:r>
              <a:rPr sz="1600" b="1" spc="-5" dirty="0">
                <a:latin typeface="Arial"/>
                <a:cs typeface="Arial"/>
              </a:rPr>
              <a:t>is typically based </a:t>
            </a:r>
            <a:r>
              <a:rPr sz="1600" b="1" dirty="0">
                <a:latin typeface="Arial"/>
                <a:cs typeface="Arial"/>
              </a:rPr>
              <a:t>upon </a:t>
            </a:r>
            <a:r>
              <a:rPr sz="1600" b="1" spc="-5" dirty="0">
                <a:latin typeface="Arial"/>
                <a:cs typeface="Arial"/>
              </a:rPr>
              <a:t>the  amount granted </a:t>
            </a:r>
            <a:r>
              <a:rPr sz="1600" b="1" dirty="0">
                <a:latin typeface="Arial"/>
                <a:cs typeface="Arial"/>
              </a:rPr>
              <a:t>in </a:t>
            </a:r>
            <a:r>
              <a:rPr sz="1600" b="1" spc="-5" dirty="0">
                <a:latin typeface="Arial"/>
                <a:cs typeface="Arial"/>
              </a:rPr>
              <a:t>the previous</a:t>
            </a:r>
            <a:r>
              <a:rPr sz="1600" b="1" spc="30" dirty="0">
                <a:latin typeface="Arial"/>
                <a:cs typeface="Arial"/>
              </a:rPr>
              <a:t> </a:t>
            </a:r>
            <a:r>
              <a:rPr sz="1600" b="1" spc="-5" dirty="0">
                <a:latin typeface="Arial"/>
                <a:cs typeface="Arial"/>
              </a:rPr>
              <a:t>year.</a:t>
            </a:r>
            <a:endParaRPr sz="1600" dirty="0">
              <a:latin typeface="Arial"/>
              <a:cs typeface="Arial"/>
            </a:endParaRPr>
          </a:p>
          <a:p>
            <a:pPr marL="355600" marR="857885" indent="-342900">
              <a:lnSpc>
                <a:spcPct val="100000"/>
              </a:lnSpc>
              <a:buFont typeface="Arial"/>
              <a:buChar char="•"/>
              <a:tabLst>
                <a:tab pos="354965" algn="l"/>
                <a:tab pos="355600" algn="l"/>
              </a:tabLst>
            </a:pPr>
            <a:r>
              <a:rPr sz="1600" b="1" dirty="0">
                <a:latin typeface="Arial"/>
                <a:cs typeface="Arial"/>
              </a:rPr>
              <a:t>OMB reviews </a:t>
            </a:r>
            <a:r>
              <a:rPr sz="1600" b="1" spc="-5" dirty="0">
                <a:latin typeface="Arial"/>
                <a:cs typeface="Arial"/>
              </a:rPr>
              <a:t>these </a:t>
            </a:r>
            <a:r>
              <a:rPr sz="1600" b="1" dirty="0">
                <a:latin typeface="Arial"/>
                <a:cs typeface="Arial"/>
              </a:rPr>
              <a:t>requests </a:t>
            </a:r>
            <a:r>
              <a:rPr sz="1600" b="1" spc="-5" dirty="0">
                <a:latin typeface="Arial"/>
                <a:cs typeface="Arial"/>
              </a:rPr>
              <a:t>and</a:t>
            </a:r>
            <a:r>
              <a:rPr sz="1600" b="1" spc="-90" dirty="0">
                <a:latin typeface="Arial"/>
                <a:cs typeface="Arial"/>
              </a:rPr>
              <a:t> </a:t>
            </a:r>
            <a:r>
              <a:rPr sz="1600" b="1" spc="-5" dirty="0">
                <a:latin typeface="Arial"/>
                <a:cs typeface="Arial"/>
              </a:rPr>
              <a:t>makes  recommendations </a:t>
            </a:r>
            <a:r>
              <a:rPr sz="1600" b="1" dirty="0">
                <a:latin typeface="Arial"/>
                <a:cs typeface="Arial"/>
              </a:rPr>
              <a:t>to </a:t>
            </a:r>
            <a:r>
              <a:rPr sz="1600" b="1" spc="-5" dirty="0">
                <a:latin typeface="Arial"/>
                <a:cs typeface="Arial"/>
              </a:rPr>
              <a:t>the</a:t>
            </a:r>
            <a:r>
              <a:rPr sz="1600" b="1" spc="-10" dirty="0">
                <a:latin typeface="Arial"/>
                <a:cs typeface="Arial"/>
              </a:rPr>
              <a:t> </a:t>
            </a:r>
            <a:r>
              <a:rPr sz="1600" b="1" dirty="0">
                <a:latin typeface="Arial"/>
                <a:cs typeface="Arial"/>
              </a:rPr>
              <a:t>President.</a:t>
            </a:r>
            <a:endParaRPr sz="1600" dirty="0">
              <a:latin typeface="Arial"/>
              <a:cs typeface="Arial"/>
            </a:endParaRPr>
          </a:p>
          <a:p>
            <a:pPr marL="355600" marR="38735" indent="-342900">
              <a:lnSpc>
                <a:spcPct val="100000"/>
              </a:lnSpc>
              <a:buFont typeface="Arial"/>
              <a:buChar char="•"/>
              <a:tabLst>
                <a:tab pos="354965" algn="l"/>
                <a:tab pos="355600" algn="l"/>
              </a:tabLst>
            </a:pPr>
            <a:r>
              <a:rPr sz="1600" b="1" spc="-5" dirty="0">
                <a:latin typeface="Arial"/>
                <a:cs typeface="Arial"/>
              </a:rPr>
              <a:t>President </a:t>
            </a:r>
            <a:r>
              <a:rPr sz="1600" b="1" dirty="0">
                <a:latin typeface="Arial"/>
                <a:cs typeface="Arial"/>
              </a:rPr>
              <a:t>reviews OMB </a:t>
            </a:r>
            <a:r>
              <a:rPr sz="1600" b="1" spc="-5" dirty="0">
                <a:latin typeface="Arial"/>
                <a:cs typeface="Arial"/>
              </a:rPr>
              <a:t>recommendations and then  submits a </a:t>
            </a:r>
            <a:r>
              <a:rPr sz="1600" b="1" dirty="0">
                <a:latin typeface="Arial"/>
                <a:cs typeface="Arial"/>
              </a:rPr>
              <a:t>budget to</a:t>
            </a:r>
            <a:r>
              <a:rPr sz="1600" b="1" spc="5" dirty="0">
                <a:latin typeface="Arial"/>
                <a:cs typeface="Arial"/>
              </a:rPr>
              <a:t> </a:t>
            </a:r>
            <a:r>
              <a:rPr sz="1600" b="1" dirty="0">
                <a:latin typeface="Arial"/>
                <a:cs typeface="Arial"/>
              </a:rPr>
              <a:t>Congress.</a:t>
            </a:r>
            <a:endParaRPr lang="en-US" sz="1600" b="1" dirty="0">
              <a:latin typeface="Arial"/>
              <a:cs typeface="Arial"/>
            </a:endParaRPr>
          </a:p>
          <a:p>
            <a:pPr marL="355600" marR="38735" indent="-342900">
              <a:lnSpc>
                <a:spcPct val="100000"/>
              </a:lnSpc>
              <a:buFont typeface="Arial"/>
              <a:buChar char="•"/>
              <a:tabLst>
                <a:tab pos="354965" algn="l"/>
                <a:tab pos="355600" algn="l"/>
              </a:tabLst>
            </a:pPr>
            <a:r>
              <a:rPr lang="en-US" sz="1600" b="1" dirty="0">
                <a:solidFill>
                  <a:srgbClr val="2116AA"/>
                </a:solidFill>
                <a:latin typeface="Arial"/>
                <a:cs typeface="Arial"/>
              </a:rPr>
              <a:t>The president's close control over both the preparation and execution of the budget is a major factor in his ability to command the huge executive branch </a:t>
            </a:r>
          </a:p>
          <a:p>
            <a:pPr marL="355600" marR="38735" indent="-342900">
              <a:buFont typeface="Arial"/>
              <a:buChar char="•"/>
              <a:tabLst>
                <a:tab pos="354965" algn="l"/>
                <a:tab pos="355600" algn="l"/>
              </a:tabLst>
            </a:pPr>
            <a:r>
              <a:rPr lang="en-US" sz="1600" b="1" dirty="0">
                <a:latin typeface="Arial"/>
                <a:cs typeface="Arial"/>
              </a:rPr>
              <a:t>OMB monitors the spending that Congress appropriated.</a:t>
            </a:r>
          </a:p>
          <a:p>
            <a:pPr marL="355600" marR="38735" indent="-342900">
              <a:buFont typeface="Arial"/>
              <a:buChar char="•"/>
              <a:tabLst>
                <a:tab pos="354965" algn="l"/>
                <a:tab pos="355600" algn="l"/>
              </a:tabLst>
            </a:pPr>
            <a:r>
              <a:rPr lang="en-US" sz="1600" b="1" spc="-5" dirty="0">
                <a:solidFill>
                  <a:srgbClr val="FF0000"/>
                </a:solidFill>
                <a:latin typeface="Arial"/>
                <a:cs typeface="Arial"/>
              </a:rPr>
              <a:t>What is the power of the OMB?</a:t>
            </a:r>
            <a:endParaRPr lang="en-US" sz="1600" dirty="0">
              <a:solidFill>
                <a:srgbClr val="FF0000"/>
              </a:solidFill>
              <a:latin typeface="Arial"/>
              <a:cs typeface="Arial"/>
            </a:endParaRPr>
          </a:p>
          <a:p>
            <a:pPr marL="12700" marR="38735">
              <a:lnSpc>
                <a:spcPct val="100000"/>
              </a:lnSpc>
              <a:tabLst>
                <a:tab pos="354965" algn="l"/>
                <a:tab pos="355600" algn="l"/>
              </a:tabLst>
            </a:pPr>
            <a:endParaRPr sz="1600" dirty="0">
              <a:latin typeface="Arial"/>
              <a:cs typeface="Arial"/>
            </a:endParaRPr>
          </a:p>
        </p:txBody>
      </p:sp>
      <p:sp>
        <p:nvSpPr>
          <p:cNvPr id="5" name="object 5"/>
          <p:cNvSpPr txBox="1"/>
          <p:nvPr/>
        </p:nvSpPr>
        <p:spPr>
          <a:xfrm>
            <a:off x="122397" y="3308877"/>
            <a:ext cx="2057400" cy="299720"/>
          </a:xfrm>
          <a:prstGeom prst="rect">
            <a:avLst/>
          </a:prstGeom>
        </p:spPr>
        <p:txBody>
          <a:bodyPr vert="horz" wrap="square" lIns="0" tIns="12700" rIns="0" bIns="0" rtlCol="0">
            <a:spAutoFit/>
          </a:bodyPr>
          <a:lstStyle/>
          <a:p>
            <a:pPr marL="12700">
              <a:lnSpc>
                <a:spcPct val="100000"/>
              </a:lnSpc>
              <a:spcBef>
                <a:spcPts val="100"/>
              </a:spcBef>
            </a:pPr>
            <a:r>
              <a:rPr sz="1800" b="1" i="1" spc="-5" dirty="0">
                <a:latin typeface="Arial"/>
                <a:cs typeface="Arial"/>
              </a:rPr>
              <a:t>Presidential</a:t>
            </a:r>
            <a:r>
              <a:rPr sz="1800" b="1" i="1" spc="-20" dirty="0">
                <a:latin typeface="Arial"/>
                <a:cs typeface="Arial"/>
              </a:rPr>
              <a:t> </a:t>
            </a:r>
            <a:r>
              <a:rPr sz="1800" b="1" i="1" spc="-5" dirty="0">
                <a:latin typeface="Arial"/>
                <a:cs typeface="Arial"/>
              </a:rPr>
              <a:t>action</a:t>
            </a:r>
            <a:endParaRPr sz="1800" dirty="0">
              <a:latin typeface="Arial"/>
              <a:cs typeface="Arial"/>
            </a:endParaRPr>
          </a:p>
        </p:txBody>
      </p:sp>
      <p:sp>
        <p:nvSpPr>
          <p:cNvPr id="6" name="object 6"/>
          <p:cNvSpPr txBox="1"/>
          <p:nvPr/>
        </p:nvSpPr>
        <p:spPr>
          <a:xfrm>
            <a:off x="0" y="3828694"/>
            <a:ext cx="9144000" cy="659155"/>
          </a:xfrm>
          <a:prstGeom prst="rect">
            <a:avLst/>
          </a:prstGeom>
        </p:spPr>
        <p:txBody>
          <a:bodyPr vert="horz" wrap="square" lIns="0" tIns="12700" rIns="0" bIns="0" rtlCol="0">
            <a:spAutoFit/>
          </a:bodyPr>
          <a:lstStyle/>
          <a:p>
            <a:pPr marL="355600" marR="528320" indent="-342900">
              <a:lnSpc>
                <a:spcPct val="100000"/>
              </a:lnSpc>
              <a:spcBef>
                <a:spcPts val="100"/>
              </a:spcBef>
              <a:buFont typeface="Arial"/>
              <a:buChar char="•"/>
              <a:tabLst>
                <a:tab pos="354965" algn="l"/>
                <a:tab pos="355600" algn="l"/>
              </a:tabLst>
            </a:pPr>
            <a:r>
              <a:rPr sz="1600" b="1" spc="-5" dirty="0">
                <a:latin typeface="Arial"/>
                <a:cs typeface="Arial"/>
              </a:rPr>
              <a:t>President signs </a:t>
            </a:r>
            <a:r>
              <a:rPr sz="1600" b="1" dirty="0">
                <a:latin typeface="Arial"/>
                <a:cs typeface="Arial"/>
              </a:rPr>
              <a:t>or </a:t>
            </a:r>
            <a:r>
              <a:rPr sz="1600" b="1" spc="-5" dirty="0">
                <a:latin typeface="Arial"/>
                <a:cs typeface="Arial"/>
              </a:rPr>
              <a:t>vetoes entire taxing </a:t>
            </a:r>
            <a:r>
              <a:rPr sz="1600" b="1" dirty="0">
                <a:latin typeface="Arial"/>
                <a:cs typeface="Arial"/>
              </a:rPr>
              <a:t>and  spending bills – no line </a:t>
            </a:r>
            <a:r>
              <a:rPr sz="1600" b="1" spc="-5" dirty="0">
                <a:latin typeface="Arial"/>
                <a:cs typeface="Arial"/>
              </a:rPr>
              <a:t>item</a:t>
            </a:r>
            <a:r>
              <a:rPr sz="1600" b="1" spc="15" dirty="0">
                <a:latin typeface="Arial"/>
                <a:cs typeface="Arial"/>
              </a:rPr>
              <a:t> </a:t>
            </a:r>
            <a:r>
              <a:rPr sz="1600" b="1" spc="-10" dirty="0">
                <a:latin typeface="Arial"/>
                <a:cs typeface="Arial"/>
              </a:rPr>
              <a:t>veto</a:t>
            </a:r>
            <a:endParaRPr sz="1600" dirty="0">
              <a:latin typeface="Arial"/>
              <a:cs typeface="Arial"/>
            </a:endParaRPr>
          </a:p>
          <a:p>
            <a:pPr marL="355600" marR="5080" indent="-342900">
              <a:lnSpc>
                <a:spcPct val="100000"/>
              </a:lnSpc>
              <a:spcBef>
                <a:spcPts val="1155"/>
              </a:spcBef>
              <a:buFont typeface="Arial"/>
              <a:buChar char="•"/>
              <a:tabLst>
                <a:tab pos="354965" algn="l"/>
                <a:tab pos="355600" algn="l"/>
              </a:tabLst>
            </a:pPr>
            <a:r>
              <a:rPr sz="1600" b="1" spc="-5" dirty="0">
                <a:latin typeface="Arial"/>
                <a:cs typeface="Arial"/>
              </a:rPr>
              <a:t>Congress can override a </a:t>
            </a:r>
            <a:r>
              <a:rPr sz="1600" b="1" spc="-10" dirty="0">
                <a:latin typeface="Arial"/>
                <a:cs typeface="Arial"/>
              </a:rPr>
              <a:t>veto </a:t>
            </a:r>
            <a:r>
              <a:rPr sz="1600" b="1" spc="5" dirty="0">
                <a:latin typeface="Arial"/>
                <a:cs typeface="Arial"/>
              </a:rPr>
              <a:t>with </a:t>
            </a:r>
            <a:r>
              <a:rPr sz="1600" b="1" spc="-5" dirty="0">
                <a:latin typeface="Arial"/>
                <a:cs typeface="Arial"/>
              </a:rPr>
              <a:t>2/3 </a:t>
            </a:r>
            <a:r>
              <a:rPr sz="1600" b="1" spc="-10" dirty="0">
                <a:latin typeface="Arial"/>
                <a:cs typeface="Arial"/>
              </a:rPr>
              <a:t>vote </a:t>
            </a:r>
            <a:r>
              <a:rPr sz="1600" b="1" dirty="0">
                <a:latin typeface="Arial"/>
                <a:cs typeface="Arial"/>
              </a:rPr>
              <a:t>in </a:t>
            </a:r>
            <a:r>
              <a:rPr sz="1600" b="1" spc="-5" dirty="0">
                <a:latin typeface="Arial"/>
                <a:cs typeface="Arial"/>
              </a:rPr>
              <a:t>both  houses</a:t>
            </a:r>
            <a:endParaRPr sz="1600" dirty="0">
              <a:latin typeface="Arial"/>
              <a:cs typeface="Arial"/>
            </a:endParaRPr>
          </a:p>
        </p:txBody>
      </p:sp>
      <p:sp>
        <p:nvSpPr>
          <p:cNvPr id="7" name="object 7"/>
          <p:cNvSpPr txBox="1"/>
          <p:nvPr/>
        </p:nvSpPr>
        <p:spPr>
          <a:xfrm>
            <a:off x="8384540" y="4712309"/>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17</a:t>
            </a:r>
            <a:endParaRPr sz="14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1003" y="-7252"/>
            <a:ext cx="4768850" cy="321242"/>
          </a:xfrm>
          <a:prstGeom prst="rect">
            <a:avLst/>
          </a:prstGeom>
        </p:spPr>
        <p:txBody>
          <a:bodyPr vert="horz" wrap="square" lIns="0" tIns="13335" rIns="0" bIns="0" rtlCol="0">
            <a:spAutoFit/>
          </a:bodyPr>
          <a:lstStyle/>
          <a:p>
            <a:pPr marL="12700" algn="ctr">
              <a:lnSpc>
                <a:spcPct val="100000"/>
              </a:lnSpc>
              <a:spcBef>
                <a:spcPts val="105"/>
              </a:spcBef>
            </a:pPr>
            <a:r>
              <a:rPr sz="2000" dirty="0">
                <a:latin typeface="Arial"/>
                <a:cs typeface="Arial"/>
              </a:rPr>
              <a:t>THE BUDGET</a:t>
            </a:r>
            <a:r>
              <a:rPr sz="2000" spc="-100" dirty="0">
                <a:latin typeface="Arial"/>
                <a:cs typeface="Arial"/>
              </a:rPr>
              <a:t> </a:t>
            </a:r>
            <a:r>
              <a:rPr sz="2000" dirty="0">
                <a:latin typeface="Arial"/>
                <a:cs typeface="Arial"/>
              </a:rPr>
              <a:t>PROCESS</a:t>
            </a:r>
          </a:p>
        </p:txBody>
      </p:sp>
      <p:sp>
        <p:nvSpPr>
          <p:cNvPr id="7" name="object 7"/>
          <p:cNvSpPr txBox="1"/>
          <p:nvPr/>
        </p:nvSpPr>
        <p:spPr>
          <a:xfrm>
            <a:off x="8384540" y="4712309"/>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17</a:t>
            </a:r>
            <a:endParaRPr sz="1400">
              <a:latin typeface="Arial"/>
              <a:cs typeface="Arial"/>
            </a:endParaRPr>
          </a:p>
        </p:txBody>
      </p:sp>
      <p:sp>
        <p:nvSpPr>
          <p:cNvPr id="8" name="object 8"/>
          <p:cNvSpPr txBox="1"/>
          <p:nvPr/>
        </p:nvSpPr>
        <p:spPr>
          <a:xfrm>
            <a:off x="303447" y="529076"/>
            <a:ext cx="8003540" cy="289823"/>
          </a:xfrm>
          <a:prstGeom prst="rect">
            <a:avLst/>
          </a:prstGeom>
        </p:spPr>
        <p:txBody>
          <a:bodyPr vert="horz" wrap="square" lIns="0" tIns="12700" rIns="0" bIns="0" rtlCol="0">
            <a:spAutoFit/>
          </a:bodyPr>
          <a:lstStyle/>
          <a:p>
            <a:pPr marL="12700">
              <a:lnSpc>
                <a:spcPct val="100000"/>
              </a:lnSpc>
              <a:spcBef>
                <a:spcPts val="100"/>
              </a:spcBef>
            </a:pPr>
            <a:r>
              <a:rPr sz="1800" b="1" i="1" spc="-5" dirty="0">
                <a:latin typeface="Arial"/>
                <a:cs typeface="Arial"/>
              </a:rPr>
              <a:t>Congress </a:t>
            </a:r>
            <a:r>
              <a:rPr sz="1800" b="1" i="1" dirty="0">
                <a:latin typeface="Arial"/>
                <a:cs typeface="Arial"/>
              </a:rPr>
              <a:t>(Constitution </a:t>
            </a:r>
            <a:r>
              <a:rPr sz="1800" b="1" i="1" spc="-5" dirty="0">
                <a:latin typeface="Arial"/>
                <a:cs typeface="Arial"/>
              </a:rPr>
              <a:t>grants</a:t>
            </a:r>
            <a:r>
              <a:rPr sz="1800" b="1" i="1" spc="-25" dirty="0">
                <a:latin typeface="Arial"/>
                <a:cs typeface="Arial"/>
              </a:rPr>
              <a:t> </a:t>
            </a:r>
            <a:r>
              <a:rPr sz="1800" b="1" i="1" spc="-5" dirty="0">
                <a:latin typeface="Arial"/>
                <a:cs typeface="Arial"/>
              </a:rPr>
              <a:t>Congress</a:t>
            </a:r>
            <a:r>
              <a:rPr lang="en-US" sz="1800" b="1" i="1" spc="-5" dirty="0">
                <a:latin typeface="Arial"/>
                <a:cs typeface="Arial"/>
              </a:rPr>
              <a:t> </a:t>
            </a:r>
            <a:r>
              <a:rPr sz="1800" b="1" i="1" dirty="0">
                <a:latin typeface="Arial"/>
                <a:cs typeface="Arial"/>
              </a:rPr>
              <a:t>the “power of the</a:t>
            </a:r>
            <a:r>
              <a:rPr sz="1800" b="1" i="1" spc="-35" dirty="0">
                <a:latin typeface="Arial"/>
                <a:cs typeface="Arial"/>
              </a:rPr>
              <a:t> </a:t>
            </a:r>
            <a:r>
              <a:rPr sz="1800" b="1" i="1" spc="-5" dirty="0">
                <a:latin typeface="Arial"/>
                <a:cs typeface="Arial"/>
              </a:rPr>
              <a:t>purse”)</a:t>
            </a:r>
            <a:endParaRPr sz="1800" dirty="0">
              <a:latin typeface="Arial"/>
              <a:cs typeface="Arial"/>
            </a:endParaRPr>
          </a:p>
        </p:txBody>
      </p:sp>
      <p:sp>
        <p:nvSpPr>
          <p:cNvPr id="9" name="object 9"/>
          <p:cNvSpPr txBox="1"/>
          <p:nvPr/>
        </p:nvSpPr>
        <p:spPr>
          <a:xfrm>
            <a:off x="303447" y="1054072"/>
            <a:ext cx="8543962" cy="3336811"/>
          </a:xfrm>
          <a:prstGeom prst="rect">
            <a:avLst/>
          </a:prstGeom>
        </p:spPr>
        <p:txBody>
          <a:bodyPr vert="horz" wrap="square" lIns="0" tIns="12700" rIns="0" bIns="0" rtlCol="0">
            <a:spAutoFit/>
          </a:bodyPr>
          <a:lstStyle/>
          <a:p>
            <a:pPr marL="355600" marR="316230" indent="-342900">
              <a:lnSpc>
                <a:spcPct val="100000"/>
              </a:lnSpc>
              <a:spcBef>
                <a:spcPts val="100"/>
              </a:spcBef>
              <a:buFont typeface="Arial"/>
              <a:buChar char="•"/>
              <a:tabLst>
                <a:tab pos="354965" algn="l"/>
                <a:tab pos="355600" algn="l"/>
              </a:tabLst>
            </a:pPr>
            <a:r>
              <a:rPr b="1" spc="-5" dirty="0">
                <a:latin typeface="Arial"/>
                <a:cs typeface="Arial"/>
              </a:rPr>
              <a:t>Congressional Budget Office (CBO) provides an  independent analysis </a:t>
            </a:r>
            <a:r>
              <a:rPr b="1" dirty="0">
                <a:latin typeface="Arial"/>
                <a:cs typeface="Arial"/>
              </a:rPr>
              <a:t>of </a:t>
            </a:r>
            <a:r>
              <a:rPr b="1" spc="-5" dirty="0">
                <a:latin typeface="Arial"/>
                <a:cs typeface="Arial"/>
              </a:rPr>
              <a:t>the President's budget -- a  check </a:t>
            </a:r>
            <a:r>
              <a:rPr b="1" dirty="0">
                <a:latin typeface="Arial"/>
                <a:cs typeface="Arial"/>
              </a:rPr>
              <a:t>on</a:t>
            </a:r>
            <a:r>
              <a:rPr b="1" spc="-20" dirty="0">
                <a:latin typeface="Arial"/>
                <a:cs typeface="Arial"/>
              </a:rPr>
              <a:t> </a:t>
            </a:r>
            <a:r>
              <a:rPr b="1" dirty="0">
                <a:latin typeface="Arial"/>
                <a:cs typeface="Arial"/>
              </a:rPr>
              <a:t>OMB</a:t>
            </a:r>
            <a:endParaRPr dirty="0">
              <a:latin typeface="Arial"/>
              <a:cs typeface="Arial"/>
            </a:endParaRPr>
          </a:p>
          <a:p>
            <a:pPr>
              <a:lnSpc>
                <a:spcPct val="100000"/>
              </a:lnSpc>
              <a:spcBef>
                <a:spcPts val="30"/>
              </a:spcBef>
              <a:buFont typeface="Arial"/>
              <a:buChar char="•"/>
            </a:pPr>
            <a:endParaRPr dirty="0">
              <a:latin typeface="Times New Roman"/>
              <a:cs typeface="Times New Roman"/>
            </a:endParaRPr>
          </a:p>
          <a:p>
            <a:pPr marL="355600" marR="509270" indent="-342900">
              <a:lnSpc>
                <a:spcPct val="100000"/>
              </a:lnSpc>
              <a:buFont typeface="Arial"/>
              <a:buChar char="•"/>
              <a:tabLst>
                <a:tab pos="354965" algn="l"/>
                <a:tab pos="355600" algn="l"/>
              </a:tabLst>
            </a:pPr>
            <a:r>
              <a:rPr b="1" spc="-5" dirty="0">
                <a:latin typeface="Arial"/>
                <a:cs typeface="Arial"/>
              </a:rPr>
              <a:t>Roles </a:t>
            </a:r>
            <a:r>
              <a:rPr b="1" dirty="0">
                <a:latin typeface="Arial"/>
                <a:cs typeface="Arial"/>
              </a:rPr>
              <a:t>of </a:t>
            </a:r>
            <a:r>
              <a:rPr b="1" spc="-5" dirty="0">
                <a:latin typeface="Arial"/>
                <a:cs typeface="Arial"/>
              </a:rPr>
              <a:t>Budget, </a:t>
            </a:r>
            <a:r>
              <a:rPr b="1" spc="-10" dirty="0">
                <a:latin typeface="Arial"/>
                <a:cs typeface="Arial"/>
              </a:rPr>
              <a:t>Ways </a:t>
            </a:r>
            <a:r>
              <a:rPr b="1" spc="-5" dirty="0">
                <a:latin typeface="Arial"/>
                <a:cs typeface="Arial"/>
              </a:rPr>
              <a:t>and Means, </a:t>
            </a:r>
            <a:r>
              <a:rPr b="1" dirty="0">
                <a:latin typeface="Arial"/>
                <a:cs typeface="Arial"/>
              </a:rPr>
              <a:t>Finance, </a:t>
            </a:r>
            <a:r>
              <a:rPr b="1" spc="-5" dirty="0">
                <a:latin typeface="Arial"/>
                <a:cs typeface="Arial"/>
              </a:rPr>
              <a:t>and  Appropriations</a:t>
            </a:r>
            <a:r>
              <a:rPr b="1" spc="45" dirty="0">
                <a:latin typeface="Arial"/>
                <a:cs typeface="Arial"/>
              </a:rPr>
              <a:t> </a:t>
            </a:r>
            <a:r>
              <a:rPr b="1" spc="-5" dirty="0">
                <a:latin typeface="Arial"/>
                <a:cs typeface="Arial"/>
              </a:rPr>
              <a:t>Committees</a:t>
            </a:r>
            <a:endParaRPr dirty="0">
              <a:latin typeface="Arial"/>
              <a:cs typeface="Arial"/>
            </a:endParaRPr>
          </a:p>
          <a:p>
            <a:pPr>
              <a:lnSpc>
                <a:spcPct val="100000"/>
              </a:lnSpc>
              <a:spcBef>
                <a:spcPts val="35"/>
              </a:spcBef>
              <a:buFont typeface="Arial"/>
              <a:buChar char="•"/>
            </a:pPr>
            <a:endParaRPr dirty="0">
              <a:latin typeface="Times New Roman"/>
              <a:cs typeface="Times New Roman"/>
            </a:endParaRPr>
          </a:p>
          <a:p>
            <a:pPr marL="355600" indent="-342900">
              <a:lnSpc>
                <a:spcPct val="100000"/>
              </a:lnSpc>
              <a:buFont typeface="Arial"/>
              <a:buChar char="•"/>
              <a:tabLst>
                <a:tab pos="354965" algn="l"/>
                <a:tab pos="355600" algn="l"/>
              </a:tabLst>
            </a:pPr>
            <a:r>
              <a:rPr b="1" dirty="0">
                <a:latin typeface="Arial"/>
                <a:cs typeface="Arial"/>
              </a:rPr>
              <a:t>Input </a:t>
            </a:r>
            <a:r>
              <a:rPr b="1" spc="-5" dirty="0">
                <a:latin typeface="Arial"/>
                <a:cs typeface="Arial"/>
              </a:rPr>
              <a:t>and lobbying from</a:t>
            </a:r>
            <a:r>
              <a:rPr b="1" spc="80" dirty="0">
                <a:latin typeface="Arial"/>
                <a:cs typeface="Arial"/>
              </a:rPr>
              <a:t> </a:t>
            </a:r>
            <a:r>
              <a:rPr b="1" dirty="0">
                <a:latin typeface="Arial"/>
                <a:cs typeface="Arial"/>
              </a:rPr>
              <a:t>agencies</a:t>
            </a:r>
            <a:endParaRPr dirty="0">
              <a:latin typeface="Arial"/>
              <a:cs typeface="Arial"/>
            </a:endParaRPr>
          </a:p>
          <a:p>
            <a:pPr>
              <a:lnSpc>
                <a:spcPct val="100000"/>
              </a:lnSpc>
              <a:spcBef>
                <a:spcPts val="30"/>
              </a:spcBef>
              <a:buFont typeface="Arial"/>
              <a:buChar char="•"/>
            </a:pPr>
            <a:endParaRPr dirty="0">
              <a:latin typeface="Times New Roman"/>
              <a:cs typeface="Times New Roman"/>
            </a:endParaRPr>
          </a:p>
          <a:p>
            <a:pPr marL="355600" indent="-342900">
              <a:lnSpc>
                <a:spcPct val="100000"/>
              </a:lnSpc>
              <a:buFont typeface="Arial"/>
              <a:buChar char="•"/>
              <a:tabLst>
                <a:tab pos="354965" algn="l"/>
                <a:tab pos="355600" algn="l"/>
              </a:tabLst>
            </a:pPr>
            <a:r>
              <a:rPr b="1" spc="-5" dirty="0">
                <a:latin typeface="Arial"/>
                <a:cs typeface="Arial"/>
              </a:rPr>
              <a:t>Majority </a:t>
            </a:r>
            <a:r>
              <a:rPr b="1" spc="-10" dirty="0">
                <a:latin typeface="Arial"/>
                <a:cs typeface="Arial"/>
              </a:rPr>
              <a:t>vote </a:t>
            </a:r>
            <a:r>
              <a:rPr b="1" spc="-5" dirty="0">
                <a:latin typeface="Arial"/>
                <a:cs typeface="Arial"/>
              </a:rPr>
              <a:t>needed </a:t>
            </a:r>
            <a:r>
              <a:rPr b="1" dirty="0">
                <a:latin typeface="Arial"/>
                <a:cs typeface="Arial"/>
              </a:rPr>
              <a:t>in </a:t>
            </a:r>
            <a:r>
              <a:rPr b="1" spc="-5" dirty="0">
                <a:latin typeface="Arial"/>
                <a:cs typeface="Arial"/>
              </a:rPr>
              <a:t>both</a:t>
            </a:r>
            <a:r>
              <a:rPr b="1" spc="55" dirty="0">
                <a:latin typeface="Arial"/>
                <a:cs typeface="Arial"/>
              </a:rPr>
              <a:t> </a:t>
            </a:r>
            <a:r>
              <a:rPr b="1" spc="-5" dirty="0">
                <a:latin typeface="Arial"/>
                <a:cs typeface="Arial"/>
              </a:rPr>
              <a:t>houses</a:t>
            </a:r>
            <a:endParaRPr dirty="0">
              <a:latin typeface="Arial"/>
              <a:cs typeface="Arial"/>
            </a:endParaRPr>
          </a:p>
          <a:p>
            <a:pPr>
              <a:lnSpc>
                <a:spcPct val="100000"/>
              </a:lnSpc>
              <a:spcBef>
                <a:spcPts val="35"/>
              </a:spcBef>
              <a:buFont typeface="Arial"/>
              <a:buChar char="•"/>
            </a:pPr>
            <a:endParaRPr dirty="0">
              <a:latin typeface="Times New Roman"/>
              <a:cs typeface="Times New Roman"/>
            </a:endParaRPr>
          </a:p>
          <a:p>
            <a:pPr marL="355600" marR="5080" indent="-342900">
              <a:lnSpc>
                <a:spcPct val="100000"/>
              </a:lnSpc>
              <a:buFont typeface="Arial"/>
              <a:buChar char="•"/>
              <a:tabLst>
                <a:tab pos="354965" algn="l"/>
                <a:tab pos="355600" algn="l"/>
              </a:tabLst>
            </a:pPr>
            <a:r>
              <a:rPr b="1" spc="-5" dirty="0">
                <a:latin typeface="Arial"/>
                <a:cs typeface="Arial"/>
              </a:rPr>
              <a:t>Government Accountability Office </a:t>
            </a:r>
            <a:r>
              <a:rPr b="1" spc="-10" dirty="0">
                <a:latin typeface="Arial"/>
                <a:cs typeface="Arial"/>
              </a:rPr>
              <a:t>(GAO) </a:t>
            </a:r>
            <a:r>
              <a:rPr b="1" spc="-5" dirty="0">
                <a:latin typeface="Arial"/>
                <a:cs typeface="Arial"/>
              </a:rPr>
              <a:t>is a  </a:t>
            </a:r>
            <a:r>
              <a:rPr b="1" dirty="0">
                <a:latin typeface="Arial"/>
                <a:cs typeface="Arial"/>
              </a:rPr>
              <a:t>congressional watchdog </a:t>
            </a:r>
            <a:r>
              <a:rPr b="1" spc="-5" dirty="0">
                <a:latin typeface="Arial"/>
                <a:cs typeface="Arial"/>
              </a:rPr>
              <a:t>agency that ensures money is  spent </a:t>
            </a:r>
            <a:r>
              <a:rPr b="1" dirty="0">
                <a:latin typeface="Arial"/>
                <a:cs typeface="Arial"/>
              </a:rPr>
              <a:t>as prescribed </a:t>
            </a:r>
            <a:r>
              <a:rPr b="1" spc="-5" dirty="0">
                <a:latin typeface="Arial"/>
                <a:cs typeface="Arial"/>
              </a:rPr>
              <a:t>by</a:t>
            </a:r>
            <a:r>
              <a:rPr b="1" spc="-45" dirty="0">
                <a:latin typeface="Arial"/>
                <a:cs typeface="Arial"/>
              </a:rPr>
              <a:t> </a:t>
            </a:r>
            <a:r>
              <a:rPr b="1" dirty="0">
                <a:latin typeface="Arial"/>
                <a:cs typeface="Arial"/>
              </a:rPr>
              <a:t>law</a:t>
            </a:r>
            <a:endParaRPr dirty="0">
              <a:latin typeface="Arial"/>
              <a:cs typeface="Aria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1733" y="1962150"/>
            <a:ext cx="1595676" cy="1839396"/>
          </a:xfrm>
          <a:prstGeom prst="rect">
            <a:avLst/>
          </a:prstGeom>
        </p:spPr>
      </p:pic>
    </p:spTree>
    <p:extLst>
      <p:ext uri="{BB962C8B-B14F-4D97-AF65-F5344CB8AC3E}">
        <p14:creationId xmlns:p14="http://schemas.microsoft.com/office/powerpoint/2010/main" val="4188355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E3EB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400110"/>
          </a:xfrm>
          <a:prstGeom prst="rect">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914378">
              <a:defRPr/>
            </a:pPr>
            <a:r>
              <a:rPr lang="en-US" sz="2000" b="1" dirty="0"/>
              <a:t>TOPIC 4.10 Ideology and Social Policy</a:t>
            </a:r>
            <a:endParaRPr lang="en-US" sz="2000" b="1" dirty="0">
              <a:solidFill>
                <a:prstClr val="black"/>
              </a:solidFill>
              <a:latin typeface="Calibri"/>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 y="396215"/>
            <a:ext cx="2057400" cy="1754326"/>
          </a:xfrm>
          <a:prstGeom prst="rect">
            <a:avLst/>
          </a:prstGeom>
          <a:noFill/>
        </p:spPr>
        <p:txBody>
          <a:bodyPr wrap="square">
            <a:spAutoFit/>
          </a:bodyPr>
          <a:lstStyle/>
          <a:p>
            <a:pPr defTabSz="914378">
              <a:defRPr/>
            </a:pPr>
            <a:r>
              <a:rPr lang="en-US" b="1" dirty="0"/>
              <a:t>Explain how political ideologies vary on the role of the government in addressing social issues.</a:t>
            </a:r>
            <a:endParaRPr lang="en-US" b="1" dirty="0">
              <a:solidFill>
                <a:prstClr val="black"/>
              </a:solidFill>
              <a:latin typeface="Calibri"/>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120244" y="590550"/>
            <a:ext cx="0" cy="441960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2183090" y="386031"/>
            <a:ext cx="6966556" cy="1200329"/>
          </a:xfrm>
          <a:prstGeom prst="rect">
            <a:avLst/>
          </a:prstGeom>
          <a:noFill/>
        </p:spPr>
        <p:txBody>
          <a:bodyPr wrap="square">
            <a:spAutoFit/>
          </a:bodyPr>
          <a:lstStyle/>
          <a:p>
            <a:pPr defTabSz="914378">
              <a:defRPr/>
            </a:pPr>
            <a:r>
              <a:rPr lang="en-US" b="1" dirty="0"/>
              <a:t>Liberal ideologies generally favor more national government involvement to address some social issues such as education and public health, with less responsibility for these issues left to state governments.</a:t>
            </a:r>
          </a:p>
        </p:txBody>
      </p:sp>
      <p:sp>
        <p:nvSpPr>
          <p:cNvPr id="9" name="TextBox 8">
            <a:extLst>
              <a:ext uri="{FF2B5EF4-FFF2-40B4-BE49-F238E27FC236}">
                <a16:creationId xmlns:a16="http://schemas.microsoft.com/office/drawing/2014/main" id="{5DB1CAC0-B79F-4E3C-BDFB-52D81BE3CF72}"/>
              </a:ext>
            </a:extLst>
          </p:cNvPr>
          <p:cNvSpPr txBox="1"/>
          <p:nvPr/>
        </p:nvSpPr>
        <p:spPr>
          <a:xfrm>
            <a:off x="22578" y="3105150"/>
            <a:ext cx="1849498" cy="1938992"/>
          </a:xfrm>
          <a:prstGeom prst="rect">
            <a:avLst/>
          </a:prstGeom>
          <a:noFill/>
        </p:spPr>
        <p:txBody>
          <a:bodyPr wrap="square">
            <a:spAutoFit/>
          </a:bodyPr>
          <a:lstStyle/>
          <a:p>
            <a:r>
              <a:rPr lang="en-US" sz="2000" b="1" dirty="0"/>
              <a:t>Explain how different ideologies impact policy on social issues.</a:t>
            </a:r>
          </a:p>
        </p:txBody>
      </p:sp>
      <p:sp>
        <p:nvSpPr>
          <p:cNvPr id="5" name="TextBox 4">
            <a:extLst>
              <a:ext uri="{FF2B5EF4-FFF2-40B4-BE49-F238E27FC236}">
                <a16:creationId xmlns:a16="http://schemas.microsoft.com/office/drawing/2014/main" id="{404DB0B1-25B5-60D5-D901-399FBFE2CCC9}"/>
              </a:ext>
            </a:extLst>
          </p:cNvPr>
          <p:cNvSpPr txBox="1"/>
          <p:nvPr/>
        </p:nvSpPr>
        <p:spPr>
          <a:xfrm>
            <a:off x="2183088" y="1550377"/>
            <a:ext cx="6960911" cy="1200329"/>
          </a:xfrm>
          <a:prstGeom prst="rect">
            <a:avLst/>
          </a:prstGeom>
          <a:noFill/>
        </p:spPr>
        <p:txBody>
          <a:bodyPr wrap="square">
            <a:spAutoFit/>
          </a:bodyPr>
          <a:lstStyle/>
          <a:p>
            <a:r>
              <a:rPr lang="en-US" b="1" dirty="0"/>
              <a:t>Conservative ideologies generally favor less national government involvement to address some social issues such as education and public health, with more responsibility for these issues left to state governments.</a:t>
            </a:r>
          </a:p>
        </p:txBody>
      </p:sp>
      <p:sp>
        <p:nvSpPr>
          <p:cNvPr id="13" name="TextBox 12">
            <a:extLst>
              <a:ext uri="{FF2B5EF4-FFF2-40B4-BE49-F238E27FC236}">
                <a16:creationId xmlns:a16="http://schemas.microsoft.com/office/drawing/2014/main" id="{24A37F8E-D941-BEFE-A66B-DB508F0F74C6}"/>
              </a:ext>
            </a:extLst>
          </p:cNvPr>
          <p:cNvSpPr txBox="1"/>
          <p:nvPr/>
        </p:nvSpPr>
        <p:spPr>
          <a:xfrm>
            <a:off x="2130778" y="2750706"/>
            <a:ext cx="6896100" cy="923330"/>
          </a:xfrm>
          <a:prstGeom prst="rect">
            <a:avLst/>
          </a:prstGeom>
          <a:noFill/>
        </p:spPr>
        <p:txBody>
          <a:bodyPr wrap="square">
            <a:spAutoFit/>
          </a:bodyPr>
          <a:lstStyle/>
          <a:p>
            <a:r>
              <a:rPr lang="en-US" b="1" dirty="0"/>
              <a:t>Libertarian ideologies generally favor little national or state government involvement except when national or state government is protecting private property or individual liberty.</a:t>
            </a:r>
          </a:p>
        </p:txBody>
      </p:sp>
      <p:sp>
        <p:nvSpPr>
          <p:cNvPr id="15" name="TextBox 14">
            <a:extLst>
              <a:ext uri="{FF2B5EF4-FFF2-40B4-BE49-F238E27FC236}">
                <a16:creationId xmlns:a16="http://schemas.microsoft.com/office/drawing/2014/main" id="{FECB6475-7955-20BE-C638-3F0F389958ED}"/>
              </a:ext>
            </a:extLst>
          </p:cNvPr>
          <p:cNvSpPr txBox="1"/>
          <p:nvPr/>
        </p:nvSpPr>
        <p:spPr>
          <a:xfrm>
            <a:off x="2132291" y="3834139"/>
            <a:ext cx="6960909" cy="923330"/>
          </a:xfrm>
          <a:prstGeom prst="rect">
            <a:avLst/>
          </a:prstGeom>
          <a:noFill/>
        </p:spPr>
        <p:txBody>
          <a:bodyPr wrap="square">
            <a:spAutoFit/>
          </a:bodyPr>
          <a:lstStyle/>
          <a:p>
            <a:r>
              <a:rPr lang="en-US" b="1" dirty="0"/>
              <a:t>Policy trends concerning the level of government involvement in social issues reflect the success of conservative or liberal perspectives in political parties.</a:t>
            </a:r>
          </a:p>
        </p:txBody>
      </p:sp>
    </p:spTree>
    <p:extLst>
      <p:ext uri="{BB962C8B-B14F-4D97-AF65-F5344CB8AC3E}">
        <p14:creationId xmlns:p14="http://schemas.microsoft.com/office/powerpoint/2010/main" val="1264563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E3EB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400110"/>
          </a:xfrm>
          <a:prstGeom prst="rect">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914378">
              <a:defRPr/>
            </a:pPr>
            <a:r>
              <a:rPr lang="en-US" sz="2000" b="1" dirty="0"/>
              <a:t>TOPIC 4.10 Ideology and Social Policy</a:t>
            </a:r>
            <a:endParaRPr lang="en-US" sz="2000" b="1" dirty="0">
              <a:solidFill>
                <a:prstClr val="black"/>
              </a:solidFill>
              <a:latin typeface="Calibri"/>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1600200" y="590550"/>
            <a:ext cx="0" cy="4419600"/>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5DB1CAC0-B79F-4E3C-BDFB-52D81BE3CF72}"/>
              </a:ext>
            </a:extLst>
          </p:cNvPr>
          <p:cNvSpPr txBox="1"/>
          <p:nvPr/>
        </p:nvSpPr>
        <p:spPr>
          <a:xfrm>
            <a:off x="0" y="664599"/>
            <a:ext cx="1828800" cy="1938992"/>
          </a:xfrm>
          <a:prstGeom prst="rect">
            <a:avLst/>
          </a:prstGeom>
          <a:noFill/>
        </p:spPr>
        <p:txBody>
          <a:bodyPr wrap="square">
            <a:spAutoFit/>
          </a:bodyPr>
          <a:lstStyle/>
          <a:p>
            <a:r>
              <a:rPr lang="en-US" sz="2000" b="1" dirty="0"/>
              <a:t>Explain how different ideologies impact policy on social issues.</a:t>
            </a:r>
          </a:p>
        </p:txBody>
      </p:sp>
      <p:sp>
        <p:nvSpPr>
          <p:cNvPr id="15" name="TextBox 14">
            <a:extLst>
              <a:ext uri="{FF2B5EF4-FFF2-40B4-BE49-F238E27FC236}">
                <a16:creationId xmlns:a16="http://schemas.microsoft.com/office/drawing/2014/main" id="{FECB6475-7955-20BE-C638-3F0F389958ED}"/>
              </a:ext>
            </a:extLst>
          </p:cNvPr>
          <p:cNvSpPr txBox="1"/>
          <p:nvPr/>
        </p:nvSpPr>
        <p:spPr>
          <a:xfrm>
            <a:off x="1676399" y="694938"/>
            <a:ext cx="7467601" cy="646331"/>
          </a:xfrm>
          <a:prstGeom prst="rect">
            <a:avLst/>
          </a:prstGeom>
          <a:noFill/>
        </p:spPr>
        <p:txBody>
          <a:bodyPr wrap="square">
            <a:spAutoFit/>
          </a:bodyPr>
          <a:lstStyle/>
          <a:p>
            <a:r>
              <a:rPr lang="en-US" b="1" dirty="0"/>
              <a:t>Policy trends concerning the level of government involvement in social issues reflect the success of conservative or liberal perspectives in political parties.</a:t>
            </a:r>
          </a:p>
        </p:txBody>
      </p:sp>
    </p:spTree>
    <p:extLst>
      <p:ext uri="{BB962C8B-B14F-4D97-AF65-F5344CB8AC3E}">
        <p14:creationId xmlns:p14="http://schemas.microsoft.com/office/powerpoint/2010/main" val="215795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bg>
      <p:bgPr>
        <a:solidFill>
          <a:srgbClr val="E3EB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523220"/>
          </a:xfrm>
          <a:prstGeom prst="rect">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914378">
              <a:defRPr/>
            </a:pPr>
            <a:r>
              <a:rPr lang="en-US" sz="2800" b="1" dirty="0"/>
              <a:t>TOPIC 4.10 Ideology and Social Policy</a:t>
            </a:r>
            <a:endParaRPr lang="en-US" sz="2800" b="1" dirty="0">
              <a:solidFill>
                <a:prstClr val="black"/>
              </a:solidFill>
              <a:latin typeface="Calibri"/>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0" y="590550"/>
            <a:ext cx="2743198" cy="2031325"/>
          </a:xfrm>
          <a:prstGeom prst="rect">
            <a:avLst/>
          </a:prstGeom>
          <a:noFill/>
        </p:spPr>
        <p:txBody>
          <a:bodyPr wrap="square">
            <a:spAutoFit/>
          </a:bodyPr>
          <a:lstStyle/>
          <a:p>
            <a:pPr defTabSz="914378">
              <a:defRPr/>
            </a:pPr>
            <a:r>
              <a:rPr lang="en-US" sz="2100" b="1" dirty="0"/>
              <a:t>Explain how political ideologies vary on the role of the government in addressing social issues.</a:t>
            </a:r>
            <a:endParaRPr lang="en-US" sz="2100" b="1" dirty="0">
              <a:solidFill>
                <a:prstClr val="black"/>
              </a:solidFill>
              <a:latin typeface="Calibri"/>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667000" y="742950"/>
            <a:ext cx="0" cy="4009296"/>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2819401" y="588539"/>
            <a:ext cx="6269098" cy="3000821"/>
          </a:xfrm>
          <a:prstGeom prst="rect">
            <a:avLst/>
          </a:prstGeom>
          <a:noFill/>
        </p:spPr>
        <p:txBody>
          <a:bodyPr wrap="square">
            <a:spAutoFit/>
          </a:bodyPr>
          <a:lstStyle/>
          <a:p>
            <a:pPr defTabSz="914378">
              <a:defRPr/>
            </a:pPr>
            <a:r>
              <a:rPr lang="en-US" sz="2100" b="1" dirty="0"/>
              <a:t>Liberal ideologies tend to think that personal privacy—areas of behavior where government should not intrude—extends further than conservative ideologies do (except in arenas involving religious and educational freedom); conservative ideologies favor less government involvement to ensure social and economic equality; and libertarian ideologies disfavor any governmental intervention beyond the protection of private property and individual liberty.</a:t>
            </a:r>
          </a:p>
        </p:txBody>
      </p:sp>
      <p:sp>
        <p:nvSpPr>
          <p:cNvPr id="9" name="TextBox 8">
            <a:extLst>
              <a:ext uri="{FF2B5EF4-FFF2-40B4-BE49-F238E27FC236}">
                <a16:creationId xmlns:a16="http://schemas.microsoft.com/office/drawing/2014/main" id="{5DB1CAC0-B79F-4E3C-BDFB-52D81BE3CF72}"/>
              </a:ext>
            </a:extLst>
          </p:cNvPr>
          <p:cNvSpPr txBox="1"/>
          <p:nvPr/>
        </p:nvSpPr>
        <p:spPr>
          <a:xfrm>
            <a:off x="105545" y="3689259"/>
            <a:ext cx="2422780" cy="1384995"/>
          </a:xfrm>
          <a:prstGeom prst="rect">
            <a:avLst/>
          </a:prstGeom>
          <a:noFill/>
        </p:spPr>
        <p:txBody>
          <a:bodyPr wrap="square">
            <a:spAutoFit/>
          </a:bodyPr>
          <a:lstStyle/>
          <a:p>
            <a:r>
              <a:rPr lang="en-US" sz="2100" b="1" dirty="0"/>
              <a:t>Explain how different ideologies impact policy on social issues.</a:t>
            </a:r>
          </a:p>
        </p:txBody>
      </p:sp>
      <p:sp>
        <p:nvSpPr>
          <p:cNvPr id="11" name="TextBox 10">
            <a:extLst>
              <a:ext uri="{FF2B5EF4-FFF2-40B4-BE49-F238E27FC236}">
                <a16:creationId xmlns:a16="http://schemas.microsoft.com/office/drawing/2014/main" id="{6D2F817E-38A9-44E3-B704-57B2E4A79B9B}"/>
              </a:ext>
            </a:extLst>
          </p:cNvPr>
          <p:cNvSpPr txBox="1"/>
          <p:nvPr/>
        </p:nvSpPr>
        <p:spPr>
          <a:xfrm>
            <a:off x="2743198" y="3696950"/>
            <a:ext cx="6400802" cy="1384995"/>
          </a:xfrm>
          <a:prstGeom prst="rect">
            <a:avLst/>
          </a:prstGeom>
          <a:noFill/>
        </p:spPr>
        <p:txBody>
          <a:bodyPr wrap="square">
            <a:spAutoFit/>
          </a:bodyPr>
          <a:lstStyle/>
          <a:p>
            <a:pPr defTabSz="914378">
              <a:defRPr/>
            </a:pPr>
            <a:r>
              <a:rPr lang="en-US" sz="2100" b="1" dirty="0"/>
              <a:t>The balancing dynamic of individual liberty and government efforts to promote stability and order has been reflected in policy debates and their outcomes over time.</a:t>
            </a:r>
            <a:endParaRPr lang="en-US" sz="2100" b="1" dirty="0">
              <a:solidFill>
                <a:prstClr val="black"/>
              </a:solidFill>
              <a:latin typeface="Calibri"/>
            </a:endParaRPr>
          </a:p>
        </p:txBody>
      </p:sp>
    </p:spTree>
    <p:extLst>
      <p:ext uri="{BB962C8B-B14F-4D97-AF65-F5344CB8AC3E}">
        <p14:creationId xmlns:p14="http://schemas.microsoft.com/office/powerpoint/2010/main" val="2176998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AFEF">
              <a:alpha val="14901"/>
            </a:srgbClr>
          </a:solidFill>
        </p:spPr>
        <p:txBody>
          <a:bodyPr wrap="square" lIns="0" tIns="0" rIns="0" bIns="0" rtlCol="0"/>
          <a:lstStyle/>
          <a:p>
            <a:endParaRPr/>
          </a:p>
        </p:txBody>
      </p:sp>
      <p:sp>
        <p:nvSpPr>
          <p:cNvPr id="3" name="object 3"/>
          <p:cNvSpPr txBox="1">
            <a:spLocks noGrp="1"/>
          </p:cNvSpPr>
          <p:nvPr>
            <p:ph type="title"/>
          </p:nvPr>
        </p:nvSpPr>
        <p:spPr>
          <a:xfrm>
            <a:off x="2187320" y="148844"/>
            <a:ext cx="4768850"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THE BUDGET</a:t>
            </a:r>
            <a:r>
              <a:rPr sz="3200" spc="-100" dirty="0">
                <a:latin typeface="Arial"/>
                <a:cs typeface="Arial"/>
              </a:rPr>
              <a:t> </a:t>
            </a:r>
            <a:r>
              <a:rPr sz="3200" dirty="0">
                <a:latin typeface="Arial"/>
                <a:cs typeface="Arial"/>
              </a:rPr>
              <a:t>PROCESS</a:t>
            </a:r>
          </a:p>
        </p:txBody>
      </p:sp>
      <p:sp>
        <p:nvSpPr>
          <p:cNvPr id="4" name="object 4"/>
          <p:cNvSpPr txBox="1"/>
          <p:nvPr/>
        </p:nvSpPr>
        <p:spPr>
          <a:xfrm>
            <a:off x="307340" y="679626"/>
            <a:ext cx="4077970" cy="3980815"/>
          </a:xfrm>
          <a:prstGeom prst="rect">
            <a:avLst/>
          </a:prstGeom>
        </p:spPr>
        <p:txBody>
          <a:bodyPr vert="horz" wrap="square" lIns="0" tIns="99695" rIns="0" bIns="0" rtlCol="0">
            <a:spAutoFit/>
          </a:bodyPr>
          <a:lstStyle/>
          <a:p>
            <a:pPr marL="12700">
              <a:lnSpc>
                <a:spcPct val="100000"/>
              </a:lnSpc>
              <a:spcBef>
                <a:spcPts val="785"/>
              </a:spcBef>
            </a:pPr>
            <a:r>
              <a:rPr sz="2800" b="1" i="1" spc="-5" dirty="0">
                <a:latin typeface="Arial"/>
                <a:cs typeface="Arial"/>
              </a:rPr>
              <a:t>Political</a:t>
            </a:r>
            <a:r>
              <a:rPr sz="2800" b="1" i="1" spc="-10" dirty="0">
                <a:latin typeface="Arial"/>
                <a:cs typeface="Arial"/>
              </a:rPr>
              <a:t> </a:t>
            </a:r>
            <a:r>
              <a:rPr sz="2800" b="1" i="1" spc="-5" dirty="0">
                <a:latin typeface="Arial"/>
                <a:cs typeface="Arial"/>
              </a:rPr>
              <a:t>influences</a:t>
            </a:r>
            <a:endParaRPr sz="2800" dirty="0">
              <a:latin typeface="Arial"/>
              <a:cs typeface="Arial"/>
            </a:endParaRPr>
          </a:p>
          <a:p>
            <a:pPr marL="355600" indent="-342900">
              <a:lnSpc>
                <a:spcPct val="100000"/>
              </a:lnSpc>
              <a:spcBef>
                <a:spcPts val="590"/>
              </a:spcBef>
              <a:buFont typeface="Arial"/>
              <a:buChar char="•"/>
              <a:tabLst>
                <a:tab pos="354965" algn="l"/>
                <a:tab pos="355600" algn="l"/>
              </a:tabLst>
            </a:pPr>
            <a:r>
              <a:rPr sz="2400" b="1" spc="-5" dirty="0">
                <a:latin typeface="Arial"/>
                <a:cs typeface="Arial"/>
              </a:rPr>
              <a:t>Political party</a:t>
            </a:r>
            <a:r>
              <a:rPr sz="2400" b="1" spc="-45" dirty="0">
                <a:latin typeface="Arial"/>
                <a:cs typeface="Arial"/>
              </a:rPr>
              <a:t> </a:t>
            </a:r>
            <a:r>
              <a:rPr sz="2400" b="1" dirty="0">
                <a:latin typeface="Arial"/>
                <a:cs typeface="Arial"/>
              </a:rPr>
              <a:t>differences</a:t>
            </a:r>
            <a:endParaRPr sz="2400" dirty="0">
              <a:latin typeface="Arial"/>
              <a:cs typeface="Arial"/>
            </a:endParaRPr>
          </a:p>
          <a:p>
            <a:pPr>
              <a:lnSpc>
                <a:spcPct val="100000"/>
              </a:lnSpc>
              <a:spcBef>
                <a:spcPts val="10"/>
              </a:spcBef>
              <a:buFont typeface="Arial"/>
              <a:buChar char="•"/>
            </a:pPr>
            <a:endParaRPr sz="3500" dirty="0">
              <a:latin typeface="Times New Roman"/>
              <a:cs typeface="Times New Roman"/>
            </a:endParaRPr>
          </a:p>
          <a:p>
            <a:pPr marL="355600" marR="938530" indent="-342900">
              <a:lnSpc>
                <a:spcPct val="100000"/>
              </a:lnSpc>
              <a:buFont typeface="Arial"/>
              <a:buChar char="•"/>
              <a:tabLst>
                <a:tab pos="354965" algn="l"/>
                <a:tab pos="355600" algn="l"/>
              </a:tabLst>
            </a:pPr>
            <a:r>
              <a:rPr sz="2400" b="1" dirty="0">
                <a:latin typeface="Arial"/>
                <a:cs typeface="Arial"/>
              </a:rPr>
              <a:t>Interest</a:t>
            </a:r>
            <a:r>
              <a:rPr sz="2400" b="1" spc="-70" dirty="0">
                <a:latin typeface="Arial"/>
                <a:cs typeface="Arial"/>
              </a:rPr>
              <a:t> </a:t>
            </a:r>
            <a:r>
              <a:rPr sz="2400" b="1" spc="-5" dirty="0">
                <a:latin typeface="Arial"/>
                <a:cs typeface="Arial"/>
              </a:rPr>
              <a:t>group/PAC  </a:t>
            </a:r>
            <a:r>
              <a:rPr sz="2400" b="1" dirty="0">
                <a:latin typeface="Arial"/>
                <a:cs typeface="Arial"/>
              </a:rPr>
              <a:t>influence</a:t>
            </a:r>
            <a:endParaRPr sz="2400" dirty="0">
              <a:latin typeface="Arial"/>
              <a:cs typeface="Arial"/>
            </a:endParaRPr>
          </a:p>
          <a:p>
            <a:pPr>
              <a:lnSpc>
                <a:spcPct val="100000"/>
              </a:lnSpc>
              <a:spcBef>
                <a:spcPts val="10"/>
              </a:spcBef>
              <a:buFont typeface="Arial"/>
              <a:buChar char="•"/>
            </a:pPr>
            <a:endParaRPr sz="3500" dirty="0">
              <a:latin typeface="Times New Roman"/>
              <a:cs typeface="Times New Roman"/>
            </a:endParaRPr>
          </a:p>
          <a:p>
            <a:pPr marL="355600" indent="-342900">
              <a:lnSpc>
                <a:spcPct val="100000"/>
              </a:lnSpc>
              <a:buFont typeface="Arial"/>
              <a:buChar char="•"/>
              <a:tabLst>
                <a:tab pos="354965" algn="l"/>
                <a:tab pos="355600" algn="l"/>
              </a:tabLst>
            </a:pPr>
            <a:r>
              <a:rPr sz="2400" b="1" dirty="0">
                <a:latin typeface="Arial"/>
                <a:cs typeface="Arial"/>
              </a:rPr>
              <a:t>Iron</a:t>
            </a:r>
            <a:r>
              <a:rPr sz="2400" b="1" spc="-20" dirty="0">
                <a:latin typeface="Arial"/>
                <a:cs typeface="Arial"/>
              </a:rPr>
              <a:t> </a:t>
            </a:r>
            <a:r>
              <a:rPr sz="2400" b="1" spc="-5" dirty="0">
                <a:latin typeface="Arial"/>
                <a:cs typeface="Arial"/>
              </a:rPr>
              <a:t>triangles</a:t>
            </a:r>
            <a:endParaRPr sz="2400" dirty="0">
              <a:latin typeface="Arial"/>
              <a:cs typeface="Arial"/>
            </a:endParaRPr>
          </a:p>
          <a:p>
            <a:pPr>
              <a:lnSpc>
                <a:spcPct val="100000"/>
              </a:lnSpc>
              <a:spcBef>
                <a:spcPts val="10"/>
              </a:spcBef>
              <a:buFont typeface="Arial"/>
              <a:buChar char="•"/>
            </a:pPr>
            <a:endParaRPr sz="3500" dirty="0">
              <a:latin typeface="Times New Roman"/>
              <a:cs typeface="Times New Roman"/>
            </a:endParaRPr>
          </a:p>
          <a:p>
            <a:pPr marL="355600" indent="-342900">
              <a:lnSpc>
                <a:spcPct val="100000"/>
              </a:lnSpc>
              <a:buFont typeface="Arial"/>
              <a:buChar char="•"/>
              <a:tabLst>
                <a:tab pos="354965" algn="l"/>
                <a:tab pos="355600" algn="l"/>
              </a:tabLst>
            </a:pPr>
            <a:r>
              <a:rPr sz="2400" b="1" spc="-5" dirty="0">
                <a:latin typeface="Arial"/>
                <a:cs typeface="Arial"/>
              </a:rPr>
              <a:t>Public</a:t>
            </a:r>
            <a:r>
              <a:rPr sz="2400" b="1" spc="-25" dirty="0">
                <a:latin typeface="Arial"/>
                <a:cs typeface="Arial"/>
              </a:rPr>
              <a:t> </a:t>
            </a:r>
            <a:r>
              <a:rPr sz="2400" b="1" dirty="0">
                <a:latin typeface="Arial"/>
                <a:cs typeface="Arial"/>
              </a:rPr>
              <a:t>opinion</a:t>
            </a:r>
            <a:endParaRPr sz="2400" dirty="0">
              <a:latin typeface="Arial"/>
              <a:cs typeface="Arial"/>
            </a:endParaRPr>
          </a:p>
        </p:txBody>
      </p:sp>
      <p:sp>
        <p:nvSpPr>
          <p:cNvPr id="5" name="object 5"/>
          <p:cNvSpPr txBox="1"/>
          <p:nvPr/>
        </p:nvSpPr>
        <p:spPr>
          <a:xfrm>
            <a:off x="8384540" y="4712309"/>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18</a:t>
            </a:r>
            <a:endParaRPr sz="1400">
              <a:latin typeface="Arial"/>
              <a:cs typeface="Arial"/>
            </a:endParaRPr>
          </a:p>
        </p:txBody>
      </p:sp>
      <p:sp>
        <p:nvSpPr>
          <p:cNvPr id="6" name="object 6"/>
          <p:cNvSpPr/>
          <p:nvPr/>
        </p:nvSpPr>
        <p:spPr>
          <a:xfrm>
            <a:off x="4535423" y="969263"/>
            <a:ext cx="4532376" cy="32034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8235"/>
            <a:ext cx="8991600" cy="4998804"/>
          </a:xfrm>
          <a:prstGeom prst="rect">
            <a:avLst/>
          </a:prstGeom>
        </p:spPr>
        <p:txBody>
          <a:bodyPr vert="horz" wrap="square" lIns="0" tIns="12700" rIns="0" bIns="0" rtlCol="0">
            <a:spAutoFit/>
          </a:bodyPr>
          <a:lstStyle/>
          <a:p>
            <a:r>
              <a:rPr lang="en-US" sz="1800" b="0" dirty="0"/>
              <a:t>The meanings of </a:t>
            </a:r>
            <a:r>
              <a:rPr lang="en-US" sz="1800" i="1" dirty="0"/>
              <a:t>liberal</a:t>
            </a:r>
            <a:r>
              <a:rPr lang="en-US" sz="1800" b="0" i="1" dirty="0"/>
              <a:t> </a:t>
            </a:r>
            <a:r>
              <a:rPr lang="en-US" sz="1800" b="0" dirty="0"/>
              <a:t>and </a:t>
            </a:r>
            <a:r>
              <a:rPr lang="en-US" sz="1800" i="1" dirty="0"/>
              <a:t>conservative</a:t>
            </a:r>
            <a:r>
              <a:rPr lang="en-US" sz="1800" b="0" i="1" dirty="0"/>
              <a:t> </a:t>
            </a:r>
            <a:r>
              <a:rPr lang="en-US" sz="1800" b="0" dirty="0"/>
              <a:t>have changed over time. Nineteenth-century liberalism was associated with the principles of laissez faire—government should keep its hands-off business. </a:t>
            </a:r>
            <a:r>
              <a:rPr lang="en-US" sz="1800" dirty="0"/>
              <a:t>Conservatives</a:t>
            </a:r>
            <a:r>
              <a:rPr lang="en-US" sz="1800" b="0" dirty="0"/>
              <a:t> opposed change and put their trust in </a:t>
            </a:r>
            <a:r>
              <a:rPr lang="en-US" sz="1800" dirty="0"/>
              <a:t>traditional</a:t>
            </a:r>
            <a:r>
              <a:rPr lang="en-US" sz="1800" b="0" dirty="0"/>
              <a:t> institutions such as the monarchy and the church. In this regard our founders were very liberal.</a:t>
            </a:r>
            <a:br>
              <a:rPr lang="en-US" sz="1800" b="0" dirty="0"/>
            </a:br>
            <a:br>
              <a:rPr lang="en-US" sz="1800" b="0" dirty="0"/>
            </a:br>
            <a:r>
              <a:rPr lang="en-US" sz="1800" b="0" dirty="0"/>
              <a:t>In the 21st century in the United States, liberals have called on the federal government, in particular, to regulate the economy in the public interest and help those who can’t help themselves; they strongly oppose any government attempt to restrict personal freedom. </a:t>
            </a:r>
            <a:br>
              <a:rPr lang="en-US" sz="1800" b="0" dirty="0"/>
            </a:br>
            <a:br>
              <a:rPr lang="en-US" sz="1800" b="0" dirty="0"/>
            </a:br>
            <a:r>
              <a:rPr lang="en-US" sz="1800" dirty="0"/>
              <a:t>Conservatives</a:t>
            </a:r>
            <a:r>
              <a:rPr lang="en-US" sz="1800" b="0" dirty="0"/>
              <a:t>, on the other hand, favor less intrusion from Washington, and want power to flow back to states and local governments; they believe that the government does have a role to play, however, in promoting certain types of social behavior (for example, programs that encourage abstinence). Libertarians, usually considered to be on the political right, believe in maximizing individual freedom and severely curtailing the power of the state; they reject both the liberal government as regulator and the conservative government as moral arbiter. </a:t>
            </a:r>
            <a:endParaRPr sz="1400" dirty="0">
              <a:latin typeface="Arial"/>
              <a:cs typeface="Arial"/>
            </a:endParaRPr>
          </a:p>
        </p:txBody>
      </p:sp>
      <p:sp>
        <p:nvSpPr>
          <p:cNvPr id="3" name="TextBox 2">
            <a:extLst>
              <a:ext uri="{FF2B5EF4-FFF2-40B4-BE49-F238E27FC236}">
                <a16:creationId xmlns:a16="http://schemas.microsoft.com/office/drawing/2014/main" id="{31C59682-5404-4DA5-9042-6A286B5B8229}"/>
              </a:ext>
            </a:extLst>
          </p:cNvPr>
          <p:cNvSpPr txBox="1"/>
          <p:nvPr/>
        </p:nvSpPr>
        <p:spPr>
          <a:xfrm>
            <a:off x="6997938" y="4705350"/>
            <a:ext cx="2069862" cy="307777"/>
          </a:xfrm>
          <a:prstGeom prst="rect">
            <a:avLst/>
          </a:prstGeom>
          <a:noFill/>
        </p:spPr>
        <p:txBody>
          <a:bodyPr wrap="none" rtlCol="0">
            <a:spAutoFit/>
          </a:bodyPr>
          <a:lstStyle/>
          <a:p>
            <a:r>
              <a:rPr lang="en-US" sz="1400" b="1" i="1" dirty="0"/>
              <a:t>Cliff Notes AP Gov, pg. 88</a:t>
            </a:r>
          </a:p>
        </p:txBody>
      </p:sp>
    </p:spTree>
    <p:extLst>
      <p:ext uri="{BB962C8B-B14F-4D97-AF65-F5344CB8AC3E}">
        <p14:creationId xmlns:p14="http://schemas.microsoft.com/office/powerpoint/2010/main" val="71137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702" y="148844"/>
            <a:ext cx="7454900"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TWO TYPES OF ECONOMIC</a:t>
            </a:r>
            <a:r>
              <a:rPr sz="3200" spc="-114" dirty="0">
                <a:latin typeface="Arial"/>
                <a:cs typeface="Arial"/>
              </a:rPr>
              <a:t> </a:t>
            </a:r>
            <a:r>
              <a:rPr sz="3200" dirty="0">
                <a:latin typeface="Arial"/>
                <a:cs typeface="Arial"/>
              </a:rPr>
              <a:t>POLICIES</a:t>
            </a:r>
          </a:p>
        </p:txBody>
      </p:sp>
      <p:sp>
        <p:nvSpPr>
          <p:cNvPr id="3" name="object 3"/>
          <p:cNvSpPr txBox="1"/>
          <p:nvPr/>
        </p:nvSpPr>
        <p:spPr>
          <a:xfrm>
            <a:off x="0" y="845565"/>
            <a:ext cx="9144000" cy="3578928"/>
          </a:xfrm>
          <a:prstGeom prst="rect">
            <a:avLst/>
          </a:prstGeom>
        </p:spPr>
        <p:txBody>
          <a:bodyPr vert="horz" wrap="square" lIns="0" tIns="12700" rIns="0" bIns="0" rtlCol="0">
            <a:spAutoFit/>
          </a:bodyPr>
          <a:lstStyle/>
          <a:p>
            <a:pPr marL="12700">
              <a:lnSpc>
                <a:spcPct val="100000"/>
              </a:lnSpc>
              <a:spcBef>
                <a:spcPts val="100"/>
              </a:spcBef>
            </a:pPr>
            <a:r>
              <a:rPr sz="3000" b="1" spc="-5" dirty="0">
                <a:latin typeface="Arial"/>
                <a:cs typeface="Arial"/>
              </a:rPr>
              <a:t>Fiscal</a:t>
            </a:r>
            <a:r>
              <a:rPr sz="3000" b="1" spc="-10" dirty="0">
                <a:latin typeface="Arial"/>
                <a:cs typeface="Arial"/>
              </a:rPr>
              <a:t> </a:t>
            </a:r>
            <a:r>
              <a:rPr sz="3000" b="1" spc="-5" dirty="0">
                <a:latin typeface="Arial"/>
                <a:cs typeface="Arial"/>
              </a:rPr>
              <a:t>Policy</a:t>
            </a:r>
            <a:endParaRPr sz="3000" dirty="0">
              <a:latin typeface="Arial"/>
              <a:cs typeface="Arial"/>
            </a:endParaRPr>
          </a:p>
          <a:p>
            <a:pPr marL="756285" marR="157480" indent="-287020">
              <a:lnSpc>
                <a:spcPct val="80000"/>
              </a:lnSpc>
              <a:spcBef>
                <a:spcPts val="550"/>
              </a:spcBef>
              <a:buFont typeface="Arial"/>
              <a:buChar char="–"/>
              <a:tabLst>
                <a:tab pos="756285" algn="l"/>
                <a:tab pos="756920" algn="l"/>
              </a:tabLst>
            </a:pPr>
            <a:r>
              <a:rPr sz="2200" b="1" spc="-5" dirty="0">
                <a:latin typeface="Arial"/>
                <a:cs typeface="Arial"/>
              </a:rPr>
              <a:t>Refers to the taxing, spending, and borrowing activities  of the national</a:t>
            </a:r>
            <a:r>
              <a:rPr sz="2200" b="1" spc="55" dirty="0">
                <a:latin typeface="Arial"/>
                <a:cs typeface="Arial"/>
              </a:rPr>
              <a:t> </a:t>
            </a:r>
            <a:r>
              <a:rPr sz="2200" b="1" spc="-5" dirty="0">
                <a:latin typeface="Arial"/>
                <a:cs typeface="Arial"/>
              </a:rPr>
              <a:t>government</a:t>
            </a:r>
            <a:endParaRPr sz="2200" dirty="0">
              <a:latin typeface="Arial"/>
              <a:cs typeface="Arial"/>
            </a:endParaRPr>
          </a:p>
          <a:p>
            <a:pPr marL="756285" indent="-287020">
              <a:lnSpc>
                <a:spcPct val="100000"/>
              </a:lnSpc>
              <a:buFont typeface="Arial"/>
              <a:buChar char="–"/>
              <a:tabLst>
                <a:tab pos="756285" algn="l"/>
                <a:tab pos="756920" algn="l"/>
              </a:tabLst>
            </a:pPr>
            <a:r>
              <a:rPr sz="2200" b="1" spc="-5" dirty="0">
                <a:latin typeface="Arial"/>
                <a:cs typeface="Arial"/>
              </a:rPr>
              <a:t>Conducted by the President and</a:t>
            </a:r>
            <a:r>
              <a:rPr sz="2200" b="1" spc="110" dirty="0">
                <a:latin typeface="Arial"/>
                <a:cs typeface="Arial"/>
              </a:rPr>
              <a:t> </a:t>
            </a:r>
            <a:r>
              <a:rPr sz="2200" b="1" spc="-5" dirty="0">
                <a:latin typeface="Arial"/>
                <a:cs typeface="Arial"/>
              </a:rPr>
              <a:t>Congress</a:t>
            </a:r>
            <a:endParaRPr sz="2200" dirty="0">
              <a:latin typeface="Arial"/>
              <a:cs typeface="Arial"/>
            </a:endParaRPr>
          </a:p>
          <a:p>
            <a:pPr marL="1155700" lvl="1" indent="-229235">
              <a:lnSpc>
                <a:spcPts val="2375"/>
              </a:lnSpc>
              <a:buFont typeface="Arial"/>
              <a:buChar char="•"/>
              <a:tabLst>
                <a:tab pos="1155700" algn="l"/>
                <a:tab pos="1156335" algn="l"/>
              </a:tabLst>
            </a:pPr>
            <a:r>
              <a:rPr sz="2000" b="1" spc="-5" dirty="0">
                <a:latin typeface="Arial"/>
                <a:cs typeface="Arial"/>
              </a:rPr>
              <a:t>President proposes the budget and Congress</a:t>
            </a:r>
            <a:r>
              <a:rPr lang="en-US" sz="2000" b="1" spc="-5" dirty="0">
                <a:latin typeface="Arial"/>
                <a:cs typeface="Arial"/>
              </a:rPr>
              <a:t> </a:t>
            </a:r>
            <a:r>
              <a:rPr sz="2000" b="1" spc="-5" dirty="0">
                <a:latin typeface="Arial"/>
                <a:cs typeface="Arial"/>
              </a:rPr>
              <a:t>passes</a:t>
            </a:r>
            <a:r>
              <a:rPr lang="en-US" sz="2000" b="1" spc="-5" dirty="0">
                <a:latin typeface="Arial"/>
                <a:cs typeface="Arial"/>
              </a:rPr>
              <a:t> </a:t>
            </a:r>
            <a:r>
              <a:rPr sz="2000" b="1" spc="-5" dirty="0">
                <a:latin typeface="Arial"/>
                <a:cs typeface="Arial"/>
              </a:rPr>
              <a:t>it</a:t>
            </a:r>
            <a:endParaRPr sz="2000" dirty="0">
              <a:latin typeface="Arial"/>
              <a:cs typeface="Arial"/>
            </a:endParaRPr>
          </a:p>
          <a:p>
            <a:pPr>
              <a:lnSpc>
                <a:spcPct val="100000"/>
              </a:lnSpc>
              <a:spcBef>
                <a:spcPts val="50"/>
              </a:spcBef>
            </a:pPr>
            <a:endParaRPr sz="2400" dirty="0">
              <a:latin typeface="Times New Roman"/>
              <a:cs typeface="Times New Roman"/>
            </a:endParaRPr>
          </a:p>
          <a:p>
            <a:pPr marL="12700">
              <a:lnSpc>
                <a:spcPct val="100000"/>
              </a:lnSpc>
            </a:pPr>
            <a:r>
              <a:rPr sz="3000" b="1" spc="-5" dirty="0">
                <a:latin typeface="Arial"/>
                <a:cs typeface="Arial"/>
              </a:rPr>
              <a:t>Monetary</a:t>
            </a:r>
            <a:r>
              <a:rPr sz="3000" b="1" spc="-10" dirty="0">
                <a:latin typeface="Arial"/>
                <a:cs typeface="Arial"/>
              </a:rPr>
              <a:t> </a:t>
            </a:r>
            <a:r>
              <a:rPr sz="3000" b="1" spc="-5" dirty="0">
                <a:latin typeface="Arial"/>
                <a:cs typeface="Arial"/>
              </a:rPr>
              <a:t>Policy</a:t>
            </a:r>
            <a:endParaRPr sz="3000" dirty="0">
              <a:latin typeface="Arial"/>
              <a:cs typeface="Arial"/>
            </a:endParaRPr>
          </a:p>
          <a:p>
            <a:pPr marL="756285" marR="5080" indent="-287020">
              <a:lnSpc>
                <a:spcPct val="80000"/>
              </a:lnSpc>
              <a:spcBef>
                <a:spcPts val="555"/>
              </a:spcBef>
              <a:buFont typeface="Arial"/>
              <a:buChar char="–"/>
              <a:tabLst>
                <a:tab pos="756285" algn="l"/>
                <a:tab pos="756920" algn="l"/>
              </a:tabLst>
            </a:pPr>
            <a:r>
              <a:rPr sz="2200" b="1" spc="-5" dirty="0">
                <a:latin typeface="Arial"/>
                <a:cs typeface="Arial"/>
              </a:rPr>
              <a:t>Refers to the regulation of the money supply, controlling  inflation, and adjusting interest</a:t>
            </a:r>
            <a:r>
              <a:rPr sz="2200" b="1" spc="105" dirty="0">
                <a:latin typeface="Arial"/>
                <a:cs typeface="Arial"/>
              </a:rPr>
              <a:t> </a:t>
            </a:r>
            <a:r>
              <a:rPr sz="2200" b="1" spc="-5" dirty="0">
                <a:latin typeface="Arial"/>
                <a:cs typeface="Arial"/>
              </a:rPr>
              <a:t>rates</a:t>
            </a:r>
            <a:endParaRPr sz="2200" dirty="0">
              <a:latin typeface="Arial"/>
              <a:cs typeface="Arial"/>
            </a:endParaRPr>
          </a:p>
          <a:p>
            <a:pPr marL="756285" indent="-287020">
              <a:lnSpc>
                <a:spcPct val="100000"/>
              </a:lnSpc>
              <a:buFont typeface="Arial"/>
              <a:buChar char="–"/>
              <a:tabLst>
                <a:tab pos="756285" algn="l"/>
                <a:tab pos="756920" algn="l"/>
              </a:tabLst>
            </a:pPr>
            <a:r>
              <a:rPr sz="2200" b="1" spc="-10" dirty="0">
                <a:latin typeface="Arial"/>
                <a:cs typeface="Arial"/>
              </a:rPr>
              <a:t>Controlled </a:t>
            </a:r>
            <a:r>
              <a:rPr sz="2200" b="1" spc="-5" dirty="0">
                <a:latin typeface="Arial"/>
                <a:cs typeface="Arial"/>
              </a:rPr>
              <a:t>by the “Fed” or Federal </a:t>
            </a:r>
            <a:r>
              <a:rPr sz="2200" b="1" spc="-10" dirty="0">
                <a:latin typeface="Arial"/>
                <a:cs typeface="Arial"/>
              </a:rPr>
              <a:t>Reserve</a:t>
            </a:r>
            <a:r>
              <a:rPr sz="2200" b="1" spc="120" dirty="0">
                <a:latin typeface="Arial"/>
                <a:cs typeface="Arial"/>
              </a:rPr>
              <a:t> </a:t>
            </a:r>
            <a:r>
              <a:rPr sz="2200" b="1" spc="-10" dirty="0">
                <a:latin typeface="Arial"/>
                <a:cs typeface="Arial"/>
              </a:rPr>
              <a:t>Board</a:t>
            </a:r>
            <a:endParaRPr sz="22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748"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ADFE2"/>
          </a:solidFill>
        </p:spPr>
        <p:txBody>
          <a:bodyPr wrap="square" lIns="0" tIns="0" rIns="0" bIns="0" rtlCol="0"/>
          <a:lstStyle/>
          <a:p>
            <a:endParaRPr/>
          </a:p>
        </p:txBody>
      </p:sp>
      <p:sp>
        <p:nvSpPr>
          <p:cNvPr id="3" name="object 3"/>
          <p:cNvSpPr txBox="1">
            <a:spLocks noGrp="1"/>
          </p:cNvSpPr>
          <p:nvPr>
            <p:ph type="title"/>
          </p:nvPr>
        </p:nvSpPr>
        <p:spPr>
          <a:xfrm>
            <a:off x="3012440" y="0"/>
            <a:ext cx="3119120" cy="382797"/>
          </a:xfrm>
          <a:prstGeom prst="rect">
            <a:avLst/>
          </a:prstGeom>
        </p:spPr>
        <p:txBody>
          <a:bodyPr vert="horz" wrap="square" lIns="0" tIns="13335" rIns="0" bIns="0" rtlCol="0">
            <a:spAutoFit/>
          </a:bodyPr>
          <a:lstStyle/>
          <a:p>
            <a:pPr marL="12700">
              <a:lnSpc>
                <a:spcPct val="100000"/>
              </a:lnSpc>
              <a:spcBef>
                <a:spcPts val="105"/>
              </a:spcBef>
            </a:pPr>
            <a:r>
              <a:rPr sz="2400" dirty="0">
                <a:latin typeface="Arial"/>
                <a:cs typeface="Arial"/>
              </a:rPr>
              <a:t>FISCAL</a:t>
            </a:r>
            <a:r>
              <a:rPr sz="2400" spc="-95" dirty="0">
                <a:latin typeface="Arial"/>
                <a:cs typeface="Arial"/>
              </a:rPr>
              <a:t> </a:t>
            </a:r>
            <a:r>
              <a:rPr sz="2400" dirty="0">
                <a:latin typeface="Arial"/>
                <a:cs typeface="Arial"/>
              </a:rPr>
              <a:t>POLICY</a:t>
            </a:r>
          </a:p>
        </p:txBody>
      </p:sp>
      <p:sp>
        <p:nvSpPr>
          <p:cNvPr id="4" name="object 4"/>
          <p:cNvSpPr txBox="1"/>
          <p:nvPr/>
        </p:nvSpPr>
        <p:spPr>
          <a:xfrm>
            <a:off x="144779" y="382797"/>
            <a:ext cx="8330565" cy="2982227"/>
          </a:xfrm>
          <a:prstGeom prst="rect">
            <a:avLst/>
          </a:prstGeom>
        </p:spPr>
        <p:txBody>
          <a:bodyPr vert="horz" wrap="square" lIns="0" tIns="78105" rIns="0" bIns="0" rtlCol="0">
            <a:spAutoFit/>
          </a:bodyPr>
          <a:lstStyle/>
          <a:p>
            <a:pPr marL="12700">
              <a:lnSpc>
                <a:spcPct val="100000"/>
              </a:lnSpc>
              <a:spcBef>
                <a:spcPts val="615"/>
              </a:spcBef>
            </a:pPr>
            <a:r>
              <a:rPr b="1" dirty="0">
                <a:latin typeface="Arial"/>
                <a:cs typeface="Arial"/>
              </a:rPr>
              <a:t>FISCAL POLICY –</a:t>
            </a:r>
            <a:r>
              <a:rPr b="1" spc="-40" dirty="0">
                <a:latin typeface="Arial"/>
                <a:cs typeface="Arial"/>
              </a:rPr>
              <a:t> </a:t>
            </a:r>
            <a:r>
              <a:rPr b="1" dirty="0">
                <a:latin typeface="Arial"/>
                <a:cs typeface="Arial"/>
              </a:rPr>
              <a:t>DEFINITION</a:t>
            </a:r>
            <a:endParaRPr dirty="0">
              <a:latin typeface="Arial"/>
              <a:cs typeface="Arial"/>
            </a:endParaRPr>
          </a:p>
          <a:p>
            <a:pPr marL="355600" marR="5080" indent="-342900">
              <a:lnSpc>
                <a:spcPct val="100000"/>
              </a:lnSpc>
              <a:spcBef>
                <a:spcPts val="405"/>
              </a:spcBef>
              <a:buFont typeface="Arial"/>
              <a:buChar char="•"/>
              <a:tabLst>
                <a:tab pos="354965" algn="l"/>
                <a:tab pos="355600" algn="l"/>
              </a:tabLst>
            </a:pPr>
            <a:r>
              <a:rPr sz="1400" b="1" spc="-5" dirty="0">
                <a:latin typeface="Arial"/>
                <a:cs typeface="Arial"/>
              </a:rPr>
              <a:t>Fiscal policy </a:t>
            </a:r>
            <a:r>
              <a:rPr sz="1400" b="1" spc="-10" dirty="0">
                <a:latin typeface="Arial"/>
                <a:cs typeface="Arial"/>
              </a:rPr>
              <a:t>affects the economy </a:t>
            </a:r>
            <a:r>
              <a:rPr sz="1400" b="1" spc="-5" dirty="0">
                <a:latin typeface="Arial"/>
                <a:cs typeface="Arial"/>
              </a:rPr>
              <a:t>by </a:t>
            </a:r>
            <a:r>
              <a:rPr sz="1400" b="1" spc="-10" dirty="0">
                <a:latin typeface="Arial"/>
                <a:cs typeface="Arial"/>
              </a:rPr>
              <a:t>making changes </a:t>
            </a:r>
            <a:r>
              <a:rPr sz="1400" b="1" spc="-5" dirty="0">
                <a:latin typeface="Arial"/>
                <a:cs typeface="Arial"/>
              </a:rPr>
              <a:t>in </a:t>
            </a:r>
            <a:r>
              <a:rPr sz="1400" b="1" spc="-10" dirty="0">
                <a:latin typeface="Arial"/>
                <a:cs typeface="Arial"/>
              </a:rPr>
              <a:t>government’s methods </a:t>
            </a:r>
            <a:r>
              <a:rPr sz="1400" b="1" spc="-5" dirty="0">
                <a:latin typeface="Arial"/>
                <a:cs typeface="Arial"/>
              </a:rPr>
              <a:t>of  raising money and spending</a:t>
            </a:r>
            <a:r>
              <a:rPr sz="1400" b="1" spc="60" dirty="0">
                <a:latin typeface="Arial"/>
                <a:cs typeface="Arial"/>
              </a:rPr>
              <a:t> </a:t>
            </a:r>
            <a:r>
              <a:rPr sz="1400" b="1" spc="-5" dirty="0">
                <a:latin typeface="Arial"/>
                <a:cs typeface="Arial"/>
              </a:rPr>
              <a:t>it</a:t>
            </a:r>
            <a:endParaRPr sz="1400" dirty="0">
              <a:latin typeface="Arial"/>
              <a:cs typeface="Arial"/>
            </a:endParaRPr>
          </a:p>
          <a:p>
            <a:pPr marL="355600" indent="-342900">
              <a:lnSpc>
                <a:spcPct val="100000"/>
              </a:lnSpc>
              <a:spcBef>
                <a:spcPts val="380"/>
              </a:spcBef>
              <a:buFont typeface="Arial"/>
              <a:buChar char="•"/>
              <a:tabLst>
                <a:tab pos="354965" algn="l"/>
                <a:tab pos="355600" algn="l"/>
              </a:tabLst>
            </a:pPr>
            <a:r>
              <a:rPr sz="1400" b="1" spc="-5" dirty="0">
                <a:latin typeface="Arial"/>
                <a:cs typeface="Arial"/>
              </a:rPr>
              <a:t>Policy that describes </a:t>
            </a:r>
            <a:r>
              <a:rPr sz="1400" b="1" spc="-10" dirty="0">
                <a:latin typeface="Arial"/>
                <a:cs typeface="Arial"/>
              </a:rPr>
              <a:t>the </a:t>
            </a:r>
            <a:r>
              <a:rPr sz="1400" b="1" spc="-5" dirty="0">
                <a:latin typeface="Arial"/>
                <a:cs typeface="Arial"/>
              </a:rPr>
              <a:t>impact of </a:t>
            </a:r>
            <a:r>
              <a:rPr sz="1400" b="1" spc="-10" dirty="0">
                <a:latin typeface="Arial"/>
                <a:cs typeface="Arial"/>
              </a:rPr>
              <a:t>the </a:t>
            </a:r>
            <a:r>
              <a:rPr sz="1400" b="1" spc="-5" dirty="0">
                <a:latin typeface="Arial"/>
                <a:cs typeface="Arial"/>
              </a:rPr>
              <a:t>federal </a:t>
            </a:r>
            <a:r>
              <a:rPr sz="1400" b="1" spc="-10" dirty="0">
                <a:latin typeface="Arial"/>
                <a:cs typeface="Arial"/>
              </a:rPr>
              <a:t>budget </a:t>
            </a:r>
            <a:r>
              <a:rPr sz="1400" b="1" spc="-5" dirty="0">
                <a:latin typeface="Arial"/>
                <a:cs typeface="Arial"/>
              </a:rPr>
              <a:t>(including taxes,</a:t>
            </a:r>
            <a:r>
              <a:rPr sz="1400" b="1" spc="325" dirty="0">
                <a:latin typeface="Arial"/>
                <a:cs typeface="Arial"/>
              </a:rPr>
              <a:t> </a:t>
            </a:r>
            <a:r>
              <a:rPr sz="1400" b="1" spc="-5" dirty="0">
                <a:latin typeface="Arial"/>
                <a:cs typeface="Arial"/>
              </a:rPr>
              <a:t>spending,</a:t>
            </a:r>
            <a:endParaRPr sz="1400" dirty="0">
              <a:latin typeface="Arial"/>
              <a:cs typeface="Arial"/>
            </a:endParaRPr>
          </a:p>
          <a:p>
            <a:pPr marL="355600">
              <a:lnSpc>
                <a:spcPct val="100000"/>
              </a:lnSpc>
            </a:pPr>
            <a:r>
              <a:rPr sz="1400" b="1" spc="-5" dirty="0">
                <a:latin typeface="Arial"/>
                <a:cs typeface="Arial"/>
              </a:rPr>
              <a:t>and </a:t>
            </a:r>
            <a:r>
              <a:rPr sz="1400" b="1" dirty="0">
                <a:latin typeface="Arial"/>
                <a:cs typeface="Arial"/>
              </a:rPr>
              <a:t>borrowing) </a:t>
            </a:r>
            <a:r>
              <a:rPr sz="1400" b="1" spc="-5" dirty="0">
                <a:latin typeface="Arial"/>
                <a:cs typeface="Arial"/>
              </a:rPr>
              <a:t>on the</a:t>
            </a:r>
            <a:r>
              <a:rPr sz="1400" b="1" spc="15" dirty="0">
                <a:latin typeface="Arial"/>
                <a:cs typeface="Arial"/>
              </a:rPr>
              <a:t> </a:t>
            </a:r>
            <a:r>
              <a:rPr sz="1400" b="1" spc="-5" dirty="0">
                <a:latin typeface="Arial"/>
                <a:cs typeface="Arial"/>
              </a:rPr>
              <a:t>economy</a:t>
            </a:r>
            <a:endParaRPr sz="1400" dirty="0">
              <a:latin typeface="Arial"/>
              <a:cs typeface="Arial"/>
            </a:endParaRPr>
          </a:p>
          <a:p>
            <a:pPr>
              <a:lnSpc>
                <a:spcPct val="100000"/>
              </a:lnSpc>
              <a:spcBef>
                <a:spcPts val="10"/>
              </a:spcBef>
            </a:pPr>
            <a:endParaRPr sz="2000" dirty="0">
              <a:latin typeface="Times New Roman"/>
              <a:cs typeface="Times New Roman"/>
            </a:endParaRPr>
          </a:p>
          <a:p>
            <a:pPr marL="12700"/>
            <a:r>
              <a:rPr b="1" dirty="0">
                <a:latin typeface="Arial"/>
                <a:cs typeface="Arial"/>
              </a:rPr>
              <a:t>TOOLS</a:t>
            </a:r>
            <a:r>
              <a:rPr lang="en-US" b="1" dirty="0">
                <a:latin typeface="Arial"/>
                <a:cs typeface="Arial"/>
              </a:rPr>
              <a:t> AND</a:t>
            </a:r>
            <a:r>
              <a:rPr b="1" dirty="0">
                <a:latin typeface="Arial"/>
                <a:cs typeface="Arial"/>
              </a:rPr>
              <a:t> </a:t>
            </a:r>
            <a:r>
              <a:rPr lang="en-US" b="1" dirty="0">
                <a:latin typeface="Arial"/>
                <a:cs typeface="Arial"/>
              </a:rPr>
              <a:t>IMPACT OF FISCAL</a:t>
            </a:r>
            <a:r>
              <a:rPr lang="en-US" b="1" spc="-55" dirty="0">
                <a:latin typeface="Arial"/>
                <a:cs typeface="Arial"/>
              </a:rPr>
              <a:t> </a:t>
            </a:r>
            <a:r>
              <a:rPr lang="en-US" b="1" dirty="0">
                <a:latin typeface="Arial"/>
                <a:cs typeface="Arial"/>
              </a:rPr>
              <a:t>POLICY</a:t>
            </a:r>
            <a:endParaRPr lang="en-US" dirty="0">
              <a:latin typeface="Arial"/>
              <a:cs typeface="Arial"/>
            </a:endParaRPr>
          </a:p>
          <a:p>
            <a:pPr marL="12700">
              <a:lnSpc>
                <a:spcPct val="100000"/>
              </a:lnSpc>
            </a:pPr>
            <a:r>
              <a:rPr lang="en-US" sz="1400" b="1" spc="-5" dirty="0">
                <a:latin typeface="Arial"/>
                <a:cs typeface="Arial"/>
              </a:rPr>
              <a:t>Governments try </a:t>
            </a:r>
            <a:r>
              <a:rPr sz="1400" b="1" spc="-5" dirty="0">
                <a:latin typeface="Arial"/>
                <a:cs typeface="Arial"/>
              </a:rPr>
              <a:t>to stimulate </a:t>
            </a:r>
            <a:r>
              <a:rPr sz="1400" b="1" spc="-10" dirty="0">
                <a:latin typeface="Arial"/>
                <a:cs typeface="Arial"/>
              </a:rPr>
              <a:t>the </a:t>
            </a:r>
            <a:r>
              <a:rPr sz="1400" b="1" spc="-5" dirty="0">
                <a:latin typeface="Arial"/>
                <a:cs typeface="Arial"/>
              </a:rPr>
              <a:t>economy to </a:t>
            </a:r>
            <a:r>
              <a:rPr sz="1400" b="1" spc="-10" dirty="0">
                <a:latin typeface="Arial"/>
                <a:cs typeface="Arial"/>
              </a:rPr>
              <a:t>prevent </a:t>
            </a:r>
            <a:r>
              <a:rPr sz="1400" b="1" spc="-5" dirty="0">
                <a:latin typeface="Arial"/>
                <a:cs typeface="Arial"/>
              </a:rPr>
              <a:t>a</a:t>
            </a:r>
            <a:r>
              <a:rPr sz="1400" b="1" spc="305" dirty="0">
                <a:latin typeface="Arial"/>
                <a:cs typeface="Arial"/>
              </a:rPr>
              <a:t> </a:t>
            </a:r>
            <a:r>
              <a:rPr sz="1400" b="1" spc="-5" dirty="0">
                <a:latin typeface="Arial"/>
                <a:cs typeface="Arial"/>
              </a:rPr>
              <a:t>recession/depression</a:t>
            </a:r>
            <a:endParaRPr sz="1400" dirty="0">
              <a:latin typeface="Arial"/>
              <a:cs typeface="Arial"/>
            </a:endParaRPr>
          </a:p>
          <a:p>
            <a:pPr marL="298450" indent="-285750">
              <a:lnSpc>
                <a:spcPct val="100000"/>
              </a:lnSpc>
              <a:buFont typeface="Arial" panose="020B0604020202020204" pitchFamily="34" charset="0"/>
              <a:buChar char="–"/>
            </a:pPr>
            <a:r>
              <a:rPr lang="en-US" sz="1400" b="1" spc="-10" dirty="0">
                <a:latin typeface="Arial"/>
                <a:cs typeface="Arial"/>
              </a:rPr>
              <a:t>Governments can </a:t>
            </a:r>
            <a:r>
              <a:rPr lang="en-US" sz="1400" b="1" spc="-5" dirty="0">
                <a:latin typeface="Arial"/>
                <a:cs typeface="Arial"/>
              </a:rPr>
              <a:t>l</a:t>
            </a:r>
            <a:r>
              <a:rPr sz="1400" b="1" dirty="0">
                <a:latin typeface="Arial"/>
                <a:cs typeface="Arial"/>
              </a:rPr>
              <a:t>ower </a:t>
            </a:r>
            <a:r>
              <a:rPr sz="1400" b="1" spc="-5" dirty="0">
                <a:latin typeface="Arial"/>
                <a:cs typeface="Arial"/>
              </a:rPr>
              <a:t>taxes &gt;&gt; stimulates </a:t>
            </a:r>
            <a:r>
              <a:rPr sz="1400" b="1" spc="-10" dirty="0">
                <a:latin typeface="Arial"/>
                <a:cs typeface="Arial"/>
              </a:rPr>
              <a:t>the </a:t>
            </a:r>
            <a:r>
              <a:rPr sz="1400" b="1" spc="-5" dirty="0">
                <a:latin typeface="Arial"/>
                <a:cs typeface="Arial"/>
              </a:rPr>
              <a:t>economy by encouraging  consumer spending or by encouraging</a:t>
            </a:r>
            <a:r>
              <a:rPr sz="1400" b="1" spc="85" dirty="0">
                <a:latin typeface="Arial"/>
                <a:cs typeface="Arial"/>
              </a:rPr>
              <a:t> </a:t>
            </a:r>
            <a:r>
              <a:rPr sz="1400" b="1" spc="-10" dirty="0">
                <a:latin typeface="Arial"/>
                <a:cs typeface="Arial"/>
              </a:rPr>
              <a:t>investment</a:t>
            </a:r>
            <a:endParaRPr lang="en-US" sz="1400" dirty="0">
              <a:latin typeface="Arial"/>
              <a:cs typeface="Arial"/>
            </a:endParaRPr>
          </a:p>
          <a:p>
            <a:pPr marL="298450" indent="-285750">
              <a:lnSpc>
                <a:spcPct val="100000"/>
              </a:lnSpc>
              <a:buFont typeface="Arial" panose="020B0604020202020204" pitchFamily="34" charset="0"/>
              <a:buChar char="–"/>
            </a:pPr>
            <a:r>
              <a:rPr sz="1400" b="1" spc="-10" dirty="0">
                <a:latin typeface="Arial"/>
                <a:cs typeface="Arial"/>
              </a:rPr>
              <a:t>Government </a:t>
            </a:r>
            <a:r>
              <a:rPr sz="1400" b="1" spc="-5" dirty="0">
                <a:latin typeface="Arial"/>
                <a:cs typeface="Arial"/>
              </a:rPr>
              <a:t>can increase its </a:t>
            </a:r>
            <a:r>
              <a:rPr sz="1400" b="1" spc="5" dirty="0">
                <a:latin typeface="Arial"/>
                <a:cs typeface="Arial"/>
              </a:rPr>
              <a:t>own </a:t>
            </a:r>
            <a:r>
              <a:rPr sz="1400" b="1" spc="-5" dirty="0">
                <a:latin typeface="Arial"/>
                <a:cs typeface="Arial"/>
              </a:rPr>
              <a:t>spending, </a:t>
            </a:r>
            <a:r>
              <a:rPr sz="1400" b="1" spc="5" dirty="0">
                <a:latin typeface="Arial"/>
                <a:cs typeface="Arial"/>
              </a:rPr>
              <a:t>which </a:t>
            </a:r>
            <a:r>
              <a:rPr sz="1400" b="1" spc="-5" dirty="0">
                <a:latin typeface="Arial"/>
                <a:cs typeface="Arial"/>
              </a:rPr>
              <a:t>offsets declines in  consumer demand &gt;&gt; </a:t>
            </a:r>
            <a:r>
              <a:rPr sz="1400" b="1" spc="-10" dirty="0">
                <a:latin typeface="Arial"/>
                <a:cs typeface="Arial"/>
              </a:rPr>
              <a:t>Keynesian </a:t>
            </a:r>
            <a:r>
              <a:rPr sz="1400" b="1" spc="-5" dirty="0">
                <a:latin typeface="Arial"/>
                <a:cs typeface="Arial"/>
              </a:rPr>
              <a:t>economic</a:t>
            </a:r>
            <a:r>
              <a:rPr sz="1400" b="1" spc="130" dirty="0">
                <a:latin typeface="Arial"/>
                <a:cs typeface="Arial"/>
              </a:rPr>
              <a:t> </a:t>
            </a:r>
            <a:r>
              <a:rPr sz="1400" b="1" spc="-5" dirty="0">
                <a:latin typeface="Arial"/>
                <a:cs typeface="Arial"/>
              </a:rPr>
              <a:t>policy</a:t>
            </a:r>
            <a:endParaRPr sz="1400" dirty="0">
              <a:latin typeface="Arial"/>
              <a:cs typeface="Arial"/>
            </a:endParaRPr>
          </a:p>
        </p:txBody>
      </p:sp>
      <p:sp>
        <p:nvSpPr>
          <p:cNvPr id="5" name="object 5"/>
          <p:cNvSpPr txBox="1"/>
          <p:nvPr/>
        </p:nvSpPr>
        <p:spPr>
          <a:xfrm>
            <a:off x="535940" y="3365024"/>
            <a:ext cx="8445501" cy="1558760"/>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4965" algn="l"/>
                <a:tab pos="355600" algn="l"/>
              </a:tabLst>
            </a:pPr>
            <a:r>
              <a:rPr sz="1600" b="1" spc="-5" dirty="0">
                <a:latin typeface="Arial"/>
                <a:cs typeface="Arial"/>
              </a:rPr>
              <a:t>Economy is </a:t>
            </a:r>
            <a:r>
              <a:rPr sz="1600" b="1" dirty="0">
                <a:latin typeface="Arial"/>
                <a:cs typeface="Arial"/>
              </a:rPr>
              <a:t>growing </a:t>
            </a:r>
            <a:r>
              <a:rPr sz="1600" b="1" spc="-10" dirty="0">
                <a:latin typeface="Arial"/>
                <a:cs typeface="Arial"/>
              </a:rPr>
              <a:t>too </a:t>
            </a:r>
            <a:r>
              <a:rPr sz="1600" b="1" spc="-5" dirty="0">
                <a:latin typeface="Arial"/>
                <a:cs typeface="Arial"/>
              </a:rPr>
              <a:t>quickly and economists fear inflation may increase &gt;&gt;  </a:t>
            </a:r>
            <a:r>
              <a:rPr sz="1600" b="1" spc="-10" dirty="0">
                <a:latin typeface="Arial"/>
                <a:cs typeface="Arial"/>
              </a:rPr>
              <a:t>government </a:t>
            </a:r>
            <a:r>
              <a:rPr sz="1600" b="1" spc="-5" dirty="0">
                <a:latin typeface="Arial"/>
                <a:cs typeface="Arial"/>
              </a:rPr>
              <a:t>can attempt to cool </a:t>
            </a:r>
            <a:r>
              <a:rPr sz="1600" b="1" spc="-10" dirty="0">
                <a:latin typeface="Arial"/>
                <a:cs typeface="Arial"/>
              </a:rPr>
              <a:t>the </a:t>
            </a:r>
            <a:r>
              <a:rPr sz="1600" b="1" spc="-5" dirty="0">
                <a:latin typeface="Arial"/>
                <a:cs typeface="Arial"/>
              </a:rPr>
              <a:t>economy </a:t>
            </a:r>
            <a:r>
              <a:rPr sz="1600" b="1" dirty="0">
                <a:latin typeface="Arial"/>
                <a:cs typeface="Arial"/>
              </a:rPr>
              <a:t>down </a:t>
            </a:r>
            <a:r>
              <a:rPr sz="1600" b="1" spc="-5" dirty="0">
                <a:latin typeface="Arial"/>
                <a:cs typeface="Arial"/>
              </a:rPr>
              <a:t>by increasing taxes or by  reducing its </a:t>
            </a:r>
            <a:r>
              <a:rPr sz="1600" b="1" spc="5" dirty="0">
                <a:latin typeface="Arial"/>
                <a:cs typeface="Arial"/>
              </a:rPr>
              <a:t>own</a:t>
            </a:r>
            <a:r>
              <a:rPr sz="1600" b="1" spc="10" dirty="0">
                <a:latin typeface="Arial"/>
                <a:cs typeface="Arial"/>
              </a:rPr>
              <a:t> </a:t>
            </a:r>
            <a:r>
              <a:rPr sz="1600" b="1" spc="-5" dirty="0">
                <a:latin typeface="Arial"/>
                <a:cs typeface="Arial"/>
              </a:rPr>
              <a:t>spending</a:t>
            </a:r>
            <a:endParaRPr lang="en-US" sz="1600" b="1" spc="-5" dirty="0">
              <a:latin typeface="Arial"/>
              <a:cs typeface="Arial"/>
            </a:endParaRPr>
          </a:p>
          <a:p>
            <a:pPr marL="355600" marR="5080" indent="-342900">
              <a:lnSpc>
                <a:spcPct val="100000"/>
              </a:lnSpc>
              <a:spcBef>
                <a:spcPts val="95"/>
              </a:spcBef>
              <a:buFont typeface="Arial"/>
              <a:buChar char="•"/>
              <a:tabLst>
                <a:tab pos="354965" algn="l"/>
                <a:tab pos="355600" algn="l"/>
              </a:tabLst>
            </a:pPr>
            <a:endParaRPr lang="en-US" sz="1600" b="1" spc="-5" dirty="0">
              <a:latin typeface="Arial"/>
              <a:cs typeface="Arial"/>
            </a:endParaRPr>
          </a:p>
          <a:p>
            <a:pPr marL="12700" marR="5080">
              <a:spcBef>
                <a:spcPts val="95"/>
              </a:spcBef>
              <a:tabLst>
                <a:tab pos="354965" algn="l"/>
                <a:tab pos="355600" algn="l"/>
              </a:tabLst>
            </a:pPr>
            <a:r>
              <a:rPr lang="en-US" b="1" dirty="0">
                <a:solidFill>
                  <a:srgbClr val="FF0000"/>
                </a:solidFill>
              </a:rPr>
              <a:t>Inflation by definition it too much money in the economy and causes prices to increase</a:t>
            </a:r>
            <a:endParaRPr lang="en-US" dirty="0">
              <a:solidFill>
                <a:srgbClr val="FF0000"/>
              </a:solidFill>
            </a:endParaRPr>
          </a:p>
          <a:p>
            <a:pPr marL="12700" marR="5080">
              <a:lnSpc>
                <a:spcPct val="100000"/>
              </a:lnSpc>
              <a:spcBef>
                <a:spcPts val="95"/>
              </a:spcBef>
              <a:tabLst>
                <a:tab pos="354965" algn="l"/>
                <a:tab pos="355600" algn="l"/>
              </a:tabLst>
            </a:pPr>
            <a:endParaRPr sz="1600" dirty="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48;p18" descr="C:\Documents and Settings\msalazar\Desktop\AP Economics\Macroeconomics\Monetary and Fiscaal Policies.tif">
            <a:extLst>
              <a:ext uri="{FF2B5EF4-FFF2-40B4-BE49-F238E27FC236}">
                <a16:creationId xmlns:a16="http://schemas.microsoft.com/office/drawing/2014/main" id="{00D162F6-23CE-4C66-81EE-7A6FB1BE12D2}"/>
              </a:ext>
            </a:extLst>
          </p:cNvPr>
          <p:cNvPicPr preferRelativeResize="0"/>
          <p:nvPr/>
        </p:nvPicPr>
        <p:blipFill rotWithShape="1">
          <a:blip r:embed="rId2">
            <a:alphaModFix/>
          </a:blip>
          <a:srcRect l="8824" t="6518" r="8824" b="22212"/>
          <a:stretch/>
        </p:blipFill>
        <p:spPr>
          <a:xfrm>
            <a:off x="5105400" y="29616"/>
            <a:ext cx="4230687" cy="5143500"/>
          </a:xfrm>
          <a:prstGeom prst="rect">
            <a:avLst/>
          </a:prstGeom>
          <a:noFill/>
          <a:ln>
            <a:noFill/>
          </a:ln>
        </p:spPr>
      </p:pic>
      <p:sp>
        <p:nvSpPr>
          <p:cNvPr id="6" name="Oval 5">
            <a:extLst>
              <a:ext uri="{FF2B5EF4-FFF2-40B4-BE49-F238E27FC236}">
                <a16:creationId xmlns:a16="http://schemas.microsoft.com/office/drawing/2014/main" id="{4261F343-7DE6-4285-917B-5305C2534A27}"/>
              </a:ext>
            </a:extLst>
          </p:cNvPr>
          <p:cNvSpPr/>
          <p:nvPr/>
        </p:nvSpPr>
        <p:spPr>
          <a:xfrm>
            <a:off x="7233550" y="2952750"/>
            <a:ext cx="2286000" cy="20574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F741FF-06CD-43CC-A633-8A2AAC130747}"/>
              </a:ext>
            </a:extLst>
          </p:cNvPr>
          <p:cNvPicPr>
            <a:picLocks noChangeAspect="1"/>
          </p:cNvPicPr>
          <p:nvPr/>
        </p:nvPicPr>
        <p:blipFill>
          <a:blip r:embed="rId3"/>
          <a:stretch>
            <a:fillRect/>
          </a:stretch>
        </p:blipFill>
        <p:spPr>
          <a:xfrm>
            <a:off x="1066800" y="361950"/>
            <a:ext cx="3352800" cy="3124200"/>
          </a:xfrm>
          <a:prstGeom prst="rect">
            <a:avLst/>
          </a:prstGeom>
        </p:spPr>
      </p:pic>
      <p:cxnSp>
        <p:nvCxnSpPr>
          <p:cNvPr id="9" name="Straight Arrow Connector 8">
            <a:extLst>
              <a:ext uri="{FF2B5EF4-FFF2-40B4-BE49-F238E27FC236}">
                <a16:creationId xmlns:a16="http://schemas.microsoft.com/office/drawing/2014/main" id="{00A372C4-AA9A-4A01-A62A-9C1B7A3B9F1F}"/>
              </a:ext>
            </a:extLst>
          </p:cNvPr>
          <p:cNvCxnSpPr>
            <a:cxnSpLocks/>
          </p:cNvCxnSpPr>
          <p:nvPr/>
        </p:nvCxnSpPr>
        <p:spPr>
          <a:xfrm flipH="1" flipV="1">
            <a:off x="3715543" y="1504950"/>
            <a:ext cx="3505200" cy="17526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FAF555A-C375-495A-A8D6-8AD4C7538EEB}"/>
              </a:ext>
            </a:extLst>
          </p:cNvPr>
          <p:cNvSpPr txBox="1"/>
          <p:nvPr/>
        </p:nvSpPr>
        <p:spPr>
          <a:xfrm>
            <a:off x="1055985" y="3469558"/>
            <a:ext cx="3166060" cy="461665"/>
          </a:xfrm>
          <a:prstGeom prst="rect">
            <a:avLst/>
          </a:prstGeom>
          <a:noFill/>
        </p:spPr>
        <p:txBody>
          <a:bodyPr wrap="none" rtlCol="0">
            <a:spAutoFit/>
          </a:bodyPr>
          <a:lstStyle/>
          <a:p>
            <a:r>
              <a:rPr lang="en-US" sz="2400" b="1" dirty="0"/>
              <a:t>President and Congress</a:t>
            </a:r>
          </a:p>
        </p:txBody>
      </p:sp>
    </p:spTree>
    <p:extLst>
      <p:ext uri="{BB962C8B-B14F-4D97-AF65-F5344CB8AC3E}">
        <p14:creationId xmlns:p14="http://schemas.microsoft.com/office/powerpoint/2010/main" val="3010987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9DDE0"/>
          </a:solidFill>
        </p:spPr>
        <p:txBody>
          <a:bodyPr wrap="square" lIns="0" tIns="0" rIns="0" bIns="0" rtlCol="0"/>
          <a:lstStyle/>
          <a:p>
            <a:endParaRPr dirty="0"/>
          </a:p>
        </p:txBody>
      </p:sp>
      <p:sp>
        <p:nvSpPr>
          <p:cNvPr id="3" name="object 3"/>
          <p:cNvSpPr txBox="1">
            <a:spLocks noGrp="1"/>
          </p:cNvSpPr>
          <p:nvPr>
            <p:ph type="title"/>
          </p:nvPr>
        </p:nvSpPr>
        <p:spPr>
          <a:xfrm>
            <a:off x="3400805" y="0"/>
            <a:ext cx="2344420" cy="320601"/>
          </a:xfrm>
          <a:prstGeom prst="rect">
            <a:avLst/>
          </a:prstGeom>
        </p:spPr>
        <p:txBody>
          <a:bodyPr vert="horz" wrap="square" lIns="0" tIns="12700" rIns="0" bIns="0" rtlCol="0">
            <a:spAutoFit/>
          </a:bodyPr>
          <a:lstStyle/>
          <a:p>
            <a:pPr marL="12700" algn="ctr">
              <a:lnSpc>
                <a:spcPct val="100000"/>
              </a:lnSpc>
              <a:spcBef>
                <a:spcPts val="100"/>
              </a:spcBef>
            </a:pPr>
            <a:r>
              <a:rPr sz="2000" spc="-5" dirty="0">
                <a:latin typeface="Arial"/>
                <a:cs typeface="Arial"/>
              </a:rPr>
              <a:t>FISCAL</a:t>
            </a:r>
            <a:r>
              <a:rPr sz="2000" spc="-70" dirty="0">
                <a:latin typeface="Arial"/>
                <a:cs typeface="Arial"/>
              </a:rPr>
              <a:t> </a:t>
            </a:r>
            <a:r>
              <a:rPr sz="2000" dirty="0">
                <a:latin typeface="Arial"/>
                <a:cs typeface="Arial"/>
              </a:rPr>
              <a:t>POLICY</a:t>
            </a:r>
          </a:p>
        </p:txBody>
      </p:sp>
      <p:sp>
        <p:nvSpPr>
          <p:cNvPr id="4" name="object 4"/>
          <p:cNvSpPr txBox="1"/>
          <p:nvPr/>
        </p:nvSpPr>
        <p:spPr>
          <a:xfrm>
            <a:off x="76200" y="320601"/>
            <a:ext cx="9372600" cy="4744247"/>
          </a:xfrm>
          <a:prstGeom prst="rect">
            <a:avLst/>
          </a:prstGeom>
        </p:spPr>
        <p:txBody>
          <a:bodyPr vert="horz" wrap="square" lIns="0" tIns="12065" rIns="0" bIns="0" rtlCol="0">
            <a:spAutoFit/>
          </a:bodyPr>
          <a:lstStyle/>
          <a:p>
            <a:pPr marL="962660">
              <a:lnSpc>
                <a:spcPct val="100000"/>
              </a:lnSpc>
              <a:spcBef>
                <a:spcPts val="95"/>
              </a:spcBef>
            </a:pPr>
            <a:r>
              <a:rPr sz="1600" b="1" spc="-5" dirty="0">
                <a:latin typeface="Arial"/>
                <a:cs typeface="Arial"/>
              </a:rPr>
              <a:t>WHERE THE MONEY COMES </a:t>
            </a:r>
            <a:r>
              <a:rPr sz="1600" b="1" spc="-10" dirty="0">
                <a:latin typeface="Arial"/>
                <a:cs typeface="Arial"/>
              </a:rPr>
              <a:t>FROM </a:t>
            </a:r>
            <a:r>
              <a:rPr sz="1600" b="1" spc="-5" dirty="0">
                <a:latin typeface="Arial"/>
                <a:cs typeface="Arial"/>
              </a:rPr>
              <a:t>(SOURCES </a:t>
            </a:r>
            <a:r>
              <a:rPr sz="1600" b="1" spc="-10" dirty="0">
                <a:latin typeface="Arial"/>
                <a:cs typeface="Arial"/>
              </a:rPr>
              <a:t>OF FEDERAL</a:t>
            </a:r>
            <a:r>
              <a:rPr sz="1600" b="1" spc="125" dirty="0">
                <a:latin typeface="Arial"/>
                <a:cs typeface="Arial"/>
              </a:rPr>
              <a:t> </a:t>
            </a:r>
            <a:r>
              <a:rPr sz="1600" b="1" spc="-5" dirty="0">
                <a:latin typeface="Arial"/>
                <a:cs typeface="Arial"/>
              </a:rPr>
              <a:t>REVENUE)</a:t>
            </a:r>
            <a:endParaRPr sz="1600" dirty="0">
              <a:latin typeface="Arial"/>
              <a:cs typeface="Arial"/>
            </a:endParaRPr>
          </a:p>
          <a:p>
            <a:pPr>
              <a:lnSpc>
                <a:spcPct val="100000"/>
              </a:lnSpc>
              <a:spcBef>
                <a:spcPts val="40"/>
              </a:spcBef>
            </a:pPr>
            <a:endParaRPr sz="1400" dirty="0">
              <a:latin typeface="Times New Roman"/>
              <a:cs typeface="Times New Roman"/>
            </a:endParaRPr>
          </a:p>
          <a:p>
            <a:pPr marL="355600" indent="-342900">
              <a:lnSpc>
                <a:spcPct val="100000"/>
              </a:lnSpc>
              <a:buFont typeface="Arial"/>
              <a:buChar char="•"/>
              <a:tabLst>
                <a:tab pos="354965" algn="l"/>
                <a:tab pos="355600" algn="l"/>
              </a:tabLst>
            </a:pPr>
            <a:r>
              <a:rPr sz="1600" b="1" spc="-5" dirty="0">
                <a:latin typeface="Arial"/>
                <a:cs typeface="Arial"/>
              </a:rPr>
              <a:t>Individual income</a:t>
            </a:r>
            <a:r>
              <a:rPr sz="1600" b="1" spc="-50" dirty="0">
                <a:latin typeface="Arial"/>
                <a:cs typeface="Arial"/>
              </a:rPr>
              <a:t> </a:t>
            </a:r>
            <a:r>
              <a:rPr sz="1600" b="1" dirty="0">
                <a:latin typeface="Arial"/>
                <a:cs typeface="Arial"/>
              </a:rPr>
              <a:t>taxes</a:t>
            </a:r>
            <a:endParaRPr sz="1600" dirty="0">
              <a:latin typeface="Arial"/>
              <a:cs typeface="Arial"/>
            </a:endParaRPr>
          </a:p>
          <a:p>
            <a:pPr marL="756285" marR="3894454" lvl="1" indent="-287020">
              <a:lnSpc>
                <a:spcPct val="100000"/>
              </a:lnSpc>
              <a:spcBef>
                <a:spcPts val="270"/>
              </a:spcBef>
              <a:buFont typeface="Arial"/>
              <a:buChar char="–"/>
              <a:tabLst>
                <a:tab pos="756285" algn="l"/>
                <a:tab pos="756920" algn="l"/>
              </a:tabLst>
            </a:pPr>
            <a:r>
              <a:rPr sz="1100" b="1" dirty="0">
                <a:latin typeface="Arial"/>
                <a:cs typeface="Arial"/>
              </a:rPr>
              <a:t>The </a:t>
            </a:r>
            <a:r>
              <a:rPr sz="1100" b="1" spc="-5" dirty="0">
                <a:latin typeface="Arial"/>
                <a:cs typeface="Arial"/>
              </a:rPr>
              <a:t>individual </a:t>
            </a:r>
            <a:r>
              <a:rPr sz="1100" b="1" dirty="0">
                <a:latin typeface="Arial"/>
                <a:cs typeface="Arial"/>
              </a:rPr>
              <a:t>income </a:t>
            </a:r>
            <a:r>
              <a:rPr sz="1100" b="1" spc="-5" dirty="0">
                <a:latin typeface="Arial"/>
                <a:cs typeface="Arial"/>
              </a:rPr>
              <a:t>tax is </a:t>
            </a:r>
            <a:r>
              <a:rPr sz="1100" b="1" dirty="0">
                <a:latin typeface="Arial"/>
                <a:cs typeface="Arial"/>
              </a:rPr>
              <a:t>the </a:t>
            </a:r>
            <a:r>
              <a:rPr sz="1100" b="1" spc="-5" dirty="0">
                <a:latin typeface="Arial"/>
                <a:cs typeface="Arial"/>
              </a:rPr>
              <a:t>federal government’s largest  </a:t>
            </a:r>
            <a:r>
              <a:rPr sz="1100" b="1" dirty="0">
                <a:latin typeface="Arial"/>
                <a:cs typeface="Arial"/>
              </a:rPr>
              <a:t>source of</a:t>
            </a:r>
            <a:r>
              <a:rPr sz="1100" b="1" spc="-40" dirty="0">
                <a:latin typeface="Arial"/>
                <a:cs typeface="Arial"/>
              </a:rPr>
              <a:t> </a:t>
            </a:r>
            <a:r>
              <a:rPr sz="1100" b="1" dirty="0">
                <a:latin typeface="Arial"/>
                <a:cs typeface="Arial"/>
              </a:rPr>
              <a:t>revenue</a:t>
            </a:r>
            <a:endParaRPr sz="1100" dirty="0">
              <a:latin typeface="Arial"/>
              <a:cs typeface="Arial"/>
            </a:endParaRPr>
          </a:p>
          <a:p>
            <a:pPr marL="355600" indent="-342900">
              <a:lnSpc>
                <a:spcPct val="100000"/>
              </a:lnSpc>
              <a:spcBef>
                <a:spcPts val="325"/>
              </a:spcBef>
              <a:buFont typeface="Arial"/>
              <a:buChar char="•"/>
              <a:tabLst>
                <a:tab pos="354965" algn="l"/>
                <a:tab pos="355600" algn="l"/>
              </a:tabLst>
            </a:pPr>
            <a:r>
              <a:rPr sz="1600" b="1" spc="-10" dirty="0">
                <a:latin typeface="Arial"/>
                <a:cs typeface="Arial"/>
              </a:rPr>
              <a:t>Payroll</a:t>
            </a:r>
            <a:r>
              <a:rPr sz="1600" b="1" spc="20" dirty="0">
                <a:latin typeface="Arial"/>
                <a:cs typeface="Arial"/>
              </a:rPr>
              <a:t> </a:t>
            </a:r>
            <a:r>
              <a:rPr sz="1600" b="1" dirty="0">
                <a:latin typeface="Arial"/>
                <a:cs typeface="Arial"/>
              </a:rPr>
              <a:t>taxes</a:t>
            </a:r>
            <a:endParaRPr sz="1600" dirty="0">
              <a:latin typeface="Arial"/>
              <a:cs typeface="Arial"/>
            </a:endParaRPr>
          </a:p>
          <a:p>
            <a:pPr marL="756285" marR="4068445" lvl="1" indent="-287020">
              <a:lnSpc>
                <a:spcPct val="100000"/>
              </a:lnSpc>
              <a:spcBef>
                <a:spcPts val="265"/>
              </a:spcBef>
              <a:buFont typeface="Arial"/>
              <a:buChar char="–"/>
              <a:tabLst>
                <a:tab pos="756285" algn="l"/>
                <a:tab pos="756920" algn="l"/>
              </a:tabLst>
            </a:pPr>
            <a:r>
              <a:rPr sz="1100" b="1" dirty="0">
                <a:latin typeface="Arial"/>
                <a:cs typeface="Arial"/>
              </a:rPr>
              <a:t>Tax that an employer </a:t>
            </a:r>
            <a:r>
              <a:rPr sz="1100" b="1" spc="-5" dirty="0">
                <a:latin typeface="Arial"/>
                <a:cs typeface="Arial"/>
              </a:rPr>
              <a:t>withholds </a:t>
            </a:r>
            <a:r>
              <a:rPr sz="1100" b="1" dirty="0">
                <a:latin typeface="Arial"/>
                <a:cs typeface="Arial"/>
              </a:rPr>
              <a:t>from an employee's</a:t>
            </a:r>
            <a:r>
              <a:rPr sz="1100" b="1" spc="-125" dirty="0">
                <a:latin typeface="Arial"/>
                <a:cs typeface="Arial"/>
              </a:rPr>
              <a:t> </a:t>
            </a:r>
            <a:r>
              <a:rPr sz="1100" b="1" dirty="0">
                <a:latin typeface="Arial"/>
                <a:cs typeface="Arial"/>
              </a:rPr>
              <a:t>salary  and </a:t>
            </a:r>
            <a:r>
              <a:rPr sz="1100" b="1" spc="-5" dirty="0">
                <a:latin typeface="Arial"/>
                <a:cs typeface="Arial"/>
              </a:rPr>
              <a:t>pays </a:t>
            </a:r>
            <a:r>
              <a:rPr sz="1100" b="1" dirty="0">
                <a:latin typeface="Arial"/>
                <a:cs typeface="Arial"/>
              </a:rPr>
              <a:t>on behalf of his</a:t>
            </a:r>
            <a:r>
              <a:rPr sz="1100" b="1" spc="-110" dirty="0">
                <a:latin typeface="Arial"/>
                <a:cs typeface="Arial"/>
              </a:rPr>
              <a:t> </a:t>
            </a:r>
            <a:r>
              <a:rPr sz="1100" b="1" dirty="0">
                <a:latin typeface="Arial"/>
                <a:cs typeface="Arial"/>
              </a:rPr>
              <a:t>employees</a:t>
            </a:r>
            <a:endParaRPr sz="1100" dirty="0">
              <a:latin typeface="Arial"/>
              <a:cs typeface="Arial"/>
            </a:endParaRPr>
          </a:p>
          <a:p>
            <a:pPr marL="756285" lvl="1" indent="-287020">
              <a:lnSpc>
                <a:spcPct val="100000"/>
              </a:lnSpc>
              <a:spcBef>
                <a:spcPts val="250"/>
              </a:spcBef>
              <a:buFont typeface="Arial"/>
              <a:buChar char="–"/>
              <a:tabLst>
                <a:tab pos="756285" algn="l"/>
                <a:tab pos="756920" algn="l"/>
              </a:tabLst>
            </a:pPr>
            <a:r>
              <a:rPr sz="1100" b="1" dirty="0">
                <a:latin typeface="Arial"/>
                <a:cs typeface="Arial"/>
              </a:rPr>
              <a:t>Pay for social insurance (Social Security and</a:t>
            </a:r>
            <a:r>
              <a:rPr sz="1100" b="1" spc="-160" dirty="0">
                <a:latin typeface="Arial"/>
                <a:cs typeface="Arial"/>
              </a:rPr>
              <a:t> </a:t>
            </a:r>
            <a:r>
              <a:rPr sz="1100" b="1" dirty="0">
                <a:latin typeface="Arial"/>
                <a:cs typeface="Arial"/>
              </a:rPr>
              <a:t>Medicare)</a:t>
            </a:r>
            <a:endParaRPr sz="1100" dirty="0">
              <a:latin typeface="Arial"/>
              <a:cs typeface="Arial"/>
            </a:endParaRPr>
          </a:p>
          <a:p>
            <a:pPr marL="355600" indent="-342900">
              <a:lnSpc>
                <a:spcPct val="100000"/>
              </a:lnSpc>
              <a:spcBef>
                <a:spcPts val="325"/>
              </a:spcBef>
              <a:buFont typeface="Arial"/>
              <a:buChar char="•"/>
              <a:tabLst>
                <a:tab pos="354965" algn="l"/>
                <a:tab pos="355600" algn="l"/>
              </a:tabLst>
            </a:pPr>
            <a:r>
              <a:rPr sz="1600" b="1" spc="-5" dirty="0">
                <a:latin typeface="Arial"/>
                <a:cs typeface="Arial"/>
              </a:rPr>
              <a:t>Corporate income</a:t>
            </a:r>
            <a:r>
              <a:rPr sz="1600" b="1" spc="-45" dirty="0">
                <a:latin typeface="Arial"/>
                <a:cs typeface="Arial"/>
              </a:rPr>
              <a:t> </a:t>
            </a:r>
            <a:r>
              <a:rPr sz="1600" b="1" dirty="0">
                <a:latin typeface="Arial"/>
                <a:cs typeface="Arial"/>
              </a:rPr>
              <a:t>taxes</a:t>
            </a:r>
            <a:endParaRPr sz="1600" dirty="0">
              <a:latin typeface="Arial"/>
              <a:cs typeface="Arial"/>
            </a:endParaRPr>
          </a:p>
          <a:p>
            <a:pPr marL="756285" lvl="1" indent="-287020">
              <a:lnSpc>
                <a:spcPct val="100000"/>
              </a:lnSpc>
              <a:spcBef>
                <a:spcPts val="265"/>
              </a:spcBef>
              <a:buFont typeface="Arial"/>
              <a:buChar char="–"/>
              <a:tabLst>
                <a:tab pos="756285" algn="l"/>
                <a:tab pos="756920" algn="l"/>
              </a:tabLst>
            </a:pPr>
            <a:r>
              <a:rPr sz="1100" b="1" dirty="0">
                <a:latin typeface="Arial"/>
                <a:cs typeface="Arial"/>
              </a:rPr>
              <a:t>Tax </a:t>
            </a:r>
            <a:r>
              <a:rPr sz="1100" b="1" spc="5" dirty="0">
                <a:latin typeface="Arial"/>
                <a:cs typeface="Arial"/>
              </a:rPr>
              <a:t>on </a:t>
            </a:r>
            <a:r>
              <a:rPr sz="1100" b="1" dirty="0">
                <a:latin typeface="Arial"/>
                <a:cs typeface="Arial"/>
              </a:rPr>
              <a:t>corporate</a:t>
            </a:r>
            <a:r>
              <a:rPr sz="1100" b="1" spc="-85" dirty="0">
                <a:latin typeface="Arial"/>
                <a:cs typeface="Arial"/>
              </a:rPr>
              <a:t> </a:t>
            </a:r>
            <a:r>
              <a:rPr sz="1100" b="1" dirty="0">
                <a:latin typeface="Arial"/>
                <a:cs typeface="Arial"/>
              </a:rPr>
              <a:t>profits</a:t>
            </a:r>
            <a:endParaRPr sz="1100" dirty="0">
              <a:latin typeface="Arial"/>
              <a:cs typeface="Arial"/>
            </a:endParaRPr>
          </a:p>
          <a:p>
            <a:pPr marL="355600" indent="-342900">
              <a:lnSpc>
                <a:spcPct val="100000"/>
              </a:lnSpc>
              <a:spcBef>
                <a:spcPts val="325"/>
              </a:spcBef>
              <a:buFont typeface="Arial"/>
              <a:buChar char="•"/>
              <a:tabLst>
                <a:tab pos="354965" algn="l"/>
                <a:tab pos="355600" algn="l"/>
              </a:tabLst>
            </a:pPr>
            <a:r>
              <a:rPr sz="1600" b="1" dirty="0">
                <a:latin typeface="Arial"/>
                <a:cs typeface="Arial"/>
              </a:rPr>
              <a:t>Excise</a:t>
            </a:r>
            <a:r>
              <a:rPr sz="1600" b="1" spc="-30" dirty="0">
                <a:latin typeface="Arial"/>
                <a:cs typeface="Arial"/>
              </a:rPr>
              <a:t> </a:t>
            </a:r>
            <a:r>
              <a:rPr sz="1600" b="1" dirty="0">
                <a:latin typeface="Arial"/>
                <a:cs typeface="Arial"/>
              </a:rPr>
              <a:t>taxes</a:t>
            </a:r>
            <a:endParaRPr sz="1600" dirty="0">
              <a:latin typeface="Arial"/>
              <a:cs typeface="Arial"/>
            </a:endParaRPr>
          </a:p>
          <a:p>
            <a:pPr marL="756285" marR="4276090" lvl="1" indent="-287020">
              <a:lnSpc>
                <a:spcPct val="100000"/>
              </a:lnSpc>
              <a:spcBef>
                <a:spcPts val="265"/>
              </a:spcBef>
              <a:buFont typeface="Arial"/>
              <a:buChar char="–"/>
              <a:tabLst>
                <a:tab pos="756285" algn="l"/>
                <a:tab pos="756920" algn="l"/>
              </a:tabLst>
            </a:pPr>
            <a:r>
              <a:rPr sz="1100" b="1" dirty="0">
                <a:latin typeface="Arial"/>
                <a:cs typeface="Arial"/>
              </a:rPr>
              <a:t>Taxes on the consumption of </a:t>
            </a:r>
            <a:r>
              <a:rPr sz="1100" b="1" spc="-5" dirty="0">
                <a:latin typeface="Arial"/>
                <a:cs typeface="Arial"/>
              </a:rPr>
              <a:t>liquor, </a:t>
            </a:r>
            <a:r>
              <a:rPr sz="1100" b="1" dirty="0">
                <a:latin typeface="Arial"/>
                <a:cs typeface="Arial"/>
              </a:rPr>
              <a:t>tobacco,</a:t>
            </a:r>
            <a:r>
              <a:rPr sz="1100" b="1" spc="-200" dirty="0">
                <a:latin typeface="Arial"/>
                <a:cs typeface="Arial"/>
              </a:rPr>
              <a:t> </a:t>
            </a:r>
            <a:r>
              <a:rPr sz="1100" b="1" dirty="0">
                <a:latin typeface="Arial"/>
                <a:cs typeface="Arial"/>
              </a:rPr>
              <a:t>gasoline,  telephones, air </a:t>
            </a:r>
            <a:r>
              <a:rPr sz="1100" b="1" spc="-5" dirty="0">
                <a:latin typeface="Arial"/>
                <a:cs typeface="Arial"/>
              </a:rPr>
              <a:t>travel, </a:t>
            </a:r>
            <a:r>
              <a:rPr sz="1100" b="1" dirty="0">
                <a:latin typeface="Arial"/>
                <a:cs typeface="Arial"/>
              </a:rPr>
              <a:t>and other so-called luxury</a:t>
            </a:r>
            <a:r>
              <a:rPr sz="1100" b="1" spc="-155" dirty="0">
                <a:latin typeface="Arial"/>
                <a:cs typeface="Arial"/>
              </a:rPr>
              <a:t> </a:t>
            </a:r>
            <a:r>
              <a:rPr sz="1100" b="1" dirty="0">
                <a:latin typeface="Arial"/>
                <a:cs typeface="Arial"/>
              </a:rPr>
              <a:t>items</a:t>
            </a:r>
            <a:endParaRPr sz="1100" dirty="0">
              <a:latin typeface="Arial"/>
              <a:cs typeface="Arial"/>
            </a:endParaRPr>
          </a:p>
          <a:p>
            <a:pPr marL="355600" indent="-342900">
              <a:lnSpc>
                <a:spcPct val="100000"/>
              </a:lnSpc>
              <a:spcBef>
                <a:spcPts val="320"/>
              </a:spcBef>
              <a:buFont typeface="Arial"/>
              <a:buChar char="•"/>
              <a:tabLst>
                <a:tab pos="354965" algn="l"/>
                <a:tab pos="355600" algn="l"/>
              </a:tabLst>
            </a:pPr>
            <a:r>
              <a:rPr sz="1600" b="1" dirty="0">
                <a:latin typeface="Arial"/>
                <a:cs typeface="Arial"/>
              </a:rPr>
              <a:t>Other</a:t>
            </a:r>
            <a:endParaRPr sz="1600" dirty="0">
              <a:latin typeface="Arial"/>
              <a:cs typeface="Arial"/>
            </a:endParaRPr>
          </a:p>
          <a:p>
            <a:pPr marL="756285" lvl="1" indent="-287020">
              <a:lnSpc>
                <a:spcPct val="100000"/>
              </a:lnSpc>
              <a:spcBef>
                <a:spcPts val="265"/>
              </a:spcBef>
              <a:buFont typeface="Arial"/>
              <a:buChar char="–"/>
              <a:tabLst>
                <a:tab pos="756285" algn="l"/>
                <a:tab pos="756920" algn="l"/>
              </a:tabLst>
            </a:pPr>
            <a:r>
              <a:rPr sz="1100" b="1" dirty="0">
                <a:latin typeface="Arial"/>
                <a:cs typeface="Arial"/>
              </a:rPr>
              <a:t>Estate and </a:t>
            </a:r>
            <a:r>
              <a:rPr sz="1100" b="1" spc="-5" dirty="0">
                <a:latin typeface="Arial"/>
                <a:cs typeface="Arial"/>
              </a:rPr>
              <a:t>gift</a:t>
            </a:r>
            <a:r>
              <a:rPr sz="1100" b="1" spc="-60" dirty="0">
                <a:latin typeface="Arial"/>
                <a:cs typeface="Arial"/>
              </a:rPr>
              <a:t> </a:t>
            </a:r>
            <a:r>
              <a:rPr sz="1100" b="1" dirty="0">
                <a:latin typeface="Arial"/>
                <a:cs typeface="Arial"/>
              </a:rPr>
              <a:t>taxes</a:t>
            </a:r>
            <a:endParaRPr sz="1100" dirty="0">
              <a:latin typeface="Arial"/>
              <a:cs typeface="Arial"/>
            </a:endParaRPr>
          </a:p>
          <a:p>
            <a:pPr marL="756285" lvl="1" indent="-287020">
              <a:lnSpc>
                <a:spcPct val="100000"/>
              </a:lnSpc>
              <a:spcBef>
                <a:spcPts val="254"/>
              </a:spcBef>
              <a:buFont typeface="Arial"/>
              <a:buChar char="–"/>
              <a:tabLst>
                <a:tab pos="756285" algn="l"/>
                <a:tab pos="756920" algn="l"/>
              </a:tabLst>
            </a:pPr>
            <a:r>
              <a:rPr sz="1100" b="1" spc="-5" dirty="0">
                <a:latin typeface="Arial"/>
                <a:cs typeface="Arial"/>
              </a:rPr>
              <a:t>Tariffs </a:t>
            </a:r>
            <a:r>
              <a:rPr sz="1100" b="1" dirty="0">
                <a:latin typeface="Arial"/>
                <a:cs typeface="Arial"/>
              </a:rPr>
              <a:t>- taxes on</a:t>
            </a:r>
            <a:r>
              <a:rPr sz="1100" b="1" spc="-40" dirty="0">
                <a:latin typeface="Arial"/>
                <a:cs typeface="Arial"/>
              </a:rPr>
              <a:t> </a:t>
            </a:r>
            <a:r>
              <a:rPr sz="1100" b="1" dirty="0">
                <a:latin typeface="Arial"/>
                <a:cs typeface="Arial"/>
              </a:rPr>
              <a:t>imports</a:t>
            </a:r>
            <a:endParaRPr sz="1100" dirty="0">
              <a:latin typeface="Arial"/>
              <a:cs typeface="Arial"/>
            </a:endParaRPr>
          </a:p>
          <a:p>
            <a:pPr marL="355600" indent="-342900">
              <a:lnSpc>
                <a:spcPct val="100000"/>
              </a:lnSpc>
              <a:spcBef>
                <a:spcPts val="325"/>
              </a:spcBef>
              <a:buFont typeface="Arial"/>
              <a:buChar char="•"/>
              <a:tabLst>
                <a:tab pos="354965" algn="l"/>
                <a:tab pos="355600" algn="l"/>
              </a:tabLst>
            </a:pPr>
            <a:r>
              <a:rPr sz="1600" b="1" spc="-5" dirty="0">
                <a:latin typeface="Arial"/>
                <a:cs typeface="Arial"/>
              </a:rPr>
              <a:t>Borrowing</a:t>
            </a:r>
            <a:endParaRPr sz="1600" dirty="0">
              <a:latin typeface="Arial"/>
              <a:cs typeface="Arial"/>
            </a:endParaRPr>
          </a:p>
          <a:p>
            <a:pPr marL="756285" lvl="1" indent="-287020">
              <a:lnSpc>
                <a:spcPct val="100000"/>
              </a:lnSpc>
              <a:spcBef>
                <a:spcPts val="265"/>
              </a:spcBef>
              <a:buFont typeface="Arial"/>
              <a:buChar char="–"/>
              <a:tabLst>
                <a:tab pos="756285" algn="l"/>
                <a:tab pos="756920" algn="l"/>
              </a:tabLst>
            </a:pPr>
            <a:r>
              <a:rPr sz="1100" b="1" dirty="0">
                <a:latin typeface="Arial"/>
                <a:cs typeface="Arial"/>
              </a:rPr>
              <a:t>Budget </a:t>
            </a:r>
            <a:r>
              <a:rPr sz="1100" b="1" spc="-5" dirty="0">
                <a:latin typeface="Arial"/>
                <a:cs typeface="Arial"/>
              </a:rPr>
              <a:t>deficit </a:t>
            </a:r>
            <a:r>
              <a:rPr sz="1100" b="1" dirty="0">
                <a:latin typeface="Arial"/>
                <a:cs typeface="Arial"/>
              </a:rPr>
              <a:t>- borrow</a:t>
            </a:r>
            <a:r>
              <a:rPr sz="1100" b="1" spc="-105" dirty="0">
                <a:latin typeface="Arial"/>
                <a:cs typeface="Arial"/>
              </a:rPr>
              <a:t> </a:t>
            </a:r>
            <a:r>
              <a:rPr sz="1100" b="1" dirty="0">
                <a:latin typeface="Arial"/>
                <a:cs typeface="Arial"/>
              </a:rPr>
              <a:t>money</a:t>
            </a:r>
            <a:endParaRPr sz="1100" dirty="0">
              <a:latin typeface="Arial"/>
              <a:cs typeface="Arial"/>
            </a:endParaRPr>
          </a:p>
          <a:p>
            <a:pPr marL="756285" lvl="1" indent="-287020">
              <a:lnSpc>
                <a:spcPct val="100000"/>
              </a:lnSpc>
              <a:spcBef>
                <a:spcPts val="250"/>
              </a:spcBef>
              <a:buFont typeface="Arial"/>
              <a:buChar char="–"/>
              <a:tabLst>
                <a:tab pos="756285" algn="l"/>
                <a:tab pos="756920" algn="l"/>
              </a:tabLst>
            </a:pPr>
            <a:r>
              <a:rPr sz="1100" b="1" spc="-5" dirty="0">
                <a:latin typeface="Arial"/>
                <a:cs typeface="Arial"/>
              </a:rPr>
              <a:t>Selling </a:t>
            </a:r>
            <a:r>
              <a:rPr sz="1100" b="1" dirty="0">
                <a:latin typeface="Arial"/>
                <a:cs typeface="Arial"/>
              </a:rPr>
              <a:t>Treasury notes and savings</a:t>
            </a:r>
            <a:r>
              <a:rPr sz="1100" b="1" spc="-120" dirty="0">
                <a:latin typeface="Arial"/>
                <a:cs typeface="Arial"/>
              </a:rPr>
              <a:t> </a:t>
            </a:r>
            <a:r>
              <a:rPr sz="1100" b="1" dirty="0">
                <a:latin typeface="Arial"/>
                <a:cs typeface="Arial"/>
              </a:rPr>
              <a:t>bonds</a:t>
            </a:r>
            <a:endParaRPr sz="1100" dirty="0">
              <a:latin typeface="Arial"/>
              <a:cs typeface="Arial"/>
            </a:endParaRPr>
          </a:p>
          <a:p>
            <a:pPr marL="1155700" lvl="2" indent="-229235">
              <a:lnSpc>
                <a:spcPts val="1215"/>
              </a:lnSpc>
              <a:spcBef>
                <a:spcPts val="254"/>
              </a:spcBef>
              <a:buFont typeface="Arial"/>
              <a:buChar char="•"/>
              <a:tabLst>
                <a:tab pos="1155700" algn="l"/>
                <a:tab pos="1156335" algn="l"/>
              </a:tabLst>
            </a:pPr>
            <a:r>
              <a:rPr sz="1100" b="1" spc="-10" dirty="0">
                <a:latin typeface="Arial"/>
                <a:cs typeface="Arial"/>
              </a:rPr>
              <a:t>Adds </a:t>
            </a:r>
            <a:r>
              <a:rPr sz="1100" b="1" dirty="0">
                <a:latin typeface="Arial"/>
                <a:cs typeface="Arial"/>
              </a:rPr>
              <a:t>to national</a:t>
            </a:r>
            <a:r>
              <a:rPr sz="1100" b="1" spc="-50" dirty="0">
                <a:latin typeface="Arial"/>
                <a:cs typeface="Arial"/>
              </a:rPr>
              <a:t> </a:t>
            </a:r>
            <a:r>
              <a:rPr sz="1100" b="1" dirty="0">
                <a:latin typeface="Arial"/>
                <a:cs typeface="Arial"/>
              </a:rPr>
              <a:t>debt</a:t>
            </a:r>
            <a:endParaRPr sz="1100" dirty="0">
              <a:latin typeface="Arial"/>
              <a:cs typeface="Arial"/>
            </a:endParaRPr>
          </a:p>
        </p:txBody>
      </p:sp>
      <p:pic>
        <p:nvPicPr>
          <p:cNvPr id="5" name="Picture 4">
            <a:extLst>
              <a:ext uri="{FF2B5EF4-FFF2-40B4-BE49-F238E27FC236}">
                <a16:creationId xmlns:a16="http://schemas.microsoft.com/office/drawing/2014/main" id="{246F3BCD-824D-4942-959E-58931B1FBC76}"/>
              </a:ext>
            </a:extLst>
          </p:cNvPr>
          <p:cNvPicPr>
            <a:picLocks noChangeAspect="1"/>
          </p:cNvPicPr>
          <p:nvPr/>
        </p:nvPicPr>
        <p:blipFill>
          <a:blip r:embed="rId2"/>
          <a:stretch>
            <a:fillRect/>
          </a:stretch>
        </p:blipFill>
        <p:spPr>
          <a:xfrm>
            <a:off x="5257800" y="2166298"/>
            <a:ext cx="3771291" cy="2876550"/>
          </a:xfrm>
          <a:prstGeom prst="rect">
            <a:avLst/>
          </a:prstGeom>
        </p:spPr>
      </p:pic>
    </p:spTree>
    <p:extLst>
      <p:ext uri="{BB962C8B-B14F-4D97-AF65-F5344CB8AC3E}">
        <p14:creationId xmlns:p14="http://schemas.microsoft.com/office/powerpoint/2010/main" val="3512320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9DDE0"/>
          </a:solidFill>
        </p:spPr>
        <p:txBody>
          <a:bodyPr wrap="square" lIns="0" tIns="0" rIns="0" bIns="0" rtlCol="0"/>
          <a:lstStyle/>
          <a:p>
            <a:endParaRPr dirty="0"/>
          </a:p>
        </p:txBody>
      </p:sp>
      <p:sp>
        <p:nvSpPr>
          <p:cNvPr id="3" name="object 3"/>
          <p:cNvSpPr txBox="1">
            <a:spLocks noGrp="1"/>
          </p:cNvSpPr>
          <p:nvPr>
            <p:ph type="title"/>
          </p:nvPr>
        </p:nvSpPr>
        <p:spPr>
          <a:xfrm>
            <a:off x="1752600" y="0"/>
            <a:ext cx="4142995" cy="443711"/>
          </a:xfrm>
          <a:prstGeom prst="rect">
            <a:avLst/>
          </a:prstGeom>
        </p:spPr>
        <p:txBody>
          <a:bodyPr vert="horz" wrap="square" lIns="0" tIns="12700" rIns="0" bIns="0" rtlCol="0">
            <a:spAutoFit/>
          </a:bodyPr>
          <a:lstStyle/>
          <a:p>
            <a:pPr marL="12700" algn="ctr">
              <a:lnSpc>
                <a:spcPct val="100000"/>
              </a:lnSpc>
              <a:spcBef>
                <a:spcPts val="100"/>
              </a:spcBef>
            </a:pPr>
            <a:r>
              <a:rPr lang="en-US" sz="2800" spc="-5" dirty="0">
                <a:latin typeface="Arial"/>
                <a:cs typeface="Arial"/>
              </a:rPr>
              <a:t>Types of Spending</a:t>
            </a:r>
            <a:endParaRPr sz="2800" dirty="0">
              <a:latin typeface="Arial"/>
              <a:cs typeface="Arial"/>
            </a:endParaRPr>
          </a:p>
        </p:txBody>
      </p:sp>
      <p:sp>
        <p:nvSpPr>
          <p:cNvPr id="5" name="TextBox 4">
            <a:extLst>
              <a:ext uri="{FF2B5EF4-FFF2-40B4-BE49-F238E27FC236}">
                <a16:creationId xmlns:a16="http://schemas.microsoft.com/office/drawing/2014/main" id="{E1016843-AF69-40C0-9B71-832A0A71D43F}"/>
              </a:ext>
            </a:extLst>
          </p:cNvPr>
          <p:cNvSpPr txBox="1"/>
          <p:nvPr/>
        </p:nvSpPr>
        <p:spPr>
          <a:xfrm>
            <a:off x="-990600" y="572202"/>
            <a:ext cx="3733800" cy="3441968"/>
          </a:xfrm>
          <a:prstGeom prst="rect">
            <a:avLst/>
          </a:prstGeom>
          <a:noFill/>
        </p:spPr>
        <p:txBody>
          <a:bodyPr wrap="square" rtlCol="0">
            <a:spAutoFit/>
          </a:bodyPr>
          <a:lstStyle/>
          <a:p>
            <a:pPr marL="962660">
              <a:lnSpc>
                <a:spcPct val="100000"/>
              </a:lnSpc>
              <a:spcBef>
                <a:spcPts val="95"/>
              </a:spcBef>
            </a:pPr>
            <a:r>
              <a:rPr lang="en-US" b="1" dirty="0">
                <a:latin typeface="Arial"/>
                <a:cs typeface="Arial"/>
              </a:rPr>
              <a:t>Discretionary spending-</a:t>
            </a:r>
            <a:r>
              <a:rPr lang="en-US" dirty="0"/>
              <a:t>spending for federal programs that must receive annual authorization</a:t>
            </a:r>
            <a:endParaRPr lang="en-US" b="1" dirty="0">
              <a:latin typeface="Arial"/>
              <a:cs typeface="Arial"/>
            </a:endParaRPr>
          </a:p>
          <a:p>
            <a:pPr marL="962660">
              <a:lnSpc>
                <a:spcPct val="100000"/>
              </a:lnSpc>
              <a:spcBef>
                <a:spcPts val="95"/>
              </a:spcBef>
            </a:pPr>
            <a:endParaRPr lang="en-US" dirty="0">
              <a:latin typeface="Arial"/>
              <a:cs typeface="Arial"/>
            </a:endParaRPr>
          </a:p>
          <a:p>
            <a:pPr marL="962660">
              <a:lnSpc>
                <a:spcPct val="100000"/>
              </a:lnSpc>
              <a:spcBef>
                <a:spcPts val="95"/>
              </a:spcBef>
            </a:pPr>
            <a:r>
              <a:rPr lang="en-US" b="1" dirty="0">
                <a:latin typeface="+mj-lt"/>
                <a:cs typeface="Arial"/>
              </a:rPr>
              <a:t>Mandatory Spending</a:t>
            </a:r>
            <a:r>
              <a:rPr lang="en-US" dirty="0">
                <a:latin typeface="+mj-lt"/>
                <a:cs typeface="Arial"/>
              </a:rPr>
              <a:t>-(</a:t>
            </a:r>
            <a:r>
              <a:rPr lang="en-US" b="1" i="1" dirty="0">
                <a:latin typeface="+mj-lt"/>
                <a:cs typeface="Arial"/>
              </a:rPr>
              <a:t>non-discretionary</a:t>
            </a:r>
            <a:r>
              <a:rPr lang="en-US" dirty="0">
                <a:latin typeface="+mj-lt"/>
                <a:cs typeface="Arial"/>
              </a:rPr>
              <a:t>) </a:t>
            </a:r>
            <a:r>
              <a:rPr lang="en-US" dirty="0">
                <a:latin typeface="+mj-lt"/>
              </a:rPr>
              <a:t>federal spending authorized by law that continues without the need for annual approvals of Congress</a:t>
            </a:r>
            <a:endParaRPr lang="en-US" dirty="0">
              <a:latin typeface="+mj-lt"/>
              <a:cs typeface="Arial"/>
            </a:endParaRPr>
          </a:p>
        </p:txBody>
      </p:sp>
      <p:pic>
        <p:nvPicPr>
          <p:cNvPr id="7" name="Picture 6">
            <a:extLst>
              <a:ext uri="{FF2B5EF4-FFF2-40B4-BE49-F238E27FC236}">
                <a16:creationId xmlns:a16="http://schemas.microsoft.com/office/drawing/2014/main" id="{FEDE006A-2E4B-4FD5-AE17-7426AE017CF2}"/>
              </a:ext>
            </a:extLst>
          </p:cNvPr>
          <p:cNvPicPr>
            <a:picLocks noChangeAspect="1"/>
          </p:cNvPicPr>
          <p:nvPr/>
        </p:nvPicPr>
        <p:blipFill>
          <a:blip r:embed="rId2"/>
          <a:stretch>
            <a:fillRect/>
          </a:stretch>
        </p:blipFill>
        <p:spPr>
          <a:xfrm>
            <a:off x="2971800" y="441299"/>
            <a:ext cx="6111289" cy="4629150"/>
          </a:xfrm>
          <a:prstGeom prst="rect">
            <a:avLst/>
          </a:prstGeom>
        </p:spPr>
      </p:pic>
      <p:cxnSp>
        <p:nvCxnSpPr>
          <p:cNvPr id="9" name="Straight Arrow Connector 8">
            <a:extLst>
              <a:ext uri="{FF2B5EF4-FFF2-40B4-BE49-F238E27FC236}">
                <a16:creationId xmlns:a16="http://schemas.microsoft.com/office/drawing/2014/main" id="{FE003936-A653-4B4F-ABBB-AE74636F9BF7}"/>
              </a:ext>
            </a:extLst>
          </p:cNvPr>
          <p:cNvCxnSpPr>
            <a:cxnSpLocks/>
          </p:cNvCxnSpPr>
          <p:nvPr/>
        </p:nvCxnSpPr>
        <p:spPr>
          <a:xfrm flipV="1">
            <a:off x="2438400" y="2495550"/>
            <a:ext cx="1600200" cy="1524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852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9DDE0"/>
          </a:solidFill>
        </p:spPr>
        <p:txBody>
          <a:bodyPr wrap="square" lIns="0" tIns="0" rIns="0" bIns="0" rtlCol="0"/>
          <a:lstStyle/>
          <a:p>
            <a:endParaRPr dirty="0"/>
          </a:p>
        </p:txBody>
      </p:sp>
      <p:sp>
        <p:nvSpPr>
          <p:cNvPr id="3" name="object 3"/>
          <p:cNvSpPr txBox="1">
            <a:spLocks noGrp="1"/>
          </p:cNvSpPr>
          <p:nvPr>
            <p:ph type="title"/>
          </p:nvPr>
        </p:nvSpPr>
        <p:spPr>
          <a:xfrm>
            <a:off x="-228600" y="-35670"/>
            <a:ext cx="4142995" cy="443711"/>
          </a:xfrm>
          <a:prstGeom prst="rect">
            <a:avLst/>
          </a:prstGeom>
        </p:spPr>
        <p:txBody>
          <a:bodyPr vert="horz" wrap="square" lIns="0" tIns="12700" rIns="0" bIns="0" rtlCol="0">
            <a:spAutoFit/>
          </a:bodyPr>
          <a:lstStyle/>
          <a:p>
            <a:pPr marL="12700" algn="ctr">
              <a:lnSpc>
                <a:spcPct val="100000"/>
              </a:lnSpc>
              <a:spcBef>
                <a:spcPts val="100"/>
              </a:spcBef>
            </a:pPr>
            <a:r>
              <a:rPr lang="en-US" sz="2800" spc="-5" dirty="0">
                <a:latin typeface="Arial"/>
                <a:cs typeface="Arial"/>
              </a:rPr>
              <a:t>Types of Spending</a:t>
            </a:r>
            <a:endParaRPr sz="2800" dirty="0">
              <a:latin typeface="Arial"/>
              <a:cs typeface="Arial"/>
            </a:endParaRPr>
          </a:p>
        </p:txBody>
      </p:sp>
      <p:sp>
        <p:nvSpPr>
          <p:cNvPr id="5" name="TextBox 4">
            <a:extLst>
              <a:ext uri="{FF2B5EF4-FFF2-40B4-BE49-F238E27FC236}">
                <a16:creationId xmlns:a16="http://schemas.microsoft.com/office/drawing/2014/main" id="{E1016843-AF69-40C0-9B71-832A0A71D43F}"/>
              </a:ext>
            </a:extLst>
          </p:cNvPr>
          <p:cNvSpPr txBox="1"/>
          <p:nvPr/>
        </p:nvSpPr>
        <p:spPr>
          <a:xfrm>
            <a:off x="-990600" y="572202"/>
            <a:ext cx="3733800" cy="1515800"/>
          </a:xfrm>
          <a:prstGeom prst="rect">
            <a:avLst/>
          </a:prstGeom>
          <a:noFill/>
        </p:spPr>
        <p:txBody>
          <a:bodyPr wrap="square" rtlCol="0">
            <a:spAutoFit/>
          </a:bodyPr>
          <a:lstStyle/>
          <a:p>
            <a:pPr marL="962660">
              <a:lnSpc>
                <a:spcPct val="100000"/>
              </a:lnSpc>
              <a:spcBef>
                <a:spcPts val="95"/>
              </a:spcBef>
            </a:pPr>
            <a:r>
              <a:rPr lang="en-US" b="1" dirty="0">
                <a:solidFill>
                  <a:srgbClr val="FF0000"/>
                </a:solidFill>
                <a:latin typeface="Arial"/>
                <a:cs typeface="Arial"/>
              </a:rPr>
              <a:t>Mandatory Spending includes:</a:t>
            </a:r>
          </a:p>
          <a:p>
            <a:pPr marL="962660">
              <a:lnSpc>
                <a:spcPct val="100000"/>
              </a:lnSpc>
              <a:spcBef>
                <a:spcPts val="95"/>
              </a:spcBef>
            </a:pPr>
            <a:r>
              <a:rPr lang="en-US" b="1" dirty="0">
                <a:latin typeface="Arial"/>
                <a:cs typeface="Arial"/>
              </a:rPr>
              <a:t>Social Security</a:t>
            </a:r>
          </a:p>
          <a:p>
            <a:pPr marL="962660">
              <a:lnSpc>
                <a:spcPct val="100000"/>
              </a:lnSpc>
              <a:spcBef>
                <a:spcPts val="95"/>
              </a:spcBef>
            </a:pPr>
            <a:r>
              <a:rPr lang="en-US" b="1" dirty="0">
                <a:latin typeface="Arial"/>
                <a:cs typeface="Arial"/>
              </a:rPr>
              <a:t>Medic Care</a:t>
            </a:r>
          </a:p>
          <a:p>
            <a:pPr marL="962660">
              <a:lnSpc>
                <a:spcPct val="100000"/>
              </a:lnSpc>
              <a:spcBef>
                <a:spcPts val="95"/>
              </a:spcBef>
            </a:pPr>
            <a:r>
              <a:rPr lang="en-US" b="1" dirty="0">
                <a:latin typeface="Arial"/>
                <a:cs typeface="Arial"/>
              </a:rPr>
              <a:t>Medic Aid</a:t>
            </a:r>
          </a:p>
        </p:txBody>
      </p:sp>
      <p:pic>
        <p:nvPicPr>
          <p:cNvPr id="6" name="Picture 5">
            <a:extLst>
              <a:ext uri="{FF2B5EF4-FFF2-40B4-BE49-F238E27FC236}">
                <a16:creationId xmlns:a16="http://schemas.microsoft.com/office/drawing/2014/main" id="{439444CB-749B-4667-A03E-D5D0407AE489}"/>
              </a:ext>
            </a:extLst>
          </p:cNvPr>
          <p:cNvPicPr>
            <a:picLocks noChangeAspect="1"/>
          </p:cNvPicPr>
          <p:nvPr/>
        </p:nvPicPr>
        <p:blipFill>
          <a:blip r:embed="rId2"/>
          <a:stretch>
            <a:fillRect/>
          </a:stretch>
        </p:blipFill>
        <p:spPr>
          <a:xfrm>
            <a:off x="2438400" y="472286"/>
            <a:ext cx="6561204" cy="4642639"/>
          </a:xfrm>
          <a:prstGeom prst="rect">
            <a:avLst/>
          </a:prstGeom>
        </p:spPr>
      </p:pic>
    </p:spTree>
    <p:extLst>
      <p:ext uri="{BB962C8B-B14F-4D97-AF65-F5344CB8AC3E}">
        <p14:creationId xmlns:p14="http://schemas.microsoft.com/office/powerpoint/2010/main" val="348581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9DDE0"/>
          </a:solidFill>
        </p:spPr>
        <p:txBody>
          <a:bodyPr wrap="square" lIns="0" tIns="0" rIns="0" bIns="0" rtlCol="0"/>
          <a:lstStyle/>
          <a:p>
            <a:endParaRPr dirty="0"/>
          </a:p>
        </p:txBody>
      </p:sp>
      <p:sp>
        <p:nvSpPr>
          <p:cNvPr id="3" name="object 3"/>
          <p:cNvSpPr txBox="1">
            <a:spLocks noGrp="1"/>
          </p:cNvSpPr>
          <p:nvPr>
            <p:ph type="title"/>
          </p:nvPr>
        </p:nvSpPr>
        <p:spPr>
          <a:xfrm>
            <a:off x="-457200" y="-66160"/>
            <a:ext cx="9067800" cy="443711"/>
          </a:xfrm>
          <a:prstGeom prst="rect">
            <a:avLst/>
          </a:prstGeom>
        </p:spPr>
        <p:txBody>
          <a:bodyPr vert="horz" wrap="square" lIns="0" tIns="12700" rIns="0" bIns="0" rtlCol="0">
            <a:spAutoFit/>
          </a:bodyPr>
          <a:lstStyle/>
          <a:p>
            <a:pPr marL="12700" algn="ctr">
              <a:lnSpc>
                <a:spcPct val="100000"/>
              </a:lnSpc>
              <a:spcBef>
                <a:spcPts val="100"/>
              </a:spcBef>
            </a:pPr>
            <a:r>
              <a:rPr lang="en-US" sz="2800" spc="-5" dirty="0">
                <a:latin typeface="Arial"/>
                <a:cs typeface="Arial"/>
              </a:rPr>
              <a:t>Types of Spending: Where the Money Goes</a:t>
            </a:r>
            <a:endParaRPr sz="2800" dirty="0">
              <a:latin typeface="Arial"/>
              <a:cs typeface="Arial"/>
            </a:endParaRPr>
          </a:p>
        </p:txBody>
      </p:sp>
      <p:sp>
        <p:nvSpPr>
          <p:cNvPr id="5" name="TextBox 4">
            <a:extLst>
              <a:ext uri="{FF2B5EF4-FFF2-40B4-BE49-F238E27FC236}">
                <a16:creationId xmlns:a16="http://schemas.microsoft.com/office/drawing/2014/main" id="{E1016843-AF69-40C0-9B71-832A0A71D43F}"/>
              </a:ext>
            </a:extLst>
          </p:cNvPr>
          <p:cNvSpPr txBox="1"/>
          <p:nvPr/>
        </p:nvSpPr>
        <p:spPr>
          <a:xfrm>
            <a:off x="-838200" y="472286"/>
            <a:ext cx="3276600" cy="1502976"/>
          </a:xfrm>
          <a:prstGeom prst="rect">
            <a:avLst/>
          </a:prstGeom>
          <a:noFill/>
        </p:spPr>
        <p:txBody>
          <a:bodyPr wrap="square" rtlCol="0">
            <a:spAutoFit/>
          </a:bodyPr>
          <a:lstStyle/>
          <a:p>
            <a:pPr marL="962660">
              <a:lnSpc>
                <a:spcPct val="100000"/>
              </a:lnSpc>
              <a:spcBef>
                <a:spcPts val="95"/>
              </a:spcBef>
            </a:pPr>
            <a:r>
              <a:rPr lang="en-US" b="1" dirty="0">
                <a:solidFill>
                  <a:srgbClr val="FF0000"/>
                </a:solidFill>
                <a:latin typeface="Arial"/>
                <a:cs typeface="Arial"/>
              </a:rPr>
              <a:t>Discretionary Spending includes:</a:t>
            </a:r>
          </a:p>
          <a:p>
            <a:pPr marL="962660">
              <a:lnSpc>
                <a:spcPct val="100000"/>
              </a:lnSpc>
              <a:spcBef>
                <a:spcPts val="95"/>
              </a:spcBef>
            </a:pPr>
            <a:r>
              <a:rPr lang="en-US" b="1" dirty="0">
                <a:latin typeface="Arial"/>
                <a:cs typeface="Arial"/>
              </a:rPr>
              <a:t>Defense 50% of budget</a:t>
            </a:r>
          </a:p>
          <a:p>
            <a:pPr marL="962660">
              <a:lnSpc>
                <a:spcPct val="100000"/>
              </a:lnSpc>
              <a:spcBef>
                <a:spcPts val="95"/>
              </a:spcBef>
            </a:pPr>
            <a:endParaRPr lang="en-US" b="1" dirty="0">
              <a:latin typeface="Arial"/>
              <a:cs typeface="Arial"/>
            </a:endParaRPr>
          </a:p>
        </p:txBody>
      </p:sp>
      <p:pic>
        <p:nvPicPr>
          <p:cNvPr id="4" name="Picture 3">
            <a:extLst>
              <a:ext uri="{FF2B5EF4-FFF2-40B4-BE49-F238E27FC236}">
                <a16:creationId xmlns:a16="http://schemas.microsoft.com/office/drawing/2014/main" id="{F5D07259-B3B7-49F1-AC7A-2E3D6AF76CC2}"/>
              </a:ext>
            </a:extLst>
          </p:cNvPr>
          <p:cNvPicPr>
            <a:picLocks noChangeAspect="1"/>
          </p:cNvPicPr>
          <p:nvPr/>
        </p:nvPicPr>
        <p:blipFill>
          <a:blip r:embed="rId2"/>
          <a:stretch>
            <a:fillRect/>
          </a:stretch>
        </p:blipFill>
        <p:spPr>
          <a:xfrm>
            <a:off x="2557049" y="384695"/>
            <a:ext cx="6468301" cy="4751661"/>
          </a:xfrm>
          <a:prstGeom prst="rect">
            <a:avLst/>
          </a:prstGeom>
        </p:spPr>
      </p:pic>
    </p:spTree>
    <p:extLst>
      <p:ext uri="{BB962C8B-B14F-4D97-AF65-F5344CB8AC3E}">
        <p14:creationId xmlns:p14="http://schemas.microsoft.com/office/powerpoint/2010/main" val="2907687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9DDE0"/>
          </a:solidFill>
        </p:spPr>
        <p:txBody>
          <a:bodyPr wrap="square" lIns="0" tIns="0" rIns="0" bIns="0" rtlCol="0"/>
          <a:lstStyle/>
          <a:p>
            <a:endParaRPr dirty="0"/>
          </a:p>
        </p:txBody>
      </p:sp>
      <p:sp>
        <p:nvSpPr>
          <p:cNvPr id="3" name="object 3"/>
          <p:cNvSpPr txBox="1">
            <a:spLocks noGrp="1"/>
          </p:cNvSpPr>
          <p:nvPr>
            <p:ph type="title"/>
          </p:nvPr>
        </p:nvSpPr>
        <p:spPr>
          <a:xfrm>
            <a:off x="152400" y="0"/>
            <a:ext cx="9220200" cy="320601"/>
          </a:xfrm>
          <a:prstGeom prst="rect">
            <a:avLst/>
          </a:prstGeom>
        </p:spPr>
        <p:txBody>
          <a:bodyPr vert="horz" wrap="square" lIns="0" tIns="12700" rIns="0" bIns="0" rtlCol="0">
            <a:spAutoFit/>
          </a:bodyPr>
          <a:lstStyle/>
          <a:p>
            <a:pPr marL="12700" algn="ctr">
              <a:lnSpc>
                <a:spcPct val="100000"/>
              </a:lnSpc>
              <a:spcBef>
                <a:spcPts val="100"/>
              </a:spcBef>
            </a:pPr>
            <a:r>
              <a:rPr lang="en-US" sz="2000" spc="-5" dirty="0">
                <a:latin typeface="Arial"/>
                <a:cs typeface="Arial"/>
              </a:rPr>
              <a:t>US Defense Spending Compared to Other Countries</a:t>
            </a:r>
            <a:endParaRPr sz="2000" dirty="0">
              <a:latin typeface="Arial"/>
              <a:cs typeface="Arial"/>
            </a:endParaRPr>
          </a:p>
        </p:txBody>
      </p:sp>
      <p:pic>
        <p:nvPicPr>
          <p:cNvPr id="6" name="Picture 5">
            <a:extLst>
              <a:ext uri="{FF2B5EF4-FFF2-40B4-BE49-F238E27FC236}">
                <a16:creationId xmlns:a16="http://schemas.microsoft.com/office/drawing/2014/main" id="{40E092C2-9F63-41E6-9713-CC10C0CFFE4D}"/>
              </a:ext>
            </a:extLst>
          </p:cNvPr>
          <p:cNvPicPr>
            <a:picLocks noChangeAspect="1"/>
          </p:cNvPicPr>
          <p:nvPr/>
        </p:nvPicPr>
        <p:blipFill>
          <a:blip r:embed="rId2"/>
          <a:stretch>
            <a:fillRect/>
          </a:stretch>
        </p:blipFill>
        <p:spPr>
          <a:xfrm>
            <a:off x="1676400" y="320601"/>
            <a:ext cx="6476662" cy="4822899"/>
          </a:xfrm>
          <a:prstGeom prst="rect">
            <a:avLst/>
          </a:prstGeom>
        </p:spPr>
      </p:pic>
    </p:spTree>
    <p:extLst>
      <p:ext uri="{BB962C8B-B14F-4D97-AF65-F5344CB8AC3E}">
        <p14:creationId xmlns:p14="http://schemas.microsoft.com/office/powerpoint/2010/main" val="3914448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B9DDE0"/>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1752600" y="0"/>
            <a:ext cx="4142995" cy="443711"/>
          </a:xfrm>
          <a:prstGeom prst="rect">
            <a:avLst/>
          </a:prstGeom>
        </p:spPr>
        <p:txBody>
          <a:bodyPr vert="horz" wrap="square" lIns="0" tIns="12700" rIns="0" bIns="0" rtlCol="0">
            <a:spAutoFit/>
          </a:bodyPr>
          <a:lstStyle/>
          <a:p>
            <a:pPr marL="12700" algn="ctr">
              <a:lnSpc>
                <a:spcPct val="100000"/>
              </a:lnSpc>
              <a:spcBef>
                <a:spcPts val="100"/>
              </a:spcBef>
            </a:pPr>
            <a:r>
              <a:rPr lang="en-US" sz="2800" spc="-5" dirty="0">
                <a:latin typeface="Arial"/>
                <a:cs typeface="Arial"/>
              </a:rPr>
              <a:t>Types of Spending</a:t>
            </a:r>
            <a:endParaRPr sz="2800" dirty="0">
              <a:latin typeface="Arial"/>
              <a:cs typeface="Arial"/>
            </a:endParaRPr>
          </a:p>
        </p:txBody>
      </p:sp>
      <p:pic>
        <p:nvPicPr>
          <p:cNvPr id="4" name="Picture 3">
            <a:extLst>
              <a:ext uri="{FF2B5EF4-FFF2-40B4-BE49-F238E27FC236}">
                <a16:creationId xmlns:a16="http://schemas.microsoft.com/office/drawing/2014/main" id="{E3991C53-A119-4ADB-823C-CA4DFD9632A9}"/>
              </a:ext>
            </a:extLst>
          </p:cNvPr>
          <p:cNvPicPr>
            <a:picLocks noChangeAspect="1"/>
          </p:cNvPicPr>
          <p:nvPr/>
        </p:nvPicPr>
        <p:blipFill>
          <a:blip r:embed="rId2"/>
          <a:stretch>
            <a:fillRect/>
          </a:stretch>
        </p:blipFill>
        <p:spPr>
          <a:xfrm>
            <a:off x="4114800" y="1809750"/>
            <a:ext cx="5034256" cy="3124200"/>
          </a:xfrm>
          <a:prstGeom prst="rect">
            <a:avLst/>
          </a:prstGeom>
        </p:spPr>
      </p:pic>
      <p:sp>
        <p:nvSpPr>
          <p:cNvPr id="9" name="TextBox 8">
            <a:extLst>
              <a:ext uri="{FF2B5EF4-FFF2-40B4-BE49-F238E27FC236}">
                <a16:creationId xmlns:a16="http://schemas.microsoft.com/office/drawing/2014/main" id="{8DBC8909-767D-4E7E-9283-4DCF9642CF81}"/>
              </a:ext>
            </a:extLst>
          </p:cNvPr>
          <p:cNvSpPr txBox="1"/>
          <p:nvPr/>
        </p:nvSpPr>
        <p:spPr>
          <a:xfrm>
            <a:off x="-914400" y="666750"/>
            <a:ext cx="10058400" cy="2069797"/>
          </a:xfrm>
          <a:prstGeom prst="rect">
            <a:avLst/>
          </a:prstGeom>
          <a:noFill/>
        </p:spPr>
        <p:txBody>
          <a:bodyPr wrap="square" rtlCol="0">
            <a:spAutoFit/>
          </a:bodyPr>
          <a:lstStyle/>
          <a:p>
            <a:pPr marL="962660">
              <a:lnSpc>
                <a:spcPct val="100000"/>
              </a:lnSpc>
              <a:spcBef>
                <a:spcPts val="95"/>
              </a:spcBef>
            </a:pPr>
            <a:r>
              <a:rPr lang="en-US" b="1" dirty="0"/>
              <a:t>Most mandatory spending consists of </a:t>
            </a:r>
            <a:r>
              <a:rPr lang="en-US" b="1" dirty="0">
                <a:solidFill>
                  <a:srgbClr val="FF0000"/>
                </a:solidFill>
              </a:rPr>
              <a:t>entitlement</a:t>
            </a:r>
            <a:r>
              <a:rPr lang="en-US" b="1" dirty="0"/>
              <a:t> </a:t>
            </a:r>
            <a:r>
              <a:rPr lang="en-US" b="1" dirty="0">
                <a:solidFill>
                  <a:srgbClr val="FF0000"/>
                </a:solidFill>
              </a:rPr>
              <a:t>programs</a:t>
            </a:r>
            <a:r>
              <a:rPr lang="en-US" b="1" dirty="0"/>
              <a:t> such as </a:t>
            </a:r>
            <a:r>
              <a:rPr lang="en-US" b="1" dirty="0">
                <a:solidFill>
                  <a:srgbClr val="FF0000"/>
                </a:solidFill>
              </a:rPr>
              <a:t>Social Security benefits, Medicare, and Medicaid</a:t>
            </a:r>
            <a:r>
              <a:rPr lang="en-US" b="1" dirty="0"/>
              <a:t>. These programs are called "entitlements" because individuals satisfying given </a:t>
            </a:r>
            <a:r>
              <a:rPr lang="en-US" b="1" dirty="0">
                <a:solidFill>
                  <a:srgbClr val="FF0000"/>
                </a:solidFill>
              </a:rPr>
              <a:t>eligibility requirements </a:t>
            </a:r>
            <a:r>
              <a:rPr lang="en-US" b="1" dirty="0"/>
              <a:t>set by past legislation are entitled to Federal government benefits or services.</a:t>
            </a:r>
          </a:p>
          <a:p>
            <a:pPr marL="962660">
              <a:lnSpc>
                <a:spcPct val="100000"/>
              </a:lnSpc>
              <a:spcBef>
                <a:spcPts val="95"/>
              </a:spcBef>
            </a:pPr>
            <a:endParaRPr lang="en-US" b="1" dirty="0">
              <a:latin typeface="Arial"/>
              <a:cs typeface="Arial"/>
            </a:endParaRPr>
          </a:p>
          <a:p>
            <a:pPr marL="962660">
              <a:lnSpc>
                <a:spcPct val="100000"/>
              </a:lnSpc>
              <a:spcBef>
                <a:spcPts val="95"/>
              </a:spcBef>
            </a:pPr>
            <a:r>
              <a:rPr lang="en-US" b="1" dirty="0">
                <a:latin typeface="Arial"/>
                <a:cs typeface="Arial"/>
              </a:rPr>
              <a:t>Social Security and Medicare/ Medicaid</a:t>
            </a:r>
          </a:p>
          <a:p>
            <a:pPr marL="962660">
              <a:lnSpc>
                <a:spcPct val="100000"/>
              </a:lnSpc>
              <a:spcBef>
                <a:spcPts val="95"/>
              </a:spcBef>
            </a:pPr>
            <a:r>
              <a:rPr lang="en-US" b="1" dirty="0">
                <a:latin typeface="Arial"/>
                <a:cs typeface="Arial"/>
              </a:rPr>
              <a:t>are 67% of the federal budget.</a:t>
            </a:r>
          </a:p>
        </p:txBody>
      </p:sp>
    </p:spTree>
    <p:extLst>
      <p:ext uri="{BB962C8B-B14F-4D97-AF65-F5344CB8AC3E}">
        <p14:creationId xmlns:p14="http://schemas.microsoft.com/office/powerpoint/2010/main" val="1255133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9DDE0"/>
          </a:solidFill>
        </p:spPr>
        <p:txBody>
          <a:bodyPr wrap="square" lIns="0" tIns="0" rIns="0" bIns="0" rtlCol="0"/>
          <a:lstStyle/>
          <a:p>
            <a:endParaRPr/>
          </a:p>
        </p:txBody>
      </p:sp>
      <p:sp>
        <p:nvSpPr>
          <p:cNvPr id="3" name="object 3"/>
          <p:cNvSpPr txBox="1">
            <a:spLocks noGrp="1"/>
          </p:cNvSpPr>
          <p:nvPr>
            <p:ph type="title"/>
          </p:nvPr>
        </p:nvSpPr>
        <p:spPr>
          <a:xfrm>
            <a:off x="3400805" y="0"/>
            <a:ext cx="2344420" cy="320601"/>
          </a:xfrm>
          <a:prstGeom prst="rect">
            <a:avLst/>
          </a:prstGeom>
        </p:spPr>
        <p:txBody>
          <a:bodyPr vert="horz" wrap="square" lIns="0" tIns="12700" rIns="0" bIns="0" rtlCol="0">
            <a:spAutoFit/>
          </a:bodyPr>
          <a:lstStyle/>
          <a:p>
            <a:pPr marL="12700" algn="ctr">
              <a:lnSpc>
                <a:spcPct val="100000"/>
              </a:lnSpc>
              <a:spcBef>
                <a:spcPts val="100"/>
              </a:spcBef>
            </a:pPr>
            <a:r>
              <a:rPr sz="2000" spc="-5" dirty="0">
                <a:solidFill>
                  <a:srgbClr val="FF0000"/>
                </a:solidFill>
                <a:latin typeface="Arial"/>
                <a:cs typeface="Arial"/>
              </a:rPr>
              <a:t>FISCAL</a:t>
            </a:r>
            <a:r>
              <a:rPr sz="2000" spc="-70" dirty="0">
                <a:solidFill>
                  <a:srgbClr val="FF0000"/>
                </a:solidFill>
                <a:latin typeface="Arial"/>
                <a:cs typeface="Arial"/>
              </a:rPr>
              <a:t> </a:t>
            </a:r>
            <a:r>
              <a:rPr sz="2000" dirty="0">
                <a:solidFill>
                  <a:srgbClr val="FF0000"/>
                </a:solidFill>
                <a:latin typeface="Arial"/>
                <a:cs typeface="Arial"/>
              </a:rPr>
              <a:t>POLICY</a:t>
            </a:r>
          </a:p>
        </p:txBody>
      </p:sp>
      <p:sp>
        <p:nvSpPr>
          <p:cNvPr id="4" name="object 4"/>
          <p:cNvSpPr txBox="1"/>
          <p:nvPr/>
        </p:nvSpPr>
        <p:spPr>
          <a:xfrm>
            <a:off x="152400" y="288104"/>
            <a:ext cx="8529320" cy="694421"/>
          </a:xfrm>
          <a:prstGeom prst="rect">
            <a:avLst/>
          </a:prstGeom>
        </p:spPr>
        <p:txBody>
          <a:bodyPr vert="horz" wrap="square" lIns="0" tIns="12065" rIns="0" bIns="0" rtlCol="0">
            <a:spAutoFit/>
          </a:bodyPr>
          <a:lstStyle/>
          <a:p>
            <a:pPr marL="962660">
              <a:lnSpc>
                <a:spcPct val="100000"/>
              </a:lnSpc>
              <a:spcBef>
                <a:spcPts val="95"/>
              </a:spcBef>
            </a:pPr>
            <a:r>
              <a:rPr sz="1600" b="1" spc="-5" dirty="0">
                <a:latin typeface="Arial"/>
                <a:cs typeface="Arial"/>
              </a:rPr>
              <a:t>WHERE THE MONEY COMES </a:t>
            </a:r>
            <a:r>
              <a:rPr sz="1600" b="1" spc="-10" dirty="0">
                <a:latin typeface="Arial"/>
                <a:cs typeface="Arial"/>
              </a:rPr>
              <a:t>FROM </a:t>
            </a:r>
            <a:r>
              <a:rPr sz="1600" b="1" spc="-5" dirty="0">
                <a:latin typeface="Arial"/>
                <a:cs typeface="Arial"/>
              </a:rPr>
              <a:t>(SOURCES </a:t>
            </a:r>
            <a:r>
              <a:rPr sz="1600" b="1" spc="-10" dirty="0">
                <a:latin typeface="Arial"/>
                <a:cs typeface="Arial"/>
              </a:rPr>
              <a:t>OF FEDERAL</a:t>
            </a:r>
            <a:r>
              <a:rPr sz="1600" b="1" spc="125" dirty="0">
                <a:latin typeface="Arial"/>
                <a:cs typeface="Arial"/>
              </a:rPr>
              <a:t> </a:t>
            </a:r>
            <a:r>
              <a:rPr sz="1600" b="1" spc="-5" dirty="0">
                <a:latin typeface="Arial"/>
                <a:cs typeface="Arial"/>
              </a:rPr>
              <a:t>REVENUE)</a:t>
            </a:r>
            <a:endParaRPr sz="1600" dirty="0">
              <a:latin typeface="Arial"/>
              <a:cs typeface="Arial"/>
            </a:endParaRPr>
          </a:p>
          <a:p>
            <a:pPr>
              <a:lnSpc>
                <a:spcPct val="100000"/>
              </a:lnSpc>
              <a:spcBef>
                <a:spcPts val="40"/>
              </a:spcBef>
            </a:pPr>
            <a:endParaRPr sz="1500" dirty="0">
              <a:latin typeface="Times New Roman"/>
              <a:cs typeface="Times New Roman"/>
            </a:endParaRPr>
          </a:p>
          <a:p>
            <a:pPr marR="5080" algn="r">
              <a:lnSpc>
                <a:spcPts val="1635"/>
              </a:lnSpc>
            </a:pPr>
            <a:r>
              <a:rPr sz="1400" spc="-5" dirty="0">
                <a:latin typeface="Arial"/>
                <a:cs typeface="Arial"/>
              </a:rPr>
              <a:t>21</a:t>
            </a:r>
            <a:endParaRPr sz="1400" dirty="0">
              <a:latin typeface="Arial"/>
              <a:cs typeface="Arial"/>
            </a:endParaRPr>
          </a:p>
        </p:txBody>
      </p:sp>
      <p:pic>
        <p:nvPicPr>
          <p:cNvPr id="6" name="Picture 5">
            <a:extLst>
              <a:ext uri="{FF2B5EF4-FFF2-40B4-BE49-F238E27FC236}">
                <a16:creationId xmlns:a16="http://schemas.microsoft.com/office/drawing/2014/main" id="{8D144601-AE41-4BDE-BD61-6BFA97DEE723}"/>
              </a:ext>
            </a:extLst>
          </p:cNvPr>
          <p:cNvPicPr>
            <a:picLocks noChangeAspect="1"/>
          </p:cNvPicPr>
          <p:nvPr/>
        </p:nvPicPr>
        <p:blipFill>
          <a:blip r:embed="rId2"/>
          <a:stretch>
            <a:fillRect/>
          </a:stretch>
        </p:blipFill>
        <p:spPr>
          <a:xfrm>
            <a:off x="1752600" y="541307"/>
            <a:ext cx="6033690" cy="4602193"/>
          </a:xfrm>
          <a:prstGeom prst="rect">
            <a:avLst/>
          </a:prstGeom>
        </p:spPr>
      </p:pic>
    </p:spTree>
    <p:extLst>
      <p:ext uri="{BB962C8B-B14F-4D97-AF65-F5344CB8AC3E}">
        <p14:creationId xmlns:p14="http://schemas.microsoft.com/office/powerpoint/2010/main" val="221193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65" y="0"/>
            <a:ext cx="6152515" cy="289182"/>
          </a:xfrm>
          <a:prstGeom prst="rect">
            <a:avLst/>
          </a:prstGeom>
        </p:spPr>
        <p:txBody>
          <a:bodyPr vert="horz" wrap="square" lIns="0" tIns="12065" rIns="0" bIns="0" rtlCol="0">
            <a:spAutoFit/>
          </a:bodyPr>
          <a:lstStyle/>
          <a:p>
            <a:pPr marL="12700" algn="ctr">
              <a:lnSpc>
                <a:spcPct val="100000"/>
              </a:lnSpc>
              <a:spcBef>
                <a:spcPts val="95"/>
              </a:spcBef>
            </a:pPr>
            <a:r>
              <a:rPr sz="1800" spc="-5" dirty="0">
                <a:solidFill>
                  <a:srgbClr val="FF0000"/>
                </a:solidFill>
                <a:latin typeface="Arial"/>
                <a:cs typeface="Arial"/>
              </a:rPr>
              <a:t>LIBERAL IDEOLOGY - GENERALLY</a:t>
            </a:r>
            <a:r>
              <a:rPr sz="1800" spc="35" dirty="0">
                <a:solidFill>
                  <a:srgbClr val="FF0000"/>
                </a:solidFill>
                <a:latin typeface="Arial"/>
                <a:cs typeface="Arial"/>
              </a:rPr>
              <a:t> </a:t>
            </a:r>
            <a:r>
              <a:rPr sz="1800" spc="-5" dirty="0">
                <a:solidFill>
                  <a:srgbClr val="FF0000"/>
                </a:solidFill>
                <a:latin typeface="Arial"/>
                <a:cs typeface="Arial"/>
              </a:rPr>
              <a:t>DEMOCRATS</a:t>
            </a:r>
            <a:endParaRPr sz="1800" dirty="0">
              <a:solidFill>
                <a:srgbClr val="FF0000"/>
              </a:solidFill>
              <a:latin typeface="Arial"/>
              <a:cs typeface="Arial"/>
            </a:endParaRPr>
          </a:p>
        </p:txBody>
      </p:sp>
      <p:sp>
        <p:nvSpPr>
          <p:cNvPr id="3" name="object 3"/>
          <p:cNvSpPr txBox="1"/>
          <p:nvPr/>
        </p:nvSpPr>
        <p:spPr>
          <a:xfrm>
            <a:off x="23713" y="289182"/>
            <a:ext cx="8358287" cy="4789003"/>
          </a:xfrm>
          <a:prstGeom prst="rect">
            <a:avLst/>
          </a:prstGeom>
        </p:spPr>
        <p:txBody>
          <a:bodyPr vert="horz" wrap="square" lIns="0" tIns="62230" rIns="0" bIns="0" rtlCol="0">
            <a:spAutoFit/>
          </a:bodyPr>
          <a:lstStyle/>
          <a:p>
            <a:pPr marL="12700">
              <a:lnSpc>
                <a:spcPct val="100000"/>
              </a:lnSpc>
              <a:spcBef>
                <a:spcPts val="490"/>
              </a:spcBef>
            </a:pPr>
            <a:r>
              <a:rPr sz="1550" b="1" spc="-15" dirty="0">
                <a:latin typeface="Arial"/>
                <a:cs typeface="Arial"/>
              </a:rPr>
              <a:t>CARDINAL </a:t>
            </a:r>
            <a:r>
              <a:rPr sz="1550" b="1" spc="-10" dirty="0">
                <a:latin typeface="Arial"/>
                <a:cs typeface="Arial"/>
              </a:rPr>
              <a:t>ATTRIBUTES OF LIBERAL</a:t>
            </a:r>
            <a:r>
              <a:rPr sz="1550" b="1" spc="185" dirty="0">
                <a:latin typeface="Arial"/>
                <a:cs typeface="Arial"/>
              </a:rPr>
              <a:t> </a:t>
            </a:r>
            <a:r>
              <a:rPr sz="1550" b="1" spc="-10" dirty="0">
                <a:latin typeface="Arial"/>
                <a:cs typeface="Arial"/>
              </a:rPr>
              <a:t>IDEOLOGY</a:t>
            </a:r>
            <a:endParaRPr sz="1550" dirty="0">
              <a:latin typeface="Arial"/>
              <a:cs typeface="Arial"/>
            </a:endParaRPr>
          </a:p>
          <a:p>
            <a:pPr marL="355600" marR="202565" indent="-342900">
              <a:lnSpc>
                <a:spcPct val="100000"/>
              </a:lnSpc>
              <a:spcBef>
                <a:spcPts val="315"/>
              </a:spcBef>
              <a:buAutoNum type="arabicPeriod"/>
              <a:tabLst>
                <a:tab pos="354965" algn="l"/>
                <a:tab pos="355600" algn="l"/>
              </a:tabLst>
            </a:pPr>
            <a:r>
              <a:rPr sz="1550" b="1" spc="-10" dirty="0">
                <a:latin typeface="Arial"/>
                <a:cs typeface="Arial"/>
              </a:rPr>
              <a:t>Positive </a:t>
            </a:r>
            <a:r>
              <a:rPr sz="1550" b="1" spc="-5" dirty="0">
                <a:latin typeface="Arial"/>
                <a:cs typeface="Arial"/>
              </a:rPr>
              <a:t>uses of government to bring about justice and equality of opportunity (larger government) such as social programs in the</a:t>
            </a:r>
            <a:r>
              <a:rPr sz="1550" b="1" spc="340" dirty="0">
                <a:latin typeface="Arial"/>
                <a:cs typeface="Arial"/>
              </a:rPr>
              <a:t> </a:t>
            </a:r>
            <a:r>
              <a:rPr sz="1550" b="1" spc="-5" dirty="0">
                <a:latin typeface="Arial"/>
                <a:cs typeface="Arial"/>
              </a:rPr>
              <a:t>past</a:t>
            </a:r>
            <a:r>
              <a:rPr lang="en-US" sz="1550" b="1" spc="-5" dirty="0">
                <a:latin typeface="Arial"/>
                <a:cs typeface="Arial"/>
              </a:rPr>
              <a:t> the </a:t>
            </a:r>
            <a:r>
              <a:rPr lang="en-US" sz="1550" b="1" spc="-5" dirty="0">
                <a:solidFill>
                  <a:srgbClr val="FF0000"/>
                </a:solidFill>
                <a:latin typeface="Arial"/>
                <a:cs typeface="Arial"/>
              </a:rPr>
              <a:t>New Deal</a:t>
            </a:r>
            <a:r>
              <a:rPr lang="en-US" sz="1550" b="1" spc="-5" dirty="0">
                <a:latin typeface="Arial"/>
                <a:cs typeface="Arial"/>
              </a:rPr>
              <a:t>, </a:t>
            </a:r>
            <a:r>
              <a:rPr lang="en-US" sz="1550" b="1" dirty="0">
                <a:solidFill>
                  <a:srgbClr val="FF0000"/>
                </a:solidFill>
              </a:rPr>
              <a:t>LBJs Great Society -war on poverty</a:t>
            </a:r>
            <a:endParaRPr sz="1550" b="1" dirty="0">
              <a:solidFill>
                <a:srgbClr val="FF0000"/>
              </a:solidFill>
              <a:latin typeface="Arial"/>
              <a:cs typeface="Arial"/>
            </a:endParaRPr>
          </a:p>
          <a:p>
            <a:pPr marL="355600" indent="-342900">
              <a:lnSpc>
                <a:spcPct val="100000"/>
              </a:lnSpc>
              <a:spcBef>
                <a:spcPts val="315"/>
              </a:spcBef>
              <a:buAutoNum type="arabicPeriod"/>
              <a:tabLst>
                <a:tab pos="354965" algn="l"/>
                <a:tab pos="355600" algn="l"/>
              </a:tabLst>
            </a:pPr>
            <a:r>
              <a:rPr sz="1550" b="1" spc="-10" dirty="0">
                <a:latin typeface="Arial"/>
                <a:cs typeface="Arial"/>
              </a:rPr>
              <a:t>Emphasis </a:t>
            </a:r>
            <a:r>
              <a:rPr sz="1550" b="1" spc="-5" dirty="0">
                <a:latin typeface="Arial"/>
                <a:cs typeface="Arial"/>
              </a:rPr>
              <a:t>on protection of individual rights and</a:t>
            </a:r>
            <a:r>
              <a:rPr sz="1550" b="1" spc="260" dirty="0">
                <a:latin typeface="Arial"/>
                <a:cs typeface="Arial"/>
              </a:rPr>
              <a:t> </a:t>
            </a:r>
            <a:r>
              <a:rPr sz="1550" b="1" spc="-10" dirty="0">
                <a:latin typeface="Arial"/>
                <a:cs typeface="Arial"/>
              </a:rPr>
              <a:t>liberties</a:t>
            </a:r>
            <a:endParaRPr sz="1550" dirty="0">
              <a:latin typeface="Arial"/>
              <a:cs typeface="Arial"/>
            </a:endParaRPr>
          </a:p>
          <a:p>
            <a:pPr marL="355600" indent="-342900">
              <a:lnSpc>
                <a:spcPct val="100000"/>
              </a:lnSpc>
              <a:spcBef>
                <a:spcPts val="310"/>
              </a:spcBef>
              <a:buAutoNum type="arabicPeriod"/>
              <a:tabLst>
                <a:tab pos="354965" algn="l"/>
                <a:tab pos="355600" algn="l"/>
              </a:tabLst>
            </a:pPr>
            <a:r>
              <a:rPr sz="1550" b="1" spc="-10" dirty="0">
                <a:latin typeface="Arial"/>
                <a:cs typeface="Arial"/>
              </a:rPr>
              <a:t>Emphasis </a:t>
            </a:r>
            <a:r>
              <a:rPr sz="1550" b="1" spc="-5" dirty="0">
                <a:latin typeface="Arial"/>
                <a:cs typeface="Arial"/>
              </a:rPr>
              <a:t>on human rights in issues regarding foreign</a:t>
            </a:r>
            <a:r>
              <a:rPr sz="1550" b="1" spc="250" dirty="0">
                <a:latin typeface="Arial"/>
                <a:cs typeface="Arial"/>
              </a:rPr>
              <a:t> </a:t>
            </a:r>
            <a:r>
              <a:rPr sz="1550" b="1" spc="-10" dirty="0">
                <a:latin typeface="Arial"/>
                <a:cs typeface="Arial"/>
              </a:rPr>
              <a:t>aid</a:t>
            </a:r>
            <a:endParaRPr sz="1550" dirty="0">
              <a:latin typeface="Arial"/>
              <a:cs typeface="Arial"/>
            </a:endParaRPr>
          </a:p>
          <a:p>
            <a:pPr marL="355600" indent="-342900">
              <a:lnSpc>
                <a:spcPct val="100000"/>
              </a:lnSpc>
              <a:spcBef>
                <a:spcPts val="315"/>
              </a:spcBef>
              <a:buAutoNum type="arabicPeriod"/>
              <a:tabLst>
                <a:tab pos="354965" algn="l"/>
                <a:tab pos="355600" algn="l"/>
              </a:tabLst>
            </a:pPr>
            <a:r>
              <a:rPr sz="1550" b="1" spc="-5" dirty="0">
                <a:latin typeface="Arial"/>
                <a:cs typeface="Arial"/>
              </a:rPr>
              <a:t>Less </a:t>
            </a:r>
            <a:r>
              <a:rPr sz="1550" b="1" spc="-10" dirty="0">
                <a:latin typeface="Arial"/>
                <a:cs typeface="Arial"/>
              </a:rPr>
              <a:t>emphasis </a:t>
            </a:r>
            <a:r>
              <a:rPr sz="1550" b="1" spc="-5" dirty="0">
                <a:latin typeface="Arial"/>
                <a:cs typeface="Arial"/>
              </a:rPr>
              <a:t>on </a:t>
            </a:r>
            <a:r>
              <a:rPr sz="1550" b="1" spc="-10" dirty="0">
                <a:solidFill>
                  <a:srgbClr val="FF0000"/>
                </a:solidFill>
                <a:latin typeface="Arial"/>
                <a:cs typeface="Arial"/>
              </a:rPr>
              <a:t>military</a:t>
            </a:r>
            <a:r>
              <a:rPr sz="1550" b="1" spc="120" dirty="0">
                <a:latin typeface="Arial"/>
                <a:cs typeface="Arial"/>
              </a:rPr>
              <a:t> </a:t>
            </a:r>
            <a:r>
              <a:rPr sz="1550" b="1" spc="-10" dirty="0">
                <a:latin typeface="Arial"/>
                <a:cs typeface="Arial"/>
              </a:rPr>
              <a:t>spending</a:t>
            </a:r>
            <a:endParaRPr sz="1550" dirty="0">
              <a:latin typeface="Arial"/>
              <a:cs typeface="Arial"/>
            </a:endParaRPr>
          </a:p>
          <a:p>
            <a:pPr marL="355600" indent="-342900">
              <a:lnSpc>
                <a:spcPct val="100000"/>
              </a:lnSpc>
              <a:spcBef>
                <a:spcPts val="310"/>
              </a:spcBef>
              <a:buAutoNum type="arabicPeriod"/>
              <a:tabLst>
                <a:tab pos="354965" algn="l"/>
                <a:tab pos="355600" algn="l"/>
              </a:tabLst>
            </a:pPr>
            <a:r>
              <a:rPr sz="1550" b="1" spc="-5" dirty="0">
                <a:latin typeface="Arial"/>
                <a:cs typeface="Arial"/>
              </a:rPr>
              <a:t>Higher taxes for the rich than for the</a:t>
            </a:r>
            <a:r>
              <a:rPr sz="1550" b="1" spc="155" dirty="0">
                <a:latin typeface="Arial"/>
                <a:cs typeface="Arial"/>
              </a:rPr>
              <a:t> </a:t>
            </a:r>
            <a:r>
              <a:rPr sz="1550" b="1" spc="-5" dirty="0">
                <a:latin typeface="Arial"/>
                <a:cs typeface="Arial"/>
              </a:rPr>
              <a:t>poor</a:t>
            </a:r>
            <a:endParaRPr sz="1550" dirty="0">
              <a:latin typeface="Arial"/>
              <a:cs typeface="Arial"/>
            </a:endParaRPr>
          </a:p>
          <a:p>
            <a:pPr marL="355600" indent="-342900">
              <a:lnSpc>
                <a:spcPct val="100000"/>
              </a:lnSpc>
              <a:spcBef>
                <a:spcPts val="315"/>
              </a:spcBef>
              <a:buAutoNum type="arabicPeriod"/>
              <a:tabLst>
                <a:tab pos="354965" algn="l"/>
                <a:tab pos="355600" algn="l"/>
              </a:tabLst>
            </a:pPr>
            <a:r>
              <a:rPr sz="1550" b="1" spc="-5" dirty="0">
                <a:latin typeface="Arial"/>
                <a:cs typeface="Arial"/>
              </a:rPr>
              <a:t>Larger</a:t>
            </a:r>
            <a:r>
              <a:rPr sz="1550" b="1" spc="15" dirty="0">
                <a:latin typeface="Arial"/>
                <a:cs typeface="Arial"/>
              </a:rPr>
              <a:t> </a:t>
            </a:r>
            <a:r>
              <a:rPr sz="1550" b="1" spc="-5" dirty="0">
                <a:latin typeface="Arial"/>
                <a:cs typeface="Arial"/>
              </a:rPr>
              <a:t>government</a:t>
            </a:r>
            <a:endParaRPr sz="1550" dirty="0">
              <a:latin typeface="Arial"/>
              <a:cs typeface="Arial"/>
            </a:endParaRPr>
          </a:p>
          <a:p>
            <a:pPr marL="355600" marR="5080" indent="-342900">
              <a:lnSpc>
                <a:spcPct val="100000"/>
              </a:lnSpc>
              <a:spcBef>
                <a:spcPts val="310"/>
              </a:spcBef>
              <a:buAutoNum type="arabicPeriod"/>
              <a:tabLst>
                <a:tab pos="354965" algn="l"/>
                <a:tab pos="355600" algn="l"/>
              </a:tabLst>
            </a:pPr>
            <a:r>
              <a:rPr sz="1550" b="1" spc="-10" dirty="0">
                <a:latin typeface="Arial"/>
                <a:cs typeface="Arial"/>
              </a:rPr>
              <a:t>Believe </a:t>
            </a:r>
            <a:r>
              <a:rPr sz="1550" b="1" spc="-5" dirty="0">
                <a:latin typeface="Arial"/>
                <a:cs typeface="Arial"/>
              </a:rPr>
              <a:t>in possibility of progress, better future, equality of opportunity,  </a:t>
            </a:r>
            <a:r>
              <a:rPr sz="1550" b="1" spc="-10" dirty="0">
                <a:latin typeface="Arial"/>
                <a:cs typeface="Arial"/>
              </a:rPr>
              <a:t>minimum </a:t>
            </a:r>
            <a:r>
              <a:rPr sz="1550" b="1" spc="-5" dirty="0">
                <a:latin typeface="Arial"/>
                <a:cs typeface="Arial"/>
              </a:rPr>
              <a:t>income</a:t>
            </a:r>
            <a:r>
              <a:rPr sz="1550" b="1" spc="40" dirty="0">
                <a:latin typeface="Arial"/>
                <a:cs typeface="Arial"/>
              </a:rPr>
              <a:t> </a:t>
            </a:r>
            <a:r>
              <a:rPr sz="1550" b="1" spc="-10" dirty="0">
                <a:latin typeface="Arial"/>
                <a:cs typeface="Arial"/>
              </a:rPr>
              <a:t>level</a:t>
            </a:r>
            <a:endParaRPr sz="1550" dirty="0">
              <a:latin typeface="Arial"/>
              <a:cs typeface="Arial"/>
            </a:endParaRPr>
          </a:p>
          <a:p>
            <a:pPr marL="355600" marR="97155" indent="-342900">
              <a:lnSpc>
                <a:spcPct val="100000"/>
              </a:lnSpc>
              <a:spcBef>
                <a:spcPts val="315"/>
              </a:spcBef>
              <a:buAutoNum type="arabicPeriod"/>
              <a:tabLst>
                <a:tab pos="354965" algn="l"/>
                <a:tab pos="355600" algn="l"/>
              </a:tabLst>
            </a:pPr>
            <a:r>
              <a:rPr sz="1550" b="1" spc="-5" dirty="0">
                <a:latin typeface="Arial"/>
                <a:cs typeface="Arial"/>
              </a:rPr>
              <a:t>Liberals charge that conservatives act in self-interest, </a:t>
            </a:r>
            <a:r>
              <a:rPr sz="1550" b="1" spc="-10" dirty="0">
                <a:latin typeface="Arial"/>
                <a:cs typeface="Arial"/>
              </a:rPr>
              <a:t>concerned </a:t>
            </a:r>
            <a:r>
              <a:rPr sz="1550" b="1" spc="-5" dirty="0">
                <a:latin typeface="Arial"/>
                <a:cs typeface="Arial"/>
              </a:rPr>
              <a:t>with  rich; Liberals concerned government should take care of</a:t>
            </a:r>
            <a:r>
              <a:rPr sz="1550" b="1" spc="260" dirty="0">
                <a:latin typeface="Arial"/>
                <a:cs typeface="Arial"/>
              </a:rPr>
              <a:t> </a:t>
            </a:r>
            <a:r>
              <a:rPr sz="1550" b="1" dirty="0">
                <a:latin typeface="Arial"/>
                <a:cs typeface="Arial"/>
              </a:rPr>
              <a:t>weak</a:t>
            </a:r>
            <a:r>
              <a:rPr lang="en-US" sz="1550" b="1" dirty="0">
                <a:latin typeface="Arial"/>
                <a:cs typeface="Arial"/>
              </a:rPr>
              <a:t>- </a:t>
            </a:r>
            <a:r>
              <a:rPr lang="en-US" sz="1550" b="1" dirty="0">
                <a:solidFill>
                  <a:srgbClr val="FF0000"/>
                </a:solidFill>
                <a:latin typeface="Arial"/>
                <a:cs typeface="Arial"/>
              </a:rPr>
              <a:t>emphasis on social safety net.</a:t>
            </a:r>
            <a:endParaRPr sz="1550" dirty="0">
              <a:solidFill>
                <a:srgbClr val="FF0000"/>
              </a:solidFill>
              <a:latin typeface="Arial"/>
              <a:cs typeface="Arial"/>
            </a:endParaRPr>
          </a:p>
          <a:p>
            <a:pPr marL="355600" marR="402590" indent="-342900">
              <a:lnSpc>
                <a:spcPct val="100000"/>
              </a:lnSpc>
              <a:spcBef>
                <a:spcPts val="310"/>
              </a:spcBef>
              <a:buAutoNum type="arabicPeriod"/>
              <a:tabLst>
                <a:tab pos="354965" algn="l"/>
                <a:tab pos="355600" algn="l"/>
              </a:tabLst>
            </a:pPr>
            <a:r>
              <a:rPr sz="1550" b="1" spc="-5" dirty="0">
                <a:latin typeface="Arial"/>
                <a:cs typeface="Arial"/>
              </a:rPr>
              <a:t>Liberal </a:t>
            </a:r>
            <a:r>
              <a:rPr sz="1550" b="1" spc="-10" dirty="0">
                <a:latin typeface="Arial"/>
                <a:cs typeface="Arial"/>
              </a:rPr>
              <a:t>view </a:t>
            </a:r>
            <a:r>
              <a:rPr sz="1550" b="1" spc="-5" dirty="0">
                <a:latin typeface="Arial"/>
                <a:cs typeface="Arial"/>
              </a:rPr>
              <a:t>holds all people equal; </a:t>
            </a:r>
            <a:r>
              <a:rPr sz="1550" b="1" dirty="0">
                <a:latin typeface="Arial"/>
                <a:cs typeface="Arial"/>
              </a:rPr>
              <a:t>wish </a:t>
            </a:r>
            <a:r>
              <a:rPr sz="1550" b="1" spc="-5" dirty="0">
                <a:latin typeface="Arial"/>
                <a:cs typeface="Arial"/>
              </a:rPr>
              <a:t>to </a:t>
            </a:r>
            <a:r>
              <a:rPr sz="1550" b="1" i="1" spc="-5" dirty="0">
                <a:latin typeface="Arial"/>
                <a:cs typeface="Arial"/>
              </a:rPr>
              <a:t>lessen impact </a:t>
            </a:r>
            <a:r>
              <a:rPr sz="1550" b="1" spc="-5" dirty="0">
                <a:latin typeface="Arial"/>
                <a:cs typeface="Arial"/>
              </a:rPr>
              <a:t>of great  </a:t>
            </a:r>
            <a:r>
              <a:rPr sz="1550" b="1" spc="-10" dirty="0">
                <a:latin typeface="Arial"/>
                <a:cs typeface="Arial"/>
              </a:rPr>
              <a:t>inequalities </a:t>
            </a:r>
            <a:r>
              <a:rPr sz="1550" b="1" spc="-5" dirty="0">
                <a:latin typeface="Arial"/>
                <a:cs typeface="Arial"/>
              </a:rPr>
              <a:t>of</a:t>
            </a:r>
            <a:r>
              <a:rPr sz="1550" b="1" spc="70" dirty="0">
                <a:latin typeface="Arial"/>
                <a:cs typeface="Arial"/>
              </a:rPr>
              <a:t> </a:t>
            </a:r>
            <a:r>
              <a:rPr sz="1550" b="1" spc="-5" dirty="0">
                <a:latin typeface="Arial"/>
                <a:cs typeface="Arial"/>
              </a:rPr>
              <a:t>wealth</a:t>
            </a:r>
            <a:endParaRPr sz="1550" dirty="0">
              <a:latin typeface="Arial"/>
              <a:cs typeface="Arial"/>
            </a:endParaRPr>
          </a:p>
          <a:p>
            <a:pPr marL="355600" marR="159385" indent="-342900">
              <a:lnSpc>
                <a:spcPct val="101699"/>
              </a:lnSpc>
              <a:spcBef>
                <a:spcPts val="285"/>
              </a:spcBef>
              <a:buAutoNum type="arabicPeriod"/>
              <a:tabLst>
                <a:tab pos="355600" algn="l"/>
              </a:tabLst>
            </a:pPr>
            <a:r>
              <a:rPr sz="1550" b="1" spc="-5" dirty="0">
                <a:latin typeface="Arial"/>
                <a:cs typeface="Arial"/>
              </a:rPr>
              <a:t>Corporations seen as chief threat to </a:t>
            </a:r>
            <a:r>
              <a:rPr sz="1550" b="1" spc="-10" dirty="0">
                <a:latin typeface="Arial"/>
                <a:cs typeface="Arial"/>
              </a:rPr>
              <a:t>liberty; </a:t>
            </a:r>
            <a:r>
              <a:rPr sz="1550" b="1" spc="-5" dirty="0">
                <a:latin typeface="Arial"/>
                <a:cs typeface="Arial"/>
              </a:rPr>
              <a:t>Need for a strong central  </a:t>
            </a:r>
            <a:r>
              <a:rPr sz="1550" b="1" spc="-10" dirty="0">
                <a:latin typeface="Arial"/>
                <a:cs typeface="Arial"/>
              </a:rPr>
              <a:t>gov’t </a:t>
            </a:r>
            <a:r>
              <a:rPr sz="1550" b="1" spc="-5" dirty="0">
                <a:latin typeface="Arial"/>
                <a:cs typeface="Arial"/>
              </a:rPr>
              <a:t>to </a:t>
            </a:r>
            <a:r>
              <a:rPr sz="1550" b="1" spc="-5" dirty="0">
                <a:latin typeface="MS PGothic"/>
                <a:cs typeface="MS PGothic"/>
              </a:rPr>
              <a:t>“</a:t>
            </a:r>
            <a:r>
              <a:rPr sz="1550" b="1" spc="-5" dirty="0">
                <a:latin typeface="Arial"/>
                <a:cs typeface="Arial"/>
              </a:rPr>
              <a:t>smooth out the rough edges of</a:t>
            </a:r>
            <a:r>
              <a:rPr sz="1550" b="1" spc="240" dirty="0">
                <a:latin typeface="Arial"/>
                <a:cs typeface="Arial"/>
              </a:rPr>
              <a:t> </a:t>
            </a:r>
            <a:r>
              <a:rPr sz="1550" b="1" spc="-5" dirty="0">
                <a:latin typeface="Arial"/>
                <a:cs typeface="Arial"/>
              </a:rPr>
              <a:t>capitalism</a:t>
            </a:r>
            <a:r>
              <a:rPr sz="1550" b="1" spc="-5" dirty="0">
                <a:latin typeface="MS PGothic"/>
                <a:cs typeface="MS PGothic"/>
              </a:rPr>
              <a:t>”</a:t>
            </a:r>
            <a:endParaRPr sz="1550" dirty="0">
              <a:latin typeface="MS PGothic"/>
              <a:cs typeface="MS PGothic"/>
            </a:endParaRPr>
          </a:p>
          <a:p>
            <a:pPr marL="355600" indent="-342900">
              <a:lnSpc>
                <a:spcPct val="100000"/>
              </a:lnSpc>
              <a:spcBef>
                <a:spcPts val="290"/>
              </a:spcBef>
              <a:buAutoNum type="arabicPeriod"/>
              <a:tabLst>
                <a:tab pos="355600" algn="l"/>
              </a:tabLst>
            </a:pPr>
            <a:r>
              <a:rPr sz="1550" b="1" spc="-10" dirty="0">
                <a:latin typeface="Arial"/>
                <a:cs typeface="Arial"/>
              </a:rPr>
              <a:t>Set </a:t>
            </a:r>
            <a:r>
              <a:rPr sz="1550" b="1" spc="-5" dirty="0">
                <a:latin typeface="Arial"/>
                <a:cs typeface="Arial"/>
              </a:rPr>
              <a:t>up programs to help</a:t>
            </a:r>
            <a:r>
              <a:rPr sz="1550" b="1" spc="90" dirty="0">
                <a:latin typeface="Arial"/>
                <a:cs typeface="Arial"/>
              </a:rPr>
              <a:t> </a:t>
            </a:r>
            <a:r>
              <a:rPr sz="1550" b="1" spc="-5" dirty="0">
                <a:latin typeface="Arial"/>
                <a:cs typeface="Arial"/>
              </a:rPr>
              <a:t>criminals</a:t>
            </a:r>
            <a:endParaRPr sz="1550" dirty="0">
              <a:latin typeface="Arial"/>
              <a:cs typeface="Arial"/>
            </a:endParaRPr>
          </a:p>
        </p:txBody>
      </p:sp>
      <p:sp>
        <p:nvSpPr>
          <p:cNvPr id="4" name="object 4"/>
          <p:cNvSpPr/>
          <p:nvPr/>
        </p:nvSpPr>
        <p:spPr>
          <a:xfrm>
            <a:off x="7924800" y="1159802"/>
            <a:ext cx="1066800" cy="1447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1373" y="0"/>
            <a:ext cx="8599170" cy="721351"/>
          </a:xfrm>
          <a:prstGeom prst="rect">
            <a:avLst/>
          </a:prstGeom>
        </p:spPr>
        <p:txBody>
          <a:bodyPr vert="horz" wrap="square" lIns="0" tIns="13335" rIns="0" bIns="0" rtlCol="0">
            <a:spAutoFit/>
          </a:bodyPr>
          <a:lstStyle/>
          <a:p>
            <a:pPr marL="1905" algn="ctr">
              <a:lnSpc>
                <a:spcPct val="100000"/>
              </a:lnSpc>
              <a:spcBef>
                <a:spcPts val="105"/>
              </a:spcBef>
            </a:pPr>
            <a:r>
              <a:rPr sz="2800" dirty="0">
                <a:latin typeface="Arial"/>
                <a:cs typeface="Arial"/>
              </a:rPr>
              <a:t>FISCAL</a:t>
            </a:r>
            <a:r>
              <a:rPr sz="2800" spc="-35" dirty="0">
                <a:latin typeface="Arial"/>
                <a:cs typeface="Arial"/>
              </a:rPr>
              <a:t> </a:t>
            </a:r>
            <a:r>
              <a:rPr sz="2800" dirty="0">
                <a:latin typeface="Arial"/>
                <a:cs typeface="Arial"/>
              </a:rPr>
              <a:t>POLICY</a:t>
            </a:r>
          </a:p>
          <a:p>
            <a:pPr algn="ctr">
              <a:lnSpc>
                <a:spcPct val="100000"/>
              </a:lnSpc>
              <a:spcBef>
                <a:spcPts val="35"/>
              </a:spcBef>
            </a:pPr>
            <a:r>
              <a:rPr sz="1800" dirty="0">
                <a:latin typeface="Arial"/>
                <a:cs typeface="Arial"/>
              </a:rPr>
              <a:t>WHERE THE MONEY GOES (SOURCES OF </a:t>
            </a:r>
            <a:r>
              <a:rPr sz="1600" dirty="0">
                <a:latin typeface="Arial"/>
                <a:cs typeface="Arial"/>
              </a:rPr>
              <a:t>FEDERAL</a:t>
            </a:r>
            <a:r>
              <a:rPr sz="1800" spc="-75" dirty="0">
                <a:latin typeface="Arial"/>
                <a:cs typeface="Arial"/>
              </a:rPr>
              <a:t> </a:t>
            </a:r>
            <a:r>
              <a:rPr sz="1800" dirty="0">
                <a:latin typeface="Arial"/>
                <a:cs typeface="Arial"/>
              </a:rPr>
              <a:t>EXPENDITURES)</a:t>
            </a:r>
          </a:p>
        </p:txBody>
      </p:sp>
      <p:sp>
        <p:nvSpPr>
          <p:cNvPr id="3" name="object 3"/>
          <p:cNvSpPr txBox="1"/>
          <p:nvPr/>
        </p:nvSpPr>
        <p:spPr>
          <a:xfrm>
            <a:off x="8384540" y="4712309"/>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22</a:t>
            </a:r>
            <a:endParaRPr sz="1400">
              <a:latin typeface="Arial"/>
              <a:cs typeface="Arial"/>
            </a:endParaRPr>
          </a:p>
        </p:txBody>
      </p:sp>
      <p:pic>
        <p:nvPicPr>
          <p:cNvPr id="5" name="Picture 4">
            <a:extLst>
              <a:ext uri="{FF2B5EF4-FFF2-40B4-BE49-F238E27FC236}">
                <a16:creationId xmlns:a16="http://schemas.microsoft.com/office/drawing/2014/main" id="{2A57D93C-6BDD-43D4-A3D5-EDD56959184B}"/>
              </a:ext>
            </a:extLst>
          </p:cNvPr>
          <p:cNvPicPr>
            <a:picLocks noChangeAspect="1"/>
          </p:cNvPicPr>
          <p:nvPr/>
        </p:nvPicPr>
        <p:blipFill>
          <a:blip r:embed="rId2"/>
          <a:stretch>
            <a:fillRect/>
          </a:stretch>
        </p:blipFill>
        <p:spPr>
          <a:xfrm>
            <a:off x="1600200" y="757362"/>
            <a:ext cx="5943600" cy="438613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9DDE0"/>
          </a:solidFill>
        </p:spPr>
        <p:txBody>
          <a:bodyPr wrap="square" lIns="0" tIns="0" rIns="0" bIns="0" rtlCol="0"/>
          <a:lstStyle/>
          <a:p>
            <a:endParaRPr/>
          </a:p>
        </p:txBody>
      </p:sp>
      <p:sp>
        <p:nvSpPr>
          <p:cNvPr id="3" name="object 3"/>
          <p:cNvSpPr txBox="1">
            <a:spLocks noGrp="1"/>
          </p:cNvSpPr>
          <p:nvPr>
            <p:ph type="title"/>
          </p:nvPr>
        </p:nvSpPr>
        <p:spPr>
          <a:xfrm>
            <a:off x="1272921" y="0"/>
            <a:ext cx="6598284" cy="321242"/>
          </a:xfrm>
          <a:prstGeom prst="rect">
            <a:avLst/>
          </a:prstGeom>
        </p:spPr>
        <p:txBody>
          <a:bodyPr vert="horz" wrap="square" lIns="0" tIns="13335" rIns="0" bIns="0" rtlCol="0">
            <a:spAutoFit/>
          </a:bodyPr>
          <a:lstStyle/>
          <a:p>
            <a:pPr marL="12700" algn="ctr">
              <a:lnSpc>
                <a:spcPct val="100000"/>
              </a:lnSpc>
              <a:spcBef>
                <a:spcPts val="105"/>
              </a:spcBef>
            </a:pPr>
            <a:r>
              <a:rPr sz="2000" dirty="0">
                <a:latin typeface="Arial"/>
                <a:cs typeface="Arial"/>
              </a:rPr>
              <a:t>FISCAL POLICY -</a:t>
            </a:r>
            <a:r>
              <a:rPr sz="2000" spc="-95" dirty="0">
                <a:latin typeface="Arial"/>
                <a:cs typeface="Arial"/>
              </a:rPr>
              <a:t> </a:t>
            </a:r>
            <a:r>
              <a:rPr sz="2000" dirty="0">
                <a:solidFill>
                  <a:srgbClr val="FF0000"/>
                </a:solidFill>
                <a:latin typeface="Arial"/>
                <a:cs typeface="Arial"/>
              </a:rPr>
              <a:t>ENTITLEMENTS</a:t>
            </a:r>
          </a:p>
        </p:txBody>
      </p:sp>
      <p:sp>
        <p:nvSpPr>
          <p:cNvPr id="5" name="object 5"/>
          <p:cNvSpPr/>
          <p:nvPr/>
        </p:nvSpPr>
        <p:spPr>
          <a:xfrm>
            <a:off x="0" y="742950"/>
            <a:ext cx="3662007" cy="3429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662007" y="284478"/>
            <a:ext cx="5481993" cy="4859022"/>
          </a:xfrm>
          <a:prstGeom prst="rect">
            <a:avLst/>
          </a:prstGeom>
        </p:spPr>
        <p:txBody>
          <a:bodyPr vert="horz" wrap="square" lIns="0" tIns="57150" rIns="0" bIns="0" rtlCol="0">
            <a:spAutoFit/>
          </a:bodyPr>
          <a:lstStyle/>
          <a:p>
            <a:pPr marL="355600" indent="-343535">
              <a:lnSpc>
                <a:spcPct val="100000"/>
              </a:lnSpc>
              <a:spcBef>
                <a:spcPts val="450"/>
              </a:spcBef>
              <a:buFont typeface="Arial"/>
              <a:buChar char="•"/>
              <a:tabLst>
                <a:tab pos="355600" algn="l"/>
                <a:tab pos="356235" algn="l"/>
              </a:tabLst>
            </a:pPr>
            <a:r>
              <a:rPr sz="1600" b="1" spc="-5" dirty="0">
                <a:latin typeface="Arial"/>
                <a:cs typeface="Arial"/>
              </a:rPr>
              <a:t>Entitlements</a:t>
            </a:r>
            <a:endParaRPr sz="1600" dirty="0">
              <a:latin typeface="Arial"/>
              <a:cs typeface="Arial"/>
            </a:endParaRPr>
          </a:p>
          <a:p>
            <a:pPr marL="756285" marR="165735" lvl="1" indent="-287020">
              <a:lnSpc>
                <a:spcPct val="100000"/>
              </a:lnSpc>
              <a:spcBef>
                <a:spcPts val="300"/>
              </a:spcBef>
              <a:buFont typeface="Arial"/>
              <a:buChar char="–"/>
              <a:tabLst>
                <a:tab pos="756285" algn="l"/>
                <a:tab pos="756920" algn="l"/>
              </a:tabLst>
            </a:pPr>
            <a:r>
              <a:rPr sz="1400" b="1" spc="-5" dirty="0">
                <a:latin typeface="Arial"/>
                <a:cs typeface="Arial"/>
              </a:rPr>
              <a:t>Federal money that is provided </a:t>
            </a:r>
            <a:r>
              <a:rPr sz="1400" b="1" dirty="0">
                <a:latin typeface="Arial"/>
                <a:cs typeface="Arial"/>
              </a:rPr>
              <a:t>to </a:t>
            </a:r>
            <a:r>
              <a:rPr sz="1400" b="1" spc="-5" dirty="0">
                <a:latin typeface="Arial"/>
                <a:cs typeface="Arial"/>
              </a:rPr>
              <a:t>those </a:t>
            </a:r>
            <a:r>
              <a:rPr sz="1400" b="1" spc="5" dirty="0">
                <a:latin typeface="Arial"/>
                <a:cs typeface="Arial"/>
              </a:rPr>
              <a:t>who </a:t>
            </a:r>
            <a:r>
              <a:rPr sz="1400" b="1" spc="-5" dirty="0">
                <a:solidFill>
                  <a:srgbClr val="FF0000"/>
                </a:solidFill>
                <a:latin typeface="Arial"/>
                <a:cs typeface="Arial"/>
              </a:rPr>
              <a:t>meet  </a:t>
            </a:r>
            <a:r>
              <a:rPr sz="1400" b="1" dirty="0">
                <a:solidFill>
                  <a:srgbClr val="FF0000"/>
                </a:solidFill>
                <a:latin typeface="Arial"/>
                <a:cs typeface="Arial"/>
              </a:rPr>
              <a:t>eligibility </a:t>
            </a:r>
            <a:r>
              <a:rPr sz="1400" b="1" spc="-5" dirty="0">
                <a:solidFill>
                  <a:srgbClr val="FF0000"/>
                </a:solidFill>
                <a:latin typeface="Arial"/>
                <a:cs typeface="Arial"/>
              </a:rPr>
              <a:t>requirements</a:t>
            </a:r>
            <a:r>
              <a:rPr sz="1400" b="1" spc="-5" dirty="0">
                <a:latin typeface="Arial"/>
                <a:cs typeface="Arial"/>
              </a:rPr>
              <a:t> and is </a:t>
            </a:r>
            <a:r>
              <a:rPr sz="1400" b="1" spc="-5" dirty="0">
                <a:solidFill>
                  <a:srgbClr val="FF0000"/>
                </a:solidFill>
                <a:latin typeface="Arial"/>
                <a:cs typeface="Arial"/>
              </a:rPr>
              <a:t>automatically </a:t>
            </a:r>
            <a:r>
              <a:rPr sz="1400" b="1" dirty="0">
                <a:solidFill>
                  <a:srgbClr val="FF0000"/>
                </a:solidFill>
                <a:latin typeface="Arial"/>
                <a:cs typeface="Arial"/>
              </a:rPr>
              <a:t>spent </a:t>
            </a:r>
            <a:r>
              <a:rPr sz="1400" b="1" dirty="0">
                <a:latin typeface="Arial"/>
                <a:cs typeface="Arial"/>
              </a:rPr>
              <a:t>each  </a:t>
            </a:r>
            <a:r>
              <a:rPr sz="1400" b="1" spc="-10" dirty="0">
                <a:latin typeface="Arial"/>
                <a:cs typeface="Arial"/>
              </a:rPr>
              <a:t>year </a:t>
            </a:r>
            <a:r>
              <a:rPr sz="1400" b="1" dirty="0">
                <a:solidFill>
                  <a:srgbClr val="FF0000"/>
                </a:solidFill>
                <a:latin typeface="Arial"/>
                <a:cs typeface="Arial"/>
              </a:rPr>
              <a:t>without congressional </a:t>
            </a:r>
            <a:r>
              <a:rPr sz="1400" b="1" spc="-5" dirty="0">
                <a:solidFill>
                  <a:srgbClr val="FF0000"/>
                </a:solidFill>
                <a:latin typeface="Arial"/>
                <a:cs typeface="Arial"/>
              </a:rPr>
              <a:t>review</a:t>
            </a:r>
            <a:endParaRPr sz="1400" dirty="0">
              <a:solidFill>
                <a:srgbClr val="FF0000"/>
              </a:solidFill>
              <a:latin typeface="Arial"/>
              <a:cs typeface="Arial"/>
            </a:endParaRPr>
          </a:p>
          <a:p>
            <a:pPr marL="756285" lvl="1" indent="-287020">
              <a:lnSpc>
                <a:spcPct val="100000"/>
              </a:lnSpc>
              <a:spcBef>
                <a:spcPts val="290"/>
              </a:spcBef>
              <a:buFont typeface="Arial"/>
              <a:buChar char="–"/>
              <a:tabLst>
                <a:tab pos="756285" algn="l"/>
                <a:tab pos="756920" algn="l"/>
              </a:tabLst>
            </a:pPr>
            <a:r>
              <a:rPr sz="1400" b="1" spc="-10" dirty="0">
                <a:latin typeface="Arial"/>
                <a:cs typeface="Arial"/>
              </a:rPr>
              <a:t>Also </a:t>
            </a:r>
            <a:r>
              <a:rPr sz="1400" b="1" dirty="0">
                <a:latin typeface="Arial"/>
                <a:cs typeface="Arial"/>
              </a:rPr>
              <a:t>known as</a:t>
            </a:r>
            <a:r>
              <a:rPr sz="1400" b="1" spc="5" dirty="0">
                <a:latin typeface="Arial"/>
                <a:cs typeface="Arial"/>
              </a:rPr>
              <a:t> </a:t>
            </a:r>
            <a:r>
              <a:rPr sz="1400" b="1" dirty="0">
                <a:latin typeface="Arial"/>
                <a:cs typeface="Arial"/>
              </a:rPr>
              <a:t>“uncontrollables”</a:t>
            </a:r>
            <a:endParaRPr sz="1400" dirty="0">
              <a:latin typeface="Arial"/>
              <a:cs typeface="Arial"/>
            </a:endParaRPr>
          </a:p>
          <a:p>
            <a:pPr lvl="1">
              <a:lnSpc>
                <a:spcPct val="100000"/>
              </a:lnSpc>
              <a:spcBef>
                <a:spcPts val="40"/>
              </a:spcBef>
              <a:buFont typeface="Arial"/>
              <a:buChar char="–"/>
            </a:pPr>
            <a:endParaRPr sz="1050" dirty="0">
              <a:latin typeface="Times New Roman"/>
              <a:cs typeface="Times New Roman"/>
            </a:endParaRPr>
          </a:p>
          <a:p>
            <a:pPr marL="355600" marR="5080" indent="-343535">
              <a:lnSpc>
                <a:spcPct val="100000"/>
              </a:lnSpc>
              <a:buFont typeface="Arial"/>
              <a:buChar char="•"/>
              <a:tabLst>
                <a:tab pos="355600" algn="l"/>
                <a:tab pos="356235" algn="l"/>
              </a:tabLst>
            </a:pPr>
            <a:r>
              <a:rPr sz="1600" b="1" dirty="0">
                <a:latin typeface="Arial"/>
                <a:cs typeface="Arial"/>
              </a:rPr>
              <a:t>Some </a:t>
            </a:r>
            <a:r>
              <a:rPr sz="1600" b="1" spc="-5" dirty="0">
                <a:latin typeface="Arial"/>
                <a:cs typeface="Arial"/>
              </a:rPr>
              <a:t>have </a:t>
            </a:r>
            <a:r>
              <a:rPr sz="1600" b="1" dirty="0">
                <a:latin typeface="Arial"/>
                <a:cs typeface="Arial"/>
              </a:rPr>
              <a:t>a </a:t>
            </a:r>
            <a:r>
              <a:rPr sz="1600" b="1" spc="-5" dirty="0">
                <a:latin typeface="Arial"/>
                <a:cs typeface="Arial"/>
              </a:rPr>
              <a:t>built </a:t>
            </a:r>
            <a:r>
              <a:rPr sz="1600" b="1" dirty="0">
                <a:latin typeface="Arial"/>
                <a:cs typeface="Arial"/>
              </a:rPr>
              <a:t>in </a:t>
            </a:r>
            <a:r>
              <a:rPr sz="1600" b="1" spc="-5" dirty="0">
                <a:solidFill>
                  <a:srgbClr val="FF0000"/>
                </a:solidFill>
                <a:latin typeface="Arial"/>
                <a:cs typeface="Arial"/>
              </a:rPr>
              <a:t>COLA</a:t>
            </a:r>
            <a:r>
              <a:rPr sz="1600" b="1" spc="-5" dirty="0">
                <a:latin typeface="Arial"/>
                <a:cs typeface="Arial"/>
              </a:rPr>
              <a:t> </a:t>
            </a:r>
            <a:r>
              <a:rPr sz="1600" b="1" dirty="0">
                <a:latin typeface="Arial"/>
                <a:cs typeface="Arial"/>
              </a:rPr>
              <a:t>(cost </a:t>
            </a:r>
            <a:r>
              <a:rPr sz="1600" b="1" spc="-5" dirty="0">
                <a:latin typeface="Arial"/>
                <a:cs typeface="Arial"/>
              </a:rPr>
              <a:t>of living</a:t>
            </a:r>
            <a:r>
              <a:rPr sz="1600" b="1" spc="-155" dirty="0">
                <a:latin typeface="Arial"/>
                <a:cs typeface="Arial"/>
              </a:rPr>
              <a:t> </a:t>
            </a:r>
            <a:r>
              <a:rPr sz="1600" b="1" dirty="0">
                <a:latin typeface="Arial"/>
                <a:cs typeface="Arial"/>
              </a:rPr>
              <a:t>adjustment),  also </a:t>
            </a:r>
            <a:r>
              <a:rPr sz="1600" b="1" spc="-5" dirty="0">
                <a:latin typeface="Arial"/>
                <a:cs typeface="Arial"/>
              </a:rPr>
              <a:t>without annual </a:t>
            </a:r>
            <a:r>
              <a:rPr sz="1600" b="1" dirty="0">
                <a:latin typeface="Arial"/>
                <a:cs typeface="Arial"/>
              </a:rPr>
              <a:t>review. </a:t>
            </a:r>
            <a:r>
              <a:rPr sz="1600" b="1" spc="-5" dirty="0">
                <a:latin typeface="Arial"/>
                <a:cs typeface="Arial"/>
              </a:rPr>
              <a:t>This </a:t>
            </a:r>
            <a:r>
              <a:rPr sz="1600" b="1" dirty="0">
                <a:latin typeface="Arial"/>
                <a:cs typeface="Arial"/>
              </a:rPr>
              <a:t>in </a:t>
            </a:r>
            <a:r>
              <a:rPr sz="1600" b="1" spc="-5" dirty="0">
                <a:latin typeface="Arial"/>
                <a:cs typeface="Arial"/>
              </a:rPr>
              <a:t>turn </a:t>
            </a:r>
            <a:r>
              <a:rPr sz="1600" b="1" dirty="0">
                <a:latin typeface="Arial"/>
                <a:cs typeface="Arial"/>
              </a:rPr>
              <a:t>creates  </a:t>
            </a:r>
            <a:r>
              <a:rPr sz="1600" b="1" spc="-5" dirty="0">
                <a:latin typeface="Arial"/>
                <a:cs typeface="Arial"/>
              </a:rPr>
              <a:t>additional budget</a:t>
            </a:r>
            <a:r>
              <a:rPr sz="1600" b="1" spc="-70" dirty="0">
                <a:latin typeface="Arial"/>
                <a:cs typeface="Arial"/>
              </a:rPr>
              <a:t> </a:t>
            </a:r>
            <a:r>
              <a:rPr sz="1600" b="1" dirty="0">
                <a:latin typeface="Arial"/>
                <a:cs typeface="Arial"/>
              </a:rPr>
              <a:t>pressures.</a:t>
            </a:r>
            <a:endParaRPr sz="1600" dirty="0">
              <a:latin typeface="Arial"/>
              <a:cs typeface="Arial"/>
            </a:endParaRPr>
          </a:p>
          <a:p>
            <a:pPr marL="355600" marR="820419" indent="-343535">
              <a:lnSpc>
                <a:spcPct val="100000"/>
              </a:lnSpc>
              <a:spcBef>
                <a:spcPts val="1200"/>
              </a:spcBef>
              <a:buFont typeface="Arial"/>
              <a:buChar char="•"/>
              <a:tabLst>
                <a:tab pos="355600" algn="l"/>
                <a:tab pos="356235" algn="l"/>
              </a:tabLst>
            </a:pPr>
            <a:r>
              <a:rPr sz="1600" b="1" dirty="0">
                <a:latin typeface="Arial"/>
                <a:cs typeface="Arial"/>
              </a:rPr>
              <a:t>Examples: Social </a:t>
            </a:r>
            <a:r>
              <a:rPr sz="1600" b="1" spc="-5" dirty="0">
                <a:latin typeface="Arial"/>
                <a:cs typeface="Arial"/>
              </a:rPr>
              <a:t>Security, Medicare,</a:t>
            </a:r>
            <a:r>
              <a:rPr sz="1600" b="1" spc="-145" dirty="0">
                <a:latin typeface="Arial"/>
                <a:cs typeface="Arial"/>
              </a:rPr>
              <a:t> </a:t>
            </a:r>
            <a:r>
              <a:rPr sz="1600" b="1" dirty="0">
                <a:latin typeface="Arial"/>
                <a:cs typeface="Arial"/>
              </a:rPr>
              <a:t>federal  </a:t>
            </a:r>
            <a:r>
              <a:rPr sz="1600" b="1" spc="-5" dirty="0">
                <a:latin typeface="Arial"/>
                <a:cs typeface="Arial"/>
              </a:rPr>
              <a:t>pensions</a:t>
            </a:r>
            <a:endParaRPr sz="1600" dirty="0">
              <a:latin typeface="Arial"/>
              <a:cs typeface="Arial"/>
            </a:endParaRPr>
          </a:p>
          <a:p>
            <a:pPr marL="355600" marR="377190" indent="-343535">
              <a:lnSpc>
                <a:spcPct val="100000"/>
              </a:lnSpc>
              <a:spcBef>
                <a:spcPts val="1350"/>
              </a:spcBef>
              <a:buFont typeface="Arial"/>
              <a:buChar char="•"/>
              <a:tabLst>
                <a:tab pos="355600" algn="l"/>
                <a:tab pos="356235" algn="l"/>
              </a:tabLst>
            </a:pPr>
            <a:r>
              <a:rPr sz="1600" b="1" spc="-5" dirty="0">
                <a:latin typeface="Arial"/>
                <a:cs typeface="Arial"/>
              </a:rPr>
              <a:t>These account for about </a:t>
            </a:r>
            <a:r>
              <a:rPr sz="1600" b="1" i="1" dirty="0">
                <a:solidFill>
                  <a:srgbClr val="FF0000"/>
                </a:solidFill>
                <a:latin typeface="Arial"/>
                <a:cs typeface="Arial"/>
              </a:rPr>
              <a:t>2/3 </a:t>
            </a:r>
            <a:r>
              <a:rPr sz="1600" b="1" i="1" spc="-5" dirty="0">
                <a:solidFill>
                  <a:srgbClr val="FF0000"/>
                </a:solidFill>
                <a:latin typeface="Arial"/>
                <a:cs typeface="Arial"/>
              </a:rPr>
              <a:t>of the </a:t>
            </a:r>
            <a:r>
              <a:rPr sz="1600" b="1" i="1" dirty="0">
                <a:solidFill>
                  <a:srgbClr val="FF0000"/>
                </a:solidFill>
                <a:latin typeface="Arial"/>
                <a:cs typeface="Arial"/>
              </a:rPr>
              <a:t>federal</a:t>
            </a:r>
            <a:r>
              <a:rPr sz="1600" b="1" i="1" spc="-160" dirty="0">
                <a:solidFill>
                  <a:srgbClr val="FF0000"/>
                </a:solidFill>
                <a:latin typeface="Arial"/>
                <a:cs typeface="Arial"/>
              </a:rPr>
              <a:t> </a:t>
            </a:r>
            <a:r>
              <a:rPr sz="1600" b="1" i="1" spc="-5" dirty="0">
                <a:solidFill>
                  <a:srgbClr val="FF0000"/>
                </a:solidFill>
                <a:latin typeface="Arial"/>
                <a:cs typeface="Arial"/>
              </a:rPr>
              <a:t>budget</a:t>
            </a:r>
            <a:r>
              <a:rPr sz="1600" b="1" spc="-5" dirty="0">
                <a:latin typeface="Arial"/>
                <a:cs typeface="Arial"/>
              </a:rPr>
              <a:t>,  </a:t>
            </a:r>
            <a:r>
              <a:rPr sz="1600" b="1" dirty="0">
                <a:latin typeface="Arial"/>
                <a:cs typeface="Arial"/>
              </a:rPr>
              <a:t>which causes </a:t>
            </a:r>
            <a:r>
              <a:rPr sz="1600" b="1" spc="-5" dirty="0">
                <a:latin typeface="Arial"/>
                <a:cs typeface="Arial"/>
              </a:rPr>
              <a:t>difficulties of balancing the</a:t>
            </a:r>
            <a:r>
              <a:rPr sz="1600" b="1" spc="-180" dirty="0">
                <a:latin typeface="Arial"/>
                <a:cs typeface="Arial"/>
              </a:rPr>
              <a:t> </a:t>
            </a:r>
            <a:r>
              <a:rPr sz="1600" b="1" spc="-5" dirty="0">
                <a:latin typeface="Arial"/>
                <a:cs typeface="Arial"/>
              </a:rPr>
              <a:t>budget.</a:t>
            </a:r>
            <a:endParaRPr sz="1600" dirty="0">
              <a:latin typeface="Arial"/>
              <a:cs typeface="Arial"/>
            </a:endParaRPr>
          </a:p>
          <a:p>
            <a:pPr marL="355600" marR="50165" indent="-343535" algn="just">
              <a:lnSpc>
                <a:spcPct val="100000"/>
              </a:lnSpc>
              <a:spcBef>
                <a:spcPts val="1345"/>
              </a:spcBef>
              <a:buFont typeface="Arial"/>
              <a:buChar char="•"/>
              <a:tabLst>
                <a:tab pos="356235" algn="l"/>
              </a:tabLst>
            </a:pPr>
            <a:r>
              <a:rPr sz="1600" b="1" spc="-5" dirty="0">
                <a:latin typeface="Arial"/>
                <a:cs typeface="Arial"/>
              </a:rPr>
              <a:t>Attempts </a:t>
            </a:r>
            <a:r>
              <a:rPr sz="1600" b="1" dirty="0">
                <a:latin typeface="Arial"/>
                <a:cs typeface="Arial"/>
              </a:rPr>
              <a:t>to </a:t>
            </a:r>
            <a:r>
              <a:rPr sz="1600" b="1" spc="-5" dirty="0">
                <a:latin typeface="Arial"/>
                <a:cs typeface="Arial"/>
              </a:rPr>
              <a:t>change/reduce/alter </a:t>
            </a:r>
            <a:r>
              <a:rPr sz="1600" b="1" dirty="0">
                <a:latin typeface="Arial"/>
                <a:cs typeface="Arial"/>
              </a:rPr>
              <a:t>extremely </a:t>
            </a:r>
            <a:r>
              <a:rPr sz="1600" b="1" spc="-5" dirty="0">
                <a:latin typeface="Arial"/>
                <a:cs typeface="Arial"/>
              </a:rPr>
              <a:t>difficult</a:t>
            </a:r>
            <a:r>
              <a:rPr sz="1600" b="1" spc="-135" dirty="0">
                <a:latin typeface="Arial"/>
                <a:cs typeface="Arial"/>
              </a:rPr>
              <a:t> </a:t>
            </a:r>
            <a:r>
              <a:rPr sz="1600" b="1" dirty="0">
                <a:latin typeface="Arial"/>
                <a:cs typeface="Arial"/>
              </a:rPr>
              <a:t>&gt; many</a:t>
            </a:r>
            <a:r>
              <a:rPr lang="en-US" sz="1600" b="1" dirty="0">
                <a:latin typeface="Arial"/>
                <a:cs typeface="Arial"/>
              </a:rPr>
              <a:t> </a:t>
            </a:r>
            <a:r>
              <a:rPr sz="1600" b="1" spc="-5" dirty="0">
                <a:latin typeface="Arial"/>
                <a:cs typeface="Arial"/>
              </a:rPr>
              <a:t>voters </a:t>
            </a:r>
            <a:r>
              <a:rPr sz="1600" b="1" spc="5" dirty="0">
                <a:latin typeface="Arial"/>
                <a:cs typeface="Arial"/>
              </a:rPr>
              <a:t>who </a:t>
            </a:r>
            <a:r>
              <a:rPr sz="1600" b="1" spc="-5" dirty="0">
                <a:latin typeface="Arial"/>
                <a:cs typeface="Arial"/>
              </a:rPr>
              <a:t>support </a:t>
            </a:r>
            <a:r>
              <a:rPr sz="1600" b="1" dirty="0">
                <a:latin typeface="Arial"/>
                <a:cs typeface="Arial"/>
              </a:rPr>
              <a:t>these </a:t>
            </a:r>
            <a:r>
              <a:rPr sz="1600" b="1" spc="-5" dirty="0">
                <a:latin typeface="Arial"/>
                <a:cs typeface="Arial"/>
              </a:rPr>
              <a:t>programs (especially  old</a:t>
            </a:r>
            <a:r>
              <a:rPr sz="1600" b="1" spc="-30" dirty="0">
                <a:latin typeface="Arial"/>
                <a:cs typeface="Arial"/>
              </a:rPr>
              <a:t> </a:t>
            </a:r>
            <a:r>
              <a:rPr sz="1600" b="1" spc="-5" dirty="0">
                <a:latin typeface="Arial"/>
                <a:cs typeface="Arial"/>
              </a:rPr>
              <a:t>people)</a:t>
            </a:r>
            <a:r>
              <a:rPr lang="en-US" sz="1600" b="1" spc="-5" dirty="0">
                <a:latin typeface="Arial"/>
                <a:cs typeface="Arial"/>
              </a:rPr>
              <a:t>- they vote the most.</a:t>
            </a:r>
            <a:endParaRPr sz="1600" dirty="0">
              <a:latin typeface="Arial"/>
              <a:cs typeface="Arial"/>
            </a:endParaRPr>
          </a:p>
          <a:p>
            <a:pPr>
              <a:lnSpc>
                <a:spcPct val="100000"/>
              </a:lnSpc>
            </a:pPr>
            <a:endParaRPr sz="1600" dirty="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B9DDE0"/>
          </a:solidFill>
        </p:spPr>
        <p:txBody>
          <a:bodyPr wrap="square" lIns="0" tIns="0" rIns="0" bIns="0" rtlCol="0"/>
          <a:lstStyle/>
          <a:p>
            <a:endParaRPr dirty="0"/>
          </a:p>
        </p:txBody>
      </p:sp>
      <p:sp>
        <p:nvSpPr>
          <p:cNvPr id="3" name="object 3"/>
          <p:cNvSpPr txBox="1">
            <a:spLocks noGrp="1"/>
          </p:cNvSpPr>
          <p:nvPr>
            <p:ph type="title"/>
          </p:nvPr>
        </p:nvSpPr>
        <p:spPr>
          <a:xfrm>
            <a:off x="1272921" y="0"/>
            <a:ext cx="6598284" cy="321242"/>
          </a:xfrm>
          <a:prstGeom prst="rect">
            <a:avLst/>
          </a:prstGeom>
        </p:spPr>
        <p:txBody>
          <a:bodyPr vert="horz" wrap="square" lIns="0" tIns="13335" rIns="0" bIns="0" rtlCol="0">
            <a:spAutoFit/>
          </a:bodyPr>
          <a:lstStyle/>
          <a:p>
            <a:pPr marL="12700" algn="ctr">
              <a:lnSpc>
                <a:spcPct val="100000"/>
              </a:lnSpc>
              <a:spcBef>
                <a:spcPts val="105"/>
              </a:spcBef>
            </a:pPr>
            <a:r>
              <a:rPr sz="2000" dirty="0">
                <a:latin typeface="Arial"/>
                <a:cs typeface="Arial"/>
              </a:rPr>
              <a:t>FISCAL POLICY -</a:t>
            </a:r>
            <a:r>
              <a:rPr sz="2000" spc="-95" dirty="0">
                <a:latin typeface="Arial"/>
                <a:cs typeface="Arial"/>
              </a:rPr>
              <a:t> </a:t>
            </a:r>
            <a:r>
              <a:rPr sz="2000" dirty="0">
                <a:solidFill>
                  <a:srgbClr val="FF0000"/>
                </a:solidFill>
                <a:latin typeface="Arial"/>
                <a:cs typeface="Arial"/>
              </a:rPr>
              <a:t>ENTITLEMENTS</a:t>
            </a:r>
          </a:p>
        </p:txBody>
      </p:sp>
      <p:pic>
        <p:nvPicPr>
          <p:cNvPr id="1026" name="Picture 2" descr="Impact of Baby Boomers Retiring on the Economy and Stocks">
            <a:extLst>
              <a:ext uri="{FF2B5EF4-FFF2-40B4-BE49-F238E27FC236}">
                <a16:creationId xmlns:a16="http://schemas.microsoft.com/office/drawing/2014/main" id="{B3590EDD-FE8A-C0DB-E579-8C0D74446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709453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3324CA0-C3EB-2299-2F98-B8458B59FB91}"/>
              </a:ext>
            </a:extLst>
          </p:cNvPr>
          <p:cNvPicPr>
            <a:picLocks noChangeAspect="1"/>
          </p:cNvPicPr>
          <p:nvPr/>
        </p:nvPicPr>
        <p:blipFill>
          <a:blip r:embed="rId3"/>
          <a:stretch>
            <a:fillRect/>
          </a:stretch>
        </p:blipFill>
        <p:spPr>
          <a:xfrm>
            <a:off x="2686234" y="666750"/>
            <a:ext cx="1885766" cy="1155344"/>
          </a:xfrm>
          <a:prstGeom prst="rect">
            <a:avLst/>
          </a:prstGeom>
        </p:spPr>
      </p:pic>
      <p:pic>
        <p:nvPicPr>
          <p:cNvPr id="7" name="Picture 6">
            <a:extLst>
              <a:ext uri="{FF2B5EF4-FFF2-40B4-BE49-F238E27FC236}">
                <a16:creationId xmlns:a16="http://schemas.microsoft.com/office/drawing/2014/main" id="{4CBB4D7D-01F5-21C8-D0C3-98CB1DF52E81}"/>
              </a:ext>
            </a:extLst>
          </p:cNvPr>
          <p:cNvPicPr>
            <a:picLocks noChangeAspect="1"/>
          </p:cNvPicPr>
          <p:nvPr/>
        </p:nvPicPr>
        <p:blipFill>
          <a:blip r:embed="rId4"/>
          <a:stretch>
            <a:fillRect/>
          </a:stretch>
        </p:blipFill>
        <p:spPr>
          <a:xfrm>
            <a:off x="4829643" y="674006"/>
            <a:ext cx="1687698" cy="1148088"/>
          </a:xfrm>
          <a:prstGeom prst="rect">
            <a:avLst/>
          </a:prstGeom>
        </p:spPr>
      </p:pic>
      <p:sp>
        <p:nvSpPr>
          <p:cNvPr id="8" name="TextBox 7">
            <a:extLst>
              <a:ext uri="{FF2B5EF4-FFF2-40B4-BE49-F238E27FC236}">
                <a16:creationId xmlns:a16="http://schemas.microsoft.com/office/drawing/2014/main" id="{B013E2E3-CB62-EEF9-9EB5-F4816FE64DBC}"/>
              </a:ext>
            </a:extLst>
          </p:cNvPr>
          <p:cNvSpPr txBox="1"/>
          <p:nvPr/>
        </p:nvSpPr>
        <p:spPr>
          <a:xfrm>
            <a:off x="22412" y="529432"/>
            <a:ext cx="1890525" cy="2308324"/>
          </a:xfrm>
          <a:prstGeom prst="rect">
            <a:avLst/>
          </a:prstGeom>
          <a:noFill/>
        </p:spPr>
        <p:txBody>
          <a:bodyPr wrap="square" rtlCol="0">
            <a:spAutoFit/>
          </a:bodyPr>
          <a:lstStyle/>
          <a:p>
            <a:r>
              <a:rPr lang="en-US" dirty="0"/>
              <a:t>As more Baby Boomers retire, the gov budget accounts for more social security and </a:t>
            </a:r>
            <a:r>
              <a:rPr lang="en-US" dirty="0" err="1"/>
              <a:t>medicare</a:t>
            </a:r>
            <a:r>
              <a:rPr lang="en-US" dirty="0"/>
              <a:t>.  This is </a:t>
            </a:r>
            <a:r>
              <a:rPr lang="en-US" b="1" dirty="0"/>
              <a:t>mandatory spending.</a:t>
            </a:r>
          </a:p>
        </p:txBody>
      </p:sp>
    </p:spTree>
    <p:extLst>
      <p:ext uri="{BB962C8B-B14F-4D97-AF65-F5344CB8AC3E}">
        <p14:creationId xmlns:p14="http://schemas.microsoft.com/office/powerpoint/2010/main" val="3213310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CCFFCC"/>
          </a:solidFill>
        </p:spPr>
        <p:txBody>
          <a:bodyPr wrap="square" lIns="0" tIns="0" rIns="0" bIns="0" rtlCol="0"/>
          <a:lstStyle/>
          <a:p>
            <a:endParaRPr/>
          </a:p>
        </p:txBody>
      </p:sp>
      <p:sp>
        <p:nvSpPr>
          <p:cNvPr id="3" name="object 3"/>
          <p:cNvSpPr txBox="1">
            <a:spLocks noGrp="1"/>
          </p:cNvSpPr>
          <p:nvPr>
            <p:ph type="title"/>
          </p:nvPr>
        </p:nvSpPr>
        <p:spPr>
          <a:xfrm>
            <a:off x="2773996" y="10557"/>
            <a:ext cx="3479800" cy="350737"/>
          </a:xfrm>
          <a:prstGeom prst="rect">
            <a:avLst/>
          </a:prstGeom>
        </p:spPr>
        <p:txBody>
          <a:bodyPr vert="horz" wrap="square" lIns="0" tIns="12065" rIns="0" bIns="0" rtlCol="0">
            <a:spAutoFit/>
          </a:bodyPr>
          <a:lstStyle/>
          <a:p>
            <a:pPr marL="12700" algn="ctr">
              <a:lnSpc>
                <a:spcPct val="100000"/>
              </a:lnSpc>
              <a:spcBef>
                <a:spcPts val="95"/>
              </a:spcBef>
            </a:pPr>
            <a:r>
              <a:rPr sz="2200" spc="-10" dirty="0">
                <a:latin typeface="Arial"/>
                <a:cs typeface="Arial"/>
              </a:rPr>
              <a:t>MONETARY</a:t>
            </a:r>
            <a:r>
              <a:rPr sz="2200" spc="-25" dirty="0">
                <a:latin typeface="Arial"/>
                <a:cs typeface="Arial"/>
              </a:rPr>
              <a:t> </a:t>
            </a:r>
            <a:r>
              <a:rPr sz="2200" spc="-5" dirty="0">
                <a:latin typeface="Arial"/>
                <a:cs typeface="Arial"/>
              </a:rPr>
              <a:t>POLICY</a:t>
            </a:r>
            <a:endParaRPr sz="2200" dirty="0">
              <a:latin typeface="Arial"/>
              <a:cs typeface="Arial"/>
            </a:endParaRPr>
          </a:p>
        </p:txBody>
      </p:sp>
      <p:sp>
        <p:nvSpPr>
          <p:cNvPr id="4" name="object 4"/>
          <p:cNvSpPr txBox="1"/>
          <p:nvPr/>
        </p:nvSpPr>
        <p:spPr>
          <a:xfrm>
            <a:off x="-35859" y="339561"/>
            <a:ext cx="7206615" cy="802005"/>
          </a:xfrm>
          <a:prstGeom prst="rect">
            <a:avLst/>
          </a:prstGeom>
        </p:spPr>
        <p:txBody>
          <a:bodyPr vert="horz" wrap="square" lIns="0" tIns="13335" rIns="0" bIns="0" rtlCol="0">
            <a:spAutoFit/>
          </a:bodyPr>
          <a:lstStyle/>
          <a:p>
            <a:pPr marL="1790064">
              <a:lnSpc>
                <a:spcPct val="100000"/>
              </a:lnSpc>
              <a:spcBef>
                <a:spcPts val="105"/>
              </a:spcBef>
            </a:pPr>
            <a:r>
              <a:rPr sz="2000" b="1" dirty="0">
                <a:latin typeface="Arial"/>
                <a:cs typeface="Arial"/>
              </a:rPr>
              <a:t>THE </a:t>
            </a:r>
            <a:r>
              <a:rPr sz="2000" b="1" spc="-5" dirty="0">
                <a:latin typeface="Arial"/>
                <a:cs typeface="Arial"/>
              </a:rPr>
              <a:t>FED </a:t>
            </a:r>
            <a:r>
              <a:rPr sz="2000" b="1" dirty="0">
                <a:latin typeface="Arial"/>
                <a:cs typeface="Arial"/>
              </a:rPr>
              <a:t>(THE FEDERAL RESERVE</a:t>
            </a:r>
            <a:r>
              <a:rPr sz="2000" b="1" spc="-35" dirty="0">
                <a:latin typeface="Arial"/>
                <a:cs typeface="Arial"/>
              </a:rPr>
              <a:t> </a:t>
            </a:r>
            <a:r>
              <a:rPr sz="2000" b="1" spc="5" dirty="0">
                <a:latin typeface="Arial"/>
                <a:cs typeface="Arial"/>
              </a:rPr>
              <a:t>BOARD)</a:t>
            </a:r>
            <a:endParaRPr sz="2000" dirty="0">
              <a:latin typeface="Arial"/>
              <a:cs typeface="Arial"/>
            </a:endParaRPr>
          </a:p>
          <a:p>
            <a:pPr marL="12700">
              <a:lnSpc>
                <a:spcPct val="100000"/>
              </a:lnSpc>
              <a:spcBef>
                <a:spcPts val="1785"/>
              </a:spcBef>
            </a:pPr>
            <a:r>
              <a:rPr lang="en-US" sz="1600" b="1" spc="-10">
                <a:latin typeface="Arial"/>
                <a:cs typeface="Arial"/>
              </a:rPr>
              <a:t>  </a:t>
            </a:r>
            <a:r>
              <a:rPr sz="1600" b="1" spc="-10">
                <a:latin typeface="Arial"/>
                <a:cs typeface="Arial"/>
              </a:rPr>
              <a:t>MONETARY </a:t>
            </a:r>
            <a:r>
              <a:rPr sz="1600" b="1" spc="-5" dirty="0">
                <a:latin typeface="Arial"/>
                <a:cs typeface="Arial"/>
              </a:rPr>
              <a:t>POLICY –</a:t>
            </a:r>
            <a:r>
              <a:rPr sz="1600" b="1" spc="95" dirty="0">
                <a:latin typeface="Arial"/>
                <a:cs typeface="Arial"/>
              </a:rPr>
              <a:t> </a:t>
            </a:r>
            <a:r>
              <a:rPr sz="1600" b="1" spc="-5" dirty="0">
                <a:latin typeface="Arial"/>
                <a:cs typeface="Arial"/>
              </a:rPr>
              <a:t>DEFINITION</a:t>
            </a:r>
            <a:endParaRPr sz="1600" dirty="0">
              <a:latin typeface="Arial"/>
              <a:cs typeface="Arial"/>
            </a:endParaRPr>
          </a:p>
        </p:txBody>
      </p:sp>
      <p:sp>
        <p:nvSpPr>
          <p:cNvPr id="5" name="object 5"/>
          <p:cNvSpPr txBox="1"/>
          <p:nvPr/>
        </p:nvSpPr>
        <p:spPr>
          <a:xfrm>
            <a:off x="41368" y="1104587"/>
            <a:ext cx="5148188" cy="3936975"/>
          </a:xfrm>
          <a:prstGeom prst="rect">
            <a:avLst/>
          </a:prstGeom>
        </p:spPr>
        <p:txBody>
          <a:bodyPr vert="horz" wrap="square" lIns="0" tIns="12700" rIns="0" bIns="0" rtlCol="0">
            <a:spAutoFit/>
          </a:bodyPr>
          <a:lstStyle/>
          <a:p>
            <a:pPr marL="355600" marR="45720" indent="-342900">
              <a:lnSpc>
                <a:spcPct val="100000"/>
              </a:lnSpc>
              <a:spcBef>
                <a:spcPts val="100"/>
              </a:spcBef>
              <a:buFont typeface="Arial"/>
              <a:buChar char="•"/>
              <a:tabLst>
                <a:tab pos="354965" algn="l"/>
                <a:tab pos="355600" algn="l"/>
              </a:tabLst>
            </a:pPr>
            <a:r>
              <a:rPr sz="1700" b="1" spc="-5" dirty="0">
                <a:latin typeface="Arial"/>
                <a:cs typeface="Arial"/>
              </a:rPr>
              <a:t>Monetary </a:t>
            </a:r>
            <a:r>
              <a:rPr sz="1700" b="1" dirty="0">
                <a:latin typeface="Arial"/>
                <a:cs typeface="Arial"/>
              </a:rPr>
              <a:t>policy is </a:t>
            </a:r>
            <a:r>
              <a:rPr sz="1700" b="1" spc="-5" dirty="0">
                <a:latin typeface="Arial"/>
                <a:cs typeface="Arial"/>
              </a:rPr>
              <a:t>the government’s control </a:t>
            </a:r>
            <a:r>
              <a:rPr sz="1700" b="1" dirty="0">
                <a:latin typeface="Arial"/>
                <a:cs typeface="Arial"/>
              </a:rPr>
              <a:t>of </a:t>
            </a:r>
            <a:r>
              <a:rPr sz="1700" b="1" spc="-5" dirty="0">
                <a:latin typeface="Arial"/>
                <a:cs typeface="Arial"/>
              </a:rPr>
              <a:t>the money </a:t>
            </a:r>
            <a:r>
              <a:rPr sz="1700" b="1" spc="-10" dirty="0">
                <a:latin typeface="Arial"/>
                <a:cs typeface="Arial"/>
              </a:rPr>
              <a:t>supply.  </a:t>
            </a:r>
            <a:r>
              <a:rPr sz="1700" b="1" dirty="0">
                <a:latin typeface="Arial"/>
                <a:cs typeface="Arial"/>
              </a:rPr>
              <a:t>The </a:t>
            </a:r>
            <a:r>
              <a:rPr sz="1700" b="1" spc="-5" dirty="0">
                <a:latin typeface="Arial"/>
                <a:cs typeface="Arial"/>
              </a:rPr>
              <a:t>government can control </a:t>
            </a:r>
            <a:r>
              <a:rPr sz="1700" b="1" dirty="0">
                <a:latin typeface="Arial"/>
                <a:cs typeface="Arial"/>
              </a:rPr>
              <a:t>how much </a:t>
            </a:r>
            <a:r>
              <a:rPr sz="1700" b="1" spc="-5" dirty="0">
                <a:latin typeface="Arial"/>
                <a:cs typeface="Arial"/>
              </a:rPr>
              <a:t>or </a:t>
            </a:r>
            <a:r>
              <a:rPr sz="1700" b="1" dirty="0">
                <a:latin typeface="Arial"/>
                <a:cs typeface="Arial"/>
              </a:rPr>
              <a:t>how </a:t>
            </a:r>
            <a:r>
              <a:rPr sz="1700" b="1" spc="-5" dirty="0">
                <a:latin typeface="Arial"/>
                <a:cs typeface="Arial"/>
              </a:rPr>
              <a:t>little is </a:t>
            </a:r>
            <a:r>
              <a:rPr sz="1700" b="1" dirty="0">
                <a:latin typeface="Arial"/>
                <a:cs typeface="Arial"/>
              </a:rPr>
              <a:t>in</a:t>
            </a:r>
            <a:r>
              <a:rPr sz="1700" b="1" spc="120" dirty="0">
                <a:latin typeface="Arial"/>
                <a:cs typeface="Arial"/>
              </a:rPr>
              <a:t> </a:t>
            </a:r>
            <a:r>
              <a:rPr sz="1700" b="1" dirty="0">
                <a:latin typeface="Arial"/>
                <a:cs typeface="Arial"/>
              </a:rPr>
              <a:t>circulation.</a:t>
            </a:r>
            <a:endParaRPr sz="1700" dirty="0">
              <a:latin typeface="Arial"/>
              <a:cs typeface="Arial"/>
            </a:endParaRPr>
          </a:p>
          <a:p>
            <a:pPr>
              <a:lnSpc>
                <a:spcPct val="100000"/>
              </a:lnSpc>
              <a:spcBef>
                <a:spcPts val="30"/>
              </a:spcBef>
              <a:buFont typeface="Arial"/>
              <a:buChar char="•"/>
            </a:pPr>
            <a:endParaRPr sz="1700" dirty="0">
              <a:latin typeface="Times New Roman"/>
              <a:cs typeface="Times New Roman"/>
            </a:endParaRPr>
          </a:p>
          <a:p>
            <a:pPr marL="355600" marR="5080" indent="-342900">
              <a:lnSpc>
                <a:spcPct val="100000"/>
              </a:lnSpc>
              <a:buFont typeface="Arial"/>
              <a:buChar char="•"/>
              <a:tabLst>
                <a:tab pos="354965" algn="l"/>
                <a:tab pos="355600" algn="l"/>
              </a:tabLst>
            </a:pPr>
            <a:r>
              <a:rPr sz="1700" b="1" spc="-5" dirty="0">
                <a:latin typeface="Arial"/>
                <a:cs typeface="Arial"/>
              </a:rPr>
              <a:t>The </a:t>
            </a:r>
            <a:r>
              <a:rPr sz="1700" b="1" dirty="0">
                <a:latin typeface="Arial"/>
                <a:cs typeface="Arial"/>
              </a:rPr>
              <a:t>powerful arm of </a:t>
            </a:r>
            <a:r>
              <a:rPr sz="1700" b="1" spc="-5" dirty="0">
                <a:latin typeface="Arial"/>
                <a:cs typeface="Arial"/>
              </a:rPr>
              <a:t>government that controls the </a:t>
            </a:r>
            <a:r>
              <a:rPr sz="1700" b="1" dirty="0">
                <a:latin typeface="Arial"/>
                <a:cs typeface="Arial"/>
              </a:rPr>
              <a:t>money supply is  </a:t>
            </a:r>
            <a:r>
              <a:rPr sz="1700" b="1" spc="-5" dirty="0">
                <a:latin typeface="Arial"/>
                <a:cs typeface="Arial"/>
              </a:rPr>
              <a:t>the Federal Reserve </a:t>
            </a:r>
            <a:r>
              <a:rPr sz="1700" b="1" spc="-10" dirty="0">
                <a:latin typeface="Arial"/>
                <a:cs typeface="Arial"/>
              </a:rPr>
              <a:t>System, </a:t>
            </a:r>
            <a:r>
              <a:rPr sz="1700" b="1" spc="5" dirty="0">
                <a:latin typeface="Arial"/>
                <a:cs typeface="Arial"/>
              </a:rPr>
              <a:t>which </a:t>
            </a:r>
            <a:r>
              <a:rPr sz="1700" b="1" spc="-5" dirty="0">
                <a:latin typeface="Arial"/>
                <a:cs typeface="Arial"/>
              </a:rPr>
              <a:t>is headed by the Federal Reserve  Board. </a:t>
            </a:r>
            <a:r>
              <a:rPr sz="1700" b="1" dirty="0">
                <a:latin typeface="Arial"/>
                <a:cs typeface="Arial"/>
              </a:rPr>
              <a:t>The board </a:t>
            </a:r>
            <a:r>
              <a:rPr sz="1700" b="1" spc="-5" dirty="0">
                <a:latin typeface="Arial"/>
                <a:cs typeface="Arial"/>
              </a:rPr>
              <a:t>is designed </a:t>
            </a:r>
            <a:r>
              <a:rPr sz="1700" b="1" dirty="0">
                <a:latin typeface="Arial"/>
                <a:cs typeface="Arial"/>
              </a:rPr>
              <a:t>to </a:t>
            </a:r>
            <a:r>
              <a:rPr sz="1700" b="1" spc="-5" dirty="0">
                <a:latin typeface="Arial"/>
                <a:cs typeface="Arial"/>
              </a:rPr>
              <a:t>operate </a:t>
            </a:r>
            <a:r>
              <a:rPr sz="1700" b="1" spc="5" dirty="0">
                <a:latin typeface="Arial"/>
                <a:cs typeface="Arial"/>
              </a:rPr>
              <a:t>with </a:t>
            </a:r>
            <a:r>
              <a:rPr sz="1700" b="1" spc="-5" dirty="0">
                <a:latin typeface="Arial"/>
                <a:cs typeface="Arial"/>
              </a:rPr>
              <a:t>a </a:t>
            </a:r>
            <a:r>
              <a:rPr sz="1700" b="1" dirty="0">
                <a:latin typeface="Arial"/>
                <a:cs typeface="Arial"/>
              </a:rPr>
              <a:t>great </a:t>
            </a:r>
            <a:r>
              <a:rPr sz="1700" b="1" spc="-5" dirty="0">
                <a:latin typeface="Arial"/>
                <a:cs typeface="Arial"/>
              </a:rPr>
              <a:t>deal </a:t>
            </a:r>
            <a:r>
              <a:rPr sz="1700" b="1" dirty="0">
                <a:latin typeface="Arial"/>
                <a:cs typeface="Arial"/>
              </a:rPr>
              <a:t>of  </a:t>
            </a:r>
            <a:r>
              <a:rPr sz="1700" b="1" spc="-5" dirty="0">
                <a:latin typeface="Arial"/>
                <a:cs typeface="Arial"/>
              </a:rPr>
              <a:t>independence from government control. One important </a:t>
            </a:r>
            <a:r>
              <a:rPr sz="1700" b="1" spc="5" dirty="0">
                <a:latin typeface="Arial"/>
                <a:cs typeface="Arial"/>
              </a:rPr>
              <a:t>way </a:t>
            </a:r>
            <a:r>
              <a:rPr sz="1700" b="1" spc="-5" dirty="0">
                <a:latin typeface="Arial"/>
                <a:cs typeface="Arial"/>
              </a:rPr>
              <a:t>that the  </a:t>
            </a:r>
            <a:r>
              <a:rPr sz="1700" b="1" dirty="0">
                <a:latin typeface="Arial"/>
                <a:cs typeface="Arial"/>
              </a:rPr>
              <a:t>“Fed” </a:t>
            </a:r>
            <a:r>
              <a:rPr sz="1700" b="1" spc="-5" dirty="0">
                <a:latin typeface="Arial"/>
                <a:cs typeface="Arial"/>
              </a:rPr>
              <a:t>controls </a:t>
            </a:r>
            <a:r>
              <a:rPr sz="1700" b="1" dirty="0">
                <a:latin typeface="Arial"/>
                <a:cs typeface="Arial"/>
              </a:rPr>
              <a:t>the </a:t>
            </a:r>
            <a:r>
              <a:rPr sz="1700" b="1" spc="-5" dirty="0">
                <a:latin typeface="Arial"/>
                <a:cs typeface="Arial"/>
              </a:rPr>
              <a:t>money </a:t>
            </a:r>
            <a:r>
              <a:rPr sz="1700" b="1" dirty="0">
                <a:latin typeface="Arial"/>
                <a:cs typeface="Arial"/>
              </a:rPr>
              <a:t>supply is by </a:t>
            </a:r>
            <a:r>
              <a:rPr sz="1700" b="1" spc="-5" dirty="0">
                <a:latin typeface="Arial"/>
                <a:cs typeface="Arial"/>
              </a:rPr>
              <a:t>adjusting </a:t>
            </a:r>
            <a:r>
              <a:rPr sz="1700" b="1" dirty="0">
                <a:latin typeface="Arial"/>
                <a:cs typeface="Arial"/>
              </a:rPr>
              <a:t>interest </a:t>
            </a:r>
            <a:r>
              <a:rPr sz="1700" b="1" spc="-5" dirty="0">
                <a:latin typeface="Arial"/>
                <a:cs typeface="Arial"/>
              </a:rPr>
              <a:t>rates </a:t>
            </a:r>
            <a:r>
              <a:rPr sz="1700" b="1" dirty="0">
                <a:latin typeface="Arial"/>
                <a:cs typeface="Arial"/>
              </a:rPr>
              <a:t>- high  </a:t>
            </a:r>
            <a:r>
              <a:rPr sz="1700" b="1" spc="-5" dirty="0">
                <a:latin typeface="Arial"/>
                <a:cs typeface="Arial"/>
              </a:rPr>
              <a:t>rates discourage </a:t>
            </a:r>
            <a:r>
              <a:rPr sz="1700" b="1" dirty="0">
                <a:latin typeface="Arial"/>
                <a:cs typeface="Arial"/>
              </a:rPr>
              <a:t>borrowing </a:t>
            </a:r>
            <a:r>
              <a:rPr sz="1700" b="1" spc="-10" dirty="0">
                <a:latin typeface="Arial"/>
                <a:cs typeface="Arial"/>
              </a:rPr>
              <a:t>money, </a:t>
            </a:r>
            <a:r>
              <a:rPr sz="1700" b="1" spc="-5" dirty="0">
                <a:latin typeface="Arial"/>
                <a:cs typeface="Arial"/>
              </a:rPr>
              <a:t>and </a:t>
            </a:r>
            <a:r>
              <a:rPr sz="1700" b="1" dirty="0">
                <a:latin typeface="Arial"/>
                <a:cs typeface="Arial"/>
              </a:rPr>
              <a:t>low </a:t>
            </a:r>
            <a:r>
              <a:rPr sz="1700" b="1" spc="-5" dirty="0">
                <a:latin typeface="Arial"/>
                <a:cs typeface="Arial"/>
              </a:rPr>
              <a:t>ones </a:t>
            </a:r>
            <a:r>
              <a:rPr sz="1700" b="1" dirty="0">
                <a:latin typeface="Arial"/>
                <a:cs typeface="Arial"/>
              </a:rPr>
              <a:t>encourage</a:t>
            </a:r>
            <a:r>
              <a:rPr sz="1700" b="1" spc="35" dirty="0">
                <a:latin typeface="Arial"/>
                <a:cs typeface="Arial"/>
              </a:rPr>
              <a:t> </a:t>
            </a:r>
            <a:r>
              <a:rPr sz="1700" b="1" dirty="0">
                <a:latin typeface="Arial"/>
                <a:cs typeface="Arial"/>
              </a:rPr>
              <a:t>it.</a:t>
            </a:r>
            <a:endParaRPr sz="1700" dirty="0">
              <a:latin typeface="Arial"/>
              <a:cs typeface="Arial"/>
            </a:endParaRPr>
          </a:p>
        </p:txBody>
      </p:sp>
      <p:sp>
        <p:nvSpPr>
          <p:cNvPr id="7" name="object 7"/>
          <p:cNvSpPr/>
          <p:nvPr/>
        </p:nvSpPr>
        <p:spPr>
          <a:xfrm>
            <a:off x="5425776" y="617342"/>
            <a:ext cx="3718224" cy="2819400"/>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5189556" y="3421614"/>
            <a:ext cx="3962400" cy="1737014"/>
          </a:xfrm>
          <a:prstGeom prst="rect">
            <a:avLst/>
          </a:prstGeom>
        </p:spPr>
        <p:txBody>
          <a:bodyPr vert="horz" wrap="square" lIns="0" tIns="13335" rIns="0" bIns="0" rtlCol="0">
            <a:spAutoFit/>
          </a:bodyPr>
          <a:lstStyle/>
          <a:p>
            <a:pPr marL="12700" marR="5080">
              <a:lnSpc>
                <a:spcPct val="100000"/>
              </a:lnSpc>
              <a:spcBef>
                <a:spcPts val="105"/>
              </a:spcBef>
            </a:pPr>
            <a:r>
              <a:rPr sz="1600" b="1" i="1" dirty="0">
                <a:latin typeface="Calibri"/>
                <a:cs typeface="Calibri"/>
              </a:rPr>
              <a:t>Members of the </a:t>
            </a:r>
            <a:r>
              <a:rPr sz="1600" b="1" i="1" spc="-5" dirty="0">
                <a:latin typeface="Calibri"/>
                <a:cs typeface="Calibri"/>
              </a:rPr>
              <a:t>Fed can </a:t>
            </a:r>
            <a:r>
              <a:rPr sz="1600" b="1" i="1" dirty="0">
                <a:latin typeface="Calibri"/>
                <a:cs typeface="Calibri"/>
              </a:rPr>
              <a:t>be known </a:t>
            </a:r>
            <a:r>
              <a:rPr sz="1600" b="1" i="1" spc="-5" dirty="0">
                <a:latin typeface="Calibri"/>
                <a:cs typeface="Calibri"/>
              </a:rPr>
              <a:t>as </a:t>
            </a:r>
            <a:r>
              <a:rPr sz="1600" b="1" i="1" dirty="0">
                <a:latin typeface="Calibri"/>
                <a:cs typeface="Calibri"/>
              </a:rPr>
              <a:t>either “hawks” or  “doves.” Hawks </a:t>
            </a:r>
            <a:r>
              <a:rPr sz="1600" b="1" i="1" spc="-5" dirty="0">
                <a:latin typeface="Calibri"/>
                <a:cs typeface="Calibri"/>
              </a:rPr>
              <a:t>are </a:t>
            </a:r>
            <a:r>
              <a:rPr sz="1600" b="1" i="1" dirty="0">
                <a:latin typeface="Calibri"/>
                <a:cs typeface="Calibri"/>
              </a:rPr>
              <a:t>viewed </a:t>
            </a:r>
            <a:r>
              <a:rPr sz="1600" b="1" i="1" spc="-5" dirty="0">
                <a:latin typeface="Calibri"/>
                <a:cs typeface="Calibri"/>
              </a:rPr>
              <a:t>as favoring tighter monetary  policy </a:t>
            </a:r>
            <a:r>
              <a:rPr sz="1600" b="1" i="1" dirty="0">
                <a:latin typeface="Calibri"/>
                <a:cs typeface="Calibri"/>
              </a:rPr>
              <a:t>with </a:t>
            </a:r>
            <a:r>
              <a:rPr sz="1600" b="1" i="1" spc="-5" dirty="0">
                <a:latin typeface="Calibri"/>
                <a:cs typeface="Calibri"/>
              </a:rPr>
              <a:t>an emphasis </a:t>
            </a:r>
            <a:r>
              <a:rPr sz="1600" b="1" i="1" dirty="0">
                <a:latin typeface="Calibri"/>
                <a:cs typeface="Calibri"/>
              </a:rPr>
              <a:t>on </a:t>
            </a:r>
            <a:r>
              <a:rPr sz="1600" b="1" i="1" spc="-5" dirty="0">
                <a:latin typeface="Calibri"/>
                <a:cs typeface="Calibri"/>
              </a:rPr>
              <a:t>controlling inflation. In contrast,  doves are viewed as favoring easier monetary policy </a:t>
            </a:r>
            <a:r>
              <a:rPr sz="1600" b="1" i="1" dirty="0">
                <a:latin typeface="Calibri"/>
                <a:cs typeface="Calibri"/>
              </a:rPr>
              <a:t>with  </a:t>
            </a:r>
            <a:r>
              <a:rPr sz="1600" b="1" i="1" spc="-5" dirty="0">
                <a:latin typeface="Calibri"/>
                <a:cs typeface="Calibri"/>
              </a:rPr>
              <a:t>an emphasis </a:t>
            </a:r>
            <a:r>
              <a:rPr sz="1600" b="1" i="1" dirty="0">
                <a:latin typeface="Calibri"/>
                <a:cs typeface="Calibri"/>
              </a:rPr>
              <a:t>on maintaining maximum</a:t>
            </a:r>
            <a:r>
              <a:rPr sz="1600" b="1" i="1" spc="-75" dirty="0">
                <a:latin typeface="Calibri"/>
                <a:cs typeface="Calibri"/>
              </a:rPr>
              <a:t> </a:t>
            </a:r>
            <a:r>
              <a:rPr sz="1600" b="1" i="1" spc="-5" dirty="0">
                <a:latin typeface="Calibri"/>
                <a:cs typeface="Calibri"/>
              </a:rPr>
              <a:t>employment.</a:t>
            </a:r>
            <a:endParaRPr sz="1600" dirty="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CCFFCC"/>
          </a:solidFill>
        </p:spPr>
        <p:txBody>
          <a:bodyPr wrap="square" lIns="0" tIns="0" rIns="0" bIns="0" rtlCol="0"/>
          <a:lstStyle/>
          <a:p>
            <a:endParaRPr/>
          </a:p>
        </p:txBody>
      </p:sp>
      <p:sp>
        <p:nvSpPr>
          <p:cNvPr id="3" name="object 3"/>
          <p:cNvSpPr txBox="1">
            <a:spLocks noGrp="1"/>
          </p:cNvSpPr>
          <p:nvPr>
            <p:ph type="title"/>
          </p:nvPr>
        </p:nvSpPr>
        <p:spPr>
          <a:xfrm>
            <a:off x="2773996" y="10557"/>
            <a:ext cx="3479800" cy="350737"/>
          </a:xfrm>
          <a:prstGeom prst="rect">
            <a:avLst/>
          </a:prstGeom>
        </p:spPr>
        <p:txBody>
          <a:bodyPr vert="horz" wrap="square" lIns="0" tIns="12065" rIns="0" bIns="0" rtlCol="0">
            <a:spAutoFit/>
          </a:bodyPr>
          <a:lstStyle/>
          <a:p>
            <a:pPr marL="12700" algn="ctr">
              <a:lnSpc>
                <a:spcPct val="100000"/>
              </a:lnSpc>
              <a:spcBef>
                <a:spcPts val="95"/>
              </a:spcBef>
            </a:pPr>
            <a:r>
              <a:rPr sz="2200" spc="-10" dirty="0">
                <a:latin typeface="Arial"/>
                <a:cs typeface="Arial"/>
              </a:rPr>
              <a:t>MONETARY</a:t>
            </a:r>
            <a:r>
              <a:rPr sz="2200" spc="-25" dirty="0">
                <a:latin typeface="Arial"/>
                <a:cs typeface="Arial"/>
              </a:rPr>
              <a:t> </a:t>
            </a:r>
            <a:r>
              <a:rPr sz="2200" spc="-5" dirty="0">
                <a:latin typeface="Arial"/>
                <a:cs typeface="Arial"/>
              </a:rPr>
              <a:t>POLICY</a:t>
            </a:r>
            <a:endParaRPr sz="2200" dirty="0">
              <a:latin typeface="Arial"/>
              <a:cs typeface="Arial"/>
            </a:endParaRPr>
          </a:p>
        </p:txBody>
      </p:sp>
      <p:sp>
        <p:nvSpPr>
          <p:cNvPr id="4" name="object 4"/>
          <p:cNvSpPr txBox="1"/>
          <p:nvPr/>
        </p:nvSpPr>
        <p:spPr>
          <a:xfrm>
            <a:off x="-35859" y="339561"/>
            <a:ext cx="7206615" cy="321242"/>
          </a:xfrm>
          <a:prstGeom prst="rect">
            <a:avLst/>
          </a:prstGeom>
        </p:spPr>
        <p:txBody>
          <a:bodyPr vert="horz" wrap="square" lIns="0" tIns="13335" rIns="0" bIns="0" rtlCol="0">
            <a:spAutoFit/>
          </a:bodyPr>
          <a:lstStyle/>
          <a:p>
            <a:pPr marL="1790064">
              <a:lnSpc>
                <a:spcPct val="100000"/>
              </a:lnSpc>
              <a:spcBef>
                <a:spcPts val="105"/>
              </a:spcBef>
            </a:pPr>
            <a:r>
              <a:rPr sz="2000" b="1" dirty="0">
                <a:latin typeface="Arial"/>
                <a:cs typeface="Arial"/>
              </a:rPr>
              <a:t>THE </a:t>
            </a:r>
            <a:r>
              <a:rPr sz="2000" b="1" spc="-5" dirty="0">
                <a:latin typeface="Arial"/>
                <a:cs typeface="Arial"/>
              </a:rPr>
              <a:t>FED </a:t>
            </a:r>
            <a:r>
              <a:rPr sz="2000" b="1" dirty="0">
                <a:latin typeface="Arial"/>
                <a:cs typeface="Arial"/>
              </a:rPr>
              <a:t>(THE FEDERAL RESERVE</a:t>
            </a:r>
            <a:r>
              <a:rPr sz="2000" b="1" spc="-35" dirty="0">
                <a:latin typeface="Arial"/>
                <a:cs typeface="Arial"/>
              </a:rPr>
              <a:t> </a:t>
            </a:r>
            <a:r>
              <a:rPr sz="2000" b="1" spc="5" dirty="0">
                <a:latin typeface="Arial"/>
                <a:cs typeface="Arial"/>
              </a:rPr>
              <a:t>BOARD)</a:t>
            </a:r>
            <a:endParaRPr sz="2000" dirty="0">
              <a:latin typeface="Arial"/>
              <a:cs typeface="Arial"/>
            </a:endParaRPr>
          </a:p>
        </p:txBody>
      </p:sp>
      <p:sp>
        <p:nvSpPr>
          <p:cNvPr id="6" name="object 6"/>
          <p:cNvSpPr txBox="1"/>
          <p:nvPr/>
        </p:nvSpPr>
        <p:spPr>
          <a:xfrm>
            <a:off x="78738" y="895350"/>
            <a:ext cx="5390515" cy="361381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b="1" dirty="0">
                <a:latin typeface="Arial"/>
                <a:cs typeface="Arial"/>
              </a:rPr>
              <a:t>The </a:t>
            </a:r>
            <a:r>
              <a:rPr b="1" spc="-5" dirty="0">
                <a:latin typeface="Arial"/>
                <a:cs typeface="Arial"/>
              </a:rPr>
              <a:t>Federal Reserve Board’s seven members are appointed </a:t>
            </a:r>
            <a:r>
              <a:rPr b="1" dirty="0">
                <a:latin typeface="Arial"/>
                <a:cs typeface="Arial"/>
              </a:rPr>
              <a:t>by </a:t>
            </a:r>
            <a:r>
              <a:rPr b="1" spc="-5" dirty="0">
                <a:latin typeface="Arial"/>
                <a:cs typeface="Arial"/>
              </a:rPr>
              <a:t>the  president and are approved by the Senate for 14-year, </a:t>
            </a:r>
            <a:r>
              <a:rPr b="1" dirty="0">
                <a:latin typeface="Arial"/>
                <a:cs typeface="Arial"/>
              </a:rPr>
              <a:t>nonrenewable  terms, </a:t>
            </a:r>
            <a:r>
              <a:rPr b="1" spc="-5" dirty="0">
                <a:latin typeface="Arial"/>
                <a:cs typeface="Arial"/>
              </a:rPr>
              <a:t>and the </a:t>
            </a:r>
            <a:r>
              <a:rPr b="1" dirty="0">
                <a:latin typeface="Arial"/>
                <a:cs typeface="Arial"/>
              </a:rPr>
              <a:t>president may not </a:t>
            </a:r>
            <a:r>
              <a:rPr b="1" spc="-5" dirty="0">
                <a:latin typeface="Arial"/>
                <a:cs typeface="Arial"/>
              </a:rPr>
              <a:t>remove them from office before  their terms are </a:t>
            </a:r>
            <a:r>
              <a:rPr b="1" dirty="0">
                <a:latin typeface="Arial"/>
                <a:cs typeface="Arial"/>
              </a:rPr>
              <a:t>up. The chair </a:t>
            </a:r>
            <a:r>
              <a:rPr b="1" spc="-5" dirty="0">
                <a:latin typeface="Arial"/>
                <a:cs typeface="Arial"/>
              </a:rPr>
              <a:t>is </a:t>
            </a:r>
            <a:r>
              <a:rPr b="1" dirty="0">
                <a:latin typeface="Arial"/>
                <a:cs typeface="Arial"/>
              </a:rPr>
              <a:t>elected </a:t>
            </a:r>
            <a:r>
              <a:rPr b="1" spc="-5" dirty="0">
                <a:latin typeface="Arial"/>
                <a:cs typeface="Arial"/>
              </a:rPr>
              <a:t>by the </a:t>
            </a:r>
            <a:r>
              <a:rPr b="1" dirty="0">
                <a:latin typeface="Arial"/>
                <a:cs typeface="Arial"/>
              </a:rPr>
              <a:t>board </a:t>
            </a:r>
            <a:r>
              <a:rPr b="1" spc="-5" dirty="0">
                <a:latin typeface="Arial"/>
                <a:cs typeface="Arial"/>
              </a:rPr>
              <a:t>for </a:t>
            </a:r>
            <a:r>
              <a:rPr b="1" dirty="0">
                <a:latin typeface="Arial"/>
                <a:cs typeface="Arial"/>
              </a:rPr>
              <a:t>four </a:t>
            </a:r>
            <a:r>
              <a:rPr b="1" spc="-10" dirty="0">
                <a:latin typeface="Arial"/>
                <a:cs typeface="Arial"/>
              </a:rPr>
              <a:t>years,  </a:t>
            </a:r>
            <a:r>
              <a:rPr b="1" spc="-5" dirty="0">
                <a:latin typeface="Arial"/>
                <a:cs typeface="Arial"/>
              </a:rPr>
              <a:t>and may be reelected. </a:t>
            </a:r>
            <a:r>
              <a:rPr b="1" dirty="0">
                <a:latin typeface="Arial"/>
                <a:cs typeface="Arial"/>
              </a:rPr>
              <a:t>The </a:t>
            </a:r>
            <a:r>
              <a:rPr b="1" spc="-5" dirty="0">
                <a:latin typeface="Arial"/>
                <a:cs typeface="Arial"/>
              </a:rPr>
              <a:t>Board heads the Federal Reserve </a:t>
            </a:r>
            <a:r>
              <a:rPr b="1" spc="-10" dirty="0">
                <a:latin typeface="Arial"/>
                <a:cs typeface="Arial"/>
              </a:rPr>
              <a:t>System,  </a:t>
            </a:r>
            <a:r>
              <a:rPr b="1" spc="5" dirty="0">
                <a:latin typeface="Arial"/>
                <a:cs typeface="Arial"/>
              </a:rPr>
              <a:t>which was </a:t>
            </a:r>
            <a:r>
              <a:rPr b="1" dirty="0">
                <a:latin typeface="Arial"/>
                <a:cs typeface="Arial"/>
              </a:rPr>
              <a:t>created by Congress in 1913 </a:t>
            </a:r>
            <a:r>
              <a:rPr b="1" spc="-5" dirty="0">
                <a:latin typeface="Arial"/>
                <a:cs typeface="Arial"/>
              </a:rPr>
              <a:t>to regulate the </a:t>
            </a:r>
            <a:r>
              <a:rPr b="1" dirty="0">
                <a:latin typeface="Arial"/>
                <a:cs typeface="Arial"/>
              </a:rPr>
              <a:t>lending  </a:t>
            </a:r>
            <a:r>
              <a:rPr b="1" spc="-5" dirty="0">
                <a:latin typeface="Arial"/>
                <a:cs typeface="Arial"/>
              </a:rPr>
              <a:t>practices </a:t>
            </a:r>
            <a:r>
              <a:rPr b="1" dirty="0">
                <a:latin typeface="Arial"/>
                <a:cs typeface="Arial"/>
              </a:rPr>
              <a:t>of </a:t>
            </a:r>
            <a:r>
              <a:rPr b="1" spc="-5" dirty="0">
                <a:latin typeface="Arial"/>
                <a:cs typeface="Arial"/>
              </a:rPr>
              <a:t>banks. </a:t>
            </a:r>
            <a:r>
              <a:rPr b="1" dirty="0">
                <a:latin typeface="Arial"/>
                <a:cs typeface="Arial"/>
              </a:rPr>
              <a:t>It </a:t>
            </a:r>
            <a:r>
              <a:rPr b="1" spc="-5" dirty="0">
                <a:latin typeface="Arial"/>
                <a:cs typeface="Arial"/>
              </a:rPr>
              <a:t>consists </a:t>
            </a:r>
            <a:r>
              <a:rPr b="1" dirty="0">
                <a:latin typeface="Arial"/>
                <a:cs typeface="Arial"/>
              </a:rPr>
              <a:t>of </a:t>
            </a:r>
            <a:r>
              <a:rPr b="1" spc="-5" dirty="0">
                <a:latin typeface="Arial"/>
                <a:cs typeface="Arial"/>
              </a:rPr>
              <a:t>12 regional banks, </a:t>
            </a:r>
            <a:r>
              <a:rPr b="1" spc="5" dirty="0">
                <a:latin typeface="Arial"/>
                <a:cs typeface="Arial"/>
              </a:rPr>
              <a:t>which </a:t>
            </a:r>
            <a:r>
              <a:rPr b="1" dirty="0">
                <a:latin typeface="Arial"/>
                <a:cs typeface="Arial"/>
              </a:rPr>
              <a:t>in </a:t>
            </a:r>
            <a:r>
              <a:rPr b="1" spc="-5" dirty="0">
                <a:latin typeface="Arial"/>
                <a:cs typeface="Arial"/>
              </a:rPr>
              <a:t>turn  supervise a total </a:t>
            </a:r>
            <a:r>
              <a:rPr b="1" dirty="0">
                <a:latin typeface="Arial"/>
                <a:cs typeface="Arial"/>
              </a:rPr>
              <a:t>of about 5,000 </a:t>
            </a:r>
            <a:r>
              <a:rPr b="1" spc="-5" dirty="0">
                <a:latin typeface="Arial"/>
                <a:cs typeface="Arial"/>
              </a:rPr>
              <a:t>banks across the United</a:t>
            </a:r>
            <a:r>
              <a:rPr b="1" spc="-10" dirty="0">
                <a:latin typeface="Arial"/>
                <a:cs typeface="Arial"/>
              </a:rPr>
              <a:t> </a:t>
            </a:r>
            <a:r>
              <a:rPr b="1" spc="5" dirty="0">
                <a:latin typeface="Arial"/>
                <a:cs typeface="Arial"/>
              </a:rPr>
              <a:t>States.</a:t>
            </a:r>
            <a:endParaRPr dirty="0">
              <a:latin typeface="Arial"/>
              <a:cs typeface="Arial"/>
            </a:endParaRPr>
          </a:p>
        </p:txBody>
      </p:sp>
      <p:sp>
        <p:nvSpPr>
          <p:cNvPr id="7" name="object 7"/>
          <p:cNvSpPr/>
          <p:nvPr/>
        </p:nvSpPr>
        <p:spPr>
          <a:xfrm>
            <a:off x="5654040" y="1064155"/>
            <a:ext cx="3489960" cy="28194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652416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CCFFCC"/>
          </a:solidFill>
        </p:spPr>
        <p:txBody>
          <a:bodyPr wrap="square" lIns="0" tIns="0" rIns="0" bIns="0" rtlCol="0"/>
          <a:lstStyle/>
          <a:p>
            <a:endParaRPr/>
          </a:p>
        </p:txBody>
      </p:sp>
      <p:sp>
        <p:nvSpPr>
          <p:cNvPr id="3" name="object 3"/>
          <p:cNvSpPr txBox="1">
            <a:spLocks noGrp="1"/>
          </p:cNvSpPr>
          <p:nvPr>
            <p:ph type="title"/>
          </p:nvPr>
        </p:nvSpPr>
        <p:spPr>
          <a:xfrm>
            <a:off x="2832354" y="48894"/>
            <a:ext cx="3479800"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Arial"/>
                <a:cs typeface="Arial"/>
              </a:rPr>
              <a:t>MONETARY</a:t>
            </a:r>
            <a:r>
              <a:rPr sz="2800" spc="-25" dirty="0">
                <a:latin typeface="Arial"/>
                <a:cs typeface="Arial"/>
              </a:rPr>
              <a:t> </a:t>
            </a:r>
            <a:r>
              <a:rPr sz="2800" spc="-5" dirty="0">
                <a:latin typeface="Arial"/>
                <a:cs typeface="Arial"/>
              </a:rPr>
              <a:t>POLICY</a:t>
            </a:r>
            <a:endParaRPr sz="2800" dirty="0">
              <a:latin typeface="Arial"/>
              <a:cs typeface="Arial"/>
            </a:endParaRPr>
          </a:p>
        </p:txBody>
      </p:sp>
      <p:sp>
        <p:nvSpPr>
          <p:cNvPr id="4" name="object 4"/>
          <p:cNvSpPr txBox="1"/>
          <p:nvPr/>
        </p:nvSpPr>
        <p:spPr>
          <a:xfrm>
            <a:off x="109524" y="477139"/>
            <a:ext cx="7186295" cy="4270400"/>
          </a:xfrm>
          <a:prstGeom prst="rect">
            <a:avLst/>
          </a:prstGeom>
        </p:spPr>
        <p:txBody>
          <a:bodyPr vert="horz" wrap="square" lIns="0" tIns="12700" rIns="0" bIns="0" rtlCol="0">
            <a:spAutoFit/>
          </a:bodyPr>
          <a:lstStyle/>
          <a:p>
            <a:pPr marL="1751964">
              <a:lnSpc>
                <a:spcPct val="100000"/>
              </a:lnSpc>
              <a:spcBef>
                <a:spcPts val="100"/>
              </a:spcBef>
            </a:pPr>
            <a:r>
              <a:rPr sz="2000" b="1" dirty="0">
                <a:latin typeface="Arial"/>
                <a:cs typeface="Arial"/>
              </a:rPr>
              <a:t>THE </a:t>
            </a:r>
            <a:r>
              <a:rPr sz="2000" b="1" spc="-5" dirty="0">
                <a:latin typeface="Arial"/>
                <a:cs typeface="Arial"/>
              </a:rPr>
              <a:t>FED </a:t>
            </a:r>
            <a:r>
              <a:rPr sz="2000" b="1" dirty="0">
                <a:latin typeface="Arial"/>
                <a:cs typeface="Arial"/>
              </a:rPr>
              <a:t>(THE FEDERAL RESERVE</a:t>
            </a:r>
            <a:r>
              <a:rPr sz="2000" b="1" spc="-20" dirty="0">
                <a:latin typeface="Arial"/>
                <a:cs typeface="Arial"/>
              </a:rPr>
              <a:t> </a:t>
            </a:r>
            <a:r>
              <a:rPr sz="2000" b="1" spc="5" dirty="0">
                <a:latin typeface="Arial"/>
                <a:cs typeface="Arial"/>
              </a:rPr>
              <a:t>BOARD</a:t>
            </a:r>
            <a:r>
              <a:rPr sz="2400" b="1" spc="5" dirty="0">
                <a:latin typeface="Arial"/>
                <a:cs typeface="Arial"/>
              </a:rPr>
              <a:t>)</a:t>
            </a:r>
            <a:endParaRPr sz="2400" dirty="0">
              <a:latin typeface="Arial"/>
              <a:cs typeface="Arial"/>
            </a:endParaRPr>
          </a:p>
          <a:p>
            <a:pPr marL="355600" marR="2299970" indent="-343535">
              <a:lnSpc>
                <a:spcPct val="100000"/>
              </a:lnSpc>
              <a:spcBef>
                <a:spcPts val="1230"/>
              </a:spcBef>
              <a:buFont typeface="Arial"/>
              <a:buChar char="•"/>
              <a:tabLst>
                <a:tab pos="355600" algn="l"/>
                <a:tab pos="356235" algn="l"/>
              </a:tabLst>
            </a:pPr>
            <a:r>
              <a:rPr sz="1400" b="1" spc="-5" dirty="0">
                <a:latin typeface="Arial"/>
                <a:cs typeface="Arial"/>
              </a:rPr>
              <a:t>Established by Congress </a:t>
            </a:r>
            <a:r>
              <a:rPr sz="1400" b="1" dirty="0">
                <a:latin typeface="Arial"/>
                <a:cs typeface="Arial"/>
              </a:rPr>
              <a:t>in 1913 to </a:t>
            </a:r>
            <a:r>
              <a:rPr sz="1400" b="1" spc="-5" dirty="0">
                <a:latin typeface="Arial"/>
                <a:cs typeface="Arial"/>
              </a:rPr>
              <a:t>help govern the  nation’s monetary policy through an independent</a:t>
            </a:r>
            <a:r>
              <a:rPr sz="1400" b="1" spc="-204" dirty="0">
                <a:latin typeface="Arial"/>
                <a:cs typeface="Arial"/>
              </a:rPr>
              <a:t> </a:t>
            </a:r>
            <a:r>
              <a:rPr sz="1400" b="1" spc="-5" dirty="0">
                <a:latin typeface="Arial"/>
                <a:cs typeface="Arial"/>
              </a:rPr>
              <a:t>and  apolitical</a:t>
            </a:r>
            <a:r>
              <a:rPr sz="1400" b="1" spc="-50" dirty="0">
                <a:latin typeface="Arial"/>
                <a:cs typeface="Arial"/>
              </a:rPr>
              <a:t> </a:t>
            </a:r>
            <a:r>
              <a:rPr sz="1400" b="1" spc="-5" dirty="0">
                <a:latin typeface="Arial"/>
                <a:cs typeface="Arial"/>
              </a:rPr>
              <a:t>process</a:t>
            </a:r>
            <a:endParaRPr sz="1400" dirty="0">
              <a:latin typeface="Arial"/>
              <a:cs typeface="Arial"/>
            </a:endParaRPr>
          </a:p>
          <a:p>
            <a:pPr>
              <a:lnSpc>
                <a:spcPct val="100000"/>
              </a:lnSpc>
              <a:spcBef>
                <a:spcPts val="55"/>
              </a:spcBef>
              <a:buFont typeface="Arial"/>
              <a:buChar char="•"/>
            </a:pPr>
            <a:endParaRPr sz="2000" dirty="0">
              <a:latin typeface="Times New Roman"/>
              <a:cs typeface="Times New Roman"/>
            </a:endParaRPr>
          </a:p>
          <a:p>
            <a:pPr marL="355600" indent="-343535">
              <a:lnSpc>
                <a:spcPct val="100000"/>
              </a:lnSpc>
              <a:buFont typeface="Arial"/>
              <a:buChar char="•"/>
              <a:tabLst>
                <a:tab pos="355600" algn="l"/>
                <a:tab pos="356235" algn="l"/>
              </a:tabLst>
            </a:pPr>
            <a:r>
              <a:rPr sz="1400" b="1" dirty="0">
                <a:latin typeface="Arial"/>
                <a:cs typeface="Arial"/>
              </a:rPr>
              <a:t>Overseen </a:t>
            </a:r>
            <a:r>
              <a:rPr sz="1400" b="1" spc="-5" dirty="0">
                <a:latin typeface="Arial"/>
                <a:cs typeface="Arial"/>
              </a:rPr>
              <a:t>by </a:t>
            </a:r>
            <a:r>
              <a:rPr sz="1400" b="1" dirty="0">
                <a:latin typeface="Arial"/>
                <a:cs typeface="Arial"/>
              </a:rPr>
              <a:t>a </a:t>
            </a:r>
            <a:r>
              <a:rPr sz="1400" b="1" spc="-5" dirty="0">
                <a:latin typeface="Arial"/>
                <a:cs typeface="Arial"/>
              </a:rPr>
              <a:t>seven-member Board of</a:t>
            </a:r>
            <a:r>
              <a:rPr sz="1400" b="1" spc="-90" dirty="0">
                <a:latin typeface="Arial"/>
                <a:cs typeface="Arial"/>
              </a:rPr>
              <a:t> </a:t>
            </a:r>
            <a:r>
              <a:rPr sz="1400" b="1" spc="-5" dirty="0">
                <a:latin typeface="Arial"/>
                <a:cs typeface="Arial"/>
              </a:rPr>
              <a:t>Governors</a:t>
            </a:r>
            <a:endParaRPr sz="1400" dirty="0">
              <a:latin typeface="Arial"/>
              <a:cs typeface="Arial"/>
            </a:endParaRPr>
          </a:p>
          <a:p>
            <a:pPr marL="756285" marR="2270125" lvl="1" indent="-287020">
              <a:lnSpc>
                <a:spcPct val="100000"/>
              </a:lnSpc>
              <a:spcBef>
                <a:spcPts val="335"/>
              </a:spcBef>
              <a:buFont typeface="Arial"/>
              <a:buChar char="–"/>
              <a:tabLst>
                <a:tab pos="756285" algn="l"/>
                <a:tab pos="756920" algn="l"/>
              </a:tabLst>
            </a:pPr>
            <a:r>
              <a:rPr sz="1400" b="1" dirty="0">
                <a:latin typeface="Arial"/>
                <a:cs typeface="Arial"/>
              </a:rPr>
              <a:t>Members </a:t>
            </a:r>
            <a:r>
              <a:rPr sz="1400" b="1" spc="-5" dirty="0">
                <a:latin typeface="Arial"/>
                <a:cs typeface="Arial"/>
              </a:rPr>
              <a:t>of the board </a:t>
            </a:r>
            <a:r>
              <a:rPr sz="1400" b="1" dirty="0">
                <a:latin typeface="Arial"/>
                <a:cs typeface="Arial"/>
              </a:rPr>
              <a:t>are </a:t>
            </a:r>
            <a:r>
              <a:rPr sz="1400" b="1" spc="-5" dirty="0">
                <a:latin typeface="Arial"/>
                <a:cs typeface="Arial"/>
              </a:rPr>
              <a:t>appointed by the  president and confirmed by the </a:t>
            </a:r>
            <a:r>
              <a:rPr sz="1400" b="1" dirty="0">
                <a:latin typeface="Arial"/>
                <a:cs typeface="Arial"/>
              </a:rPr>
              <a:t>Senate to</a:t>
            </a:r>
            <a:r>
              <a:rPr sz="1400" b="1" spc="-120" dirty="0">
                <a:latin typeface="Arial"/>
                <a:cs typeface="Arial"/>
              </a:rPr>
              <a:t> </a:t>
            </a:r>
            <a:r>
              <a:rPr sz="1400" b="1" spc="-5" dirty="0">
                <a:latin typeface="Arial"/>
                <a:cs typeface="Arial"/>
              </a:rPr>
              <a:t>14-year  </a:t>
            </a:r>
            <a:r>
              <a:rPr sz="1400" b="1" dirty="0">
                <a:latin typeface="Arial"/>
                <a:cs typeface="Arial"/>
              </a:rPr>
              <a:t>terms </a:t>
            </a:r>
            <a:r>
              <a:rPr sz="1400" b="1" spc="-5" dirty="0">
                <a:latin typeface="Arial"/>
                <a:cs typeface="Arial"/>
              </a:rPr>
              <a:t>and cannot be</a:t>
            </a:r>
            <a:r>
              <a:rPr sz="1400" b="1" spc="-65" dirty="0">
                <a:latin typeface="Arial"/>
                <a:cs typeface="Arial"/>
              </a:rPr>
              <a:t> </a:t>
            </a:r>
            <a:r>
              <a:rPr sz="1400" b="1" spc="-5" dirty="0">
                <a:latin typeface="Arial"/>
                <a:cs typeface="Arial"/>
              </a:rPr>
              <a:t>removed</a:t>
            </a:r>
            <a:endParaRPr sz="1400" dirty="0">
              <a:latin typeface="Arial"/>
              <a:cs typeface="Arial"/>
            </a:endParaRPr>
          </a:p>
          <a:p>
            <a:pPr marL="756285" marR="2311400" lvl="1" indent="-287020">
              <a:lnSpc>
                <a:spcPct val="100000"/>
              </a:lnSpc>
              <a:spcBef>
                <a:spcPts val="340"/>
              </a:spcBef>
              <a:buFont typeface="Arial"/>
              <a:buChar char="–"/>
              <a:tabLst>
                <a:tab pos="756285" algn="l"/>
                <a:tab pos="756920" algn="l"/>
              </a:tabLst>
            </a:pPr>
            <a:r>
              <a:rPr sz="1400" b="1" spc="-5" dirty="0">
                <a:latin typeface="Arial"/>
                <a:cs typeface="Arial"/>
              </a:rPr>
              <a:t>The length of their </a:t>
            </a:r>
            <a:r>
              <a:rPr sz="1400" b="1" dirty="0">
                <a:latin typeface="Arial"/>
                <a:cs typeface="Arial"/>
              </a:rPr>
              <a:t>terms </a:t>
            </a:r>
            <a:r>
              <a:rPr sz="1400" b="1" spc="-5" dirty="0">
                <a:latin typeface="Arial"/>
                <a:cs typeface="Arial"/>
              </a:rPr>
              <a:t>intended </a:t>
            </a:r>
            <a:r>
              <a:rPr sz="1400" b="1" dirty="0">
                <a:latin typeface="Arial"/>
                <a:cs typeface="Arial"/>
              </a:rPr>
              <a:t>to </a:t>
            </a:r>
            <a:r>
              <a:rPr sz="1400" b="1" spc="-5" dirty="0">
                <a:latin typeface="Arial"/>
                <a:cs typeface="Arial"/>
              </a:rPr>
              <a:t>insulate</a:t>
            </a:r>
            <a:r>
              <a:rPr sz="1400" b="1" spc="-155" dirty="0">
                <a:latin typeface="Arial"/>
                <a:cs typeface="Arial"/>
              </a:rPr>
              <a:t> </a:t>
            </a:r>
            <a:r>
              <a:rPr sz="1400" b="1" spc="-5" dirty="0">
                <a:latin typeface="Arial"/>
                <a:cs typeface="Arial"/>
              </a:rPr>
              <a:t>the  Fed from political pressures from both the  president and the</a:t>
            </a:r>
            <a:r>
              <a:rPr sz="1400" b="1" spc="-65" dirty="0">
                <a:latin typeface="Arial"/>
                <a:cs typeface="Arial"/>
              </a:rPr>
              <a:t> </a:t>
            </a:r>
            <a:r>
              <a:rPr sz="1400" b="1" spc="-5" dirty="0">
                <a:latin typeface="Arial"/>
                <a:cs typeface="Arial"/>
              </a:rPr>
              <a:t>Congress</a:t>
            </a:r>
            <a:endParaRPr sz="1400" dirty="0">
              <a:latin typeface="Arial"/>
              <a:cs typeface="Arial"/>
            </a:endParaRPr>
          </a:p>
          <a:p>
            <a:pPr lvl="1">
              <a:lnSpc>
                <a:spcPct val="100000"/>
              </a:lnSpc>
              <a:spcBef>
                <a:spcPts val="50"/>
              </a:spcBef>
              <a:buFont typeface="Arial"/>
              <a:buChar char="–"/>
            </a:pPr>
            <a:endParaRPr sz="2000" dirty="0">
              <a:latin typeface="Times New Roman"/>
              <a:cs typeface="Times New Roman"/>
            </a:endParaRPr>
          </a:p>
          <a:p>
            <a:pPr marL="355600" marR="2254885" indent="-343535">
              <a:lnSpc>
                <a:spcPct val="100000"/>
              </a:lnSpc>
              <a:buFont typeface="Arial"/>
              <a:buChar char="•"/>
              <a:tabLst>
                <a:tab pos="355600" algn="l"/>
                <a:tab pos="356235" algn="l"/>
              </a:tabLst>
            </a:pPr>
            <a:r>
              <a:rPr sz="1400" b="1" spc="-5" dirty="0">
                <a:latin typeface="Arial"/>
                <a:cs typeface="Arial"/>
              </a:rPr>
              <a:t>The Fed’s primary role </a:t>
            </a:r>
            <a:r>
              <a:rPr sz="1400" b="1" dirty="0">
                <a:latin typeface="Arial"/>
                <a:cs typeface="Arial"/>
              </a:rPr>
              <a:t>is to </a:t>
            </a:r>
            <a:r>
              <a:rPr sz="1400" b="1" spc="-5" dirty="0">
                <a:latin typeface="Arial"/>
                <a:cs typeface="Arial"/>
              </a:rPr>
              <a:t>regulate the nation’s  </a:t>
            </a:r>
            <a:r>
              <a:rPr sz="1400" b="1" dirty="0">
                <a:latin typeface="Arial"/>
                <a:cs typeface="Arial"/>
              </a:rPr>
              <a:t>money </a:t>
            </a:r>
            <a:r>
              <a:rPr sz="1400" b="1" spc="-10" dirty="0">
                <a:latin typeface="Arial"/>
                <a:cs typeface="Arial"/>
              </a:rPr>
              <a:t>supply. </a:t>
            </a:r>
            <a:r>
              <a:rPr sz="1400" b="1" dirty="0">
                <a:latin typeface="Arial"/>
                <a:cs typeface="Arial"/>
              </a:rPr>
              <a:t>Priority is </a:t>
            </a:r>
            <a:r>
              <a:rPr sz="1400" b="1" spc="-5" dirty="0">
                <a:latin typeface="Arial"/>
                <a:cs typeface="Arial"/>
              </a:rPr>
              <a:t>placed on </a:t>
            </a:r>
            <a:r>
              <a:rPr sz="1400" b="1" dirty="0">
                <a:latin typeface="Arial"/>
                <a:cs typeface="Arial"/>
              </a:rPr>
              <a:t>limiting </a:t>
            </a:r>
            <a:r>
              <a:rPr sz="1400" b="1" spc="-5" dirty="0">
                <a:latin typeface="Arial"/>
                <a:cs typeface="Arial"/>
              </a:rPr>
              <a:t>the </a:t>
            </a:r>
            <a:r>
              <a:rPr sz="1400" b="1" dirty="0">
                <a:latin typeface="Arial"/>
                <a:cs typeface="Arial"/>
              </a:rPr>
              <a:t>rate</a:t>
            </a:r>
            <a:r>
              <a:rPr sz="1400" b="1" spc="-170" dirty="0">
                <a:latin typeface="Arial"/>
                <a:cs typeface="Arial"/>
              </a:rPr>
              <a:t> </a:t>
            </a:r>
            <a:r>
              <a:rPr sz="1400" b="1" spc="-5" dirty="0">
                <a:latin typeface="Arial"/>
                <a:cs typeface="Arial"/>
              </a:rPr>
              <a:t>of  inflation and preventing</a:t>
            </a:r>
            <a:r>
              <a:rPr sz="1400" b="1" spc="-85" dirty="0">
                <a:latin typeface="Arial"/>
                <a:cs typeface="Arial"/>
              </a:rPr>
              <a:t> </a:t>
            </a:r>
            <a:r>
              <a:rPr sz="1400" b="1" spc="-5" dirty="0">
                <a:latin typeface="Arial"/>
                <a:cs typeface="Arial"/>
              </a:rPr>
              <a:t>recessions</a:t>
            </a:r>
            <a:r>
              <a:rPr lang="en-US" sz="1400" b="1" spc="-5" dirty="0">
                <a:latin typeface="Arial"/>
                <a:cs typeface="Arial"/>
              </a:rPr>
              <a:t>/ low unemployment 4-6%</a:t>
            </a:r>
            <a:r>
              <a:rPr sz="1400" b="1" spc="-5" dirty="0">
                <a:latin typeface="Arial"/>
                <a:cs typeface="Arial"/>
              </a:rPr>
              <a:t>.</a:t>
            </a:r>
            <a:endParaRPr sz="1400" dirty="0">
              <a:latin typeface="Arial"/>
              <a:cs typeface="Arial"/>
            </a:endParaRPr>
          </a:p>
        </p:txBody>
      </p:sp>
      <p:sp>
        <p:nvSpPr>
          <p:cNvPr id="5" name="object 5"/>
          <p:cNvSpPr/>
          <p:nvPr/>
        </p:nvSpPr>
        <p:spPr>
          <a:xfrm>
            <a:off x="5105400" y="1429511"/>
            <a:ext cx="4038600" cy="25709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16"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CCFFCC"/>
          </a:solidFill>
        </p:spPr>
        <p:txBody>
          <a:bodyPr wrap="square" lIns="0" tIns="0" rIns="0" bIns="0" rtlCol="0"/>
          <a:lstStyle/>
          <a:p>
            <a:endParaRPr/>
          </a:p>
        </p:txBody>
      </p:sp>
      <p:sp>
        <p:nvSpPr>
          <p:cNvPr id="3" name="object 3"/>
          <p:cNvSpPr txBox="1">
            <a:spLocks noGrp="1"/>
          </p:cNvSpPr>
          <p:nvPr>
            <p:ph type="title"/>
          </p:nvPr>
        </p:nvSpPr>
        <p:spPr>
          <a:xfrm>
            <a:off x="2582545" y="0"/>
            <a:ext cx="3978910" cy="321242"/>
          </a:xfrm>
          <a:prstGeom prst="rect">
            <a:avLst/>
          </a:prstGeom>
        </p:spPr>
        <p:txBody>
          <a:bodyPr vert="horz" wrap="square" lIns="0" tIns="13335" rIns="0" bIns="0" rtlCol="0">
            <a:spAutoFit/>
          </a:bodyPr>
          <a:lstStyle/>
          <a:p>
            <a:pPr marL="12700" algn="ctr">
              <a:lnSpc>
                <a:spcPct val="100000"/>
              </a:lnSpc>
              <a:spcBef>
                <a:spcPts val="105"/>
              </a:spcBef>
            </a:pPr>
            <a:r>
              <a:rPr sz="2000" dirty="0">
                <a:latin typeface="Arial"/>
                <a:cs typeface="Arial"/>
              </a:rPr>
              <a:t>MONETARY</a:t>
            </a:r>
            <a:r>
              <a:rPr sz="2000" spc="-85" dirty="0">
                <a:latin typeface="Arial"/>
                <a:cs typeface="Arial"/>
              </a:rPr>
              <a:t> </a:t>
            </a:r>
            <a:r>
              <a:rPr sz="2000" dirty="0">
                <a:latin typeface="Arial"/>
                <a:cs typeface="Arial"/>
              </a:rPr>
              <a:t>POLICY</a:t>
            </a:r>
          </a:p>
        </p:txBody>
      </p:sp>
      <p:sp>
        <p:nvSpPr>
          <p:cNvPr id="4" name="object 4"/>
          <p:cNvSpPr txBox="1"/>
          <p:nvPr/>
        </p:nvSpPr>
        <p:spPr>
          <a:xfrm>
            <a:off x="228600" y="294422"/>
            <a:ext cx="7510145" cy="1018869"/>
          </a:xfrm>
          <a:prstGeom prst="rect">
            <a:avLst/>
          </a:prstGeom>
        </p:spPr>
        <p:txBody>
          <a:bodyPr vert="horz" wrap="square" lIns="0" tIns="79375" rIns="0" bIns="0" rtlCol="0">
            <a:spAutoFit/>
          </a:bodyPr>
          <a:lstStyle/>
          <a:p>
            <a:pPr marL="1031240">
              <a:lnSpc>
                <a:spcPct val="100000"/>
              </a:lnSpc>
              <a:spcBef>
                <a:spcPts val="625"/>
              </a:spcBef>
            </a:pPr>
            <a:r>
              <a:rPr sz="2000" b="1" spc="-5" dirty="0">
                <a:latin typeface="Arial"/>
                <a:cs typeface="Arial"/>
              </a:rPr>
              <a:t>THE FED </a:t>
            </a:r>
            <a:r>
              <a:rPr sz="2000" b="1" dirty="0">
                <a:latin typeface="Arial"/>
                <a:cs typeface="Arial"/>
              </a:rPr>
              <a:t>(THE </a:t>
            </a:r>
            <a:r>
              <a:rPr sz="2000" b="1" spc="-5" dirty="0">
                <a:latin typeface="Arial"/>
                <a:cs typeface="Arial"/>
              </a:rPr>
              <a:t>FEDERAL RESERVE BOARD)</a:t>
            </a:r>
            <a:endParaRPr sz="2000" dirty="0">
              <a:latin typeface="Arial"/>
              <a:cs typeface="Arial"/>
            </a:endParaRPr>
          </a:p>
          <a:p>
            <a:pPr marL="12700">
              <a:lnSpc>
                <a:spcPct val="100000"/>
              </a:lnSpc>
              <a:spcBef>
                <a:spcPts val="265"/>
              </a:spcBef>
            </a:pPr>
            <a:r>
              <a:rPr b="1" spc="-5" dirty="0">
                <a:latin typeface="Arial"/>
                <a:cs typeface="Arial"/>
              </a:rPr>
              <a:t>How does the Fed control monetary</a:t>
            </a:r>
            <a:r>
              <a:rPr b="1" spc="30" dirty="0">
                <a:latin typeface="Arial"/>
                <a:cs typeface="Arial"/>
              </a:rPr>
              <a:t> </a:t>
            </a:r>
            <a:r>
              <a:rPr b="1" spc="-5" dirty="0">
                <a:latin typeface="Arial"/>
                <a:cs typeface="Arial"/>
              </a:rPr>
              <a:t>policy</a:t>
            </a:r>
            <a:r>
              <a:rPr lang="en-US" b="1" spc="-5" dirty="0">
                <a:latin typeface="Arial"/>
                <a:cs typeface="Arial"/>
              </a:rPr>
              <a:t>?</a:t>
            </a:r>
            <a:endParaRPr dirty="0">
              <a:latin typeface="Arial"/>
              <a:cs typeface="Arial"/>
            </a:endParaRPr>
          </a:p>
          <a:p>
            <a:pPr marL="355600" indent="-342900">
              <a:lnSpc>
                <a:spcPct val="100000"/>
              </a:lnSpc>
              <a:spcBef>
                <a:spcPts val="290"/>
              </a:spcBef>
              <a:buFont typeface="Arial"/>
              <a:buChar char="•"/>
              <a:tabLst>
                <a:tab pos="354965" algn="l"/>
                <a:tab pos="355600" algn="l"/>
              </a:tabLst>
            </a:pPr>
            <a:r>
              <a:rPr b="1" spc="-5" dirty="0">
                <a:latin typeface="Arial"/>
                <a:cs typeface="Arial"/>
              </a:rPr>
              <a:t>Open-market</a:t>
            </a:r>
            <a:r>
              <a:rPr b="1" spc="-25" dirty="0">
                <a:latin typeface="Arial"/>
                <a:cs typeface="Arial"/>
              </a:rPr>
              <a:t> </a:t>
            </a:r>
            <a:r>
              <a:rPr b="1" spc="-5" dirty="0">
                <a:latin typeface="Arial"/>
                <a:cs typeface="Arial"/>
              </a:rPr>
              <a:t>operations</a:t>
            </a:r>
            <a:endParaRPr dirty="0">
              <a:latin typeface="Arial"/>
              <a:cs typeface="Arial"/>
            </a:endParaRPr>
          </a:p>
        </p:txBody>
      </p:sp>
      <p:sp>
        <p:nvSpPr>
          <p:cNvPr id="5" name="object 5"/>
          <p:cNvSpPr txBox="1">
            <a:spLocks noGrp="1"/>
          </p:cNvSpPr>
          <p:nvPr>
            <p:ph type="body" idx="1"/>
          </p:nvPr>
        </p:nvSpPr>
        <p:spPr>
          <a:xfrm>
            <a:off x="302260" y="1313291"/>
            <a:ext cx="8194040" cy="3726661"/>
          </a:xfrm>
          <a:prstGeom prst="rect">
            <a:avLst/>
          </a:prstGeom>
        </p:spPr>
        <p:txBody>
          <a:bodyPr vert="horz" wrap="square" lIns="0" tIns="43180" rIns="0" bIns="0" rtlCol="0">
            <a:spAutoFit/>
          </a:bodyPr>
          <a:lstStyle/>
          <a:p>
            <a:pPr marL="756285" indent="-287020">
              <a:lnSpc>
                <a:spcPct val="100000"/>
              </a:lnSpc>
              <a:spcBef>
                <a:spcPts val="340"/>
              </a:spcBef>
              <a:buFont typeface="Arial"/>
              <a:buChar char="–"/>
              <a:tabLst>
                <a:tab pos="756285" algn="l"/>
                <a:tab pos="756920" algn="l"/>
              </a:tabLst>
            </a:pPr>
            <a:r>
              <a:rPr sz="1600" spc="-5" dirty="0"/>
              <a:t>Refers to the efforts by the central bank to buy or sell government</a:t>
            </a:r>
            <a:r>
              <a:rPr sz="1600" spc="-15" dirty="0"/>
              <a:t> </a:t>
            </a:r>
            <a:r>
              <a:rPr sz="1600" spc="-5" dirty="0"/>
              <a:t>bonds</a:t>
            </a:r>
          </a:p>
          <a:p>
            <a:pPr marL="756285" indent="-287020">
              <a:lnSpc>
                <a:spcPct val="100000"/>
              </a:lnSpc>
              <a:spcBef>
                <a:spcPts val="245"/>
              </a:spcBef>
              <a:buFont typeface="Arial"/>
              <a:buChar char="–"/>
              <a:tabLst>
                <a:tab pos="756285" algn="l"/>
                <a:tab pos="756920" algn="l"/>
              </a:tabLst>
            </a:pPr>
            <a:r>
              <a:rPr sz="1600" dirty="0"/>
              <a:t>This </a:t>
            </a:r>
            <a:r>
              <a:rPr sz="1600" spc="-5" dirty="0"/>
              <a:t>is the most common form of monetary policy and is generally used to try to control </a:t>
            </a:r>
            <a:r>
              <a:rPr sz="1600" dirty="0"/>
              <a:t>short-term </a:t>
            </a:r>
            <a:r>
              <a:rPr sz="1600" spc="-5" dirty="0"/>
              <a:t>interest</a:t>
            </a:r>
            <a:r>
              <a:rPr sz="1600" spc="20" dirty="0"/>
              <a:t> </a:t>
            </a:r>
            <a:r>
              <a:rPr sz="1600" spc="-5" dirty="0"/>
              <a:t>rates</a:t>
            </a:r>
          </a:p>
          <a:p>
            <a:pPr marL="756285" indent="-287020">
              <a:lnSpc>
                <a:spcPct val="100000"/>
              </a:lnSpc>
              <a:spcBef>
                <a:spcPts val="240"/>
              </a:spcBef>
              <a:buFont typeface="Arial"/>
              <a:buChar char="–"/>
              <a:tabLst>
                <a:tab pos="756285" algn="l"/>
                <a:tab pos="756920" algn="l"/>
              </a:tabLst>
            </a:pPr>
            <a:r>
              <a:rPr sz="1600" spc="-5" dirty="0"/>
              <a:t>By selling bonds, the Fed effectively removes money from circulation, </a:t>
            </a:r>
            <a:r>
              <a:rPr sz="1600" dirty="0"/>
              <a:t>slowing </a:t>
            </a:r>
            <a:r>
              <a:rPr sz="1600" spc="-5" dirty="0"/>
              <a:t>the</a:t>
            </a:r>
            <a:r>
              <a:rPr sz="1600" spc="-65" dirty="0"/>
              <a:t> </a:t>
            </a:r>
            <a:r>
              <a:rPr sz="1600" spc="-5" dirty="0"/>
              <a:t>economy</a:t>
            </a:r>
            <a:r>
              <a:rPr lang="en-US" sz="1600" spc="-5" dirty="0"/>
              <a:t>, int rates increase.</a:t>
            </a:r>
            <a:endParaRPr sz="1600" spc="-5" dirty="0"/>
          </a:p>
          <a:p>
            <a:pPr marL="756285" indent="-287020">
              <a:lnSpc>
                <a:spcPct val="100000"/>
              </a:lnSpc>
              <a:spcBef>
                <a:spcPts val="240"/>
              </a:spcBef>
              <a:buFont typeface="Arial"/>
              <a:buChar char="–"/>
              <a:tabLst>
                <a:tab pos="756285" algn="l"/>
                <a:tab pos="756920" algn="l"/>
              </a:tabLst>
            </a:pPr>
            <a:r>
              <a:rPr sz="1600" spc="-5" dirty="0"/>
              <a:t>By purchasing bonds, the Fed effectively expands the money supply, encouraging economic</a:t>
            </a:r>
            <a:r>
              <a:rPr sz="1600" spc="-35" dirty="0"/>
              <a:t> </a:t>
            </a:r>
            <a:r>
              <a:rPr sz="1600" spc="-5" dirty="0"/>
              <a:t>activity</a:t>
            </a:r>
            <a:r>
              <a:rPr lang="en-US" sz="1600" spc="-5" dirty="0"/>
              <a:t>, int rates drop.</a:t>
            </a:r>
            <a:endParaRPr sz="1600" spc="-5" dirty="0"/>
          </a:p>
          <a:p>
            <a:pPr marL="355600" indent="-342900">
              <a:lnSpc>
                <a:spcPct val="100000"/>
              </a:lnSpc>
              <a:spcBef>
                <a:spcPts val="280"/>
              </a:spcBef>
              <a:buFont typeface="Arial"/>
              <a:buChar char="•"/>
              <a:tabLst>
                <a:tab pos="354965" algn="l"/>
                <a:tab pos="355600" algn="l"/>
              </a:tabLst>
            </a:pPr>
            <a:r>
              <a:rPr sz="1800" spc="-5" dirty="0"/>
              <a:t>Reserve</a:t>
            </a:r>
            <a:r>
              <a:rPr sz="1800" spc="-25" dirty="0"/>
              <a:t> </a:t>
            </a:r>
            <a:r>
              <a:rPr sz="1800" spc="-5" dirty="0"/>
              <a:t>ratios</a:t>
            </a:r>
            <a:endParaRPr sz="1800" dirty="0"/>
          </a:p>
          <a:p>
            <a:pPr marL="756285" lvl="1" indent="-287020">
              <a:lnSpc>
                <a:spcPct val="100000"/>
              </a:lnSpc>
              <a:spcBef>
                <a:spcPts val="250"/>
              </a:spcBef>
              <a:buFont typeface="Arial"/>
              <a:buChar char="–"/>
              <a:tabLst>
                <a:tab pos="756285" algn="l"/>
                <a:tab pos="756920" algn="l"/>
              </a:tabLst>
            </a:pPr>
            <a:r>
              <a:rPr sz="1600" b="1" dirty="0">
                <a:latin typeface="Arial"/>
                <a:cs typeface="Arial"/>
              </a:rPr>
              <a:t>The </a:t>
            </a:r>
            <a:r>
              <a:rPr sz="1600" b="1" spc="-5" dirty="0">
                <a:latin typeface="Arial"/>
                <a:cs typeface="Arial"/>
              </a:rPr>
              <a:t>Federal Reserve establishes the minimum cash reserves any bank must</a:t>
            </a:r>
            <a:r>
              <a:rPr sz="1600" b="1" spc="-95" dirty="0">
                <a:latin typeface="Arial"/>
                <a:cs typeface="Arial"/>
              </a:rPr>
              <a:t> </a:t>
            </a:r>
            <a:r>
              <a:rPr sz="1600" b="1" spc="-5" dirty="0">
                <a:latin typeface="Arial"/>
                <a:cs typeface="Arial"/>
              </a:rPr>
              <a:t>hold.</a:t>
            </a:r>
            <a:endParaRPr sz="1600" dirty="0">
              <a:latin typeface="Arial"/>
              <a:cs typeface="Arial"/>
            </a:endParaRPr>
          </a:p>
          <a:p>
            <a:pPr marL="756285" lvl="1" indent="-287020">
              <a:lnSpc>
                <a:spcPct val="100000"/>
              </a:lnSpc>
              <a:spcBef>
                <a:spcPts val="240"/>
              </a:spcBef>
              <a:buFont typeface="Arial"/>
              <a:buChar char="–"/>
              <a:tabLst>
                <a:tab pos="756285" algn="l"/>
                <a:tab pos="756920" algn="l"/>
              </a:tabLst>
            </a:pPr>
            <a:r>
              <a:rPr sz="1600" b="1" spc="-5" dirty="0">
                <a:latin typeface="Arial"/>
                <a:cs typeface="Arial"/>
              </a:rPr>
              <a:t>By increasing the ratio, the Fed can effectively reduce the amount of money in circulation, </a:t>
            </a:r>
            <a:r>
              <a:rPr sz="1600" b="1" dirty="0">
                <a:latin typeface="Arial"/>
                <a:cs typeface="Arial"/>
              </a:rPr>
              <a:t>slowing </a:t>
            </a:r>
            <a:r>
              <a:rPr sz="1600" b="1" spc="-5" dirty="0">
                <a:latin typeface="Arial"/>
                <a:cs typeface="Arial"/>
              </a:rPr>
              <a:t>the economy</a:t>
            </a:r>
            <a:r>
              <a:rPr sz="1600" b="1" spc="10" dirty="0">
                <a:latin typeface="Arial"/>
                <a:cs typeface="Arial"/>
              </a:rPr>
              <a:t> </a:t>
            </a:r>
            <a:r>
              <a:rPr sz="1600" b="1" dirty="0">
                <a:latin typeface="Arial"/>
                <a:cs typeface="Arial"/>
              </a:rPr>
              <a:t>down.</a:t>
            </a:r>
            <a:endParaRPr sz="1600" dirty="0">
              <a:latin typeface="Arial"/>
              <a:cs typeface="Arial"/>
            </a:endParaRPr>
          </a:p>
          <a:p>
            <a:pPr marL="756285" marR="128905" lvl="1" indent="-287020">
              <a:lnSpc>
                <a:spcPct val="100000"/>
              </a:lnSpc>
              <a:spcBef>
                <a:spcPts val="240"/>
              </a:spcBef>
              <a:buFont typeface="Arial"/>
              <a:buChar char="–"/>
              <a:tabLst>
                <a:tab pos="756285" algn="l"/>
                <a:tab pos="756920" algn="l"/>
              </a:tabLst>
            </a:pPr>
            <a:r>
              <a:rPr sz="1600" b="1" spc="-5" dirty="0">
                <a:latin typeface="Arial"/>
                <a:cs typeface="Arial"/>
              </a:rPr>
              <a:t>By contrast, reducing the requirement increases the amount of money in circulation, generally leading to an expansion of  economic</a:t>
            </a:r>
            <a:r>
              <a:rPr sz="1600" b="1" spc="-20" dirty="0">
                <a:latin typeface="Arial"/>
                <a:cs typeface="Arial"/>
              </a:rPr>
              <a:t> </a:t>
            </a:r>
            <a:r>
              <a:rPr sz="1600" b="1" spc="-5" dirty="0">
                <a:latin typeface="Arial"/>
                <a:cs typeface="Arial"/>
              </a:rPr>
              <a:t>activity.</a:t>
            </a:r>
            <a:endParaRPr sz="1600" dirty="0">
              <a:latin typeface="Arial"/>
              <a:cs typeface="Arial"/>
            </a:endParaRPr>
          </a:p>
        </p:txBody>
      </p:sp>
      <p:sp>
        <p:nvSpPr>
          <p:cNvPr id="8" name="object 8"/>
          <p:cNvSpPr txBox="1"/>
          <p:nvPr/>
        </p:nvSpPr>
        <p:spPr>
          <a:xfrm>
            <a:off x="8384540" y="4712309"/>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27</a:t>
            </a:r>
            <a:endParaRPr sz="1400">
              <a:latin typeface="Arial"/>
              <a:cs typeface="Arial"/>
            </a:endParaRPr>
          </a:p>
        </p:txBody>
      </p:sp>
    </p:spTree>
    <p:extLst>
      <p:ext uri="{BB962C8B-B14F-4D97-AF65-F5344CB8AC3E}">
        <p14:creationId xmlns:p14="http://schemas.microsoft.com/office/powerpoint/2010/main" val="3169141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82"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CCFFCC"/>
          </a:solidFill>
        </p:spPr>
        <p:txBody>
          <a:bodyPr wrap="square" lIns="0" tIns="0" rIns="0" bIns="0" rtlCol="0"/>
          <a:lstStyle/>
          <a:p>
            <a:endParaRPr/>
          </a:p>
        </p:txBody>
      </p:sp>
      <p:sp>
        <p:nvSpPr>
          <p:cNvPr id="3" name="object 3"/>
          <p:cNvSpPr txBox="1">
            <a:spLocks noGrp="1"/>
          </p:cNvSpPr>
          <p:nvPr>
            <p:ph type="title"/>
          </p:nvPr>
        </p:nvSpPr>
        <p:spPr>
          <a:xfrm>
            <a:off x="2578063" y="-1264"/>
            <a:ext cx="3978910" cy="321242"/>
          </a:xfrm>
          <a:prstGeom prst="rect">
            <a:avLst/>
          </a:prstGeom>
        </p:spPr>
        <p:txBody>
          <a:bodyPr vert="horz" wrap="square" lIns="0" tIns="13335" rIns="0" bIns="0" rtlCol="0">
            <a:spAutoFit/>
          </a:bodyPr>
          <a:lstStyle/>
          <a:p>
            <a:pPr marL="12700" algn="ctr">
              <a:lnSpc>
                <a:spcPct val="100000"/>
              </a:lnSpc>
              <a:spcBef>
                <a:spcPts val="105"/>
              </a:spcBef>
            </a:pPr>
            <a:r>
              <a:rPr sz="2000" dirty="0">
                <a:latin typeface="Arial"/>
                <a:cs typeface="Arial"/>
              </a:rPr>
              <a:t>MONETARY</a:t>
            </a:r>
            <a:r>
              <a:rPr sz="2000" spc="-85" dirty="0">
                <a:latin typeface="Arial"/>
                <a:cs typeface="Arial"/>
              </a:rPr>
              <a:t> </a:t>
            </a:r>
            <a:r>
              <a:rPr sz="2000" dirty="0">
                <a:latin typeface="Arial"/>
                <a:cs typeface="Arial"/>
              </a:rPr>
              <a:t>POLICY</a:t>
            </a:r>
          </a:p>
        </p:txBody>
      </p:sp>
      <p:sp>
        <p:nvSpPr>
          <p:cNvPr id="4" name="object 4"/>
          <p:cNvSpPr txBox="1"/>
          <p:nvPr/>
        </p:nvSpPr>
        <p:spPr>
          <a:xfrm>
            <a:off x="152400" y="269551"/>
            <a:ext cx="7510145" cy="672620"/>
          </a:xfrm>
          <a:prstGeom prst="rect">
            <a:avLst/>
          </a:prstGeom>
        </p:spPr>
        <p:txBody>
          <a:bodyPr vert="horz" wrap="square" lIns="0" tIns="79375" rIns="0" bIns="0" rtlCol="0">
            <a:spAutoFit/>
          </a:bodyPr>
          <a:lstStyle/>
          <a:p>
            <a:pPr marL="1031240">
              <a:lnSpc>
                <a:spcPct val="100000"/>
              </a:lnSpc>
              <a:spcBef>
                <a:spcPts val="625"/>
              </a:spcBef>
            </a:pPr>
            <a:r>
              <a:rPr b="1" spc="-5" dirty="0">
                <a:latin typeface="Arial"/>
                <a:cs typeface="Arial"/>
              </a:rPr>
              <a:t>THE FED </a:t>
            </a:r>
            <a:r>
              <a:rPr b="1" dirty="0">
                <a:latin typeface="Arial"/>
                <a:cs typeface="Arial"/>
              </a:rPr>
              <a:t>(THE </a:t>
            </a:r>
            <a:r>
              <a:rPr b="1" spc="-5" dirty="0">
                <a:latin typeface="Arial"/>
                <a:cs typeface="Arial"/>
              </a:rPr>
              <a:t>FEDERAL RESERVE BOARD)</a:t>
            </a:r>
            <a:endParaRPr dirty="0">
              <a:latin typeface="Arial"/>
              <a:cs typeface="Arial"/>
            </a:endParaRPr>
          </a:p>
          <a:p>
            <a:pPr marL="12700">
              <a:lnSpc>
                <a:spcPct val="100000"/>
              </a:lnSpc>
              <a:spcBef>
                <a:spcPts val="265"/>
              </a:spcBef>
            </a:pPr>
            <a:r>
              <a:rPr sz="1700" b="1" spc="-5" dirty="0">
                <a:latin typeface="Arial"/>
                <a:cs typeface="Arial"/>
              </a:rPr>
              <a:t>How does the Fed control monetary</a:t>
            </a:r>
            <a:r>
              <a:rPr sz="1700" b="1" spc="30" dirty="0">
                <a:latin typeface="Arial"/>
                <a:cs typeface="Arial"/>
              </a:rPr>
              <a:t> </a:t>
            </a:r>
            <a:r>
              <a:rPr sz="1700" b="1" spc="-5" dirty="0">
                <a:latin typeface="Arial"/>
                <a:cs typeface="Arial"/>
              </a:rPr>
              <a:t>policy:</a:t>
            </a:r>
            <a:endParaRPr sz="1700" dirty="0">
              <a:latin typeface="Arial"/>
              <a:cs typeface="Arial"/>
            </a:endParaRPr>
          </a:p>
        </p:txBody>
      </p:sp>
      <p:sp>
        <p:nvSpPr>
          <p:cNvPr id="5" name="object 5"/>
          <p:cNvSpPr txBox="1">
            <a:spLocks noGrp="1"/>
          </p:cNvSpPr>
          <p:nvPr>
            <p:ph type="body" idx="1"/>
          </p:nvPr>
        </p:nvSpPr>
        <p:spPr>
          <a:xfrm>
            <a:off x="-4482" y="942171"/>
            <a:ext cx="9148482" cy="3447098"/>
          </a:xfrm>
          <a:prstGeom prst="rect">
            <a:avLst/>
          </a:prstGeom>
        </p:spPr>
        <p:txBody>
          <a:bodyPr vert="horz" wrap="square" lIns="0" tIns="43180" rIns="0" bIns="0" rtlCol="0">
            <a:spAutoFit/>
          </a:bodyPr>
          <a:lstStyle/>
          <a:p>
            <a:pPr marL="355600" indent="-342900">
              <a:lnSpc>
                <a:spcPct val="100000"/>
              </a:lnSpc>
              <a:spcBef>
                <a:spcPts val="280"/>
              </a:spcBef>
              <a:buFont typeface="Arial"/>
              <a:buChar char="•"/>
              <a:tabLst>
                <a:tab pos="354965" algn="l"/>
                <a:tab pos="355600" algn="l"/>
              </a:tabLst>
            </a:pPr>
            <a:r>
              <a:rPr sz="1700" spc="-5" dirty="0"/>
              <a:t>Federal funds rates</a:t>
            </a:r>
            <a:r>
              <a:rPr lang="en-US" sz="1700" spc="-5" dirty="0"/>
              <a:t>- </a:t>
            </a:r>
            <a:r>
              <a:rPr lang="en-US" sz="1700" spc="-5" dirty="0">
                <a:solidFill>
                  <a:srgbClr val="FF0000"/>
                </a:solidFill>
              </a:rPr>
              <a:t>what banks charge each other on overnight loans. Set by Fed</a:t>
            </a:r>
            <a:r>
              <a:rPr lang="en-US" sz="1700" spc="-5" dirty="0"/>
              <a:t>.</a:t>
            </a:r>
            <a:endParaRPr sz="1700" dirty="0"/>
          </a:p>
          <a:p>
            <a:pPr marL="756285" lvl="1" indent="-287020">
              <a:lnSpc>
                <a:spcPct val="100000"/>
              </a:lnSpc>
              <a:spcBef>
                <a:spcPts val="250"/>
              </a:spcBef>
              <a:buFont typeface="Arial"/>
              <a:buChar char="–"/>
              <a:tabLst>
                <a:tab pos="756285" algn="l"/>
                <a:tab pos="756920" algn="l"/>
              </a:tabLst>
            </a:pPr>
            <a:r>
              <a:rPr sz="1600" b="1" spc="-5" dirty="0">
                <a:latin typeface="Arial"/>
                <a:cs typeface="Arial"/>
              </a:rPr>
              <a:t>Interest rate at </a:t>
            </a:r>
            <a:r>
              <a:rPr sz="1600" b="1" dirty="0">
                <a:latin typeface="Arial"/>
                <a:cs typeface="Arial"/>
              </a:rPr>
              <a:t>which </a:t>
            </a:r>
            <a:r>
              <a:rPr sz="1600" b="1" spc="-5" dirty="0">
                <a:latin typeface="Arial"/>
                <a:cs typeface="Arial"/>
              </a:rPr>
              <a:t>banks trade reserve balances held at the Federal</a:t>
            </a:r>
            <a:r>
              <a:rPr sz="1600" b="1" spc="-50" dirty="0">
                <a:latin typeface="Arial"/>
                <a:cs typeface="Arial"/>
              </a:rPr>
              <a:t> </a:t>
            </a:r>
            <a:r>
              <a:rPr sz="1600" b="1" spc="-5" dirty="0">
                <a:latin typeface="Arial"/>
                <a:cs typeface="Arial"/>
              </a:rPr>
              <a:t>Reserve</a:t>
            </a:r>
            <a:endParaRPr sz="1600" dirty="0">
              <a:latin typeface="Arial"/>
              <a:cs typeface="Arial"/>
            </a:endParaRPr>
          </a:p>
          <a:p>
            <a:pPr marL="756285" lvl="1" indent="-287020">
              <a:lnSpc>
                <a:spcPct val="100000"/>
              </a:lnSpc>
              <a:spcBef>
                <a:spcPts val="240"/>
              </a:spcBef>
              <a:buFont typeface="Arial"/>
              <a:buChar char="–"/>
              <a:tabLst>
                <a:tab pos="756285" algn="l"/>
                <a:tab pos="756920" algn="l"/>
              </a:tabLst>
            </a:pPr>
            <a:r>
              <a:rPr sz="1600" b="1" dirty="0">
                <a:latin typeface="Arial"/>
                <a:cs typeface="Arial"/>
              </a:rPr>
              <a:t>This </a:t>
            </a:r>
            <a:r>
              <a:rPr sz="1600" b="1" spc="-5" dirty="0">
                <a:latin typeface="Arial"/>
                <a:cs typeface="Arial"/>
              </a:rPr>
              <a:t>rate is an important benchmark, as many other interest rates, including credit card rates and home mortgage rates,</a:t>
            </a:r>
            <a:r>
              <a:rPr sz="1600" b="1" spc="95" dirty="0">
                <a:latin typeface="Arial"/>
                <a:cs typeface="Arial"/>
              </a:rPr>
              <a:t> </a:t>
            </a:r>
            <a:r>
              <a:rPr sz="1600" b="1" spc="-10" dirty="0">
                <a:latin typeface="Arial"/>
                <a:cs typeface="Arial"/>
              </a:rPr>
              <a:t>are</a:t>
            </a:r>
            <a:r>
              <a:rPr lang="en-US" sz="1600" b="1" spc="-10" dirty="0">
                <a:latin typeface="Arial"/>
                <a:cs typeface="Arial"/>
              </a:rPr>
              <a:t> </a:t>
            </a:r>
            <a:r>
              <a:rPr sz="1600" b="1" spc="-5" dirty="0"/>
              <a:t>often based on the federal funds</a:t>
            </a:r>
            <a:r>
              <a:rPr sz="1600" b="1" spc="-20" dirty="0"/>
              <a:t> </a:t>
            </a:r>
            <a:r>
              <a:rPr sz="1600" b="1" spc="-5" dirty="0"/>
              <a:t>rate</a:t>
            </a:r>
          </a:p>
          <a:p>
            <a:pPr marL="756285" lvl="1" indent="-287020">
              <a:lnSpc>
                <a:spcPct val="100000"/>
              </a:lnSpc>
              <a:spcBef>
                <a:spcPts val="240"/>
              </a:spcBef>
              <a:buFont typeface="Arial"/>
              <a:buChar char="–"/>
              <a:tabLst>
                <a:tab pos="756285" algn="l"/>
                <a:tab pos="756920" algn="l"/>
              </a:tabLst>
            </a:pPr>
            <a:r>
              <a:rPr sz="1600" b="1" spc="-5" dirty="0">
                <a:latin typeface="Arial"/>
                <a:cs typeface="Arial"/>
              </a:rPr>
              <a:t>Increasing the federal funds rate thus makes borrowing more expensive, </a:t>
            </a:r>
            <a:r>
              <a:rPr sz="1600" b="1" dirty="0">
                <a:latin typeface="Arial"/>
                <a:cs typeface="Arial"/>
              </a:rPr>
              <a:t>slowing </a:t>
            </a:r>
            <a:r>
              <a:rPr sz="1600" b="1" spc="-5" dirty="0">
                <a:latin typeface="Arial"/>
                <a:cs typeface="Arial"/>
              </a:rPr>
              <a:t>economic</a:t>
            </a:r>
            <a:r>
              <a:rPr sz="1600" b="1" spc="-65" dirty="0">
                <a:latin typeface="Arial"/>
                <a:cs typeface="Arial"/>
              </a:rPr>
              <a:t> </a:t>
            </a:r>
            <a:r>
              <a:rPr sz="1600" b="1" spc="-5" dirty="0">
                <a:latin typeface="Arial"/>
                <a:cs typeface="Arial"/>
              </a:rPr>
              <a:t>activity</a:t>
            </a:r>
            <a:r>
              <a:rPr lang="en-US" sz="1600" b="1" spc="-5" dirty="0">
                <a:latin typeface="Arial"/>
                <a:cs typeface="Arial"/>
              </a:rPr>
              <a:t>. </a:t>
            </a:r>
            <a:r>
              <a:rPr lang="en-US" b="1" dirty="0"/>
              <a:t>This is done to slow down inflation</a:t>
            </a:r>
            <a:endParaRPr sz="1600" b="1" dirty="0">
              <a:latin typeface="Arial"/>
              <a:cs typeface="Arial"/>
            </a:endParaRPr>
          </a:p>
          <a:p>
            <a:pPr marL="756285" lvl="1" indent="-287020">
              <a:lnSpc>
                <a:spcPct val="100000"/>
              </a:lnSpc>
              <a:spcBef>
                <a:spcPts val="240"/>
              </a:spcBef>
              <a:buFont typeface="Arial"/>
              <a:buChar char="–"/>
              <a:tabLst>
                <a:tab pos="756285" algn="l"/>
                <a:tab pos="756920" algn="l"/>
              </a:tabLst>
            </a:pPr>
            <a:r>
              <a:rPr sz="1600" b="1" spc="-5" dirty="0">
                <a:latin typeface="Arial"/>
                <a:cs typeface="Arial"/>
              </a:rPr>
              <a:t>Lowering the federal funds rate makes borrowing cheaper, increasing economic</a:t>
            </a:r>
            <a:r>
              <a:rPr sz="1600" b="1" spc="-40" dirty="0">
                <a:latin typeface="Arial"/>
                <a:cs typeface="Arial"/>
              </a:rPr>
              <a:t> </a:t>
            </a:r>
            <a:r>
              <a:rPr sz="1600" b="1" spc="-5" dirty="0">
                <a:latin typeface="Arial"/>
                <a:cs typeface="Arial"/>
              </a:rPr>
              <a:t>activity</a:t>
            </a:r>
            <a:r>
              <a:rPr lang="en-US" sz="1600" b="1" spc="-5" dirty="0">
                <a:latin typeface="Arial"/>
                <a:cs typeface="Arial"/>
              </a:rPr>
              <a:t>.  This is done to prevent a recession.</a:t>
            </a:r>
            <a:endParaRPr sz="1600" dirty="0">
              <a:latin typeface="Arial"/>
              <a:cs typeface="Arial"/>
            </a:endParaRPr>
          </a:p>
          <a:p>
            <a:pPr marL="299085" indent="-287020">
              <a:lnSpc>
                <a:spcPct val="100000"/>
              </a:lnSpc>
              <a:spcBef>
                <a:spcPts val="340"/>
              </a:spcBef>
              <a:buFont typeface="Arial"/>
              <a:buChar char="–"/>
              <a:tabLst>
                <a:tab pos="299085" algn="l"/>
                <a:tab pos="299720" algn="l"/>
              </a:tabLst>
            </a:pPr>
            <a:r>
              <a:rPr sz="1600" spc="-5" dirty="0"/>
              <a:t>Discount</a:t>
            </a:r>
            <a:r>
              <a:rPr sz="1600" spc="-15" dirty="0"/>
              <a:t> </a:t>
            </a:r>
            <a:r>
              <a:rPr sz="1600" dirty="0"/>
              <a:t>rate</a:t>
            </a:r>
            <a:r>
              <a:rPr lang="en-US" sz="1600" dirty="0"/>
              <a:t>- c</a:t>
            </a:r>
            <a:r>
              <a:rPr lang="en-US" sz="1600" spc="-5" dirty="0"/>
              <a:t>ost banks pay to borrow money from the Federal Reserve</a:t>
            </a:r>
            <a:r>
              <a:rPr lang="en-US" sz="1600" spc="-25" dirty="0"/>
              <a:t> </a:t>
            </a:r>
            <a:r>
              <a:rPr lang="en-US" sz="1600" spc="-5" dirty="0"/>
              <a:t>Bank</a:t>
            </a:r>
            <a:endParaRPr lang="en-US" sz="1600" dirty="0"/>
          </a:p>
          <a:p>
            <a:pPr marL="299085" indent="-287020">
              <a:lnSpc>
                <a:spcPct val="100000"/>
              </a:lnSpc>
              <a:spcBef>
                <a:spcPts val="240"/>
              </a:spcBef>
              <a:buFont typeface="Arial"/>
              <a:buChar char="–"/>
              <a:tabLst>
                <a:tab pos="299085" algn="l"/>
                <a:tab pos="299720" algn="l"/>
              </a:tabLst>
            </a:pPr>
            <a:r>
              <a:rPr lang="en-US" sz="1600" spc="-5" dirty="0"/>
              <a:t>By reducing the discount rate, the Fed makes it more attractive for banks to borrow </a:t>
            </a:r>
            <a:r>
              <a:rPr lang="en-US" sz="1600" spc="-10" dirty="0"/>
              <a:t>money, </a:t>
            </a:r>
            <a:r>
              <a:rPr lang="en-US" sz="1600" spc="-5" dirty="0"/>
              <a:t>effectively increasing the</a:t>
            </a:r>
            <a:r>
              <a:rPr lang="en-US" sz="1600" spc="114" dirty="0"/>
              <a:t> </a:t>
            </a:r>
            <a:r>
              <a:rPr lang="en-US" sz="1600" spc="-5" dirty="0"/>
              <a:t>amount</a:t>
            </a:r>
            <a:endParaRPr lang="en-US" sz="1600" dirty="0"/>
          </a:p>
          <a:p>
            <a:pPr marL="299085">
              <a:lnSpc>
                <a:spcPct val="100000"/>
              </a:lnSpc>
            </a:pPr>
            <a:r>
              <a:rPr lang="en-US" sz="1600" spc="-5" dirty="0"/>
              <a:t>of money in circulation and encouraging economic</a:t>
            </a:r>
            <a:r>
              <a:rPr lang="en-US" sz="1600" spc="-20" dirty="0"/>
              <a:t> </a:t>
            </a:r>
            <a:r>
              <a:rPr lang="en-US" sz="1600" spc="-5" dirty="0"/>
              <a:t>activity</a:t>
            </a:r>
            <a:endParaRPr lang="en-US" sz="1600" dirty="0"/>
          </a:p>
          <a:p>
            <a:pPr marL="355600" indent="-342900">
              <a:lnSpc>
                <a:spcPct val="100000"/>
              </a:lnSpc>
              <a:spcBef>
                <a:spcPts val="280"/>
              </a:spcBef>
              <a:buFont typeface="Arial"/>
              <a:buChar char="•"/>
              <a:tabLst>
                <a:tab pos="354965" algn="l"/>
                <a:tab pos="355600" algn="l"/>
              </a:tabLst>
            </a:pPr>
            <a:endParaRPr sz="1200" dirty="0"/>
          </a:p>
        </p:txBody>
      </p:sp>
      <p:sp>
        <p:nvSpPr>
          <p:cNvPr id="7" name="object 7"/>
          <p:cNvSpPr txBox="1"/>
          <p:nvPr/>
        </p:nvSpPr>
        <p:spPr>
          <a:xfrm>
            <a:off x="-8964" y="4463984"/>
            <a:ext cx="9135036" cy="258404"/>
          </a:xfrm>
          <a:prstGeom prst="rect">
            <a:avLst/>
          </a:prstGeom>
        </p:spPr>
        <p:txBody>
          <a:bodyPr vert="horz" wrap="square" lIns="0" tIns="12065" rIns="0" bIns="0" rtlCol="0">
            <a:spAutoFit/>
          </a:bodyPr>
          <a:lstStyle/>
          <a:p>
            <a:pPr marL="12700">
              <a:lnSpc>
                <a:spcPct val="100000"/>
              </a:lnSpc>
              <a:spcBef>
                <a:spcPts val="95"/>
              </a:spcBef>
              <a:tabLst>
                <a:tab pos="299085" algn="l"/>
              </a:tabLst>
            </a:pPr>
            <a:r>
              <a:rPr sz="1600" spc="-5" dirty="0">
                <a:latin typeface="Arial"/>
                <a:cs typeface="Arial"/>
              </a:rPr>
              <a:t>–	</a:t>
            </a:r>
            <a:r>
              <a:rPr sz="1600" b="1" spc="-5" dirty="0">
                <a:latin typeface="Arial"/>
                <a:cs typeface="Arial"/>
              </a:rPr>
              <a:t>By contrast, increasing the discount rate generally </a:t>
            </a:r>
            <a:r>
              <a:rPr sz="1600" b="1" dirty="0">
                <a:latin typeface="Arial"/>
                <a:cs typeface="Arial"/>
              </a:rPr>
              <a:t>slows </a:t>
            </a:r>
            <a:r>
              <a:rPr sz="1600" b="1" spc="-5" dirty="0">
                <a:latin typeface="Arial"/>
                <a:cs typeface="Arial"/>
              </a:rPr>
              <a:t>the economy </a:t>
            </a:r>
            <a:r>
              <a:rPr sz="1600" b="1" dirty="0">
                <a:latin typeface="Arial"/>
                <a:cs typeface="Arial"/>
              </a:rPr>
              <a:t>down</a:t>
            </a:r>
            <a:endParaRPr sz="1600" dirty="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6297" y="0"/>
            <a:ext cx="7892415" cy="321242"/>
          </a:xfrm>
          <a:prstGeom prst="rect">
            <a:avLst/>
          </a:prstGeom>
        </p:spPr>
        <p:txBody>
          <a:bodyPr vert="horz" wrap="square" lIns="0" tIns="13335" rIns="0" bIns="0" rtlCol="0">
            <a:spAutoFit/>
          </a:bodyPr>
          <a:lstStyle/>
          <a:p>
            <a:pPr marL="12700" algn="ctr">
              <a:lnSpc>
                <a:spcPct val="100000"/>
              </a:lnSpc>
              <a:spcBef>
                <a:spcPts val="105"/>
              </a:spcBef>
            </a:pPr>
            <a:r>
              <a:rPr sz="2000" dirty="0">
                <a:latin typeface="Arial"/>
                <a:cs typeface="Arial"/>
              </a:rPr>
              <a:t>DEVELOPMENTS IN ECONOMIC</a:t>
            </a:r>
            <a:r>
              <a:rPr sz="2000" spc="-40" dirty="0">
                <a:latin typeface="Arial"/>
                <a:cs typeface="Arial"/>
              </a:rPr>
              <a:t> </a:t>
            </a:r>
            <a:r>
              <a:rPr sz="2000" dirty="0">
                <a:latin typeface="Arial"/>
                <a:cs typeface="Arial"/>
              </a:rPr>
              <a:t>POLICY</a:t>
            </a:r>
          </a:p>
        </p:txBody>
      </p:sp>
      <p:sp>
        <p:nvSpPr>
          <p:cNvPr id="3" name="object 3"/>
          <p:cNvSpPr txBox="1"/>
          <p:nvPr/>
        </p:nvSpPr>
        <p:spPr>
          <a:xfrm>
            <a:off x="-76200" y="321242"/>
            <a:ext cx="9144000" cy="4822474"/>
          </a:xfrm>
          <a:prstGeom prst="rect">
            <a:avLst/>
          </a:prstGeom>
        </p:spPr>
        <p:txBody>
          <a:bodyPr vert="horz" wrap="square" lIns="0" tIns="13335" rIns="0" bIns="0" rtlCol="0">
            <a:spAutoFit/>
          </a:bodyPr>
          <a:lstStyle/>
          <a:p>
            <a:pPr marL="355600" marR="149225" indent="-342900">
              <a:lnSpc>
                <a:spcPct val="100000"/>
              </a:lnSpc>
              <a:spcBef>
                <a:spcPts val="105"/>
              </a:spcBef>
              <a:buFont typeface="Arial"/>
              <a:buChar char="•"/>
              <a:tabLst>
                <a:tab pos="354965" algn="l"/>
                <a:tab pos="355600" algn="l"/>
              </a:tabLst>
            </a:pPr>
            <a:r>
              <a:rPr sz="2000" b="1" dirty="0">
                <a:latin typeface="+mj-lt"/>
                <a:cs typeface="Arial"/>
              </a:rPr>
              <a:t>Great Depression </a:t>
            </a:r>
            <a:r>
              <a:rPr sz="2000" b="1" spc="-5" dirty="0">
                <a:latin typeface="+mj-lt"/>
                <a:cs typeface="Arial"/>
              </a:rPr>
              <a:t>of </a:t>
            </a:r>
            <a:r>
              <a:rPr sz="2000" b="1" dirty="0">
                <a:latin typeface="+mj-lt"/>
                <a:cs typeface="Arial"/>
              </a:rPr>
              <a:t>1930's led to </a:t>
            </a:r>
            <a:r>
              <a:rPr sz="2000" b="1" spc="-5" dirty="0">
                <a:latin typeface="+mj-lt"/>
                <a:cs typeface="Arial"/>
              </a:rPr>
              <a:t>even </a:t>
            </a:r>
            <a:r>
              <a:rPr sz="2000" b="1" dirty="0">
                <a:latin typeface="+mj-lt"/>
                <a:cs typeface="Arial"/>
              </a:rPr>
              <a:t>greater </a:t>
            </a:r>
            <a:r>
              <a:rPr sz="2000" b="1" spc="-5" dirty="0">
                <a:latin typeface="+mj-lt"/>
                <a:cs typeface="Arial"/>
              </a:rPr>
              <a:t>regulation of economy by Congress:</a:t>
            </a:r>
            <a:r>
              <a:rPr sz="2000" b="1" spc="200" dirty="0">
                <a:latin typeface="+mj-lt"/>
                <a:cs typeface="Arial"/>
              </a:rPr>
              <a:t> </a:t>
            </a:r>
            <a:r>
              <a:rPr sz="2000" b="1" spc="-10" dirty="0">
                <a:latin typeface="+mj-lt"/>
                <a:cs typeface="Arial"/>
              </a:rPr>
              <a:t>Unemployment  </a:t>
            </a:r>
            <a:r>
              <a:rPr sz="2000" b="1" dirty="0">
                <a:latin typeface="+mj-lt"/>
                <a:cs typeface="Arial"/>
              </a:rPr>
              <a:t>rate </a:t>
            </a:r>
            <a:r>
              <a:rPr sz="2000" b="1" spc="-5" dirty="0">
                <a:latin typeface="+mj-lt"/>
                <a:cs typeface="Arial"/>
              </a:rPr>
              <a:t>of </a:t>
            </a:r>
            <a:r>
              <a:rPr sz="2000" b="1" spc="-15" dirty="0">
                <a:latin typeface="+mj-lt"/>
                <a:cs typeface="Arial"/>
              </a:rPr>
              <a:t>25%, </a:t>
            </a:r>
            <a:r>
              <a:rPr sz="2000" b="1" spc="-5" dirty="0">
                <a:latin typeface="+mj-lt"/>
                <a:cs typeface="Arial"/>
              </a:rPr>
              <a:t>bank failures, and deflation demanded aggressive</a:t>
            </a:r>
            <a:r>
              <a:rPr sz="2000" b="1" spc="-130" dirty="0">
                <a:latin typeface="+mj-lt"/>
                <a:cs typeface="Arial"/>
              </a:rPr>
              <a:t> </a:t>
            </a:r>
            <a:r>
              <a:rPr sz="2000" b="1" dirty="0">
                <a:latin typeface="+mj-lt"/>
                <a:cs typeface="Arial"/>
              </a:rPr>
              <a:t>actions.</a:t>
            </a:r>
            <a:endParaRPr sz="2000" dirty="0">
              <a:latin typeface="+mj-lt"/>
              <a:cs typeface="Arial"/>
            </a:endParaRPr>
          </a:p>
          <a:p>
            <a:pPr marL="355600" indent="-342900">
              <a:lnSpc>
                <a:spcPct val="100000"/>
              </a:lnSpc>
              <a:spcBef>
                <a:spcPts val="5"/>
              </a:spcBef>
              <a:buFont typeface="Arial"/>
              <a:buChar char="•"/>
              <a:tabLst>
                <a:tab pos="354965" algn="l"/>
                <a:tab pos="355600" algn="l"/>
              </a:tabLst>
            </a:pPr>
            <a:r>
              <a:rPr sz="2000" b="1" spc="-10" dirty="0">
                <a:solidFill>
                  <a:srgbClr val="008000"/>
                </a:solidFill>
                <a:latin typeface="+mj-lt"/>
                <a:cs typeface="Arial"/>
              </a:rPr>
              <a:t>Keynesian</a:t>
            </a:r>
            <a:r>
              <a:rPr sz="2000" b="1" spc="5" dirty="0">
                <a:solidFill>
                  <a:srgbClr val="008000"/>
                </a:solidFill>
                <a:latin typeface="+mj-lt"/>
                <a:cs typeface="Arial"/>
              </a:rPr>
              <a:t> </a:t>
            </a:r>
            <a:r>
              <a:rPr sz="2000" b="1" spc="-5" dirty="0">
                <a:solidFill>
                  <a:srgbClr val="008000"/>
                </a:solidFill>
                <a:latin typeface="+mj-lt"/>
                <a:cs typeface="Arial"/>
              </a:rPr>
              <a:t>Economics</a:t>
            </a:r>
            <a:endParaRPr sz="2000" dirty="0">
              <a:latin typeface="+mj-lt"/>
              <a:cs typeface="Arial"/>
            </a:endParaRPr>
          </a:p>
          <a:p>
            <a:pPr marL="756285" lvl="1" indent="-287020">
              <a:lnSpc>
                <a:spcPct val="100000"/>
              </a:lnSpc>
              <a:spcBef>
                <a:spcPts val="295"/>
              </a:spcBef>
              <a:buFont typeface="Arial"/>
              <a:buChar char="–"/>
              <a:tabLst>
                <a:tab pos="756285" algn="l"/>
                <a:tab pos="756920" algn="l"/>
              </a:tabLst>
            </a:pPr>
            <a:r>
              <a:rPr sz="2000" b="1" spc="-5" dirty="0">
                <a:latin typeface="+mj-lt"/>
                <a:cs typeface="Arial"/>
              </a:rPr>
              <a:t>During </a:t>
            </a:r>
            <a:r>
              <a:rPr sz="2000" b="1" dirty="0">
                <a:latin typeface="+mj-lt"/>
                <a:cs typeface="Arial"/>
              </a:rPr>
              <a:t>Depression, </a:t>
            </a:r>
            <a:r>
              <a:rPr sz="2000" b="1" spc="-5" dirty="0">
                <a:latin typeface="+mj-lt"/>
                <a:cs typeface="Arial"/>
              </a:rPr>
              <a:t>New </a:t>
            </a:r>
            <a:r>
              <a:rPr sz="2000" b="1" dirty="0">
                <a:latin typeface="+mj-lt"/>
                <a:cs typeface="Arial"/>
              </a:rPr>
              <a:t>Deal </a:t>
            </a:r>
            <a:r>
              <a:rPr sz="2000" b="1" spc="5" dirty="0">
                <a:latin typeface="+mj-lt"/>
                <a:cs typeface="Arial"/>
              </a:rPr>
              <a:t>was </a:t>
            </a:r>
            <a:r>
              <a:rPr sz="2000" b="1" spc="-5" dirty="0">
                <a:latin typeface="+mj-lt"/>
                <a:cs typeface="Arial"/>
              </a:rPr>
              <a:t>influenced by </a:t>
            </a:r>
            <a:r>
              <a:rPr sz="2000" b="1" dirty="0">
                <a:latin typeface="+mj-lt"/>
                <a:cs typeface="Arial"/>
              </a:rPr>
              <a:t>of </a:t>
            </a:r>
            <a:r>
              <a:rPr sz="2000" b="1" spc="-5" dirty="0">
                <a:latin typeface="+mj-lt"/>
                <a:cs typeface="Arial"/>
              </a:rPr>
              <a:t>British </a:t>
            </a:r>
            <a:r>
              <a:rPr sz="2000" b="1" dirty="0">
                <a:latin typeface="+mj-lt"/>
                <a:cs typeface="Arial"/>
              </a:rPr>
              <a:t>economist John </a:t>
            </a:r>
            <a:r>
              <a:rPr sz="2000" b="1" spc="-10" dirty="0">
                <a:latin typeface="+mj-lt"/>
                <a:cs typeface="Arial"/>
              </a:rPr>
              <a:t>Maynard</a:t>
            </a:r>
            <a:r>
              <a:rPr sz="2000" b="1" dirty="0">
                <a:latin typeface="+mj-lt"/>
                <a:cs typeface="Arial"/>
              </a:rPr>
              <a:t> </a:t>
            </a:r>
            <a:r>
              <a:rPr sz="2000" b="1" spc="-5" dirty="0">
                <a:latin typeface="+mj-lt"/>
                <a:cs typeface="Arial"/>
              </a:rPr>
              <a:t>Keynes</a:t>
            </a:r>
            <a:r>
              <a:rPr lang="en-US" sz="2000" b="1" spc="-5" dirty="0">
                <a:latin typeface="+mj-lt"/>
                <a:cs typeface="Arial"/>
              </a:rPr>
              <a:t>= </a:t>
            </a:r>
            <a:r>
              <a:rPr lang="en-US" sz="2000" b="1" spc="-5" dirty="0">
                <a:solidFill>
                  <a:srgbClr val="FF0000"/>
                </a:solidFill>
                <a:latin typeface="+mj-lt"/>
                <a:cs typeface="Arial"/>
              </a:rPr>
              <a:t>Demand Side Economics</a:t>
            </a:r>
            <a:endParaRPr sz="2000" dirty="0">
              <a:solidFill>
                <a:srgbClr val="FF0000"/>
              </a:solidFill>
              <a:latin typeface="+mj-lt"/>
              <a:cs typeface="Arial"/>
            </a:endParaRPr>
          </a:p>
          <a:p>
            <a:pPr marL="756285" lvl="1" indent="-287020">
              <a:lnSpc>
                <a:spcPct val="100000"/>
              </a:lnSpc>
              <a:spcBef>
                <a:spcPts val="285"/>
              </a:spcBef>
              <a:buFont typeface="Arial"/>
              <a:buChar char="–"/>
              <a:tabLst>
                <a:tab pos="756285" algn="l"/>
                <a:tab pos="756920" algn="l"/>
              </a:tabLst>
            </a:pPr>
            <a:r>
              <a:rPr sz="2000" b="1" spc="-5" dirty="0">
                <a:latin typeface="+mj-lt"/>
                <a:cs typeface="Arial"/>
              </a:rPr>
              <a:t>Keynes </a:t>
            </a:r>
            <a:r>
              <a:rPr sz="2000" b="1" dirty="0">
                <a:latin typeface="+mj-lt"/>
                <a:cs typeface="Arial"/>
              </a:rPr>
              <a:t>suggested </a:t>
            </a:r>
            <a:r>
              <a:rPr sz="2000" b="1" spc="-5" dirty="0">
                <a:latin typeface="+mj-lt"/>
                <a:cs typeface="Arial"/>
              </a:rPr>
              <a:t>that government </a:t>
            </a:r>
            <a:r>
              <a:rPr sz="2000" b="1" dirty="0">
                <a:latin typeface="+mj-lt"/>
                <a:cs typeface="Arial"/>
              </a:rPr>
              <a:t>could </a:t>
            </a:r>
            <a:r>
              <a:rPr sz="2000" b="1" spc="-5" dirty="0">
                <a:latin typeface="+mj-lt"/>
                <a:cs typeface="Arial"/>
              </a:rPr>
              <a:t>manipulate the </a:t>
            </a:r>
            <a:r>
              <a:rPr sz="2000" b="1" dirty="0">
                <a:latin typeface="+mj-lt"/>
                <a:cs typeface="Arial"/>
              </a:rPr>
              <a:t>economic health of </a:t>
            </a:r>
            <a:r>
              <a:rPr sz="2000" b="1" spc="-5" dirty="0">
                <a:latin typeface="+mj-lt"/>
                <a:cs typeface="Arial"/>
              </a:rPr>
              <a:t>the </a:t>
            </a:r>
            <a:r>
              <a:rPr sz="2000" b="1" dirty="0">
                <a:latin typeface="+mj-lt"/>
                <a:cs typeface="Arial"/>
              </a:rPr>
              <a:t>economy </a:t>
            </a:r>
            <a:r>
              <a:rPr sz="2000" b="1" spc="-5" dirty="0">
                <a:latin typeface="+mj-lt"/>
                <a:cs typeface="Arial"/>
              </a:rPr>
              <a:t>through </a:t>
            </a:r>
            <a:r>
              <a:rPr sz="2000" b="1" dirty="0">
                <a:latin typeface="+mj-lt"/>
                <a:cs typeface="Arial"/>
              </a:rPr>
              <a:t>its </a:t>
            </a:r>
            <a:r>
              <a:rPr sz="2000" b="1" spc="-5" dirty="0">
                <a:latin typeface="+mj-lt"/>
                <a:cs typeface="Arial"/>
              </a:rPr>
              <a:t>level</a:t>
            </a:r>
            <a:r>
              <a:rPr sz="2000" b="1" spc="114" dirty="0">
                <a:latin typeface="+mj-lt"/>
                <a:cs typeface="Arial"/>
              </a:rPr>
              <a:t> </a:t>
            </a:r>
            <a:r>
              <a:rPr sz="2000" b="1" dirty="0">
                <a:latin typeface="+mj-lt"/>
                <a:cs typeface="Arial"/>
              </a:rPr>
              <a:t>of</a:t>
            </a:r>
            <a:r>
              <a:rPr lang="en-US" sz="2000" b="1" dirty="0">
                <a:latin typeface="+mj-lt"/>
                <a:cs typeface="Arial"/>
              </a:rPr>
              <a:t> </a:t>
            </a:r>
            <a:r>
              <a:rPr sz="2000" b="1" dirty="0">
                <a:latin typeface="+mj-lt"/>
                <a:cs typeface="Arial"/>
              </a:rPr>
              <a:t>spending.</a:t>
            </a:r>
            <a:endParaRPr sz="2000" dirty="0">
              <a:latin typeface="+mj-lt"/>
              <a:cs typeface="Arial"/>
            </a:endParaRPr>
          </a:p>
          <a:p>
            <a:pPr marL="1155700" marR="652145" lvl="2" indent="-228600">
              <a:lnSpc>
                <a:spcPct val="100000"/>
              </a:lnSpc>
              <a:spcBef>
                <a:spcPts val="285"/>
              </a:spcBef>
              <a:buFont typeface="Arial"/>
              <a:buChar char="•"/>
              <a:tabLst>
                <a:tab pos="1155700" algn="l"/>
                <a:tab pos="1156335" algn="l"/>
              </a:tabLst>
            </a:pPr>
            <a:r>
              <a:rPr sz="2000" b="1" dirty="0">
                <a:latin typeface="+mj-lt"/>
                <a:cs typeface="Arial"/>
              </a:rPr>
              <a:t>In </a:t>
            </a:r>
            <a:r>
              <a:rPr sz="2000" b="1" spc="-5" dirty="0">
                <a:latin typeface="+mj-lt"/>
                <a:cs typeface="Arial"/>
              </a:rPr>
              <a:t>hard times, govt. </a:t>
            </a:r>
            <a:r>
              <a:rPr sz="2000" b="1" dirty="0">
                <a:latin typeface="+mj-lt"/>
                <a:cs typeface="Arial"/>
              </a:rPr>
              <a:t>should </a:t>
            </a:r>
            <a:r>
              <a:rPr sz="2000" b="1" spc="-5" dirty="0">
                <a:latin typeface="+mj-lt"/>
                <a:cs typeface="Arial"/>
              </a:rPr>
              <a:t>increase </a:t>
            </a:r>
            <a:r>
              <a:rPr sz="2000" b="1" dirty="0">
                <a:latin typeface="+mj-lt"/>
                <a:cs typeface="Arial"/>
              </a:rPr>
              <a:t>spending </a:t>
            </a:r>
            <a:r>
              <a:rPr sz="2000" b="1" spc="-5" dirty="0">
                <a:latin typeface="+mj-lt"/>
                <a:cs typeface="Arial"/>
              </a:rPr>
              <a:t>(even </a:t>
            </a:r>
            <a:r>
              <a:rPr sz="2000" b="1" dirty="0">
                <a:latin typeface="+mj-lt"/>
                <a:cs typeface="Arial"/>
              </a:rPr>
              <a:t>if it means running large </a:t>
            </a:r>
            <a:r>
              <a:rPr sz="2000" b="1" spc="-5" dirty="0">
                <a:latin typeface="+mj-lt"/>
                <a:cs typeface="Arial"/>
              </a:rPr>
              <a:t>deficits) </a:t>
            </a:r>
            <a:r>
              <a:rPr sz="2000" b="1" dirty="0">
                <a:latin typeface="+mj-lt"/>
                <a:cs typeface="Arial"/>
              </a:rPr>
              <a:t>to </a:t>
            </a:r>
            <a:r>
              <a:rPr sz="2000" b="1" spc="-5" dirty="0">
                <a:latin typeface="+mj-lt"/>
                <a:cs typeface="Arial"/>
              </a:rPr>
              <a:t>stimulate  economic</a:t>
            </a:r>
            <a:r>
              <a:rPr sz="2000" b="1" spc="-15" dirty="0">
                <a:latin typeface="+mj-lt"/>
                <a:cs typeface="Arial"/>
              </a:rPr>
              <a:t> </a:t>
            </a:r>
            <a:r>
              <a:rPr sz="2000" b="1" dirty="0">
                <a:latin typeface="+mj-lt"/>
                <a:cs typeface="Arial"/>
              </a:rPr>
              <a:t>health.</a:t>
            </a:r>
            <a:endParaRPr sz="2000" dirty="0">
              <a:latin typeface="+mj-lt"/>
              <a:cs typeface="Arial"/>
            </a:endParaRPr>
          </a:p>
          <a:p>
            <a:pPr marL="1155700" lvl="2" indent="-229235">
              <a:lnSpc>
                <a:spcPct val="100000"/>
              </a:lnSpc>
              <a:spcBef>
                <a:spcPts val="290"/>
              </a:spcBef>
              <a:buFont typeface="Arial"/>
              <a:buChar char="•"/>
              <a:tabLst>
                <a:tab pos="1155700" algn="l"/>
                <a:tab pos="1156335" algn="l"/>
              </a:tabLst>
            </a:pPr>
            <a:r>
              <a:rPr sz="2000" b="1" dirty="0">
                <a:latin typeface="+mj-lt"/>
                <a:cs typeface="Arial"/>
              </a:rPr>
              <a:t>In inflationary </a:t>
            </a:r>
            <a:r>
              <a:rPr sz="2000" b="1" spc="-5" dirty="0">
                <a:latin typeface="+mj-lt"/>
                <a:cs typeface="Arial"/>
              </a:rPr>
              <a:t>“boom” </a:t>
            </a:r>
            <a:r>
              <a:rPr sz="2000" b="1" dirty="0">
                <a:latin typeface="+mj-lt"/>
                <a:cs typeface="Arial"/>
              </a:rPr>
              <a:t>times, </a:t>
            </a:r>
            <a:r>
              <a:rPr sz="2000" b="1" spc="-5" dirty="0">
                <a:latin typeface="+mj-lt"/>
                <a:cs typeface="Arial"/>
              </a:rPr>
              <a:t>govt. </a:t>
            </a:r>
            <a:r>
              <a:rPr sz="2000" b="1" dirty="0">
                <a:latin typeface="+mj-lt"/>
                <a:cs typeface="Arial"/>
              </a:rPr>
              <a:t>should </a:t>
            </a:r>
            <a:r>
              <a:rPr sz="2000" b="1" spc="-5" dirty="0">
                <a:latin typeface="+mj-lt"/>
                <a:cs typeface="Arial"/>
              </a:rPr>
              <a:t>decrease spending </a:t>
            </a:r>
            <a:r>
              <a:rPr sz="2000" b="1" dirty="0">
                <a:latin typeface="+mj-lt"/>
                <a:cs typeface="Arial"/>
              </a:rPr>
              <a:t>to “cool down” </a:t>
            </a:r>
            <a:r>
              <a:rPr sz="2000" b="1" spc="-5" dirty="0">
                <a:latin typeface="+mj-lt"/>
                <a:cs typeface="Arial"/>
              </a:rPr>
              <a:t>the</a:t>
            </a:r>
            <a:r>
              <a:rPr sz="2000" b="1" spc="65" dirty="0">
                <a:latin typeface="+mj-lt"/>
                <a:cs typeface="Arial"/>
              </a:rPr>
              <a:t> </a:t>
            </a:r>
            <a:r>
              <a:rPr sz="2000" b="1" spc="-5" dirty="0">
                <a:latin typeface="+mj-lt"/>
                <a:cs typeface="Arial"/>
              </a:rPr>
              <a:t>economy.</a:t>
            </a:r>
            <a:endParaRPr sz="2000" dirty="0">
              <a:latin typeface="+mj-lt"/>
              <a:cs typeface="Arial"/>
            </a:endParaRPr>
          </a:p>
          <a:p>
            <a:pPr marL="756285" marR="5080" lvl="1" indent="-287020">
              <a:lnSpc>
                <a:spcPct val="100000"/>
              </a:lnSpc>
              <a:spcBef>
                <a:spcPts val="290"/>
              </a:spcBef>
              <a:buFont typeface="Arial"/>
              <a:buChar char="–"/>
              <a:tabLst>
                <a:tab pos="756285" algn="l"/>
                <a:tab pos="756920" algn="l"/>
              </a:tabLst>
            </a:pPr>
            <a:r>
              <a:rPr sz="2000" b="1" spc="-5" dirty="0">
                <a:latin typeface="+mj-lt"/>
                <a:cs typeface="Arial"/>
              </a:rPr>
              <a:t>Difficulty </a:t>
            </a:r>
            <a:r>
              <a:rPr sz="2000" b="1" dirty="0">
                <a:latin typeface="+mj-lt"/>
                <a:cs typeface="Arial"/>
              </a:rPr>
              <a:t>posed </a:t>
            </a:r>
            <a:r>
              <a:rPr sz="2000" b="1" spc="-5" dirty="0">
                <a:latin typeface="+mj-lt"/>
                <a:cs typeface="Arial"/>
              </a:rPr>
              <a:t>by Keynesian </a:t>
            </a:r>
            <a:r>
              <a:rPr sz="2000" b="1" dirty="0">
                <a:latin typeface="+mj-lt"/>
                <a:cs typeface="Arial"/>
              </a:rPr>
              <a:t>Economics: </a:t>
            </a:r>
            <a:r>
              <a:rPr sz="2000" b="1" spc="-5" dirty="0">
                <a:latin typeface="+mj-lt"/>
                <a:cs typeface="Arial"/>
              </a:rPr>
              <a:t>Once govt. </a:t>
            </a:r>
            <a:r>
              <a:rPr sz="2000" b="1" dirty="0">
                <a:latin typeface="+mj-lt"/>
                <a:cs typeface="Arial"/>
              </a:rPr>
              <a:t>spending rises, it </a:t>
            </a:r>
            <a:r>
              <a:rPr sz="2000" b="1" spc="-5" dirty="0">
                <a:latin typeface="+mj-lt"/>
                <a:cs typeface="Arial"/>
              </a:rPr>
              <a:t>is </a:t>
            </a:r>
            <a:r>
              <a:rPr sz="2000" b="1" dirty="0">
                <a:latin typeface="+mj-lt"/>
                <a:cs typeface="Arial"/>
              </a:rPr>
              <a:t>politically </a:t>
            </a:r>
            <a:r>
              <a:rPr sz="2000" b="1" spc="-5" dirty="0">
                <a:latin typeface="+mj-lt"/>
                <a:cs typeface="Arial"/>
              </a:rPr>
              <a:t>difficult </a:t>
            </a:r>
            <a:r>
              <a:rPr sz="2000" b="1" dirty="0">
                <a:latin typeface="+mj-lt"/>
                <a:cs typeface="Arial"/>
              </a:rPr>
              <a:t>to </a:t>
            </a:r>
            <a:r>
              <a:rPr sz="2000" b="1" spc="-5" dirty="0">
                <a:latin typeface="+mj-lt"/>
                <a:cs typeface="Arial"/>
              </a:rPr>
              <a:t>cut </a:t>
            </a:r>
            <a:r>
              <a:rPr sz="2000" b="1" dirty="0">
                <a:latin typeface="+mj-lt"/>
                <a:cs typeface="Arial"/>
              </a:rPr>
              <a:t>it </a:t>
            </a:r>
            <a:r>
              <a:rPr sz="2000" b="1" spc="-5" dirty="0">
                <a:latin typeface="+mj-lt"/>
                <a:cs typeface="Arial"/>
              </a:rPr>
              <a:t>(consider the fights </a:t>
            </a:r>
            <a:r>
              <a:rPr sz="2000" b="1" dirty="0">
                <a:latin typeface="+mj-lt"/>
                <a:cs typeface="Arial"/>
              </a:rPr>
              <a:t>in </a:t>
            </a:r>
            <a:r>
              <a:rPr sz="2000" b="1" spc="-5" dirty="0">
                <a:latin typeface="+mj-lt"/>
                <a:cs typeface="Arial"/>
              </a:rPr>
              <a:t>recent </a:t>
            </a:r>
            <a:r>
              <a:rPr sz="2000" b="1" spc="-10" dirty="0">
                <a:latin typeface="+mj-lt"/>
                <a:cs typeface="Arial"/>
              </a:rPr>
              <a:t>years over </a:t>
            </a:r>
            <a:r>
              <a:rPr lang="en-US" sz="2000" b="1" spc="-5" dirty="0">
                <a:solidFill>
                  <a:srgbClr val="FF0000"/>
                </a:solidFill>
                <a:latin typeface="+mj-lt"/>
                <a:cs typeface="Arial"/>
              </a:rPr>
              <a:t>entitle</a:t>
            </a:r>
            <a:r>
              <a:rPr sz="2000" b="1" spc="-5" dirty="0">
                <a:solidFill>
                  <a:srgbClr val="FF0000"/>
                </a:solidFill>
                <a:latin typeface="+mj-lt"/>
                <a:cs typeface="Arial"/>
              </a:rPr>
              <a:t>ment</a:t>
            </a:r>
            <a:r>
              <a:rPr sz="2000" b="1" spc="-5" dirty="0">
                <a:latin typeface="+mj-lt"/>
                <a:cs typeface="Arial"/>
              </a:rPr>
              <a:t> reform). </a:t>
            </a:r>
            <a:r>
              <a:rPr sz="2000" b="1" dirty="0">
                <a:latin typeface="+mj-lt"/>
                <a:cs typeface="Arial"/>
              </a:rPr>
              <a:t>This </a:t>
            </a:r>
            <a:r>
              <a:rPr sz="2000" b="1" spc="-5" dirty="0">
                <a:latin typeface="+mj-lt"/>
                <a:cs typeface="Arial"/>
              </a:rPr>
              <a:t>helps </a:t>
            </a:r>
            <a:r>
              <a:rPr sz="2000" b="1" dirty="0">
                <a:latin typeface="+mj-lt"/>
                <a:cs typeface="Arial"/>
              </a:rPr>
              <a:t>to </a:t>
            </a:r>
            <a:r>
              <a:rPr sz="2000" b="1" spc="-5" dirty="0">
                <a:latin typeface="+mj-lt"/>
                <a:cs typeface="Arial"/>
              </a:rPr>
              <a:t>explain </a:t>
            </a:r>
            <a:r>
              <a:rPr sz="2000" b="1" spc="5" dirty="0">
                <a:latin typeface="+mj-lt"/>
                <a:cs typeface="Arial"/>
              </a:rPr>
              <a:t>why </a:t>
            </a:r>
            <a:r>
              <a:rPr sz="2000" b="1" spc="10" dirty="0">
                <a:latin typeface="+mj-lt"/>
                <a:cs typeface="Arial"/>
              </a:rPr>
              <a:t>we </a:t>
            </a:r>
            <a:r>
              <a:rPr sz="2000" b="1" spc="-10" dirty="0">
                <a:latin typeface="+mj-lt"/>
                <a:cs typeface="Arial"/>
              </a:rPr>
              <a:t>have </a:t>
            </a:r>
            <a:r>
              <a:rPr sz="2000" b="1" dirty="0">
                <a:latin typeface="+mj-lt"/>
                <a:cs typeface="Arial"/>
              </a:rPr>
              <a:t>such high </a:t>
            </a:r>
            <a:r>
              <a:rPr sz="2000" b="1" spc="-5" dirty="0">
                <a:latin typeface="+mj-lt"/>
                <a:cs typeface="Arial"/>
              </a:rPr>
              <a:t>budget</a:t>
            </a:r>
            <a:r>
              <a:rPr sz="2000" b="1" spc="229" dirty="0">
                <a:latin typeface="+mj-lt"/>
                <a:cs typeface="Arial"/>
              </a:rPr>
              <a:t> </a:t>
            </a:r>
            <a:r>
              <a:rPr sz="2000" b="1" spc="5" dirty="0">
                <a:latin typeface="+mj-lt"/>
                <a:cs typeface="Arial"/>
              </a:rPr>
              <a:t>deficits.</a:t>
            </a:r>
            <a:endParaRPr sz="2000" dirty="0">
              <a:latin typeface="+mj-lt"/>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6297" y="0"/>
            <a:ext cx="7892415" cy="321242"/>
          </a:xfrm>
          <a:prstGeom prst="rect">
            <a:avLst/>
          </a:prstGeom>
        </p:spPr>
        <p:txBody>
          <a:bodyPr vert="horz" wrap="square" lIns="0" tIns="13335" rIns="0" bIns="0" rtlCol="0">
            <a:spAutoFit/>
          </a:bodyPr>
          <a:lstStyle/>
          <a:p>
            <a:pPr marL="12700" algn="ctr">
              <a:lnSpc>
                <a:spcPct val="100000"/>
              </a:lnSpc>
              <a:spcBef>
                <a:spcPts val="105"/>
              </a:spcBef>
            </a:pPr>
            <a:r>
              <a:rPr sz="2000" dirty="0">
                <a:latin typeface="Arial"/>
                <a:cs typeface="Arial"/>
              </a:rPr>
              <a:t>DEVELOPMENTS IN ECONOMIC</a:t>
            </a:r>
            <a:r>
              <a:rPr sz="2000" spc="-40" dirty="0">
                <a:latin typeface="Arial"/>
                <a:cs typeface="Arial"/>
              </a:rPr>
              <a:t> </a:t>
            </a:r>
            <a:r>
              <a:rPr sz="2000" dirty="0">
                <a:latin typeface="Arial"/>
                <a:cs typeface="Arial"/>
              </a:rPr>
              <a:t>POLICY</a:t>
            </a:r>
          </a:p>
        </p:txBody>
      </p:sp>
      <p:sp>
        <p:nvSpPr>
          <p:cNvPr id="3" name="object 3"/>
          <p:cNvSpPr txBox="1"/>
          <p:nvPr/>
        </p:nvSpPr>
        <p:spPr>
          <a:xfrm>
            <a:off x="0" y="590550"/>
            <a:ext cx="8921115" cy="2998898"/>
          </a:xfrm>
          <a:prstGeom prst="rect">
            <a:avLst/>
          </a:prstGeom>
        </p:spPr>
        <p:txBody>
          <a:bodyPr vert="horz" wrap="square" lIns="0" tIns="13335" rIns="0" bIns="0" rtlCol="0">
            <a:spAutoFit/>
          </a:bodyPr>
          <a:lstStyle/>
          <a:p>
            <a:pPr marL="355600" marR="149225" indent="-342900">
              <a:lnSpc>
                <a:spcPct val="100000"/>
              </a:lnSpc>
              <a:spcBef>
                <a:spcPts val="105"/>
              </a:spcBef>
              <a:buFont typeface="Arial"/>
              <a:buChar char="•"/>
              <a:tabLst>
                <a:tab pos="354965" algn="l"/>
                <a:tab pos="355600" algn="l"/>
              </a:tabLst>
            </a:pPr>
            <a:r>
              <a:rPr sz="1400" b="1" dirty="0">
                <a:latin typeface="Arial"/>
                <a:cs typeface="Arial"/>
              </a:rPr>
              <a:t>Great Depression </a:t>
            </a:r>
            <a:r>
              <a:rPr sz="1400" b="1" spc="-5" dirty="0">
                <a:latin typeface="Arial"/>
                <a:cs typeface="Arial"/>
              </a:rPr>
              <a:t>of </a:t>
            </a:r>
            <a:r>
              <a:rPr sz="1400" b="1" dirty="0">
                <a:latin typeface="Arial"/>
                <a:cs typeface="Arial"/>
              </a:rPr>
              <a:t>1930's led to </a:t>
            </a:r>
            <a:r>
              <a:rPr sz="1400" b="1" spc="-5" dirty="0">
                <a:latin typeface="Arial"/>
                <a:cs typeface="Arial"/>
              </a:rPr>
              <a:t>even </a:t>
            </a:r>
            <a:r>
              <a:rPr sz="1400" b="1" dirty="0">
                <a:latin typeface="Arial"/>
                <a:cs typeface="Arial"/>
              </a:rPr>
              <a:t>greater </a:t>
            </a:r>
            <a:r>
              <a:rPr sz="1400" b="1" spc="-5" dirty="0">
                <a:latin typeface="Arial"/>
                <a:cs typeface="Arial"/>
              </a:rPr>
              <a:t>regulation of economy by Congress:</a:t>
            </a:r>
            <a:r>
              <a:rPr sz="1400" b="1" spc="200" dirty="0">
                <a:latin typeface="Arial"/>
                <a:cs typeface="Arial"/>
              </a:rPr>
              <a:t> </a:t>
            </a:r>
            <a:r>
              <a:rPr sz="1400" b="1" spc="-10" dirty="0">
                <a:latin typeface="Arial"/>
                <a:cs typeface="Arial"/>
              </a:rPr>
              <a:t>Unemployment  </a:t>
            </a:r>
            <a:r>
              <a:rPr sz="1400" b="1" dirty="0">
                <a:latin typeface="Arial"/>
                <a:cs typeface="Arial"/>
              </a:rPr>
              <a:t>rate </a:t>
            </a:r>
            <a:r>
              <a:rPr sz="1400" b="1" spc="-5" dirty="0">
                <a:latin typeface="Arial"/>
                <a:cs typeface="Arial"/>
              </a:rPr>
              <a:t>of </a:t>
            </a:r>
            <a:r>
              <a:rPr sz="1400" b="1" spc="-15" dirty="0">
                <a:latin typeface="Arial"/>
                <a:cs typeface="Arial"/>
              </a:rPr>
              <a:t>25%, </a:t>
            </a:r>
            <a:r>
              <a:rPr sz="1400" b="1" spc="-5" dirty="0">
                <a:latin typeface="Arial"/>
                <a:cs typeface="Arial"/>
              </a:rPr>
              <a:t>bank failures, and deflation demanded aggressive</a:t>
            </a:r>
            <a:r>
              <a:rPr sz="1400" b="1" spc="-130" dirty="0">
                <a:latin typeface="Arial"/>
                <a:cs typeface="Arial"/>
              </a:rPr>
              <a:t> </a:t>
            </a:r>
            <a:r>
              <a:rPr sz="1400" b="1" dirty="0">
                <a:latin typeface="Arial"/>
                <a:cs typeface="Arial"/>
              </a:rPr>
              <a:t>actions.</a:t>
            </a:r>
            <a:endParaRPr sz="1400" dirty="0">
              <a:latin typeface="Arial"/>
              <a:cs typeface="Arial"/>
            </a:endParaRPr>
          </a:p>
          <a:p>
            <a:pPr lvl="1">
              <a:lnSpc>
                <a:spcPct val="100000"/>
              </a:lnSpc>
              <a:spcBef>
                <a:spcPts val="15"/>
              </a:spcBef>
            </a:pPr>
            <a:endParaRPr sz="1600" dirty="0">
              <a:latin typeface="Times New Roman"/>
              <a:cs typeface="Times New Roman"/>
            </a:endParaRPr>
          </a:p>
          <a:p>
            <a:pPr marL="355600" indent="-342900">
              <a:lnSpc>
                <a:spcPct val="100000"/>
              </a:lnSpc>
              <a:buFont typeface="Arial"/>
              <a:buChar char="•"/>
              <a:tabLst>
                <a:tab pos="354965" algn="l"/>
                <a:tab pos="355600" algn="l"/>
              </a:tabLst>
            </a:pPr>
            <a:r>
              <a:rPr sz="1600" b="1" spc="-10" dirty="0">
                <a:solidFill>
                  <a:srgbClr val="008000"/>
                </a:solidFill>
                <a:latin typeface="Arial"/>
                <a:cs typeface="Arial"/>
              </a:rPr>
              <a:t>Supply-Side</a:t>
            </a:r>
            <a:r>
              <a:rPr sz="1600" b="1" dirty="0">
                <a:solidFill>
                  <a:srgbClr val="008000"/>
                </a:solidFill>
                <a:latin typeface="Arial"/>
                <a:cs typeface="Arial"/>
              </a:rPr>
              <a:t> </a:t>
            </a:r>
            <a:r>
              <a:rPr sz="1600" b="1" spc="-5" dirty="0">
                <a:solidFill>
                  <a:srgbClr val="008000"/>
                </a:solidFill>
                <a:latin typeface="Arial"/>
                <a:cs typeface="Arial"/>
              </a:rPr>
              <a:t>Economics</a:t>
            </a:r>
            <a:endParaRPr sz="1600" dirty="0">
              <a:latin typeface="Arial"/>
              <a:cs typeface="Arial"/>
            </a:endParaRPr>
          </a:p>
          <a:p>
            <a:pPr marL="756285" marR="28575" lvl="1" indent="-287020">
              <a:lnSpc>
                <a:spcPct val="100000"/>
              </a:lnSpc>
              <a:spcBef>
                <a:spcPts val="295"/>
              </a:spcBef>
              <a:buFont typeface="Arial"/>
              <a:buChar char="–"/>
              <a:tabLst>
                <a:tab pos="756285" algn="l"/>
                <a:tab pos="756920" algn="l"/>
              </a:tabLst>
            </a:pPr>
            <a:r>
              <a:rPr sz="1600" b="1" dirty="0">
                <a:latin typeface="Arial"/>
                <a:cs typeface="Arial"/>
              </a:rPr>
              <a:t>Definition: </a:t>
            </a:r>
            <a:r>
              <a:rPr sz="1600" b="1" spc="-5" dirty="0">
                <a:latin typeface="Arial"/>
                <a:cs typeface="Arial"/>
              </a:rPr>
              <a:t>Cuts </a:t>
            </a:r>
            <a:r>
              <a:rPr sz="1600" b="1" dirty="0">
                <a:latin typeface="Arial"/>
                <a:cs typeface="Arial"/>
              </a:rPr>
              <a:t>in </a:t>
            </a:r>
            <a:r>
              <a:rPr sz="1600" b="1" spc="-5" dirty="0">
                <a:latin typeface="Arial"/>
                <a:cs typeface="Arial"/>
              </a:rPr>
              <a:t>taxes </a:t>
            </a:r>
            <a:r>
              <a:rPr sz="1600" b="1" spc="5" dirty="0">
                <a:latin typeface="Arial"/>
                <a:cs typeface="Arial"/>
              </a:rPr>
              <a:t>will </a:t>
            </a:r>
            <a:r>
              <a:rPr sz="1600" b="1" spc="-5" dirty="0">
                <a:latin typeface="Arial"/>
                <a:cs typeface="Arial"/>
              </a:rPr>
              <a:t>produce business investment </a:t>
            </a:r>
            <a:r>
              <a:rPr sz="1600" b="1" dirty="0">
                <a:latin typeface="Arial"/>
                <a:cs typeface="Arial"/>
              </a:rPr>
              <a:t>that </a:t>
            </a:r>
            <a:r>
              <a:rPr sz="1600" b="1" spc="5" dirty="0">
                <a:latin typeface="Arial"/>
                <a:cs typeface="Arial"/>
              </a:rPr>
              <a:t>will </a:t>
            </a:r>
            <a:r>
              <a:rPr sz="1600" b="1" spc="-5" dirty="0">
                <a:latin typeface="Arial"/>
                <a:cs typeface="Arial"/>
              </a:rPr>
              <a:t>compensate for the loss </a:t>
            </a:r>
            <a:r>
              <a:rPr sz="1600" b="1" dirty="0">
                <a:latin typeface="Arial"/>
                <a:cs typeface="Arial"/>
              </a:rPr>
              <a:t>of </a:t>
            </a:r>
            <a:r>
              <a:rPr sz="1600" b="1" spc="-5" dirty="0">
                <a:latin typeface="Arial"/>
                <a:cs typeface="Arial"/>
              </a:rPr>
              <a:t>money </a:t>
            </a:r>
            <a:r>
              <a:rPr sz="1600" b="1" dirty="0">
                <a:latin typeface="Arial"/>
                <a:cs typeface="Arial"/>
              </a:rPr>
              <a:t>due to </a:t>
            </a:r>
            <a:r>
              <a:rPr sz="1600" b="1" spc="-5" dirty="0">
                <a:latin typeface="Arial"/>
                <a:cs typeface="Arial"/>
              </a:rPr>
              <a:t>the  </a:t>
            </a:r>
            <a:r>
              <a:rPr sz="1600" b="1" dirty="0">
                <a:latin typeface="Arial"/>
                <a:cs typeface="Arial"/>
              </a:rPr>
              <a:t>lower </a:t>
            </a:r>
            <a:r>
              <a:rPr sz="1600" b="1" spc="-5" dirty="0">
                <a:latin typeface="Arial"/>
                <a:cs typeface="Arial"/>
              </a:rPr>
              <a:t>tax rates. Tax rates </a:t>
            </a:r>
            <a:r>
              <a:rPr sz="1600" b="1" spc="5" dirty="0">
                <a:latin typeface="Arial"/>
                <a:cs typeface="Arial"/>
              </a:rPr>
              <a:t>will </a:t>
            </a:r>
            <a:r>
              <a:rPr sz="1600" b="1" spc="-5" dirty="0">
                <a:latin typeface="Arial"/>
                <a:cs typeface="Arial"/>
              </a:rPr>
              <a:t>be </a:t>
            </a:r>
            <a:r>
              <a:rPr sz="1600" b="1" dirty="0">
                <a:latin typeface="Arial"/>
                <a:cs typeface="Arial"/>
              </a:rPr>
              <a:t>lower, but </a:t>
            </a:r>
            <a:r>
              <a:rPr sz="1600" b="1" spc="-5" dirty="0">
                <a:latin typeface="Arial"/>
                <a:cs typeface="Arial"/>
              </a:rPr>
              <a:t>business </a:t>
            </a:r>
            <a:r>
              <a:rPr sz="1600" b="1" spc="5" dirty="0">
                <a:latin typeface="Arial"/>
                <a:cs typeface="Arial"/>
              </a:rPr>
              <a:t>will </a:t>
            </a:r>
            <a:r>
              <a:rPr sz="1600" b="1" dirty="0">
                <a:latin typeface="Arial"/>
                <a:cs typeface="Arial"/>
              </a:rPr>
              <a:t>boom, </a:t>
            </a:r>
            <a:r>
              <a:rPr sz="1600" b="1" spc="-5" dirty="0">
                <a:latin typeface="Arial"/>
                <a:cs typeface="Arial"/>
              </a:rPr>
              <a:t>unemployment </a:t>
            </a:r>
            <a:r>
              <a:rPr sz="1600" b="1" spc="5" dirty="0">
                <a:latin typeface="Arial"/>
                <a:cs typeface="Arial"/>
              </a:rPr>
              <a:t>will </a:t>
            </a:r>
            <a:r>
              <a:rPr sz="1600" b="1" dirty="0">
                <a:latin typeface="Arial"/>
                <a:cs typeface="Arial"/>
              </a:rPr>
              <a:t>go </a:t>
            </a:r>
            <a:r>
              <a:rPr sz="1600" b="1" spc="5" dirty="0">
                <a:latin typeface="Arial"/>
                <a:cs typeface="Arial"/>
              </a:rPr>
              <a:t>down, </a:t>
            </a:r>
            <a:r>
              <a:rPr sz="1600" b="1" dirty="0">
                <a:latin typeface="Arial"/>
                <a:cs typeface="Arial"/>
              </a:rPr>
              <a:t>incomes </a:t>
            </a:r>
            <a:r>
              <a:rPr sz="1600" b="1" spc="5" dirty="0">
                <a:latin typeface="Arial"/>
                <a:cs typeface="Arial"/>
              </a:rPr>
              <a:t>will </a:t>
            </a:r>
            <a:r>
              <a:rPr sz="1600" b="1" dirty="0">
                <a:latin typeface="Arial"/>
                <a:cs typeface="Arial"/>
              </a:rPr>
              <a:t>go</a:t>
            </a:r>
            <a:r>
              <a:rPr lang="en-US" sz="1600" b="1" dirty="0">
                <a:latin typeface="Arial"/>
                <a:cs typeface="Arial"/>
              </a:rPr>
              <a:t> </a:t>
            </a:r>
            <a:r>
              <a:rPr sz="1600" b="1" spc="-5" dirty="0">
                <a:latin typeface="Arial"/>
                <a:cs typeface="Arial"/>
              </a:rPr>
              <a:t>up, </a:t>
            </a:r>
            <a:r>
              <a:rPr sz="1600" b="1" dirty="0">
                <a:latin typeface="Arial"/>
                <a:cs typeface="Arial"/>
              </a:rPr>
              <a:t>and more money </a:t>
            </a:r>
            <a:r>
              <a:rPr sz="1600" b="1" spc="5" dirty="0">
                <a:latin typeface="Arial"/>
                <a:cs typeface="Arial"/>
              </a:rPr>
              <a:t>will </a:t>
            </a:r>
            <a:r>
              <a:rPr sz="1600" b="1" dirty="0">
                <a:latin typeface="Arial"/>
                <a:cs typeface="Arial"/>
              </a:rPr>
              <a:t>come </a:t>
            </a:r>
            <a:r>
              <a:rPr sz="1600" b="1" spc="-5" dirty="0">
                <a:latin typeface="Arial"/>
                <a:cs typeface="Arial"/>
              </a:rPr>
              <a:t>into the</a:t>
            </a:r>
            <a:r>
              <a:rPr sz="1600" b="1" spc="-10" dirty="0">
                <a:latin typeface="Arial"/>
                <a:cs typeface="Arial"/>
              </a:rPr>
              <a:t> </a:t>
            </a:r>
            <a:r>
              <a:rPr sz="1600" b="1" spc="-5" dirty="0">
                <a:solidFill>
                  <a:srgbClr val="FF0000"/>
                </a:solidFill>
                <a:latin typeface="Arial"/>
                <a:cs typeface="Arial"/>
              </a:rPr>
              <a:t>Treasury</a:t>
            </a:r>
            <a:r>
              <a:rPr lang="en-US" sz="1600" b="1" spc="-5" dirty="0">
                <a:solidFill>
                  <a:srgbClr val="FF0000"/>
                </a:solidFill>
                <a:latin typeface="Arial"/>
                <a:cs typeface="Arial"/>
              </a:rPr>
              <a:t> in the form of income taxes</a:t>
            </a:r>
            <a:r>
              <a:rPr lang="en-US" sz="1600" b="1" spc="-5" dirty="0">
                <a:latin typeface="Arial"/>
                <a:cs typeface="Arial"/>
              </a:rPr>
              <a:t>.</a:t>
            </a:r>
            <a:endParaRPr sz="1600" dirty="0">
              <a:latin typeface="Arial"/>
              <a:cs typeface="Arial"/>
            </a:endParaRPr>
          </a:p>
          <a:p>
            <a:pPr marL="756285" lvl="1" indent="-287020">
              <a:lnSpc>
                <a:spcPct val="100000"/>
              </a:lnSpc>
              <a:spcBef>
                <a:spcPts val="290"/>
              </a:spcBef>
              <a:buFont typeface="Arial"/>
              <a:buChar char="–"/>
              <a:tabLst>
                <a:tab pos="756285" algn="l"/>
                <a:tab pos="756920" algn="l"/>
              </a:tabLst>
            </a:pPr>
            <a:r>
              <a:rPr sz="1600" b="1" dirty="0">
                <a:latin typeface="Arial"/>
                <a:cs typeface="Arial"/>
              </a:rPr>
              <a:t>Most associated </a:t>
            </a:r>
            <a:r>
              <a:rPr sz="1600" b="1" spc="5" dirty="0">
                <a:latin typeface="Arial"/>
                <a:cs typeface="Arial"/>
              </a:rPr>
              <a:t>with </a:t>
            </a:r>
            <a:r>
              <a:rPr sz="1600" b="1" spc="-5" dirty="0">
                <a:latin typeface="Arial"/>
                <a:cs typeface="Arial"/>
              </a:rPr>
              <a:t>the </a:t>
            </a:r>
            <a:r>
              <a:rPr sz="1600" b="1" dirty="0">
                <a:latin typeface="Arial"/>
                <a:cs typeface="Arial"/>
              </a:rPr>
              <a:t>Reagan </a:t>
            </a:r>
            <a:r>
              <a:rPr sz="1600" b="1" spc="-5" dirty="0">
                <a:latin typeface="Arial"/>
                <a:cs typeface="Arial"/>
              </a:rPr>
              <a:t>Administration</a:t>
            </a:r>
            <a:r>
              <a:rPr sz="1600" b="1" spc="-25" dirty="0">
                <a:latin typeface="Arial"/>
                <a:cs typeface="Arial"/>
              </a:rPr>
              <a:t> </a:t>
            </a:r>
            <a:r>
              <a:rPr sz="1600" b="1" spc="-5" dirty="0">
                <a:latin typeface="Arial"/>
                <a:cs typeface="Arial"/>
              </a:rPr>
              <a:t>(1981-1989).</a:t>
            </a:r>
            <a:endParaRPr sz="1600" dirty="0">
              <a:latin typeface="Arial"/>
              <a:cs typeface="Arial"/>
            </a:endParaRPr>
          </a:p>
          <a:p>
            <a:pPr marL="756285" lvl="1" indent="-287020">
              <a:spcBef>
                <a:spcPts val="290"/>
              </a:spcBef>
              <a:buFont typeface="Arial"/>
              <a:buChar char="–"/>
              <a:tabLst>
                <a:tab pos="756285" algn="l"/>
                <a:tab pos="756920" algn="l"/>
              </a:tabLst>
            </a:pPr>
            <a:r>
              <a:rPr sz="1600" b="1" spc="-5" dirty="0">
                <a:latin typeface="Arial"/>
                <a:cs typeface="Arial"/>
              </a:rPr>
              <a:t>Unfortunately, the Reagan tax cuts </a:t>
            </a:r>
            <a:r>
              <a:rPr sz="1600" b="1" spc="5" dirty="0">
                <a:latin typeface="Arial"/>
                <a:cs typeface="Arial"/>
              </a:rPr>
              <a:t>were </a:t>
            </a:r>
            <a:r>
              <a:rPr sz="1600" b="1" dirty="0">
                <a:latin typeface="Arial"/>
                <a:cs typeface="Arial"/>
              </a:rPr>
              <a:t>not </a:t>
            </a:r>
            <a:r>
              <a:rPr sz="1600" b="1" spc="-5" dirty="0">
                <a:latin typeface="Arial"/>
                <a:cs typeface="Arial"/>
              </a:rPr>
              <a:t>accompanied by </a:t>
            </a:r>
            <a:r>
              <a:rPr sz="1600" b="1" dirty="0">
                <a:latin typeface="Arial"/>
                <a:cs typeface="Arial"/>
              </a:rPr>
              <a:t>spending </a:t>
            </a:r>
            <a:r>
              <a:rPr sz="1600" b="1" spc="-5" dirty="0">
                <a:latin typeface="Arial"/>
                <a:cs typeface="Arial"/>
              </a:rPr>
              <a:t>cuts, so the national </a:t>
            </a:r>
            <a:r>
              <a:rPr sz="1600" b="1" dirty="0">
                <a:latin typeface="Arial"/>
                <a:cs typeface="Arial"/>
              </a:rPr>
              <a:t>debt </a:t>
            </a:r>
            <a:r>
              <a:rPr sz="1600" b="1" spc="-5" dirty="0">
                <a:latin typeface="Arial"/>
                <a:cs typeface="Arial"/>
              </a:rPr>
              <a:t>tripled from</a:t>
            </a:r>
            <a:r>
              <a:rPr sz="1600" b="1" spc="210" dirty="0">
                <a:latin typeface="Arial"/>
                <a:cs typeface="Arial"/>
              </a:rPr>
              <a:t> </a:t>
            </a:r>
            <a:r>
              <a:rPr sz="1600" b="1" spc="-5" dirty="0">
                <a:latin typeface="Arial"/>
                <a:cs typeface="Arial"/>
              </a:rPr>
              <a:t>$1</a:t>
            </a:r>
            <a:r>
              <a:rPr lang="en-US" sz="1600" b="1" dirty="0">
                <a:latin typeface="Arial"/>
                <a:cs typeface="Arial"/>
              </a:rPr>
              <a:t>trillion to </a:t>
            </a:r>
            <a:r>
              <a:rPr lang="en-US" sz="1600" b="1" spc="-5" dirty="0">
                <a:latin typeface="Arial"/>
                <a:cs typeface="Arial"/>
              </a:rPr>
              <a:t>$3</a:t>
            </a:r>
            <a:r>
              <a:rPr lang="en-US" sz="1600" b="1" spc="-70" dirty="0">
                <a:latin typeface="Arial"/>
                <a:cs typeface="Arial"/>
              </a:rPr>
              <a:t> </a:t>
            </a:r>
            <a:r>
              <a:rPr lang="en-US" sz="1600" b="1" dirty="0">
                <a:latin typeface="Arial"/>
                <a:cs typeface="Arial"/>
              </a:rPr>
              <a:t>trillion.</a:t>
            </a:r>
            <a:endParaRPr lang="en-US" sz="1600" dirty="0">
              <a:latin typeface="Arial"/>
              <a:cs typeface="Arial"/>
            </a:endParaRPr>
          </a:p>
          <a:p>
            <a:pPr marL="756285" lvl="1" indent="-287020">
              <a:lnSpc>
                <a:spcPct val="100000"/>
              </a:lnSpc>
              <a:spcBef>
                <a:spcPts val="290"/>
              </a:spcBef>
              <a:buFont typeface="Arial"/>
              <a:buChar char="–"/>
              <a:tabLst>
                <a:tab pos="756285" algn="l"/>
                <a:tab pos="756920" algn="l"/>
              </a:tabLst>
            </a:pPr>
            <a:endParaRPr sz="1200" dirty="0">
              <a:latin typeface="Arial"/>
              <a:cs typeface="Arial"/>
            </a:endParaRPr>
          </a:p>
        </p:txBody>
      </p:sp>
    </p:spTree>
    <p:extLst>
      <p:ext uri="{BB962C8B-B14F-4D97-AF65-F5344CB8AC3E}">
        <p14:creationId xmlns:p14="http://schemas.microsoft.com/office/powerpoint/2010/main" val="295148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801" y="104901"/>
            <a:ext cx="7850505"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Arial"/>
                <a:cs typeface="Arial"/>
              </a:rPr>
              <a:t>LIBERAL </a:t>
            </a:r>
            <a:r>
              <a:rPr sz="2600" spc="5" dirty="0">
                <a:latin typeface="Arial"/>
                <a:cs typeface="Arial"/>
              </a:rPr>
              <a:t>IDEOLOGY </a:t>
            </a:r>
            <a:r>
              <a:rPr sz="2600" dirty="0">
                <a:latin typeface="Arial"/>
                <a:cs typeface="Arial"/>
              </a:rPr>
              <a:t>- </a:t>
            </a:r>
            <a:r>
              <a:rPr sz="2600" spc="5" dirty="0">
                <a:latin typeface="Arial"/>
                <a:cs typeface="Arial"/>
              </a:rPr>
              <a:t>GENERALLY</a:t>
            </a:r>
            <a:r>
              <a:rPr sz="2600" spc="-145" dirty="0">
                <a:latin typeface="Arial"/>
                <a:cs typeface="Arial"/>
              </a:rPr>
              <a:t> </a:t>
            </a:r>
            <a:r>
              <a:rPr sz="2600" dirty="0">
                <a:latin typeface="Arial"/>
                <a:cs typeface="Arial"/>
              </a:rPr>
              <a:t>DEMOCRATS</a:t>
            </a:r>
            <a:endParaRPr sz="2600">
              <a:latin typeface="Arial"/>
              <a:cs typeface="Arial"/>
            </a:endParaRPr>
          </a:p>
        </p:txBody>
      </p:sp>
      <p:sp>
        <p:nvSpPr>
          <p:cNvPr id="3" name="object 3"/>
          <p:cNvSpPr txBox="1"/>
          <p:nvPr/>
        </p:nvSpPr>
        <p:spPr>
          <a:xfrm>
            <a:off x="2974975" y="640740"/>
            <a:ext cx="5796280" cy="4311015"/>
          </a:xfrm>
          <a:prstGeom prst="rect">
            <a:avLst/>
          </a:prstGeom>
        </p:spPr>
        <p:txBody>
          <a:bodyPr vert="horz" wrap="square" lIns="0" tIns="61594" rIns="0" bIns="0" rtlCol="0">
            <a:spAutoFit/>
          </a:bodyPr>
          <a:lstStyle/>
          <a:p>
            <a:pPr marL="12700">
              <a:lnSpc>
                <a:spcPct val="100000"/>
              </a:lnSpc>
              <a:spcBef>
                <a:spcPts val="484"/>
              </a:spcBef>
            </a:pPr>
            <a:r>
              <a:rPr sz="1600" b="1" spc="-5" dirty="0">
                <a:latin typeface="Arial"/>
                <a:cs typeface="Arial"/>
              </a:rPr>
              <a:t>CRITICISMS </a:t>
            </a:r>
            <a:r>
              <a:rPr sz="1600" b="1" spc="-10" dirty="0">
                <a:latin typeface="Arial"/>
                <a:cs typeface="Arial"/>
              </a:rPr>
              <a:t>OF LIBERAL</a:t>
            </a:r>
            <a:r>
              <a:rPr sz="1600" b="1" spc="95" dirty="0">
                <a:latin typeface="Arial"/>
                <a:cs typeface="Arial"/>
              </a:rPr>
              <a:t> </a:t>
            </a:r>
            <a:r>
              <a:rPr sz="1600" b="1" spc="-10" dirty="0">
                <a:latin typeface="Arial"/>
                <a:cs typeface="Arial"/>
              </a:rPr>
              <a:t>IDEOLOGY</a:t>
            </a:r>
            <a:endParaRPr sz="1600" dirty="0">
              <a:latin typeface="Arial"/>
              <a:cs typeface="Arial"/>
            </a:endParaRPr>
          </a:p>
          <a:p>
            <a:pPr marL="355600" indent="-342900">
              <a:lnSpc>
                <a:spcPct val="100000"/>
              </a:lnSpc>
              <a:spcBef>
                <a:spcPts val="380"/>
              </a:spcBef>
              <a:buFont typeface="Arial"/>
              <a:buChar char="•"/>
              <a:tabLst>
                <a:tab pos="354965" algn="l"/>
                <a:tab pos="355600" algn="l"/>
              </a:tabLst>
            </a:pPr>
            <a:r>
              <a:rPr sz="1600" b="1" spc="-10" dirty="0">
                <a:latin typeface="Arial"/>
                <a:cs typeface="Arial"/>
              </a:rPr>
              <a:t>Too much </a:t>
            </a:r>
            <a:r>
              <a:rPr sz="1600" b="1" spc="-5" dirty="0">
                <a:latin typeface="Arial"/>
                <a:cs typeface="Arial"/>
              </a:rPr>
              <a:t>reliance on </a:t>
            </a:r>
            <a:r>
              <a:rPr sz="1600" b="1" spc="-10" dirty="0">
                <a:latin typeface="Arial"/>
                <a:cs typeface="Arial"/>
              </a:rPr>
              <a:t>governmental </a:t>
            </a:r>
            <a:r>
              <a:rPr sz="1600" b="1" spc="-5" dirty="0">
                <a:latin typeface="Arial"/>
                <a:cs typeface="Arial"/>
              </a:rPr>
              <a:t>solutions,</a:t>
            </a:r>
            <a:r>
              <a:rPr sz="1600" b="1" spc="185" dirty="0">
                <a:latin typeface="Arial"/>
                <a:cs typeface="Arial"/>
              </a:rPr>
              <a:t> </a:t>
            </a:r>
            <a:r>
              <a:rPr sz="1600" b="1" spc="-5" dirty="0">
                <a:latin typeface="Arial"/>
                <a:cs typeface="Arial"/>
              </a:rPr>
              <a:t>higher</a:t>
            </a:r>
            <a:endParaRPr sz="1600" dirty="0">
              <a:latin typeface="Arial"/>
              <a:cs typeface="Arial"/>
            </a:endParaRPr>
          </a:p>
          <a:p>
            <a:pPr marL="355600">
              <a:lnSpc>
                <a:spcPct val="100000"/>
              </a:lnSpc>
            </a:pPr>
            <a:r>
              <a:rPr sz="1600" b="1" spc="-5" dirty="0">
                <a:latin typeface="Arial"/>
                <a:cs typeface="Arial"/>
              </a:rPr>
              <a:t>taxes, and</a:t>
            </a:r>
            <a:r>
              <a:rPr sz="1600" b="1" spc="20" dirty="0">
                <a:latin typeface="Arial"/>
                <a:cs typeface="Arial"/>
              </a:rPr>
              <a:t> </a:t>
            </a:r>
            <a:r>
              <a:rPr sz="1600" b="1" spc="-5" dirty="0">
                <a:latin typeface="Arial"/>
                <a:cs typeface="Arial"/>
              </a:rPr>
              <a:t>bureaucrats</a:t>
            </a:r>
            <a:endParaRPr sz="1600" dirty="0">
              <a:latin typeface="Arial"/>
              <a:cs typeface="Arial"/>
            </a:endParaRPr>
          </a:p>
          <a:p>
            <a:pPr>
              <a:lnSpc>
                <a:spcPct val="100000"/>
              </a:lnSpc>
              <a:spcBef>
                <a:spcPts val="50"/>
              </a:spcBef>
            </a:pPr>
            <a:endParaRPr sz="2300" dirty="0">
              <a:latin typeface="Times New Roman"/>
              <a:cs typeface="Times New Roman"/>
            </a:endParaRPr>
          </a:p>
          <a:p>
            <a:pPr marL="355600" indent="-342900">
              <a:lnSpc>
                <a:spcPct val="100000"/>
              </a:lnSpc>
              <a:buFont typeface="Arial"/>
              <a:buChar char="•"/>
              <a:tabLst>
                <a:tab pos="354965" algn="l"/>
                <a:tab pos="355600" algn="l"/>
              </a:tabLst>
            </a:pPr>
            <a:r>
              <a:rPr sz="1600" b="1" spc="-5" dirty="0">
                <a:latin typeface="Arial"/>
                <a:cs typeface="Arial"/>
              </a:rPr>
              <a:t>Forgets that </a:t>
            </a:r>
            <a:r>
              <a:rPr sz="1600" b="1" spc="-10" dirty="0">
                <a:latin typeface="Arial"/>
                <a:cs typeface="Arial"/>
              </a:rPr>
              <a:t>government </a:t>
            </a:r>
            <a:r>
              <a:rPr sz="1600" b="1" spc="-5" dirty="0">
                <a:latin typeface="Arial"/>
                <a:cs typeface="Arial"/>
              </a:rPr>
              <a:t>has to be</a:t>
            </a:r>
            <a:r>
              <a:rPr sz="1600" b="1" spc="140" dirty="0">
                <a:latin typeface="Arial"/>
                <a:cs typeface="Arial"/>
              </a:rPr>
              <a:t> </a:t>
            </a:r>
            <a:r>
              <a:rPr sz="1600" b="1" spc="-5" dirty="0">
                <a:latin typeface="Arial"/>
                <a:cs typeface="Arial"/>
              </a:rPr>
              <a:t>limited</a:t>
            </a:r>
            <a:endParaRPr sz="1600" dirty="0">
              <a:latin typeface="Arial"/>
              <a:cs typeface="Arial"/>
            </a:endParaRPr>
          </a:p>
          <a:p>
            <a:pPr>
              <a:lnSpc>
                <a:spcPct val="100000"/>
              </a:lnSpc>
              <a:spcBef>
                <a:spcPts val="40"/>
              </a:spcBef>
              <a:buFont typeface="Arial"/>
              <a:buChar char="•"/>
            </a:pPr>
            <a:endParaRPr sz="2300" dirty="0">
              <a:latin typeface="Times New Roman"/>
              <a:cs typeface="Times New Roman"/>
            </a:endParaRPr>
          </a:p>
          <a:p>
            <a:pPr marL="355600" indent="-342900">
              <a:lnSpc>
                <a:spcPct val="100000"/>
              </a:lnSpc>
              <a:buFont typeface="Arial"/>
              <a:buChar char="•"/>
              <a:tabLst>
                <a:tab pos="354965" algn="l"/>
                <a:tab pos="355600" algn="l"/>
              </a:tabLst>
            </a:pPr>
            <a:r>
              <a:rPr sz="1600" b="1" spc="-5" dirty="0">
                <a:latin typeface="Arial"/>
                <a:cs typeface="Arial"/>
              </a:rPr>
              <a:t>When </a:t>
            </a:r>
            <a:r>
              <a:rPr sz="1600" b="1" spc="-10" dirty="0">
                <a:latin typeface="Arial"/>
                <a:cs typeface="Arial"/>
              </a:rPr>
              <a:t>government </a:t>
            </a:r>
            <a:r>
              <a:rPr sz="1600" b="1" dirty="0">
                <a:latin typeface="Arial"/>
                <a:cs typeface="Arial"/>
              </a:rPr>
              <a:t>grows </a:t>
            </a:r>
            <a:r>
              <a:rPr sz="1600" b="1" spc="-5" dirty="0">
                <a:latin typeface="Arial"/>
                <a:cs typeface="Arial"/>
              </a:rPr>
              <a:t>too big, it tends to</a:t>
            </a:r>
            <a:r>
              <a:rPr sz="1600" b="1" spc="120" dirty="0">
                <a:latin typeface="Arial"/>
                <a:cs typeface="Arial"/>
              </a:rPr>
              <a:t> </a:t>
            </a:r>
            <a:r>
              <a:rPr sz="1600" b="1" spc="-5" dirty="0">
                <a:latin typeface="Arial"/>
                <a:cs typeface="Arial"/>
              </a:rPr>
              <a:t>start</a:t>
            </a:r>
            <a:endParaRPr sz="1600" dirty="0">
              <a:latin typeface="Arial"/>
              <a:cs typeface="Arial"/>
            </a:endParaRPr>
          </a:p>
          <a:p>
            <a:pPr marL="355600">
              <a:lnSpc>
                <a:spcPct val="100000"/>
              </a:lnSpc>
              <a:spcBef>
                <a:spcPts val="5"/>
              </a:spcBef>
            </a:pPr>
            <a:r>
              <a:rPr sz="1600" b="1" spc="-5" dirty="0">
                <a:latin typeface="Arial"/>
                <a:cs typeface="Arial"/>
              </a:rPr>
              <a:t>dictating</a:t>
            </a:r>
            <a:r>
              <a:rPr sz="1600" b="1" spc="40" dirty="0">
                <a:latin typeface="Arial"/>
                <a:cs typeface="Arial"/>
              </a:rPr>
              <a:t> </a:t>
            </a:r>
            <a:r>
              <a:rPr sz="1600" b="1" spc="-10" dirty="0">
                <a:latin typeface="Arial"/>
                <a:cs typeface="Arial"/>
              </a:rPr>
              <a:t>us</a:t>
            </a:r>
            <a:endParaRPr sz="1600" dirty="0">
              <a:latin typeface="Arial"/>
              <a:cs typeface="Arial"/>
            </a:endParaRPr>
          </a:p>
          <a:p>
            <a:pPr>
              <a:lnSpc>
                <a:spcPct val="100000"/>
              </a:lnSpc>
              <a:spcBef>
                <a:spcPts val="40"/>
              </a:spcBef>
            </a:pPr>
            <a:endParaRPr sz="2300" dirty="0">
              <a:latin typeface="Times New Roman"/>
              <a:cs typeface="Times New Roman"/>
            </a:endParaRPr>
          </a:p>
          <a:p>
            <a:pPr marL="355600" indent="-342900">
              <a:lnSpc>
                <a:spcPct val="100000"/>
              </a:lnSpc>
              <a:buFont typeface="Arial"/>
              <a:buChar char="•"/>
              <a:tabLst>
                <a:tab pos="354965" algn="l"/>
                <a:tab pos="355600" algn="l"/>
              </a:tabLst>
            </a:pPr>
            <a:r>
              <a:rPr sz="1600" b="1" spc="-10" dirty="0">
                <a:latin typeface="Arial"/>
                <a:cs typeface="Arial"/>
              </a:rPr>
              <a:t>Too </a:t>
            </a:r>
            <a:r>
              <a:rPr sz="1600" b="1" spc="-5" dirty="0">
                <a:latin typeface="Arial"/>
                <a:cs typeface="Arial"/>
              </a:rPr>
              <a:t>many </a:t>
            </a:r>
            <a:r>
              <a:rPr sz="1600" b="1" spc="-10" dirty="0">
                <a:latin typeface="Arial"/>
                <a:cs typeface="Arial"/>
              </a:rPr>
              <a:t>governmental </a:t>
            </a:r>
            <a:r>
              <a:rPr sz="1600" b="1" spc="-5" dirty="0">
                <a:latin typeface="Arial"/>
                <a:cs typeface="Arial"/>
              </a:rPr>
              <a:t>controls and </a:t>
            </a:r>
            <a:r>
              <a:rPr sz="1600" b="1" spc="-10" dirty="0">
                <a:latin typeface="Arial"/>
                <a:cs typeface="Arial"/>
              </a:rPr>
              <a:t>too much</a:t>
            </a:r>
            <a:r>
              <a:rPr sz="1600" b="1" spc="204" dirty="0">
                <a:latin typeface="Arial"/>
                <a:cs typeface="Arial"/>
              </a:rPr>
              <a:t> </a:t>
            </a:r>
            <a:r>
              <a:rPr sz="1600" b="1" spc="-5" dirty="0">
                <a:latin typeface="Arial"/>
                <a:cs typeface="Arial"/>
              </a:rPr>
              <a:t>taxation</a:t>
            </a:r>
            <a:endParaRPr sz="1600" dirty="0">
              <a:latin typeface="Arial"/>
              <a:cs typeface="Arial"/>
            </a:endParaRPr>
          </a:p>
          <a:p>
            <a:pPr marL="355600">
              <a:lnSpc>
                <a:spcPct val="100000"/>
              </a:lnSpc>
            </a:pPr>
            <a:r>
              <a:rPr sz="1600" b="1" spc="-5" dirty="0">
                <a:latin typeface="Arial"/>
                <a:cs typeface="Arial"/>
              </a:rPr>
              <a:t>undermine the self-help</a:t>
            </a:r>
            <a:r>
              <a:rPr sz="1600" b="1" spc="80" dirty="0">
                <a:latin typeface="Arial"/>
                <a:cs typeface="Arial"/>
              </a:rPr>
              <a:t> </a:t>
            </a:r>
            <a:r>
              <a:rPr sz="1600" b="1" spc="-5" dirty="0">
                <a:latin typeface="Arial"/>
                <a:cs typeface="Arial"/>
              </a:rPr>
              <a:t>ethic</a:t>
            </a:r>
            <a:endParaRPr sz="1600" dirty="0">
              <a:latin typeface="Arial"/>
              <a:cs typeface="Arial"/>
            </a:endParaRPr>
          </a:p>
          <a:p>
            <a:pPr>
              <a:lnSpc>
                <a:spcPct val="100000"/>
              </a:lnSpc>
              <a:spcBef>
                <a:spcPts val="45"/>
              </a:spcBef>
            </a:pPr>
            <a:endParaRPr sz="2300" dirty="0">
              <a:latin typeface="Times New Roman"/>
              <a:cs typeface="Times New Roman"/>
            </a:endParaRPr>
          </a:p>
          <a:p>
            <a:pPr marL="355600" marR="467359" indent="-342900">
              <a:lnSpc>
                <a:spcPct val="100000"/>
              </a:lnSpc>
              <a:spcBef>
                <a:spcPts val="5"/>
              </a:spcBef>
              <a:buFont typeface="Arial"/>
              <a:buChar char="•"/>
              <a:tabLst>
                <a:tab pos="354965" algn="l"/>
                <a:tab pos="355600" algn="l"/>
              </a:tabLst>
            </a:pPr>
            <a:r>
              <a:rPr sz="1600" b="1" spc="-5" dirty="0">
                <a:latin typeface="Arial"/>
                <a:cs typeface="Arial"/>
              </a:rPr>
              <a:t>Welfare and regulatory state pushed by liberals </a:t>
            </a:r>
            <a:r>
              <a:rPr sz="1600" b="1" spc="5" dirty="0">
                <a:latin typeface="Arial"/>
                <a:cs typeface="Arial"/>
              </a:rPr>
              <a:t>will  </a:t>
            </a:r>
            <a:r>
              <a:rPr sz="1600" b="1" spc="-5" dirty="0">
                <a:latin typeface="Arial"/>
                <a:cs typeface="Arial"/>
              </a:rPr>
              <a:t>destroy true equality of economic</a:t>
            </a:r>
            <a:r>
              <a:rPr sz="1600" b="1" spc="85" dirty="0">
                <a:latin typeface="Arial"/>
                <a:cs typeface="Arial"/>
              </a:rPr>
              <a:t> </a:t>
            </a:r>
            <a:r>
              <a:rPr sz="1600" b="1" spc="-5" dirty="0">
                <a:latin typeface="Arial"/>
                <a:cs typeface="Arial"/>
              </a:rPr>
              <a:t>opportunities</a:t>
            </a:r>
            <a:endParaRPr sz="1600" dirty="0">
              <a:latin typeface="Arial"/>
              <a:cs typeface="Arial"/>
            </a:endParaRPr>
          </a:p>
          <a:p>
            <a:pPr marR="167005" algn="r">
              <a:lnSpc>
                <a:spcPct val="100000"/>
              </a:lnSpc>
              <a:spcBef>
                <a:spcPts val="1335"/>
              </a:spcBef>
            </a:pPr>
            <a:r>
              <a:rPr sz="1400" dirty="0">
                <a:latin typeface="Arial"/>
                <a:cs typeface="Arial"/>
              </a:rPr>
              <a:t>5</a:t>
            </a:r>
          </a:p>
        </p:txBody>
      </p:sp>
      <p:sp>
        <p:nvSpPr>
          <p:cNvPr id="4" name="object 4"/>
          <p:cNvSpPr/>
          <p:nvPr/>
        </p:nvSpPr>
        <p:spPr>
          <a:xfrm>
            <a:off x="0" y="661416"/>
            <a:ext cx="2895600" cy="44820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7989" y="0"/>
            <a:ext cx="7892415" cy="382797"/>
          </a:xfrm>
          <a:prstGeom prst="rect">
            <a:avLst/>
          </a:prstGeom>
        </p:spPr>
        <p:txBody>
          <a:bodyPr vert="horz" wrap="square" lIns="0" tIns="13335" rIns="0" bIns="0" rtlCol="0">
            <a:spAutoFit/>
          </a:bodyPr>
          <a:lstStyle/>
          <a:p>
            <a:pPr marL="12700" algn="ctr">
              <a:lnSpc>
                <a:spcPct val="100000"/>
              </a:lnSpc>
              <a:spcBef>
                <a:spcPts val="105"/>
              </a:spcBef>
            </a:pPr>
            <a:r>
              <a:rPr sz="2400" dirty="0">
                <a:latin typeface="Arial"/>
                <a:cs typeface="Arial"/>
              </a:rPr>
              <a:t>DEVELOPMENTS IN ECONOMIC</a:t>
            </a:r>
            <a:r>
              <a:rPr sz="2400" spc="-40" dirty="0">
                <a:latin typeface="Arial"/>
                <a:cs typeface="Arial"/>
              </a:rPr>
              <a:t> </a:t>
            </a:r>
            <a:r>
              <a:rPr sz="2400" dirty="0">
                <a:latin typeface="Arial"/>
                <a:cs typeface="Arial"/>
              </a:rPr>
              <a:t>POLICY</a:t>
            </a:r>
          </a:p>
        </p:txBody>
      </p:sp>
      <p:sp>
        <p:nvSpPr>
          <p:cNvPr id="3" name="object 3"/>
          <p:cNvSpPr txBox="1"/>
          <p:nvPr/>
        </p:nvSpPr>
        <p:spPr>
          <a:xfrm>
            <a:off x="233680" y="366697"/>
            <a:ext cx="8676640" cy="4500591"/>
          </a:xfrm>
          <a:prstGeom prst="rect">
            <a:avLst/>
          </a:prstGeom>
        </p:spPr>
        <p:txBody>
          <a:bodyPr vert="horz" wrap="square" lIns="0" tIns="78105" rIns="0" bIns="0" rtlCol="0">
            <a:spAutoFit/>
          </a:bodyPr>
          <a:lstStyle/>
          <a:p>
            <a:pPr marL="12700">
              <a:lnSpc>
                <a:spcPct val="100000"/>
              </a:lnSpc>
              <a:spcBef>
                <a:spcPts val="615"/>
              </a:spcBef>
            </a:pPr>
            <a:r>
              <a:rPr sz="2000" b="1" i="1" dirty="0">
                <a:latin typeface="Arial"/>
                <a:cs typeface="Arial"/>
              </a:rPr>
              <a:t>The push for a Balanced Budget</a:t>
            </a:r>
            <a:r>
              <a:rPr sz="2000" b="1" i="1" spc="-95" dirty="0">
                <a:latin typeface="Arial"/>
                <a:cs typeface="Arial"/>
              </a:rPr>
              <a:t> </a:t>
            </a:r>
            <a:r>
              <a:rPr sz="2000" b="1" i="1" dirty="0">
                <a:latin typeface="Arial"/>
                <a:cs typeface="Arial"/>
              </a:rPr>
              <a:t>Amendment</a:t>
            </a:r>
            <a:endParaRPr sz="2000" dirty="0">
              <a:latin typeface="Arial"/>
              <a:cs typeface="Arial"/>
            </a:endParaRPr>
          </a:p>
          <a:p>
            <a:pPr marL="355600" marR="403225" indent="-342900">
              <a:lnSpc>
                <a:spcPct val="100000"/>
              </a:lnSpc>
              <a:spcBef>
                <a:spcPts val="405"/>
              </a:spcBef>
              <a:buFont typeface="Arial"/>
              <a:buChar char="•"/>
              <a:tabLst>
                <a:tab pos="354965" algn="l"/>
                <a:tab pos="355600" algn="l"/>
              </a:tabLst>
            </a:pPr>
            <a:r>
              <a:rPr sz="1600" b="1" spc="-10" dirty="0">
                <a:latin typeface="Arial"/>
                <a:cs typeface="Arial"/>
              </a:rPr>
              <a:t>High </a:t>
            </a:r>
            <a:r>
              <a:rPr sz="1600" b="1" spc="-5" dirty="0">
                <a:latin typeface="Arial"/>
                <a:cs typeface="Arial"/>
              </a:rPr>
              <a:t>deficits </a:t>
            </a:r>
            <a:r>
              <a:rPr sz="1600" b="1" spc="-15" dirty="0">
                <a:latin typeface="Arial"/>
                <a:cs typeface="Arial"/>
              </a:rPr>
              <a:t>have </a:t>
            </a:r>
            <a:r>
              <a:rPr sz="1600" b="1" spc="-5" dirty="0">
                <a:latin typeface="Arial"/>
                <a:cs typeface="Arial"/>
              </a:rPr>
              <a:t>led </a:t>
            </a:r>
            <a:r>
              <a:rPr sz="1600" b="1" spc="-10" dirty="0">
                <a:latin typeface="Arial"/>
                <a:cs typeface="Arial"/>
              </a:rPr>
              <a:t>some </a:t>
            </a:r>
            <a:r>
              <a:rPr sz="1600" b="1" spc="-5" dirty="0">
                <a:latin typeface="Arial"/>
                <a:cs typeface="Arial"/>
              </a:rPr>
              <a:t>to </a:t>
            </a:r>
            <a:r>
              <a:rPr sz="1600" b="1" spc="-10" dirty="0">
                <a:latin typeface="Arial"/>
                <a:cs typeface="Arial"/>
              </a:rPr>
              <a:t>believe that </a:t>
            </a:r>
            <a:r>
              <a:rPr sz="1600" b="1" spc="-5" dirty="0">
                <a:latin typeface="Arial"/>
                <a:cs typeface="Arial"/>
              </a:rPr>
              <a:t>Congress needs to be “tied </a:t>
            </a:r>
            <a:r>
              <a:rPr sz="1600" b="1" dirty="0">
                <a:latin typeface="Arial"/>
                <a:cs typeface="Arial"/>
              </a:rPr>
              <a:t>down” </a:t>
            </a:r>
            <a:r>
              <a:rPr sz="1600" b="1" spc="-5" dirty="0">
                <a:latin typeface="Arial"/>
                <a:cs typeface="Arial"/>
              </a:rPr>
              <a:t>to a  constitutional amendment that </a:t>
            </a:r>
            <a:r>
              <a:rPr sz="1600" b="1" dirty="0">
                <a:latin typeface="Arial"/>
                <a:cs typeface="Arial"/>
              </a:rPr>
              <a:t>would </a:t>
            </a:r>
            <a:r>
              <a:rPr sz="1600" b="1" spc="-5" dirty="0">
                <a:latin typeface="Arial"/>
                <a:cs typeface="Arial"/>
              </a:rPr>
              <a:t>require that spending </a:t>
            </a:r>
            <a:r>
              <a:rPr sz="1600" b="1" spc="-10" dirty="0">
                <a:latin typeface="Arial"/>
                <a:cs typeface="Arial"/>
              </a:rPr>
              <a:t>not </a:t>
            </a:r>
            <a:r>
              <a:rPr sz="1600" b="1" spc="-5" dirty="0">
                <a:latin typeface="Arial"/>
                <a:cs typeface="Arial"/>
              </a:rPr>
              <a:t>exceed</a:t>
            </a:r>
            <a:r>
              <a:rPr sz="1600" b="1" spc="204" dirty="0">
                <a:latin typeface="Arial"/>
                <a:cs typeface="Arial"/>
              </a:rPr>
              <a:t> </a:t>
            </a:r>
            <a:r>
              <a:rPr sz="1600" b="1" dirty="0">
                <a:latin typeface="Arial"/>
                <a:cs typeface="Arial"/>
              </a:rPr>
              <a:t>income.</a:t>
            </a:r>
            <a:endParaRPr sz="1600" dirty="0">
              <a:latin typeface="Arial"/>
              <a:cs typeface="Arial"/>
            </a:endParaRPr>
          </a:p>
          <a:p>
            <a:pPr>
              <a:lnSpc>
                <a:spcPct val="100000"/>
              </a:lnSpc>
              <a:spcBef>
                <a:spcPts val="40"/>
              </a:spcBef>
              <a:buFont typeface="Arial"/>
              <a:buChar char="•"/>
            </a:pPr>
            <a:endParaRPr sz="1800" dirty="0">
              <a:latin typeface="Times New Roman"/>
              <a:cs typeface="Times New Roman"/>
            </a:endParaRPr>
          </a:p>
          <a:p>
            <a:pPr marL="355600" indent="-342900">
              <a:lnSpc>
                <a:spcPct val="100000"/>
              </a:lnSpc>
              <a:buFont typeface="Arial"/>
              <a:buChar char="•"/>
              <a:tabLst>
                <a:tab pos="354965" algn="l"/>
                <a:tab pos="355600" algn="l"/>
              </a:tabLst>
            </a:pPr>
            <a:r>
              <a:rPr sz="1600" b="1" spc="-5" dirty="0">
                <a:latin typeface="Arial"/>
                <a:cs typeface="Arial"/>
              </a:rPr>
              <a:t>Supporters say that this is the only </a:t>
            </a:r>
            <a:r>
              <a:rPr sz="1600" b="1" spc="5" dirty="0">
                <a:latin typeface="Arial"/>
                <a:cs typeface="Arial"/>
              </a:rPr>
              <a:t>way </a:t>
            </a:r>
            <a:r>
              <a:rPr sz="1600" b="1" spc="-5" dirty="0">
                <a:latin typeface="Arial"/>
                <a:cs typeface="Arial"/>
              </a:rPr>
              <a:t>to end the “spending bias” of </a:t>
            </a:r>
            <a:r>
              <a:rPr sz="1600" b="1" spc="-10" dirty="0">
                <a:latin typeface="Arial"/>
                <a:cs typeface="Arial"/>
              </a:rPr>
              <a:t>Congress,</a:t>
            </a:r>
            <a:r>
              <a:rPr sz="1600" b="1" spc="185" dirty="0">
                <a:latin typeface="Arial"/>
                <a:cs typeface="Arial"/>
              </a:rPr>
              <a:t> </a:t>
            </a:r>
            <a:r>
              <a:rPr sz="1600" b="1" spc="-5" dirty="0">
                <a:latin typeface="Arial"/>
                <a:cs typeface="Arial"/>
              </a:rPr>
              <a:t>and</a:t>
            </a:r>
            <a:endParaRPr sz="1600" dirty="0">
              <a:latin typeface="Arial"/>
              <a:cs typeface="Arial"/>
            </a:endParaRPr>
          </a:p>
          <a:p>
            <a:pPr marL="355600">
              <a:lnSpc>
                <a:spcPct val="100000"/>
              </a:lnSpc>
            </a:pPr>
            <a:r>
              <a:rPr sz="1600" b="1" spc="-5" dirty="0">
                <a:latin typeface="Arial"/>
                <a:cs typeface="Arial"/>
              </a:rPr>
              <a:t>that it is </a:t>
            </a:r>
            <a:r>
              <a:rPr sz="1600" b="1" spc="-10" dirty="0">
                <a:latin typeface="Arial"/>
                <a:cs typeface="Arial"/>
              </a:rPr>
              <a:t>the </a:t>
            </a:r>
            <a:r>
              <a:rPr sz="1600" b="1" spc="-5" dirty="0">
                <a:latin typeface="Arial"/>
                <a:cs typeface="Arial"/>
              </a:rPr>
              <a:t>only </a:t>
            </a:r>
            <a:r>
              <a:rPr sz="1600" b="1" spc="10" dirty="0">
                <a:latin typeface="Arial"/>
                <a:cs typeface="Arial"/>
              </a:rPr>
              <a:t>way </a:t>
            </a:r>
            <a:r>
              <a:rPr sz="1600" b="1" spc="-5" dirty="0">
                <a:latin typeface="Arial"/>
                <a:cs typeface="Arial"/>
              </a:rPr>
              <a:t>to </a:t>
            </a:r>
            <a:r>
              <a:rPr sz="1600" b="1" spc="-10" dirty="0">
                <a:latin typeface="Arial"/>
                <a:cs typeface="Arial"/>
              </a:rPr>
              <a:t>overcome the </a:t>
            </a:r>
            <a:r>
              <a:rPr sz="1600" b="1" spc="-5" dirty="0">
                <a:latin typeface="Arial"/>
                <a:cs typeface="Arial"/>
              </a:rPr>
              <a:t>political difficulties of cutting</a:t>
            </a:r>
            <a:r>
              <a:rPr sz="1600" b="1" spc="345" dirty="0">
                <a:latin typeface="Arial"/>
                <a:cs typeface="Arial"/>
              </a:rPr>
              <a:t> </a:t>
            </a:r>
            <a:r>
              <a:rPr sz="1600" b="1" spc="-5" dirty="0">
                <a:latin typeface="Arial"/>
                <a:cs typeface="Arial"/>
              </a:rPr>
              <a:t>spending.</a:t>
            </a:r>
            <a:endParaRPr sz="1600" dirty="0">
              <a:latin typeface="Arial"/>
              <a:cs typeface="Arial"/>
            </a:endParaRPr>
          </a:p>
          <a:p>
            <a:pPr>
              <a:lnSpc>
                <a:spcPct val="100000"/>
              </a:lnSpc>
              <a:spcBef>
                <a:spcPts val="45"/>
              </a:spcBef>
            </a:pPr>
            <a:endParaRPr sz="1800" dirty="0">
              <a:latin typeface="Times New Roman"/>
              <a:cs typeface="Times New Roman"/>
            </a:endParaRPr>
          </a:p>
          <a:p>
            <a:pPr marL="355600" marR="5080" indent="-342900">
              <a:lnSpc>
                <a:spcPct val="100000"/>
              </a:lnSpc>
              <a:buFont typeface="Arial"/>
              <a:buChar char="•"/>
              <a:tabLst>
                <a:tab pos="354965" algn="l"/>
                <a:tab pos="355600" algn="l"/>
              </a:tabLst>
            </a:pPr>
            <a:r>
              <a:rPr sz="1600" b="1" spc="-10" dirty="0">
                <a:latin typeface="Arial"/>
                <a:cs typeface="Arial"/>
              </a:rPr>
              <a:t>Opponents say that such </a:t>
            </a:r>
            <a:r>
              <a:rPr sz="1600" b="1" spc="-5" dirty="0">
                <a:latin typeface="Arial"/>
                <a:cs typeface="Arial"/>
              </a:rPr>
              <a:t>an </a:t>
            </a:r>
            <a:r>
              <a:rPr sz="1600" b="1" spc="-10" dirty="0">
                <a:latin typeface="Arial"/>
                <a:cs typeface="Arial"/>
              </a:rPr>
              <a:t>amendment </a:t>
            </a:r>
            <a:r>
              <a:rPr sz="1600" b="1" dirty="0">
                <a:latin typeface="Arial"/>
                <a:cs typeface="Arial"/>
              </a:rPr>
              <a:t>would </a:t>
            </a:r>
            <a:r>
              <a:rPr sz="1600" b="1" spc="-5" dirty="0">
                <a:latin typeface="Arial"/>
                <a:cs typeface="Arial"/>
              </a:rPr>
              <a:t>be </a:t>
            </a:r>
            <a:r>
              <a:rPr sz="1600" b="1" spc="-10" dirty="0">
                <a:latin typeface="Arial"/>
                <a:cs typeface="Arial"/>
              </a:rPr>
              <a:t>“tinkering” </a:t>
            </a:r>
            <a:r>
              <a:rPr sz="1600" b="1" spc="5" dirty="0">
                <a:latin typeface="Arial"/>
                <a:cs typeface="Arial"/>
              </a:rPr>
              <a:t>with </a:t>
            </a:r>
            <a:r>
              <a:rPr sz="1600" b="1" spc="-10" dirty="0">
                <a:latin typeface="Arial"/>
                <a:cs typeface="Arial"/>
              </a:rPr>
              <a:t>the Constitution: </a:t>
            </a:r>
            <a:r>
              <a:rPr sz="1600" b="1" spc="-5" dirty="0">
                <a:latin typeface="Arial"/>
                <a:cs typeface="Arial"/>
              </a:rPr>
              <a:t>It  </a:t>
            </a:r>
            <a:r>
              <a:rPr sz="1600" b="1" dirty="0">
                <a:latin typeface="Arial"/>
                <a:cs typeface="Arial"/>
              </a:rPr>
              <a:t>would </a:t>
            </a:r>
            <a:r>
              <a:rPr sz="1600" b="1" spc="-5" dirty="0">
                <a:latin typeface="Arial"/>
                <a:cs typeface="Arial"/>
              </a:rPr>
              <a:t>decrease needed flexibility in times of crisis, and Congress </a:t>
            </a:r>
            <a:r>
              <a:rPr sz="1600" b="1" dirty="0">
                <a:latin typeface="Arial"/>
                <a:cs typeface="Arial"/>
              </a:rPr>
              <a:t>would </a:t>
            </a:r>
            <a:r>
              <a:rPr sz="1600" b="1" spc="-5" dirty="0">
                <a:latin typeface="Arial"/>
                <a:cs typeface="Arial"/>
              </a:rPr>
              <a:t>figure </a:t>
            </a:r>
            <a:r>
              <a:rPr sz="1600" b="1" spc="-10" dirty="0">
                <a:latin typeface="Arial"/>
                <a:cs typeface="Arial"/>
              </a:rPr>
              <a:t>out </a:t>
            </a:r>
            <a:r>
              <a:rPr sz="1600" b="1" spc="-5" dirty="0">
                <a:latin typeface="Arial"/>
                <a:cs typeface="Arial"/>
              </a:rPr>
              <a:t>a  </a:t>
            </a:r>
            <a:r>
              <a:rPr sz="1600" b="1" spc="10" dirty="0">
                <a:latin typeface="Arial"/>
                <a:cs typeface="Arial"/>
              </a:rPr>
              <a:t>way </a:t>
            </a:r>
            <a:r>
              <a:rPr sz="1600" b="1" spc="-5" dirty="0">
                <a:latin typeface="Arial"/>
                <a:cs typeface="Arial"/>
              </a:rPr>
              <a:t>of </a:t>
            </a:r>
            <a:r>
              <a:rPr sz="1600" b="1" spc="-10" dirty="0">
                <a:latin typeface="Arial"/>
                <a:cs typeface="Arial"/>
              </a:rPr>
              <a:t>evading the </a:t>
            </a:r>
            <a:r>
              <a:rPr sz="1600" b="1" spc="-5" dirty="0">
                <a:latin typeface="Arial"/>
                <a:cs typeface="Arial"/>
              </a:rPr>
              <a:t>amendment</a:t>
            </a:r>
            <a:r>
              <a:rPr sz="1600" b="1" spc="90" dirty="0">
                <a:latin typeface="Arial"/>
                <a:cs typeface="Arial"/>
              </a:rPr>
              <a:t> </a:t>
            </a:r>
            <a:r>
              <a:rPr sz="1600" b="1" spc="-10" dirty="0">
                <a:latin typeface="Arial"/>
                <a:cs typeface="Arial"/>
              </a:rPr>
              <a:t>anyway.</a:t>
            </a:r>
            <a:endParaRPr sz="1600" dirty="0">
              <a:latin typeface="Arial"/>
              <a:cs typeface="Arial"/>
            </a:endParaRPr>
          </a:p>
          <a:p>
            <a:pPr>
              <a:lnSpc>
                <a:spcPct val="100000"/>
              </a:lnSpc>
              <a:spcBef>
                <a:spcPts val="45"/>
              </a:spcBef>
              <a:buFont typeface="Arial"/>
              <a:buChar char="•"/>
            </a:pPr>
            <a:endParaRPr sz="1800" dirty="0">
              <a:latin typeface="Times New Roman"/>
              <a:cs typeface="Times New Roman"/>
            </a:endParaRPr>
          </a:p>
          <a:p>
            <a:pPr marL="355600" marR="329565" indent="-342900">
              <a:lnSpc>
                <a:spcPct val="100000"/>
              </a:lnSpc>
              <a:buFont typeface="Arial"/>
              <a:buChar char="•"/>
              <a:tabLst>
                <a:tab pos="354965" algn="l"/>
                <a:tab pos="355600" algn="l"/>
              </a:tabLst>
            </a:pPr>
            <a:r>
              <a:rPr sz="1600" b="1" spc="-5" dirty="0">
                <a:latin typeface="Arial"/>
                <a:cs typeface="Arial"/>
              </a:rPr>
              <a:t>This amendment </a:t>
            </a:r>
            <a:r>
              <a:rPr sz="1600" b="1" spc="10" dirty="0">
                <a:latin typeface="Arial"/>
                <a:cs typeface="Arial"/>
              </a:rPr>
              <a:t>was </a:t>
            </a:r>
            <a:r>
              <a:rPr sz="1600" b="1" spc="-5" dirty="0">
                <a:latin typeface="Arial"/>
                <a:cs typeface="Arial"/>
              </a:rPr>
              <a:t>proposed in </a:t>
            </a:r>
            <a:r>
              <a:rPr sz="1600" b="1" spc="-10" dirty="0">
                <a:latin typeface="Arial"/>
                <a:cs typeface="Arial"/>
              </a:rPr>
              <a:t>the </a:t>
            </a:r>
            <a:r>
              <a:rPr sz="1600" b="1" spc="-5" dirty="0">
                <a:latin typeface="Arial"/>
                <a:cs typeface="Arial"/>
              </a:rPr>
              <a:t>Senate, </a:t>
            </a:r>
            <a:r>
              <a:rPr sz="1600" b="1" spc="-10" dirty="0">
                <a:latin typeface="Arial"/>
                <a:cs typeface="Arial"/>
              </a:rPr>
              <a:t>but </a:t>
            </a:r>
            <a:r>
              <a:rPr sz="1600" b="1" spc="10" dirty="0">
                <a:latin typeface="Arial"/>
                <a:cs typeface="Arial"/>
              </a:rPr>
              <a:t>was </a:t>
            </a:r>
            <a:r>
              <a:rPr sz="1600" b="1" spc="-15" dirty="0">
                <a:latin typeface="Arial"/>
                <a:cs typeface="Arial"/>
              </a:rPr>
              <a:t>voted </a:t>
            </a:r>
            <a:r>
              <a:rPr sz="1600" b="1" dirty="0">
                <a:latin typeface="Arial"/>
                <a:cs typeface="Arial"/>
              </a:rPr>
              <a:t>down </a:t>
            </a:r>
            <a:r>
              <a:rPr sz="1600" b="1" spc="-5" dirty="0">
                <a:latin typeface="Arial"/>
                <a:cs typeface="Arial"/>
              </a:rPr>
              <a:t>by </a:t>
            </a:r>
            <a:r>
              <a:rPr sz="1600" b="1" spc="-10" dirty="0">
                <a:latin typeface="Arial"/>
                <a:cs typeface="Arial"/>
              </a:rPr>
              <a:t>the </a:t>
            </a:r>
            <a:r>
              <a:rPr sz="1600" b="1" spc="-5" dirty="0">
                <a:latin typeface="Arial"/>
                <a:cs typeface="Arial"/>
              </a:rPr>
              <a:t>House in  1992.</a:t>
            </a:r>
            <a:endParaRPr sz="1600" dirty="0">
              <a:latin typeface="Arial"/>
              <a:cs typeface="Arial"/>
            </a:endParaRPr>
          </a:p>
          <a:p>
            <a:pPr>
              <a:lnSpc>
                <a:spcPct val="100000"/>
              </a:lnSpc>
              <a:spcBef>
                <a:spcPts val="45"/>
              </a:spcBef>
              <a:buFont typeface="Arial"/>
              <a:buChar char="•"/>
            </a:pPr>
            <a:endParaRPr sz="1800" dirty="0">
              <a:latin typeface="Times New Roman"/>
              <a:cs typeface="Times New Roman"/>
            </a:endParaRPr>
          </a:p>
          <a:p>
            <a:pPr marL="355600" marR="182245" indent="-342900">
              <a:lnSpc>
                <a:spcPct val="100000"/>
              </a:lnSpc>
              <a:buFont typeface="Arial"/>
              <a:buChar char="•"/>
              <a:tabLst>
                <a:tab pos="354965" algn="l"/>
                <a:tab pos="355600" algn="l"/>
              </a:tabLst>
            </a:pPr>
            <a:r>
              <a:rPr sz="1600" b="1" spc="-10" dirty="0">
                <a:latin typeface="Arial"/>
                <a:cs typeface="Arial"/>
              </a:rPr>
              <a:t>The </a:t>
            </a:r>
            <a:r>
              <a:rPr sz="1600" b="1" spc="-5" dirty="0">
                <a:latin typeface="Arial"/>
                <a:cs typeface="Arial"/>
              </a:rPr>
              <a:t>line-item </a:t>
            </a:r>
            <a:r>
              <a:rPr sz="1600" b="1" spc="-15" dirty="0">
                <a:latin typeface="Arial"/>
                <a:cs typeface="Arial"/>
              </a:rPr>
              <a:t>veto </a:t>
            </a:r>
            <a:r>
              <a:rPr sz="1600" b="1" spc="-5" dirty="0">
                <a:latin typeface="Arial"/>
                <a:cs typeface="Arial"/>
              </a:rPr>
              <a:t>could </a:t>
            </a:r>
            <a:r>
              <a:rPr sz="1600" b="1" spc="-15" dirty="0">
                <a:latin typeface="Arial"/>
                <a:cs typeface="Arial"/>
              </a:rPr>
              <a:t>have </a:t>
            </a:r>
            <a:r>
              <a:rPr sz="1600" b="1" spc="-5" dirty="0">
                <a:latin typeface="Arial"/>
                <a:cs typeface="Arial"/>
              </a:rPr>
              <a:t>precluded </a:t>
            </a:r>
            <a:r>
              <a:rPr sz="1600" b="1" spc="-10" dirty="0">
                <a:latin typeface="Arial"/>
                <a:cs typeface="Arial"/>
              </a:rPr>
              <a:t>the </a:t>
            </a:r>
            <a:r>
              <a:rPr sz="1600" b="1" spc="-5" dirty="0">
                <a:latin typeface="Arial"/>
                <a:cs typeface="Arial"/>
              </a:rPr>
              <a:t>need </a:t>
            </a:r>
            <a:r>
              <a:rPr sz="1600" b="1" spc="-10" dirty="0">
                <a:latin typeface="Arial"/>
                <a:cs typeface="Arial"/>
              </a:rPr>
              <a:t>for </a:t>
            </a:r>
            <a:r>
              <a:rPr sz="1600" b="1" spc="-5" dirty="0">
                <a:latin typeface="Arial"/>
                <a:cs typeface="Arial"/>
              </a:rPr>
              <a:t>such an amendment. Wasteful  </a:t>
            </a:r>
            <a:r>
              <a:rPr sz="1600" b="1" spc="-10" dirty="0">
                <a:latin typeface="Arial"/>
                <a:cs typeface="Arial"/>
              </a:rPr>
              <a:t>spending could </a:t>
            </a:r>
            <a:r>
              <a:rPr sz="1600" b="1" spc="-5" dirty="0">
                <a:latin typeface="Arial"/>
                <a:cs typeface="Arial"/>
              </a:rPr>
              <a:t>be deleted </a:t>
            </a:r>
            <a:r>
              <a:rPr sz="1600" b="1" spc="5" dirty="0">
                <a:latin typeface="Arial"/>
                <a:cs typeface="Arial"/>
              </a:rPr>
              <a:t>with </a:t>
            </a:r>
            <a:r>
              <a:rPr sz="1600" b="1" spc="-5" dirty="0">
                <a:latin typeface="Arial"/>
                <a:cs typeface="Arial"/>
              </a:rPr>
              <a:t>a </a:t>
            </a:r>
            <a:r>
              <a:rPr sz="1600" b="1" spc="-10" dirty="0">
                <a:latin typeface="Arial"/>
                <a:cs typeface="Arial"/>
              </a:rPr>
              <a:t>“stroke </a:t>
            </a:r>
            <a:r>
              <a:rPr sz="1600" b="1" spc="-5" dirty="0">
                <a:latin typeface="Arial"/>
                <a:cs typeface="Arial"/>
              </a:rPr>
              <a:t>of </a:t>
            </a:r>
            <a:r>
              <a:rPr sz="1600" b="1" spc="-10" dirty="0">
                <a:latin typeface="Arial"/>
                <a:cs typeface="Arial"/>
              </a:rPr>
              <a:t>the </a:t>
            </a:r>
            <a:r>
              <a:rPr sz="1600" b="1" spc="-5" dirty="0">
                <a:latin typeface="Arial"/>
                <a:cs typeface="Arial"/>
              </a:rPr>
              <a:t>pen.” </a:t>
            </a:r>
            <a:r>
              <a:rPr sz="1600" b="1" spc="-10" dirty="0">
                <a:latin typeface="Arial"/>
                <a:cs typeface="Arial"/>
              </a:rPr>
              <a:t>Declared</a:t>
            </a:r>
            <a:r>
              <a:rPr sz="1600" b="1" spc="204" dirty="0">
                <a:latin typeface="Arial"/>
                <a:cs typeface="Arial"/>
              </a:rPr>
              <a:t> </a:t>
            </a:r>
            <a:r>
              <a:rPr sz="1600" b="1" spc="-5" dirty="0">
                <a:latin typeface="Arial"/>
                <a:cs typeface="Arial"/>
              </a:rPr>
              <a:t>unconstitutional</a:t>
            </a:r>
            <a:r>
              <a:rPr lang="en-US" sz="1600" b="1" spc="-5" dirty="0">
                <a:latin typeface="Arial"/>
                <a:cs typeface="Arial"/>
              </a:rPr>
              <a:t> by the Supreme Court.</a:t>
            </a:r>
            <a:endParaRPr sz="1600" dirty="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840F-CAD0-29A7-F36A-048A4FB37797}"/>
              </a:ext>
            </a:extLst>
          </p:cNvPr>
          <p:cNvSpPr>
            <a:spLocks noGrp="1"/>
          </p:cNvSpPr>
          <p:nvPr>
            <p:ph type="title"/>
          </p:nvPr>
        </p:nvSpPr>
        <p:spPr>
          <a:xfrm>
            <a:off x="2230628" y="0"/>
            <a:ext cx="2341372" cy="307777"/>
          </a:xfrm>
        </p:spPr>
        <p:txBody>
          <a:bodyPr/>
          <a:lstStyle/>
          <a:p>
            <a:r>
              <a:rPr lang="en-US" sz="2000" dirty="0"/>
              <a:t>Keynes vs. Hayek</a:t>
            </a:r>
          </a:p>
        </p:txBody>
      </p:sp>
      <p:pic>
        <p:nvPicPr>
          <p:cNvPr id="4" name="Online Media 3" title="Fight of the Century: Keynes vs. Hayek - Economics Rap Battle Round Two">
            <a:hlinkClick r:id="" action="ppaction://media"/>
            <a:extLst>
              <a:ext uri="{FF2B5EF4-FFF2-40B4-BE49-F238E27FC236}">
                <a16:creationId xmlns:a16="http://schemas.microsoft.com/office/drawing/2014/main" id="{6D39B94D-FC47-E12D-63B2-4920B0734FA6}"/>
              </a:ext>
            </a:extLst>
          </p:cNvPr>
          <p:cNvPicPr>
            <a:picLocks noRot="1" noChangeAspect="1"/>
          </p:cNvPicPr>
          <p:nvPr>
            <a:videoFile r:link="rId1"/>
          </p:nvPr>
        </p:nvPicPr>
        <p:blipFill>
          <a:blip r:embed="rId3"/>
          <a:stretch>
            <a:fillRect/>
          </a:stretch>
        </p:blipFill>
        <p:spPr>
          <a:xfrm>
            <a:off x="0" y="307777"/>
            <a:ext cx="9022619" cy="4778573"/>
          </a:xfrm>
          <a:prstGeom prst="rect">
            <a:avLst/>
          </a:prstGeom>
        </p:spPr>
      </p:pic>
    </p:spTree>
    <p:extLst>
      <p:ext uri="{BB962C8B-B14F-4D97-AF65-F5344CB8AC3E}">
        <p14:creationId xmlns:p14="http://schemas.microsoft.com/office/powerpoint/2010/main" val="55860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7160"/>
            <a:ext cx="9144000" cy="480059"/>
          </a:xfrm>
          <a:custGeom>
            <a:avLst/>
            <a:gdLst/>
            <a:ahLst/>
            <a:cxnLst/>
            <a:rect l="l" t="t" r="r" b="b"/>
            <a:pathLst>
              <a:path w="9144000" h="480059">
                <a:moveTo>
                  <a:pt x="0" y="480060"/>
                </a:moveTo>
                <a:lnTo>
                  <a:pt x="9144000" y="480060"/>
                </a:lnTo>
                <a:lnTo>
                  <a:pt x="9144000" y="0"/>
                </a:lnTo>
                <a:lnTo>
                  <a:pt x="0" y="0"/>
                </a:lnTo>
                <a:lnTo>
                  <a:pt x="0" y="48006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3335">
              <a:lnSpc>
                <a:spcPct val="100000"/>
              </a:lnSpc>
              <a:spcBef>
                <a:spcPts val="100"/>
              </a:spcBef>
            </a:pPr>
            <a:r>
              <a:rPr spc="-5" dirty="0"/>
              <a:t>ESSENTIAL </a:t>
            </a:r>
            <a:r>
              <a:rPr spc="-10" dirty="0"/>
              <a:t>QUESTION</a:t>
            </a:r>
            <a:r>
              <a:rPr spc="-40" dirty="0"/>
              <a:t> </a:t>
            </a:r>
            <a:r>
              <a:rPr spc="-5" dirty="0"/>
              <a:t>CFU</a:t>
            </a:r>
          </a:p>
        </p:txBody>
      </p:sp>
      <p:sp>
        <p:nvSpPr>
          <p:cNvPr id="4" name="object 4"/>
          <p:cNvSpPr txBox="1"/>
          <p:nvPr/>
        </p:nvSpPr>
        <p:spPr>
          <a:xfrm>
            <a:off x="250342" y="1079753"/>
            <a:ext cx="4842510" cy="3537585"/>
          </a:xfrm>
          <a:prstGeom prst="rect">
            <a:avLst/>
          </a:prstGeom>
        </p:spPr>
        <p:txBody>
          <a:bodyPr vert="horz" wrap="square" lIns="0" tIns="12700" rIns="0" bIns="0" rtlCol="0">
            <a:spAutoFit/>
          </a:bodyPr>
          <a:lstStyle/>
          <a:p>
            <a:pPr marL="299085" marR="5080" indent="-287020">
              <a:lnSpc>
                <a:spcPct val="100000"/>
              </a:lnSpc>
              <a:spcBef>
                <a:spcPts val="100"/>
              </a:spcBef>
              <a:buFont typeface="Tahoma"/>
              <a:buChar char="•"/>
              <a:tabLst>
                <a:tab pos="299085" algn="l"/>
                <a:tab pos="299720" algn="l"/>
                <a:tab pos="4306570" algn="l"/>
              </a:tabLst>
            </a:pPr>
            <a:r>
              <a:rPr sz="1800" b="1" dirty="0">
                <a:latin typeface="Tahoma"/>
                <a:cs typeface="Tahoma"/>
              </a:rPr>
              <a:t>What is the </a:t>
            </a:r>
            <a:r>
              <a:rPr sz="1800" b="1" spc="-5" dirty="0">
                <a:latin typeface="Tahoma"/>
                <a:cs typeface="Tahoma"/>
              </a:rPr>
              <a:t>difference between  </a:t>
            </a:r>
            <a:r>
              <a:rPr sz="1800" b="1" dirty="0">
                <a:latin typeface="Tahoma"/>
                <a:cs typeface="Tahoma"/>
              </a:rPr>
              <a:t>monetary</a:t>
            </a:r>
            <a:r>
              <a:rPr sz="1800" b="1" spc="-5" dirty="0">
                <a:latin typeface="Tahoma"/>
                <a:cs typeface="Tahoma"/>
              </a:rPr>
              <a:t> pol</a:t>
            </a:r>
            <a:r>
              <a:rPr sz="1800" b="1" spc="-10" dirty="0">
                <a:latin typeface="Tahoma"/>
                <a:cs typeface="Tahoma"/>
              </a:rPr>
              <a:t>i</a:t>
            </a:r>
            <a:r>
              <a:rPr sz="1800" b="1" spc="-5" dirty="0">
                <a:latin typeface="Tahoma"/>
                <a:cs typeface="Tahoma"/>
              </a:rPr>
              <a:t>c</a:t>
            </a:r>
            <a:r>
              <a:rPr sz="1800" b="1" dirty="0">
                <a:latin typeface="Tahoma"/>
                <a:cs typeface="Tahoma"/>
              </a:rPr>
              <a:t>y</a:t>
            </a:r>
            <a:r>
              <a:rPr sz="1800" b="1" spc="-10" dirty="0">
                <a:latin typeface="Tahoma"/>
                <a:cs typeface="Tahoma"/>
              </a:rPr>
              <a:t> </a:t>
            </a:r>
            <a:r>
              <a:rPr sz="1800" b="1" dirty="0">
                <a:latin typeface="Tahoma"/>
                <a:cs typeface="Tahoma"/>
              </a:rPr>
              <a:t>and </a:t>
            </a:r>
            <a:r>
              <a:rPr sz="1800" b="1" spc="-5" dirty="0">
                <a:latin typeface="Tahoma"/>
                <a:cs typeface="Tahoma"/>
              </a:rPr>
              <a:t>f</a:t>
            </a:r>
            <a:r>
              <a:rPr sz="1800" b="1" spc="-10" dirty="0">
                <a:latin typeface="Tahoma"/>
                <a:cs typeface="Tahoma"/>
              </a:rPr>
              <a:t>i</a:t>
            </a:r>
            <a:r>
              <a:rPr sz="1800" b="1" dirty="0">
                <a:latin typeface="Tahoma"/>
                <a:cs typeface="Tahoma"/>
              </a:rPr>
              <a:t>scal</a:t>
            </a:r>
            <a:r>
              <a:rPr sz="1800" b="1" spc="-5" dirty="0">
                <a:latin typeface="Tahoma"/>
                <a:cs typeface="Tahoma"/>
              </a:rPr>
              <a:t> pol</a:t>
            </a:r>
            <a:r>
              <a:rPr sz="1800" b="1" spc="-10" dirty="0">
                <a:latin typeface="Tahoma"/>
                <a:cs typeface="Tahoma"/>
              </a:rPr>
              <a:t>i</a:t>
            </a:r>
            <a:r>
              <a:rPr sz="1800" b="1" spc="-5" dirty="0">
                <a:latin typeface="Tahoma"/>
                <a:cs typeface="Tahoma"/>
              </a:rPr>
              <a:t>c</a:t>
            </a:r>
            <a:r>
              <a:rPr sz="1800" b="1" spc="-10" dirty="0">
                <a:latin typeface="Tahoma"/>
                <a:cs typeface="Tahoma"/>
              </a:rPr>
              <a:t>y</a:t>
            </a:r>
            <a:r>
              <a:rPr sz="1800" b="1" dirty="0">
                <a:latin typeface="Tahoma"/>
                <a:cs typeface="Tahoma"/>
              </a:rPr>
              <a:t>?	Who  is in </a:t>
            </a:r>
            <a:r>
              <a:rPr sz="1800" b="1" spc="-5" dirty="0">
                <a:latin typeface="Tahoma"/>
                <a:cs typeface="Tahoma"/>
              </a:rPr>
              <a:t>charge of controlling </a:t>
            </a:r>
            <a:r>
              <a:rPr sz="1800" b="1" dirty="0">
                <a:latin typeface="Tahoma"/>
                <a:cs typeface="Tahoma"/>
              </a:rPr>
              <a:t>monetary  </a:t>
            </a:r>
            <a:r>
              <a:rPr sz="1800" b="1" spc="-10" dirty="0">
                <a:latin typeface="Tahoma"/>
                <a:cs typeface="Tahoma"/>
              </a:rPr>
              <a:t>policy? </a:t>
            </a:r>
            <a:r>
              <a:rPr sz="1800" b="1" spc="-5" dirty="0">
                <a:latin typeface="Tahoma"/>
                <a:cs typeface="Tahoma"/>
              </a:rPr>
              <a:t>Fiscal</a:t>
            </a:r>
            <a:r>
              <a:rPr sz="1800" b="1" spc="10" dirty="0">
                <a:latin typeface="Tahoma"/>
                <a:cs typeface="Tahoma"/>
              </a:rPr>
              <a:t> </a:t>
            </a:r>
            <a:r>
              <a:rPr sz="1800" b="1" spc="-5" dirty="0">
                <a:latin typeface="Tahoma"/>
                <a:cs typeface="Tahoma"/>
              </a:rPr>
              <a:t>policy?</a:t>
            </a:r>
            <a:endParaRPr sz="1800" dirty="0">
              <a:latin typeface="Tahoma"/>
              <a:cs typeface="Tahoma"/>
            </a:endParaRPr>
          </a:p>
          <a:p>
            <a:pPr>
              <a:lnSpc>
                <a:spcPct val="100000"/>
              </a:lnSpc>
              <a:spcBef>
                <a:spcPts val="35"/>
              </a:spcBef>
              <a:buFont typeface="Tahoma"/>
              <a:buChar char="•"/>
            </a:pPr>
            <a:endParaRPr sz="2600" dirty="0">
              <a:latin typeface="Times New Roman"/>
              <a:cs typeface="Times New Roman"/>
            </a:endParaRPr>
          </a:p>
          <a:p>
            <a:pPr marL="299085" marR="205740" indent="-287020">
              <a:lnSpc>
                <a:spcPct val="100000"/>
              </a:lnSpc>
              <a:buFont typeface="Tahoma"/>
              <a:buChar char="•"/>
              <a:tabLst>
                <a:tab pos="299085" algn="l"/>
                <a:tab pos="299720" algn="l"/>
              </a:tabLst>
            </a:pPr>
            <a:r>
              <a:rPr sz="1800" b="1" dirty="0">
                <a:latin typeface="Tahoma"/>
                <a:cs typeface="Tahoma"/>
              </a:rPr>
              <a:t>What is the </a:t>
            </a:r>
            <a:r>
              <a:rPr sz="1800" b="1" spc="-5" dirty="0">
                <a:latin typeface="Tahoma"/>
                <a:cs typeface="Tahoma"/>
              </a:rPr>
              <a:t>difference between  Keynesian </a:t>
            </a:r>
            <a:r>
              <a:rPr sz="1800" b="1" dirty="0">
                <a:latin typeface="Tahoma"/>
                <a:cs typeface="Tahoma"/>
              </a:rPr>
              <a:t>economics and</a:t>
            </a:r>
            <a:r>
              <a:rPr sz="1800" b="1" spc="-80" dirty="0">
                <a:latin typeface="Tahoma"/>
                <a:cs typeface="Tahoma"/>
              </a:rPr>
              <a:t> </a:t>
            </a:r>
            <a:r>
              <a:rPr sz="1800" b="1" spc="-5" dirty="0">
                <a:latin typeface="Tahoma"/>
                <a:cs typeface="Tahoma"/>
              </a:rPr>
              <a:t>supply-side  </a:t>
            </a:r>
            <a:r>
              <a:rPr sz="1800" b="1" dirty="0">
                <a:latin typeface="Tahoma"/>
                <a:cs typeface="Tahoma"/>
              </a:rPr>
              <a:t>economics? </a:t>
            </a:r>
            <a:r>
              <a:rPr sz="1800" b="1" spc="-5" dirty="0">
                <a:latin typeface="Tahoma"/>
                <a:cs typeface="Tahoma"/>
              </a:rPr>
              <a:t>Which ideology </a:t>
            </a:r>
            <a:r>
              <a:rPr sz="1800" b="1" spc="-10" dirty="0">
                <a:latin typeface="Tahoma"/>
                <a:cs typeface="Tahoma"/>
              </a:rPr>
              <a:t>generally  </a:t>
            </a:r>
            <a:r>
              <a:rPr sz="1800" b="1" spc="-5" dirty="0">
                <a:latin typeface="Tahoma"/>
                <a:cs typeface="Tahoma"/>
              </a:rPr>
              <a:t>favors </a:t>
            </a:r>
            <a:r>
              <a:rPr sz="1800" b="1" dirty="0">
                <a:latin typeface="Tahoma"/>
                <a:cs typeface="Tahoma"/>
              </a:rPr>
              <a:t>each</a:t>
            </a:r>
            <a:r>
              <a:rPr sz="1800" b="1" spc="-25" dirty="0">
                <a:latin typeface="Tahoma"/>
                <a:cs typeface="Tahoma"/>
              </a:rPr>
              <a:t> </a:t>
            </a:r>
            <a:r>
              <a:rPr sz="1800" b="1" spc="-5" dirty="0">
                <a:latin typeface="Tahoma"/>
                <a:cs typeface="Tahoma"/>
              </a:rPr>
              <a:t>idea?</a:t>
            </a:r>
            <a:endParaRPr sz="1800" dirty="0">
              <a:latin typeface="Tahoma"/>
              <a:cs typeface="Tahoma"/>
            </a:endParaRPr>
          </a:p>
          <a:p>
            <a:pPr>
              <a:lnSpc>
                <a:spcPct val="100000"/>
              </a:lnSpc>
              <a:spcBef>
                <a:spcPts val="35"/>
              </a:spcBef>
              <a:buFont typeface="Tahoma"/>
              <a:buChar char="•"/>
            </a:pPr>
            <a:endParaRPr sz="2600" dirty="0">
              <a:latin typeface="Times New Roman"/>
              <a:cs typeface="Times New Roman"/>
            </a:endParaRPr>
          </a:p>
          <a:p>
            <a:pPr marL="299085" indent="-287020">
              <a:lnSpc>
                <a:spcPct val="100000"/>
              </a:lnSpc>
              <a:buFont typeface="Tahoma"/>
              <a:buChar char="•"/>
              <a:tabLst>
                <a:tab pos="299085" algn="l"/>
                <a:tab pos="299720" algn="l"/>
              </a:tabLst>
            </a:pPr>
            <a:r>
              <a:rPr sz="1800" b="1" spc="-5" dirty="0">
                <a:latin typeface="Tahoma"/>
                <a:cs typeface="Tahoma"/>
              </a:rPr>
              <a:t>Explain the cartoon. Which</a:t>
            </a:r>
            <a:r>
              <a:rPr sz="1800" b="1" spc="-15" dirty="0">
                <a:latin typeface="Tahoma"/>
                <a:cs typeface="Tahoma"/>
              </a:rPr>
              <a:t> </a:t>
            </a:r>
            <a:r>
              <a:rPr sz="1800" b="1" spc="-5" dirty="0">
                <a:latin typeface="Tahoma"/>
                <a:cs typeface="Tahoma"/>
              </a:rPr>
              <a:t>economic</a:t>
            </a:r>
            <a:endParaRPr sz="1800" dirty="0">
              <a:latin typeface="Tahoma"/>
              <a:cs typeface="Tahoma"/>
            </a:endParaRPr>
          </a:p>
          <a:p>
            <a:pPr marL="299085">
              <a:lnSpc>
                <a:spcPct val="100000"/>
              </a:lnSpc>
              <a:spcBef>
                <a:spcPts val="5"/>
              </a:spcBef>
            </a:pPr>
            <a:r>
              <a:rPr sz="1800" b="1" spc="-5" dirty="0">
                <a:latin typeface="Tahoma"/>
                <a:cs typeface="Tahoma"/>
              </a:rPr>
              <a:t>theory </a:t>
            </a:r>
            <a:r>
              <a:rPr sz="1800" b="1" dirty="0">
                <a:latin typeface="Tahoma"/>
                <a:cs typeface="Tahoma"/>
              </a:rPr>
              <a:t>is</a:t>
            </a:r>
            <a:r>
              <a:rPr sz="1800" b="1" spc="-10" dirty="0">
                <a:latin typeface="Tahoma"/>
                <a:cs typeface="Tahoma"/>
              </a:rPr>
              <a:t> </a:t>
            </a:r>
            <a:r>
              <a:rPr sz="1800" b="1" spc="-5" dirty="0">
                <a:latin typeface="Tahoma"/>
                <a:cs typeface="Tahoma"/>
              </a:rPr>
              <a:t>portrayed?</a:t>
            </a:r>
            <a:endParaRPr sz="1800" dirty="0">
              <a:latin typeface="Tahoma"/>
              <a:cs typeface="Tahoma"/>
            </a:endParaRPr>
          </a:p>
        </p:txBody>
      </p:sp>
      <p:sp>
        <p:nvSpPr>
          <p:cNvPr id="5" name="object 5"/>
          <p:cNvSpPr txBox="1"/>
          <p:nvPr/>
        </p:nvSpPr>
        <p:spPr>
          <a:xfrm>
            <a:off x="8479535" y="4752060"/>
            <a:ext cx="116205" cy="114300"/>
          </a:xfrm>
          <a:prstGeom prst="rect">
            <a:avLst/>
          </a:prstGeom>
        </p:spPr>
        <p:txBody>
          <a:bodyPr vert="horz" wrap="square" lIns="0" tIns="0" rIns="0" bIns="0" rtlCol="0">
            <a:spAutoFit/>
          </a:bodyPr>
          <a:lstStyle/>
          <a:p>
            <a:pPr>
              <a:lnSpc>
                <a:spcPts val="855"/>
              </a:lnSpc>
            </a:pPr>
            <a:r>
              <a:rPr sz="900" spc="-5" dirty="0">
                <a:solidFill>
                  <a:srgbClr val="888888"/>
                </a:solidFill>
                <a:latin typeface="Calibri"/>
                <a:cs typeface="Calibri"/>
              </a:rPr>
              <a:t>30</a:t>
            </a:r>
            <a:endParaRPr sz="900">
              <a:latin typeface="Calibri"/>
              <a:cs typeface="Calibri"/>
            </a:endParaRPr>
          </a:p>
        </p:txBody>
      </p:sp>
      <p:sp>
        <p:nvSpPr>
          <p:cNvPr id="6" name="object 6"/>
          <p:cNvSpPr/>
          <p:nvPr/>
        </p:nvSpPr>
        <p:spPr>
          <a:xfrm>
            <a:off x="5303520" y="617219"/>
            <a:ext cx="3840479" cy="452627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0"/>
            <a:ext cx="7544409" cy="320601"/>
          </a:xfrm>
          <a:prstGeom prst="rect">
            <a:avLst/>
          </a:prstGeom>
        </p:spPr>
        <p:txBody>
          <a:bodyPr vert="horz" wrap="square" lIns="0" tIns="12700" rIns="0" bIns="0" rtlCol="0">
            <a:spAutoFit/>
          </a:bodyPr>
          <a:lstStyle/>
          <a:p>
            <a:pPr marL="12700" algn="ctr">
              <a:lnSpc>
                <a:spcPct val="100000"/>
              </a:lnSpc>
              <a:spcBef>
                <a:spcPts val="100"/>
              </a:spcBef>
            </a:pPr>
            <a:r>
              <a:rPr sz="2000" spc="-5" dirty="0">
                <a:latin typeface="Arial"/>
                <a:cs typeface="Arial"/>
              </a:rPr>
              <a:t>CONSERVATIVE </a:t>
            </a:r>
            <a:r>
              <a:rPr sz="2000" dirty="0">
                <a:latin typeface="Arial"/>
                <a:cs typeface="Arial"/>
              </a:rPr>
              <a:t>IDEOLOGY </a:t>
            </a:r>
            <a:r>
              <a:rPr sz="2000" spc="-5" dirty="0">
                <a:latin typeface="Arial"/>
                <a:cs typeface="Arial"/>
              </a:rPr>
              <a:t>(GENERALLY</a:t>
            </a:r>
            <a:r>
              <a:rPr sz="2000" spc="-15" dirty="0">
                <a:latin typeface="Arial"/>
                <a:cs typeface="Arial"/>
              </a:rPr>
              <a:t> </a:t>
            </a:r>
            <a:r>
              <a:rPr sz="2000" spc="-5" dirty="0">
                <a:latin typeface="Arial"/>
                <a:cs typeface="Arial"/>
              </a:rPr>
              <a:t>REPUBLICANS)</a:t>
            </a:r>
            <a:endParaRPr sz="2000" dirty="0">
              <a:latin typeface="Arial"/>
              <a:cs typeface="Arial"/>
            </a:endParaRPr>
          </a:p>
        </p:txBody>
      </p:sp>
      <p:sp>
        <p:nvSpPr>
          <p:cNvPr id="3" name="object 3"/>
          <p:cNvSpPr txBox="1"/>
          <p:nvPr/>
        </p:nvSpPr>
        <p:spPr>
          <a:xfrm>
            <a:off x="235717" y="322950"/>
            <a:ext cx="9441683" cy="4820550"/>
          </a:xfrm>
          <a:prstGeom prst="rect">
            <a:avLst/>
          </a:prstGeom>
        </p:spPr>
        <p:txBody>
          <a:bodyPr vert="horz" wrap="square" lIns="0" tIns="57150" rIns="0" bIns="0" rtlCol="0">
            <a:spAutoFit/>
          </a:bodyPr>
          <a:lstStyle/>
          <a:p>
            <a:pPr marL="12700">
              <a:lnSpc>
                <a:spcPct val="100000"/>
              </a:lnSpc>
              <a:spcBef>
                <a:spcPts val="450"/>
              </a:spcBef>
            </a:pPr>
            <a:r>
              <a:rPr sz="1600" b="1" spc="-10" dirty="0">
                <a:latin typeface="Arial"/>
                <a:cs typeface="Arial"/>
              </a:rPr>
              <a:t>CARDINAL ATTRIBUTES </a:t>
            </a:r>
            <a:r>
              <a:rPr sz="1600" b="1" dirty="0">
                <a:latin typeface="Arial"/>
                <a:cs typeface="Arial"/>
              </a:rPr>
              <a:t>OF </a:t>
            </a:r>
            <a:r>
              <a:rPr sz="1600" b="1" spc="-10" dirty="0">
                <a:latin typeface="Arial"/>
                <a:cs typeface="Arial"/>
              </a:rPr>
              <a:t>CONSERVATE</a:t>
            </a:r>
            <a:r>
              <a:rPr sz="1600" b="1" spc="125" dirty="0">
                <a:latin typeface="Arial"/>
                <a:cs typeface="Arial"/>
              </a:rPr>
              <a:t> </a:t>
            </a:r>
            <a:r>
              <a:rPr sz="1600" b="1" dirty="0">
                <a:latin typeface="Arial"/>
                <a:cs typeface="Arial"/>
              </a:rPr>
              <a:t>IDEOLOGY</a:t>
            </a:r>
            <a:endParaRPr sz="1600" dirty="0">
              <a:latin typeface="Arial"/>
              <a:cs typeface="Arial"/>
            </a:endParaRPr>
          </a:p>
          <a:p>
            <a:pPr marL="355600" marR="675640" indent="-342900">
              <a:lnSpc>
                <a:spcPct val="100000"/>
              </a:lnSpc>
              <a:spcBef>
                <a:spcPts val="320"/>
              </a:spcBef>
              <a:buAutoNum type="arabicPeriod"/>
              <a:tabLst>
                <a:tab pos="354965" algn="l"/>
                <a:tab pos="355600" algn="l"/>
              </a:tabLst>
            </a:pPr>
            <a:r>
              <a:rPr sz="1600" b="1" spc="-10" dirty="0">
                <a:latin typeface="Arial"/>
                <a:cs typeface="Arial"/>
              </a:rPr>
              <a:t>Private </a:t>
            </a:r>
            <a:r>
              <a:rPr sz="1600" b="1" spc="-5" dirty="0">
                <a:latin typeface="Arial"/>
                <a:cs typeface="Arial"/>
              </a:rPr>
              <a:t>property rights and belief in free enterprise (free market economy</a:t>
            </a:r>
            <a:r>
              <a:rPr lang="en-US" sz="1600" b="1" spc="-5" dirty="0">
                <a:latin typeface="Arial"/>
                <a:cs typeface="Arial"/>
              </a:rPr>
              <a:t>-laissez faire</a:t>
            </a:r>
            <a:r>
              <a:rPr sz="1600" b="1" spc="-5" dirty="0">
                <a:latin typeface="Arial"/>
                <a:cs typeface="Arial"/>
              </a:rPr>
              <a:t>)</a:t>
            </a:r>
            <a:endParaRPr sz="1600" dirty="0">
              <a:latin typeface="Arial"/>
              <a:cs typeface="Arial"/>
            </a:endParaRPr>
          </a:p>
          <a:p>
            <a:pPr marL="355600" indent="-342900">
              <a:lnSpc>
                <a:spcPct val="100000"/>
              </a:lnSpc>
              <a:spcBef>
                <a:spcPts val="310"/>
              </a:spcBef>
              <a:buAutoNum type="arabicPeriod"/>
              <a:tabLst>
                <a:tab pos="354965" algn="l"/>
                <a:tab pos="355600" algn="l"/>
              </a:tabLst>
            </a:pPr>
            <a:r>
              <a:rPr sz="1600" b="1" spc="-5" dirty="0">
                <a:latin typeface="Arial"/>
                <a:cs typeface="Arial"/>
              </a:rPr>
              <a:t>Keep government small except in the area of national</a:t>
            </a:r>
            <a:r>
              <a:rPr sz="1600" b="1" spc="254" dirty="0">
                <a:latin typeface="Arial"/>
                <a:cs typeface="Arial"/>
              </a:rPr>
              <a:t> </a:t>
            </a:r>
            <a:r>
              <a:rPr sz="1600" b="1" spc="-5" dirty="0">
                <a:latin typeface="Arial"/>
                <a:cs typeface="Arial"/>
              </a:rPr>
              <a:t>defense</a:t>
            </a:r>
            <a:endParaRPr sz="1600" dirty="0">
              <a:latin typeface="Arial"/>
              <a:cs typeface="Arial"/>
            </a:endParaRPr>
          </a:p>
          <a:p>
            <a:pPr marL="355600" indent="-342900">
              <a:lnSpc>
                <a:spcPct val="100000"/>
              </a:lnSpc>
              <a:spcBef>
                <a:spcPts val="310"/>
              </a:spcBef>
              <a:buAutoNum type="arabicPeriod"/>
              <a:tabLst>
                <a:tab pos="354965" algn="l"/>
                <a:tab pos="355600" algn="l"/>
              </a:tabLst>
            </a:pPr>
            <a:r>
              <a:rPr sz="1600" b="1" spc="-5" dirty="0">
                <a:latin typeface="Arial"/>
                <a:cs typeface="Arial"/>
              </a:rPr>
              <a:t>Government needs to ensure order; more pessimistic about</a:t>
            </a:r>
            <a:r>
              <a:rPr sz="1600" b="1" spc="245" dirty="0">
                <a:latin typeface="Arial"/>
                <a:cs typeface="Arial"/>
              </a:rPr>
              <a:t> </a:t>
            </a:r>
            <a:r>
              <a:rPr sz="1600" b="1" spc="-5" dirty="0">
                <a:latin typeface="Arial"/>
                <a:cs typeface="Arial"/>
              </a:rPr>
              <a:t>human</a:t>
            </a:r>
            <a:endParaRPr sz="1600" dirty="0">
              <a:latin typeface="Arial"/>
              <a:cs typeface="Arial"/>
            </a:endParaRPr>
          </a:p>
          <a:p>
            <a:pPr marL="355600">
              <a:lnSpc>
                <a:spcPct val="100000"/>
              </a:lnSpc>
            </a:pPr>
            <a:r>
              <a:rPr sz="1600" b="1" spc="-10" dirty="0">
                <a:latin typeface="Arial"/>
                <a:cs typeface="Arial"/>
              </a:rPr>
              <a:t>nature</a:t>
            </a:r>
            <a:endParaRPr sz="1600" dirty="0">
              <a:latin typeface="Arial"/>
              <a:cs typeface="Arial"/>
            </a:endParaRPr>
          </a:p>
          <a:p>
            <a:pPr marL="355600" indent="-342900">
              <a:lnSpc>
                <a:spcPct val="100000"/>
              </a:lnSpc>
              <a:spcBef>
                <a:spcPts val="315"/>
              </a:spcBef>
              <a:buAutoNum type="arabicPeriod" startAt="4"/>
              <a:tabLst>
                <a:tab pos="354965" algn="l"/>
                <a:tab pos="355600" algn="l"/>
              </a:tabLst>
            </a:pPr>
            <a:r>
              <a:rPr sz="1600" b="1" spc="-10" dirty="0">
                <a:latin typeface="Arial"/>
                <a:cs typeface="Arial"/>
              </a:rPr>
              <a:t>Preference </a:t>
            </a:r>
            <a:r>
              <a:rPr sz="1600" b="1" spc="-5" dirty="0">
                <a:latin typeface="Arial"/>
                <a:cs typeface="Arial"/>
              </a:rPr>
              <a:t>for the status quo and desire change only in</a:t>
            </a:r>
            <a:r>
              <a:rPr sz="1600" b="1" spc="305" dirty="0">
                <a:latin typeface="Arial"/>
                <a:cs typeface="Arial"/>
              </a:rPr>
              <a:t> </a:t>
            </a:r>
            <a:r>
              <a:rPr sz="1600" b="1" spc="-10" dirty="0">
                <a:latin typeface="Arial"/>
                <a:cs typeface="Arial"/>
              </a:rPr>
              <a:t>moderation</a:t>
            </a:r>
            <a:endParaRPr sz="1600" dirty="0">
              <a:latin typeface="Arial"/>
              <a:cs typeface="Arial"/>
            </a:endParaRPr>
          </a:p>
          <a:p>
            <a:pPr marL="355600" indent="-342900">
              <a:lnSpc>
                <a:spcPct val="100000"/>
              </a:lnSpc>
              <a:spcBef>
                <a:spcPts val="315"/>
              </a:spcBef>
              <a:buAutoNum type="arabicPeriod" startAt="4"/>
              <a:tabLst>
                <a:tab pos="354965" algn="l"/>
                <a:tab pos="355600" algn="l"/>
              </a:tabLst>
            </a:pPr>
            <a:r>
              <a:rPr sz="1600" b="1" spc="-5" dirty="0">
                <a:latin typeface="Arial"/>
                <a:cs typeface="Arial"/>
              </a:rPr>
              <a:t>Taxes should be low for</a:t>
            </a:r>
            <a:r>
              <a:rPr sz="1600" b="1" spc="114" dirty="0">
                <a:latin typeface="Arial"/>
                <a:cs typeface="Arial"/>
              </a:rPr>
              <a:t> </a:t>
            </a:r>
            <a:r>
              <a:rPr sz="1600" b="1" spc="-10" dirty="0">
                <a:latin typeface="Arial"/>
                <a:cs typeface="Arial"/>
              </a:rPr>
              <a:t>everyone</a:t>
            </a:r>
            <a:endParaRPr sz="1600" dirty="0">
              <a:latin typeface="Arial"/>
              <a:cs typeface="Arial"/>
            </a:endParaRPr>
          </a:p>
          <a:p>
            <a:pPr marL="355600" indent="-342900">
              <a:lnSpc>
                <a:spcPct val="100000"/>
              </a:lnSpc>
              <a:spcBef>
                <a:spcPts val="310"/>
              </a:spcBef>
              <a:buAutoNum type="arabicPeriod" startAt="4"/>
              <a:tabLst>
                <a:tab pos="354965" algn="l"/>
                <a:tab pos="355600" algn="l"/>
              </a:tabLst>
            </a:pPr>
            <a:r>
              <a:rPr sz="1600" b="1" spc="-10" dirty="0">
                <a:latin typeface="Arial"/>
                <a:cs typeface="Arial"/>
              </a:rPr>
              <a:t>Prayers </a:t>
            </a:r>
            <a:r>
              <a:rPr sz="1600" b="1" spc="-5" dirty="0">
                <a:latin typeface="Arial"/>
                <a:cs typeface="Arial"/>
              </a:rPr>
              <a:t>in public schools should not be</a:t>
            </a:r>
            <a:r>
              <a:rPr sz="1600" b="1" spc="235" dirty="0">
                <a:latin typeface="Arial"/>
                <a:cs typeface="Arial"/>
              </a:rPr>
              <a:t> </a:t>
            </a:r>
            <a:r>
              <a:rPr sz="1600" b="1" spc="-5" dirty="0">
                <a:latin typeface="Arial"/>
                <a:cs typeface="Arial"/>
              </a:rPr>
              <a:t>banned</a:t>
            </a:r>
            <a:endParaRPr sz="1600" dirty="0">
              <a:latin typeface="Arial"/>
              <a:cs typeface="Arial"/>
            </a:endParaRPr>
          </a:p>
          <a:p>
            <a:pPr marL="355600" indent="-342900">
              <a:lnSpc>
                <a:spcPct val="100000"/>
              </a:lnSpc>
              <a:spcBef>
                <a:spcPts val="310"/>
              </a:spcBef>
              <a:buAutoNum type="arabicPeriod" startAt="4"/>
              <a:tabLst>
                <a:tab pos="354965" algn="l"/>
                <a:tab pos="355600" algn="l"/>
              </a:tabLst>
            </a:pPr>
            <a:r>
              <a:rPr sz="1600" b="1" spc="-10" dirty="0">
                <a:latin typeface="Arial"/>
                <a:cs typeface="Arial"/>
              </a:rPr>
              <a:t>Abortion </a:t>
            </a:r>
            <a:r>
              <a:rPr sz="1600" b="1" spc="-5" dirty="0">
                <a:latin typeface="Arial"/>
                <a:cs typeface="Arial"/>
              </a:rPr>
              <a:t>is the murder of </a:t>
            </a:r>
            <a:r>
              <a:rPr sz="1600" b="1" spc="-5">
                <a:latin typeface="Arial"/>
                <a:cs typeface="Arial"/>
              </a:rPr>
              <a:t>a</a:t>
            </a:r>
            <a:r>
              <a:rPr sz="1600" b="1" spc="125">
                <a:latin typeface="Arial"/>
                <a:cs typeface="Arial"/>
              </a:rPr>
              <a:t> </a:t>
            </a:r>
            <a:r>
              <a:rPr sz="1600" b="1" spc="-5">
                <a:latin typeface="Arial"/>
                <a:cs typeface="Arial"/>
              </a:rPr>
              <a:t>fetus</a:t>
            </a:r>
            <a:r>
              <a:rPr lang="en-US" sz="1600" b="1" spc="-5">
                <a:latin typeface="Arial"/>
                <a:cs typeface="Arial"/>
              </a:rPr>
              <a:t>- Pro Life</a:t>
            </a:r>
            <a:endParaRPr sz="1600" dirty="0">
              <a:latin typeface="Arial"/>
              <a:cs typeface="Arial"/>
            </a:endParaRPr>
          </a:p>
          <a:p>
            <a:pPr marL="355600" indent="-342900">
              <a:lnSpc>
                <a:spcPct val="100000"/>
              </a:lnSpc>
              <a:spcBef>
                <a:spcPts val="315"/>
              </a:spcBef>
              <a:buAutoNum type="arabicPeriod" startAt="4"/>
              <a:tabLst>
                <a:tab pos="354965" algn="l"/>
                <a:tab pos="355600" algn="l"/>
              </a:tabLst>
            </a:pPr>
            <a:r>
              <a:rPr sz="1600" b="1" spc="-5" dirty="0">
                <a:latin typeface="Arial"/>
                <a:cs typeface="Arial"/>
              </a:rPr>
              <a:t>Strong </a:t>
            </a:r>
            <a:r>
              <a:rPr sz="1600" b="1" spc="-10" dirty="0">
                <a:latin typeface="Arial"/>
                <a:cs typeface="Arial"/>
              </a:rPr>
              <a:t>defense</a:t>
            </a:r>
            <a:r>
              <a:rPr sz="1600" b="1" spc="60" dirty="0">
                <a:latin typeface="Arial"/>
                <a:cs typeface="Arial"/>
              </a:rPr>
              <a:t> </a:t>
            </a:r>
            <a:r>
              <a:rPr sz="1600" b="1" spc="-10" dirty="0">
                <a:latin typeface="Arial"/>
                <a:cs typeface="Arial"/>
              </a:rPr>
              <a:t>budget</a:t>
            </a:r>
            <a:endParaRPr sz="1600" dirty="0">
              <a:latin typeface="Arial"/>
              <a:cs typeface="Arial"/>
            </a:endParaRPr>
          </a:p>
          <a:p>
            <a:pPr marL="355600" indent="-342900">
              <a:lnSpc>
                <a:spcPct val="100000"/>
              </a:lnSpc>
              <a:spcBef>
                <a:spcPts val="315"/>
              </a:spcBef>
              <a:buAutoNum type="arabicPeriod" startAt="4"/>
              <a:tabLst>
                <a:tab pos="354965" algn="l"/>
                <a:tab pos="355600" algn="l"/>
              </a:tabLst>
            </a:pPr>
            <a:r>
              <a:rPr sz="1600" b="1" spc="-5" dirty="0">
                <a:latin typeface="Arial"/>
                <a:cs typeface="Arial"/>
              </a:rPr>
              <a:t>Don’t make </a:t>
            </a:r>
            <a:r>
              <a:rPr sz="1600" b="1" spc="-10" dirty="0">
                <a:latin typeface="Arial"/>
                <a:cs typeface="Arial"/>
              </a:rPr>
              <a:t>America </a:t>
            </a:r>
            <a:r>
              <a:rPr sz="1600" b="1" spc="-5" dirty="0">
                <a:latin typeface="Arial"/>
                <a:cs typeface="Arial"/>
              </a:rPr>
              <a:t>a </a:t>
            </a:r>
            <a:r>
              <a:rPr sz="1600" b="1" dirty="0">
                <a:latin typeface="Arial"/>
                <a:cs typeface="Arial"/>
              </a:rPr>
              <a:t>welfare</a:t>
            </a:r>
            <a:r>
              <a:rPr sz="1600" b="1" spc="100" dirty="0">
                <a:latin typeface="Arial"/>
                <a:cs typeface="Arial"/>
              </a:rPr>
              <a:t> </a:t>
            </a:r>
            <a:r>
              <a:rPr sz="1600" b="1" spc="-5" dirty="0">
                <a:latin typeface="Arial"/>
                <a:cs typeface="Arial"/>
              </a:rPr>
              <a:t>state</a:t>
            </a:r>
            <a:endParaRPr sz="1600" dirty="0">
              <a:latin typeface="Arial"/>
              <a:cs typeface="Arial"/>
            </a:endParaRPr>
          </a:p>
          <a:p>
            <a:pPr marL="355600" indent="-342900">
              <a:lnSpc>
                <a:spcPct val="100000"/>
              </a:lnSpc>
              <a:spcBef>
                <a:spcPts val="310"/>
              </a:spcBef>
              <a:buAutoNum type="arabicPeriod" startAt="4"/>
              <a:tabLst>
                <a:tab pos="355600" algn="l"/>
              </a:tabLst>
            </a:pPr>
            <a:r>
              <a:rPr sz="1600" b="1" spc="-5" dirty="0">
                <a:latin typeface="Arial"/>
                <a:cs typeface="Arial"/>
              </a:rPr>
              <a:t>Lock up criminals for</a:t>
            </a:r>
            <a:r>
              <a:rPr sz="1600" b="1" spc="70" dirty="0">
                <a:latin typeface="Arial"/>
                <a:cs typeface="Arial"/>
              </a:rPr>
              <a:t> </a:t>
            </a:r>
            <a:r>
              <a:rPr sz="1600" b="1" spc="-5" dirty="0">
                <a:latin typeface="Arial"/>
                <a:cs typeface="Arial"/>
              </a:rPr>
              <a:t>crimes</a:t>
            </a:r>
            <a:endParaRPr sz="1600" dirty="0">
              <a:latin typeface="Arial"/>
              <a:cs typeface="Arial"/>
            </a:endParaRPr>
          </a:p>
          <a:p>
            <a:pPr marL="355600" indent="-342900">
              <a:lnSpc>
                <a:spcPct val="100000"/>
              </a:lnSpc>
              <a:spcBef>
                <a:spcPts val="315"/>
              </a:spcBef>
              <a:buAutoNum type="arabicPeriod" startAt="4"/>
              <a:tabLst>
                <a:tab pos="355600" algn="l"/>
              </a:tabLst>
            </a:pPr>
            <a:r>
              <a:rPr sz="1600" b="1" spc="-5" dirty="0">
                <a:latin typeface="Arial"/>
                <a:cs typeface="Arial"/>
              </a:rPr>
              <a:t>Human needs cared for by</a:t>
            </a:r>
            <a:r>
              <a:rPr sz="1600" b="1" spc="95" dirty="0">
                <a:latin typeface="Arial"/>
                <a:cs typeface="Arial"/>
              </a:rPr>
              <a:t> </a:t>
            </a:r>
            <a:r>
              <a:rPr sz="1600" b="1" spc="-5" dirty="0">
                <a:latin typeface="Arial"/>
                <a:cs typeface="Arial"/>
              </a:rPr>
              <a:t>families/charities</a:t>
            </a:r>
            <a:endParaRPr sz="1600" dirty="0">
              <a:latin typeface="Arial"/>
              <a:cs typeface="Arial"/>
            </a:endParaRPr>
          </a:p>
          <a:p>
            <a:pPr marL="355600" indent="-342900">
              <a:lnSpc>
                <a:spcPct val="100000"/>
              </a:lnSpc>
              <a:spcBef>
                <a:spcPts val="310"/>
              </a:spcBef>
              <a:buAutoNum type="arabicPeriod" startAt="4"/>
              <a:tabLst>
                <a:tab pos="355600" algn="l"/>
              </a:tabLst>
            </a:pPr>
            <a:r>
              <a:rPr sz="1600" b="1" spc="-10" dirty="0">
                <a:latin typeface="Arial"/>
                <a:cs typeface="Arial"/>
              </a:rPr>
              <a:t>Emphatically</a:t>
            </a:r>
            <a:r>
              <a:rPr sz="1600" b="1" spc="30" dirty="0">
                <a:latin typeface="Arial"/>
                <a:cs typeface="Arial"/>
              </a:rPr>
              <a:t> </a:t>
            </a:r>
            <a:r>
              <a:rPr sz="1600" b="1" spc="-5" dirty="0">
                <a:latin typeface="Arial"/>
                <a:cs typeface="Arial"/>
              </a:rPr>
              <a:t>pro-business</a:t>
            </a:r>
            <a:endParaRPr sz="1600" dirty="0">
              <a:latin typeface="Arial"/>
              <a:cs typeface="Arial"/>
            </a:endParaRPr>
          </a:p>
          <a:p>
            <a:pPr marL="355600" marR="88900" indent="-342900">
              <a:lnSpc>
                <a:spcPct val="100000"/>
              </a:lnSpc>
              <a:spcBef>
                <a:spcPts val="315"/>
              </a:spcBef>
              <a:buAutoNum type="arabicPeriod" startAt="4"/>
              <a:tabLst>
                <a:tab pos="355600" algn="l"/>
              </a:tabLst>
            </a:pPr>
            <a:r>
              <a:rPr sz="1600" b="1" spc="-10" dirty="0">
                <a:latin typeface="Arial"/>
                <a:cs typeface="Arial"/>
              </a:rPr>
              <a:t>Favor </a:t>
            </a:r>
            <a:r>
              <a:rPr sz="1600" b="1" spc="-5" dirty="0">
                <a:latin typeface="Arial"/>
                <a:cs typeface="Arial"/>
              </a:rPr>
              <a:t>dispersing </a:t>
            </a:r>
            <a:r>
              <a:rPr sz="1600" b="1" dirty="0">
                <a:latin typeface="Arial"/>
                <a:cs typeface="Arial"/>
              </a:rPr>
              <a:t>power </a:t>
            </a:r>
            <a:r>
              <a:rPr sz="1600" b="1" spc="-5" dirty="0">
                <a:latin typeface="Arial"/>
                <a:cs typeface="Arial"/>
              </a:rPr>
              <a:t>broadly to </a:t>
            </a:r>
            <a:r>
              <a:rPr sz="1600" b="1" spc="-10" dirty="0">
                <a:latin typeface="Arial"/>
                <a:cs typeface="Arial"/>
              </a:rPr>
              <a:t>avoid </a:t>
            </a:r>
            <a:r>
              <a:rPr sz="1600" b="1" spc="-5" dirty="0">
                <a:latin typeface="Arial"/>
                <a:cs typeface="Arial"/>
              </a:rPr>
              <a:t>concentration of </a:t>
            </a:r>
            <a:r>
              <a:rPr sz="1600" b="1" dirty="0">
                <a:latin typeface="Arial"/>
                <a:cs typeface="Arial"/>
              </a:rPr>
              <a:t>power </a:t>
            </a:r>
            <a:r>
              <a:rPr sz="1600" b="1" spc="-5" dirty="0">
                <a:latin typeface="Arial"/>
                <a:cs typeface="Arial"/>
              </a:rPr>
              <a:t>at the  national</a:t>
            </a:r>
            <a:r>
              <a:rPr sz="1600" b="1" spc="35" dirty="0">
                <a:latin typeface="Arial"/>
                <a:cs typeface="Arial"/>
              </a:rPr>
              <a:t> </a:t>
            </a:r>
            <a:r>
              <a:rPr sz="1600" b="1" spc="-10" dirty="0">
                <a:latin typeface="Arial"/>
                <a:cs typeface="Arial"/>
              </a:rPr>
              <a:t>level</a:t>
            </a:r>
            <a:endParaRPr sz="1600" dirty="0">
              <a:latin typeface="Arial"/>
              <a:cs typeface="Arial"/>
            </a:endParaRPr>
          </a:p>
          <a:p>
            <a:pPr marL="355600" indent="-342900">
              <a:lnSpc>
                <a:spcPct val="100000"/>
              </a:lnSpc>
              <a:spcBef>
                <a:spcPts val="310"/>
              </a:spcBef>
              <a:buAutoNum type="arabicPeriod" startAt="4"/>
              <a:tabLst>
                <a:tab pos="355600" algn="l"/>
              </a:tabLst>
            </a:pPr>
            <a:r>
              <a:rPr sz="1600" b="1" spc="-10" dirty="0">
                <a:latin typeface="Arial"/>
                <a:cs typeface="Arial"/>
              </a:rPr>
              <a:t>Subordinate economic and social </a:t>
            </a:r>
            <a:r>
              <a:rPr sz="1600" b="1" spc="-5" dirty="0">
                <a:latin typeface="Arial"/>
                <a:cs typeface="Arial"/>
              </a:rPr>
              <a:t>equality to </a:t>
            </a:r>
            <a:r>
              <a:rPr sz="1600" b="1" spc="-10" dirty="0">
                <a:latin typeface="Arial"/>
                <a:cs typeface="Arial"/>
              </a:rPr>
              <a:t>liberty and</a:t>
            </a:r>
            <a:r>
              <a:rPr sz="1600" b="1" spc="310" dirty="0">
                <a:latin typeface="Arial"/>
                <a:cs typeface="Arial"/>
              </a:rPr>
              <a:t> </a:t>
            </a:r>
            <a:r>
              <a:rPr sz="1600" b="1" spc="-10" dirty="0">
                <a:latin typeface="Arial"/>
                <a:cs typeface="Arial"/>
              </a:rPr>
              <a:t>freedom</a:t>
            </a:r>
            <a:endParaRPr sz="1600" dirty="0">
              <a:latin typeface="Arial"/>
              <a:cs typeface="Arial"/>
            </a:endParaRPr>
          </a:p>
          <a:p>
            <a:pPr marL="355600" indent="-342900">
              <a:lnSpc>
                <a:spcPct val="100000"/>
              </a:lnSpc>
              <a:spcBef>
                <a:spcPts val="315"/>
              </a:spcBef>
              <a:buAutoNum type="arabicPeriod" startAt="4"/>
              <a:tabLst>
                <a:tab pos="355600" algn="l"/>
              </a:tabLst>
            </a:pPr>
            <a:r>
              <a:rPr sz="1600" b="1" spc="-5" dirty="0">
                <a:latin typeface="Arial"/>
                <a:cs typeface="Arial"/>
              </a:rPr>
              <a:t>Government social </a:t>
            </a:r>
            <a:r>
              <a:rPr sz="1600" b="1" spc="-10" dirty="0">
                <a:latin typeface="Arial"/>
                <a:cs typeface="Arial"/>
              </a:rPr>
              <a:t>activism </a:t>
            </a:r>
            <a:r>
              <a:rPr sz="1600" b="1" spc="-5" dirty="0">
                <a:latin typeface="Arial"/>
                <a:cs typeface="Arial"/>
              </a:rPr>
              <a:t>has been expensive and</a:t>
            </a:r>
            <a:r>
              <a:rPr sz="1600" b="1" spc="325" dirty="0">
                <a:latin typeface="Arial"/>
                <a:cs typeface="Arial"/>
              </a:rPr>
              <a:t> </a:t>
            </a:r>
            <a:r>
              <a:rPr sz="1600" b="1" spc="-5" dirty="0">
                <a:latin typeface="Arial"/>
                <a:cs typeface="Arial"/>
              </a:rPr>
              <a:t>counterproductive</a:t>
            </a:r>
            <a:endParaRPr sz="1600" dirty="0">
              <a:latin typeface="Arial"/>
              <a:cs typeface="Arial"/>
            </a:endParaRPr>
          </a:p>
        </p:txBody>
      </p:sp>
      <p:sp>
        <p:nvSpPr>
          <p:cNvPr id="5" name="object 5"/>
          <p:cNvSpPr/>
          <p:nvPr/>
        </p:nvSpPr>
        <p:spPr>
          <a:xfrm>
            <a:off x="7467600" y="1428750"/>
            <a:ext cx="1591055" cy="211454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613" y="82677"/>
            <a:ext cx="856869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CONSERVATIVE </a:t>
            </a:r>
            <a:r>
              <a:rPr sz="2400" dirty="0">
                <a:latin typeface="Arial"/>
                <a:cs typeface="Arial"/>
              </a:rPr>
              <a:t>IDEOLOGY </a:t>
            </a:r>
            <a:r>
              <a:rPr sz="2400" spc="-5" dirty="0">
                <a:latin typeface="Arial"/>
                <a:cs typeface="Arial"/>
              </a:rPr>
              <a:t>(GENERALLY</a:t>
            </a:r>
            <a:r>
              <a:rPr sz="2400" spc="-25" dirty="0">
                <a:latin typeface="Arial"/>
                <a:cs typeface="Arial"/>
              </a:rPr>
              <a:t> </a:t>
            </a:r>
            <a:r>
              <a:rPr sz="2400" spc="-5" dirty="0">
                <a:latin typeface="Arial"/>
                <a:cs typeface="Arial"/>
              </a:rPr>
              <a:t>REPUBLICANS)</a:t>
            </a:r>
            <a:endParaRPr sz="2400">
              <a:latin typeface="Arial"/>
              <a:cs typeface="Arial"/>
            </a:endParaRPr>
          </a:p>
        </p:txBody>
      </p:sp>
      <p:sp>
        <p:nvSpPr>
          <p:cNvPr id="3" name="object 3"/>
          <p:cNvSpPr txBox="1"/>
          <p:nvPr/>
        </p:nvSpPr>
        <p:spPr>
          <a:xfrm>
            <a:off x="78739" y="665124"/>
            <a:ext cx="6055360" cy="4056379"/>
          </a:xfrm>
          <a:prstGeom prst="rect">
            <a:avLst/>
          </a:prstGeom>
        </p:spPr>
        <p:txBody>
          <a:bodyPr vert="horz" wrap="square" lIns="0" tIns="61594" rIns="0" bIns="0" rtlCol="0">
            <a:spAutoFit/>
          </a:bodyPr>
          <a:lstStyle/>
          <a:p>
            <a:pPr marL="12700">
              <a:lnSpc>
                <a:spcPct val="100000"/>
              </a:lnSpc>
              <a:spcBef>
                <a:spcPts val="484"/>
              </a:spcBef>
            </a:pPr>
            <a:r>
              <a:rPr sz="1600" b="1" spc="-5" dirty="0">
                <a:latin typeface="Arial"/>
                <a:cs typeface="Arial"/>
              </a:rPr>
              <a:t>CRITICISMS </a:t>
            </a:r>
            <a:r>
              <a:rPr sz="1600" b="1" spc="-10" dirty="0">
                <a:latin typeface="Arial"/>
                <a:cs typeface="Arial"/>
              </a:rPr>
              <a:t>OF CONSERVATIVE</a:t>
            </a:r>
            <a:r>
              <a:rPr sz="1600" b="1" spc="90" dirty="0">
                <a:latin typeface="Arial"/>
                <a:cs typeface="Arial"/>
              </a:rPr>
              <a:t> </a:t>
            </a:r>
            <a:r>
              <a:rPr sz="1600" b="1" spc="-10" dirty="0">
                <a:latin typeface="Arial"/>
                <a:cs typeface="Arial"/>
              </a:rPr>
              <a:t>IDEOLOGY</a:t>
            </a:r>
            <a:endParaRPr sz="1600" dirty="0">
              <a:latin typeface="Arial"/>
              <a:cs typeface="Arial"/>
            </a:endParaRPr>
          </a:p>
          <a:p>
            <a:pPr marL="355600" indent="-342900">
              <a:lnSpc>
                <a:spcPct val="100000"/>
              </a:lnSpc>
              <a:spcBef>
                <a:spcPts val="380"/>
              </a:spcBef>
              <a:buFont typeface="Arial"/>
              <a:buChar char="•"/>
              <a:tabLst>
                <a:tab pos="354965" algn="l"/>
                <a:tab pos="355600" algn="l"/>
              </a:tabLst>
            </a:pPr>
            <a:r>
              <a:rPr sz="1600" b="1" spc="-5" dirty="0">
                <a:latin typeface="Arial"/>
                <a:cs typeface="Arial"/>
              </a:rPr>
              <a:t>Hostility to </a:t>
            </a:r>
            <a:r>
              <a:rPr sz="1600" b="1" spc="-10" dirty="0">
                <a:latin typeface="Arial"/>
                <a:cs typeface="Arial"/>
              </a:rPr>
              <a:t>government </a:t>
            </a:r>
            <a:r>
              <a:rPr sz="1600" b="1" spc="-5" dirty="0">
                <a:latin typeface="Arial"/>
                <a:cs typeface="Arial"/>
              </a:rPr>
              <a:t>as </a:t>
            </a:r>
            <a:r>
              <a:rPr sz="1600" b="1" spc="-10" dirty="0">
                <a:latin typeface="Arial"/>
                <a:cs typeface="Arial"/>
              </a:rPr>
              <a:t>counterproductive</a:t>
            </a:r>
            <a:r>
              <a:rPr sz="1600" b="1" spc="210" dirty="0">
                <a:latin typeface="Arial"/>
                <a:cs typeface="Arial"/>
              </a:rPr>
              <a:t> </a:t>
            </a:r>
            <a:r>
              <a:rPr sz="1600" b="1" spc="-5" dirty="0">
                <a:latin typeface="Arial"/>
                <a:cs typeface="Arial"/>
              </a:rPr>
              <a:t>and</a:t>
            </a:r>
            <a:endParaRPr sz="1600" dirty="0">
              <a:latin typeface="Arial"/>
              <a:cs typeface="Arial"/>
            </a:endParaRPr>
          </a:p>
          <a:p>
            <a:pPr marL="355600">
              <a:lnSpc>
                <a:spcPct val="100000"/>
              </a:lnSpc>
            </a:pPr>
            <a:r>
              <a:rPr sz="1600" b="1" spc="-5" dirty="0">
                <a:latin typeface="Arial"/>
                <a:cs typeface="Arial"/>
              </a:rPr>
              <a:t>inconsistent</a:t>
            </a:r>
            <a:endParaRPr sz="1600" dirty="0">
              <a:latin typeface="Arial"/>
              <a:cs typeface="Arial"/>
            </a:endParaRPr>
          </a:p>
          <a:p>
            <a:pPr>
              <a:lnSpc>
                <a:spcPct val="100000"/>
              </a:lnSpc>
              <a:spcBef>
                <a:spcPts val="20"/>
              </a:spcBef>
            </a:pPr>
            <a:endParaRPr sz="1700" dirty="0">
              <a:latin typeface="Times New Roman"/>
              <a:cs typeface="Times New Roman"/>
            </a:endParaRPr>
          </a:p>
          <a:p>
            <a:pPr marL="355600" indent="-342900">
              <a:lnSpc>
                <a:spcPct val="100000"/>
              </a:lnSpc>
              <a:buFont typeface="Arial"/>
              <a:buChar char="•"/>
              <a:tabLst>
                <a:tab pos="354965" algn="l"/>
                <a:tab pos="355600" algn="l"/>
              </a:tabLst>
            </a:pPr>
            <a:r>
              <a:rPr sz="1600" b="1" spc="-10" dirty="0">
                <a:latin typeface="Arial"/>
                <a:cs typeface="Arial"/>
              </a:rPr>
              <a:t>Conservatives </a:t>
            </a:r>
            <a:r>
              <a:rPr sz="1600" b="1" spc="-15" dirty="0">
                <a:latin typeface="Arial"/>
                <a:cs typeface="Arial"/>
              </a:rPr>
              <a:t>have </a:t>
            </a:r>
            <a:r>
              <a:rPr sz="1600" b="1" spc="-5" dirty="0">
                <a:latin typeface="Arial"/>
                <a:cs typeface="Arial"/>
              </a:rPr>
              <a:t>a </a:t>
            </a:r>
            <a:r>
              <a:rPr sz="1600" b="1" spc="-10" dirty="0">
                <a:latin typeface="Arial"/>
                <a:cs typeface="Arial"/>
              </a:rPr>
              <a:t>selective </a:t>
            </a:r>
            <a:r>
              <a:rPr sz="1600" b="1" spc="-5" dirty="0">
                <a:latin typeface="Arial"/>
                <a:cs typeface="Arial"/>
              </a:rPr>
              <a:t>opposition to</a:t>
            </a:r>
            <a:r>
              <a:rPr sz="1600" b="1" spc="280" dirty="0">
                <a:latin typeface="Arial"/>
                <a:cs typeface="Arial"/>
              </a:rPr>
              <a:t> </a:t>
            </a:r>
            <a:r>
              <a:rPr sz="1600" b="1" spc="-10" dirty="0">
                <a:latin typeface="Arial"/>
                <a:cs typeface="Arial"/>
              </a:rPr>
              <a:t>government</a:t>
            </a:r>
            <a:endParaRPr sz="1600" dirty="0">
              <a:latin typeface="Arial"/>
              <a:cs typeface="Arial"/>
            </a:endParaRPr>
          </a:p>
          <a:p>
            <a:pPr>
              <a:lnSpc>
                <a:spcPct val="100000"/>
              </a:lnSpc>
              <a:spcBef>
                <a:spcPts val="10"/>
              </a:spcBef>
              <a:buFont typeface="Arial"/>
              <a:buChar char="•"/>
            </a:pPr>
            <a:endParaRPr sz="1700" dirty="0">
              <a:latin typeface="Times New Roman"/>
              <a:cs typeface="Times New Roman"/>
            </a:endParaRPr>
          </a:p>
          <a:p>
            <a:pPr marL="355600" marR="939800" indent="-342900">
              <a:lnSpc>
                <a:spcPct val="100000"/>
              </a:lnSpc>
              <a:buFont typeface="Arial"/>
              <a:buChar char="•"/>
              <a:tabLst>
                <a:tab pos="354965" algn="l"/>
                <a:tab pos="355600" algn="l"/>
              </a:tabLst>
            </a:pPr>
            <a:r>
              <a:rPr sz="1600" b="1" spc="-10" dirty="0">
                <a:latin typeface="Arial"/>
                <a:cs typeface="Arial"/>
              </a:rPr>
              <a:t>Government </a:t>
            </a:r>
            <a:r>
              <a:rPr sz="1600" b="1" spc="-5" dirty="0">
                <a:latin typeface="Arial"/>
                <a:cs typeface="Arial"/>
              </a:rPr>
              <a:t>deficits grew during </a:t>
            </a:r>
            <a:r>
              <a:rPr sz="1600" b="1" spc="-10" dirty="0">
                <a:latin typeface="Arial"/>
                <a:cs typeface="Arial"/>
              </a:rPr>
              <a:t>the </a:t>
            </a:r>
            <a:r>
              <a:rPr sz="1600" b="1" spc="-5" dirty="0">
                <a:latin typeface="Arial"/>
                <a:cs typeface="Arial"/>
              </a:rPr>
              <a:t>1980s </a:t>
            </a:r>
            <a:r>
              <a:rPr sz="1600" b="1" spc="5" dirty="0">
                <a:latin typeface="Arial"/>
                <a:cs typeface="Arial"/>
              </a:rPr>
              <a:t>when  </a:t>
            </a:r>
            <a:r>
              <a:rPr sz="1600" b="1" spc="-10" dirty="0">
                <a:latin typeface="Arial"/>
                <a:cs typeface="Arial"/>
              </a:rPr>
              <a:t>conservatives </a:t>
            </a:r>
            <a:r>
              <a:rPr sz="1600" b="1" spc="5" dirty="0">
                <a:latin typeface="Arial"/>
                <a:cs typeface="Arial"/>
              </a:rPr>
              <a:t>were </a:t>
            </a:r>
            <a:r>
              <a:rPr sz="1600" b="1" spc="-5" dirty="0">
                <a:latin typeface="Arial"/>
                <a:cs typeface="Arial"/>
              </a:rPr>
              <a:t>in</a:t>
            </a:r>
            <a:r>
              <a:rPr sz="1600" b="1" spc="45" dirty="0">
                <a:latin typeface="Arial"/>
                <a:cs typeface="Arial"/>
              </a:rPr>
              <a:t> </a:t>
            </a:r>
            <a:r>
              <a:rPr sz="1600" b="1" spc="-5" dirty="0">
                <a:latin typeface="Arial"/>
                <a:cs typeface="Arial"/>
              </a:rPr>
              <a:t>control</a:t>
            </a:r>
            <a:endParaRPr sz="1600" dirty="0">
              <a:latin typeface="Arial"/>
              <a:cs typeface="Arial"/>
            </a:endParaRPr>
          </a:p>
          <a:p>
            <a:pPr>
              <a:lnSpc>
                <a:spcPct val="100000"/>
              </a:lnSpc>
              <a:spcBef>
                <a:spcPts val="15"/>
              </a:spcBef>
              <a:buFont typeface="Arial"/>
              <a:buChar char="•"/>
            </a:pPr>
            <a:endParaRPr sz="1700" dirty="0">
              <a:latin typeface="Times New Roman"/>
              <a:cs typeface="Times New Roman"/>
            </a:endParaRPr>
          </a:p>
          <a:p>
            <a:pPr marL="355600" marR="607695" indent="-342900">
              <a:lnSpc>
                <a:spcPct val="100000"/>
              </a:lnSpc>
              <a:buFont typeface="Arial"/>
              <a:buChar char="•"/>
              <a:tabLst>
                <a:tab pos="354965" algn="l"/>
                <a:tab pos="355600" algn="l"/>
              </a:tabLst>
            </a:pPr>
            <a:r>
              <a:rPr sz="1600" b="1" spc="-5" dirty="0">
                <a:latin typeface="Arial"/>
                <a:cs typeface="Arial"/>
              </a:rPr>
              <a:t>Insensitivity to </a:t>
            </a:r>
            <a:r>
              <a:rPr sz="1600" b="1" spc="-10" dirty="0">
                <a:latin typeface="Arial"/>
                <a:cs typeface="Arial"/>
              </a:rPr>
              <a:t>the </a:t>
            </a:r>
            <a:r>
              <a:rPr sz="1600" b="1" spc="-5" dirty="0">
                <a:latin typeface="Arial"/>
                <a:cs typeface="Arial"/>
              </a:rPr>
              <a:t>social needs of </a:t>
            </a:r>
            <a:r>
              <a:rPr sz="1600" b="1" spc="-10" dirty="0">
                <a:latin typeface="Arial"/>
                <a:cs typeface="Arial"/>
              </a:rPr>
              <a:t>the </a:t>
            </a:r>
            <a:r>
              <a:rPr sz="1600" b="1" spc="-5" dirty="0">
                <a:latin typeface="Arial"/>
                <a:cs typeface="Arial"/>
              </a:rPr>
              <a:t>homeless and  mentally</a:t>
            </a:r>
            <a:r>
              <a:rPr sz="1600" b="1" spc="20" dirty="0">
                <a:latin typeface="Arial"/>
                <a:cs typeface="Arial"/>
              </a:rPr>
              <a:t> </a:t>
            </a:r>
            <a:r>
              <a:rPr sz="1600" b="1" spc="-5" dirty="0">
                <a:latin typeface="Arial"/>
                <a:cs typeface="Arial"/>
              </a:rPr>
              <a:t>ill</a:t>
            </a:r>
            <a:endParaRPr sz="1600" dirty="0">
              <a:latin typeface="Arial"/>
              <a:cs typeface="Arial"/>
            </a:endParaRPr>
          </a:p>
          <a:p>
            <a:pPr>
              <a:lnSpc>
                <a:spcPct val="100000"/>
              </a:lnSpc>
              <a:spcBef>
                <a:spcPts val="15"/>
              </a:spcBef>
              <a:buFont typeface="Arial"/>
              <a:buChar char="•"/>
            </a:pPr>
            <a:endParaRPr sz="1700" dirty="0">
              <a:latin typeface="Times New Roman"/>
              <a:cs typeface="Times New Roman"/>
            </a:endParaRPr>
          </a:p>
          <a:p>
            <a:pPr marL="355600" indent="-342900">
              <a:lnSpc>
                <a:spcPct val="100000"/>
              </a:lnSpc>
              <a:spcBef>
                <a:spcPts val="5"/>
              </a:spcBef>
              <a:buFont typeface="Arial"/>
              <a:buChar char="•"/>
              <a:tabLst>
                <a:tab pos="354965" algn="l"/>
                <a:tab pos="355600" algn="l"/>
              </a:tabLst>
            </a:pPr>
            <a:r>
              <a:rPr sz="1600" b="1" spc="-10" dirty="0">
                <a:latin typeface="Arial"/>
                <a:cs typeface="Arial"/>
              </a:rPr>
              <a:t>Too much </a:t>
            </a:r>
            <a:r>
              <a:rPr sz="1600" b="1" spc="-5" dirty="0">
                <a:latin typeface="Arial"/>
                <a:cs typeface="Arial"/>
              </a:rPr>
              <a:t>faith in </a:t>
            </a:r>
            <a:r>
              <a:rPr sz="1600" b="1" spc="-10" dirty="0">
                <a:latin typeface="Arial"/>
                <a:cs typeface="Arial"/>
              </a:rPr>
              <a:t>our </a:t>
            </a:r>
            <a:r>
              <a:rPr sz="1600" b="1" spc="-5" dirty="0">
                <a:latin typeface="Arial"/>
                <a:cs typeface="Arial"/>
              </a:rPr>
              <a:t>market</a:t>
            </a:r>
            <a:r>
              <a:rPr sz="1600" b="1" spc="135" dirty="0">
                <a:latin typeface="Arial"/>
                <a:cs typeface="Arial"/>
              </a:rPr>
              <a:t> </a:t>
            </a:r>
            <a:r>
              <a:rPr sz="1600" b="1" spc="-5" dirty="0">
                <a:latin typeface="Arial"/>
                <a:cs typeface="Arial"/>
              </a:rPr>
              <a:t>economy</a:t>
            </a:r>
            <a:endParaRPr sz="1600" dirty="0">
              <a:latin typeface="Arial"/>
              <a:cs typeface="Arial"/>
            </a:endParaRPr>
          </a:p>
          <a:p>
            <a:pPr>
              <a:lnSpc>
                <a:spcPct val="100000"/>
              </a:lnSpc>
              <a:spcBef>
                <a:spcPts val="10"/>
              </a:spcBef>
              <a:buFont typeface="Arial"/>
              <a:buChar char="•"/>
            </a:pPr>
            <a:endParaRPr sz="1700" dirty="0">
              <a:latin typeface="Times New Roman"/>
              <a:cs typeface="Times New Roman"/>
            </a:endParaRPr>
          </a:p>
          <a:p>
            <a:pPr marL="355600" marR="5080" indent="-342900">
              <a:lnSpc>
                <a:spcPct val="100000"/>
              </a:lnSpc>
              <a:buFont typeface="Arial"/>
              <a:buChar char="•"/>
              <a:tabLst>
                <a:tab pos="354965" algn="l"/>
                <a:tab pos="355600" algn="l"/>
              </a:tabLst>
            </a:pPr>
            <a:r>
              <a:rPr sz="1600" b="1" spc="-5" dirty="0">
                <a:latin typeface="Arial"/>
                <a:cs typeface="Arial"/>
              </a:rPr>
              <a:t>Failure to </a:t>
            </a:r>
            <a:r>
              <a:rPr sz="1600" b="1" dirty="0">
                <a:latin typeface="Arial"/>
                <a:cs typeface="Arial"/>
              </a:rPr>
              <a:t>acknowledge </a:t>
            </a:r>
            <a:r>
              <a:rPr sz="1600" b="1" spc="-5" dirty="0">
                <a:latin typeface="Arial"/>
                <a:cs typeface="Arial"/>
              </a:rPr>
              <a:t>and endorse policies that deal </a:t>
            </a:r>
            <a:r>
              <a:rPr sz="1600" b="1" spc="5" dirty="0">
                <a:latin typeface="Arial"/>
                <a:cs typeface="Arial"/>
              </a:rPr>
              <a:t>with  </a:t>
            </a:r>
            <a:r>
              <a:rPr sz="1600" b="1" spc="-5" dirty="0">
                <a:latin typeface="Arial"/>
                <a:cs typeface="Arial"/>
              </a:rPr>
              <a:t>racism and</a:t>
            </a:r>
            <a:r>
              <a:rPr sz="1600" b="1" spc="15" dirty="0">
                <a:latin typeface="Arial"/>
                <a:cs typeface="Arial"/>
              </a:rPr>
              <a:t> </a:t>
            </a:r>
            <a:r>
              <a:rPr sz="1600" b="1" spc="-5" dirty="0">
                <a:latin typeface="Arial"/>
                <a:cs typeface="Arial"/>
              </a:rPr>
              <a:t>sexism</a:t>
            </a:r>
            <a:endParaRPr sz="1600" dirty="0">
              <a:latin typeface="Arial"/>
              <a:cs typeface="Arial"/>
            </a:endParaRPr>
          </a:p>
        </p:txBody>
      </p:sp>
      <p:sp>
        <p:nvSpPr>
          <p:cNvPr id="4" name="object 4"/>
          <p:cNvSpPr txBox="1"/>
          <p:nvPr/>
        </p:nvSpPr>
        <p:spPr>
          <a:xfrm>
            <a:off x="8496300" y="4741900"/>
            <a:ext cx="99695" cy="199390"/>
          </a:xfrm>
          <a:prstGeom prst="rect">
            <a:avLst/>
          </a:prstGeom>
        </p:spPr>
        <p:txBody>
          <a:bodyPr vert="horz" wrap="square" lIns="0" tIns="0" rIns="0" bIns="0" rtlCol="0">
            <a:spAutoFit/>
          </a:bodyPr>
          <a:lstStyle/>
          <a:p>
            <a:pPr>
              <a:lnSpc>
                <a:spcPts val="1550"/>
              </a:lnSpc>
            </a:pPr>
            <a:r>
              <a:rPr sz="1400" dirty="0">
                <a:latin typeface="Arial"/>
                <a:cs typeface="Arial"/>
              </a:rPr>
              <a:t>7</a:t>
            </a:r>
            <a:endParaRPr sz="1400">
              <a:latin typeface="Arial"/>
              <a:cs typeface="Arial"/>
            </a:endParaRPr>
          </a:p>
        </p:txBody>
      </p:sp>
      <p:sp>
        <p:nvSpPr>
          <p:cNvPr id="5" name="object 5"/>
          <p:cNvSpPr/>
          <p:nvPr/>
        </p:nvSpPr>
        <p:spPr>
          <a:xfrm rot="10800000">
            <a:off x="6239255" y="669036"/>
            <a:ext cx="2895600" cy="447446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7EC6BC-C10E-4AE0-8768-C5DA97BEFF03}"/>
              </a:ext>
            </a:extLst>
          </p:cNvPr>
          <p:cNvPicPr>
            <a:picLocks noChangeAspect="1"/>
          </p:cNvPicPr>
          <p:nvPr/>
        </p:nvPicPr>
        <p:blipFill>
          <a:blip r:embed="rId2"/>
          <a:stretch>
            <a:fillRect/>
          </a:stretch>
        </p:blipFill>
        <p:spPr>
          <a:xfrm>
            <a:off x="76200" y="1581150"/>
            <a:ext cx="8960618" cy="3429000"/>
          </a:xfrm>
          <a:prstGeom prst="rect">
            <a:avLst/>
          </a:prstGeom>
        </p:spPr>
      </p:pic>
      <p:pic>
        <p:nvPicPr>
          <p:cNvPr id="2" name="Picture 1">
            <a:extLst>
              <a:ext uri="{FF2B5EF4-FFF2-40B4-BE49-F238E27FC236}">
                <a16:creationId xmlns:a16="http://schemas.microsoft.com/office/drawing/2014/main" id="{CCD1B672-9B5E-D34A-84C2-B0BCC8AC0A62}"/>
              </a:ext>
            </a:extLst>
          </p:cNvPr>
          <p:cNvPicPr>
            <a:picLocks noChangeAspect="1"/>
          </p:cNvPicPr>
          <p:nvPr/>
        </p:nvPicPr>
        <p:blipFill>
          <a:blip r:embed="rId3"/>
          <a:stretch>
            <a:fillRect/>
          </a:stretch>
        </p:blipFill>
        <p:spPr>
          <a:xfrm>
            <a:off x="0" y="0"/>
            <a:ext cx="2810933" cy="1581150"/>
          </a:xfrm>
          <a:prstGeom prst="rect">
            <a:avLst/>
          </a:prstGeom>
        </p:spPr>
      </p:pic>
    </p:spTree>
    <p:extLst>
      <p:ext uri="{BB962C8B-B14F-4D97-AF65-F5344CB8AC3E}">
        <p14:creationId xmlns:p14="http://schemas.microsoft.com/office/powerpoint/2010/main" val="391312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7247</TotalTime>
  <Words>4809</Words>
  <Application>Microsoft Office PowerPoint</Application>
  <PresentationFormat>On-screen Show (16:9)</PresentationFormat>
  <Paragraphs>438</Paragraphs>
  <Slides>62</Slides>
  <Notes>0</Notes>
  <HiddenSlides>2</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62</vt:i4>
      </vt:variant>
    </vt:vector>
  </HeadingPairs>
  <TitlesOfParts>
    <vt:vector size="70" baseType="lpstr">
      <vt:lpstr>MS PGothic</vt:lpstr>
      <vt:lpstr>Arial</vt:lpstr>
      <vt:lpstr>Calibri</vt:lpstr>
      <vt:lpstr>DejaVu Sans</vt:lpstr>
      <vt:lpstr>Tahoma</vt:lpstr>
      <vt:lpstr>Times New Roman</vt:lpstr>
      <vt:lpstr>Office Theme</vt:lpstr>
      <vt:lpstr>6_Office Theme</vt:lpstr>
      <vt:lpstr>Chpt. 14 Topic 4.7-4.10</vt:lpstr>
      <vt:lpstr>PowerPoint Presentation</vt:lpstr>
      <vt:lpstr>POLITICAL IDEOLOGY</vt:lpstr>
      <vt:lpstr>The meanings of liberal and conservative have changed over time. Nineteenth-century liberalism was associated with the principles of laissez faire—government should keep its hands-off business. Conservatives opposed change and put their trust in traditional institutions such as the monarchy and the church. In this regard our founders were very liberal.  In the 21st century in the United States, liberals have called on the federal government, in particular, to regulate the economy in the public interest and help those who can’t help themselves; they strongly oppose any government attempt to restrict personal freedom.   Conservatives, on the other hand, favor less intrusion from Washington, and want power to flow back to states and local governments; they believe that the government does have a role to play, however, in promoting certain types of social behavior (for example, programs that encourage abstinence). Libertarians, usually considered to be on the political right, believe in maximizing individual freedom and severely curtailing the power of the state; they reject both the liberal government as regulator and the conservative government as moral arbiter. </vt:lpstr>
      <vt:lpstr>LIBERAL IDEOLOGY - GENERALLY DEMOCRATS</vt:lpstr>
      <vt:lpstr>LIBERAL IDEOLOGY - GENERALLY DEMOCRATS</vt:lpstr>
      <vt:lpstr>CONSERVATIVE IDEOLOGY (GENERALLY REPUBLICANS)</vt:lpstr>
      <vt:lpstr>CONSERVATIVE IDEOLOGY (GENERALLY REPUBLICANS)</vt:lpstr>
      <vt:lpstr>PowerPoint Presentation</vt:lpstr>
      <vt:lpstr>LIBERTARIANISM</vt:lpstr>
      <vt:lpstr>PowerPoint Presentation</vt:lpstr>
      <vt:lpstr>IDEOLOGICAL SPECTRUM</vt:lpstr>
      <vt:lpstr>The Liberal-Conservative Spectrum AMSCO pg. 446-50</vt:lpstr>
      <vt:lpstr>The Liberal-Conservative Spectrum AMSCO pg. 446-50</vt:lpstr>
      <vt:lpstr>What is a Liberal?  AMSCO pg.  446-48</vt:lpstr>
      <vt:lpstr>What is a Liberal? </vt:lpstr>
      <vt:lpstr>PowerPoint Presentation</vt:lpstr>
      <vt:lpstr>PowerPoint Presentation</vt:lpstr>
      <vt:lpstr>PowerPoint Presentation</vt:lpstr>
      <vt:lpstr>Liberal</vt:lpstr>
      <vt:lpstr>What is a Conservative</vt:lpstr>
      <vt:lpstr>OTHER POLITICAL CHOICES</vt:lpstr>
      <vt:lpstr>Off the Line AMSCO pg. 447-448</vt:lpstr>
      <vt:lpstr>Liberal and Conservative</vt:lpstr>
      <vt:lpstr>ESSENTIAL QUESTION CFU</vt:lpstr>
      <vt:lpstr>PowerPoint Presentation</vt:lpstr>
      <vt:lpstr>PowerPoint Presentation</vt:lpstr>
      <vt:lpstr>PowerPoint Presentation</vt:lpstr>
      <vt:lpstr>WOULD A LIBERAL OR CONSERVATIVE FAVOR SPENDING ON . . .</vt:lpstr>
      <vt:lpstr>FREE ENTERPRISE: 2016 ELECTION</vt:lpstr>
      <vt:lpstr>POWER TO MANAGE THE ECONOMY - PRESIDENT</vt:lpstr>
      <vt:lpstr>POWER TO MANAGE THE ECONOMY - CONGRESS</vt:lpstr>
      <vt:lpstr>BUDGETARY POLITICS</vt:lpstr>
      <vt:lpstr>THE BUDGET PROCESS</vt:lpstr>
      <vt:lpstr>THE BUDGET PROCESS</vt:lpstr>
      <vt:lpstr>PowerPoint Presentation</vt:lpstr>
      <vt:lpstr>PowerPoint Presentation</vt:lpstr>
      <vt:lpstr>PowerPoint Presentation</vt:lpstr>
      <vt:lpstr>THE BUDGET PROCESS</vt:lpstr>
      <vt:lpstr>TWO TYPES OF ECONOMIC POLICIES</vt:lpstr>
      <vt:lpstr>FISCAL POLICY</vt:lpstr>
      <vt:lpstr>PowerPoint Presentation</vt:lpstr>
      <vt:lpstr>FISCAL POLICY</vt:lpstr>
      <vt:lpstr>Types of Spending</vt:lpstr>
      <vt:lpstr>Types of Spending</vt:lpstr>
      <vt:lpstr>Types of Spending: Where the Money Goes</vt:lpstr>
      <vt:lpstr>US Defense Spending Compared to Other Countries</vt:lpstr>
      <vt:lpstr>Types of Spending</vt:lpstr>
      <vt:lpstr>FISCAL POLICY</vt:lpstr>
      <vt:lpstr>FISCAL POLICY WHERE THE MONEY GOES (SOURCES OF FEDERAL EXPENDITURES)</vt:lpstr>
      <vt:lpstr>FISCAL POLICY - ENTITLEMENTS</vt:lpstr>
      <vt:lpstr>FISCAL POLICY - ENTITLEMENTS</vt:lpstr>
      <vt:lpstr>MONETARY POLICY</vt:lpstr>
      <vt:lpstr>MONETARY POLICY</vt:lpstr>
      <vt:lpstr>MONETARY POLICY</vt:lpstr>
      <vt:lpstr>MONETARY POLICY</vt:lpstr>
      <vt:lpstr>MONETARY POLICY</vt:lpstr>
      <vt:lpstr>DEVELOPMENTS IN ECONOMIC POLICY</vt:lpstr>
      <vt:lpstr>DEVELOPMENTS IN ECONOMIC POLICY</vt:lpstr>
      <vt:lpstr>DEVELOPMENTS IN ECONOMIC POLICY</vt:lpstr>
      <vt:lpstr>Keynes vs. Hayek</vt:lpstr>
      <vt:lpstr>ESSENTIAL QUESTION CFU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tperez</dc:creator>
  <cp:lastModifiedBy>Rodriguez, Adrian</cp:lastModifiedBy>
  <cp:revision>125</cp:revision>
  <dcterms:created xsi:type="dcterms:W3CDTF">2020-04-09T02:57:21Z</dcterms:created>
  <dcterms:modified xsi:type="dcterms:W3CDTF">2023-07-06T18:22:02Z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2019-08-13T00:00:00Z</vt:filetime>
  </property>
  <property fmtid="{D5CDD505-2E9C-101B-9397-08002B2CF9AE}" pid="3" name="Creator">
    <vt:lpwstr>Microsoft® PowerPoint® 2013</vt:lpwstr>
  </property>
  <property fmtid="{D5CDD505-2E9C-101B-9397-08002B2CF9AE}" pid="4" name="LastSaved">
    <vt:filetime>2020-04-09T00:00:00Z</vt:filetime>
  </property>
</Properties>
</file>