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9" r:id="rId3"/>
    <p:sldMasterId id="2147483750" r:id="rId4"/>
    <p:sldMasterId id="2147486424" r:id="rId5"/>
    <p:sldMasterId id="2147486431" r:id="rId6"/>
    <p:sldMasterId id="2147486438" r:id="rId7"/>
  </p:sldMasterIdLst>
  <p:notesMasterIdLst>
    <p:notesMasterId r:id="rId166"/>
  </p:notesMasterIdLst>
  <p:sldIdLst>
    <p:sldId id="287" r:id="rId8"/>
    <p:sldId id="257" r:id="rId9"/>
    <p:sldId id="258" r:id="rId10"/>
    <p:sldId id="288" r:id="rId11"/>
    <p:sldId id="289" r:id="rId12"/>
    <p:sldId id="290" r:id="rId13"/>
    <p:sldId id="335" r:id="rId14"/>
    <p:sldId id="468" r:id="rId15"/>
    <p:sldId id="512" r:id="rId16"/>
    <p:sldId id="469" r:id="rId17"/>
    <p:sldId id="407" r:id="rId18"/>
    <p:sldId id="259" r:id="rId19"/>
    <p:sldId id="334" r:id="rId20"/>
    <p:sldId id="402" r:id="rId21"/>
    <p:sldId id="408" r:id="rId22"/>
    <p:sldId id="461" r:id="rId23"/>
    <p:sldId id="291" r:id="rId24"/>
    <p:sldId id="400" r:id="rId25"/>
    <p:sldId id="411" r:id="rId26"/>
    <p:sldId id="369" r:id="rId27"/>
    <p:sldId id="460" r:id="rId28"/>
    <p:sldId id="292" r:id="rId29"/>
    <p:sldId id="293" r:id="rId30"/>
    <p:sldId id="423" r:id="rId31"/>
    <p:sldId id="354" r:id="rId32"/>
    <p:sldId id="419" r:id="rId33"/>
    <p:sldId id="260" r:id="rId34"/>
    <p:sldId id="270" r:id="rId35"/>
    <p:sldId id="266" r:id="rId36"/>
    <p:sldId id="410" r:id="rId37"/>
    <p:sldId id="370" r:id="rId38"/>
    <p:sldId id="436" r:id="rId39"/>
    <p:sldId id="268" r:id="rId40"/>
    <p:sldId id="403" r:id="rId41"/>
    <p:sldId id="426" r:id="rId42"/>
    <p:sldId id="462" r:id="rId43"/>
    <p:sldId id="424" r:id="rId44"/>
    <p:sldId id="295" r:id="rId45"/>
    <p:sldId id="297" r:id="rId46"/>
    <p:sldId id="298" r:id="rId47"/>
    <p:sldId id="459" r:id="rId48"/>
    <p:sldId id="443" r:id="rId49"/>
    <p:sldId id="420" r:id="rId50"/>
    <p:sldId id="421" r:id="rId51"/>
    <p:sldId id="422" r:id="rId52"/>
    <p:sldId id="442" r:id="rId53"/>
    <p:sldId id="437" r:id="rId54"/>
    <p:sldId id="299" r:id="rId55"/>
    <p:sldId id="296" r:id="rId56"/>
    <p:sldId id="433" r:id="rId57"/>
    <p:sldId id="434" r:id="rId58"/>
    <p:sldId id="357" r:id="rId59"/>
    <p:sldId id="300" r:id="rId60"/>
    <p:sldId id="404" r:id="rId61"/>
    <p:sldId id="425" r:id="rId62"/>
    <p:sldId id="401" r:id="rId63"/>
    <p:sldId id="441" r:id="rId64"/>
    <p:sldId id="448" r:id="rId65"/>
    <p:sldId id="449" r:id="rId66"/>
    <p:sldId id="340" r:id="rId67"/>
    <p:sldId id="301" r:id="rId68"/>
    <p:sldId id="358" r:id="rId69"/>
    <p:sldId id="355" r:id="rId70"/>
    <p:sldId id="371" r:id="rId71"/>
    <p:sldId id="302" r:id="rId72"/>
    <p:sldId id="339" r:id="rId73"/>
    <p:sldId id="356" r:id="rId74"/>
    <p:sldId id="341" r:id="rId75"/>
    <p:sldId id="406" r:id="rId76"/>
    <p:sldId id="366" r:id="rId77"/>
    <p:sldId id="435" r:id="rId78"/>
    <p:sldId id="342" r:id="rId79"/>
    <p:sldId id="363" r:id="rId80"/>
    <p:sldId id="331" r:id="rId81"/>
    <p:sldId id="303" r:id="rId82"/>
    <p:sldId id="304" r:id="rId83"/>
    <p:sldId id="427" r:id="rId84"/>
    <p:sldId id="350" r:id="rId85"/>
    <p:sldId id="364" r:id="rId86"/>
    <p:sldId id="458" r:id="rId87"/>
    <p:sldId id="286" r:id="rId88"/>
    <p:sldId id="464" r:id="rId89"/>
    <p:sldId id="372" r:id="rId90"/>
    <p:sldId id="430" r:id="rId91"/>
    <p:sldId id="432" r:id="rId92"/>
    <p:sldId id="397" r:id="rId93"/>
    <p:sldId id="405" r:id="rId94"/>
    <p:sldId id="351" r:id="rId95"/>
    <p:sldId id="365" r:id="rId96"/>
    <p:sldId id="463" r:id="rId97"/>
    <p:sldId id="343" r:id="rId98"/>
    <p:sldId id="455" r:id="rId99"/>
    <p:sldId id="352" r:id="rId100"/>
    <p:sldId id="428" r:id="rId101"/>
    <p:sldId id="414" r:id="rId102"/>
    <p:sldId id="353" r:id="rId103"/>
    <p:sldId id="417" r:id="rId104"/>
    <p:sldId id="465" r:id="rId105"/>
    <p:sldId id="367" r:id="rId106"/>
    <p:sldId id="415" r:id="rId107"/>
    <p:sldId id="413" r:id="rId108"/>
    <p:sldId id="429" r:id="rId109"/>
    <p:sldId id="348" r:id="rId110"/>
    <p:sldId id="349" r:id="rId111"/>
    <p:sldId id="456" r:id="rId112"/>
    <p:sldId id="457" r:id="rId113"/>
    <p:sldId id="418" r:id="rId114"/>
    <p:sldId id="399" r:id="rId115"/>
    <p:sldId id="398" r:id="rId116"/>
    <p:sldId id="393" r:id="rId117"/>
    <p:sldId id="439" r:id="rId118"/>
    <p:sldId id="394" r:id="rId119"/>
    <p:sldId id="374" r:id="rId120"/>
    <p:sldId id="444" r:id="rId121"/>
    <p:sldId id="375" r:id="rId122"/>
    <p:sldId id="344" r:id="rId123"/>
    <p:sldId id="386" r:id="rId124"/>
    <p:sldId id="377" r:id="rId125"/>
    <p:sldId id="376" r:id="rId126"/>
    <p:sldId id="378" r:id="rId127"/>
    <p:sldId id="379" r:id="rId128"/>
    <p:sldId id="447" r:id="rId129"/>
    <p:sldId id="380" r:id="rId130"/>
    <p:sldId id="381" r:id="rId131"/>
    <p:sldId id="445" r:id="rId132"/>
    <p:sldId id="382" r:id="rId133"/>
    <p:sldId id="346" r:id="rId134"/>
    <p:sldId id="383" r:id="rId135"/>
    <p:sldId id="446" r:id="rId136"/>
    <p:sldId id="384" r:id="rId137"/>
    <p:sldId id="385" r:id="rId138"/>
    <p:sldId id="416" r:id="rId139"/>
    <p:sldId id="396" r:id="rId140"/>
    <p:sldId id="412" r:id="rId141"/>
    <p:sldId id="387" r:id="rId142"/>
    <p:sldId id="467" r:id="rId143"/>
    <p:sldId id="368" r:id="rId144"/>
    <p:sldId id="466" r:id="rId145"/>
    <p:sldId id="261" r:id="rId146"/>
    <p:sldId id="359" r:id="rId147"/>
    <p:sldId id="361" r:id="rId148"/>
    <p:sldId id="362" r:id="rId149"/>
    <p:sldId id="360" r:id="rId150"/>
    <p:sldId id="438" r:id="rId151"/>
    <p:sldId id="390" r:id="rId152"/>
    <p:sldId id="389" r:id="rId153"/>
    <p:sldId id="388" r:id="rId154"/>
    <p:sldId id="391" r:id="rId155"/>
    <p:sldId id="409" r:id="rId156"/>
    <p:sldId id="392" r:id="rId157"/>
    <p:sldId id="450" r:id="rId158"/>
    <p:sldId id="451" r:id="rId159"/>
    <p:sldId id="452" r:id="rId160"/>
    <p:sldId id="395" r:id="rId161"/>
    <p:sldId id="453" r:id="rId162"/>
    <p:sldId id="454" r:id="rId163"/>
    <p:sldId id="280" r:id="rId164"/>
    <p:sldId id="273" r:id="rId16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A377A"/>
    <a:srgbClr val="91D9F1"/>
    <a:srgbClr val="003399"/>
    <a:srgbClr val="2C3D94"/>
    <a:srgbClr val="CC00CC"/>
    <a:srgbClr val="00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74" autoAdjust="0"/>
    <p:restoredTop sz="95141" autoAdjust="0"/>
  </p:normalViewPr>
  <p:slideViewPr>
    <p:cSldViewPr>
      <p:cViewPr varScale="1">
        <p:scale>
          <a:sx n="99" d="100"/>
          <a:sy n="99" d="100"/>
        </p:scale>
        <p:origin x="690" y="96"/>
      </p:cViewPr>
      <p:guideLst>
        <p:guide orient="horz" pos="2160"/>
        <p:guide pos="2880"/>
      </p:guideLst>
    </p:cSldViewPr>
  </p:slideViewPr>
  <p:outlineViewPr>
    <p:cViewPr>
      <p:scale>
        <a:sx n="33" d="100"/>
        <a:sy n="33" d="100"/>
      </p:scale>
      <p:origin x="534" y="18678"/>
    </p:cViewPr>
  </p:outlin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0"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slide" Target="slides/slide157.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2B84B5-45FA-4139-7CA8-5B4C82C6D5A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E47B5483-4ECD-E865-8440-2F5EBE9E1C0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2F000407-5146-4622-84F4-51DC6E95D1BC}" type="datetimeFigureOut">
              <a:rPr lang="en-US"/>
              <a:pPr>
                <a:defRPr/>
              </a:pPr>
              <a:t>3/6/2024</a:t>
            </a:fld>
            <a:endParaRPr lang="en-US"/>
          </a:p>
        </p:txBody>
      </p:sp>
      <p:sp>
        <p:nvSpPr>
          <p:cNvPr id="4" name="Slide Image Placeholder 3">
            <a:extLst>
              <a:ext uri="{FF2B5EF4-FFF2-40B4-BE49-F238E27FC236}">
                <a16:creationId xmlns:a16="http://schemas.microsoft.com/office/drawing/2014/main" id="{AD03150D-0CA6-799C-3526-E30C4EE813F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87116C9-A283-DC60-CA5B-FD674DC8FAD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24D4D2-3CCC-8CBE-4ED6-11194F7A2F5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703EC60-6D2D-6D91-E307-98FB7E9863C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F5395E1-FA79-4E7A-865A-F2D32ED3C2E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C076AC5-26D1-7499-21BF-16DDB6A487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0308524-53BA-DB6B-2740-1A3D7766A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n-US" altLang="en-US" sz="3900">
              <a:latin typeface="Arial" panose="020B0604020202020204" pitchFamily="34" charset="0"/>
            </a:endParaRPr>
          </a:p>
        </p:txBody>
      </p:sp>
      <p:sp>
        <p:nvSpPr>
          <p:cNvPr id="25604" name="Slide Number Placeholder 3">
            <a:extLst>
              <a:ext uri="{FF2B5EF4-FFF2-40B4-BE49-F238E27FC236}">
                <a16:creationId xmlns:a16="http://schemas.microsoft.com/office/drawing/2014/main" id="{F26DB93F-CEA9-7ECD-1193-9ECDBAB521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B9F224-CCFB-483C-BC2B-D2B00A9FFD15}" type="slidenum">
              <a:rPr lang="en-US" altLang="en-US" smtClean="0">
                <a:solidFill>
                  <a:srgbClr val="000000"/>
                </a:solidFill>
                <a:latin typeface="Arial" panose="020B0604020202020204" pitchFamily="34" charset="0"/>
                <a:cs typeface="Arial" panose="020B0604020202020204" pitchFamily="34" charset="0"/>
              </a:rPr>
              <a:pPr>
                <a:spcBef>
                  <a:spcPct val="0"/>
                </a:spcBef>
              </a:pPr>
              <a:t>20</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F08BA411-D037-0945-70C7-1EFD25561F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C58AA2-3AE5-49E0-B985-07D0014E5E07}" type="slidenum">
              <a:rPr lang="en-US" altLang="en-US" smtClean="0">
                <a:latin typeface="Times New Roman" panose="02020603050405020304" pitchFamily="18" charset="0"/>
              </a:rPr>
              <a:pPr>
                <a:spcBef>
                  <a:spcPct val="0"/>
                </a:spcBef>
              </a:pPr>
              <a:t>119</a:t>
            </a:fld>
            <a:endParaRPr lang="en-US" altLang="en-US">
              <a:latin typeface="Times New Roman" panose="02020603050405020304" pitchFamily="18" charset="0"/>
            </a:endParaRPr>
          </a:p>
        </p:txBody>
      </p:sp>
      <p:sp>
        <p:nvSpPr>
          <p:cNvPr id="121859" name="Rectangle 2">
            <a:extLst>
              <a:ext uri="{FF2B5EF4-FFF2-40B4-BE49-F238E27FC236}">
                <a16:creationId xmlns:a16="http://schemas.microsoft.com/office/drawing/2014/main" id="{9315EC2F-B83C-F0A7-C102-28C0A3C701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a:extLst>
              <a:ext uri="{FF2B5EF4-FFF2-40B4-BE49-F238E27FC236}">
                <a16:creationId xmlns:a16="http://schemas.microsoft.com/office/drawing/2014/main" id="{C0D3A594-6E76-674F-17E7-E29F76F45C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C5DB38FC-972E-0B5E-0841-4551EB2C31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50A13-97CB-4D96-96AE-13219C9EA489}" type="slidenum">
              <a:rPr lang="en-US" altLang="en-US" smtClean="0">
                <a:latin typeface="Times New Roman" panose="02020603050405020304" pitchFamily="18" charset="0"/>
              </a:rPr>
              <a:pPr>
                <a:spcBef>
                  <a:spcPct val="0"/>
                </a:spcBef>
              </a:pPr>
              <a:t>126</a:t>
            </a:fld>
            <a:endParaRPr lang="en-US" altLang="en-US">
              <a:latin typeface="Times New Roman" panose="02020603050405020304" pitchFamily="18" charset="0"/>
            </a:endParaRPr>
          </a:p>
        </p:txBody>
      </p:sp>
      <p:sp>
        <p:nvSpPr>
          <p:cNvPr id="128003" name="Rectangle 2">
            <a:extLst>
              <a:ext uri="{FF2B5EF4-FFF2-40B4-BE49-F238E27FC236}">
                <a16:creationId xmlns:a16="http://schemas.microsoft.com/office/drawing/2014/main" id="{4AEB2BFC-9B2D-0D45-F804-2B1147D4F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a:extLst>
              <a:ext uri="{FF2B5EF4-FFF2-40B4-BE49-F238E27FC236}">
                <a16:creationId xmlns:a16="http://schemas.microsoft.com/office/drawing/2014/main" id="{B96FB26C-B1F3-CE30-11D9-666B973842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44D172D-C94B-0833-6AC1-D4CCA23DEE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437789-1509-4016-9188-B4B849004787}" type="slidenum">
              <a:rPr lang="en-US" altLang="en-US" smtClean="0">
                <a:latin typeface="Times New Roman" panose="02020603050405020304" pitchFamily="18" charset="0"/>
              </a:rPr>
              <a:pPr>
                <a:spcBef>
                  <a:spcPct val="0"/>
                </a:spcBef>
              </a:pPr>
              <a:t>131</a:t>
            </a:fld>
            <a:endParaRPr lang="en-US" altLang="en-US">
              <a:latin typeface="Times New Roman" panose="02020603050405020304" pitchFamily="18" charset="0"/>
            </a:endParaRPr>
          </a:p>
        </p:txBody>
      </p:sp>
      <p:sp>
        <p:nvSpPr>
          <p:cNvPr id="133123" name="Rectangle 2">
            <a:extLst>
              <a:ext uri="{FF2B5EF4-FFF2-40B4-BE49-F238E27FC236}">
                <a16:creationId xmlns:a16="http://schemas.microsoft.com/office/drawing/2014/main" id="{655B222B-51A1-ED83-0E07-DFC2292AC4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B500D647-7D02-1493-DB10-95F22F2C5D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9B241D86-BEFD-5B49-CFAF-B6207DB039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4141B6CE-9A8E-B30D-D860-5EC0FAEA87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n-US" altLang="en-US" sz="3900">
              <a:latin typeface="Arial" panose="020B0604020202020204" pitchFamily="34" charset="0"/>
            </a:endParaRPr>
          </a:p>
        </p:txBody>
      </p:sp>
      <p:sp>
        <p:nvSpPr>
          <p:cNvPr id="139268" name="Slide Number Placeholder 3">
            <a:extLst>
              <a:ext uri="{FF2B5EF4-FFF2-40B4-BE49-F238E27FC236}">
                <a16:creationId xmlns:a16="http://schemas.microsoft.com/office/drawing/2014/main" id="{2EA20038-8383-F8A9-2773-7BB672CC75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11BE89-1F0A-40E7-95D1-8D688BD5E624}" type="slidenum">
              <a:rPr lang="en-US" altLang="en-US" smtClean="0">
                <a:solidFill>
                  <a:srgbClr val="000000"/>
                </a:solidFill>
                <a:latin typeface="Arial" panose="020B0604020202020204" pitchFamily="34" charset="0"/>
                <a:cs typeface="Arial" panose="020B0604020202020204" pitchFamily="34" charset="0"/>
              </a:rPr>
              <a:pPr>
                <a:spcBef>
                  <a:spcPct val="0"/>
                </a:spcBef>
              </a:pPr>
              <a:t>137</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4CE24694-844F-E934-55AE-AB027AD607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DE364A98-A430-7F04-3CC0-D6B44AF4B2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61444" name="Slide Number Placeholder 3">
            <a:extLst>
              <a:ext uri="{FF2B5EF4-FFF2-40B4-BE49-F238E27FC236}">
                <a16:creationId xmlns:a16="http://schemas.microsoft.com/office/drawing/2014/main" id="{CBD7BDB2-FFEF-653A-5F36-A42CA2A7E0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1A0D5F-4F60-4775-BD4D-F1BBB1A7AC45}" type="slidenum">
              <a:rPr lang="en-US" altLang="en-US" smtClean="0">
                <a:solidFill>
                  <a:srgbClr val="000000"/>
                </a:solidFill>
                <a:latin typeface="Arial" panose="020B0604020202020204" pitchFamily="34" charset="0"/>
                <a:cs typeface="Arial" panose="020B0604020202020204" pitchFamily="34" charset="0"/>
              </a:rPr>
              <a:pPr>
                <a:spcBef>
                  <a:spcPct val="0"/>
                </a:spcBef>
              </a:pPr>
              <a:t>62</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FB95332-E7C6-A266-D026-061CBD46EC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418A92-3FED-48EE-95AD-E4BB4DCF3ACD}" type="slidenum">
              <a:rPr lang="en-US" altLang="en-US" smtClean="0">
                <a:solidFill>
                  <a:srgbClr val="000000"/>
                </a:solidFill>
                <a:latin typeface="Arial" panose="020B0604020202020204" pitchFamily="34" charset="0"/>
                <a:cs typeface="Arial" panose="020B0604020202020204" pitchFamily="34" charset="0"/>
              </a:rPr>
              <a:pPr>
                <a:spcBef>
                  <a:spcPct val="0"/>
                </a:spcBef>
              </a:pPr>
              <a:t>63</a:t>
            </a:fld>
            <a:endParaRPr lang="en-US" altLang="en-US">
              <a:solidFill>
                <a:srgbClr val="000000"/>
              </a:solidFill>
              <a:latin typeface="Arial" panose="020B0604020202020204" pitchFamily="34" charset="0"/>
              <a:cs typeface="Arial" panose="020B0604020202020204" pitchFamily="34" charset="0"/>
            </a:endParaRPr>
          </a:p>
        </p:txBody>
      </p:sp>
      <p:sp>
        <p:nvSpPr>
          <p:cNvPr id="63491" name="Rectangle 2">
            <a:extLst>
              <a:ext uri="{FF2B5EF4-FFF2-40B4-BE49-F238E27FC236}">
                <a16:creationId xmlns:a16="http://schemas.microsoft.com/office/drawing/2014/main" id="{C10301EA-D3BC-2457-5E98-BCB58ABF64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0839AC62-86CE-466E-EC26-DD4488ACA9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5AF1E6D-8386-D600-FD80-FF6B6B24D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59D43A19-5D76-BB12-8075-E826D6E8DA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0DB22741-8E38-BB4F-179D-3FBCC15105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5A225D-3DAB-4583-BD57-1F80A66AF5CA}" type="slidenum">
              <a:rPr lang="en-US" altLang="en-US" smtClean="0">
                <a:solidFill>
                  <a:srgbClr val="000000"/>
                </a:solidFill>
                <a:latin typeface="Arial" panose="020B0604020202020204" pitchFamily="34" charset="0"/>
                <a:cs typeface="Arial" panose="020B0604020202020204" pitchFamily="34" charset="0"/>
              </a:rPr>
              <a:pPr>
                <a:spcBef>
                  <a:spcPct val="0"/>
                </a:spcBef>
              </a:pPr>
              <a:t>64</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BE1E514-506F-96FB-C20E-8A23C21052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7307B5CC-9B30-FAA5-02C4-0DBF64B0D1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100356" name="Slide Number Placeholder 3">
            <a:extLst>
              <a:ext uri="{FF2B5EF4-FFF2-40B4-BE49-F238E27FC236}">
                <a16:creationId xmlns:a16="http://schemas.microsoft.com/office/drawing/2014/main" id="{9ADD56E8-0AC3-9832-BC25-0BE082BBDA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2BBE4E-4A0A-4FF2-A411-443776621625}" type="slidenum">
              <a:rPr lang="en-US" altLang="en-US" smtClean="0">
                <a:solidFill>
                  <a:srgbClr val="000000"/>
                </a:solidFill>
                <a:latin typeface="Arial" panose="020B0604020202020204" pitchFamily="34" charset="0"/>
                <a:cs typeface="Arial" panose="020B0604020202020204" pitchFamily="34" charset="0"/>
              </a:rPr>
              <a:pPr>
                <a:spcBef>
                  <a:spcPct val="0"/>
                </a:spcBef>
              </a:pPr>
              <a:t>70</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3EB2311-A4B4-E002-A341-D3FBDBFE32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0ECB4378-4689-4340-C205-70C041D1B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rPr>
              <a:t>Appearing before HUAC committee: from left to right: Ronald Reagan, Jackie Robinson, Walt Disney, Ayn Rand </a:t>
            </a:r>
          </a:p>
        </p:txBody>
      </p:sp>
      <p:sp>
        <p:nvSpPr>
          <p:cNvPr id="72708" name="Slide Number Placeholder 3">
            <a:extLst>
              <a:ext uri="{FF2B5EF4-FFF2-40B4-BE49-F238E27FC236}">
                <a16:creationId xmlns:a16="http://schemas.microsoft.com/office/drawing/2014/main" id="{3C5C63A6-442E-044B-D375-307515D871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1C7BF6-1B3A-44BA-822D-4B2C1C1DA4F1}" type="slidenum">
              <a:rPr lang="en-US" altLang="en-US" smtClean="0">
                <a:solidFill>
                  <a:srgbClr val="000000"/>
                </a:solidFill>
                <a:latin typeface="Arial" panose="020B0604020202020204" pitchFamily="34" charset="0"/>
                <a:cs typeface="Arial" panose="020B0604020202020204" pitchFamily="34" charset="0"/>
              </a:rPr>
              <a:pPr>
                <a:spcBef>
                  <a:spcPct val="0"/>
                </a:spcBef>
              </a:pPr>
              <a:t>73</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7A4B89CE-DD80-4475-B8C0-3FBFD011C9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B2AE5235-45E2-C645-8953-59932E7385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90000"/>
              </a:lnSpc>
              <a:spcBef>
                <a:spcPct val="0"/>
              </a:spcBef>
              <a:spcAft>
                <a:spcPts val="1200"/>
              </a:spcAft>
            </a:pPr>
            <a:endParaRPr lang="en-US" altLang="en-US">
              <a:latin typeface="Arial" panose="020B0604020202020204" pitchFamily="34" charset="0"/>
            </a:endParaRPr>
          </a:p>
        </p:txBody>
      </p:sp>
      <p:sp>
        <p:nvSpPr>
          <p:cNvPr id="88068" name="Slide Number Placeholder 3">
            <a:extLst>
              <a:ext uri="{FF2B5EF4-FFF2-40B4-BE49-F238E27FC236}">
                <a16:creationId xmlns:a16="http://schemas.microsoft.com/office/drawing/2014/main" id="{9D515404-1699-E2B8-804F-37E429CBA4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48FCB1-BCD2-4463-8D4B-7A593E07D729}" type="slidenum">
              <a:rPr lang="en-US" altLang="en-US" smtClean="0">
                <a:solidFill>
                  <a:srgbClr val="000000"/>
                </a:solidFill>
                <a:latin typeface="Arial" panose="020B0604020202020204" pitchFamily="34" charset="0"/>
                <a:cs typeface="Arial" panose="020B0604020202020204" pitchFamily="34" charset="0"/>
              </a:rPr>
              <a:pPr>
                <a:spcBef>
                  <a:spcPct val="0"/>
                </a:spcBef>
              </a:pPr>
              <a:t>93</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46D2420A-5E42-6038-5DD4-3B22F64927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4BC6F1F-D71C-440F-4C14-29334B08B3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90000"/>
              </a:lnSpc>
              <a:spcBef>
                <a:spcPct val="0"/>
              </a:spcBef>
              <a:spcAft>
                <a:spcPts val="1200"/>
              </a:spcAft>
            </a:pPr>
            <a:endParaRPr lang="en-US" altLang="en-US">
              <a:latin typeface="Arial" panose="020B0604020202020204" pitchFamily="34" charset="0"/>
            </a:endParaRPr>
          </a:p>
        </p:txBody>
      </p:sp>
      <p:sp>
        <p:nvSpPr>
          <p:cNvPr id="90116" name="Slide Number Placeholder 3">
            <a:extLst>
              <a:ext uri="{FF2B5EF4-FFF2-40B4-BE49-F238E27FC236}">
                <a16:creationId xmlns:a16="http://schemas.microsoft.com/office/drawing/2014/main" id="{F61FCED9-5242-7E8F-B8C3-036A4BFD5E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2B4D91-7D79-45E9-8BE6-791EBB9C6705}" type="slidenum">
              <a:rPr lang="en-US" altLang="en-US" smtClean="0">
                <a:solidFill>
                  <a:srgbClr val="000000"/>
                </a:solidFill>
                <a:latin typeface="Arial" panose="020B0604020202020204" pitchFamily="34" charset="0"/>
                <a:cs typeface="Arial" panose="020B0604020202020204" pitchFamily="34" charset="0"/>
              </a:rPr>
              <a:pPr>
                <a:spcBef>
                  <a:spcPct val="0"/>
                </a:spcBef>
              </a:pPr>
              <a:t>94</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E1D20E51-3EF1-EA32-719A-F123DAC0C9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A237DD-1C7B-486A-8B55-3F421CE92D84}" type="slidenum">
              <a:rPr lang="en-US" altLang="en-US" smtClean="0">
                <a:solidFill>
                  <a:srgbClr val="000000"/>
                </a:solidFill>
                <a:latin typeface="Arial" panose="020B0604020202020204" pitchFamily="34" charset="0"/>
                <a:cs typeface="Arial" panose="020B0604020202020204" pitchFamily="34" charset="0"/>
              </a:rPr>
              <a:pPr>
                <a:spcBef>
                  <a:spcPct val="0"/>
                </a:spcBef>
              </a:pPr>
              <a:t>99</a:t>
            </a:fld>
            <a:endParaRPr lang="en-US" altLang="en-US">
              <a:solidFill>
                <a:srgbClr val="000000"/>
              </a:solidFill>
              <a:latin typeface="Arial" panose="020B0604020202020204" pitchFamily="34" charset="0"/>
              <a:cs typeface="Arial" panose="020B0604020202020204" pitchFamily="34" charset="0"/>
            </a:endParaRPr>
          </a:p>
        </p:txBody>
      </p:sp>
      <p:sp>
        <p:nvSpPr>
          <p:cNvPr id="95235" name="Rectangle 2">
            <a:extLst>
              <a:ext uri="{FF2B5EF4-FFF2-40B4-BE49-F238E27FC236}">
                <a16:creationId xmlns:a16="http://schemas.microsoft.com/office/drawing/2014/main" id="{A6EE3A58-AE7A-CFC0-CACA-400CCB3F578C}"/>
              </a:ext>
            </a:extLst>
          </p:cNvPr>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a:extLst>
              <a:ext uri="{FF2B5EF4-FFF2-40B4-BE49-F238E27FC236}">
                <a16:creationId xmlns:a16="http://schemas.microsoft.com/office/drawing/2014/main" id="{D761FB1B-D525-B974-A789-72F66FB1CCC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9422D2F-EBD8-E0B6-A787-4419354A85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E956AA-BCDD-40F8-91E2-F7275D2DE7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BCB7F9-6B4E-E643-B226-64F29AE2B99A}"/>
              </a:ext>
            </a:extLst>
          </p:cNvPr>
          <p:cNvSpPr>
            <a:spLocks noGrp="1" noChangeArrowheads="1"/>
          </p:cNvSpPr>
          <p:nvPr>
            <p:ph type="sldNum" sz="quarter" idx="12"/>
          </p:nvPr>
        </p:nvSpPr>
        <p:spPr>
          <a:ln/>
        </p:spPr>
        <p:txBody>
          <a:bodyPr/>
          <a:lstStyle>
            <a:lvl1pPr>
              <a:defRPr/>
            </a:lvl1pPr>
          </a:lstStyle>
          <a:p>
            <a:pPr>
              <a:defRPr/>
            </a:pPr>
            <a:fld id="{B32A4B6D-F98D-424C-8553-1053D86C8635}" type="slidenum">
              <a:rPr lang="en-US" altLang="en-US"/>
              <a:pPr>
                <a:defRPr/>
              </a:pPr>
              <a:t>‹#›</a:t>
            </a:fld>
            <a:endParaRPr lang="en-US" altLang="en-US"/>
          </a:p>
        </p:txBody>
      </p:sp>
    </p:spTree>
    <p:extLst>
      <p:ext uri="{BB962C8B-B14F-4D97-AF65-F5344CB8AC3E}">
        <p14:creationId xmlns:p14="http://schemas.microsoft.com/office/powerpoint/2010/main" val="149589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3B3790-424F-AA14-AAC0-3B49E616CF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6A24B-47C6-C429-7E79-672990DCA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89865E-A9FA-CCF3-5860-D0CA88531F6F}"/>
              </a:ext>
            </a:extLst>
          </p:cNvPr>
          <p:cNvSpPr>
            <a:spLocks noGrp="1" noChangeArrowheads="1"/>
          </p:cNvSpPr>
          <p:nvPr>
            <p:ph type="sldNum" sz="quarter" idx="12"/>
          </p:nvPr>
        </p:nvSpPr>
        <p:spPr>
          <a:ln/>
        </p:spPr>
        <p:txBody>
          <a:bodyPr/>
          <a:lstStyle>
            <a:lvl1pPr>
              <a:defRPr/>
            </a:lvl1pPr>
          </a:lstStyle>
          <a:p>
            <a:pPr>
              <a:defRPr/>
            </a:pPr>
            <a:fld id="{F764DB4D-540F-4AB5-B441-2C028452C2E4}" type="slidenum">
              <a:rPr lang="en-US" altLang="en-US"/>
              <a:pPr>
                <a:defRPr/>
              </a:pPr>
              <a:t>‹#›</a:t>
            </a:fld>
            <a:endParaRPr lang="en-US" altLang="en-US"/>
          </a:p>
        </p:txBody>
      </p:sp>
    </p:spTree>
    <p:extLst>
      <p:ext uri="{BB962C8B-B14F-4D97-AF65-F5344CB8AC3E}">
        <p14:creationId xmlns:p14="http://schemas.microsoft.com/office/powerpoint/2010/main" val="354251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89D477-724C-851F-D9AB-3FC0456418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23D0DB-50C6-F209-E7E0-004CE3A278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256697-76E9-0A7B-79ED-7F13B815BC9F}"/>
              </a:ext>
            </a:extLst>
          </p:cNvPr>
          <p:cNvSpPr>
            <a:spLocks noGrp="1" noChangeArrowheads="1"/>
          </p:cNvSpPr>
          <p:nvPr>
            <p:ph type="sldNum" sz="quarter" idx="12"/>
          </p:nvPr>
        </p:nvSpPr>
        <p:spPr>
          <a:ln/>
        </p:spPr>
        <p:txBody>
          <a:bodyPr/>
          <a:lstStyle>
            <a:lvl1pPr>
              <a:defRPr/>
            </a:lvl1pPr>
          </a:lstStyle>
          <a:p>
            <a:pPr>
              <a:defRPr/>
            </a:pPr>
            <a:fld id="{A60AC4C6-ECBE-4521-8F27-0D6B330A3B86}" type="slidenum">
              <a:rPr lang="en-US" altLang="en-US"/>
              <a:pPr>
                <a:defRPr/>
              </a:pPr>
              <a:t>‹#›</a:t>
            </a:fld>
            <a:endParaRPr lang="en-US" altLang="en-US"/>
          </a:p>
        </p:txBody>
      </p:sp>
    </p:spTree>
    <p:extLst>
      <p:ext uri="{BB962C8B-B14F-4D97-AF65-F5344CB8AC3E}">
        <p14:creationId xmlns:p14="http://schemas.microsoft.com/office/powerpoint/2010/main" val="16077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lipArt Placeholder 2"/>
          <p:cNvSpPr>
            <a:spLocks noGrp="1"/>
          </p:cNvSpPr>
          <p:nvPr>
            <p:ph type="clipArt" sz="half" idx="1"/>
          </p:nvPr>
        </p:nvSpPr>
        <p:spPr>
          <a:xfrm>
            <a:off x="1371600" y="1981200"/>
            <a:ext cx="3733800" cy="4114800"/>
          </a:xfrm>
        </p:spPr>
        <p:txBody>
          <a:bodyPr/>
          <a:lstStyle/>
          <a:p>
            <a:pPr lvl="0"/>
            <a:endParaRPr lang="en-US" noProof="0"/>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113589-B025-B302-D961-3C4AF9F27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A7F246-9B64-275D-C84F-982E484EB5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F7493A-CF9A-F7B9-384B-F5FB9B4D71C1}"/>
              </a:ext>
            </a:extLst>
          </p:cNvPr>
          <p:cNvSpPr>
            <a:spLocks noGrp="1" noChangeArrowheads="1"/>
          </p:cNvSpPr>
          <p:nvPr>
            <p:ph type="sldNum" sz="quarter" idx="12"/>
          </p:nvPr>
        </p:nvSpPr>
        <p:spPr>
          <a:ln/>
        </p:spPr>
        <p:txBody>
          <a:bodyPr/>
          <a:lstStyle>
            <a:lvl1pPr>
              <a:defRPr/>
            </a:lvl1pPr>
          </a:lstStyle>
          <a:p>
            <a:pPr>
              <a:defRPr/>
            </a:pPr>
            <a:fld id="{4A142DB4-3792-4D02-BFC2-2BED649075F4}" type="slidenum">
              <a:rPr lang="en-US" altLang="en-US"/>
              <a:pPr>
                <a:defRPr/>
              </a:pPr>
              <a:t>‹#›</a:t>
            </a:fld>
            <a:endParaRPr lang="en-US" altLang="en-US"/>
          </a:p>
        </p:txBody>
      </p:sp>
    </p:spTree>
    <p:extLst>
      <p:ext uri="{BB962C8B-B14F-4D97-AF65-F5344CB8AC3E}">
        <p14:creationId xmlns:p14="http://schemas.microsoft.com/office/powerpoint/2010/main" val="402871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81FFBC-5BF7-66B6-91FC-AAC68F64A1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C14F6-0303-2C18-1A77-1E80AA52C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517B46-92A2-B442-1868-85E8D0427636}"/>
              </a:ext>
            </a:extLst>
          </p:cNvPr>
          <p:cNvSpPr>
            <a:spLocks noGrp="1" noChangeArrowheads="1"/>
          </p:cNvSpPr>
          <p:nvPr>
            <p:ph type="sldNum" sz="quarter" idx="12"/>
          </p:nvPr>
        </p:nvSpPr>
        <p:spPr>
          <a:ln/>
        </p:spPr>
        <p:txBody>
          <a:bodyPr/>
          <a:lstStyle>
            <a:lvl1pPr>
              <a:defRPr/>
            </a:lvl1pPr>
          </a:lstStyle>
          <a:p>
            <a:pPr>
              <a:defRPr/>
            </a:pPr>
            <a:fld id="{47BA4C0D-CAEC-4CDE-AFC7-6B722CBD33AB}" type="slidenum">
              <a:rPr lang="en-US" altLang="en-US"/>
              <a:pPr>
                <a:defRPr/>
              </a:pPr>
              <a:t>‹#›</a:t>
            </a:fld>
            <a:endParaRPr lang="en-US" altLang="en-US"/>
          </a:p>
        </p:txBody>
      </p:sp>
    </p:spTree>
    <p:extLst>
      <p:ext uri="{BB962C8B-B14F-4D97-AF65-F5344CB8AC3E}">
        <p14:creationId xmlns:p14="http://schemas.microsoft.com/office/powerpoint/2010/main" val="374659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50273F8-5857-C7DC-7B6C-C01FB1238BF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4BBE262-5364-AE05-5266-2009E313BD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E9918A3-E4FE-1A91-A046-784D88A82457}"/>
              </a:ext>
            </a:extLst>
          </p:cNvPr>
          <p:cNvSpPr>
            <a:spLocks noGrp="1" noChangeArrowheads="1"/>
          </p:cNvSpPr>
          <p:nvPr>
            <p:ph type="sldNum" sz="quarter" idx="12"/>
          </p:nvPr>
        </p:nvSpPr>
        <p:spPr>
          <a:ln/>
        </p:spPr>
        <p:txBody>
          <a:bodyPr/>
          <a:lstStyle>
            <a:lvl1pPr>
              <a:defRPr/>
            </a:lvl1pPr>
          </a:lstStyle>
          <a:p>
            <a:pPr>
              <a:defRPr/>
            </a:pPr>
            <a:fld id="{AECD307A-4705-46BF-AA0C-62B5B72E5449}" type="slidenum">
              <a:rPr lang="en-US" altLang="en-US"/>
              <a:pPr>
                <a:defRPr/>
              </a:pPr>
              <a:t>‹#›</a:t>
            </a:fld>
            <a:endParaRPr lang="en-US" altLang="en-US"/>
          </a:p>
        </p:txBody>
      </p:sp>
    </p:spTree>
    <p:extLst>
      <p:ext uri="{BB962C8B-B14F-4D97-AF65-F5344CB8AC3E}">
        <p14:creationId xmlns:p14="http://schemas.microsoft.com/office/powerpoint/2010/main" val="2761451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435CFC-A853-E229-DD8F-51A9E62F6D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00022A-037A-5275-F66E-4ABF73B0CF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27BF92-C95E-F212-1317-FFF6FD4DE05C}"/>
              </a:ext>
            </a:extLst>
          </p:cNvPr>
          <p:cNvSpPr>
            <a:spLocks noGrp="1" noChangeArrowheads="1"/>
          </p:cNvSpPr>
          <p:nvPr>
            <p:ph type="sldNum" sz="quarter" idx="12"/>
          </p:nvPr>
        </p:nvSpPr>
        <p:spPr>
          <a:ln/>
        </p:spPr>
        <p:txBody>
          <a:bodyPr/>
          <a:lstStyle>
            <a:lvl1pPr>
              <a:defRPr/>
            </a:lvl1pPr>
          </a:lstStyle>
          <a:p>
            <a:pPr>
              <a:defRPr/>
            </a:pPr>
            <a:fld id="{FAD91B70-F99F-46A6-A592-4B44D49C760E}" type="slidenum">
              <a:rPr lang="en-US" altLang="en-US"/>
              <a:pPr>
                <a:defRPr/>
              </a:pPr>
              <a:t>‹#›</a:t>
            </a:fld>
            <a:endParaRPr lang="en-US" altLang="en-US"/>
          </a:p>
        </p:txBody>
      </p:sp>
    </p:spTree>
    <p:extLst>
      <p:ext uri="{BB962C8B-B14F-4D97-AF65-F5344CB8AC3E}">
        <p14:creationId xmlns:p14="http://schemas.microsoft.com/office/powerpoint/2010/main" val="4012035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9AD9251-97F2-21A9-9A1C-48613F0B3A18}"/>
              </a:ext>
            </a:extLst>
          </p:cNvPr>
          <p:cNvGrpSpPr>
            <a:grpSpLocks/>
          </p:cNvGrpSpPr>
          <p:nvPr/>
        </p:nvGrpSpPr>
        <p:grpSpPr bwMode="auto">
          <a:xfrm>
            <a:off x="-3175" y="2438400"/>
            <a:ext cx="9147175" cy="1063625"/>
            <a:chOff x="-2" y="1536"/>
            <a:chExt cx="5762" cy="670"/>
          </a:xfrm>
        </p:grpSpPr>
        <p:grpSp>
          <p:nvGrpSpPr>
            <p:cNvPr id="3" name="Group 3">
              <a:extLst>
                <a:ext uri="{FF2B5EF4-FFF2-40B4-BE49-F238E27FC236}">
                  <a16:creationId xmlns:a16="http://schemas.microsoft.com/office/drawing/2014/main" id="{20122077-C3DC-3C78-244A-8C0D3B36027B}"/>
                </a:ext>
              </a:extLst>
            </p:cNvPr>
            <p:cNvGrpSpPr>
              <a:grpSpLocks/>
            </p:cNvGrpSpPr>
            <p:nvPr/>
          </p:nvGrpSpPr>
          <p:grpSpPr bwMode="auto">
            <a:xfrm flipH="1">
              <a:off x="-2" y="1562"/>
              <a:ext cx="5763" cy="644"/>
              <a:chOff x="-3" y="1562"/>
              <a:chExt cx="5763" cy="644"/>
            </a:xfrm>
          </p:grpSpPr>
          <p:sp>
            <p:nvSpPr>
              <p:cNvPr id="6" name="Freeform 4">
                <a:extLst>
                  <a:ext uri="{FF2B5EF4-FFF2-40B4-BE49-F238E27FC236}">
                    <a16:creationId xmlns:a16="http://schemas.microsoft.com/office/drawing/2014/main" id="{24CDCDE7-16E6-6568-D4CF-2656A86328CC}"/>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7751BA0F-A731-B86E-91F6-185ACFFBEE2B}"/>
                  </a:ext>
                </a:extLst>
              </p:cNvPr>
              <p:cNvSpPr>
                <a:spLocks/>
              </p:cNvSpPr>
              <p:nvPr/>
            </p:nvSpPr>
            <p:spPr bwMode="ltGray">
              <a:xfrm rot="-5400000">
                <a:off x="1322"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D7EE3591-084D-8794-9B1F-1A0D29A05747}"/>
                  </a:ext>
                </a:extLst>
              </p:cNvPr>
              <p:cNvSpPr>
                <a:spLocks/>
              </p:cNvSpPr>
              <p:nvPr/>
            </p:nvSpPr>
            <p:spPr bwMode="ltGray">
              <a:xfrm rot="-5400000">
                <a:off x="982" y="1669"/>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3255F9DE-F7A0-7080-9942-A86575E47B6E}"/>
                  </a:ext>
                </a:extLst>
              </p:cNvPr>
              <p:cNvSpPr>
                <a:spLocks/>
              </p:cNvSpPr>
              <p:nvPr/>
            </p:nvSpPr>
            <p:spPr bwMode="ltGray">
              <a:xfrm rot="-5400000">
                <a:off x="-58" y="175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6AE9971C-A4F4-4087-3C51-A803E7EF976C}"/>
                  </a:ext>
                </a:extLst>
              </p:cNvPr>
              <p:cNvSpPr>
                <a:spLocks/>
              </p:cNvSpPr>
              <p:nvPr/>
            </p:nvSpPr>
            <p:spPr bwMode="ltGray">
              <a:xfrm rot="-5400000">
                <a:off x="664" y="1733"/>
                <a:ext cx="624" cy="294"/>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33404787-6549-A6B0-646D-62EB98C6688B}"/>
                  </a:ext>
                </a:extLst>
              </p:cNvPr>
              <p:cNvSpPr>
                <a:spLocks/>
              </p:cNvSpPr>
              <p:nvPr/>
            </p:nvSpPr>
            <p:spPr bwMode="ltGray">
              <a:xfrm rot="-5400000">
                <a:off x="442" y="1699"/>
                <a:ext cx="624" cy="362"/>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9BDA2BC0-59F2-BE26-4143-DF27589B92B9}"/>
                  </a:ext>
                </a:extLst>
              </p:cNvPr>
              <p:cNvSpPr>
                <a:spLocks/>
              </p:cNvSpPr>
              <p:nvPr/>
            </p:nvSpPr>
            <p:spPr bwMode="ltGray">
              <a:xfrm rot="-5400000">
                <a:off x="154" y="1733"/>
                <a:ext cx="632" cy="315"/>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1">
                <a:extLst>
                  <a:ext uri="{FF2B5EF4-FFF2-40B4-BE49-F238E27FC236}">
                    <a16:creationId xmlns:a16="http://schemas.microsoft.com/office/drawing/2014/main" id="{F2E3BFB8-CDA9-4684-898D-431A52578C66}"/>
                  </a:ext>
                </a:extLst>
              </p:cNvPr>
              <p:cNvSpPr>
                <a:spLocks/>
              </p:cNvSpPr>
              <p:nvPr/>
            </p:nvSpPr>
            <p:spPr bwMode="ltGray">
              <a:xfrm rot="-5400000">
                <a:off x="3205" y="1665"/>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2">
                <a:extLst>
                  <a:ext uri="{FF2B5EF4-FFF2-40B4-BE49-F238E27FC236}">
                    <a16:creationId xmlns:a16="http://schemas.microsoft.com/office/drawing/2014/main" id="{491CBEBE-C1E4-755B-AB98-7E22F195C71C}"/>
                  </a:ext>
                </a:extLst>
              </p:cNvPr>
              <p:cNvSpPr>
                <a:spLocks/>
              </p:cNvSpPr>
              <p:nvPr/>
            </p:nvSpPr>
            <p:spPr bwMode="ltGray">
              <a:xfrm rot="-5400000">
                <a:off x="2870" y="1664"/>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3">
                <a:extLst>
                  <a:ext uri="{FF2B5EF4-FFF2-40B4-BE49-F238E27FC236}">
                    <a16:creationId xmlns:a16="http://schemas.microsoft.com/office/drawing/2014/main" id="{CFC93AE8-1057-7189-4A4A-F0BEBC5DF491}"/>
                  </a:ext>
                </a:extLst>
              </p:cNvPr>
              <p:cNvSpPr>
                <a:spLocks/>
              </p:cNvSpPr>
              <p:nvPr/>
            </p:nvSpPr>
            <p:spPr bwMode="ltGray">
              <a:xfrm rot="-5400000">
                <a:off x="1828" y="175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4">
                <a:extLst>
                  <a:ext uri="{FF2B5EF4-FFF2-40B4-BE49-F238E27FC236}">
                    <a16:creationId xmlns:a16="http://schemas.microsoft.com/office/drawing/2014/main" id="{1B0CB48E-A903-E0C0-4AAB-41A4F07FFDE8}"/>
                  </a:ext>
                </a:extLst>
              </p:cNvPr>
              <p:cNvSpPr>
                <a:spLocks/>
              </p:cNvSpPr>
              <p:nvPr/>
            </p:nvSpPr>
            <p:spPr bwMode="ltGray">
              <a:xfrm rot="-5400000">
                <a:off x="2551" y="1728"/>
                <a:ext cx="624" cy="294"/>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5">
                <a:extLst>
                  <a:ext uri="{FF2B5EF4-FFF2-40B4-BE49-F238E27FC236}">
                    <a16:creationId xmlns:a16="http://schemas.microsoft.com/office/drawing/2014/main" id="{AC9C860A-5B00-F0CF-D8D3-E72FA785C05D}"/>
                  </a:ext>
                </a:extLst>
              </p:cNvPr>
              <p:cNvSpPr>
                <a:spLocks/>
              </p:cNvSpPr>
              <p:nvPr/>
            </p:nvSpPr>
            <p:spPr bwMode="ltGray">
              <a:xfrm rot="-5400000">
                <a:off x="2328" y="1695"/>
                <a:ext cx="624" cy="361"/>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6">
                <a:extLst>
                  <a:ext uri="{FF2B5EF4-FFF2-40B4-BE49-F238E27FC236}">
                    <a16:creationId xmlns:a16="http://schemas.microsoft.com/office/drawing/2014/main" id="{054C9D52-F459-C6F9-F63B-4CC542116766}"/>
                  </a:ext>
                </a:extLst>
              </p:cNvPr>
              <p:cNvSpPr>
                <a:spLocks/>
              </p:cNvSpPr>
              <p:nvPr/>
            </p:nvSpPr>
            <p:spPr bwMode="ltGray">
              <a:xfrm rot="-5400000">
                <a:off x="2043"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7">
                <a:extLst>
                  <a:ext uri="{FF2B5EF4-FFF2-40B4-BE49-F238E27FC236}">
                    <a16:creationId xmlns:a16="http://schemas.microsoft.com/office/drawing/2014/main" id="{083520A5-BF5E-E161-B046-2F77886B4BE4}"/>
                  </a:ext>
                </a:extLst>
              </p:cNvPr>
              <p:cNvSpPr>
                <a:spLocks/>
              </p:cNvSpPr>
              <p:nvPr/>
            </p:nvSpPr>
            <p:spPr bwMode="ltGray">
              <a:xfrm rot="-5400000">
                <a:off x="4071"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8">
                <a:extLst>
                  <a:ext uri="{FF2B5EF4-FFF2-40B4-BE49-F238E27FC236}">
                    <a16:creationId xmlns:a16="http://schemas.microsoft.com/office/drawing/2014/main" id="{E9B38719-D42C-8E30-58A5-65B4AFDBC6B6}"/>
                  </a:ext>
                </a:extLst>
              </p:cNvPr>
              <p:cNvSpPr>
                <a:spLocks/>
              </p:cNvSpPr>
              <p:nvPr/>
            </p:nvSpPr>
            <p:spPr bwMode="ltGray">
              <a:xfrm rot="-5400000">
                <a:off x="3736" y="1669"/>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9">
                <a:extLst>
                  <a:ext uri="{FF2B5EF4-FFF2-40B4-BE49-F238E27FC236}">
                    <a16:creationId xmlns:a16="http://schemas.microsoft.com/office/drawing/2014/main" id="{808C9700-5D65-845F-96E7-043649633037}"/>
                  </a:ext>
                </a:extLst>
              </p:cNvPr>
              <p:cNvSpPr>
                <a:spLocks/>
              </p:cNvSpPr>
              <p:nvPr/>
            </p:nvSpPr>
            <p:spPr bwMode="ltGray">
              <a:xfrm rot="-5400000">
                <a:off x="457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20">
                <a:extLst>
                  <a:ext uri="{FF2B5EF4-FFF2-40B4-BE49-F238E27FC236}">
                    <a16:creationId xmlns:a16="http://schemas.microsoft.com/office/drawing/2014/main" id="{A3247F0C-94EE-DF29-8429-1AB3869F2DAA}"/>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21">
                <a:extLst>
                  <a:ext uri="{FF2B5EF4-FFF2-40B4-BE49-F238E27FC236}">
                    <a16:creationId xmlns:a16="http://schemas.microsoft.com/office/drawing/2014/main" id="{5CB8AB66-1EC1-CF0A-872C-3E7EDD684331}"/>
                  </a:ext>
                </a:extLst>
              </p:cNvPr>
              <p:cNvSpPr>
                <a:spLocks/>
              </p:cNvSpPr>
              <p:nvPr/>
            </p:nvSpPr>
            <p:spPr bwMode="ltGray">
              <a:xfrm rot="-5400000">
                <a:off x="5077" y="1695"/>
                <a:ext cx="624" cy="361"/>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2">
                <a:extLst>
                  <a:ext uri="{FF2B5EF4-FFF2-40B4-BE49-F238E27FC236}">
                    <a16:creationId xmlns:a16="http://schemas.microsoft.com/office/drawing/2014/main" id="{B959EA74-4179-546D-0D84-867F03188639}"/>
                  </a:ext>
                </a:extLst>
              </p:cNvPr>
              <p:cNvSpPr>
                <a:spLocks/>
              </p:cNvSpPr>
              <p:nvPr/>
            </p:nvSpPr>
            <p:spPr bwMode="ltGray">
              <a:xfrm rot="-5400000">
                <a:off x="4797"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 name="Freeform 23">
              <a:extLst>
                <a:ext uri="{FF2B5EF4-FFF2-40B4-BE49-F238E27FC236}">
                  <a16:creationId xmlns:a16="http://schemas.microsoft.com/office/drawing/2014/main" id="{E51E2CB9-B113-8707-FDAF-D654FE7084F9}"/>
                </a:ext>
              </a:extLst>
            </p:cNvPr>
            <p:cNvSpPr>
              <a:spLocks/>
            </p:cNvSpPr>
            <p:nvPr/>
          </p:nvSpPr>
          <p:spPr bwMode="ltGray">
            <a:xfrm flipH="1">
              <a:off x="-2" y="1536"/>
              <a:ext cx="5762" cy="412"/>
            </a:xfrm>
            <a:custGeom>
              <a:avLst/>
              <a:gdLst>
                <a:gd name="T0" fmla="*/ 0 w 5762"/>
                <a:gd name="T1" fmla="*/ 81925 h 385"/>
                <a:gd name="T2" fmla="*/ 5762 w 5762"/>
                <a:gd name="T3" fmla="*/ 78313 h 385"/>
                <a:gd name="T4" fmla="*/ 5762 w 5762"/>
                <a:gd name="T5" fmla="*/ 4 h 385"/>
                <a:gd name="T6" fmla="*/ 0 w 5762"/>
                <a:gd name="T7" fmla="*/ 0 h 385"/>
                <a:gd name="T8" fmla="*/ 0 w 5762"/>
                <a:gd name="T9" fmla="*/ 8192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 name="Freeform 24">
              <a:extLst>
                <a:ext uri="{FF2B5EF4-FFF2-40B4-BE49-F238E27FC236}">
                  <a16:creationId xmlns:a16="http://schemas.microsoft.com/office/drawing/2014/main" id="{B7CE0618-4DA0-1139-DD86-F251B43A0B9A}"/>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atin typeface="Calibri" pitchFamily="34" charset="0"/>
                <a:cs typeface="Calibri" pitchFamily="34" charset="0"/>
              </a:defRPr>
            </a:lvl1pPr>
          </a:lstStyle>
          <a:p>
            <a:r>
              <a:rPr lang="en-US"/>
              <a:t>Click to edit Master title style</a:t>
            </a:r>
            <a:endParaRPr lang="en-US" dirty="0"/>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atin typeface="Calibri" pitchFamily="34" charset="0"/>
                <a:cs typeface="Calibri"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032217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4327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5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3639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498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5CCBC1-546B-D342-F78B-28B27E2824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946C30-84C8-C3EB-0E9E-6F8492574A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AA8FCB-2C14-67DD-24E7-C6C1F641FA1F}"/>
              </a:ext>
            </a:extLst>
          </p:cNvPr>
          <p:cNvSpPr>
            <a:spLocks noGrp="1" noChangeArrowheads="1"/>
          </p:cNvSpPr>
          <p:nvPr>
            <p:ph type="sldNum" sz="quarter" idx="12"/>
          </p:nvPr>
        </p:nvSpPr>
        <p:spPr>
          <a:ln/>
        </p:spPr>
        <p:txBody>
          <a:bodyPr/>
          <a:lstStyle>
            <a:lvl1pPr>
              <a:defRPr/>
            </a:lvl1pPr>
          </a:lstStyle>
          <a:p>
            <a:pPr>
              <a:defRPr/>
            </a:pPr>
            <a:fld id="{2D00C548-147D-4706-A031-BDD6A4EE9543}" type="slidenum">
              <a:rPr lang="en-US" altLang="en-US"/>
              <a:pPr>
                <a:defRPr/>
              </a:pPr>
              <a:t>‹#›</a:t>
            </a:fld>
            <a:endParaRPr lang="en-US" altLang="en-US"/>
          </a:p>
        </p:txBody>
      </p:sp>
    </p:spTree>
    <p:extLst>
      <p:ext uri="{BB962C8B-B14F-4D97-AF65-F5344CB8AC3E}">
        <p14:creationId xmlns:p14="http://schemas.microsoft.com/office/powerpoint/2010/main" val="7116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76289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94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4992ECE-6E88-E6E7-D853-5F76F4F0D9C5}"/>
              </a:ext>
            </a:extLst>
          </p:cNvPr>
          <p:cNvGrpSpPr>
            <a:grpSpLocks/>
          </p:cNvGrpSpPr>
          <p:nvPr/>
        </p:nvGrpSpPr>
        <p:grpSpPr bwMode="auto">
          <a:xfrm>
            <a:off x="-3175" y="2438400"/>
            <a:ext cx="9147175" cy="1063625"/>
            <a:chOff x="-2" y="1536"/>
            <a:chExt cx="5762" cy="670"/>
          </a:xfrm>
        </p:grpSpPr>
        <p:grpSp>
          <p:nvGrpSpPr>
            <p:cNvPr id="3" name="Group 3">
              <a:extLst>
                <a:ext uri="{FF2B5EF4-FFF2-40B4-BE49-F238E27FC236}">
                  <a16:creationId xmlns:a16="http://schemas.microsoft.com/office/drawing/2014/main" id="{2C58865A-238D-2ECA-78D2-C5D3D3E9CC45}"/>
                </a:ext>
              </a:extLst>
            </p:cNvPr>
            <p:cNvGrpSpPr>
              <a:grpSpLocks/>
            </p:cNvGrpSpPr>
            <p:nvPr/>
          </p:nvGrpSpPr>
          <p:grpSpPr bwMode="auto">
            <a:xfrm flipH="1">
              <a:off x="-2" y="1562"/>
              <a:ext cx="5763" cy="644"/>
              <a:chOff x="-3" y="1562"/>
              <a:chExt cx="5763" cy="644"/>
            </a:xfrm>
          </p:grpSpPr>
          <p:sp>
            <p:nvSpPr>
              <p:cNvPr id="6" name="Freeform 4">
                <a:extLst>
                  <a:ext uri="{FF2B5EF4-FFF2-40B4-BE49-F238E27FC236}">
                    <a16:creationId xmlns:a16="http://schemas.microsoft.com/office/drawing/2014/main" id="{8AD31A62-5D0B-32B5-90A8-9AD99BEFA130}"/>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B12FF0A3-D4B3-9ADD-106E-478E304DC5E6}"/>
                  </a:ext>
                </a:extLst>
              </p:cNvPr>
              <p:cNvSpPr>
                <a:spLocks/>
              </p:cNvSpPr>
              <p:nvPr/>
            </p:nvSpPr>
            <p:spPr bwMode="ltGray">
              <a:xfrm rot="-5400000">
                <a:off x="1322"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B7C2E93D-2108-8FD6-38AC-850D0A572C88}"/>
                  </a:ext>
                </a:extLst>
              </p:cNvPr>
              <p:cNvSpPr>
                <a:spLocks/>
              </p:cNvSpPr>
              <p:nvPr/>
            </p:nvSpPr>
            <p:spPr bwMode="ltGray">
              <a:xfrm rot="-5400000">
                <a:off x="982" y="1669"/>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34C9D2FC-5AED-9FDA-A3EB-21B788B8EECB}"/>
                  </a:ext>
                </a:extLst>
              </p:cNvPr>
              <p:cNvSpPr>
                <a:spLocks/>
              </p:cNvSpPr>
              <p:nvPr/>
            </p:nvSpPr>
            <p:spPr bwMode="ltGray">
              <a:xfrm rot="-5400000">
                <a:off x="-58" y="175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01267870-AB17-0CDB-F63E-8E79A62B53C1}"/>
                  </a:ext>
                </a:extLst>
              </p:cNvPr>
              <p:cNvSpPr>
                <a:spLocks/>
              </p:cNvSpPr>
              <p:nvPr/>
            </p:nvSpPr>
            <p:spPr bwMode="ltGray">
              <a:xfrm rot="-5400000">
                <a:off x="664" y="1733"/>
                <a:ext cx="624" cy="294"/>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D4EBFEB9-D71D-189C-8C5F-784802F3F3DD}"/>
                  </a:ext>
                </a:extLst>
              </p:cNvPr>
              <p:cNvSpPr>
                <a:spLocks/>
              </p:cNvSpPr>
              <p:nvPr/>
            </p:nvSpPr>
            <p:spPr bwMode="ltGray">
              <a:xfrm rot="-5400000">
                <a:off x="442" y="1699"/>
                <a:ext cx="624" cy="362"/>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F6F874E5-C26B-9950-4071-969E1C3265ED}"/>
                  </a:ext>
                </a:extLst>
              </p:cNvPr>
              <p:cNvSpPr>
                <a:spLocks/>
              </p:cNvSpPr>
              <p:nvPr/>
            </p:nvSpPr>
            <p:spPr bwMode="ltGray">
              <a:xfrm rot="-5400000">
                <a:off x="154" y="1733"/>
                <a:ext cx="632" cy="315"/>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1">
                <a:extLst>
                  <a:ext uri="{FF2B5EF4-FFF2-40B4-BE49-F238E27FC236}">
                    <a16:creationId xmlns:a16="http://schemas.microsoft.com/office/drawing/2014/main" id="{3DFC369B-3982-29CA-D513-4B8F3ACA19CF}"/>
                  </a:ext>
                </a:extLst>
              </p:cNvPr>
              <p:cNvSpPr>
                <a:spLocks/>
              </p:cNvSpPr>
              <p:nvPr/>
            </p:nvSpPr>
            <p:spPr bwMode="ltGray">
              <a:xfrm rot="-5400000">
                <a:off x="3205" y="1665"/>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2">
                <a:extLst>
                  <a:ext uri="{FF2B5EF4-FFF2-40B4-BE49-F238E27FC236}">
                    <a16:creationId xmlns:a16="http://schemas.microsoft.com/office/drawing/2014/main" id="{B568380A-2957-82F1-C082-ED28634C4A2E}"/>
                  </a:ext>
                </a:extLst>
              </p:cNvPr>
              <p:cNvSpPr>
                <a:spLocks/>
              </p:cNvSpPr>
              <p:nvPr/>
            </p:nvSpPr>
            <p:spPr bwMode="ltGray">
              <a:xfrm rot="-5400000">
                <a:off x="2870" y="1664"/>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3">
                <a:extLst>
                  <a:ext uri="{FF2B5EF4-FFF2-40B4-BE49-F238E27FC236}">
                    <a16:creationId xmlns:a16="http://schemas.microsoft.com/office/drawing/2014/main" id="{7BB17E6C-8E9D-C8EE-DF0A-7D197919488B}"/>
                  </a:ext>
                </a:extLst>
              </p:cNvPr>
              <p:cNvSpPr>
                <a:spLocks/>
              </p:cNvSpPr>
              <p:nvPr/>
            </p:nvSpPr>
            <p:spPr bwMode="ltGray">
              <a:xfrm rot="-5400000">
                <a:off x="1828" y="175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4">
                <a:extLst>
                  <a:ext uri="{FF2B5EF4-FFF2-40B4-BE49-F238E27FC236}">
                    <a16:creationId xmlns:a16="http://schemas.microsoft.com/office/drawing/2014/main" id="{DEB9C93D-018C-81C5-DAD9-1D126F3BDE07}"/>
                  </a:ext>
                </a:extLst>
              </p:cNvPr>
              <p:cNvSpPr>
                <a:spLocks/>
              </p:cNvSpPr>
              <p:nvPr/>
            </p:nvSpPr>
            <p:spPr bwMode="ltGray">
              <a:xfrm rot="-5400000">
                <a:off x="2551" y="1728"/>
                <a:ext cx="624" cy="294"/>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5">
                <a:extLst>
                  <a:ext uri="{FF2B5EF4-FFF2-40B4-BE49-F238E27FC236}">
                    <a16:creationId xmlns:a16="http://schemas.microsoft.com/office/drawing/2014/main" id="{0456FC44-1C9F-369D-BEB7-5C8F1128DB93}"/>
                  </a:ext>
                </a:extLst>
              </p:cNvPr>
              <p:cNvSpPr>
                <a:spLocks/>
              </p:cNvSpPr>
              <p:nvPr/>
            </p:nvSpPr>
            <p:spPr bwMode="ltGray">
              <a:xfrm rot="-5400000">
                <a:off x="2328" y="1695"/>
                <a:ext cx="624" cy="361"/>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6">
                <a:extLst>
                  <a:ext uri="{FF2B5EF4-FFF2-40B4-BE49-F238E27FC236}">
                    <a16:creationId xmlns:a16="http://schemas.microsoft.com/office/drawing/2014/main" id="{962FEA48-E28E-7248-C7DE-6BBE9A5157CB}"/>
                  </a:ext>
                </a:extLst>
              </p:cNvPr>
              <p:cNvSpPr>
                <a:spLocks/>
              </p:cNvSpPr>
              <p:nvPr/>
            </p:nvSpPr>
            <p:spPr bwMode="ltGray">
              <a:xfrm rot="-5400000">
                <a:off x="2043"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7">
                <a:extLst>
                  <a:ext uri="{FF2B5EF4-FFF2-40B4-BE49-F238E27FC236}">
                    <a16:creationId xmlns:a16="http://schemas.microsoft.com/office/drawing/2014/main" id="{A53AA1F4-5DDF-22E0-880B-C4C5952BAF8D}"/>
                  </a:ext>
                </a:extLst>
              </p:cNvPr>
              <p:cNvSpPr>
                <a:spLocks/>
              </p:cNvSpPr>
              <p:nvPr/>
            </p:nvSpPr>
            <p:spPr bwMode="ltGray">
              <a:xfrm rot="-5400000">
                <a:off x="4071"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8">
                <a:extLst>
                  <a:ext uri="{FF2B5EF4-FFF2-40B4-BE49-F238E27FC236}">
                    <a16:creationId xmlns:a16="http://schemas.microsoft.com/office/drawing/2014/main" id="{2AEFC064-E266-127E-88AD-0979B67E6790}"/>
                  </a:ext>
                </a:extLst>
              </p:cNvPr>
              <p:cNvSpPr>
                <a:spLocks/>
              </p:cNvSpPr>
              <p:nvPr/>
            </p:nvSpPr>
            <p:spPr bwMode="ltGray">
              <a:xfrm rot="-5400000">
                <a:off x="3736" y="1669"/>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9">
                <a:extLst>
                  <a:ext uri="{FF2B5EF4-FFF2-40B4-BE49-F238E27FC236}">
                    <a16:creationId xmlns:a16="http://schemas.microsoft.com/office/drawing/2014/main" id="{C32EE2E6-44C6-65F2-C3A7-428A6C6351D4}"/>
                  </a:ext>
                </a:extLst>
              </p:cNvPr>
              <p:cNvSpPr>
                <a:spLocks/>
              </p:cNvSpPr>
              <p:nvPr/>
            </p:nvSpPr>
            <p:spPr bwMode="ltGray">
              <a:xfrm rot="-5400000">
                <a:off x="457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20">
                <a:extLst>
                  <a:ext uri="{FF2B5EF4-FFF2-40B4-BE49-F238E27FC236}">
                    <a16:creationId xmlns:a16="http://schemas.microsoft.com/office/drawing/2014/main" id="{800BBCBD-83B3-1247-E1CD-DA61F9374335}"/>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21">
                <a:extLst>
                  <a:ext uri="{FF2B5EF4-FFF2-40B4-BE49-F238E27FC236}">
                    <a16:creationId xmlns:a16="http://schemas.microsoft.com/office/drawing/2014/main" id="{FB511A20-BC2A-8214-CB18-3044D0C03B10}"/>
                  </a:ext>
                </a:extLst>
              </p:cNvPr>
              <p:cNvSpPr>
                <a:spLocks/>
              </p:cNvSpPr>
              <p:nvPr/>
            </p:nvSpPr>
            <p:spPr bwMode="ltGray">
              <a:xfrm rot="-5400000">
                <a:off x="5077" y="1695"/>
                <a:ext cx="624" cy="361"/>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2">
                <a:extLst>
                  <a:ext uri="{FF2B5EF4-FFF2-40B4-BE49-F238E27FC236}">
                    <a16:creationId xmlns:a16="http://schemas.microsoft.com/office/drawing/2014/main" id="{B28CE2A8-A112-5160-99B5-C80FA6DF69D4}"/>
                  </a:ext>
                </a:extLst>
              </p:cNvPr>
              <p:cNvSpPr>
                <a:spLocks/>
              </p:cNvSpPr>
              <p:nvPr/>
            </p:nvSpPr>
            <p:spPr bwMode="ltGray">
              <a:xfrm rot="-5400000">
                <a:off x="4797"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 name="Freeform 23">
              <a:extLst>
                <a:ext uri="{FF2B5EF4-FFF2-40B4-BE49-F238E27FC236}">
                  <a16:creationId xmlns:a16="http://schemas.microsoft.com/office/drawing/2014/main" id="{3E4F3ACA-B19A-44DE-E70A-3AEFEF65CC51}"/>
                </a:ext>
              </a:extLst>
            </p:cNvPr>
            <p:cNvSpPr>
              <a:spLocks/>
            </p:cNvSpPr>
            <p:nvPr/>
          </p:nvSpPr>
          <p:spPr bwMode="ltGray">
            <a:xfrm flipH="1">
              <a:off x="-2" y="1536"/>
              <a:ext cx="5762" cy="412"/>
            </a:xfrm>
            <a:custGeom>
              <a:avLst/>
              <a:gdLst>
                <a:gd name="T0" fmla="*/ 0 w 5762"/>
                <a:gd name="T1" fmla="*/ 76556 h 385"/>
                <a:gd name="T2" fmla="*/ 5762 w 5762"/>
                <a:gd name="T3" fmla="*/ 73181 h 385"/>
                <a:gd name="T4" fmla="*/ 5762 w 5762"/>
                <a:gd name="T5" fmla="*/ 4 h 385"/>
                <a:gd name="T6" fmla="*/ 0 w 5762"/>
                <a:gd name="T7" fmla="*/ 0 h 385"/>
                <a:gd name="T8" fmla="*/ 0 w 5762"/>
                <a:gd name="T9" fmla="*/ 7655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 name="Freeform 24">
              <a:extLst>
                <a:ext uri="{FF2B5EF4-FFF2-40B4-BE49-F238E27FC236}">
                  <a16:creationId xmlns:a16="http://schemas.microsoft.com/office/drawing/2014/main" id="{D10A23A8-2C16-E940-1FB5-90E041990918}"/>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atin typeface="Calibri" pitchFamily="34" charset="0"/>
                <a:cs typeface="Calibri" pitchFamily="34" charset="0"/>
              </a:defRPr>
            </a:lvl1pPr>
          </a:lstStyle>
          <a:p>
            <a:r>
              <a:rPr lang="en-US"/>
              <a:t>Click to edit Master title style</a:t>
            </a:r>
            <a:endParaRPr lang="en-US" dirty="0"/>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atin typeface="Calibri" pitchFamily="34" charset="0"/>
                <a:cs typeface="Calibri"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741101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474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5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9747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905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37736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63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A4F0F7A-C38B-7FFA-55C9-510A37F8AD4A}"/>
              </a:ext>
            </a:extLst>
          </p:cNvPr>
          <p:cNvGrpSpPr>
            <a:grpSpLocks/>
          </p:cNvGrpSpPr>
          <p:nvPr/>
        </p:nvGrpSpPr>
        <p:grpSpPr bwMode="auto">
          <a:xfrm>
            <a:off x="-3175" y="2438400"/>
            <a:ext cx="9147175" cy="1063625"/>
            <a:chOff x="-2" y="1536"/>
            <a:chExt cx="5762" cy="670"/>
          </a:xfrm>
        </p:grpSpPr>
        <p:grpSp>
          <p:nvGrpSpPr>
            <p:cNvPr id="3" name="Group 3">
              <a:extLst>
                <a:ext uri="{FF2B5EF4-FFF2-40B4-BE49-F238E27FC236}">
                  <a16:creationId xmlns:a16="http://schemas.microsoft.com/office/drawing/2014/main" id="{FD5BC34C-574F-DF81-1250-4C89A2AB83E9}"/>
                </a:ext>
              </a:extLst>
            </p:cNvPr>
            <p:cNvGrpSpPr>
              <a:grpSpLocks/>
            </p:cNvGrpSpPr>
            <p:nvPr/>
          </p:nvGrpSpPr>
          <p:grpSpPr bwMode="auto">
            <a:xfrm flipH="1">
              <a:off x="-2" y="1562"/>
              <a:ext cx="5763" cy="644"/>
              <a:chOff x="-3" y="1562"/>
              <a:chExt cx="5763" cy="644"/>
            </a:xfrm>
          </p:grpSpPr>
          <p:sp>
            <p:nvSpPr>
              <p:cNvPr id="6" name="Freeform 4">
                <a:extLst>
                  <a:ext uri="{FF2B5EF4-FFF2-40B4-BE49-F238E27FC236}">
                    <a16:creationId xmlns:a16="http://schemas.microsoft.com/office/drawing/2014/main" id="{E0C87CEF-3883-E71C-6E26-C7F7343F02E9}"/>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95BD43E4-62FD-7BF5-78D4-60D39C93BFEE}"/>
                  </a:ext>
                </a:extLst>
              </p:cNvPr>
              <p:cNvSpPr>
                <a:spLocks/>
              </p:cNvSpPr>
              <p:nvPr/>
            </p:nvSpPr>
            <p:spPr bwMode="ltGray">
              <a:xfrm rot="-5400000">
                <a:off x="1322"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4731399D-F7E0-E1CE-2A23-0B9D3C964419}"/>
                  </a:ext>
                </a:extLst>
              </p:cNvPr>
              <p:cNvSpPr>
                <a:spLocks/>
              </p:cNvSpPr>
              <p:nvPr/>
            </p:nvSpPr>
            <p:spPr bwMode="ltGray">
              <a:xfrm rot="-5400000">
                <a:off x="982" y="1669"/>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6813D27D-7B61-7193-8F00-1A03FB55CE2D}"/>
                  </a:ext>
                </a:extLst>
              </p:cNvPr>
              <p:cNvSpPr>
                <a:spLocks/>
              </p:cNvSpPr>
              <p:nvPr/>
            </p:nvSpPr>
            <p:spPr bwMode="ltGray">
              <a:xfrm rot="-5400000">
                <a:off x="-58" y="175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4653F13E-25DB-1D4B-2E96-F8D6B39A270B}"/>
                  </a:ext>
                </a:extLst>
              </p:cNvPr>
              <p:cNvSpPr>
                <a:spLocks/>
              </p:cNvSpPr>
              <p:nvPr/>
            </p:nvSpPr>
            <p:spPr bwMode="ltGray">
              <a:xfrm rot="-5400000">
                <a:off x="664" y="1733"/>
                <a:ext cx="624" cy="294"/>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920ACCB6-B631-A741-A753-1EE267F01FAD}"/>
                  </a:ext>
                </a:extLst>
              </p:cNvPr>
              <p:cNvSpPr>
                <a:spLocks/>
              </p:cNvSpPr>
              <p:nvPr/>
            </p:nvSpPr>
            <p:spPr bwMode="ltGray">
              <a:xfrm rot="-5400000">
                <a:off x="442" y="1699"/>
                <a:ext cx="624" cy="362"/>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A1B0967E-1A70-5ADB-AEBC-3DFB4420EBD5}"/>
                  </a:ext>
                </a:extLst>
              </p:cNvPr>
              <p:cNvSpPr>
                <a:spLocks/>
              </p:cNvSpPr>
              <p:nvPr/>
            </p:nvSpPr>
            <p:spPr bwMode="ltGray">
              <a:xfrm rot="-5400000">
                <a:off x="154" y="1733"/>
                <a:ext cx="632" cy="315"/>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1">
                <a:extLst>
                  <a:ext uri="{FF2B5EF4-FFF2-40B4-BE49-F238E27FC236}">
                    <a16:creationId xmlns:a16="http://schemas.microsoft.com/office/drawing/2014/main" id="{6688918D-A6AE-02F5-8F82-F81627456E8F}"/>
                  </a:ext>
                </a:extLst>
              </p:cNvPr>
              <p:cNvSpPr>
                <a:spLocks/>
              </p:cNvSpPr>
              <p:nvPr/>
            </p:nvSpPr>
            <p:spPr bwMode="ltGray">
              <a:xfrm rot="-5400000">
                <a:off x="3205" y="1665"/>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2">
                <a:extLst>
                  <a:ext uri="{FF2B5EF4-FFF2-40B4-BE49-F238E27FC236}">
                    <a16:creationId xmlns:a16="http://schemas.microsoft.com/office/drawing/2014/main" id="{7F66900D-1AF2-4130-D3E3-47253734BAC4}"/>
                  </a:ext>
                </a:extLst>
              </p:cNvPr>
              <p:cNvSpPr>
                <a:spLocks/>
              </p:cNvSpPr>
              <p:nvPr/>
            </p:nvSpPr>
            <p:spPr bwMode="ltGray">
              <a:xfrm rot="-5400000">
                <a:off x="2870" y="1664"/>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3">
                <a:extLst>
                  <a:ext uri="{FF2B5EF4-FFF2-40B4-BE49-F238E27FC236}">
                    <a16:creationId xmlns:a16="http://schemas.microsoft.com/office/drawing/2014/main" id="{FCBD375C-47B0-1922-F72B-E55E4290D75A}"/>
                  </a:ext>
                </a:extLst>
              </p:cNvPr>
              <p:cNvSpPr>
                <a:spLocks/>
              </p:cNvSpPr>
              <p:nvPr/>
            </p:nvSpPr>
            <p:spPr bwMode="ltGray">
              <a:xfrm rot="-5400000">
                <a:off x="1828" y="175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4">
                <a:extLst>
                  <a:ext uri="{FF2B5EF4-FFF2-40B4-BE49-F238E27FC236}">
                    <a16:creationId xmlns:a16="http://schemas.microsoft.com/office/drawing/2014/main" id="{6ADF9C94-3EF3-6821-09A9-8A2302664E37}"/>
                  </a:ext>
                </a:extLst>
              </p:cNvPr>
              <p:cNvSpPr>
                <a:spLocks/>
              </p:cNvSpPr>
              <p:nvPr/>
            </p:nvSpPr>
            <p:spPr bwMode="ltGray">
              <a:xfrm rot="-5400000">
                <a:off x="2551" y="1728"/>
                <a:ext cx="624" cy="294"/>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5">
                <a:extLst>
                  <a:ext uri="{FF2B5EF4-FFF2-40B4-BE49-F238E27FC236}">
                    <a16:creationId xmlns:a16="http://schemas.microsoft.com/office/drawing/2014/main" id="{E7F412CC-8AD3-AAB7-8DCE-6DE2C4CB543E}"/>
                  </a:ext>
                </a:extLst>
              </p:cNvPr>
              <p:cNvSpPr>
                <a:spLocks/>
              </p:cNvSpPr>
              <p:nvPr/>
            </p:nvSpPr>
            <p:spPr bwMode="ltGray">
              <a:xfrm rot="-5400000">
                <a:off x="2328" y="1695"/>
                <a:ext cx="624" cy="361"/>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6">
                <a:extLst>
                  <a:ext uri="{FF2B5EF4-FFF2-40B4-BE49-F238E27FC236}">
                    <a16:creationId xmlns:a16="http://schemas.microsoft.com/office/drawing/2014/main" id="{45E92C42-71CA-3EF8-92FA-6FF89DCA1233}"/>
                  </a:ext>
                </a:extLst>
              </p:cNvPr>
              <p:cNvSpPr>
                <a:spLocks/>
              </p:cNvSpPr>
              <p:nvPr/>
            </p:nvSpPr>
            <p:spPr bwMode="ltGray">
              <a:xfrm rot="-5400000">
                <a:off x="2043"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7">
                <a:extLst>
                  <a:ext uri="{FF2B5EF4-FFF2-40B4-BE49-F238E27FC236}">
                    <a16:creationId xmlns:a16="http://schemas.microsoft.com/office/drawing/2014/main" id="{3B1C7D0E-A985-B7B2-A37B-74D682969B4E}"/>
                  </a:ext>
                </a:extLst>
              </p:cNvPr>
              <p:cNvSpPr>
                <a:spLocks/>
              </p:cNvSpPr>
              <p:nvPr/>
            </p:nvSpPr>
            <p:spPr bwMode="ltGray">
              <a:xfrm rot="-5400000">
                <a:off x="4071"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8">
                <a:extLst>
                  <a:ext uri="{FF2B5EF4-FFF2-40B4-BE49-F238E27FC236}">
                    <a16:creationId xmlns:a16="http://schemas.microsoft.com/office/drawing/2014/main" id="{AC8F4DE8-CAB4-E1FA-E829-A18F60E89056}"/>
                  </a:ext>
                </a:extLst>
              </p:cNvPr>
              <p:cNvSpPr>
                <a:spLocks/>
              </p:cNvSpPr>
              <p:nvPr/>
            </p:nvSpPr>
            <p:spPr bwMode="ltGray">
              <a:xfrm rot="-5400000">
                <a:off x="3736" y="1669"/>
                <a:ext cx="624" cy="422"/>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9">
                <a:extLst>
                  <a:ext uri="{FF2B5EF4-FFF2-40B4-BE49-F238E27FC236}">
                    <a16:creationId xmlns:a16="http://schemas.microsoft.com/office/drawing/2014/main" id="{24817489-2D94-725B-B4C0-B172AE09892F}"/>
                  </a:ext>
                </a:extLst>
              </p:cNvPr>
              <p:cNvSpPr>
                <a:spLocks/>
              </p:cNvSpPr>
              <p:nvPr/>
            </p:nvSpPr>
            <p:spPr bwMode="ltGray">
              <a:xfrm rot="-5400000">
                <a:off x="457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20">
                <a:extLst>
                  <a:ext uri="{FF2B5EF4-FFF2-40B4-BE49-F238E27FC236}">
                    <a16:creationId xmlns:a16="http://schemas.microsoft.com/office/drawing/2014/main" id="{99C7BB6F-4B89-AC5D-C949-D32B06BB89FB}"/>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21">
                <a:extLst>
                  <a:ext uri="{FF2B5EF4-FFF2-40B4-BE49-F238E27FC236}">
                    <a16:creationId xmlns:a16="http://schemas.microsoft.com/office/drawing/2014/main" id="{CE6B11E3-5667-3F68-494C-E1011A96145B}"/>
                  </a:ext>
                </a:extLst>
              </p:cNvPr>
              <p:cNvSpPr>
                <a:spLocks/>
              </p:cNvSpPr>
              <p:nvPr/>
            </p:nvSpPr>
            <p:spPr bwMode="ltGray">
              <a:xfrm rot="-5400000">
                <a:off x="5077" y="1695"/>
                <a:ext cx="624" cy="361"/>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2">
                <a:extLst>
                  <a:ext uri="{FF2B5EF4-FFF2-40B4-BE49-F238E27FC236}">
                    <a16:creationId xmlns:a16="http://schemas.microsoft.com/office/drawing/2014/main" id="{88268F3C-5E5F-1A47-C92B-DF648E4F3D73}"/>
                  </a:ext>
                </a:extLst>
              </p:cNvPr>
              <p:cNvSpPr>
                <a:spLocks/>
              </p:cNvSpPr>
              <p:nvPr/>
            </p:nvSpPr>
            <p:spPr bwMode="ltGray">
              <a:xfrm rot="-5400000">
                <a:off x="4797"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 name="Freeform 23">
              <a:extLst>
                <a:ext uri="{FF2B5EF4-FFF2-40B4-BE49-F238E27FC236}">
                  <a16:creationId xmlns:a16="http://schemas.microsoft.com/office/drawing/2014/main" id="{B6F2B234-9FE2-0013-E279-052ED0B12F97}"/>
                </a:ext>
              </a:extLst>
            </p:cNvPr>
            <p:cNvSpPr>
              <a:spLocks/>
            </p:cNvSpPr>
            <p:nvPr/>
          </p:nvSpPr>
          <p:spPr bwMode="ltGray">
            <a:xfrm flipH="1">
              <a:off x="-2" y="1536"/>
              <a:ext cx="5762" cy="412"/>
            </a:xfrm>
            <a:custGeom>
              <a:avLst/>
              <a:gdLst>
                <a:gd name="T0" fmla="*/ 0 w 5762"/>
                <a:gd name="T1" fmla="*/ 66851 h 385"/>
                <a:gd name="T2" fmla="*/ 5762 w 5762"/>
                <a:gd name="T3" fmla="*/ 63903 h 385"/>
                <a:gd name="T4" fmla="*/ 5762 w 5762"/>
                <a:gd name="T5" fmla="*/ 4 h 385"/>
                <a:gd name="T6" fmla="*/ 0 w 5762"/>
                <a:gd name="T7" fmla="*/ 0 h 385"/>
                <a:gd name="T8" fmla="*/ 0 w 5762"/>
                <a:gd name="T9" fmla="*/ 6685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 name="Freeform 24">
              <a:extLst>
                <a:ext uri="{FF2B5EF4-FFF2-40B4-BE49-F238E27FC236}">
                  <a16:creationId xmlns:a16="http://schemas.microsoft.com/office/drawing/2014/main" id="{969D6333-0EFC-E074-359F-46D29DA926FC}"/>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atin typeface="Calibri" pitchFamily="34" charset="0"/>
                <a:cs typeface="Calibri" pitchFamily="34" charset="0"/>
              </a:defRPr>
            </a:lvl1pPr>
          </a:lstStyle>
          <a:p>
            <a:r>
              <a:rPr lang="en-US"/>
              <a:t>Click to edit Master title style</a:t>
            </a:r>
            <a:endParaRPr lang="en-US" dirty="0"/>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atin typeface="Calibri" pitchFamily="34" charset="0"/>
                <a:cs typeface="Calibri"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771107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020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60684D-279E-E7C7-7F4A-611F595BD8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BE5294-B861-10CC-9DFC-5BB2F55E68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28DF3D-7FA3-384D-F6BA-FAD02AD6BB95}"/>
              </a:ext>
            </a:extLst>
          </p:cNvPr>
          <p:cNvSpPr>
            <a:spLocks noGrp="1" noChangeArrowheads="1"/>
          </p:cNvSpPr>
          <p:nvPr>
            <p:ph type="sldNum" sz="quarter" idx="12"/>
          </p:nvPr>
        </p:nvSpPr>
        <p:spPr>
          <a:ln/>
        </p:spPr>
        <p:txBody>
          <a:bodyPr/>
          <a:lstStyle>
            <a:lvl1pPr>
              <a:defRPr/>
            </a:lvl1pPr>
          </a:lstStyle>
          <a:p>
            <a:pPr>
              <a:defRPr/>
            </a:pPr>
            <a:fld id="{2FC93509-A949-4B14-8279-04330CD4232C}" type="slidenum">
              <a:rPr lang="en-US" altLang="en-US"/>
              <a:pPr>
                <a:defRPr/>
              </a:pPr>
              <a:t>‹#›</a:t>
            </a:fld>
            <a:endParaRPr lang="en-US" altLang="en-US"/>
          </a:p>
        </p:txBody>
      </p:sp>
    </p:spTree>
    <p:extLst>
      <p:ext uri="{BB962C8B-B14F-4D97-AF65-F5344CB8AC3E}">
        <p14:creationId xmlns:p14="http://schemas.microsoft.com/office/powerpoint/2010/main" val="3981420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5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7620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863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98194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124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F9DF5D9-0FF0-2091-9C1C-746B49DDD985}"/>
              </a:ext>
            </a:extLst>
          </p:cNvPr>
          <p:cNvGrpSpPr>
            <a:grpSpLocks/>
          </p:cNvGrpSpPr>
          <p:nvPr/>
        </p:nvGrpSpPr>
        <p:grpSpPr bwMode="auto">
          <a:xfrm>
            <a:off x="-3175" y="2438400"/>
            <a:ext cx="9147175" cy="1063625"/>
            <a:chOff x="-2" y="1536"/>
            <a:chExt cx="5762" cy="670"/>
          </a:xfrm>
        </p:grpSpPr>
        <p:grpSp>
          <p:nvGrpSpPr>
            <p:cNvPr id="3" name="Group 3">
              <a:extLst>
                <a:ext uri="{FF2B5EF4-FFF2-40B4-BE49-F238E27FC236}">
                  <a16:creationId xmlns:a16="http://schemas.microsoft.com/office/drawing/2014/main" id="{CED4D659-A1EB-82A7-FCC2-E418022E2C25}"/>
                </a:ext>
              </a:extLst>
            </p:cNvPr>
            <p:cNvGrpSpPr>
              <a:grpSpLocks/>
            </p:cNvGrpSpPr>
            <p:nvPr/>
          </p:nvGrpSpPr>
          <p:grpSpPr bwMode="auto">
            <a:xfrm flipH="1">
              <a:off x="-2" y="1562"/>
              <a:ext cx="5763" cy="644"/>
              <a:chOff x="-3" y="1562"/>
              <a:chExt cx="5763" cy="644"/>
            </a:xfrm>
          </p:grpSpPr>
          <p:sp>
            <p:nvSpPr>
              <p:cNvPr id="6" name="Freeform 4">
                <a:extLst>
                  <a:ext uri="{FF2B5EF4-FFF2-40B4-BE49-F238E27FC236}">
                    <a16:creationId xmlns:a16="http://schemas.microsoft.com/office/drawing/2014/main" id="{0B02830F-1269-5FBB-2A4C-5F7A05FF0CDF}"/>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4 w 1000"/>
                  <a:gd name="T5" fmla="*/ 2147483646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D02A9A39-C6F3-7423-5B34-7FF2F6FFAF5C}"/>
                  </a:ext>
                </a:extLst>
              </p:cNvPr>
              <p:cNvSpPr>
                <a:spLocks/>
              </p:cNvSpPr>
              <p:nvPr/>
            </p:nvSpPr>
            <p:spPr bwMode="ltGray">
              <a:xfrm rot="-5400000">
                <a:off x="1322"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4B244AC7-3F08-7821-EB80-020CBC27DCD6}"/>
                  </a:ext>
                </a:extLst>
              </p:cNvPr>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40C198E5-25C3-6364-8E25-91A1E811EC19}"/>
                  </a:ext>
                </a:extLst>
              </p:cNvPr>
              <p:cNvSpPr>
                <a:spLocks/>
              </p:cNvSpPr>
              <p:nvPr/>
            </p:nvSpPr>
            <p:spPr bwMode="ltGray">
              <a:xfrm rot="-5400000">
                <a:off x="-58" y="1759"/>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6ACADB69-4B06-231B-D9E1-7409D1998AD7}"/>
                  </a:ext>
                </a:extLst>
              </p:cNvPr>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F84006BE-BAFC-7E94-973C-3F505D882F91}"/>
                  </a:ext>
                </a:extLst>
              </p:cNvPr>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CE8CDFAD-1C53-0742-98D0-DD0F337CB9A6}"/>
                  </a:ext>
                </a:extLst>
              </p:cNvPr>
              <p:cNvSpPr>
                <a:spLocks/>
              </p:cNvSpPr>
              <p:nvPr/>
            </p:nvSpPr>
            <p:spPr bwMode="ltGray">
              <a:xfrm rot="-5400000">
                <a:off x="154" y="1733"/>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1">
                <a:extLst>
                  <a:ext uri="{FF2B5EF4-FFF2-40B4-BE49-F238E27FC236}">
                    <a16:creationId xmlns:a16="http://schemas.microsoft.com/office/drawing/2014/main" id="{A0EB28E4-E8C3-360D-9BE1-27426C8935D6}"/>
                  </a:ext>
                </a:extLst>
              </p:cNvPr>
              <p:cNvSpPr>
                <a:spLocks/>
              </p:cNvSpPr>
              <p:nvPr/>
            </p:nvSpPr>
            <p:spPr bwMode="ltGray">
              <a:xfrm rot="-5400000">
                <a:off x="3205" y="1665"/>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2">
                <a:extLst>
                  <a:ext uri="{FF2B5EF4-FFF2-40B4-BE49-F238E27FC236}">
                    <a16:creationId xmlns:a16="http://schemas.microsoft.com/office/drawing/2014/main" id="{ACE817F6-0FDD-6DF4-3230-14FA76679B18}"/>
                  </a:ext>
                </a:extLst>
              </p:cNvPr>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3">
                <a:extLst>
                  <a:ext uri="{FF2B5EF4-FFF2-40B4-BE49-F238E27FC236}">
                    <a16:creationId xmlns:a16="http://schemas.microsoft.com/office/drawing/2014/main" id="{F75801FA-98DA-9264-5CE3-A3A62522007A}"/>
                  </a:ext>
                </a:extLst>
              </p:cNvPr>
              <p:cNvSpPr>
                <a:spLocks/>
              </p:cNvSpPr>
              <p:nvPr/>
            </p:nvSpPr>
            <p:spPr bwMode="ltGray">
              <a:xfrm rot="-5400000">
                <a:off x="1828" y="1754"/>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4">
                <a:extLst>
                  <a:ext uri="{FF2B5EF4-FFF2-40B4-BE49-F238E27FC236}">
                    <a16:creationId xmlns:a16="http://schemas.microsoft.com/office/drawing/2014/main" id="{67A47CAB-2782-8DDF-6BCF-D8EEE261271A}"/>
                  </a:ext>
                </a:extLst>
              </p:cNvPr>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5">
                <a:extLst>
                  <a:ext uri="{FF2B5EF4-FFF2-40B4-BE49-F238E27FC236}">
                    <a16:creationId xmlns:a16="http://schemas.microsoft.com/office/drawing/2014/main" id="{39CE0B0B-7ECC-8644-D972-805AECB5E043}"/>
                  </a:ext>
                </a:extLst>
              </p:cNvPr>
              <p:cNvSpPr>
                <a:spLocks/>
              </p:cNvSpPr>
              <p:nvPr/>
            </p:nvSpPr>
            <p:spPr bwMode="ltGray">
              <a:xfrm rot="-5400000">
                <a:off x="2328" y="1695"/>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6">
                <a:extLst>
                  <a:ext uri="{FF2B5EF4-FFF2-40B4-BE49-F238E27FC236}">
                    <a16:creationId xmlns:a16="http://schemas.microsoft.com/office/drawing/2014/main" id="{5EC59188-EF14-7F0A-BD4F-4E488C169644}"/>
                  </a:ext>
                </a:extLst>
              </p:cNvPr>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7">
                <a:extLst>
                  <a:ext uri="{FF2B5EF4-FFF2-40B4-BE49-F238E27FC236}">
                    <a16:creationId xmlns:a16="http://schemas.microsoft.com/office/drawing/2014/main" id="{9D7FE93B-4C6E-7439-B8B8-E7D7ED13E0BF}"/>
                  </a:ext>
                </a:extLst>
              </p:cNvPr>
              <p:cNvSpPr>
                <a:spLocks/>
              </p:cNvSpPr>
              <p:nvPr/>
            </p:nvSpPr>
            <p:spPr bwMode="ltGray">
              <a:xfrm rot="-5400000">
                <a:off x="4071"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8">
                <a:extLst>
                  <a:ext uri="{FF2B5EF4-FFF2-40B4-BE49-F238E27FC236}">
                    <a16:creationId xmlns:a16="http://schemas.microsoft.com/office/drawing/2014/main" id="{42C2A554-403C-DCB1-BE37-8348E46514F7}"/>
                  </a:ext>
                </a:extLst>
              </p:cNvPr>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9">
                <a:extLst>
                  <a:ext uri="{FF2B5EF4-FFF2-40B4-BE49-F238E27FC236}">
                    <a16:creationId xmlns:a16="http://schemas.microsoft.com/office/drawing/2014/main" id="{D2DAC2C6-74F5-C1B1-E717-59F3039F4BC9}"/>
                  </a:ext>
                </a:extLst>
              </p:cNvPr>
              <p:cNvSpPr>
                <a:spLocks/>
              </p:cNvSpPr>
              <p:nvPr/>
            </p:nvSpPr>
            <p:spPr bwMode="ltGray">
              <a:xfrm rot="-5400000">
                <a:off x="457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20">
                <a:extLst>
                  <a:ext uri="{FF2B5EF4-FFF2-40B4-BE49-F238E27FC236}">
                    <a16:creationId xmlns:a16="http://schemas.microsoft.com/office/drawing/2014/main" id="{B5964F9D-5690-C841-EFA5-E310B176B250}"/>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21">
                <a:extLst>
                  <a:ext uri="{FF2B5EF4-FFF2-40B4-BE49-F238E27FC236}">
                    <a16:creationId xmlns:a16="http://schemas.microsoft.com/office/drawing/2014/main" id="{ECDD5E17-9F63-2125-AE10-B94549F79C47}"/>
                  </a:ext>
                </a:extLst>
              </p:cNvPr>
              <p:cNvSpPr>
                <a:spLocks/>
              </p:cNvSpPr>
              <p:nvPr/>
            </p:nvSpPr>
            <p:spPr bwMode="ltGray">
              <a:xfrm rot="-5400000">
                <a:off x="5077" y="1695"/>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2">
                <a:extLst>
                  <a:ext uri="{FF2B5EF4-FFF2-40B4-BE49-F238E27FC236}">
                    <a16:creationId xmlns:a16="http://schemas.microsoft.com/office/drawing/2014/main" id="{C3B8BEF7-740B-D231-C86C-7497B1519860}"/>
                  </a:ext>
                </a:extLst>
              </p:cNvPr>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 name="Freeform 23">
              <a:extLst>
                <a:ext uri="{FF2B5EF4-FFF2-40B4-BE49-F238E27FC236}">
                  <a16:creationId xmlns:a16="http://schemas.microsoft.com/office/drawing/2014/main" id="{10C83D16-18BA-6C55-BCBA-7035CBC94500}"/>
                </a:ext>
              </a:extLst>
            </p:cNvPr>
            <p:cNvSpPr>
              <a:spLocks/>
            </p:cNvSpPr>
            <p:nvPr/>
          </p:nvSpPr>
          <p:spPr bwMode="ltGray">
            <a:xfrm flipH="1">
              <a:off x="-2" y="1536"/>
              <a:ext cx="5762" cy="412"/>
            </a:xfrm>
            <a:custGeom>
              <a:avLst/>
              <a:gdLst>
                <a:gd name="T0" fmla="*/ 0 w 5762"/>
                <a:gd name="T1" fmla="*/ 443 h 385"/>
                <a:gd name="T2" fmla="*/ 5762 w 5762"/>
                <a:gd name="T3" fmla="*/ 423 h 385"/>
                <a:gd name="T4" fmla="*/ 5762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 name="Freeform 24">
              <a:extLst>
                <a:ext uri="{FF2B5EF4-FFF2-40B4-BE49-F238E27FC236}">
                  <a16:creationId xmlns:a16="http://schemas.microsoft.com/office/drawing/2014/main" id="{9100A355-B77A-026D-BBF8-65728041EB33}"/>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atin typeface="Calibri" pitchFamily="34" charset="0"/>
                <a:cs typeface="Calibri" pitchFamily="34" charset="0"/>
              </a:defRPr>
            </a:lvl1pPr>
          </a:lstStyle>
          <a:p>
            <a:r>
              <a:rPr lang="en-US"/>
              <a:t>Click to edit Master title style</a:t>
            </a:r>
            <a:endParaRPr lang="en-US" dirty="0"/>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atin typeface="Calibri" pitchFamily="34" charset="0"/>
                <a:cs typeface="Calibri"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4166042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27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5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0955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728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82795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14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2255E3-DD08-8AB3-19EA-3B81E37995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4B20E2-F4B7-F746-A769-D5919492B3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E313E6-7006-BBB7-E75B-82B91BFECF30}"/>
              </a:ext>
            </a:extLst>
          </p:cNvPr>
          <p:cNvSpPr>
            <a:spLocks noGrp="1" noChangeArrowheads="1"/>
          </p:cNvSpPr>
          <p:nvPr>
            <p:ph type="sldNum" sz="quarter" idx="12"/>
          </p:nvPr>
        </p:nvSpPr>
        <p:spPr>
          <a:ln/>
        </p:spPr>
        <p:txBody>
          <a:bodyPr/>
          <a:lstStyle>
            <a:lvl1pPr>
              <a:defRPr/>
            </a:lvl1pPr>
          </a:lstStyle>
          <a:p>
            <a:pPr>
              <a:defRPr/>
            </a:pPr>
            <a:fld id="{7CF85611-97B7-4443-972F-4D8D90D8702F}" type="slidenum">
              <a:rPr lang="en-US" altLang="en-US"/>
              <a:pPr>
                <a:defRPr/>
              </a:pPr>
              <a:t>‹#›</a:t>
            </a:fld>
            <a:endParaRPr lang="en-US" altLang="en-US"/>
          </a:p>
        </p:txBody>
      </p:sp>
    </p:spTree>
    <p:extLst>
      <p:ext uri="{BB962C8B-B14F-4D97-AF65-F5344CB8AC3E}">
        <p14:creationId xmlns:p14="http://schemas.microsoft.com/office/powerpoint/2010/main" val="516720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BA959FB-029D-43A9-A4FE-F12251645398}"/>
              </a:ext>
            </a:extLst>
          </p:cNvPr>
          <p:cNvGrpSpPr>
            <a:grpSpLocks/>
          </p:cNvGrpSpPr>
          <p:nvPr/>
        </p:nvGrpSpPr>
        <p:grpSpPr bwMode="auto">
          <a:xfrm>
            <a:off x="-3175" y="2438400"/>
            <a:ext cx="9147175" cy="1063625"/>
            <a:chOff x="-2" y="1536"/>
            <a:chExt cx="5762" cy="670"/>
          </a:xfrm>
        </p:grpSpPr>
        <p:grpSp>
          <p:nvGrpSpPr>
            <p:cNvPr id="3" name="Group 3">
              <a:extLst>
                <a:ext uri="{FF2B5EF4-FFF2-40B4-BE49-F238E27FC236}">
                  <a16:creationId xmlns:a16="http://schemas.microsoft.com/office/drawing/2014/main" id="{3CE2D6FE-7FEB-D8DB-4ACB-3E807D572A1D}"/>
                </a:ext>
              </a:extLst>
            </p:cNvPr>
            <p:cNvGrpSpPr>
              <a:grpSpLocks/>
            </p:cNvGrpSpPr>
            <p:nvPr/>
          </p:nvGrpSpPr>
          <p:grpSpPr bwMode="auto">
            <a:xfrm flipH="1">
              <a:off x="-2" y="1562"/>
              <a:ext cx="5763" cy="644"/>
              <a:chOff x="-3" y="1562"/>
              <a:chExt cx="5763" cy="644"/>
            </a:xfrm>
          </p:grpSpPr>
          <p:sp>
            <p:nvSpPr>
              <p:cNvPr id="6" name="Freeform 4">
                <a:extLst>
                  <a:ext uri="{FF2B5EF4-FFF2-40B4-BE49-F238E27FC236}">
                    <a16:creationId xmlns:a16="http://schemas.microsoft.com/office/drawing/2014/main" id="{677C379D-B989-7631-FB51-5017B90989C0}"/>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4 w 1000"/>
                  <a:gd name="T5" fmla="*/ 2147483646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C3E4279D-ADB8-DBB2-59C8-7E9B551251A5}"/>
                  </a:ext>
                </a:extLst>
              </p:cNvPr>
              <p:cNvSpPr>
                <a:spLocks/>
              </p:cNvSpPr>
              <p:nvPr/>
            </p:nvSpPr>
            <p:spPr bwMode="ltGray">
              <a:xfrm rot="-5400000">
                <a:off x="1322"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CA3C0DB2-166D-7C6A-2682-3929419436DE}"/>
                  </a:ext>
                </a:extLst>
              </p:cNvPr>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C6FB9078-6692-3483-CA14-01A95904F347}"/>
                  </a:ext>
                </a:extLst>
              </p:cNvPr>
              <p:cNvSpPr>
                <a:spLocks/>
              </p:cNvSpPr>
              <p:nvPr/>
            </p:nvSpPr>
            <p:spPr bwMode="ltGray">
              <a:xfrm rot="-5400000">
                <a:off x="-58" y="1759"/>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C9E120BA-FBFE-545C-0B1A-121A06F4A8E7}"/>
                  </a:ext>
                </a:extLst>
              </p:cNvPr>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D12FF63A-7781-7B59-DAE7-31C029E336C7}"/>
                  </a:ext>
                </a:extLst>
              </p:cNvPr>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AC7FE78E-EFF9-0D2B-72F7-441D67D608FF}"/>
                  </a:ext>
                </a:extLst>
              </p:cNvPr>
              <p:cNvSpPr>
                <a:spLocks/>
              </p:cNvSpPr>
              <p:nvPr/>
            </p:nvSpPr>
            <p:spPr bwMode="ltGray">
              <a:xfrm rot="-5400000">
                <a:off x="154" y="1733"/>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1">
                <a:extLst>
                  <a:ext uri="{FF2B5EF4-FFF2-40B4-BE49-F238E27FC236}">
                    <a16:creationId xmlns:a16="http://schemas.microsoft.com/office/drawing/2014/main" id="{45231F42-66DF-9A5B-BCB0-238861182D77}"/>
                  </a:ext>
                </a:extLst>
              </p:cNvPr>
              <p:cNvSpPr>
                <a:spLocks/>
              </p:cNvSpPr>
              <p:nvPr/>
            </p:nvSpPr>
            <p:spPr bwMode="ltGray">
              <a:xfrm rot="-5400000">
                <a:off x="3205" y="1665"/>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2">
                <a:extLst>
                  <a:ext uri="{FF2B5EF4-FFF2-40B4-BE49-F238E27FC236}">
                    <a16:creationId xmlns:a16="http://schemas.microsoft.com/office/drawing/2014/main" id="{4E1D3022-93DA-5A03-8896-261EF288511B}"/>
                  </a:ext>
                </a:extLst>
              </p:cNvPr>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3">
                <a:extLst>
                  <a:ext uri="{FF2B5EF4-FFF2-40B4-BE49-F238E27FC236}">
                    <a16:creationId xmlns:a16="http://schemas.microsoft.com/office/drawing/2014/main" id="{DDE09F5B-273D-228B-F04E-FE1277FB41BC}"/>
                  </a:ext>
                </a:extLst>
              </p:cNvPr>
              <p:cNvSpPr>
                <a:spLocks/>
              </p:cNvSpPr>
              <p:nvPr/>
            </p:nvSpPr>
            <p:spPr bwMode="ltGray">
              <a:xfrm rot="-5400000">
                <a:off x="1828" y="1754"/>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4">
                <a:extLst>
                  <a:ext uri="{FF2B5EF4-FFF2-40B4-BE49-F238E27FC236}">
                    <a16:creationId xmlns:a16="http://schemas.microsoft.com/office/drawing/2014/main" id="{A687D46C-5D11-6F35-0E19-D71CBBE2370E}"/>
                  </a:ext>
                </a:extLst>
              </p:cNvPr>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5">
                <a:extLst>
                  <a:ext uri="{FF2B5EF4-FFF2-40B4-BE49-F238E27FC236}">
                    <a16:creationId xmlns:a16="http://schemas.microsoft.com/office/drawing/2014/main" id="{698AB0B4-592F-3953-49A9-93B5C3E6D836}"/>
                  </a:ext>
                </a:extLst>
              </p:cNvPr>
              <p:cNvSpPr>
                <a:spLocks/>
              </p:cNvSpPr>
              <p:nvPr/>
            </p:nvSpPr>
            <p:spPr bwMode="ltGray">
              <a:xfrm rot="-5400000">
                <a:off x="2328" y="1695"/>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6">
                <a:extLst>
                  <a:ext uri="{FF2B5EF4-FFF2-40B4-BE49-F238E27FC236}">
                    <a16:creationId xmlns:a16="http://schemas.microsoft.com/office/drawing/2014/main" id="{D86FD5BA-2385-A412-35E9-27DD729A094F}"/>
                  </a:ext>
                </a:extLst>
              </p:cNvPr>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7">
                <a:extLst>
                  <a:ext uri="{FF2B5EF4-FFF2-40B4-BE49-F238E27FC236}">
                    <a16:creationId xmlns:a16="http://schemas.microsoft.com/office/drawing/2014/main" id="{F1F21737-1396-571F-5943-BB14A866A385}"/>
                  </a:ext>
                </a:extLst>
              </p:cNvPr>
              <p:cNvSpPr>
                <a:spLocks/>
              </p:cNvSpPr>
              <p:nvPr/>
            </p:nvSpPr>
            <p:spPr bwMode="ltGray">
              <a:xfrm rot="-5400000">
                <a:off x="4071"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8">
                <a:extLst>
                  <a:ext uri="{FF2B5EF4-FFF2-40B4-BE49-F238E27FC236}">
                    <a16:creationId xmlns:a16="http://schemas.microsoft.com/office/drawing/2014/main" id="{EE21C881-EC70-7C40-787A-729224D93AC3}"/>
                  </a:ext>
                </a:extLst>
              </p:cNvPr>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9">
                <a:extLst>
                  <a:ext uri="{FF2B5EF4-FFF2-40B4-BE49-F238E27FC236}">
                    <a16:creationId xmlns:a16="http://schemas.microsoft.com/office/drawing/2014/main" id="{E3C3EECA-844B-95BA-8FCC-339B512DDDAA}"/>
                  </a:ext>
                </a:extLst>
              </p:cNvPr>
              <p:cNvSpPr>
                <a:spLocks/>
              </p:cNvSpPr>
              <p:nvPr/>
            </p:nvSpPr>
            <p:spPr bwMode="ltGray">
              <a:xfrm rot="-5400000">
                <a:off x="457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20">
                <a:extLst>
                  <a:ext uri="{FF2B5EF4-FFF2-40B4-BE49-F238E27FC236}">
                    <a16:creationId xmlns:a16="http://schemas.microsoft.com/office/drawing/2014/main" id="{2611C010-5122-9A51-E8D3-81180CEE8A20}"/>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21">
                <a:extLst>
                  <a:ext uri="{FF2B5EF4-FFF2-40B4-BE49-F238E27FC236}">
                    <a16:creationId xmlns:a16="http://schemas.microsoft.com/office/drawing/2014/main" id="{30AC4D36-BB60-B23D-397D-9269AA44024F}"/>
                  </a:ext>
                </a:extLst>
              </p:cNvPr>
              <p:cNvSpPr>
                <a:spLocks/>
              </p:cNvSpPr>
              <p:nvPr/>
            </p:nvSpPr>
            <p:spPr bwMode="ltGray">
              <a:xfrm rot="-5400000">
                <a:off x="5077" y="1695"/>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2">
                <a:extLst>
                  <a:ext uri="{FF2B5EF4-FFF2-40B4-BE49-F238E27FC236}">
                    <a16:creationId xmlns:a16="http://schemas.microsoft.com/office/drawing/2014/main" id="{9EF14C17-F3D8-B69D-1F7F-A28FC50A4D32}"/>
                  </a:ext>
                </a:extLst>
              </p:cNvPr>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 name="Freeform 23">
              <a:extLst>
                <a:ext uri="{FF2B5EF4-FFF2-40B4-BE49-F238E27FC236}">
                  <a16:creationId xmlns:a16="http://schemas.microsoft.com/office/drawing/2014/main" id="{E430630B-B525-6336-CFD8-B3C2DCFA2ABA}"/>
                </a:ext>
              </a:extLst>
            </p:cNvPr>
            <p:cNvSpPr>
              <a:spLocks/>
            </p:cNvSpPr>
            <p:nvPr/>
          </p:nvSpPr>
          <p:spPr bwMode="ltGray">
            <a:xfrm flipH="1">
              <a:off x="-2" y="1536"/>
              <a:ext cx="5762" cy="412"/>
            </a:xfrm>
            <a:custGeom>
              <a:avLst/>
              <a:gdLst>
                <a:gd name="T0" fmla="*/ 0 w 5762"/>
                <a:gd name="T1" fmla="*/ 443 h 385"/>
                <a:gd name="T2" fmla="*/ 5762 w 5762"/>
                <a:gd name="T3" fmla="*/ 423 h 385"/>
                <a:gd name="T4" fmla="*/ 5762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 name="Freeform 24">
              <a:extLst>
                <a:ext uri="{FF2B5EF4-FFF2-40B4-BE49-F238E27FC236}">
                  <a16:creationId xmlns:a16="http://schemas.microsoft.com/office/drawing/2014/main" id="{0308A38F-4998-A411-1AED-E6762E05948F}"/>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atin typeface="Calibri" pitchFamily="34" charset="0"/>
                <a:cs typeface="Calibri" pitchFamily="34" charset="0"/>
              </a:defRPr>
            </a:lvl1pPr>
          </a:lstStyle>
          <a:p>
            <a:r>
              <a:rPr lang="en-US"/>
              <a:t>Click to edit Master title style</a:t>
            </a:r>
            <a:endParaRPr lang="en-US" dirty="0"/>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atin typeface="Calibri" pitchFamily="34" charset="0"/>
                <a:cs typeface="Calibri"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1750325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172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5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8283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6952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85662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170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A057BC-63F3-1F81-0255-53C46E9A6B8E}"/>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97D496DD-9380-FA8B-9E90-2BF84F0D33D3}"/>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1AA90289-2A76-C968-CBC7-6BBBD3F7CF2C}"/>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688FB01D-281F-41FE-ACEA-CE263F83C52F}" type="datetimeFigureOut">
              <a:rPr lang="en-US"/>
              <a:pPr>
                <a:defRPr/>
              </a:pPr>
              <a:t>3/6/2024</a:t>
            </a:fld>
            <a:endParaRPr lang="en-US"/>
          </a:p>
        </p:txBody>
      </p:sp>
      <p:sp>
        <p:nvSpPr>
          <p:cNvPr id="7" name="Footer Placeholder 4">
            <a:extLst>
              <a:ext uri="{FF2B5EF4-FFF2-40B4-BE49-F238E27FC236}">
                <a16:creationId xmlns:a16="http://schemas.microsoft.com/office/drawing/2014/main" id="{EE65D6B7-EB43-EBCE-D963-35931D43F8AD}"/>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80557778-EAA6-92E9-62BF-BFDE02832A6B}"/>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54B78ADC-6888-4D52-9CF3-0465DC52FE83}" type="slidenum">
              <a:rPr lang="en-US" altLang="en-US"/>
              <a:pPr>
                <a:defRPr/>
              </a:pPr>
              <a:t>‹#›</a:t>
            </a:fld>
            <a:endParaRPr lang="en-US" altLang="en-US"/>
          </a:p>
        </p:txBody>
      </p:sp>
    </p:spTree>
    <p:extLst>
      <p:ext uri="{BB962C8B-B14F-4D97-AF65-F5344CB8AC3E}">
        <p14:creationId xmlns:p14="http://schemas.microsoft.com/office/powerpoint/2010/main" val="62406572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9513B-EAFE-1E11-45D1-B2DBD59798D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FDBED1A-1F54-4E2C-B8FF-193C6A2CB881}" type="datetimeFigureOut">
              <a:rPr lang="en-US"/>
              <a:pPr>
                <a:defRPr/>
              </a:pPr>
              <a:t>3/6/2024</a:t>
            </a:fld>
            <a:endParaRPr lang="en-US"/>
          </a:p>
        </p:txBody>
      </p:sp>
      <p:sp>
        <p:nvSpPr>
          <p:cNvPr id="5" name="Footer Placeholder 4">
            <a:extLst>
              <a:ext uri="{FF2B5EF4-FFF2-40B4-BE49-F238E27FC236}">
                <a16:creationId xmlns:a16="http://schemas.microsoft.com/office/drawing/2014/main" id="{898FE88C-FF9E-CA5E-B53A-D9BDB1C6871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B10CC07-8894-47D6-C9F5-6874753BE3B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D9DD6C9-0B7A-4393-9CF9-FC4DBACFBA92}" type="slidenum">
              <a:rPr lang="en-US" altLang="en-US"/>
              <a:pPr>
                <a:defRPr/>
              </a:pPr>
              <a:t>‹#›</a:t>
            </a:fld>
            <a:endParaRPr lang="en-US" altLang="en-US"/>
          </a:p>
        </p:txBody>
      </p:sp>
    </p:spTree>
    <p:extLst>
      <p:ext uri="{BB962C8B-B14F-4D97-AF65-F5344CB8AC3E}">
        <p14:creationId xmlns:p14="http://schemas.microsoft.com/office/powerpoint/2010/main" val="2497372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EB6AF7-F560-44F9-0C14-B15028EB6777}"/>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6E999BA-E864-FD9E-AFFE-B8F99A1D753F}"/>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5CD8425D-E810-E2F8-D39C-5969A13BE16F}"/>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F1780A2F-1062-4159-8E4F-9082BB0F526A}" type="datetimeFigureOut">
              <a:rPr lang="en-US"/>
              <a:pPr>
                <a:defRPr/>
              </a:pPr>
              <a:t>3/6/2024</a:t>
            </a:fld>
            <a:endParaRPr lang="en-US"/>
          </a:p>
        </p:txBody>
      </p:sp>
      <p:sp>
        <p:nvSpPr>
          <p:cNvPr id="7" name="Footer Placeholder 4">
            <a:extLst>
              <a:ext uri="{FF2B5EF4-FFF2-40B4-BE49-F238E27FC236}">
                <a16:creationId xmlns:a16="http://schemas.microsoft.com/office/drawing/2014/main" id="{800FF4D3-AFC8-219C-C796-0BF5C84A8C79}"/>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5142F47-5AF7-F260-5F00-05165F7B69E4}"/>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84DF893E-6CB2-4729-9BB7-081251382B5F}" type="slidenum">
              <a:rPr lang="en-US" altLang="en-US"/>
              <a:pPr>
                <a:defRPr/>
              </a:pPr>
              <a:t>‹#›</a:t>
            </a:fld>
            <a:endParaRPr lang="en-US" altLang="en-US"/>
          </a:p>
        </p:txBody>
      </p:sp>
    </p:spTree>
    <p:extLst>
      <p:ext uri="{BB962C8B-B14F-4D97-AF65-F5344CB8AC3E}">
        <p14:creationId xmlns:p14="http://schemas.microsoft.com/office/powerpoint/2010/main" val="227221220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15045A-7080-0B1A-2382-B80A488AB2E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E52448C-E704-45C6-9DEA-203B9D80E7D3}" type="datetimeFigureOut">
              <a:rPr lang="en-US"/>
              <a:pPr>
                <a:defRPr/>
              </a:pPr>
              <a:t>3/6/2024</a:t>
            </a:fld>
            <a:endParaRPr lang="en-US"/>
          </a:p>
        </p:txBody>
      </p:sp>
      <p:sp>
        <p:nvSpPr>
          <p:cNvPr id="6" name="Footer Placeholder 5">
            <a:extLst>
              <a:ext uri="{FF2B5EF4-FFF2-40B4-BE49-F238E27FC236}">
                <a16:creationId xmlns:a16="http://schemas.microsoft.com/office/drawing/2014/main" id="{C34D0E49-7644-5056-0D0C-9380B08CA87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6E800C2-F4FE-FA0F-C5AC-BA8BCDEADA9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554D0FD-868F-47D3-9F0A-987CDAD7079F}" type="slidenum">
              <a:rPr lang="en-US" altLang="en-US"/>
              <a:pPr>
                <a:defRPr/>
              </a:pPr>
              <a:t>‹#›</a:t>
            </a:fld>
            <a:endParaRPr lang="en-US" altLang="en-US"/>
          </a:p>
        </p:txBody>
      </p:sp>
    </p:spTree>
    <p:extLst>
      <p:ext uri="{BB962C8B-B14F-4D97-AF65-F5344CB8AC3E}">
        <p14:creationId xmlns:p14="http://schemas.microsoft.com/office/powerpoint/2010/main" val="330913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990BC-1C7D-F084-02BA-80ED41CE70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6342F0-4073-CE6E-B569-559C4C8CA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FD39F6-A1DA-374E-8E42-C84611391718}"/>
              </a:ext>
            </a:extLst>
          </p:cNvPr>
          <p:cNvSpPr>
            <a:spLocks noGrp="1" noChangeArrowheads="1"/>
          </p:cNvSpPr>
          <p:nvPr>
            <p:ph type="sldNum" sz="quarter" idx="12"/>
          </p:nvPr>
        </p:nvSpPr>
        <p:spPr>
          <a:ln/>
        </p:spPr>
        <p:txBody>
          <a:bodyPr/>
          <a:lstStyle>
            <a:lvl1pPr>
              <a:defRPr/>
            </a:lvl1pPr>
          </a:lstStyle>
          <a:p>
            <a:pPr>
              <a:defRPr/>
            </a:pPr>
            <a:fld id="{BF9893D4-D9F0-43E0-82DA-3759C9AA59C0}" type="slidenum">
              <a:rPr lang="en-US" altLang="en-US"/>
              <a:pPr>
                <a:defRPr/>
              </a:pPr>
              <a:t>‹#›</a:t>
            </a:fld>
            <a:endParaRPr lang="en-US" altLang="en-US"/>
          </a:p>
        </p:txBody>
      </p:sp>
    </p:spTree>
    <p:extLst>
      <p:ext uri="{BB962C8B-B14F-4D97-AF65-F5344CB8AC3E}">
        <p14:creationId xmlns:p14="http://schemas.microsoft.com/office/powerpoint/2010/main" val="359026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9C809-5ED8-6C45-E373-12155953B1D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5444B83-0742-4C52-A175-DF0766D7788F}" type="datetimeFigureOut">
              <a:rPr lang="en-US"/>
              <a:pPr>
                <a:defRPr/>
              </a:pPr>
              <a:t>3/6/2024</a:t>
            </a:fld>
            <a:endParaRPr lang="en-US"/>
          </a:p>
        </p:txBody>
      </p:sp>
      <p:sp>
        <p:nvSpPr>
          <p:cNvPr id="8" name="Footer Placeholder 7">
            <a:extLst>
              <a:ext uri="{FF2B5EF4-FFF2-40B4-BE49-F238E27FC236}">
                <a16:creationId xmlns:a16="http://schemas.microsoft.com/office/drawing/2014/main" id="{D2187003-C8F2-4E07-DA1B-AA9B205F462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9163294-4C9A-B46A-4269-328E0142FF4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C4513AB-580A-40FA-84AD-EBAF4E3D673F}" type="slidenum">
              <a:rPr lang="en-US" altLang="en-US"/>
              <a:pPr>
                <a:defRPr/>
              </a:pPr>
              <a:t>‹#›</a:t>
            </a:fld>
            <a:endParaRPr lang="en-US" altLang="en-US"/>
          </a:p>
        </p:txBody>
      </p:sp>
    </p:spTree>
    <p:extLst>
      <p:ext uri="{BB962C8B-B14F-4D97-AF65-F5344CB8AC3E}">
        <p14:creationId xmlns:p14="http://schemas.microsoft.com/office/powerpoint/2010/main" val="3768859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962788-398B-5440-2392-FB0FD5D4ECF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9C1A088-B614-4877-827F-BBEFBF71771F}" type="datetimeFigureOut">
              <a:rPr lang="en-US"/>
              <a:pPr>
                <a:defRPr/>
              </a:pPr>
              <a:t>3/6/2024</a:t>
            </a:fld>
            <a:endParaRPr lang="en-US"/>
          </a:p>
        </p:txBody>
      </p:sp>
      <p:sp>
        <p:nvSpPr>
          <p:cNvPr id="4" name="Footer Placeholder 3">
            <a:extLst>
              <a:ext uri="{FF2B5EF4-FFF2-40B4-BE49-F238E27FC236}">
                <a16:creationId xmlns:a16="http://schemas.microsoft.com/office/drawing/2014/main" id="{D5784437-AF9A-00A2-1CA0-5FB4D806297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7909915-D1F1-66B9-073C-13174B3A1C0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90CB93C-01D2-4593-82DD-14D476CDFB2D}" type="slidenum">
              <a:rPr lang="en-US" altLang="en-US"/>
              <a:pPr>
                <a:defRPr/>
              </a:pPr>
              <a:t>‹#›</a:t>
            </a:fld>
            <a:endParaRPr lang="en-US" altLang="en-US"/>
          </a:p>
        </p:txBody>
      </p:sp>
    </p:spTree>
    <p:extLst>
      <p:ext uri="{BB962C8B-B14F-4D97-AF65-F5344CB8AC3E}">
        <p14:creationId xmlns:p14="http://schemas.microsoft.com/office/powerpoint/2010/main" val="630282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78EB98-69D1-5211-49DB-F7D944F4098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F5B08B1-A21B-49FD-8BC6-3511B5933D77}" type="datetimeFigureOut">
              <a:rPr lang="en-US"/>
              <a:pPr>
                <a:defRPr/>
              </a:pPr>
              <a:t>3/6/2024</a:t>
            </a:fld>
            <a:endParaRPr lang="en-US"/>
          </a:p>
        </p:txBody>
      </p:sp>
      <p:sp>
        <p:nvSpPr>
          <p:cNvPr id="3" name="Footer Placeholder 2">
            <a:extLst>
              <a:ext uri="{FF2B5EF4-FFF2-40B4-BE49-F238E27FC236}">
                <a16:creationId xmlns:a16="http://schemas.microsoft.com/office/drawing/2014/main" id="{D0ACBCA7-253E-CCBA-811B-7529D21A513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507732B-28AE-1450-F62F-09C45610004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BA03B71-E580-4C87-BA87-8F21FF9DC0F6}" type="slidenum">
              <a:rPr lang="en-US" altLang="en-US"/>
              <a:pPr>
                <a:defRPr/>
              </a:pPr>
              <a:t>‹#›</a:t>
            </a:fld>
            <a:endParaRPr lang="en-US" altLang="en-US"/>
          </a:p>
        </p:txBody>
      </p:sp>
    </p:spTree>
    <p:extLst>
      <p:ext uri="{BB962C8B-B14F-4D97-AF65-F5344CB8AC3E}">
        <p14:creationId xmlns:p14="http://schemas.microsoft.com/office/powerpoint/2010/main" val="3654519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EB603-FBD7-843E-FC98-64B2EC1F1F66}"/>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B012B772-56DE-C062-F19E-122F52868557}"/>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1AF23C37-935B-3ABC-956B-E280A2D01BB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19EFF7D-32F3-4EBA-90DB-D813E09AE641}" type="datetimeFigureOut">
              <a:rPr lang="en-US"/>
              <a:pPr>
                <a:defRPr/>
              </a:pPr>
              <a:t>3/6/2024</a:t>
            </a:fld>
            <a:endParaRPr lang="en-US"/>
          </a:p>
        </p:txBody>
      </p:sp>
      <p:sp>
        <p:nvSpPr>
          <p:cNvPr id="8" name="Footer Placeholder 5">
            <a:extLst>
              <a:ext uri="{FF2B5EF4-FFF2-40B4-BE49-F238E27FC236}">
                <a16:creationId xmlns:a16="http://schemas.microsoft.com/office/drawing/2014/main" id="{D975B7EF-5FCF-B991-76C5-30E9E345F68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4FB52B94-CA8F-E9FA-B5C5-293DB7F7354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49AE00D-AFC8-4C71-A59A-D79200EE82AF}" type="slidenum">
              <a:rPr lang="en-US" altLang="en-US"/>
              <a:pPr>
                <a:defRPr/>
              </a:pPr>
              <a:t>‹#›</a:t>
            </a:fld>
            <a:endParaRPr lang="en-US" altLang="en-US"/>
          </a:p>
        </p:txBody>
      </p:sp>
    </p:spTree>
    <p:extLst>
      <p:ext uri="{BB962C8B-B14F-4D97-AF65-F5344CB8AC3E}">
        <p14:creationId xmlns:p14="http://schemas.microsoft.com/office/powerpoint/2010/main" val="970903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C2788B-E6A8-B5C1-E33B-A30FFCD7A57A}"/>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A25DA8D-53C5-663B-BFA6-717404FB23A2}"/>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42CC1054-4C60-E0F2-3369-19375AB3B0E7}"/>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62938D3E-CF67-4196-8BCD-C69B872FE58B}" type="datetimeFigureOut">
              <a:rPr lang="en-US"/>
              <a:pPr>
                <a:defRPr/>
              </a:pPr>
              <a:t>3/6/2024</a:t>
            </a:fld>
            <a:endParaRPr lang="en-US"/>
          </a:p>
        </p:txBody>
      </p:sp>
      <p:sp>
        <p:nvSpPr>
          <p:cNvPr id="8" name="Footer Placeholder 5">
            <a:extLst>
              <a:ext uri="{FF2B5EF4-FFF2-40B4-BE49-F238E27FC236}">
                <a16:creationId xmlns:a16="http://schemas.microsoft.com/office/drawing/2014/main" id="{5BF32D22-2ABD-C9CE-97C7-C6E2EE5DC8D7}"/>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285E9297-CA9D-516F-3C1B-5A0B01C5A384}"/>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C5A67972-F437-4ABC-B234-4E31169BD55D}" type="slidenum">
              <a:rPr lang="en-US" altLang="en-US"/>
              <a:pPr>
                <a:defRPr/>
              </a:pPr>
              <a:t>‹#›</a:t>
            </a:fld>
            <a:endParaRPr lang="en-US" altLang="en-US"/>
          </a:p>
        </p:txBody>
      </p:sp>
    </p:spTree>
    <p:extLst>
      <p:ext uri="{BB962C8B-B14F-4D97-AF65-F5344CB8AC3E}">
        <p14:creationId xmlns:p14="http://schemas.microsoft.com/office/powerpoint/2010/main" val="59973076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726B7-70D1-240C-102C-E680A7212B8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8A838B1-7416-450A-BD3C-1B9C32A5800C}" type="datetimeFigureOut">
              <a:rPr lang="en-US"/>
              <a:pPr>
                <a:defRPr/>
              </a:pPr>
              <a:t>3/6/2024</a:t>
            </a:fld>
            <a:endParaRPr lang="en-US"/>
          </a:p>
        </p:txBody>
      </p:sp>
      <p:sp>
        <p:nvSpPr>
          <p:cNvPr id="5" name="Footer Placeholder 4">
            <a:extLst>
              <a:ext uri="{FF2B5EF4-FFF2-40B4-BE49-F238E27FC236}">
                <a16:creationId xmlns:a16="http://schemas.microsoft.com/office/drawing/2014/main" id="{8DED901F-1572-26DC-D6E3-DCE8CEBC3BC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B35C6DB-CD0B-F94E-507B-D285D0CBA89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3948123-5882-4EB8-8A42-F083287DFDD4}" type="slidenum">
              <a:rPr lang="en-US" altLang="en-US"/>
              <a:pPr>
                <a:defRPr/>
              </a:pPr>
              <a:t>‹#›</a:t>
            </a:fld>
            <a:endParaRPr lang="en-US" altLang="en-US"/>
          </a:p>
        </p:txBody>
      </p:sp>
    </p:spTree>
    <p:extLst>
      <p:ext uri="{BB962C8B-B14F-4D97-AF65-F5344CB8AC3E}">
        <p14:creationId xmlns:p14="http://schemas.microsoft.com/office/powerpoint/2010/main" val="605688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3E078A-3073-379B-8AD3-149DECFE5FC8}"/>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9F4ACA7-2A27-D95F-FF6C-01B831413463}"/>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DE150D4-4336-8544-56EC-072642D547A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D522222-39E2-4228-8833-464E4027996A}" type="datetimeFigureOut">
              <a:rPr lang="en-US"/>
              <a:pPr>
                <a:defRPr/>
              </a:pPr>
              <a:t>3/6/2024</a:t>
            </a:fld>
            <a:endParaRPr lang="en-US"/>
          </a:p>
        </p:txBody>
      </p:sp>
      <p:sp>
        <p:nvSpPr>
          <p:cNvPr id="7" name="Footer Placeholder 4">
            <a:extLst>
              <a:ext uri="{FF2B5EF4-FFF2-40B4-BE49-F238E27FC236}">
                <a16:creationId xmlns:a16="http://schemas.microsoft.com/office/drawing/2014/main" id="{F9366280-002F-44F5-9A59-0DCC0231E3DF}"/>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03E29A15-15C9-FBB2-5428-D7FE6ED6E7D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03261FD-D397-4187-8C33-69561364F5C2}" type="slidenum">
              <a:rPr lang="en-US" altLang="en-US"/>
              <a:pPr>
                <a:defRPr/>
              </a:pPr>
              <a:t>‹#›</a:t>
            </a:fld>
            <a:endParaRPr lang="en-US" altLang="en-US"/>
          </a:p>
        </p:txBody>
      </p:sp>
    </p:spTree>
    <p:extLst>
      <p:ext uri="{BB962C8B-B14F-4D97-AF65-F5344CB8AC3E}">
        <p14:creationId xmlns:p14="http://schemas.microsoft.com/office/powerpoint/2010/main" val="254399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9EF7A7-D37C-1658-BE07-1C4C19E3B7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D2BAB4-865B-9E79-F3E4-9F8973A209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4F9F7C1-7085-A51C-86DC-E2CF9D50F049}"/>
              </a:ext>
            </a:extLst>
          </p:cNvPr>
          <p:cNvSpPr>
            <a:spLocks noGrp="1" noChangeArrowheads="1"/>
          </p:cNvSpPr>
          <p:nvPr>
            <p:ph type="sldNum" sz="quarter" idx="12"/>
          </p:nvPr>
        </p:nvSpPr>
        <p:spPr>
          <a:ln/>
        </p:spPr>
        <p:txBody>
          <a:bodyPr/>
          <a:lstStyle>
            <a:lvl1pPr>
              <a:defRPr/>
            </a:lvl1pPr>
          </a:lstStyle>
          <a:p>
            <a:pPr>
              <a:defRPr/>
            </a:pPr>
            <a:fld id="{D51915E5-E90A-4EA3-9545-C4B9174E8F3F}" type="slidenum">
              <a:rPr lang="en-US" altLang="en-US"/>
              <a:pPr>
                <a:defRPr/>
              </a:pPr>
              <a:t>‹#›</a:t>
            </a:fld>
            <a:endParaRPr lang="en-US" altLang="en-US"/>
          </a:p>
        </p:txBody>
      </p:sp>
    </p:spTree>
    <p:extLst>
      <p:ext uri="{BB962C8B-B14F-4D97-AF65-F5344CB8AC3E}">
        <p14:creationId xmlns:p14="http://schemas.microsoft.com/office/powerpoint/2010/main" val="275087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98338-8FBD-9D1E-27D3-B5C90E59073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711582-2F48-6CA4-D3C1-5B4D57C98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9246EC-1248-5930-B14A-E21FC286BF90}"/>
              </a:ext>
            </a:extLst>
          </p:cNvPr>
          <p:cNvSpPr>
            <a:spLocks noGrp="1" noChangeArrowheads="1"/>
          </p:cNvSpPr>
          <p:nvPr>
            <p:ph type="sldNum" sz="quarter" idx="12"/>
          </p:nvPr>
        </p:nvSpPr>
        <p:spPr>
          <a:ln/>
        </p:spPr>
        <p:txBody>
          <a:bodyPr/>
          <a:lstStyle>
            <a:lvl1pPr>
              <a:defRPr/>
            </a:lvl1pPr>
          </a:lstStyle>
          <a:p>
            <a:pPr>
              <a:defRPr/>
            </a:pPr>
            <a:fld id="{04EE7B82-0FE6-4AA8-9AD2-BD654B3CEE12}" type="slidenum">
              <a:rPr lang="en-US" altLang="en-US"/>
              <a:pPr>
                <a:defRPr/>
              </a:pPr>
              <a:t>‹#›</a:t>
            </a:fld>
            <a:endParaRPr lang="en-US" altLang="en-US"/>
          </a:p>
        </p:txBody>
      </p:sp>
    </p:spTree>
    <p:extLst>
      <p:ext uri="{BB962C8B-B14F-4D97-AF65-F5344CB8AC3E}">
        <p14:creationId xmlns:p14="http://schemas.microsoft.com/office/powerpoint/2010/main" val="108834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6C0DFAD-018C-326D-4168-84F64806D7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7C51C5-E2FD-D6E0-73E0-1A84E0E10E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E3C3C2-57AB-5620-E054-AD96782020FA}"/>
              </a:ext>
            </a:extLst>
          </p:cNvPr>
          <p:cNvSpPr>
            <a:spLocks noGrp="1" noChangeArrowheads="1"/>
          </p:cNvSpPr>
          <p:nvPr>
            <p:ph type="sldNum" sz="quarter" idx="12"/>
          </p:nvPr>
        </p:nvSpPr>
        <p:spPr>
          <a:ln/>
        </p:spPr>
        <p:txBody>
          <a:bodyPr/>
          <a:lstStyle>
            <a:lvl1pPr>
              <a:defRPr/>
            </a:lvl1pPr>
          </a:lstStyle>
          <a:p>
            <a:pPr>
              <a:defRPr/>
            </a:pPr>
            <a:fld id="{220A56BC-4B2C-4C03-B978-9FC7DDEBD0B3}" type="slidenum">
              <a:rPr lang="en-US" altLang="en-US"/>
              <a:pPr>
                <a:defRPr/>
              </a:pPr>
              <a:t>‹#›</a:t>
            </a:fld>
            <a:endParaRPr lang="en-US" altLang="en-US"/>
          </a:p>
        </p:txBody>
      </p:sp>
    </p:spTree>
    <p:extLst>
      <p:ext uri="{BB962C8B-B14F-4D97-AF65-F5344CB8AC3E}">
        <p14:creationId xmlns:p14="http://schemas.microsoft.com/office/powerpoint/2010/main" val="3883902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3B94659-05CD-3046-3CF8-DE6B1EF3CF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997D66-EC90-B6F7-70C4-7373BE093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503B41-D163-58DC-0A74-4F19ABCEEDEC}"/>
              </a:ext>
            </a:extLst>
          </p:cNvPr>
          <p:cNvSpPr>
            <a:spLocks noGrp="1" noChangeArrowheads="1"/>
          </p:cNvSpPr>
          <p:nvPr>
            <p:ph type="sldNum" sz="quarter" idx="12"/>
          </p:nvPr>
        </p:nvSpPr>
        <p:spPr>
          <a:ln/>
        </p:spPr>
        <p:txBody>
          <a:bodyPr/>
          <a:lstStyle>
            <a:lvl1pPr>
              <a:defRPr/>
            </a:lvl1pPr>
          </a:lstStyle>
          <a:p>
            <a:pPr>
              <a:defRPr/>
            </a:pPr>
            <a:fld id="{7A62FFC0-099C-4A84-94F6-CD347DBFC297}" type="slidenum">
              <a:rPr lang="en-US" altLang="en-US"/>
              <a:pPr>
                <a:defRPr/>
              </a:pPr>
              <a:t>‹#›</a:t>
            </a:fld>
            <a:endParaRPr lang="en-US" altLang="en-US"/>
          </a:p>
        </p:txBody>
      </p:sp>
    </p:spTree>
    <p:extLst>
      <p:ext uri="{BB962C8B-B14F-4D97-AF65-F5344CB8AC3E}">
        <p14:creationId xmlns:p14="http://schemas.microsoft.com/office/powerpoint/2010/main" val="6165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C815C35-2311-5945-B8D7-26913D77559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03B5EE5-FB18-BCE6-2FDF-EF484145261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AB151D2-3129-2AA9-7FE4-11E4372C72C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E4EF65C-1BCA-A209-8ADD-DDE5236AABE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AC62736B-1957-1A0A-2441-2D25A230A42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B0F39E6-AEB6-43D3-AA3C-7DF28539C4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 id="2147486402" r:id="rId12"/>
    <p:sldLayoutId id="2147486403" r:id="rId13"/>
    <p:sldLayoutId id="2147486404" r:id="rId14"/>
    <p:sldLayoutId id="214748640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90237751-EEDF-BCC3-4ABF-DA637BEE48D5}"/>
              </a:ext>
            </a:extLst>
          </p:cNvPr>
          <p:cNvGrpSpPr>
            <a:grpSpLocks/>
          </p:cNvGrpSpPr>
          <p:nvPr/>
        </p:nvGrpSpPr>
        <p:grpSpPr bwMode="auto">
          <a:xfrm>
            <a:off x="0" y="-4763"/>
            <a:ext cx="1063625" cy="6858001"/>
            <a:chOff x="0" y="-3"/>
            <a:chExt cx="670" cy="4320"/>
          </a:xfrm>
        </p:grpSpPr>
        <p:grpSp>
          <p:nvGrpSpPr>
            <p:cNvPr id="2053" name="Group 3">
              <a:extLst>
                <a:ext uri="{FF2B5EF4-FFF2-40B4-BE49-F238E27FC236}">
                  <a16:creationId xmlns:a16="http://schemas.microsoft.com/office/drawing/2014/main" id="{57FB3D9E-C443-3A55-E4B3-2C569F792922}"/>
                </a:ext>
              </a:extLst>
            </p:cNvPr>
            <p:cNvGrpSpPr>
              <a:grpSpLocks/>
            </p:cNvGrpSpPr>
            <p:nvPr/>
          </p:nvGrpSpPr>
          <p:grpSpPr bwMode="auto">
            <a:xfrm rot="16200000" flipH="1">
              <a:off x="-1815" y="1838"/>
              <a:ext cx="4320" cy="638"/>
              <a:chOff x="-2" y="1562"/>
              <a:chExt cx="5762" cy="638"/>
            </a:xfrm>
          </p:grpSpPr>
          <p:sp>
            <p:nvSpPr>
              <p:cNvPr id="2056" name="Freeform 4">
                <a:extLst>
                  <a:ext uri="{FF2B5EF4-FFF2-40B4-BE49-F238E27FC236}">
                    <a16:creationId xmlns:a16="http://schemas.microsoft.com/office/drawing/2014/main" id="{5B1F343D-7E13-6088-DE57-700534CF11C3}"/>
                  </a:ext>
                </a:extLst>
              </p:cNvPr>
              <p:cNvSpPr>
                <a:spLocks/>
              </p:cNvSpPr>
              <p:nvPr/>
            </p:nvSpPr>
            <p:spPr bwMode="ltGray">
              <a:xfrm rot="-5400000">
                <a:off x="2554" y="-990"/>
                <a:ext cx="624" cy="5746"/>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7" name="Freeform 5">
                <a:extLst>
                  <a:ext uri="{FF2B5EF4-FFF2-40B4-BE49-F238E27FC236}">
                    <a16:creationId xmlns:a16="http://schemas.microsoft.com/office/drawing/2014/main" id="{E6AFA678-9631-9EFE-06D7-79D9A8CB46F0}"/>
                  </a:ext>
                </a:extLst>
              </p:cNvPr>
              <p:cNvSpPr>
                <a:spLocks/>
              </p:cNvSpPr>
              <p:nvPr/>
            </p:nvSpPr>
            <p:spPr bwMode="ltGray">
              <a:xfrm rot="-5400000">
                <a:off x="1323"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 name="Freeform 6">
                <a:extLst>
                  <a:ext uri="{FF2B5EF4-FFF2-40B4-BE49-F238E27FC236}">
                    <a16:creationId xmlns:a16="http://schemas.microsoft.com/office/drawing/2014/main" id="{F61C607F-5307-0392-C9A5-D2E25AF4F4BA}"/>
                  </a:ext>
                </a:extLst>
              </p:cNvPr>
              <p:cNvSpPr>
                <a:spLocks/>
              </p:cNvSpPr>
              <p:nvPr/>
            </p:nvSpPr>
            <p:spPr bwMode="ltGray">
              <a:xfrm rot="-5400000">
                <a:off x="966" y="1676"/>
                <a:ext cx="624" cy="423"/>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 name="Freeform 7">
                <a:extLst>
                  <a:ext uri="{FF2B5EF4-FFF2-40B4-BE49-F238E27FC236}">
                    <a16:creationId xmlns:a16="http://schemas.microsoft.com/office/drawing/2014/main" id="{4F394C59-4D39-2C3F-DC6C-3D91A45F52A1}"/>
                  </a:ext>
                </a:extLst>
              </p:cNvPr>
              <p:cNvSpPr>
                <a:spLocks/>
              </p:cNvSpPr>
              <p:nvPr/>
            </p:nvSpPr>
            <p:spPr bwMode="ltGray">
              <a:xfrm rot="-5400000">
                <a:off x="-73" y="1760"/>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 name="Freeform 8">
                <a:extLst>
                  <a:ext uri="{FF2B5EF4-FFF2-40B4-BE49-F238E27FC236}">
                    <a16:creationId xmlns:a16="http://schemas.microsoft.com/office/drawing/2014/main" id="{9F69790E-139E-0459-5EBC-6A54010A1370}"/>
                  </a:ext>
                </a:extLst>
              </p:cNvPr>
              <p:cNvSpPr>
                <a:spLocks/>
              </p:cNvSpPr>
              <p:nvPr/>
            </p:nvSpPr>
            <p:spPr bwMode="ltGray">
              <a:xfrm rot="-5400000">
                <a:off x="664" y="1733"/>
                <a:ext cx="624" cy="293"/>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 name="Freeform 9">
                <a:extLst>
                  <a:ext uri="{FF2B5EF4-FFF2-40B4-BE49-F238E27FC236}">
                    <a16:creationId xmlns:a16="http://schemas.microsoft.com/office/drawing/2014/main" id="{A1F7ADE0-3C82-2169-3AFF-31E5FE8BB8EE}"/>
                  </a:ext>
                </a:extLst>
              </p:cNvPr>
              <p:cNvSpPr>
                <a:spLocks/>
              </p:cNvSpPr>
              <p:nvPr/>
            </p:nvSpPr>
            <p:spPr bwMode="ltGray">
              <a:xfrm rot="-5400000">
                <a:off x="432" y="1699"/>
                <a:ext cx="624" cy="364"/>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 name="Freeform 10">
                <a:extLst>
                  <a:ext uri="{FF2B5EF4-FFF2-40B4-BE49-F238E27FC236}">
                    <a16:creationId xmlns:a16="http://schemas.microsoft.com/office/drawing/2014/main" id="{EADD46AC-3628-9ADE-C42A-F264E25D391D}"/>
                  </a:ext>
                </a:extLst>
              </p:cNvPr>
              <p:cNvSpPr>
                <a:spLocks/>
              </p:cNvSpPr>
              <p:nvPr/>
            </p:nvSpPr>
            <p:spPr bwMode="ltGray">
              <a:xfrm rot="-5400000">
                <a:off x="145" y="1728"/>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 name="Freeform 11">
                <a:extLst>
                  <a:ext uri="{FF2B5EF4-FFF2-40B4-BE49-F238E27FC236}">
                    <a16:creationId xmlns:a16="http://schemas.microsoft.com/office/drawing/2014/main" id="{6FA012FD-248D-C96C-C9A7-3598859D8EF5}"/>
                  </a:ext>
                </a:extLst>
              </p:cNvPr>
              <p:cNvSpPr>
                <a:spLocks/>
              </p:cNvSpPr>
              <p:nvPr/>
            </p:nvSpPr>
            <p:spPr bwMode="ltGray">
              <a:xfrm rot="-5400000">
                <a:off x="3189" y="1657"/>
                <a:ext cx="624" cy="420"/>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 name="Freeform 12">
                <a:extLst>
                  <a:ext uri="{FF2B5EF4-FFF2-40B4-BE49-F238E27FC236}">
                    <a16:creationId xmlns:a16="http://schemas.microsoft.com/office/drawing/2014/main" id="{A0046355-66B6-0682-62ED-98B7B62584B6}"/>
                  </a:ext>
                </a:extLst>
              </p:cNvPr>
              <p:cNvSpPr>
                <a:spLocks/>
              </p:cNvSpPr>
              <p:nvPr/>
            </p:nvSpPr>
            <p:spPr bwMode="ltGray">
              <a:xfrm rot="-5400000">
                <a:off x="2870" y="1664"/>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5" name="Freeform 13">
                <a:extLst>
                  <a:ext uri="{FF2B5EF4-FFF2-40B4-BE49-F238E27FC236}">
                    <a16:creationId xmlns:a16="http://schemas.microsoft.com/office/drawing/2014/main" id="{E1C1E3DD-88E2-44CF-33A5-025393032CCD}"/>
                  </a:ext>
                </a:extLst>
              </p:cNvPr>
              <p:cNvSpPr>
                <a:spLocks/>
              </p:cNvSpPr>
              <p:nvPr/>
            </p:nvSpPr>
            <p:spPr bwMode="ltGray">
              <a:xfrm rot="-5400000">
                <a:off x="1829"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6" name="Freeform 14">
                <a:extLst>
                  <a:ext uri="{FF2B5EF4-FFF2-40B4-BE49-F238E27FC236}">
                    <a16:creationId xmlns:a16="http://schemas.microsoft.com/office/drawing/2014/main" id="{DCA5BA6D-59B6-C391-E48B-A75DCACA7A47}"/>
                  </a:ext>
                </a:extLst>
              </p:cNvPr>
              <p:cNvSpPr>
                <a:spLocks/>
              </p:cNvSpPr>
              <p:nvPr/>
            </p:nvSpPr>
            <p:spPr bwMode="ltGray">
              <a:xfrm rot="-5400000">
                <a:off x="2541" y="1729"/>
                <a:ext cx="624" cy="292"/>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 name="Freeform 15">
                <a:extLst>
                  <a:ext uri="{FF2B5EF4-FFF2-40B4-BE49-F238E27FC236}">
                    <a16:creationId xmlns:a16="http://schemas.microsoft.com/office/drawing/2014/main" id="{60D5177B-6822-4829-0D23-E9EB302C15AC}"/>
                  </a:ext>
                </a:extLst>
              </p:cNvPr>
              <p:cNvSpPr>
                <a:spLocks/>
              </p:cNvSpPr>
              <p:nvPr/>
            </p:nvSpPr>
            <p:spPr bwMode="ltGray">
              <a:xfrm rot="-5400000">
                <a:off x="2330" y="1695"/>
                <a:ext cx="624" cy="360"/>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 name="Freeform 16">
                <a:extLst>
                  <a:ext uri="{FF2B5EF4-FFF2-40B4-BE49-F238E27FC236}">
                    <a16:creationId xmlns:a16="http://schemas.microsoft.com/office/drawing/2014/main" id="{C82F19EA-1370-8DB5-8A18-3978F878D68B}"/>
                  </a:ext>
                </a:extLst>
              </p:cNvPr>
              <p:cNvSpPr>
                <a:spLocks/>
              </p:cNvSpPr>
              <p:nvPr/>
            </p:nvSpPr>
            <p:spPr bwMode="ltGray">
              <a:xfrm rot="-5400000">
                <a:off x="2033"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 name="Freeform 17">
                <a:extLst>
                  <a:ext uri="{FF2B5EF4-FFF2-40B4-BE49-F238E27FC236}">
                    <a16:creationId xmlns:a16="http://schemas.microsoft.com/office/drawing/2014/main" id="{2AFA449D-92D5-9B3C-2225-B30F10D5C2DA}"/>
                  </a:ext>
                </a:extLst>
              </p:cNvPr>
              <p:cNvSpPr>
                <a:spLocks/>
              </p:cNvSpPr>
              <p:nvPr/>
            </p:nvSpPr>
            <p:spPr bwMode="ltGray">
              <a:xfrm rot="-5400000">
                <a:off x="4058" y="1654"/>
                <a:ext cx="624" cy="420"/>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 name="Freeform 18">
                <a:extLst>
                  <a:ext uri="{FF2B5EF4-FFF2-40B4-BE49-F238E27FC236}">
                    <a16:creationId xmlns:a16="http://schemas.microsoft.com/office/drawing/2014/main" id="{0DA991F6-9261-1E04-02D7-94E4B98C4882}"/>
                  </a:ext>
                </a:extLst>
              </p:cNvPr>
              <p:cNvSpPr>
                <a:spLocks/>
              </p:cNvSpPr>
              <p:nvPr/>
            </p:nvSpPr>
            <p:spPr bwMode="ltGray">
              <a:xfrm rot="-5400000">
                <a:off x="3705" y="1660"/>
                <a:ext cx="624" cy="423"/>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 name="Freeform 19">
                <a:extLst>
                  <a:ext uri="{FF2B5EF4-FFF2-40B4-BE49-F238E27FC236}">
                    <a16:creationId xmlns:a16="http://schemas.microsoft.com/office/drawing/2014/main" id="{77438215-FB22-218F-FC27-F6932679E0DD}"/>
                  </a:ext>
                </a:extLst>
              </p:cNvPr>
              <p:cNvSpPr>
                <a:spLocks/>
              </p:cNvSpPr>
              <p:nvPr/>
            </p:nvSpPr>
            <p:spPr bwMode="ltGray">
              <a:xfrm rot="-5400000">
                <a:off x="4552" y="173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 name="Freeform 20">
                <a:extLst>
                  <a:ext uri="{FF2B5EF4-FFF2-40B4-BE49-F238E27FC236}">
                    <a16:creationId xmlns:a16="http://schemas.microsoft.com/office/drawing/2014/main" id="{E3632955-222A-EC3C-06D7-B24D1BC14B16}"/>
                  </a:ext>
                </a:extLst>
              </p:cNvPr>
              <p:cNvSpPr>
                <a:spLocks/>
              </p:cNvSpPr>
              <p:nvPr/>
            </p:nvSpPr>
            <p:spPr bwMode="ltGray">
              <a:xfrm>
                <a:off x="5469" y="1554"/>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 name="Freeform 21">
                <a:extLst>
                  <a:ext uri="{FF2B5EF4-FFF2-40B4-BE49-F238E27FC236}">
                    <a16:creationId xmlns:a16="http://schemas.microsoft.com/office/drawing/2014/main" id="{85374118-4757-7535-3738-5A7073AC83A9}"/>
                  </a:ext>
                </a:extLst>
              </p:cNvPr>
              <p:cNvSpPr>
                <a:spLocks/>
              </p:cNvSpPr>
              <p:nvPr/>
            </p:nvSpPr>
            <p:spPr bwMode="ltGray">
              <a:xfrm rot="-5400000">
                <a:off x="5068" y="1679"/>
                <a:ext cx="624" cy="360"/>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4" name="Freeform 22">
                <a:extLst>
                  <a:ext uri="{FF2B5EF4-FFF2-40B4-BE49-F238E27FC236}">
                    <a16:creationId xmlns:a16="http://schemas.microsoft.com/office/drawing/2014/main" id="{351AC72F-7A0D-0AD0-506E-6838A1DEBE08}"/>
                  </a:ext>
                </a:extLst>
              </p:cNvPr>
              <p:cNvSpPr>
                <a:spLocks/>
              </p:cNvSpPr>
              <p:nvPr/>
            </p:nvSpPr>
            <p:spPr bwMode="ltGray">
              <a:xfrm rot="-5400000">
                <a:off x="4775" y="1705"/>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054" name="Freeform 23">
              <a:extLst>
                <a:ext uri="{FF2B5EF4-FFF2-40B4-BE49-F238E27FC236}">
                  <a16:creationId xmlns:a16="http://schemas.microsoft.com/office/drawing/2014/main" id="{AA67EEDF-D615-CA04-DF80-2174BA2A8680}"/>
                </a:ext>
              </a:extLst>
            </p:cNvPr>
            <p:cNvSpPr>
              <a:spLocks/>
            </p:cNvSpPr>
            <p:nvPr/>
          </p:nvSpPr>
          <p:spPr bwMode="ltGray">
            <a:xfrm rot="16200000" flipH="1">
              <a:off x="-1954" y="1951"/>
              <a:ext cx="4320" cy="412"/>
            </a:xfrm>
            <a:custGeom>
              <a:avLst/>
              <a:gdLst>
                <a:gd name="T0" fmla="*/ 0 w 5762"/>
                <a:gd name="T1" fmla="*/ 81925 h 385"/>
                <a:gd name="T2" fmla="*/ 1 w 5762"/>
                <a:gd name="T3" fmla="*/ 78313 h 385"/>
                <a:gd name="T4" fmla="*/ 1 w 5762"/>
                <a:gd name="T5" fmla="*/ 4 h 385"/>
                <a:gd name="T6" fmla="*/ 0 w 5762"/>
                <a:gd name="T7" fmla="*/ 0 h 385"/>
                <a:gd name="T8" fmla="*/ 0 w 5762"/>
                <a:gd name="T9" fmla="*/ 8192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2055" name="Freeform 24">
              <a:extLst>
                <a:ext uri="{FF2B5EF4-FFF2-40B4-BE49-F238E27FC236}">
                  <a16:creationId xmlns:a16="http://schemas.microsoft.com/office/drawing/2014/main" id="{A8BBD4E6-EA83-5B56-BFBA-E64BA45317BB}"/>
                </a:ext>
              </a:extLst>
            </p:cNvPr>
            <p:cNvSpPr>
              <a:spLocks/>
            </p:cNvSpPr>
            <p:nvPr/>
          </p:nvSpPr>
          <p:spPr bwMode="ltGray">
            <a:xfrm rot="16200000" flipH="1">
              <a:off x="-1584" y="2062"/>
              <a:ext cx="4319" cy="189"/>
            </a:xfrm>
            <a:custGeom>
              <a:avLst/>
              <a:gdLst>
                <a:gd name="T0" fmla="*/ 0 w 5761"/>
                <a:gd name="T1" fmla="*/ 28 h 189"/>
                <a:gd name="T2" fmla="*/ 1 w 5761"/>
                <a:gd name="T3" fmla="*/ 0 h 189"/>
                <a:gd name="T4" fmla="*/ 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2051" name="Rectangle 25">
            <a:extLst>
              <a:ext uri="{FF2B5EF4-FFF2-40B4-BE49-F238E27FC236}">
                <a16:creationId xmlns:a16="http://schemas.microsoft.com/office/drawing/2014/main" id="{2195B1CC-D56B-1931-BD7B-6B061223811C}"/>
              </a:ext>
            </a:extLst>
          </p:cNvPr>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26">
            <a:extLst>
              <a:ext uri="{FF2B5EF4-FFF2-40B4-BE49-F238E27FC236}">
                <a16:creationId xmlns:a16="http://schemas.microsoft.com/office/drawing/2014/main" id="{D382708B-3846-ADA3-3687-0A183987E4B8}"/>
              </a:ext>
            </a:extLst>
          </p:cNvPr>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21" r:id="rId1"/>
    <p:sldLayoutId id="2147486406" r:id="rId2"/>
    <p:sldLayoutId id="2147486407" r:id="rId3"/>
    <p:sldLayoutId id="2147486408" r:id="rId4"/>
    <p:sldLayoutId id="2147486409" r:id="rId5"/>
    <p:sldLayoutId id="2147486410" r:id="rId6"/>
  </p:sldLayoutIdLst>
  <p:txStyles>
    <p:titleStyle>
      <a:lvl1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2"/>
          </a:solidFill>
          <a:latin typeface="Times New Roman" pitchFamily="18" charset="0"/>
        </a:defRPr>
      </a:lvl6pPr>
      <a:lvl7pPr marL="914400" algn="ctr" rtl="0" eaLnBrk="1" fontAlgn="base" hangingPunct="1">
        <a:spcBef>
          <a:spcPct val="0"/>
        </a:spcBef>
        <a:spcAft>
          <a:spcPct val="0"/>
        </a:spcAft>
        <a:defRPr kumimoji="1" sz="4400">
          <a:solidFill>
            <a:schemeClr val="tx2"/>
          </a:solidFill>
          <a:latin typeface="Times New Roman" pitchFamily="18" charset="0"/>
        </a:defRPr>
      </a:lvl7pPr>
      <a:lvl8pPr marL="1371600" algn="ctr" rtl="0" eaLnBrk="1" fontAlgn="base" hangingPunct="1">
        <a:spcBef>
          <a:spcPct val="0"/>
        </a:spcBef>
        <a:spcAft>
          <a:spcPct val="0"/>
        </a:spcAft>
        <a:defRPr kumimoji="1" sz="4400">
          <a:solidFill>
            <a:schemeClr val="tx2"/>
          </a:solidFill>
          <a:latin typeface="Times New Roman" pitchFamily="18" charset="0"/>
        </a:defRPr>
      </a:lvl8pPr>
      <a:lvl9pPr marL="1828800" algn="ctr"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5pPr>
      <a:lvl6pPr marL="2514600" indent="-228600" algn="l" rtl="0" eaLnBrk="1" fontAlgn="base" hangingPunct="1">
        <a:spcBef>
          <a:spcPct val="20000"/>
        </a:spcBef>
        <a:spcAft>
          <a:spcPct val="0"/>
        </a:spcAft>
        <a:buChar char="•"/>
        <a:defRPr kumimoji="1" sz="4000">
          <a:solidFill>
            <a:schemeClr val="tx1"/>
          </a:solidFill>
          <a:latin typeface="+mn-lt"/>
        </a:defRPr>
      </a:lvl6pPr>
      <a:lvl7pPr marL="2971800" indent="-228600" algn="l" rtl="0" eaLnBrk="1" fontAlgn="base" hangingPunct="1">
        <a:spcBef>
          <a:spcPct val="20000"/>
        </a:spcBef>
        <a:spcAft>
          <a:spcPct val="0"/>
        </a:spcAft>
        <a:buChar char="•"/>
        <a:defRPr kumimoji="1" sz="4000">
          <a:solidFill>
            <a:schemeClr val="tx1"/>
          </a:solidFill>
          <a:latin typeface="+mn-lt"/>
        </a:defRPr>
      </a:lvl7pPr>
      <a:lvl8pPr marL="3429000" indent="-228600" algn="l" rtl="0" eaLnBrk="1" fontAlgn="base" hangingPunct="1">
        <a:spcBef>
          <a:spcPct val="20000"/>
        </a:spcBef>
        <a:spcAft>
          <a:spcPct val="0"/>
        </a:spcAft>
        <a:buChar char="•"/>
        <a:defRPr kumimoji="1" sz="4000">
          <a:solidFill>
            <a:schemeClr val="tx1"/>
          </a:solidFill>
          <a:latin typeface="+mn-lt"/>
        </a:defRPr>
      </a:lvl8pPr>
      <a:lvl9pPr marL="3886200" indent="-228600" algn="l" rtl="0" eaLnBrk="1" fontAlgn="base" hangingPunct="1">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AFF63777-689A-BA1F-AF2F-D68210B106FC}"/>
              </a:ext>
            </a:extLst>
          </p:cNvPr>
          <p:cNvGrpSpPr>
            <a:grpSpLocks/>
          </p:cNvGrpSpPr>
          <p:nvPr/>
        </p:nvGrpSpPr>
        <p:grpSpPr bwMode="auto">
          <a:xfrm>
            <a:off x="0" y="-4763"/>
            <a:ext cx="1063625" cy="6858001"/>
            <a:chOff x="0" y="-3"/>
            <a:chExt cx="670" cy="4320"/>
          </a:xfrm>
        </p:grpSpPr>
        <p:grpSp>
          <p:nvGrpSpPr>
            <p:cNvPr id="3077" name="Group 3">
              <a:extLst>
                <a:ext uri="{FF2B5EF4-FFF2-40B4-BE49-F238E27FC236}">
                  <a16:creationId xmlns:a16="http://schemas.microsoft.com/office/drawing/2014/main" id="{72644AF1-2140-FDD5-AEA9-5E0A47D14AA1}"/>
                </a:ext>
              </a:extLst>
            </p:cNvPr>
            <p:cNvGrpSpPr>
              <a:grpSpLocks/>
            </p:cNvGrpSpPr>
            <p:nvPr/>
          </p:nvGrpSpPr>
          <p:grpSpPr bwMode="auto">
            <a:xfrm rot="16200000" flipH="1">
              <a:off x="-1815" y="1838"/>
              <a:ext cx="4320" cy="638"/>
              <a:chOff x="-2" y="1562"/>
              <a:chExt cx="5762" cy="638"/>
            </a:xfrm>
          </p:grpSpPr>
          <p:sp>
            <p:nvSpPr>
              <p:cNvPr id="3080" name="Freeform 4">
                <a:extLst>
                  <a:ext uri="{FF2B5EF4-FFF2-40B4-BE49-F238E27FC236}">
                    <a16:creationId xmlns:a16="http://schemas.microsoft.com/office/drawing/2014/main" id="{3F1B092F-A69B-04DC-CC6B-62C7DC6AB3C7}"/>
                  </a:ext>
                </a:extLst>
              </p:cNvPr>
              <p:cNvSpPr>
                <a:spLocks/>
              </p:cNvSpPr>
              <p:nvPr/>
            </p:nvSpPr>
            <p:spPr bwMode="ltGray">
              <a:xfrm rot="-5400000">
                <a:off x="2554" y="-990"/>
                <a:ext cx="624" cy="5746"/>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1" name="Freeform 5">
                <a:extLst>
                  <a:ext uri="{FF2B5EF4-FFF2-40B4-BE49-F238E27FC236}">
                    <a16:creationId xmlns:a16="http://schemas.microsoft.com/office/drawing/2014/main" id="{455F2316-3973-5E28-661A-179669F6EDE8}"/>
                  </a:ext>
                </a:extLst>
              </p:cNvPr>
              <p:cNvSpPr>
                <a:spLocks/>
              </p:cNvSpPr>
              <p:nvPr/>
            </p:nvSpPr>
            <p:spPr bwMode="ltGray">
              <a:xfrm rot="-5400000">
                <a:off x="1323"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2" name="Freeform 6">
                <a:extLst>
                  <a:ext uri="{FF2B5EF4-FFF2-40B4-BE49-F238E27FC236}">
                    <a16:creationId xmlns:a16="http://schemas.microsoft.com/office/drawing/2014/main" id="{84F13F3B-A3E6-85AE-C12C-527302886F33}"/>
                  </a:ext>
                </a:extLst>
              </p:cNvPr>
              <p:cNvSpPr>
                <a:spLocks/>
              </p:cNvSpPr>
              <p:nvPr/>
            </p:nvSpPr>
            <p:spPr bwMode="ltGray">
              <a:xfrm rot="-5400000">
                <a:off x="966" y="1676"/>
                <a:ext cx="624" cy="423"/>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3" name="Freeform 7">
                <a:extLst>
                  <a:ext uri="{FF2B5EF4-FFF2-40B4-BE49-F238E27FC236}">
                    <a16:creationId xmlns:a16="http://schemas.microsoft.com/office/drawing/2014/main" id="{6F47CBF9-4A60-2001-6C9C-EC96F9F054F9}"/>
                  </a:ext>
                </a:extLst>
              </p:cNvPr>
              <p:cNvSpPr>
                <a:spLocks/>
              </p:cNvSpPr>
              <p:nvPr/>
            </p:nvSpPr>
            <p:spPr bwMode="ltGray">
              <a:xfrm rot="-5400000">
                <a:off x="-73" y="1760"/>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4" name="Freeform 8">
                <a:extLst>
                  <a:ext uri="{FF2B5EF4-FFF2-40B4-BE49-F238E27FC236}">
                    <a16:creationId xmlns:a16="http://schemas.microsoft.com/office/drawing/2014/main" id="{1682B5A5-1AE4-DAC8-EC3A-03AAC8B41349}"/>
                  </a:ext>
                </a:extLst>
              </p:cNvPr>
              <p:cNvSpPr>
                <a:spLocks/>
              </p:cNvSpPr>
              <p:nvPr/>
            </p:nvSpPr>
            <p:spPr bwMode="ltGray">
              <a:xfrm rot="-5400000">
                <a:off x="664" y="1733"/>
                <a:ext cx="624" cy="293"/>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5" name="Freeform 9">
                <a:extLst>
                  <a:ext uri="{FF2B5EF4-FFF2-40B4-BE49-F238E27FC236}">
                    <a16:creationId xmlns:a16="http://schemas.microsoft.com/office/drawing/2014/main" id="{E46EC369-F7E5-EE1E-421E-D9F1828301E0}"/>
                  </a:ext>
                </a:extLst>
              </p:cNvPr>
              <p:cNvSpPr>
                <a:spLocks/>
              </p:cNvSpPr>
              <p:nvPr/>
            </p:nvSpPr>
            <p:spPr bwMode="ltGray">
              <a:xfrm rot="-5400000">
                <a:off x="432" y="1699"/>
                <a:ext cx="624" cy="364"/>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6" name="Freeform 10">
                <a:extLst>
                  <a:ext uri="{FF2B5EF4-FFF2-40B4-BE49-F238E27FC236}">
                    <a16:creationId xmlns:a16="http://schemas.microsoft.com/office/drawing/2014/main" id="{D0C8A604-B355-A569-2356-B8F64CF1E7AA}"/>
                  </a:ext>
                </a:extLst>
              </p:cNvPr>
              <p:cNvSpPr>
                <a:spLocks/>
              </p:cNvSpPr>
              <p:nvPr/>
            </p:nvSpPr>
            <p:spPr bwMode="ltGray">
              <a:xfrm rot="-5400000">
                <a:off x="145" y="1728"/>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7" name="Freeform 11">
                <a:extLst>
                  <a:ext uri="{FF2B5EF4-FFF2-40B4-BE49-F238E27FC236}">
                    <a16:creationId xmlns:a16="http://schemas.microsoft.com/office/drawing/2014/main" id="{E041DC67-C1F6-CB26-53E2-69351E9A11CF}"/>
                  </a:ext>
                </a:extLst>
              </p:cNvPr>
              <p:cNvSpPr>
                <a:spLocks/>
              </p:cNvSpPr>
              <p:nvPr/>
            </p:nvSpPr>
            <p:spPr bwMode="ltGray">
              <a:xfrm rot="-5400000">
                <a:off x="3189" y="1657"/>
                <a:ext cx="624" cy="420"/>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8" name="Freeform 12">
                <a:extLst>
                  <a:ext uri="{FF2B5EF4-FFF2-40B4-BE49-F238E27FC236}">
                    <a16:creationId xmlns:a16="http://schemas.microsoft.com/office/drawing/2014/main" id="{775758B3-AA95-FA06-77BC-868EE0DEA8AE}"/>
                  </a:ext>
                </a:extLst>
              </p:cNvPr>
              <p:cNvSpPr>
                <a:spLocks/>
              </p:cNvSpPr>
              <p:nvPr/>
            </p:nvSpPr>
            <p:spPr bwMode="ltGray">
              <a:xfrm rot="-5400000">
                <a:off x="2870" y="1664"/>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89" name="Freeform 13">
                <a:extLst>
                  <a:ext uri="{FF2B5EF4-FFF2-40B4-BE49-F238E27FC236}">
                    <a16:creationId xmlns:a16="http://schemas.microsoft.com/office/drawing/2014/main" id="{B418B531-6F50-922F-19F9-63DF16794D1F}"/>
                  </a:ext>
                </a:extLst>
              </p:cNvPr>
              <p:cNvSpPr>
                <a:spLocks/>
              </p:cNvSpPr>
              <p:nvPr/>
            </p:nvSpPr>
            <p:spPr bwMode="ltGray">
              <a:xfrm rot="-5400000">
                <a:off x="1829"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0" name="Freeform 14">
                <a:extLst>
                  <a:ext uri="{FF2B5EF4-FFF2-40B4-BE49-F238E27FC236}">
                    <a16:creationId xmlns:a16="http://schemas.microsoft.com/office/drawing/2014/main" id="{0CE7DEF5-B750-01A1-6987-49CF226E51AD}"/>
                  </a:ext>
                </a:extLst>
              </p:cNvPr>
              <p:cNvSpPr>
                <a:spLocks/>
              </p:cNvSpPr>
              <p:nvPr/>
            </p:nvSpPr>
            <p:spPr bwMode="ltGray">
              <a:xfrm rot="-5400000">
                <a:off x="2541" y="1729"/>
                <a:ext cx="624" cy="292"/>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1" name="Freeform 15">
                <a:extLst>
                  <a:ext uri="{FF2B5EF4-FFF2-40B4-BE49-F238E27FC236}">
                    <a16:creationId xmlns:a16="http://schemas.microsoft.com/office/drawing/2014/main" id="{6EF91AF9-FE12-6486-AFA2-ECF9B99E572E}"/>
                  </a:ext>
                </a:extLst>
              </p:cNvPr>
              <p:cNvSpPr>
                <a:spLocks/>
              </p:cNvSpPr>
              <p:nvPr/>
            </p:nvSpPr>
            <p:spPr bwMode="ltGray">
              <a:xfrm rot="-5400000">
                <a:off x="2330" y="1695"/>
                <a:ext cx="624" cy="360"/>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2" name="Freeform 16">
                <a:extLst>
                  <a:ext uri="{FF2B5EF4-FFF2-40B4-BE49-F238E27FC236}">
                    <a16:creationId xmlns:a16="http://schemas.microsoft.com/office/drawing/2014/main" id="{D0F60558-1A20-D36C-F3A8-075E4D916A9E}"/>
                  </a:ext>
                </a:extLst>
              </p:cNvPr>
              <p:cNvSpPr>
                <a:spLocks/>
              </p:cNvSpPr>
              <p:nvPr/>
            </p:nvSpPr>
            <p:spPr bwMode="ltGray">
              <a:xfrm rot="-5400000">
                <a:off x="2033"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3" name="Freeform 17">
                <a:extLst>
                  <a:ext uri="{FF2B5EF4-FFF2-40B4-BE49-F238E27FC236}">
                    <a16:creationId xmlns:a16="http://schemas.microsoft.com/office/drawing/2014/main" id="{7C03AE68-4DA7-B987-390A-5A0592B98024}"/>
                  </a:ext>
                </a:extLst>
              </p:cNvPr>
              <p:cNvSpPr>
                <a:spLocks/>
              </p:cNvSpPr>
              <p:nvPr/>
            </p:nvSpPr>
            <p:spPr bwMode="ltGray">
              <a:xfrm rot="-5400000">
                <a:off x="4058" y="1654"/>
                <a:ext cx="624" cy="420"/>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4" name="Freeform 18">
                <a:extLst>
                  <a:ext uri="{FF2B5EF4-FFF2-40B4-BE49-F238E27FC236}">
                    <a16:creationId xmlns:a16="http://schemas.microsoft.com/office/drawing/2014/main" id="{D369990D-AEF4-7628-B282-FE8C513B59AA}"/>
                  </a:ext>
                </a:extLst>
              </p:cNvPr>
              <p:cNvSpPr>
                <a:spLocks/>
              </p:cNvSpPr>
              <p:nvPr/>
            </p:nvSpPr>
            <p:spPr bwMode="ltGray">
              <a:xfrm rot="-5400000">
                <a:off x="3705" y="1660"/>
                <a:ext cx="624" cy="423"/>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5" name="Freeform 19">
                <a:extLst>
                  <a:ext uri="{FF2B5EF4-FFF2-40B4-BE49-F238E27FC236}">
                    <a16:creationId xmlns:a16="http://schemas.microsoft.com/office/drawing/2014/main" id="{F9F78DBA-6084-3817-EFC3-C8B963710DAB}"/>
                  </a:ext>
                </a:extLst>
              </p:cNvPr>
              <p:cNvSpPr>
                <a:spLocks/>
              </p:cNvSpPr>
              <p:nvPr/>
            </p:nvSpPr>
            <p:spPr bwMode="ltGray">
              <a:xfrm rot="-5400000">
                <a:off x="4552" y="173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6" name="Freeform 20">
                <a:extLst>
                  <a:ext uri="{FF2B5EF4-FFF2-40B4-BE49-F238E27FC236}">
                    <a16:creationId xmlns:a16="http://schemas.microsoft.com/office/drawing/2014/main" id="{8B1CFFD8-09DB-6D81-62C6-2B5F95A70645}"/>
                  </a:ext>
                </a:extLst>
              </p:cNvPr>
              <p:cNvSpPr>
                <a:spLocks/>
              </p:cNvSpPr>
              <p:nvPr/>
            </p:nvSpPr>
            <p:spPr bwMode="ltGray">
              <a:xfrm>
                <a:off x="5469" y="1554"/>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7" name="Freeform 21">
                <a:extLst>
                  <a:ext uri="{FF2B5EF4-FFF2-40B4-BE49-F238E27FC236}">
                    <a16:creationId xmlns:a16="http://schemas.microsoft.com/office/drawing/2014/main" id="{4E7ED620-82DD-D78C-4EE9-82F5E2F43CF4}"/>
                  </a:ext>
                </a:extLst>
              </p:cNvPr>
              <p:cNvSpPr>
                <a:spLocks/>
              </p:cNvSpPr>
              <p:nvPr/>
            </p:nvSpPr>
            <p:spPr bwMode="ltGray">
              <a:xfrm rot="-5400000">
                <a:off x="5068" y="1679"/>
                <a:ext cx="624" cy="360"/>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98" name="Freeform 22">
                <a:extLst>
                  <a:ext uri="{FF2B5EF4-FFF2-40B4-BE49-F238E27FC236}">
                    <a16:creationId xmlns:a16="http://schemas.microsoft.com/office/drawing/2014/main" id="{514ABEB2-5C7A-2C36-3C1B-1126AFDE9FF0}"/>
                  </a:ext>
                </a:extLst>
              </p:cNvPr>
              <p:cNvSpPr>
                <a:spLocks/>
              </p:cNvSpPr>
              <p:nvPr/>
            </p:nvSpPr>
            <p:spPr bwMode="ltGray">
              <a:xfrm rot="-5400000">
                <a:off x="4775" y="1705"/>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078" name="Freeform 23">
              <a:extLst>
                <a:ext uri="{FF2B5EF4-FFF2-40B4-BE49-F238E27FC236}">
                  <a16:creationId xmlns:a16="http://schemas.microsoft.com/office/drawing/2014/main" id="{1EBD442F-04AC-2B20-9813-E9D65C47102A}"/>
                </a:ext>
              </a:extLst>
            </p:cNvPr>
            <p:cNvSpPr>
              <a:spLocks/>
            </p:cNvSpPr>
            <p:nvPr/>
          </p:nvSpPr>
          <p:spPr bwMode="ltGray">
            <a:xfrm rot="16200000" flipH="1">
              <a:off x="-1954" y="1951"/>
              <a:ext cx="4320" cy="412"/>
            </a:xfrm>
            <a:custGeom>
              <a:avLst/>
              <a:gdLst>
                <a:gd name="T0" fmla="*/ 0 w 5762"/>
                <a:gd name="T1" fmla="*/ 76556 h 385"/>
                <a:gd name="T2" fmla="*/ 1 w 5762"/>
                <a:gd name="T3" fmla="*/ 73181 h 385"/>
                <a:gd name="T4" fmla="*/ 1 w 5762"/>
                <a:gd name="T5" fmla="*/ 4 h 385"/>
                <a:gd name="T6" fmla="*/ 0 w 5762"/>
                <a:gd name="T7" fmla="*/ 0 h 385"/>
                <a:gd name="T8" fmla="*/ 0 w 5762"/>
                <a:gd name="T9" fmla="*/ 7655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079" name="Freeform 24">
              <a:extLst>
                <a:ext uri="{FF2B5EF4-FFF2-40B4-BE49-F238E27FC236}">
                  <a16:creationId xmlns:a16="http://schemas.microsoft.com/office/drawing/2014/main" id="{3858458C-8B8D-C374-6D04-5AFE24A409DD}"/>
                </a:ext>
              </a:extLst>
            </p:cNvPr>
            <p:cNvSpPr>
              <a:spLocks/>
            </p:cNvSpPr>
            <p:nvPr/>
          </p:nvSpPr>
          <p:spPr bwMode="ltGray">
            <a:xfrm rot="16200000" flipH="1">
              <a:off x="-1584" y="2062"/>
              <a:ext cx="4319" cy="189"/>
            </a:xfrm>
            <a:custGeom>
              <a:avLst/>
              <a:gdLst>
                <a:gd name="T0" fmla="*/ 0 w 5761"/>
                <a:gd name="T1" fmla="*/ 28 h 189"/>
                <a:gd name="T2" fmla="*/ 1 w 5761"/>
                <a:gd name="T3" fmla="*/ 0 h 189"/>
                <a:gd name="T4" fmla="*/ 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075" name="Rectangle 25">
            <a:extLst>
              <a:ext uri="{FF2B5EF4-FFF2-40B4-BE49-F238E27FC236}">
                <a16:creationId xmlns:a16="http://schemas.microsoft.com/office/drawing/2014/main" id="{770DEB2A-90B7-5CEA-B99C-D8CCA29FFFA5}"/>
              </a:ext>
            </a:extLst>
          </p:cNvPr>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26">
            <a:extLst>
              <a:ext uri="{FF2B5EF4-FFF2-40B4-BE49-F238E27FC236}">
                <a16:creationId xmlns:a16="http://schemas.microsoft.com/office/drawing/2014/main" id="{14FADB10-45B2-9900-3E15-347360D7384A}"/>
              </a:ext>
            </a:extLst>
          </p:cNvPr>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22" r:id="rId1"/>
    <p:sldLayoutId id="2147486411" r:id="rId2"/>
    <p:sldLayoutId id="2147486412" r:id="rId3"/>
    <p:sldLayoutId id="2147486413" r:id="rId4"/>
    <p:sldLayoutId id="2147486414" r:id="rId5"/>
    <p:sldLayoutId id="2147486415" r:id="rId6"/>
  </p:sldLayoutIdLst>
  <p:txStyles>
    <p:titleStyle>
      <a:lvl1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2"/>
          </a:solidFill>
          <a:latin typeface="Times New Roman" pitchFamily="18" charset="0"/>
        </a:defRPr>
      </a:lvl6pPr>
      <a:lvl7pPr marL="914400" algn="ctr" rtl="0" eaLnBrk="1" fontAlgn="base" hangingPunct="1">
        <a:spcBef>
          <a:spcPct val="0"/>
        </a:spcBef>
        <a:spcAft>
          <a:spcPct val="0"/>
        </a:spcAft>
        <a:defRPr kumimoji="1" sz="4400">
          <a:solidFill>
            <a:schemeClr val="tx2"/>
          </a:solidFill>
          <a:latin typeface="Times New Roman" pitchFamily="18" charset="0"/>
        </a:defRPr>
      </a:lvl7pPr>
      <a:lvl8pPr marL="1371600" algn="ctr" rtl="0" eaLnBrk="1" fontAlgn="base" hangingPunct="1">
        <a:spcBef>
          <a:spcPct val="0"/>
        </a:spcBef>
        <a:spcAft>
          <a:spcPct val="0"/>
        </a:spcAft>
        <a:defRPr kumimoji="1" sz="4400">
          <a:solidFill>
            <a:schemeClr val="tx2"/>
          </a:solidFill>
          <a:latin typeface="Times New Roman" pitchFamily="18" charset="0"/>
        </a:defRPr>
      </a:lvl8pPr>
      <a:lvl9pPr marL="1828800" algn="ctr"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5pPr>
      <a:lvl6pPr marL="2514600" indent="-228600" algn="l" rtl="0" eaLnBrk="1" fontAlgn="base" hangingPunct="1">
        <a:spcBef>
          <a:spcPct val="20000"/>
        </a:spcBef>
        <a:spcAft>
          <a:spcPct val="0"/>
        </a:spcAft>
        <a:buChar char="•"/>
        <a:defRPr kumimoji="1" sz="4000">
          <a:solidFill>
            <a:schemeClr val="tx1"/>
          </a:solidFill>
          <a:latin typeface="+mn-lt"/>
        </a:defRPr>
      </a:lvl6pPr>
      <a:lvl7pPr marL="2971800" indent="-228600" algn="l" rtl="0" eaLnBrk="1" fontAlgn="base" hangingPunct="1">
        <a:spcBef>
          <a:spcPct val="20000"/>
        </a:spcBef>
        <a:spcAft>
          <a:spcPct val="0"/>
        </a:spcAft>
        <a:buChar char="•"/>
        <a:defRPr kumimoji="1" sz="4000">
          <a:solidFill>
            <a:schemeClr val="tx1"/>
          </a:solidFill>
          <a:latin typeface="+mn-lt"/>
        </a:defRPr>
      </a:lvl7pPr>
      <a:lvl8pPr marL="3429000" indent="-228600" algn="l" rtl="0" eaLnBrk="1" fontAlgn="base" hangingPunct="1">
        <a:spcBef>
          <a:spcPct val="20000"/>
        </a:spcBef>
        <a:spcAft>
          <a:spcPct val="0"/>
        </a:spcAft>
        <a:buChar char="•"/>
        <a:defRPr kumimoji="1" sz="4000">
          <a:solidFill>
            <a:schemeClr val="tx1"/>
          </a:solidFill>
          <a:latin typeface="+mn-lt"/>
        </a:defRPr>
      </a:lvl8pPr>
      <a:lvl9pPr marL="3886200" indent="-228600" algn="l" rtl="0" eaLnBrk="1" fontAlgn="base" hangingPunct="1">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4875CDDD-61F1-02CD-E239-CF71443A0136}"/>
              </a:ext>
            </a:extLst>
          </p:cNvPr>
          <p:cNvGrpSpPr>
            <a:grpSpLocks/>
          </p:cNvGrpSpPr>
          <p:nvPr/>
        </p:nvGrpSpPr>
        <p:grpSpPr bwMode="auto">
          <a:xfrm>
            <a:off x="0" y="-4763"/>
            <a:ext cx="1063625" cy="6858001"/>
            <a:chOff x="0" y="-3"/>
            <a:chExt cx="670" cy="4320"/>
          </a:xfrm>
        </p:grpSpPr>
        <p:grpSp>
          <p:nvGrpSpPr>
            <p:cNvPr id="4101" name="Group 3">
              <a:extLst>
                <a:ext uri="{FF2B5EF4-FFF2-40B4-BE49-F238E27FC236}">
                  <a16:creationId xmlns:a16="http://schemas.microsoft.com/office/drawing/2014/main" id="{F2058D68-D230-EB14-E7B2-C08F4AE53D14}"/>
                </a:ext>
              </a:extLst>
            </p:cNvPr>
            <p:cNvGrpSpPr>
              <a:grpSpLocks/>
            </p:cNvGrpSpPr>
            <p:nvPr/>
          </p:nvGrpSpPr>
          <p:grpSpPr bwMode="auto">
            <a:xfrm rot="16200000" flipH="1">
              <a:off x="-1815" y="1838"/>
              <a:ext cx="4320" cy="638"/>
              <a:chOff x="-2" y="1562"/>
              <a:chExt cx="5762" cy="638"/>
            </a:xfrm>
          </p:grpSpPr>
          <p:sp>
            <p:nvSpPr>
              <p:cNvPr id="4104" name="Freeform 4">
                <a:extLst>
                  <a:ext uri="{FF2B5EF4-FFF2-40B4-BE49-F238E27FC236}">
                    <a16:creationId xmlns:a16="http://schemas.microsoft.com/office/drawing/2014/main" id="{099A2A42-A2CF-CC37-8FEE-38EB5ACA62FC}"/>
                  </a:ext>
                </a:extLst>
              </p:cNvPr>
              <p:cNvSpPr>
                <a:spLocks/>
              </p:cNvSpPr>
              <p:nvPr/>
            </p:nvSpPr>
            <p:spPr bwMode="ltGray">
              <a:xfrm rot="-5400000">
                <a:off x="2554" y="-990"/>
                <a:ext cx="624" cy="5746"/>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5" name="Freeform 5">
                <a:extLst>
                  <a:ext uri="{FF2B5EF4-FFF2-40B4-BE49-F238E27FC236}">
                    <a16:creationId xmlns:a16="http://schemas.microsoft.com/office/drawing/2014/main" id="{8F1D9313-D562-8FAB-3798-7CEC9C872A28}"/>
                  </a:ext>
                </a:extLst>
              </p:cNvPr>
              <p:cNvSpPr>
                <a:spLocks/>
              </p:cNvSpPr>
              <p:nvPr/>
            </p:nvSpPr>
            <p:spPr bwMode="ltGray">
              <a:xfrm rot="-5400000">
                <a:off x="1323" y="1669"/>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6" name="Freeform 6">
                <a:extLst>
                  <a:ext uri="{FF2B5EF4-FFF2-40B4-BE49-F238E27FC236}">
                    <a16:creationId xmlns:a16="http://schemas.microsoft.com/office/drawing/2014/main" id="{3B28033B-C4F0-0849-1D41-13A7D5589787}"/>
                  </a:ext>
                </a:extLst>
              </p:cNvPr>
              <p:cNvSpPr>
                <a:spLocks/>
              </p:cNvSpPr>
              <p:nvPr/>
            </p:nvSpPr>
            <p:spPr bwMode="ltGray">
              <a:xfrm rot="-5400000">
                <a:off x="966" y="1676"/>
                <a:ext cx="624" cy="423"/>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7" name="Freeform 7">
                <a:extLst>
                  <a:ext uri="{FF2B5EF4-FFF2-40B4-BE49-F238E27FC236}">
                    <a16:creationId xmlns:a16="http://schemas.microsoft.com/office/drawing/2014/main" id="{DC4AA7D4-6FDB-B2CD-8663-1E8224632D89}"/>
                  </a:ext>
                </a:extLst>
              </p:cNvPr>
              <p:cNvSpPr>
                <a:spLocks/>
              </p:cNvSpPr>
              <p:nvPr/>
            </p:nvSpPr>
            <p:spPr bwMode="ltGray">
              <a:xfrm rot="-5400000">
                <a:off x="-73" y="1760"/>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8" name="Freeform 8">
                <a:extLst>
                  <a:ext uri="{FF2B5EF4-FFF2-40B4-BE49-F238E27FC236}">
                    <a16:creationId xmlns:a16="http://schemas.microsoft.com/office/drawing/2014/main" id="{17055A69-EC8B-13D9-DC7D-F89D310C57B1}"/>
                  </a:ext>
                </a:extLst>
              </p:cNvPr>
              <p:cNvSpPr>
                <a:spLocks/>
              </p:cNvSpPr>
              <p:nvPr/>
            </p:nvSpPr>
            <p:spPr bwMode="ltGray">
              <a:xfrm rot="-5400000">
                <a:off x="664" y="1733"/>
                <a:ext cx="624" cy="293"/>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09" name="Freeform 9">
                <a:extLst>
                  <a:ext uri="{FF2B5EF4-FFF2-40B4-BE49-F238E27FC236}">
                    <a16:creationId xmlns:a16="http://schemas.microsoft.com/office/drawing/2014/main" id="{396DCD56-1860-CC1C-8DF6-B051143164A6}"/>
                  </a:ext>
                </a:extLst>
              </p:cNvPr>
              <p:cNvSpPr>
                <a:spLocks/>
              </p:cNvSpPr>
              <p:nvPr/>
            </p:nvSpPr>
            <p:spPr bwMode="ltGray">
              <a:xfrm rot="-5400000">
                <a:off x="432" y="1699"/>
                <a:ext cx="624" cy="364"/>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0" name="Freeform 10">
                <a:extLst>
                  <a:ext uri="{FF2B5EF4-FFF2-40B4-BE49-F238E27FC236}">
                    <a16:creationId xmlns:a16="http://schemas.microsoft.com/office/drawing/2014/main" id="{8CED7140-BDD8-E652-B3F3-FD4AF1CB163D}"/>
                  </a:ext>
                </a:extLst>
              </p:cNvPr>
              <p:cNvSpPr>
                <a:spLocks/>
              </p:cNvSpPr>
              <p:nvPr/>
            </p:nvSpPr>
            <p:spPr bwMode="ltGray">
              <a:xfrm rot="-5400000">
                <a:off x="145" y="1728"/>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1" name="Freeform 11">
                <a:extLst>
                  <a:ext uri="{FF2B5EF4-FFF2-40B4-BE49-F238E27FC236}">
                    <a16:creationId xmlns:a16="http://schemas.microsoft.com/office/drawing/2014/main" id="{8D5AF01F-DFFF-E6E4-1CCA-05B1C04C66F3}"/>
                  </a:ext>
                </a:extLst>
              </p:cNvPr>
              <p:cNvSpPr>
                <a:spLocks/>
              </p:cNvSpPr>
              <p:nvPr/>
            </p:nvSpPr>
            <p:spPr bwMode="ltGray">
              <a:xfrm rot="-5400000">
                <a:off x="3189" y="1657"/>
                <a:ext cx="624" cy="420"/>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2" name="Freeform 12">
                <a:extLst>
                  <a:ext uri="{FF2B5EF4-FFF2-40B4-BE49-F238E27FC236}">
                    <a16:creationId xmlns:a16="http://schemas.microsoft.com/office/drawing/2014/main" id="{8B22AC32-75DB-D926-7992-BF3494D3BB1B}"/>
                  </a:ext>
                </a:extLst>
              </p:cNvPr>
              <p:cNvSpPr>
                <a:spLocks/>
              </p:cNvSpPr>
              <p:nvPr/>
            </p:nvSpPr>
            <p:spPr bwMode="ltGray">
              <a:xfrm rot="-5400000">
                <a:off x="2870" y="1664"/>
                <a:ext cx="624" cy="421"/>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3" name="Freeform 13">
                <a:extLst>
                  <a:ext uri="{FF2B5EF4-FFF2-40B4-BE49-F238E27FC236}">
                    <a16:creationId xmlns:a16="http://schemas.microsoft.com/office/drawing/2014/main" id="{F3D83296-1B34-824D-0947-DEB627518F08}"/>
                  </a:ext>
                </a:extLst>
              </p:cNvPr>
              <p:cNvSpPr>
                <a:spLocks/>
              </p:cNvSpPr>
              <p:nvPr/>
            </p:nvSpPr>
            <p:spPr bwMode="ltGray">
              <a:xfrm rot="-5400000">
                <a:off x="1829"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4" name="Freeform 14">
                <a:extLst>
                  <a:ext uri="{FF2B5EF4-FFF2-40B4-BE49-F238E27FC236}">
                    <a16:creationId xmlns:a16="http://schemas.microsoft.com/office/drawing/2014/main" id="{6834CF85-A3A6-150F-56C9-9735AE5416E7}"/>
                  </a:ext>
                </a:extLst>
              </p:cNvPr>
              <p:cNvSpPr>
                <a:spLocks/>
              </p:cNvSpPr>
              <p:nvPr/>
            </p:nvSpPr>
            <p:spPr bwMode="ltGray">
              <a:xfrm rot="-5400000">
                <a:off x="2541" y="1729"/>
                <a:ext cx="624" cy="292"/>
              </a:xfrm>
              <a:custGeom>
                <a:avLst/>
                <a:gdLst>
                  <a:gd name="T0" fmla="*/ 0 w 624"/>
                  <a:gd name="T1" fmla="*/ 0 h 317"/>
                  <a:gd name="T2" fmla="*/ 0 w 624"/>
                  <a:gd name="T3" fmla="*/ 6 h 317"/>
                  <a:gd name="T4" fmla="*/ 624 w 624"/>
                  <a:gd name="T5" fmla="*/ 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5" name="Freeform 15">
                <a:extLst>
                  <a:ext uri="{FF2B5EF4-FFF2-40B4-BE49-F238E27FC236}">
                    <a16:creationId xmlns:a16="http://schemas.microsoft.com/office/drawing/2014/main" id="{DF56F38B-EBE8-97D1-85F2-E3EB70AA0816}"/>
                  </a:ext>
                </a:extLst>
              </p:cNvPr>
              <p:cNvSpPr>
                <a:spLocks/>
              </p:cNvSpPr>
              <p:nvPr/>
            </p:nvSpPr>
            <p:spPr bwMode="ltGray">
              <a:xfrm rot="-5400000">
                <a:off x="2330" y="1695"/>
                <a:ext cx="624" cy="360"/>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6" name="Freeform 16">
                <a:extLst>
                  <a:ext uri="{FF2B5EF4-FFF2-40B4-BE49-F238E27FC236}">
                    <a16:creationId xmlns:a16="http://schemas.microsoft.com/office/drawing/2014/main" id="{0824CA49-F054-E2D9-BF99-2F22D6A24F8D}"/>
                  </a:ext>
                </a:extLst>
              </p:cNvPr>
              <p:cNvSpPr>
                <a:spLocks/>
              </p:cNvSpPr>
              <p:nvPr/>
            </p:nvSpPr>
            <p:spPr bwMode="ltGray">
              <a:xfrm rot="-5400000">
                <a:off x="2033" y="1721"/>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7" name="Freeform 17">
                <a:extLst>
                  <a:ext uri="{FF2B5EF4-FFF2-40B4-BE49-F238E27FC236}">
                    <a16:creationId xmlns:a16="http://schemas.microsoft.com/office/drawing/2014/main" id="{80CD2D7F-590B-BF4D-0F4B-08B7E655A693}"/>
                  </a:ext>
                </a:extLst>
              </p:cNvPr>
              <p:cNvSpPr>
                <a:spLocks/>
              </p:cNvSpPr>
              <p:nvPr/>
            </p:nvSpPr>
            <p:spPr bwMode="ltGray">
              <a:xfrm rot="-5400000">
                <a:off x="4058" y="1654"/>
                <a:ext cx="624" cy="420"/>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8" name="Freeform 18">
                <a:extLst>
                  <a:ext uri="{FF2B5EF4-FFF2-40B4-BE49-F238E27FC236}">
                    <a16:creationId xmlns:a16="http://schemas.microsoft.com/office/drawing/2014/main" id="{E2802FAB-2290-01EF-728C-A1B6046D7B19}"/>
                  </a:ext>
                </a:extLst>
              </p:cNvPr>
              <p:cNvSpPr>
                <a:spLocks/>
              </p:cNvSpPr>
              <p:nvPr/>
            </p:nvSpPr>
            <p:spPr bwMode="ltGray">
              <a:xfrm rot="-5400000">
                <a:off x="3705" y="1660"/>
                <a:ext cx="624" cy="423"/>
              </a:xfrm>
              <a:custGeom>
                <a:avLst/>
                <a:gdLst>
                  <a:gd name="T0" fmla="*/ 0 w 624"/>
                  <a:gd name="T1" fmla="*/ 0 h 317"/>
                  <a:gd name="T2" fmla="*/ 0 w 624"/>
                  <a:gd name="T3" fmla="*/ 2147483646 h 317"/>
                  <a:gd name="T4" fmla="*/ 624 w 624"/>
                  <a:gd name="T5" fmla="*/ 21474836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19" name="Freeform 19">
                <a:extLst>
                  <a:ext uri="{FF2B5EF4-FFF2-40B4-BE49-F238E27FC236}">
                    <a16:creationId xmlns:a16="http://schemas.microsoft.com/office/drawing/2014/main" id="{31BE8C57-ACEE-E52B-8688-DEE93413CCA2}"/>
                  </a:ext>
                </a:extLst>
              </p:cNvPr>
              <p:cNvSpPr>
                <a:spLocks/>
              </p:cNvSpPr>
              <p:nvPr/>
            </p:nvSpPr>
            <p:spPr bwMode="ltGray">
              <a:xfrm rot="-5400000">
                <a:off x="4552" y="173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0" name="Freeform 20">
                <a:extLst>
                  <a:ext uri="{FF2B5EF4-FFF2-40B4-BE49-F238E27FC236}">
                    <a16:creationId xmlns:a16="http://schemas.microsoft.com/office/drawing/2014/main" id="{BB8ACF26-A22A-EE14-75AA-14C2E0DBAC0D}"/>
                  </a:ext>
                </a:extLst>
              </p:cNvPr>
              <p:cNvSpPr>
                <a:spLocks/>
              </p:cNvSpPr>
              <p:nvPr/>
            </p:nvSpPr>
            <p:spPr bwMode="ltGray">
              <a:xfrm>
                <a:off x="5469" y="1554"/>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1" name="Freeform 21">
                <a:extLst>
                  <a:ext uri="{FF2B5EF4-FFF2-40B4-BE49-F238E27FC236}">
                    <a16:creationId xmlns:a16="http://schemas.microsoft.com/office/drawing/2014/main" id="{497F2928-1566-8439-8093-F9F1F851FCFE}"/>
                  </a:ext>
                </a:extLst>
              </p:cNvPr>
              <p:cNvSpPr>
                <a:spLocks/>
              </p:cNvSpPr>
              <p:nvPr/>
            </p:nvSpPr>
            <p:spPr bwMode="ltGray">
              <a:xfrm rot="-5400000">
                <a:off x="5068" y="1679"/>
                <a:ext cx="624" cy="360"/>
              </a:xfrm>
              <a:custGeom>
                <a:avLst/>
                <a:gdLst>
                  <a:gd name="T0" fmla="*/ 0 w 624"/>
                  <a:gd name="T1" fmla="*/ 0 h 272"/>
                  <a:gd name="T2" fmla="*/ 0 w 624"/>
                  <a:gd name="T3" fmla="*/ 2147483646 h 272"/>
                  <a:gd name="T4" fmla="*/ 240 w 624"/>
                  <a:gd name="T5" fmla="*/ 2147483646 h 272"/>
                  <a:gd name="T6" fmla="*/ 624 w 624"/>
                  <a:gd name="T7" fmla="*/ 21474836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2" name="Freeform 22">
                <a:extLst>
                  <a:ext uri="{FF2B5EF4-FFF2-40B4-BE49-F238E27FC236}">
                    <a16:creationId xmlns:a16="http://schemas.microsoft.com/office/drawing/2014/main" id="{039500A2-0CF9-1597-0728-5A6DB48EFDCB}"/>
                  </a:ext>
                </a:extLst>
              </p:cNvPr>
              <p:cNvSpPr>
                <a:spLocks/>
              </p:cNvSpPr>
              <p:nvPr/>
            </p:nvSpPr>
            <p:spPr bwMode="ltGray">
              <a:xfrm rot="-5400000">
                <a:off x="4775" y="1705"/>
                <a:ext cx="632" cy="316"/>
              </a:xfrm>
              <a:custGeom>
                <a:avLst/>
                <a:gdLst>
                  <a:gd name="T0" fmla="*/ 8 w 632"/>
                  <a:gd name="T1" fmla="*/ 3 h 362"/>
                  <a:gd name="T2" fmla="*/ 8 w 632"/>
                  <a:gd name="T3" fmla="*/ 3 h 362"/>
                  <a:gd name="T4" fmla="*/ 248 w 632"/>
                  <a:gd name="T5" fmla="*/ 3 h 362"/>
                  <a:gd name="T6" fmla="*/ 632 w 632"/>
                  <a:gd name="T7" fmla="*/ 3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102" name="Freeform 23">
              <a:extLst>
                <a:ext uri="{FF2B5EF4-FFF2-40B4-BE49-F238E27FC236}">
                  <a16:creationId xmlns:a16="http://schemas.microsoft.com/office/drawing/2014/main" id="{7DF2C4B4-98FD-7AAC-D35C-373724DF4DF2}"/>
                </a:ext>
              </a:extLst>
            </p:cNvPr>
            <p:cNvSpPr>
              <a:spLocks/>
            </p:cNvSpPr>
            <p:nvPr/>
          </p:nvSpPr>
          <p:spPr bwMode="ltGray">
            <a:xfrm rot="16200000" flipH="1">
              <a:off x="-1954" y="1951"/>
              <a:ext cx="4320" cy="412"/>
            </a:xfrm>
            <a:custGeom>
              <a:avLst/>
              <a:gdLst>
                <a:gd name="T0" fmla="*/ 0 w 5762"/>
                <a:gd name="T1" fmla="*/ 66851 h 385"/>
                <a:gd name="T2" fmla="*/ 1 w 5762"/>
                <a:gd name="T3" fmla="*/ 63903 h 385"/>
                <a:gd name="T4" fmla="*/ 1 w 5762"/>
                <a:gd name="T5" fmla="*/ 4 h 385"/>
                <a:gd name="T6" fmla="*/ 0 w 5762"/>
                <a:gd name="T7" fmla="*/ 0 h 385"/>
                <a:gd name="T8" fmla="*/ 0 w 5762"/>
                <a:gd name="T9" fmla="*/ 6685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4103" name="Freeform 24">
              <a:extLst>
                <a:ext uri="{FF2B5EF4-FFF2-40B4-BE49-F238E27FC236}">
                  <a16:creationId xmlns:a16="http://schemas.microsoft.com/office/drawing/2014/main" id="{24F1AF7D-33C4-9628-08BA-3183D7DC5871}"/>
                </a:ext>
              </a:extLst>
            </p:cNvPr>
            <p:cNvSpPr>
              <a:spLocks/>
            </p:cNvSpPr>
            <p:nvPr/>
          </p:nvSpPr>
          <p:spPr bwMode="ltGray">
            <a:xfrm rot="16200000" flipH="1">
              <a:off x="-1584" y="2062"/>
              <a:ext cx="4319" cy="189"/>
            </a:xfrm>
            <a:custGeom>
              <a:avLst/>
              <a:gdLst>
                <a:gd name="T0" fmla="*/ 0 w 5761"/>
                <a:gd name="T1" fmla="*/ 28 h 189"/>
                <a:gd name="T2" fmla="*/ 1 w 5761"/>
                <a:gd name="T3" fmla="*/ 0 h 189"/>
                <a:gd name="T4" fmla="*/ 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4099" name="Rectangle 25">
            <a:extLst>
              <a:ext uri="{FF2B5EF4-FFF2-40B4-BE49-F238E27FC236}">
                <a16:creationId xmlns:a16="http://schemas.microsoft.com/office/drawing/2014/main" id="{2A5F5C77-D68E-EEF1-D5F5-4741EE0AB6F6}"/>
              </a:ext>
            </a:extLst>
          </p:cNvPr>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26">
            <a:extLst>
              <a:ext uri="{FF2B5EF4-FFF2-40B4-BE49-F238E27FC236}">
                <a16:creationId xmlns:a16="http://schemas.microsoft.com/office/drawing/2014/main" id="{93F9D32A-B64B-4781-CC10-DF043AEFD801}"/>
              </a:ext>
            </a:extLst>
          </p:cNvPr>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23" r:id="rId1"/>
    <p:sldLayoutId id="2147486416" r:id="rId2"/>
    <p:sldLayoutId id="2147486417" r:id="rId3"/>
    <p:sldLayoutId id="2147486418" r:id="rId4"/>
    <p:sldLayoutId id="2147486419" r:id="rId5"/>
    <p:sldLayoutId id="2147486420" r:id="rId6"/>
  </p:sldLayoutIdLst>
  <p:txStyles>
    <p:titleStyle>
      <a:lvl1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2"/>
          </a:solidFill>
          <a:latin typeface="Times New Roman" pitchFamily="18" charset="0"/>
        </a:defRPr>
      </a:lvl6pPr>
      <a:lvl7pPr marL="914400" algn="ctr" rtl="0" eaLnBrk="1" fontAlgn="base" hangingPunct="1">
        <a:spcBef>
          <a:spcPct val="0"/>
        </a:spcBef>
        <a:spcAft>
          <a:spcPct val="0"/>
        </a:spcAft>
        <a:defRPr kumimoji="1" sz="4400">
          <a:solidFill>
            <a:schemeClr val="tx2"/>
          </a:solidFill>
          <a:latin typeface="Times New Roman" pitchFamily="18" charset="0"/>
        </a:defRPr>
      </a:lvl7pPr>
      <a:lvl8pPr marL="1371600" algn="ctr" rtl="0" eaLnBrk="1" fontAlgn="base" hangingPunct="1">
        <a:spcBef>
          <a:spcPct val="0"/>
        </a:spcBef>
        <a:spcAft>
          <a:spcPct val="0"/>
        </a:spcAft>
        <a:defRPr kumimoji="1" sz="4400">
          <a:solidFill>
            <a:schemeClr val="tx2"/>
          </a:solidFill>
          <a:latin typeface="Times New Roman" pitchFamily="18" charset="0"/>
        </a:defRPr>
      </a:lvl8pPr>
      <a:lvl9pPr marL="1828800" algn="ctr"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5pPr>
      <a:lvl6pPr marL="2514600" indent="-228600" algn="l" rtl="0" eaLnBrk="1" fontAlgn="base" hangingPunct="1">
        <a:spcBef>
          <a:spcPct val="20000"/>
        </a:spcBef>
        <a:spcAft>
          <a:spcPct val="0"/>
        </a:spcAft>
        <a:buChar char="•"/>
        <a:defRPr kumimoji="1" sz="4000">
          <a:solidFill>
            <a:schemeClr val="tx1"/>
          </a:solidFill>
          <a:latin typeface="+mn-lt"/>
        </a:defRPr>
      </a:lvl6pPr>
      <a:lvl7pPr marL="2971800" indent="-228600" algn="l" rtl="0" eaLnBrk="1" fontAlgn="base" hangingPunct="1">
        <a:spcBef>
          <a:spcPct val="20000"/>
        </a:spcBef>
        <a:spcAft>
          <a:spcPct val="0"/>
        </a:spcAft>
        <a:buChar char="•"/>
        <a:defRPr kumimoji="1" sz="4000">
          <a:solidFill>
            <a:schemeClr val="tx1"/>
          </a:solidFill>
          <a:latin typeface="+mn-lt"/>
        </a:defRPr>
      </a:lvl7pPr>
      <a:lvl8pPr marL="3429000" indent="-228600" algn="l" rtl="0" eaLnBrk="1" fontAlgn="base" hangingPunct="1">
        <a:spcBef>
          <a:spcPct val="20000"/>
        </a:spcBef>
        <a:spcAft>
          <a:spcPct val="0"/>
        </a:spcAft>
        <a:buChar char="•"/>
        <a:defRPr kumimoji="1" sz="4000">
          <a:solidFill>
            <a:schemeClr val="tx1"/>
          </a:solidFill>
          <a:latin typeface="+mn-lt"/>
        </a:defRPr>
      </a:lvl8pPr>
      <a:lvl9pPr marL="3886200" indent="-228600" algn="l" rtl="0" eaLnBrk="1" fontAlgn="base" hangingPunct="1">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978EAFE6-D158-ABC3-0783-2667618B1281}"/>
              </a:ext>
            </a:extLst>
          </p:cNvPr>
          <p:cNvGrpSpPr>
            <a:grpSpLocks/>
          </p:cNvGrpSpPr>
          <p:nvPr/>
        </p:nvGrpSpPr>
        <p:grpSpPr bwMode="auto">
          <a:xfrm>
            <a:off x="0" y="-4763"/>
            <a:ext cx="1063625" cy="6858001"/>
            <a:chOff x="0" y="-3"/>
            <a:chExt cx="670" cy="4320"/>
          </a:xfrm>
        </p:grpSpPr>
        <p:grpSp>
          <p:nvGrpSpPr>
            <p:cNvPr id="1029" name="Group 3">
              <a:extLst>
                <a:ext uri="{FF2B5EF4-FFF2-40B4-BE49-F238E27FC236}">
                  <a16:creationId xmlns:a16="http://schemas.microsoft.com/office/drawing/2014/main" id="{C5327FD8-87E5-E433-F0EA-5DB545F3E5DB}"/>
                </a:ext>
              </a:extLst>
            </p:cNvPr>
            <p:cNvGrpSpPr>
              <a:grpSpLocks/>
            </p:cNvGrpSpPr>
            <p:nvPr/>
          </p:nvGrpSpPr>
          <p:grpSpPr bwMode="auto">
            <a:xfrm rot="16200000" flipH="1">
              <a:off x="-1815" y="1838"/>
              <a:ext cx="4320" cy="638"/>
              <a:chOff x="-2" y="1562"/>
              <a:chExt cx="5762" cy="638"/>
            </a:xfrm>
          </p:grpSpPr>
          <p:sp>
            <p:nvSpPr>
              <p:cNvPr id="1032" name="Freeform 4">
                <a:extLst>
                  <a:ext uri="{FF2B5EF4-FFF2-40B4-BE49-F238E27FC236}">
                    <a16:creationId xmlns:a16="http://schemas.microsoft.com/office/drawing/2014/main" id="{6938DB0A-84C5-FA0F-B396-E4C1E922A57D}"/>
                  </a:ext>
                </a:extLst>
              </p:cNvPr>
              <p:cNvSpPr>
                <a:spLocks/>
              </p:cNvSpPr>
              <p:nvPr/>
            </p:nvSpPr>
            <p:spPr bwMode="ltGray">
              <a:xfrm rot="-5400000">
                <a:off x="2554" y="-990"/>
                <a:ext cx="624" cy="5746"/>
              </a:xfrm>
              <a:custGeom>
                <a:avLst/>
                <a:gdLst>
                  <a:gd name="T0" fmla="*/ 0 w 1000"/>
                  <a:gd name="T1" fmla="*/ 0 h 720"/>
                  <a:gd name="T2" fmla="*/ 0 w 1000"/>
                  <a:gd name="T3" fmla="*/ 2147483646 h 720"/>
                  <a:gd name="T4" fmla="*/ 4 w 1000"/>
                  <a:gd name="T5" fmla="*/ 2147483646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3" name="Freeform 5">
                <a:extLst>
                  <a:ext uri="{FF2B5EF4-FFF2-40B4-BE49-F238E27FC236}">
                    <a16:creationId xmlns:a16="http://schemas.microsoft.com/office/drawing/2014/main" id="{3B5283B8-C2A9-67DE-9EB0-0326A7A66F6D}"/>
                  </a:ext>
                </a:extLst>
              </p:cNvPr>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 name="Freeform 6">
                <a:extLst>
                  <a:ext uri="{FF2B5EF4-FFF2-40B4-BE49-F238E27FC236}">
                    <a16:creationId xmlns:a16="http://schemas.microsoft.com/office/drawing/2014/main" id="{8442A0C9-2920-05B7-5382-00F2829C8D2F}"/>
                  </a:ext>
                </a:extLst>
              </p:cNvPr>
              <p:cNvSpPr>
                <a:spLocks/>
              </p:cNvSpPr>
              <p:nvPr/>
            </p:nvSpPr>
            <p:spPr bwMode="ltGray">
              <a:xfrm rot="-5400000">
                <a:off x="966" y="1676"/>
                <a:ext cx="624" cy="423"/>
              </a:xfrm>
              <a:custGeom>
                <a:avLst/>
                <a:gdLst>
                  <a:gd name="T0" fmla="*/ 0 w 624"/>
                  <a:gd name="T1" fmla="*/ 0 h 317"/>
                  <a:gd name="T2" fmla="*/ 0 w 624"/>
                  <a:gd name="T3" fmla="*/ 8665 h 317"/>
                  <a:gd name="T4" fmla="*/ 624 w 624"/>
                  <a:gd name="T5" fmla="*/ 866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5" name="Freeform 7">
                <a:extLst>
                  <a:ext uri="{FF2B5EF4-FFF2-40B4-BE49-F238E27FC236}">
                    <a16:creationId xmlns:a16="http://schemas.microsoft.com/office/drawing/2014/main" id="{97F4E780-742A-AAF3-7CEF-EA0244522C82}"/>
                  </a:ext>
                </a:extLst>
              </p:cNvPr>
              <p:cNvSpPr>
                <a:spLocks/>
              </p:cNvSpPr>
              <p:nvPr/>
            </p:nvSpPr>
            <p:spPr bwMode="ltGray">
              <a:xfrm rot="-5400000">
                <a:off x="-73" y="1760"/>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8">
                <a:extLst>
                  <a:ext uri="{FF2B5EF4-FFF2-40B4-BE49-F238E27FC236}">
                    <a16:creationId xmlns:a16="http://schemas.microsoft.com/office/drawing/2014/main" id="{830002A5-B620-816D-5AE2-E1E61F750051}"/>
                  </a:ext>
                </a:extLst>
              </p:cNvPr>
              <p:cNvSpPr>
                <a:spLocks/>
              </p:cNvSpPr>
              <p:nvPr/>
            </p:nvSpPr>
            <p:spPr bwMode="ltGray">
              <a:xfrm rot="-5400000">
                <a:off x="664" y="1733"/>
                <a:ext cx="624" cy="293"/>
              </a:xfrm>
              <a:custGeom>
                <a:avLst/>
                <a:gdLst>
                  <a:gd name="T0" fmla="*/ 0 w 624"/>
                  <a:gd name="T1" fmla="*/ 0 h 317"/>
                  <a:gd name="T2" fmla="*/ 0 w 624"/>
                  <a:gd name="T3" fmla="*/ 105 h 317"/>
                  <a:gd name="T4" fmla="*/ 624 w 624"/>
                  <a:gd name="T5" fmla="*/ 10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9">
                <a:extLst>
                  <a:ext uri="{FF2B5EF4-FFF2-40B4-BE49-F238E27FC236}">
                    <a16:creationId xmlns:a16="http://schemas.microsoft.com/office/drawing/2014/main" id="{2BDE7607-F848-5F62-222F-F19C9E47AC71}"/>
                  </a:ext>
                </a:extLst>
              </p:cNvPr>
              <p:cNvSpPr>
                <a:spLocks/>
              </p:cNvSpPr>
              <p:nvPr/>
            </p:nvSpPr>
            <p:spPr bwMode="ltGray">
              <a:xfrm rot="-5400000">
                <a:off x="432" y="1699"/>
                <a:ext cx="624" cy="364"/>
              </a:xfrm>
              <a:custGeom>
                <a:avLst/>
                <a:gdLst>
                  <a:gd name="T0" fmla="*/ 0 w 624"/>
                  <a:gd name="T1" fmla="*/ 0 h 272"/>
                  <a:gd name="T2" fmla="*/ 0 w 624"/>
                  <a:gd name="T3" fmla="*/ 8980 h 272"/>
                  <a:gd name="T4" fmla="*/ 240 w 624"/>
                  <a:gd name="T5" fmla="*/ 7909 h 272"/>
                  <a:gd name="T6" fmla="*/ 624 w 624"/>
                  <a:gd name="T7" fmla="*/ 898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10">
                <a:extLst>
                  <a:ext uri="{FF2B5EF4-FFF2-40B4-BE49-F238E27FC236}">
                    <a16:creationId xmlns:a16="http://schemas.microsoft.com/office/drawing/2014/main" id="{3A6DBE4B-A167-BC59-555A-F2520DE874A5}"/>
                  </a:ext>
                </a:extLst>
              </p:cNvPr>
              <p:cNvSpPr>
                <a:spLocks/>
              </p:cNvSpPr>
              <p:nvPr/>
            </p:nvSpPr>
            <p:spPr bwMode="ltGray">
              <a:xfrm rot="-5400000">
                <a:off x="145" y="1728"/>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11">
                <a:extLst>
                  <a:ext uri="{FF2B5EF4-FFF2-40B4-BE49-F238E27FC236}">
                    <a16:creationId xmlns:a16="http://schemas.microsoft.com/office/drawing/2014/main" id="{526AEF8D-52A1-B5DD-9741-F47856D873CC}"/>
                  </a:ext>
                </a:extLst>
              </p:cNvPr>
              <p:cNvSpPr>
                <a:spLocks/>
              </p:cNvSpPr>
              <p:nvPr/>
            </p:nvSpPr>
            <p:spPr bwMode="ltGray">
              <a:xfrm rot="-5400000">
                <a:off x="3189" y="1657"/>
                <a:ext cx="624" cy="420"/>
              </a:xfrm>
              <a:custGeom>
                <a:avLst/>
                <a:gdLst>
                  <a:gd name="T0" fmla="*/ 0 w 624"/>
                  <a:gd name="T1" fmla="*/ 0 h 317"/>
                  <a:gd name="T2" fmla="*/ 0 w 624"/>
                  <a:gd name="T3" fmla="*/ 7946 h 317"/>
                  <a:gd name="T4" fmla="*/ 624 w 624"/>
                  <a:gd name="T5" fmla="*/ 79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12">
                <a:extLst>
                  <a:ext uri="{FF2B5EF4-FFF2-40B4-BE49-F238E27FC236}">
                    <a16:creationId xmlns:a16="http://schemas.microsoft.com/office/drawing/2014/main" id="{95EEE4CF-AC15-8209-6F88-1E327FE36D77}"/>
                  </a:ext>
                </a:extLst>
              </p:cNvPr>
              <p:cNvSpPr>
                <a:spLocks/>
              </p:cNvSpPr>
              <p:nvPr/>
            </p:nvSpPr>
            <p:spPr bwMode="ltGray">
              <a:xfrm rot="-5400000">
                <a:off x="2870"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3">
                <a:extLst>
                  <a:ext uri="{FF2B5EF4-FFF2-40B4-BE49-F238E27FC236}">
                    <a16:creationId xmlns:a16="http://schemas.microsoft.com/office/drawing/2014/main" id="{16AF97A1-D774-FFF9-3219-8C3972A62B11}"/>
                  </a:ext>
                </a:extLst>
              </p:cNvPr>
              <p:cNvSpPr>
                <a:spLocks/>
              </p:cNvSpPr>
              <p:nvPr/>
            </p:nvSpPr>
            <p:spPr bwMode="ltGray">
              <a:xfrm rot="-5400000">
                <a:off x="1829" y="1747"/>
                <a:ext cx="624" cy="256"/>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4">
                <a:extLst>
                  <a:ext uri="{FF2B5EF4-FFF2-40B4-BE49-F238E27FC236}">
                    <a16:creationId xmlns:a16="http://schemas.microsoft.com/office/drawing/2014/main" id="{4A2522CA-E328-CD2F-E788-B651B9A006CE}"/>
                  </a:ext>
                </a:extLst>
              </p:cNvPr>
              <p:cNvSpPr>
                <a:spLocks/>
              </p:cNvSpPr>
              <p:nvPr/>
            </p:nvSpPr>
            <p:spPr bwMode="ltGray">
              <a:xfrm rot="-5400000">
                <a:off x="2541" y="1729"/>
                <a:ext cx="624" cy="292"/>
              </a:xfrm>
              <a:custGeom>
                <a:avLst/>
                <a:gdLst>
                  <a:gd name="T0" fmla="*/ 0 w 624"/>
                  <a:gd name="T1" fmla="*/ 0 h 317"/>
                  <a:gd name="T2" fmla="*/ 0 w 624"/>
                  <a:gd name="T3" fmla="*/ 102 h 317"/>
                  <a:gd name="T4" fmla="*/ 624 w 624"/>
                  <a:gd name="T5" fmla="*/ 10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5">
                <a:extLst>
                  <a:ext uri="{FF2B5EF4-FFF2-40B4-BE49-F238E27FC236}">
                    <a16:creationId xmlns:a16="http://schemas.microsoft.com/office/drawing/2014/main" id="{C2FA761D-35A2-B320-74C0-AA69EB872253}"/>
                  </a:ext>
                </a:extLst>
              </p:cNvPr>
              <p:cNvSpPr>
                <a:spLocks/>
              </p:cNvSpPr>
              <p:nvPr/>
            </p:nvSpPr>
            <p:spPr bwMode="ltGray">
              <a:xfrm rot="-5400000">
                <a:off x="2330" y="1695"/>
                <a:ext cx="624" cy="360"/>
              </a:xfrm>
              <a:custGeom>
                <a:avLst/>
                <a:gdLst>
                  <a:gd name="T0" fmla="*/ 0 w 624"/>
                  <a:gd name="T1" fmla="*/ 0 h 272"/>
                  <a:gd name="T2" fmla="*/ 0 w 624"/>
                  <a:gd name="T3" fmla="*/ 7855 h 272"/>
                  <a:gd name="T4" fmla="*/ 240 w 624"/>
                  <a:gd name="T5" fmla="*/ 6931 h 272"/>
                  <a:gd name="T6" fmla="*/ 624 w 624"/>
                  <a:gd name="T7" fmla="*/ 785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6">
                <a:extLst>
                  <a:ext uri="{FF2B5EF4-FFF2-40B4-BE49-F238E27FC236}">
                    <a16:creationId xmlns:a16="http://schemas.microsoft.com/office/drawing/2014/main" id="{66BCCDA1-F76A-872A-9C97-1074AEB9860E}"/>
                  </a:ext>
                </a:extLst>
              </p:cNvPr>
              <p:cNvSpPr>
                <a:spLocks/>
              </p:cNvSpPr>
              <p:nvPr/>
            </p:nvSpPr>
            <p:spPr bwMode="ltGray">
              <a:xfrm rot="-5400000">
                <a:off x="203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7">
                <a:extLst>
                  <a:ext uri="{FF2B5EF4-FFF2-40B4-BE49-F238E27FC236}">
                    <a16:creationId xmlns:a16="http://schemas.microsoft.com/office/drawing/2014/main" id="{6EE9D8B4-9A1C-0628-D09C-7F9910CE0B79}"/>
                  </a:ext>
                </a:extLst>
              </p:cNvPr>
              <p:cNvSpPr>
                <a:spLocks/>
              </p:cNvSpPr>
              <p:nvPr/>
            </p:nvSpPr>
            <p:spPr bwMode="ltGray">
              <a:xfrm rot="-5400000">
                <a:off x="4058" y="1654"/>
                <a:ext cx="624" cy="420"/>
              </a:xfrm>
              <a:custGeom>
                <a:avLst/>
                <a:gdLst>
                  <a:gd name="T0" fmla="*/ 0 w 624"/>
                  <a:gd name="T1" fmla="*/ 0 h 317"/>
                  <a:gd name="T2" fmla="*/ 0 w 624"/>
                  <a:gd name="T3" fmla="*/ 7946 h 317"/>
                  <a:gd name="T4" fmla="*/ 624 w 624"/>
                  <a:gd name="T5" fmla="*/ 79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8">
                <a:extLst>
                  <a:ext uri="{FF2B5EF4-FFF2-40B4-BE49-F238E27FC236}">
                    <a16:creationId xmlns:a16="http://schemas.microsoft.com/office/drawing/2014/main" id="{90268CB1-4BFD-746B-E4C4-3C80D55F76C7}"/>
                  </a:ext>
                </a:extLst>
              </p:cNvPr>
              <p:cNvSpPr>
                <a:spLocks/>
              </p:cNvSpPr>
              <p:nvPr/>
            </p:nvSpPr>
            <p:spPr bwMode="ltGray">
              <a:xfrm rot="-5400000">
                <a:off x="3705" y="1660"/>
                <a:ext cx="624" cy="423"/>
              </a:xfrm>
              <a:custGeom>
                <a:avLst/>
                <a:gdLst>
                  <a:gd name="T0" fmla="*/ 0 w 624"/>
                  <a:gd name="T1" fmla="*/ 0 h 317"/>
                  <a:gd name="T2" fmla="*/ 0 w 624"/>
                  <a:gd name="T3" fmla="*/ 8665 h 317"/>
                  <a:gd name="T4" fmla="*/ 624 w 624"/>
                  <a:gd name="T5" fmla="*/ 866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9">
                <a:extLst>
                  <a:ext uri="{FF2B5EF4-FFF2-40B4-BE49-F238E27FC236}">
                    <a16:creationId xmlns:a16="http://schemas.microsoft.com/office/drawing/2014/main" id="{3302223D-FDC0-761B-3FDE-2B2AAF60A58C}"/>
                  </a:ext>
                </a:extLst>
              </p:cNvPr>
              <p:cNvSpPr>
                <a:spLocks/>
              </p:cNvSpPr>
              <p:nvPr/>
            </p:nvSpPr>
            <p:spPr bwMode="ltGray">
              <a:xfrm rot="-5400000">
                <a:off x="4552" y="1739"/>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20">
                <a:extLst>
                  <a:ext uri="{FF2B5EF4-FFF2-40B4-BE49-F238E27FC236}">
                    <a16:creationId xmlns:a16="http://schemas.microsoft.com/office/drawing/2014/main" id="{27CB05D4-DB96-C601-6AC8-D82B5A9A9645}"/>
                  </a:ext>
                </a:extLst>
              </p:cNvPr>
              <p:cNvSpPr>
                <a:spLocks/>
              </p:cNvSpPr>
              <p:nvPr/>
            </p:nvSpPr>
            <p:spPr bwMode="ltGray">
              <a:xfrm>
                <a:off x="5469" y="1554"/>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21">
                <a:extLst>
                  <a:ext uri="{FF2B5EF4-FFF2-40B4-BE49-F238E27FC236}">
                    <a16:creationId xmlns:a16="http://schemas.microsoft.com/office/drawing/2014/main" id="{EB8DCFF4-EE8C-B491-4F52-08F2D2C54CBD}"/>
                  </a:ext>
                </a:extLst>
              </p:cNvPr>
              <p:cNvSpPr>
                <a:spLocks/>
              </p:cNvSpPr>
              <p:nvPr/>
            </p:nvSpPr>
            <p:spPr bwMode="ltGray">
              <a:xfrm rot="-5400000">
                <a:off x="5068" y="1679"/>
                <a:ext cx="624" cy="360"/>
              </a:xfrm>
              <a:custGeom>
                <a:avLst/>
                <a:gdLst>
                  <a:gd name="T0" fmla="*/ 0 w 624"/>
                  <a:gd name="T1" fmla="*/ 0 h 272"/>
                  <a:gd name="T2" fmla="*/ 0 w 624"/>
                  <a:gd name="T3" fmla="*/ 7855 h 272"/>
                  <a:gd name="T4" fmla="*/ 240 w 624"/>
                  <a:gd name="T5" fmla="*/ 6931 h 272"/>
                  <a:gd name="T6" fmla="*/ 624 w 624"/>
                  <a:gd name="T7" fmla="*/ 785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22">
                <a:extLst>
                  <a:ext uri="{FF2B5EF4-FFF2-40B4-BE49-F238E27FC236}">
                    <a16:creationId xmlns:a16="http://schemas.microsoft.com/office/drawing/2014/main" id="{9F203F56-5A54-BF7E-9EBB-4A9116F98379}"/>
                  </a:ext>
                </a:extLst>
              </p:cNvPr>
              <p:cNvSpPr>
                <a:spLocks/>
              </p:cNvSpPr>
              <p:nvPr/>
            </p:nvSpPr>
            <p:spPr bwMode="ltGray">
              <a:xfrm rot="-5400000">
                <a:off x="4775" y="1705"/>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0" name="Freeform 23">
              <a:extLst>
                <a:ext uri="{FF2B5EF4-FFF2-40B4-BE49-F238E27FC236}">
                  <a16:creationId xmlns:a16="http://schemas.microsoft.com/office/drawing/2014/main" id="{F3294FA9-3478-B50A-3E35-FABF4F0CC2D7}"/>
                </a:ext>
              </a:extLst>
            </p:cNvPr>
            <p:cNvSpPr>
              <a:spLocks/>
            </p:cNvSpPr>
            <p:nvPr/>
          </p:nvSpPr>
          <p:spPr bwMode="ltGray">
            <a:xfrm rot="16200000" flipH="1">
              <a:off x="-1954" y="1951"/>
              <a:ext cx="4320" cy="412"/>
            </a:xfrm>
            <a:custGeom>
              <a:avLst/>
              <a:gdLst>
                <a:gd name="T0" fmla="*/ 0 w 5762"/>
                <a:gd name="T1" fmla="*/ 443 h 385"/>
                <a:gd name="T2" fmla="*/ 181 w 5762"/>
                <a:gd name="T3" fmla="*/ 423 h 385"/>
                <a:gd name="T4" fmla="*/ 181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1" name="Freeform 24">
              <a:extLst>
                <a:ext uri="{FF2B5EF4-FFF2-40B4-BE49-F238E27FC236}">
                  <a16:creationId xmlns:a16="http://schemas.microsoft.com/office/drawing/2014/main" id="{0F3528D4-4BB6-313E-829D-4866A16EC152}"/>
                </a:ext>
              </a:extLst>
            </p:cNvPr>
            <p:cNvSpPr>
              <a:spLocks/>
            </p:cNvSpPr>
            <p:nvPr/>
          </p:nvSpPr>
          <p:spPr bwMode="ltGray">
            <a:xfrm rot="16200000" flipH="1">
              <a:off x="-1584" y="2062"/>
              <a:ext cx="4319" cy="189"/>
            </a:xfrm>
            <a:custGeom>
              <a:avLst/>
              <a:gdLst>
                <a:gd name="T0" fmla="*/ 0 w 5761"/>
                <a:gd name="T1" fmla="*/ 28 h 189"/>
                <a:gd name="T2" fmla="*/ 181 w 5761"/>
                <a:gd name="T3" fmla="*/ 0 h 189"/>
                <a:gd name="T4" fmla="*/ 18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a:extLst>
              <a:ext uri="{FF2B5EF4-FFF2-40B4-BE49-F238E27FC236}">
                <a16:creationId xmlns:a16="http://schemas.microsoft.com/office/drawing/2014/main" id="{2E5CD49B-9EB5-89BD-9D53-2C2D10264172}"/>
              </a:ext>
            </a:extLst>
          </p:cNvPr>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a:extLst>
              <a:ext uri="{FF2B5EF4-FFF2-40B4-BE49-F238E27FC236}">
                <a16:creationId xmlns:a16="http://schemas.microsoft.com/office/drawing/2014/main" id="{2679C8D1-E00F-902D-74E9-61214FD3DB77}"/>
              </a:ext>
            </a:extLst>
          </p:cNvPr>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77709434"/>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Lst>
  <p:txStyles>
    <p:titleStyle>
      <a:lvl1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2"/>
          </a:solidFill>
          <a:latin typeface="Times New Roman" pitchFamily="18" charset="0"/>
        </a:defRPr>
      </a:lvl6pPr>
      <a:lvl7pPr marL="914400" algn="ctr" rtl="0" eaLnBrk="1" fontAlgn="base" hangingPunct="1">
        <a:spcBef>
          <a:spcPct val="0"/>
        </a:spcBef>
        <a:spcAft>
          <a:spcPct val="0"/>
        </a:spcAft>
        <a:defRPr kumimoji="1" sz="4400">
          <a:solidFill>
            <a:schemeClr val="tx2"/>
          </a:solidFill>
          <a:latin typeface="Times New Roman" pitchFamily="18" charset="0"/>
        </a:defRPr>
      </a:lvl7pPr>
      <a:lvl8pPr marL="1371600" algn="ctr" rtl="0" eaLnBrk="1" fontAlgn="base" hangingPunct="1">
        <a:spcBef>
          <a:spcPct val="0"/>
        </a:spcBef>
        <a:spcAft>
          <a:spcPct val="0"/>
        </a:spcAft>
        <a:defRPr kumimoji="1" sz="4400">
          <a:solidFill>
            <a:schemeClr val="tx2"/>
          </a:solidFill>
          <a:latin typeface="Times New Roman" pitchFamily="18" charset="0"/>
        </a:defRPr>
      </a:lvl8pPr>
      <a:lvl9pPr marL="1828800" algn="ctr"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5pPr>
      <a:lvl6pPr marL="2514600" indent="-228600" algn="l" rtl="0" eaLnBrk="1" fontAlgn="base" hangingPunct="1">
        <a:spcBef>
          <a:spcPct val="20000"/>
        </a:spcBef>
        <a:spcAft>
          <a:spcPct val="0"/>
        </a:spcAft>
        <a:buChar char="•"/>
        <a:defRPr kumimoji="1" sz="4000">
          <a:solidFill>
            <a:schemeClr val="tx1"/>
          </a:solidFill>
          <a:latin typeface="+mn-lt"/>
        </a:defRPr>
      </a:lvl6pPr>
      <a:lvl7pPr marL="2971800" indent="-228600" algn="l" rtl="0" eaLnBrk="1" fontAlgn="base" hangingPunct="1">
        <a:spcBef>
          <a:spcPct val="20000"/>
        </a:spcBef>
        <a:spcAft>
          <a:spcPct val="0"/>
        </a:spcAft>
        <a:buChar char="•"/>
        <a:defRPr kumimoji="1" sz="4000">
          <a:solidFill>
            <a:schemeClr val="tx1"/>
          </a:solidFill>
          <a:latin typeface="+mn-lt"/>
        </a:defRPr>
      </a:lvl7pPr>
      <a:lvl8pPr marL="3429000" indent="-228600" algn="l" rtl="0" eaLnBrk="1" fontAlgn="base" hangingPunct="1">
        <a:spcBef>
          <a:spcPct val="20000"/>
        </a:spcBef>
        <a:spcAft>
          <a:spcPct val="0"/>
        </a:spcAft>
        <a:buChar char="•"/>
        <a:defRPr kumimoji="1" sz="4000">
          <a:solidFill>
            <a:schemeClr val="tx1"/>
          </a:solidFill>
          <a:latin typeface="+mn-lt"/>
        </a:defRPr>
      </a:lvl8pPr>
      <a:lvl9pPr marL="3886200" indent="-228600" algn="l" rtl="0" eaLnBrk="1" fontAlgn="base" hangingPunct="1">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3AFA125-F52A-D9F1-48CF-E06F2A580073}"/>
              </a:ext>
            </a:extLst>
          </p:cNvPr>
          <p:cNvGrpSpPr>
            <a:grpSpLocks/>
          </p:cNvGrpSpPr>
          <p:nvPr/>
        </p:nvGrpSpPr>
        <p:grpSpPr bwMode="auto">
          <a:xfrm>
            <a:off x="0" y="-4763"/>
            <a:ext cx="1063625" cy="6858001"/>
            <a:chOff x="0" y="-3"/>
            <a:chExt cx="670" cy="4320"/>
          </a:xfrm>
        </p:grpSpPr>
        <p:grpSp>
          <p:nvGrpSpPr>
            <p:cNvPr id="1029" name="Group 3">
              <a:extLst>
                <a:ext uri="{FF2B5EF4-FFF2-40B4-BE49-F238E27FC236}">
                  <a16:creationId xmlns:a16="http://schemas.microsoft.com/office/drawing/2014/main" id="{E2C8AC47-9B52-4429-EA2F-AA126D5F8DB1}"/>
                </a:ext>
              </a:extLst>
            </p:cNvPr>
            <p:cNvGrpSpPr>
              <a:grpSpLocks/>
            </p:cNvGrpSpPr>
            <p:nvPr/>
          </p:nvGrpSpPr>
          <p:grpSpPr bwMode="auto">
            <a:xfrm rot="16200000" flipH="1">
              <a:off x="-1815" y="1838"/>
              <a:ext cx="4320" cy="638"/>
              <a:chOff x="-2" y="1562"/>
              <a:chExt cx="5762" cy="638"/>
            </a:xfrm>
          </p:grpSpPr>
          <p:sp>
            <p:nvSpPr>
              <p:cNvPr id="1032" name="Freeform 4">
                <a:extLst>
                  <a:ext uri="{FF2B5EF4-FFF2-40B4-BE49-F238E27FC236}">
                    <a16:creationId xmlns:a16="http://schemas.microsoft.com/office/drawing/2014/main" id="{B1BCF9ED-1A7B-D85D-755C-E6B5B97840C3}"/>
                  </a:ext>
                </a:extLst>
              </p:cNvPr>
              <p:cNvSpPr>
                <a:spLocks/>
              </p:cNvSpPr>
              <p:nvPr/>
            </p:nvSpPr>
            <p:spPr bwMode="ltGray">
              <a:xfrm rot="-5400000">
                <a:off x="2554" y="-990"/>
                <a:ext cx="624" cy="5746"/>
              </a:xfrm>
              <a:custGeom>
                <a:avLst/>
                <a:gdLst>
                  <a:gd name="T0" fmla="*/ 0 w 1000"/>
                  <a:gd name="T1" fmla="*/ 0 h 720"/>
                  <a:gd name="T2" fmla="*/ 0 w 1000"/>
                  <a:gd name="T3" fmla="*/ 2147483646 h 720"/>
                  <a:gd name="T4" fmla="*/ 4 w 1000"/>
                  <a:gd name="T5" fmla="*/ 2147483646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3" name="Freeform 5">
                <a:extLst>
                  <a:ext uri="{FF2B5EF4-FFF2-40B4-BE49-F238E27FC236}">
                    <a16:creationId xmlns:a16="http://schemas.microsoft.com/office/drawing/2014/main" id="{82881CA5-602A-C743-BD38-289CA2CE07DC}"/>
                  </a:ext>
                </a:extLst>
              </p:cNvPr>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 name="Freeform 6">
                <a:extLst>
                  <a:ext uri="{FF2B5EF4-FFF2-40B4-BE49-F238E27FC236}">
                    <a16:creationId xmlns:a16="http://schemas.microsoft.com/office/drawing/2014/main" id="{227B41B5-6B7B-7534-C781-52AE3EEFADB7}"/>
                  </a:ext>
                </a:extLst>
              </p:cNvPr>
              <p:cNvSpPr>
                <a:spLocks/>
              </p:cNvSpPr>
              <p:nvPr/>
            </p:nvSpPr>
            <p:spPr bwMode="ltGray">
              <a:xfrm rot="-5400000">
                <a:off x="966" y="1676"/>
                <a:ext cx="624" cy="423"/>
              </a:xfrm>
              <a:custGeom>
                <a:avLst/>
                <a:gdLst>
                  <a:gd name="T0" fmla="*/ 0 w 624"/>
                  <a:gd name="T1" fmla="*/ 0 h 317"/>
                  <a:gd name="T2" fmla="*/ 0 w 624"/>
                  <a:gd name="T3" fmla="*/ 8665 h 317"/>
                  <a:gd name="T4" fmla="*/ 624 w 624"/>
                  <a:gd name="T5" fmla="*/ 866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5" name="Freeform 7">
                <a:extLst>
                  <a:ext uri="{FF2B5EF4-FFF2-40B4-BE49-F238E27FC236}">
                    <a16:creationId xmlns:a16="http://schemas.microsoft.com/office/drawing/2014/main" id="{D8BD908C-83CC-7E34-359F-E1C60DEA570E}"/>
                  </a:ext>
                </a:extLst>
              </p:cNvPr>
              <p:cNvSpPr>
                <a:spLocks/>
              </p:cNvSpPr>
              <p:nvPr/>
            </p:nvSpPr>
            <p:spPr bwMode="ltGray">
              <a:xfrm rot="-5400000">
                <a:off x="-73" y="1760"/>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8">
                <a:extLst>
                  <a:ext uri="{FF2B5EF4-FFF2-40B4-BE49-F238E27FC236}">
                    <a16:creationId xmlns:a16="http://schemas.microsoft.com/office/drawing/2014/main" id="{34FA1264-FB0D-E475-34CB-6113EBBC8C5D}"/>
                  </a:ext>
                </a:extLst>
              </p:cNvPr>
              <p:cNvSpPr>
                <a:spLocks/>
              </p:cNvSpPr>
              <p:nvPr/>
            </p:nvSpPr>
            <p:spPr bwMode="ltGray">
              <a:xfrm rot="-5400000">
                <a:off x="664" y="1733"/>
                <a:ext cx="624" cy="293"/>
              </a:xfrm>
              <a:custGeom>
                <a:avLst/>
                <a:gdLst>
                  <a:gd name="T0" fmla="*/ 0 w 624"/>
                  <a:gd name="T1" fmla="*/ 0 h 317"/>
                  <a:gd name="T2" fmla="*/ 0 w 624"/>
                  <a:gd name="T3" fmla="*/ 105 h 317"/>
                  <a:gd name="T4" fmla="*/ 624 w 624"/>
                  <a:gd name="T5" fmla="*/ 10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9">
                <a:extLst>
                  <a:ext uri="{FF2B5EF4-FFF2-40B4-BE49-F238E27FC236}">
                    <a16:creationId xmlns:a16="http://schemas.microsoft.com/office/drawing/2014/main" id="{D6BB145A-15EB-0701-89A6-46809B3C266F}"/>
                  </a:ext>
                </a:extLst>
              </p:cNvPr>
              <p:cNvSpPr>
                <a:spLocks/>
              </p:cNvSpPr>
              <p:nvPr/>
            </p:nvSpPr>
            <p:spPr bwMode="ltGray">
              <a:xfrm rot="-5400000">
                <a:off x="432" y="1699"/>
                <a:ext cx="624" cy="364"/>
              </a:xfrm>
              <a:custGeom>
                <a:avLst/>
                <a:gdLst>
                  <a:gd name="T0" fmla="*/ 0 w 624"/>
                  <a:gd name="T1" fmla="*/ 0 h 272"/>
                  <a:gd name="T2" fmla="*/ 0 w 624"/>
                  <a:gd name="T3" fmla="*/ 8980 h 272"/>
                  <a:gd name="T4" fmla="*/ 240 w 624"/>
                  <a:gd name="T5" fmla="*/ 7909 h 272"/>
                  <a:gd name="T6" fmla="*/ 624 w 624"/>
                  <a:gd name="T7" fmla="*/ 898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10">
                <a:extLst>
                  <a:ext uri="{FF2B5EF4-FFF2-40B4-BE49-F238E27FC236}">
                    <a16:creationId xmlns:a16="http://schemas.microsoft.com/office/drawing/2014/main" id="{19DD95C0-7A7E-F821-E405-6D571690A216}"/>
                  </a:ext>
                </a:extLst>
              </p:cNvPr>
              <p:cNvSpPr>
                <a:spLocks/>
              </p:cNvSpPr>
              <p:nvPr/>
            </p:nvSpPr>
            <p:spPr bwMode="ltGray">
              <a:xfrm rot="-5400000">
                <a:off x="145" y="1728"/>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11">
                <a:extLst>
                  <a:ext uri="{FF2B5EF4-FFF2-40B4-BE49-F238E27FC236}">
                    <a16:creationId xmlns:a16="http://schemas.microsoft.com/office/drawing/2014/main" id="{AA8C8A66-707A-0F6D-E156-6AF8042C2D64}"/>
                  </a:ext>
                </a:extLst>
              </p:cNvPr>
              <p:cNvSpPr>
                <a:spLocks/>
              </p:cNvSpPr>
              <p:nvPr/>
            </p:nvSpPr>
            <p:spPr bwMode="ltGray">
              <a:xfrm rot="-5400000">
                <a:off x="3189" y="1657"/>
                <a:ext cx="624" cy="420"/>
              </a:xfrm>
              <a:custGeom>
                <a:avLst/>
                <a:gdLst>
                  <a:gd name="T0" fmla="*/ 0 w 624"/>
                  <a:gd name="T1" fmla="*/ 0 h 317"/>
                  <a:gd name="T2" fmla="*/ 0 w 624"/>
                  <a:gd name="T3" fmla="*/ 7946 h 317"/>
                  <a:gd name="T4" fmla="*/ 624 w 624"/>
                  <a:gd name="T5" fmla="*/ 79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12">
                <a:extLst>
                  <a:ext uri="{FF2B5EF4-FFF2-40B4-BE49-F238E27FC236}">
                    <a16:creationId xmlns:a16="http://schemas.microsoft.com/office/drawing/2014/main" id="{325CE01B-FC34-D75C-3613-CAF0F2F0905C}"/>
                  </a:ext>
                </a:extLst>
              </p:cNvPr>
              <p:cNvSpPr>
                <a:spLocks/>
              </p:cNvSpPr>
              <p:nvPr/>
            </p:nvSpPr>
            <p:spPr bwMode="ltGray">
              <a:xfrm rot="-5400000">
                <a:off x="2870"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3">
                <a:extLst>
                  <a:ext uri="{FF2B5EF4-FFF2-40B4-BE49-F238E27FC236}">
                    <a16:creationId xmlns:a16="http://schemas.microsoft.com/office/drawing/2014/main" id="{BDEAA0DF-7E12-B825-7270-F884AEC32F3A}"/>
                  </a:ext>
                </a:extLst>
              </p:cNvPr>
              <p:cNvSpPr>
                <a:spLocks/>
              </p:cNvSpPr>
              <p:nvPr/>
            </p:nvSpPr>
            <p:spPr bwMode="ltGray">
              <a:xfrm rot="-5400000">
                <a:off x="1829" y="1747"/>
                <a:ext cx="624" cy="256"/>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4">
                <a:extLst>
                  <a:ext uri="{FF2B5EF4-FFF2-40B4-BE49-F238E27FC236}">
                    <a16:creationId xmlns:a16="http://schemas.microsoft.com/office/drawing/2014/main" id="{9FB3BF58-A451-8408-F368-3A8F75B75C53}"/>
                  </a:ext>
                </a:extLst>
              </p:cNvPr>
              <p:cNvSpPr>
                <a:spLocks/>
              </p:cNvSpPr>
              <p:nvPr/>
            </p:nvSpPr>
            <p:spPr bwMode="ltGray">
              <a:xfrm rot="-5400000">
                <a:off x="2541" y="1729"/>
                <a:ext cx="624" cy="292"/>
              </a:xfrm>
              <a:custGeom>
                <a:avLst/>
                <a:gdLst>
                  <a:gd name="T0" fmla="*/ 0 w 624"/>
                  <a:gd name="T1" fmla="*/ 0 h 317"/>
                  <a:gd name="T2" fmla="*/ 0 w 624"/>
                  <a:gd name="T3" fmla="*/ 102 h 317"/>
                  <a:gd name="T4" fmla="*/ 624 w 624"/>
                  <a:gd name="T5" fmla="*/ 10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5">
                <a:extLst>
                  <a:ext uri="{FF2B5EF4-FFF2-40B4-BE49-F238E27FC236}">
                    <a16:creationId xmlns:a16="http://schemas.microsoft.com/office/drawing/2014/main" id="{70CE9895-B7B0-B653-D5F7-6457317CAF75}"/>
                  </a:ext>
                </a:extLst>
              </p:cNvPr>
              <p:cNvSpPr>
                <a:spLocks/>
              </p:cNvSpPr>
              <p:nvPr/>
            </p:nvSpPr>
            <p:spPr bwMode="ltGray">
              <a:xfrm rot="-5400000">
                <a:off x="2330" y="1695"/>
                <a:ext cx="624" cy="360"/>
              </a:xfrm>
              <a:custGeom>
                <a:avLst/>
                <a:gdLst>
                  <a:gd name="T0" fmla="*/ 0 w 624"/>
                  <a:gd name="T1" fmla="*/ 0 h 272"/>
                  <a:gd name="T2" fmla="*/ 0 w 624"/>
                  <a:gd name="T3" fmla="*/ 7855 h 272"/>
                  <a:gd name="T4" fmla="*/ 240 w 624"/>
                  <a:gd name="T5" fmla="*/ 6931 h 272"/>
                  <a:gd name="T6" fmla="*/ 624 w 624"/>
                  <a:gd name="T7" fmla="*/ 785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6">
                <a:extLst>
                  <a:ext uri="{FF2B5EF4-FFF2-40B4-BE49-F238E27FC236}">
                    <a16:creationId xmlns:a16="http://schemas.microsoft.com/office/drawing/2014/main" id="{EACD5F9E-B2A2-76CB-F735-98228C0A04FD}"/>
                  </a:ext>
                </a:extLst>
              </p:cNvPr>
              <p:cNvSpPr>
                <a:spLocks/>
              </p:cNvSpPr>
              <p:nvPr/>
            </p:nvSpPr>
            <p:spPr bwMode="ltGray">
              <a:xfrm rot="-5400000">
                <a:off x="203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7">
                <a:extLst>
                  <a:ext uri="{FF2B5EF4-FFF2-40B4-BE49-F238E27FC236}">
                    <a16:creationId xmlns:a16="http://schemas.microsoft.com/office/drawing/2014/main" id="{D302DE8B-376E-8BE2-2CEA-ABB72A5E9822}"/>
                  </a:ext>
                </a:extLst>
              </p:cNvPr>
              <p:cNvSpPr>
                <a:spLocks/>
              </p:cNvSpPr>
              <p:nvPr/>
            </p:nvSpPr>
            <p:spPr bwMode="ltGray">
              <a:xfrm rot="-5400000">
                <a:off x="4058" y="1654"/>
                <a:ext cx="624" cy="420"/>
              </a:xfrm>
              <a:custGeom>
                <a:avLst/>
                <a:gdLst>
                  <a:gd name="T0" fmla="*/ 0 w 624"/>
                  <a:gd name="T1" fmla="*/ 0 h 317"/>
                  <a:gd name="T2" fmla="*/ 0 w 624"/>
                  <a:gd name="T3" fmla="*/ 7946 h 317"/>
                  <a:gd name="T4" fmla="*/ 624 w 624"/>
                  <a:gd name="T5" fmla="*/ 79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8">
                <a:extLst>
                  <a:ext uri="{FF2B5EF4-FFF2-40B4-BE49-F238E27FC236}">
                    <a16:creationId xmlns:a16="http://schemas.microsoft.com/office/drawing/2014/main" id="{417BF656-0A2F-EF3B-EAD2-D6470835803A}"/>
                  </a:ext>
                </a:extLst>
              </p:cNvPr>
              <p:cNvSpPr>
                <a:spLocks/>
              </p:cNvSpPr>
              <p:nvPr/>
            </p:nvSpPr>
            <p:spPr bwMode="ltGray">
              <a:xfrm rot="-5400000">
                <a:off x="3705" y="1660"/>
                <a:ext cx="624" cy="423"/>
              </a:xfrm>
              <a:custGeom>
                <a:avLst/>
                <a:gdLst>
                  <a:gd name="T0" fmla="*/ 0 w 624"/>
                  <a:gd name="T1" fmla="*/ 0 h 317"/>
                  <a:gd name="T2" fmla="*/ 0 w 624"/>
                  <a:gd name="T3" fmla="*/ 8665 h 317"/>
                  <a:gd name="T4" fmla="*/ 624 w 624"/>
                  <a:gd name="T5" fmla="*/ 866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9">
                <a:extLst>
                  <a:ext uri="{FF2B5EF4-FFF2-40B4-BE49-F238E27FC236}">
                    <a16:creationId xmlns:a16="http://schemas.microsoft.com/office/drawing/2014/main" id="{CF8A9265-5E3B-90C1-0A60-7AB43EB225E2}"/>
                  </a:ext>
                </a:extLst>
              </p:cNvPr>
              <p:cNvSpPr>
                <a:spLocks/>
              </p:cNvSpPr>
              <p:nvPr/>
            </p:nvSpPr>
            <p:spPr bwMode="ltGray">
              <a:xfrm rot="-5400000">
                <a:off x="4552" y="1739"/>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20">
                <a:extLst>
                  <a:ext uri="{FF2B5EF4-FFF2-40B4-BE49-F238E27FC236}">
                    <a16:creationId xmlns:a16="http://schemas.microsoft.com/office/drawing/2014/main" id="{BDC858EE-4FE6-400B-B70A-CC3AA85CA294}"/>
                  </a:ext>
                </a:extLst>
              </p:cNvPr>
              <p:cNvSpPr>
                <a:spLocks/>
              </p:cNvSpPr>
              <p:nvPr/>
            </p:nvSpPr>
            <p:spPr bwMode="ltGray">
              <a:xfrm>
                <a:off x="5469" y="1554"/>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21">
                <a:extLst>
                  <a:ext uri="{FF2B5EF4-FFF2-40B4-BE49-F238E27FC236}">
                    <a16:creationId xmlns:a16="http://schemas.microsoft.com/office/drawing/2014/main" id="{6734A21A-9943-6147-EC32-FAEFB1C1C859}"/>
                  </a:ext>
                </a:extLst>
              </p:cNvPr>
              <p:cNvSpPr>
                <a:spLocks/>
              </p:cNvSpPr>
              <p:nvPr/>
            </p:nvSpPr>
            <p:spPr bwMode="ltGray">
              <a:xfrm rot="-5400000">
                <a:off x="5068" y="1679"/>
                <a:ext cx="624" cy="360"/>
              </a:xfrm>
              <a:custGeom>
                <a:avLst/>
                <a:gdLst>
                  <a:gd name="T0" fmla="*/ 0 w 624"/>
                  <a:gd name="T1" fmla="*/ 0 h 272"/>
                  <a:gd name="T2" fmla="*/ 0 w 624"/>
                  <a:gd name="T3" fmla="*/ 7855 h 272"/>
                  <a:gd name="T4" fmla="*/ 240 w 624"/>
                  <a:gd name="T5" fmla="*/ 6931 h 272"/>
                  <a:gd name="T6" fmla="*/ 624 w 624"/>
                  <a:gd name="T7" fmla="*/ 785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22">
                <a:extLst>
                  <a:ext uri="{FF2B5EF4-FFF2-40B4-BE49-F238E27FC236}">
                    <a16:creationId xmlns:a16="http://schemas.microsoft.com/office/drawing/2014/main" id="{A934E61C-C8E2-5A3B-95EA-7F8970DA8B14}"/>
                  </a:ext>
                </a:extLst>
              </p:cNvPr>
              <p:cNvSpPr>
                <a:spLocks/>
              </p:cNvSpPr>
              <p:nvPr/>
            </p:nvSpPr>
            <p:spPr bwMode="ltGray">
              <a:xfrm rot="-5400000">
                <a:off x="4775" y="1705"/>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0" name="Freeform 23">
              <a:extLst>
                <a:ext uri="{FF2B5EF4-FFF2-40B4-BE49-F238E27FC236}">
                  <a16:creationId xmlns:a16="http://schemas.microsoft.com/office/drawing/2014/main" id="{E94B6228-FB03-17E5-1414-C2A659FD4150}"/>
                </a:ext>
              </a:extLst>
            </p:cNvPr>
            <p:cNvSpPr>
              <a:spLocks/>
            </p:cNvSpPr>
            <p:nvPr/>
          </p:nvSpPr>
          <p:spPr bwMode="ltGray">
            <a:xfrm rot="16200000" flipH="1">
              <a:off x="-1954" y="1951"/>
              <a:ext cx="4320" cy="412"/>
            </a:xfrm>
            <a:custGeom>
              <a:avLst/>
              <a:gdLst>
                <a:gd name="T0" fmla="*/ 0 w 5762"/>
                <a:gd name="T1" fmla="*/ 443 h 385"/>
                <a:gd name="T2" fmla="*/ 181 w 5762"/>
                <a:gd name="T3" fmla="*/ 423 h 385"/>
                <a:gd name="T4" fmla="*/ 181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1" name="Freeform 24">
              <a:extLst>
                <a:ext uri="{FF2B5EF4-FFF2-40B4-BE49-F238E27FC236}">
                  <a16:creationId xmlns:a16="http://schemas.microsoft.com/office/drawing/2014/main" id="{3CF1AE41-A042-7510-9644-D2A68FFAD911}"/>
                </a:ext>
              </a:extLst>
            </p:cNvPr>
            <p:cNvSpPr>
              <a:spLocks/>
            </p:cNvSpPr>
            <p:nvPr/>
          </p:nvSpPr>
          <p:spPr bwMode="ltGray">
            <a:xfrm rot="16200000" flipH="1">
              <a:off x="-1584" y="2062"/>
              <a:ext cx="4319" cy="189"/>
            </a:xfrm>
            <a:custGeom>
              <a:avLst/>
              <a:gdLst>
                <a:gd name="T0" fmla="*/ 0 w 5761"/>
                <a:gd name="T1" fmla="*/ 28 h 189"/>
                <a:gd name="T2" fmla="*/ 181 w 5761"/>
                <a:gd name="T3" fmla="*/ 0 h 189"/>
                <a:gd name="T4" fmla="*/ 18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a:extLst>
              <a:ext uri="{FF2B5EF4-FFF2-40B4-BE49-F238E27FC236}">
                <a16:creationId xmlns:a16="http://schemas.microsoft.com/office/drawing/2014/main" id="{99785DA5-4F08-51AB-2FAD-BA1B86ADD481}"/>
              </a:ext>
            </a:extLst>
          </p:cNvPr>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a:extLst>
              <a:ext uri="{FF2B5EF4-FFF2-40B4-BE49-F238E27FC236}">
                <a16:creationId xmlns:a16="http://schemas.microsoft.com/office/drawing/2014/main" id="{7E5F59D8-9C6A-DA63-0A2E-A55822181B94}"/>
              </a:ext>
            </a:extLst>
          </p:cNvPr>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67610575"/>
      </p:ext>
    </p:extLst>
  </p:cSld>
  <p:clrMap bg1="lt1" tx1="dk1" bg2="lt2" tx2="dk2" accent1="accent1" accent2="accent2" accent3="accent3" accent4="accent4" accent5="accent5" accent6="accent6" hlink="hlink" folHlink="folHlink"/>
  <p:sldLayoutIdLst>
    <p:sldLayoutId id="2147486432" r:id="rId1"/>
    <p:sldLayoutId id="2147486433" r:id="rId2"/>
    <p:sldLayoutId id="2147486434" r:id="rId3"/>
    <p:sldLayoutId id="2147486435" r:id="rId4"/>
    <p:sldLayoutId id="2147486436" r:id="rId5"/>
    <p:sldLayoutId id="2147486437" r:id="rId6"/>
  </p:sldLayoutIdLst>
  <p:txStyles>
    <p:titleStyle>
      <a:lvl1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2"/>
          </a:solidFill>
          <a:latin typeface="Times New Roman" pitchFamily="18" charset="0"/>
        </a:defRPr>
      </a:lvl6pPr>
      <a:lvl7pPr marL="914400" algn="ctr" rtl="0" eaLnBrk="1" fontAlgn="base" hangingPunct="1">
        <a:spcBef>
          <a:spcPct val="0"/>
        </a:spcBef>
        <a:spcAft>
          <a:spcPct val="0"/>
        </a:spcAft>
        <a:defRPr kumimoji="1" sz="4400">
          <a:solidFill>
            <a:schemeClr val="tx2"/>
          </a:solidFill>
          <a:latin typeface="Times New Roman" pitchFamily="18" charset="0"/>
        </a:defRPr>
      </a:lvl7pPr>
      <a:lvl8pPr marL="1371600" algn="ctr" rtl="0" eaLnBrk="1" fontAlgn="base" hangingPunct="1">
        <a:spcBef>
          <a:spcPct val="0"/>
        </a:spcBef>
        <a:spcAft>
          <a:spcPct val="0"/>
        </a:spcAft>
        <a:defRPr kumimoji="1" sz="4400">
          <a:solidFill>
            <a:schemeClr val="tx2"/>
          </a:solidFill>
          <a:latin typeface="Times New Roman" pitchFamily="18" charset="0"/>
        </a:defRPr>
      </a:lvl8pPr>
      <a:lvl9pPr marL="1828800" algn="ctr"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panose="020B0604020202020204" pitchFamily="34" charset="0"/>
        <a:buChar char="–"/>
        <a:defRPr kumimoji="1" sz="4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5pPr>
      <a:lvl6pPr marL="2514600" indent="-228600" algn="l" rtl="0" eaLnBrk="1" fontAlgn="base" hangingPunct="1">
        <a:spcBef>
          <a:spcPct val="20000"/>
        </a:spcBef>
        <a:spcAft>
          <a:spcPct val="0"/>
        </a:spcAft>
        <a:buChar char="•"/>
        <a:defRPr kumimoji="1" sz="4000">
          <a:solidFill>
            <a:schemeClr val="tx1"/>
          </a:solidFill>
          <a:latin typeface="+mn-lt"/>
        </a:defRPr>
      </a:lvl6pPr>
      <a:lvl7pPr marL="2971800" indent="-228600" algn="l" rtl="0" eaLnBrk="1" fontAlgn="base" hangingPunct="1">
        <a:spcBef>
          <a:spcPct val="20000"/>
        </a:spcBef>
        <a:spcAft>
          <a:spcPct val="0"/>
        </a:spcAft>
        <a:buChar char="•"/>
        <a:defRPr kumimoji="1" sz="4000">
          <a:solidFill>
            <a:schemeClr val="tx1"/>
          </a:solidFill>
          <a:latin typeface="+mn-lt"/>
        </a:defRPr>
      </a:lvl7pPr>
      <a:lvl8pPr marL="3429000" indent="-228600" algn="l" rtl="0" eaLnBrk="1" fontAlgn="base" hangingPunct="1">
        <a:spcBef>
          <a:spcPct val="20000"/>
        </a:spcBef>
        <a:spcAft>
          <a:spcPct val="0"/>
        </a:spcAft>
        <a:buChar char="•"/>
        <a:defRPr kumimoji="1" sz="4000">
          <a:solidFill>
            <a:schemeClr val="tx1"/>
          </a:solidFill>
          <a:latin typeface="+mn-lt"/>
        </a:defRPr>
      </a:lvl8pPr>
      <a:lvl9pPr marL="3886200" indent="-228600" algn="l" rtl="0" eaLnBrk="1" fontAlgn="base" hangingPunct="1">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7E2B91-1D07-5895-F8CD-39C0DC8C5ADA}"/>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4A698381-2124-F9E3-2A41-19E431329EF7}"/>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F1C48608-783E-1220-083F-4EAAE9431469}"/>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9941" name="Text Placeholder 2">
            <a:extLst>
              <a:ext uri="{FF2B5EF4-FFF2-40B4-BE49-F238E27FC236}">
                <a16:creationId xmlns:a16="http://schemas.microsoft.com/office/drawing/2014/main" id="{76F5630D-A09A-8CFF-2958-8B958E620C1D}"/>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D3D8E3-CEAB-A123-0861-69EC3B2F54BC}"/>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6C26BCD4-EBAF-450E-9F9E-336EFDBF0CAE}" type="datetimeFigureOut">
              <a:rPr lang="en-US"/>
              <a:pPr>
                <a:defRPr/>
              </a:pPr>
              <a:t>3/6/2024</a:t>
            </a:fld>
            <a:endParaRPr lang="en-US"/>
          </a:p>
        </p:txBody>
      </p:sp>
      <p:sp>
        <p:nvSpPr>
          <p:cNvPr id="5" name="Footer Placeholder 4">
            <a:extLst>
              <a:ext uri="{FF2B5EF4-FFF2-40B4-BE49-F238E27FC236}">
                <a16:creationId xmlns:a16="http://schemas.microsoft.com/office/drawing/2014/main" id="{AEA9823A-1113-90EE-1D0F-0648C52E3BD9}"/>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57E0B20C-CC1C-9985-B658-A615A7FF9F5B}"/>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F2CA748D-C5CE-448C-9384-9F91317B785B}" type="slidenum">
              <a:rPr lang="en-US" altLang="en-US"/>
              <a:pPr>
                <a:defRPr/>
              </a:pPr>
              <a:t>‹#›</a:t>
            </a:fld>
            <a:endParaRPr lang="en-US" altLang="en-US"/>
          </a:p>
        </p:txBody>
      </p:sp>
    </p:spTree>
    <p:extLst>
      <p:ext uri="{BB962C8B-B14F-4D97-AF65-F5344CB8AC3E}">
        <p14:creationId xmlns:p14="http://schemas.microsoft.com/office/powerpoint/2010/main" val="507870840"/>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6.xml"/><Relationship Id="rId4" Type="http://schemas.openxmlformats.org/officeDocument/2006/relationships/image" Target="../media/image239.png"/></Relationships>
</file>

<file path=ppt/slides/_rels/slide10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12.xml"/><Relationship Id="rId4" Type="http://schemas.openxmlformats.org/officeDocument/2006/relationships/image" Target="../media/image244.jpeg"/></Relationships>
</file>

<file path=ppt/slides/_rels/slide10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13.jpeg"/><Relationship Id="rId7" Type="http://schemas.openxmlformats.org/officeDocument/2006/relationships/hyperlink" Target="https://www.youtube.com/watch?v=fmKcqP_O53g" TargetMode="External"/><Relationship Id="rId2" Type="http://schemas.openxmlformats.org/officeDocument/2006/relationships/hyperlink" Target="https://www.fbi.gov/history/famous-cases/hollow-nickel-rudolph-abel/" TargetMode="Externa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 Id="rId9" Type="http://schemas.openxmlformats.org/officeDocument/2006/relationships/image" Target="../media/image249.png"/></Relationships>
</file>

<file path=ppt/slides/_rels/slide10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13.jpe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7.png"/><Relationship Id="rId4" Type="http://schemas.openxmlformats.org/officeDocument/2006/relationships/image" Target="../media/image246.png"/></Relationships>
</file>

<file path=ppt/slides/_rels/slide10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8.gif"/><Relationship Id="rId2" Type="http://schemas.openxmlformats.org/officeDocument/2006/relationships/image" Target="../media/image253.png"/><Relationship Id="rId1" Type="http://schemas.openxmlformats.org/officeDocument/2006/relationships/slideLayout" Target="../slideLayouts/slideLayout29.xml"/><Relationship Id="rId6" Type="http://schemas.openxmlformats.org/officeDocument/2006/relationships/image" Target="../media/image257.gif"/><Relationship Id="rId5" Type="http://schemas.openxmlformats.org/officeDocument/2006/relationships/image" Target="../media/image256.png"/><Relationship Id="rId4" Type="http://schemas.openxmlformats.org/officeDocument/2006/relationships/image" Target="../media/image255.png"/></Relationships>
</file>

<file path=ppt/slides/_rels/slide11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slideLayout" Target="../slideLayouts/slideLayout29.xml"/><Relationship Id="rId1" Type="http://schemas.openxmlformats.org/officeDocument/2006/relationships/video" Target="https://www.youtube.com/embed/hZMKuwzDU1Q?feature=oembe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9.xml"/><Relationship Id="rId4" Type="http://schemas.openxmlformats.org/officeDocument/2006/relationships/image" Target="../media/image262.png"/></Relationships>
</file>

<file path=ppt/slides/_rels/slide11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9yOaibDGSF2UMM&amp;tbnid=gI8S1uFD-SOLOM:&amp;ved=0CAUQjRw&amp;url=http://www.sunnyskyz.com/top-ten.php?type%3Djokes&amp;ei=UrjzUsDDOMXZrAGdk4GgDQ&amp;bvm=bv.60799247,d.aWc&amp;psig=AFQjCNEasfOQJW0FqQnUEHkfS4uD7kH2UQ&amp;ust=1391790535844294" TargetMode="External"/><Relationship Id="rId2" Type="http://schemas.openxmlformats.org/officeDocument/2006/relationships/image" Target="../media/image267.png"/><Relationship Id="rId1" Type="http://schemas.openxmlformats.org/officeDocument/2006/relationships/slideLayout" Target="../slideLayouts/slideLayout4.xml"/><Relationship Id="rId4" Type="http://schemas.openxmlformats.org/officeDocument/2006/relationships/image" Target="../media/image26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5.emf"/></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slideLayout" Target="../slideLayouts/slideLayout4.xml"/><Relationship Id="rId1" Type="http://schemas.openxmlformats.org/officeDocument/2006/relationships/video" Target="https://www.youtube.com/embed/mnQBep5VsxY?feature=oembed"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281.jpeg"/><Relationship Id="rId7" Type="http://schemas.openxmlformats.org/officeDocument/2006/relationships/image" Target="../media/image28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27.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91.jpeg"/><Relationship Id="rId7" Type="http://schemas.openxmlformats.org/officeDocument/2006/relationships/image" Target="../media/image29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132.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00.png"/><Relationship Id="rId4" Type="http://schemas.openxmlformats.org/officeDocument/2006/relationships/image" Target="../media/image299.png"/></Relationships>
</file>

<file path=ppt/slides/_rels/slide13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video" Target="https://www.youtube.com/embed/ExOYvW5vCj4"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304.jpeg"/><Relationship Id="rId7" Type="http://schemas.openxmlformats.org/officeDocument/2006/relationships/image" Target="../media/image308.jpeg"/><Relationship Id="rId2" Type="http://schemas.openxmlformats.org/officeDocument/2006/relationships/image" Target="../media/image303.jpeg"/><Relationship Id="rId1" Type="http://schemas.openxmlformats.org/officeDocument/2006/relationships/slideLayout" Target="../slideLayouts/slideLayout2.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jpeg"/></Relationships>
</file>

<file path=ppt/slides/_rels/slide14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jpeg"/><Relationship Id="rId1" Type="http://schemas.openxmlformats.org/officeDocument/2006/relationships/slideLayout" Target="../slideLayouts/slideLayout2.xml"/><Relationship Id="rId4" Type="http://schemas.openxmlformats.org/officeDocument/2006/relationships/image" Target="../media/image312.jpeg"/></Relationships>
</file>

<file path=ppt/slides/_rels/slide14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14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147.xml.rels><?xml version="1.0" encoding="UTF-8" standalone="yes"?>
<Relationships xmlns="http://schemas.openxmlformats.org/package/2006/relationships"><Relationship Id="rId3" Type="http://schemas.openxmlformats.org/officeDocument/2006/relationships/image" Target="../media/image322.png"/><Relationship Id="rId7" Type="http://schemas.openxmlformats.org/officeDocument/2006/relationships/image" Target="../media/image326.png"/><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s>
</file>

<file path=ppt/slides/_rels/slide14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31.png"/><Relationship Id="rId7" Type="http://schemas.openxmlformats.org/officeDocument/2006/relationships/image" Target="../media/image335.emf"/><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333.png"/><Relationship Id="rId4" Type="http://schemas.openxmlformats.org/officeDocument/2006/relationships/image" Target="../media/image33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15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Jb8aW46T3bg?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tMXjsVLOznc?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hyperlink" Target="https://www.pbs.org/wgbh/americanexperience/features/airlift-gail-halvorsen/" TargetMode="Externa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hyperlink" Target="https://www.britannica.com/event/Berlin-blockade"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ideo" Target="https://www.youtube.com/embed/1QZUsesFtCc?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gif"/><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9.xml"/><Relationship Id="rId4" Type="http://schemas.openxmlformats.org/officeDocument/2006/relationships/hyperlink" Target="http://www.youtube.com/watch?v=fB6zprH3-L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s://www.youtube.com/watch?v=hDhPE6bEy9o" TargetMode="Externa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video" Target="https://www.youtube.com/embed/uAhJhijYBjg?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33.png"/><Relationship Id="rId5" Type="http://schemas.openxmlformats.org/officeDocument/2006/relationships/image" Target="../media/image116.jpeg"/><Relationship Id="rId4" Type="http://schemas.openxmlformats.org/officeDocument/2006/relationships/image" Target="../media/image132.png"/></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8.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7.jpeg"/><Relationship Id="rId2" Type="http://schemas.openxmlformats.org/officeDocument/2006/relationships/image" Target="../media/image143.jpeg"/><Relationship Id="rId1" Type="http://schemas.openxmlformats.org/officeDocument/2006/relationships/slideLayout" Target="../slideLayouts/slideLayout29.xml"/><Relationship Id="rId6" Type="http://schemas.openxmlformats.org/officeDocument/2006/relationships/hyperlink" Target="http://upload.wikimedia.org/wikipedia/commons/7/7c/W87_MX_Missile_schematic.jpg" TargetMode="External"/><Relationship Id="rId5" Type="http://schemas.openxmlformats.org/officeDocument/2006/relationships/image" Target="../media/image146.jpeg"/><Relationship Id="rId4" Type="http://schemas.openxmlformats.org/officeDocument/2006/relationships/image" Target="../media/image145.jpeg"/></Relationships>
</file>

<file path=ppt/slides/_rels/slide6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9.xml"/><Relationship Id="rId1" Type="http://schemas.openxmlformats.org/officeDocument/2006/relationships/video" Target="https://www.youtube.com/embed/lChLpK8kQr4?feature=oembed" TargetMode="External"/><Relationship Id="rId4" Type="http://schemas.openxmlformats.org/officeDocument/2006/relationships/image" Target="../media/image49.gif"/></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png"/><Relationship Id="rId7" Type="http://schemas.openxmlformats.org/officeDocument/2006/relationships/image" Target="../media/image154.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53.jpeg"/><Relationship Id="rId5" Type="http://schemas.openxmlformats.org/officeDocument/2006/relationships/image" Target="../media/image152.jpeg"/><Relationship Id="rId10" Type="http://schemas.openxmlformats.org/officeDocument/2006/relationships/image" Target="../media/image157.png"/><Relationship Id="rId4" Type="http://schemas.openxmlformats.org/officeDocument/2006/relationships/image" Target="../media/image151.jpeg"/><Relationship Id="rId9"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9.xml"/><Relationship Id="rId1" Type="http://schemas.openxmlformats.org/officeDocument/2006/relationships/video" Target="https://www.youtube.com/embed/L_tKAg5KIuQ"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162.emf"/><Relationship Id="rId4" Type="http://schemas.openxmlformats.org/officeDocument/2006/relationships/image" Target="../media/image161.png"/></Relationships>
</file>

<file path=ppt/slides/_rels/slide73.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9" Type="http://schemas.openxmlformats.org/officeDocument/2006/relationships/image" Target="../media/image169.jpe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video" Target="https://www.youtube.com/embed/nJzV6-wJ3SQ"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hyperlink" Target="https://www.youtube.com/watch?v=qkHzURumycM" TargetMode="External"/><Relationship Id="rId4" Type="http://schemas.openxmlformats.org/officeDocument/2006/relationships/image" Target="../media/image179.png"/></Relationships>
</file>

<file path=ppt/slides/_rels/slide7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9.xml"/><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8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8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s://www.pbs.org/wnet/americanmasters/arthur-miller-elia-kazan-and-the-blacklist-none-without-sin-why-arthur-miller-wrote-the-crucible/5911/#:~:text=During%20the%20tense%20era%20of,radical%20leftist%20activity%20in%20America." TargetMode="External"/><Relationship Id="rId3" Type="http://schemas.openxmlformats.org/officeDocument/2006/relationships/oleObject" Target="../embeddings/oleObject1.bin"/><Relationship Id="rId7" Type="http://schemas.openxmlformats.org/officeDocument/2006/relationships/image" Target="../media/image199.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98.emf"/><Relationship Id="rId5" Type="http://schemas.openxmlformats.org/officeDocument/2006/relationships/oleObject" Target="../embeddings/oleObject2.bin"/><Relationship Id="rId4" Type="http://schemas.openxmlformats.org/officeDocument/2006/relationships/image" Target="../media/image197.emf"/><Relationship Id="rId9" Type="http://schemas.openxmlformats.org/officeDocument/2006/relationships/image" Target="../media/image200.jpeg"/></Relationships>
</file>

<file path=ppt/slides/_rels/slide8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88.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png"/><Relationship Id="rId2" Type="http://schemas.openxmlformats.org/officeDocument/2006/relationships/image" Target="../media/image205.jpeg"/><Relationship Id="rId1" Type="http://schemas.openxmlformats.org/officeDocument/2006/relationships/slideLayout" Target="../slideLayouts/slideLayout17.xml"/><Relationship Id="rId6" Type="http://schemas.openxmlformats.org/officeDocument/2006/relationships/image" Target="../media/image209.png"/><Relationship Id="rId5" Type="http://schemas.openxmlformats.org/officeDocument/2006/relationships/image" Target="../media/image208.jpeg"/><Relationship Id="rId4" Type="http://schemas.openxmlformats.org/officeDocument/2006/relationships/image" Target="../media/image207.jpeg"/></Relationships>
</file>

<file path=ppt/slides/_rels/slide8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jpe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emf"/><Relationship Id="rId4" Type="http://schemas.openxmlformats.org/officeDocument/2006/relationships/image" Target="../media/image215.emf"/></Relationships>
</file>

<file path=ppt/slides/_rels/slide9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13.jpeg"/><Relationship Id="rId4" Type="http://schemas.openxmlformats.org/officeDocument/2006/relationships/hyperlink" Target="https://www.cia.gov/legacy/museum/artifact/microdot-camera/"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25.jpeg"/><Relationship Id="rId4" Type="http://schemas.openxmlformats.org/officeDocument/2006/relationships/image" Target="../media/image224.jpeg"/></Relationships>
</file>

<file path=ppt/slides/_rels/slide9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25.jpeg"/></Relationships>
</file>

<file path=ppt/slides/_rels/slide9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6.xml"/><Relationship Id="rId1" Type="http://schemas.openxmlformats.org/officeDocument/2006/relationships/video" Target="https://www.youtube.com/embed/xvaEvCNZymo?feature=oembed" TargetMode="External"/><Relationship Id="rId4" Type="http://schemas.openxmlformats.org/officeDocument/2006/relationships/image" Target="../media/image227.jpeg"/></Relationships>
</file>

<file path=ppt/slides/_rels/slide9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hyperlink" Target="http://www.history.com/videos/space-race-cold-war-front#space-race-cold-war-front"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
            <a:extLst>
              <a:ext uri="{FF2B5EF4-FFF2-40B4-BE49-F238E27FC236}">
                <a16:creationId xmlns:a16="http://schemas.microsoft.com/office/drawing/2014/main" id="{096CA451-ED4D-63DB-082B-E25A0E79B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975" y="1955800"/>
            <a:ext cx="1646238" cy="11906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A52D626-63A9-4D00-1F65-9E6BA5D1B7AC}"/>
              </a:ext>
            </a:extLst>
          </p:cNvPr>
          <p:cNvSpPr/>
          <p:nvPr/>
        </p:nvSpPr>
        <p:spPr>
          <a:xfrm>
            <a:off x="1907060" y="4919008"/>
            <a:ext cx="5394960" cy="1938992"/>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path path="circle">
              <a:fillToRect l="100000" t="100000"/>
            </a:path>
            <a:tileRect r="-100000" b="-100000"/>
          </a:gradFill>
          <a:ln w="25400">
            <a:solidFill>
              <a:srgbClr val="000000"/>
            </a:solidFill>
          </a:ln>
        </p:spPr>
        <p:txBody>
          <a:bodyPr>
            <a:spAutoFit/>
          </a:bodyPr>
          <a:lstStyle/>
          <a:p>
            <a:pP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rPr>
              <a:t>The Cold War</a:t>
            </a:r>
          </a:p>
          <a:p>
            <a:pPr algn="ctr" eaLnBrk="1" hangingPunct="1">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rPr>
              <a:t>1945-1989</a:t>
            </a:r>
          </a:p>
          <a:p>
            <a:pPr algn="ctr" eaLnBrk="1" hangingPunct="1">
              <a:defRPr/>
            </a:pPr>
            <a:endPar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endParaRPr>
          </a:p>
        </p:txBody>
      </p:sp>
      <p:sp>
        <p:nvSpPr>
          <p:cNvPr id="14347" name="Subtitle 2">
            <a:extLst>
              <a:ext uri="{FF2B5EF4-FFF2-40B4-BE49-F238E27FC236}">
                <a16:creationId xmlns:a16="http://schemas.microsoft.com/office/drawing/2014/main" id="{5847FE28-05B2-AA2E-7DB8-8517A337451A}"/>
              </a:ext>
            </a:extLst>
          </p:cNvPr>
          <p:cNvSpPr>
            <a:spLocks noGrp="1" noChangeArrowheads="1"/>
          </p:cNvSpPr>
          <p:nvPr>
            <p:ph type="subTitle" idx="1"/>
          </p:nvPr>
        </p:nvSpPr>
        <p:spPr>
          <a:xfrm>
            <a:off x="2822575" y="6172200"/>
            <a:ext cx="3581400" cy="609600"/>
          </a:xfrm>
        </p:spPr>
        <p:txBody>
          <a:bodyPr/>
          <a:lstStyle/>
          <a:p>
            <a:pPr eaLnBrk="1" hangingPunct="1"/>
            <a:r>
              <a:rPr lang="en-US" altLang="en-US" sz="2800" b="1"/>
              <a:t>Chpt. 13</a:t>
            </a:r>
          </a:p>
        </p:txBody>
      </p:sp>
      <p:pic>
        <p:nvPicPr>
          <p:cNvPr id="19" name="Picture 11">
            <a:extLst>
              <a:ext uri="{FF2B5EF4-FFF2-40B4-BE49-F238E27FC236}">
                <a16:creationId xmlns:a16="http://schemas.microsoft.com/office/drawing/2014/main" id="{9F288E8E-5422-230C-7C23-0A30F9BFB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63625"/>
            <a:ext cx="1063625" cy="8413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4" name="Picture 4">
            <a:extLst>
              <a:ext uri="{FF2B5EF4-FFF2-40B4-BE49-F238E27FC236}">
                <a16:creationId xmlns:a16="http://schemas.microsoft.com/office/drawing/2014/main" id="{C33C3D5E-0047-5D57-BE5E-CFC31F7A6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9663"/>
            <a:ext cx="1843088" cy="18716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5" name="Picture 5">
            <a:extLst>
              <a:ext uri="{FF2B5EF4-FFF2-40B4-BE49-F238E27FC236}">
                <a16:creationId xmlns:a16="http://schemas.microsoft.com/office/drawing/2014/main" id="{C5CB6CA7-A9FC-312D-6015-1ACE32931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338"/>
            <a:ext cx="2411413" cy="16684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2" name="Picture 2">
            <a:extLst>
              <a:ext uri="{FF2B5EF4-FFF2-40B4-BE49-F238E27FC236}">
                <a16:creationId xmlns:a16="http://schemas.microsoft.com/office/drawing/2014/main" id="{CC337A62-C8F9-47E6-85F2-95D77FAE3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3" y="1955800"/>
            <a:ext cx="2413000" cy="12525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4" name="Picture 2">
            <a:extLst>
              <a:ext uri="{FF2B5EF4-FFF2-40B4-BE49-F238E27FC236}">
                <a16:creationId xmlns:a16="http://schemas.microsoft.com/office/drawing/2014/main" id="{80575D92-5DD1-8609-F490-60FD249035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788" y="3470275"/>
            <a:ext cx="2317750" cy="1430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3">
            <a:extLst>
              <a:ext uri="{FF2B5EF4-FFF2-40B4-BE49-F238E27FC236}">
                <a16:creationId xmlns:a16="http://schemas.microsoft.com/office/drawing/2014/main" id="{3CE4EA87-0B58-1A5B-DF98-DA98D0F05A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125" y="4919663"/>
            <a:ext cx="1793875" cy="19081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357762F7-15F0-BC56-E741-12CB6E851D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0263" y="20638"/>
            <a:ext cx="1430337" cy="188118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0" name="Picture 2">
            <a:extLst>
              <a:ext uri="{FF2B5EF4-FFF2-40B4-BE49-F238E27FC236}">
                <a16:creationId xmlns:a16="http://schemas.microsoft.com/office/drawing/2014/main" id="{FD3D9CD0-B423-3B6A-0192-E2F099994DE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1955800"/>
            <a:ext cx="1554163" cy="1146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1" name="Picture 3">
            <a:extLst>
              <a:ext uri="{FF2B5EF4-FFF2-40B4-BE49-F238E27FC236}">
                <a16:creationId xmlns:a16="http://schemas.microsoft.com/office/drawing/2014/main" id="{10461075-4147-3AD5-5380-93B8129BB1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6688" y="3200400"/>
            <a:ext cx="1535112" cy="1674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4E4AE5FC-057B-2FD8-9FF3-3F72F5A4E7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1263" y="1828800"/>
            <a:ext cx="1549400" cy="16319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03BFB07B-B566-0FE9-93A3-81E26A29F7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8788" y="1828800"/>
            <a:ext cx="785812" cy="162718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3">
            <a:extLst>
              <a:ext uri="{FF2B5EF4-FFF2-40B4-BE49-F238E27FC236}">
                <a16:creationId xmlns:a16="http://schemas.microsoft.com/office/drawing/2014/main" id="{43E28B2E-9BEB-A072-09EB-A3F5C9F7A1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0" y="0"/>
            <a:ext cx="3200400" cy="99377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a:extLst>
              <a:ext uri="{FF2B5EF4-FFF2-40B4-BE49-F238E27FC236}">
                <a16:creationId xmlns:a16="http://schemas.microsoft.com/office/drawing/2014/main" id="{CB9D154C-EFFE-39D7-FC69-88638B63B9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53317" r="175"/>
          <a:stretch>
            <a:fillRect/>
          </a:stretch>
        </p:blipFill>
        <p:spPr bwMode="auto">
          <a:xfrm>
            <a:off x="4191000" y="1955800"/>
            <a:ext cx="942975" cy="116998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a:extLst>
              <a:ext uri="{FF2B5EF4-FFF2-40B4-BE49-F238E27FC236}">
                <a16:creationId xmlns:a16="http://schemas.microsoft.com/office/drawing/2014/main" id="{092D9697-0D2F-2E46-9034-73AE744643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1063625"/>
            <a:ext cx="2116138" cy="8239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3">
            <a:extLst>
              <a:ext uri="{FF2B5EF4-FFF2-40B4-BE49-F238E27FC236}">
                <a16:creationId xmlns:a16="http://schemas.microsoft.com/office/drawing/2014/main" id="{77E792AA-235A-620B-5224-61D0EDBD525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2400" y="3200400"/>
            <a:ext cx="1189038" cy="16748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a:extLst>
              <a:ext uri="{FF2B5EF4-FFF2-40B4-BE49-F238E27FC236}">
                <a16:creationId xmlns:a16="http://schemas.microsoft.com/office/drawing/2014/main" id="{7907295E-6494-56B3-771B-5B88CADEF68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59038" y="3208338"/>
            <a:ext cx="1443037" cy="1668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5" descr="Berlin divided map 2">
            <a:extLst>
              <a:ext uri="{FF2B5EF4-FFF2-40B4-BE49-F238E27FC236}">
                <a16:creationId xmlns:a16="http://schemas.microsoft.com/office/drawing/2014/main" id="{158A4D41-BC39-23A1-FDAF-6402654A010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20638"/>
            <a:ext cx="211296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3">
            <a:extLst>
              <a:ext uri="{FF2B5EF4-FFF2-40B4-BE49-F238E27FC236}">
                <a16:creationId xmlns:a16="http://schemas.microsoft.com/office/drawing/2014/main" id="{7CFADB2A-0AA6-C216-FD68-DC3A07899E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15138" y="0"/>
            <a:ext cx="2328862"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9" name="Picture 3">
            <a:extLst>
              <a:ext uri="{FF2B5EF4-FFF2-40B4-BE49-F238E27FC236}">
                <a16:creationId xmlns:a16="http://schemas.microsoft.com/office/drawing/2014/main" id="{61C8BA5B-0996-C7EE-3DED-8CDA68228E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44700" y="5627688"/>
            <a:ext cx="103187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4">
            <a:extLst>
              <a:ext uri="{FF2B5EF4-FFF2-40B4-BE49-F238E27FC236}">
                <a16:creationId xmlns:a16="http://schemas.microsoft.com/office/drawing/2014/main" id="{4B58F5C2-FEB0-CE2B-964B-1EAFA833446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149975" y="4973638"/>
            <a:ext cx="1031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nodeType="afterGroup">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4347">
                                            <p:txEl>
                                              <p:pRg st="0" end="0"/>
                                            </p:txEl>
                                          </p:spTgt>
                                        </p:tgtEl>
                                        <p:attrNameLst>
                                          <p:attrName>style.visibility</p:attrName>
                                        </p:attrNameLst>
                                      </p:cBhvr>
                                      <p:to>
                                        <p:strVal val="visible"/>
                                      </p:to>
                                    </p:set>
                                    <p:animEffect transition="in" filter="barn(outVertical)">
                                      <p:cBhvr>
                                        <p:cTn id="14" dur="500"/>
                                        <p:tgtEl>
                                          <p:spTgt spid="14347">
                                            <p:txEl>
                                              <p:pRg st="0" end="0"/>
                                            </p:txEl>
                                          </p:spTgt>
                                        </p:tgtEl>
                                      </p:cBhvr>
                                    </p:animEffect>
                                  </p:childTnLst>
                                </p:cTn>
                              </p:par>
                            </p:childTnLst>
                          </p:cTn>
                        </p:par>
                        <p:par>
                          <p:cTn id="15" fill="hold" nodeType="afterGroup">
                            <p:stCondLst>
                              <p:cond delay="1500"/>
                            </p:stCondLst>
                            <p:childTnLst>
                              <p:par>
                                <p:cTn id="16" presetID="6" presetClass="entr" presetSubtype="16" fill="hold" nodeType="afterEffect">
                                  <p:stCondLst>
                                    <p:cond delay="0"/>
                                  </p:stCondLst>
                                  <p:childTnLst>
                                    <p:set>
                                      <p:cBhvr>
                                        <p:cTn id="17" dur="1" fill="hold">
                                          <p:stCondLst>
                                            <p:cond delay="0"/>
                                          </p:stCondLst>
                                        </p:cTn>
                                        <p:tgtEl>
                                          <p:spTgt spid="2071"/>
                                        </p:tgtEl>
                                        <p:attrNameLst>
                                          <p:attrName>style.visibility</p:attrName>
                                        </p:attrNameLst>
                                      </p:cBhvr>
                                      <p:to>
                                        <p:strVal val="visible"/>
                                      </p:to>
                                    </p:set>
                                    <p:animEffect transition="in" filter="circle(in)">
                                      <p:cBhvr>
                                        <p:cTn id="18" dur="2000"/>
                                        <p:tgtEl>
                                          <p:spTgt spid="2071"/>
                                        </p:tgtEl>
                                      </p:cBhvr>
                                    </p:animEffect>
                                  </p:childTnLst>
                                </p:cTn>
                              </p:par>
                            </p:childTnLst>
                          </p:cTn>
                        </p:par>
                        <p:par>
                          <p:cTn id="19" fill="hold" nodeType="afterGroup">
                            <p:stCondLst>
                              <p:cond delay="3500"/>
                            </p:stCondLst>
                            <p:childTnLst>
                              <p:par>
                                <p:cTn id="20" presetID="22" presetClass="entr" presetSubtype="2"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right)">
                                      <p:cBhvr>
                                        <p:cTn id="22" dur="500"/>
                                        <p:tgtEl>
                                          <p:spTgt spid="25"/>
                                        </p:tgtEl>
                                      </p:cBhvr>
                                    </p:animEffect>
                                  </p:childTnLst>
                                </p:cTn>
                              </p:par>
                            </p:childTnLst>
                          </p:cTn>
                        </p:par>
                        <p:par>
                          <p:cTn id="23" fill="hold" nodeType="afterGroup">
                            <p:stCondLst>
                              <p:cond delay="4000"/>
                            </p:stCondLst>
                            <p:childTnLst>
                              <p:par>
                                <p:cTn id="24" presetID="6" presetClass="entr" presetSubtype="16" fill="hold" nodeType="afterEffect">
                                  <p:stCondLst>
                                    <p:cond delay="0"/>
                                  </p:stCondLst>
                                  <p:childTnLst>
                                    <p:set>
                                      <p:cBhvr>
                                        <p:cTn id="25" dur="1" fill="hold">
                                          <p:stCondLst>
                                            <p:cond delay="0"/>
                                          </p:stCondLst>
                                        </p:cTn>
                                        <p:tgtEl>
                                          <p:spTgt spid="53251"/>
                                        </p:tgtEl>
                                        <p:attrNameLst>
                                          <p:attrName>style.visibility</p:attrName>
                                        </p:attrNameLst>
                                      </p:cBhvr>
                                      <p:to>
                                        <p:strVal val="visible"/>
                                      </p:to>
                                    </p:set>
                                    <p:animEffect transition="in" filter="circle(in)">
                                      <p:cBhvr>
                                        <p:cTn id="26" dur="2000"/>
                                        <p:tgtEl>
                                          <p:spTgt spid="53251"/>
                                        </p:tgtEl>
                                      </p:cBhvr>
                                    </p:animEffect>
                                  </p:childTnLst>
                                </p:cTn>
                              </p:par>
                            </p:childTnLst>
                          </p:cTn>
                        </p:par>
                        <p:par>
                          <p:cTn id="27" fill="hold" nodeType="afterGroup">
                            <p:stCondLst>
                              <p:cond delay="6000"/>
                            </p:stCondLst>
                            <p:childTnLst>
                              <p:par>
                                <p:cTn id="28" presetID="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6500"/>
                            </p:stCondLst>
                            <p:childTnLst>
                              <p:par>
                                <p:cTn id="33" presetID="31" presetClass="entr" presetSubtype="0" fill="hold" nodeType="afterEffect">
                                  <p:stCondLst>
                                    <p:cond delay="0"/>
                                  </p:stCondLst>
                                  <p:childTnLst>
                                    <p:set>
                                      <p:cBhvr>
                                        <p:cTn id="34" dur="1" fill="hold">
                                          <p:stCondLst>
                                            <p:cond delay="0"/>
                                          </p:stCondLst>
                                        </p:cTn>
                                        <p:tgtEl>
                                          <p:spTgt spid="44037"/>
                                        </p:tgtEl>
                                        <p:attrNameLst>
                                          <p:attrName>style.visibility</p:attrName>
                                        </p:attrNameLst>
                                      </p:cBhvr>
                                      <p:to>
                                        <p:strVal val="visible"/>
                                      </p:to>
                                    </p:set>
                                    <p:anim calcmode="lin" valueType="num">
                                      <p:cBhvr>
                                        <p:cTn id="35" dur="1000" fill="hold"/>
                                        <p:tgtEl>
                                          <p:spTgt spid="44037"/>
                                        </p:tgtEl>
                                        <p:attrNameLst>
                                          <p:attrName>ppt_w</p:attrName>
                                        </p:attrNameLst>
                                      </p:cBhvr>
                                      <p:tavLst>
                                        <p:tav tm="0">
                                          <p:val>
                                            <p:fltVal val="0"/>
                                          </p:val>
                                        </p:tav>
                                        <p:tav tm="100000">
                                          <p:val>
                                            <p:strVal val="#ppt_w"/>
                                          </p:val>
                                        </p:tav>
                                      </p:tavLst>
                                    </p:anim>
                                    <p:anim calcmode="lin" valueType="num">
                                      <p:cBhvr>
                                        <p:cTn id="36" dur="1000" fill="hold"/>
                                        <p:tgtEl>
                                          <p:spTgt spid="44037"/>
                                        </p:tgtEl>
                                        <p:attrNameLst>
                                          <p:attrName>ppt_h</p:attrName>
                                        </p:attrNameLst>
                                      </p:cBhvr>
                                      <p:tavLst>
                                        <p:tav tm="0">
                                          <p:val>
                                            <p:fltVal val="0"/>
                                          </p:val>
                                        </p:tav>
                                        <p:tav tm="100000">
                                          <p:val>
                                            <p:strVal val="#ppt_h"/>
                                          </p:val>
                                        </p:tav>
                                      </p:tavLst>
                                    </p:anim>
                                    <p:anim calcmode="lin" valueType="num">
                                      <p:cBhvr>
                                        <p:cTn id="37" dur="1000" fill="hold"/>
                                        <p:tgtEl>
                                          <p:spTgt spid="44037"/>
                                        </p:tgtEl>
                                        <p:attrNameLst>
                                          <p:attrName>style.rotation</p:attrName>
                                        </p:attrNameLst>
                                      </p:cBhvr>
                                      <p:tavLst>
                                        <p:tav tm="0">
                                          <p:val>
                                            <p:fltVal val="90"/>
                                          </p:val>
                                        </p:tav>
                                        <p:tav tm="100000">
                                          <p:val>
                                            <p:fltVal val="0"/>
                                          </p:val>
                                        </p:tav>
                                      </p:tavLst>
                                    </p:anim>
                                    <p:animEffect transition="in" filter="fade">
                                      <p:cBhvr>
                                        <p:cTn id="38" dur="1000"/>
                                        <p:tgtEl>
                                          <p:spTgt spid="44037"/>
                                        </p:tgtEl>
                                      </p:cBhvr>
                                    </p:animEffect>
                                  </p:childTnLst>
                                </p:cTn>
                              </p:par>
                            </p:childTnLst>
                          </p:cTn>
                        </p:par>
                        <p:par>
                          <p:cTn id="39" fill="hold" nodeType="afterGroup">
                            <p:stCondLst>
                              <p:cond delay="7500"/>
                            </p:stCondLst>
                            <p:childTnLst>
                              <p:par>
                                <p:cTn id="40" presetID="26" presetClass="entr" presetSubtype="0" fill="hold" nodeType="afterEffect">
                                  <p:stCondLst>
                                    <p:cond delay="0"/>
                                  </p:stCondLst>
                                  <p:childTnLst>
                                    <p:set>
                                      <p:cBhvr>
                                        <p:cTn id="41" dur="1" fill="hold">
                                          <p:stCondLst>
                                            <p:cond delay="0"/>
                                          </p:stCondLst>
                                        </p:cTn>
                                        <p:tgtEl>
                                          <p:spTgt spid="87045"/>
                                        </p:tgtEl>
                                        <p:attrNameLst>
                                          <p:attrName>style.visibility</p:attrName>
                                        </p:attrNameLst>
                                      </p:cBhvr>
                                      <p:to>
                                        <p:strVal val="visible"/>
                                      </p:to>
                                    </p:set>
                                    <p:animEffect transition="in" filter="wipe(down)">
                                      <p:cBhvr>
                                        <p:cTn id="42" dur="580">
                                          <p:stCondLst>
                                            <p:cond delay="0"/>
                                          </p:stCondLst>
                                        </p:cTn>
                                        <p:tgtEl>
                                          <p:spTgt spid="87045"/>
                                        </p:tgtEl>
                                      </p:cBhvr>
                                    </p:animEffect>
                                    <p:anim calcmode="lin" valueType="num">
                                      <p:cBhvr>
                                        <p:cTn id="43" dur="1822" tmFilter="0,0; 0.14,0.36; 0.43,0.73; 0.71,0.91; 1.0,1.0">
                                          <p:stCondLst>
                                            <p:cond delay="0"/>
                                          </p:stCondLst>
                                        </p:cTn>
                                        <p:tgtEl>
                                          <p:spTgt spid="8704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704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704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704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7045"/>
                                        </p:tgtEl>
                                        <p:attrNameLst>
                                          <p:attrName>ppt_y</p:attrName>
                                        </p:attrNameLst>
                                      </p:cBhvr>
                                      <p:tavLst>
                                        <p:tav tm="0" fmla="#ppt_y-sin(pi*$)/81">
                                          <p:val>
                                            <p:fltVal val="0"/>
                                          </p:val>
                                        </p:tav>
                                        <p:tav tm="100000">
                                          <p:val>
                                            <p:fltVal val="1"/>
                                          </p:val>
                                        </p:tav>
                                      </p:tavLst>
                                    </p:anim>
                                    <p:animScale>
                                      <p:cBhvr>
                                        <p:cTn id="48" dur="26">
                                          <p:stCondLst>
                                            <p:cond delay="650"/>
                                          </p:stCondLst>
                                        </p:cTn>
                                        <p:tgtEl>
                                          <p:spTgt spid="87045"/>
                                        </p:tgtEl>
                                      </p:cBhvr>
                                      <p:to x="100000" y="60000"/>
                                    </p:animScale>
                                    <p:animScale>
                                      <p:cBhvr>
                                        <p:cTn id="49" dur="166" decel="50000">
                                          <p:stCondLst>
                                            <p:cond delay="676"/>
                                          </p:stCondLst>
                                        </p:cTn>
                                        <p:tgtEl>
                                          <p:spTgt spid="87045"/>
                                        </p:tgtEl>
                                      </p:cBhvr>
                                      <p:to x="100000" y="100000"/>
                                    </p:animScale>
                                    <p:animScale>
                                      <p:cBhvr>
                                        <p:cTn id="50" dur="26">
                                          <p:stCondLst>
                                            <p:cond delay="1312"/>
                                          </p:stCondLst>
                                        </p:cTn>
                                        <p:tgtEl>
                                          <p:spTgt spid="87045"/>
                                        </p:tgtEl>
                                      </p:cBhvr>
                                      <p:to x="100000" y="80000"/>
                                    </p:animScale>
                                    <p:animScale>
                                      <p:cBhvr>
                                        <p:cTn id="51" dur="166" decel="50000">
                                          <p:stCondLst>
                                            <p:cond delay="1338"/>
                                          </p:stCondLst>
                                        </p:cTn>
                                        <p:tgtEl>
                                          <p:spTgt spid="87045"/>
                                        </p:tgtEl>
                                      </p:cBhvr>
                                      <p:to x="100000" y="100000"/>
                                    </p:animScale>
                                    <p:animScale>
                                      <p:cBhvr>
                                        <p:cTn id="52" dur="26">
                                          <p:stCondLst>
                                            <p:cond delay="1642"/>
                                          </p:stCondLst>
                                        </p:cTn>
                                        <p:tgtEl>
                                          <p:spTgt spid="87045"/>
                                        </p:tgtEl>
                                      </p:cBhvr>
                                      <p:to x="100000" y="90000"/>
                                    </p:animScale>
                                    <p:animScale>
                                      <p:cBhvr>
                                        <p:cTn id="53" dur="166" decel="50000">
                                          <p:stCondLst>
                                            <p:cond delay="1668"/>
                                          </p:stCondLst>
                                        </p:cTn>
                                        <p:tgtEl>
                                          <p:spTgt spid="87045"/>
                                        </p:tgtEl>
                                      </p:cBhvr>
                                      <p:to x="100000" y="100000"/>
                                    </p:animScale>
                                    <p:animScale>
                                      <p:cBhvr>
                                        <p:cTn id="54" dur="26">
                                          <p:stCondLst>
                                            <p:cond delay="1808"/>
                                          </p:stCondLst>
                                        </p:cTn>
                                        <p:tgtEl>
                                          <p:spTgt spid="87045"/>
                                        </p:tgtEl>
                                      </p:cBhvr>
                                      <p:to x="100000" y="95000"/>
                                    </p:animScale>
                                    <p:animScale>
                                      <p:cBhvr>
                                        <p:cTn id="55" dur="166" decel="50000">
                                          <p:stCondLst>
                                            <p:cond delay="1834"/>
                                          </p:stCondLst>
                                        </p:cTn>
                                        <p:tgtEl>
                                          <p:spTgt spid="87045"/>
                                        </p:tgtEl>
                                      </p:cBhvr>
                                      <p:to x="100000" y="100000"/>
                                    </p:animScale>
                                  </p:childTnLst>
                                </p:cTn>
                              </p:par>
                            </p:childTnLst>
                          </p:cTn>
                        </p:par>
                        <p:par>
                          <p:cTn id="56" fill="hold" nodeType="afterGroup">
                            <p:stCondLst>
                              <p:cond delay="9500"/>
                            </p:stCondLst>
                            <p:childTnLst>
                              <p:par>
                                <p:cTn id="57" presetID="4" presetClass="entr" presetSubtype="32"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ox(out)">
                                      <p:cBhvr>
                                        <p:cTn id="59" dur="2000"/>
                                        <p:tgtEl>
                                          <p:spTgt spid="24"/>
                                        </p:tgtEl>
                                      </p:cBhvr>
                                    </p:animEffect>
                                  </p:childTnLst>
                                </p:cTn>
                              </p:par>
                            </p:childTnLst>
                          </p:cTn>
                        </p:par>
                        <p:par>
                          <p:cTn id="60" fill="hold" nodeType="afterGroup">
                            <p:stCondLst>
                              <p:cond delay="11500"/>
                            </p:stCondLst>
                            <p:childTnLst>
                              <p:par>
                                <p:cTn id="61" presetID="42"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12500"/>
                            </p:stCondLst>
                            <p:childTnLst>
                              <p:par>
                                <p:cTn id="67" presetID="53" presetClass="entr" presetSubtype="16" fill="hold" nodeType="afterEffect">
                                  <p:stCondLst>
                                    <p:cond delay="0"/>
                                  </p:stCondLst>
                                  <p:childTnLst>
                                    <p:set>
                                      <p:cBhvr>
                                        <p:cTn id="68" dur="1" fill="hold">
                                          <p:stCondLst>
                                            <p:cond delay="0"/>
                                          </p:stCondLst>
                                        </p:cTn>
                                        <p:tgtEl>
                                          <p:spTgt spid="87042"/>
                                        </p:tgtEl>
                                        <p:attrNameLst>
                                          <p:attrName>style.visibility</p:attrName>
                                        </p:attrNameLst>
                                      </p:cBhvr>
                                      <p:to>
                                        <p:strVal val="visible"/>
                                      </p:to>
                                    </p:set>
                                    <p:anim calcmode="lin" valueType="num">
                                      <p:cBhvr>
                                        <p:cTn id="69" dur="500" fill="hold"/>
                                        <p:tgtEl>
                                          <p:spTgt spid="87042"/>
                                        </p:tgtEl>
                                        <p:attrNameLst>
                                          <p:attrName>ppt_w</p:attrName>
                                        </p:attrNameLst>
                                      </p:cBhvr>
                                      <p:tavLst>
                                        <p:tav tm="0">
                                          <p:val>
                                            <p:fltVal val="0"/>
                                          </p:val>
                                        </p:tav>
                                        <p:tav tm="100000">
                                          <p:val>
                                            <p:strVal val="#ppt_w"/>
                                          </p:val>
                                        </p:tav>
                                      </p:tavLst>
                                    </p:anim>
                                    <p:anim calcmode="lin" valueType="num">
                                      <p:cBhvr>
                                        <p:cTn id="70" dur="500" fill="hold"/>
                                        <p:tgtEl>
                                          <p:spTgt spid="87042"/>
                                        </p:tgtEl>
                                        <p:attrNameLst>
                                          <p:attrName>ppt_h</p:attrName>
                                        </p:attrNameLst>
                                      </p:cBhvr>
                                      <p:tavLst>
                                        <p:tav tm="0">
                                          <p:val>
                                            <p:fltVal val="0"/>
                                          </p:val>
                                        </p:tav>
                                        <p:tav tm="100000">
                                          <p:val>
                                            <p:strVal val="#ppt_h"/>
                                          </p:val>
                                        </p:tav>
                                      </p:tavLst>
                                    </p:anim>
                                    <p:animEffect transition="in" filter="fade">
                                      <p:cBhvr>
                                        <p:cTn id="71" dur="500"/>
                                        <p:tgtEl>
                                          <p:spTgt spid="87042"/>
                                        </p:tgtEl>
                                      </p:cBhvr>
                                    </p:animEffect>
                                  </p:childTnLst>
                                </p:cTn>
                              </p:par>
                            </p:childTnLst>
                          </p:cTn>
                        </p:par>
                        <p:par>
                          <p:cTn id="72" fill="hold" nodeType="afterGroup">
                            <p:stCondLst>
                              <p:cond delay="13000"/>
                            </p:stCondLst>
                            <p:childTnLst>
                              <p:par>
                                <p:cTn id="73" presetID="22" presetClass="entr" presetSubtype="4" fill="hold" nodeType="afterEffect">
                                  <p:stCondLst>
                                    <p:cond delay="0"/>
                                  </p:stCondLst>
                                  <p:childTnLst>
                                    <p:set>
                                      <p:cBhvr>
                                        <p:cTn id="74" dur="1" fill="hold">
                                          <p:stCondLst>
                                            <p:cond delay="0"/>
                                          </p:stCondLst>
                                        </p:cTn>
                                        <p:tgtEl>
                                          <p:spTgt spid="87044"/>
                                        </p:tgtEl>
                                        <p:attrNameLst>
                                          <p:attrName>style.visibility</p:attrName>
                                        </p:attrNameLst>
                                      </p:cBhvr>
                                      <p:to>
                                        <p:strVal val="visible"/>
                                      </p:to>
                                    </p:set>
                                    <p:animEffect transition="in" filter="wipe(down)">
                                      <p:cBhvr>
                                        <p:cTn id="75" dur="500"/>
                                        <p:tgtEl>
                                          <p:spTgt spid="87044"/>
                                        </p:tgtEl>
                                      </p:cBhvr>
                                    </p:animEffect>
                                  </p:childTnLst>
                                </p:cTn>
                              </p:par>
                              <p:par>
                                <p:cTn id="76" presetID="35"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000"/>
                                        <p:tgtEl>
                                          <p:spTgt spid="15"/>
                                        </p:tgtEl>
                                      </p:cBhvr>
                                    </p:animEffect>
                                    <p:anim calcmode="lin" valueType="num">
                                      <p:cBhvr>
                                        <p:cTn id="79" dur="2000" fill="hold"/>
                                        <p:tgtEl>
                                          <p:spTgt spid="15"/>
                                        </p:tgtEl>
                                        <p:attrNameLst>
                                          <p:attrName>style.rotation</p:attrName>
                                        </p:attrNameLst>
                                      </p:cBhvr>
                                      <p:tavLst>
                                        <p:tav tm="0">
                                          <p:val>
                                            <p:fltVal val="720"/>
                                          </p:val>
                                        </p:tav>
                                        <p:tav tm="100000">
                                          <p:val>
                                            <p:fltVal val="0"/>
                                          </p:val>
                                        </p:tav>
                                      </p:tavLst>
                                    </p:anim>
                                    <p:anim calcmode="lin" valueType="num">
                                      <p:cBhvr>
                                        <p:cTn id="80" dur="2000" fill="hold"/>
                                        <p:tgtEl>
                                          <p:spTgt spid="15"/>
                                        </p:tgtEl>
                                        <p:attrNameLst>
                                          <p:attrName>ppt_h</p:attrName>
                                        </p:attrNameLst>
                                      </p:cBhvr>
                                      <p:tavLst>
                                        <p:tav tm="0">
                                          <p:val>
                                            <p:fltVal val="0"/>
                                          </p:val>
                                        </p:tav>
                                        <p:tav tm="100000">
                                          <p:val>
                                            <p:strVal val="#ppt_h"/>
                                          </p:val>
                                        </p:tav>
                                      </p:tavLst>
                                    </p:anim>
                                    <p:anim calcmode="lin" valueType="num">
                                      <p:cBhvr>
                                        <p:cTn id="81" dur="2000" fill="hold"/>
                                        <p:tgtEl>
                                          <p:spTgt spid="15"/>
                                        </p:tgtEl>
                                        <p:attrNameLst>
                                          <p:attrName>ppt_w</p:attrName>
                                        </p:attrNameLst>
                                      </p:cBhvr>
                                      <p:tavLst>
                                        <p:tav tm="0">
                                          <p:val>
                                            <p:fltVal val="0"/>
                                          </p:val>
                                        </p:tav>
                                        <p:tav tm="100000">
                                          <p:val>
                                            <p:strVal val="#ppt_w"/>
                                          </p:val>
                                        </p:tav>
                                      </p:tavLst>
                                    </p:anim>
                                  </p:childTnLst>
                                </p:cTn>
                              </p:par>
                            </p:childTnLst>
                          </p:cTn>
                        </p:par>
                        <p:par>
                          <p:cTn id="82" fill="hold" nodeType="afterGroup">
                            <p:stCondLst>
                              <p:cond delay="15000"/>
                            </p:stCondLst>
                            <p:childTnLst>
                              <p:par>
                                <p:cTn id="83" presetID="21" presetClass="entr" presetSubtype="1" fill="hold" nodeType="afterEffect">
                                  <p:stCondLst>
                                    <p:cond delay="0"/>
                                  </p:stCondLst>
                                  <p:childTnLst>
                                    <p:set>
                                      <p:cBhvr>
                                        <p:cTn id="84" dur="1" fill="hold">
                                          <p:stCondLst>
                                            <p:cond delay="0"/>
                                          </p:stCondLst>
                                        </p:cTn>
                                        <p:tgtEl>
                                          <p:spTgt spid="54275"/>
                                        </p:tgtEl>
                                        <p:attrNameLst>
                                          <p:attrName>style.visibility</p:attrName>
                                        </p:attrNameLst>
                                      </p:cBhvr>
                                      <p:to>
                                        <p:strVal val="visible"/>
                                      </p:to>
                                    </p:set>
                                    <p:animEffect transition="in" filter="wheel(1)">
                                      <p:cBhvr>
                                        <p:cTn id="85" dur="2000"/>
                                        <p:tgtEl>
                                          <p:spTgt spid="54275"/>
                                        </p:tgtEl>
                                      </p:cBhvr>
                                    </p:animEffect>
                                  </p:childTnLst>
                                </p:cTn>
                              </p:par>
                            </p:childTnLst>
                          </p:cTn>
                        </p:par>
                        <p:par>
                          <p:cTn id="86" fill="hold" nodeType="afterGroup">
                            <p:stCondLst>
                              <p:cond delay="17000"/>
                            </p:stCondLst>
                            <p:childTnLst>
                              <p:par>
                                <p:cTn id="87" presetID="21" presetClass="entr" presetSubtype="1" fill="hold" nodeType="afterEffect">
                                  <p:stCondLst>
                                    <p:cond delay="0"/>
                                  </p:stCondLst>
                                  <p:childTnLst>
                                    <p:set>
                                      <p:cBhvr>
                                        <p:cTn id="88" dur="1" fill="hold">
                                          <p:stCondLst>
                                            <p:cond delay="0"/>
                                          </p:stCondLst>
                                        </p:cTn>
                                        <p:tgtEl>
                                          <p:spTgt spid="53250"/>
                                        </p:tgtEl>
                                        <p:attrNameLst>
                                          <p:attrName>style.visibility</p:attrName>
                                        </p:attrNameLst>
                                      </p:cBhvr>
                                      <p:to>
                                        <p:strVal val="visible"/>
                                      </p:to>
                                    </p:set>
                                    <p:animEffect transition="in" filter="wheel(1)">
                                      <p:cBhvr>
                                        <p:cTn id="89" dur="2000"/>
                                        <p:tgtEl>
                                          <p:spTgt spid="53250"/>
                                        </p:tgtEl>
                                      </p:cBhvr>
                                    </p:animEffect>
                                  </p:childTnLst>
                                </p:cTn>
                              </p:par>
                            </p:childTnLst>
                          </p:cTn>
                        </p:par>
                        <p:par>
                          <p:cTn id="90" fill="hold" nodeType="afterGroup">
                            <p:stCondLst>
                              <p:cond delay="19000"/>
                            </p:stCondLst>
                            <p:childTnLst>
                              <p:par>
                                <p:cTn id="91" presetID="3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1000" fill="hold"/>
                                        <p:tgtEl>
                                          <p:spTgt spid="20"/>
                                        </p:tgtEl>
                                        <p:attrNameLst>
                                          <p:attrName>ppt_w</p:attrName>
                                        </p:attrNameLst>
                                      </p:cBhvr>
                                      <p:tavLst>
                                        <p:tav tm="0">
                                          <p:val>
                                            <p:fltVal val="0"/>
                                          </p:val>
                                        </p:tav>
                                        <p:tav tm="100000">
                                          <p:val>
                                            <p:strVal val="#ppt_w"/>
                                          </p:val>
                                        </p:tav>
                                      </p:tavLst>
                                    </p:anim>
                                    <p:anim calcmode="lin" valueType="num">
                                      <p:cBhvr>
                                        <p:cTn id="94" dur="1000" fill="hold"/>
                                        <p:tgtEl>
                                          <p:spTgt spid="20"/>
                                        </p:tgtEl>
                                        <p:attrNameLst>
                                          <p:attrName>ppt_h</p:attrName>
                                        </p:attrNameLst>
                                      </p:cBhvr>
                                      <p:tavLst>
                                        <p:tav tm="0">
                                          <p:val>
                                            <p:fltVal val="0"/>
                                          </p:val>
                                        </p:tav>
                                        <p:tav tm="100000">
                                          <p:val>
                                            <p:strVal val="#ppt_h"/>
                                          </p:val>
                                        </p:tav>
                                      </p:tavLst>
                                    </p:anim>
                                    <p:anim calcmode="lin" valueType="num">
                                      <p:cBhvr>
                                        <p:cTn id="95" dur="1000" fill="hold"/>
                                        <p:tgtEl>
                                          <p:spTgt spid="20"/>
                                        </p:tgtEl>
                                        <p:attrNameLst>
                                          <p:attrName>style.rotation</p:attrName>
                                        </p:attrNameLst>
                                      </p:cBhvr>
                                      <p:tavLst>
                                        <p:tav tm="0">
                                          <p:val>
                                            <p:fltVal val="90"/>
                                          </p:val>
                                        </p:tav>
                                        <p:tav tm="100000">
                                          <p:val>
                                            <p:fltVal val="0"/>
                                          </p:val>
                                        </p:tav>
                                      </p:tavLst>
                                    </p:anim>
                                    <p:animEffect transition="in" filter="fade">
                                      <p:cBhvr>
                                        <p:cTn id="96" dur="1000"/>
                                        <p:tgtEl>
                                          <p:spTgt spid="20"/>
                                        </p:tgtEl>
                                      </p:cBhvr>
                                    </p:animEffect>
                                  </p:childTnLst>
                                </p:cTn>
                              </p:par>
                            </p:childTnLst>
                          </p:cTn>
                        </p:par>
                        <p:par>
                          <p:cTn id="97" fill="hold" nodeType="afterGroup">
                            <p:stCondLst>
                              <p:cond delay="20000"/>
                            </p:stCondLst>
                            <p:childTnLst>
                              <p:par>
                                <p:cTn id="98" presetID="22" presetClass="entr" presetSubtype="4" fill="hold" nodeType="afterEffect">
                                  <p:stCondLst>
                                    <p:cond delay="0"/>
                                  </p:stCondLst>
                                  <p:childTnLst>
                                    <p:set>
                                      <p:cBhvr>
                                        <p:cTn id="99" dur="1" fill="hold">
                                          <p:stCondLst>
                                            <p:cond delay="0"/>
                                          </p:stCondLst>
                                        </p:cTn>
                                        <p:tgtEl>
                                          <p:spTgt spid="54274"/>
                                        </p:tgtEl>
                                        <p:attrNameLst>
                                          <p:attrName>style.visibility</p:attrName>
                                        </p:attrNameLst>
                                      </p:cBhvr>
                                      <p:to>
                                        <p:strVal val="visible"/>
                                      </p:to>
                                    </p:set>
                                    <p:animEffect transition="in" filter="wipe(down)">
                                      <p:cBhvr>
                                        <p:cTn id="100" dur="500"/>
                                        <p:tgtEl>
                                          <p:spTgt spid="54274"/>
                                        </p:tgtEl>
                                      </p:cBhvr>
                                    </p:animEffect>
                                  </p:childTnLst>
                                </p:cTn>
                              </p:par>
                            </p:childTnLst>
                          </p:cTn>
                        </p:par>
                        <p:par>
                          <p:cTn id="101" fill="hold" nodeType="afterGroup">
                            <p:stCondLst>
                              <p:cond delay="20500"/>
                            </p:stCondLst>
                            <p:childTnLst>
                              <p:par>
                                <p:cTn id="102" presetID="21" presetClass="entr" presetSubtype="1" fill="hold" nodeType="afterEffect">
                                  <p:stCondLst>
                                    <p:cond delay="0"/>
                                  </p:stCondLst>
                                  <p:childTnLst>
                                    <p:set>
                                      <p:cBhvr>
                                        <p:cTn id="103" dur="1" fill="hold">
                                          <p:stCondLst>
                                            <p:cond delay="0"/>
                                          </p:stCondLst>
                                        </p:cTn>
                                        <p:tgtEl>
                                          <p:spTgt spid="44036"/>
                                        </p:tgtEl>
                                        <p:attrNameLst>
                                          <p:attrName>style.visibility</p:attrName>
                                        </p:attrNameLst>
                                      </p:cBhvr>
                                      <p:to>
                                        <p:strVal val="visible"/>
                                      </p:to>
                                    </p:set>
                                    <p:animEffect transition="in" filter="wheel(1)">
                                      <p:cBhvr>
                                        <p:cTn id="104" dur="2000"/>
                                        <p:tgtEl>
                                          <p:spTgt spid="44036"/>
                                        </p:tgtEl>
                                      </p:cBhvr>
                                    </p:animEffect>
                                  </p:childTnLst>
                                </p:cTn>
                              </p:par>
                            </p:childTnLst>
                          </p:cTn>
                        </p:par>
                        <p:par>
                          <p:cTn id="105" fill="hold" nodeType="afterGroup">
                            <p:stCondLst>
                              <p:cond delay="22500"/>
                            </p:stCondLst>
                            <p:childTnLst>
                              <p:par>
                                <p:cTn id="106" presetID="6" presetClass="entr" presetSubtype="16" fill="hold" nodeType="afterEffect">
                                  <p:stCondLst>
                                    <p:cond delay="0"/>
                                  </p:stCondLst>
                                  <p:childTnLst>
                                    <p:set>
                                      <p:cBhvr>
                                        <p:cTn id="107" dur="1" fill="hold">
                                          <p:stCondLst>
                                            <p:cond delay="0"/>
                                          </p:stCondLst>
                                        </p:cTn>
                                        <p:tgtEl>
                                          <p:spTgt spid="44035"/>
                                        </p:tgtEl>
                                        <p:attrNameLst>
                                          <p:attrName>style.visibility</p:attrName>
                                        </p:attrNameLst>
                                      </p:cBhvr>
                                      <p:to>
                                        <p:strVal val="visible"/>
                                      </p:to>
                                    </p:set>
                                    <p:animEffect transition="in" filter="circle(in)">
                                      <p:cBhvr>
                                        <p:cTn id="108" dur="2000"/>
                                        <p:tgtEl>
                                          <p:spTgt spid="44035"/>
                                        </p:tgtEl>
                                      </p:cBhvr>
                                    </p:animEffect>
                                  </p:childTnLst>
                                </p:cTn>
                              </p:par>
                            </p:childTnLst>
                          </p:cTn>
                        </p:par>
                        <p:par>
                          <p:cTn id="109" fill="hold" nodeType="afterGroup">
                            <p:stCondLst>
                              <p:cond delay="24500"/>
                            </p:stCondLst>
                            <p:childTnLst>
                              <p:par>
                                <p:cTn id="110" presetID="4" presetClass="entr" presetSubtype="32" fill="hold" nodeType="after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box(out)">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A298-A08C-1E13-D271-87201362D076}"/>
              </a:ext>
            </a:extLst>
          </p:cNvPr>
          <p:cNvSpPr>
            <a:spLocks noGrp="1"/>
          </p:cNvSpPr>
          <p:nvPr>
            <p:ph type="title"/>
          </p:nvPr>
        </p:nvSpPr>
        <p:spPr>
          <a:xfrm>
            <a:off x="53130" y="0"/>
            <a:ext cx="8229600" cy="384721"/>
          </a:xfrm>
        </p:spPr>
        <p:txBody>
          <a:bodyPr/>
          <a:lstStyle/>
          <a:p>
            <a:r>
              <a:rPr lang="en-US" sz="2400" b="1" dirty="0"/>
              <a:t>APUSH Topic 8.2 The Cold War 1945-1980</a:t>
            </a:r>
          </a:p>
        </p:txBody>
      </p:sp>
      <p:sp>
        <p:nvSpPr>
          <p:cNvPr id="6" name="TextBox 5">
            <a:extLst>
              <a:ext uri="{FF2B5EF4-FFF2-40B4-BE49-F238E27FC236}">
                <a16:creationId xmlns:a16="http://schemas.microsoft.com/office/drawing/2014/main" id="{BC2F929B-8E5A-F55B-7B97-163798C55AF1}"/>
              </a:ext>
            </a:extLst>
          </p:cNvPr>
          <p:cNvSpPr txBox="1"/>
          <p:nvPr/>
        </p:nvSpPr>
        <p:spPr>
          <a:xfrm>
            <a:off x="-18875" y="528732"/>
            <a:ext cx="9162875" cy="969496"/>
          </a:xfrm>
          <a:prstGeom prst="rect">
            <a:avLst/>
          </a:prstGeom>
          <a:noFill/>
        </p:spPr>
        <p:txBody>
          <a:bodyPr wrap="square">
            <a:spAutoFit/>
          </a:bodyPr>
          <a:lstStyle/>
          <a:p>
            <a:r>
              <a:rPr lang="en-US" sz="1900" b="1" dirty="0">
                <a:latin typeface="Garamond" panose="02020404030301010803" pitchFamily="18" charset="0"/>
              </a:rPr>
              <a:t>Compare and contrast US foreign policy at the conclusion of WW1 with that of WW2.</a:t>
            </a:r>
          </a:p>
          <a:p>
            <a:r>
              <a:rPr lang="en-US" sz="1900" b="1" u="sng" dirty="0">
                <a:latin typeface="Garamond" panose="02020404030301010803" pitchFamily="18" charset="0"/>
              </a:rPr>
              <a:t>USA now adopts a more active foreign policy to limit the spread of communism 1945 -1989 </a:t>
            </a:r>
          </a:p>
        </p:txBody>
      </p:sp>
      <p:sp>
        <p:nvSpPr>
          <p:cNvPr id="3" name="TextBox 2">
            <a:extLst>
              <a:ext uri="{FF2B5EF4-FFF2-40B4-BE49-F238E27FC236}">
                <a16:creationId xmlns:a16="http://schemas.microsoft.com/office/drawing/2014/main" id="{F76952FB-B89F-5617-BFB3-B77D5C470340}"/>
              </a:ext>
            </a:extLst>
          </p:cNvPr>
          <p:cNvSpPr txBox="1"/>
          <p:nvPr/>
        </p:nvSpPr>
        <p:spPr>
          <a:xfrm>
            <a:off x="-18876" y="1828800"/>
            <a:ext cx="9162875" cy="4524315"/>
          </a:xfrm>
          <a:prstGeom prst="rect">
            <a:avLst/>
          </a:prstGeom>
          <a:noFill/>
        </p:spPr>
        <p:txBody>
          <a:bodyPr wrap="square">
            <a:spAutoFit/>
          </a:bodyPr>
          <a:lstStyle/>
          <a:p>
            <a:r>
              <a:rPr lang="en-US" sz="2400" dirty="0">
                <a:latin typeface="Garamond" panose="02020404030301010803" pitchFamily="18" charset="0"/>
              </a:rPr>
              <a:t>1917-1930s- US adopts </a:t>
            </a:r>
            <a:r>
              <a:rPr lang="en-US" sz="2400" b="1" i="1" dirty="0">
                <a:latin typeface="Garamond" panose="02020404030301010803" pitchFamily="18" charset="0"/>
              </a:rPr>
              <a:t>isolationist</a:t>
            </a:r>
            <a:r>
              <a:rPr lang="en-US" sz="2400" dirty="0">
                <a:latin typeface="Garamond" panose="02020404030301010803" pitchFamily="18" charset="0"/>
              </a:rPr>
              <a:t> foreign policy towards Europe- does not join the League of Nations</a:t>
            </a:r>
          </a:p>
          <a:p>
            <a:r>
              <a:rPr lang="en-US" sz="2400" dirty="0">
                <a:latin typeface="Garamond" panose="02020404030301010803" pitchFamily="18" charset="0"/>
              </a:rPr>
              <a:t>-High Tariffs</a:t>
            </a:r>
          </a:p>
          <a:p>
            <a:r>
              <a:rPr lang="en-US" sz="2400" dirty="0">
                <a:latin typeface="Garamond" panose="02020404030301010803" pitchFamily="18" charset="0"/>
              </a:rPr>
              <a:t>-Limits immigration</a:t>
            </a:r>
          </a:p>
          <a:p>
            <a:endParaRPr lang="en-US" sz="2400" dirty="0">
              <a:latin typeface="Garamond" panose="02020404030301010803" pitchFamily="18" charset="0"/>
            </a:endParaRPr>
          </a:p>
          <a:p>
            <a:r>
              <a:rPr lang="en-US" sz="2400" dirty="0">
                <a:latin typeface="Garamond" panose="02020404030301010803" pitchFamily="18" charset="0"/>
              </a:rPr>
              <a:t>US seeks to maintain world peace throughout 1920s:</a:t>
            </a:r>
          </a:p>
          <a:p>
            <a:r>
              <a:rPr lang="en-US" sz="2400" b="1" dirty="0">
                <a:latin typeface="Garamond" panose="02020404030301010803" pitchFamily="18" charset="0"/>
              </a:rPr>
              <a:t>1. Washington Naval Conference</a:t>
            </a:r>
          </a:p>
          <a:p>
            <a:r>
              <a:rPr lang="en-US" sz="2400" b="1" dirty="0">
                <a:latin typeface="Garamond" panose="02020404030301010803" pitchFamily="18" charset="0"/>
              </a:rPr>
              <a:t>2. The Four- Power Treaty</a:t>
            </a:r>
          </a:p>
          <a:p>
            <a:r>
              <a:rPr lang="en-US" sz="2400" b="1" dirty="0">
                <a:latin typeface="Garamond" panose="02020404030301010803" pitchFamily="18" charset="0"/>
              </a:rPr>
              <a:t>3. Dawes Plan</a:t>
            </a:r>
          </a:p>
          <a:p>
            <a:r>
              <a:rPr lang="en-US" sz="2400" b="1" dirty="0">
                <a:latin typeface="Garamond" panose="02020404030301010803" pitchFamily="18" charset="0"/>
              </a:rPr>
              <a:t>4. U$A as a CREDITOR nation</a:t>
            </a:r>
          </a:p>
          <a:p>
            <a:r>
              <a:rPr lang="en-US" sz="2400" b="1" dirty="0">
                <a:latin typeface="Garamond" panose="02020404030301010803" pitchFamily="18" charset="0"/>
              </a:rPr>
              <a:t>5. Kellogg-Briand Pact</a:t>
            </a:r>
          </a:p>
          <a:p>
            <a:endParaRPr lang="en-US" sz="2400" dirty="0">
              <a:latin typeface="Garamond" panose="02020404030301010803" pitchFamily="18" charset="0"/>
            </a:endParaRPr>
          </a:p>
        </p:txBody>
      </p:sp>
      <p:sp>
        <p:nvSpPr>
          <p:cNvPr id="9" name="TextBox 8">
            <a:extLst>
              <a:ext uri="{FF2B5EF4-FFF2-40B4-BE49-F238E27FC236}">
                <a16:creationId xmlns:a16="http://schemas.microsoft.com/office/drawing/2014/main" id="{078C1432-9E63-FDA4-4F8D-FA4DB40D8309}"/>
              </a:ext>
            </a:extLst>
          </p:cNvPr>
          <p:cNvSpPr txBox="1"/>
          <p:nvPr/>
        </p:nvSpPr>
        <p:spPr>
          <a:xfrm rot="20422985">
            <a:off x="4385653" y="4402725"/>
            <a:ext cx="2803973" cy="707886"/>
          </a:xfrm>
          <a:prstGeom prst="rect">
            <a:avLst/>
          </a:prstGeom>
          <a:solidFill>
            <a:srgbClr val="FFFF00"/>
          </a:solidFill>
        </p:spPr>
        <p:txBody>
          <a:bodyPr wrap="none" rtlCol="0">
            <a:spAutoFit/>
          </a:bodyPr>
          <a:lstStyle/>
          <a:p>
            <a:r>
              <a:rPr lang="en-US" sz="4000" b="1" dirty="0"/>
              <a:t>EVIDENCE</a:t>
            </a:r>
          </a:p>
        </p:txBody>
      </p:sp>
    </p:spTree>
    <p:extLst>
      <p:ext uri="{BB962C8B-B14F-4D97-AF65-F5344CB8AC3E}">
        <p14:creationId xmlns:p14="http://schemas.microsoft.com/office/powerpoint/2010/main" val="71202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mage result for right stuff poster">
            <a:extLst>
              <a:ext uri="{FF2B5EF4-FFF2-40B4-BE49-F238E27FC236}">
                <a16:creationId xmlns:a16="http://schemas.microsoft.com/office/drawing/2014/main" id="{74F4C85A-FE2B-8930-8B1E-33A2B64A0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9213"/>
            <a:ext cx="46482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6">
            <a:extLst>
              <a:ext uri="{FF2B5EF4-FFF2-40B4-BE49-F238E27FC236}">
                <a16:creationId xmlns:a16="http://schemas.microsoft.com/office/drawing/2014/main" id="{4084C9FD-6C8A-1EDA-69CC-36060D25A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1183">
            <a:off x="546100" y="44291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a:extLst>
              <a:ext uri="{FF2B5EF4-FFF2-40B4-BE49-F238E27FC236}">
                <a16:creationId xmlns:a16="http://schemas.microsoft.com/office/drawing/2014/main" id="{7435DBF9-2913-8FBF-515E-E3197E28A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733800"/>
            <a:ext cx="17430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8D7FCC68-AE70-67E8-2A4E-004697E70B5A}"/>
              </a:ext>
            </a:extLst>
          </p:cNvPr>
          <p:cNvSpPr>
            <a:spLocks noChangeArrowheads="1"/>
          </p:cNvSpPr>
          <p:nvPr/>
        </p:nvSpPr>
        <p:spPr bwMode="auto">
          <a:xfrm>
            <a:off x="76200" y="1219200"/>
            <a:ext cx="9067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October 4, 1957—Soviet Union launches Sputnik</a:t>
            </a:r>
          </a:p>
          <a:p>
            <a:pPr>
              <a:spcBef>
                <a:spcPct val="0"/>
              </a:spcBef>
              <a:buFontTx/>
              <a:buNone/>
            </a:pPr>
            <a:r>
              <a:rPr lang="en-US" altLang="en-US" sz="1800"/>
              <a:t> • April 12, 1961—a Soviet cosmonaut is the first person to orbit Earth</a:t>
            </a:r>
          </a:p>
          <a:p>
            <a:pPr>
              <a:spcBef>
                <a:spcPct val="0"/>
              </a:spcBef>
              <a:buFontTx/>
              <a:buNone/>
            </a:pPr>
            <a:r>
              <a:rPr lang="en-US" altLang="en-US" sz="1800"/>
              <a:t> • February 20, 1962—John Glenn is the first American to orbit Earth</a:t>
            </a:r>
          </a:p>
          <a:p>
            <a:pPr>
              <a:spcBef>
                <a:spcPct val="0"/>
              </a:spcBef>
              <a:buFontTx/>
              <a:buNone/>
            </a:pPr>
            <a:r>
              <a:rPr lang="en-US" altLang="en-US" sz="1800"/>
              <a:t> • July 20, 1969—Neil Armstrong walks on the Moon</a:t>
            </a:r>
          </a:p>
          <a:p>
            <a:pPr>
              <a:spcBef>
                <a:spcPct val="0"/>
              </a:spcBef>
              <a:buFontTx/>
              <a:buNone/>
            </a:pPr>
            <a:endParaRPr lang="en-US" altLang="en-US" sz="1800"/>
          </a:p>
          <a:p>
            <a:pPr>
              <a:spcBef>
                <a:spcPct val="0"/>
              </a:spcBef>
              <a:buFontTx/>
              <a:buNone/>
            </a:pPr>
            <a:r>
              <a:rPr lang="en-US" altLang="en-US" sz="1800"/>
              <a:t>Which conclusion do these events directly support?</a:t>
            </a:r>
          </a:p>
          <a:p>
            <a:pPr>
              <a:spcBef>
                <a:spcPct val="0"/>
              </a:spcBef>
              <a:buFontTx/>
              <a:buNone/>
            </a:pPr>
            <a:endParaRPr lang="en-US" altLang="en-US" sz="1800"/>
          </a:p>
          <a:p>
            <a:pPr>
              <a:spcBef>
                <a:spcPct val="0"/>
              </a:spcBef>
              <a:buFontTx/>
              <a:buNone/>
            </a:pPr>
            <a:r>
              <a:rPr lang="en-US" altLang="en-US" sz="1800"/>
              <a:t>(1) The United States was the first to orbit Earth.</a:t>
            </a:r>
          </a:p>
          <a:p>
            <a:pPr>
              <a:spcBef>
                <a:spcPct val="0"/>
              </a:spcBef>
              <a:buFontTx/>
              <a:buNone/>
            </a:pPr>
            <a:r>
              <a:rPr lang="en-US" altLang="en-US" sz="1800"/>
              <a:t>(2) The United States space program eventually surpassed the Soviet Union’s program.</a:t>
            </a:r>
          </a:p>
          <a:p>
            <a:pPr>
              <a:spcBef>
                <a:spcPct val="0"/>
              </a:spcBef>
              <a:buFontTx/>
              <a:buNone/>
            </a:pPr>
            <a:r>
              <a:rPr lang="en-US" altLang="en-US" sz="1800"/>
              <a:t>(3) The Soviet Union and the United States both militarized space.</a:t>
            </a:r>
          </a:p>
          <a:p>
            <a:pPr>
              <a:spcBef>
                <a:spcPct val="0"/>
              </a:spcBef>
              <a:buFontTx/>
              <a:buNone/>
            </a:pPr>
            <a:r>
              <a:rPr lang="en-US" altLang="en-US" sz="1800"/>
              <a:t>(4) Sputnik had little domestic influence on the United States.</a:t>
            </a:r>
          </a:p>
        </p:txBody>
      </p:sp>
      <p:sp>
        <p:nvSpPr>
          <p:cNvPr id="5" name="Title 1">
            <a:extLst>
              <a:ext uri="{FF2B5EF4-FFF2-40B4-BE49-F238E27FC236}">
                <a16:creationId xmlns:a16="http://schemas.microsoft.com/office/drawing/2014/main" id="{7E1092A7-A6BA-DC3D-8158-50C29DCF78BD}"/>
              </a:ext>
            </a:extLst>
          </p:cNvPr>
          <p:cNvSpPr txBox="1">
            <a:spLocks noChangeArrowheads="1"/>
          </p:cNvSpPr>
          <p:nvPr/>
        </p:nvSpPr>
        <p:spPr>
          <a:xfrm>
            <a:off x="1676400" y="304800"/>
            <a:ext cx="4876800" cy="6207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3200" b="1" kern="0"/>
              <a:t>An EOC Moment</a:t>
            </a:r>
          </a:p>
        </p:txBody>
      </p:sp>
      <p:sp>
        <p:nvSpPr>
          <p:cNvPr id="6" name="Oval 5">
            <a:extLst>
              <a:ext uri="{FF2B5EF4-FFF2-40B4-BE49-F238E27FC236}">
                <a16:creationId xmlns:a16="http://schemas.microsoft.com/office/drawing/2014/main" id="{00B3B775-1F74-56B5-6221-F4170E01B8EC}"/>
              </a:ext>
            </a:extLst>
          </p:cNvPr>
          <p:cNvSpPr/>
          <p:nvPr/>
        </p:nvSpPr>
        <p:spPr>
          <a:xfrm>
            <a:off x="122238" y="3429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7285" name="Picture 6">
            <a:extLst>
              <a:ext uri="{FF2B5EF4-FFF2-40B4-BE49-F238E27FC236}">
                <a16:creationId xmlns:a16="http://schemas.microsoft.com/office/drawing/2014/main" id="{FDDA52A5-E3FF-857C-E25D-3D3001D6D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456113"/>
            <a:ext cx="61722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a:extLst>
              <a:ext uri="{FF2B5EF4-FFF2-40B4-BE49-F238E27FC236}">
                <a16:creationId xmlns:a16="http://schemas.microsoft.com/office/drawing/2014/main" id="{4100A620-9447-94F1-EBE8-A7E7BA851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47650">
            <a:off x="3886200" y="4772025"/>
            <a:ext cx="409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FD7CCFC-5365-C1D1-FE67-D150EB85AB82}"/>
              </a:ext>
            </a:extLst>
          </p:cNvPr>
          <p:cNvSpPr>
            <a:spLocks noGrp="1" noChangeArrowheads="1"/>
          </p:cNvSpPr>
          <p:nvPr>
            <p:ph type="title"/>
          </p:nvPr>
        </p:nvSpPr>
        <p:spPr>
          <a:xfrm>
            <a:off x="201613" y="38100"/>
            <a:ext cx="5360987" cy="381000"/>
          </a:xfrm>
        </p:spPr>
        <p:txBody>
          <a:bodyPr/>
          <a:lstStyle/>
          <a:p>
            <a:pPr eaLnBrk="1" hangingPunct="1"/>
            <a:r>
              <a:rPr lang="en-US" altLang="en-US" sz="3200" b="1" dirty="0">
                <a:solidFill>
                  <a:srgbClr val="333300"/>
                </a:solidFill>
                <a:latin typeface="Comic Sans MS" panose="030F0702030302020204" pitchFamily="66" charset="0"/>
              </a:rPr>
              <a:t>The Spirit of Geneva</a:t>
            </a:r>
          </a:p>
        </p:txBody>
      </p:sp>
      <p:sp>
        <p:nvSpPr>
          <p:cNvPr id="56323" name="Rectangle 4">
            <a:extLst>
              <a:ext uri="{FF2B5EF4-FFF2-40B4-BE49-F238E27FC236}">
                <a16:creationId xmlns:a16="http://schemas.microsoft.com/office/drawing/2014/main" id="{29EABC44-0C6A-B305-CD39-996C6FA17275}"/>
              </a:ext>
            </a:extLst>
          </p:cNvPr>
          <p:cNvSpPr>
            <a:spLocks noGrp="1" noChangeArrowheads="1"/>
          </p:cNvSpPr>
          <p:nvPr>
            <p:ph type="body" sz="half" idx="2"/>
          </p:nvPr>
        </p:nvSpPr>
        <p:spPr>
          <a:xfrm>
            <a:off x="5154613" y="228600"/>
            <a:ext cx="3989387" cy="4191000"/>
          </a:xfrm>
        </p:spPr>
        <p:txBody>
          <a:bodyPr/>
          <a:lstStyle/>
          <a:p>
            <a:pPr marL="0" indent="0">
              <a:buFontTx/>
              <a:buNone/>
              <a:defRPr/>
            </a:pPr>
            <a:r>
              <a:rPr lang="en-US" sz="1600" dirty="0">
                <a:latin typeface="Times New Roman" panose="02020603050405020304" pitchFamily="18" charset="0"/>
              </a:rPr>
              <a:t>Eisenhower called for a</a:t>
            </a:r>
          </a:p>
          <a:p>
            <a:pPr>
              <a:defRPr/>
            </a:pPr>
            <a:r>
              <a:rPr lang="en-US" sz="1600" dirty="0">
                <a:latin typeface="Times New Roman" panose="02020603050405020304" pitchFamily="18" charset="0"/>
              </a:rPr>
              <a:t>slowdown in the arms race and presented to the United Nations an </a:t>
            </a:r>
            <a:r>
              <a:rPr lang="en-US" sz="1600" b="1" i="1" dirty="0">
                <a:solidFill>
                  <a:srgbClr val="FF0000"/>
                </a:solidFill>
                <a:latin typeface="Times New Roman" panose="02020603050405020304" pitchFamily="18" charset="0"/>
              </a:rPr>
              <a:t>atoms for peace </a:t>
            </a:r>
            <a:r>
              <a:rPr lang="en-US" sz="1600" dirty="0">
                <a:latin typeface="Times New Roman" panose="02020603050405020304" pitchFamily="18" charset="0"/>
              </a:rPr>
              <a:t>plan. The Soviets also showed signs of wanting to reduce Cold War</a:t>
            </a:r>
          </a:p>
          <a:p>
            <a:pPr marL="0" indent="0">
              <a:buFontTx/>
              <a:buNone/>
              <a:defRPr/>
            </a:pPr>
            <a:r>
              <a:rPr lang="en-US" sz="1600" dirty="0">
                <a:latin typeface="Times New Roman" panose="02020603050405020304" pitchFamily="18" charset="0"/>
              </a:rPr>
              <a:t>They withdrew their troops from Austria and established peaceful relations with Greece and Turkey. </a:t>
            </a:r>
          </a:p>
          <a:p>
            <a:pPr marL="0" indent="0">
              <a:buFontTx/>
              <a:buNone/>
              <a:defRPr/>
            </a:pPr>
            <a:r>
              <a:rPr lang="en-US" sz="1600" dirty="0">
                <a:latin typeface="Times New Roman" panose="02020603050405020304" pitchFamily="18" charset="0"/>
              </a:rPr>
              <a:t>A summit meeting in Geneva, Switzerland, between Eisenhower</a:t>
            </a:r>
          </a:p>
          <a:p>
            <a:pPr marL="0" indent="0">
              <a:buFontTx/>
              <a:buNone/>
              <a:defRPr/>
            </a:pPr>
            <a:r>
              <a:rPr lang="en-US" sz="1600" dirty="0">
                <a:latin typeface="Times New Roman" panose="02020603050405020304" pitchFamily="18" charset="0"/>
              </a:rPr>
              <a:t>and the new Soviet premier, Nikolai Bulganin. At this conference, the U.S.</a:t>
            </a:r>
          </a:p>
          <a:p>
            <a:pPr marL="0" indent="0">
              <a:buFontTx/>
              <a:buNone/>
              <a:defRPr/>
            </a:pPr>
            <a:r>
              <a:rPr lang="en-US" sz="1600" dirty="0">
                <a:latin typeface="Times New Roman" panose="02020603050405020304" pitchFamily="18" charset="0"/>
              </a:rPr>
              <a:t>president proposed an "</a:t>
            </a:r>
            <a:r>
              <a:rPr lang="en-US" sz="1600" b="1" dirty="0">
                <a:solidFill>
                  <a:srgbClr val="FF0000"/>
                </a:solidFill>
                <a:latin typeface="Times New Roman" panose="02020603050405020304" pitchFamily="18" charset="0"/>
              </a:rPr>
              <a:t>open skies</a:t>
            </a:r>
            <a:r>
              <a:rPr lang="en-US" sz="1600" dirty="0">
                <a:latin typeface="Times New Roman" panose="02020603050405020304" pitchFamily="18" charset="0"/>
              </a:rPr>
              <a:t>" policy over each other's territory—open to aerial photography by the opposing nation—in order to eliminate the chance of a surprise nuclear attack. The Soviets rejected the proposal. Nevertheless, the "</a:t>
            </a:r>
            <a:r>
              <a:rPr lang="en-US" sz="1600" dirty="0">
                <a:solidFill>
                  <a:srgbClr val="FF0000"/>
                </a:solidFill>
                <a:latin typeface="Times New Roman" panose="02020603050405020304" pitchFamily="18" charset="0"/>
              </a:rPr>
              <a:t>spirit of Geneva</a:t>
            </a:r>
            <a:r>
              <a:rPr lang="en-US" sz="1600" dirty="0">
                <a:latin typeface="Times New Roman" panose="02020603050405020304" pitchFamily="18" charset="0"/>
              </a:rPr>
              <a:t>," as the press called it, </a:t>
            </a:r>
            <a:r>
              <a:rPr lang="en-US" sz="1600" b="1" dirty="0">
                <a:solidFill>
                  <a:srgbClr val="003399"/>
                </a:solidFill>
                <a:latin typeface="Times New Roman" panose="02020603050405020304" pitchFamily="18" charset="0"/>
              </a:rPr>
              <a:t>produced the first thaw in the Cold War</a:t>
            </a:r>
            <a:r>
              <a:rPr lang="en-US" sz="1600" dirty="0">
                <a:latin typeface="Times New Roman" panose="02020603050405020304" pitchFamily="18" charset="0"/>
              </a:rPr>
              <a:t>. Even more encouraging, from the U.S. point of view, was a speech by the</a:t>
            </a:r>
          </a:p>
          <a:p>
            <a:pPr marL="0" indent="0">
              <a:buFontTx/>
              <a:buNone/>
              <a:defRPr/>
            </a:pPr>
            <a:r>
              <a:rPr lang="en-US" sz="1600" dirty="0">
                <a:latin typeface="Times New Roman" panose="02020603050405020304" pitchFamily="18" charset="0"/>
              </a:rPr>
              <a:t>new Soviet leader Nikita Khrushchev in early 1956 in which he denounced the crimes of Joseph Stalin and supported "peaceful coexistence" with the West.</a:t>
            </a:r>
            <a:endParaRPr lang="en-US" altLang="en-US" sz="1600" dirty="0"/>
          </a:p>
        </p:txBody>
      </p:sp>
      <p:pic>
        <p:nvPicPr>
          <p:cNvPr id="105476" name="Picture 8">
            <a:extLst>
              <a:ext uri="{FF2B5EF4-FFF2-40B4-BE49-F238E27FC236}">
                <a16:creationId xmlns:a16="http://schemas.microsoft.com/office/drawing/2014/main" id="{0BB4214D-D640-637B-4B65-89BCB5D79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9100"/>
            <a:ext cx="321468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10" descr="Flight route of Gary Powers over the Soviet Union">
            <a:extLst>
              <a:ext uri="{FF2B5EF4-FFF2-40B4-BE49-F238E27FC236}">
                <a16:creationId xmlns:a16="http://schemas.microsoft.com/office/drawing/2014/main" id="{E67A4DDE-AD1B-3623-C55B-28CAFC206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133600"/>
            <a:ext cx="51403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3C91D5F-AFED-093C-ADA0-573B70EFA25E}"/>
              </a:ext>
            </a:extLst>
          </p:cNvPr>
          <p:cNvSpPr>
            <a:spLocks noGrp="1" noChangeArrowheads="1"/>
          </p:cNvSpPr>
          <p:nvPr>
            <p:ph type="title"/>
          </p:nvPr>
        </p:nvSpPr>
        <p:spPr>
          <a:xfrm>
            <a:off x="201613" y="38100"/>
            <a:ext cx="5360987" cy="381000"/>
          </a:xfrm>
        </p:spPr>
        <p:txBody>
          <a:bodyPr/>
          <a:lstStyle/>
          <a:p>
            <a:pPr eaLnBrk="1" hangingPunct="1"/>
            <a:r>
              <a:rPr lang="en-US" altLang="en-US" sz="3200" b="1">
                <a:solidFill>
                  <a:srgbClr val="333300"/>
                </a:solidFill>
                <a:latin typeface="Comic Sans MS" panose="030F0702030302020204" pitchFamily="66" charset="0"/>
              </a:rPr>
              <a:t>1960 - The U-2 Affair</a:t>
            </a:r>
          </a:p>
        </p:txBody>
      </p:sp>
      <p:sp>
        <p:nvSpPr>
          <p:cNvPr id="56323" name="Rectangle 4">
            <a:extLst>
              <a:ext uri="{FF2B5EF4-FFF2-40B4-BE49-F238E27FC236}">
                <a16:creationId xmlns:a16="http://schemas.microsoft.com/office/drawing/2014/main" id="{353435E6-5EEE-918B-A390-C719B636F464}"/>
              </a:ext>
            </a:extLst>
          </p:cNvPr>
          <p:cNvSpPr>
            <a:spLocks noGrp="1" noChangeArrowheads="1"/>
          </p:cNvSpPr>
          <p:nvPr>
            <p:ph type="body" sz="half" idx="2"/>
          </p:nvPr>
        </p:nvSpPr>
        <p:spPr>
          <a:xfrm>
            <a:off x="5319713" y="2459038"/>
            <a:ext cx="3824287" cy="4325937"/>
          </a:xfrm>
        </p:spPr>
        <p:txBody>
          <a:bodyPr/>
          <a:lstStyle/>
          <a:p>
            <a:pPr marL="0" indent="0" eaLnBrk="1" hangingPunct="1">
              <a:lnSpc>
                <a:spcPct val="90000"/>
              </a:lnSpc>
              <a:buFontTx/>
              <a:buNone/>
              <a:defRPr/>
            </a:pPr>
            <a:r>
              <a:rPr lang="en-US" altLang="en-US" sz="2300" dirty="0">
                <a:latin typeface="Comic Sans MS" panose="030F0702030302020204" pitchFamily="66" charset="0"/>
              </a:rPr>
              <a:t>On May 1, an American high-altitude U-2 spy plane is shot down on a mission over the Soviet Union. </a:t>
            </a:r>
          </a:p>
          <a:p>
            <a:pPr marL="0" indent="0" eaLnBrk="1" hangingPunct="1">
              <a:lnSpc>
                <a:spcPct val="90000"/>
              </a:lnSpc>
              <a:buFontTx/>
              <a:buNone/>
              <a:defRPr/>
            </a:pPr>
            <a:r>
              <a:rPr lang="en-US" altLang="en-US" sz="2300" dirty="0">
                <a:latin typeface="Comic Sans MS" panose="030F0702030302020204" pitchFamily="66" charset="0"/>
              </a:rPr>
              <a:t>After the Soviets announce the capture of pilot </a:t>
            </a:r>
            <a:r>
              <a:rPr lang="en-US" altLang="en-US" sz="2300" b="1" dirty="0">
                <a:solidFill>
                  <a:srgbClr val="FF0000"/>
                </a:solidFill>
                <a:latin typeface="Comic Sans MS" panose="030F0702030302020204" pitchFamily="66" charset="0"/>
              </a:rPr>
              <a:t>Francis Gary Powers</a:t>
            </a:r>
            <a:r>
              <a:rPr lang="en-US" altLang="en-US" sz="2300" dirty="0">
                <a:latin typeface="Comic Sans MS" panose="030F0702030302020204" pitchFamily="66" charset="0"/>
              </a:rPr>
              <a:t>, the United States recants earlier assertions that the plane was on a weather research mission.</a:t>
            </a:r>
            <a:r>
              <a:rPr lang="en-US" altLang="en-US" sz="2300" dirty="0"/>
              <a:t> </a:t>
            </a:r>
          </a:p>
          <a:p>
            <a:pPr eaLnBrk="1" hangingPunct="1">
              <a:lnSpc>
                <a:spcPct val="90000"/>
              </a:lnSpc>
              <a:buFont typeface="Wingdings" panose="05000000000000000000" pitchFamily="2" charset="2"/>
              <a:buNone/>
              <a:defRPr/>
            </a:pPr>
            <a:endParaRPr lang="en-US" altLang="en-US" sz="2300" dirty="0"/>
          </a:p>
        </p:txBody>
      </p:sp>
      <p:pic>
        <p:nvPicPr>
          <p:cNvPr id="106500" name="Picture 8">
            <a:extLst>
              <a:ext uri="{FF2B5EF4-FFF2-40B4-BE49-F238E27FC236}">
                <a16:creationId xmlns:a16="http://schemas.microsoft.com/office/drawing/2014/main" id="{95A422DF-143C-2827-6BE5-2816206DC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9100"/>
            <a:ext cx="482600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0" descr="Flight route of Gary Powers over the Soviet Union">
            <a:extLst>
              <a:ext uri="{FF2B5EF4-FFF2-40B4-BE49-F238E27FC236}">
                <a16:creationId xmlns:a16="http://schemas.microsoft.com/office/drawing/2014/main" id="{A0CD826F-BB37-F737-BEEB-D1FDC3742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48000"/>
            <a:ext cx="51403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2" descr="Gary Powers on trial for espionage">
            <a:extLst>
              <a:ext uri="{FF2B5EF4-FFF2-40B4-BE49-F238E27FC236}">
                <a16:creationId xmlns:a16="http://schemas.microsoft.com/office/drawing/2014/main" id="{C794DE90-799F-962B-15C4-F701F5CA0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228600"/>
            <a:ext cx="306705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FE83555-D9DC-6866-618B-8C04E6A52A00}"/>
              </a:ext>
            </a:extLst>
          </p:cNvPr>
          <p:cNvSpPr>
            <a:spLocks noGrp="1" noChangeArrowheads="1"/>
          </p:cNvSpPr>
          <p:nvPr>
            <p:ph type="title"/>
          </p:nvPr>
        </p:nvSpPr>
        <p:spPr>
          <a:xfrm>
            <a:off x="457200" y="0"/>
            <a:ext cx="8229600" cy="838200"/>
          </a:xfrm>
        </p:spPr>
        <p:txBody>
          <a:bodyPr/>
          <a:lstStyle/>
          <a:p>
            <a:pPr eaLnBrk="1" hangingPunct="1"/>
            <a:r>
              <a:rPr lang="en-US" altLang="en-US" sz="4000" b="1">
                <a:solidFill>
                  <a:srgbClr val="333300"/>
                </a:solidFill>
                <a:latin typeface="Comic Sans MS" panose="030F0702030302020204" pitchFamily="66" charset="0"/>
              </a:rPr>
              <a:t>The U-2 Affair</a:t>
            </a:r>
          </a:p>
        </p:txBody>
      </p:sp>
      <p:sp>
        <p:nvSpPr>
          <p:cNvPr id="107523" name="Rectangle 3">
            <a:extLst>
              <a:ext uri="{FF2B5EF4-FFF2-40B4-BE49-F238E27FC236}">
                <a16:creationId xmlns:a16="http://schemas.microsoft.com/office/drawing/2014/main" id="{0E364AD0-68A5-2680-22F7-F837381EF9BD}"/>
              </a:ext>
            </a:extLst>
          </p:cNvPr>
          <p:cNvSpPr>
            <a:spLocks noGrp="1" noChangeArrowheads="1"/>
          </p:cNvSpPr>
          <p:nvPr>
            <p:ph type="body" idx="1"/>
          </p:nvPr>
        </p:nvSpPr>
        <p:spPr>
          <a:xfrm>
            <a:off x="457200" y="4800600"/>
            <a:ext cx="8305800" cy="1524000"/>
          </a:xfrm>
        </p:spPr>
        <p:txBody>
          <a:bodyPr/>
          <a:lstStyle/>
          <a:p>
            <a:pPr eaLnBrk="1" hangingPunct="1">
              <a:lnSpc>
                <a:spcPct val="90000"/>
              </a:lnSpc>
            </a:pPr>
            <a:r>
              <a:rPr lang="en-US" altLang="en-US" sz="2000" dirty="0">
                <a:latin typeface="Comic Sans MS" panose="030F0702030302020204" pitchFamily="66" charset="0"/>
              </a:rPr>
              <a:t>Powers was sentenced to ten years in prison, including seven years of hard labor, following an infamous show-trial. </a:t>
            </a:r>
          </a:p>
          <a:p>
            <a:pPr eaLnBrk="1" hangingPunct="1">
              <a:lnSpc>
                <a:spcPct val="90000"/>
              </a:lnSpc>
            </a:pPr>
            <a:r>
              <a:rPr lang="en-US" altLang="en-US" sz="2000" dirty="0">
                <a:latin typeface="Comic Sans MS" panose="030F0702030302020204" pitchFamily="66" charset="0"/>
              </a:rPr>
              <a:t>He served less than two years, however, and was released in 1962 in exchange for Soviet spy Rudolf Abel</a:t>
            </a:r>
            <a:r>
              <a:rPr lang="en-US" altLang="en-US" sz="2000" dirty="0"/>
              <a:t>. </a:t>
            </a:r>
          </a:p>
          <a:p>
            <a:pPr eaLnBrk="1" hangingPunct="1">
              <a:lnSpc>
                <a:spcPct val="90000"/>
              </a:lnSpc>
            </a:pPr>
            <a:endParaRPr lang="en-US" altLang="en-US" sz="2000" dirty="0"/>
          </a:p>
        </p:txBody>
      </p:sp>
      <p:pic>
        <p:nvPicPr>
          <p:cNvPr id="107524" name="Picture 4" descr="Gary Powers on trial for espionage">
            <a:extLst>
              <a:ext uri="{FF2B5EF4-FFF2-40B4-BE49-F238E27FC236}">
                <a16:creationId xmlns:a16="http://schemas.microsoft.com/office/drawing/2014/main" id="{6AAED8D7-5C63-C49A-2A25-F7A1DB56D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0925"/>
            <a:ext cx="4633913"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6">
            <a:extLst>
              <a:ext uri="{FF2B5EF4-FFF2-40B4-BE49-F238E27FC236}">
                <a16:creationId xmlns:a16="http://schemas.microsoft.com/office/drawing/2014/main" id="{3FD42367-EF46-9031-547B-FD52D70946D6}"/>
              </a:ext>
            </a:extLst>
          </p:cNvPr>
          <p:cNvSpPr txBox="1">
            <a:spLocks noChangeArrowheads="1"/>
          </p:cNvSpPr>
          <p:nvPr/>
        </p:nvSpPr>
        <p:spPr bwMode="auto">
          <a:xfrm>
            <a:off x="5143500" y="936625"/>
            <a:ext cx="38862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000">
                <a:latin typeface="Comic Sans MS" panose="030F0702030302020204" pitchFamily="66" charset="0"/>
              </a:rPr>
              <a:t>Suffering major embarrassment, Eisenhower was forced to admit the truth behind the mission and the U-2 program, although he refused to publicly apologize to Khrushchev. </a:t>
            </a:r>
          </a:p>
          <a:p>
            <a:pPr eaLnBrk="1" hangingPunct="1">
              <a:spcBef>
                <a:spcPct val="50000"/>
              </a:spcBef>
            </a:pPr>
            <a:r>
              <a:rPr lang="en-US" altLang="en-US" sz="2000">
                <a:latin typeface="Comic Sans MS" panose="030F0702030302020204" pitchFamily="66" charset="0"/>
              </a:rPr>
              <a:t>This refusal caused the Paris Summit to collapse when Khrushchev stormed out of negotiations.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B4150F8-4505-5EB8-93BC-D694EC16F4EE}"/>
              </a:ext>
            </a:extLst>
          </p:cNvPr>
          <p:cNvSpPr>
            <a:spLocks noGrp="1" noChangeArrowheads="1"/>
          </p:cNvSpPr>
          <p:nvPr>
            <p:ph type="title"/>
          </p:nvPr>
        </p:nvSpPr>
        <p:spPr>
          <a:xfrm>
            <a:off x="1143000" y="360651"/>
            <a:ext cx="5227638" cy="447928"/>
          </a:xfrm>
        </p:spPr>
        <p:txBody>
          <a:bodyPr/>
          <a:lstStyle/>
          <a:p>
            <a:r>
              <a:rPr lang="en-US" altLang="en-US" sz="3200" b="1" dirty="0"/>
              <a:t>Spy Craft</a:t>
            </a:r>
          </a:p>
        </p:txBody>
      </p:sp>
      <p:sp>
        <p:nvSpPr>
          <p:cNvPr id="3" name="TextBox 2">
            <a:extLst>
              <a:ext uri="{FF2B5EF4-FFF2-40B4-BE49-F238E27FC236}">
                <a16:creationId xmlns:a16="http://schemas.microsoft.com/office/drawing/2014/main" id="{77BFD853-C0BE-D7FB-C3BD-44D901534E98}"/>
              </a:ext>
            </a:extLst>
          </p:cNvPr>
          <p:cNvSpPr txBox="1"/>
          <p:nvPr/>
        </p:nvSpPr>
        <p:spPr>
          <a:xfrm>
            <a:off x="-204" y="1528940"/>
            <a:ext cx="6096541" cy="461665"/>
          </a:xfrm>
          <a:prstGeom prst="rect">
            <a:avLst/>
          </a:prstGeom>
          <a:noFill/>
        </p:spPr>
        <p:txBody>
          <a:bodyPr wrap="none" rtlCol="0">
            <a:spAutoFit/>
          </a:bodyPr>
          <a:lstStyle/>
          <a:p>
            <a:r>
              <a:rPr lang="en-US" sz="2400" b="1" dirty="0"/>
              <a:t>The FBI- Federal Bureau of Investigation</a:t>
            </a:r>
          </a:p>
        </p:txBody>
      </p:sp>
      <p:sp>
        <p:nvSpPr>
          <p:cNvPr id="11" name="TextBox 10">
            <a:extLst>
              <a:ext uri="{FF2B5EF4-FFF2-40B4-BE49-F238E27FC236}">
                <a16:creationId xmlns:a16="http://schemas.microsoft.com/office/drawing/2014/main" id="{DD57D7A9-1B56-70DB-EA92-500358B97072}"/>
              </a:ext>
            </a:extLst>
          </p:cNvPr>
          <p:cNvSpPr txBox="1"/>
          <p:nvPr/>
        </p:nvSpPr>
        <p:spPr>
          <a:xfrm>
            <a:off x="0" y="2076639"/>
            <a:ext cx="9144000" cy="1569660"/>
          </a:xfrm>
          <a:prstGeom prst="rect">
            <a:avLst/>
          </a:prstGeom>
          <a:noFill/>
        </p:spPr>
        <p:txBody>
          <a:bodyPr wrap="square">
            <a:spAutoFit/>
          </a:bodyPr>
          <a:lstStyle/>
          <a:p>
            <a:r>
              <a:rPr lang="en-US" sz="2400" dirty="0"/>
              <a:t>The FBI is the chief federal law enforcement agency.  They are tasked not only enforcing federal law in all 50 states but also tasked with counterintelligence- tracking down foreign spies in the USA.  During the Cold War they were very busy.</a:t>
            </a:r>
          </a:p>
        </p:txBody>
      </p:sp>
      <p:sp>
        <p:nvSpPr>
          <p:cNvPr id="13" name="TextBox 12">
            <a:extLst>
              <a:ext uri="{FF2B5EF4-FFF2-40B4-BE49-F238E27FC236}">
                <a16:creationId xmlns:a16="http://schemas.microsoft.com/office/drawing/2014/main" id="{DBA10DC1-0B77-7C8D-1A16-EC773CDDC1F5}"/>
              </a:ext>
            </a:extLst>
          </p:cNvPr>
          <p:cNvSpPr txBox="1"/>
          <p:nvPr/>
        </p:nvSpPr>
        <p:spPr>
          <a:xfrm>
            <a:off x="32731" y="6550223"/>
            <a:ext cx="5956907" cy="307777"/>
          </a:xfrm>
          <a:prstGeom prst="rect">
            <a:avLst/>
          </a:prstGeom>
          <a:noFill/>
        </p:spPr>
        <p:txBody>
          <a:bodyPr wrap="square">
            <a:spAutoFit/>
          </a:bodyPr>
          <a:lstStyle/>
          <a:p>
            <a:r>
              <a:rPr lang="en-US" sz="1400" dirty="0">
                <a:solidFill>
                  <a:srgbClr val="0033CC"/>
                </a:solidFill>
                <a:hlinkClick r:id="rId2">
                  <a:extLst>
                    <a:ext uri="{A12FA001-AC4F-418D-AE19-62706E023703}">
                      <ahyp:hlinkClr xmlns:ahyp="http://schemas.microsoft.com/office/drawing/2018/hyperlinkcolor" val="tx"/>
                    </a:ext>
                  </a:extLst>
                </a:hlinkClick>
              </a:rPr>
              <a:t>https://www.fbi.gov/history/famous-cases/hollow-nickel-rudolph-abel/</a:t>
            </a:r>
            <a:endParaRPr lang="en-US" sz="1400" dirty="0">
              <a:solidFill>
                <a:srgbClr val="0033CC"/>
              </a:solidFill>
            </a:endParaRPr>
          </a:p>
        </p:txBody>
      </p:sp>
      <p:pic>
        <p:nvPicPr>
          <p:cNvPr id="86019" name="Picture 2" descr="Image result for spy weasels clipart">
            <a:extLst>
              <a:ext uri="{FF2B5EF4-FFF2-40B4-BE49-F238E27FC236}">
                <a16:creationId xmlns:a16="http://schemas.microsoft.com/office/drawing/2014/main" id="{73A355A9-6DF0-5EED-39D3-03A4F79AF9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7501" y="-18635"/>
            <a:ext cx="1206500" cy="1206500"/>
          </a:xfrm>
        </p:spPr>
      </p:pic>
      <p:pic>
        <p:nvPicPr>
          <p:cNvPr id="2" name="Picture 1">
            <a:extLst>
              <a:ext uri="{FF2B5EF4-FFF2-40B4-BE49-F238E27FC236}">
                <a16:creationId xmlns:a16="http://schemas.microsoft.com/office/drawing/2014/main" id="{2998A59C-C8A5-004E-EAD2-197C70A6A383}"/>
              </a:ext>
            </a:extLst>
          </p:cNvPr>
          <p:cNvPicPr>
            <a:picLocks noChangeAspect="1"/>
          </p:cNvPicPr>
          <p:nvPr/>
        </p:nvPicPr>
        <p:blipFill>
          <a:blip r:embed="rId4"/>
          <a:stretch>
            <a:fillRect/>
          </a:stretch>
        </p:blipFill>
        <p:spPr>
          <a:xfrm>
            <a:off x="32731" y="3669454"/>
            <a:ext cx="1576753" cy="1825851"/>
          </a:xfrm>
          <a:prstGeom prst="rect">
            <a:avLst/>
          </a:prstGeom>
        </p:spPr>
      </p:pic>
      <p:sp>
        <p:nvSpPr>
          <p:cNvPr id="4" name="TextBox 3">
            <a:extLst>
              <a:ext uri="{FF2B5EF4-FFF2-40B4-BE49-F238E27FC236}">
                <a16:creationId xmlns:a16="http://schemas.microsoft.com/office/drawing/2014/main" id="{E677EF92-206B-AF3C-2761-C86FDD186E57}"/>
              </a:ext>
            </a:extLst>
          </p:cNvPr>
          <p:cNvSpPr txBox="1"/>
          <p:nvPr/>
        </p:nvSpPr>
        <p:spPr>
          <a:xfrm>
            <a:off x="3505199" y="3714378"/>
            <a:ext cx="3863533" cy="1631216"/>
          </a:xfrm>
          <a:prstGeom prst="rect">
            <a:avLst/>
          </a:prstGeom>
          <a:noFill/>
        </p:spPr>
        <p:txBody>
          <a:bodyPr wrap="square">
            <a:spAutoFit/>
          </a:bodyPr>
          <a:lstStyle/>
          <a:p>
            <a:r>
              <a:rPr lang="en-US" sz="2000" b="1" dirty="0"/>
              <a:t>Rudolph Abel </a:t>
            </a:r>
            <a:r>
              <a:rPr lang="en-US" sz="2000" dirty="0"/>
              <a:t>(left) was arrested by the FBI in 1957.  He was later traded for American U2 spy plane pilot </a:t>
            </a:r>
            <a:r>
              <a:rPr lang="en-US" sz="2000" b="1" dirty="0"/>
              <a:t>Francis Gary Powers </a:t>
            </a:r>
            <a:r>
              <a:rPr lang="en-US" sz="2000" dirty="0"/>
              <a:t>(right) in 1962</a:t>
            </a:r>
          </a:p>
        </p:txBody>
      </p:sp>
      <p:pic>
        <p:nvPicPr>
          <p:cNvPr id="6" name="Picture 5">
            <a:extLst>
              <a:ext uri="{FF2B5EF4-FFF2-40B4-BE49-F238E27FC236}">
                <a16:creationId xmlns:a16="http://schemas.microsoft.com/office/drawing/2014/main" id="{1E2066EA-09FA-EFBD-A79E-0615CFEC6FC9}"/>
              </a:ext>
            </a:extLst>
          </p:cNvPr>
          <p:cNvPicPr>
            <a:picLocks noChangeAspect="1"/>
          </p:cNvPicPr>
          <p:nvPr/>
        </p:nvPicPr>
        <p:blipFill>
          <a:blip r:embed="rId5"/>
          <a:stretch>
            <a:fillRect/>
          </a:stretch>
        </p:blipFill>
        <p:spPr>
          <a:xfrm>
            <a:off x="1678419" y="4264445"/>
            <a:ext cx="1680622" cy="1249662"/>
          </a:xfrm>
          <a:prstGeom prst="rect">
            <a:avLst/>
          </a:prstGeom>
        </p:spPr>
      </p:pic>
      <p:sp>
        <p:nvSpPr>
          <p:cNvPr id="7" name="TextBox 6">
            <a:extLst>
              <a:ext uri="{FF2B5EF4-FFF2-40B4-BE49-F238E27FC236}">
                <a16:creationId xmlns:a16="http://schemas.microsoft.com/office/drawing/2014/main" id="{58A49C41-99A2-F063-9985-3B00CB05D833}"/>
              </a:ext>
            </a:extLst>
          </p:cNvPr>
          <p:cNvSpPr txBox="1"/>
          <p:nvPr/>
        </p:nvSpPr>
        <p:spPr>
          <a:xfrm>
            <a:off x="1272" y="5631463"/>
            <a:ext cx="9008163" cy="400110"/>
          </a:xfrm>
          <a:prstGeom prst="rect">
            <a:avLst/>
          </a:prstGeom>
          <a:noFill/>
        </p:spPr>
        <p:txBody>
          <a:bodyPr wrap="square">
            <a:spAutoFit/>
          </a:bodyPr>
          <a:lstStyle/>
          <a:p>
            <a:r>
              <a:rPr lang="en-US" sz="2000" dirty="0"/>
              <a:t>Rudolph Abel used the hollowed nickel to transport microdot documents.</a:t>
            </a:r>
          </a:p>
        </p:txBody>
      </p:sp>
      <p:pic>
        <p:nvPicPr>
          <p:cNvPr id="10" name="Picture 9">
            <a:extLst>
              <a:ext uri="{FF2B5EF4-FFF2-40B4-BE49-F238E27FC236}">
                <a16:creationId xmlns:a16="http://schemas.microsoft.com/office/drawing/2014/main" id="{4DCE98B1-A85E-706E-6E51-D35E0B0D9EA6}"/>
              </a:ext>
            </a:extLst>
          </p:cNvPr>
          <p:cNvPicPr>
            <a:picLocks noChangeAspect="1"/>
          </p:cNvPicPr>
          <p:nvPr/>
        </p:nvPicPr>
        <p:blipFill>
          <a:blip r:embed="rId6"/>
          <a:stretch>
            <a:fillRect/>
          </a:stretch>
        </p:blipFill>
        <p:spPr>
          <a:xfrm>
            <a:off x="7368733" y="3468574"/>
            <a:ext cx="1576753" cy="2096745"/>
          </a:xfrm>
          <a:prstGeom prst="rect">
            <a:avLst/>
          </a:prstGeom>
        </p:spPr>
      </p:pic>
      <p:sp>
        <p:nvSpPr>
          <p:cNvPr id="15" name="TextBox 14">
            <a:extLst>
              <a:ext uri="{FF2B5EF4-FFF2-40B4-BE49-F238E27FC236}">
                <a16:creationId xmlns:a16="http://schemas.microsoft.com/office/drawing/2014/main" id="{3D3A9BFC-83E9-634A-61D2-A4C54E1AD8D0}"/>
              </a:ext>
            </a:extLst>
          </p:cNvPr>
          <p:cNvSpPr txBox="1"/>
          <p:nvPr/>
        </p:nvSpPr>
        <p:spPr>
          <a:xfrm>
            <a:off x="0" y="6132853"/>
            <a:ext cx="5602357" cy="307777"/>
          </a:xfrm>
          <a:prstGeom prst="rect">
            <a:avLst/>
          </a:prstGeom>
          <a:noFill/>
        </p:spPr>
        <p:txBody>
          <a:bodyPr wrap="square">
            <a:spAutoFit/>
          </a:bodyPr>
          <a:lstStyle/>
          <a:p>
            <a:r>
              <a:rPr lang="en-US" sz="1400" dirty="0">
                <a:solidFill>
                  <a:srgbClr val="0033CC"/>
                </a:solidFill>
                <a:hlinkClick r:id="rId7">
                  <a:extLst>
                    <a:ext uri="{A12FA001-AC4F-418D-AE19-62706E023703}">
                      <ahyp:hlinkClr xmlns:ahyp="http://schemas.microsoft.com/office/drawing/2018/hyperlinkcolor" val="tx"/>
                    </a:ext>
                  </a:extLst>
                </a:hlinkClick>
              </a:rPr>
              <a:t>https://www.youtube.com/watch?v=fmKcqP_O53g</a:t>
            </a:r>
            <a:endParaRPr lang="en-US" sz="1400" dirty="0">
              <a:solidFill>
                <a:srgbClr val="0033CC"/>
              </a:solidFill>
            </a:endParaRPr>
          </a:p>
        </p:txBody>
      </p:sp>
      <p:pic>
        <p:nvPicPr>
          <p:cNvPr id="16" name="Picture 15">
            <a:hlinkClick r:id="rId7"/>
            <a:extLst>
              <a:ext uri="{FF2B5EF4-FFF2-40B4-BE49-F238E27FC236}">
                <a16:creationId xmlns:a16="http://schemas.microsoft.com/office/drawing/2014/main" id="{12E4D98A-FA06-FCD7-9E1C-AB77D7E04729}"/>
              </a:ext>
            </a:extLst>
          </p:cNvPr>
          <p:cNvPicPr>
            <a:picLocks noChangeAspect="1"/>
          </p:cNvPicPr>
          <p:nvPr/>
        </p:nvPicPr>
        <p:blipFill>
          <a:blip r:embed="rId8"/>
          <a:stretch>
            <a:fillRect/>
          </a:stretch>
        </p:blipFill>
        <p:spPr>
          <a:xfrm>
            <a:off x="4074603" y="6029793"/>
            <a:ext cx="520430" cy="520430"/>
          </a:xfrm>
          <a:prstGeom prst="rect">
            <a:avLst/>
          </a:prstGeom>
        </p:spPr>
      </p:pic>
      <p:pic>
        <p:nvPicPr>
          <p:cNvPr id="5" name="Picture 4">
            <a:extLst>
              <a:ext uri="{FF2B5EF4-FFF2-40B4-BE49-F238E27FC236}">
                <a16:creationId xmlns:a16="http://schemas.microsoft.com/office/drawing/2014/main" id="{A79705B9-337D-CEE2-7DE5-FB06C99BB532}"/>
              </a:ext>
            </a:extLst>
          </p:cNvPr>
          <p:cNvPicPr>
            <a:picLocks noChangeAspect="1"/>
          </p:cNvPicPr>
          <p:nvPr/>
        </p:nvPicPr>
        <p:blipFill>
          <a:blip r:embed="rId9"/>
          <a:stretch>
            <a:fillRect/>
          </a:stretch>
        </p:blipFill>
        <p:spPr>
          <a:xfrm>
            <a:off x="6928669" y="-47589"/>
            <a:ext cx="2150826" cy="2215815"/>
          </a:xfrm>
          <a:prstGeom prst="rect">
            <a:avLst/>
          </a:prstGeom>
        </p:spPr>
      </p:pic>
    </p:spTree>
    <p:extLst>
      <p:ext uri="{BB962C8B-B14F-4D97-AF65-F5344CB8AC3E}">
        <p14:creationId xmlns:p14="http://schemas.microsoft.com/office/powerpoint/2010/main" val="10977734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B4150F8-4505-5EB8-93BC-D694EC16F4EE}"/>
              </a:ext>
            </a:extLst>
          </p:cNvPr>
          <p:cNvSpPr>
            <a:spLocks noGrp="1" noChangeArrowheads="1"/>
          </p:cNvSpPr>
          <p:nvPr>
            <p:ph type="title"/>
          </p:nvPr>
        </p:nvSpPr>
        <p:spPr>
          <a:xfrm>
            <a:off x="1097290" y="13062"/>
            <a:ext cx="4008438" cy="447928"/>
          </a:xfrm>
        </p:spPr>
        <p:txBody>
          <a:bodyPr/>
          <a:lstStyle/>
          <a:p>
            <a:r>
              <a:rPr lang="en-US" altLang="en-US" sz="3200" b="1" dirty="0"/>
              <a:t>Spy Craft</a:t>
            </a:r>
          </a:p>
        </p:txBody>
      </p:sp>
      <p:pic>
        <p:nvPicPr>
          <p:cNvPr id="86019" name="Picture 2" descr="Image result for spy weasels clipart">
            <a:extLst>
              <a:ext uri="{FF2B5EF4-FFF2-40B4-BE49-F238E27FC236}">
                <a16:creationId xmlns:a16="http://schemas.microsoft.com/office/drawing/2014/main" id="{73A355A9-6DF0-5EED-39D3-03A4F79AF9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300216"/>
            <a:ext cx="1206500" cy="1206500"/>
          </a:xfrm>
        </p:spPr>
      </p:pic>
      <p:pic>
        <p:nvPicPr>
          <p:cNvPr id="2" name="Picture 1">
            <a:extLst>
              <a:ext uri="{FF2B5EF4-FFF2-40B4-BE49-F238E27FC236}">
                <a16:creationId xmlns:a16="http://schemas.microsoft.com/office/drawing/2014/main" id="{2998A59C-C8A5-004E-EAD2-197C70A6A383}"/>
              </a:ext>
            </a:extLst>
          </p:cNvPr>
          <p:cNvPicPr>
            <a:picLocks noChangeAspect="1"/>
          </p:cNvPicPr>
          <p:nvPr/>
        </p:nvPicPr>
        <p:blipFill>
          <a:blip r:embed="rId3"/>
          <a:stretch>
            <a:fillRect/>
          </a:stretch>
        </p:blipFill>
        <p:spPr>
          <a:xfrm>
            <a:off x="32731" y="4182547"/>
            <a:ext cx="1576753" cy="1825851"/>
          </a:xfrm>
          <a:prstGeom prst="rect">
            <a:avLst/>
          </a:prstGeom>
        </p:spPr>
      </p:pic>
      <p:sp>
        <p:nvSpPr>
          <p:cNvPr id="4" name="TextBox 3">
            <a:extLst>
              <a:ext uri="{FF2B5EF4-FFF2-40B4-BE49-F238E27FC236}">
                <a16:creationId xmlns:a16="http://schemas.microsoft.com/office/drawing/2014/main" id="{E677EF92-206B-AF3C-2761-C86FDD186E57}"/>
              </a:ext>
            </a:extLst>
          </p:cNvPr>
          <p:cNvSpPr txBox="1"/>
          <p:nvPr/>
        </p:nvSpPr>
        <p:spPr>
          <a:xfrm>
            <a:off x="27138" y="1524602"/>
            <a:ext cx="4839721" cy="1323439"/>
          </a:xfrm>
          <a:prstGeom prst="rect">
            <a:avLst/>
          </a:prstGeom>
          <a:noFill/>
        </p:spPr>
        <p:txBody>
          <a:bodyPr wrap="square">
            <a:spAutoFit/>
          </a:bodyPr>
          <a:lstStyle/>
          <a:p>
            <a:r>
              <a:rPr lang="en-US" sz="2000" b="1" dirty="0"/>
              <a:t>Rudolph Abel </a:t>
            </a:r>
            <a:r>
              <a:rPr lang="en-US" sz="2000" dirty="0"/>
              <a:t>(left) was arrested by the FBI in 1957.  He was later traded for American U2 spy plane pilot </a:t>
            </a:r>
            <a:r>
              <a:rPr lang="en-US" sz="2000" b="1" dirty="0"/>
              <a:t>Francis Gary Powers </a:t>
            </a:r>
            <a:r>
              <a:rPr lang="en-US" sz="2000" dirty="0"/>
              <a:t>(right) in 1962</a:t>
            </a:r>
          </a:p>
        </p:txBody>
      </p:sp>
      <p:pic>
        <p:nvPicPr>
          <p:cNvPr id="6" name="Picture 5">
            <a:extLst>
              <a:ext uri="{FF2B5EF4-FFF2-40B4-BE49-F238E27FC236}">
                <a16:creationId xmlns:a16="http://schemas.microsoft.com/office/drawing/2014/main" id="{1E2066EA-09FA-EFBD-A79E-0615CFEC6FC9}"/>
              </a:ext>
            </a:extLst>
          </p:cNvPr>
          <p:cNvPicPr>
            <a:picLocks noChangeAspect="1"/>
          </p:cNvPicPr>
          <p:nvPr/>
        </p:nvPicPr>
        <p:blipFill>
          <a:blip r:embed="rId4"/>
          <a:stretch>
            <a:fillRect/>
          </a:stretch>
        </p:blipFill>
        <p:spPr>
          <a:xfrm>
            <a:off x="1609484" y="3845810"/>
            <a:ext cx="1680622" cy="1249662"/>
          </a:xfrm>
          <a:prstGeom prst="rect">
            <a:avLst/>
          </a:prstGeom>
        </p:spPr>
      </p:pic>
      <p:sp>
        <p:nvSpPr>
          <p:cNvPr id="7" name="TextBox 6">
            <a:extLst>
              <a:ext uri="{FF2B5EF4-FFF2-40B4-BE49-F238E27FC236}">
                <a16:creationId xmlns:a16="http://schemas.microsoft.com/office/drawing/2014/main" id="{58A49C41-99A2-F063-9985-3B00CB05D833}"/>
              </a:ext>
            </a:extLst>
          </p:cNvPr>
          <p:cNvSpPr txBox="1"/>
          <p:nvPr/>
        </p:nvSpPr>
        <p:spPr>
          <a:xfrm>
            <a:off x="-3495" y="6082861"/>
            <a:ext cx="9008163" cy="400110"/>
          </a:xfrm>
          <a:prstGeom prst="rect">
            <a:avLst/>
          </a:prstGeom>
          <a:noFill/>
        </p:spPr>
        <p:txBody>
          <a:bodyPr wrap="square">
            <a:spAutoFit/>
          </a:bodyPr>
          <a:lstStyle/>
          <a:p>
            <a:r>
              <a:rPr lang="en-US" sz="2000" dirty="0"/>
              <a:t>Rudolph Abel used the hollowed nickel to transport microdot documents.</a:t>
            </a:r>
          </a:p>
        </p:txBody>
      </p:sp>
      <p:pic>
        <p:nvPicPr>
          <p:cNvPr id="10" name="Picture 9">
            <a:extLst>
              <a:ext uri="{FF2B5EF4-FFF2-40B4-BE49-F238E27FC236}">
                <a16:creationId xmlns:a16="http://schemas.microsoft.com/office/drawing/2014/main" id="{4DCE98B1-A85E-706E-6E51-D35E0B0D9EA6}"/>
              </a:ext>
            </a:extLst>
          </p:cNvPr>
          <p:cNvPicPr>
            <a:picLocks noChangeAspect="1"/>
          </p:cNvPicPr>
          <p:nvPr/>
        </p:nvPicPr>
        <p:blipFill>
          <a:blip r:embed="rId5"/>
          <a:stretch>
            <a:fillRect/>
          </a:stretch>
        </p:blipFill>
        <p:spPr>
          <a:xfrm>
            <a:off x="3290106" y="3911653"/>
            <a:ext cx="1576753" cy="2096745"/>
          </a:xfrm>
          <a:prstGeom prst="rect">
            <a:avLst/>
          </a:prstGeom>
        </p:spPr>
      </p:pic>
      <p:pic>
        <p:nvPicPr>
          <p:cNvPr id="8" name="Picture 7">
            <a:extLst>
              <a:ext uri="{FF2B5EF4-FFF2-40B4-BE49-F238E27FC236}">
                <a16:creationId xmlns:a16="http://schemas.microsoft.com/office/drawing/2014/main" id="{0FD4D736-86A4-43EB-3715-AE37FFBD5186}"/>
              </a:ext>
            </a:extLst>
          </p:cNvPr>
          <p:cNvPicPr>
            <a:picLocks noChangeAspect="1"/>
          </p:cNvPicPr>
          <p:nvPr/>
        </p:nvPicPr>
        <p:blipFill>
          <a:blip r:embed="rId6"/>
          <a:stretch>
            <a:fillRect/>
          </a:stretch>
        </p:blipFill>
        <p:spPr>
          <a:xfrm>
            <a:off x="5057981" y="12886"/>
            <a:ext cx="4058881" cy="5995511"/>
          </a:xfrm>
          <a:prstGeom prst="rect">
            <a:avLst/>
          </a:prstGeom>
        </p:spPr>
      </p:pic>
    </p:spTree>
    <p:extLst>
      <p:ext uri="{BB962C8B-B14F-4D97-AF65-F5344CB8AC3E}">
        <p14:creationId xmlns:p14="http://schemas.microsoft.com/office/powerpoint/2010/main" val="153356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a:extLst>
              <a:ext uri="{FF2B5EF4-FFF2-40B4-BE49-F238E27FC236}">
                <a16:creationId xmlns:a16="http://schemas.microsoft.com/office/drawing/2014/main" id="{187DC98B-2F81-9DB6-59FB-4ECE45F99F68}"/>
              </a:ext>
            </a:extLst>
          </p:cNvPr>
          <p:cNvSpPr>
            <a:spLocks noGrp="1" noChangeArrowheads="1"/>
          </p:cNvSpPr>
          <p:nvPr>
            <p:ph idx="1"/>
          </p:nvPr>
        </p:nvSpPr>
        <p:spPr>
          <a:xfrm>
            <a:off x="120650" y="1752600"/>
            <a:ext cx="4111625" cy="4659313"/>
          </a:xfrm>
        </p:spPr>
        <p:txBody>
          <a:bodyPr/>
          <a:lstStyle/>
          <a:p>
            <a:pPr marL="0" indent="0">
              <a:buFontTx/>
              <a:buNone/>
            </a:pPr>
            <a:endParaRPr lang="en-US" altLang="en-US" sz="1600"/>
          </a:p>
          <a:p>
            <a:pPr marL="0" indent="0">
              <a:buFontTx/>
              <a:buNone/>
            </a:pPr>
            <a:r>
              <a:rPr lang="en-US" altLang="en-US" sz="1600" b="1"/>
              <a:t>"Military-Industrial Complex" </a:t>
            </a:r>
            <a:r>
              <a:rPr lang="en-US" altLang="en-US" sz="1600"/>
              <a:t>In his farewell address as president, Eisenhower spoke out against the negative impact of the Cold War on U.S. society. He warned the nation to "</a:t>
            </a:r>
            <a:r>
              <a:rPr lang="en-US" altLang="en-US" sz="1600" b="1">
                <a:solidFill>
                  <a:srgbClr val="FF0000"/>
                </a:solidFill>
              </a:rPr>
              <a:t>guard against the acquisition of unwarranted influence. . . by the military-industrial complex."</a:t>
            </a:r>
            <a:r>
              <a:rPr lang="en-US" altLang="en-US" sz="1600"/>
              <a:t> If the outgoing president was right, the arms race was taking on a momentum and logic all its own. It seemed to some Americans in the 1960s that the United States was in danger of going down the path of ancient Rome by turning into a military, or imperial, state. </a:t>
            </a:r>
          </a:p>
          <a:p>
            <a:pPr marL="0" indent="0">
              <a:buFontTx/>
              <a:buNone/>
            </a:pPr>
            <a:r>
              <a:rPr lang="en-US" altLang="en-US" sz="1600"/>
              <a:t>Today, the USA maintains nearly </a:t>
            </a:r>
            <a:r>
              <a:rPr lang="en-US" altLang="en-US" sz="1600" b="1"/>
              <a:t>800</a:t>
            </a:r>
            <a:r>
              <a:rPr lang="en-US" altLang="en-US" sz="1600"/>
              <a:t> military bases in more than 70 countries and territories abroad—from giant “Little Americas” to small radar facilities. Britain, France and Russia, by contrast, have about </a:t>
            </a:r>
            <a:r>
              <a:rPr lang="en-US" altLang="en-US" sz="1600" b="1"/>
              <a:t>30</a:t>
            </a:r>
            <a:r>
              <a:rPr lang="en-US" altLang="en-US" sz="1600"/>
              <a:t> foreign bases combined.</a:t>
            </a:r>
          </a:p>
        </p:txBody>
      </p:sp>
      <p:sp>
        <p:nvSpPr>
          <p:cNvPr id="108547" name="Rectangle 4">
            <a:extLst>
              <a:ext uri="{FF2B5EF4-FFF2-40B4-BE49-F238E27FC236}">
                <a16:creationId xmlns:a16="http://schemas.microsoft.com/office/drawing/2014/main" id="{B888CCC6-21D1-C33E-DB92-18E17C3976CF}"/>
              </a:ext>
            </a:extLst>
          </p:cNvPr>
          <p:cNvSpPr>
            <a:spLocks noChangeArrowheads="1"/>
          </p:cNvSpPr>
          <p:nvPr/>
        </p:nvSpPr>
        <p:spPr bwMode="auto">
          <a:xfrm>
            <a:off x="2057400" y="22225"/>
            <a:ext cx="5649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Eisenhower's Legacy 1953-1961</a:t>
            </a:r>
          </a:p>
        </p:txBody>
      </p:sp>
      <p:sp>
        <p:nvSpPr>
          <p:cNvPr id="108548" name="Rectangle 5">
            <a:extLst>
              <a:ext uri="{FF2B5EF4-FFF2-40B4-BE49-F238E27FC236}">
                <a16:creationId xmlns:a16="http://schemas.microsoft.com/office/drawing/2014/main" id="{E5F45B11-FFCD-4B69-D080-759EB5EEBDB1}"/>
              </a:ext>
            </a:extLst>
          </p:cNvPr>
          <p:cNvSpPr>
            <a:spLocks noChangeArrowheads="1"/>
          </p:cNvSpPr>
          <p:nvPr/>
        </p:nvSpPr>
        <p:spPr bwMode="auto">
          <a:xfrm>
            <a:off x="87313" y="446088"/>
            <a:ext cx="8915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After leaving the White House, Eisenhower claimed credit for checking Communist aggression and </a:t>
            </a:r>
            <a:r>
              <a:rPr lang="en-US" altLang="en-US" sz="1800" b="1">
                <a:solidFill>
                  <a:srgbClr val="FF0000"/>
                </a:solidFill>
              </a:rPr>
              <a:t>keeping the peace without the loss of American lives in combat</a:t>
            </a:r>
            <a:r>
              <a:rPr lang="en-US" altLang="en-US" sz="1800"/>
              <a:t>. He also started the long process of relaxing tensions with the Soviet Union. In 1958, he initiated the first arms limitations by voluntarily suspending above-ground testing of nuclear weapons.</a:t>
            </a:r>
          </a:p>
        </p:txBody>
      </p:sp>
      <p:pic>
        <p:nvPicPr>
          <p:cNvPr id="108549" name="Picture 4">
            <a:extLst>
              <a:ext uri="{FF2B5EF4-FFF2-40B4-BE49-F238E27FC236}">
                <a16:creationId xmlns:a16="http://schemas.microsoft.com/office/drawing/2014/main" id="{D1EEDADB-6203-F366-EF75-835187887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288" y="1730375"/>
            <a:ext cx="22002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extBox 11">
            <a:extLst>
              <a:ext uri="{FF2B5EF4-FFF2-40B4-BE49-F238E27FC236}">
                <a16:creationId xmlns:a16="http://schemas.microsoft.com/office/drawing/2014/main" id="{3B573B16-17CE-4D39-A9C0-DBD09379B03B}"/>
              </a:ext>
            </a:extLst>
          </p:cNvPr>
          <p:cNvSpPr txBox="1">
            <a:spLocks noChangeArrowheads="1"/>
          </p:cNvSpPr>
          <p:nvPr/>
        </p:nvSpPr>
        <p:spPr bwMode="auto">
          <a:xfrm>
            <a:off x="5110163" y="4613275"/>
            <a:ext cx="394652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solidFill>
                  <a:srgbClr val="323130"/>
                </a:solidFill>
                <a:latin typeface="Segoe UI Web (West European)"/>
              </a:rPr>
              <a:t>"In the councils of government, we must guard against the acquisition of unwarranted influence, whether sought or unsought, by the military-industrial complex. The potential for the disastrous rise of misplaced power exists and will exist." </a:t>
            </a:r>
            <a:endParaRPr lang="en-US" altLang="en-US" sz="1800" i="1"/>
          </a:p>
        </p:txBody>
      </p:sp>
      <p:pic>
        <p:nvPicPr>
          <p:cNvPr id="8" name="Picture 7">
            <a:extLst>
              <a:ext uri="{FF2B5EF4-FFF2-40B4-BE49-F238E27FC236}">
                <a16:creationId xmlns:a16="http://schemas.microsoft.com/office/drawing/2014/main" id="{B60B7869-8949-EA5E-ED17-1458F8301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177925"/>
            <a:ext cx="7807325"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6E9F5FFA-8EB1-7EE5-BE9B-A910772F361E}"/>
              </a:ext>
            </a:extLst>
          </p:cNvPr>
          <p:cNvSpPr>
            <a:spLocks noGrp="1" noChangeArrowheads="1"/>
          </p:cNvSpPr>
          <p:nvPr>
            <p:ph type="title"/>
          </p:nvPr>
        </p:nvSpPr>
        <p:spPr>
          <a:xfrm>
            <a:off x="1676400" y="304800"/>
            <a:ext cx="4876800" cy="620713"/>
          </a:xfrm>
        </p:spPr>
        <p:txBody>
          <a:bodyPr/>
          <a:lstStyle/>
          <a:p>
            <a:r>
              <a:rPr lang="en-US" altLang="en-US" sz="3200" b="1"/>
              <a:t>An EOC Moment</a:t>
            </a:r>
          </a:p>
        </p:txBody>
      </p:sp>
      <p:sp>
        <p:nvSpPr>
          <p:cNvPr id="109571" name="Content Placeholder 2">
            <a:extLst>
              <a:ext uri="{FF2B5EF4-FFF2-40B4-BE49-F238E27FC236}">
                <a16:creationId xmlns:a16="http://schemas.microsoft.com/office/drawing/2014/main" id="{A9F3C3B4-B20B-8C40-778A-D406A2C7E9FF}"/>
              </a:ext>
            </a:extLst>
          </p:cNvPr>
          <p:cNvSpPr>
            <a:spLocks noGrp="1" noChangeArrowheads="1"/>
          </p:cNvSpPr>
          <p:nvPr>
            <p:ph idx="1"/>
          </p:nvPr>
        </p:nvSpPr>
        <p:spPr>
          <a:xfrm>
            <a:off x="457200" y="1600200"/>
            <a:ext cx="8229600" cy="3886200"/>
          </a:xfrm>
        </p:spPr>
        <p:txBody>
          <a:bodyPr/>
          <a:lstStyle/>
          <a:p>
            <a:pPr marL="0" indent="0">
              <a:buFontTx/>
              <a:buNone/>
            </a:pPr>
            <a:r>
              <a:rPr lang="en-US" altLang="en-US" sz="2400"/>
              <a:t>What was one similarity between the Red Scare following World War I and the Cold War following World War II? </a:t>
            </a:r>
          </a:p>
          <a:p>
            <a:pPr marL="0" indent="0">
              <a:buFontTx/>
              <a:buNone/>
            </a:pPr>
            <a:r>
              <a:rPr lang="en-US" altLang="en-US" sz="2400"/>
              <a:t>A. Fear of communism led to the suppression of the civil liberties of some Americans.</a:t>
            </a:r>
          </a:p>
          <a:p>
            <a:pPr marL="0" indent="0">
              <a:buFontTx/>
              <a:buNone/>
            </a:pPr>
            <a:r>
              <a:rPr lang="en-US" altLang="en-US" sz="2400"/>
              <a:t>B. Large numbers of Russian revolutionaries settled in the United States.</a:t>
            </a:r>
          </a:p>
          <a:p>
            <a:pPr marL="0" indent="0">
              <a:buFontTx/>
              <a:buNone/>
            </a:pPr>
            <a:r>
              <a:rPr lang="en-US" altLang="en-US" sz="2400"/>
              <a:t>C. Congressional investigations proved that the Federal Government was heavily infiltrated by Communist spies.</a:t>
            </a:r>
          </a:p>
          <a:p>
            <a:pPr marL="0" indent="0">
              <a:buFontTx/>
              <a:buNone/>
            </a:pPr>
            <a:r>
              <a:rPr lang="en-US" altLang="en-US" sz="2400"/>
              <a:t>D. Renewed fighting between wartime enemies was a constant threat.</a:t>
            </a:r>
          </a:p>
        </p:txBody>
      </p:sp>
      <p:sp>
        <p:nvSpPr>
          <p:cNvPr id="4" name="Oval 3">
            <a:extLst>
              <a:ext uri="{FF2B5EF4-FFF2-40B4-BE49-F238E27FC236}">
                <a16:creationId xmlns:a16="http://schemas.microsoft.com/office/drawing/2014/main" id="{F783BB92-738F-8480-7B3C-1954414E33A3}"/>
              </a:ext>
            </a:extLst>
          </p:cNvPr>
          <p:cNvSpPr/>
          <p:nvPr/>
        </p:nvSpPr>
        <p:spPr>
          <a:xfrm>
            <a:off x="457200" y="24384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9A3D9BCB-A8F7-3CFE-A108-497FA97E8C19}"/>
              </a:ext>
            </a:extLst>
          </p:cNvPr>
          <p:cNvSpPr>
            <a:spLocks noGrp="1" noChangeArrowheads="1"/>
          </p:cNvSpPr>
          <p:nvPr>
            <p:ph type="title"/>
          </p:nvPr>
        </p:nvSpPr>
        <p:spPr>
          <a:xfrm>
            <a:off x="1981200" y="228600"/>
            <a:ext cx="4572000" cy="609600"/>
          </a:xfrm>
        </p:spPr>
        <p:txBody>
          <a:bodyPr/>
          <a:lstStyle/>
          <a:p>
            <a:r>
              <a:rPr lang="en-US" altLang="en-US" sz="3200" b="1"/>
              <a:t>An EOC Moment</a:t>
            </a:r>
          </a:p>
        </p:txBody>
      </p:sp>
      <p:sp>
        <p:nvSpPr>
          <p:cNvPr id="111619" name="Content Placeholder 2">
            <a:extLst>
              <a:ext uri="{FF2B5EF4-FFF2-40B4-BE49-F238E27FC236}">
                <a16:creationId xmlns:a16="http://schemas.microsoft.com/office/drawing/2014/main" id="{DF71515E-522D-F0F1-3D0C-E42A18ACC0AC}"/>
              </a:ext>
            </a:extLst>
          </p:cNvPr>
          <p:cNvSpPr>
            <a:spLocks noGrp="1" noChangeArrowheads="1"/>
          </p:cNvSpPr>
          <p:nvPr>
            <p:ph idx="1"/>
          </p:nvPr>
        </p:nvSpPr>
        <p:spPr>
          <a:xfrm>
            <a:off x="76200" y="1219200"/>
            <a:ext cx="9067800" cy="4572000"/>
          </a:xfrm>
        </p:spPr>
        <p:txBody>
          <a:bodyPr/>
          <a:lstStyle/>
          <a:p>
            <a:pPr marL="0" indent="0">
              <a:buFont typeface="Arial" panose="020B0604020202020204" pitchFamily="34" charset="0"/>
              <a:buNone/>
            </a:pPr>
            <a:r>
              <a:rPr lang="en-US" altLang="en-US" sz="2800" dirty="0"/>
              <a:t>The successful launching of Sputnik by the Soviet Union in 1957 signaled the beginning of</a:t>
            </a:r>
          </a:p>
          <a:p>
            <a:pPr marL="0" indent="0">
              <a:buFont typeface="Arial" panose="020B0604020202020204" pitchFamily="34" charset="0"/>
              <a:buNone/>
            </a:pPr>
            <a:r>
              <a:rPr lang="en-US" altLang="en-US" sz="2800" dirty="0"/>
              <a:t>A. American fears that the Soviets had achieved technological superiority</a:t>
            </a:r>
          </a:p>
          <a:p>
            <a:pPr marL="0" indent="0">
              <a:buFont typeface="Arial" panose="020B0604020202020204" pitchFamily="34" charset="0"/>
              <a:buNone/>
            </a:pPr>
            <a:r>
              <a:rPr lang="en-US" altLang="en-US" sz="2800" dirty="0"/>
              <a:t>B. the Cold War with the United States</a:t>
            </a:r>
          </a:p>
          <a:p>
            <a:pPr marL="0" indent="0">
              <a:buFont typeface="Arial" panose="020B0604020202020204" pitchFamily="34" charset="0"/>
              <a:buNone/>
            </a:pPr>
            <a:r>
              <a:rPr lang="en-US" altLang="en-US" sz="2800" dirty="0"/>
              <a:t>C. Soviet aggression in Afghanistan and China</a:t>
            </a:r>
          </a:p>
          <a:p>
            <a:pPr marL="0" indent="0">
              <a:buFont typeface="Arial" panose="020B0604020202020204" pitchFamily="34" charset="0"/>
              <a:buNone/>
            </a:pPr>
            <a:r>
              <a:rPr lang="en-US" altLang="en-US" sz="2800" dirty="0"/>
              <a:t>D. disarmament discussions between the superpowers</a:t>
            </a:r>
          </a:p>
        </p:txBody>
      </p:sp>
      <p:sp>
        <p:nvSpPr>
          <p:cNvPr id="4" name="Oval 3">
            <a:extLst>
              <a:ext uri="{FF2B5EF4-FFF2-40B4-BE49-F238E27FC236}">
                <a16:creationId xmlns:a16="http://schemas.microsoft.com/office/drawing/2014/main" id="{062581DD-8718-5D50-78F2-1C39B3F0FCB7}"/>
              </a:ext>
            </a:extLst>
          </p:cNvPr>
          <p:cNvSpPr/>
          <p:nvPr/>
        </p:nvSpPr>
        <p:spPr>
          <a:xfrm>
            <a:off x="125413" y="2227263"/>
            <a:ext cx="307975" cy="42227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68116ED-9E01-3DAD-E41C-003C22CAA8D7}"/>
              </a:ext>
            </a:extLst>
          </p:cNvPr>
          <p:cNvSpPr>
            <a:spLocks noGrp="1" noChangeArrowheads="1"/>
          </p:cNvSpPr>
          <p:nvPr>
            <p:ph type="title"/>
          </p:nvPr>
        </p:nvSpPr>
        <p:spPr/>
        <p:txBody>
          <a:bodyPr/>
          <a:lstStyle/>
          <a:p>
            <a:endParaRPr lang="en-US" altLang="en-US"/>
          </a:p>
        </p:txBody>
      </p:sp>
      <p:pic>
        <p:nvPicPr>
          <p:cNvPr id="16387" name="Picture 3">
            <a:extLst>
              <a:ext uri="{FF2B5EF4-FFF2-40B4-BE49-F238E27FC236}">
                <a16:creationId xmlns:a16="http://schemas.microsoft.com/office/drawing/2014/main" id="{044C19CB-738B-37A1-9B39-388902BA3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10">
            <a:extLst>
              <a:ext uri="{FF2B5EF4-FFF2-40B4-BE49-F238E27FC236}">
                <a16:creationId xmlns:a16="http://schemas.microsoft.com/office/drawing/2014/main" id="{5D4D7CD1-33DB-E0AC-2FEC-C3766BA97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95599">
            <a:off x="6238875" y="236538"/>
            <a:ext cx="1112838"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82711720-D779-E9B6-E5DE-713ABD12B3FC}"/>
              </a:ext>
            </a:extLst>
          </p:cNvPr>
          <p:cNvSpPr/>
          <p:nvPr/>
        </p:nvSpPr>
        <p:spPr>
          <a:xfrm rot="20841634">
            <a:off x="7424049" y="304443"/>
            <a:ext cx="1563528" cy="1569660"/>
          </a:xfrm>
          <a:prstGeom prst="rect">
            <a:avLst/>
          </a:prstGeom>
          <a:noFill/>
        </p:spPr>
        <p:txBody>
          <a:bodyPr>
            <a:spAutoFit/>
          </a:bodyPr>
          <a:lstStyle/>
          <a:p>
            <a:pPr algn="ctr" eaLnBrk="1" hangingPunct="1">
              <a:defRPr/>
            </a:pPr>
            <a:r>
              <a:rPr lang="en-US" sz="2400" dirty="0">
                <a:ln w="10160">
                  <a:solidFill>
                    <a:schemeClr val="accent1"/>
                  </a:solidFill>
                  <a:prstDash val="solid"/>
                </a:ln>
                <a:solidFill>
                  <a:srgbClr val="0070C0"/>
                </a:solidFill>
                <a:effectLst>
                  <a:outerShdw blurRad="38100" dist="32000" dir="5400000" algn="tl">
                    <a:srgbClr val="000000">
                      <a:alpha val="30000"/>
                    </a:srgbClr>
                  </a:outerShdw>
                </a:effectLst>
                <a:cs typeface="Arial" charset="0"/>
              </a:rPr>
              <a:t>“We will put a </a:t>
            </a:r>
          </a:p>
          <a:p>
            <a:pPr algn="ctr" eaLnBrk="1" hangingPunct="1">
              <a:defRPr/>
            </a:pPr>
            <a:r>
              <a:rPr lang="en-US" sz="2400" dirty="0">
                <a:ln w="10160">
                  <a:solidFill>
                    <a:schemeClr val="accent1"/>
                  </a:solidFill>
                  <a:prstDash val="solid"/>
                </a:ln>
                <a:solidFill>
                  <a:srgbClr val="0070C0"/>
                </a:solidFill>
                <a:effectLst>
                  <a:outerShdw blurRad="38100" dist="32000" dir="5400000" algn="tl">
                    <a:srgbClr val="000000">
                      <a:alpha val="30000"/>
                    </a:srgbClr>
                  </a:outerShdw>
                </a:effectLst>
                <a:cs typeface="Arial" charset="0"/>
              </a:rPr>
              <a:t>man on </a:t>
            </a:r>
          </a:p>
          <a:p>
            <a:pPr algn="ctr" eaLnBrk="1" hangingPunct="1">
              <a:defRPr/>
            </a:pPr>
            <a:r>
              <a:rPr lang="en-US" sz="2400" dirty="0">
                <a:ln w="10160">
                  <a:solidFill>
                    <a:schemeClr val="accent1"/>
                  </a:solidFill>
                  <a:prstDash val="solid"/>
                </a:ln>
                <a:solidFill>
                  <a:srgbClr val="0070C0"/>
                </a:solidFill>
                <a:effectLst>
                  <a:outerShdw blurRad="38100" dist="32000" dir="5400000" algn="tl">
                    <a:srgbClr val="000000">
                      <a:alpha val="30000"/>
                    </a:srgbClr>
                  </a:outerShdw>
                </a:effectLst>
                <a:cs typeface="Arial" charset="0"/>
              </a:rPr>
              <a:t>the moon”</a:t>
            </a:r>
          </a:p>
        </p:txBody>
      </p:sp>
      <p:pic>
        <p:nvPicPr>
          <p:cNvPr id="5124" name="Picture 7">
            <a:extLst>
              <a:ext uri="{FF2B5EF4-FFF2-40B4-BE49-F238E27FC236}">
                <a16:creationId xmlns:a16="http://schemas.microsoft.com/office/drawing/2014/main" id="{69AF1F08-4A48-0EC4-6FF7-7586DB133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77" r="15758"/>
          <a:stretch>
            <a:fillRect/>
          </a:stretch>
        </p:blipFill>
        <p:spPr bwMode="auto">
          <a:xfrm rot="-698073">
            <a:off x="5530850" y="4938713"/>
            <a:ext cx="16446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Content Placeholder 2">
            <a:extLst>
              <a:ext uri="{FF2B5EF4-FFF2-40B4-BE49-F238E27FC236}">
                <a16:creationId xmlns:a16="http://schemas.microsoft.com/office/drawing/2014/main" id="{5621F3AB-1F11-BE2F-9036-ACCC1204CA2D}"/>
              </a:ext>
            </a:extLst>
          </p:cNvPr>
          <p:cNvSpPr>
            <a:spLocks noGrp="1" noChangeArrowheads="1"/>
          </p:cNvSpPr>
          <p:nvPr>
            <p:ph idx="1"/>
          </p:nvPr>
        </p:nvSpPr>
        <p:spPr>
          <a:xfrm>
            <a:off x="53975" y="820738"/>
            <a:ext cx="5570538" cy="5810250"/>
          </a:xfrm>
        </p:spPr>
        <p:txBody>
          <a:bodyPr/>
          <a:lstStyle/>
          <a:p>
            <a:pPr eaLnBrk="1" hangingPunct="1"/>
            <a:r>
              <a:rPr lang="en-US" altLang="en-US" sz="2800"/>
              <a:t>To counter the Soviet space program (Sputnik 1957), </a:t>
            </a:r>
            <a:r>
              <a:rPr lang="en-US" altLang="en-US" sz="2800" b="1"/>
              <a:t>JFK (1962) announced America would put a man on the moon before the end of the decade.</a:t>
            </a:r>
          </a:p>
          <a:p>
            <a:pPr eaLnBrk="1" hangingPunct="1"/>
            <a:r>
              <a:rPr lang="en-US" altLang="en-US" sz="2800"/>
              <a:t>In 1962, </a:t>
            </a:r>
            <a:r>
              <a:rPr lang="en-US" altLang="en-US" sz="2800" b="1">
                <a:solidFill>
                  <a:srgbClr val="FF0000"/>
                </a:solidFill>
              </a:rPr>
              <a:t>John Glenn </a:t>
            </a:r>
            <a:r>
              <a:rPr lang="en-US" altLang="en-US" sz="2800"/>
              <a:t>became the first American to orbit the earth.</a:t>
            </a:r>
          </a:p>
          <a:p>
            <a:pPr eaLnBrk="1" hangingPunct="1"/>
            <a:r>
              <a:rPr lang="en-US" altLang="en-US" sz="2800"/>
              <a:t>The </a:t>
            </a:r>
            <a:r>
              <a:rPr lang="en-US" altLang="en-US" sz="2800" b="1" u="sng">
                <a:solidFill>
                  <a:srgbClr val="FF0000"/>
                </a:solidFill>
              </a:rPr>
              <a:t>Space Race</a:t>
            </a:r>
            <a:r>
              <a:rPr lang="en-US" altLang="en-US" sz="2800" b="1">
                <a:solidFill>
                  <a:srgbClr val="FF0000"/>
                </a:solidFill>
              </a:rPr>
              <a:t> </a:t>
            </a:r>
            <a:r>
              <a:rPr lang="en-US" altLang="en-US" sz="2800"/>
              <a:t>would set the U.S. on a road of exploration and discovery that would greatly improve American’s lives.</a:t>
            </a:r>
          </a:p>
          <a:p>
            <a:pPr eaLnBrk="1" hangingPunct="1"/>
            <a:r>
              <a:rPr lang="en-US" altLang="en-US" sz="2800"/>
              <a:t>In 1969, </a:t>
            </a:r>
            <a:r>
              <a:rPr lang="en-US" altLang="en-US" sz="2800" b="1">
                <a:solidFill>
                  <a:srgbClr val="FF0000"/>
                </a:solidFill>
              </a:rPr>
              <a:t>Neil Armstrong </a:t>
            </a:r>
            <a:r>
              <a:rPr lang="en-US" altLang="en-US" sz="2800"/>
              <a:t>and </a:t>
            </a:r>
            <a:r>
              <a:rPr lang="en-US" altLang="en-US" sz="2800" b="1">
                <a:solidFill>
                  <a:srgbClr val="FF0000"/>
                </a:solidFill>
              </a:rPr>
              <a:t>Buzz Aldrin</a:t>
            </a:r>
            <a:r>
              <a:rPr lang="en-US" altLang="en-US" sz="2800"/>
              <a:t> would walk on the moon.</a:t>
            </a:r>
          </a:p>
        </p:txBody>
      </p:sp>
      <p:sp>
        <p:nvSpPr>
          <p:cNvPr id="5126" name="Title 1">
            <a:extLst>
              <a:ext uri="{FF2B5EF4-FFF2-40B4-BE49-F238E27FC236}">
                <a16:creationId xmlns:a16="http://schemas.microsoft.com/office/drawing/2014/main" id="{02CA70A3-7E13-9239-5AD5-B52C7543519E}"/>
              </a:ext>
            </a:extLst>
          </p:cNvPr>
          <p:cNvSpPr>
            <a:spLocks noGrp="1" noChangeArrowheads="1"/>
          </p:cNvSpPr>
          <p:nvPr>
            <p:ph type="title"/>
          </p:nvPr>
        </p:nvSpPr>
        <p:spPr>
          <a:xfrm>
            <a:off x="152400" y="152400"/>
            <a:ext cx="5862638" cy="715963"/>
          </a:xfrm>
        </p:spPr>
        <p:txBody>
          <a:bodyPr/>
          <a:lstStyle/>
          <a:p>
            <a:pPr eaLnBrk="1" hangingPunct="1"/>
            <a:r>
              <a:rPr lang="en-US" altLang="en-US" sz="3600" b="1"/>
              <a:t>Kennedy and the Space Race</a:t>
            </a:r>
          </a:p>
        </p:txBody>
      </p:sp>
      <p:pic>
        <p:nvPicPr>
          <p:cNvPr id="5127" name="Picture 5">
            <a:extLst>
              <a:ext uri="{FF2B5EF4-FFF2-40B4-BE49-F238E27FC236}">
                <a16:creationId xmlns:a16="http://schemas.microsoft.com/office/drawing/2014/main" id="{269DFAC2-2681-6A86-5477-D4D95632A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04950"/>
            <a:ext cx="1465263"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6">
            <a:extLst>
              <a:ext uri="{FF2B5EF4-FFF2-40B4-BE49-F238E27FC236}">
                <a16:creationId xmlns:a16="http://schemas.microsoft.com/office/drawing/2014/main" id="{72D9C5BF-FC2C-511B-A067-4F5901FFF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525" y="4221163"/>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10">
            <a:extLst>
              <a:ext uri="{FF2B5EF4-FFF2-40B4-BE49-F238E27FC236}">
                <a16:creationId xmlns:a16="http://schemas.microsoft.com/office/drawing/2014/main" id="{568E83E2-3D44-40FB-500B-F26E4EA97F5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75300" y="35718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a:extLst>
              <a:ext uri="{FF2B5EF4-FFF2-40B4-BE49-F238E27FC236}">
                <a16:creationId xmlns:a16="http://schemas.microsoft.com/office/drawing/2014/main" id="{28F4E7F6-635F-F12B-3AAC-10A4E3E078E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1752600"/>
            <a:ext cx="2011362"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a:extLst>
              <a:ext uri="{FF2B5EF4-FFF2-40B4-BE49-F238E27FC236}">
                <a16:creationId xmlns:a16="http://schemas.microsoft.com/office/drawing/2014/main" id="{55464C4A-7831-76FF-E79E-9C18367931EE}"/>
              </a:ext>
            </a:extLst>
          </p:cNvPr>
          <p:cNvSpPr/>
          <p:nvPr/>
        </p:nvSpPr>
        <p:spPr>
          <a:xfrm>
            <a:off x="7140575" y="3767138"/>
            <a:ext cx="1119188" cy="1131887"/>
          </a:xfrm>
          <a:prstGeom prst="wedgeRectCallout">
            <a:avLst>
              <a:gd name="adj1" fmla="val 42657"/>
              <a:gd name="adj2" fmla="val 889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b="1" dirty="0"/>
              <a:t>“One small step for man, one giant leap for mankind”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1+#ppt_w/2"/>
                                          </p:val>
                                        </p:tav>
                                        <p:tav tm="100000">
                                          <p:val>
                                            <p:strVal val="#ppt_x"/>
                                          </p:val>
                                        </p:tav>
                                      </p:tavLst>
                                    </p:anim>
                                    <p:anim calcmode="lin" valueType="num">
                                      <p:cBhvr additive="base">
                                        <p:cTn id="8" dur="500" fill="hold"/>
                                        <p:tgtEl>
                                          <p:spTgt spid="51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125">
                                            <p:txEl>
                                              <p:pRg st="0" end="0"/>
                                            </p:txEl>
                                          </p:spTgt>
                                        </p:tgtEl>
                                        <p:attrNameLst>
                                          <p:attrName>style.visibility</p:attrName>
                                        </p:attrNameLst>
                                      </p:cBhvr>
                                      <p:to>
                                        <p:strVal val="visible"/>
                                      </p:to>
                                    </p:set>
                                    <p:animEffect transition="in" filter="wipe(left)">
                                      <p:cBhvr>
                                        <p:cTn id="12" dur="2000"/>
                                        <p:tgtEl>
                                          <p:spTgt spid="5125">
                                            <p:txEl>
                                              <p:pRg st="0" end="0"/>
                                            </p:txEl>
                                          </p:spTgt>
                                        </p:tgtEl>
                                      </p:cBhvr>
                                    </p:animEffect>
                                  </p:childTnLst>
                                </p:cTn>
                              </p:par>
                              <p:par>
                                <p:cTn id="13" presetID="47"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1000"/>
                                        <p:tgtEl>
                                          <p:spTgt spid="5122"/>
                                        </p:tgtEl>
                                      </p:cBhvr>
                                    </p:animEffect>
                                    <p:anim calcmode="lin" valueType="num">
                                      <p:cBhvr>
                                        <p:cTn id="16" dur="1000" fill="hold"/>
                                        <p:tgtEl>
                                          <p:spTgt spid="5122"/>
                                        </p:tgtEl>
                                        <p:attrNameLst>
                                          <p:attrName>ppt_x</p:attrName>
                                        </p:attrNameLst>
                                      </p:cBhvr>
                                      <p:tavLst>
                                        <p:tav tm="0">
                                          <p:val>
                                            <p:strVal val="#ppt_x"/>
                                          </p:val>
                                        </p:tav>
                                        <p:tav tm="100000">
                                          <p:val>
                                            <p:strVal val="#ppt_x"/>
                                          </p:val>
                                        </p:tav>
                                      </p:tavLst>
                                    </p:anim>
                                    <p:anim calcmode="lin" valueType="num">
                                      <p:cBhvr>
                                        <p:cTn id="17" dur="1000" fill="hold"/>
                                        <p:tgtEl>
                                          <p:spTgt spid="5122"/>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4000"/>
                            </p:stCondLst>
                            <p:childTnLst>
                              <p:par>
                                <p:cTn id="19" presetID="2" presetClass="entr" presetSubtype="6" fill="hold" nodeType="afterEffect">
                                  <p:stCondLst>
                                    <p:cond delay="0"/>
                                  </p:stCondLst>
                                  <p:childTnLst>
                                    <p:set>
                                      <p:cBhvr>
                                        <p:cTn id="20" dur="1" fill="hold">
                                          <p:stCondLst>
                                            <p:cond delay="0"/>
                                          </p:stCondLst>
                                        </p:cTn>
                                        <p:tgtEl>
                                          <p:spTgt spid="5130"/>
                                        </p:tgtEl>
                                        <p:attrNameLst>
                                          <p:attrName>style.visibility</p:attrName>
                                        </p:attrNameLst>
                                      </p:cBhvr>
                                      <p:to>
                                        <p:strVal val="visible"/>
                                      </p:to>
                                    </p:set>
                                    <p:anim calcmode="lin" valueType="num">
                                      <p:cBhvr additive="base">
                                        <p:cTn id="21" dur="500" fill="hold"/>
                                        <p:tgtEl>
                                          <p:spTgt spid="5130"/>
                                        </p:tgtEl>
                                        <p:attrNameLst>
                                          <p:attrName>ppt_x</p:attrName>
                                        </p:attrNameLst>
                                      </p:cBhvr>
                                      <p:tavLst>
                                        <p:tav tm="0">
                                          <p:val>
                                            <p:strVal val="1+#ppt_w/2"/>
                                          </p:val>
                                        </p:tav>
                                        <p:tav tm="100000">
                                          <p:val>
                                            <p:strVal val="#ppt_x"/>
                                          </p:val>
                                        </p:tav>
                                      </p:tavLst>
                                    </p:anim>
                                    <p:anim calcmode="lin" valueType="num">
                                      <p:cBhvr additive="base">
                                        <p:cTn id="22" dur="500" fill="hold"/>
                                        <p:tgtEl>
                                          <p:spTgt spid="5130"/>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4500"/>
                            </p:stCondLst>
                            <p:childTnLst>
                              <p:par>
                                <p:cTn id="24" presetID="22" presetClass="entr" presetSubtype="4" fill="hold" nodeType="afterEffect">
                                  <p:stCondLst>
                                    <p:cond delay="1500"/>
                                  </p:stCondLst>
                                  <p:childTnLst>
                                    <p:set>
                                      <p:cBhvr>
                                        <p:cTn id="25" dur="1" fill="hold">
                                          <p:stCondLst>
                                            <p:cond delay="0"/>
                                          </p:stCondLst>
                                        </p:cTn>
                                        <p:tgtEl>
                                          <p:spTgt spid="5125">
                                            <p:txEl>
                                              <p:pRg st="1" end="1"/>
                                            </p:txEl>
                                          </p:spTgt>
                                        </p:tgtEl>
                                        <p:attrNameLst>
                                          <p:attrName>style.visibility</p:attrName>
                                        </p:attrNameLst>
                                      </p:cBhvr>
                                      <p:to>
                                        <p:strVal val="visible"/>
                                      </p:to>
                                    </p:set>
                                    <p:animEffect transition="in" filter="wipe(down)">
                                      <p:cBhvr>
                                        <p:cTn id="26" dur="2000"/>
                                        <p:tgtEl>
                                          <p:spTgt spid="5125">
                                            <p:txEl>
                                              <p:pRg st="1" end="1"/>
                                            </p:txEl>
                                          </p:spTgt>
                                        </p:tgtEl>
                                      </p:cBhvr>
                                    </p:animEffect>
                                  </p:childTnLst>
                                </p:cTn>
                              </p:par>
                              <p:par>
                                <p:cTn id="27" presetID="45" presetClass="entr" presetSubtype="0" fill="hold" nodeType="withEffect">
                                  <p:stCondLst>
                                    <p:cond delay="0"/>
                                  </p:stCondLst>
                                  <p:childTnLst>
                                    <p:set>
                                      <p:cBhvr>
                                        <p:cTn id="28" dur="1" fill="hold">
                                          <p:stCondLst>
                                            <p:cond delay="0"/>
                                          </p:stCondLst>
                                        </p:cTn>
                                        <p:tgtEl>
                                          <p:spTgt spid="5129"/>
                                        </p:tgtEl>
                                        <p:attrNameLst>
                                          <p:attrName>style.visibility</p:attrName>
                                        </p:attrNameLst>
                                      </p:cBhvr>
                                      <p:to>
                                        <p:strVal val="visible"/>
                                      </p:to>
                                    </p:set>
                                    <p:animEffect transition="in" filter="fade">
                                      <p:cBhvr>
                                        <p:cTn id="29" dur="2000"/>
                                        <p:tgtEl>
                                          <p:spTgt spid="5129"/>
                                        </p:tgtEl>
                                      </p:cBhvr>
                                    </p:animEffect>
                                    <p:anim calcmode="lin" valueType="num">
                                      <p:cBhvr>
                                        <p:cTn id="30" dur="2000" fill="hold"/>
                                        <p:tgtEl>
                                          <p:spTgt spid="5129"/>
                                        </p:tgtEl>
                                        <p:attrNameLst>
                                          <p:attrName>ppt_w</p:attrName>
                                        </p:attrNameLst>
                                      </p:cBhvr>
                                      <p:tavLst>
                                        <p:tav tm="0" fmla="#ppt_w*sin(2.5*pi*$)">
                                          <p:val>
                                            <p:fltVal val="0"/>
                                          </p:val>
                                        </p:tav>
                                        <p:tav tm="100000">
                                          <p:val>
                                            <p:fltVal val="1"/>
                                          </p:val>
                                        </p:tav>
                                      </p:tavLst>
                                    </p:anim>
                                    <p:anim calcmode="lin" valueType="num">
                                      <p:cBhvr>
                                        <p:cTn id="31" dur="2000" fill="hold"/>
                                        <p:tgtEl>
                                          <p:spTgt spid="5129"/>
                                        </p:tgtEl>
                                        <p:attrNameLst>
                                          <p:attrName>ppt_h</p:attrName>
                                        </p:attrNameLst>
                                      </p:cBhvr>
                                      <p:tavLst>
                                        <p:tav tm="0">
                                          <p:val>
                                            <p:strVal val="#ppt_h"/>
                                          </p:val>
                                        </p:tav>
                                        <p:tav tm="100000">
                                          <p:val>
                                            <p:strVal val="#ppt_h"/>
                                          </p:val>
                                        </p:tav>
                                      </p:tavLst>
                                    </p:anim>
                                  </p:childTnLst>
                                </p:cTn>
                              </p:par>
                              <p:par>
                                <p:cTn id="32" presetID="6" presetClass="entr" presetSubtype="16" fill="hold" nodeType="withEffect">
                                  <p:stCondLst>
                                    <p:cond delay="1500"/>
                                  </p:stCondLst>
                                  <p:childTnLst>
                                    <p:set>
                                      <p:cBhvr>
                                        <p:cTn id="33" dur="1" fill="hold">
                                          <p:stCondLst>
                                            <p:cond delay="0"/>
                                          </p:stCondLst>
                                        </p:cTn>
                                        <p:tgtEl>
                                          <p:spTgt spid="5127"/>
                                        </p:tgtEl>
                                        <p:attrNameLst>
                                          <p:attrName>style.visibility</p:attrName>
                                        </p:attrNameLst>
                                      </p:cBhvr>
                                      <p:to>
                                        <p:strVal val="visible"/>
                                      </p:to>
                                    </p:set>
                                    <p:animEffect transition="in" filter="circle(in)">
                                      <p:cBhvr>
                                        <p:cTn id="34" dur="2000"/>
                                        <p:tgtEl>
                                          <p:spTgt spid="5127"/>
                                        </p:tgtEl>
                                      </p:cBhvr>
                                    </p:animEffect>
                                  </p:childTnLst>
                                </p:cTn>
                              </p:par>
                            </p:childTnLst>
                          </p:cTn>
                        </p:par>
                        <p:par>
                          <p:cTn id="35" fill="hold" nodeType="afterGroup">
                            <p:stCondLst>
                              <p:cond delay="8000"/>
                            </p:stCondLst>
                            <p:childTnLst>
                              <p:par>
                                <p:cTn id="36" presetID="22" presetClass="entr" presetSubtype="4" fill="hold" nodeType="afterEffect">
                                  <p:stCondLst>
                                    <p:cond delay="0"/>
                                  </p:stCondLst>
                                  <p:childTnLst>
                                    <p:set>
                                      <p:cBhvr>
                                        <p:cTn id="37" dur="1" fill="hold">
                                          <p:stCondLst>
                                            <p:cond delay="0"/>
                                          </p:stCondLst>
                                        </p:cTn>
                                        <p:tgtEl>
                                          <p:spTgt spid="5125">
                                            <p:txEl>
                                              <p:pRg st="2" end="2"/>
                                            </p:txEl>
                                          </p:spTgt>
                                        </p:tgtEl>
                                        <p:attrNameLst>
                                          <p:attrName>style.visibility</p:attrName>
                                        </p:attrNameLst>
                                      </p:cBhvr>
                                      <p:to>
                                        <p:strVal val="visible"/>
                                      </p:to>
                                    </p:set>
                                    <p:animEffect transition="in" filter="wipe(down)">
                                      <p:cBhvr>
                                        <p:cTn id="38" dur="2000"/>
                                        <p:tgtEl>
                                          <p:spTgt spid="5125">
                                            <p:txEl>
                                              <p:pRg st="2" end="2"/>
                                            </p:txEl>
                                          </p:spTgt>
                                        </p:tgtEl>
                                      </p:cBhvr>
                                    </p:animEffect>
                                  </p:childTnLst>
                                </p:cTn>
                              </p:par>
                            </p:childTnLst>
                          </p:cTn>
                        </p:par>
                        <p:par>
                          <p:cTn id="39" fill="hold" nodeType="afterGroup">
                            <p:stCondLst>
                              <p:cond delay="10000"/>
                            </p:stCondLst>
                            <p:childTnLst>
                              <p:par>
                                <p:cTn id="40" presetID="22" presetClass="entr" presetSubtype="8" fill="hold" nodeType="afterEffect">
                                  <p:stCondLst>
                                    <p:cond delay="1500"/>
                                  </p:stCondLst>
                                  <p:childTnLst>
                                    <p:set>
                                      <p:cBhvr>
                                        <p:cTn id="41" dur="1" fill="hold">
                                          <p:stCondLst>
                                            <p:cond delay="0"/>
                                          </p:stCondLst>
                                        </p:cTn>
                                        <p:tgtEl>
                                          <p:spTgt spid="5125">
                                            <p:txEl>
                                              <p:pRg st="3" end="3"/>
                                            </p:txEl>
                                          </p:spTgt>
                                        </p:tgtEl>
                                        <p:attrNameLst>
                                          <p:attrName>style.visibility</p:attrName>
                                        </p:attrNameLst>
                                      </p:cBhvr>
                                      <p:to>
                                        <p:strVal val="visible"/>
                                      </p:to>
                                    </p:set>
                                    <p:animEffect transition="in" filter="wipe(left)">
                                      <p:cBhvr>
                                        <p:cTn id="42" dur="2000"/>
                                        <p:tgtEl>
                                          <p:spTgt spid="5125">
                                            <p:txEl>
                                              <p:pRg st="3" end="3"/>
                                            </p:txEl>
                                          </p:spTgt>
                                        </p:tgtEl>
                                      </p:cBhvr>
                                    </p:animEffect>
                                  </p:childTnLst>
                                </p:cTn>
                              </p:par>
                              <p:par>
                                <p:cTn id="43" presetID="6" presetClass="entr" presetSubtype="32" fill="hold" nodeType="withEffect">
                                  <p:stCondLst>
                                    <p:cond delay="1500"/>
                                  </p:stCondLst>
                                  <p:childTnLst>
                                    <p:set>
                                      <p:cBhvr>
                                        <p:cTn id="44" dur="1" fill="hold">
                                          <p:stCondLst>
                                            <p:cond delay="0"/>
                                          </p:stCondLst>
                                        </p:cTn>
                                        <p:tgtEl>
                                          <p:spTgt spid="5128"/>
                                        </p:tgtEl>
                                        <p:attrNameLst>
                                          <p:attrName>style.visibility</p:attrName>
                                        </p:attrNameLst>
                                      </p:cBhvr>
                                      <p:to>
                                        <p:strVal val="visible"/>
                                      </p:to>
                                    </p:set>
                                    <p:animEffect transition="in" filter="circle(out)">
                                      <p:cBhvr>
                                        <p:cTn id="45" dur="2000"/>
                                        <p:tgtEl>
                                          <p:spTgt spid="5128"/>
                                        </p:tgtEl>
                                      </p:cBhvr>
                                    </p:animEffect>
                                  </p:childTnLst>
                                </p:cTn>
                              </p:par>
                            </p:childTnLst>
                          </p:cTn>
                        </p:par>
                        <p:par>
                          <p:cTn id="46" fill="hold" nodeType="afterGroup">
                            <p:stCondLst>
                              <p:cond delay="13500"/>
                            </p:stCondLst>
                            <p:childTnLst>
                              <p:par>
                                <p:cTn id="47" presetID="1"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par>
                          <p:cTn id="49" fill="hold" nodeType="afterGroup">
                            <p:stCondLst>
                              <p:cond delay="13500"/>
                            </p:stCondLst>
                            <p:childTnLst>
                              <p:par>
                                <p:cTn id="50" presetID="6" presetClass="entr" presetSubtype="16" fill="hold" nodeType="afterEffect">
                                  <p:stCondLst>
                                    <p:cond delay="0"/>
                                  </p:stCondLst>
                                  <p:childTnLst>
                                    <p:set>
                                      <p:cBhvr>
                                        <p:cTn id="51" dur="1" fill="hold">
                                          <p:stCondLst>
                                            <p:cond delay="0"/>
                                          </p:stCondLst>
                                        </p:cTn>
                                        <p:tgtEl>
                                          <p:spTgt spid="5124"/>
                                        </p:tgtEl>
                                        <p:attrNameLst>
                                          <p:attrName>style.visibility</p:attrName>
                                        </p:attrNameLst>
                                      </p:cBhvr>
                                      <p:to>
                                        <p:strVal val="visible"/>
                                      </p:to>
                                    </p:set>
                                    <p:animEffect transition="in" filter="circle(in)">
                                      <p:cBhvr>
                                        <p:cTn id="52"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95514-48E7-E876-A396-6BB81DB90BF4}"/>
              </a:ext>
            </a:extLst>
          </p:cNvPr>
          <p:cNvSpPr>
            <a:spLocks noGrp="1"/>
          </p:cNvSpPr>
          <p:nvPr>
            <p:ph idx="1"/>
          </p:nvPr>
        </p:nvSpPr>
        <p:spPr>
          <a:xfrm>
            <a:off x="114300" y="5275263"/>
            <a:ext cx="8915400" cy="1565275"/>
          </a:xfrm>
        </p:spPr>
        <p:txBody>
          <a:bodyPr/>
          <a:lstStyle/>
          <a:p>
            <a:pPr marL="0" indent="0">
              <a:buFont typeface="Arial" panose="020B0604020202020204" pitchFamily="34" charset="0"/>
              <a:buNone/>
              <a:defRPr/>
            </a:pPr>
            <a:r>
              <a:rPr lang="en-US" sz="2000" dirty="0"/>
              <a:t>“We choose to go to the moon. . . and do the other things, not because they are easy, but because they are hard, . . . because that challenge is one that we are willing to accept . . . and one which we intend to win.”</a:t>
            </a:r>
          </a:p>
          <a:p>
            <a:pPr marL="0" indent="0">
              <a:buFont typeface="Arial" panose="020B0604020202020204" pitchFamily="34" charset="0"/>
              <a:buNone/>
              <a:defRPr/>
            </a:pPr>
            <a:r>
              <a:rPr lang="en-US" sz="1600" b="1" i="1" dirty="0">
                <a:solidFill>
                  <a:srgbClr val="333333"/>
                </a:solidFill>
                <a:latin typeface="Roboto" panose="02000000000000000000" pitchFamily="2" charset="0"/>
              </a:rPr>
              <a:t>President John F. Kennedy, speech given at Rice University, 1962</a:t>
            </a:r>
            <a:endParaRPr lang="en-US" sz="1600" b="1" i="1" dirty="0"/>
          </a:p>
          <a:p>
            <a:pPr>
              <a:defRPr/>
            </a:pPr>
            <a:endParaRPr lang="en-US" sz="3200" dirty="0"/>
          </a:p>
          <a:p>
            <a:pPr>
              <a:defRPr/>
            </a:pPr>
            <a:endParaRPr lang="en-US" sz="3200" dirty="0"/>
          </a:p>
        </p:txBody>
      </p:sp>
      <p:pic>
        <p:nvPicPr>
          <p:cNvPr id="4" name="Online Media 3" title="President John F. Kennedy delivers his famous &quot;moon&quot; speech at Rice University in Houston.">
            <a:hlinkClick r:id="" action="ppaction://media"/>
            <a:extLst>
              <a:ext uri="{FF2B5EF4-FFF2-40B4-BE49-F238E27FC236}">
                <a16:creationId xmlns:a16="http://schemas.microsoft.com/office/drawing/2014/main" id="{3429EC76-B7C1-B383-2F9F-E2CD997E391A}"/>
              </a:ext>
            </a:extLst>
          </p:cNvPr>
          <p:cNvPicPr>
            <a:picLocks noRot="1" noChangeAspect="1"/>
          </p:cNvPicPr>
          <p:nvPr>
            <a:videoFile r:link="rId1"/>
          </p:nvPr>
        </p:nvPicPr>
        <p:blipFill>
          <a:blip r:embed="rId3"/>
          <a:stretch>
            <a:fillRect/>
          </a:stretch>
        </p:blipFill>
        <p:spPr>
          <a:xfrm>
            <a:off x="142875" y="228600"/>
            <a:ext cx="89154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0" name="Picture 7">
            <a:extLst>
              <a:ext uri="{FF2B5EF4-FFF2-40B4-BE49-F238E27FC236}">
                <a16:creationId xmlns:a16="http://schemas.microsoft.com/office/drawing/2014/main" id="{F393D607-214B-DCA8-919C-73127E3FB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3365500"/>
            <a:ext cx="384175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 name="Content Placeholder 2">
            <a:extLst>
              <a:ext uri="{FF2B5EF4-FFF2-40B4-BE49-F238E27FC236}">
                <a16:creationId xmlns:a16="http://schemas.microsoft.com/office/drawing/2014/main" id="{1B8BA1CF-D000-F4F0-1A3C-CB6CEBF19B77}"/>
              </a:ext>
            </a:extLst>
          </p:cNvPr>
          <p:cNvSpPr>
            <a:spLocks noGrp="1" noChangeArrowheads="1"/>
          </p:cNvSpPr>
          <p:nvPr>
            <p:ph idx="1"/>
          </p:nvPr>
        </p:nvSpPr>
        <p:spPr>
          <a:xfrm>
            <a:off x="0" y="990600"/>
            <a:ext cx="5715000" cy="5562600"/>
          </a:xfrm>
        </p:spPr>
        <p:txBody>
          <a:bodyPr/>
          <a:lstStyle/>
          <a:p>
            <a:pPr eaLnBrk="1" hangingPunct="1"/>
            <a:r>
              <a:rPr lang="en-US" altLang="en-US" sz="2800"/>
              <a:t>Space exploration led to advances in technology that have improved the quality of our lives.</a:t>
            </a:r>
          </a:p>
          <a:p>
            <a:pPr eaLnBrk="1" hangingPunct="1"/>
            <a:r>
              <a:rPr lang="en-US" altLang="en-US" sz="2800"/>
              <a:t>Satellites have improved TV and radio signals and  communications with cellular telephones.</a:t>
            </a:r>
          </a:p>
          <a:p>
            <a:pPr eaLnBrk="1" hangingPunct="1"/>
            <a:r>
              <a:rPr lang="en-US" altLang="en-US" sz="2800"/>
              <a:t>Satellites have allowed us to communicate faster, predict the weather and locate places with GPS </a:t>
            </a:r>
            <a:r>
              <a:rPr lang="en-US" altLang="en-US" sz="2000"/>
              <a:t>(Global Positioning Satellite). </a:t>
            </a:r>
          </a:p>
          <a:p>
            <a:pPr eaLnBrk="1" hangingPunct="1"/>
            <a:r>
              <a:rPr lang="en-US" altLang="en-US" sz="2800"/>
              <a:t>Technology can be great, but it can also led to bad consequences.               </a:t>
            </a:r>
          </a:p>
        </p:txBody>
      </p:sp>
      <p:sp>
        <p:nvSpPr>
          <p:cNvPr id="6147" name="Title 1">
            <a:extLst>
              <a:ext uri="{FF2B5EF4-FFF2-40B4-BE49-F238E27FC236}">
                <a16:creationId xmlns:a16="http://schemas.microsoft.com/office/drawing/2014/main" id="{1C48B9DB-DB37-1343-2ED4-9654448ED108}"/>
              </a:ext>
            </a:extLst>
          </p:cNvPr>
          <p:cNvSpPr>
            <a:spLocks noGrp="1" noChangeArrowheads="1"/>
          </p:cNvSpPr>
          <p:nvPr>
            <p:ph type="title"/>
          </p:nvPr>
        </p:nvSpPr>
        <p:spPr>
          <a:xfrm>
            <a:off x="100013" y="182563"/>
            <a:ext cx="7162800" cy="715962"/>
          </a:xfrm>
        </p:spPr>
        <p:txBody>
          <a:bodyPr/>
          <a:lstStyle/>
          <a:p>
            <a:pPr eaLnBrk="1" hangingPunct="1"/>
            <a:r>
              <a:rPr lang="en-US" altLang="en-US" sz="3600" b="1"/>
              <a:t>JFK, the Space Race, &amp; Technology</a:t>
            </a:r>
          </a:p>
        </p:txBody>
      </p:sp>
      <p:pic>
        <p:nvPicPr>
          <p:cNvPr id="6148" name="Picture 4">
            <a:extLst>
              <a:ext uri="{FF2B5EF4-FFF2-40B4-BE49-F238E27FC236}">
                <a16:creationId xmlns:a16="http://schemas.microsoft.com/office/drawing/2014/main" id="{46F9178D-FC16-2B42-F13A-5E014A8BD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163" y="1174750"/>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extLst>
              <a:ext uri="{FF2B5EF4-FFF2-40B4-BE49-F238E27FC236}">
                <a16:creationId xmlns:a16="http://schemas.microsoft.com/office/drawing/2014/main" id="{27D529EB-E9A4-A9E9-508F-AD8ADC6D4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688" y="152400"/>
            <a:ext cx="1138237"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6146">
                                            <p:txEl>
                                              <p:pRg st="0" end="0"/>
                                            </p:txEl>
                                          </p:spTgt>
                                        </p:tgtEl>
                                        <p:attrNameLst>
                                          <p:attrName>style.visibility</p:attrName>
                                        </p:attrNameLst>
                                      </p:cBhvr>
                                      <p:to>
                                        <p:strVal val="visible"/>
                                      </p:to>
                                    </p:set>
                                    <p:animEffect transition="in" filter="wipe(left)">
                                      <p:cBhvr>
                                        <p:cTn id="12" dur="2000"/>
                                        <p:tgtEl>
                                          <p:spTgt spid="6146">
                                            <p:txEl>
                                              <p:pRg st="0" end="0"/>
                                            </p:txEl>
                                          </p:spTgt>
                                        </p:tgtEl>
                                      </p:cBhvr>
                                    </p:animEffect>
                                  </p:childTnLst>
                                </p:cTn>
                              </p:par>
                            </p:childTnLst>
                          </p:cTn>
                        </p:par>
                        <p:par>
                          <p:cTn id="13" fill="hold" nodeType="afterGroup">
                            <p:stCondLst>
                              <p:cond delay="2500"/>
                            </p:stCondLst>
                            <p:childTnLst>
                              <p:par>
                                <p:cTn id="14" presetID="47" presetClass="entr" presetSubtype="0" fill="hold" nodeType="after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fade">
                                      <p:cBhvr>
                                        <p:cTn id="16" dur="1000"/>
                                        <p:tgtEl>
                                          <p:spTgt spid="6149"/>
                                        </p:tgtEl>
                                      </p:cBhvr>
                                    </p:animEffect>
                                    <p:anim calcmode="lin" valueType="num">
                                      <p:cBhvr>
                                        <p:cTn id="17" dur="1000" fill="hold"/>
                                        <p:tgtEl>
                                          <p:spTgt spid="6149"/>
                                        </p:tgtEl>
                                        <p:attrNameLst>
                                          <p:attrName>ppt_x</p:attrName>
                                        </p:attrNameLst>
                                      </p:cBhvr>
                                      <p:tavLst>
                                        <p:tav tm="0">
                                          <p:val>
                                            <p:strVal val="#ppt_x"/>
                                          </p:val>
                                        </p:tav>
                                        <p:tav tm="100000">
                                          <p:val>
                                            <p:strVal val="#ppt_x"/>
                                          </p:val>
                                        </p:tav>
                                      </p:tavLst>
                                    </p:anim>
                                    <p:anim calcmode="lin" valueType="num">
                                      <p:cBhvr>
                                        <p:cTn id="18" dur="1000" fill="hold"/>
                                        <p:tgtEl>
                                          <p:spTgt spid="6149"/>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3500"/>
                            </p:stCondLst>
                            <p:childTnLst>
                              <p:par>
                                <p:cTn id="20" presetID="22" presetClass="entr" presetSubtype="8" fill="hold" nodeType="afterEffect">
                                  <p:stCondLst>
                                    <p:cond delay="1500"/>
                                  </p:stCondLst>
                                  <p:childTnLst>
                                    <p:set>
                                      <p:cBhvr>
                                        <p:cTn id="21" dur="1" fill="hold">
                                          <p:stCondLst>
                                            <p:cond delay="0"/>
                                          </p:stCondLst>
                                        </p:cTn>
                                        <p:tgtEl>
                                          <p:spTgt spid="6146">
                                            <p:txEl>
                                              <p:pRg st="1" end="1"/>
                                            </p:txEl>
                                          </p:spTgt>
                                        </p:tgtEl>
                                        <p:attrNameLst>
                                          <p:attrName>style.visibility</p:attrName>
                                        </p:attrNameLst>
                                      </p:cBhvr>
                                      <p:to>
                                        <p:strVal val="visible"/>
                                      </p:to>
                                    </p:set>
                                    <p:animEffect transition="in" filter="wipe(left)">
                                      <p:cBhvr>
                                        <p:cTn id="22" dur="2000"/>
                                        <p:tgtEl>
                                          <p:spTgt spid="6146">
                                            <p:txEl>
                                              <p:pRg st="1" end="1"/>
                                            </p:txEl>
                                          </p:spTgt>
                                        </p:tgtEl>
                                      </p:cBhvr>
                                    </p:animEffect>
                                  </p:childTnLst>
                                </p:cTn>
                              </p:par>
                              <p:par>
                                <p:cTn id="23" presetID="4" presetClass="entr" presetSubtype="32" fill="hold" nodeType="with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box(out)">
                                      <p:cBhvr>
                                        <p:cTn id="25" dur="2000"/>
                                        <p:tgtEl>
                                          <p:spTgt spid="6148"/>
                                        </p:tgtEl>
                                      </p:cBhvr>
                                    </p:animEffect>
                                  </p:childTnLst>
                                </p:cTn>
                              </p:par>
                            </p:childTnLst>
                          </p:cTn>
                        </p:par>
                        <p:par>
                          <p:cTn id="26" fill="hold" nodeType="afterGroup">
                            <p:stCondLst>
                              <p:cond delay="7000"/>
                            </p:stCondLst>
                            <p:childTnLst>
                              <p:par>
                                <p:cTn id="27" presetID="22" presetClass="entr" presetSubtype="8" fill="hold" nodeType="afterEffect">
                                  <p:stCondLst>
                                    <p:cond delay="1500"/>
                                  </p:stCondLst>
                                  <p:childTnLst>
                                    <p:set>
                                      <p:cBhvr>
                                        <p:cTn id="28" dur="1" fill="hold">
                                          <p:stCondLst>
                                            <p:cond delay="0"/>
                                          </p:stCondLst>
                                        </p:cTn>
                                        <p:tgtEl>
                                          <p:spTgt spid="6146">
                                            <p:txEl>
                                              <p:pRg st="2" end="2"/>
                                            </p:txEl>
                                          </p:spTgt>
                                        </p:tgtEl>
                                        <p:attrNameLst>
                                          <p:attrName>style.visibility</p:attrName>
                                        </p:attrNameLst>
                                      </p:cBhvr>
                                      <p:to>
                                        <p:strVal val="visible"/>
                                      </p:to>
                                    </p:set>
                                    <p:animEffect transition="in" filter="wipe(left)">
                                      <p:cBhvr>
                                        <p:cTn id="29" dur="2000"/>
                                        <p:tgtEl>
                                          <p:spTgt spid="6146">
                                            <p:txEl>
                                              <p:pRg st="2" end="2"/>
                                            </p:txEl>
                                          </p:spTgt>
                                        </p:tgtEl>
                                      </p:cBhvr>
                                    </p:animEffect>
                                  </p:childTnLst>
                                </p:cTn>
                              </p:par>
                            </p:childTnLst>
                          </p:cTn>
                        </p:par>
                        <p:par>
                          <p:cTn id="30" fill="hold" nodeType="afterGroup">
                            <p:stCondLst>
                              <p:cond delay="10500"/>
                            </p:stCondLst>
                            <p:childTnLst>
                              <p:par>
                                <p:cTn id="31" presetID="22" presetClass="entr" presetSubtype="8" fill="hold" nodeType="afterEffect">
                                  <p:stCondLst>
                                    <p:cond delay="1500"/>
                                  </p:stCondLst>
                                  <p:childTnLst>
                                    <p:set>
                                      <p:cBhvr>
                                        <p:cTn id="32" dur="1" fill="hold">
                                          <p:stCondLst>
                                            <p:cond delay="0"/>
                                          </p:stCondLst>
                                        </p:cTn>
                                        <p:tgtEl>
                                          <p:spTgt spid="6146">
                                            <p:txEl>
                                              <p:pRg st="3" end="3"/>
                                            </p:txEl>
                                          </p:spTgt>
                                        </p:tgtEl>
                                        <p:attrNameLst>
                                          <p:attrName>style.visibility</p:attrName>
                                        </p:attrNameLst>
                                      </p:cBhvr>
                                      <p:to>
                                        <p:strVal val="visible"/>
                                      </p:to>
                                    </p:set>
                                    <p:animEffect transition="in" filter="wipe(left)">
                                      <p:cBhvr>
                                        <p:cTn id="33" dur="2000"/>
                                        <p:tgtEl>
                                          <p:spTgt spid="6146">
                                            <p:txEl>
                                              <p:pRg st="3" end="3"/>
                                            </p:txEl>
                                          </p:spTgt>
                                        </p:tgtEl>
                                      </p:cBhvr>
                                    </p:animEffect>
                                  </p:childTnLst>
                                </p:cTn>
                              </p:par>
                              <p:par>
                                <p:cTn id="34" presetID="6" presetClass="entr" presetSubtype="16" fill="hold" nodeType="withEffect">
                                  <p:stCondLst>
                                    <p:cond delay="1500"/>
                                  </p:stCondLst>
                                  <p:childTnLst>
                                    <p:set>
                                      <p:cBhvr>
                                        <p:cTn id="35" dur="1" fill="hold">
                                          <p:stCondLst>
                                            <p:cond delay="0"/>
                                          </p:stCondLst>
                                        </p:cTn>
                                        <p:tgtEl>
                                          <p:spTgt spid="6150"/>
                                        </p:tgtEl>
                                        <p:attrNameLst>
                                          <p:attrName>style.visibility</p:attrName>
                                        </p:attrNameLst>
                                      </p:cBhvr>
                                      <p:to>
                                        <p:strVal val="visible"/>
                                      </p:to>
                                    </p:set>
                                    <p:animEffect transition="in" filter="circle(in)">
                                      <p:cBhvr>
                                        <p:cTn id="36"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31DD4B3-D475-30B2-E712-CC0078D1176A}"/>
              </a:ext>
            </a:extLst>
          </p:cNvPr>
          <p:cNvSpPr>
            <a:spLocks noGrp="1" noChangeArrowheads="1"/>
          </p:cNvSpPr>
          <p:nvPr>
            <p:ph type="title"/>
          </p:nvPr>
        </p:nvSpPr>
        <p:spPr>
          <a:xfrm>
            <a:off x="228600" y="0"/>
            <a:ext cx="8534400" cy="457200"/>
          </a:xfrm>
        </p:spPr>
        <p:txBody>
          <a:bodyPr/>
          <a:lstStyle/>
          <a:p>
            <a:pPr eaLnBrk="1" hangingPunct="1"/>
            <a:r>
              <a:rPr lang="en-US" altLang="en-US" sz="2800" b="1" dirty="0">
                <a:latin typeface="Times New Roman" panose="02020603050405020304" pitchFamily="18" charset="0"/>
              </a:rPr>
              <a:t>Eisenhower and John F. Kennedy’s Foreign Policy</a:t>
            </a:r>
          </a:p>
        </p:txBody>
      </p:sp>
      <p:pic>
        <p:nvPicPr>
          <p:cNvPr id="115716" name="Picture 2">
            <a:extLst>
              <a:ext uri="{FF2B5EF4-FFF2-40B4-BE49-F238E27FC236}">
                <a16:creationId xmlns:a16="http://schemas.microsoft.com/office/drawing/2014/main" id="{8AD98A00-6CC1-FE49-DAC5-E3FDB9B5D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3886200"/>
            <a:ext cx="251301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7">
            <a:extLst>
              <a:ext uri="{FF2B5EF4-FFF2-40B4-BE49-F238E27FC236}">
                <a16:creationId xmlns:a16="http://schemas.microsoft.com/office/drawing/2014/main" id="{ABC92272-BE9F-9625-2B8E-9050B522AA05}"/>
              </a:ext>
            </a:extLst>
          </p:cNvPr>
          <p:cNvSpPr>
            <a:spLocks noChangeArrowheads="1"/>
          </p:cNvSpPr>
          <p:nvPr/>
        </p:nvSpPr>
        <p:spPr bwMode="auto">
          <a:xfrm>
            <a:off x="5791200" y="5854700"/>
            <a:ext cx="3387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1800" i="1">
                <a:latin typeface="Centaur" panose="02030504050205020304" pitchFamily="18" charset="0"/>
                <a:ea typeface="Calibri" panose="020F0502020204030204" pitchFamily="34" charset="0"/>
                <a:cs typeface="Times New Roman" panose="02020603050405020304" pitchFamily="18" charset="0"/>
              </a:rPr>
              <a:t>General  Flugencio Batista, President of Cuba before Castro </a:t>
            </a:r>
            <a:endParaRPr lang="en-US" altLang="en-US" sz="2800">
              <a:latin typeface="Calibri" panose="020F0502020204030204" pitchFamily="34" charset="0"/>
              <a:ea typeface="Calibri" panose="020F0502020204030204" pitchFamily="34" charset="0"/>
              <a:cs typeface="Times New Roman" panose="02020603050405020304" pitchFamily="18" charset="0"/>
            </a:endParaRPr>
          </a:p>
        </p:txBody>
      </p:sp>
      <p:pic>
        <p:nvPicPr>
          <p:cNvPr id="115718" name="Picture 3">
            <a:extLst>
              <a:ext uri="{FF2B5EF4-FFF2-40B4-BE49-F238E27FC236}">
                <a16:creationId xmlns:a16="http://schemas.microsoft.com/office/drawing/2014/main" id="{74837758-89A3-E899-4418-6FFFBC68A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111" y="762000"/>
            <a:ext cx="352583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F927F303-1A64-BEFF-CF55-4314E3E619E3}"/>
              </a:ext>
            </a:extLst>
          </p:cNvPr>
          <p:cNvSpPr txBox="1">
            <a:spLocks noChangeArrowheads="1"/>
          </p:cNvSpPr>
          <p:nvPr/>
        </p:nvSpPr>
        <p:spPr bwMode="auto">
          <a:xfrm>
            <a:off x="84137" y="838200"/>
            <a:ext cx="536892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buFontTx/>
              <a:buNone/>
            </a:pPr>
            <a:r>
              <a:rPr lang="en-US" altLang="en-US" sz="2000" kern="0" dirty="0">
                <a:latin typeface="Times New Roman" panose="02020603050405020304" pitchFamily="18" charset="0"/>
                <a:cs typeface="Times New Roman" panose="02020603050405020304" pitchFamily="18" charset="0"/>
              </a:rPr>
              <a:t>JFK opposed </a:t>
            </a:r>
            <a:r>
              <a:rPr lang="en-US" altLang="en-US" sz="2000" b="1" kern="0" dirty="0">
                <a:latin typeface="Times New Roman" panose="02020603050405020304" pitchFamily="18" charset="0"/>
                <a:cs typeface="Times New Roman" panose="02020603050405020304" pitchFamily="18" charset="0"/>
              </a:rPr>
              <a:t>communism, </a:t>
            </a:r>
            <a:r>
              <a:rPr lang="en-US" altLang="en-US" sz="2000" kern="0" dirty="0">
                <a:latin typeface="Times New Roman" panose="02020603050405020304" pitchFamily="18" charset="0"/>
                <a:cs typeface="Times New Roman" panose="02020603050405020304" pitchFamily="18" charset="0"/>
              </a:rPr>
              <a:t>pledging to </a:t>
            </a:r>
            <a:r>
              <a:rPr lang="en-US" altLang="en-US" sz="2000" b="1" kern="0" dirty="0">
                <a:latin typeface="Times New Roman" panose="02020603050405020304" pitchFamily="18" charset="0"/>
                <a:cs typeface="Times New Roman" panose="02020603050405020304" pitchFamily="18" charset="0"/>
              </a:rPr>
              <a:t>contain </a:t>
            </a:r>
            <a:r>
              <a:rPr lang="en-US" altLang="en-US" sz="2000" kern="0" dirty="0">
                <a:latin typeface="Times New Roman" panose="02020603050405020304" pitchFamily="18" charset="0"/>
                <a:cs typeface="Times New Roman" panose="02020603050405020304" pitchFamily="18" charset="0"/>
              </a:rPr>
              <a:t>it as previous Presidents had.</a:t>
            </a:r>
          </a:p>
          <a:p>
            <a:pPr marL="0" indent="0" eaLnBrk="1" hangingPunct="1">
              <a:buFontTx/>
              <a:buNone/>
            </a:pPr>
            <a:r>
              <a:rPr lang="en-US" altLang="en-US" sz="2000" kern="0" dirty="0">
                <a:latin typeface="Times New Roman" panose="02020603050405020304" pitchFamily="18" charset="0"/>
                <a:cs typeface="Times New Roman" panose="02020603050405020304" pitchFamily="18" charset="0"/>
              </a:rPr>
              <a:t>JFK’s first challenge came from just 90 miles south of Florida, in </a:t>
            </a:r>
            <a:r>
              <a:rPr lang="en-US" altLang="en-US" sz="2000" b="1" kern="0" dirty="0">
                <a:latin typeface="Times New Roman" panose="02020603050405020304" pitchFamily="18" charset="0"/>
                <a:cs typeface="Times New Roman" panose="02020603050405020304" pitchFamily="18" charset="0"/>
              </a:rPr>
              <a:t> Cuba.</a:t>
            </a:r>
          </a:p>
          <a:p>
            <a:pPr marL="0" indent="0" eaLnBrk="1" hangingPunct="1">
              <a:buFontTx/>
              <a:buNone/>
            </a:pPr>
            <a:r>
              <a:rPr lang="en-US" altLang="en-US" sz="2000" kern="0" dirty="0">
                <a:latin typeface="Times New Roman" panose="02020603050405020304" pitchFamily="18" charset="0"/>
                <a:cs typeface="Times New Roman" panose="02020603050405020304" pitchFamily="18" charset="0"/>
              </a:rPr>
              <a:t>Fidel Castro led an uprising that overthrew Cuba’s dictator General </a:t>
            </a:r>
            <a:r>
              <a:rPr lang="en-US" altLang="en-US" sz="2000" b="1" kern="0" dirty="0">
                <a:latin typeface="Times New Roman" panose="02020603050405020304" pitchFamily="18" charset="0"/>
                <a:cs typeface="Times New Roman" panose="02020603050405020304" pitchFamily="18" charset="0"/>
              </a:rPr>
              <a:t>Fulgencio Batista in 1959.</a:t>
            </a:r>
          </a:p>
          <a:p>
            <a:pPr marL="0" indent="0" eaLnBrk="1" hangingPunct="1">
              <a:buFontTx/>
              <a:buNone/>
            </a:pPr>
            <a:r>
              <a:rPr lang="en-US" altLang="en-US" sz="2000" kern="0" dirty="0">
                <a:latin typeface="Times New Roman" panose="02020603050405020304" pitchFamily="18" charset="0"/>
                <a:cs typeface="Times New Roman" panose="02020603050405020304" pitchFamily="18" charset="0"/>
              </a:rPr>
              <a:t>Fearing a US </a:t>
            </a:r>
            <a:r>
              <a:rPr lang="en-US" altLang="en-US" sz="2000" b="1" kern="0" dirty="0">
                <a:latin typeface="Times New Roman" panose="02020603050405020304" pitchFamily="18" charset="0"/>
                <a:cs typeface="Times New Roman" panose="02020603050405020304" pitchFamily="18" charset="0"/>
              </a:rPr>
              <a:t>intervention</a:t>
            </a:r>
            <a:r>
              <a:rPr lang="en-US" altLang="en-US" sz="2000" kern="0" dirty="0">
                <a:latin typeface="Times New Roman" panose="02020603050405020304" pitchFamily="18" charset="0"/>
                <a:cs typeface="Times New Roman" panose="02020603050405020304" pitchFamily="18" charset="0"/>
              </a:rPr>
              <a:t> in Cuba, Castor soon aligned with the </a:t>
            </a:r>
            <a:r>
              <a:rPr lang="en-US" altLang="en-US" sz="2000" b="1" kern="0" dirty="0">
                <a:latin typeface="Times New Roman" panose="02020603050405020304" pitchFamily="18" charset="0"/>
                <a:cs typeface="Times New Roman" panose="02020603050405020304" pitchFamily="18" charset="0"/>
              </a:rPr>
              <a:t>Soviet Union </a:t>
            </a:r>
            <a:r>
              <a:rPr lang="en-US" altLang="en-US" sz="2000" kern="0" dirty="0">
                <a:latin typeface="Times New Roman" panose="02020603050405020304" pitchFamily="18" charset="0"/>
                <a:cs typeface="Times New Roman" panose="02020603050405020304" pitchFamily="18" charset="0"/>
              </a:rPr>
              <a:t>and became a </a:t>
            </a:r>
            <a:r>
              <a:rPr lang="en-US" altLang="en-US" sz="2000" b="1" kern="0" dirty="0">
                <a:latin typeface="Times New Roman" panose="02020603050405020304" pitchFamily="18" charset="0"/>
                <a:cs typeface="Times New Roman" panose="02020603050405020304" pitchFamily="18" charset="0"/>
              </a:rPr>
              <a:t>communist in 1960.</a:t>
            </a:r>
            <a:r>
              <a:rPr lang="en-US" altLang="en-US" sz="2000" kern="0" dirty="0">
                <a:latin typeface="Times New Roman" panose="02020603050405020304" pitchFamily="18" charset="0"/>
                <a:cs typeface="Times New Roman" panose="02020603050405020304" pitchFamily="18" charset="0"/>
              </a:rPr>
              <a:t> </a:t>
            </a:r>
          </a:p>
          <a:p>
            <a:pPr marL="0" indent="0" eaLnBrk="1" hangingPunct="1">
              <a:buFontTx/>
              <a:buNone/>
            </a:pPr>
            <a:r>
              <a:rPr lang="en-US" altLang="en-US" sz="2000" kern="0" dirty="0">
                <a:latin typeface="Times New Roman" panose="02020603050405020304" pitchFamily="18" charset="0"/>
                <a:cs typeface="Times New Roman" panose="02020603050405020304" pitchFamily="18" charset="0"/>
              </a:rPr>
              <a:t>Under JFK, the U.S.A. would break off relations with Communist Cuba that have lasted to this very day. </a:t>
            </a:r>
          </a:p>
          <a:p>
            <a:pPr marL="0" indent="0" eaLnBrk="1" hangingPunct="1">
              <a:buFontTx/>
              <a:buNone/>
            </a:pPr>
            <a:r>
              <a:rPr lang="en-US" altLang="en-US" sz="2000" kern="0" dirty="0">
                <a:latin typeface="Times New Roman" panose="02020603050405020304" pitchFamily="18" charset="0"/>
                <a:cs typeface="Times New Roman" panose="02020603050405020304" pitchFamily="18" charset="0"/>
              </a:rPr>
              <a:t>US cut off all trade with Cuba and issued a trade </a:t>
            </a:r>
            <a:r>
              <a:rPr lang="en-US" altLang="en-US" sz="2000" b="1" kern="0" dirty="0">
                <a:latin typeface="Times New Roman" panose="02020603050405020304" pitchFamily="18" charset="0"/>
                <a:cs typeface="Times New Roman" panose="02020603050405020304" pitchFamily="18" charset="0"/>
              </a:rPr>
              <a:t>embargo.</a:t>
            </a:r>
          </a:p>
          <a:p>
            <a:pPr marL="0" indent="0" eaLnBrk="1" hangingPunct="1">
              <a:buFontTx/>
              <a:buNone/>
            </a:pPr>
            <a:endParaRPr lang="en-US" altLang="en-US" sz="2000" kern="0" dirty="0">
              <a:latin typeface="Times New Roman" panose="02020603050405020304"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EABE-F101-1A83-ACD3-0A594DD85C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FBB0BC-1C63-360B-2B29-CEF179B746C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B69F81F-D402-62E4-C6F1-89A71BF8C1B6}"/>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7E7C0B9B-6D59-7839-8AAF-91909C1CA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81" y="175260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3E6DC21-C505-4DA8-A602-A8959E901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87795"/>
            <a:ext cx="5237971" cy="462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34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 calcmode="lin" valueType="num">
                                      <p:cBhvr>
                                        <p:cTn id="13" dur="1000"/>
                                        <p:tgtEl>
                                          <p:spTgt spid="5"/>
                                        </p:tgtEl>
                                        <p:attrNameLst>
                                          <p:attrName>style.rotation</p:attrName>
                                        </p:attrNameLst>
                                      </p:cBhvr>
                                      <p:tavLst>
                                        <p:tav tm="0">
                                          <p:val>
                                            <p:fltVal val="0"/>
                                          </p:val>
                                        </p:tav>
                                        <p:tav tm="100000">
                                          <p:val>
                                            <p:fltVal val="90"/>
                                          </p:val>
                                        </p:tav>
                                      </p:tavLst>
                                    </p:anim>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C4F61-83B2-16F4-4E2E-4BE8803AD3DB}"/>
              </a:ext>
            </a:extLst>
          </p:cNvPr>
          <p:cNvSpPr>
            <a:spLocks noGrp="1"/>
          </p:cNvSpPr>
          <p:nvPr>
            <p:ph sz="half" idx="1"/>
          </p:nvPr>
        </p:nvSpPr>
        <p:spPr>
          <a:xfrm>
            <a:off x="0" y="609600"/>
            <a:ext cx="6400800" cy="6400800"/>
          </a:xfrm>
        </p:spPr>
        <p:txBody>
          <a:bodyPr/>
          <a:lstStyle/>
          <a:p>
            <a:pPr marL="0" indent="0">
              <a:buFontTx/>
              <a:buNone/>
              <a:defRPr/>
            </a:pPr>
            <a:r>
              <a:rPr lang="en-US" sz="1800" dirty="0"/>
              <a:t>In the 1950s, Pres. Eisenhower planned an overthrow of Cuba’s dictator Fidel Castro.</a:t>
            </a:r>
          </a:p>
          <a:p>
            <a:pPr marL="0" indent="0">
              <a:buFontTx/>
              <a:buNone/>
              <a:defRPr/>
            </a:pPr>
            <a:r>
              <a:rPr lang="en-US" sz="1800" dirty="0"/>
              <a:t>The plan included secretly training Cuban exiles on how to invade Cuba.  It was to be a </a:t>
            </a:r>
            <a:r>
              <a:rPr lang="en-US" sz="1800" b="1" i="1" dirty="0">
                <a:solidFill>
                  <a:srgbClr val="FF0000"/>
                </a:solidFill>
              </a:rPr>
              <a:t>covert </a:t>
            </a:r>
            <a:r>
              <a:rPr lang="en-US" sz="1800" dirty="0"/>
              <a:t>operation led by Cuban exiles.</a:t>
            </a:r>
          </a:p>
          <a:p>
            <a:pPr marL="0" indent="0">
              <a:buFontTx/>
              <a:buNone/>
              <a:defRPr/>
            </a:pPr>
            <a:endParaRPr lang="en-US" sz="1800" dirty="0"/>
          </a:p>
          <a:p>
            <a:pPr marL="0" indent="0">
              <a:buFontTx/>
              <a:buNone/>
              <a:defRPr/>
            </a:pPr>
            <a:r>
              <a:rPr lang="en-US" sz="1800" dirty="0"/>
              <a:t>Kennedy defeats Nixon (Eisenhower’s VP) in the 1960 election- and becomes President.</a:t>
            </a:r>
          </a:p>
          <a:p>
            <a:pPr marL="0" indent="0">
              <a:buFontTx/>
              <a:buNone/>
              <a:defRPr/>
            </a:pPr>
            <a:endParaRPr lang="en-US" sz="1800" dirty="0"/>
          </a:p>
          <a:p>
            <a:pPr marL="0" indent="0">
              <a:buFontTx/>
              <a:buNone/>
              <a:defRPr/>
            </a:pPr>
            <a:r>
              <a:rPr lang="en-US" sz="1800" dirty="0"/>
              <a:t>Pres. Kennedy continued with the plan, but he </a:t>
            </a:r>
            <a:r>
              <a:rPr lang="en-US" sz="1800" b="1" dirty="0">
                <a:solidFill>
                  <a:srgbClr val="FF0000"/>
                </a:solidFill>
              </a:rPr>
              <a:t>refused</a:t>
            </a:r>
            <a:r>
              <a:rPr lang="en-US" sz="1800" dirty="0">
                <a:solidFill>
                  <a:srgbClr val="FF0000"/>
                </a:solidFill>
              </a:rPr>
              <a:t> </a:t>
            </a:r>
            <a:r>
              <a:rPr lang="en-US" sz="1800" b="1" dirty="0">
                <a:solidFill>
                  <a:srgbClr val="FF0000"/>
                </a:solidFill>
              </a:rPr>
              <a:t>to provide air support </a:t>
            </a:r>
            <a:r>
              <a:rPr lang="en-US" sz="1800" dirty="0"/>
              <a:t>for an invasion that might tie the U.S. to the plan.</a:t>
            </a:r>
          </a:p>
          <a:p>
            <a:pPr marL="0" indent="0">
              <a:buFontTx/>
              <a:buNone/>
              <a:defRPr/>
            </a:pPr>
            <a:endParaRPr lang="en-US" sz="1800" dirty="0"/>
          </a:p>
          <a:p>
            <a:pPr marL="0" indent="0">
              <a:buFontTx/>
              <a:buNone/>
              <a:defRPr/>
            </a:pPr>
            <a:r>
              <a:rPr lang="en-US" sz="1800" dirty="0"/>
              <a:t>The planned invasion site was called the </a:t>
            </a:r>
            <a:r>
              <a:rPr lang="en-US" sz="1800" b="1" dirty="0">
                <a:solidFill>
                  <a:srgbClr val="FF0000"/>
                </a:solidFill>
              </a:rPr>
              <a:t>Bay of Pigs</a:t>
            </a:r>
            <a:r>
              <a:rPr lang="en-US" sz="1800" dirty="0"/>
              <a:t>.</a:t>
            </a:r>
          </a:p>
          <a:p>
            <a:pPr marL="0" indent="0">
              <a:buFontTx/>
              <a:buNone/>
              <a:defRPr/>
            </a:pPr>
            <a:endParaRPr lang="en-US" sz="1800" dirty="0"/>
          </a:p>
          <a:p>
            <a:pPr marL="0" indent="0">
              <a:buFontTx/>
              <a:buNone/>
              <a:defRPr/>
            </a:pPr>
            <a:r>
              <a:rPr lang="en-US" sz="1800" dirty="0"/>
              <a:t>Cuban exiles landed in Cuba and were defeated by the Cuban military.</a:t>
            </a:r>
          </a:p>
          <a:p>
            <a:pPr marL="0" indent="0">
              <a:buFontTx/>
              <a:buNone/>
              <a:defRPr/>
            </a:pPr>
            <a:endParaRPr lang="en-US" sz="1800" dirty="0"/>
          </a:p>
          <a:p>
            <a:pPr marL="0" indent="0">
              <a:buFontTx/>
              <a:buNone/>
              <a:defRPr/>
            </a:pPr>
            <a:r>
              <a:rPr lang="en-US" sz="1800" dirty="0"/>
              <a:t>The ‘</a:t>
            </a:r>
            <a:r>
              <a:rPr lang="en-US" sz="1800" b="1" dirty="0">
                <a:solidFill>
                  <a:srgbClr val="FF0000"/>
                </a:solidFill>
              </a:rPr>
              <a:t>Bay of Pigs</a:t>
            </a:r>
            <a:r>
              <a:rPr lang="en-US" sz="1800" dirty="0"/>
              <a:t>’ turned out to be an embarrassing failure for JFK.</a:t>
            </a:r>
          </a:p>
          <a:p>
            <a:pPr>
              <a:defRPr/>
            </a:pPr>
            <a:endParaRPr lang="en-US" sz="1800" dirty="0"/>
          </a:p>
          <a:p>
            <a:pPr>
              <a:defRPr/>
            </a:pPr>
            <a:endParaRPr lang="en-US" sz="1800" dirty="0"/>
          </a:p>
        </p:txBody>
      </p:sp>
      <p:pic>
        <p:nvPicPr>
          <p:cNvPr id="116739" name="Picture 4">
            <a:extLst>
              <a:ext uri="{FF2B5EF4-FFF2-40B4-BE49-F238E27FC236}">
                <a16:creationId xmlns:a16="http://schemas.microsoft.com/office/drawing/2014/main" id="{42152393-3CA6-9C6B-4D5A-1792E83A1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181" y="1815306"/>
            <a:ext cx="2915462" cy="306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5">
            <a:hlinkClick r:id="rId3"/>
            <a:extLst>
              <a:ext uri="{FF2B5EF4-FFF2-40B4-BE49-F238E27FC236}">
                <a16:creationId xmlns:a16="http://schemas.microsoft.com/office/drawing/2014/main" id="{E7D3E774-747B-F78E-4546-0AA6E9A9B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572000"/>
            <a:ext cx="1312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D579DFA-E8A2-503F-0B65-7285CA8019B4}"/>
              </a:ext>
            </a:extLst>
          </p:cNvPr>
          <p:cNvSpPr txBox="1"/>
          <p:nvPr/>
        </p:nvSpPr>
        <p:spPr>
          <a:xfrm>
            <a:off x="381000" y="-5316"/>
            <a:ext cx="8001000" cy="537519"/>
          </a:xfrm>
          <a:prstGeom prst="rect">
            <a:avLst/>
          </a:prstGeom>
          <a:noFill/>
        </p:spPr>
        <p:txBody>
          <a:bodyPr wrap="square">
            <a:spAutoFit/>
          </a:bodyPr>
          <a:lstStyle/>
          <a:p>
            <a:pPr marL="457200" marR="0" algn="ctr">
              <a:lnSpc>
                <a:spcPct val="107000"/>
              </a:lnSpc>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JFK and ‘The Bay of Pigs’ Invasion, 1961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5EE9DCE-2968-638F-E76D-65E3B3F23ED2}"/>
              </a:ext>
            </a:extLst>
          </p:cNvPr>
          <p:cNvSpPr>
            <a:spLocks noGrp="1" noChangeArrowheads="1"/>
          </p:cNvSpPr>
          <p:nvPr>
            <p:ph type="title"/>
          </p:nvPr>
        </p:nvSpPr>
        <p:spPr>
          <a:xfrm>
            <a:off x="762000" y="61913"/>
            <a:ext cx="7048500" cy="342900"/>
          </a:xfrm>
        </p:spPr>
        <p:txBody>
          <a:bodyPr/>
          <a:lstStyle/>
          <a:p>
            <a:pPr algn="r" eaLnBrk="1" hangingPunct="1"/>
            <a:r>
              <a:rPr lang="en-US" altLang="en-US" sz="2800" b="1">
                <a:solidFill>
                  <a:srgbClr val="333300"/>
                </a:solidFill>
                <a:latin typeface="Comic Sans MS" panose="030F0702030302020204" pitchFamily="66" charset="0"/>
              </a:rPr>
              <a:t>April 17-19, 1961 - Bay of Pigs</a:t>
            </a:r>
            <a:r>
              <a:rPr lang="en-US" altLang="en-US" sz="2800"/>
              <a:t>  </a:t>
            </a:r>
          </a:p>
        </p:txBody>
      </p:sp>
      <p:sp>
        <p:nvSpPr>
          <p:cNvPr id="117763" name="Rectangle 4">
            <a:extLst>
              <a:ext uri="{FF2B5EF4-FFF2-40B4-BE49-F238E27FC236}">
                <a16:creationId xmlns:a16="http://schemas.microsoft.com/office/drawing/2014/main" id="{4730FFCC-E32C-080C-FE08-EF137E39F1BE}"/>
              </a:ext>
            </a:extLst>
          </p:cNvPr>
          <p:cNvSpPr>
            <a:spLocks noGrp="1" noChangeArrowheads="1"/>
          </p:cNvSpPr>
          <p:nvPr>
            <p:ph type="body" sz="half" idx="2"/>
          </p:nvPr>
        </p:nvSpPr>
        <p:spPr>
          <a:xfrm>
            <a:off x="4414838" y="460375"/>
            <a:ext cx="4805362" cy="6321425"/>
          </a:xfrm>
        </p:spPr>
        <p:txBody>
          <a:bodyPr/>
          <a:lstStyle/>
          <a:p>
            <a:pPr eaLnBrk="1" hangingPunct="1">
              <a:lnSpc>
                <a:spcPct val="90000"/>
              </a:lnSpc>
            </a:pPr>
            <a:r>
              <a:rPr lang="en-US" altLang="en-US" sz="2400" dirty="0">
                <a:latin typeface="Comic Sans MS" panose="030F0702030302020204" pitchFamily="66" charset="0"/>
              </a:rPr>
              <a:t>U.S.-organized invasion force of 1,400 Cuban exiles is defeated by Castro's government forces on Cuba's south coast at the Bay of Pigs. </a:t>
            </a:r>
          </a:p>
          <a:p>
            <a:pPr eaLnBrk="1" hangingPunct="1">
              <a:lnSpc>
                <a:spcPct val="90000"/>
              </a:lnSpc>
            </a:pPr>
            <a:r>
              <a:rPr lang="en-US" altLang="en-US" sz="2400" dirty="0">
                <a:latin typeface="Comic Sans MS" panose="030F0702030302020204" pitchFamily="66" charset="0"/>
              </a:rPr>
              <a:t>Launched from Guatemala in ships and planes provided by the United States, the invaders surrender on April 20 after three days of fighting. </a:t>
            </a:r>
          </a:p>
          <a:p>
            <a:pPr eaLnBrk="1" hangingPunct="1">
              <a:lnSpc>
                <a:spcPct val="90000"/>
              </a:lnSpc>
            </a:pPr>
            <a:r>
              <a:rPr lang="en-US" altLang="en-US" sz="2400">
                <a:latin typeface="Comic Sans MS" panose="030F0702030302020204" pitchFamily="66" charset="0"/>
              </a:rPr>
              <a:t>Kennedy took </a:t>
            </a:r>
            <a:r>
              <a:rPr lang="en-US" altLang="en-US" sz="2400" dirty="0">
                <a:latin typeface="Comic Sans MS" panose="030F0702030302020204" pitchFamily="66" charset="0"/>
              </a:rPr>
              <a:t>full responsibility for the disaster.</a:t>
            </a:r>
            <a:r>
              <a:rPr lang="en-US" altLang="en-US" sz="2800" dirty="0"/>
              <a:t> </a:t>
            </a:r>
          </a:p>
        </p:txBody>
      </p:sp>
      <p:pic>
        <p:nvPicPr>
          <p:cNvPr id="117764" name="Picture 10">
            <a:extLst>
              <a:ext uri="{FF2B5EF4-FFF2-40B4-BE49-F238E27FC236}">
                <a16:creationId xmlns:a16="http://schemas.microsoft.com/office/drawing/2014/main" id="{2F150151-1471-9BC7-EE23-E49979EDF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434975"/>
            <a:ext cx="422275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11">
            <a:extLst>
              <a:ext uri="{FF2B5EF4-FFF2-40B4-BE49-F238E27FC236}">
                <a16:creationId xmlns:a16="http://schemas.microsoft.com/office/drawing/2014/main" id="{2092EF93-9984-0D8A-0675-BA339150188F}"/>
              </a:ext>
            </a:extLst>
          </p:cNvPr>
          <p:cNvSpPr txBox="1">
            <a:spLocks noChangeArrowheads="1"/>
          </p:cNvSpPr>
          <p:nvPr/>
        </p:nvSpPr>
        <p:spPr bwMode="auto">
          <a:xfrm>
            <a:off x="223838" y="3151188"/>
            <a:ext cx="442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latin typeface="Comic Sans MS" panose="030F0702030302020204" pitchFamily="66" charset="0"/>
              </a:rPr>
              <a:t>Captured Cuban exiles surrender to Castro’s army</a:t>
            </a:r>
          </a:p>
        </p:txBody>
      </p:sp>
      <p:pic>
        <p:nvPicPr>
          <p:cNvPr id="117766" name="Picture 1">
            <a:extLst>
              <a:ext uri="{FF2B5EF4-FFF2-40B4-BE49-F238E27FC236}">
                <a16:creationId xmlns:a16="http://schemas.microsoft.com/office/drawing/2014/main" id="{C5D3C514-0C9D-9180-F52B-EF64B7C96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3571875"/>
            <a:ext cx="4605338"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17-529-image">
            <a:extLst>
              <a:ext uri="{FF2B5EF4-FFF2-40B4-BE49-F238E27FC236}">
                <a16:creationId xmlns:a16="http://schemas.microsoft.com/office/drawing/2014/main" id="{30247D01-11DA-FDB0-2E2E-FBED16295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74625"/>
            <a:ext cx="5554663"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7D2E8742-6A1F-3EA2-003A-C24F2FDF0807}"/>
              </a:ext>
            </a:extLst>
          </p:cNvPr>
          <p:cNvSpPr/>
          <p:nvPr/>
        </p:nvSpPr>
        <p:spPr>
          <a:xfrm>
            <a:off x="7696200" y="3917950"/>
            <a:ext cx="609600" cy="6096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599F653D-1182-E225-7D28-612EE5123278}"/>
              </a:ext>
            </a:extLst>
          </p:cNvPr>
          <p:cNvSpPr txBox="1">
            <a:spLocks noChangeArrowheads="1"/>
          </p:cNvSpPr>
          <p:nvPr/>
        </p:nvSpPr>
        <p:spPr bwMode="auto">
          <a:xfrm rot="-405998">
            <a:off x="471488" y="3825875"/>
            <a:ext cx="356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Garamond" panose="02020404030301010803" pitchFamily="18" charset="0"/>
              </a:rPr>
              <a:t>Failure of the Bay of Pigs</a:t>
            </a:r>
          </a:p>
        </p:txBody>
      </p:sp>
      <p:pic>
        <p:nvPicPr>
          <p:cNvPr id="4" name="Picture 3">
            <a:extLst>
              <a:ext uri="{FF2B5EF4-FFF2-40B4-BE49-F238E27FC236}">
                <a16:creationId xmlns:a16="http://schemas.microsoft.com/office/drawing/2014/main" id="{2A9D236F-3801-49C5-C533-E6850C63F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22788"/>
            <a:ext cx="1311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DCE9B76-DD53-5E97-259F-BCE9E095C4D7}"/>
              </a:ext>
            </a:extLst>
          </p:cNvPr>
          <p:cNvSpPr txBox="1">
            <a:spLocks noChangeArrowheads="1"/>
          </p:cNvSpPr>
          <p:nvPr/>
        </p:nvSpPr>
        <p:spPr bwMode="auto">
          <a:xfrm>
            <a:off x="254000" y="174625"/>
            <a:ext cx="4224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Garamond" panose="02020404030301010803" pitchFamily="18" charset="0"/>
              </a:rPr>
              <a:t>What does the old cliché </a:t>
            </a:r>
          </a:p>
          <a:p>
            <a:pPr>
              <a:spcBef>
                <a:spcPct val="0"/>
              </a:spcBef>
              <a:buFontTx/>
              <a:buNone/>
            </a:pPr>
            <a:r>
              <a:rPr lang="en-US" altLang="en-US" sz="2400" b="1">
                <a:solidFill>
                  <a:srgbClr val="FF0000"/>
                </a:solidFill>
                <a:latin typeface="Garamond" panose="02020404030301010803" pitchFamily="18" charset="0"/>
              </a:rPr>
              <a:t>“watch it blow up in your face”</a:t>
            </a:r>
          </a:p>
          <a:p>
            <a:pPr>
              <a:spcBef>
                <a:spcPct val="0"/>
              </a:spcBef>
              <a:buFontTx/>
              <a:buNone/>
            </a:pPr>
            <a:r>
              <a:rPr lang="en-US" altLang="en-US" sz="2400" b="1">
                <a:solidFill>
                  <a:srgbClr val="FF0000"/>
                </a:solidFill>
                <a:latin typeface="Garamond" panose="02020404030301010803" pitchFamily="18" charset="0"/>
              </a:rPr>
              <a:t>mean?</a:t>
            </a:r>
          </a:p>
        </p:txBody>
      </p:sp>
      <p:sp>
        <p:nvSpPr>
          <p:cNvPr id="5" name="Rectangle 4">
            <a:extLst>
              <a:ext uri="{FF2B5EF4-FFF2-40B4-BE49-F238E27FC236}">
                <a16:creationId xmlns:a16="http://schemas.microsoft.com/office/drawing/2014/main" id="{F2FE384D-4C34-FFA5-EBB7-24DAB4B9755F}"/>
              </a:ext>
            </a:extLst>
          </p:cNvPr>
          <p:cNvSpPr>
            <a:spLocks noChangeArrowheads="1"/>
          </p:cNvSpPr>
          <p:nvPr/>
        </p:nvSpPr>
        <p:spPr bwMode="auto">
          <a:xfrm>
            <a:off x="122238" y="13747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of an action, project, or situation go drastically wrong with damaging effects to oneself</a:t>
            </a:r>
          </a:p>
        </p:txBody>
      </p:sp>
      <p:sp>
        <p:nvSpPr>
          <p:cNvPr id="118792" name="TextBox 6">
            <a:extLst>
              <a:ext uri="{FF2B5EF4-FFF2-40B4-BE49-F238E27FC236}">
                <a16:creationId xmlns:a16="http://schemas.microsoft.com/office/drawing/2014/main" id="{54F0A091-D2D1-EF4B-2FA3-13AB3CB42CC8}"/>
              </a:ext>
            </a:extLst>
          </p:cNvPr>
          <p:cNvSpPr txBox="1">
            <a:spLocks noChangeArrowheads="1"/>
          </p:cNvSpPr>
          <p:nvPr/>
        </p:nvSpPr>
        <p:spPr bwMode="auto">
          <a:xfrm>
            <a:off x="93663" y="2351088"/>
            <a:ext cx="4021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rPr>
              <a:t>As a result of the failure at the Bay of Pigs, the Cold War is going to get worse with the Cuban Missile Crisis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514BB682-1FF4-5BCD-7EA7-FCFAD747C032}"/>
              </a:ext>
            </a:extLst>
          </p:cNvPr>
          <p:cNvSpPr>
            <a:spLocks noGrp="1" noChangeArrowheads="1"/>
          </p:cNvSpPr>
          <p:nvPr>
            <p:ph type="title"/>
          </p:nvPr>
        </p:nvSpPr>
        <p:spPr>
          <a:xfrm>
            <a:off x="457200" y="-35553"/>
            <a:ext cx="8229600" cy="533400"/>
          </a:xfrm>
        </p:spPr>
        <p:txBody>
          <a:bodyPr/>
          <a:lstStyle/>
          <a:p>
            <a:r>
              <a:rPr lang="en-US" altLang="en-US" sz="3200" b="1" dirty="0"/>
              <a:t>Operation Mongoose Nov. 30,1961-?1962</a:t>
            </a:r>
          </a:p>
        </p:txBody>
      </p:sp>
      <p:sp>
        <p:nvSpPr>
          <p:cNvPr id="119811" name="Content Placeholder 2">
            <a:extLst>
              <a:ext uri="{FF2B5EF4-FFF2-40B4-BE49-F238E27FC236}">
                <a16:creationId xmlns:a16="http://schemas.microsoft.com/office/drawing/2014/main" id="{F01C7AEA-6EE2-B0A6-5B07-2EA3D4BF7562}"/>
              </a:ext>
            </a:extLst>
          </p:cNvPr>
          <p:cNvSpPr>
            <a:spLocks noGrp="1" noChangeArrowheads="1"/>
          </p:cNvSpPr>
          <p:nvPr>
            <p:ph sz="half" idx="1"/>
          </p:nvPr>
        </p:nvSpPr>
        <p:spPr>
          <a:xfrm>
            <a:off x="304800" y="762000"/>
            <a:ext cx="4724400" cy="5251450"/>
          </a:xfrm>
        </p:spPr>
        <p:txBody>
          <a:bodyPr/>
          <a:lstStyle/>
          <a:p>
            <a:r>
              <a:rPr lang="en-US" altLang="en-US" sz="2300">
                <a:latin typeface="Times New Roman" panose="02020603050405020304" pitchFamily="18" charset="0"/>
              </a:rPr>
              <a:t>JFK goes ahead with a plan called Operation Mongoose in which gov’t agents worked to disrupt the island’s trade and continued working with mobsters to assassinate Castro.  It was a deliberate act of </a:t>
            </a:r>
            <a:r>
              <a:rPr lang="en-US" altLang="en-US" sz="2300" b="1" i="1">
                <a:solidFill>
                  <a:srgbClr val="FF0000"/>
                </a:solidFill>
                <a:latin typeface="Times New Roman" panose="02020603050405020304" pitchFamily="18" charset="0"/>
              </a:rPr>
              <a:t>subversion</a:t>
            </a:r>
            <a:r>
              <a:rPr lang="en-US" altLang="en-US" sz="2300">
                <a:latin typeface="Times New Roman" panose="02020603050405020304" pitchFamily="18" charset="0"/>
              </a:rPr>
              <a:t>.</a:t>
            </a:r>
          </a:p>
          <a:p>
            <a:r>
              <a:rPr lang="en-US" altLang="en-US" sz="2300">
                <a:latin typeface="Times New Roman" panose="02020603050405020304" pitchFamily="18" charset="0"/>
              </a:rPr>
              <a:t>Castro survives more than 600(?) assassination attempts created by the CIA</a:t>
            </a:r>
          </a:p>
          <a:p>
            <a:r>
              <a:rPr lang="en-US" altLang="en-US" sz="2300">
                <a:latin typeface="Times New Roman" panose="02020603050405020304" pitchFamily="18" charset="0"/>
              </a:rPr>
              <a:t>Examples: Exploding cigar, poisoned wetsuit, poisoned milkshake, exploding conch shell, etc. </a:t>
            </a:r>
          </a:p>
          <a:p>
            <a:endParaRPr lang="en-US" altLang="en-US" sz="2000"/>
          </a:p>
        </p:txBody>
      </p:sp>
      <p:pic>
        <p:nvPicPr>
          <p:cNvPr id="119812" name="Picture 2">
            <a:extLst>
              <a:ext uri="{FF2B5EF4-FFF2-40B4-BE49-F238E27FC236}">
                <a16:creationId xmlns:a16="http://schemas.microsoft.com/office/drawing/2014/main" id="{4B6FC1C0-746E-056B-8A2D-E3D993229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475" y="666750"/>
            <a:ext cx="36576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B28713E-57ED-7028-8EC5-861AA96B91AD}"/>
              </a:ext>
            </a:extLst>
          </p:cNvPr>
          <p:cNvSpPr txBox="1">
            <a:spLocks noChangeArrowheads="1"/>
          </p:cNvSpPr>
          <p:nvPr/>
        </p:nvSpPr>
        <p:spPr bwMode="auto">
          <a:xfrm>
            <a:off x="3992046" y="3048000"/>
            <a:ext cx="4827587" cy="923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 a systematic attempt to overthrow a government</a:t>
            </a:r>
          </a:p>
          <a:p>
            <a:pPr>
              <a:spcBef>
                <a:spcPct val="0"/>
              </a:spcBef>
              <a:buFontTx/>
              <a:buNone/>
            </a:pPr>
            <a:r>
              <a:rPr lang="en-US" altLang="en-US" sz="1800" dirty="0"/>
              <a:t>by using persons working secretly from within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F0DD437-5496-AC14-1E1A-D625A5237DC9}"/>
              </a:ext>
            </a:extLst>
          </p:cNvPr>
          <p:cNvSpPr>
            <a:spLocks noGrp="1" noChangeArrowheads="1"/>
          </p:cNvSpPr>
          <p:nvPr>
            <p:ph type="title"/>
          </p:nvPr>
        </p:nvSpPr>
        <p:spPr>
          <a:xfrm>
            <a:off x="457200" y="76200"/>
            <a:ext cx="5410200" cy="592138"/>
          </a:xfrm>
        </p:spPr>
        <p:txBody>
          <a:bodyPr/>
          <a:lstStyle/>
          <a:p>
            <a:r>
              <a:rPr lang="en-US" altLang="en-US" sz="3200" b="1"/>
              <a:t>Alliance for Progress</a:t>
            </a:r>
            <a:endParaRPr lang="en-US" altLang="en-US" sz="3200"/>
          </a:p>
        </p:txBody>
      </p:sp>
      <p:sp>
        <p:nvSpPr>
          <p:cNvPr id="120835" name="Rectangle 3">
            <a:extLst>
              <a:ext uri="{FF2B5EF4-FFF2-40B4-BE49-F238E27FC236}">
                <a16:creationId xmlns:a16="http://schemas.microsoft.com/office/drawing/2014/main" id="{AAFCD1B9-5284-034C-F6A0-E0D54D2FA3A3}"/>
              </a:ext>
            </a:extLst>
          </p:cNvPr>
          <p:cNvSpPr>
            <a:spLocks noGrp="1" noChangeArrowheads="1"/>
          </p:cNvSpPr>
          <p:nvPr>
            <p:ph type="body" sz="half" idx="2"/>
          </p:nvPr>
        </p:nvSpPr>
        <p:spPr>
          <a:xfrm>
            <a:off x="3822700" y="1752600"/>
            <a:ext cx="4330700" cy="5029200"/>
          </a:xfrm>
        </p:spPr>
        <p:txBody>
          <a:bodyPr/>
          <a:lstStyle/>
          <a:p>
            <a:pPr>
              <a:lnSpc>
                <a:spcPct val="90000"/>
              </a:lnSpc>
            </a:pPr>
            <a:r>
              <a:rPr lang="en-US" altLang="en-US" sz="2400"/>
              <a:t>JFK’s pledge of support for Latin America</a:t>
            </a:r>
          </a:p>
          <a:p>
            <a:pPr>
              <a:lnSpc>
                <a:spcPct val="90000"/>
              </a:lnSpc>
            </a:pPr>
            <a:r>
              <a:rPr lang="en-US" altLang="en-US" sz="2400"/>
              <a:t>Considered a “Marshall Plan for brown people”</a:t>
            </a:r>
          </a:p>
          <a:p>
            <a:pPr lvl="1">
              <a:lnSpc>
                <a:spcPct val="90000"/>
              </a:lnSpc>
            </a:pPr>
            <a:r>
              <a:rPr lang="en-US" altLang="en-US" sz="2000"/>
              <a:t>$20 billion to support internal improvements</a:t>
            </a:r>
          </a:p>
          <a:p>
            <a:pPr lvl="1">
              <a:lnSpc>
                <a:spcPct val="90000"/>
              </a:lnSpc>
            </a:pPr>
            <a:r>
              <a:rPr lang="en-US" altLang="en-US" sz="2000"/>
              <a:t>Supported education and schools</a:t>
            </a:r>
          </a:p>
          <a:p>
            <a:pPr lvl="1">
              <a:lnSpc>
                <a:spcPct val="90000"/>
              </a:lnSpc>
            </a:pPr>
            <a:r>
              <a:rPr lang="en-US" altLang="en-US" sz="2000"/>
              <a:t>Built hospitals and promote health care</a:t>
            </a:r>
          </a:p>
          <a:p>
            <a:pPr lvl="1">
              <a:lnSpc>
                <a:spcPct val="90000"/>
              </a:lnSpc>
            </a:pPr>
            <a:r>
              <a:rPr lang="en-US" altLang="en-US" sz="2000"/>
              <a:t>Helped distribute land</a:t>
            </a:r>
          </a:p>
          <a:p>
            <a:pPr>
              <a:lnSpc>
                <a:spcPct val="90000"/>
              </a:lnSpc>
            </a:pPr>
            <a:r>
              <a:rPr lang="en-US" altLang="en-US" sz="2400"/>
              <a:t>Pros:  helped some</a:t>
            </a:r>
          </a:p>
          <a:p>
            <a:pPr>
              <a:lnSpc>
                <a:spcPct val="90000"/>
              </a:lnSpc>
            </a:pPr>
            <a:r>
              <a:rPr lang="en-US" altLang="en-US" sz="2400"/>
              <a:t>Cons:  much abuse and corruption</a:t>
            </a:r>
          </a:p>
        </p:txBody>
      </p:sp>
      <p:pic>
        <p:nvPicPr>
          <p:cNvPr id="120836" name="Picture 6" descr="9905_lg">
            <a:extLst>
              <a:ext uri="{FF2B5EF4-FFF2-40B4-BE49-F238E27FC236}">
                <a16:creationId xmlns:a16="http://schemas.microsoft.com/office/drawing/2014/main" id="{1D8934C0-B1E0-F2F3-CE0A-72B74320BA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7000" y="76200"/>
            <a:ext cx="2284413" cy="1514475"/>
          </a:xfrm>
          <a:ln w="57150" cmpd="thickThin">
            <a:solidFill>
              <a:schemeClr val="accent2"/>
            </a:solidFill>
            <a:miter lim="800000"/>
            <a:headEnd/>
            <a:tailEnd/>
          </a:ln>
          <a:effectLst>
            <a:outerShdw dist="76199" dir="2700000" algn="ctr" rotWithShape="0">
              <a:srgbClr val="808080"/>
            </a:outerShdw>
          </a:effectLst>
        </p:spPr>
      </p:pic>
      <p:pic>
        <p:nvPicPr>
          <p:cNvPr id="120837" name="Picture 2">
            <a:extLst>
              <a:ext uri="{FF2B5EF4-FFF2-40B4-BE49-F238E27FC236}">
                <a16:creationId xmlns:a16="http://schemas.microsoft.com/office/drawing/2014/main" id="{CE460EC3-714E-DC64-7DCB-1B216AD3C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90600"/>
            <a:ext cx="396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191F0B7-987D-26A8-48B4-05190184BEE9}"/>
              </a:ext>
            </a:extLst>
          </p:cNvPr>
          <p:cNvSpPr>
            <a:spLocks noGrp="1" noChangeArrowheads="1"/>
          </p:cNvSpPr>
          <p:nvPr>
            <p:ph type="title"/>
          </p:nvPr>
        </p:nvSpPr>
        <p:spPr>
          <a:xfrm>
            <a:off x="227013" y="0"/>
            <a:ext cx="5486400" cy="533400"/>
          </a:xfrm>
        </p:spPr>
        <p:txBody>
          <a:bodyPr/>
          <a:lstStyle/>
          <a:p>
            <a:pPr eaLnBrk="1" hangingPunct="1"/>
            <a:r>
              <a:rPr lang="en-US" altLang="en-US" sz="2800" b="1"/>
              <a:t>The Cold War Begins, 1945</a:t>
            </a:r>
          </a:p>
        </p:txBody>
      </p:sp>
      <p:sp>
        <p:nvSpPr>
          <p:cNvPr id="5123" name="Rectangle 3">
            <a:extLst>
              <a:ext uri="{FF2B5EF4-FFF2-40B4-BE49-F238E27FC236}">
                <a16:creationId xmlns:a16="http://schemas.microsoft.com/office/drawing/2014/main" id="{F0F058D3-808B-3998-3358-D3C0D7A2B713}"/>
              </a:ext>
            </a:extLst>
          </p:cNvPr>
          <p:cNvSpPr>
            <a:spLocks noGrp="1" noChangeArrowheads="1"/>
          </p:cNvSpPr>
          <p:nvPr>
            <p:ph type="body" idx="1"/>
          </p:nvPr>
        </p:nvSpPr>
        <p:spPr>
          <a:xfrm>
            <a:off x="34925" y="419100"/>
            <a:ext cx="5715000" cy="6362700"/>
          </a:xfrm>
        </p:spPr>
        <p:txBody>
          <a:bodyPr/>
          <a:lstStyle/>
          <a:p>
            <a:pPr eaLnBrk="1" hangingPunct="1"/>
            <a:r>
              <a:rPr lang="en-US" altLang="en-US" sz="2300" dirty="0"/>
              <a:t>After World War II, the Soviets saw a growing threat from the capitalist governments in the West. </a:t>
            </a:r>
          </a:p>
          <a:p>
            <a:pPr eaLnBrk="1" hangingPunct="1"/>
            <a:r>
              <a:rPr lang="en-US" altLang="en-US" sz="2300"/>
              <a:t>To ensure a </a:t>
            </a:r>
            <a:r>
              <a:rPr lang="en-US" altLang="en-US" sz="2300" b="1">
                <a:solidFill>
                  <a:srgbClr val="FF0000"/>
                </a:solidFill>
              </a:rPr>
              <a:t>buffer</a:t>
            </a:r>
            <a:r>
              <a:rPr lang="en-US" altLang="en-US" sz="2300"/>
              <a:t> zone between the West and the East, Stalin set up communist governments in these ‘</a:t>
            </a:r>
            <a:r>
              <a:rPr lang="en-US" altLang="en-US" sz="2300" b="1">
                <a:solidFill>
                  <a:srgbClr val="009900"/>
                </a:solidFill>
              </a:rPr>
              <a:t>satellite nations</a:t>
            </a:r>
            <a:r>
              <a:rPr lang="en-US" altLang="en-US" sz="2300"/>
              <a:t>’(dependent states) he now controlled.</a:t>
            </a:r>
          </a:p>
          <a:p>
            <a:pPr eaLnBrk="1" hangingPunct="1"/>
            <a:r>
              <a:rPr lang="en-US" altLang="en-US" sz="2300" b="1" dirty="0"/>
              <a:t>The Soviets occupied these nations and *prevented free elections, *seized industrial properties and *controlled all parts of the lives of the people of the USSR and eastern Europe nations.</a:t>
            </a:r>
          </a:p>
          <a:p>
            <a:pPr eaLnBrk="1" hangingPunct="1"/>
            <a:r>
              <a:rPr lang="en-US" altLang="en-US" sz="2300" dirty="0"/>
              <a:t>Churchill said an ‘</a:t>
            </a:r>
            <a:r>
              <a:rPr lang="en-US" altLang="en-US" sz="2300" b="1" dirty="0">
                <a:solidFill>
                  <a:srgbClr val="FF0000"/>
                </a:solidFill>
              </a:rPr>
              <a:t>Iron Curtain</a:t>
            </a:r>
            <a:r>
              <a:rPr lang="en-US" altLang="en-US" sz="2300" dirty="0"/>
              <a:t>’ has fallen over Eastern Europe, cutting it off from the freedoms of the West. </a:t>
            </a:r>
          </a:p>
        </p:txBody>
      </p:sp>
      <p:pic>
        <p:nvPicPr>
          <p:cNvPr id="5124" name="Picture 4" descr="Ironcurtainmap">
            <a:extLst>
              <a:ext uri="{FF2B5EF4-FFF2-40B4-BE49-F238E27FC236}">
                <a16:creationId xmlns:a16="http://schemas.microsoft.com/office/drawing/2014/main" id="{818B2253-2BDE-59B3-FE7F-55E2E8C6B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88" y="533400"/>
            <a:ext cx="351155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par>
                          <p:cTn id="8" fill="hold" nodeType="afterGroup">
                            <p:stCondLst>
                              <p:cond delay="500"/>
                            </p:stCondLst>
                            <p:childTnLst>
                              <p:par>
                                <p:cTn id="9" presetID="24" presetClass="entr" presetSubtype="0" fill="hold" nodeType="afterEffect">
                                  <p:stCondLst>
                                    <p:cond delay="0"/>
                                  </p:stCondLst>
                                  <p:childTnLst>
                                    <p:set>
                                      <p:cBhvr>
                                        <p:cTn id="10" dur="1" fill="hold">
                                          <p:stCondLst>
                                            <p:cond delay="499"/>
                                          </p:stCondLst>
                                        </p:cTn>
                                        <p:tgtEl>
                                          <p:spTgt spid="5124"/>
                                        </p:tgtEl>
                                        <p:attrNameLst>
                                          <p:attrName>style.visibility</p:attrName>
                                        </p:attrNameLst>
                                      </p:cBhvr>
                                      <p:to>
                                        <p:strVal val="visible"/>
                                      </p:to>
                                    </p:set>
                                    <p:anim to="" calcmode="lin" valueType="num">
                                      <p:cBhvr>
                                        <p:cTn id="11" dur="1" fill="hold"/>
                                        <p:tgtEl>
                                          <p:spTgt spid="5124"/>
                                        </p:tgtEl>
                                        <p:attrNameLst>
                                          <p:attrName/>
                                        </p:attrNameLst>
                                      </p:cBhvr>
                                    </p:anim>
                                  </p:childTnLst>
                                </p:cTn>
                              </p:par>
                            </p:childTnLst>
                          </p:cTn>
                        </p:par>
                        <p:par>
                          <p:cTn id="12" fill="hold" nodeType="afterGroup">
                            <p:stCondLst>
                              <p:cond delay="1000"/>
                            </p:stCondLst>
                            <p:childTnLst>
                              <p:par>
                                <p:cTn id="13" presetID="3" presetClass="entr" presetSubtype="10" fill="hold" nodeType="afterEffect">
                                  <p:stCondLst>
                                    <p:cond delay="2000"/>
                                  </p:stCondLst>
                                  <p:childTnLst>
                                    <p:set>
                                      <p:cBhvr>
                                        <p:cTn id="14" dur="1" fill="hold">
                                          <p:stCondLst>
                                            <p:cond delay="0"/>
                                          </p:stCondLst>
                                        </p:cTn>
                                        <p:tgtEl>
                                          <p:spTgt spid="5123"/>
                                        </p:tgtEl>
                                        <p:attrNameLst>
                                          <p:attrName>style.visibility</p:attrName>
                                        </p:attrNameLst>
                                      </p:cBhvr>
                                      <p:to>
                                        <p:strVal val="visible"/>
                                      </p:to>
                                    </p:set>
                                    <p:animEffect transition="in" filter="blinds(horizontal)">
                                      <p:cBhvr>
                                        <p:cTn id="15"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1A133165-F11B-2ED3-EA84-ACD040378E0D}"/>
              </a:ext>
            </a:extLst>
          </p:cNvPr>
          <p:cNvSpPr>
            <a:spLocks noGrp="1" noChangeArrowheads="1"/>
          </p:cNvSpPr>
          <p:nvPr>
            <p:ph type="title"/>
          </p:nvPr>
        </p:nvSpPr>
        <p:spPr>
          <a:xfrm>
            <a:off x="457200" y="-76200"/>
            <a:ext cx="8229600" cy="685800"/>
          </a:xfrm>
        </p:spPr>
        <p:txBody>
          <a:bodyPr/>
          <a:lstStyle/>
          <a:p>
            <a:pPr eaLnBrk="1" hangingPunct="1"/>
            <a:r>
              <a:rPr lang="en-US" altLang="en-US" sz="3200" b="1" dirty="0">
                <a:latin typeface="Times New Roman" panose="02020603050405020304" pitchFamily="18" charset="0"/>
              </a:rPr>
              <a:t>The Cuban Missile Crisis</a:t>
            </a:r>
          </a:p>
        </p:txBody>
      </p:sp>
      <p:sp>
        <p:nvSpPr>
          <p:cNvPr id="122883" name="Rectangle 4">
            <a:extLst>
              <a:ext uri="{FF2B5EF4-FFF2-40B4-BE49-F238E27FC236}">
                <a16:creationId xmlns:a16="http://schemas.microsoft.com/office/drawing/2014/main" id="{0D24F417-C138-C8C4-D7C8-7A53B3972A5E}"/>
              </a:ext>
            </a:extLst>
          </p:cNvPr>
          <p:cNvSpPr>
            <a:spLocks noGrp="1" noChangeArrowheads="1"/>
          </p:cNvSpPr>
          <p:nvPr>
            <p:ph sz="half" idx="1"/>
          </p:nvPr>
        </p:nvSpPr>
        <p:spPr>
          <a:xfrm>
            <a:off x="76200" y="990600"/>
            <a:ext cx="4343400" cy="5562600"/>
          </a:xfrm>
        </p:spPr>
        <p:txBody>
          <a:bodyPr/>
          <a:lstStyle/>
          <a:p>
            <a:pPr marL="0" indent="0" eaLnBrk="1" hangingPunct="1">
              <a:lnSpc>
                <a:spcPct val="90000"/>
              </a:lnSpc>
              <a:buNone/>
            </a:pPr>
            <a:r>
              <a:rPr lang="en-US" altLang="en-US" dirty="0">
                <a:latin typeface="Times New Roman" panose="02020603050405020304" pitchFamily="18" charset="0"/>
              </a:rPr>
              <a:t>In an attempt to counter any new American intervention and to improve the Soviet position in the nuclear arms race, Castro and Khrushchev devised a daring plan:  </a:t>
            </a:r>
            <a:r>
              <a:rPr lang="en-US" altLang="en-US" u="sng" dirty="0">
                <a:latin typeface="Times New Roman" panose="02020603050405020304" pitchFamily="18" charset="0"/>
              </a:rPr>
              <a:t>installation of Soviet missiles and nuclear bombers in Cuba</a:t>
            </a:r>
          </a:p>
          <a:p>
            <a:pPr eaLnBrk="1" hangingPunct="1">
              <a:lnSpc>
                <a:spcPct val="90000"/>
              </a:lnSpc>
            </a:pPr>
            <a:endParaRPr lang="en-US" altLang="en-US" dirty="0"/>
          </a:p>
        </p:txBody>
      </p:sp>
      <p:pic>
        <p:nvPicPr>
          <p:cNvPr id="122884" name="Picture 7" descr="CubanMissile">
            <a:extLst>
              <a:ext uri="{FF2B5EF4-FFF2-40B4-BE49-F238E27FC236}">
                <a16:creationId xmlns:a16="http://schemas.microsoft.com/office/drawing/2014/main" id="{E82B159E-80EA-9141-D08B-7DEE7574B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189038"/>
            <a:ext cx="44910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a:extLst>
              <a:ext uri="{FF2B5EF4-FFF2-40B4-BE49-F238E27FC236}">
                <a16:creationId xmlns:a16="http://schemas.microsoft.com/office/drawing/2014/main" id="{C54C6CC0-1F27-3890-75CC-D5AA6C7F062C}"/>
              </a:ext>
            </a:extLst>
          </p:cNvPr>
          <p:cNvSpPr>
            <a:spLocks noGrp="1" noChangeArrowheads="1"/>
          </p:cNvSpPr>
          <p:nvPr>
            <p:ph type="title"/>
          </p:nvPr>
        </p:nvSpPr>
        <p:spPr>
          <a:xfrm>
            <a:off x="457200" y="274638"/>
            <a:ext cx="8229600" cy="457199"/>
          </a:xfrm>
        </p:spPr>
        <p:txBody>
          <a:bodyPr wrap="square" anchor="ctr">
            <a:normAutofit fontScale="90000"/>
          </a:bodyPr>
          <a:lstStyle/>
          <a:p>
            <a:pPr eaLnBrk="1" hangingPunct="1">
              <a:lnSpc>
                <a:spcPct val="90000"/>
              </a:lnSpc>
            </a:pPr>
            <a:r>
              <a:rPr lang="en-US" altLang="en-US" sz="3200" b="1" dirty="0"/>
              <a:t>Cuban Missile Crisis: 13 Days in October</a:t>
            </a:r>
          </a:p>
        </p:txBody>
      </p:sp>
      <p:sp>
        <p:nvSpPr>
          <p:cNvPr id="123907" name="Rectangle 5">
            <a:extLst>
              <a:ext uri="{FF2B5EF4-FFF2-40B4-BE49-F238E27FC236}">
                <a16:creationId xmlns:a16="http://schemas.microsoft.com/office/drawing/2014/main" id="{C00241D4-84DB-5B30-37C4-E89EB6776204}"/>
              </a:ext>
            </a:extLst>
          </p:cNvPr>
          <p:cNvSpPr>
            <a:spLocks noGrp="1" noChangeArrowheads="1"/>
          </p:cNvSpPr>
          <p:nvPr>
            <p:ph sz="half" idx="1"/>
          </p:nvPr>
        </p:nvSpPr>
        <p:spPr>
          <a:xfrm>
            <a:off x="106326" y="1600199"/>
            <a:ext cx="4419601" cy="4525963"/>
          </a:xfrm>
        </p:spPr>
        <p:txBody>
          <a:bodyPr wrap="square" anchor="t">
            <a:noAutofit/>
          </a:bodyPr>
          <a:lstStyle/>
          <a:p>
            <a:pPr marL="0" indent="0" eaLnBrk="1" hangingPunct="1">
              <a:lnSpc>
                <a:spcPct val="90000"/>
              </a:lnSpc>
              <a:buNone/>
            </a:pPr>
            <a:r>
              <a:rPr lang="en-US" sz="2000" dirty="0">
                <a:effectLst/>
              </a:rPr>
              <a:t>The failure of the ‘</a:t>
            </a:r>
            <a:r>
              <a:rPr lang="en-US" sz="2000" b="1" dirty="0">
                <a:effectLst/>
              </a:rPr>
              <a:t>Bay of ­­­­­­Pigs</a:t>
            </a:r>
            <a:r>
              <a:rPr lang="en-US" sz="2000" dirty="0">
                <a:effectLst/>
              </a:rPr>
              <a:t>’ invasion had made the Cubans and the Soviets aware of the U.S.A.’s invasion attempt</a:t>
            </a:r>
          </a:p>
          <a:p>
            <a:pPr marL="0" indent="0" eaLnBrk="1" hangingPunct="1">
              <a:lnSpc>
                <a:spcPct val="90000"/>
              </a:lnSpc>
              <a:buNone/>
            </a:pPr>
            <a:endParaRPr lang="en-US" altLang="en-US" sz="2000" u="sng" dirty="0"/>
          </a:p>
          <a:p>
            <a:pPr marL="0" indent="0" eaLnBrk="1" hangingPunct="1">
              <a:lnSpc>
                <a:spcPct val="90000"/>
              </a:lnSpc>
              <a:buNone/>
            </a:pPr>
            <a:r>
              <a:rPr lang="en-US" sz="2000" dirty="0">
                <a:effectLst/>
              </a:rPr>
              <a:t>The Soviets took steps to help protect Cuba from another invasion attempt by the U.S.</a:t>
            </a:r>
          </a:p>
          <a:p>
            <a:pPr marL="0" indent="0" eaLnBrk="1" hangingPunct="1">
              <a:lnSpc>
                <a:spcPct val="90000"/>
              </a:lnSpc>
              <a:buNone/>
            </a:pPr>
            <a:endParaRPr lang="en-US" altLang="en-US" sz="2000" u="sng" dirty="0"/>
          </a:p>
          <a:p>
            <a:pPr marL="0" indent="0" eaLnBrk="1" hangingPunct="1">
              <a:lnSpc>
                <a:spcPct val="90000"/>
              </a:lnSpc>
              <a:buNone/>
            </a:pPr>
            <a:r>
              <a:rPr lang="en-US" sz="2000" dirty="0">
                <a:effectLst/>
              </a:rPr>
              <a:t>U.S. spy planes flying over Cuba discovered that Cuba was secretly preparing </a:t>
            </a:r>
            <a:r>
              <a:rPr lang="en-US" sz="2000" b="1" dirty="0">
                <a:effectLst/>
              </a:rPr>
              <a:t>missile </a:t>
            </a:r>
            <a:r>
              <a:rPr lang="en-US" sz="2000" dirty="0">
                <a:effectLst/>
              </a:rPr>
              <a:t>sites for nuclear weapons supplied by the Soviet Union</a:t>
            </a:r>
          </a:p>
          <a:p>
            <a:pPr marL="0" indent="0" eaLnBrk="1" hangingPunct="1">
              <a:lnSpc>
                <a:spcPct val="90000"/>
              </a:lnSpc>
              <a:buNone/>
            </a:pPr>
            <a:endParaRPr lang="en-US" altLang="en-US" sz="2000" u="sng" dirty="0"/>
          </a:p>
          <a:p>
            <a:pPr marL="0" indent="0" eaLnBrk="1" hangingPunct="1">
              <a:lnSpc>
                <a:spcPct val="90000"/>
              </a:lnSpc>
              <a:buNone/>
            </a:pPr>
            <a:r>
              <a:rPr lang="en-US" sz="2000" dirty="0">
                <a:effectLst/>
              </a:rPr>
              <a:t>Soviet nukes were 90 miles away.</a:t>
            </a:r>
          </a:p>
          <a:p>
            <a:pPr marL="0" indent="0" eaLnBrk="1" hangingPunct="1">
              <a:lnSpc>
                <a:spcPct val="90000"/>
              </a:lnSpc>
              <a:buNone/>
            </a:pPr>
            <a:endParaRPr lang="en-US" altLang="en-US" sz="2000" u="sng" dirty="0"/>
          </a:p>
        </p:txBody>
      </p:sp>
      <p:pic>
        <p:nvPicPr>
          <p:cNvPr id="123908" name="Picture 5" descr="A person in a suit and tie&#10;&#10;Description automatically generated with medium confidence">
            <a:extLst>
              <a:ext uri="{FF2B5EF4-FFF2-40B4-BE49-F238E27FC236}">
                <a16:creationId xmlns:a16="http://schemas.microsoft.com/office/drawing/2014/main" id="{84C0A599-75D8-0641-B9E5-D622E83B74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61" r="18262" b="1"/>
          <a:stretch/>
        </p:blipFill>
        <p:spPr bwMode="auto">
          <a:xfrm>
            <a:off x="4648200" y="1600200"/>
            <a:ext cx="4038600" cy="45259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a:extLst>
              <a:ext uri="{FF2B5EF4-FFF2-40B4-BE49-F238E27FC236}">
                <a16:creationId xmlns:a16="http://schemas.microsoft.com/office/drawing/2014/main" id="{C54C6CC0-1F27-3890-75CC-D5AA6C7F062C}"/>
              </a:ext>
            </a:extLst>
          </p:cNvPr>
          <p:cNvSpPr>
            <a:spLocks noGrp="1" noChangeArrowheads="1"/>
          </p:cNvSpPr>
          <p:nvPr>
            <p:ph type="title"/>
          </p:nvPr>
        </p:nvSpPr>
        <p:spPr>
          <a:xfrm>
            <a:off x="180975" y="76200"/>
            <a:ext cx="8610600" cy="609600"/>
          </a:xfrm>
        </p:spPr>
        <p:txBody>
          <a:bodyPr/>
          <a:lstStyle/>
          <a:p>
            <a:pPr eaLnBrk="1" hangingPunct="1"/>
            <a:r>
              <a:rPr lang="en-US" altLang="en-US" sz="3200" b="1"/>
              <a:t>Cuban Missile Crisis: 13 Days in October</a:t>
            </a:r>
          </a:p>
        </p:txBody>
      </p:sp>
      <p:sp>
        <p:nvSpPr>
          <p:cNvPr id="123907" name="Rectangle 5">
            <a:extLst>
              <a:ext uri="{FF2B5EF4-FFF2-40B4-BE49-F238E27FC236}">
                <a16:creationId xmlns:a16="http://schemas.microsoft.com/office/drawing/2014/main" id="{C00241D4-84DB-5B30-37C4-E89EB6776204}"/>
              </a:ext>
            </a:extLst>
          </p:cNvPr>
          <p:cNvSpPr>
            <a:spLocks noGrp="1" noChangeArrowheads="1"/>
          </p:cNvSpPr>
          <p:nvPr>
            <p:ph sz="half" idx="1"/>
          </p:nvPr>
        </p:nvSpPr>
        <p:spPr>
          <a:xfrm>
            <a:off x="-4763" y="990600"/>
            <a:ext cx="5499317" cy="5410200"/>
          </a:xfrm>
        </p:spPr>
        <p:txBody>
          <a:bodyPr/>
          <a:lstStyle/>
          <a:p>
            <a:pPr marL="0" indent="0" eaLnBrk="1" hangingPunct="1">
              <a:lnSpc>
                <a:spcPct val="80000"/>
              </a:lnSpc>
              <a:buNone/>
            </a:pPr>
            <a:r>
              <a:rPr lang="en-US" altLang="en-US" sz="2200" dirty="0">
                <a:latin typeface="Times New Roman" panose="02020603050405020304" pitchFamily="18" charset="0"/>
              </a:rPr>
              <a:t>Oct. 14, 1962 – U-2 flights showed 65 sites for offensive medium-range ballistic missiles – could reach the U.S. in </a:t>
            </a:r>
            <a:r>
              <a:rPr lang="en-US" altLang="en-US" sz="2200" b="1" dirty="0">
                <a:latin typeface="Times New Roman" panose="02020603050405020304" pitchFamily="18" charset="0"/>
              </a:rPr>
              <a:t>3 minutes</a:t>
            </a:r>
          </a:p>
          <a:p>
            <a:pPr marL="0" indent="0" eaLnBrk="1" hangingPunct="1">
              <a:lnSpc>
                <a:spcPct val="80000"/>
              </a:lnSpc>
              <a:buNone/>
            </a:pPr>
            <a:r>
              <a:rPr lang="en-US" altLang="en-US" sz="2200" dirty="0">
                <a:latin typeface="Times New Roman" panose="02020603050405020304" pitchFamily="18" charset="0"/>
              </a:rPr>
              <a:t> When surveillance photos revealed nukes ready to launch in Cuba, JFK said the U.S. would respond to any attack from Cuba with an all-out nuclear retaliation against the Soviets</a:t>
            </a:r>
            <a:endParaRPr lang="en-US" altLang="en-US" sz="2200" b="1" dirty="0">
              <a:latin typeface="Times New Roman" panose="02020603050405020304" pitchFamily="18" charset="0"/>
            </a:endParaRPr>
          </a:p>
          <a:p>
            <a:pPr marL="0" indent="0" eaLnBrk="1" hangingPunct="1">
              <a:lnSpc>
                <a:spcPct val="80000"/>
              </a:lnSpc>
              <a:buNone/>
            </a:pPr>
            <a:r>
              <a:rPr lang="en-US" altLang="en-US" sz="2200" dirty="0">
                <a:latin typeface="Times New Roman" panose="02020603050405020304" pitchFamily="18" charset="0"/>
              </a:rPr>
              <a:t>JFK ordered a naval </a:t>
            </a:r>
            <a:r>
              <a:rPr lang="en-US" altLang="en-US" sz="2200" b="1" dirty="0">
                <a:solidFill>
                  <a:srgbClr val="FF0000"/>
                </a:solidFill>
                <a:latin typeface="Times New Roman" panose="02020603050405020304" pitchFamily="18" charset="0"/>
              </a:rPr>
              <a:t>quarantine</a:t>
            </a:r>
            <a:r>
              <a:rPr lang="en-US" altLang="en-US" sz="2200" dirty="0">
                <a:latin typeface="Times New Roman" panose="02020603050405020304" pitchFamily="18" charset="0"/>
              </a:rPr>
              <a:t> of the island (</a:t>
            </a:r>
            <a:r>
              <a:rPr lang="en-US" altLang="en-US" sz="2200" dirty="0">
                <a:solidFill>
                  <a:srgbClr val="FF0000"/>
                </a:solidFill>
                <a:latin typeface="Times New Roman" panose="02020603050405020304" pitchFamily="18" charset="0"/>
              </a:rPr>
              <a:t>used the word “quarantine” rather than “blockade” since blockade was an act of war)</a:t>
            </a:r>
          </a:p>
          <a:p>
            <a:pPr marL="0" indent="0" eaLnBrk="1" hangingPunct="1">
              <a:lnSpc>
                <a:spcPct val="80000"/>
              </a:lnSpc>
              <a:buNone/>
            </a:pPr>
            <a:r>
              <a:rPr lang="en-US" altLang="en-US" sz="2200" dirty="0">
                <a:latin typeface="Times New Roman" panose="02020603050405020304" pitchFamily="18" charset="0"/>
              </a:rPr>
              <a:t>Oct. 22 – JFK went on national television informing the Soviets of American policy and demanded their retreat</a:t>
            </a:r>
          </a:p>
          <a:p>
            <a:pPr marL="0" indent="0" eaLnBrk="1" hangingPunct="1">
              <a:lnSpc>
                <a:spcPct val="80000"/>
              </a:lnSpc>
              <a:buNone/>
            </a:pPr>
            <a:r>
              <a:rPr lang="en-US" altLang="en-US" sz="2200" dirty="0">
                <a:latin typeface="Times New Roman" panose="02020603050405020304" pitchFamily="18" charset="0"/>
              </a:rPr>
              <a:t>American forces around the globe went on alert</a:t>
            </a:r>
          </a:p>
          <a:p>
            <a:pPr marL="0" indent="0" eaLnBrk="1" hangingPunct="1">
              <a:lnSpc>
                <a:spcPct val="80000"/>
              </a:lnSpc>
              <a:buNone/>
            </a:pPr>
            <a:r>
              <a:rPr lang="en-US" altLang="en-US" sz="2200" b="1" u="sng" dirty="0">
                <a:latin typeface="Times New Roman" panose="02020603050405020304" pitchFamily="18" charset="0"/>
              </a:rPr>
              <a:t>The world was on the brink of nuclear war</a:t>
            </a:r>
          </a:p>
        </p:txBody>
      </p:sp>
      <p:pic>
        <p:nvPicPr>
          <p:cNvPr id="123908" name="Picture 5">
            <a:extLst>
              <a:ext uri="{FF2B5EF4-FFF2-40B4-BE49-F238E27FC236}">
                <a16:creationId xmlns:a16="http://schemas.microsoft.com/office/drawing/2014/main" id="{84C0A599-75D8-0641-B9E5-D622E83B7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554" y="1752600"/>
            <a:ext cx="3649445" cy="272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8971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C615DB8E-E5F2-D4D8-38AB-54F09638DEAA}"/>
              </a:ext>
            </a:extLst>
          </p:cNvPr>
          <p:cNvSpPr>
            <a:spLocks noGrp="1" noChangeArrowheads="1"/>
          </p:cNvSpPr>
          <p:nvPr>
            <p:ph type="title"/>
          </p:nvPr>
        </p:nvSpPr>
        <p:spPr>
          <a:xfrm>
            <a:off x="990600" y="136321"/>
            <a:ext cx="6019800" cy="609600"/>
          </a:xfrm>
        </p:spPr>
        <p:txBody>
          <a:bodyPr/>
          <a:lstStyle/>
          <a:p>
            <a:r>
              <a:rPr lang="en-US" altLang="en-US" sz="2800" b="1" dirty="0"/>
              <a:t>U2 Spy plane photo</a:t>
            </a:r>
          </a:p>
        </p:txBody>
      </p:sp>
      <p:pic>
        <p:nvPicPr>
          <p:cNvPr id="124931" name="Picture 3" descr="cuban-missiles">
            <a:extLst>
              <a:ext uri="{FF2B5EF4-FFF2-40B4-BE49-F238E27FC236}">
                <a16:creationId xmlns:a16="http://schemas.microsoft.com/office/drawing/2014/main" id="{1B56EE7F-0FB1-C5F1-FBEE-AC2AEB2C5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8990013"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2">
            <a:extLst>
              <a:ext uri="{FF2B5EF4-FFF2-40B4-BE49-F238E27FC236}">
                <a16:creationId xmlns:a16="http://schemas.microsoft.com/office/drawing/2014/main" id="{8A7F7A72-A0BE-D93E-D482-745C2BD7FFA4}"/>
              </a:ext>
            </a:extLst>
          </p:cNvPr>
          <p:cNvSpPr>
            <a:spLocks noGrp="1" noChangeArrowheads="1"/>
          </p:cNvSpPr>
          <p:nvPr>
            <p:ph idx="1"/>
          </p:nvPr>
        </p:nvSpPr>
        <p:spPr/>
        <p:txBody>
          <a:bodyPr/>
          <a:lstStyle/>
          <a:p>
            <a:endParaRPr lang="en-US" altLang="en-US"/>
          </a:p>
        </p:txBody>
      </p:sp>
      <p:pic>
        <p:nvPicPr>
          <p:cNvPr id="125955" name="Picture 2" descr="17-532-map">
            <a:extLst>
              <a:ext uri="{FF2B5EF4-FFF2-40B4-BE49-F238E27FC236}">
                <a16:creationId xmlns:a16="http://schemas.microsoft.com/office/drawing/2014/main" id="{F8557C7A-FEF6-5BFC-FB7D-549871C86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0" y="0"/>
            <a:ext cx="91603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istory Specials: Jeffrey Lewis - Cuban Missile Crisis | History">
            <a:hlinkClick r:id="" action="ppaction://media"/>
            <a:extLst>
              <a:ext uri="{FF2B5EF4-FFF2-40B4-BE49-F238E27FC236}">
                <a16:creationId xmlns:a16="http://schemas.microsoft.com/office/drawing/2014/main" id="{D068D0B5-D9B6-6539-34E2-87D613826157}"/>
              </a:ext>
            </a:extLst>
          </p:cNvPr>
          <p:cNvPicPr>
            <a:picLocks noGrp="1" noRot="1" noChangeAspect="1"/>
          </p:cNvPicPr>
          <p:nvPr>
            <p:ph sz="half" idx="1"/>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360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CE7D1B5-54D2-6A1E-DCA7-F1A7782D5E00}"/>
              </a:ext>
            </a:extLst>
          </p:cNvPr>
          <p:cNvSpPr>
            <a:spLocks noGrp="1" noChangeArrowheads="1"/>
          </p:cNvSpPr>
          <p:nvPr>
            <p:ph type="title"/>
          </p:nvPr>
        </p:nvSpPr>
        <p:spPr>
          <a:xfrm>
            <a:off x="4572000" y="76200"/>
            <a:ext cx="4419600" cy="639763"/>
          </a:xfrm>
        </p:spPr>
        <p:txBody>
          <a:bodyPr/>
          <a:lstStyle/>
          <a:p>
            <a:r>
              <a:rPr lang="en-US" altLang="en-US" sz="4000" b="1"/>
              <a:t>Nuclear Chicken</a:t>
            </a:r>
            <a:endParaRPr lang="en-US" altLang="en-US" sz="4000"/>
          </a:p>
        </p:txBody>
      </p:sp>
      <p:sp>
        <p:nvSpPr>
          <p:cNvPr id="126979" name="Rectangle 3">
            <a:extLst>
              <a:ext uri="{FF2B5EF4-FFF2-40B4-BE49-F238E27FC236}">
                <a16:creationId xmlns:a16="http://schemas.microsoft.com/office/drawing/2014/main" id="{006E3901-55AE-F68F-D316-4ACC94B817D6}"/>
              </a:ext>
            </a:extLst>
          </p:cNvPr>
          <p:cNvSpPr>
            <a:spLocks noGrp="1" noChangeArrowheads="1"/>
          </p:cNvSpPr>
          <p:nvPr>
            <p:ph type="body" sz="half" idx="2"/>
          </p:nvPr>
        </p:nvSpPr>
        <p:spPr>
          <a:xfrm>
            <a:off x="4589463" y="715963"/>
            <a:ext cx="4478337" cy="5684837"/>
          </a:xfrm>
        </p:spPr>
        <p:txBody>
          <a:bodyPr/>
          <a:lstStyle/>
          <a:p>
            <a:r>
              <a:rPr lang="en-US" altLang="en-US" sz="2400"/>
              <a:t>JFK pushes for naval blockade- uses </a:t>
            </a:r>
            <a:r>
              <a:rPr lang="en-US" altLang="en-US" sz="2400" b="1">
                <a:solidFill>
                  <a:srgbClr val="FF0000"/>
                </a:solidFill>
              </a:rPr>
              <a:t>QUARANTINE</a:t>
            </a:r>
            <a:r>
              <a:rPr lang="en-US" altLang="en-US" sz="2400"/>
              <a:t> term because blockades are considered acts of war</a:t>
            </a:r>
          </a:p>
          <a:p>
            <a:r>
              <a:rPr lang="en-US" altLang="en-US" sz="2400"/>
              <a:t>Goal:</a:t>
            </a:r>
          </a:p>
          <a:p>
            <a:pPr lvl="1"/>
            <a:r>
              <a:rPr lang="en-US" altLang="en-US" sz="2000"/>
              <a:t>Seize any ships going into/out of Cuba</a:t>
            </a:r>
          </a:p>
          <a:p>
            <a:pPr lvl="1"/>
            <a:r>
              <a:rPr lang="en-US" altLang="en-US" sz="2000"/>
              <a:t>Force the immediate removal of missiles</a:t>
            </a:r>
          </a:p>
          <a:p>
            <a:r>
              <a:rPr lang="en-US" altLang="en-US" sz="2400"/>
              <a:t>The Problem:</a:t>
            </a:r>
          </a:p>
          <a:p>
            <a:pPr lvl="1"/>
            <a:r>
              <a:rPr lang="en-US" altLang="en-US" sz="2000"/>
              <a:t>A direct attack on Soviets would be an act of war</a:t>
            </a:r>
          </a:p>
          <a:p>
            <a:pPr lvl="1"/>
            <a:r>
              <a:rPr lang="en-US" altLang="en-US" sz="2000"/>
              <a:t>The existence of the missiles were an act of war</a:t>
            </a:r>
          </a:p>
        </p:txBody>
      </p:sp>
      <p:pic>
        <p:nvPicPr>
          <p:cNvPr id="126980" name="Picture 6" descr="Map-Cuban Embargo">
            <a:extLst>
              <a:ext uri="{FF2B5EF4-FFF2-40B4-BE49-F238E27FC236}">
                <a16:creationId xmlns:a16="http://schemas.microsoft.com/office/drawing/2014/main" id="{C2E5D610-103E-7039-52C2-40C66837EE0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555625"/>
            <a:ext cx="4191000" cy="2851150"/>
          </a:xfrm>
          <a:ln w="57150" cmpd="thickThin">
            <a:solidFill>
              <a:schemeClr val="accent2"/>
            </a:solidFill>
            <a:miter lim="800000"/>
            <a:headEnd/>
            <a:tailEnd/>
          </a:ln>
          <a:effectLst>
            <a:outerShdw dist="88899" dir="2700000" algn="ctr" rotWithShape="0">
              <a:srgbClr val="808080"/>
            </a:outerShdw>
          </a:effectLst>
        </p:spPr>
      </p:pic>
      <p:pic>
        <p:nvPicPr>
          <p:cNvPr id="126981" name="Picture 9" descr="Cuban missile crisis">
            <a:extLst>
              <a:ext uri="{FF2B5EF4-FFF2-40B4-BE49-F238E27FC236}">
                <a16:creationId xmlns:a16="http://schemas.microsoft.com/office/drawing/2014/main" id="{336193C9-EE78-B961-EF0A-D62A687BE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3581400"/>
            <a:ext cx="4191000" cy="3143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BDB58D-6237-8713-0264-05EC5A635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1904"/>
            <a:ext cx="73469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805168-19A0-2C69-6694-AF342AD1C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25" y="3429000"/>
            <a:ext cx="4503738"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AB35266-42DC-F629-6614-428D21D1E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2662" y="2788130"/>
            <a:ext cx="397827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a:extLst>
              <a:ext uri="{FF2B5EF4-FFF2-40B4-BE49-F238E27FC236}">
                <a16:creationId xmlns:a16="http://schemas.microsoft.com/office/drawing/2014/main" id="{47FA393E-BCF1-0D49-A91A-CB1047D37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30" y="76200"/>
            <a:ext cx="725427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c 1">
            <a:extLst>
              <a:ext uri="{FF2B5EF4-FFF2-40B4-BE49-F238E27FC236}">
                <a16:creationId xmlns:a16="http://schemas.microsoft.com/office/drawing/2014/main" id="{47660D1C-4CD0-266C-6891-FCBAB2DA13BC}"/>
              </a:ext>
            </a:extLst>
          </p:cNvPr>
          <p:cNvSpPr/>
          <p:nvPr/>
        </p:nvSpPr>
        <p:spPr>
          <a:xfrm flipH="1">
            <a:off x="1600200" y="1219200"/>
            <a:ext cx="3505200" cy="3429000"/>
          </a:xfrm>
          <a:prstGeom prst="arc">
            <a:avLst>
              <a:gd name="adj1" fmla="val 11301601"/>
              <a:gd name="adj2" fmla="val 556188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9028" name="TextBox 2">
            <a:extLst>
              <a:ext uri="{FF2B5EF4-FFF2-40B4-BE49-F238E27FC236}">
                <a16:creationId xmlns:a16="http://schemas.microsoft.com/office/drawing/2014/main" id="{87380621-2F99-2075-AE38-CA3126D4CF69}"/>
              </a:ext>
            </a:extLst>
          </p:cNvPr>
          <p:cNvSpPr txBox="1">
            <a:spLocks noChangeArrowheads="1"/>
          </p:cNvSpPr>
          <p:nvPr/>
        </p:nvSpPr>
        <p:spPr bwMode="auto">
          <a:xfrm rot="-1336282">
            <a:off x="976441" y="1024539"/>
            <a:ext cx="3511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dirty="0"/>
              <a:t>Limit of Short range Soviet missiles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DF0E3B3D-B630-5B15-93D6-417E3D088BE7}"/>
              </a:ext>
            </a:extLst>
          </p:cNvPr>
          <p:cNvSpPr>
            <a:spLocks noGrp="1" noChangeArrowheads="1"/>
          </p:cNvSpPr>
          <p:nvPr>
            <p:ph type="title"/>
          </p:nvPr>
        </p:nvSpPr>
        <p:spPr>
          <a:xfrm>
            <a:off x="3733800" y="152400"/>
            <a:ext cx="5181600" cy="1143000"/>
          </a:xfrm>
        </p:spPr>
        <p:txBody>
          <a:bodyPr/>
          <a:lstStyle/>
          <a:p>
            <a:r>
              <a:rPr lang="en-US" altLang="en-US" sz="6600" b="1"/>
              <a:t>13 DAYS</a:t>
            </a:r>
          </a:p>
        </p:txBody>
      </p:sp>
      <p:sp>
        <p:nvSpPr>
          <p:cNvPr id="130051" name="Rectangle 4">
            <a:extLst>
              <a:ext uri="{FF2B5EF4-FFF2-40B4-BE49-F238E27FC236}">
                <a16:creationId xmlns:a16="http://schemas.microsoft.com/office/drawing/2014/main" id="{78F640D6-39B8-F3BD-B524-29D2565E923B}"/>
              </a:ext>
            </a:extLst>
          </p:cNvPr>
          <p:cNvSpPr>
            <a:spLocks noGrp="1" noChangeArrowheads="1"/>
          </p:cNvSpPr>
          <p:nvPr>
            <p:ph type="body" sz="half" idx="1"/>
          </p:nvPr>
        </p:nvSpPr>
        <p:spPr>
          <a:xfrm>
            <a:off x="0" y="1295400"/>
            <a:ext cx="4495800" cy="4724400"/>
          </a:xfrm>
        </p:spPr>
        <p:txBody>
          <a:bodyPr/>
          <a:lstStyle/>
          <a:p>
            <a:pPr>
              <a:lnSpc>
                <a:spcPct val="90000"/>
              </a:lnSpc>
            </a:pPr>
            <a:endParaRPr lang="en-US" altLang="en-US" sz="2400" b="1" dirty="0"/>
          </a:p>
          <a:p>
            <a:pPr>
              <a:lnSpc>
                <a:spcPct val="90000"/>
              </a:lnSpc>
            </a:pPr>
            <a:r>
              <a:rPr lang="en-US" altLang="en-US" sz="2400" b="1" dirty="0"/>
              <a:t>For 13 days in October 1962 the world stood still as the threat of nuclear war gripped the planet</a:t>
            </a:r>
          </a:p>
          <a:p>
            <a:pPr>
              <a:lnSpc>
                <a:spcPct val="90000"/>
              </a:lnSpc>
              <a:buFont typeface="Georgia" panose="02040502050405020303" pitchFamily="18" charset="0"/>
              <a:buNone/>
            </a:pPr>
            <a:endParaRPr lang="en-US" altLang="en-US" sz="2400" b="1" dirty="0"/>
          </a:p>
          <a:p>
            <a:pPr>
              <a:lnSpc>
                <a:spcPct val="90000"/>
              </a:lnSpc>
            </a:pPr>
            <a:r>
              <a:rPr lang="en-US" altLang="en-US" sz="2400" b="1" dirty="0"/>
              <a:t>War seemed imminent</a:t>
            </a:r>
          </a:p>
          <a:p>
            <a:pPr>
              <a:lnSpc>
                <a:spcPct val="90000"/>
              </a:lnSpc>
              <a:buFont typeface="Georgia" panose="02040502050405020303" pitchFamily="18" charset="0"/>
              <a:buNone/>
            </a:pPr>
            <a:endParaRPr lang="en-US" altLang="en-US" sz="2400" b="1" dirty="0"/>
          </a:p>
          <a:p>
            <a:pPr>
              <a:lnSpc>
                <a:spcPct val="90000"/>
              </a:lnSpc>
            </a:pPr>
            <a:r>
              <a:rPr lang="en-US" altLang="en-US" sz="2400" b="1" dirty="0"/>
              <a:t>The first break in the crisis occurred when the Soviets ships turned back from the blockade</a:t>
            </a:r>
          </a:p>
          <a:p>
            <a:pPr>
              <a:lnSpc>
                <a:spcPct val="90000"/>
              </a:lnSpc>
            </a:pPr>
            <a:endParaRPr lang="en-US" altLang="en-US" sz="2400" b="1" dirty="0"/>
          </a:p>
          <a:p>
            <a:pPr>
              <a:lnSpc>
                <a:spcPct val="90000"/>
              </a:lnSpc>
            </a:pPr>
            <a:endParaRPr lang="en-US" altLang="en-US" sz="2400" b="1" dirty="0"/>
          </a:p>
          <a:p>
            <a:pPr>
              <a:lnSpc>
                <a:spcPct val="90000"/>
              </a:lnSpc>
              <a:buFont typeface="Georgia" panose="02040502050405020303" pitchFamily="18" charset="0"/>
              <a:buNone/>
            </a:pPr>
            <a:endParaRPr lang="en-US" altLang="en-US" sz="2400" b="1" dirty="0"/>
          </a:p>
        </p:txBody>
      </p:sp>
      <p:pic>
        <p:nvPicPr>
          <p:cNvPr id="130052" name="Picture 10" descr="cuban missile crisis">
            <a:extLst>
              <a:ext uri="{FF2B5EF4-FFF2-40B4-BE49-F238E27FC236}">
                <a16:creationId xmlns:a16="http://schemas.microsoft.com/office/drawing/2014/main" id="{E1ECC0D2-4220-CD13-46EB-B8C1705C2E4C}"/>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572000" y="1312863"/>
            <a:ext cx="4343400" cy="410210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39D8-6E5A-1606-BCBA-B176FA0AB20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71037F4-9DB1-44BA-59FD-6A393D2F664A}"/>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30E6CB74-AFC1-E25B-E5EB-6DE6CDF41C02}"/>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DDA21C85-746B-96CB-89AC-8C46F3F12029}"/>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46170CF2-EC84-3A01-5F2F-0B4003DA2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516" y="178203"/>
            <a:ext cx="4373526" cy="65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1D05DB3-0844-F47E-EF4A-DCBA117AA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6" y="183451"/>
            <a:ext cx="4483394" cy="650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360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05B0A34-DB2B-DBE8-A3DF-5CBFB9709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618"/>
          <a:stretch>
            <a:fillRect/>
          </a:stretch>
        </p:blipFill>
        <p:spPr bwMode="auto">
          <a:xfrm>
            <a:off x="30163"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85E462-8B6B-759A-E868-A3E2D1DADF68}"/>
              </a:ext>
            </a:extLst>
          </p:cNvPr>
          <p:cNvSpPr txBox="1">
            <a:spLocks noChangeArrowheads="1"/>
          </p:cNvSpPr>
          <p:nvPr/>
        </p:nvSpPr>
        <p:spPr bwMode="auto">
          <a:xfrm>
            <a:off x="63500" y="954088"/>
            <a:ext cx="40354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solidFill>
                  <a:schemeClr val="bg1"/>
                </a:solidFill>
                <a:latin typeface="Garamond" panose="02020404030301010803" pitchFamily="18" charset="0"/>
              </a:rPr>
              <a:t>political and military barrier that isolated Soviet-controlled countries of Eastern Europe after WWII</a:t>
            </a:r>
          </a:p>
        </p:txBody>
      </p:sp>
      <p:sp>
        <p:nvSpPr>
          <p:cNvPr id="3" name="TextBox 2">
            <a:extLst>
              <a:ext uri="{FF2B5EF4-FFF2-40B4-BE49-F238E27FC236}">
                <a16:creationId xmlns:a16="http://schemas.microsoft.com/office/drawing/2014/main" id="{7359E8F8-35EA-8259-6BCB-8FA73E4651B8}"/>
              </a:ext>
            </a:extLst>
          </p:cNvPr>
          <p:cNvSpPr txBox="1">
            <a:spLocks noChangeArrowheads="1"/>
          </p:cNvSpPr>
          <p:nvPr/>
        </p:nvSpPr>
        <p:spPr bwMode="auto">
          <a:xfrm rot="-828488">
            <a:off x="217488" y="201613"/>
            <a:ext cx="31734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solidFill>
                  <a:srgbClr val="FF0000"/>
                </a:solidFill>
                <a:latin typeface="Garamond" panose="02020404030301010803" pitchFamily="18" charset="0"/>
              </a:rPr>
              <a:t>Iron Curtain</a:t>
            </a:r>
          </a:p>
        </p:txBody>
      </p:sp>
      <p:pic>
        <p:nvPicPr>
          <p:cNvPr id="5" name="Picture 4">
            <a:extLst>
              <a:ext uri="{FF2B5EF4-FFF2-40B4-BE49-F238E27FC236}">
                <a16:creationId xmlns:a16="http://schemas.microsoft.com/office/drawing/2014/main" id="{FD3CF784-C48B-EEB9-7B73-367CC3023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a:extLst>
              <a:ext uri="{FF2B5EF4-FFF2-40B4-BE49-F238E27FC236}">
                <a16:creationId xmlns:a16="http://schemas.microsoft.com/office/drawing/2014/main" id="{8C74E043-9E6D-9DFE-EA79-A2C9BFB802B1}"/>
              </a:ext>
            </a:extLst>
          </p:cNvPr>
          <p:cNvSpPr>
            <a:spLocks noGrp="1" noChangeArrowheads="1"/>
          </p:cNvSpPr>
          <p:nvPr>
            <p:ph type="title"/>
          </p:nvPr>
        </p:nvSpPr>
        <p:spPr>
          <a:xfrm>
            <a:off x="457200" y="76200"/>
            <a:ext cx="8229600" cy="486550"/>
          </a:xfrm>
        </p:spPr>
        <p:txBody>
          <a:bodyPr/>
          <a:lstStyle/>
          <a:p>
            <a:pPr eaLnBrk="1" hangingPunct="1"/>
            <a:r>
              <a:rPr lang="en-US" altLang="en-US" sz="3600" b="1" dirty="0"/>
              <a:t>Cuban Missile Crisis</a:t>
            </a:r>
          </a:p>
        </p:txBody>
      </p:sp>
      <p:sp>
        <p:nvSpPr>
          <p:cNvPr id="131075" name="Rectangle 5">
            <a:extLst>
              <a:ext uri="{FF2B5EF4-FFF2-40B4-BE49-F238E27FC236}">
                <a16:creationId xmlns:a16="http://schemas.microsoft.com/office/drawing/2014/main" id="{A1FFA4AB-B212-4FF3-366A-81C17C9A8C48}"/>
              </a:ext>
            </a:extLst>
          </p:cNvPr>
          <p:cNvSpPr>
            <a:spLocks noGrp="1" noChangeArrowheads="1"/>
          </p:cNvSpPr>
          <p:nvPr>
            <p:ph sz="half" idx="1"/>
          </p:nvPr>
        </p:nvSpPr>
        <p:spPr>
          <a:xfrm>
            <a:off x="23813" y="1090613"/>
            <a:ext cx="4648200" cy="5735637"/>
          </a:xfrm>
        </p:spPr>
        <p:txBody>
          <a:bodyPr/>
          <a:lstStyle/>
          <a:p>
            <a:pPr eaLnBrk="1" hangingPunct="1"/>
            <a:r>
              <a:rPr lang="en-US" altLang="en-US" sz="2100" dirty="0">
                <a:latin typeface="Times New Roman" panose="02020603050405020304" pitchFamily="18" charset="0"/>
              </a:rPr>
              <a:t>Eventually, the Presidents had worked out a secret agreement</a:t>
            </a:r>
          </a:p>
          <a:p>
            <a:pPr eaLnBrk="1" hangingPunct="1"/>
            <a:endParaRPr lang="en-US" altLang="en-US" sz="2100" dirty="0">
              <a:latin typeface="Times New Roman" panose="02020603050405020304" pitchFamily="18" charset="0"/>
            </a:endParaRPr>
          </a:p>
          <a:p>
            <a:pPr eaLnBrk="1" hangingPunct="1"/>
            <a:r>
              <a:rPr lang="en-US" altLang="en-US" sz="2100" dirty="0">
                <a:latin typeface="Times New Roman" panose="02020603050405020304" pitchFamily="18" charset="0"/>
              </a:rPr>
              <a:t>Khrushchev said that he would remove the missiles if the U.S. agreed </a:t>
            </a:r>
            <a:r>
              <a:rPr lang="en-US" altLang="en-US" sz="2100" b="1" dirty="0">
                <a:solidFill>
                  <a:srgbClr val="FF0000"/>
                </a:solidFill>
                <a:latin typeface="Times New Roman" panose="02020603050405020304" pitchFamily="18" charset="0"/>
              </a:rPr>
              <a:t>not to attack Cuba </a:t>
            </a:r>
            <a:r>
              <a:rPr lang="en-US" altLang="en-US" sz="2100" dirty="0">
                <a:latin typeface="Times New Roman" panose="02020603050405020304" pitchFamily="18" charset="0"/>
              </a:rPr>
              <a:t>and remove its missiles from Turkey and Italy.</a:t>
            </a:r>
          </a:p>
          <a:p>
            <a:pPr eaLnBrk="1" hangingPunct="1"/>
            <a:endParaRPr lang="en-US" altLang="en-US" sz="2100" dirty="0">
              <a:latin typeface="Times New Roman" panose="02020603050405020304" pitchFamily="18" charset="0"/>
            </a:endParaRPr>
          </a:p>
          <a:p>
            <a:pPr eaLnBrk="1" hangingPunct="1"/>
            <a:r>
              <a:rPr lang="en-US" altLang="en-US" sz="2100" dirty="0">
                <a:latin typeface="Times New Roman" panose="02020603050405020304" pitchFamily="18" charset="0"/>
              </a:rPr>
              <a:t>Kennedy publicly agreed to the 1</a:t>
            </a:r>
            <a:r>
              <a:rPr lang="en-US" altLang="en-US" sz="2100" baseline="30000" dirty="0">
                <a:latin typeface="Times New Roman" panose="02020603050405020304" pitchFamily="18" charset="0"/>
              </a:rPr>
              <a:t>st</a:t>
            </a:r>
            <a:r>
              <a:rPr lang="en-US" altLang="en-US" sz="2100" dirty="0">
                <a:latin typeface="Times New Roman" panose="02020603050405020304" pitchFamily="18" charset="0"/>
              </a:rPr>
              <a:t> and privately to the second</a:t>
            </a:r>
          </a:p>
          <a:p>
            <a:pPr eaLnBrk="1" hangingPunct="1"/>
            <a:r>
              <a:rPr lang="en-US" altLang="en-US" sz="2100" dirty="0">
                <a:latin typeface="Times New Roman" panose="02020603050405020304" pitchFamily="18" charset="0"/>
              </a:rPr>
              <a:t>For this reason, the USA has never attempted to invade Cuba.</a:t>
            </a:r>
          </a:p>
          <a:p>
            <a:pPr eaLnBrk="1" hangingPunct="1"/>
            <a:r>
              <a:rPr lang="en-US" altLang="en-US" sz="2100" dirty="0">
                <a:latin typeface="Times New Roman" panose="02020603050405020304" pitchFamily="18" charset="0"/>
              </a:rPr>
              <a:t>Other historians have said the USA abandoned Cuba in exchange for Berlin.</a:t>
            </a:r>
          </a:p>
        </p:txBody>
      </p:sp>
      <p:pic>
        <p:nvPicPr>
          <p:cNvPr id="131076" name="Picture 8" descr="kenkrus">
            <a:extLst>
              <a:ext uri="{FF2B5EF4-FFF2-40B4-BE49-F238E27FC236}">
                <a16:creationId xmlns:a16="http://schemas.microsoft.com/office/drawing/2014/main" id="{91BF40C3-7E41-1B80-4140-FE939C246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47800"/>
            <a:ext cx="41751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a:extLst>
              <a:ext uri="{FF2B5EF4-FFF2-40B4-BE49-F238E27FC236}">
                <a16:creationId xmlns:a16="http://schemas.microsoft.com/office/drawing/2014/main" id="{D2E7B018-D030-191D-EFCC-C1D444ECE1C0}"/>
              </a:ext>
            </a:extLst>
          </p:cNvPr>
          <p:cNvSpPr>
            <a:spLocks noGrp="1" noChangeArrowheads="1"/>
          </p:cNvSpPr>
          <p:nvPr>
            <p:ph type="body" sz="half" idx="1"/>
          </p:nvPr>
        </p:nvSpPr>
        <p:spPr>
          <a:xfrm>
            <a:off x="0" y="395288"/>
            <a:ext cx="4724400" cy="6294437"/>
          </a:xfrm>
        </p:spPr>
        <p:txBody>
          <a:bodyPr/>
          <a:lstStyle/>
          <a:p>
            <a:pPr marL="107950" indent="0">
              <a:lnSpc>
                <a:spcPct val="90000"/>
              </a:lnSpc>
              <a:buFont typeface="Georgia" panose="02040502050405020303" pitchFamily="18" charset="0"/>
              <a:buNone/>
              <a:defRPr/>
            </a:pPr>
            <a:endParaRPr lang="en-US" altLang="en-US" sz="2100" dirty="0"/>
          </a:p>
          <a:p>
            <a:pPr marL="107950" indent="0">
              <a:lnSpc>
                <a:spcPct val="90000"/>
              </a:lnSpc>
              <a:defRPr/>
            </a:pPr>
            <a:r>
              <a:rPr lang="en-US" altLang="en-US" sz="2100" dirty="0"/>
              <a:t>Russia blinks!</a:t>
            </a:r>
          </a:p>
          <a:p>
            <a:pPr marL="107950" indent="0">
              <a:lnSpc>
                <a:spcPct val="90000"/>
              </a:lnSpc>
              <a:defRPr/>
            </a:pPr>
            <a:r>
              <a:rPr lang="en-US" altLang="en-US" sz="2100" dirty="0"/>
              <a:t>Russia removes missiles from Cuba</a:t>
            </a:r>
          </a:p>
          <a:p>
            <a:pPr marL="107950" indent="0">
              <a:lnSpc>
                <a:spcPct val="90000"/>
              </a:lnSpc>
              <a:defRPr/>
            </a:pPr>
            <a:r>
              <a:rPr lang="en-US" altLang="en-US" sz="2100" dirty="0"/>
              <a:t>U.S. removes missiles from Turkey</a:t>
            </a:r>
          </a:p>
          <a:p>
            <a:pPr marL="107950" indent="0">
              <a:lnSpc>
                <a:spcPct val="90000"/>
              </a:lnSpc>
              <a:defRPr/>
            </a:pPr>
            <a:r>
              <a:rPr lang="en-US" altLang="en-US" sz="2100" dirty="0"/>
              <a:t>Quarantine ends, but embargo begins</a:t>
            </a:r>
          </a:p>
          <a:p>
            <a:pPr marL="107950" indent="0">
              <a:lnSpc>
                <a:spcPct val="90000"/>
              </a:lnSpc>
              <a:buFontTx/>
              <a:buNone/>
              <a:defRPr/>
            </a:pPr>
            <a:r>
              <a:rPr lang="en-US" altLang="en-US" sz="2100" b="1" dirty="0"/>
              <a:t>   The Bad</a:t>
            </a:r>
            <a:r>
              <a:rPr lang="en-US" altLang="en-US" sz="2100" dirty="0"/>
              <a:t>:</a:t>
            </a:r>
          </a:p>
          <a:p>
            <a:pPr lvl="1">
              <a:lnSpc>
                <a:spcPct val="90000"/>
              </a:lnSpc>
              <a:defRPr/>
            </a:pPr>
            <a:r>
              <a:rPr lang="en-US" altLang="en-US" sz="2100" dirty="0"/>
              <a:t>Khrushchev forced from office</a:t>
            </a:r>
          </a:p>
          <a:p>
            <a:pPr lvl="1">
              <a:lnSpc>
                <a:spcPct val="90000"/>
              </a:lnSpc>
              <a:defRPr/>
            </a:pPr>
            <a:r>
              <a:rPr lang="en-US" altLang="en-US" sz="2100" b="1" dirty="0">
                <a:solidFill>
                  <a:srgbClr val="FF0000"/>
                </a:solidFill>
              </a:rPr>
              <a:t>Kremlin</a:t>
            </a:r>
            <a:r>
              <a:rPr lang="en-US" altLang="en-US" sz="2100" dirty="0"/>
              <a:t> begins nuclear expansion</a:t>
            </a:r>
          </a:p>
          <a:p>
            <a:pPr marL="457200" lvl="1" indent="0">
              <a:lnSpc>
                <a:spcPct val="90000"/>
              </a:lnSpc>
              <a:buFontTx/>
              <a:buNone/>
              <a:defRPr/>
            </a:pPr>
            <a:r>
              <a:rPr lang="en-US" altLang="en-US" sz="2100" b="1" dirty="0"/>
              <a:t>The Good</a:t>
            </a:r>
            <a:r>
              <a:rPr lang="en-US" altLang="en-US" sz="2100" dirty="0"/>
              <a:t>:</a:t>
            </a:r>
          </a:p>
          <a:p>
            <a:pPr lvl="1">
              <a:lnSpc>
                <a:spcPct val="90000"/>
              </a:lnSpc>
              <a:defRPr/>
            </a:pPr>
            <a:r>
              <a:rPr lang="en-US" altLang="en-US" sz="2100" dirty="0"/>
              <a:t>U.S. and Russia agree to a </a:t>
            </a:r>
            <a:r>
              <a:rPr lang="en-US" altLang="en-US" sz="2100" b="1" dirty="0">
                <a:solidFill>
                  <a:srgbClr val="0033CC"/>
                </a:solidFill>
              </a:rPr>
              <a:t>test ban</a:t>
            </a:r>
            <a:r>
              <a:rPr lang="en-US" altLang="en-US" sz="2100" dirty="0"/>
              <a:t> treaty. It banned all testing of nuclear weapons except underground.  Cold war tensions seemed to easing.</a:t>
            </a:r>
          </a:p>
          <a:p>
            <a:pPr lvl="1">
              <a:lnSpc>
                <a:spcPct val="90000"/>
              </a:lnSpc>
              <a:defRPr/>
            </a:pPr>
            <a:r>
              <a:rPr lang="en-US" altLang="en-US" sz="2100" dirty="0"/>
              <a:t>Establish direct communication link:  the </a:t>
            </a:r>
            <a:r>
              <a:rPr lang="en-US" altLang="en-US" sz="2100" b="1" dirty="0">
                <a:solidFill>
                  <a:srgbClr val="FF0000"/>
                </a:solidFill>
              </a:rPr>
              <a:t>red phone- Hot Line</a:t>
            </a:r>
          </a:p>
        </p:txBody>
      </p:sp>
      <p:pic>
        <p:nvPicPr>
          <p:cNvPr id="132099" name="Picture 9" descr="Aerial Picture-Cuban Missile Location">
            <a:extLst>
              <a:ext uri="{FF2B5EF4-FFF2-40B4-BE49-F238E27FC236}">
                <a16:creationId xmlns:a16="http://schemas.microsoft.com/office/drawing/2014/main" id="{D0829951-8319-1FC7-00F4-161591A4627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70475" y="2362200"/>
            <a:ext cx="3709988" cy="2362200"/>
          </a:xfrm>
          <a:ln w="57150" cmpd="thickThin">
            <a:solidFill>
              <a:schemeClr val="accent2"/>
            </a:solidFill>
            <a:miter lim="800000"/>
            <a:headEnd/>
            <a:tailEnd/>
          </a:ln>
          <a:effectLst>
            <a:outerShdw dist="114300" dir="2700000" algn="ctr" rotWithShape="0">
              <a:srgbClr val="808080"/>
            </a:outerShdw>
          </a:effectLst>
        </p:spPr>
      </p:pic>
      <p:sp>
        <p:nvSpPr>
          <p:cNvPr id="132100" name="Rectangle 1">
            <a:extLst>
              <a:ext uri="{FF2B5EF4-FFF2-40B4-BE49-F238E27FC236}">
                <a16:creationId xmlns:a16="http://schemas.microsoft.com/office/drawing/2014/main" id="{05892AD8-A12E-3BB7-CD43-723F84DEA141}"/>
              </a:ext>
            </a:extLst>
          </p:cNvPr>
          <p:cNvSpPr>
            <a:spLocks noChangeArrowheads="1"/>
          </p:cNvSpPr>
          <p:nvPr/>
        </p:nvSpPr>
        <p:spPr bwMode="auto">
          <a:xfrm>
            <a:off x="4906963" y="711200"/>
            <a:ext cx="4038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9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300"/>
              </a:spcBef>
              <a:buClr>
                <a:srgbClr val="A04DA3"/>
              </a:buClr>
              <a:buFontTx/>
              <a:buNone/>
            </a:pPr>
            <a:r>
              <a:rPr lang="en-US" altLang="en-US" sz="2400" i="1" dirty="0">
                <a:solidFill>
                  <a:srgbClr val="000000"/>
                </a:solidFill>
                <a:latin typeface="Georgia" panose="02040502050405020303" pitchFamily="18" charset="0"/>
              </a:rPr>
              <a:t>“We’re eyeball to eyeball, and I think the other fellow just blinked.” –Dean Rusk, Secretary of State</a:t>
            </a:r>
          </a:p>
        </p:txBody>
      </p:sp>
      <p:pic>
        <p:nvPicPr>
          <p:cNvPr id="132101" name="Picture 1">
            <a:extLst>
              <a:ext uri="{FF2B5EF4-FFF2-40B4-BE49-F238E27FC236}">
                <a16:creationId xmlns:a16="http://schemas.microsoft.com/office/drawing/2014/main" id="{2C0B2694-D890-A691-AC7D-94B9905F1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4953000"/>
            <a:ext cx="16668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Rectangle 6">
            <a:extLst>
              <a:ext uri="{FF2B5EF4-FFF2-40B4-BE49-F238E27FC236}">
                <a16:creationId xmlns:a16="http://schemas.microsoft.com/office/drawing/2014/main" id="{921BA473-3F10-2E4C-6C74-A8F04FD3F5CB}"/>
              </a:ext>
            </a:extLst>
          </p:cNvPr>
          <p:cNvSpPr>
            <a:spLocks noChangeArrowheads="1"/>
          </p:cNvSpPr>
          <p:nvPr/>
        </p:nvSpPr>
        <p:spPr bwMode="auto">
          <a:xfrm>
            <a:off x="2217738" y="90488"/>
            <a:ext cx="2551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t>The Fall Out</a:t>
            </a:r>
          </a:p>
        </p:txBody>
      </p:sp>
      <p:pic>
        <p:nvPicPr>
          <p:cNvPr id="2" name="Picture 1">
            <a:extLst>
              <a:ext uri="{FF2B5EF4-FFF2-40B4-BE49-F238E27FC236}">
                <a16:creationId xmlns:a16="http://schemas.microsoft.com/office/drawing/2014/main" id="{3A047008-C278-C68E-A17C-729EE9D74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5326063"/>
            <a:ext cx="1782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04" name="Group 9">
            <a:extLst>
              <a:ext uri="{FF2B5EF4-FFF2-40B4-BE49-F238E27FC236}">
                <a16:creationId xmlns:a16="http://schemas.microsoft.com/office/drawing/2014/main" id="{50C51358-531A-23EF-2F90-98D8C2198DE3}"/>
              </a:ext>
            </a:extLst>
          </p:cNvPr>
          <p:cNvGrpSpPr>
            <a:grpSpLocks/>
          </p:cNvGrpSpPr>
          <p:nvPr/>
        </p:nvGrpSpPr>
        <p:grpSpPr bwMode="auto">
          <a:xfrm>
            <a:off x="3825082" y="3228181"/>
            <a:ext cx="990600" cy="908050"/>
            <a:chOff x="3810000" y="3212814"/>
            <a:chExt cx="990600" cy="908304"/>
          </a:xfrm>
        </p:grpSpPr>
        <p:pic>
          <p:nvPicPr>
            <p:cNvPr id="132106" name="Graphic 3">
              <a:extLst>
                <a:ext uri="{FF2B5EF4-FFF2-40B4-BE49-F238E27FC236}">
                  <a16:creationId xmlns:a16="http://schemas.microsoft.com/office/drawing/2014/main" id="{EC65580F-BD72-7EB2-A474-F8AF75C7C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212814"/>
              <a:ext cx="990600" cy="9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442DD964-847D-1F32-1027-2BCDB40647CB}"/>
                </a:ext>
              </a:extLst>
            </p:cNvPr>
            <p:cNvSpPr/>
            <p:nvPr/>
          </p:nvSpPr>
          <p:spPr>
            <a:xfrm>
              <a:off x="3886200" y="3262041"/>
              <a:ext cx="838200" cy="76221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EA2E1D72-C3C2-F42D-DAE1-C0888AFAFA54}"/>
                </a:ext>
              </a:extLst>
            </p:cNvPr>
            <p:cNvCxnSpPr>
              <a:cxnSpLocks/>
              <a:stCxn id="5" idx="3"/>
              <a:endCxn id="5" idx="7"/>
            </p:cNvCxnSpPr>
            <p:nvPr/>
          </p:nvCxnSpPr>
          <p:spPr>
            <a:xfrm flipV="1">
              <a:off x="4008438" y="3373197"/>
              <a:ext cx="593725" cy="538313"/>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94DB105F-7686-9BC4-003D-CAC0472A9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68039"/>
            <a:ext cx="2686050" cy="238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Image result for flexible response political cartoon">
            <a:extLst>
              <a:ext uri="{FF2B5EF4-FFF2-40B4-BE49-F238E27FC236}">
                <a16:creationId xmlns:a16="http://schemas.microsoft.com/office/drawing/2014/main" id="{824DA372-CA83-0D94-4E3C-061EC89A3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3634F20A-02A9-1E9D-FDDA-C6FFB1E59BE3}"/>
              </a:ext>
            </a:extLst>
          </p:cNvPr>
          <p:cNvSpPr>
            <a:spLocks noGrp="1" noChangeArrowheads="1"/>
          </p:cNvSpPr>
          <p:nvPr>
            <p:ph type="title"/>
          </p:nvPr>
        </p:nvSpPr>
        <p:spPr>
          <a:xfrm>
            <a:off x="457200" y="76200"/>
            <a:ext cx="5791200" cy="685800"/>
          </a:xfrm>
        </p:spPr>
        <p:txBody>
          <a:bodyPr/>
          <a:lstStyle/>
          <a:p>
            <a:r>
              <a:rPr lang="en-US" altLang="en-US" sz="3200" b="1"/>
              <a:t>An EOC Moment</a:t>
            </a:r>
          </a:p>
        </p:txBody>
      </p:sp>
      <p:sp>
        <p:nvSpPr>
          <p:cNvPr id="135171" name="Text Placeholder 2">
            <a:extLst>
              <a:ext uri="{FF2B5EF4-FFF2-40B4-BE49-F238E27FC236}">
                <a16:creationId xmlns:a16="http://schemas.microsoft.com/office/drawing/2014/main" id="{D97FD3C4-15FC-7C0A-B52E-F53B7606C6DC}"/>
              </a:ext>
            </a:extLst>
          </p:cNvPr>
          <p:cNvSpPr>
            <a:spLocks noGrp="1" noChangeArrowheads="1"/>
          </p:cNvSpPr>
          <p:nvPr>
            <p:ph type="body" sz="half" idx="1"/>
          </p:nvPr>
        </p:nvSpPr>
        <p:spPr>
          <a:xfrm>
            <a:off x="457200" y="990600"/>
            <a:ext cx="8229600" cy="4525963"/>
          </a:xfrm>
        </p:spPr>
        <p:txBody>
          <a:bodyPr/>
          <a:lstStyle/>
          <a:p>
            <a:pPr marL="0" indent="0">
              <a:buFontTx/>
              <a:buNone/>
            </a:pPr>
            <a:r>
              <a:rPr lang="en-US" altLang="en-US" sz="2800"/>
              <a:t>During the Cold War Era, the easing of tensions between the United States and the Soviet Union resulted in</a:t>
            </a:r>
          </a:p>
          <a:p>
            <a:pPr marL="0" indent="0">
              <a:buFontTx/>
              <a:buNone/>
            </a:pPr>
            <a:r>
              <a:rPr lang="en-US" altLang="en-US" sz="2800"/>
              <a:t>A. the organization of the Warsaw Pact</a:t>
            </a:r>
          </a:p>
          <a:p>
            <a:pPr marL="0" indent="0">
              <a:buFontTx/>
              <a:buNone/>
            </a:pPr>
            <a:r>
              <a:rPr lang="en-US" altLang="en-US" sz="2800"/>
              <a:t>B. the invasion of Hungary and Czechoslovakia</a:t>
            </a:r>
          </a:p>
          <a:p>
            <a:pPr marL="0" indent="0">
              <a:buFontTx/>
              <a:buNone/>
            </a:pPr>
            <a:r>
              <a:rPr lang="en-US" altLang="en-US" sz="2800"/>
              <a:t>C. the Berlin Airlift</a:t>
            </a:r>
          </a:p>
          <a:p>
            <a:pPr marL="0" indent="0">
              <a:buFontTx/>
              <a:buNone/>
            </a:pPr>
            <a:r>
              <a:rPr lang="en-US" altLang="en-US" sz="2800"/>
              <a:t>D. a treaty banning nuclear tests</a:t>
            </a:r>
          </a:p>
        </p:txBody>
      </p:sp>
      <p:sp>
        <p:nvSpPr>
          <p:cNvPr id="5" name="Oval 4">
            <a:extLst>
              <a:ext uri="{FF2B5EF4-FFF2-40B4-BE49-F238E27FC236}">
                <a16:creationId xmlns:a16="http://schemas.microsoft.com/office/drawing/2014/main" id="{D1F2E37B-1FC0-B41C-AA53-7BE090D6187D}"/>
              </a:ext>
            </a:extLst>
          </p:cNvPr>
          <p:cNvSpPr/>
          <p:nvPr/>
        </p:nvSpPr>
        <p:spPr>
          <a:xfrm>
            <a:off x="381000" y="3927475"/>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5D1099-271D-A8F3-0ECB-ECF39887B2AA}"/>
              </a:ext>
            </a:extLst>
          </p:cNvPr>
          <p:cNvSpPr/>
          <p:nvPr/>
        </p:nvSpPr>
        <p:spPr>
          <a:xfrm>
            <a:off x="546100" y="457200"/>
            <a:ext cx="8305800" cy="6108700"/>
          </a:xfrm>
          <a:prstGeom prst="rect">
            <a:avLst/>
          </a:prstGeom>
        </p:spPr>
        <p:txBody>
          <a:bodyPr>
            <a:spAutoFit/>
          </a:bodyPr>
          <a:lstStyle/>
          <a:p>
            <a:pPr>
              <a:defRPr/>
            </a:pPr>
            <a:r>
              <a:rPr lang="en-US" sz="2300" dirty="0"/>
              <a:t>. . . You have to take chances for peace, just as you must take chances in war. Some say that we were brought to the verge of war. Of course we were brought to the verge of war. The ability to get to the verge without getting into the war is the necessary art. If you cannot master it, you inevitably get into war. If you try to run away from it, if you are scared to go to the brink, you are lost. . . . — Secretary of State John Foster Dulles, Time, January 23, 1956 40 The policy described by Secretary </a:t>
            </a:r>
          </a:p>
          <a:p>
            <a:pPr>
              <a:defRPr/>
            </a:pPr>
            <a:endParaRPr lang="en-US" sz="2300" dirty="0"/>
          </a:p>
          <a:p>
            <a:pPr>
              <a:defRPr/>
            </a:pPr>
            <a:endParaRPr lang="en-US" sz="2300" dirty="0"/>
          </a:p>
          <a:p>
            <a:pPr>
              <a:defRPr/>
            </a:pPr>
            <a:r>
              <a:rPr lang="en-US" sz="2300" dirty="0"/>
              <a:t>Dulles was most evident in the later actions of the United States during the </a:t>
            </a:r>
          </a:p>
          <a:p>
            <a:pPr marL="342900" indent="-342900">
              <a:buFontTx/>
              <a:buAutoNum type="arabicParenBoth"/>
              <a:defRPr/>
            </a:pPr>
            <a:r>
              <a:rPr lang="en-US" sz="2300" dirty="0"/>
              <a:t>Cuban missile crisis </a:t>
            </a:r>
          </a:p>
          <a:p>
            <a:pPr marL="342900" indent="-342900">
              <a:buFontTx/>
              <a:buAutoNum type="arabicParenBoth"/>
              <a:defRPr/>
            </a:pPr>
            <a:r>
              <a:rPr lang="en-US" sz="2300" dirty="0"/>
              <a:t> Nuclear Test Ban Treaty </a:t>
            </a:r>
          </a:p>
          <a:p>
            <a:pPr marL="342900" indent="-342900">
              <a:buFontTx/>
              <a:buAutoNum type="arabicParenBoth"/>
              <a:defRPr/>
            </a:pPr>
            <a:r>
              <a:rPr lang="en-US" sz="2300" dirty="0"/>
              <a:t> energy crisis of 1973 </a:t>
            </a:r>
          </a:p>
          <a:p>
            <a:pPr marL="342900" indent="-342900">
              <a:buFontTx/>
              <a:buAutoNum type="arabicParenBoth"/>
              <a:defRPr/>
            </a:pPr>
            <a:r>
              <a:rPr lang="en-US" sz="2300" dirty="0"/>
              <a:t> Camp David talks between Egypt and Israel</a:t>
            </a:r>
          </a:p>
        </p:txBody>
      </p:sp>
      <p:sp>
        <p:nvSpPr>
          <p:cNvPr id="136195" name="Title 1">
            <a:extLst>
              <a:ext uri="{FF2B5EF4-FFF2-40B4-BE49-F238E27FC236}">
                <a16:creationId xmlns:a16="http://schemas.microsoft.com/office/drawing/2014/main" id="{BC1AAC51-22E1-832C-C792-BE8059B329E2}"/>
              </a:ext>
            </a:extLst>
          </p:cNvPr>
          <p:cNvSpPr>
            <a:spLocks noGrp="1" noChangeArrowheads="1"/>
          </p:cNvSpPr>
          <p:nvPr>
            <p:ph type="title"/>
          </p:nvPr>
        </p:nvSpPr>
        <p:spPr>
          <a:xfrm>
            <a:off x="1981200" y="25400"/>
            <a:ext cx="5791200" cy="355600"/>
          </a:xfrm>
        </p:spPr>
        <p:txBody>
          <a:bodyPr/>
          <a:lstStyle/>
          <a:p>
            <a:r>
              <a:rPr lang="en-US" altLang="en-US" sz="3200" b="1"/>
              <a:t>An EOC </a:t>
            </a:r>
            <a:r>
              <a:rPr lang="en-US" altLang="en-US" sz="2400" b="1"/>
              <a:t>Moment</a:t>
            </a:r>
            <a:endParaRPr lang="en-US" altLang="en-US" sz="3200" b="1"/>
          </a:p>
        </p:txBody>
      </p:sp>
      <p:sp>
        <p:nvSpPr>
          <p:cNvPr id="8" name="Oval 7">
            <a:extLst>
              <a:ext uri="{FF2B5EF4-FFF2-40B4-BE49-F238E27FC236}">
                <a16:creationId xmlns:a16="http://schemas.microsoft.com/office/drawing/2014/main" id="{18DF12EB-DF3F-2107-B381-FD1D86DDBE72}"/>
              </a:ext>
            </a:extLst>
          </p:cNvPr>
          <p:cNvSpPr/>
          <p:nvPr/>
        </p:nvSpPr>
        <p:spPr>
          <a:xfrm>
            <a:off x="601663" y="5089525"/>
            <a:ext cx="427037" cy="339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045985EB-3C9C-9B7D-EE69-929C65A4474C}"/>
              </a:ext>
            </a:extLst>
          </p:cNvPr>
          <p:cNvSpPr>
            <a:spLocks noGrp="1" noChangeArrowheads="1"/>
          </p:cNvSpPr>
          <p:nvPr>
            <p:ph type="title"/>
          </p:nvPr>
        </p:nvSpPr>
        <p:spPr>
          <a:xfrm>
            <a:off x="304800" y="23813"/>
            <a:ext cx="8229600" cy="357187"/>
          </a:xfrm>
        </p:spPr>
        <p:txBody>
          <a:bodyPr/>
          <a:lstStyle/>
          <a:p>
            <a:r>
              <a:rPr lang="en-US" altLang="en-US" sz="2800" b="1"/>
              <a:t>Finger on the BUTTON </a:t>
            </a:r>
          </a:p>
        </p:txBody>
      </p:sp>
      <p:pic>
        <p:nvPicPr>
          <p:cNvPr id="137219" name="Picture 6" descr="ilw3584">
            <a:extLst>
              <a:ext uri="{FF2B5EF4-FFF2-40B4-BE49-F238E27FC236}">
                <a16:creationId xmlns:a16="http://schemas.microsoft.com/office/drawing/2014/main" id="{2436B97A-85C4-F715-C145-6B27AAFAF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9067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itle 1">
            <a:extLst>
              <a:ext uri="{FF2B5EF4-FFF2-40B4-BE49-F238E27FC236}">
                <a16:creationId xmlns:a16="http://schemas.microsoft.com/office/drawing/2014/main" id="{1D2DCA2B-EF80-D9B2-926F-3C5D140B775D}"/>
              </a:ext>
            </a:extLst>
          </p:cNvPr>
          <p:cNvSpPr txBox="1">
            <a:spLocks/>
          </p:cNvSpPr>
          <p:nvPr/>
        </p:nvSpPr>
        <p:spPr bwMode="auto">
          <a:xfrm>
            <a:off x="76200" y="4953000"/>
            <a:ext cx="906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657225" indent="-246063">
              <a:defRPr>
                <a:solidFill>
                  <a:schemeClr val="tx1"/>
                </a:solidFill>
                <a:latin typeface="Arial" panose="020B0604020202020204" pitchFamily="34" charset="0"/>
              </a:defRPr>
            </a:lvl2pPr>
            <a:lvl3pPr marL="922338" indent="-219075">
              <a:defRPr>
                <a:solidFill>
                  <a:schemeClr val="tx1"/>
                </a:solidFill>
                <a:latin typeface="Arial" panose="020B0604020202020204" pitchFamily="34" charset="0"/>
              </a:defRPr>
            </a:lvl3pPr>
            <a:lvl4pPr marL="1179513" indent="-200025">
              <a:defRPr>
                <a:solidFill>
                  <a:schemeClr val="tx1"/>
                </a:solidFill>
                <a:latin typeface="Arial" panose="020B0604020202020204" pitchFamily="34" charset="0"/>
              </a:defRPr>
            </a:lvl4pPr>
            <a:lvl5pPr marL="1389063" indent="-182563">
              <a:defRPr>
                <a:solidFill>
                  <a:schemeClr val="tx1"/>
                </a:solidFill>
                <a:latin typeface="Arial" panose="020B0604020202020204" pitchFamily="34" charset="0"/>
              </a:defRPr>
            </a:lvl5pPr>
            <a:lvl6pPr marL="1846263" indent="-182563" eaLnBrk="0" fontAlgn="base" hangingPunct="0">
              <a:spcBef>
                <a:spcPct val="0"/>
              </a:spcBef>
              <a:spcAft>
                <a:spcPct val="0"/>
              </a:spcAft>
              <a:defRPr>
                <a:solidFill>
                  <a:schemeClr val="tx1"/>
                </a:solidFill>
                <a:latin typeface="Arial" panose="020B0604020202020204" pitchFamily="34" charset="0"/>
              </a:defRPr>
            </a:lvl6pPr>
            <a:lvl7pPr marL="2303463" indent="-182563" eaLnBrk="0" fontAlgn="base" hangingPunct="0">
              <a:spcBef>
                <a:spcPct val="0"/>
              </a:spcBef>
              <a:spcAft>
                <a:spcPct val="0"/>
              </a:spcAft>
              <a:defRPr>
                <a:solidFill>
                  <a:schemeClr val="tx1"/>
                </a:solidFill>
                <a:latin typeface="Arial" panose="020B0604020202020204" pitchFamily="34" charset="0"/>
              </a:defRPr>
            </a:lvl7pPr>
            <a:lvl8pPr marL="2760663" indent="-182563" eaLnBrk="0" fontAlgn="base" hangingPunct="0">
              <a:spcBef>
                <a:spcPct val="0"/>
              </a:spcBef>
              <a:spcAft>
                <a:spcPct val="0"/>
              </a:spcAft>
              <a:defRPr>
                <a:solidFill>
                  <a:schemeClr val="tx1"/>
                </a:solidFill>
                <a:latin typeface="Arial" panose="020B0604020202020204" pitchFamily="34" charset="0"/>
              </a:defRPr>
            </a:lvl8pPr>
            <a:lvl9pPr marL="3217863" indent="-182563"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chemeClr val="tx2"/>
                </a:solidFill>
                <a:latin typeface="Trebuchet MS" panose="020B0603020202020204" pitchFamily="34" charset="0"/>
              </a:rPr>
              <a:t>This cartoon was posted in October 1962, right after the Cuban Missile Crisis ended, much to the relief of people worldwide. This was created to show the tensions that still exist between the Soviet Union and the United States, and how fragile the relationship between the two world powers really was.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27A00E-62AD-9210-20E9-8015A1BD76A2}"/>
              </a:ext>
            </a:extLst>
          </p:cNvPr>
          <p:cNvPicPr>
            <a:picLocks noGrp="1" noChangeAspect="1"/>
          </p:cNvPicPr>
          <p:nvPr>
            <p:ph idx="1"/>
          </p:nvPr>
        </p:nvPicPr>
        <p:blipFill>
          <a:blip r:embed="rId2"/>
          <a:stretch>
            <a:fillRect/>
          </a:stretch>
        </p:blipFill>
        <p:spPr>
          <a:xfrm>
            <a:off x="7543799" y="421283"/>
            <a:ext cx="1410749" cy="1719770"/>
          </a:xfrm>
          <a:prstGeom prst="rect">
            <a:avLst/>
          </a:prstGeom>
        </p:spPr>
      </p:pic>
      <p:sp>
        <p:nvSpPr>
          <p:cNvPr id="6" name="TextBox 5">
            <a:extLst>
              <a:ext uri="{FF2B5EF4-FFF2-40B4-BE49-F238E27FC236}">
                <a16:creationId xmlns:a16="http://schemas.microsoft.com/office/drawing/2014/main" id="{E3DF1847-6E90-205D-0407-DB08D6304BBB}"/>
              </a:ext>
            </a:extLst>
          </p:cNvPr>
          <p:cNvSpPr txBox="1"/>
          <p:nvPr/>
        </p:nvSpPr>
        <p:spPr>
          <a:xfrm>
            <a:off x="152400" y="51950"/>
            <a:ext cx="8839200" cy="369332"/>
          </a:xfrm>
          <a:prstGeom prst="rect">
            <a:avLst/>
          </a:prstGeom>
          <a:noFill/>
        </p:spPr>
        <p:txBody>
          <a:bodyPr wrap="square">
            <a:spAutoFit/>
          </a:bodyPr>
          <a:lstStyle/>
          <a:p>
            <a:pPr algn="ctr"/>
            <a:r>
              <a:rPr lang="en-US" b="1" dirty="0" err="1"/>
              <a:t>Vasili</a:t>
            </a:r>
            <a:r>
              <a:rPr lang="en-US" b="1" dirty="0"/>
              <a:t> Arkhipov: The Quiet Hero of the Cuban Missile Crisis</a:t>
            </a:r>
          </a:p>
        </p:txBody>
      </p:sp>
      <p:sp>
        <p:nvSpPr>
          <p:cNvPr id="9" name="TextBox 8">
            <a:extLst>
              <a:ext uri="{FF2B5EF4-FFF2-40B4-BE49-F238E27FC236}">
                <a16:creationId xmlns:a16="http://schemas.microsoft.com/office/drawing/2014/main" id="{B9847E73-C3BD-585C-549E-303B2FD0CDEC}"/>
              </a:ext>
            </a:extLst>
          </p:cNvPr>
          <p:cNvSpPr txBox="1"/>
          <p:nvPr/>
        </p:nvSpPr>
        <p:spPr>
          <a:xfrm>
            <a:off x="-1" y="471616"/>
            <a:ext cx="7543800" cy="4801314"/>
          </a:xfrm>
          <a:prstGeom prst="rect">
            <a:avLst/>
          </a:prstGeom>
          <a:noFill/>
        </p:spPr>
        <p:txBody>
          <a:bodyPr wrap="square">
            <a:spAutoFit/>
          </a:bodyPr>
          <a:lstStyle/>
          <a:p>
            <a:r>
              <a:rPr lang="en-US" b="1" dirty="0">
                <a:latin typeface="Garamond" panose="02020404030301010803" pitchFamily="18" charset="0"/>
              </a:rPr>
              <a:t>On October 27th, 1961, while things were tense above the surface, they were also tense down below. A US Naval destroyer had spotted a USSR B-59 submarine in international waters around Cuba. In response, they started dropping charges to try and force it to emerge and identify itself.</a:t>
            </a:r>
          </a:p>
          <a:p>
            <a:endParaRPr lang="en-US" b="1" dirty="0">
              <a:latin typeface="Garamond" panose="02020404030301010803" pitchFamily="18" charset="0"/>
            </a:endParaRPr>
          </a:p>
          <a:p>
            <a:r>
              <a:rPr lang="en-US" b="1" dirty="0">
                <a:latin typeface="Garamond" panose="02020404030301010803" pitchFamily="18" charset="0"/>
              </a:rPr>
              <a:t>Considering the very precarious situation on the surface it wasn’t the US’ best or smartest move.</a:t>
            </a:r>
          </a:p>
          <a:p>
            <a:endParaRPr lang="en-US" b="1" dirty="0">
              <a:latin typeface="Garamond" panose="02020404030301010803" pitchFamily="18" charset="0"/>
            </a:endParaRPr>
          </a:p>
          <a:p>
            <a:r>
              <a:rPr lang="en-US" b="1" dirty="0">
                <a:latin typeface="Garamond" panose="02020404030301010803" pitchFamily="18" charset="0"/>
              </a:rPr>
              <a:t>Especially considering the USSR sub in question had no contact with the surface and no knowledge that this wasn’t an actual attack. Captain </a:t>
            </a:r>
            <a:r>
              <a:rPr lang="en-US" b="1" dirty="0" err="1">
                <a:latin typeface="Garamond" panose="02020404030301010803" pitchFamily="18" charset="0"/>
              </a:rPr>
              <a:t>Savitsky</a:t>
            </a:r>
            <a:r>
              <a:rPr lang="en-US" b="1" dirty="0">
                <a:latin typeface="Garamond" panose="02020404030301010803" pitchFamily="18" charset="0"/>
              </a:rPr>
              <a:t> was ready to start a nuclear war then and there, arguing they should deploy their weapon in response. The political officer aboard agreed.</a:t>
            </a:r>
          </a:p>
          <a:p>
            <a:endParaRPr lang="en-US" b="1" dirty="0">
              <a:latin typeface="Garamond" panose="02020404030301010803" pitchFamily="18" charset="0"/>
            </a:endParaRPr>
          </a:p>
          <a:p>
            <a:r>
              <a:rPr lang="en-US" b="1" dirty="0">
                <a:latin typeface="Garamond" panose="02020404030301010803" pitchFamily="18" charset="0"/>
              </a:rPr>
              <a:t>Normally, that’s all that would be needed. They would have deployed the weapon and the consequences would have been catastrophic for the entire world.</a:t>
            </a:r>
          </a:p>
        </p:txBody>
      </p:sp>
      <p:sp>
        <p:nvSpPr>
          <p:cNvPr id="11" name="TextBox 10">
            <a:extLst>
              <a:ext uri="{FF2B5EF4-FFF2-40B4-BE49-F238E27FC236}">
                <a16:creationId xmlns:a16="http://schemas.microsoft.com/office/drawing/2014/main" id="{10978544-E4DA-AC6C-41CA-7990C07DC008}"/>
              </a:ext>
            </a:extLst>
          </p:cNvPr>
          <p:cNvSpPr txBox="1"/>
          <p:nvPr/>
        </p:nvSpPr>
        <p:spPr>
          <a:xfrm>
            <a:off x="-7691" y="5105400"/>
            <a:ext cx="9123028"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aramond" panose="02020404030301010803" pitchFamily="18" charset="0"/>
              </a:rPr>
              <a:t>But luckily this one time, on board this one sub, there was one other man whose permission was needed. </a:t>
            </a:r>
            <a:r>
              <a:rPr kumimoji="0" lang="en-US" sz="1600" b="1" i="0" u="none" strike="noStrike" kern="1200" cap="none" spc="0" normalizeH="0" baseline="0" noProof="0" dirty="0" err="1">
                <a:ln>
                  <a:noFill/>
                </a:ln>
                <a:solidFill>
                  <a:srgbClr val="000000"/>
                </a:solidFill>
                <a:effectLst/>
                <a:uLnTx/>
                <a:uFillTx/>
                <a:latin typeface="Garamond" panose="02020404030301010803" pitchFamily="18" charset="0"/>
              </a:rPr>
              <a:t>Vasili</a:t>
            </a:r>
            <a:r>
              <a:rPr kumimoji="0" lang="en-US" sz="1600" b="1" i="0" u="none" strike="noStrike" kern="1200" cap="none" spc="0" normalizeH="0" baseline="0" noProof="0" dirty="0">
                <a:ln>
                  <a:noFill/>
                </a:ln>
                <a:solidFill>
                  <a:srgbClr val="000000"/>
                </a:solidFill>
                <a:effectLst/>
                <a:uLnTx/>
                <a:uFillTx/>
                <a:latin typeface="Garamond" panose="02020404030301010803" pitchFamily="18" charset="0"/>
              </a:rPr>
              <a:t> Arkhipov was chief of the flotilla and his sign-off was required before they could launch the nuclear missiles.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aramond" panose="02020404030301010803" pitchFamily="18" charset="0"/>
              </a:rPr>
              <a:t>Luckily, for all of us, Arkhipov refused. In doing so, he prevented the beginning of a nuclear war that could have decimated a huge portion of the planet. His refusal undoubtedly changed the course of world history.</a:t>
            </a:r>
          </a:p>
        </p:txBody>
      </p:sp>
    </p:spTree>
    <p:extLst>
      <p:ext uri="{BB962C8B-B14F-4D97-AF65-F5344CB8AC3E}">
        <p14:creationId xmlns:p14="http://schemas.microsoft.com/office/powerpoint/2010/main" val="6740093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5EEDB657-4AE2-1677-73A5-CEB593784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 y="1934959"/>
            <a:ext cx="91440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4">
            <a:extLst>
              <a:ext uri="{FF2B5EF4-FFF2-40B4-BE49-F238E27FC236}">
                <a16:creationId xmlns:a16="http://schemas.microsoft.com/office/drawing/2014/main" id="{FB98DF12-6BD5-9E23-2FB9-6034A08AB42F}"/>
              </a:ext>
            </a:extLst>
          </p:cNvPr>
          <p:cNvSpPr>
            <a:spLocks noChangeArrowheads="1"/>
          </p:cNvSpPr>
          <p:nvPr/>
        </p:nvSpPr>
        <p:spPr bwMode="auto">
          <a:xfrm>
            <a:off x="2590800" y="6934200"/>
            <a:ext cx="4572000" cy="228600"/>
          </a:xfrm>
          <a:prstGeom prst="rect">
            <a:avLst/>
          </a:prstGeom>
          <a:solidFill>
            <a:schemeClr val="bg1"/>
          </a:solidFill>
          <a:ln w="9525" algn="ctr">
            <a:solidFill>
              <a:schemeClr val="bg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eaLnBrk="1" hangingPunct="1">
              <a:spcBef>
                <a:spcPct val="0"/>
              </a:spcBef>
              <a:buClrTx/>
              <a:buFontTx/>
              <a:buNone/>
            </a:pPr>
            <a:endParaRPr kumimoji="0" lang="en-US" altLang="en-US" sz="1800">
              <a:solidFill>
                <a:srgbClr val="000000"/>
              </a:solidFill>
              <a:cs typeface="Arial" panose="020B0604020202020204" pitchFamily="34" charset="0"/>
            </a:endParaRPr>
          </a:p>
        </p:txBody>
      </p:sp>
      <p:pic>
        <p:nvPicPr>
          <p:cNvPr id="138244" name="Picture 4" descr="usa flag">
            <a:extLst>
              <a:ext uri="{FF2B5EF4-FFF2-40B4-BE49-F238E27FC236}">
                <a16:creationId xmlns:a16="http://schemas.microsoft.com/office/drawing/2014/main" id="{421F25FE-E01E-B66D-0030-A4E121370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606"/>
          <a:stretch>
            <a:fillRect/>
          </a:stretch>
        </p:blipFill>
        <p:spPr bwMode="auto">
          <a:xfrm>
            <a:off x="1851025" y="984250"/>
            <a:ext cx="2320925" cy="1590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3" descr="ussr flag">
            <a:extLst>
              <a:ext uri="{FF2B5EF4-FFF2-40B4-BE49-F238E27FC236}">
                <a16:creationId xmlns:a16="http://schemas.microsoft.com/office/drawing/2014/main" id="{80260BAF-FA32-70E7-E02E-91F707F7C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050" y="977900"/>
            <a:ext cx="2320925" cy="1597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454" name="Rectangular Callout 13">
            <a:extLst>
              <a:ext uri="{FF2B5EF4-FFF2-40B4-BE49-F238E27FC236}">
                <a16:creationId xmlns:a16="http://schemas.microsoft.com/office/drawing/2014/main" id="{8B136351-7BB9-5156-5406-5EBF1732422B}"/>
              </a:ext>
            </a:extLst>
          </p:cNvPr>
          <p:cNvSpPr>
            <a:spLocks noChangeArrowheads="1"/>
          </p:cNvSpPr>
          <p:nvPr/>
        </p:nvSpPr>
        <p:spPr bwMode="auto">
          <a:xfrm>
            <a:off x="152400" y="76200"/>
            <a:ext cx="8839200" cy="762000"/>
          </a:xfrm>
          <a:prstGeom prst="wedgeRectCallout">
            <a:avLst>
              <a:gd name="adj1" fmla="val -18264"/>
              <a:gd name="adj2" fmla="val 21699"/>
            </a:avLst>
          </a:prstGeom>
          <a:solidFill>
            <a:srgbClr val="FFFFCC"/>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tabLst>
                <a:tab pos="2297113" algn="l"/>
              </a:tabLst>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tabLst>
                <a:tab pos="2297113" algn="l"/>
              </a:tabLst>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tabLst>
                <a:tab pos="2297113" algn="l"/>
              </a:tabLst>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2297113" algn="l"/>
              </a:tabLst>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2297113" algn="l"/>
              </a:tabLst>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2297113" algn="l"/>
              </a:tabLst>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2297113" algn="l"/>
              </a:tabLst>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2297113" algn="l"/>
              </a:tabLst>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2297113" algn="l"/>
              </a:tabLst>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defRPr/>
            </a:pPr>
            <a:r>
              <a:rPr kumimoji="0" lang="en-US" altLang="en-US" sz="3100" dirty="0">
                <a:solidFill>
                  <a:srgbClr val="000000"/>
                </a:solidFill>
                <a:cs typeface="Arial" panose="020B0604020202020204" pitchFamily="34" charset="0"/>
              </a:rPr>
              <a:t>From 1949 to 1960, the </a:t>
            </a:r>
            <a:r>
              <a:rPr kumimoji="0" lang="en-US" altLang="en-US" sz="3100" b="1" i="1" dirty="0">
                <a:solidFill>
                  <a:schemeClr val="tx2">
                    <a:lumMod val="75000"/>
                  </a:schemeClr>
                </a:solidFill>
                <a:cs typeface="Arial" panose="020B0604020202020204" pitchFamily="34" charset="0"/>
              </a:rPr>
              <a:t>Cold War </a:t>
            </a:r>
            <a:r>
              <a:rPr kumimoji="0" lang="en-US" altLang="en-US" sz="3100" dirty="0">
                <a:solidFill>
                  <a:srgbClr val="000000"/>
                </a:solidFill>
                <a:cs typeface="Arial" panose="020B0604020202020204" pitchFamily="34" charset="0"/>
              </a:rPr>
              <a:t>escalated as a result of a nuclear </a:t>
            </a:r>
            <a:r>
              <a:rPr kumimoji="0" lang="en-US" altLang="en-US" sz="3100" b="1" dirty="0">
                <a:solidFill>
                  <a:srgbClr val="000000"/>
                </a:solidFill>
                <a:cs typeface="Arial" panose="020B0604020202020204" pitchFamily="34" charset="0"/>
              </a:rPr>
              <a:t>arms race, space race, &amp; espionage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F60817-D1EC-C3FE-42FA-6B020EAC2A3E}"/>
              </a:ext>
            </a:extLst>
          </p:cNvPr>
          <p:cNvPicPr>
            <a:picLocks noChangeAspect="1"/>
          </p:cNvPicPr>
          <p:nvPr/>
        </p:nvPicPr>
        <p:blipFill>
          <a:blip r:embed="rId2">
            <a:alphaModFix amt="33000"/>
          </a:blip>
          <a:stretch>
            <a:fillRect/>
          </a:stretch>
        </p:blipFill>
        <p:spPr>
          <a:xfrm>
            <a:off x="0" y="0"/>
            <a:ext cx="9169866" cy="7008639"/>
          </a:xfrm>
          <a:prstGeom prst="rect">
            <a:avLst/>
          </a:prstGeom>
        </p:spPr>
      </p:pic>
      <p:sp>
        <p:nvSpPr>
          <p:cNvPr id="5" name="TextBox 4">
            <a:extLst>
              <a:ext uri="{FF2B5EF4-FFF2-40B4-BE49-F238E27FC236}">
                <a16:creationId xmlns:a16="http://schemas.microsoft.com/office/drawing/2014/main" id="{6D509553-8918-508C-619B-3C3FE29CBEC5}"/>
              </a:ext>
            </a:extLst>
          </p:cNvPr>
          <p:cNvSpPr txBox="1"/>
          <p:nvPr/>
        </p:nvSpPr>
        <p:spPr>
          <a:xfrm>
            <a:off x="762000" y="838200"/>
            <a:ext cx="8229600" cy="4093428"/>
          </a:xfrm>
          <a:prstGeom prst="rect">
            <a:avLst/>
          </a:prstGeom>
          <a:noFill/>
        </p:spPr>
        <p:txBody>
          <a:bodyPr wrap="square">
            <a:spAutoFit/>
          </a:bodyPr>
          <a:lstStyle/>
          <a:p>
            <a:r>
              <a:rPr lang="en-US" sz="2400" b="1" dirty="0"/>
              <a:t>April 17, 1961- Bay of Pigs Invasion</a:t>
            </a:r>
          </a:p>
          <a:p>
            <a:endParaRPr lang="en-US" sz="2400" b="1" dirty="0"/>
          </a:p>
          <a:p>
            <a:r>
              <a:rPr lang="en-US" sz="2400" b="1" dirty="0">
                <a:solidFill>
                  <a:srgbClr val="202124"/>
                </a:solidFill>
                <a:latin typeface="Roboto" panose="02000000000000000000" pitchFamily="2" charset="0"/>
              </a:rPr>
              <a:t>August 13, 1961- Berlin Wall goes up</a:t>
            </a:r>
          </a:p>
          <a:p>
            <a:endParaRPr lang="en-US" sz="2400" b="1" dirty="0"/>
          </a:p>
          <a:p>
            <a:r>
              <a:rPr lang="en-US" sz="2400" b="1" i="0" dirty="0">
                <a:solidFill>
                  <a:srgbClr val="202124"/>
                </a:solidFill>
                <a:effectLst/>
                <a:latin typeface="Roboto" panose="02000000000000000000" pitchFamily="2" charset="0"/>
              </a:rPr>
              <a:t>October 16, 1962- Cuban Missile Crisis</a:t>
            </a:r>
          </a:p>
          <a:p>
            <a:endParaRPr lang="en-US" sz="2400" b="1" dirty="0">
              <a:solidFill>
                <a:srgbClr val="202124"/>
              </a:solidFill>
              <a:latin typeface="Roboto" panose="02000000000000000000" pitchFamily="2" charset="0"/>
            </a:endParaRPr>
          </a:p>
          <a:p>
            <a:r>
              <a:rPr lang="en-US" sz="2400" b="1" dirty="0">
                <a:solidFill>
                  <a:srgbClr val="202124"/>
                </a:solidFill>
                <a:latin typeface="Roboto" panose="02000000000000000000" pitchFamily="2" charset="0"/>
              </a:rPr>
              <a:t>November 22, 1963- Kennedy is murdered in Dallas</a:t>
            </a:r>
          </a:p>
          <a:p>
            <a:endParaRPr lang="en-US" sz="2400" b="1" dirty="0">
              <a:solidFill>
                <a:srgbClr val="202124"/>
              </a:solidFill>
              <a:latin typeface="Roboto" panose="02000000000000000000" pitchFamily="2" charset="0"/>
            </a:endParaRPr>
          </a:p>
          <a:p>
            <a:r>
              <a:rPr lang="en-US" sz="2400" b="1" i="0" dirty="0">
                <a:solidFill>
                  <a:srgbClr val="202124"/>
                </a:solidFill>
                <a:effectLst/>
                <a:latin typeface="Google Sans"/>
              </a:rPr>
              <a:t>October 1964</a:t>
            </a:r>
            <a:r>
              <a:rPr lang="en-US" sz="2400" b="1" i="0" dirty="0">
                <a:solidFill>
                  <a:srgbClr val="202124"/>
                </a:solidFill>
                <a:effectLst/>
                <a:latin typeface="Roboto" panose="02000000000000000000" pitchFamily="2" charset="0"/>
              </a:rPr>
              <a:t>- Khrushchev is removed from power</a:t>
            </a:r>
            <a:endParaRPr lang="en-US" sz="2400" b="1" dirty="0"/>
          </a:p>
          <a:p>
            <a:endParaRPr lang="en-US" sz="2400" b="1" dirty="0"/>
          </a:p>
          <a:p>
            <a:endParaRPr lang="en-US" sz="2000" dirty="0"/>
          </a:p>
        </p:txBody>
      </p:sp>
      <p:sp>
        <p:nvSpPr>
          <p:cNvPr id="2" name="Title 1">
            <a:extLst>
              <a:ext uri="{FF2B5EF4-FFF2-40B4-BE49-F238E27FC236}">
                <a16:creationId xmlns:a16="http://schemas.microsoft.com/office/drawing/2014/main" id="{B36EB219-D065-C515-B86C-E6F7AEB54324}"/>
              </a:ext>
            </a:extLst>
          </p:cNvPr>
          <p:cNvSpPr>
            <a:spLocks noGrp="1"/>
          </p:cNvSpPr>
          <p:nvPr>
            <p:ph type="title"/>
          </p:nvPr>
        </p:nvSpPr>
        <p:spPr>
          <a:xfrm>
            <a:off x="457200" y="-1"/>
            <a:ext cx="7772400" cy="414007"/>
          </a:xfrm>
        </p:spPr>
        <p:txBody>
          <a:bodyPr/>
          <a:lstStyle/>
          <a:p>
            <a:r>
              <a:rPr lang="en-US" sz="4000" b="1" dirty="0">
                <a:latin typeface="+mj-lt"/>
              </a:rPr>
              <a:t>Timeline</a:t>
            </a:r>
          </a:p>
        </p:txBody>
      </p:sp>
    </p:spTree>
    <p:extLst>
      <p:ext uri="{BB962C8B-B14F-4D97-AF65-F5344CB8AC3E}">
        <p14:creationId xmlns:p14="http://schemas.microsoft.com/office/powerpoint/2010/main" val="16254641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CC22570-073B-155D-1D7F-0A11EAB2A233}"/>
              </a:ext>
            </a:extLst>
          </p:cNvPr>
          <p:cNvSpPr>
            <a:spLocks noGrp="1" noChangeArrowheads="1"/>
          </p:cNvSpPr>
          <p:nvPr>
            <p:ph type="title"/>
          </p:nvPr>
        </p:nvSpPr>
        <p:spPr>
          <a:xfrm>
            <a:off x="1600200" y="76200"/>
            <a:ext cx="5486400" cy="457200"/>
          </a:xfrm>
        </p:spPr>
        <p:txBody>
          <a:bodyPr/>
          <a:lstStyle/>
          <a:p>
            <a:pPr eaLnBrk="1" hangingPunct="1"/>
            <a:r>
              <a:rPr lang="en-US" altLang="en-US" sz="3600" b="1"/>
              <a:t>Berlin: a Divided City</a:t>
            </a:r>
          </a:p>
        </p:txBody>
      </p:sp>
      <p:sp>
        <p:nvSpPr>
          <p:cNvPr id="7171" name="Rectangle 3">
            <a:extLst>
              <a:ext uri="{FF2B5EF4-FFF2-40B4-BE49-F238E27FC236}">
                <a16:creationId xmlns:a16="http://schemas.microsoft.com/office/drawing/2014/main" id="{A7568E57-A548-E94F-340C-78C87AB3DC61}"/>
              </a:ext>
            </a:extLst>
          </p:cNvPr>
          <p:cNvSpPr>
            <a:spLocks noGrp="1" noChangeArrowheads="1"/>
          </p:cNvSpPr>
          <p:nvPr>
            <p:ph type="body" idx="1"/>
          </p:nvPr>
        </p:nvSpPr>
        <p:spPr>
          <a:xfrm>
            <a:off x="0" y="838200"/>
            <a:ext cx="9144000" cy="5791200"/>
          </a:xfrm>
        </p:spPr>
        <p:txBody>
          <a:bodyPr/>
          <a:lstStyle/>
          <a:p>
            <a:pPr eaLnBrk="1" hangingPunct="1">
              <a:lnSpc>
                <a:spcPct val="90000"/>
              </a:lnSpc>
            </a:pPr>
            <a:r>
              <a:rPr lang="en-US" altLang="en-US" sz="2800"/>
              <a:t>Although, in the beginning there was no actual wall separating the two sides, </a:t>
            </a:r>
            <a:r>
              <a:rPr lang="en-US" altLang="en-US" sz="2800" b="1" u="sng"/>
              <a:t>Berlin</a:t>
            </a:r>
            <a:r>
              <a:rPr lang="en-US" altLang="en-US" sz="2800"/>
              <a:t> was a divided city.</a:t>
            </a:r>
          </a:p>
          <a:p>
            <a:pPr eaLnBrk="1" hangingPunct="1">
              <a:lnSpc>
                <a:spcPct val="90000"/>
              </a:lnSpc>
            </a:pPr>
            <a:r>
              <a:rPr lang="en-US" altLang="en-US" sz="2800">
                <a:solidFill>
                  <a:srgbClr val="0033CC"/>
                </a:solidFill>
              </a:rPr>
              <a:t>In the democratic, western half the people lived good, had many choices, and enjoyed life.</a:t>
            </a:r>
          </a:p>
          <a:p>
            <a:pPr eaLnBrk="1" hangingPunct="1">
              <a:lnSpc>
                <a:spcPct val="90000"/>
              </a:lnSpc>
            </a:pPr>
            <a:r>
              <a:rPr lang="en-US" altLang="en-US" sz="2800">
                <a:solidFill>
                  <a:srgbClr val="CC0000"/>
                </a:solidFill>
              </a:rPr>
              <a:t>In the communist eastern half, life was not as good, the choices in all parts of their lives was limited by the government.</a:t>
            </a:r>
          </a:p>
          <a:p>
            <a:pPr eaLnBrk="1" hangingPunct="1">
              <a:lnSpc>
                <a:spcPct val="90000"/>
              </a:lnSpc>
            </a:pPr>
            <a:r>
              <a:rPr lang="en-US" altLang="en-US" sz="2800"/>
              <a:t>As a result of the huge differences between the two halves of the city, the people living in </a:t>
            </a:r>
            <a:r>
              <a:rPr lang="en-US" altLang="en-US" sz="2800">
                <a:solidFill>
                  <a:srgbClr val="CC0000"/>
                </a:solidFill>
              </a:rPr>
              <a:t>East Berlin</a:t>
            </a:r>
            <a:r>
              <a:rPr lang="en-US" altLang="en-US" sz="2800"/>
              <a:t> started moving to </a:t>
            </a:r>
            <a:r>
              <a:rPr lang="en-US" altLang="en-US" sz="2800">
                <a:solidFill>
                  <a:srgbClr val="0033CC"/>
                </a:solidFill>
              </a:rPr>
              <a:t>West Berlin</a:t>
            </a:r>
            <a:r>
              <a:rPr lang="en-US" altLang="en-US" sz="2800"/>
              <a:t>.</a:t>
            </a:r>
          </a:p>
          <a:p>
            <a:pPr eaLnBrk="1" hangingPunct="1">
              <a:lnSpc>
                <a:spcPct val="90000"/>
              </a:lnSpc>
            </a:pPr>
            <a:r>
              <a:rPr lang="en-US" altLang="en-US" sz="2800"/>
              <a:t>The Russians became concerned that too many people were leaving the </a:t>
            </a:r>
            <a:r>
              <a:rPr lang="en-US" altLang="en-US" sz="2800">
                <a:solidFill>
                  <a:srgbClr val="CC0000"/>
                </a:solidFill>
              </a:rPr>
              <a:t>east</a:t>
            </a:r>
            <a:r>
              <a:rPr lang="en-US" altLang="en-US" sz="2800"/>
              <a:t> for the </a:t>
            </a:r>
            <a:r>
              <a:rPr lang="en-US" altLang="en-US" sz="2800">
                <a:solidFill>
                  <a:srgbClr val="0033CC"/>
                </a:solidFill>
              </a:rPr>
              <a:t>west</a:t>
            </a:r>
            <a:r>
              <a:rPr lang="en-US" altLang="en-US" sz="2800"/>
              <a:t> and they aimed to stop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par>
                          <p:cTn id="8" fill="hold" nodeType="afterGroup">
                            <p:stCondLst>
                              <p:cond delay="0"/>
                            </p:stCondLst>
                            <p:childTnLst>
                              <p:par>
                                <p:cTn id="9" presetID="3" presetClass="entr" presetSubtype="10" fill="hold" nodeType="afterEffect">
                                  <p:stCondLst>
                                    <p:cond delay="150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1" dur="500"/>
                                        <p:tgtEl>
                                          <p:spTgt spid="7171">
                                            <p:txEl>
                                              <p:pRg st="0" end="0"/>
                                            </p:txEl>
                                          </p:spTgt>
                                        </p:tgtEl>
                                      </p:cBhvr>
                                    </p:animEffect>
                                  </p:childTnLst>
                                </p:cTn>
                              </p:par>
                            </p:childTnLst>
                          </p:cTn>
                        </p:par>
                        <p:par>
                          <p:cTn id="12" fill="hold" nodeType="afterGroup">
                            <p:stCondLst>
                              <p:cond delay="2000"/>
                            </p:stCondLst>
                            <p:childTnLst>
                              <p:par>
                                <p:cTn id="13" presetID="3" presetClass="entr" presetSubtype="10" fill="hold" nodeType="afterEffect">
                                  <p:stCondLst>
                                    <p:cond delay="1500"/>
                                  </p:stCondLst>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5" dur="500"/>
                                        <p:tgtEl>
                                          <p:spTgt spid="7171">
                                            <p:txEl>
                                              <p:pRg st="1" end="1"/>
                                            </p:txEl>
                                          </p:spTgt>
                                        </p:tgtEl>
                                      </p:cBhvr>
                                    </p:animEffect>
                                  </p:childTnLst>
                                </p:cTn>
                              </p:par>
                            </p:childTnLst>
                          </p:cTn>
                        </p:par>
                        <p:par>
                          <p:cTn id="16" fill="hold" nodeType="afterGroup">
                            <p:stCondLst>
                              <p:cond delay="4000"/>
                            </p:stCondLst>
                            <p:childTnLst>
                              <p:par>
                                <p:cTn id="17" presetID="3" presetClass="entr" presetSubtype="10" fill="hold" nodeType="afterEffect">
                                  <p:stCondLst>
                                    <p:cond delay="150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9" dur="500"/>
                                        <p:tgtEl>
                                          <p:spTgt spid="7171">
                                            <p:txEl>
                                              <p:pRg st="2" end="2"/>
                                            </p:txEl>
                                          </p:spTgt>
                                        </p:tgtEl>
                                      </p:cBhvr>
                                    </p:animEffect>
                                  </p:childTnLst>
                                </p:cTn>
                              </p:par>
                            </p:childTnLst>
                          </p:cTn>
                        </p:par>
                        <p:par>
                          <p:cTn id="20" fill="hold" nodeType="afterGroup">
                            <p:stCondLst>
                              <p:cond delay="6000"/>
                            </p:stCondLst>
                            <p:childTnLst>
                              <p:par>
                                <p:cTn id="21" presetID="3" presetClass="entr" presetSubtype="10" fill="hold" nodeType="afterEffect">
                                  <p:stCondLst>
                                    <p:cond delay="1500"/>
                                  </p:stCondLst>
                                  <p:childTnLst>
                                    <p:set>
                                      <p:cBhvr>
                                        <p:cTn id="22"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3" dur="500"/>
                                        <p:tgtEl>
                                          <p:spTgt spid="7171">
                                            <p:txEl>
                                              <p:pRg st="3" end="3"/>
                                            </p:txEl>
                                          </p:spTgt>
                                        </p:tgtEl>
                                      </p:cBhvr>
                                    </p:animEffect>
                                  </p:childTnLst>
                                </p:cTn>
                              </p:par>
                            </p:childTnLst>
                          </p:cTn>
                        </p:par>
                        <p:par>
                          <p:cTn id="24" fill="hold" nodeType="afterGroup">
                            <p:stCondLst>
                              <p:cond delay="8000"/>
                            </p:stCondLst>
                            <p:childTnLst>
                              <p:par>
                                <p:cTn id="25" presetID="3" presetClass="entr" presetSubtype="10" fill="hold" nodeType="afterEffect">
                                  <p:stCondLst>
                                    <p:cond delay="150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04C36F36-4547-BCFA-0912-E8870FAC9E8A}"/>
              </a:ext>
            </a:extLst>
          </p:cNvPr>
          <p:cNvSpPr>
            <a:spLocks noChangeArrowheads="1"/>
          </p:cNvSpPr>
          <p:nvPr/>
        </p:nvSpPr>
        <p:spPr bwMode="auto">
          <a:xfrm>
            <a:off x="228600" y="30163"/>
            <a:ext cx="3328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George Frost Kennan</a:t>
            </a:r>
          </a:p>
        </p:txBody>
      </p:sp>
      <p:sp>
        <p:nvSpPr>
          <p:cNvPr id="19459" name="Rectangle 4">
            <a:extLst>
              <a:ext uri="{FF2B5EF4-FFF2-40B4-BE49-F238E27FC236}">
                <a16:creationId xmlns:a16="http://schemas.microsoft.com/office/drawing/2014/main" id="{F52B1371-2124-A58F-78C8-9336DD577303}"/>
              </a:ext>
            </a:extLst>
          </p:cNvPr>
          <p:cNvSpPr>
            <a:spLocks noChangeArrowheads="1"/>
          </p:cNvSpPr>
          <p:nvPr/>
        </p:nvSpPr>
        <p:spPr bwMode="auto">
          <a:xfrm>
            <a:off x="242888" y="508000"/>
            <a:ext cx="5548312"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His writings inspired the </a:t>
            </a:r>
            <a:r>
              <a:rPr lang="en-US" altLang="en-US" sz="2400" b="1"/>
              <a:t>Truman Doctrine</a:t>
            </a:r>
            <a:r>
              <a:rPr lang="en-US" altLang="en-US" sz="2400"/>
              <a:t> and the U.S. foreign policy of </a:t>
            </a:r>
            <a:r>
              <a:rPr lang="en-US" altLang="en-US" sz="2400" b="1"/>
              <a:t>"containing" </a:t>
            </a:r>
            <a:r>
              <a:rPr lang="en-US" altLang="en-US" sz="2400"/>
              <a:t>the Soviet Union. His </a:t>
            </a:r>
            <a:r>
              <a:rPr lang="en-US" altLang="en-US" sz="2400" b="1"/>
              <a:t>"Long Telegram" </a:t>
            </a:r>
            <a:r>
              <a:rPr lang="en-US" altLang="en-US" sz="2400"/>
              <a:t>from Moscow during </a:t>
            </a:r>
            <a:r>
              <a:rPr lang="en-US" altLang="en-US" sz="2400" b="1">
                <a:solidFill>
                  <a:srgbClr val="0033CC"/>
                </a:solidFill>
              </a:rPr>
              <a:t>1946</a:t>
            </a:r>
            <a:r>
              <a:rPr lang="en-US" altLang="en-US" sz="2400"/>
              <a:t> and the subsequent </a:t>
            </a:r>
            <a:r>
              <a:rPr lang="en-US" altLang="en-US" sz="2400" b="1">
                <a:solidFill>
                  <a:srgbClr val="0033CC"/>
                </a:solidFill>
              </a:rPr>
              <a:t>1947 </a:t>
            </a:r>
            <a:r>
              <a:rPr lang="en-US" altLang="en-US" sz="2400"/>
              <a:t>article </a:t>
            </a:r>
            <a:r>
              <a:rPr lang="en-US" altLang="en-US" sz="2400">
                <a:solidFill>
                  <a:srgbClr val="FF0000"/>
                </a:solidFill>
              </a:rPr>
              <a:t>"The Sources of Soviet Conduct" argued that the Soviet regime was inherently </a:t>
            </a:r>
            <a:r>
              <a:rPr lang="en-US" altLang="en-US" sz="2400" b="1">
                <a:solidFill>
                  <a:srgbClr val="FF0000"/>
                </a:solidFill>
              </a:rPr>
              <a:t>expansionist</a:t>
            </a:r>
            <a:r>
              <a:rPr lang="en-US" altLang="en-US" sz="2400">
                <a:solidFill>
                  <a:srgbClr val="FF0000"/>
                </a:solidFill>
              </a:rPr>
              <a:t> and that its influence had to be "contained" </a:t>
            </a:r>
            <a:r>
              <a:rPr lang="en-US" altLang="en-US" sz="2400"/>
              <a:t>in areas of vital strategic importance to the United States. These texts provided justification for the Truman administration's new anti-Soviet policy. Kennan played a major role in the development of definitive Cold War programs and institutions, notably the Marshall Plan.</a:t>
            </a:r>
          </a:p>
        </p:txBody>
      </p:sp>
      <p:pic>
        <p:nvPicPr>
          <p:cNvPr id="19460" name="Picture 5">
            <a:extLst>
              <a:ext uri="{FF2B5EF4-FFF2-40B4-BE49-F238E27FC236}">
                <a16:creationId xmlns:a16="http://schemas.microsoft.com/office/drawing/2014/main" id="{A87EF7AC-C6D1-3871-CF67-54F50960F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52400"/>
            <a:ext cx="27622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3">
            <a:extLst>
              <a:ext uri="{FF2B5EF4-FFF2-40B4-BE49-F238E27FC236}">
                <a16:creationId xmlns:a16="http://schemas.microsoft.com/office/drawing/2014/main" id="{87983E48-EA4D-D74E-AD72-B71B92015277}"/>
              </a:ext>
            </a:extLst>
          </p:cNvPr>
          <p:cNvSpPr>
            <a:spLocks noChangeArrowheads="1"/>
          </p:cNvSpPr>
          <p:nvPr/>
        </p:nvSpPr>
        <p:spPr bwMode="auto">
          <a:xfrm>
            <a:off x="6389688" y="3309938"/>
            <a:ext cx="2544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George Frost Kennan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E644F83-C200-4DC3-63A8-CC35723E929D}"/>
              </a:ext>
            </a:extLst>
          </p:cNvPr>
          <p:cNvSpPr>
            <a:spLocks noGrp="1" noChangeArrowheads="1"/>
          </p:cNvSpPr>
          <p:nvPr>
            <p:ph type="title"/>
          </p:nvPr>
        </p:nvSpPr>
        <p:spPr>
          <a:xfrm>
            <a:off x="457200" y="76200"/>
            <a:ext cx="4343400" cy="479425"/>
          </a:xfrm>
        </p:spPr>
        <p:txBody>
          <a:bodyPr/>
          <a:lstStyle/>
          <a:p>
            <a:pPr eaLnBrk="1" hangingPunct="1"/>
            <a:r>
              <a:rPr lang="en-US" altLang="en-US" sz="3200" b="1">
                <a:solidFill>
                  <a:srgbClr val="7030A0"/>
                </a:solidFill>
              </a:rPr>
              <a:t>The Berlin Wall </a:t>
            </a:r>
          </a:p>
        </p:txBody>
      </p:sp>
      <p:sp>
        <p:nvSpPr>
          <p:cNvPr id="8195" name="Rectangle 3">
            <a:extLst>
              <a:ext uri="{FF2B5EF4-FFF2-40B4-BE49-F238E27FC236}">
                <a16:creationId xmlns:a16="http://schemas.microsoft.com/office/drawing/2014/main" id="{04A8A079-EDB1-B4AA-C57B-75F93459DF80}"/>
              </a:ext>
            </a:extLst>
          </p:cNvPr>
          <p:cNvSpPr>
            <a:spLocks noGrp="1" noChangeArrowheads="1"/>
          </p:cNvSpPr>
          <p:nvPr>
            <p:ph type="body" idx="1"/>
          </p:nvPr>
        </p:nvSpPr>
        <p:spPr>
          <a:xfrm>
            <a:off x="7938" y="712788"/>
            <a:ext cx="4792662" cy="3554412"/>
          </a:xfrm>
        </p:spPr>
        <p:txBody>
          <a:bodyPr/>
          <a:lstStyle/>
          <a:p>
            <a:pPr eaLnBrk="1" hangingPunct="1"/>
            <a:r>
              <a:rPr lang="en-US" altLang="en-US" sz="2000" dirty="0">
                <a:latin typeface="+mj-lt"/>
              </a:rPr>
              <a:t>In </a:t>
            </a:r>
            <a:r>
              <a:rPr lang="en-US" altLang="en-US" sz="2000" b="1" dirty="0">
                <a:latin typeface="+mj-lt"/>
              </a:rPr>
              <a:t>August</a:t>
            </a:r>
            <a:r>
              <a:rPr lang="en-US" altLang="en-US" sz="2000" dirty="0">
                <a:latin typeface="+mj-lt"/>
              </a:rPr>
              <a:t> </a:t>
            </a:r>
            <a:r>
              <a:rPr lang="en-US" altLang="en-US" sz="2000" b="1" dirty="0">
                <a:latin typeface="+mj-lt"/>
              </a:rPr>
              <a:t>1961</a:t>
            </a:r>
            <a:r>
              <a:rPr lang="en-US" altLang="en-US" sz="2000" dirty="0">
                <a:latin typeface="+mj-lt"/>
              </a:rPr>
              <a:t>, the Soviets starting building what would become known as the </a:t>
            </a:r>
            <a:r>
              <a:rPr lang="en-US" altLang="en-US" sz="2000" b="1" u="sng" dirty="0">
                <a:latin typeface="+mj-lt"/>
              </a:rPr>
              <a:t>Berlin Wall</a:t>
            </a:r>
            <a:r>
              <a:rPr lang="en-US" altLang="en-US" sz="2000" dirty="0">
                <a:latin typeface="+mj-lt"/>
              </a:rPr>
              <a:t>.</a:t>
            </a:r>
          </a:p>
          <a:p>
            <a:pPr eaLnBrk="1" hangingPunct="1"/>
            <a:r>
              <a:rPr lang="en-US" altLang="en-US" sz="2000" b="1" dirty="0">
                <a:latin typeface="+mj-lt"/>
              </a:rPr>
              <a:t>The Berlin Wall was not designed to keep </a:t>
            </a:r>
            <a:r>
              <a:rPr lang="en-US" altLang="en-US" sz="2000" b="1" dirty="0">
                <a:solidFill>
                  <a:srgbClr val="0033CC"/>
                </a:solidFill>
                <a:latin typeface="+mj-lt"/>
              </a:rPr>
              <a:t>West Berliners</a:t>
            </a:r>
            <a:r>
              <a:rPr lang="en-US" altLang="en-US" sz="2000" b="1" dirty="0">
                <a:latin typeface="+mj-lt"/>
              </a:rPr>
              <a:t> out, but to keep the </a:t>
            </a:r>
            <a:r>
              <a:rPr lang="en-US" altLang="en-US" sz="2000" b="1" dirty="0">
                <a:solidFill>
                  <a:srgbClr val="CC0000"/>
                </a:solidFill>
                <a:latin typeface="+mj-lt"/>
              </a:rPr>
              <a:t>East Berliners</a:t>
            </a:r>
            <a:r>
              <a:rPr lang="en-US" altLang="en-US" sz="2000" b="1" dirty="0">
                <a:latin typeface="+mj-lt"/>
              </a:rPr>
              <a:t> in!</a:t>
            </a:r>
          </a:p>
          <a:p>
            <a:pPr eaLnBrk="1" hangingPunct="1"/>
            <a:r>
              <a:rPr lang="en-US" altLang="en-US" sz="2000" dirty="0">
                <a:latin typeface="+mj-lt"/>
              </a:rPr>
              <a:t>USSR was embarrassed by large number of East Berliners leaving to the West.  After all communism was better than capitalism</a:t>
            </a:r>
          </a:p>
          <a:p>
            <a:pPr eaLnBrk="1" hangingPunct="1"/>
            <a:r>
              <a:rPr lang="en-US" sz="2000" b="1" dirty="0">
                <a:latin typeface="+mj-lt"/>
                <a:ea typeface="Calibri" panose="020F0502020204030204" pitchFamily="34" charset="0"/>
                <a:cs typeface="Calibri" panose="020F0502020204030204" pitchFamily="34" charset="0"/>
              </a:rPr>
              <a:t>Berlin Wall</a:t>
            </a:r>
            <a:r>
              <a:rPr lang="en-US" sz="2000" dirty="0">
                <a:latin typeface="+mj-lt"/>
                <a:ea typeface="Calibri" panose="020F0502020204030204" pitchFamily="34" charset="0"/>
                <a:cs typeface="Calibri" panose="020F0502020204030204" pitchFamily="34" charset="0"/>
              </a:rPr>
              <a:t>- a wall of concrete, barbed wire, guarded by machine gun towers</a:t>
            </a:r>
            <a:endParaRPr lang="en-US" altLang="en-US" sz="2000" b="1" dirty="0">
              <a:latin typeface="+mj-lt"/>
              <a:cs typeface="Calibri" panose="020F0502020204030204" pitchFamily="34" charset="0"/>
            </a:endParaRPr>
          </a:p>
          <a:p>
            <a:pPr eaLnBrk="1" hangingPunct="1"/>
            <a:endParaRPr lang="en-US" altLang="en-US" sz="2000" b="1" dirty="0">
              <a:latin typeface="+mj-lt"/>
            </a:endParaRPr>
          </a:p>
        </p:txBody>
      </p:sp>
      <p:sp>
        <p:nvSpPr>
          <p:cNvPr id="8198" name="Rectangle 6">
            <a:extLst>
              <a:ext uri="{FF2B5EF4-FFF2-40B4-BE49-F238E27FC236}">
                <a16:creationId xmlns:a16="http://schemas.microsoft.com/office/drawing/2014/main" id="{DB6467CA-D8C7-2960-6C94-C0597CFEF7E8}"/>
              </a:ext>
            </a:extLst>
          </p:cNvPr>
          <p:cNvSpPr>
            <a:spLocks noChangeArrowheads="1"/>
          </p:cNvSpPr>
          <p:nvPr/>
        </p:nvSpPr>
        <p:spPr bwMode="auto">
          <a:xfrm>
            <a:off x="28575" y="4715878"/>
            <a:ext cx="9144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000" dirty="0">
              <a:solidFill>
                <a:srgbClr val="000000"/>
              </a:solidFill>
            </a:endParaRPr>
          </a:p>
          <a:p>
            <a:pPr eaLnBrk="1" hangingPunct="1"/>
            <a:r>
              <a:rPr lang="en-US" altLang="en-US" sz="2000" dirty="0">
                <a:solidFill>
                  <a:srgbClr val="000000"/>
                </a:solidFill>
              </a:rPr>
              <a:t>Those who tried to escape from the east to the west were put in prison or shot!</a:t>
            </a:r>
          </a:p>
          <a:p>
            <a:pPr eaLnBrk="1" hangingPunct="1"/>
            <a:r>
              <a:rPr lang="en-US" altLang="en-US" sz="2000" dirty="0">
                <a:solidFill>
                  <a:srgbClr val="000000"/>
                </a:solidFill>
              </a:rPr>
              <a:t>The </a:t>
            </a:r>
            <a:r>
              <a:rPr lang="en-US" altLang="en-US" sz="2000" b="1" dirty="0">
                <a:solidFill>
                  <a:srgbClr val="FF0000"/>
                </a:solidFill>
              </a:rPr>
              <a:t>Berlin Wall </a:t>
            </a:r>
            <a:r>
              <a:rPr lang="en-US" altLang="en-US" sz="2000" b="1" dirty="0">
                <a:solidFill>
                  <a:srgbClr val="000000"/>
                </a:solidFill>
              </a:rPr>
              <a:t>became a physical symbol of the </a:t>
            </a:r>
            <a:r>
              <a:rPr lang="en-US" altLang="en-US" sz="2000" b="1" u="sng" dirty="0">
                <a:solidFill>
                  <a:srgbClr val="000000"/>
                </a:solidFill>
              </a:rPr>
              <a:t>iron curtain </a:t>
            </a:r>
            <a:r>
              <a:rPr lang="en-US" altLang="en-US" sz="2000" dirty="0">
                <a:solidFill>
                  <a:srgbClr val="000000"/>
                </a:solidFill>
              </a:rPr>
              <a:t>and the separation of </a:t>
            </a:r>
            <a:r>
              <a:rPr lang="en-US" altLang="en-US" sz="2000" dirty="0">
                <a:solidFill>
                  <a:srgbClr val="0033CC"/>
                </a:solidFill>
              </a:rPr>
              <a:t>democracy</a:t>
            </a:r>
            <a:r>
              <a:rPr lang="en-US" altLang="en-US" sz="2000" dirty="0">
                <a:solidFill>
                  <a:srgbClr val="000000"/>
                </a:solidFill>
              </a:rPr>
              <a:t> from </a:t>
            </a:r>
            <a:r>
              <a:rPr lang="en-US" altLang="en-US" sz="2000" dirty="0">
                <a:solidFill>
                  <a:srgbClr val="CC0000"/>
                </a:solidFill>
              </a:rPr>
              <a:t>communism.</a:t>
            </a:r>
            <a:endParaRPr lang="en-US" altLang="en-US" sz="2000" b="1" dirty="0">
              <a:solidFill>
                <a:srgbClr val="CC0000"/>
              </a:solidFill>
            </a:endParaRPr>
          </a:p>
        </p:txBody>
      </p:sp>
      <p:grpSp>
        <p:nvGrpSpPr>
          <p:cNvPr id="141317" name="Group 1">
            <a:extLst>
              <a:ext uri="{FF2B5EF4-FFF2-40B4-BE49-F238E27FC236}">
                <a16:creationId xmlns:a16="http://schemas.microsoft.com/office/drawing/2014/main" id="{EDD2D79E-032A-6653-3D11-FAA4479A5C3A}"/>
              </a:ext>
            </a:extLst>
          </p:cNvPr>
          <p:cNvGrpSpPr>
            <a:grpSpLocks/>
          </p:cNvGrpSpPr>
          <p:nvPr/>
        </p:nvGrpSpPr>
        <p:grpSpPr bwMode="auto">
          <a:xfrm>
            <a:off x="4678363" y="609600"/>
            <a:ext cx="4494212" cy="3657600"/>
            <a:chOff x="4677827" y="608990"/>
            <a:chExt cx="4494748" cy="3658210"/>
          </a:xfrm>
        </p:grpSpPr>
        <p:pic>
          <p:nvPicPr>
            <p:cNvPr id="141318" name="Picture 4" descr="berlin wall building">
              <a:extLst>
                <a:ext uri="{FF2B5EF4-FFF2-40B4-BE49-F238E27FC236}">
                  <a16:creationId xmlns:a16="http://schemas.microsoft.com/office/drawing/2014/main" id="{59FE86E1-3F5F-62AF-3AD5-ECC3FEE1C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827" y="623888"/>
              <a:ext cx="4494748"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7">
              <a:extLst>
                <a:ext uri="{FF2B5EF4-FFF2-40B4-BE49-F238E27FC236}">
                  <a16:creationId xmlns:a16="http://schemas.microsoft.com/office/drawing/2014/main" id="{50233F71-FCE6-EE79-688D-9EA8137F5164}"/>
                </a:ext>
              </a:extLst>
            </p:cNvPr>
            <p:cNvSpPr txBox="1">
              <a:spLocks noChangeArrowheads="1"/>
            </p:cNvSpPr>
            <p:nvPr/>
          </p:nvSpPr>
          <p:spPr bwMode="auto">
            <a:xfrm>
              <a:off x="4677827" y="608990"/>
              <a:ext cx="14478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CC0000"/>
                  </a:solidFill>
                </a:rPr>
                <a:t>East Berlin</a:t>
              </a:r>
            </a:p>
          </p:txBody>
        </p:sp>
        <p:sp>
          <p:nvSpPr>
            <p:cNvPr id="141320" name="Text Box 8">
              <a:extLst>
                <a:ext uri="{FF2B5EF4-FFF2-40B4-BE49-F238E27FC236}">
                  <a16:creationId xmlns:a16="http://schemas.microsoft.com/office/drawing/2014/main" id="{7D100331-466B-545C-800D-8764FB3454B1}"/>
                </a:ext>
              </a:extLst>
            </p:cNvPr>
            <p:cNvSpPr txBox="1">
              <a:spLocks noChangeArrowheads="1"/>
            </p:cNvSpPr>
            <p:nvPr/>
          </p:nvSpPr>
          <p:spPr bwMode="auto">
            <a:xfrm>
              <a:off x="7010315" y="3900487"/>
              <a:ext cx="14478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solidFill>
                    <a:srgbClr val="0033CC"/>
                  </a:solidFill>
                </a:rPr>
                <a:t>West Berlin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to="" calcmode="lin" valueType="num">
                                      <p:cBhvr>
                                        <p:cTn id="7" dur="1" fill="hold"/>
                                        <p:tgtEl>
                                          <p:spTgt spid="8194"/>
                                        </p:tgtEl>
                                        <p:attrNameLst>
                                          <p:attrName/>
                                        </p:attrNameLst>
                                      </p:cBhvr>
                                    </p:anim>
                                  </p:childTnLst>
                                </p:cTn>
                              </p:par>
                            </p:childTnLst>
                          </p:cTn>
                        </p:par>
                        <p:par>
                          <p:cTn id="8" fill="hold" nodeType="afterGroup">
                            <p:stCondLst>
                              <p:cond delay="0"/>
                            </p:stCondLst>
                            <p:childTnLst>
                              <p:par>
                                <p:cTn id="9" presetID="3" presetClass="entr" presetSubtype="10" fill="hold" nodeType="afterEffect">
                                  <p:stCondLst>
                                    <p:cond delay="1500"/>
                                  </p:stCondLst>
                                  <p:childTnLst>
                                    <p:set>
                                      <p:cBhvr>
                                        <p:cTn id="10" dur="1" fill="hold">
                                          <p:stCondLst>
                                            <p:cond delay="0"/>
                                          </p:stCondLst>
                                        </p:cTn>
                                        <p:tgtEl>
                                          <p:spTgt spid="8195">
                                            <p:txEl>
                                              <p:pRg st="0" end="0"/>
                                            </p:txEl>
                                          </p:spTgt>
                                        </p:tgtEl>
                                        <p:attrNameLst>
                                          <p:attrName>style.visibility</p:attrName>
                                        </p:attrNameLst>
                                      </p:cBhvr>
                                      <p:to>
                                        <p:strVal val="visible"/>
                                      </p:to>
                                    </p:set>
                                    <p:animEffect transition="in" filter="blinds(horizontal)">
                                      <p:cBhvr>
                                        <p:cTn id="11" dur="500"/>
                                        <p:tgtEl>
                                          <p:spTgt spid="8195">
                                            <p:txEl>
                                              <p:pRg st="0" end="0"/>
                                            </p:txEl>
                                          </p:spTgt>
                                        </p:tgtEl>
                                      </p:cBhvr>
                                    </p:animEffect>
                                  </p:childTnLst>
                                </p:cTn>
                              </p:par>
                            </p:childTnLst>
                          </p:cTn>
                        </p:par>
                        <p:par>
                          <p:cTn id="12" fill="hold" nodeType="afterGroup">
                            <p:stCondLst>
                              <p:cond delay="2000"/>
                            </p:stCondLst>
                            <p:childTnLst>
                              <p:par>
                                <p:cTn id="13" presetID="3" presetClass="entr" presetSubtype="10" fill="hold" nodeType="afterEffect">
                                  <p:stCondLst>
                                    <p:cond delay="1500"/>
                                  </p:stCondLst>
                                  <p:childTnLst>
                                    <p:set>
                                      <p:cBhvr>
                                        <p:cTn id="14" dur="1" fill="hold">
                                          <p:stCondLst>
                                            <p:cond delay="0"/>
                                          </p:stCondLst>
                                        </p:cTn>
                                        <p:tgtEl>
                                          <p:spTgt spid="8195">
                                            <p:txEl>
                                              <p:pRg st="1" end="1"/>
                                            </p:txEl>
                                          </p:spTgt>
                                        </p:tgtEl>
                                        <p:attrNameLst>
                                          <p:attrName>style.visibility</p:attrName>
                                        </p:attrNameLst>
                                      </p:cBhvr>
                                      <p:to>
                                        <p:strVal val="visible"/>
                                      </p:to>
                                    </p:set>
                                    <p:animEffect transition="in" filter="blinds(horizontal)">
                                      <p:cBhvr>
                                        <p:cTn id="15" dur="500"/>
                                        <p:tgtEl>
                                          <p:spTgt spid="8195">
                                            <p:txEl>
                                              <p:pRg st="1" end="1"/>
                                            </p:txEl>
                                          </p:spTgt>
                                        </p:tgtEl>
                                      </p:cBhvr>
                                    </p:animEffect>
                                  </p:childTnLst>
                                </p:cTn>
                              </p:par>
                            </p:childTnLst>
                          </p:cTn>
                        </p:par>
                        <p:par>
                          <p:cTn id="16" fill="hold" nodeType="afterGroup">
                            <p:stCondLst>
                              <p:cond delay="4000"/>
                            </p:stCondLst>
                            <p:childTnLst>
                              <p:par>
                                <p:cTn id="17" presetID="3" presetClass="entr" presetSubtype="10" fill="hold" nodeType="afterEffect">
                                  <p:stCondLst>
                                    <p:cond delay="1500"/>
                                  </p:stCondLst>
                                  <p:childTnLst>
                                    <p:set>
                                      <p:cBhvr>
                                        <p:cTn id="18" dur="1" fill="hold">
                                          <p:stCondLst>
                                            <p:cond delay="0"/>
                                          </p:stCondLst>
                                        </p:cTn>
                                        <p:tgtEl>
                                          <p:spTgt spid="8195">
                                            <p:txEl>
                                              <p:pRg st="2" end="2"/>
                                            </p:txEl>
                                          </p:spTgt>
                                        </p:tgtEl>
                                        <p:attrNameLst>
                                          <p:attrName>style.visibility</p:attrName>
                                        </p:attrNameLst>
                                      </p:cBhvr>
                                      <p:to>
                                        <p:strVal val="visible"/>
                                      </p:to>
                                    </p:set>
                                    <p:animEffect transition="in" filter="blinds(horizontal)">
                                      <p:cBhvr>
                                        <p:cTn id="19" dur="500"/>
                                        <p:tgtEl>
                                          <p:spTgt spid="8195">
                                            <p:txEl>
                                              <p:pRg st="2" end="2"/>
                                            </p:txEl>
                                          </p:spTgt>
                                        </p:tgtEl>
                                      </p:cBhvr>
                                    </p:animEffect>
                                  </p:childTnLst>
                                </p:cTn>
                              </p:par>
                            </p:childTnLst>
                          </p:cTn>
                        </p:par>
                        <p:par>
                          <p:cTn id="20" fill="hold">
                            <p:stCondLst>
                              <p:cond delay="6000"/>
                            </p:stCondLst>
                            <p:childTnLst>
                              <p:par>
                                <p:cTn id="21" presetID="3" presetClass="entr" presetSubtype="10" fill="hold" nodeType="afterEffect">
                                  <p:stCondLst>
                                    <p:cond delay="1500"/>
                                  </p:stCondLst>
                                  <p:childTnLst>
                                    <p:set>
                                      <p:cBhvr>
                                        <p:cTn id="22" dur="1" fill="hold">
                                          <p:stCondLst>
                                            <p:cond delay="0"/>
                                          </p:stCondLst>
                                        </p:cTn>
                                        <p:tgtEl>
                                          <p:spTgt spid="8195">
                                            <p:txEl>
                                              <p:pRg st="3" end="3"/>
                                            </p:txEl>
                                          </p:spTgt>
                                        </p:tgtEl>
                                        <p:attrNameLst>
                                          <p:attrName>style.visibility</p:attrName>
                                        </p:attrNameLst>
                                      </p:cBhvr>
                                      <p:to>
                                        <p:strVal val="visible"/>
                                      </p:to>
                                    </p:set>
                                    <p:animEffect transition="in" filter="blinds(horizontal)">
                                      <p:cBhvr>
                                        <p:cTn id="23" dur="500"/>
                                        <p:tgtEl>
                                          <p:spTgt spid="8195">
                                            <p:txEl>
                                              <p:pRg st="3" end="3"/>
                                            </p:txEl>
                                          </p:spTgt>
                                        </p:tgtEl>
                                      </p:cBhvr>
                                    </p:animEffect>
                                  </p:childTnLst>
                                </p:cTn>
                              </p:par>
                            </p:childTnLst>
                          </p:cTn>
                        </p:par>
                        <p:par>
                          <p:cTn id="24" fill="hold">
                            <p:stCondLst>
                              <p:cond delay="8000"/>
                            </p:stCondLst>
                            <p:childTnLst>
                              <p:par>
                                <p:cTn id="25" presetID="3" presetClass="entr" presetSubtype="10" fill="hold" nodeType="afterEffect">
                                  <p:stCondLst>
                                    <p:cond delay="1500"/>
                                  </p:stCondLst>
                                  <p:childTnLst>
                                    <p:set>
                                      <p:cBhvr>
                                        <p:cTn id="26" dur="1" fill="hold">
                                          <p:stCondLst>
                                            <p:cond delay="0"/>
                                          </p:stCondLst>
                                        </p:cTn>
                                        <p:tgtEl>
                                          <p:spTgt spid="8198">
                                            <p:txEl>
                                              <p:pRg st="1" end="1"/>
                                            </p:txEl>
                                          </p:spTgt>
                                        </p:tgtEl>
                                        <p:attrNameLst>
                                          <p:attrName>style.visibility</p:attrName>
                                        </p:attrNameLst>
                                      </p:cBhvr>
                                      <p:to>
                                        <p:strVal val="visible"/>
                                      </p:to>
                                    </p:set>
                                    <p:animEffect transition="in" filter="blinds(horizontal)">
                                      <p:cBhvr>
                                        <p:cTn id="27" dur="500"/>
                                        <p:tgtEl>
                                          <p:spTgt spid="8198">
                                            <p:txEl>
                                              <p:pRg st="1" end="1"/>
                                            </p:txEl>
                                          </p:spTgt>
                                        </p:tgtEl>
                                      </p:cBhvr>
                                    </p:animEffect>
                                  </p:childTnLst>
                                </p:cTn>
                              </p:par>
                            </p:childTnLst>
                          </p:cTn>
                        </p:par>
                        <p:par>
                          <p:cTn id="28" fill="hold" nodeType="afterGroup">
                            <p:stCondLst>
                              <p:cond delay="10000"/>
                            </p:stCondLst>
                            <p:childTnLst>
                              <p:par>
                                <p:cTn id="29" presetID="3" presetClass="entr" presetSubtype="10" fill="hold" nodeType="afterEffect">
                                  <p:stCondLst>
                                    <p:cond delay="1500"/>
                                  </p:stCondLst>
                                  <p:childTnLst>
                                    <p:set>
                                      <p:cBhvr>
                                        <p:cTn id="30" dur="1" fill="hold">
                                          <p:stCondLst>
                                            <p:cond delay="0"/>
                                          </p:stCondLst>
                                        </p:cTn>
                                        <p:tgtEl>
                                          <p:spTgt spid="8198">
                                            <p:txEl>
                                              <p:pRg st="2" end="2"/>
                                            </p:txEl>
                                          </p:spTgt>
                                        </p:tgtEl>
                                        <p:attrNameLst>
                                          <p:attrName>style.visibility</p:attrName>
                                        </p:attrNameLst>
                                      </p:cBhvr>
                                      <p:to>
                                        <p:strVal val="visible"/>
                                      </p:to>
                                    </p:set>
                                    <p:animEffect transition="in" filter="blinds(horizontal)">
                                      <p:cBhvr>
                                        <p:cTn id="31" dur="500"/>
                                        <p:tgtEl>
                                          <p:spTgt spid="81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B289549F-73BD-EEBB-36C9-57B69A539AB4}"/>
              </a:ext>
            </a:extLst>
          </p:cNvPr>
          <p:cNvSpPr>
            <a:spLocks noGrp="1" noChangeArrowheads="1"/>
          </p:cNvSpPr>
          <p:nvPr>
            <p:ph type="title"/>
          </p:nvPr>
        </p:nvSpPr>
        <p:spPr>
          <a:xfrm>
            <a:off x="533400" y="76200"/>
            <a:ext cx="8229600" cy="533400"/>
          </a:xfrm>
        </p:spPr>
        <p:txBody>
          <a:bodyPr/>
          <a:lstStyle/>
          <a:p>
            <a:r>
              <a:rPr lang="en-US" altLang="en-US" sz="3600" b="1"/>
              <a:t>Escape From East Berlin</a:t>
            </a:r>
          </a:p>
        </p:txBody>
      </p:sp>
      <p:pic>
        <p:nvPicPr>
          <p:cNvPr id="2" name="ExOYvW5vCj4">
            <a:hlinkClick r:id="" action="ppaction://media"/>
            <a:extLst>
              <a:ext uri="{FF2B5EF4-FFF2-40B4-BE49-F238E27FC236}">
                <a16:creationId xmlns:a16="http://schemas.microsoft.com/office/drawing/2014/main" id="{A184E5C6-8047-681D-B2DD-9C939F9D5DD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berlnwal3">
            <a:extLst>
              <a:ext uri="{FF2B5EF4-FFF2-40B4-BE49-F238E27FC236}">
                <a16:creationId xmlns:a16="http://schemas.microsoft.com/office/drawing/2014/main" id="{CD5A034B-DB56-C4C2-25A5-72CFAE185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4676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a:extLst>
              <a:ext uri="{FF2B5EF4-FFF2-40B4-BE49-F238E27FC236}">
                <a16:creationId xmlns:a16="http://schemas.microsoft.com/office/drawing/2014/main" id="{A19C1862-92DE-D9DE-706D-2A18FBBF3B11}"/>
              </a:ext>
            </a:extLst>
          </p:cNvPr>
          <p:cNvSpPr>
            <a:spLocks noGrp="1" noChangeArrowheads="1"/>
          </p:cNvSpPr>
          <p:nvPr>
            <p:ph type="title"/>
          </p:nvPr>
        </p:nvSpPr>
        <p:spPr>
          <a:xfrm>
            <a:off x="457200" y="274638"/>
            <a:ext cx="8229600" cy="715962"/>
          </a:xfrm>
        </p:spPr>
        <p:txBody>
          <a:bodyPr/>
          <a:lstStyle/>
          <a:p>
            <a:pPr eaLnBrk="1" hangingPunct="1"/>
            <a:r>
              <a:rPr lang="en-US" altLang="en-US" sz="3600"/>
              <a:t>Scenes of the Berlin Wall</a:t>
            </a:r>
          </a:p>
        </p:txBody>
      </p:sp>
      <p:sp>
        <p:nvSpPr>
          <p:cNvPr id="24581" name="Text Box 5">
            <a:extLst>
              <a:ext uri="{FF2B5EF4-FFF2-40B4-BE49-F238E27FC236}">
                <a16:creationId xmlns:a16="http://schemas.microsoft.com/office/drawing/2014/main" id="{E2861C2D-3123-EB8A-5C2A-BF2EDD232E35}"/>
              </a:ext>
            </a:extLst>
          </p:cNvPr>
          <p:cNvSpPr txBox="1">
            <a:spLocks noChangeArrowheads="1"/>
          </p:cNvSpPr>
          <p:nvPr/>
        </p:nvSpPr>
        <p:spPr bwMode="auto">
          <a:xfrm>
            <a:off x="1905000" y="1447800"/>
            <a:ext cx="5638800" cy="701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West Berliners look across the wall at the East German guards.</a:t>
            </a:r>
          </a:p>
        </p:txBody>
      </p:sp>
      <p:pic>
        <p:nvPicPr>
          <p:cNvPr id="24583" name="Picture 7" descr="Berlin Wall look">
            <a:extLst>
              <a:ext uri="{FF2B5EF4-FFF2-40B4-BE49-F238E27FC236}">
                <a16:creationId xmlns:a16="http://schemas.microsoft.com/office/drawing/2014/main" id="{2D8C3497-BE32-F580-93C8-CBCB2B0CD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14400"/>
            <a:ext cx="4660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8">
            <a:extLst>
              <a:ext uri="{FF2B5EF4-FFF2-40B4-BE49-F238E27FC236}">
                <a16:creationId xmlns:a16="http://schemas.microsoft.com/office/drawing/2014/main" id="{7A8969D4-FD5A-EE78-57A4-27FAB8415188}"/>
              </a:ext>
            </a:extLst>
          </p:cNvPr>
          <p:cNvSpPr txBox="1">
            <a:spLocks noChangeArrowheads="1"/>
          </p:cNvSpPr>
          <p:nvPr/>
        </p:nvSpPr>
        <p:spPr bwMode="auto">
          <a:xfrm>
            <a:off x="1905000" y="5638800"/>
            <a:ext cx="5638800" cy="701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West Berliners look across the wall to sneak a peek at relatives trapped in the east.</a:t>
            </a:r>
          </a:p>
        </p:txBody>
      </p:sp>
      <p:pic>
        <p:nvPicPr>
          <p:cNvPr id="24585" name="Picture 9" descr="Check Point pose">
            <a:extLst>
              <a:ext uri="{FF2B5EF4-FFF2-40B4-BE49-F238E27FC236}">
                <a16:creationId xmlns:a16="http://schemas.microsoft.com/office/drawing/2014/main" id="{14884438-403D-9ECD-A2A1-26D6E2164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64770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 Box 10">
            <a:extLst>
              <a:ext uri="{FF2B5EF4-FFF2-40B4-BE49-F238E27FC236}">
                <a16:creationId xmlns:a16="http://schemas.microsoft.com/office/drawing/2014/main" id="{1B816872-BA3B-3E6B-584A-8C81E323A87F}"/>
              </a:ext>
            </a:extLst>
          </p:cNvPr>
          <p:cNvSpPr txBox="1">
            <a:spLocks noChangeArrowheads="1"/>
          </p:cNvSpPr>
          <p:nvPr/>
        </p:nvSpPr>
        <p:spPr bwMode="auto">
          <a:xfrm>
            <a:off x="1981200" y="5715000"/>
            <a:ext cx="5943600" cy="701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Sign warning you that you are leaving free West Germany to the communist East Germany</a:t>
            </a:r>
          </a:p>
        </p:txBody>
      </p:sp>
      <p:pic>
        <p:nvPicPr>
          <p:cNvPr id="24587" name="Picture 11" descr="Berlin Wall 2">
            <a:extLst>
              <a:ext uri="{FF2B5EF4-FFF2-40B4-BE49-F238E27FC236}">
                <a16:creationId xmlns:a16="http://schemas.microsoft.com/office/drawing/2014/main" id="{017F062F-F959-08CE-16C4-1F3EBB347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0015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2">
            <a:extLst>
              <a:ext uri="{FF2B5EF4-FFF2-40B4-BE49-F238E27FC236}">
                <a16:creationId xmlns:a16="http://schemas.microsoft.com/office/drawing/2014/main" id="{DE8173AD-B603-FA39-BEBE-B50A467AA8B9}"/>
              </a:ext>
            </a:extLst>
          </p:cNvPr>
          <p:cNvSpPr txBox="1">
            <a:spLocks noChangeArrowheads="1"/>
          </p:cNvSpPr>
          <p:nvPr/>
        </p:nvSpPr>
        <p:spPr bwMode="auto">
          <a:xfrm>
            <a:off x="1981200" y="1371600"/>
            <a:ext cx="5638800" cy="7794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00"/>
                </a:solidFill>
              </a:rPr>
              <a:t>On the left – No Man’s Land on East Berlin side</a:t>
            </a:r>
          </a:p>
          <a:p>
            <a:pPr eaLnBrk="1" hangingPunct="1">
              <a:spcBef>
                <a:spcPct val="50000"/>
              </a:spcBef>
              <a:buFontTx/>
              <a:buNone/>
            </a:pPr>
            <a:r>
              <a:rPr lang="en-US" altLang="en-US" sz="1800" b="1">
                <a:solidFill>
                  <a:srgbClr val="000000"/>
                </a:solidFill>
              </a:rPr>
              <a:t>On the right – West Berliners graffiti the wall</a:t>
            </a:r>
          </a:p>
        </p:txBody>
      </p:sp>
      <p:pic>
        <p:nvPicPr>
          <p:cNvPr id="24589" name="Picture 13" descr="Berlin wall escapee">
            <a:extLst>
              <a:ext uri="{FF2B5EF4-FFF2-40B4-BE49-F238E27FC236}">
                <a16:creationId xmlns:a16="http://schemas.microsoft.com/office/drawing/2014/main" id="{B364039F-E2C3-47FB-F7FE-BF9FDBCB3D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9906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 Box 14">
            <a:extLst>
              <a:ext uri="{FF2B5EF4-FFF2-40B4-BE49-F238E27FC236}">
                <a16:creationId xmlns:a16="http://schemas.microsoft.com/office/drawing/2014/main" id="{14A29C00-E405-8781-18CF-918E40259B26}"/>
              </a:ext>
            </a:extLst>
          </p:cNvPr>
          <p:cNvSpPr txBox="1">
            <a:spLocks noChangeArrowheads="1"/>
          </p:cNvSpPr>
          <p:nvPr/>
        </p:nvSpPr>
        <p:spPr bwMode="auto">
          <a:xfrm>
            <a:off x="2743200" y="1219200"/>
            <a:ext cx="38862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00"/>
                </a:solidFill>
              </a:rPr>
              <a:t>An unsuccessful escape attempt</a:t>
            </a:r>
          </a:p>
        </p:txBody>
      </p:sp>
      <p:pic>
        <p:nvPicPr>
          <p:cNvPr id="24591" name="Picture 15" descr="Berlin Wall guard escapes">
            <a:extLst>
              <a:ext uri="{FF2B5EF4-FFF2-40B4-BE49-F238E27FC236}">
                <a16:creationId xmlns:a16="http://schemas.microsoft.com/office/drawing/2014/main" id="{09021CC6-F13C-4D52-E289-D38681483C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371600"/>
            <a:ext cx="6858000"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17">
            <a:extLst>
              <a:ext uri="{FF2B5EF4-FFF2-40B4-BE49-F238E27FC236}">
                <a16:creationId xmlns:a16="http://schemas.microsoft.com/office/drawing/2014/main" id="{61171153-35FC-C5D3-E823-3ABC38DCB673}"/>
              </a:ext>
            </a:extLst>
          </p:cNvPr>
          <p:cNvSpPr txBox="1">
            <a:spLocks noChangeArrowheads="1"/>
          </p:cNvSpPr>
          <p:nvPr/>
        </p:nvSpPr>
        <p:spPr bwMode="auto">
          <a:xfrm>
            <a:off x="2133600" y="5334000"/>
            <a:ext cx="46482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00"/>
                </a:solidFill>
              </a:rPr>
              <a:t>Even the East German guards want out!</a:t>
            </a:r>
          </a:p>
        </p:txBody>
      </p:sp>
      <p:pic>
        <p:nvPicPr>
          <p:cNvPr id="24594" name="Picture 18" descr="berlinwall">
            <a:extLst>
              <a:ext uri="{FF2B5EF4-FFF2-40B4-BE49-F238E27FC236}">
                <a16:creationId xmlns:a16="http://schemas.microsoft.com/office/drawing/2014/main" id="{9FACF7D4-9CAE-9EB7-BA7A-1B455AA9D5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349375"/>
            <a:ext cx="80772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Text Box 19">
            <a:extLst>
              <a:ext uri="{FF2B5EF4-FFF2-40B4-BE49-F238E27FC236}">
                <a16:creationId xmlns:a16="http://schemas.microsoft.com/office/drawing/2014/main" id="{F4FFDCD2-C889-7800-AC7F-81CCAE377024}"/>
              </a:ext>
            </a:extLst>
          </p:cNvPr>
          <p:cNvSpPr txBox="1">
            <a:spLocks noChangeArrowheads="1"/>
          </p:cNvSpPr>
          <p:nvPr/>
        </p:nvSpPr>
        <p:spPr bwMode="auto">
          <a:xfrm>
            <a:off x="1905000" y="1752600"/>
            <a:ext cx="5638800" cy="701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Memorials to East Germans killed attempting to escape to the West.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24580"/>
                                        </p:tgtEl>
                                        <p:attrNameLst>
                                          <p:attrName>style.visibility</p:attrName>
                                        </p:attrNameLst>
                                      </p:cBhvr>
                                      <p:to>
                                        <p:strVal val="visible"/>
                                      </p:to>
                                    </p:set>
                                    <p:anim to="" calcmode="lin" valueType="num">
                                      <p:cBhvr>
                                        <p:cTn id="7" dur="1" fill="hold"/>
                                        <p:tgtEl>
                                          <p:spTgt spid="24580"/>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 to="" calcmode="lin" valueType="num">
                                      <p:cBhvr>
                                        <p:cTn id="10" dur="1" fill="hold"/>
                                        <p:tgtEl>
                                          <p:spTgt spid="24582"/>
                                        </p:tgtEl>
                                        <p:attrNameLst>
                                          <p:attrName/>
                                        </p:attrNameLst>
                                      </p:cBhvr>
                                    </p:anim>
                                  </p:childTnLst>
                                  <p:subTnLst>
                                    <p:set>
                                      <p:cBhvr override="childStyle">
                                        <p:cTn dur="1" fill="hold" display="0" masterRel="nextClick" afterEffect="1"/>
                                        <p:tgtEl>
                                          <p:spTgt spid="24582"/>
                                        </p:tgtEl>
                                        <p:attrNameLst>
                                          <p:attrName>style.visibility</p:attrName>
                                        </p:attrNameLst>
                                      </p:cBhvr>
                                      <p:to>
                                        <p:strVal val="hidden"/>
                                      </p:to>
                                    </p:set>
                                  </p:subTnLst>
                                </p:cTn>
                              </p:par>
                              <p:par>
                                <p:cTn id="11" presetID="2" presetClass="entr" presetSubtype="8"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0-#ppt_w/2"/>
                                          </p:val>
                                        </p:tav>
                                        <p:tav tm="100000">
                                          <p:val>
                                            <p:strVal val="#ppt_x"/>
                                          </p:val>
                                        </p:tav>
                                      </p:tavLst>
                                    </p:anim>
                                    <p:anim calcmode="lin" valueType="num">
                                      <p:cBhvr additive="base">
                                        <p:cTn id="14" dur="500" fill="hold"/>
                                        <p:tgtEl>
                                          <p:spTgt spid="2458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81"/>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24583"/>
                                        </p:tgtEl>
                                        <p:attrNameLst>
                                          <p:attrName>style.visibility</p:attrName>
                                        </p:attrNameLst>
                                      </p:cBhvr>
                                      <p:to>
                                        <p:strVal val="visible"/>
                                      </p:to>
                                    </p:set>
                                    <p:animEffect transition="in" filter="barn(inVertical)">
                                      <p:cBhvr>
                                        <p:cTn id="19" dur="500"/>
                                        <p:tgtEl>
                                          <p:spTgt spid="24583"/>
                                        </p:tgtEl>
                                      </p:cBhvr>
                                    </p:animEffect>
                                  </p:childTnLst>
                                  <p:subTnLst>
                                    <p:set>
                                      <p:cBhvr override="childStyle">
                                        <p:cTn dur="1" fill="hold" display="0" masterRel="nextClick" afterEffect="1"/>
                                        <p:tgtEl>
                                          <p:spTgt spid="24583"/>
                                        </p:tgtEl>
                                        <p:attrNameLst>
                                          <p:attrName>style.visibility</p:attrName>
                                        </p:attrNameLst>
                                      </p:cBhvr>
                                      <p:to>
                                        <p:strVal val="hidden"/>
                                      </p:to>
                                    </p:set>
                                  </p:subTnLst>
                                </p:cTn>
                              </p:par>
                              <p:par>
                                <p:cTn id="20" presetID="2" presetClass="entr" presetSubtype="8" fill="hold" nodeType="withEffect">
                                  <p:stCondLst>
                                    <p:cond delay="0"/>
                                  </p:stCondLst>
                                  <p:childTnLst>
                                    <p:set>
                                      <p:cBhvr>
                                        <p:cTn id="21" dur="1" fill="hold">
                                          <p:stCondLst>
                                            <p:cond delay="0"/>
                                          </p:stCondLst>
                                        </p:cTn>
                                        <p:tgtEl>
                                          <p:spTgt spid="24584"/>
                                        </p:tgtEl>
                                        <p:attrNameLst>
                                          <p:attrName>style.visibility</p:attrName>
                                        </p:attrNameLst>
                                      </p:cBhvr>
                                      <p:to>
                                        <p:strVal val="visible"/>
                                      </p:to>
                                    </p:set>
                                    <p:anim calcmode="lin" valueType="num">
                                      <p:cBhvr additive="base">
                                        <p:cTn id="22" dur="500" fill="hold"/>
                                        <p:tgtEl>
                                          <p:spTgt spid="24584"/>
                                        </p:tgtEl>
                                        <p:attrNameLst>
                                          <p:attrName>ppt_x</p:attrName>
                                        </p:attrNameLst>
                                      </p:cBhvr>
                                      <p:tavLst>
                                        <p:tav tm="0">
                                          <p:val>
                                            <p:strVal val="0-#ppt_w/2"/>
                                          </p:val>
                                        </p:tav>
                                        <p:tav tm="100000">
                                          <p:val>
                                            <p:strVal val="#ppt_x"/>
                                          </p:val>
                                        </p:tav>
                                      </p:tavLst>
                                    </p:anim>
                                    <p:anim calcmode="lin" valueType="num">
                                      <p:cBhvr additive="base">
                                        <p:cTn id="23" dur="500" fill="hold"/>
                                        <p:tgtEl>
                                          <p:spTgt spid="2458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84"/>
                                        </p:tgtEl>
                                        <p:attrNameLst>
                                          <p:attrName>style.visibility</p:attrName>
                                        </p:attrNameLst>
                                      </p:cBhvr>
                                      <p:to>
                                        <p:strVal val="hidden"/>
                                      </p:to>
                                    </p:set>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24585"/>
                                        </p:tgtEl>
                                        <p:attrNameLst>
                                          <p:attrName>style.visibility</p:attrName>
                                        </p:attrNameLst>
                                      </p:cBhvr>
                                      <p:to>
                                        <p:strVal val="visible"/>
                                      </p:to>
                                    </p:set>
                                    <p:animEffect transition="in" filter="wipe(down)">
                                      <p:cBhvr>
                                        <p:cTn id="28" dur="500"/>
                                        <p:tgtEl>
                                          <p:spTgt spid="24585"/>
                                        </p:tgtEl>
                                      </p:cBhvr>
                                    </p:animEffect>
                                  </p:childTnLst>
                                  <p:subTnLst>
                                    <p:set>
                                      <p:cBhvr override="childStyle">
                                        <p:cTn dur="1" fill="hold" display="0" masterRel="nextClick" afterEffect="1"/>
                                        <p:tgtEl>
                                          <p:spTgt spid="24585"/>
                                        </p:tgtEl>
                                        <p:attrNameLst>
                                          <p:attrName>style.visibility</p:attrName>
                                        </p:attrNameLst>
                                      </p:cBhvr>
                                      <p:to>
                                        <p:strVal val="hidden"/>
                                      </p:to>
                                    </p:set>
                                  </p:subTnLst>
                                </p:cTn>
                              </p:par>
                              <p:par>
                                <p:cTn id="29" presetID="2" presetClass="entr" presetSubtype="8" fill="hold" nodeType="withEffect">
                                  <p:stCondLst>
                                    <p:cond delay="0"/>
                                  </p:stCondLst>
                                  <p:childTnLst>
                                    <p:set>
                                      <p:cBhvr>
                                        <p:cTn id="30" dur="1" fill="hold">
                                          <p:stCondLst>
                                            <p:cond delay="0"/>
                                          </p:stCondLst>
                                        </p:cTn>
                                        <p:tgtEl>
                                          <p:spTgt spid="24586"/>
                                        </p:tgtEl>
                                        <p:attrNameLst>
                                          <p:attrName>style.visibility</p:attrName>
                                        </p:attrNameLst>
                                      </p:cBhvr>
                                      <p:to>
                                        <p:strVal val="visible"/>
                                      </p:to>
                                    </p:set>
                                    <p:anim calcmode="lin" valueType="num">
                                      <p:cBhvr additive="base">
                                        <p:cTn id="31" dur="500" fill="hold"/>
                                        <p:tgtEl>
                                          <p:spTgt spid="24586"/>
                                        </p:tgtEl>
                                        <p:attrNameLst>
                                          <p:attrName>ppt_x</p:attrName>
                                        </p:attrNameLst>
                                      </p:cBhvr>
                                      <p:tavLst>
                                        <p:tav tm="0">
                                          <p:val>
                                            <p:strVal val="0-#ppt_w/2"/>
                                          </p:val>
                                        </p:tav>
                                        <p:tav tm="100000">
                                          <p:val>
                                            <p:strVal val="#ppt_x"/>
                                          </p:val>
                                        </p:tav>
                                      </p:tavLst>
                                    </p:anim>
                                    <p:anim calcmode="lin" valueType="num">
                                      <p:cBhvr additive="base">
                                        <p:cTn id="32" dur="500" fill="hold"/>
                                        <p:tgtEl>
                                          <p:spTgt spid="2458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86"/>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4587"/>
                                        </p:tgtEl>
                                        <p:attrNameLst>
                                          <p:attrName>style.visibility</p:attrName>
                                        </p:attrNameLst>
                                      </p:cBhvr>
                                      <p:to>
                                        <p:strVal val="visible"/>
                                      </p:to>
                                    </p:set>
                                    <p:animEffect transition="in" filter="barn(inVertical)">
                                      <p:cBhvr>
                                        <p:cTn id="37" dur="500"/>
                                        <p:tgtEl>
                                          <p:spTgt spid="24587"/>
                                        </p:tgtEl>
                                      </p:cBhvr>
                                    </p:animEffect>
                                  </p:childTnLst>
                                  <p:subTnLst>
                                    <p:set>
                                      <p:cBhvr override="childStyle">
                                        <p:cTn dur="1" fill="hold" display="0" masterRel="nextClick" afterEffect="1"/>
                                        <p:tgtEl>
                                          <p:spTgt spid="24587"/>
                                        </p:tgtEl>
                                        <p:attrNameLst>
                                          <p:attrName>style.visibility</p:attrName>
                                        </p:attrNameLst>
                                      </p:cBhvr>
                                      <p:to>
                                        <p:strVal val="hidden"/>
                                      </p:to>
                                    </p:set>
                                  </p:subTnLst>
                                </p:cTn>
                              </p:par>
                              <p:par>
                                <p:cTn id="38" presetID="3" presetClass="entr" presetSubtype="10" fill="hold" nodeType="withEffect">
                                  <p:stCondLst>
                                    <p:cond delay="0"/>
                                  </p:stCondLst>
                                  <p:childTnLst>
                                    <p:set>
                                      <p:cBhvr>
                                        <p:cTn id="39" dur="1" fill="hold">
                                          <p:stCondLst>
                                            <p:cond delay="0"/>
                                          </p:stCondLst>
                                        </p:cTn>
                                        <p:tgtEl>
                                          <p:spTgt spid="24588"/>
                                        </p:tgtEl>
                                        <p:attrNameLst>
                                          <p:attrName>style.visibility</p:attrName>
                                        </p:attrNameLst>
                                      </p:cBhvr>
                                      <p:to>
                                        <p:strVal val="visible"/>
                                      </p:to>
                                    </p:set>
                                    <p:animEffect transition="in" filter="blinds(horizontal)">
                                      <p:cBhvr>
                                        <p:cTn id="40" dur="500"/>
                                        <p:tgtEl>
                                          <p:spTgt spid="24588"/>
                                        </p:tgtEl>
                                      </p:cBhvr>
                                    </p:animEffect>
                                  </p:childTnLst>
                                  <p:subTnLst>
                                    <p:set>
                                      <p:cBhvr override="childStyle">
                                        <p:cTn dur="1" fill="hold" display="0" masterRel="nextClick" afterEffect="1"/>
                                        <p:tgtEl>
                                          <p:spTgt spid="24588"/>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nodeType="clickEffect">
                                  <p:stCondLst>
                                    <p:cond delay="0"/>
                                  </p:stCondLst>
                                  <p:childTnLst>
                                    <p:set>
                                      <p:cBhvr>
                                        <p:cTn id="44" dur="1" fill="hold">
                                          <p:stCondLst>
                                            <p:cond delay="0"/>
                                          </p:stCondLst>
                                        </p:cTn>
                                        <p:tgtEl>
                                          <p:spTgt spid="24589"/>
                                        </p:tgtEl>
                                        <p:attrNameLst>
                                          <p:attrName>style.visibility</p:attrName>
                                        </p:attrNameLst>
                                      </p:cBhvr>
                                      <p:to>
                                        <p:strVal val="visible"/>
                                      </p:to>
                                    </p:set>
                                    <p:animEffect transition="in" filter="barn(inVertical)">
                                      <p:cBhvr>
                                        <p:cTn id="45" dur="500"/>
                                        <p:tgtEl>
                                          <p:spTgt spid="24589"/>
                                        </p:tgtEl>
                                      </p:cBhvr>
                                    </p:animEffect>
                                  </p:childTnLst>
                                  <p:subTnLst>
                                    <p:set>
                                      <p:cBhvr override="childStyle">
                                        <p:cTn dur="1" fill="hold" display="0" masterRel="nextClick" afterEffect="1"/>
                                        <p:tgtEl>
                                          <p:spTgt spid="24589"/>
                                        </p:tgtEl>
                                        <p:attrNameLst>
                                          <p:attrName>style.visibility</p:attrName>
                                        </p:attrNameLst>
                                      </p:cBhvr>
                                      <p:to>
                                        <p:strVal val="hidden"/>
                                      </p:to>
                                    </p:set>
                                  </p:subTnLst>
                                </p:cTn>
                              </p:par>
                              <p:par>
                                <p:cTn id="46" presetID="2" presetClass="entr" presetSubtype="8" fill="hold" nodeType="withEffect">
                                  <p:stCondLst>
                                    <p:cond delay="0"/>
                                  </p:stCondLst>
                                  <p:childTnLst>
                                    <p:set>
                                      <p:cBhvr>
                                        <p:cTn id="47" dur="1" fill="hold">
                                          <p:stCondLst>
                                            <p:cond delay="0"/>
                                          </p:stCondLst>
                                        </p:cTn>
                                        <p:tgtEl>
                                          <p:spTgt spid="24590"/>
                                        </p:tgtEl>
                                        <p:attrNameLst>
                                          <p:attrName>style.visibility</p:attrName>
                                        </p:attrNameLst>
                                      </p:cBhvr>
                                      <p:to>
                                        <p:strVal val="visible"/>
                                      </p:to>
                                    </p:set>
                                    <p:anim calcmode="lin" valueType="num">
                                      <p:cBhvr additive="base">
                                        <p:cTn id="48" dur="500" fill="hold"/>
                                        <p:tgtEl>
                                          <p:spTgt spid="24590"/>
                                        </p:tgtEl>
                                        <p:attrNameLst>
                                          <p:attrName>ppt_x</p:attrName>
                                        </p:attrNameLst>
                                      </p:cBhvr>
                                      <p:tavLst>
                                        <p:tav tm="0">
                                          <p:val>
                                            <p:strVal val="0-#ppt_w/2"/>
                                          </p:val>
                                        </p:tav>
                                        <p:tav tm="100000">
                                          <p:val>
                                            <p:strVal val="#ppt_x"/>
                                          </p:val>
                                        </p:tav>
                                      </p:tavLst>
                                    </p:anim>
                                    <p:anim calcmode="lin" valueType="num">
                                      <p:cBhvr additive="base">
                                        <p:cTn id="49" dur="500" fill="hold"/>
                                        <p:tgtEl>
                                          <p:spTgt spid="2459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90"/>
                                        </p:tgtEl>
                                        <p:attrNameLst>
                                          <p:attrName>style.visibility</p:attrName>
                                        </p:attrNameLst>
                                      </p:cBhvr>
                                      <p:to>
                                        <p:strVal val="hidden"/>
                                      </p:to>
                                    </p:set>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24591"/>
                                        </p:tgtEl>
                                        <p:attrNameLst>
                                          <p:attrName>style.visibility</p:attrName>
                                        </p:attrNameLst>
                                      </p:cBhvr>
                                      <p:to>
                                        <p:strVal val="visible"/>
                                      </p:to>
                                    </p:set>
                                    <p:animEffect transition="in" filter="wipe(down)">
                                      <p:cBhvr>
                                        <p:cTn id="54" dur="500"/>
                                        <p:tgtEl>
                                          <p:spTgt spid="24591"/>
                                        </p:tgtEl>
                                      </p:cBhvr>
                                    </p:animEffect>
                                  </p:childTnLst>
                                  <p:subTnLst>
                                    <p:set>
                                      <p:cBhvr override="childStyle">
                                        <p:cTn dur="1" fill="hold" display="0" masterRel="nextClick" afterEffect="1"/>
                                        <p:tgtEl>
                                          <p:spTgt spid="24591"/>
                                        </p:tgtEl>
                                        <p:attrNameLst>
                                          <p:attrName>style.visibility</p:attrName>
                                        </p:attrNameLst>
                                      </p:cBhvr>
                                      <p:to>
                                        <p:strVal val="hidden"/>
                                      </p:to>
                                    </p:set>
                                  </p:subTnLst>
                                </p:cTn>
                              </p:par>
                              <p:par>
                                <p:cTn id="55" presetID="2" presetClass="entr" presetSubtype="8" fill="hold" nodeType="withEffect">
                                  <p:stCondLst>
                                    <p:cond delay="0"/>
                                  </p:stCondLst>
                                  <p:childTnLst>
                                    <p:set>
                                      <p:cBhvr>
                                        <p:cTn id="56" dur="1" fill="hold">
                                          <p:stCondLst>
                                            <p:cond delay="0"/>
                                          </p:stCondLst>
                                        </p:cTn>
                                        <p:tgtEl>
                                          <p:spTgt spid="24593"/>
                                        </p:tgtEl>
                                        <p:attrNameLst>
                                          <p:attrName>style.visibility</p:attrName>
                                        </p:attrNameLst>
                                      </p:cBhvr>
                                      <p:to>
                                        <p:strVal val="visible"/>
                                      </p:to>
                                    </p:set>
                                    <p:anim calcmode="lin" valueType="num">
                                      <p:cBhvr additive="base">
                                        <p:cTn id="57" dur="500" fill="hold"/>
                                        <p:tgtEl>
                                          <p:spTgt spid="24593"/>
                                        </p:tgtEl>
                                        <p:attrNameLst>
                                          <p:attrName>ppt_x</p:attrName>
                                        </p:attrNameLst>
                                      </p:cBhvr>
                                      <p:tavLst>
                                        <p:tav tm="0">
                                          <p:val>
                                            <p:strVal val="0-#ppt_w/2"/>
                                          </p:val>
                                        </p:tav>
                                        <p:tav tm="100000">
                                          <p:val>
                                            <p:strVal val="#ppt_x"/>
                                          </p:val>
                                        </p:tav>
                                      </p:tavLst>
                                    </p:anim>
                                    <p:anim calcmode="lin" valueType="num">
                                      <p:cBhvr additive="base">
                                        <p:cTn id="58" dur="500" fill="hold"/>
                                        <p:tgtEl>
                                          <p:spTgt spid="2459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93"/>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6" presetClass="entr" presetSubtype="16" fill="hold" nodeType="click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circle(in)">
                                      <p:cBhvr>
                                        <p:cTn id="63" dur="2000"/>
                                        <p:tgtEl>
                                          <p:spTgt spid="24594"/>
                                        </p:tgtEl>
                                      </p:cBhvr>
                                    </p:animEffect>
                                  </p:childTnLst>
                                  <p:subTnLst>
                                    <p:set>
                                      <p:cBhvr override="childStyle">
                                        <p:cTn dur="1" fill="hold" display="0" masterRel="nextClick" afterEffect="1"/>
                                        <p:tgtEl>
                                          <p:spTgt spid="24594"/>
                                        </p:tgtEl>
                                        <p:attrNameLst>
                                          <p:attrName>style.visibility</p:attrName>
                                        </p:attrNameLst>
                                      </p:cBhvr>
                                      <p:to>
                                        <p:strVal val="hidden"/>
                                      </p:to>
                                    </p:set>
                                  </p:subTnLst>
                                </p:cTn>
                              </p:par>
                              <p:par>
                                <p:cTn id="64" presetID="2" presetClass="entr" presetSubtype="1" fill="hold" nodeType="withEffect">
                                  <p:stCondLst>
                                    <p:cond delay="0"/>
                                  </p:stCondLst>
                                  <p:childTnLst>
                                    <p:set>
                                      <p:cBhvr>
                                        <p:cTn id="65" dur="1" fill="hold">
                                          <p:stCondLst>
                                            <p:cond delay="0"/>
                                          </p:stCondLst>
                                        </p:cTn>
                                        <p:tgtEl>
                                          <p:spTgt spid="24595"/>
                                        </p:tgtEl>
                                        <p:attrNameLst>
                                          <p:attrName>style.visibility</p:attrName>
                                        </p:attrNameLst>
                                      </p:cBhvr>
                                      <p:to>
                                        <p:strVal val="visible"/>
                                      </p:to>
                                    </p:set>
                                    <p:anim calcmode="lin" valueType="num">
                                      <p:cBhvr additive="base">
                                        <p:cTn id="66" dur="500" fill="hold"/>
                                        <p:tgtEl>
                                          <p:spTgt spid="24595"/>
                                        </p:tgtEl>
                                        <p:attrNameLst>
                                          <p:attrName>ppt_x</p:attrName>
                                        </p:attrNameLst>
                                      </p:cBhvr>
                                      <p:tavLst>
                                        <p:tav tm="0">
                                          <p:val>
                                            <p:strVal val="#ppt_x"/>
                                          </p:val>
                                        </p:tav>
                                        <p:tav tm="100000">
                                          <p:val>
                                            <p:strVal val="#ppt_x"/>
                                          </p:val>
                                        </p:tav>
                                      </p:tavLst>
                                    </p:anim>
                                    <p:anim calcmode="lin" valueType="num">
                                      <p:cBhvr additive="base">
                                        <p:cTn id="67" dur="500" fill="hold"/>
                                        <p:tgtEl>
                                          <p:spTgt spid="24595"/>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459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1" grpId="0" animBg="1"/>
      <p:bldP spid="24584" grpId="0" animBg="1"/>
      <p:bldP spid="24586" grpId="0" animBg="1"/>
      <p:bldP spid="24588" grpId="0" animBg="1"/>
      <p:bldP spid="24590" grpId="0" animBg="1"/>
      <p:bldP spid="24593" grpId="0" animBg="1"/>
      <p:bldP spid="2459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779F4BB-32EB-0524-5BC6-8627975B60A2}"/>
              </a:ext>
            </a:extLst>
          </p:cNvPr>
          <p:cNvSpPr>
            <a:spLocks noGrp="1" noChangeArrowheads="1"/>
          </p:cNvSpPr>
          <p:nvPr>
            <p:ph type="title"/>
          </p:nvPr>
        </p:nvSpPr>
        <p:spPr>
          <a:xfrm>
            <a:off x="457200" y="152400"/>
            <a:ext cx="8229600" cy="381000"/>
          </a:xfrm>
        </p:spPr>
        <p:txBody>
          <a:bodyPr/>
          <a:lstStyle/>
          <a:p>
            <a:r>
              <a:rPr lang="en-US" altLang="en-US" sz="3200" b="1"/>
              <a:t>Friction Behind the Iron Curtain</a:t>
            </a:r>
          </a:p>
        </p:txBody>
      </p:sp>
      <p:sp>
        <p:nvSpPr>
          <p:cNvPr id="18435" name="Content Placeholder 2">
            <a:extLst>
              <a:ext uri="{FF2B5EF4-FFF2-40B4-BE49-F238E27FC236}">
                <a16:creationId xmlns:a16="http://schemas.microsoft.com/office/drawing/2014/main" id="{ADBB5BEF-DA2D-F50F-7473-653B2482DCBE}"/>
              </a:ext>
            </a:extLst>
          </p:cNvPr>
          <p:cNvSpPr>
            <a:spLocks noGrp="1" noChangeArrowheads="1"/>
          </p:cNvSpPr>
          <p:nvPr>
            <p:ph idx="1"/>
          </p:nvPr>
        </p:nvSpPr>
        <p:spPr>
          <a:xfrm>
            <a:off x="0" y="1066800"/>
            <a:ext cx="5629275" cy="5638800"/>
          </a:xfrm>
        </p:spPr>
        <p:txBody>
          <a:bodyPr/>
          <a:lstStyle/>
          <a:p>
            <a:r>
              <a:rPr lang="en-US" altLang="en-US" sz="2800" dirty="0"/>
              <a:t>Although America loudly condemned the Soviets aggressive behaviors after World War II, we never directly intervened behind the Iron Curtain.</a:t>
            </a:r>
          </a:p>
          <a:p>
            <a:r>
              <a:rPr lang="en-US" altLang="en-US" sz="2800" dirty="0"/>
              <a:t>The U.S. didn’t directly interfere when the Soviets:</a:t>
            </a:r>
          </a:p>
          <a:p>
            <a:pPr lvl="1"/>
            <a:r>
              <a:rPr lang="en-US" altLang="en-US" sz="2400" dirty="0"/>
              <a:t>Suppressed an anti-communist revolution in Hungary (1956).</a:t>
            </a:r>
          </a:p>
          <a:p>
            <a:pPr lvl="1"/>
            <a:r>
              <a:rPr lang="en-US" altLang="en-US" sz="2400" dirty="0"/>
              <a:t>Built the Berlin Wall (1961)</a:t>
            </a:r>
          </a:p>
          <a:p>
            <a:pPr lvl="1"/>
            <a:r>
              <a:rPr lang="en-US" altLang="en-US" sz="2400" dirty="0"/>
              <a:t>Invaded Czechoslovakia (1968)</a:t>
            </a:r>
          </a:p>
        </p:txBody>
      </p:sp>
      <p:pic>
        <p:nvPicPr>
          <p:cNvPr id="18437" name="Picture 5">
            <a:extLst>
              <a:ext uri="{FF2B5EF4-FFF2-40B4-BE49-F238E27FC236}">
                <a16:creationId xmlns:a16="http://schemas.microsoft.com/office/drawing/2014/main" id="{A113BCA6-CD81-BB78-52CC-13E3910A4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914400"/>
            <a:ext cx="3605213" cy="1981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7">
            <a:extLst>
              <a:ext uri="{FF2B5EF4-FFF2-40B4-BE49-F238E27FC236}">
                <a16:creationId xmlns:a16="http://schemas.microsoft.com/office/drawing/2014/main" id="{82B60069-6A4F-3113-364A-83215DE9F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77196"/>
          <a:stretch>
            <a:fillRect/>
          </a:stretch>
        </p:blipFill>
        <p:spPr bwMode="auto">
          <a:xfrm>
            <a:off x="5553075" y="5435600"/>
            <a:ext cx="3286125" cy="1270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9">
            <a:extLst>
              <a:ext uri="{FF2B5EF4-FFF2-40B4-BE49-F238E27FC236}">
                <a16:creationId xmlns:a16="http://schemas.microsoft.com/office/drawing/2014/main" id="{A8C32758-E6D1-4C14-F561-D2F303A3B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3048000"/>
            <a:ext cx="3576638" cy="2192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wipe(left)">
                                      <p:cBhvr>
                                        <p:cTn id="12" dur="2000"/>
                                        <p:tgtEl>
                                          <p:spTgt spid="18435">
                                            <p:txEl>
                                              <p:pRg st="0" end="0"/>
                                            </p:txEl>
                                          </p:spTgt>
                                        </p:tgtEl>
                                      </p:cBhvr>
                                    </p:animEffect>
                                  </p:childTnLst>
                                </p:cTn>
                              </p:par>
                            </p:childTnLst>
                          </p:cTn>
                        </p:par>
                        <p:par>
                          <p:cTn id="13" fill="hold" nodeType="afterGroup">
                            <p:stCondLst>
                              <p:cond delay="2500"/>
                            </p:stCondLst>
                            <p:childTnLst>
                              <p:par>
                                <p:cTn id="14" presetID="22" presetClass="entr" presetSubtype="8" fill="hold" nodeType="afterEffect">
                                  <p:stCondLst>
                                    <p:cond delay="1500"/>
                                  </p:stCondLst>
                                  <p:childTnLst>
                                    <p:set>
                                      <p:cBhvr>
                                        <p:cTn id="15" dur="1" fill="hold">
                                          <p:stCondLst>
                                            <p:cond delay="0"/>
                                          </p:stCondLst>
                                        </p:cTn>
                                        <p:tgtEl>
                                          <p:spTgt spid="18435">
                                            <p:txEl>
                                              <p:pRg st="1" end="1"/>
                                            </p:txEl>
                                          </p:spTgt>
                                        </p:tgtEl>
                                        <p:attrNameLst>
                                          <p:attrName>style.visibility</p:attrName>
                                        </p:attrNameLst>
                                      </p:cBhvr>
                                      <p:to>
                                        <p:strVal val="visible"/>
                                      </p:to>
                                    </p:set>
                                    <p:animEffect transition="in" filter="wipe(left)">
                                      <p:cBhvr>
                                        <p:cTn id="16" dur="2000"/>
                                        <p:tgtEl>
                                          <p:spTgt spid="18435">
                                            <p:txEl>
                                              <p:pRg st="1" end="1"/>
                                            </p:txEl>
                                          </p:spTgt>
                                        </p:tgtEl>
                                      </p:cBhvr>
                                    </p:animEffect>
                                  </p:childTnLst>
                                </p:cTn>
                              </p:par>
                            </p:childTnLst>
                          </p:cTn>
                        </p:par>
                        <p:par>
                          <p:cTn id="17" fill="hold" nodeType="afterGroup">
                            <p:stCondLst>
                              <p:cond delay="6000"/>
                            </p:stCondLst>
                            <p:childTnLst>
                              <p:par>
                                <p:cTn id="18" presetID="22" presetClass="entr" presetSubtype="8" fill="hold" nodeType="afterEffect">
                                  <p:stCondLst>
                                    <p:cond delay="1000"/>
                                  </p:stCondLst>
                                  <p:childTnLst>
                                    <p:set>
                                      <p:cBhvr>
                                        <p:cTn id="19" dur="1" fill="hold">
                                          <p:stCondLst>
                                            <p:cond delay="0"/>
                                          </p:stCondLst>
                                        </p:cTn>
                                        <p:tgtEl>
                                          <p:spTgt spid="18435">
                                            <p:txEl>
                                              <p:pRg st="2" end="2"/>
                                            </p:txEl>
                                          </p:spTgt>
                                        </p:tgtEl>
                                        <p:attrNameLst>
                                          <p:attrName>style.visibility</p:attrName>
                                        </p:attrNameLst>
                                      </p:cBhvr>
                                      <p:to>
                                        <p:strVal val="visible"/>
                                      </p:to>
                                    </p:set>
                                    <p:animEffect transition="in" filter="wipe(left)">
                                      <p:cBhvr>
                                        <p:cTn id="20" dur="2000"/>
                                        <p:tgtEl>
                                          <p:spTgt spid="18435">
                                            <p:txEl>
                                              <p:pRg st="2" end="2"/>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18437"/>
                                        </p:tgtEl>
                                        <p:attrNameLst>
                                          <p:attrName>style.visibility</p:attrName>
                                        </p:attrNameLst>
                                      </p:cBhvr>
                                      <p:to>
                                        <p:strVal val="visible"/>
                                      </p:to>
                                    </p:set>
                                    <p:anim calcmode="lin" valueType="num">
                                      <p:cBhvr>
                                        <p:cTn id="23" dur="1000" fill="hold"/>
                                        <p:tgtEl>
                                          <p:spTgt spid="18437"/>
                                        </p:tgtEl>
                                        <p:attrNameLst>
                                          <p:attrName>ppt_w</p:attrName>
                                        </p:attrNameLst>
                                      </p:cBhvr>
                                      <p:tavLst>
                                        <p:tav tm="0">
                                          <p:val>
                                            <p:fltVal val="0"/>
                                          </p:val>
                                        </p:tav>
                                        <p:tav tm="100000">
                                          <p:val>
                                            <p:strVal val="#ppt_w"/>
                                          </p:val>
                                        </p:tav>
                                      </p:tavLst>
                                    </p:anim>
                                    <p:anim calcmode="lin" valueType="num">
                                      <p:cBhvr>
                                        <p:cTn id="24" dur="1000" fill="hold"/>
                                        <p:tgtEl>
                                          <p:spTgt spid="18437"/>
                                        </p:tgtEl>
                                        <p:attrNameLst>
                                          <p:attrName>ppt_h</p:attrName>
                                        </p:attrNameLst>
                                      </p:cBhvr>
                                      <p:tavLst>
                                        <p:tav tm="0">
                                          <p:val>
                                            <p:fltVal val="0"/>
                                          </p:val>
                                        </p:tav>
                                        <p:tav tm="100000">
                                          <p:val>
                                            <p:strVal val="#ppt_h"/>
                                          </p:val>
                                        </p:tav>
                                      </p:tavLst>
                                    </p:anim>
                                    <p:anim calcmode="lin" valueType="num">
                                      <p:cBhvr>
                                        <p:cTn id="25" dur="1000" fill="hold"/>
                                        <p:tgtEl>
                                          <p:spTgt spid="18437"/>
                                        </p:tgtEl>
                                        <p:attrNameLst>
                                          <p:attrName>style.rotation</p:attrName>
                                        </p:attrNameLst>
                                      </p:cBhvr>
                                      <p:tavLst>
                                        <p:tav tm="0">
                                          <p:val>
                                            <p:fltVal val="90"/>
                                          </p:val>
                                        </p:tav>
                                        <p:tav tm="100000">
                                          <p:val>
                                            <p:fltVal val="0"/>
                                          </p:val>
                                        </p:tav>
                                      </p:tavLst>
                                    </p:anim>
                                    <p:animEffect transition="in" filter="fade">
                                      <p:cBhvr>
                                        <p:cTn id="26" dur="1000"/>
                                        <p:tgtEl>
                                          <p:spTgt spid="18437"/>
                                        </p:tgtEl>
                                      </p:cBhvr>
                                    </p:animEffect>
                                  </p:childTnLst>
                                </p:cTn>
                              </p:par>
                            </p:childTnLst>
                          </p:cTn>
                        </p:par>
                        <p:par>
                          <p:cTn id="27" fill="hold" nodeType="afterGroup">
                            <p:stCondLst>
                              <p:cond delay="9000"/>
                            </p:stCondLst>
                            <p:childTnLst>
                              <p:par>
                                <p:cTn id="28" presetID="22" presetClass="entr" presetSubtype="8" fill="hold" nodeType="afterEffect">
                                  <p:stCondLst>
                                    <p:cond delay="2000"/>
                                  </p:stCondLst>
                                  <p:childTnLst>
                                    <p:set>
                                      <p:cBhvr>
                                        <p:cTn id="29" dur="1" fill="hold">
                                          <p:stCondLst>
                                            <p:cond delay="0"/>
                                          </p:stCondLst>
                                        </p:cTn>
                                        <p:tgtEl>
                                          <p:spTgt spid="18435">
                                            <p:txEl>
                                              <p:pRg st="3" end="3"/>
                                            </p:txEl>
                                          </p:spTgt>
                                        </p:tgtEl>
                                        <p:attrNameLst>
                                          <p:attrName>style.visibility</p:attrName>
                                        </p:attrNameLst>
                                      </p:cBhvr>
                                      <p:to>
                                        <p:strVal val="visible"/>
                                      </p:to>
                                    </p:set>
                                    <p:animEffect transition="in" filter="wipe(left)">
                                      <p:cBhvr>
                                        <p:cTn id="30" dur="2000"/>
                                        <p:tgtEl>
                                          <p:spTgt spid="18435">
                                            <p:txEl>
                                              <p:pRg st="3" end="3"/>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18441"/>
                                        </p:tgtEl>
                                        <p:attrNameLst>
                                          <p:attrName>style.visibility</p:attrName>
                                        </p:attrNameLst>
                                      </p:cBhvr>
                                      <p:to>
                                        <p:strVal val="visible"/>
                                      </p:to>
                                    </p:set>
                                    <p:anim calcmode="lin" valueType="num">
                                      <p:cBhvr>
                                        <p:cTn id="33" dur="1000" fill="hold"/>
                                        <p:tgtEl>
                                          <p:spTgt spid="18441"/>
                                        </p:tgtEl>
                                        <p:attrNameLst>
                                          <p:attrName>ppt_w</p:attrName>
                                        </p:attrNameLst>
                                      </p:cBhvr>
                                      <p:tavLst>
                                        <p:tav tm="0">
                                          <p:val>
                                            <p:fltVal val="0"/>
                                          </p:val>
                                        </p:tav>
                                        <p:tav tm="100000">
                                          <p:val>
                                            <p:strVal val="#ppt_w"/>
                                          </p:val>
                                        </p:tav>
                                      </p:tavLst>
                                    </p:anim>
                                    <p:anim calcmode="lin" valueType="num">
                                      <p:cBhvr>
                                        <p:cTn id="34" dur="1000" fill="hold"/>
                                        <p:tgtEl>
                                          <p:spTgt spid="18441"/>
                                        </p:tgtEl>
                                        <p:attrNameLst>
                                          <p:attrName>ppt_h</p:attrName>
                                        </p:attrNameLst>
                                      </p:cBhvr>
                                      <p:tavLst>
                                        <p:tav tm="0">
                                          <p:val>
                                            <p:fltVal val="0"/>
                                          </p:val>
                                        </p:tav>
                                        <p:tav tm="100000">
                                          <p:val>
                                            <p:strVal val="#ppt_h"/>
                                          </p:val>
                                        </p:tav>
                                      </p:tavLst>
                                    </p:anim>
                                    <p:anim calcmode="lin" valueType="num">
                                      <p:cBhvr>
                                        <p:cTn id="35" dur="1000" fill="hold"/>
                                        <p:tgtEl>
                                          <p:spTgt spid="18441"/>
                                        </p:tgtEl>
                                        <p:attrNameLst>
                                          <p:attrName>style.rotation</p:attrName>
                                        </p:attrNameLst>
                                      </p:cBhvr>
                                      <p:tavLst>
                                        <p:tav tm="0">
                                          <p:val>
                                            <p:fltVal val="90"/>
                                          </p:val>
                                        </p:tav>
                                        <p:tav tm="100000">
                                          <p:val>
                                            <p:fltVal val="0"/>
                                          </p:val>
                                        </p:tav>
                                      </p:tavLst>
                                    </p:anim>
                                    <p:animEffect transition="in" filter="fade">
                                      <p:cBhvr>
                                        <p:cTn id="36" dur="1000"/>
                                        <p:tgtEl>
                                          <p:spTgt spid="18441"/>
                                        </p:tgtEl>
                                      </p:cBhvr>
                                    </p:animEffect>
                                  </p:childTnLst>
                                </p:cTn>
                              </p:par>
                            </p:childTnLst>
                          </p:cTn>
                        </p:par>
                        <p:par>
                          <p:cTn id="37" fill="hold" nodeType="afterGroup">
                            <p:stCondLst>
                              <p:cond delay="13000"/>
                            </p:stCondLst>
                            <p:childTnLst>
                              <p:par>
                                <p:cTn id="38" presetID="22" presetClass="entr" presetSubtype="8" fill="hold" nodeType="afterEffect">
                                  <p:stCondLst>
                                    <p:cond delay="2000"/>
                                  </p:stCondLst>
                                  <p:childTnLst>
                                    <p:set>
                                      <p:cBhvr>
                                        <p:cTn id="39" dur="1" fill="hold">
                                          <p:stCondLst>
                                            <p:cond delay="0"/>
                                          </p:stCondLst>
                                        </p:cTn>
                                        <p:tgtEl>
                                          <p:spTgt spid="18435">
                                            <p:txEl>
                                              <p:pRg st="4" end="4"/>
                                            </p:txEl>
                                          </p:spTgt>
                                        </p:tgtEl>
                                        <p:attrNameLst>
                                          <p:attrName>style.visibility</p:attrName>
                                        </p:attrNameLst>
                                      </p:cBhvr>
                                      <p:to>
                                        <p:strVal val="visible"/>
                                      </p:to>
                                    </p:set>
                                    <p:animEffect transition="in" filter="wipe(left)">
                                      <p:cBhvr>
                                        <p:cTn id="40" dur="2000"/>
                                        <p:tgtEl>
                                          <p:spTgt spid="18435">
                                            <p:txEl>
                                              <p:pRg st="4" end="4"/>
                                            </p:txEl>
                                          </p:spTgt>
                                        </p:tgtEl>
                                      </p:cBhvr>
                                    </p:animEffect>
                                  </p:childTnLst>
                                </p:cTn>
                              </p:par>
                              <p:par>
                                <p:cTn id="41" presetID="31" presetClass="entr" presetSubtype="0" fill="hold" nodeType="withEffect">
                                  <p:stCondLst>
                                    <p:cond delay="1000"/>
                                  </p:stCondLst>
                                  <p:childTnLst>
                                    <p:set>
                                      <p:cBhvr>
                                        <p:cTn id="42" dur="1" fill="hold">
                                          <p:stCondLst>
                                            <p:cond delay="0"/>
                                          </p:stCondLst>
                                        </p:cTn>
                                        <p:tgtEl>
                                          <p:spTgt spid="18439"/>
                                        </p:tgtEl>
                                        <p:attrNameLst>
                                          <p:attrName>style.visibility</p:attrName>
                                        </p:attrNameLst>
                                      </p:cBhvr>
                                      <p:to>
                                        <p:strVal val="visible"/>
                                      </p:to>
                                    </p:set>
                                    <p:anim calcmode="lin" valueType="num">
                                      <p:cBhvr>
                                        <p:cTn id="43" dur="1000" fill="hold"/>
                                        <p:tgtEl>
                                          <p:spTgt spid="18439"/>
                                        </p:tgtEl>
                                        <p:attrNameLst>
                                          <p:attrName>ppt_w</p:attrName>
                                        </p:attrNameLst>
                                      </p:cBhvr>
                                      <p:tavLst>
                                        <p:tav tm="0">
                                          <p:val>
                                            <p:fltVal val="0"/>
                                          </p:val>
                                        </p:tav>
                                        <p:tav tm="100000">
                                          <p:val>
                                            <p:strVal val="#ppt_w"/>
                                          </p:val>
                                        </p:tav>
                                      </p:tavLst>
                                    </p:anim>
                                    <p:anim calcmode="lin" valueType="num">
                                      <p:cBhvr>
                                        <p:cTn id="44" dur="1000" fill="hold"/>
                                        <p:tgtEl>
                                          <p:spTgt spid="18439"/>
                                        </p:tgtEl>
                                        <p:attrNameLst>
                                          <p:attrName>ppt_h</p:attrName>
                                        </p:attrNameLst>
                                      </p:cBhvr>
                                      <p:tavLst>
                                        <p:tav tm="0">
                                          <p:val>
                                            <p:fltVal val="0"/>
                                          </p:val>
                                        </p:tav>
                                        <p:tav tm="100000">
                                          <p:val>
                                            <p:strVal val="#ppt_h"/>
                                          </p:val>
                                        </p:tav>
                                      </p:tavLst>
                                    </p:anim>
                                    <p:anim calcmode="lin" valueType="num">
                                      <p:cBhvr>
                                        <p:cTn id="45" dur="1000" fill="hold"/>
                                        <p:tgtEl>
                                          <p:spTgt spid="18439"/>
                                        </p:tgtEl>
                                        <p:attrNameLst>
                                          <p:attrName>style.rotation</p:attrName>
                                        </p:attrNameLst>
                                      </p:cBhvr>
                                      <p:tavLst>
                                        <p:tav tm="0">
                                          <p:val>
                                            <p:fltVal val="90"/>
                                          </p:val>
                                        </p:tav>
                                        <p:tav tm="100000">
                                          <p:val>
                                            <p:fltVal val="0"/>
                                          </p:val>
                                        </p:tav>
                                      </p:tavLst>
                                    </p:anim>
                                    <p:animEffect transition="in" filter="fade">
                                      <p:cBhvr>
                                        <p:cTn id="46"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2F9B2B65-D199-D489-17E6-2C7DE9C24D93}"/>
              </a:ext>
            </a:extLst>
          </p:cNvPr>
          <p:cNvSpPr>
            <a:spLocks noGrp="1" noChangeArrowheads="1"/>
          </p:cNvSpPr>
          <p:nvPr>
            <p:ph type="title"/>
          </p:nvPr>
        </p:nvSpPr>
        <p:spPr/>
        <p:txBody>
          <a:bodyPr/>
          <a:lstStyle/>
          <a:p>
            <a:endParaRPr lang="en-US" altLang="en-US"/>
          </a:p>
        </p:txBody>
      </p:sp>
      <p:pic>
        <p:nvPicPr>
          <p:cNvPr id="145411" name="Content Placeholder 3">
            <a:extLst>
              <a:ext uri="{FF2B5EF4-FFF2-40B4-BE49-F238E27FC236}">
                <a16:creationId xmlns:a16="http://schemas.microsoft.com/office/drawing/2014/main" id="{857B458E-F85C-2DD9-F6E2-8122D2F9FE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94213" y="152400"/>
            <a:ext cx="4344987" cy="6705600"/>
          </a:xfrm>
        </p:spPr>
      </p:pic>
      <p:pic>
        <p:nvPicPr>
          <p:cNvPr id="145412" name="Picture 4">
            <a:extLst>
              <a:ext uri="{FF2B5EF4-FFF2-40B4-BE49-F238E27FC236}">
                <a16:creationId xmlns:a16="http://schemas.microsoft.com/office/drawing/2014/main" id="{714C9E3A-C8F7-8569-823E-1C4F4F9B7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271463"/>
            <a:ext cx="41592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a:extLst>
              <a:ext uri="{FF2B5EF4-FFF2-40B4-BE49-F238E27FC236}">
                <a16:creationId xmlns:a16="http://schemas.microsoft.com/office/drawing/2014/main" id="{9BBF4885-CAA6-0348-373F-56D23EA57CB2}"/>
              </a:ext>
            </a:extLst>
          </p:cNvPr>
          <p:cNvSpPr>
            <a:spLocks noGrp="1" noChangeArrowheads="1"/>
          </p:cNvSpPr>
          <p:nvPr>
            <p:ph idx="1"/>
          </p:nvPr>
        </p:nvSpPr>
        <p:spPr>
          <a:xfrm>
            <a:off x="4724400" y="914400"/>
            <a:ext cx="3505200" cy="30464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indent="0">
              <a:spcBef>
                <a:spcPct val="0"/>
              </a:spcBef>
              <a:buFontTx/>
              <a:buNone/>
            </a:pPr>
            <a:r>
              <a:rPr lang="en-US" altLang="en-US" sz="2400">
                <a:latin typeface="Calibri" panose="020F0502020204030204" pitchFamily="34" charset="0"/>
                <a:ea typeface="Calibri" panose="020F0502020204030204" pitchFamily="34" charset="0"/>
                <a:cs typeface="Times New Roman" panose="02020603050405020304" pitchFamily="18" charset="0"/>
              </a:rPr>
              <a:t>To better resist communism, JFK created the </a:t>
            </a:r>
            <a:r>
              <a:rPr lang="en-US" altLang="en-US" sz="2400" b="1">
                <a:solidFill>
                  <a:srgbClr val="00B050"/>
                </a:solidFill>
                <a:latin typeface="Calibri" panose="020F0502020204030204" pitchFamily="34" charset="0"/>
                <a:ea typeface="Calibri" panose="020F0502020204030204" pitchFamily="34" charset="0"/>
                <a:cs typeface="Times New Roman" panose="02020603050405020304" pitchFamily="18" charset="0"/>
              </a:rPr>
              <a:t>Green Beret</a:t>
            </a:r>
            <a:r>
              <a:rPr lang="en-US" altLang="en-US" sz="2400">
                <a:latin typeface="Calibri" panose="020F0502020204030204" pitchFamily="34" charset="0"/>
                <a:ea typeface="Calibri" panose="020F0502020204030204" pitchFamily="34" charset="0"/>
                <a:cs typeface="Times New Roman" panose="02020603050405020304" pitchFamily="18" charset="0"/>
              </a:rPr>
              <a:t>-special forces army group that would be able to combat communism through guerilla warfare in Asia, Africa and Latin America</a:t>
            </a:r>
            <a:endParaRPr lang="en-US" altLang="en-US" sz="2400">
              <a:ea typeface="Calibri" panose="020F0502020204030204" pitchFamily="34" charset="0"/>
              <a:cs typeface="Times New Roman" panose="02020603050405020304" pitchFamily="18" charset="0"/>
            </a:endParaRPr>
          </a:p>
        </p:txBody>
      </p:sp>
      <p:sp>
        <p:nvSpPr>
          <p:cNvPr id="146435" name="TextBox 4">
            <a:extLst>
              <a:ext uri="{FF2B5EF4-FFF2-40B4-BE49-F238E27FC236}">
                <a16:creationId xmlns:a16="http://schemas.microsoft.com/office/drawing/2014/main" id="{4CB47D12-615A-D2F8-FACB-74A4C4C91E5E}"/>
              </a:ext>
            </a:extLst>
          </p:cNvPr>
          <p:cNvSpPr txBox="1">
            <a:spLocks noChangeArrowheads="1"/>
          </p:cNvSpPr>
          <p:nvPr/>
        </p:nvSpPr>
        <p:spPr bwMode="auto">
          <a:xfrm>
            <a:off x="1143000" y="0"/>
            <a:ext cx="6940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t>New Tools to Combat Communism</a:t>
            </a:r>
          </a:p>
        </p:txBody>
      </p:sp>
      <p:pic>
        <p:nvPicPr>
          <p:cNvPr id="146436" name="Picture 5">
            <a:extLst>
              <a:ext uri="{FF2B5EF4-FFF2-40B4-BE49-F238E27FC236}">
                <a16:creationId xmlns:a16="http://schemas.microsoft.com/office/drawing/2014/main" id="{7C47F732-A888-59BD-DDD8-B3940244F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6263"/>
            <a:ext cx="251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6">
            <a:extLst>
              <a:ext uri="{FF2B5EF4-FFF2-40B4-BE49-F238E27FC236}">
                <a16:creationId xmlns:a16="http://schemas.microsoft.com/office/drawing/2014/main" id="{5AB97FA1-C8CE-1405-A246-B61575B62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114800"/>
            <a:ext cx="23415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25C07858-C0C3-EBB7-04ED-0C9E840886C6}"/>
              </a:ext>
            </a:extLst>
          </p:cNvPr>
          <p:cNvSpPr txBox="1">
            <a:spLocks noChangeArrowheads="1"/>
          </p:cNvSpPr>
          <p:nvPr/>
        </p:nvSpPr>
        <p:spPr bwMode="auto">
          <a:xfrm>
            <a:off x="457200" y="1981200"/>
            <a:ext cx="3505200" cy="4524375"/>
          </a:xfrm>
          <a:prstGeom prst="rect">
            <a:avLst/>
          </a:prstGeom>
          <a:noFill/>
          <a:ln>
            <a:noFill/>
          </a:ln>
          <a:effectLst/>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FontTx/>
              <a:buNone/>
              <a:defRPr/>
            </a:pPr>
            <a:r>
              <a:rPr lang="en-US" altLang="en-US" sz="2400" kern="0" dirty="0">
                <a:latin typeface="Calibri" panose="020F0502020204030204" pitchFamily="34" charset="0"/>
                <a:ea typeface="Calibri" panose="020F0502020204030204" pitchFamily="34" charset="0"/>
                <a:cs typeface="Times New Roman" panose="02020603050405020304" pitchFamily="18" charset="0"/>
              </a:rPr>
              <a:t>Kennedy also started the </a:t>
            </a:r>
            <a:r>
              <a:rPr lang="en-US" altLang="en-US" sz="2400" b="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Peace Corp</a:t>
            </a:r>
            <a:r>
              <a:rPr lang="en-US" altLang="en-US" sz="2400" kern="0" dirty="0">
                <a:latin typeface="Calibri" panose="020F0502020204030204" pitchFamily="34" charset="0"/>
                <a:ea typeface="Calibri" panose="020F0502020204030204" pitchFamily="34" charset="0"/>
                <a:cs typeface="Times New Roman" panose="02020603050405020304" pitchFamily="18" charset="0"/>
              </a:rPr>
              <a:t>, in which young Americans provided economic and social assistance to developing countries.  It was believed that </a:t>
            </a:r>
            <a:r>
              <a:rPr lang="en-US" altLang="en-US" sz="2400" b="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poverty was the breeding ground for communism</a:t>
            </a:r>
            <a:r>
              <a:rPr lang="en-US" altLang="en-US" sz="2400" kern="0" dirty="0">
                <a:latin typeface="Calibri" panose="020F0502020204030204" pitchFamily="34" charset="0"/>
                <a:ea typeface="Calibri" panose="020F0502020204030204" pitchFamily="34" charset="0"/>
                <a:cs typeface="Times New Roman" panose="02020603050405020304" pitchFamily="18" charset="0"/>
              </a:rPr>
              <a:t>.  </a:t>
            </a:r>
            <a:r>
              <a:rPr lang="en-US" altLang="en-US" sz="2400" b="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Fight </a:t>
            </a:r>
            <a:r>
              <a:rPr lang="en-US" altLang="en-US" sz="2400" kern="0" dirty="0">
                <a:latin typeface="Calibri" panose="020F0502020204030204" pitchFamily="34" charset="0"/>
                <a:ea typeface="Calibri" panose="020F0502020204030204" pitchFamily="34" charset="0"/>
                <a:cs typeface="Times New Roman" panose="02020603050405020304" pitchFamily="18" charset="0"/>
              </a:rPr>
              <a:t>poverty, and </a:t>
            </a:r>
            <a:r>
              <a:rPr lang="en-US" altLang="en-US" sz="2400" b="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communism</a:t>
            </a:r>
            <a:r>
              <a:rPr lang="en-US" altLang="en-US" sz="2400" kern="0" dirty="0">
                <a:latin typeface="Calibri" panose="020F0502020204030204" pitchFamily="34" charset="0"/>
                <a:ea typeface="Calibri" panose="020F0502020204030204" pitchFamily="34" charset="0"/>
                <a:cs typeface="Times New Roman" panose="02020603050405020304" pitchFamily="18" charset="0"/>
              </a:rPr>
              <a:t> will not grow.</a:t>
            </a:r>
            <a:endParaRPr lang="en-US" altLang="en-US" sz="2400" kern="0" dirty="0"/>
          </a:p>
          <a:p>
            <a:pPr marL="0" indent="0">
              <a:spcBef>
                <a:spcPct val="0"/>
              </a:spcBef>
              <a:buFontTx/>
              <a:buNone/>
              <a:defRPr/>
            </a:pPr>
            <a:r>
              <a:rPr lang="en-US" altLang="en-US" sz="2400" kern="0" dirty="0">
                <a:latin typeface="Calibri" panose="020F0502020204030204" pitchFamily="34" charset="0"/>
                <a:ea typeface="Calibri" panose="020F0502020204030204" pitchFamily="34" charset="0"/>
                <a:cs typeface="Times New Roman" panose="02020603050405020304" pitchFamily="18" charset="0"/>
              </a:rPr>
              <a:t> </a:t>
            </a:r>
            <a:endParaRPr lang="en-US" altLang="en-US" sz="2400" kern="0" dirty="0"/>
          </a:p>
        </p:txBody>
      </p:sp>
      <p:pic>
        <p:nvPicPr>
          <p:cNvPr id="146439" name="Picture 8">
            <a:extLst>
              <a:ext uri="{FF2B5EF4-FFF2-40B4-BE49-F238E27FC236}">
                <a16:creationId xmlns:a16="http://schemas.microsoft.com/office/drawing/2014/main" id="{14C69DC9-CBD1-B22A-FD70-54BDEB9CF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4114800"/>
            <a:ext cx="139541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A27F7B21-C5C5-5199-17E0-F7C9B880B319}"/>
              </a:ext>
            </a:extLst>
          </p:cNvPr>
          <p:cNvSpPr>
            <a:spLocks noGrp="1" noChangeArrowheads="1"/>
          </p:cNvSpPr>
          <p:nvPr>
            <p:ph type="title"/>
          </p:nvPr>
        </p:nvSpPr>
        <p:spPr>
          <a:xfrm>
            <a:off x="68263" y="2625725"/>
            <a:ext cx="2971800" cy="1143000"/>
          </a:xfrm>
        </p:spPr>
        <p:txBody>
          <a:bodyPr/>
          <a:lstStyle/>
          <a:p>
            <a:r>
              <a:rPr lang="en-US" altLang="en-US" sz="2400"/>
              <a:t>Jacobo Arbenz, President of </a:t>
            </a:r>
            <a:br>
              <a:rPr lang="en-US" altLang="en-US" sz="2400"/>
            </a:br>
            <a:r>
              <a:rPr lang="en-US" altLang="en-US" sz="2400"/>
              <a:t>Guatemala 1951-54</a:t>
            </a:r>
          </a:p>
        </p:txBody>
      </p:sp>
      <p:pic>
        <p:nvPicPr>
          <p:cNvPr id="147459" name="Picture 2" descr="Image result for jacobo arbenz">
            <a:extLst>
              <a:ext uri="{FF2B5EF4-FFF2-40B4-BE49-F238E27FC236}">
                <a16:creationId xmlns:a16="http://schemas.microsoft.com/office/drawing/2014/main" id="{2CD11DA8-A54D-F2A1-148F-8BF5123A1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13350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460" name="Group 5">
            <a:extLst>
              <a:ext uri="{FF2B5EF4-FFF2-40B4-BE49-F238E27FC236}">
                <a16:creationId xmlns:a16="http://schemas.microsoft.com/office/drawing/2014/main" id="{117D9581-C411-7E66-D339-7AFE7F022E51}"/>
              </a:ext>
            </a:extLst>
          </p:cNvPr>
          <p:cNvGrpSpPr>
            <a:grpSpLocks/>
          </p:cNvGrpSpPr>
          <p:nvPr/>
        </p:nvGrpSpPr>
        <p:grpSpPr bwMode="auto">
          <a:xfrm>
            <a:off x="2971800" y="438150"/>
            <a:ext cx="5783263" cy="3944938"/>
            <a:chOff x="3124200" y="1524000"/>
            <a:chExt cx="5783317" cy="3945099"/>
          </a:xfrm>
        </p:grpSpPr>
        <p:pic>
          <p:nvPicPr>
            <p:cNvPr id="147466" name="Picture 4" descr="Image result for map of central america guatemala">
              <a:extLst>
                <a:ext uri="{FF2B5EF4-FFF2-40B4-BE49-F238E27FC236}">
                  <a16:creationId xmlns:a16="http://schemas.microsoft.com/office/drawing/2014/main" id="{65F9A10D-9F03-046F-3A7A-36E13688A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0"/>
              <a:ext cx="5783317" cy="394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1A8C685A-FD0A-66AD-CB82-E03F38401DE1}"/>
                </a:ext>
              </a:extLst>
            </p:cNvPr>
            <p:cNvCxnSpPr>
              <a:cxnSpLocks/>
            </p:cNvCxnSpPr>
            <p:nvPr/>
          </p:nvCxnSpPr>
          <p:spPr bwMode="auto">
            <a:xfrm flipV="1">
              <a:off x="4359287" y="3771992"/>
              <a:ext cx="1219211" cy="228609"/>
            </a:xfrm>
            <a:prstGeom prst="straightConnector1">
              <a:avLst/>
            </a:prstGeom>
            <a:ln>
              <a:solidFill>
                <a:srgbClr val="FF000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147468" name="Rectangle 8">
              <a:extLst>
                <a:ext uri="{FF2B5EF4-FFF2-40B4-BE49-F238E27FC236}">
                  <a16:creationId xmlns:a16="http://schemas.microsoft.com/office/drawing/2014/main" id="{4E10F611-E5C3-6E3D-33B7-1B82B4D30147}"/>
                </a:ext>
              </a:extLst>
            </p:cNvPr>
            <p:cNvSpPr>
              <a:spLocks noChangeArrowheads="1"/>
            </p:cNvSpPr>
            <p:nvPr/>
          </p:nvSpPr>
          <p:spPr bwMode="auto">
            <a:xfrm>
              <a:off x="3291708" y="3771900"/>
              <a:ext cx="1066800"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grpSp>
      <p:sp>
        <p:nvSpPr>
          <p:cNvPr id="3" name="Rectangle 2">
            <a:extLst>
              <a:ext uri="{FF2B5EF4-FFF2-40B4-BE49-F238E27FC236}">
                <a16:creationId xmlns:a16="http://schemas.microsoft.com/office/drawing/2014/main" id="{3A4D4589-6206-5DE2-89CB-CA4CE492DF84}"/>
              </a:ext>
            </a:extLst>
          </p:cNvPr>
          <p:cNvSpPr/>
          <p:nvPr/>
        </p:nvSpPr>
        <p:spPr>
          <a:xfrm>
            <a:off x="1066800" y="-23813"/>
            <a:ext cx="7253288" cy="461963"/>
          </a:xfrm>
          <a:prstGeom prst="rect">
            <a:avLst/>
          </a:prstGeom>
        </p:spPr>
        <p:txBody>
          <a:bodyPr>
            <a:spAutoFit/>
          </a:bodyPr>
          <a:lstStyle/>
          <a:p>
            <a:pPr>
              <a:defRPr/>
            </a:pPr>
            <a:r>
              <a:rPr lang="en-US" sz="2400" b="1" kern="0" dirty="0">
                <a:solidFill>
                  <a:srgbClr val="000000"/>
                </a:solidFill>
                <a:latin typeface="Arial"/>
                <a:ea typeface="+mj-ea"/>
                <a:cs typeface="+mj-cs"/>
              </a:rPr>
              <a:t>How the Cold War Impacted Florida</a:t>
            </a:r>
            <a:endParaRPr lang="en-US" sz="1600" dirty="0"/>
          </a:p>
        </p:txBody>
      </p:sp>
      <p:sp>
        <p:nvSpPr>
          <p:cNvPr id="147462" name="TextBox 3">
            <a:extLst>
              <a:ext uri="{FF2B5EF4-FFF2-40B4-BE49-F238E27FC236}">
                <a16:creationId xmlns:a16="http://schemas.microsoft.com/office/drawing/2014/main" id="{97665C4F-8F4E-C1B3-80CB-94063C416E2D}"/>
              </a:ext>
            </a:extLst>
          </p:cNvPr>
          <p:cNvSpPr txBox="1">
            <a:spLocks noChangeArrowheads="1"/>
          </p:cNvSpPr>
          <p:nvPr/>
        </p:nvSpPr>
        <p:spPr bwMode="auto">
          <a:xfrm>
            <a:off x="0" y="3854450"/>
            <a:ext cx="31400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It was from Florida that</a:t>
            </a:r>
          </a:p>
          <a:p>
            <a:pPr>
              <a:spcBef>
                <a:spcPct val="0"/>
              </a:spcBef>
              <a:buFontTx/>
              <a:buNone/>
            </a:pPr>
            <a:r>
              <a:rPr lang="en-US" altLang="en-US" sz="1800"/>
              <a:t>the CIA was able plan and train exiles to invade and overthrow the Arbenz government in Guatemala</a:t>
            </a:r>
          </a:p>
        </p:txBody>
      </p:sp>
      <p:sp>
        <p:nvSpPr>
          <p:cNvPr id="147463" name="TextBox 6">
            <a:extLst>
              <a:ext uri="{FF2B5EF4-FFF2-40B4-BE49-F238E27FC236}">
                <a16:creationId xmlns:a16="http://schemas.microsoft.com/office/drawing/2014/main" id="{93DBABF1-5E22-3A8A-CE11-BB01A6528D16}"/>
              </a:ext>
            </a:extLst>
          </p:cNvPr>
          <p:cNvSpPr txBox="1">
            <a:spLocks noChangeArrowheads="1"/>
          </p:cNvSpPr>
          <p:nvPr/>
        </p:nvSpPr>
        <p:spPr bwMode="auto">
          <a:xfrm>
            <a:off x="6324600" y="9001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rPr>
              <a:t>Florida</a:t>
            </a:r>
          </a:p>
        </p:txBody>
      </p:sp>
      <p:sp>
        <p:nvSpPr>
          <p:cNvPr id="147464" name="TextBox 10">
            <a:extLst>
              <a:ext uri="{FF2B5EF4-FFF2-40B4-BE49-F238E27FC236}">
                <a16:creationId xmlns:a16="http://schemas.microsoft.com/office/drawing/2014/main" id="{B395F0F1-7A6C-EF85-A1ED-ABB812EBE31D}"/>
              </a:ext>
            </a:extLst>
          </p:cNvPr>
          <p:cNvSpPr txBox="1">
            <a:spLocks noChangeArrowheads="1"/>
          </p:cNvSpPr>
          <p:nvPr/>
        </p:nvSpPr>
        <p:spPr bwMode="auto">
          <a:xfrm>
            <a:off x="4692650" y="4464050"/>
            <a:ext cx="42227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It was from Florida that</a:t>
            </a:r>
          </a:p>
          <a:p>
            <a:pPr>
              <a:spcBef>
                <a:spcPct val="0"/>
              </a:spcBef>
              <a:buFontTx/>
              <a:buNone/>
            </a:pPr>
            <a:r>
              <a:rPr lang="en-US" altLang="en-US" sz="1800"/>
              <a:t>the CIA was able plan and train exiles to invade Cuba.  Exiles trained in the Everglades, the Keys and in Guatemala to overthrow the Castro govt.  The invasion failed.</a:t>
            </a:r>
          </a:p>
        </p:txBody>
      </p:sp>
      <p:pic>
        <p:nvPicPr>
          <p:cNvPr id="147465" name="Picture 7">
            <a:extLst>
              <a:ext uri="{FF2B5EF4-FFF2-40B4-BE49-F238E27FC236}">
                <a16:creationId xmlns:a16="http://schemas.microsoft.com/office/drawing/2014/main" id="{AD1CBA7C-4428-8820-BAD0-2FB7BAB01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5332413"/>
            <a:ext cx="8175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EAAB48C1-F359-4313-5931-51A8A8B23161}"/>
              </a:ext>
            </a:extLst>
          </p:cNvPr>
          <p:cNvSpPr>
            <a:spLocks noGrp="1" noChangeArrowheads="1"/>
          </p:cNvSpPr>
          <p:nvPr>
            <p:ph type="title"/>
          </p:nvPr>
        </p:nvSpPr>
        <p:spPr>
          <a:xfrm>
            <a:off x="457200" y="0"/>
            <a:ext cx="8229600" cy="639763"/>
          </a:xfrm>
        </p:spPr>
        <p:txBody>
          <a:bodyPr/>
          <a:lstStyle/>
          <a:p>
            <a:r>
              <a:rPr lang="en-US" altLang="en-US" sz="2800" b="1"/>
              <a:t>How the Cold War Impacted Florida</a:t>
            </a:r>
          </a:p>
        </p:txBody>
      </p:sp>
      <p:pic>
        <p:nvPicPr>
          <p:cNvPr id="148483" name="Picture 6">
            <a:extLst>
              <a:ext uri="{FF2B5EF4-FFF2-40B4-BE49-F238E27FC236}">
                <a16:creationId xmlns:a16="http://schemas.microsoft.com/office/drawing/2014/main" id="{7FC5096A-61E6-446A-793E-A5510C68F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39763"/>
            <a:ext cx="373380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Content Placeholder 5">
            <a:extLst>
              <a:ext uri="{FF2B5EF4-FFF2-40B4-BE49-F238E27FC236}">
                <a16:creationId xmlns:a16="http://schemas.microsoft.com/office/drawing/2014/main" id="{4517F1D5-7855-8916-3F1D-F99162BB3D71}"/>
              </a:ext>
            </a:extLst>
          </p:cNvPr>
          <p:cNvSpPr>
            <a:spLocks noGrp="1" noChangeArrowheads="1"/>
          </p:cNvSpPr>
          <p:nvPr>
            <p:ph idx="1"/>
          </p:nvPr>
        </p:nvSpPr>
        <p:spPr>
          <a:xfrm>
            <a:off x="442913" y="1679575"/>
            <a:ext cx="2667000" cy="4525963"/>
          </a:xfrm>
        </p:spPr>
        <p:txBody>
          <a:bodyPr/>
          <a:lstStyle/>
          <a:p>
            <a:pPr marL="0" indent="0">
              <a:buFontTx/>
              <a:buNone/>
            </a:pPr>
            <a:r>
              <a:rPr lang="en-US" altLang="en-US" sz="2400"/>
              <a:t>During the Cuban Missile Crisis, US troops flooded into South Florida. Afterwards, US troops used Florida’s tropical forest to train soldiers for Southeast Asia-Vietnam</a:t>
            </a:r>
          </a:p>
        </p:txBody>
      </p:sp>
      <p:sp>
        <p:nvSpPr>
          <p:cNvPr id="8" name="Content Placeholder 5">
            <a:extLst>
              <a:ext uri="{FF2B5EF4-FFF2-40B4-BE49-F238E27FC236}">
                <a16:creationId xmlns:a16="http://schemas.microsoft.com/office/drawing/2014/main" id="{DCE93AF6-9827-1D84-8CA0-F53CAE952514}"/>
              </a:ext>
            </a:extLst>
          </p:cNvPr>
          <p:cNvSpPr txBox="1">
            <a:spLocks/>
          </p:cNvSpPr>
          <p:nvPr/>
        </p:nvSpPr>
        <p:spPr bwMode="auto">
          <a:xfrm>
            <a:off x="3429000" y="2649538"/>
            <a:ext cx="5486400" cy="35052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400" kern="0" dirty="0"/>
              <a:t>Castro’s communist dictatorship led to a stream of refugees into the USA.  1959-1962 200,000 Cubans entered the USA.  Most of them professionals or business owners.  Most settled in Miami.</a:t>
            </a:r>
          </a:p>
          <a:p>
            <a:pPr marL="0" indent="0">
              <a:buFontTx/>
              <a:buNone/>
              <a:defRPr/>
            </a:pPr>
            <a:r>
              <a:rPr lang="en-US" sz="2400" kern="0" dirty="0"/>
              <a:t>1965-1973 368,000 Cubans entered the USA.  In 1980, Mariel boat lift 100,000 Cubans entered the USA when Castro declared that if any one wanted to leave could do so.</a:t>
            </a:r>
          </a:p>
        </p:txBody>
      </p:sp>
      <p:pic>
        <p:nvPicPr>
          <p:cNvPr id="9" name="Picture 8">
            <a:extLst>
              <a:ext uri="{FF2B5EF4-FFF2-40B4-BE49-F238E27FC236}">
                <a16:creationId xmlns:a16="http://schemas.microsoft.com/office/drawing/2014/main" id="{28D07AED-A2FA-2AEA-B25C-57DE6C396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9530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F46CC28-B722-A87F-995E-3A8C1A93F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1981200"/>
            <a:ext cx="90011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698B8B2-EA0D-0CEA-5C92-87962C3B0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76200"/>
            <a:ext cx="824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5FD011F-6CA0-6671-B8F2-AEF7EB2BC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25" y="247650"/>
            <a:ext cx="49942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C72B40E-B261-4C11-2456-D101E7FA96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338" y="1233488"/>
            <a:ext cx="70993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ontent Placeholder 2">
            <a:extLst>
              <a:ext uri="{FF2B5EF4-FFF2-40B4-BE49-F238E27FC236}">
                <a16:creationId xmlns:a16="http://schemas.microsoft.com/office/drawing/2014/main" id="{EF8E48DD-D231-0283-09A2-37B9213CE6F9}"/>
              </a:ext>
            </a:extLst>
          </p:cNvPr>
          <p:cNvSpPr>
            <a:spLocks noGrp="1" noChangeArrowheads="1"/>
          </p:cNvSpPr>
          <p:nvPr>
            <p:ph idx="1"/>
          </p:nvPr>
        </p:nvSpPr>
        <p:spPr>
          <a:xfrm>
            <a:off x="152400" y="604838"/>
            <a:ext cx="4114800" cy="6142037"/>
          </a:xfrm>
        </p:spPr>
        <p:txBody>
          <a:bodyPr/>
          <a:lstStyle/>
          <a:p>
            <a:pPr marL="0" indent="0">
              <a:buFontTx/>
              <a:buNone/>
            </a:pPr>
            <a:r>
              <a:rPr lang="en-US" altLang="en-US" sz="2400" dirty="0">
                <a:solidFill>
                  <a:srgbClr val="FF0000"/>
                </a:solidFill>
              </a:rPr>
              <a:t>In order to counter Soviet gains in space the US looked for a space launching center and </a:t>
            </a:r>
            <a:r>
              <a:rPr lang="en-US" altLang="en-US" sz="2400" b="1" dirty="0">
                <a:solidFill>
                  <a:srgbClr val="FF0000"/>
                </a:solidFill>
              </a:rPr>
              <a:t>Florida’s Cape Canaveral</a:t>
            </a:r>
            <a:r>
              <a:rPr lang="en-US" altLang="en-US" sz="2400" dirty="0">
                <a:solidFill>
                  <a:srgbClr val="FF0000"/>
                </a:solidFill>
              </a:rPr>
              <a:t> was chosen.</a:t>
            </a:r>
          </a:p>
          <a:p>
            <a:pPr marL="0" indent="0">
              <a:buFontTx/>
              <a:buNone/>
            </a:pPr>
            <a:endParaRPr lang="en-US" altLang="en-US" sz="2400" dirty="0">
              <a:solidFill>
                <a:srgbClr val="FF0000"/>
              </a:solidFill>
            </a:endParaRPr>
          </a:p>
          <a:p>
            <a:pPr marL="0" indent="0">
              <a:buFontTx/>
              <a:buNone/>
            </a:pPr>
            <a:r>
              <a:rPr lang="en-US" altLang="en-US" sz="2400" b="1" dirty="0"/>
              <a:t>Space Race</a:t>
            </a:r>
            <a:r>
              <a:rPr lang="en-US" altLang="en-US" sz="2400" dirty="0"/>
              <a:t>.  The US Air Force acquired </a:t>
            </a:r>
            <a:r>
              <a:rPr lang="en-US" altLang="en-US" sz="2400" b="1" dirty="0">
                <a:solidFill>
                  <a:srgbClr val="FF0000"/>
                </a:solidFill>
              </a:rPr>
              <a:t>Cape Canaveral</a:t>
            </a:r>
            <a:r>
              <a:rPr lang="en-US" altLang="en-US" sz="2400" dirty="0"/>
              <a:t> in 1949.  In 1950, it began testing missiles there.  In 1958 </a:t>
            </a:r>
            <a:r>
              <a:rPr lang="en-US" altLang="en-US" sz="2400" b="1" dirty="0">
                <a:solidFill>
                  <a:srgbClr val="FF0000"/>
                </a:solidFill>
              </a:rPr>
              <a:t>NASA</a:t>
            </a:r>
            <a:r>
              <a:rPr lang="en-US" altLang="en-US" sz="2400" dirty="0"/>
              <a:t> was formed and the USA entered the Space Race.   All US rockets launched into space take off from Cape Canaveral.</a:t>
            </a:r>
          </a:p>
        </p:txBody>
      </p:sp>
      <p:sp>
        <p:nvSpPr>
          <p:cNvPr id="4" name="Rectangle 3">
            <a:extLst>
              <a:ext uri="{FF2B5EF4-FFF2-40B4-BE49-F238E27FC236}">
                <a16:creationId xmlns:a16="http://schemas.microsoft.com/office/drawing/2014/main" id="{8C00EA24-A4C5-DF15-39CB-1EDF3179650C}"/>
              </a:ext>
            </a:extLst>
          </p:cNvPr>
          <p:cNvSpPr/>
          <p:nvPr/>
        </p:nvSpPr>
        <p:spPr>
          <a:xfrm>
            <a:off x="1752600" y="76200"/>
            <a:ext cx="6491288" cy="523875"/>
          </a:xfrm>
          <a:prstGeom prst="rect">
            <a:avLst/>
          </a:prstGeom>
        </p:spPr>
        <p:txBody>
          <a:bodyPr>
            <a:spAutoFit/>
          </a:bodyPr>
          <a:lstStyle/>
          <a:p>
            <a:pPr>
              <a:defRPr/>
            </a:pPr>
            <a:r>
              <a:rPr lang="en-US" sz="2800" b="1" kern="0" dirty="0">
                <a:solidFill>
                  <a:srgbClr val="000000"/>
                </a:solidFill>
                <a:latin typeface="Arial"/>
                <a:ea typeface="+mj-ea"/>
                <a:cs typeface="+mj-cs"/>
              </a:rPr>
              <a:t>How the Cold War Impacted Florida</a:t>
            </a:r>
            <a:endParaRPr lang="en-US" dirty="0"/>
          </a:p>
        </p:txBody>
      </p:sp>
      <p:sp>
        <p:nvSpPr>
          <p:cNvPr id="6" name="Content Placeholder 2">
            <a:extLst>
              <a:ext uri="{FF2B5EF4-FFF2-40B4-BE49-F238E27FC236}">
                <a16:creationId xmlns:a16="http://schemas.microsoft.com/office/drawing/2014/main" id="{F4C073F1-B37E-A5CD-20D9-D7FFF8118C58}"/>
              </a:ext>
            </a:extLst>
          </p:cNvPr>
          <p:cNvSpPr txBox="1">
            <a:spLocks/>
          </p:cNvSpPr>
          <p:nvPr/>
        </p:nvSpPr>
        <p:spPr bwMode="auto">
          <a:xfrm>
            <a:off x="4914900" y="600075"/>
            <a:ext cx="4038600" cy="20574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400" b="1" kern="0" dirty="0"/>
              <a:t>Space Race</a:t>
            </a:r>
            <a:r>
              <a:rPr lang="en-US" sz="2400" kern="0" dirty="0"/>
              <a:t>.  In 1963, NASA acquired 90,000 acres on nearby Merritt Island, Which became the </a:t>
            </a:r>
            <a:r>
              <a:rPr lang="en-US" sz="2400" b="1" kern="0" dirty="0"/>
              <a:t>Kennedy Space Center</a:t>
            </a:r>
            <a:r>
              <a:rPr lang="en-US" sz="2400" kern="0" dirty="0"/>
              <a:t>.</a:t>
            </a:r>
          </a:p>
        </p:txBody>
      </p:sp>
      <p:pic>
        <p:nvPicPr>
          <p:cNvPr id="149509" name="Picture 6">
            <a:extLst>
              <a:ext uri="{FF2B5EF4-FFF2-40B4-BE49-F238E27FC236}">
                <a16:creationId xmlns:a16="http://schemas.microsoft.com/office/drawing/2014/main" id="{1C735B33-DEBD-2A67-680C-A9BF4092F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2633663"/>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4">
            <a:extLst>
              <a:ext uri="{FF2B5EF4-FFF2-40B4-BE49-F238E27FC236}">
                <a16:creationId xmlns:a16="http://schemas.microsoft.com/office/drawing/2014/main" id="{A64D260E-8EFA-01EE-C97B-2B3F96135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20574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24516B0E-A0BF-4D5F-E239-8F8BBC332E31}"/>
              </a:ext>
            </a:extLst>
          </p:cNvPr>
          <p:cNvSpPr>
            <a:spLocks noGrp="1" noChangeArrowheads="1"/>
          </p:cNvSpPr>
          <p:nvPr>
            <p:ph type="title"/>
          </p:nvPr>
        </p:nvSpPr>
        <p:spPr/>
        <p:txBody>
          <a:bodyPr/>
          <a:lstStyle/>
          <a:p>
            <a:endParaRPr lang="en-US" altLang="en-US"/>
          </a:p>
        </p:txBody>
      </p:sp>
      <p:sp>
        <p:nvSpPr>
          <p:cNvPr id="150531" name="Content Placeholder 2">
            <a:extLst>
              <a:ext uri="{FF2B5EF4-FFF2-40B4-BE49-F238E27FC236}">
                <a16:creationId xmlns:a16="http://schemas.microsoft.com/office/drawing/2014/main" id="{BEA695DF-D2BE-6680-CD13-882A40296222}"/>
              </a:ext>
            </a:extLst>
          </p:cNvPr>
          <p:cNvSpPr>
            <a:spLocks noGrp="1" noChangeArrowheads="1"/>
          </p:cNvSpPr>
          <p:nvPr>
            <p:ph idx="1"/>
          </p:nvPr>
        </p:nvSpPr>
        <p:spPr/>
        <p:txBody>
          <a:bodyPr/>
          <a:lstStyle/>
          <a:p>
            <a:endParaRPr lang="en-US" altLang="en-US"/>
          </a:p>
        </p:txBody>
      </p:sp>
      <p:pic>
        <p:nvPicPr>
          <p:cNvPr id="150532" name="Picture 7">
            <a:extLst>
              <a:ext uri="{FF2B5EF4-FFF2-40B4-BE49-F238E27FC236}">
                <a16:creationId xmlns:a16="http://schemas.microsoft.com/office/drawing/2014/main" id="{8A105A25-E345-097F-F7C4-A7762729B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8">
            <a:extLst>
              <a:ext uri="{FF2B5EF4-FFF2-40B4-BE49-F238E27FC236}">
                <a16:creationId xmlns:a16="http://schemas.microsoft.com/office/drawing/2014/main" id="{531ED183-8169-860B-58FC-B659A867B7EB}"/>
              </a:ext>
            </a:extLst>
          </p:cNvPr>
          <p:cNvSpPr>
            <a:spLocks noChangeArrowheads="1"/>
          </p:cNvSpPr>
          <p:nvPr/>
        </p:nvSpPr>
        <p:spPr bwMode="auto">
          <a:xfrm>
            <a:off x="228600" y="361950"/>
            <a:ext cx="3381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rPr>
              <a:t>Florida’s Cape Canaveral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a:extLst>
              <a:ext uri="{FF2B5EF4-FFF2-40B4-BE49-F238E27FC236}">
                <a16:creationId xmlns:a16="http://schemas.microsoft.com/office/drawing/2014/main" id="{0982881C-A377-DA61-C58A-45FC8DCBEB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7938"/>
            <a:ext cx="8305800" cy="6832601"/>
          </a:xfr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a:extLst>
              <a:ext uri="{FF2B5EF4-FFF2-40B4-BE49-F238E27FC236}">
                <a16:creationId xmlns:a16="http://schemas.microsoft.com/office/drawing/2014/main" id="{13269C06-FE0A-B5A7-AC2D-28935D08F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4">
            <a:extLst>
              <a:ext uri="{FF2B5EF4-FFF2-40B4-BE49-F238E27FC236}">
                <a16:creationId xmlns:a16="http://schemas.microsoft.com/office/drawing/2014/main" id="{DCAE8693-BB5A-97D4-852A-6B7C76567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12140">
            <a:off x="6992937" y="954088"/>
            <a:ext cx="1000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5">
            <a:extLst>
              <a:ext uri="{FF2B5EF4-FFF2-40B4-BE49-F238E27FC236}">
                <a16:creationId xmlns:a16="http://schemas.microsoft.com/office/drawing/2014/main" id="{C515A598-C180-2334-EF68-69BC37668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767013"/>
            <a:ext cx="3429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6">
            <a:extLst>
              <a:ext uri="{FF2B5EF4-FFF2-40B4-BE49-F238E27FC236}">
                <a16:creationId xmlns:a16="http://schemas.microsoft.com/office/drawing/2014/main" id="{B4DCD2F2-048A-A07F-EF97-05435AACD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0" y="3051175"/>
            <a:ext cx="74771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7">
            <a:extLst>
              <a:ext uri="{FF2B5EF4-FFF2-40B4-BE49-F238E27FC236}">
                <a16:creationId xmlns:a16="http://schemas.microsoft.com/office/drawing/2014/main" id="{BBE02CE8-4677-8FD2-CB47-D8A077C44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4825" y="509588"/>
            <a:ext cx="1631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8">
            <a:extLst>
              <a:ext uri="{FF2B5EF4-FFF2-40B4-BE49-F238E27FC236}">
                <a16:creationId xmlns:a16="http://schemas.microsoft.com/office/drawing/2014/main" id="{E7981D4E-924D-26E6-53D5-DA6DDD9AB6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25" y="3589338"/>
            <a:ext cx="487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9">
            <a:extLst>
              <a:ext uri="{FF2B5EF4-FFF2-40B4-BE49-F238E27FC236}">
                <a16:creationId xmlns:a16="http://schemas.microsoft.com/office/drawing/2014/main" id="{1390D3BB-2378-3239-1008-C41F49D10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6775" y="4152900"/>
            <a:ext cx="4873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10">
            <a:extLst>
              <a:ext uri="{FF2B5EF4-FFF2-40B4-BE49-F238E27FC236}">
                <a16:creationId xmlns:a16="http://schemas.microsoft.com/office/drawing/2014/main" id="{9DB7B538-9E0B-990C-7B40-C3FB30984F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638" y="5557838"/>
            <a:ext cx="48736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11">
            <a:extLst>
              <a:ext uri="{FF2B5EF4-FFF2-40B4-BE49-F238E27FC236}">
                <a16:creationId xmlns:a16="http://schemas.microsoft.com/office/drawing/2014/main" id="{6ED99D05-8D61-CE57-B0CB-89A8E1FF90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9025" y="5410200"/>
            <a:ext cx="4873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0555D-146F-17AD-4717-7AE6ADDA3BA1}"/>
              </a:ext>
            </a:extLst>
          </p:cNvPr>
          <p:cNvSpPr>
            <a:spLocks noGrp="1"/>
          </p:cNvSpPr>
          <p:nvPr>
            <p:ph idx="1"/>
          </p:nvPr>
        </p:nvSpPr>
        <p:spPr>
          <a:xfrm>
            <a:off x="0" y="914400"/>
            <a:ext cx="9144000" cy="5181600"/>
          </a:xfrm>
        </p:spPr>
        <p:txBody>
          <a:bodyPr/>
          <a:lstStyle/>
          <a:p>
            <a:pPr marL="0" indent="0">
              <a:buNone/>
            </a:pPr>
            <a:r>
              <a:rPr lang="en-US" sz="2400" b="0" i="0" dirty="0">
                <a:solidFill>
                  <a:srgbClr val="333333"/>
                </a:solidFill>
                <a:effectLst/>
                <a:latin typeface="Roboto" panose="02000000000000000000" pitchFamily="2" charset="0"/>
              </a:rPr>
              <a:t>a. Describes one specific historical difference between the United States reaction to international events following the First World War (1919–1930) and following the Second World War (1945–1960)</a:t>
            </a:r>
          </a:p>
          <a:p>
            <a:pPr marL="0" indent="0">
              <a:buNone/>
            </a:pPr>
            <a:endParaRPr lang="en-US" sz="2400" dirty="0">
              <a:solidFill>
                <a:srgbClr val="333333"/>
              </a:solidFill>
              <a:latin typeface="Roboto" panose="02000000000000000000" pitchFamily="2" charset="0"/>
            </a:endParaRPr>
          </a:p>
          <a:p>
            <a:pPr marL="0" indent="0">
              <a:buNone/>
            </a:pPr>
            <a:r>
              <a:rPr lang="en-US" sz="2400" b="0" i="0" dirty="0">
                <a:solidFill>
                  <a:srgbClr val="333333"/>
                </a:solidFill>
                <a:effectLst/>
                <a:latin typeface="Roboto" panose="02000000000000000000" pitchFamily="2" charset="0"/>
              </a:rPr>
              <a:t>b. Describes one specific historical similarity between the United States reaction to international events following the First World War and following the Second World War</a:t>
            </a:r>
          </a:p>
          <a:p>
            <a:pPr marL="0" indent="0">
              <a:buNone/>
            </a:pPr>
            <a:endParaRPr lang="en-US" sz="2400" b="0" i="0" dirty="0">
              <a:solidFill>
                <a:srgbClr val="333333"/>
              </a:solidFill>
              <a:effectLst/>
              <a:latin typeface="Roboto" panose="02000000000000000000" pitchFamily="2" charset="0"/>
            </a:endParaRPr>
          </a:p>
          <a:p>
            <a:pPr marL="0" indent="0">
              <a:buNone/>
            </a:pPr>
            <a:r>
              <a:rPr lang="en-US" sz="2400" b="0" i="0" dirty="0">
                <a:solidFill>
                  <a:srgbClr val="333333"/>
                </a:solidFill>
                <a:effectLst/>
                <a:latin typeface="Roboto" panose="02000000000000000000" pitchFamily="2" charset="0"/>
              </a:rPr>
              <a:t>c. Explains one specific historical reason for a difference between the United States reaction to international events following the First World War and following the Second World War</a:t>
            </a:r>
            <a:endParaRPr lang="en-US" sz="2400" dirty="0"/>
          </a:p>
        </p:txBody>
      </p:sp>
      <p:sp>
        <p:nvSpPr>
          <p:cNvPr id="6" name="TextBox 5">
            <a:extLst>
              <a:ext uri="{FF2B5EF4-FFF2-40B4-BE49-F238E27FC236}">
                <a16:creationId xmlns:a16="http://schemas.microsoft.com/office/drawing/2014/main" id="{AE07C226-F79A-2560-8DFE-840F6378028D}"/>
              </a:ext>
            </a:extLst>
          </p:cNvPr>
          <p:cNvSpPr txBox="1"/>
          <p:nvPr/>
        </p:nvSpPr>
        <p:spPr>
          <a:xfrm>
            <a:off x="609600" y="228600"/>
            <a:ext cx="962123" cy="523220"/>
          </a:xfrm>
          <a:prstGeom prst="rect">
            <a:avLst/>
          </a:prstGeom>
          <a:noFill/>
        </p:spPr>
        <p:txBody>
          <a:bodyPr wrap="none" rtlCol="0">
            <a:spAutoFit/>
          </a:bodyPr>
          <a:lstStyle/>
          <a:p>
            <a:r>
              <a:rPr lang="en-US" sz="2800" b="1" dirty="0"/>
              <a:t>SAQ</a:t>
            </a:r>
          </a:p>
        </p:txBody>
      </p:sp>
    </p:spTree>
    <p:extLst>
      <p:ext uri="{BB962C8B-B14F-4D97-AF65-F5344CB8AC3E}">
        <p14:creationId xmlns:p14="http://schemas.microsoft.com/office/powerpoint/2010/main" val="7269863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0555D-146F-17AD-4717-7AE6ADDA3BA1}"/>
              </a:ext>
            </a:extLst>
          </p:cNvPr>
          <p:cNvSpPr>
            <a:spLocks noGrp="1"/>
          </p:cNvSpPr>
          <p:nvPr>
            <p:ph idx="1"/>
          </p:nvPr>
        </p:nvSpPr>
        <p:spPr>
          <a:xfrm>
            <a:off x="0" y="400110"/>
            <a:ext cx="9144000" cy="6019800"/>
          </a:xfrm>
        </p:spPr>
        <p:txBody>
          <a:bodyPr/>
          <a:lstStyle/>
          <a:p>
            <a:pPr marL="457200" indent="-457200">
              <a:buAutoNum type="alphaLcPeriod"/>
            </a:pPr>
            <a:r>
              <a:rPr lang="en-US" sz="2400" b="1" i="0" dirty="0">
                <a:solidFill>
                  <a:srgbClr val="333333"/>
                </a:solidFill>
                <a:effectLst/>
                <a:latin typeface="Calibri" panose="020F0502020204030204" pitchFamily="34" charset="0"/>
                <a:cs typeface="Calibri" panose="020F0502020204030204" pitchFamily="34" charset="0"/>
              </a:rPr>
              <a:t>Describes one specific historical difference between the United States reaction to international events following the First World War (1919–1930) and following the Second World War (1945–1960)</a:t>
            </a:r>
          </a:p>
          <a:p>
            <a:pPr marL="0" indent="0" algn="l">
              <a:buNone/>
            </a:pPr>
            <a:r>
              <a:rPr lang="en-US" sz="1800" b="1" i="0" dirty="0">
                <a:solidFill>
                  <a:srgbClr val="333333"/>
                </a:solidFill>
                <a:effectLst/>
                <a:latin typeface="Calibri" panose="020F0502020204030204" pitchFamily="34" charset="0"/>
                <a:cs typeface="Calibri" panose="020F0502020204030204" pitchFamily="34" charset="0"/>
              </a:rPr>
              <a:t>NOTE: </a:t>
            </a:r>
            <a:r>
              <a:rPr lang="en-US" sz="1800" b="1" i="1" dirty="0">
                <a:solidFill>
                  <a:srgbClr val="333333"/>
                </a:solidFill>
                <a:effectLst/>
                <a:latin typeface="Calibri" panose="020F0502020204030204" pitchFamily="34" charset="0"/>
                <a:cs typeface="Calibri" panose="020F0502020204030204" pitchFamily="34" charset="0"/>
              </a:rPr>
              <a:t>Credited responses for A, B, and C must explicitly address international events following both the First and Second World Wars.  Some examples that would earn credit</a:t>
            </a:r>
            <a:r>
              <a:rPr lang="en-US" sz="1800" b="1" i="0" dirty="0">
                <a:solidFill>
                  <a:srgbClr val="333333"/>
                </a:solidFill>
                <a:effectLst/>
                <a:latin typeface="Calibri" panose="020F0502020204030204" pitchFamily="34" charset="0"/>
                <a:cs typeface="Calibri" panose="020F0502020204030204" pitchFamily="34" charset="0"/>
              </a:rPr>
              <a:t>, </a:t>
            </a:r>
            <a:r>
              <a:rPr lang="en-US" sz="1800" b="1" i="1" dirty="0">
                <a:solidFill>
                  <a:srgbClr val="333333"/>
                </a:solidFill>
                <a:effectLst/>
                <a:latin typeface="Calibri" panose="020F0502020204030204" pitchFamily="34" charset="0"/>
                <a:cs typeface="Calibri" panose="020F0502020204030204" pitchFamily="34" charset="0"/>
              </a:rPr>
              <a:t>with appropriate elaboration, include:</a:t>
            </a:r>
            <a:endParaRPr lang="en-US" sz="1800" b="1" i="0" dirty="0">
              <a:solidFill>
                <a:srgbClr val="333333"/>
              </a:solidFill>
              <a:effectLst/>
              <a:latin typeface="Calibri" panose="020F0502020204030204" pitchFamily="34" charset="0"/>
              <a:cs typeface="Calibri" panose="020F0502020204030204" pitchFamily="34" charset="0"/>
            </a:endParaRPr>
          </a:p>
          <a:p>
            <a:pPr marL="0" indent="0" algn="l">
              <a:buNone/>
            </a:pPr>
            <a:r>
              <a:rPr lang="en-US" sz="1800" b="0" i="0" dirty="0">
                <a:solidFill>
                  <a:srgbClr val="333333"/>
                </a:solidFill>
                <a:effectLst/>
                <a:latin typeface="Roboto" panose="02000000000000000000" pitchFamily="2" charset="0"/>
              </a:rPr>
              <a:t>· The United States </a:t>
            </a:r>
            <a:r>
              <a:rPr lang="en-US" sz="1800" b="1" i="0" dirty="0">
                <a:solidFill>
                  <a:srgbClr val="FF0000"/>
                </a:solidFill>
                <a:effectLst/>
                <a:latin typeface="Roboto" panose="02000000000000000000" pitchFamily="2" charset="0"/>
              </a:rPr>
              <a:t>embraced isolationism </a:t>
            </a:r>
            <a:r>
              <a:rPr lang="en-US" sz="1800" b="0" i="0" dirty="0">
                <a:solidFill>
                  <a:srgbClr val="333333"/>
                </a:solidFill>
                <a:effectLst/>
                <a:latin typeface="Roboto" panose="02000000000000000000" pitchFamily="2" charset="0"/>
              </a:rPr>
              <a:t>following the First World War compared to after the Second World War when the United States embraced </a:t>
            </a:r>
            <a:r>
              <a:rPr lang="en-US" sz="1800" b="1" i="0" dirty="0">
                <a:solidFill>
                  <a:srgbClr val="FF0000"/>
                </a:solidFill>
                <a:effectLst/>
                <a:latin typeface="Roboto" panose="02000000000000000000" pitchFamily="2" charset="0"/>
              </a:rPr>
              <a:t>internationalism</a:t>
            </a:r>
            <a:r>
              <a:rPr lang="en-US" sz="1800" b="0" i="0" dirty="0">
                <a:solidFill>
                  <a:srgbClr val="333333"/>
                </a:solidFill>
                <a:effectLst/>
                <a:latin typeface="Roboto" panose="02000000000000000000" pitchFamily="2" charset="0"/>
              </a:rPr>
              <a:t>. </a:t>
            </a:r>
          </a:p>
          <a:p>
            <a:pPr marL="0" indent="0" algn="l">
              <a:buNone/>
            </a:pPr>
            <a:r>
              <a:rPr lang="en-US" sz="1800" b="1" dirty="0">
                <a:solidFill>
                  <a:srgbClr val="0033CC"/>
                </a:solidFill>
                <a:latin typeface="Roboto" panose="02000000000000000000" pitchFamily="2" charset="0"/>
              </a:rPr>
              <a:t>ELABORATE:  embraced isolationism and internationalism- provide EVIDENCE, explain</a:t>
            </a:r>
          </a:p>
          <a:p>
            <a:pPr marL="0" indent="0" algn="l">
              <a:buNone/>
            </a:pPr>
            <a:endParaRPr lang="en-US" sz="1800" b="0" i="0" dirty="0">
              <a:solidFill>
                <a:srgbClr val="333333"/>
              </a:solidFill>
              <a:effectLst/>
              <a:latin typeface="Roboto" panose="02000000000000000000" pitchFamily="2" charset="0"/>
            </a:endParaRPr>
          </a:p>
          <a:p>
            <a:pPr marL="0" indent="0" algn="l">
              <a:buNone/>
            </a:pPr>
            <a:r>
              <a:rPr lang="en-US" sz="1800" b="0" i="0" dirty="0">
                <a:solidFill>
                  <a:srgbClr val="333333"/>
                </a:solidFill>
                <a:effectLst/>
                <a:latin typeface="Roboto" panose="02000000000000000000" pitchFamily="2" charset="0"/>
              </a:rPr>
              <a:t>· After the First World War, the United States reduced the size of the military compared to after the Second World War when the </a:t>
            </a:r>
            <a:r>
              <a:rPr lang="en-US" sz="1800" b="1" i="0" dirty="0">
                <a:solidFill>
                  <a:srgbClr val="FF0000"/>
                </a:solidFill>
                <a:effectLst/>
                <a:latin typeface="Roboto" panose="02000000000000000000" pitchFamily="2" charset="0"/>
              </a:rPr>
              <a:t>United States increased military spending</a:t>
            </a:r>
            <a:r>
              <a:rPr lang="en-US" sz="1800" b="0" i="0" dirty="0">
                <a:solidFill>
                  <a:srgbClr val="333333"/>
                </a:solidFill>
                <a:effectLst/>
                <a:latin typeface="Roboto" panose="02000000000000000000" pitchFamily="2" charset="0"/>
              </a:rPr>
              <a:t>. </a:t>
            </a:r>
            <a:r>
              <a:rPr lang="en-US" sz="1800" b="1" dirty="0">
                <a:solidFill>
                  <a:srgbClr val="0033CC"/>
                </a:solidFill>
                <a:latin typeface="Roboto" panose="02000000000000000000" pitchFamily="2" charset="0"/>
              </a:rPr>
              <a:t>ELABORATE: why did USA increase </a:t>
            </a:r>
            <a:r>
              <a:rPr lang="en-US" sz="1800" b="1">
                <a:solidFill>
                  <a:srgbClr val="0033CC"/>
                </a:solidFill>
                <a:latin typeface="Roboto" panose="02000000000000000000" pitchFamily="2" charset="0"/>
              </a:rPr>
              <a:t>miliary spending?</a:t>
            </a:r>
            <a:endParaRPr lang="en-US" sz="1800" b="1" dirty="0">
              <a:solidFill>
                <a:srgbClr val="0033CC"/>
              </a:solidFill>
              <a:latin typeface="Roboto" panose="02000000000000000000" pitchFamily="2" charset="0"/>
            </a:endParaRPr>
          </a:p>
          <a:p>
            <a:pPr marL="0" indent="0" algn="l">
              <a:buNone/>
            </a:pPr>
            <a:endParaRPr lang="en-US" sz="1800" b="0" i="0" dirty="0">
              <a:solidFill>
                <a:srgbClr val="333333"/>
              </a:solidFill>
              <a:effectLst/>
              <a:latin typeface="Roboto" panose="02000000000000000000" pitchFamily="2" charset="0"/>
            </a:endParaRPr>
          </a:p>
          <a:p>
            <a:pPr marL="0" indent="0" algn="l">
              <a:buNone/>
            </a:pPr>
            <a:r>
              <a:rPr lang="en-US" sz="1800" b="0" i="0" dirty="0">
                <a:solidFill>
                  <a:srgbClr val="333333"/>
                </a:solidFill>
                <a:effectLst/>
                <a:latin typeface="Roboto" panose="02000000000000000000" pitchFamily="2" charset="0"/>
              </a:rPr>
              <a:t>· The United States became more inward-looking (</a:t>
            </a:r>
            <a:r>
              <a:rPr lang="en-US" sz="1800" b="1" i="0" dirty="0">
                <a:solidFill>
                  <a:srgbClr val="FF0000"/>
                </a:solidFill>
                <a:effectLst/>
                <a:latin typeface="Roboto" panose="02000000000000000000" pitchFamily="2" charset="0"/>
              </a:rPr>
              <a:t>focused on domestic issues</a:t>
            </a:r>
            <a:r>
              <a:rPr lang="en-US" sz="1800" b="0" i="0" dirty="0">
                <a:solidFill>
                  <a:srgbClr val="333333"/>
                </a:solidFill>
                <a:effectLst/>
                <a:latin typeface="Roboto" panose="02000000000000000000" pitchFamily="2" charset="0"/>
              </a:rPr>
              <a:t>) after the First World War compared to after the Second World War when the United States attempted </a:t>
            </a:r>
            <a:r>
              <a:rPr lang="en-US" sz="1800" b="1" i="0" dirty="0">
                <a:solidFill>
                  <a:srgbClr val="FF0000"/>
                </a:solidFill>
                <a:effectLst/>
                <a:latin typeface="Roboto" panose="02000000000000000000" pitchFamily="2" charset="0"/>
              </a:rPr>
              <a:t>to expand its cultural influence abroad.</a:t>
            </a:r>
          </a:p>
        </p:txBody>
      </p:sp>
      <p:sp>
        <p:nvSpPr>
          <p:cNvPr id="6" name="TextBox 5">
            <a:extLst>
              <a:ext uri="{FF2B5EF4-FFF2-40B4-BE49-F238E27FC236}">
                <a16:creationId xmlns:a16="http://schemas.microsoft.com/office/drawing/2014/main" id="{AE07C226-F79A-2560-8DFE-840F6378028D}"/>
              </a:ext>
            </a:extLst>
          </p:cNvPr>
          <p:cNvSpPr txBox="1"/>
          <p:nvPr/>
        </p:nvSpPr>
        <p:spPr>
          <a:xfrm>
            <a:off x="76200" y="0"/>
            <a:ext cx="1371600" cy="400110"/>
          </a:xfrm>
          <a:prstGeom prst="rect">
            <a:avLst/>
          </a:prstGeom>
          <a:noFill/>
        </p:spPr>
        <p:txBody>
          <a:bodyPr wrap="square" rtlCol="0">
            <a:spAutoFit/>
          </a:bodyPr>
          <a:lstStyle/>
          <a:p>
            <a:r>
              <a:rPr lang="en-US" sz="2000" b="1" dirty="0"/>
              <a:t>SAQ</a:t>
            </a:r>
          </a:p>
        </p:txBody>
      </p:sp>
    </p:spTree>
    <p:extLst>
      <p:ext uri="{BB962C8B-B14F-4D97-AF65-F5344CB8AC3E}">
        <p14:creationId xmlns:p14="http://schemas.microsoft.com/office/powerpoint/2010/main" val="39288851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0555D-146F-17AD-4717-7AE6ADDA3BA1}"/>
              </a:ext>
            </a:extLst>
          </p:cNvPr>
          <p:cNvSpPr>
            <a:spLocks noGrp="1"/>
          </p:cNvSpPr>
          <p:nvPr>
            <p:ph idx="1"/>
          </p:nvPr>
        </p:nvSpPr>
        <p:spPr>
          <a:xfrm>
            <a:off x="0" y="304800"/>
            <a:ext cx="9144000" cy="6248400"/>
          </a:xfrm>
        </p:spPr>
        <p:txBody>
          <a:bodyPr/>
          <a:lstStyle/>
          <a:p>
            <a:pPr marL="0" indent="0">
              <a:buNone/>
            </a:pPr>
            <a:r>
              <a:rPr lang="en-US" sz="2000" b="1" i="0" dirty="0">
                <a:solidFill>
                  <a:srgbClr val="333333"/>
                </a:solidFill>
                <a:effectLst/>
                <a:latin typeface="Calibri" panose="020F0502020204030204" pitchFamily="34" charset="0"/>
                <a:cs typeface="Calibri" panose="020F0502020204030204" pitchFamily="34" charset="0"/>
              </a:rPr>
              <a:t>NOTE: </a:t>
            </a:r>
            <a:r>
              <a:rPr lang="en-US" sz="2000" b="1" i="1" dirty="0">
                <a:solidFill>
                  <a:srgbClr val="333333"/>
                </a:solidFill>
                <a:effectLst/>
                <a:latin typeface="Calibri" panose="020F0502020204030204" pitchFamily="34" charset="0"/>
                <a:cs typeface="Calibri" panose="020F0502020204030204" pitchFamily="34" charset="0"/>
              </a:rPr>
              <a:t>Credited responses for A, B, and C must explicitly address international events following both the First and Second World Wars.  Some examples that would earn credit</a:t>
            </a:r>
            <a:r>
              <a:rPr lang="en-US" sz="2000" b="1" i="0" dirty="0">
                <a:solidFill>
                  <a:srgbClr val="333333"/>
                </a:solidFill>
                <a:effectLst/>
                <a:latin typeface="Calibri" panose="020F0502020204030204" pitchFamily="34" charset="0"/>
                <a:cs typeface="Calibri" panose="020F0502020204030204" pitchFamily="34" charset="0"/>
              </a:rPr>
              <a:t>, </a:t>
            </a:r>
            <a:r>
              <a:rPr lang="en-US" sz="2000" b="1" i="1" dirty="0">
                <a:solidFill>
                  <a:srgbClr val="333333"/>
                </a:solidFill>
                <a:effectLst/>
                <a:latin typeface="Calibri" panose="020F0502020204030204" pitchFamily="34" charset="0"/>
                <a:cs typeface="Calibri" panose="020F0502020204030204" pitchFamily="34" charset="0"/>
              </a:rPr>
              <a:t>with appropriate elaboration, include:</a:t>
            </a:r>
            <a:endParaRPr lang="en-US" sz="2000" b="1" i="0" dirty="0">
              <a:solidFill>
                <a:srgbClr val="333333"/>
              </a:solidFill>
              <a:effectLst/>
              <a:latin typeface="Calibri" panose="020F0502020204030204" pitchFamily="34" charset="0"/>
              <a:cs typeface="Calibri" panose="020F0502020204030204" pitchFamily="34" charset="0"/>
            </a:endParaRPr>
          </a:p>
          <a:p>
            <a:pPr marL="0" indent="0">
              <a:buNone/>
            </a:pPr>
            <a:r>
              <a:rPr lang="en-US" sz="2000" b="0" i="0" dirty="0">
                <a:solidFill>
                  <a:srgbClr val="333333"/>
                </a:solidFill>
                <a:effectLst/>
                <a:latin typeface="Calibri" panose="020F0502020204030204" pitchFamily="34" charset="0"/>
                <a:cs typeface="Calibri" panose="020F0502020204030204" pitchFamily="34" charset="0"/>
              </a:rPr>
              <a:t>b. </a:t>
            </a:r>
            <a:r>
              <a:rPr lang="en-US" sz="2000" b="1" i="0" dirty="0">
                <a:solidFill>
                  <a:srgbClr val="333333"/>
                </a:solidFill>
                <a:effectLst/>
                <a:latin typeface="Calibri" panose="020F0502020204030204" pitchFamily="34" charset="0"/>
                <a:cs typeface="Calibri" panose="020F0502020204030204" pitchFamily="34" charset="0"/>
              </a:rPr>
              <a:t>Describes one specific historical similarity between the United States reaction to international events following the First World War and following the Second World War</a:t>
            </a:r>
          </a:p>
          <a:p>
            <a:pPr marL="0" indent="0">
              <a:buNone/>
            </a:pPr>
            <a:r>
              <a:rPr lang="en-US" sz="2000" b="0" i="0" dirty="0">
                <a:solidFill>
                  <a:srgbClr val="333333"/>
                </a:solidFill>
                <a:effectLst/>
                <a:latin typeface="Calibri" panose="020F0502020204030204" pitchFamily="34" charset="0"/>
                <a:cs typeface="Calibri" panose="020F0502020204030204" pitchFamily="34" charset="0"/>
              </a:rPr>
              <a:t>·The United States </a:t>
            </a:r>
            <a:r>
              <a:rPr lang="en-US" sz="2000" b="1" i="0" dirty="0">
                <a:solidFill>
                  <a:srgbClr val="333333"/>
                </a:solidFill>
                <a:effectLst/>
                <a:latin typeface="Calibri" panose="020F0502020204030204" pitchFamily="34" charset="0"/>
                <a:cs typeface="Calibri" panose="020F0502020204030204" pitchFamily="34" charset="0"/>
              </a:rPr>
              <a:t>promoted international institutions </a:t>
            </a:r>
            <a:r>
              <a:rPr lang="en-US" sz="2000" b="0" i="0" dirty="0">
                <a:solidFill>
                  <a:srgbClr val="333333"/>
                </a:solidFill>
                <a:effectLst/>
                <a:latin typeface="Calibri" panose="020F0502020204030204" pitchFamily="34" charset="0"/>
                <a:cs typeface="Calibri" panose="020F0502020204030204" pitchFamily="34" charset="0"/>
              </a:rPr>
              <a:t>such as the </a:t>
            </a:r>
            <a:r>
              <a:rPr lang="en-US" sz="2000" b="1" i="0" dirty="0">
                <a:solidFill>
                  <a:srgbClr val="333333"/>
                </a:solidFill>
                <a:effectLst/>
                <a:latin typeface="Calibri" panose="020F0502020204030204" pitchFamily="34" charset="0"/>
                <a:cs typeface="Calibri" panose="020F0502020204030204" pitchFamily="34" charset="0"/>
              </a:rPr>
              <a:t>League of Nations</a:t>
            </a:r>
            <a:r>
              <a:rPr lang="en-US" sz="2000" b="0" i="0" dirty="0">
                <a:solidFill>
                  <a:srgbClr val="333333"/>
                </a:solidFill>
                <a:effectLst/>
                <a:latin typeface="Calibri" panose="020F0502020204030204" pitchFamily="34" charset="0"/>
                <a:cs typeface="Calibri" panose="020F0502020204030204" pitchFamily="34" charset="0"/>
              </a:rPr>
              <a:t>, the </a:t>
            </a:r>
            <a:r>
              <a:rPr lang="en-US" sz="2000" b="1" i="0" dirty="0">
                <a:solidFill>
                  <a:srgbClr val="333333"/>
                </a:solidFill>
                <a:effectLst/>
                <a:latin typeface="Calibri" panose="020F0502020204030204" pitchFamily="34" charset="0"/>
                <a:cs typeface="Calibri" panose="020F0502020204030204" pitchFamily="34" charset="0"/>
              </a:rPr>
              <a:t>UN</a:t>
            </a:r>
            <a:r>
              <a:rPr lang="en-US" sz="2000" b="0" i="0" dirty="0">
                <a:solidFill>
                  <a:srgbClr val="333333"/>
                </a:solidFill>
                <a:effectLst/>
                <a:latin typeface="Calibri" panose="020F0502020204030204" pitchFamily="34" charset="0"/>
                <a:cs typeface="Calibri" panose="020F0502020204030204" pitchFamily="34" charset="0"/>
              </a:rPr>
              <a:t>, and </a:t>
            </a:r>
            <a:r>
              <a:rPr lang="en-US" sz="2000" b="1" i="0" dirty="0">
                <a:solidFill>
                  <a:srgbClr val="333333"/>
                </a:solidFill>
                <a:effectLst/>
                <a:latin typeface="Calibri" panose="020F0502020204030204" pitchFamily="34" charset="0"/>
                <a:cs typeface="Calibri" panose="020F0502020204030204" pitchFamily="34" charset="0"/>
              </a:rPr>
              <a:t>NATO</a:t>
            </a:r>
            <a:r>
              <a:rPr lang="en-US" sz="2000" b="0" i="0" dirty="0">
                <a:solidFill>
                  <a:srgbClr val="333333"/>
                </a:solidFill>
                <a:effectLst/>
                <a:latin typeface="Calibri" panose="020F0502020204030204" pitchFamily="34" charset="0"/>
                <a:cs typeface="Calibri" panose="020F0502020204030204" pitchFamily="34" charset="0"/>
              </a:rPr>
              <a:t> after both the First and Second World Wars.</a:t>
            </a:r>
          </a:p>
          <a:p>
            <a:pPr marL="0" indent="0">
              <a:buNone/>
            </a:pPr>
            <a:r>
              <a:rPr lang="en-US" sz="2000" b="0" i="0" dirty="0">
                <a:solidFill>
                  <a:srgbClr val="333333"/>
                </a:solidFill>
                <a:effectLst/>
                <a:latin typeface="Calibri" panose="020F0502020204030204" pitchFamily="34" charset="0"/>
                <a:cs typeface="Calibri" panose="020F0502020204030204" pitchFamily="34" charset="0"/>
              </a:rPr>
              <a:t>· The United States pushed for </a:t>
            </a:r>
            <a:r>
              <a:rPr lang="en-US" sz="2000" b="1" i="0" dirty="0">
                <a:solidFill>
                  <a:srgbClr val="333333"/>
                </a:solidFill>
                <a:effectLst/>
                <a:latin typeface="Calibri" panose="020F0502020204030204" pitchFamily="34" charset="0"/>
                <a:cs typeface="Calibri" panose="020F0502020204030204" pitchFamily="34" charset="0"/>
              </a:rPr>
              <a:t>formal international agreements </a:t>
            </a:r>
            <a:r>
              <a:rPr lang="en-US" sz="2000" b="0" i="0" dirty="0">
                <a:solidFill>
                  <a:srgbClr val="333333"/>
                </a:solidFill>
                <a:effectLst/>
                <a:latin typeface="Calibri" panose="020F0502020204030204" pitchFamily="34" charset="0"/>
                <a:cs typeface="Calibri" panose="020F0502020204030204" pitchFamily="34" charset="0"/>
              </a:rPr>
              <a:t>after both the First and Second World Wars (e.g., the </a:t>
            </a:r>
            <a:r>
              <a:rPr lang="en-US" sz="2000" b="1" i="0" dirty="0">
                <a:solidFill>
                  <a:srgbClr val="333333"/>
                </a:solidFill>
                <a:effectLst/>
                <a:latin typeface="Calibri" panose="020F0502020204030204" pitchFamily="34" charset="0"/>
                <a:cs typeface="Calibri" panose="020F0502020204030204" pitchFamily="34" charset="0"/>
              </a:rPr>
              <a:t>Washington Naval Treaty </a:t>
            </a:r>
            <a:r>
              <a:rPr lang="en-US" sz="2000" b="0" i="0" dirty="0">
                <a:solidFill>
                  <a:srgbClr val="333333"/>
                </a:solidFill>
                <a:effectLst/>
                <a:latin typeface="Calibri" panose="020F0502020204030204" pitchFamily="34" charset="0"/>
                <a:cs typeface="Calibri" panose="020F0502020204030204" pitchFamily="34" charset="0"/>
              </a:rPr>
              <a:t>(may refer to Four, Five and/or Nine Power treaties instead) (1922), </a:t>
            </a:r>
            <a:r>
              <a:rPr lang="en-US" sz="2000" b="1" i="0" dirty="0">
                <a:solidFill>
                  <a:srgbClr val="333333"/>
                </a:solidFill>
                <a:effectLst/>
                <a:latin typeface="Calibri" panose="020F0502020204030204" pitchFamily="34" charset="0"/>
                <a:cs typeface="Calibri" panose="020F0502020204030204" pitchFamily="34" charset="0"/>
              </a:rPr>
              <a:t>the North Atlantic Treaty </a:t>
            </a:r>
            <a:r>
              <a:rPr lang="en-US" sz="2000" b="0" i="0" dirty="0">
                <a:solidFill>
                  <a:srgbClr val="333333"/>
                </a:solidFill>
                <a:effectLst/>
                <a:latin typeface="Calibri" panose="020F0502020204030204" pitchFamily="34" charset="0"/>
                <a:cs typeface="Calibri" panose="020F0502020204030204" pitchFamily="34" charset="0"/>
              </a:rPr>
              <a:t>(1949)), SEATO.</a:t>
            </a:r>
          </a:p>
          <a:p>
            <a:pPr marL="0" indent="0">
              <a:buNone/>
            </a:pPr>
            <a:r>
              <a:rPr lang="en-US" sz="2000" b="0" i="0" dirty="0">
                <a:solidFill>
                  <a:srgbClr val="333333"/>
                </a:solidFill>
                <a:effectLst/>
                <a:latin typeface="Calibri" panose="020F0502020204030204" pitchFamily="34" charset="0"/>
                <a:cs typeface="Calibri" panose="020F0502020204030204" pitchFamily="34" charset="0"/>
              </a:rPr>
              <a:t>· The United States encouraged increased international trade after both the First and Second World Wars.</a:t>
            </a:r>
          </a:p>
          <a:p>
            <a:pPr marL="0" indent="0">
              <a:buNone/>
            </a:pPr>
            <a:r>
              <a:rPr lang="en-US" sz="2000" b="0" i="0" dirty="0">
                <a:solidFill>
                  <a:srgbClr val="333333"/>
                </a:solidFill>
                <a:effectLst/>
                <a:latin typeface="Calibri" panose="020F0502020204030204" pitchFamily="34" charset="0"/>
                <a:cs typeface="Calibri" panose="020F0502020204030204" pitchFamily="34" charset="0"/>
              </a:rPr>
              <a:t>· American firms benefitted from international munitions sales in each war that bolstered the economy in the postwar.</a:t>
            </a:r>
          </a:p>
          <a:p>
            <a:pPr marL="0" indent="0">
              <a:buNone/>
            </a:pPr>
            <a:r>
              <a:rPr lang="en-US" sz="2000" b="0" i="0" dirty="0">
                <a:solidFill>
                  <a:srgbClr val="333333"/>
                </a:solidFill>
                <a:effectLst/>
                <a:latin typeface="Calibri" panose="020F0502020204030204" pitchFamily="34" charset="0"/>
                <a:cs typeface="Calibri" panose="020F0502020204030204" pitchFamily="34" charset="0"/>
              </a:rPr>
              <a:t>· The </a:t>
            </a:r>
            <a:r>
              <a:rPr lang="en-US" sz="2000" b="1" i="0" dirty="0">
                <a:solidFill>
                  <a:srgbClr val="333333"/>
                </a:solidFill>
                <a:effectLst/>
                <a:latin typeface="Calibri" panose="020F0502020204030204" pitchFamily="34" charset="0"/>
                <a:cs typeface="Calibri" panose="020F0502020204030204" pitchFamily="34" charset="0"/>
              </a:rPr>
              <a:t>United States engaged in efforts to rebuild postwar Europe </a:t>
            </a:r>
            <a:r>
              <a:rPr lang="en-US" sz="2000" b="0" i="0" dirty="0">
                <a:solidFill>
                  <a:srgbClr val="333333"/>
                </a:solidFill>
                <a:effectLst/>
                <a:latin typeface="Calibri" panose="020F0502020204030204" pitchFamily="34" charset="0"/>
                <a:cs typeface="Calibri" panose="020F0502020204030204" pitchFamily="34" charset="0"/>
              </a:rPr>
              <a:t>(e.g., D</a:t>
            </a:r>
            <a:r>
              <a:rPr lang="en-US" sz="2000" b="1" i="0" dirty="0">
                <a:solidFill>
                  <a:srgbClr val="333333"/>
                </a:solidFill>
                <a:effectLst/>
                <a:latin typeface="Calibri" panose="020F0502020204030204" pitchFamily="34" charset="0"/>
                <a:cs typeface="Calibri" panose="020F0502020204030204" pitchFamily="34" charset="0"/>
              </a:rPr>
              <a:t>awes/Young plans</a:t>
            </a:r>
            <a:r>
              <a:rPr lang="en-US" sz="2000" b="0" i="0" dirty="0">
                <a:solidFill>
                  <a:srgbClr val="333333"/>
                </a:solidFill>
                <a:effectLst/>
                <a:latin typeface="Calibri" panose="020F0502020204030204" pitchFamily="34" charset="0"/>
                <a:cs typeface="Calibri" panose="020F0502020204030204" pitchFamily="34" charset="0"/>
              </a:rPr>
              <a:t>, </a:t>
            </a:r>
            <a:r>
              <a:rPr lang="en-US" sz="2000" b="1" i="0" dirty="0">
                <a:solidFill>
                  <a:srgbClr val="333333"/>
                </a:solidFill>
                <a:effectLst/>
                <a:latin typeface="Calibri" panose="020F0502020204030204" pitchFamily="34" charset="0"/>
                <a:cs typeface="Calibri" panose="020F0502020204030204" pitchFamily="34" charset="0"/>
              </a:rPr>
              <a:t>Marshall Plan</a:t>
            </a:r>
            <a:r>
              <a:rPr lang="en-US" sz="2000" b="0" i="0" dirty="0">
                <a:solidFill>
                  <a:srgbClr val="333333"/>
                </a:solidFill>
                <a:effectLst/>
                <a:latin typeface="Calibri" panose="020F0502020204030204" pitchFamily="34" charset="0"/>
                <a:cs typeface="Calibri" panose="020F0502020204030204" pitchFamily="34" charset="0"/>
              </a:rPr>
              <a:t>).</a:t>
            </a:r>
          </a:p>
          <a:p>
            <a:pPr marL="0" indent="0">
              <a:buNone/>
            </a:pPr>
            <a:r>
              <a:rPr lang="en-US" sz="2000" b="0" i="0" dirty="0">
                <a:solidFill>
                  <a:srgbClr val="333333"/>
                </a:solidFill>
                <a:effectLst/>
                <a:latin typeface="Calibri" panose="020F0502020204030204" pitchFamily="34" charset="0"/>
                <a:cs typeface="Calibri" panose="020F0502020204030204" pitchFamily="34" charset="0"/>
              </a:rPr>
              <a:t>· </a:t>
            </a:r>
            <a:r>
              <a:rPr lang="en-US" sz="2000" b="1" i="0" dirty="0">
                <a:solidFill>
                  <a:srgbClr val="333333"/>
                </a:solidFill>
                <a:effectLst/>
                <a:latin typeface="Calibri" panose="020F0502020204030204" pitchFamily="34" charset="0"/>
                <a:cs typeface="Calibri" panose="020F0502020204030204" pitchFamily="34" charset="0"/>
              </a:rPr>
              <a:t>American suspicion of foreign influences (red scares against communism, anti-immigrant attitudes, and/or nativism) followed both the First and Second World Wars</a:t>
            </a:r>
            <a:r>
              <a:rPr lang="en-US" sz="2000" b="0" i="0" dirty="0">
                <a:solidFill>
                  <a:srgbClr val="333333"/>
                </a:solidFill>
                <a:effectLst/>
                <a:latin typeface="Calibri" panose="020F0502020204030204" pitchFamily="34" charset="0"/>
                <a:cs typeface="Calibri" panose="020F0502020204030204" pitchFamily="34" charset="0"/>
              </a:rPr>
              <a:t>.</a:t>
            </a:r>
          </a:p>
          <a:p>
            <a:pPr marL="0" indent="0">
              <a:buNone/>
            </a:pPr>
            <a:endParaRPr lang="en-US" sz="2000" b="0" i="0" dirty="0">
              <a:solidFill>
                <a:srgbClr val="333333"/>
              </a:solidFill>
              <a:effectLst/>
              <a:latin typeface="Calibri" panose="020F0502020204030204" pitchFamily="34" charset="0"/>
              <a:cs typeface="Calibri" panose="020F0502020204030204" pitchFamily="34" charset="0"/>
            </a:endParaRPr>
          </a:p>
          <a:p>
            <a:pPr marL="0" indent="0">
              <a:buNone/>
            </a:pPr>
            <a:endParaRPr lang="en-US" sz="2000" b="0" i="0" dirty="0">
              <a:solidFill>
                <a:srgbClr val="333333"/>
              </a:solidFill>
              <a:effectLst/>
              <a:latin typeface="Calibri" panose="020F0502020204030204" pitchFamily="34" charset="0"/>
              <a:cs typeface="Calibri" panose="020F0502020204030204" pitchFamily="34" charset="0"/>
            </a:endParaRPr>
          </a:p>
          <a:p>
            <a:pPr marL="0" indent="0">
              <a:buNone/>
            </a:pPr>
            <a:endParaRPr lang="en-US" sz="2000" b="0" i="0" dirty="0">
              <a:solidFill>
                <a:srgbClr val="333333"/>
              </a:solidFill>
              <a:effectLst/>
              <a:latin typeface="Calibri" panose="020F0502020204030204" pitchFamily="34" charset="0"/>
              <a:cs typeface="Calibri" panose="020F0502020204030204" pitchFamily="34" charset="0"/>
            </a:endParaRPr>
          </a:p>
          <a:p>
            <a:pPr marL="0" indent="0">
              <a:buNone/>
            </a:pPr>
            <a:r>
              <a:rPr lang="en-US" sz="2000" b="0" i="0" dirty="0">
                <a:solidFill>
                  <a:srgbClr val="333333"/>
                </a:solidFill>
                <a:effectLst/>
                <a:latin typeface="Calibri" panose="020F0502020204030204" pitchFamily="34" charset="0"/>
                <a:cs typeface="Calibri" panose="020F0502020204030204" pitchFamily="34" charset="0"/>
              </a:rPr>
              <a:t>c. Explains one specific historical reason for a difference between the United States reaction to international events following the First World War and following the Second World War</a:t>
            </a:r>
            <a:endParaRPr lang="en-US" sz="2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E07C226-F79A-2560-8DFE-840F6378028D}"/>
              </a:ext>
            </a:extLst>
          </p:cNvPr>
          <p:cNvSpPr txBox="1"/>
          <p:nvPr/>
        </p:nvSpPr>
        <p:spPr>
          <a:xfrm>
            <a:off x="0" y="0"/>
            <a:ext cx="740908" cy="400110"/>
          </a:xfrm>
          <a:prstGeom prst="rect">
            <a:avLst/>
          </a:prstGeom>
          <a:noFill/>
        </p:spPr>
        <p:txBody>
          <a:bodyPr wrap="none" rtlCol="0">
            <a:spAutoFit/>
          </a:bodyPr>
          <a:lstStyle/>
          <a:p>
            <a:r>
              <a:rPr lang="en-US" sz="2000" b="1" dirty="0"/>
              <a:t>SAQ</a:t>
            </a:r>
          </a:p>
        </p:txBody>
      </p:sp>
    </p:spTree>
    <p:extLst>
      <p:ext uri="{BB962C8B-B14F-4D97-AF65-F5344CB8AC3E}">
        <p14:creationId xmlns:p14="http://schemas.microsoft.com/office/powerpoint/2010/main" val="12981635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A968B3-D489-5993-ADC3-542A7213CBB0}"/>
              </a:ext>
            </a:extLst>
          </p:cNvPr>
          <p:cNvSpPr txBox="1"/>
          <p:nvPr/>
        </p:nvSpPr>
        <p:spPr>
          <a:xfrm>
            <a:off x="16079" y="11185"/>
            <a:ext cx="9067800" cy="7571303"/>
          </a:xfrm>
          <a:prstGeom prst="rect">
            <a:avLst/>
          </a:prstGeom>
          <a:noFill/>
        </p:spPr>
        <p:txBody>
          <a:bodyPr wrap="square">
            <a:spAutoFit/>
          </a:bodyPr>
          <a:lstStyle/>
          <a:p>
            <a:r>
              <a:rPr lang="en-US" b="1" i="0" dirty="0">
                <a:solidFill>
                  <a:srgbClr val="333333"/>
                </a:solidFill>
                <a:effectLst/>
                <a:latin typeface="Calibri" panose="020F0502020204030204" pitchFamily="34" charset="0"/>
                <a:cs typeface="Calibri" panose="020F0502020204030204" pitchFamily="34" charset="0"/>
              </a:rPr>
              <a:t>NOTE: </a:t>
            </a:r>
            <a:r>
              <a:rPr lang="en-US" b="1" i="1" dirty="0">
                <a:solidFill>
                  <a:srgbClr val="333333"/>
                </a:solidFill>
                <a:effectLst/>
                <a:latin typeface="Calibri" panose="020F0502020204030204" pitchFamily="34" charset="0"/>
                <a:cs typeface="Calibri" panose="020F0502020204030204" pitchFamily="34" charset="0"/>
              </a:rPr>
              <a:t>Credited responses for A, B, and C must explicitly address international events following both the First and Second World Wars.  Some examples that would earn credit</a:t>
            </a:r>
            <a:r>
              <a:rPr lang="en-US" b="1" i="0" dirty="0">
                <a:solidFill>
                  <a:srgbClr val="333333"/>
                </a:solidFill>
                <a:effectLst/>
                <a:latin typeface="Calibri" panose="020F0502020204030204" pitchFamily="34" charset="0"/>
                <a:cs typeface="Calibri" panose="020F0502020204030204" pitchFamily="34" charset="0"/>
              </a:rPr>
              <a:t>, </a:t>
            </a:r>
            <a:r>
              <a:rPr lang="en-US" b="1" i="1" dirty="0">
                <a:solidFill>
                  <a:srgbClr val="333333"/>
                </a:solidFill>
                <a:effectLst/>
                <a:latin typeface="Calibri" panose="020F0502020204030204" pitchFamily="34" charset="0"/>
                <a:cs typeface="Calibri" panose="020F0502020204030204" pitchFamily="34" charset="0"/>
              </a:rPr>
              <a:t>with appropriate </a:t>
            </a:r>
            <a:r>
              <a:rPr lang="en-US" b="1" i="1" dirty="0">
                <a:solidFill>
                  <a:srgbClr val="FF0000"/>
                </a:solidFill>
                <a:effectLst/>
                <a:latin typeface="Calibri" panose="020F0502020204030204" pitchFamily="34" charset="0"/>
                <a:cs typeface="Calibri" panose="020F0502020204030204" pitchFamily="34" charset="0"/>
              </a:rPr>
              <a:t>elaboration</a:t>
            </a:r>
            <a:r>
              <a:rPr lang="en-US" b="1" i="1" dirty="0">
                <a:solidFill>
                  <a:srgbClr val="333333"/>
                </a:solidFill>
                <a:effectLst/>
                <a:latin typeface="Calibri" panose="020F0502020204030204" pitchFamily="34" charset="0"/>
                <a:cs typeface="Calibri" panose="020F0502020204030204" pitchFamily="34" charset="0"/>
              </a:rPr>
              <a:t>, include:</a:t>
            </a:r>
            <a:endParaRPr lang="en-US" b="1" i="0" dirty="0">
              <a:solidFill>
                <a:srgbClr val="333333"/>
              </a:solidFill>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 </a:t>
            </a:r>
            <a:r>
              <a:rPr lang="en-US" b="1" dirty="0">
                <a:latin typeface="Calibri" panose="020F0502020204030204" pitchFamily="34" charset="0"/>
                <a:cs typeface="Calibri" panose="020F0502020204030204" pitchFamily="34" charset="0"/>
              </a:rPr>
              <a:t>Explains one specific historical reason for a difference between the United States reaction to international events following the First World War and following the Second World War</a:t>
            </a:r>
          </a:p>
          <a:p>
            <a:r>
              <a:rPr lang="en-US" dirty="0">
                <a:latin typeface="Calibri" panose="020F0502020204030204" pitchFamily="34" charset="0"/>
                <a:cs typeface="Calibri" panose="020F0502020204030204" pitchFamily="34" charset="0"/>
              </a:rPr>
              <a:t>· Because the United States was not attacked by a foreign country on domestic soil during First World War compared to the Second World War (i.e., Pearl Harbor), Americans became more disillusioned with the participation in the First World War compared to the Second World War.</a:t>
            </a:r>
          </a:p>
          <a:p>
            <a:r>
              <a:rPr lang="en-US" dirty="0">
                <a:latin typeface="Calibri" panose="020F0502020204030204" pitchFamily="34" charset="0"/>
                <a:cs typeface="Calibri" panose="020F0502020204030204" pitchFamily="34" charset="0"/>
              </a:rPr>
              <a:t>· Because the United States was not attacked by a foreign country on domestic soil during First World War compared to the Second World War (i.e., Pearl Harbor), Americans became more engaged overseas in preventing future conflicts after the Second World War.</a:t>
            </a:r>
          </a:p>
          <a:p>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Because of the onset of the Cold War at the conclusion of the Second World War, the United States committed to an internationalist stance unlike after the First World War, especially with regard to the containment of communism (e.g., Truman Doctrine, Korean War).</a:t>
            </a:r>
          </a:p>
          <a:p>
            <a:r>
              <a:rPr lang="en-US" dirty="0">
                <a:latin typeface="Calibri" panose="020F0502020204030204" pitchFamily="34" charset="0"/>
                <a:cs typeface="Calibri" panose="020F0502020204030204" pitchFamily="34" charset="0"/>
              </a:rPr>
              <a:t>· Because of the onset of the Cold War at the conclusion of the Second World War, the United States (and later the Soviet Union’s) possession of nuclear weapons compelled the United States to assume international responsibilities to which the end of the First World War did not contribute.</a:t>
            </a:r>
          </a:p>
          <a:p>
            <a:r>
              <a:rPr lang="en-US" dirty="0">
                <a:latin typeface="Calibri" panose="020F0502020204030204" pitchFamily="34" charset="0"/>
                <a:cs typeface="Calibri" panose="020F0502020204030204" pitchFamily="34" charset="0"/>
              </a:rPr>
              <a:t>· Because many Americans did not have long-term exposure to the horrors of the conflict of the First World War (e.g., trench warfare, industrial war) compared to the horrors exposed to the American public and United States soldiers (e.g., Holocaust, total war) during the Second World War, Americans were more willing to return to traditional isolationism from foreign entanglements.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D215D-BD94-8DD3-1A1F-907F3FA99887}"/>
              </a:ext>
            </a:extLst>
          </p:cNvPr>
          <p:cNvSpPr txBox="1"/>
          <p:nvPr/>
        </p:nvSpPr>
        <p:spPr>
          <a:xfrm>
            <a:off x="0" y="304800"/>
            <a:ext cx="9144000" cy="4247317"/>
          </a:xfrm>
          <a:prstGeom prst="rect">
            <a:avLst/>
          </a:prstGeom>
          <a:noFill/>
        </p:spPr>
        <p:txBody>
          <a:bodyPr wrap="square">
            <a:spAutoFit/>
          </a:bodyPr>
          <a:lstStyle/>
          <a:p>
            <a:r>
              <a:rPr lang="en-US" dirty="0"/>
              <a:t>· Because many Americans did not have long-term exposure to the horrors of the conflict of the First World War (e.g., trench warfare, industrial war) compared to the horrors exposed to the American public and United States soldiers (e.g., Holocaust, total war) during the Second World War, the United States was more committed to preventing the recurrence of warfare through international alliances after the Second World War.</a:t>
            </a:r>
          </a:p>
          <a:p>
            <a:endParaRPr lang="en-US" dirty="0"/>
          </a:p>
          <a:p>
            <a:r>
              <a:rPr lang="en-US" dirty="0"/>
              <a:t>· </a:t>
            </a:r>
            <a:r>
              <a:rPr lang="en-US" b="1" dirty="0"/>
              <a:t>Because Americans blamed withdrawal from international affairs for the outbreak of the Second World War, the United States led the effort to form the United Nations after the Second World War, unlike the growth of isolationist sentiment after the First World War.</a:t>
            </a:r>
          </a:p>
          <a:p>
            <a:endParaRPr lang="en-US" dirty="0"/>
          </a:p>
          <a:p>
            <a:r>
              <a:rPr lang="en-US" b="1" dirty="0"/>
              <a:t>· Because Americans blamed withdrawal from international affairs for the outbreak of the Second World War, Americans were more accepting of joining international organizations after the Second World War compared to the First World War.</a:t>
            </a:r>
          </a:p>
        </p:txBody>
      </p:sp>
    </p:spTree>
    <p:extLst>
      <p:ext uri="{BB962C8B-B14F-4D97-AF65-F5344CB8AC3E}">
        <p14:creationId xmlns:p14="http://schemas.microsoft.com/office/powerpoint/2010/main" val="16402823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27A6-F6CE-1D00-948D-54FEB6D7AB84}"/>
              </a:ext>
            </a:extLst>
          </p:cNvPr>
          <p:cNvSpPr>
            <a:spLocks noGrp="1"/>
          </p:cNvSpPr>
          <p:nvPr>
            <p:ph type="title"/>
          </p:nvPr>
        </p:nvSpPr>
        <p:spPr/>
        <p:txBody>
          <a:bodyPr/>
          <a:lstStyle/>
          <a:p>
            <a:r>
              <a:rPr lang="en-US"/>
              <a:t>END</a:t>
            </a:r>
          </a:p>
        </p:txBody>
      </p:sp>
      <p:sp>
        <p:nvSpPr>
          <p:cNvPr id="3" name="Content Placeholder 2">
            <a:extLst>
              <a:ext uri="{FF2B5EF4-FFF2-40B4-BE49-F238E27FC236}">
                <a16:creationId xmlns:a16="http://schemas.microsoft.com/office/drawing/2014/main" id="{3A036C93-2552-62BF-34E8-1780FF806C5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80443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E37EA4A-ADC6-3089-C5B4-EEAB46584A66}"/>
              </a:ext>
            </a:extLst>
          </p:cNvPr>
          <p:cNvSpPr>
            <a:spLocks noGrp="1" noChangeArrowheads="1"/>
          </p:cNvSpPr>
          <p:nvPr>
            <p:ph type="title"/>
          </p:nvPr>
        </p:nvSpPr>
        <p:spPr>
          <a:xfrm>
            <a:off x="381000" y="15875"/>
            <a:ext cx="5410200" cy="495300"/>
          </a:xfrm>
        </p:spPr>
        <p:txBody>
          <a:bodyPr/>
          <a:lstStyle/>
          <a:p>
            <a:r>
              <a:rPr lang="en-US" altLang="en-US" sz="3200" b="1"/>
              <a:t>The Rosenberg Trials</a:t>
            </a:r>
          </a:p>
        </p:txBody>
      </p:sp>
      <p:sp>
        <p:nvSpPr>
          <p:cNvPr id="32771" name="Content Placeholder 2">
            <a:extLst>
              <a:ext uri="{FF2B5EF4-FFF2-40B4-BE49-F238E27FC236}">
                <a16:creationId xmlns:a16="http://schemas.microsoft.com/office/drawing/2014/main" id="{65DEC23F-D61A-5C71-F7F1-A3FA10F2DE4B}"/>
              </a:ext>
            </a:extLst>
          </p:cNvPr>
          <p:cNvSpPr>
            <a:spLocks noGrp="1" noChangeArrowheads="1"/>
          </p:cNvSpPr>
          <p:nvPr>
            <p:ph idx="1"/>
          </p:nvPr>
        </p:nvSpPr>
        <p:spPr>
          <a:xfrm>
            <a:off x="0" y="504825"/>
            <a:ext cx="5486400" cy="6210300"/>
          </a:xfrm>
        </p:spPr>
        <p:txBody>
          <a:bodyPr/>
          <a:lstStyle/>
          <a:p>
            <a:r>
              <a:rPr lang="en-US" altLang="en-US" sz="2500" b="1">
                <a:solidFill>
                  <a:srgbClr val="FF0000"/>
                </a:solidFill>
              </a:rPr>
              <a:t>Julius and Ethel Rosenberg </a:t>
            </a:r>
            <a:r>
              <a:rPr lang="en-US" altLang="en-US" sz="2500"/>
              <a:t>were charged with selling national secrets to the Soviet Union (USSR) about how to make the atomic bomb.</a:t>
            </a:r>
          </a:p>
          <a:p>
            <a:r>
              <a:rPr lang="en-US" altLang="en-US" sz="2500"/>
              <a:t>In 1950, the Rosenberg's were found guilty and executed for spying.</a:t>
            </a:r>
          </a:p>
          <a:p>
            <a:r>
              <a:rPr lang="en-US" altLang="en-US" sz="2500"/>
              <a:t>Like Sacco and Vanzetti many Americans actually doubted the guilt of the Rosenberg's’.</a:t>
            </a:r>
          </a:p>
          <a:p>
            <a:r>
              <a:rPr lang="en-US" altLang="en-US" sz="2500"/>
              <a:t>In 1997, the U.S. government released the </a:t>
            </a:r>
            <a:r>
              <a:rPr lang="en-US" altLang="en-US" sz="2500" b="1">
                <a:solidFill>
                  <a:srgbClr val="FF0000"/>
                </a:solidFill>
              </a:rPr>
              <a:t>Venona Papers </a:t>
            </a:r>
            <a:r>
              <a:rPr lang="en-US" altLang="en-US" sz="2500"/>
              <a:t>which proved they had been spying.</a:t>
            </a:r>
          </a:p>
        </p:txBody>
      </p:sp>
      <p:pic>
        <p:nvPicPr>
          <p:cNvPr id="32772" name="Picture 2">
            <a:extLst>
              <a:ext uri="{FF2B5EF4-FFF2-40B4-BE49-F238E27FC236}">
                <a16:creationId xmlns:a16="http://schemas.microsoft.com/office/drawing/2014/main" id="{01D19471-ACD3-638A-B155-96815F62E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441825"/>
            <a:ext cx="2667000" cy="226377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3">
            <a:extLst>
              <a:ext uri="{FF2B5EF4-FFF2-40B4-BE49-F238E27FC236}">
                <a16:creationId xmlns:a16="http://schemas.microsoft.com/office/drawing/2014/main" id="{74EDD296-C87E-0BA4-6A89-DE4DD099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6550"/>
            <a:ext cx="2914650" cy="26797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882A1EB-3E14-1B84-4FD4-42AED6AA6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50" y="33338"/>
            <a:ext cx="30226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0-#ppt_w/2"/>
                                          </p:val>
                                        </p:tav>
                                        <p:tav tm="100000">
                                          <p:val>
                                            <p:strVal val="#ppt_x"/>
                                          </p:val>
                                        </p:tav>
                                      </p:tavLst>
                                    </p:anim>
                                    <p:anim calcmode="lin" valueType="num">
                                      <p:cBhvr additive="base">
                                        <p:cTn id="8" dur="500" fill="hold"/>
                                        <p:tgtEl>
                                          <p:spTgt spid="327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wipe(left)">
                                      <p:cBhvr>
                                        <p:cTn id="12" dur="2000"/>
                                        <p:tgtEl>
                                          <p:spTgt spid="32771">
                                            <p:txEl>
                                              <p:pRg st="0" end="0"/>
                                            </p:txEl>
                                          </p:spTgt>
                                        </p:tgtEl>
                                      </p:cBhvr>
                                    </p:animEffect>
                                  </p:childTnLst>
                                </p:cTn>
                              </p:par>
                            </p:childTnLst>
                          </p:cTn>
                        </p:par>
                        <p:par>
                          <p:cTn id="13" fill="hold" nodeType="afterGroup">
                            <p:stCondLst>
                              <p:cond delay="2500"/>
                            </p:stCondLst>
                            <p:childTnLst>
                              <p:par>
                                <p:cTn id="14" presetID="8" presetClass="entr" presetSubtype="32" fill="hold" nodeType="afterEffect">
                                  <p:stCondLst>
                                    <p:cond delay="0"/>
                                  </p:stCondLst>
                                  <p:childTnLst>
                                    <p:set>
                                      <p:cBhvr>
                                        <p:cTn id="15" dur="1" fill="hold">
                                          <p:stCondLst>
                                            <p:cond delay="0"/>
                                          </p:stCondLst>
                                        </p:cTn>
                                        <p:tgtEl>
                                          <p:spTgt spid="32773"/>
                                        </p:tgtEl>
                                        <p:attrNameLst>
                                          <p:attrName>style.visibility</p:attrName>
                                        </p:attrNameLst>
                                      </p:cBhvr>
                                      <p:to>
                                        <p:strVal val="visible"/>
                                      </p:to>
                                    </p:set>
                                    <p:animEffect transition="in" filter="diamond(out)">
                                      <p:cBhvr>
                                        <p:cTn id="16" dur="2000"/>
                                        <p:tgtEl>
                                          <p:spTgt spid="32773"/>
                                        </p:tgtEl>
                                      </p:cBhvr>
                                    </p:animEffect>
                                  </p:childTnLst>
                                </p:cTn>
                              </p:par>
                            </p:childTnLst>
                          </p:cTn>
                        </p:par>
                        <p:par>
                          <p:cTn id="17" fill="hold" nodeType="afterGroup">
                            <p:stCondLst>
                              <p:cond delay="4500"/>
                            </p:stCondLst>
                            <p:childTnLst>
                              <p:par>
                                <p:cTn id="18" presetID="22" presetClass="entr" presetSubtype="8" fill="hold" nodeType="afterEffect">
                                  <p:stCondLst>
                                    <p:cond delay="1500"/>
                                  </p:stCondLst>
                                  <p:childTnLst>
                                    <p:set>
                                      <p:cBhvr>
                                        <p:cTn id="19" dur="1" fill="hold">
                                          <p:stCondLst>
                                            <p:cond delay="0"/>
                                          </p:stCondLst>
                                        </p:cTn>
                                        <p:tgtEl>
                                          <p:spTgt spid="32771">
                                            <p:txEl>
                                              <p:pRg st="1" end="1"/>
                                            </p:txEl>
                                          </p:spTgt>
                                        </p:tgtEl>
                                        <p:attrNameLst>
                                          <p:attrName>style.visibility</p:attrName>
                                        </p:attrNameLst>
                                      </p:cBhvr>
                                      <p:to>
                                        <p:strVal val="visible"/>
                                      </p:to>
                                    </p:set>
                                    <p:animEffect transition="in" filter="wipe(left)">
                                      <p:cBhvr>
                                        <p:cTn id="20" dur="2000"/>
                                        <p:tgtEl>
                                          <p:spTgt spid="32771">
                                            <p:txEl>
                                              <p:pRg st="1" end="1"/>
                                            </p:txEl>
                                          </p:spTgt>
                                        </p:tgtEl>
                                      </p:cBhvr>
                                    </p:animEffect>
                                  </p:childTnLst>
                                </p:cTn>
                              </p:par>
                            </p:childTnLst>
                          </p:cTn>
                        </p:par>
                        <p:par>
                          <p:cTn id="21" fill="hold" nodeType="afterGroup">
                            <p:stCondLst>
                              <p:cond delay="8000"/>
                            </p:stCondLst>
                            <p:childTnLst>
                              <p:par>
                                <p:cTn id="22" presetID="22" presetClass="entr" presetSubtype="8" fill="hold" nodeType="afterEffect">
                                  <p:stCondLst>
                                    <p:cond delay="1500"/>
                                  </p:stCondLst>
                                  <p:childTnLst>
                                    <p:set>
                                      <p:cBhvr>
                                        <p:cTn id="23" dur="1" fill="hold">
                                          <p:stCondLst>
                                            <p:cond delay="0"/>
                                          </p:stCondLst>
                                        </p:cTn>
                                        <p:tgtEl>
                                          <p:spTgt spid="32771">
                                            <p:txEl>
                                              <p:pRg st="2" end="2"/>
                                            </p:txEl>
                                          </p:spTgt>
                                        </p:tgtEl>
                                        <p:attrNameLst>
                                          <p:attrName>style.visibility</p:attrName>
                                        </p:attrNameLst>
                                      </p:cBhvr>
                                      <p:to>
                                        <p:strVal val="visible"/>
                                      </p:to>
                                    </p:set>
                                    <p:animEffect transition="in" filter="wipe(left)">
                                      <p:cBhvr>
                                        <p:cTn id="24" dur="2000"/>
                                        <p:tgtEl>
                                          <p:spTgt spid="32771">
                                            <p:txEl>
                                              <p:pRg st="2" end="2"/>
                                            </p:txEl>
                                          </p:spTgt>
                                        </p:tgtEl>
                                      </p:cBhvr>
                                    </p:animEffect>
                                  </p:childTnLst>
                                </p:cTn>
                              </p:par>
                            </p:childTnLst>
                          </p:cTn>
                        </p:par>
                        <p:par>
                          <p:cTn id="25" fill="hold" nodeType="afterGroup">
                            <p:stCondLst>
                              <p:cond delay="11500"/>
                            </p:stCondLst>
                            <p:childTnLst>
                              <p:par>
                                <p:cTn id="26" presetID="6" presetClass="entr" presetSubtype="16" fill="hold" nodeType="afterEffect">
                                  <p:stCondLst>
                                    <p:cond delay="0"/>
                                  </p:stCondLst>
                                  <p:childTnLst>
                                    <p:set>
                                      <p:cBhvr>
                                        <p:cTn id="27" dur="1" fill="hold">
                                          <p:stCondLst>
                                            <p:cond delay="0"/>
                                          </p:stCondLst>
                                        </p:cTn>
                                        <p:tgtEl>
                                          <p:spTgt spid="32772"/>
                                        </p:tgtEl>
                                        <p:attrNameLst>
                                          <p:attrName>style.visibility</p:attrName>
                                        </p:attrNameLst>
                                      </p:cBhvr>
                                      <p:to>
                                        <p:strVal val="visible"/>
                                      </p:to>
                                    </p:set>
                                    <p:animEffect transition="in" filter="circle(in)">
                                      <p:cBhvr>
                                        <p:cTn id="28" dur="2000"/>
                                        <p:tgtEl>
                                          <p:spTgt spid="32772"/>
                                        </p:tgtEl>
                                      </p:cBhvr>
                                    </p:animEffect>
                                  </p:childTnLst>
                                </p:cTn>
                              </p:par>
                            </p:childTnLst>
                          </p:cTn>
                        </p:par>
                        <p:par>
                          <p:cTn id="29" fill="hold" nodeType="afterGroup">
                            <p:stCondLst>
                              <p:cond delay="13500"/>
                            </p:stCondLst>
                            <p:childTnLst>
                              <p:par>
                                <p:cTn id="30" presetID="22" presetClass="entr" presetSubtype="8" fill="hold" nodeType="afterEffect">
                                  <p:stCondLst>
                                    <p:cond delay="1500"/>
                                  </p:stCondLst>
                                  <p:childTnLst>
                                    <p:set>
                                      <p:cBhvr>
                                        <p:cTn id="31" dur="1" fill="hold">
                                          <p:stCondLst>
                                            <p:cond delay="0"/>
                                          </p:stCondLst>
                                        </p:cTn>
                                        <p:tgtEl>
                                          <p:spTgt spid="32771">
                                            <p:txEl>
                                              <p:pRg st="3" end="3"/>
                                            </p:txEl>
                                          </p:spTgt>
                                        </p:tgtEl>
                                        <p:attrNameLst>
                                          <p:attrName>style.visibility</p:attrName>
                                        </p:attrNameLst>
                                      </p:cBhvr>
                                      <p:to>
                                        <p:strVal val="visible"/>
                                      </p:to>
                                    </p:set>
                                    <p:animEffect transition="in" filter="wipe(left)">
                                      <p:cBhvr>
                                        <p:cTn id="32" dur="2000"/>
                                        <p:tgtEl>
                                          <p:spTgt spid="32771">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a:extLst>
              <a:ext uri="{FF2B5EF4-FFF2-40B4-BE49-F238E27FC236}">
                <a16:creationId xmlns:a16="http://schemas.microsoft.com/office/drawing/2014/main" id="{FFDBFED3-648C-C360-A4B7-95F56B7F3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175" y="685800"/>
            <a:ext cx="38830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Rectangle 2">
            <a:extLst>
              <a:ext uri="{FF2B5EF4-FFF2-40B4-BE49-F238E27FC236}">
                <a16:creationId xmlns:a16="http://schemas.microsoft.com/office/drawing/2014/main" id="{BFB18F48-AC63-7852-C011-96A8C2353899}"/>
              </a:ext>
            </a:extLst>
          </p:cNvPr>
          <p:cNvSpPr>
            <a:spLocks noGrp="1" noChangeArrowheads="1"/>
          </p:cNvSpPr>
          <p:nvPr>
            <p:ph type="title"/>
          </p:nvPr>
        </p:nvSpPr>
        <p:spPr>
          <a:xfrm>
            <a:off x="457200" y="152400"/>
            <a:ext cx="8229600" cy="715963"/>
          </a:xfrm>
        </p:spPr>
        <p:txBody>
          <a:bodyPr/>
          <a:lstStyle/>
          <a:p>
            <a:pPr eaLnBrk="1" hangingPunct="1"/>
            <a:r>
              <a:rPr lang="en-US" altLang="en-US" sz="3600"/>
              <a:t>The Soviets Launch Sputnik, 1957</a:t>
            </a:r>
          </a:p>
        </p:txBody>
      </p:sp>
      <p:sp>
        <p:nvSpPr>
          <p:cNvPr id="19459" name="Rectangle 3">
            <a:extLst>
              <a:ext uri="{FF2B5EF4-FFF2-40B4-BE49-F238E27FC236}">
                <a16:creationId xmlns:a16="http://schemas.microsoft.com/office/drawing/2014/main" id="{ABBBC350-ED63-C37F-44E8-0CB6DC1D3706}"/>
              </a:ext>
            </a:extLst>
          </p:cNvPr>
          <p:cNvSpPr>
            <a:spLocks noGrp="1" noChangeArrowheads="1"/>
          </p:cNvSpPr>
          <p:nvPr>
            <p:ph type="body" idx="1"/>
          </p:nvPr>
        </p:nvSpPr>
        <p:spPr>
          <a:xfrm>
            <a:off x="-41275" y="838200"/>
            <a:ext cx="7278688" cy="990600"/>
          </a:xfrm>
        </p:spPr>
        <p:txBody>
          <a:bodyPr/>
          <a:lstStyle/>
          <a:p>
            <a:pPr eaLnBrk="1" hangingPunct="1"/>
            <a:r>
              <a:rPr lang="en-US" altLang="en-US" sz="2800" b="1">
                <a:solidFill>
                  <a:srgbClr val="CC0000"/>
                </a:solidFill>
              </a:rPr>
              <a:t>Sputnik was the world’s first artificial satellite to be sent into space.</a:t>
            </a:r>
          </a:p>
        </p:txBody>
      </p:sp>
      <p:pic>
        <p:nvPicPr>
          <p:cNvPr id="30725" name="Picture 6">
            <a:extLst>
              <a:ext uri="{FF2B5EF4-FFF2-40B4-BE49-F238E27FC236}">
                <a16:creationId xmlns:a16="http://schemas.microsoft.com/office/drawing/2014/main" id="{0BA88E96-439B-2AE1-4A36-EB49A8B94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64314"/>
          <a:stretch>
            <a:fillRect/>
          </a:stretch>
        </p:blipFill>
        <p:spPr bwMode="auto">
          <a:xfrm>
            <a:off x="6076950" y="3546475"/>
            <a:ext cx="2928938" cy="155892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7">
            <a:extLst>
              <a:ext uri="{FF2B5EF4-FFF2-40B4-BE49-F238E27FC236}">
                <a16:creationId xmlns:a16="http://schemas.microsoft.com/office/drawing/2014/main" id="{A3045BD5-6C2C-8AB1-4371-113D93D8D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723" t="7066" r="1732" b="55159"/>
          <a:stretch>
            <a:fillRect/>
          </a:stretch>
        </p:blipFill>
        <p:spPr bwMode="auto">
          <a:xfrm>
            <a:off x="5943600" y="5448300"/>
            <a:ext cx="3124200" cy="12652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a:extLst>
              <a:ext uri="{FF2B5EF4-FFF2-40B4-BE49-F238E27FC236}">
                <a16:creationId xmlns:a16="http://schemas.microsoft.com/office/drawing/2014/main" id="{02ED0384-7450-83A3-E2FE-C3E9079E85BD}"/>
              </a:ext>
            </a:extLst>
          </p:cNvPr>
          <p:cNvSpPr txBox="1">
            <a:spLocks noChangeArrowheads="1"/>
          </p:cNvSpPr>
          <p:nvPr/>
        </p:nvSpPr>
        <p:spPr bwMode="auto">
          <a:xfrm>
            <a:off x="0" y="1752600"/>
            <a:ext cx="6019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The satellite was small and could do almost nothing, but it was a wake up call for America.</a:t>
            </a:r>
          </a:p>
          <a:p>
            <a:pPr eaLnBrk="1" hangingPunct="1"/>
            <a:r>
              <a:rPr lang="en-US" altLang="en-US" sz="2800"/>
              <a:t>The USA realized we were behind the Russians in space technology.</a:t>
            </a:r>
          </a:p>
          <a:p>
            <a:pPr eaLnBrk="1" hangingPunct="1"/>
            <a:r>
              <a:rPr lang="en-US" altLang="en-US" sz="2800"/>
              <a:t>The ‘</a:t>
            </a:r>
            <a:r>
              <a:rPr lang="en-US" altLang="en-US" sz="2800" b="1" u="sng"/>
              <a:t>Space Race</a:t>
            </a:r>
            <a:r>
              <a:rPr lang="en-US" altLang="en-US" sz="2800"/>
              <a:t>’ had started!</a:t>
            </a:r>
          </a:p>
          <a:p>
            <a:pPr eaLnBrk="1" hangingPunct="1"/>
            <a:r>
              <a:rPr lang="en-US" altLang="en-US" sz="2800"/>
              <a:t>America started placing a higher emphasize on science in schools.</a:t>
            </a:r>
          </a:p>
          <a:p>
            <a:pPr eaLnBrk="1" hangingPunct="1"/>
            <a:r>
              <a:rPr lang="en-US" altLang="en-US" sz="2800"/>
              <a:t>JFK announced that America would soon put a man on the moon because of Sputnik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9458"/>
                                        </p:tgtEl>
                                        <p:attrNameLst>
                                          <p:attrName>ppt_y</p:attrName>
                                        </p:attrNameLst>
                                      </p:cBhvr>
                                      <p:tavLst>
                                        <p:tav tm="0">
                                          <p:val>
                                            <p:strVal val="#ppt_y"/>
                                          </p:val>
                                        </p:tav>
                                        <p:tav tm="100000">
                                          <p:val>
                                            <p:strVal val="#ppt_y"/>
                                          </p:val>
                                        </p:tav>
                                      </p:tavLst>
                                    </p:anim>
                                    <p:anim calcmode="lin" valueType="num">
                                      <p:cBhvr>
                                        <p:cTn id="9" dur="1000" fill="hold"/>
                                        <p:tgtEl>
                                          <p:spTgt spid="1945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945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9458"/>
                                        </p:tgtEl>
                                      </p:cBhvr>
                                    </p:animEffect>
                                  </p:childTnLst>
                                </p:cTn>
                              </p:par>
                            </p:childTnLst>
                          </p:cTn>
                        </p:par>
                        <p:par>
                          <p:cTn id="12" fill="hold" nodeType="afterGroup">
                            <p:stCondLst>
                              <p:cond delay="3700"/>
                            </p:stCondLst>
                            <p:childTnLst>
                              <p:par>
                                <p:cTn id="13" presetID="3" presetClass="entr" presetSubtype="10" fill="hold" nodeType="afterEffect">
                                  <p:stCondLst>
                                    <p:cond delay="0"/>
                                  </p:stCondLst>
                                  <p:childTnLst>
                                    <p:set>
                                      <p:cBhvr>
                                        <p:cTn id="14"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15" dur="2000"/>
                                        <p:tgtEl>
                                          <p:spTgt spid="19459">
                                            <p:txEl>
                                              <p:pRg st="0" end="0"/>
                                            </p:txEl>
                                          </p:spTgt>
                                        </p:tgtEl>
                                      </p:cBhvr>
                                    </p:animEffect>
                                  </p:childTnLst>
                                </p:cTn>
                              </p:par>
                            </p:childTnLst>
                          </p:cTn>
                        </p:par>
                        <p:par>
                          <p:cTn id="16" fill="hold" nodeType="afterGroup">
                            <p:stCondLst>
                              <p:cond delay="5700"/>
                            </p:stCondLst>
                            <p:childTnLst>
                              <p:par>
                                <p:cTn id="17" presetID="2" presetClass="entr" presetSubtype="12" fill="hold" nodeType="afterEffect">
                                  <p:stCondLst>
                                    <p:cond delay="0"/>
                                  </p:stCondLst>
                                  <p:childTnLst>
                                    <p:set>
                                      <p:cBhvr>
                                        <p:cTn id="18" dur="1" fill="hold">
                                          <p:stCondLst>
                                            <p:cond delay="0"/>
                                          </p:stCondLst>
                                        </p:cTn>
                                        <p:tgtEl>
                                          <p:spTgt spid="30722"/>
                                        </p:tgtEl>
                                        <p:attrNameLst>
                                          <p:attrName>style.visibility</p:attrName>
                                        </p:attrNameLst>
                                      </p:cBhvr>
                                      <p:to>
                                        <p:strVal val="visible"/>
                                      </p:to>
                                    </p:set>
                                    <p:anim calcmode="lin" valueType="num">
                                      <p:cBhvr additive="base">
                                        <p:cTn id="19" dur="2000" fill="hold"/>
                                        <p:tgtEl>
                                          <p:spTgt spid="30722"/>
                                        </p:tgtEl>
                                        <p:attrNameLst>
                                          <p:attrName>ppt_x</p:attrName>
                                        </p:attrNameLst>
                                      </p:cBhvr>
                                      <p:tavLst>
                                        <p:tav tm="0">
                                          <p:val>
                                            <p:strVal val="0-#ppt_w/2"/>
                                          </p:val>
                                        </p:tav>
                                        <p:tav tm="100000">
                                          <p:val>
                                            <p:strVal val="#ppt_x"/>
                                          </p:val>
                                        </p:tav>
                                      </p:tavLst>
                                    </p:anim>
                                    <p:anim calcmode="lin" valueType="num">
                                      <p:cBhvr additive="base">
                                        <p:cTn id="20" dur="2000" fill="hold"/>
                                        <p:tgtEl>
                                          <p:spTgt spid="30722"/>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7700"/>
                            </p:stCondLst>
                            <p:childTnLst>
                              <p:par>
                                <p:cTn id="22" presetID="6" presetClass="entr" presetSubtype="16" fill="hold" nodeType="afterEffect">
                                  <p:stCondLst>
                                    <p:cond delay="0"/>
                                  </p:stCondLst>
                                  <p:childTnLst>
                                    <p:set>
                                      <p:cBhvr>
                                        <p:cTn id="23" dur="1" fill="hold">
                                          <p:stCondLst>
                                            <p:cond delay="0"/>
                                          </p:stCondLst>
                                        </p:cTn>
                                        <p:tgtEl>
                                          <p:spTgt spid="30725"/>
                                        </p:tgtEl>
                                        <p:attrNameLst>
                                          <p:attrName>style.visibility</p:attrName>
                                        </p:attrNameLst>
                                      </p:cBhvr>
                                      <p:to>
                                        <p:strVal val="visible"/>
                                      </p:to>
                                    </p:set>
                                    <p:animEffect transition="in" filter="circle(in)">
                                      <p:cBhvr>
                                        <p:cTn id="24" dur="2000"/>
                                        <p:tgtEl>
                                          <p:spTgt spid="30725"/>
                                        </p:tgtEl>
                                      </p:cBhvr>
                                    </p:animEffect>
                                  </p:childTnLst>
                                </p:cTn>
                              </p:par>
                            </p:childTnLst>
                          </p:cTn>
                        </p:par>
                        <p:par>
                          <p:cTn id="25" fill="hold" nodeType="afterGroup">
                            <p:stCondLst>
                              <p:cond delay="9700"/>
                            </p:stCondLst>
                            <p:childTnLst>
                              <p:par>
                                <p:cTn id="26" presetID="6" presetClass="entr" presetSubtype="16" fill="hold" nodeType="afterEffect">
                                  <p:stCondLst>
                                    <p:cond delay="0"/>
                                  </p:stCondLst>
                                  <p:childTnLst>
                                    <p:set>
                                      <p:cBhvr>
                                        <p:cTn id="27" dur="1" fill="hold">
                                          <p:stCondLst>
                                            <p:cond delay="0"/>
                                          </p:stCondLst>
                                        </p:cTn>
                                        <p:tgtEl>
                                          <p:spTgt spid="30726"/>
                                        </p:tgtEl>
                                        <p:attrNameLst>
                                          <p:attrName>style.visibility</p:attrName>
                                        </p:attrNameLst>
                                      </p:cBhvr>
                                      <p:to>
                                        <p:strVal val="visible"/>
                                      </p:to>
                                    </p:set>
                                    <p:animEffect transition="in" filter="circle(in)">
                                      <p:cBhvr>
                                        <p:cTn id="28" dur="2000"/>
                                        <p:tgtEl>
                                          <p:spTgt spid="30726"/>
                                        </p:tgtEl>
                                      </p:cBhvr>
                                    </p:animEffect>
                                  </p:childTnLst>
                                </p:cTn>
                              </p:par>
                            </p:childTnLst>
                          </p:cTn>
                        </p:par>
                        <p:par>
                          <p:cTn id="29" fill="hold" nodeType="afterGroup">
                            <p:stCondLst>
                              <p:cond delay="11700"/>
                            </p:stCondLst>
                            <p:childTnLst>
                              <p:par>
                                <p:cTn id="30" presetID="3" presetClass="entr" presetSubtype="10" fill="hold" nodeType="afterEffect">
                                  <p:stCondLst>
                                    <p:cond delay="150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linds(horizontal)">
                                      <p:cBhvr>
                                        <p:cTn id="32" dur="2000"/>
                                        <p:tgtEl>
                                          <p:spTgt spid="7">
                                            <p:txEl>
                                              <p:pRg st="0" end="0"/>
                                            </p:txEl>
                                          </p:spTgt>
                                        </p:tgtEl>
                                      </p:cBhvr>
                                    </p:animEffect>
                                  </p:childTnLst>
                                </p:cTn>
                              </p:par>
                            </p:childTnLst>
                          </p:cTn>
                        </p:par>
                        <p:par>
                          <p:cTn id="33" fill="hold" nodeType="afterGroup">
                            <p:stCondLst>
                              <p:cond delay="15200"/>
                            </p:stCondLst>
                            <p:childTnLst>
                              <p:par>
                                <p:cTn id="34" presetID="3" presetClass="entr" presetSubtype="10" fill="hold" nodeType="afterEffect">
                                  <p:stCondLst>
                                    <p:cond delay="150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blinds(horizontal)">
                                      <p:cBhvr>
                                        <p:cTn id="36" dur="2000"/>
                                        <p:tgtEl>
                                          <p:spTgt spid="7">
                                            <p:txEl>
                                              <p:pRg st="1" end="1"/>
                                            </p:txEl>
                                          </p:spTgt>
                                        </p:tgtEl>
                                      </p:cBhvr>
                                    </p:animEffect>
                                  </p:childTnLst>
                                </p:cTn>
                              </p:par>
                            </p:childTnLst>
                          </p:cTn>
                        </p:par>
                        <p:par>
                          <p:cTn id="37" fill="hold" nodeType="afterGroup">
                            <p:stCondLst>
                              <p:cond delay="18700"/>
                            </p:stCondLst>
                            <p:childTnLst>
                              <p:par>
                                <p:cTn id="38" presetID="2" presetClass="entr" presetSubtype="2" fill="hold" nodeType="afterEffect">
                                  <p:stCondLst>
                                    <p:cond delay="1500"/>
                                  </p:stCondLst>
                                  <p:childTnLst>
                                    <p:set>
                                      <p:cBhvr>
                                        <p:cTn id="39" dur="1" fill="hold">
                                          <p:stCondLst>
                                            <p:cond delay="0"/>
                                          </p:stCondLst>
                                        </p:cTn>
                                        <p:tgtEl>
                                          <p:spTgt spid="7">
                                            <p:txEl>
                                              <p:pRg st="2" end="2"/>
                                            </p:txEl>
                                          </p:spTgt>
                                        </p:tgtEl>
                                        <p:attrNameLst>
                                          <p:attrName>style.visibility</p:attrName>
                                        </p:attrNameLst>
                                      </p:cBhvr>
                                      <p:to>
                                        <p:strVal val="visible"/>
                                      </p:to>
                                    </p:set>
                                    <p:anim calcmode="lin" valueType="num">
                                      <p:cBhvr additive="base">
                                        <p:cTn id="40"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20700"/>
                            </p:stCondLst>
                            <p:childTnLst>
                              <p:par>
                                <p:cTn id="43" presetID="22" presetClass="entr" presetSubtype="8" fill="hold" nodeType="afterEffect">
                                  <p:stCondLst>
                                    <p:cond delay="150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wipe(left)">
                                      <p:cBhvr>
                                        <p:cTn id="45" dur="2000"/>
                                        <p:tgtEl>
                                          <p:spTgt spid="7">
                                            <p:txEl>
                                              <p:pRg st="3" end="3"/>
                                            </p:txEl>
                                          </p:spTgt>
                                        </p:tgtEl>
                                      </p:cBhvr>
                                    </p:animEffect>
                                  </p:childTnLst>
                                </p:cTn>
                              </p:par>
                            </p:childTnLst>
                          </p:cTn>
                        </p:par>
                        <p:par>
                          <p:cTn id="46" fill="hold" nodeType="afterGroup">
                            <p:stCondLst>
                              <p:cond delay="24200"/>
                            </p:stCondLst>
                            <p:childTnLst>
                              <p:par>
                                <p:cTn id="47" presetID="22" presetClass="entr" presetSubtype="8" fill="hold" nodeType="afterEffect">
                                  <p:stCondLst>
                                    <p:cond delay="150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wipe(left)">
                                      <p:cBhvr>
                                        <p:cTn id="49"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D3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Here's How the Truman Doctrine Established the Cold War | History">
            <a:hlinkClick r:id="" action="ppaction://media"/>
            <a:extLst>
              <a:ext uri="{FF2B5EF4-FFF2-40B4-BE49-F238E27FC236}">
                <a16:creationId xmlns:a16="http://schemas.microsoft.com/office/drawing/2014/main" id="{A69CBBAC-8973-82AA-AD0B-1C28214A3D3C}"/>
              </a:ext>
            </a:extLst>
          </p:cNvPr>
          <p:cNvPicPr>
            <a:picLocks noGrp="1" noRot="1" noChangeAspect="1"/>
          </p:cNvPicPr>
          <p:nvPr>
            <p:ph idx="1"/>
            <a:videoFile r:link="rId1"/>
          </p:nvPr>
        </p:nvPicPr>
        <p:blipFill>
          <a:blip r:embed="rId3"/>
          <a:stretch>
            <a:fillRect/>
          </a:stretch>
        </p:blipFill>
        <p:spPr>
          <a:xfrm>
            <a:off x="482600" y="1118489"/>
            <a:ext cx="8178799" cy="4621021"/>
          </a:xfrm>
          <a:prstGeom prst="rect">
            <a:avLst/>
          </a:prstGeom>
        </p:spPr>
      </p:pic>
    </p:spTree>
    <p:extLst>
      <p:ext uri="{BB962C8B-B14F-4D97-AF65-F5344CB8AC3E}">
        <p14:creationId xmlns:p14="http://schemas.microsoft.com/office/powerpoint/2010/main" val="114939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937F86A-6074-17F5-1A14-3FECCA9ADD03}"/>
              </a:ext>
            </a:extLst>
          </p:cNvPr>
          <p:cNvSpPr>
            <a:spLocks noGrp="1" noChangeArrowheads="1"/>
          </p:cNvSpPr>
          <p:nvPr>
            <p:ph type="title"/>
          </p:nvPr>
        </p:nvSpPr>
        <p:spPr>
          <a:xfrm>
            <a:off x="382588" y="9525"/>
            <a:ext cx="5105400" cy="447675"/>
          </a:xfrm>
        </p:spPr>
        <p:txBody>
          <a:bodyPr/>
          <a:lstStyle/>
          <a:p>
            <a:r>
              <a:rPr lang="en-US" altLang="en-US" sz="2800" b="1">
                <a:solidFill>
                  <a:srgbClr val="00B0F0"/>
                </a:solidFill>
              </a:rPr>
              <a:t>The Truman Doctrine 1947</a:t>
            </a:r>
          </a:p>
        </p:txBody>
      </p:sp>
      <p:sp>
        <p:nvSpPr>
          <p:cNvPr id="10243" name="Content Placeholder 2">
            <a:extLst>
              <a:ext uri="{FF2B5EF4-FFF2-40B4-BE49-F238E27FC236}">
                <a16:creationId xmlns:a16="http://schemas.microsoft.com/office/drawing/2014/main" id="{2FE68D65-EB8C-321A-7AFA-1799BD4D3D0E}"/>
              </a:ext>
            </a:extLst>
          </p:cNvPr>
          <p:cNvSpPr>
            <a:spLocks noGrp="1" noChangeArrowheads="1"/>
          </p:cNvSpPr>
          <p:nvPr>
            <p:ph idx="1"/>
          </p:nvPr>
        </p:nvSpPr>
        <p:spPr>
          <a:xfrm>
            <a:off x="1588" y="471488"/>
            <a:ext cx="6170612" cy="6310312"/>
          </a:xfrm>
        </p:spPr>
        <p:txBody>
          <a:bodyPr/>
          <a:lstStyle/>
          <a:p>
            <a:pPr>
              <a:defRPr/>
            </a:pPr>
            <a:r>
              <a:rPr lang="en-US" altLang="en-US" sz="2500" b="1" i="1" dirty="0"/>
              <a:t>Containment Policy</a:t>
            </a:r>
            <a:r>
              <a:rPr lang="en-US" altLang="en-US" sz="2500" dirty="0"/>
              <a:t>- to stop (limit) the spread of communism.  </a:t>
            </a:r>
          </a:p>
          <a:p>
            <a:pPr marL="0" indent="0">
              <a:buFontTx/>
              <a:buNone/>
              <a:defRPr/>
            </a:pPr>
            <a:r>
              <a:rPr lang="en-US" altLang="en-US" sz="2500" dirty="0"/>
              <a:t>Included: economic and military aid to any nation threatened by communist take over in </a:t>
            </a:r>
            <a:r>
              <a:rPr lang="en-US" altLang="en-US" sz="2500" b="1" i="1" dirty="0">
                <a:solidFill>
                  <a:srgbClr val="FF0000"/>
                </a:solidFill>
              </a:rPr>
              <a:t>Europe</a:t>
            </a:r>
            <a:r>
              <a:rPr lang="en-US" altLang="en-US" sz="2500" dirty="0"/>
              <a:t>.</a:t>
            </a:r>
          </a:p>
          <a:p>
            <a:pPr>
              <a:defRPr/>
            </a:pPr>
            <a:r>
              <a:rPr lang="en-US" altLang="en-US" sz="2500" dirty="0"/>
              <a:t>When Communist rebels threatened to take Greece and Stalin threatened Turkey, Pres. Truman decided to offer these two nations military aid.</a:t>
            </a:r>
          </a:p>
          <a:p>
            <a:pPr>
              <a:defRPr/>
            </a:pPr>
            <a:r>
              <a:rPr lang="en-US" altLang="en-US" sz="2500" dirty="0"/>
              <a:t>Truman did not want to make the same mistake Britain and France made in trying to appease Hitler by giving into their demands.</a:t>
            </a:r>
          </a:p>
          <a:p>
            <a:pPr>
              <a:defRPr/>
            </a:pPr>
            <a:r>
              <a:rPr lang="en-US" altLang="en-US" sz="2500" b="1" dirty="0">
                <a:solidFill>
                  <a:srgbClr val="00B0F0"/>
                </a:solidFill>
              </a:rPr>
              <a:t>Truman promised to support any country fighting Communism.</a:t>
            </a:r>
          </a:p>
        </p:txBody>
      </p:sp>
      <p:pic>
        <p:nvPicPr>
          <p:cNvPr id="10245" name="Picture 5">
            <a:extLst>
              <a:ext uri="{FF2B5EF4-FFF2-40B4-BE49-F238E27FC236}">
                <a16:creationId xmlns:a16="http://schemas.microsoft.com/office/drawing/2014/main" id="{A699EAAD-21C4-D47B-8B42-868733206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212725"/>
            <a:ext cx="17526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90D0BB96-7C82-14B9-DA56-EF1B90D3999F}"/>
              </a:ext>
            </a:extLst>
          </p:cNvPr>
          <p:cNvSpPr txBox="1">
            <a:spLocks/>
          </p:cNvSpPr>
          <p:nvPr/>
        </p:nvSpPr>
        <p:spPr bwMode="auto">
          <a:xfrm>
            <a:off x="6032500" y="2497138"/>
            <a:ext cx="2781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000" b="1">
                <a:solidFill>
                  <a:srgbClr val="0033CC"/>
                </a:solidFill>
              </a:rPr>
              <a:t>“I believe it must be the policy of the U.S. to support free peoples who are resisting attempts by armed minorities or by outside pressures.”</a:t>
            </a:r>
          </a:p>
        </p:txBody>
      </p:sp>
      <p:pic>
        <p:nvPicPr>
          <p:cNvPr id="2" name="Picture 1">
            <a:extLst>
              <a:ext uri="{FF2B5EF4-FFF2-40B4-BE49-F238E27FC236}">
                <a16:creationId xmlns:a16="http://schemas.microsoft.com/office/drawing/2014/main" id="{38C76CFB-C64C-D649-FEB2-60234617F0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906838"/>
            <a:ext cx="14224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B14296F7-FE53-3006-AB5A-2BE5F8E5A229}"/>
              </a:ext>
            </a:extLst>
          </p:cNvPr>
          <p:cNvSpPr/>
          <p:nvPr/>
        </p:nvSpPr>
        <p:spPr>
          <a:xfrm>
            <a:off x="6648450" y="4668838"/>
            <a:ext cx="1352550"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028E35DE-8BA9-F306-B18F-EE395D392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5148263"/>
            <a:ext cx="110490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circle(in)">
                                      <p:cBhvr>
                                        <p:cTn id="11" dur="2000"/>
                                        <p:tgtEl>
                                          <p:spTgt spid="10245"/>
                                        </p:tgtEl>
                                      </p:cBhvr>
                                    </p:animEffect>
                                  </p:childTnLst>
                                </p:cTn>
                              </p:par>
                            </p:childTnLst>
                          </p:cTn>
                        </p:par>
                        <p:par>
                          <p:cTn id="12" fill="hold" nodeType="afterGroup">
                            <p:stCondLst>
                              <p:cond delay="2000"/>
                            </p:stCondLst>
                            <p:childTnLst>
                              <p:par>
                                <p:cTn id="13" presetID="31" presetClass="entr" presetSubtype="0" fill="hold" nodeType="afterEffect">
                                  <p:stCondLst>
                                    <p:cond delay="150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2000"/>
                                        <p:tgtEl>
                                          <p:spTgt spid="5">
                                            <p:txEl>
                                              <p:pRg st="0" end="0"/>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0243">
                                            <p:txEl>
                                              <p:pRg st="0" end="0"/>
                                            </p:txEl>
                                          </p:spTgt>
                                        </p:tgtEl>
                                        <p:attrNameLst>
                                          <p:attrName>style.visibility</p:attrName>
                                        </p:attrNameLst>
                                      </p:cBhvr>
                                      <p:to>
                                        <p:strVal val="visible"/>
                                      </p:to>
                                    </p:set>
                                    <p:animEffect transition="in" filter="fade">
                                      <p:cBhvr>
                                        <p:cTn id="25" dur="1000"/>
                                        <p:tgtEl>
                                          <p:spTgt spid="10243">
                                            <p:txEl>
                                              <p:pRg st="0" end="0"/>
                                            </p:txEl>
                                          </p:spTgt>
                                        </p:tgtEl>
                                      </p:cBhvr>
                                    </p:animEffect>
                                    <p:anim calcmode="lin" valueType="num">
                                      <p:cBhvr>
                                        <p:cTn id="26"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0243">
                                            <p:txEl>
                                              <p:pRg st="1" end="1"/>
                                            </p:txEl>
                                          </p:spTgt>
                                        </p:tgtEl>
                                        <p:attrNameLst>
                                          <p:attrName>style.visibility</p:attrName>
                                        </p:attrNameLst>
                                      </p:cBhvr>
                                      <p:to>
                                        <p:strVal val="visible"/>
                                      </p:to>
                                    </p:set>
                                    <p:animEffect transition="in" filter="fade">
                                      <p:cBhvr>
                                        <p:cTn id="32" dur="1000"/>
                                        <p:tgtEl>
                                          <p:spTgt spid="10243">
                                            <p:txEl>
                                              <p:pRg st="1" end="1"/>
                                            </p:txEl>
                                          </p:spTgt>
                                        </p:tgtEl>
                                      </p:cBhvr>
                                    </p:animEffect>
                                    <p:anim calcmode="lin" valueType="num">
                                      <p:cBhvr>
                                        <p:cTn id="33" dur="1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02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10243">
                                            <p:txEl>
                                              <p:pRg st="2" end="2"/>
                                            </p:txEl>
                                          </p:spTgt>
                                        </p:tgtEl>
                                        <p:attrNameLst>
                                          <p:attrName>style.visibility</p:attrName>
                                        </p:attrNameLst>
                                      </p:cBhvr>
                                      <p:to>
                                        <p:strVal val="visible"/>
                                      </p:to>
                                    </p:set>
                                    <p:animEffect transition="in" filter="fade">
                                      <p:cBhvr>
                                        <p:cTn id="39" dur="1000"/>
                                        <p:tgtEl>
                                          <p:spTgt spid="10243">
                                            <p:txEl>
                                              <p:pRg st="2" end="2"/>
                                            </p:txEl>
                                          </p:spTgt>
                                        </p:tgtEl>
                                      </p:cBhvr>
                                    </p:animEffect>
                                    <p:anim calcmode="lin" valueType="num">
                                      <p:cBhvr>
                                        <p:cTn id="40"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10243">
                                            <p:txEl>
                                              <p:pRg st="3" end="3"/>
                                            </p:txEl>
                                          </p:spTgt>
                                        </p:tgtEl>
                                        <p:attrNameLst>
                                          <p:attrName>style.visibility</p:attrName>
                                        </p:attrNameLst>
                                      </p:cBhvr>
                                      <p:to>
                                        <p:strVal val="visible"/>
                                      </p:to>
                                    </p:set>
                                    <p:animEffect transition="in" filter="fade">
                                      <p:cBhvr>
                                        <p:cTn id="46" dur="1000"/>
                                        <p:tgtEl>
                                          <p:spTgt spid="10243">
                                            <p:txEl>
                                              <p:pRg st="3" end="3"/>
                                            </p:txEl>
                                          </p:spTgt>
                                        </p:tgtEl>
                                      </p:cBhvr>
                                    </p:animEffect>
                                    <p:anim calcmode="lin" valueType="num">
                                      <p:cBhvr>
                                        <p:cTn id="47" dur="10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102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nodeType="clickEffect">
                                  <p:stCondLst>
                                    <p:cond delay="0"/>
                                  </p:stCondLst>
                                  <p:childTnLst>
                                    <p:set>
                                      <p:cBhvr>
                                        <p:cTn id="52" dur="1" fill="hold">
                                          <p:stCondLst>
                                            <p:cond delay="0"/>
                                          </p:stCondLst>
                                        </p:cTn>
                                        <p:tgtEl>
                                          <p:spTgt spid="10243">
                                            <p:txEl>
                                              <p:pRg st="4" end="4"/>
                                            </p:txEl>
                                          </p:spTgt>
                                        </p:tgtEl>
                                        <p:attrNameLst>
                                          <p:attrName>style.visibility</p:attrName>
                                        </p:attrNameLst>
                                      </p:cBhvr>
                                      <p:to>
                                        <p:strVal val="visible"/>
                                      </p:to>
                                    </p:set>
                                    <p:animEffect transition="in" filter="fade">
                                      <p:cBhvr>
                                        <p:cTn id="53" dur="1000"/>
                                        <p:tgtEl>
                                          <p:spTgt spid="10243">
                                            <p:txEl>
                                              <p:pRg st="4" end="4"/>
                                            </p:txEl>
                                          </p:spTgt>
                                        </p:tgtEl>
                                      </p:cBhvr>
                                    </p:animEffect>
                                    <p:anim calcmode="lin" valueType="num">
                                      <p:cBhvr>
                                        <p:cTn id="54"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1000" fill="hold"/>
                                        <p:tgtEl>
                                          <p:spTgt spid="4"/>
                                        </p:tgtEl>
                                        <p:attrNameLst>
                                          <p:attrName>ppt_w</p:attrName>
                                        </p:attrNameLst>
                                      </p:cBhvr>
                                      <p:tavLst>
                                        <p:tav tm="0">
                                          <p:val>
                                            <p:fltVal val="0"/>
                                          </p:val>
                                        </p:tav>
                                        <p:tav tm="100000">
                                          <p:val>
                                            <p:strVal val="#ppt_w"/>
                                          </p:val>
                                        </p:tav>
                                      </p:tavLst>
                                    </p:anim>
                                    <p:anim calcmode="lin" valueType="num">
                                      <p:cBhvr>
                                        <p:cTn id="68" dur="1000" fill="hold"/>
                                        <p:tgtEl>
                                          <p:spTgt spid="4"/>
                                        </p:tgtEl>
                                        <p:attrNameLst>
                                          <p:attrName>ppt_h</p:attrName>
                                        </p:attrNameLst>
                                      </p:cBhvr>
                                      <p:tavLst>
                                        <p:tav tm="0">
                                          <p:val>
                                            <p:fltVal val="0"/>
                                          </p:val>
                                        </p:tav>
                                        <p:tav tm="100000">
                                          <p:val>
                                            <p:strVal val="#ppt_h"/>
                                          </p:val>
                                        </p:tav>
                                      </p:tavLst>
                                    </p:anim>
                                    <p:anim calcmode="lin" valueType="num">
                                      <p:cBhvr>
                                        <p:cTn id="69" dur="1000" fill="hold"/>
                                        <p:tgtEl>
                                          <p:spTgt spid="4"/>
                                        </p:tgtEl>
                                        <p:attrNameLst>
                                          <p:attrName>style.rotation</p:attrName>
                                        </p:attrNameLst>
                                      </p:cBhvr>
                                      <p:tavLst>
                                        <p:tav tm="0">
                                          <p:val>
                                            <p:fltVal val="90"/>
                                          </p:val>
                                        </p:tav>
                                        <p:tav tm="100000">
                                          <p:val>
                                            <p:fltVal val="0"/>
                                          </p:val>
                                        </p:tav>
                                      </p:tavLst>
                                    </p:anim>
                                    <p:animEffect transition="in" filter="fade">
                                      <p:cBhvr>
                                        <p:cTn id="7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9B962D1-311E-23CC-4B11-ED16856B802E}"/>
              </a:ext>
            </a:extLst>
          </p:cNvPr>
          <p:cNvSpPr>
            <a:spLocks noGrp="1" noChangeArrowheads="1"/>
          </p:cNvSpPr>
          <p:nvPr>
            <p:ph type="title"/>
          </p:nvPr>
        </p:nvSpPr>
        <p:spPr>
          <a:xfrm>
            <a:off x="2095500" y="228600"/>
            <a:ext cx="4800600" cy="411163"/>
          </a:xfrm>
        </p:spPr>
        <p:txBody>
          <a:bodyPr/>
          <a:lstStyle/>
          <a:p>
            <a:r>
              <a:rPr lang="en-US" altLang="en-US" sz="2800" b="1"/>
              <a:t>An EOC Moment</a:t>
            </a:r>
          </a:p>
        </p:txBody>
      </p:sp>
      <p:pic>
        <p:nvPicPr>
          <p:cNvPr id="22531" name="Content Placeholder 3">
            <a:extLst>
              <a:ext uri="{FF2B5EF4-FFF2-40B4-BE49-F238E27FC236}">
                <a16:creationId xmlns:a16="http://schemas.microsoft.com/office/drawing/2014/main" id="{7C5E915F-A844-9A28-4C74-6715C80AFC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13" y="647700"/>
            <a:ext cx="9144001" cy="2286000"/>
          </a:xfrm>
        </p:spPr>
      </p:pic>
      <p:sp>
        <p:nvSpPr>
          <p:cNvPr id="5" name="Oval 4">
            <a:extLst>
              <a:ext uri="{FF2B5EF4-FFF2-40B4-BE49-F238E27FC236}">
                <a16:creationId xmlns:a16="http://schemas.microsoft.com/office/drawing/2014/main" id="{5093CB3F-FA31-45D8-AA43-C4D2E057A81B}"/>
              </a:ext>
            </a:extLst>
          </p:cNvPr>
          <p:cNvSpPr/>
          <p:nvPr/>
        </p:nvSpPr>
        <p:spPr>
          <a:xfrm>
            <a:off x="0" y="21336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33" name="Picture 1">
            <a:extLst>
              <a:ext uri="{FF2B5EF4-FFF2-40B4-BE49-F238E27FC236}">
                <a16:creationId xmlns:a16="http://schemas.microsoft.com/office/drawing/2014/main" id="{B4306E9F-F6D0-7FFF-5076-2A7BE5BF3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24200"/>
            <a:ext cx="5688013"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9092734F-4697-6554-8303-49BF4D2107E4}"/>
              </a:ext>
            </a:extLst>
          </p:cNvPr>
          <p:cNvSpPr/>
          <p:nvPr/>
        </p:nvSpPr>
        <p:spPr>
          <a:xfrm>
            <a:off x="2438400" y="3805238"/>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AAA5CFA-6397-0378-0A60-D091FD339A50}"/>
              </a:ext>
            </a:extLst>
          </p:cNvPr>
          <p:cNvSpPr>
            <a:spLocks noGrp="1" noChangeArrowheads="1"/>
          </p:cNvSpPr>
          <p:nvPr>
            <p:ph type="title"/>
          </p:nvPr>
        </p:nvSpPr>
        <p:spPr>
          <a:xfrm>
            <a:off x="2286000" y="9525"/>
            <a:ext cx="4800600" cy="411163"/>
          </a:xfrm>
        </p:spPr>
        <p:txBody>
          <a:bodyPr/>
          <a:lstStyle/>
          <a:p>
            <a:r>
              <a:rPr lang="en-US" altLang="en-US" sz="2800" b="1"/>
              <a:t>An EOC Moment</a:t>
            </a:r>
          </a:p>
        </p:txBody>
      </p:sp>
      <p:sp>
        <p:nvSpPr>
          <p:cNvPr id="5" name="Oval 4">
            <a:extLst>
              <a:ext uri="{FF2B5EF4-FFF2-40B4-BE49-F238E27FC236}">
                <a16:creationId xmlns:a16="http://schemas.microsoft.com/office/drawing/2014/main" id="{92C99003-6BDE-D976-29A9-5E81E590EAF9}"/>
              </a:ext>
            </a:extLst>
          </p:cNvPr>
          <p:cNvSpPr/>
          <p:nvPr/>
        </p:nvSpPr>
        <p:spPr>
          <a:xfrm>
            <a:off x="76200" y="15240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56" name="Picture 3">
            <a:extLst>
              <a:ext uri="{FF2B5EF4-FFF2-40B4-BE49-F238E27FC236}">
                <a16:creationId xmlns:a16="http://schemas.microsoft.com/office/drawing/2014/main" id="{B27AA2FD-1D37-01AE-4FE2-B45005D87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0688"/>
            <a:ext cx="43053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a:extLst>
              <a:ext uri="{FF2B5EF4-FFF2-40B4-BE49-F238E27FC236}">
                <a16:creationId xmlns:a16="http://schemas.microsoft.com/office/drawing/2014/main" id="{DC5C8635-3FBC-2F45-F01C-D58244DDCB91}"/>
              </a:ext>
            </a:extLst>
          </p:cNvPr>
          <p:cNvSpPr>
            <a:spLocks noChangeArrowheads="1"/>
          </p:cNvSpPr>
          <p:nvPr/>
        </p:nvSpPr>
        <p:spPr bwMode="auto">
          <a:xfrm>
            <a:off x="0" y="927100"/>
            <a:ext cx="495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The point of view expressed by this cartoonist is that this “new” United States foreign policy is</a:t>
            </a:r>
          </a:p>
          <a:p>
            <a:pPr>
              <a:spcBef>
                <a:spcPct val="0"/>
              </a:spcBef>
              <a:buFontTx/>
              <a:buNone/>
            </a:pPr>
            <a:r>
              <a:rPr lang="en-US" altLang="en-US" sz="1800"/>
              <a:t>(1) risky and may not succeed</a:t>
            </a:r>
          </a:p>
          <a:p>
            <a:pPr>
              <a:spcBef>
                <a:spcPct val="0"/>
              </a:spcBef>
              <a:buFontTx/>
              <a:buNone/>
            </a:pPr>
            <a:r>
              <a:rPr lang="en-US" altLang="en-US" sz="1800"/>
              <a:t>(2) certain to lead to another war</a:t>
            </a:r>
          </a:p>
          <a:p>
            <a:pPr>
              <a:spcBef>
                <a:spcPct val="0"/>
              </a:spcBef>
              <a:buFontTx/>
              <a:buNone/>
            </a:pPr>
            <a:r>
              <a:rPr lang="en-US" altLang="en-US" sz="1800"/>
              <a:t>(3) a violation of the United Nations Charter</a:t>
            </a:r>
          </a:p>
          <a:p>
            <a:pPr>
              <a:spcBef>
                <a:spcPct val="0"/>
              </a:spcBef>
              <a:buFontTx/>
              <a:buNone/>
            </a:pPr>
            <a:r>
              <a:rPr lang="en-US" altLang="en-US" sz="1800"/>
              <a:t>(4) too expensive to support</a:t>
            </a:r>
          </a:p>
        </p:txBody>
      </p:sp>
      <p:sp>
        <p:nvSpPr>
          <p:cNvPr id="23558" name="Rectangle 8">
            <a:extLst>
              <a:ext uri="{FF2B5EF4-FFF2-40B4-BE49-F238E27FC236}">
                <a16:creationId xmlns:a16="http://schemas.microsoft.com/office/drawing/2014/main" id="{3FF12D53-8B78-F3E2-0DE9-C89977D99EDD}"/>
              </a:ext>
            </a:extLst>
          </p:cNvPr>
          <p:cNvSpPr>
            <a:spLocks noChangeArrowheads="1"/>
          </p:cNvSpPr>
          <p:nvPr/>
        </p:nvSpPr>
        <p:spPr bwMode="auto">
          <a:xfrm>
            <a:off x="76200" y="3443288"/>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Which United States foreign policy is being</a:t>
            </a:r>
          </a:p>
          <a:p>
            <a:pPr>
              <a:spcBef>
                <a:spcPct val="0"/>
              </a:spcBef>
              <a:buFontTx/>
              <a:buNone/>
            </a:pPr>
            <a:r>
              <a:rPr lang="en-US" altLang="en-US" sz="1800"/>
              <a:t>referred to in this cartoon?</a:t>
            </a:r>
          </a:p>
          <a:p>
            <a:pPr>
              <a:spcBef>
                <a:spcPct val="0"/>
              </a:spcBef>
              <a:buFontTx/>
              <a:buNone/>
            </a:pPr>
            <a:r>
              <a:rPr lang="en-US" altLang="en-US" sz="1800"/>
              <a:t>(1) Neutrality Act            (3) Truman Doctrine</a:t>
            </a:r>
          </a:p>
          <a:p>
            <a:pPr>
              <a:spcBef>
                <a:spcPct val="0"/>
              </a:spcBef>
              <a:buFontTx/>
              <a:buNone/>
            </a:pPr>
            <a:r>
              <a:rPr lang="en-US" altLang="en-US" sz="1800"/>
              <a:t>(2) Atlantic Charter         (4) Manhattan Project</a:t>
            </a:r>
          </a:p>
        </p:txBody>
      </p:sp>
      <p:sp>
        <p:nvSpPr>
          <p:cNvPr id="13" name="Oval 12">
            <a:extLst>
              <a:ext uri="{FF2B5EF4-FFF2-40B4-BE49-F238E27FC236}">
                <a16:creationId xmlns:a16="http://schemas.microsoft.com/office/drawing/2014/main" id="{32F3A186-4598-E73C-6629-EBA1D105F3FF}"/>
              </a:ext>
            </a:extLst>
          </p:cNvPr>
          <p:cNvSpPr/>
          <p:nvPr/>
        </p:nvSpPr>
        <p:spPr>
          <a:xfrm>
            <a:off x="2589213" y="4043363"/>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8474534-3D44-57D3-307C-4F2225075251}"/>
              </a:ext>
            </a:extLst>
          </p:cNvPr>
          <p:cNvSpPr>
            <a:spLocks noGrp="1" noChangeArrowheads="1"/>
          </p:cNvSpPr>
          <p:nvPr>
            <p:ph type="title"/>
          </p:nvPr>
        </p:nvSpPr>
        <p:spPr>
          <a:xfrm>
            <a:off x="2362200" y="152400"/>
            <a:ext cx="4343400" cy="1143000"/>
          </a:xfrm>
        </p:spPr>
        <p:txBody>
          <a:bodyPr/>
          <a:lstStyle/>
          <a:p>
            <a:pPr eaLnBrk="1" hangingPunct="1"/>
            <a:r>
              <a:rPr lang="en-US" altLang="en-US" sz="5400" b="1">
                <a:latin typeface="Schizm"/>
              </a:rPr>
              <a:t>The Cold War</a:t>
            </a:r>
          </a:p>
        </p:txBody>
      </p:sp>
      <p:sp>
        <p:nvSpPr>
          <p:cNvPr id="3075" name="Rectangle 3">
            <a:extLst>
              <a:ext uri="{FF2B5EF4-FFF2-40B4-BE49-F238E27FC236}">
                <a16:creationId xmlns:a16="http://schemas.microsoft.com/office/drawing/2014/main" id="{3F46F67E-352E-6058-2633-89648D0D2FC0}"/>
              </a:ext>
            </a:extLst>
          </p:cNvPr>
          <p:cNvSpPr>
            <a:spLocks noGrp="1" noChangeArrowheads="1"/>
          </p:cNvSpPr>
          <p:nvPr>
            <p:ph type="body" idx="1"/>
          </p:nvPr>
        </p:nvSpPr>
        <p:spPr>
          <a:xfrm>
            <a:off x="381000" y="1600200"/>
            <a:ext cx="8610600" cy="4789488"/>
          </a:xfrm>
        </p:spPr>
        <p:txBody>
          <a:bodyPr/>
          <a:lstStyle/>
          <a:p>
            <a:pPr eaLnBrk="1" hangingPunct="1">
              <a:defRPr/>
            </a:pPr>
            <a:r>
              <a:rPr lang="en-US" altLang="en-US" sz="2000" dirty="0"/>
              <a:t>Although the U.S.A. and the Soviet Union were allies during World War II, these two </a:t>
            </a:r>
            <a:r>
              <a:rPr lang="en-US" altLang="en-US" sz="2000" b="1" i="1" dirty="0"/>
              <a:t>Superpowers </a:t>
            </a:r>
            <a:r>
              <a:rPr lang="en-US" altLang="en-US" sz="2000" dirty="0"/>
              <a:t>soon became rivals during the Cold War.  They were called SUPERPOWERS because they possessed far greater military strength, economic power &amp; political influence than any other country.</a:t>
            </a:r>
          </a:p>
          <a:p>
            <a:pPr eaLnBrk="1" hangingPunct="1">
              <a:defRPr/>
            </a:pPr>
            <a:r>
              <a:rPr lang="en-US" altLang="en-US" sz="2000" dirty="0"/>
              <a:t>It was called a ‘</a:t>
            </a:r>
            <a:r>
              <a:rPr lang="en-US" altLang="en-US" sz="2000" b="1" dirty="0">
                <a:latin typeface="Schizm"/>
              </a:rPr>
              <a:t>Cold War</a:t>
            </a:r>
            <a:r>
              <a:rPr lang="en-US" altLang="en-US" sz="2000" dirty="0"/>
              <a:t>’ because they never confronted each other directly in open warfare, that was because of the large number of nuclear weapons each side had pointed at the other.</a:t>
            </a:r>
          </a:p>
          <a:p>
            <a:pPr eaLnBrk="1" hangingPunct="1">
              <a:defRPr/>
            </a:pPr>
            <a:r>
              <a:rPr lang="en-US" altLang="en-US" sz="2000" b="1" i="1" dirty="0"/>
              <a:t>Confrontation</a:t>
            </a:r>
            <a:r>
              <a:rPr lang="en-US" altLang="en-US" sz="2000" dirty="0"/>
              <a:t> between </a:t>
            </a:r>
            <a:r>
              <a:rPr lang="en-US" altLang="en-US" sz="2000" b="1" dirty="0">
                <a:solidFill>
                  <a:schemeClr val="accent2"/>
                </a:solidFill>
              </a:rPr>
              <a:t>USA</a:t>
            </a:r>
            <a:r>
              <a:rPr lang="en-US" altLang="en-US" sz="2000" dirty="0"/>
              <a:t> &amp; </a:t>
            </a:r>
            <a:r>
              <a:rPr lang="en-US" altLang="en-US" sz="2000" b="1" dirty="0">
                <a:solidFill>
                  <a:srgbClr val="FF0000"/>
                </a:solidFill>
              </a:rPr>
              <a:t>USSR</a:t>
            </a:r>
            <a:r>
              <a:rPr lang="en-US" altLang="en-US" sz="2000" dirty="0"/>
              <a:t> took the form of: war of words, threats, spying, one-ups </a:t>
            </a:r>
            <a:r>
              <a:rPr lang="en-US" altLang="en-US" sz="2000" dirty="0" err="1"/>
              <a:t>manship</a:t>
            </a:r>
            <a:r>
              <a:rPr lang="en-US" altLang="en-US" sz="2000" dirty="0"/>
              <a:t> that led to frequent conflicts on every continent and </a:t>
            </a:r>
            <a:r>
              <a:rPr lang="en-US" altLang="en-US" sz="2000" b="1" dirty="0">
                <a:solidFill>
                  <a:srgbClr val="FF0000"/>
                </a:solidFill>
              </a:rPr>
              <a:t>proxy</a:t>
            </a:r>
            <a:r>
              <a:rPr lang="en-US" altLang="en-US" sz="2000" dirty="0"/>
              <a:t> wars.</a:t>
            </a:r>
          </a:p>
          <a:p>
            <a:pPr eaLnBrk="1" hangingPunct="1">
              <a:defRPr/>
            </a:pPr>
            <a:r>
              <a:rPr lang="en-US" altLang="en-US" sz="2000" b="1" dirty="0">
                <a:solidFill>
                  <a:srgbClr val="FF0000"/>
                </a:solidFill>
              </a:rPr>
              <a:t>The purpose of the of USA during the Cold War was to stop</a:t>
            </a:r>
          </a:p>
          <a:p>
            <a:pPr marL="0" indent="0" eaLnBrk="1" hangingPunct="1">
              <a:buFontTx/>
              <a:buNone/>
              <a:defRPr/>
            </a:pPr>
            <a:r>
              <a:rPr lang="en-US" altLang="en-US" sz="2000" b="1" dirty="0">
                <a:solidFill>
                  <a:srgbClr val="FF0000"/>
                </a:solidFill>
              </a:rPr>
              <a:t>the spread of COMMUNISM.</a:t>
            </a:r>
          </a:p>
        </p:txBody>
      </p:sp>
      <p:pic>
        <p:nvPicPr>
          <p:cNvPr id="3076" name="Picture 4" descr="USA">
            <a:extLst>
              <a:ext uri="{FF2B5EF4-FFF2-40B4-BE49-F238E27FC236}">
                <a16:creationId xmlns:a16="http://schemas.microsoft.com/office/drawing/2014/main" id="{0FAC8EC0-FE2A-8AD5-A575-25178F05E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16217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ALS62675">
            <a:extLst>
              <a:ext uri="{FF2B5EF4-FFF2-40B4-BE49-F238E27FC236}">
                <a16:creationId xmlns:a16="http://schemas.microsoft.com/office/drawing/2014/main" id="{17453BA6-2E0C-B369-F1E1-AE5539971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213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py_vs_spy">
            <a:extLst>
              <a:ext uri="{FF2B5EF4-FFF2-40B4-BE49-F238E27FC236}">
                <a16:creationId xmlns:a16="http://schemas.microsoft.com/office/drawing/2014/main" id="{13D0C627-8BC3-FE19-46D2-6B908278C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5597525"/>
            <a:ext cx="1143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1D7C1F8-64F6-EA8A-E9CF-96A1DAF1FA63}"/>
              </a:ext>
            </a:extLst>
          </p:cNvPr>
          <p:cNvSpPr txBox="1">
            <a:spLocks noChangeArrowheads="1"/>
          </p:cNvSpPr>
          <p:nvPr/>
        </p:nvSpPr>
        <p:spPr bwMode="auto">
          <a:xfrm>
            <a:off x="1181100" y="2514600"/>
            <a:ext cx="6781800" cy="2308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A </a:t>
            </a:r>
            <a:r>
              <a:rPr lang="en-US" altLang="en-US" sz="2400" b="1" dirty="0"/>
              <a:t>proxy war</a:t>
            </a:r>
            <a:r>
              <a:rPr lang="en-US" altLang="en-US" sz="2400" dirty="0"/>
              <a:t> is a conflict instigated by opposing powers who do not fight against each other directly. Instead, they use third parties to do the fighting for them. ... However, a direct large-scale </a:t>
            </a:r>
            <a:r>
              <a:rPr lang="en-US" altLang="en-US" sz="2400" b="1" dirty="0"/>
              <a:t>war</a:t>
            </a:r>
            <a:r>
              <a:rPr lang="en-US" altLang="en-US" sz="2400" dirty="0"/>
              <a:t> between them would cause enormous damage to all belligerent powers.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74"/>
                                        </p:tgtEl>
                                      </p:cBhvr>
                                    </p:animEffect>
                                  </p:childTnLst>
                                </p:cTn>
                              </p:par>
                            </p:childTnLst>
                          </p:cTn>
                        </p:par>
                        <p:par>
                          <p:cTn id="12" fill="hold" nodeType="afterGroup">
                            <p:stCondLst>
                              <p:cond delay="950"/>
                            </p:stCondLst>
                            <p:childTnLst>
                              <p:par>
                                <p:cTn id="13" presetID="9"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dissolve">
                                      <p:cBhvr>
                                        <p:cTn id="15" dur="500"/>
                                        <p:tgtEl>
                                          <p:spTgt spid="3076"/>
                                        </p:tgtEl>
                                      </p:cBhvr>
                                    </p:animEffect>
                                  </p:childTnLst>
                                </p:cTn>
                              </p:par>
                            </p:childTnLst>
                          </p:cTn>
                        </p:par>
                        <p:par>
                          <p:cTn id="16" fill="hold" nodeType="afterGroup">
                            <p:stCondLst>
                              <p:cond delay="1450"/>
                            </p:stCondLst>
                            <p:childTnLst>
                              <p:par>
                                <p:cTn id="17" presetID="9" presetClass="entr" presetSubtype="0" fill="hold" nodeType="after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dissolve">
                                      <p:cBhvr>
                                        <p:cTn id="19" dur="500"/>
                                        <p:tgtEl>
                                          <p:spTgt spid="3077"/>
                                        </p:tgtEl>
                                      </p:cBhvr>
                                    </p:animEffect>
                                  </p:childTnLst>
                                </p:cTn>
                              </p:par>
                            </p:childTnLst>
                          </p:cTn>
                        </p:par>
                        <p:par>
                          <p:cTn id="20" fill="hold" nodeType="afterGroup">
                            <p:stCondLst>
                              <p:cond delay="1950"/>
                            </p:stCondLst>
                            <p:childTnLst>
                              <p:par>
                                <p:cTn id="21" presetID="22" presetClass="entr" presetSubtype="8" fill="hold" nodeType="afterEffect">
                                  <p:stCondLst>
                                    <p:cond delay="1000"/>
                                  </p:stCondLst>
                                  <p:childTnLst>
                                    <p:set>
                                      <p:cBhvr>
                                        <p:cTn id="22" dur="1" fill="hold">
                                          <p:stCondLst>
                                            <p:cond delay="0"/>
                                          </p:stCondLst>
                                        </p:cTn>
                                        <p:tgtEl>
                                          <p:spTgt spid="3075">
                                            <p:txEl>
                                              <p:pRg st="0" end="0"/>
                                            </p:txEl>
                                          </p:spTgt>
                                        </p:tgtEl>
                                        <p:attrNameLst>
                                          <p:attrName>style.visibility</p:attrName>
                                        </p:attrNameLst>
                                      </p:cBhvr>
                                      <p:to>
                                        <p:strVal val="visible"/>
                                      </p:to>
                                    </p:set>
                                    <p:animEffect transition="in" filter="wipe(left)">
                                      <p:cBhvr>
                                        <p:cTn id="23" dur="2000"/>
                                        <p:tgtEl>
                                          <p:spTgt spid="3075">
                                            <p:txEl>
                                              <p:pRg st="0" end="0"/>
                                            </p:txEl>
                                          </p:spTgt>
                                        </p:tgtEl>
                                      </p:cBhvr>
                                    </p:animEffect>
                                  </p:childTnLst>
                                </p:cTn>
                              </p:par>
                            </p:childTnLst>
                          </p:cTn>
                        </p:par>
                        <p:par>
                          <p:cTn id="24" fill="hold" nodeType="afterGroup">
                            <p:stCondLst>
                              <p:cond delay="4950"/>
                            </p:stCondLst>
                            <p:childTnLst>
                              <p:par>
                                <p:cTn id="25" presetID="22" presetClass="entr" presetSubtype="8" fill="hold" nodeType="afterEffect">
                                  <p:stCondLst>
                                    <p:cond delay="1000"/>
                                  </p:stCondLst>
                                  <p:childTnLst>
                                    <p:set>
                                      <p:cBhvr>
                                        <p:cTn id="26" dur="1" fill="hold">
                                          <p:stCondLst>
                                            <p:cond delay="0"/>
                                          </p:stCondLst>
                                        </p:cTn>
                                        <p:tgtEl>
                                          <p:spTgt spid="3075">
                                            <p:txEl>
                                              <p:pRg st="1" end="1"/>
                                            </p:txEl>
                                          </p:spTgt>
                                        </p:tgtEl>
                                        <p:attrNameLst>
                                          <p:attrName>style.visibility</p:attrName>
                                        </p:attrNameLst>
                                      </p:cBhvr>
                                      <p:to>
                                        <p:strVal val="visible"/>
                                      </p:to>
                                    </p:set>
                                    <p:animEffect transition="in" filter="wipe(left)">
                                      <p:cBhvr>
                                        <p:cTn id="27" dur="2000"/>
                                        <p:tgtEl>
                                          <p:spTgt spid="3075">
                                            <p:txEl>
                                              <p:pRg st="1" end="1"/>
                                            </p:txEl>
                                          </p:spTgt>
                                        </p:tgtEl>
                                      </p:cBhvr>
                                    </p:animEffect>
                                  </p:childTnLst>
                                </p:cTn>
                              </p:par>
                            </p:childTnLst>
                          </p:cTn>
                        </p:par>
                        <p:par>
                          <p:cTn id="28" fill="hold" nodeType="afterGroup">
                            <p:stCondLst>
                              <p:cond delay="7950"/>
                            </p:stCondLst>
                            <p:childTnLst>
                              <p:par>
                                <p:cTn id="29" presetID="22" presetClass="entr" presetSubtype="8" fill="hold" nodeType="afterEffect">
                                  <p:stCondLst>
                                    <p:cond delay="1000"/>
                                  </p:stCondLst>
                                  <p:childTnLst>
                                    <p:set>
                                      <p:cBhvr>
                                        <p:cTn id="30" dur="1" fill="hold">
                                          <p:stCondLst>
                                            <p:cond delay="0"/>
                                          </p:stCondLst>
                                        </p:cTn>
                                        <p:tgtEl>
                                          <p:spTgt spid="3075">
                                            <p:txEl>
                                              <p:pRg st="2" end="2"/>
                                            </p:txEl>
                                          </p:spTgt>
                                        </p:tgtEl>
                                        <p:attrNameLst>
                                          <p:attrName>style.visibility</p:attrName>
                                        </p:attrNameLst>
                                      </p:cBhvr>
                                      <p:to>
                                        <p:strVal val="visible"/>
                                      </p:to>
                                    </p:set>
                                    <p:animEffect transition="in" filter="wipe(left)">
                                      <p:cBhvr>
                                        <p:cTn id="31" dur="2000"/>
                                        <p:tgtEl>
                                          <p:spTgt spid="3075">
                                            <p:txEl>
                                              <p:pRg st="2" end="2"/>
                                            </p:txEl>
                                          </p:spTgt>
                                        </p:tgtEl>
                                      </p:cBhvr>
                                    </p:animEffect>
                                  </p:childTnLst>
                                </p:cTn>
                              </p:par>
                            </p:childTnLst>
                          </p:cTn>
                        </p:par>
                        <p:par>
                          <p:cTn id="32" fill="hold" nodeType="afterGroup">
                            <p:stCondLst>
                              <p:cond delay="10950"/>
                            </p:stCondLst>
                            <p:childTnLst>
                              <p:par>
                                <p:cTn id="33" presetID="22" presetClass="entr" presetSubtype="8" fill="hold" nodeType="afterEffect">
                                  <p:stCondLst>
                                    <p:cond delay="1000"/>
                                  </p:stCondLst>
                                  <p:childTnLst>
                                    <p:set>
                                      <p:cBhvr>
                                        <p:cTn id="34" dur="1" fill="hold">
                                          <p:stCondLst>
                                            <p:cond delay="0"/>
                                          </p:stCondLst>
                                        </p:cTn>
                                        <p:tgtEl>
                                          <p:spTgt spid="3075">
                                            <p:txEl>
                                              <p:pRg st="3" end="3"/>
                                            </p:txEl>
                                          </p:spTgt>
                                        </p:tgtEl>
                                        <p:attrNameLst>
                                          <p:attrName>style.visibility</p:attrName>
                                        </p:attrNameLst>
                                      </p:cBhvr>
                                      <p:to>
                                        <p:strVal val="visible"/>
                                      </p:to>
                                    </p:set>
                                    <p:animEffect transition="in" filter="wipe(left)">
                                      <p:cBhvr>
                                        <p:cTn id="35" dur="2000"/>
                                        <p:tgtEl>
                                          <p:spTgt spid="3075">
                                            <p:txEl>
                                              <p:pRg st="3" end="3"/>
                                            </p:txEl>
                                          </p:spTgt>
                                        </p:tgtEl>
                                      </p:cBhvr>
                                    </p:animEffect>
                                  </p:childTnLst>
                                </p:cTn>
                              </p:par>
                            </p:childTnLst>
                          </p:cTn>
                        </p:par>
                        <p:par>
                          <p:cTn id="36" fill="hold" nodeType="afterGroup">
                            <p:stCondLst>
                              <p:cond delay="13950"/>
                            </p:stCondLst>
                            <p:childTnLst>
                              <p:par>
                                <p:cTn id="37" presetID="22" presetClass="entr" presetSubtype="8" fill="hold" nodeType="afterEffect">
                                  <p:stCondLst>
                                    <p:cond delay="1000"/>
                                  </p:stCondLst>
                                  <p:childTnLst>
                                    <p:set>
                                      <p:cBhvr>
                                        <p:cTn id="38" dur="1" fill="hold">
                                          <p:stCondLst>
                                            <p:cond delay="0"/>
                                          </p:stCondLst>
                                        </p:cTn>
                                        <p:tgtEl>
                                          <p:spTgt spid="3075">
                                            <p:txEl>
                                              <p:pRg st="4" end="4"/>
                                            </p:txEl>
                                          </p:spTgt>
                                        </p:tgtEl>
                                        <p:attrNameLst>
                                          <p:attrName>style.visibility</p:attrName>
                                        </p:attrNameLst>
                                      </p:cBhvr>
                                      <p:to>
                                        <p:strVal val="visible"/>
                                      </p:to>
                                    </p:set>
                                    <p:animEffect transition="in" filter="wipe(left)">
                                      <p:cBhvr>
                                        <p:cTn id="39" dur="2000"/>
                                        <p:tgtEl>
                                          <p:spTgt spid="3075">
                                            <p:txEl>
                                              <p:pRg st="4" end="4"/>
                                            </p:txEl>
                                          </p:spTgt>
                                        </p:tgtEl>
                                      </p:cBhvr>
                                    </p:animEffect>
                                  </p:childTnLst>
                                </p:cTn>
                              </p:par>
                              <p:par>
                                <p:cTn id="40" presetID="9" presetClass="entr" presetSubtype="0" fill="hold" nodeType="withEffect">
                                  <p:stCondLst>
                                    <p:cond delay="1500"/>
                                  </p:stCondLst>
                                  <p:childTnLst>
                                    <p:set>
                                      <p:cBhvr>
                                        <p:cTn id="41" dur="1" fill="hold">
                                          <p:stCondLst>
                                            <p:cond delay="0"/>
                                          </p:stCondLst>
                                        </p:cTn>
                                        <p:tgtEl>
                                          <p:spTgt spid="3078"/>
                                        </p:tgtEl>
                                        <p:attrNameLst>
                                          <p:attrName>style.visibility</p:attrName>
                                        </p:attrNameLst>
                                      </p:cBhvr>
                                      <p:to>
                                        <p:strVal val="visible"/>
                                      </p:to>
                                    </p:set>
                                    <p:animEffect transition="in" filter="dissolve">
                                      <p:cBhvr>
                                        <p:cTn id="42" dur="500"/>
                                        <p:tgtEl>
                                          <p:spTgt spid="30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2">
            <a:extLst>
              <a:ext uri="{FF2B5EF4-FFF2-40B4-BE49-F238E27FC236}">
                <a16:creationId xmlns:a16="http://schemas.microsoft.com/office/drawing/2014/main" id="{4FA76D97-F05B-6EE1-0D7A-79665EBC7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95400"/>
            <a:ext cx="87074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Truman Doctrine in Turkey">
            <a:extLst>
              <a:ext uri="{FF2B5EF4-FFF2-40B4-BE49-F238E27FC236}">
                <a16:creationId xmlns:a16="http://schemas.microsoft.com/office/drawing/2014/main" id="{D18DCCA4-DE57-C37D-7F82-C555A19BC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95600"/>
            <a:ext cx="41148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ular Callout 14">
            <a:extLst>
              <a:ext uri="{FF2B5EF4-FFF2-40B4-BE49-F238E27FC236}">
                <a16:creationId xmlns:a16="http://schemas.microsoft.com/office/drawing/2014/main" id="{170FE9E8-DDBF-1337-53D2-8B66647B504B}"/>
              </a:ext>
            </a:extLst>
          </p:cNvPr>
          <p:cNvSpPr>
            <a:spLocks noChangeArrowheads="1"/>
          </p:cNvSpPr>
          <p:nvPr/>
        </p:nvSpPr>
        <p:spPr bwMode="auto">
          <a:xfrm>
            <a:off x="533400" y="6400800"/>
            <a:ext cx="3048000" cy="381000"/>
          </a:xfrm>
          <a:prstGeom prst="wedgeRectCallout">
            <a:avLst>
              <a:gd name="adj1" fmla="val 32630"/>
              <a:gd name="adj2" fmla="val 8843"/>
            </a:avLst>
          </a:prstGeom>
          <a:solidFill>
            <a:schemeClr val="bg1"/>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3000">
                <a:solidFill>
                  <a:srgbClr val="000000"/>
                </a:solidFill>
                <a:cs typeface="Arial" panose="020B0604020202020204" pitchFamily="34" charset="0"/>
              </a:rPr>
              <a:t>Truman Doctrine</a:t>
            </a:r>
          </a:p>
        </p:txBody>
      </p:sp>
      <p:sp>
        <p:nvSpPr>
          <p:cNvPr id="24581" name="Rectangular Callout 14">
            <a:extLst>
              <a:ext uri="{FF2B5EF4-FFF2-40B4-BE49-F238E27FC236}">
                <a16:creationId xmlns:a16="http://schemas.microsoft.com/office/drawing/2014/main" id="{0D47C8DA-181C-A34E-34C2-D5ED3B89EF04}"/>
              </a:ext>
            </a:extLst>
          </p:cNvPr>
          <p:cNvSpPr>
            <a:spLocks noChangeArrowheads="1"/>
          </p:cNvSpPr>
          <p:nvPr/>
        </p:nvSpPr>
        <p:spPr bwMode="auto">
          <a:xfrm>
            <a:off x="1066800" y="76200"/>
            <a:ext cx="7086600" cy="1143000"/>
          </a:xfrm>
          <a:prstGeom prst="wedgeRectCallout">
            <a:avLst>
              <a:gd name="adj1" fmla="val -18264"/>
              <a:gd name="adj2" fmla="val 21699"/>
            </a:avLst>
          </a:prstGeom>
          <a:solidFill>
            <a:srgbClr val="CCFFCC"/>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3200">
                <a:solidFill>
                  <a:srgbClr val="000000"/>
                </a:solidFill>
                <a:cs typeface="Arial" panose="020B0604020202020204" pitchFamily="34" charset="0"/>
              </a:rPr>
              <a:t>From 1945 to 1949, President Truman used </a:t>
            </a:r>
            <a:r>
              <a:rPr kumimoji="0" lang="en-US" altLang="en-US" sz="3200" b="1">
                <a:solidFill>
                  <a:srgbClr val="0033CC"/>
                </a:solidFill>
                <a:cs typeface="Arial" panose="020B0604020202020204" pitchFamily="34" charset="0"/>
              </a:rPr>
              <a:t>containment </a:t>
            </a:r>
            <a:r>
              <a:rPr kumimoji="0" lang="en-US" altLang="en-US" sz="3200">
                <a:solidFill>
                  <a:srgbClr val="000000"/>
                </a:solidFill>
                <a:cs typeface="Arial" panose="020B0604020202020204" pitchFamily="34" charset="0"/>
              </a:rPr>
              <a:t>to successfully stop the spread of communism in Europe </a:t>
            </a:r>
          </a:p>
        </p:txBody>
      </p:sp>
      <p:pic>
        <p:nvPicPr>
          <p:cNvPr id="16" name="Picture 3" descr="DIVI7233610">
            <a:extLst>
              <a:ext uri="{FF2B5EF4-FFF2-40B4-BE49-F238E27FC236}">
                <a16:creationId xmlns:a16="http://schemas.microsoft.com/office/drawing/2014/main" id="{6EACA003-5875-65A4-7861-6F33FFA4C30E}"/>
              </a:ext>
            </a:extLst>
          </p:cNvPr>
          <p:cNvPicPr>
            <a:picLocks noGrp="1" noChangeAspect="1" noChangeArrowheads="1"/>
          </p:cNvPicPr>
          <p:nvPr>
            <p:ph idx="1"/>
          </p:nvPr>
        </p:nvPicPr>
        <p:blipFill>
          <a:blip r:embed="rId5">
            <a:lum contrast="18000"/>
            <a:extLst>
              <a:ext uri="{28A0092B-C50C-407E-A947-70E740481C1C}">
                <a14:useLocalDpi xmlns:a14="http://schemas.microsoft.com/office/drawing/2010/main" val="0"/>
              </a:ext>
            </a:extLst>
          </a:blip>
          <a:srcRect/>
          <a:stretch>
            <a:fillRect/>
          </a:stretch>
        </p:blipFill>
        <p:spPr>
          <a:xfrm>
            <a:off x="76200" y="1371600"/>
            <a:ext cx="3810000" cy="3895725"/>
          </a:xfrm>
        </p:spPr>
      </p:pic>
      <p:sp>
        <p:nvSpPr>
          <p:cNvPr id="17" name="Rectangular Callout 14">
            <a:extLst>
              <a:ext uri="{FF2B5EF4-FFF2-40B4-BE49-F238E27FC236}">
                <a16:creationId xmlns:a16="http://schemas.microsoft.com/office/drawing/2014/main" id="{70AFBAFD-D74E-FF57-1840-D24B4C0385B0}"/>
              </a:ext>
            </a:extLst>
          </p:cNvPr>
          <p:cNvSpPr>
            <a:spLocks noChangeArrowheads="1"/>
          </p:cNvSpPr>
          <p:nvPr/>
        </p:nvSpPr>
        <p:spPr bwMode="auto">
          <a:xfrm>
            <a:off x="304800" y="5334000"/>
            <a:ext cx="3048000" cy="381000"/>
          </a:xfrm>
          <a:prstGeom prst="wedgeRectCallout">
            <a:avLst>
              <a:gd name="adj1" fmla="val 32630"/>
              <a:gd name="adj2" fmla="val 8843"/>
            </a:avLst>
          </a:prstGeom>
          <a:solidFill>
            <a:schemeClr val="bg1"/>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3000">
                <a:solidFill>
                  <a:srgbClr val="000000"/>
                </a:solidFill>
                <a:cs typeface="Arial" panose="020B0604020202020204" pitchFamily="34" charset="0"/>
              </a:rPr>
              <a:t>Marshall Plan </a:t>
            </a:r>
          </a:p>
        </p:txBody>
      </p:sp>
      <p:sp>
        <p:nvSpPr>
          <p:cNvPr id="21" name="Rectangular Callout 14">
            <a:extLst>
              <a:ext uri="{FF2B5EF4-FFF2-40B4-BE49-F238E27FC236}">
                <a16:creationId xmlns:a16="http://schemas.microsoft.com/office/drawing/2014/main" id="{D0F46E6C-ED4C-A64C-92A0-E4A7F7BE86A2}"/>
              </a:ext>
            </a:extLst>
          </p:cNvPr>
          <p:cNvSpPr>
            <a:spLocks noChangeArrowheads="1"/>
          </p:cNvSpPr>
          <p:nvPr/>
        </p:nvSpPr>
        <p:spPr bwMode="auto">
          <a:xfrm>
            <a:off x="1143000" y="5562600"/>
            <a:ext cx="2133600" cy="381000"/>
          </a:xfrm>
          <a:prstGeom prst="wedgeRectCallout">
            <a:avLst>
              <a:gd name="adj1" fmla="val 32630"/>
              <a:gd name="adj2" fmla="val 8843"/>
            </a:avLst>
          </a:prstGeom>
          <a:solidFill>
            <a:schemeClr val="bg1"/>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3000">
                <a:solidFill>
                  <a:srgbClr val="000000"/>
                </a:solidFill>
                <a:cs typeface="Arial" panose="020B0604020202020204" pitchFamily="34" charset="0"/>
              </a:rPr>
              <a:t>Berlin Airlift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21" grpId="0" animBg="1"/>
      <p:bldP spid="2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What Was the Marshall Plan? | History">
            <a:hlinkClick r:id="" action="ppaction://media"/>
            <a:extLst>
              <a:ext uri="{FF2B5EF4-FFF2-40B4-BE49-F238E27FC236}">
                <a16:creationId xmlns:a16="http://schemas.microsoft.com/office/drawing/2014/main" id="{4DE0978E-5FD1-8F76-1C01-989BAA885A75}"/>
              </a:ext>
            </a:extLst>
          </p:cNvPr>
          <p:cNvPicPr>
            <a:picLocks noGrp="1" noRot="1" noChangeAspect="1"/>
          </p:cNvPicPr>
          <p:nvPr>
            <p:ph idx="1"/>
            <a:videoFile r:link="rId1"/>
          </p:nvPr>
        </p:nvPicPr>
        <p:blipFill>
          <a:blip r:embed="rId3"/>
          <a:stretch>
            <a:fillRect/>
          </a:stretch>
        </p:blipFill>
        <p:spPr>
          <a:xfrm>
            <a:off x="482600" y="1118489"/>
            <a:ext cx="8178799" cy="4621021"/>
          </a:xfrm>
          <a:prstGeom prst="rect">
            <a:avLst/>
          </a:prstGeom>
        </p:spPr>
      </p:pic>
    </p:spTree>
    <p:extLst>
      <p:ext uri="{BB962C8B-B14F-4D97-AF65-F5344CB8AC3E}">
        <p14:creationId xmlns:p14="http://schemas.microsoft.com/office/powerpoint/2010/main" val="34462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21A5516-F650-DFBF-F005-7CB5E56C8A73}"/>
              </a:ext>
            </a:extLst>
          </p:cNvPr>
          <p:cNvSpPr>
            <a:spLocks noGrp="1" noChangeArrowheads="1"/>
          </p:cNvSpPr>
          <p:nvPr>
            <p:ph type="title"/>
          </p:nvPr>
        </p:nvSpPr>
        <p:spPr>
          <a:xfrm>
            <a:off x="457200" y="0"/>
            <a:ext cx="8229600" cy="561975"/>
          </a:xfrm>
        </p:spPr>
        <p:txBody>
          <a:bodyPr/>
          <a:lstStyle/>
          <a:p>
            <a:r>
              <a:rPr lang="en-US" altLang="en-US" sz="2400" b="1">
                <a:solidFill>
                  <a:srgbClr val="0070C0"/>
                </a:solidFill>
              </a:rPr>
              <a:t>The Marshall Plan, 1948</a:t>
            </a:r>
          </a:p>
        </p:txBody>
      </p:sp>
      <p:sp>
        <p:nvSpPr>
          <p:cNvPr id="11267" name="Content Placeholder 2">
            <a:extLst>
              <a:ext uri="{FF2B5EF4-FFF2-40B4-BE49-F238E27FC236}">
                <a16:creationId xmlns:a16="http://schemas.microsoft.com/office/drawing/2014/main" id="{372956D1-466B-A83D-BD69-D2F5718C967B}"/>
              </a:ext>
            </a:extLst>
          </p:cNvPr>
          <p:cNvSpPr>
            <a:spLocks noGrp="1" noChangeArrowheads="1"/>
          </p:cNvSpPr>
          <p:nvPr>
            <p:ph idx="1"/>
          </p:nvPr>
        </p:nvSpPr>
        <p:spPr>
          <a:xfrm>
            <a:off x="25400" y="598488"/>
            <a:ext cx="5705475" cy="5638800"/>
          </a:xfrm>
        </p:spPr>
        <p:txBody>
          <a:bodyPr/>
          <a:lstStyle/>
          <a:p>
            <a:r>
              <a:rPr lang="en-US" altLang="en-US" sz="2800"/>
              <a:t>After World War II, most of Europe was in shambles and many faced famine.</a:t>
            </a:r>
          </a:p>
          <a:p>
            <a:r>
              <a:rPr lang="en-US" altLang="en-US" sz="2800"/>
              <a:t>Entire cities were destroyed &amp; farm production non-existent. </a:t>
            </a:r>
          </a:p>
          <a:p>
            <a:r>
              <a:rPr lang="en-US" altLang="en-US" sz="2800"/>
              <a:t>Pres. Truman believed people who were desperate might be attracted to Communism. </a:t>
            </a:r>
          </a:p>
          <a:p>
            <a:r>
              <a:rPr lang="en-US" altLang="en-US" sz="2800"/>
              <a:t>Secretary of State George Marshall proposed a plan to aid these war-torn nations of Europe.</a:t>
            </a:r>
          </a:p>
        </p:txBody>
      </p:sp>
      <p:pic>
        <p:nvPicPr>
          <p:cNvPr id="11269" name="Picture 5">
            <a:extLst>
              <a:ext uri="{FF2B5EF4-FFF2-40B4-BE49-F238E27FC236}">
                <a16:creationId xmlns:a16="http://schemas.microsoft.com/office/drawing/2014/main" id="{8093C476-3BBC-B674-DDE6-DFCC43C12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561975"/>
            <a:ext cx="3302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a:extLst>
              <a:ext uri="{FF2B5EF4-FFF2-40B4-BE49-F238E27FC236}">
                <a16:creationId xmlns:a16="http://schemas.microsoft.com/office/drawing/2014/main" id="{4C2FEB7D-DE60-64C0-097E-52A7BCF67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3200400"/>
            <a:ext cx="3276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wipe(left)">
                                      <p:cBhvr>
                                        <p:cTn id="12" dur="2000"/>
                                        <p:tgtEl>
                                          <p:spTgt spid="11267">
                                            <p:txEl>
                                              <p:pRg st="0" end="0"/>
                                            </p:txEl>
                                          </p:spTgt>
                                        </p:tgtEl>
                                      </p:cBhvr>
                                    </p:animEffect>
                                  </p:childTnLst>
                                </p:cTn>
                              </p:par>
                            </p:childTnLst>
                          </p:cTn>
                        </p:par>
                        <p:par>
                          <p:cTn id="13" fill="hold" nodeType="afterGroup">
                            <p:stCondLst>
                              <p:cond delay="2500"/>
                            </p:stCondLst>
                            <p:childTnLst>
                              <p:par>
                                <p:cTn id="14" presetID="6" presetClass="entr" presetSubtype="16" fill="hold" nodeType="afterEffect">
                                  <p:stCondLst>
                                    <p:cond delay="0"/>
                                  </p:stCondLst>
                                  <p:childTnLst>
                                    <p:set>
                                      <p:cBhvr>
                                        <p:cTn id="15" dur="1" fill="hold">
                                          <p:stCondLst>
                                            <p:cond delay="0"/>
                                          </p:stCondLst>
                                        </p:cTn>
                                        <p:tgtEl>
                                          <p:spTgt spid="11269"/>
                                        </p:tgtEl>
                                        <p:attrNameLst>
                                          <p:attrName>style.visibility</p:attrName>
                                        </p:attrNameLst>
                                      </p:cBhvr>
                                      <p:to>
                                        <p:strVal val="visible"/>
                                      </p:to>
                                    </p:set>
                                    <p:animEffect transition="in" filter="circle(in)">
                                      <p:cBhvr>
                                        <p:cTn id="16" dur="2000"/>
                                        <p:tgtEl>
                                          <p:spTgt spid="11269"/>
                                        </p:tgtEl>
                                      </p:cBhvr>
                                    </p:animEffect>
                                  </p:childTnLst>
                                </p:cTn>
                              </p:par>
                            </p:childTnLst>
                          </p:cTn>
                        </p:par>
                        <p:par>
                          <p:cTn id="17" fill="hold" nodeType="afterGroup">
                            <p:stCondLst>
                              <p:cond delay="4500"/>
                            </p:stCondLst>
                            <p:childTnLst>
                              <p:par>
                                <p:cTn id="18" presetID="22" presetClass="entr" presetSubtype="8" fill="hold" nodeType="afterEffect">
                                  <p:stCondLst>
                                    <p:cond delay="1500"/>
                                  </p:stCondLst>
                                  <p:childTnLst>
                                    <p:set>
                                      <p:cBhvr>
                                        <p:cTn id="19" dur="1" fill="hold">
                                          <p:stCondLst>
                                            <p:cond delay="0"/>
                                          </p:stCondLst>
                                        </p:cTn>
                                        <p:tgtEl>
                                          <p:spTgt spid="11267">
                                            <p:txEl>
                                              <p:pRg st="1" end="1"/>
                                            </p:txEl>
                                          </p:spTgt>
                                        </p:tgtEl>
                                        <p:attrNameLst>
                                          <p:attrName>style.visibility</p:attrName>
                                        </p:attrNameLst>
                                      </p:cBhvr>
                                      <p:to>
                                        <p:strVal val="visible"/>
                                      </p:to>
                                    </p:set>
                                    <p:animEffect transition="in" filter="wipe(left)">
                                      <p:cBhvr>
                                        <p:cTn id="20" dur="2000"/>
                                        <p:tgtEl>
                                          <p:spTgt spid="11267">
                                            <p:txEl>
                                              <p:pRg st="1" end="1"/>
                                            </p:txEl>
                                          </p:spTgt>
                                        </p:tgtEl>
                                      </p:cBhvr>
                                    </p:animEffect>
                                  </p:childTnLst>
                                </p:cTn>
                              </p:par>
                            </p:childTnLst>
                          </p:cTn>
                        </p:par>
                        <p:par>
                          <p:cTn id="21" fill="hold" nodeType="afterGroup">
                            <p:stCondLst>
                              <p:cond delay="8000"/>
                            </p:stCondLst>
                            <p:childTnLst>
                              <p:par>
                                <p:cTn id="22" presetID="6" presetClass="entr" presetSubtype="16" fill="hold" nodeType="afterEffect">
                                  <p:stCondLst>
                                    <p:cond delay="0"/>
                                  </p:stCondLst>
                                  <p:childTnLst>
                                    <p:set>
                                      <p:cBhvr>
                                        <p:cTn id="23" dur="1" fill="hold">
                                          <p:stCondLst>
                                            <p:cond delay="0"/>
                                          </p:stCondLst>
                                        </p:cTn>
                                        <p:tgtEl>
                                          <p:spTgt spid="11271"/>
                                        </p:tgtEl>
                                        <p:attrNameLst>
                                          <p:attrName>style.visibility</p:attrName>
                                        </p:attrNameLst>
                                      </p:cBhvr>
                                      <p:to>
                                        <p:strVal val="visible"/>
                                      </p:to>
                                    </p:set>
                                    <p:animEffect transition="in" filter="circle(in)">
                                      <p:cBhvr>
                                        <p:cTn id="24" dur="2000"/>
                                        <p:tgtEl>
                                          <p:spTgt spid="11271"/>
                                        </p:tgtEl>
                                      </p:cBhvr>
                                    </p:animEffect>
                                  </p:childTnLst>
                                </p:cTn>
                              </p:par>
                            </p:childTnLst>
                          </p:cTn>
                        </p:par>
                        <p:par>
                          <p:cTn id="25" fill="hold" nodeType="afterGroup">
                            <p:stCondLst>
                              <p:cond delay="10000"/>
                            </p:stCondLst>
                            <p:childTnLst>
                              <p:par>
                                <p:cTn id="26" presetID="22" presetClass="entr" presetSubtype="8" fill="hold" nodeType="afterEffect">
                                  <p:stCondLst>
                                    <p:cond delay="1500"/>
                                  </p:stCondLst>
                                  <p:childTnLst>
                                    <p:set>
                                      <p:cBhvr>
                                        <p:cTn id="27" dur="1" fill="hold">
                                          <p:stCondLst>
                                            <p:cond delay="0"/>
                                          </p:stCondLst>
                                        </p:cTn>
                                        <p:tgtEl>
                                          <p:spTgt spid="11267">
                                            <p:txEl>
                                              <p:pRg st="2" end="2"/>
                                            </p:txEl>
                                          </p:spTgt>
                                        </p:tgtEl>
                                        <p:attrNameLst>
                                          <p:attrName>style.visibility</p:attrName>
                                        </p:attrNameLst>
                                      </p:cBhvr>
                                      <p:to>
                                        <p:strVal val="visible"/>
                                      </p:to>
                                    </p:set>
                                    <p:animEffect transition="in" filter="wipe(left)">
                                      <p:cBhvr>
                                        <p:cTn id="28" dur="2000"/>
                                        <p:tgtEl>
                                          <p:spTgt spid="11267">
                                            <p:txEl>
                                              <p:pRg st="2" end="2"/>
                                            </p:txEl>
                                          </p:spTgt>
                                        </p:tgtEl>
                                      </p:cBhvr>
                                    </p:animEffect>
                                  </p:childTnLst>
                                </p:cTn>
                              </p:par>
                            </p:childTnLst>
                          </p:cTn>
                        </p:par>
                        <p:par>
                          <p:cTn id="29" fill="hold" nodeType="afterGroup">
                            <p:stCondLst>
                              <p:cond delay="13500"/>
                            </p:stCondLst>
                            <p:childTnLst>
                              <p:par>
                                <p:cTn id="30" presetID="22" presetClass="entr" presetSubtype="8" fill="hold" nodeType="afterEffect">
                                  <p:stCondLst>
                                    <p:cond delay="1500"/>
                                  </p:stCondLst>
                                  <p:childTnLst>
                                    <p:set>
                                      <p:cBhvr>
                                        <p:cTn id="31" dur="1" fill="hold">
                                          <p:stCondLst>
                                            <p:cond delay="0"/>
                                          </p:stCondLst>
                                        </p:cTn>
                                        <p:tgtEl>
                                          <p:spTgt spid="11267">
                                            <p:txEl>
                                              <p:pRg st="3" end="3"/>
                                            </p:txEl>
                                          </p:spTgt>
                                        </p:tgtEl>
                                        <p:attrNameLst>
                                          <p:attrName>style.visibility</p:attrName>
                                        </p:attrNameLst>
                                      </p:cBhvr>
                                      <p:to>
                                        <p:strVal val="visible"/>
                                      </p:to>
                                    </p:set>
                                    <p:animEffect transition="in" filter="wipe(left)">
                                      <p:cBhvr>
                                        <p:cTn id="32" dur="20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52EC31D-3596-5E41-F64C-5E0BCE1400A6}"/>
              </a:ext>
            </a:extLst>
          </p:cNvPr>
          <p:cNvSpPr>
            <a:spLocks noGrp="1" noChangeArrowheads="1"/>
          </p:cNvSpPr>
          <p:nvPr>
            <p:ph type="title"/>
          </p:nvPr>
        </p:nvSpPr>
        <p:spPr>
          <a:xfrm>
            <a:off x="381000" y="0"/>
            <a:ext cx="6362700" cy="333375"/>
          </a:xfrm>
        </p:spPr>
        <p:txBody>
          <a:bodyPr/>
          <a:lstStyle/>
          <a:p>
            <a:r>
              <a:rPr lang="en-US" altLang="en-US" sz="2400" b="1"/>
              <a:t>The Marshall Plan, 1948</a:t>
            </a:r>
          </a:p>
        </p:txBody>
      </p:sp>
      <p:sp>
        <p:nvSpPr>
          <p:cNvPr id="12291" name="Content Placeholder 2">
            <a:extLst>
              <a:ext uri="{FF2B5EF4-FFF2-40B4-BE49-F238E27FC236}">
                <a16:creationId xmlns:a16="http://schemas.microsoft.com/office/drawing/2014/main" id="{BE846B7F-FF80-03D0-AF8A-301927DA4FAD}"/>
              </a:ext>
            </a:extLst>
          </p:cNvPr>
          <p:cNvSpPr>
            <a:spLocks noGrp="1" noChangeArrowheads="1"/>
          </p:cNvSpPr>
          <p:nvPr>
            <p:ph idx="1"/>
          </p:nvPr>
        </p:nvSpPr>
        <p:spPr>
          <a:xfrm>
            <a:off x="0" y="398463"/>
            <a:ext cx="5837238" cy="6061075"/>
          </a:xfrm>
        </p:spPr>
        <p:txBody>
          <a:bodyPr/>
          <a:lstStyle/>
          <a:p>
            <a:pPr marL="0" indent="0">
              <a:buNone/>
            </a:pPr>
            <a:r>
              <a:rPr lang="en-US" altLang="en-US" sz="2400" b="1" dirty="0">
                <a:solidFill>
                  <a:srgbClr val="0033CC"/>
                </a:solidFill>
              </a:rPr>
              <a:t>Sect. of State George Marshall </a:t>
            </a:r>
            <a:r>
              <a:rPr lang="en-US" altLang="en-US" sz="2400" dirty="0">
                <a:solidFill>
                  <a:srgbClr val="FF0000"/>
                </a:solidFill>
              </a:rPr>
              <a:t>believed that economic aid would create strong European allies and trading partners for the U.S.A. and prevent the spread of communism into Western Europe</a:t>
            </a:r>
          </a:p>
          <a:p>
            <a:pPr marL="0" indent="0">
              <a:buNone/>
            </a:pPr>
            <a:endParaRPr lang="en-US" altLang="en-US" sz="2400" dirty="0">
              <a:solidFill>
                <a:srgbClr val="FF0000"/>
              </a:solidFill>
            </a:endParaRPr>
          </a:p>
          <a:p>
            <a:pPr marL="0" indent="0">
              <a:buNone/>
            </a:pPr>
            <a:r>
              <a:rPr lang="en-US" altLang="en-US" sz="2400" dirty="0"/>
              <a:t>Unlike WW I, where the enemy was treated severely, this plan also included helping to rebuild Germany and Italy.</a:t>
            </a:r>
          </a:p>
          <a:p>
            <a:pPr marL="0" indent="0">
              <a:buNone/>
            </a:pPr>
            <a:endParaRPr lang="en-US" altLang="en-US" sz="2400" dirty="0"/>
          </a:p>
          <a:p>
            <a:pPr marL="0" indent="0">
              <a:buNone/>
            </a:pPr>
            <a:r>
              <a:rPr lang="en-US" altLang="en-US" sz="2400" dirty="0"/>
              <a:t>The </a:t>
            </a:r>
            <a:r>
              <a:rPr lang="en-US" altLang="en-US" sz="2400" b="1" dirty="0">
                <a:solidFill>
                  <a:srgbClr val="0033CC"/>
                </a:solidFill>
              </a:rPr>
              <a:t>Marshall Plan </a:t>
            </a:r>
            <a:r>
              <a:rPr lang="en-US" altLang="en-US" sz="2400" dirty="0"/>
              <a:t>was successful in rebuilding Europe and also in </a:t>
            </a:r>
            <a:r>
              <a:rPr lang="en-US" altLang="en-US" sz="2400" b="1" dirty="0">
                <a:solidFill>
                  <a:srgbClr val="FF0000"/>
                </a:solidFill>
              </a:rPr>
              <a:t>benefitting the American economy by raising US farms &amp; factories production levels to new highs. </a:t>
            </a:r>
            <a:r>
              <a:rPr lang="en-US" altLang="en-US" sz="2400" dirty="0"/>
              <a:t>Total cost $12.7 billion.</a:t>
            </a:r>
          </a:p>
          <a:p>
            <a:pPr marL="0" indent="0">
              <a:buNone/>
            </a:pPr>
            <a:r>
              <a:rPr lang="en-US" altLang="en-US" sz="2400" i="1" dirty="0">
                <a:solidFill>
                  <a:srgbClr val="FF0000"/>
                </a:solidFill>
              </a:rPr>
              <a:t>How did this plan benefit the USA?</a:t>
            </a:r>
          </a:p>
        </p:txBody>
      </p:sp>
      <p:pic>
        <p:nvPicPr>
          <p:cNvPr id="12293" name="Picture 7">
            <a:extLst>
              <a:ext uri="{FF2B5EF4-FFF2-40B4-BE49-F238E27FC236}">
                <a16:creationId xmlns:a16="http://schemas.microsoft.com/office/drawing/2014/main" id="{ADF9006F-55BA-BEBE-4C1D-B30BD67B0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538288"/>
            <a:ext cx="3733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a:extLst>
              <a:ext uri="{FF2B5EF4-FFF2-40B4-BE49-F238E27FC236}">
                <a16:creationId xmlns:a16="http://schemas.microsoft.com/office/drawing/2014/main" id="{EAEF7372-9A4C-41DC-41E4-46C528B23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450" y="152400"/>
            <a:ext cx="1200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a:extLst>
              <a:ext uri="{FF2B5EF4-FFF2-40B4-BE49-F238E27FC236}">
                <a16:creationId xmlns:a16="http://schemas.microsoft.com/office/drawing/2014/main" id="{E995DB11-A056-3EF4-021B-4ACD1EA21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134"/>
          <a:stretch>
            <a:fillRect/>
          </a:stretch>
        </p:blipFill>
        <p:spPr bwMode="auto">
          <a:xfrm>
            <a:off x="5751513" y="4518025"/>
            <a:ext cx="31638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2294"/>
                                        </p:tgtEl>
                                        <p:attrNameLst>
                                          <p:attrName>style.visibility</p:attrName>
                                        </p:attrNameLst>
                                      </p:cBhvr>
                                      <p:to>
                                        <p:strVal val="visible"/>
                                      </p:to>
                                    </p:set>
                                    <p:anim calcmode="lin" valueType="num">
                                      <p:cBhvr>
                                        <p:cTn id="11" dur="1000" fill="hold"/>
                                        <p:tgtEl>
                                          <p:spTgt spid="12294"/>
                                        </p:tgtEl>
                                        <p:attrNameLst>
                                          <p:attrName>ppt_w</p:attrName>
                                        </p:attrNameLst>
                                      </p:cBhvr>
                                      <p:tavLst>
                                        <p:tav tm="0">
                                          <p:val>
                                            <p:fltVal val="0"/>
                                          </p:val>
                                        </p:tav>
                                        <p:tav tm="100000">
                                          <p:val>
                                            <p:strVal val="#ppt_w"/>
                                          </p:val>
                                        </p:tav>
                                      </p:tavLst>
                                    </p:anim>
                                    <p:anim calcmode="lin" valueType="num">
                                      <p:cBhvr>
                                        <p:cTn id="12" dur="1000" fill="hold"/>
                                        <p:tgtEl>
                                          <p:spTgt spid="12294"/>
                                        </p:tgtEl>
                                        <p:attrNameLst>
                                          <p:attrName>ppt_h</p:attrName>
                                        </p:attrNameLst>
                                      </p:cBhvr>
                                      <p:tavLst>
                                        <p:tav tm="0">
                                          <p:val>
                                            <p:fltVal val="0"/>
                                          </p:val>
                                        </p:tav>
                                        <p:tav tm="100000">
                                          <p:val>
                                            <p:strVal val="#ppt_h"/>
                                          </p:val>
                                        </p:tav>
                                      </p:tavLst>
                                    </p:anim>
                                    <p:anim calcmode="lin" valueType="num">
                                      <p:cBhvr>
                                        <p:cTn id="13" dur="1000" fill="hold"/>
                                        <p:tgtEl>
                                          <p:spTgt spid="12294"/>
                                        </p:tgtEl>
                                        <p:attrNameLst>
                                          <p:attrName>style.rotation</p:attrName>
                                        </p:attrNameLst>
                                      </p:cBhvr>
                                      <p:tavLst>
                                        <p:tav tm="0">
                                          <p:val>
                                            <p:fltVal val="90"/>
                                          </p:val>
                                        </p:tav>
                                        <p:tav tm="100000">
                                          <p:val>
                                            <p:fltVal val="0"/>
                                          </p:val>
                                        </p:tav>
                                      </p:tavLst>
                                    </p:anim>
                                    <p:animEffect transition="in" filter="fade">
                                      <p:cBhvr>
                                        <p:cTn id="14" dur="1000"/>
                                        <p:tgtEl>
                                          <p:spTgt spid="12294"/>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291">
                                            <p:txEl>
                                              <p:pRg st="0" end="0"/>
                                            </p:txEl>
                                          </p:spTgt>
                                        </p:tgtEl>
                                        <p:attrNameLst>
                                          <p:attrName>style.visibility</p:attrName>
                                        </p:attrNameLst>
                                      </p:cBhvr>
                                      <p:to>
                                        <p:strVal val="visible"/>
                                      </p:to>
                                    </p:set>
                                    <p:animEffect transition="in" filter="wipe(left)">
                                      <p:cBhvr>
                                        <p:cTn id="18" dur="2000"/>
                                        <p:tgtEl>
                                          <p:spTgt spid="12291">
                                            <p:txEl>
                                              <p:pRg st="0" end="0"/>
                                            </p:txEl>
                                          </p:spTgt>
                                        </p:tgtEl>
                                      </p:cBhvr>
                                    </p:animEffect>
                                  </p:childTnLst>
                                </p:cTn>
                              </p:par>
                            </p:childTnLst>
                          </p:cTn>
                        </p:par>
                        <p:par>
                          <p:cTn id="19" fill="hold" nodeType="afterGroup">
                            <p:stCondLst>
                              <p:cond delay="3000"/>
                            </p:stCondLst>
                            <p:childTnLst>
                              <p:par>
                                <p:cTn id="20" presetID="21" presetClass="entr" presetSubtype="1" fill="hold" nodeType="after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wheel(1)">
                                      <p:cBhvr>
                                        <p:cTn id="22" dur="2000"/>
                                        <p:tgtEl>
                                          <p:spTgt spid="12293"/>
                                        </p:tgtEl>
                                      </p:cBhvr>
                                    </p:animEffect>
                                  </p:childTnLst>
                                </p:cTn>
                              </p:par>
                            </p:childTnLst>
                          </p:cTn>
                        </p:par>
                        <p:par>
                          <p:cTn id="23" fill="hold" nodeType="afterGroup">
                            <p:stCondLst>
                              <p:cond delay="5000"/>
                            </p:stCondLst>
                            <p:childTnLst>
                              <p:par>
                                <p:cTn id="24" presetID="22" presetClass="entr" presetSubtype="8" fill="hold" nodeType="afterEffect">
                                  <p:stCondLst>
                                    <p:cond delay="1500"/>
                                  </p:stCondLst>
                                  <p:childTnLst>
                                    <p:set>
                                      <p:cBhvr>
                                        <p:cTn id="25" dur="1" fill="hold">
                                          <p:stCondLst>
                                            <p:cond delay="0"/>
                                          </p:stCondLst>
                                        </p:cTn>
                                        <p:tgtEl>
                                          <p:spTgt spid="12291">
                                            <p:txEl>
                                              <p:pRg st="2" end="2"/>
                                            </p:txEl>
                                          </p:spTgt>
                                        </p:tgtEl>
                                        <p:attrNameLst>
                                          <p:attrName>style.visibility</p:attrName>
                                        </p:attrNameLst>
                                      </p:cBhvr>
                                      <p:to>
                                        <p:strVal val="visible"/>
                                      </p:to>
                                    </p:set>
                                    <p:animEffect transition="in" filter="wipe(left)">
                                      <p:cBhvr>
                                        <p:cTn id="26" dur="2000"/>
                                        <p:tgtEl>
                                          <p:spTgt spid="12291">
                                            <p:txEl>
                                              <p:pRg st="2" end="2"/>
                                            </p:txEl>
                                          </p:spTgt>
                                        </p:tgtEl>
                                      </p:cBhvr>
                                    </p:animEffect>
                                  </p:childTnLst>
                                </p:cTn>
                              </p:par>
                            </p:childTnLst>
                          </p:cTn>
                        </p:par>
                        <p:par>
                          <p:cTn id="27" fill="hold" nodeType="afterGroup">
                            <p:stCondLst>
                              <p:cond delay="8500"/>
                            </p:stCondLst>
                            <p:childTnLst>
                              <p:par>
                                <p:cTn id="28" presetID="22" presetClass="entr" presetSubtype="8" fill="hold" nodeType="afterEffect">
                                  <p:stCondLst>
                                    <p:cond delay="1500"/>
                                  </p:stCondLst>
                                  <p:childTnLst>
                                    <p:set>
                                      <p:cBhvr>
                                        <p:cTn id="29" dur="1" fill="hold">
                                          <p:stCondLst>
                                            <p:cond delay="0"/>
                                          </p:stCondLst>
                                        </p:cTn>
                                        <p:tgtEl>
                                          <p:spTgt spid="12291">
                                            <p:txEl>
                                              <p:pRg st="4" end="4"/>
                                            </p:txEl>
                                          </p:spTgt>
                                        </p:tgtEl>
                                        <p:attrNameLst>
                                          <p:attrName>style.visibility</p:attrName>
                                        </p:attrNameLst>
                                      </p:cBhvr>
                                      <p:to>
                                        <p:strVal val="visible"/>
                                      </p:to>
                                    </p:set>
                                    <p:animEffect transition="in" filter="wipe(left)">
                                      <p:cBhvr>
                                        <p:cTn id="30" dur="2000"/>
                                        <p:tgtEl>
                                          <p:spTgt spid="12291">
                                            <p:txEl>
                                              <p:pRg st="4" end="4"/>
                                            </p:txEl>
                                          </p:spTgt>
                                        </p:tgtEl>
                                      </p:cBhvr>
                                    </p:animEffect>
                                  </p:childTnLst>
                                </p:cTn>
                              </p:par>
                            </p:childTnLst>
                          </p:cTn>
                        </p:par>
                        <p:par>
                          <p:cTn id="31" fill="hold" nodeType="afterGroup">
                            <p:stCondLst>
                              <p:cond delay="12000"/>
                            </p:stCondLst>
                            <p:childTnLst>
                              <p:par>
                                <p:cTn id="32" presetID="22" presetClass="entr" presetSubtype="8" fill="hold" nodeType="afterEffect">
                                  <p:stCondLst>
                                    <p:cond delay="1500"/>
                                  </p:stCondLst>
                                  <p:childTnLst>
                                    <p:set>
                                      <p:cBhvr>
                                        <p:cTn id="33" dur="1" fill="hold">
                                          <p:stCondLst>
                                            <p:cond delay="0"/>
                                          </p:stCondLst>
                                        </p:cTn>
                                        <p:tgtEl>
                                          <p:spTgt spid="12291">
                                            <p:txEl>
                                              <p:pRg st="5" end="5"/>
                                            </p:txEl>
                                          </p:spTgt>
                                        </p:tgtEl>
                                        <p:attrNameLst>
                                          <p:attrName>style.visibility</p:attrName>
                                        </p:attrNameLst>
                                      </p:cBhvr>
                                      <p:to>
                                        <p:strVal val="visible"/>
                                      </p:to>
                                    </p:set>
                                    <p:animEffect transition="in" filter="wipe(left)">
                                      <p:cBhvr>
                                        <p:cTn id="34" dur="2000"/>
                                        <p:tgtEl>
                                          <p:spTgt spid="12291">
                                            <p:txEl>
                                              <p:pRg st="5" end="5"/>
                                            </p:txEl>
                                          </p:spTgt>
                                        </p:tgtEl>
                                      </p:cBhvr>
                                    </p:animEffect>
                                  </p:childTnLst>
                                </p:cTn>
                              </p:par>
                            </p:childTnLst>
                          </p:cTn>
                        </p:par>
                        <p:par>
                          <p:cTn id="35" fill="hold" nodeType="afterGroup">
                            <p:stCondLst>
                              <p:cond delay="15500"/>
                            </p:stCondLst>
                            <p:childTnLst>
                              <p:par>
                                <p:cTn id="36" presetID="21" presetClass="entr" presetSubtype="1" fill="hold" nodeType="afterEffect">
                                  <p:stCondLst>
                                    <p:cond delay="0"/>
                                  </p:stCondLst>
                                  <p:childTnLst>
                                    <p:set>
                                      <p:cBhvr>
                                        <p:cTn id="37" dur="1" fill="hold">
                                          <p:stCondLst>
                                            <p:cond delay="0"/>
                                          </p:stCondLst>
                                        </p:cTn>
                                        <p:tgtEl>
                                          <p:spTgt spid="12295"/>
                                        </p:tgtEl>
                                        <p:attrNameLst>
                                          <p:attrName>style.visibility</p:attrName>
                                        </p:attrNameLst>
                                      </p:cBhvr>
                                      <p:to>
                                        <p:strVal val="visible"/>
                                      </p:to>
                                    </p:set>
                                    <p:animEffect transition="in" filter="wheel(1)">
                                      <p:cBhvr>
                                        <p:cTn id="38"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C88134E-EE3D-3E52-5368-237856578133}"/>
              </a:ext>
            </a:extLst>
          </p:cNvPr>
          <p:cNvSpPr>
            <a:spLocks noGrp="1" noChangeArrowheads="1"/>
          </p:cNvSpPr>
          <p:nvPr>
            <p:ph type="title"/>
          </p:nvPr>
        </p:nvSpPr>
        <p:spPr>
          <a:xfrm>
            <a:off x="4157663" y="73025"/>
            <a:ext cx="4572000" cy="347663"/>
          </a:xfrm>
        </p:spPr>
        <p:txBody>
          <a:bodyPr/>
          <a:lstStyle/>
          <a:p>
            <a:r>
              <a:rPr lang="en-US" altLang="en-US" sz="2800" b="1"/>
              <a:t>The Marshall Plan, 1948</a:t>
            </a:r>
          </a:p>
        </p:txBody>
      </p:sp>
      <p:pic>
        <p:nvPicPr>
          <p:cNvPr id="12294" name="Picture 8">
            <a:extLst>
              <a:ext uri="{FF2B5EF4-FFF2-40B4-BE49-F238E27FC236}">
                <a16:creationId xmlns:a16="http://schemas.microsoft.com/office/drawing/2014/main" id="{A23BA600-8E8D-5388-C121-87A248A8F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504825"/>
            <a:ext cx="2209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a:extLst>
              <a:ext uri="{FF2B5EF4-FFF2-40B4-BE49-F238E27FC236}">
                <a16:creationId xmlns:a16="http://schemas.microsoft.com/office/drawing/2014/main" id="{48946F14-B1D3-6AB9-490A-B1E29ACF5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134"/>
          <a:stretch>
            <a:fillRect/>
          </a:stretch>
        </p:blipFill>
        <p:spPr bwMode="auto">
          <a:xfrm>
            <a:off x="4533900" y="4056063"/>
            <a:ext cx="381952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a:extLst>
              <a:ext uri="{FF2B5EF4-FFF2-40B4-BE49-F238E27FC236}">
                <a16:creationId xmlns:a16="http://schemas.microsoft.com/office/drawing/2014/main" id="{D170FE9D-1387-4AF5-9919-A76B67F2A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8100"/>
            <a:ext cx="403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a:extLst>
              <a:ext uri="{FF2B5EF4-FFF2-40B4-BE49-F238E27FC236}">
                <a16:creationId xmlns:a16="http://schemas.microsoft.com/office/drawing/2014/main" id="{337AB4A3-59CA-327C-5A28-CAA131820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71600"/>
            <a:ext cx="3733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2294"/>
                                        </p:tgtEl>
                                        <p:attrNameLst>
                                          <p:attrName>style.visibility</p:attrName>
                                        </p:attrNameLst>
                                      </p:cBhvr>
                                      <p:to>
                                        <p:strVal val="visible"/>
                                      </p:to>
                                    </p:set>
                                    <p:anim calcmode="lin" valueType="num">
                                      <p:cBhvr>
                                        <p:cTn id="11" dur="1000" fill="hold"/>
                                        <p:tgtEl>
                                          <p:spTgt spid="12294"/>
                                        </p:tgtEl>
                                        <p:attrNameLst>
                                          <p:attrName>ppt_w</p:attrName>
                                        </p:attrNameLst>
                                      </p:cBhvr>
                                      <p:tavLst>
                                        <p:tav tm="0">
                                          <p:val>
                                            <p:fltVal val="0"/>
                                          </p:val>
                                        </p:tav>
                                        <p:tav tm="100000">
                                          <p:val>
                                            <p:strVal val="#ppt_w"/>
                                          </p:val>
                                        </p:tav>
                                      </p:tavLst>
                                    </p:anim>
                                    <p:anim calcmode="lin" valueType="num">
                                      <p:cBhvr>
                                        <p:cTn id="12" dur="1000" fill="hold"/>
                                        <p:tgtEl>
                                          <p:spTgt spid="12294"/>
                                        </p:tgtEl>
                                        <p:attrNameLst>
                                          <p:attrName>ppt_h</p:attrName>
                                        </p:attrNameLst>
                                      </p:cBhvr>
                                      <p:tavLst>
                                        <p:tav tm="0">
                                          <p:val>
                                            <p:fltVal val="0"/>
                                          </p:val>
                                        </p:tav>
                                        <p:tav tm="100000">
                                          <p:val>
                                            <p:strVal val="#ppt_h"/>
                                          </p:val>
                                        </p:tav>
                                      </p:tavLst>
                                    </p:anim>
                                    <p:anim calcmode="lin" valueType="num">
                                      <p:cBhvr>
                                        <p:cTn id="13" dur="1000" fill="hold"/>
                                        <p:tgtEl>
                                          <p:spTgt spid="12294"/>
                                        </p:tgtEl>
                                        <p:attrNameLst>
                                          <p:attrName>style.rotation</p:attrName>
                                        </p:attrNameLst>
                                      </p:cBhvr>
                                      <p:tavLst>
                                        <p:tav tm="0">
                                          <p:val>
                                            <p:fltVal val="90"/>
                                          </p:val>
                                        </p:tav>
                                        <p:tav tm="100000">
                                          <p:val>
                                            <p:fltVal val="0"/>
                                          </p:val>
                                        </p:tav>
                                      </p:tavLst>
                                    </p:anim>
                                    <p:animEffect transition="in" filter="fade">
                                      <p:cBhvr>
                                        <p:cTn id="14" dur="1000"/>
                                        <p:tgtEl>
                                          <p:spTgt spid="12294"/>
                                        </p:tgtEl>
                                      </p:cBhvr>
                                    </p:animEffect>
                                  </p:childTnLst>
                                </p:cTn>
                              </p:par>
                            </p:childTnLst>
                          </p:cTn>
                        </p:par>
                        <p:par>
                          <p:cTn id="15" fill="hold" nodeType="afterGroup">
                            <p:stCondLst>
                              <p:cond delay="1000"/>
                            </p:stCondLst>
                            <p:childTnLst>
                              <p:par>
                                <p:cTn id="16" presetID="21" presetClass="entr" presetSubtype="1" fill="hold" nodeType="afterEffect">
                                  <p:stCondLst>
                                    <p:cond delay="0"/>
                                  </p:stCondLst>
                                  <p:childTnLst>
                                    <p:set>
                                      <p:cBhvr>
                                        <p:cTn id="17" dur="1" fill="hold">
                                          <p:stCondLst>
                                            <p:cond delay="0"/>
                                          </p:stCondLst>
                                        </p:cTn>
                                        <p:tgtEl>
                                          <p:spTgt spid="12293"/>
                                        </p:tgtEl>
                                        <p:attrNameLst>
                                          <p:attrName>style.visibility</p:attrName>
                                        </p:attrNameLst>
                                      </p:cBhvr>
                                      <p:to>
                                        <p:strVal val="visible"/>
                                      </p:to>
                                    </p:set>
                                    <p:animEffect transition="in" filter="wheel(1)">
                                      <p:cBhvr>
                                        <p:cTn id="18" dur="2000"/>
                                        <p:tgtEl>
                                          <p:spTgt spid="12293"/>
                                        </p:tgtEl>
                                      </p:cBhvr>
                                    </p:animEffect>
                                  </p:childTnLst>
                                </p:cTn>
                              </p:par>
                            </p:childTnLst>
                          </p:cTn>
                        </p:par>
                        <p:par>
                          <p:cTn id="19" fill="hold" nodeType="afterGroup">
                            <p:stCondLst>
                              <p:cond delay="3000"/>
                            </p:stCondLst>
                            <p:childTnLst>
                              <p:par>
                                <p:cTn id="20" presetID="21" presetClass="entr" presetSubtype="1" fill="hold" nodeType="afterEffect">
                                  <p:stCondLst>
                                    <p:cond delay="0"/>
                                  </p:stCondLst>
                                  <p:childTnLst>
                                    <p:set>
                                      <p:cBhvr>
                                        <p:cTn id="21" dur="1" fill="hold">
                                          <p:stCondLst>
                                            <p:cond delay="0"/>
                                          </p:stCondLst>
                                        </p:cTn>
                                        <p:tgtEl>
                                          <p:spTgt spid="12295"/>
                                        </p:tgtEl>
                                        <p:attrNameLst>
                                          <p:attrName>style.visibility</p:attrName>
                                        </p:attrNameLst>
                                      </p:cBhvr>
                                      <p:to>
                                        <p:strVal val="visible"/>
                                      </p:to>
                                    </p:set>
                                    <p:animEffect transition="in" filter="wheel(1)">
                                      <p:cBhvr>
                                        <p:cTn id="22"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B01EBBB9-3DBB-0668-F0B5-D59C954DC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063"/>
            <a:ext cx="859155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BF4724-C8F3-C404-7A1C-E8F1F6DB9D6F}"/>
              </a:ext>
            </a:extLst>
          </p:cNvPr>
          <p:cNvSpPr/>
          <p:nvPr/>
        </p:nvSpPr>
        <p:spPr>
          <a:xfrm>
            <a:off x="3581400" y="119063"/>
            <a:ext cx="4337050" cy="490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$12.7 billion total sent to Europe</a:t>
            </a:r>
          </a:p>
        </p:txBody>
      </p:sp>
      <p:pic>
        <p:nvPicPr>
          <p:cNvPr id="2" name="Picture 3">
            <a:extLst>
              <a:ext uri="{FF2B5EF4-FFF2-40B4-BE49-F238E27FC236}">
                <a16:creationId xmlns:a16="http://schemas.microsoft.com/office/drawing/2014/main" id="{50A28A77-4F64-D99F-1FC9-CE02C7A48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63538"/>
            <a:ext cx="71564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89132 -0.04977 L -1.00799 0.02176 " pathEditMode="relative" rAng="0" ptsTypes="AA">
                                      <p:cBhvr>
                                        <p:cTn id="6" dur="2000" fill="hold"/>
                                        <p:tgtEl>
                                          <p:spTgt spid="2"/>
                                        </p:tgtEl>
                                        <p:attrNameLst>
                                          <p:attrName>ppt_x</p:attrName>
                                          <p:attrName>ppt_y</p:attrName>
                                        </p:attrNameLst>
                                      </p:cBhvr>
                                      <p:rCtr x="-5833" y="35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xit" presetSubtype="0" fill="hold" nodeType="clickEffect">
                                  <p:stCondLst>
                                    <p:cond delay="0"/>
                                  </p:stCondLst>
                                  <p:childTnLst>
                                    <p:animEffect transition="out" filter="fade">
                                      <p:cBhvr>
                                        <p:cTn id="10" dur="1000"/>
                                        <p:tgtEl>
                                          <p:spTgt spid="2"/>
                                        </p:tgtEl>
                                      </p:cBhvr>
                                    </p:animEffect>
                                    <p:anim calcmode="lin" valueType="num">
                                      <p:cBhvr>
                                        <p:cTn id="11" dur="1000"/>
                                        <p:tgtEl>
                                          <p:spTgt spid="2"/>
                                        </p:tgtEl>
                                        <p:attrNameLst>
                                          <p:attrName>ppt_x</p:attrName>
                                        </p:attrNameLst>
                                      </p:cBhvr>
                                      <p:tavLst>
                                        <p:tav tm="0">
                                          <p:val>
                                            <p:strVal val="ppt_x"/>
                                          </p:val>
                                        </p:tav>
                                        <p:tav tm="100000">
                                          <p:val>
                                            <p:strVal val="ppt_x"/>
                                          </p:val>
                                        </p:tav>
                                      </p:tavLst>
                                    </p:anim>
                                    <p:anim calcmode="lin" valueType="num">
                                      <p:cBhvr>
                                        <p:cTn id="12" dur="1000"/>
                                        <p:tgtEl>
                                          <p:spTgt spid="2"/>
                                        </p:tgtEl>
                                        <p:attrNameLst>
                                          <p:attrName>ppt_y</p:attrName>
                                        </p:attrNameLst>
                                      </p:cBhvr>
                                      <p:tavLst>
                                        <p:tav tm="0">
                                          <p:val>
                                            <p:strVal val="ppt_y"/>
                                          </p:val>
                                        </p:tav>
                                        <p:tav tm="100000">
                                          <p:val>
                                            <p:strVal val="ppt_y+.1"/>
                                          </p:val>
                                        </p:tav>
                                      </p:tavLst>
                                    </p:anim>
                                    <p:set>
                                      <p:cBhvr>
                                        <p:cTn id="1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EFDEBD5-6038-1F69-DD59-FCF6E999C72E}"/>
              </a:ext>
            </a:extLst>
          </p:cNvPr>
          <p:cNvSpPr>
            <a:spLocks noGrp="1" noChangeArrowheads="1"/>
          </p:cNvSpPr>
          <p:nvPr>
            <p:ph type="title"/>
          </p:nvPr>
        </p:nvSpPr>
        <p:spPr>
          <a:xfrm>
            <a:off x="685800" y="171450"/>
            <a:ext cx="6362700" cy="333375"/>
          </a:xfrm>
        </p:spPr>
        <p:txBody>
          <a:bodyPr/>
          <a:lstStyle/>
          <a:p>
            <a:r>
              <a:rPr lang="en-US" altLang="en-US" sz="3600" b="1"/>
              <a:t>The Marshall Plan, 1948</a:t>
            </a:r>
          </a:p>
        </p:txBody>
      </p:sp>
      <p:pic>
        <p:nvPicPr>
          <p:cNvPr id="12293" name="Picture 7">
            <a:extLst>
              <a:ext uri="{FF2B5EF4-FFF2-40B4-BE49-F238E27FC236}">
                <a16:creationId xmlns:a16="http://schemas.microsoft.com/office/drawing/2014/main" id="{FE615201-DA34-1340-41A3-A1E2BCBA6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3675"/>
            <a:ext cx="33401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a:extLst>
              <a:ext uri="{FF2B5EF4-FFF2-40B4-BE49-F238E27FC236}">
                <a16:creationId xmlns:a16="http://schemas.microsoft.com/office/drawing/2014/main" id="{16F0B793-6224-F4B3-7DD3-696872A6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1047750"/>
            <a:ext cx="24003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a:extLst>
              <a:ext uri="{FF2B5EF4-FFF2-40B4-BE49-F238E27FC236}">
                <a16:creationId xmlns:a16="http://schemas.microsoft.com/office/drawing/2014/main" id="{0714D692-73D4-6B86-D1C7-E639C406F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134"/>
          <a:stretch>
            <a:fillRect/>
          </a:stretch>
        </p:blipFill>
        <p:spPr bwMode="auto">
          <a:xfrm>
            <a:off x="4191000" y="3836988"/>
            <a:ext cx="42672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
            <a:extLst>
              <a:ext uri="{FF2B5EF4-FFF2-40B4-BE49-F238E27FC236}">
                <a16:creationId xmlns:a16="http://schemas.microsoft.com/office/drawing/2014/main" id="{85D3EE2D-7701-9DC6-3B97-775A9312C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752475"/>
            <a:ext cx="36766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2294"/>
                                        </p:tgtEl>
                                        <p:attrNameLst>
                                          <p:attrName>style.visibility</p:attrName>
                                        </p:attrNameLst>
                                      </p:cBhvr>
                                      <p:to>
                                        <p:strVal val="visible"/>
                                      </p:to>
                                    </p:set>
                                    <p:anim calcmode="lin" valueType="num">
                                      <p:cBhvr>
                                        <p:cTn id="11" dur="1000" fill="hold"/>
                                        <p:tgtEl>
                                          <p:spTgt spid="12294"/>
                                        </p:tgtEl>
                                        <p:attrNameLst>
                                          <p:attrName>ppt_w</p:attrName>
                                        </p:attrNameLst>
                                      </p:cBhvr>
                                      <p:tavLst>
                                        <p:tav tm="0">
                                          <p:val>
                                            <p:fltVal val="0"/>
                                          </p:val>
                                        </p:tav>
                                        <p:tav tm="100000">
                                          <p:val>
                                            <p:strVal val="#ppt_w"/>
                                          </p:val>
                                        </p:tav>
                                      </p:tavLst>
                                    </p:anim>
                                    <p:anim calcmode="lin" valueType="num">
                                      <p:cBhvr>
                                        <p:cTn id="12" dur="1000" fill="hold"/>
                                        <p:tgtEl>
                                          <p:spTgt spid="12294"/>
                                        </p:tgtEl>
                                        <p:attrNameLst>
                                          <p:attrName>ppt_h</p:attrName>
                                        </p:attrNameLst>
                                      </p:cBhvr>
                                      <p:tavLst>
                                        <p:tav tm="0">
                                          <p:val>
                                            <p:fltVal val="0"/>
                                          </p:val>
                                        </p:tav>
                                        <p:tav tm="100000">
                                          <p:val>
                                            <p:strVal val="#ppt_h"/>
                                          </p:val>
                                        </p:tav>
                                      </p:tavLst>
                                    </p:anim>
                                    <p:anim calcmode="lin" valueType="num">
                                      <p:cBhvr>
                                        <p:cTn id="13" dur="1000" fill="hold"/>
                                        <p:tgtEl>
                                          <p:spTgt spid="12294"/>
                                        </p:tgtEl>
                                        <p:attrNameLst>
                                          <p:attrName>style.rotation</p:attrName>
                                        </p:attrNameLst>
                                      </p:cBhvr>
                                      <p:tavLst>
                                        <p:tav tm="0">
                                          <p:val>
                                            <p:fltVal val="90"/>
                                          </p:val>
                                        </p:tav>
                                        <p:tav tm="100000">
                                          <p:val>
                                            <p:fltVal val="0"/>
                                          </p:val>
                                        </p:tav>
                                      </p:tavLst>
                                    </p:anim>
                                    <p:animEffect transition="in" filter="fade">
                                      <p:cBhvr>
                                        <p:cTn id="14" dur="1000"/>
                                        <p:tgtEl>
                                          <p:spTgt spid="12294"/>
                                        </p:tgtEl>
                                      </p:cBhvr>
                                    </p:animEffect>
                                  </p:childTnLst>
                                </p:cTn>
                              </p:par>
                            </p:childTnLst>
                          </p:cTn>
                        </p:par>
                        <p:par>
                          <p:cTn id="15" fill="hold" nodeType="afterGroup">
                            <p:stCondLst>
                              <p:cond delay="1000"/>
                            </p:stCondLst>
                            <p:childTnLst>
                              <p:par>
                                <p:cTn id="16" presetID="21" presetClass="entr" presetSubtype="1" fill="hold" nodeType="afterEffect">
                                  <p:stCondLst>
                                    <p:cond delay="0"/>
                                  </p:stCondLst>
                                  <p:childTnLst>
                                    <p:set>
                                      <p:cBhvr>
                                        <p:cTn id="17" dur="1" fill="hold">
                                          <p:stCondLst>
                                            <p:cond delay="0"/>
                                          </p:stCondLst>
                                        </p:cTn>
                                        <p:tgtEl>
                                          <p:spTgt spid="12293"/>
                                        </p:tgtEl>
                                        <p:attrNameLst>
                                          <p:attrName>style.visibility</p:attrName>
                                        </p:attrNameLst>
                                      </p:cBhvr>
                                      <p:to>
                                        <p:strVal val="visible"/>
                                      </p:to>
                                    </p:set>
                                    <p:animEffect transition="in" filter="wheel(1)">
                                      <p:cBhvr>
                                        <p:cTn id="18" dur="2000"/>
                                        <p:tgtEl>
                                          <p:spTgt spid="12293"/>
                                        </p:tgtEl>
                                      </p:cBhvr>
                                    </p:animEffect>
                                  </p:childTnLst>
                                </p:cTn>
                              </p:par>
                            </p:childTnLst>
                          </p:cTn>
                        </p:par>
                        <p:par>
                          <p:cTn id="19" fill="hold" nodeType="afterGroup">
                            <p:stCondLst>
                              <p:cond delay="3000"/>
                            </p:stCondLst>
                            <p:childTnLst>
                              <p:par>
                                <p:cTn id="20" presetID="21" presetClass="entr" presetSubtype="1" fill="hold" nodeType="afterEffect">
                                  <p:stCondLst>
                                    <p:cond delay="0"/>
                                  </p:stCondLst>
                                  <p:childTnLst>
                                    <p:set>
                                      <p:cBhvr>
                                        <p:cTn id="21" dur="1" fill="hold">
                                          <p:stCondLst>
                                            <p:cond delay="0"/>
                                          </p:stCondLst>
                                        </p:cTn>
                                        <p:tgtEl>
                                          <p:spTgt spid="12295"/>
                                        </p:tgtEl>
                                        <p:attrNameLst>
                                          <p:attrName>style.visibility</p:attrName>
                                        </p:attrNameLst>
                                      </p:cBhvr>
                                      <p:to>
                                        <p:strVal val="visible"/>
                                      </p:to>
                                    </p:set>
                                    <p:animEffect transition="in" filter="wheel(1)">
                                      <p:cBhvr>
                                        <p:cTn id="22"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989615-31E2-DF24-6F99-FAA3A0CF03B3}"/>
              </a:ext>
            </a:extLst>
          </p:cNvPr>
          <p:cNvSpPr>
            <a:spLocks noGrp="1" noChangeArrowheads="1"/>
          </p:cNvSpPr>
          <p:nvPr>
            <p:ph type="title"/>
          </p:nvPr>
        </p:nvSpPr>
        <p:spPr>
          <a:xfrm>
            <a:off x="457200" y="6350"/>
            <a:ext cx="6172200" cy="527050"/>
          </a:xfrm>
        </p:spPr>
        <p:txBody>
          <a:bodyPr/>
          <a:lstStyle/>
          <a:p>
            <a:pPr eaLnBrk="1" hangingPunct="1"/>
            <a:r>
              <a:rPr lang="en-US" altLang="en-US" sz="3200" b="1"/>
              <a:t>The Division of Germany</a:t>
            </a:r>
          </a:p>
        </p:txBody>
      </p:sp>
      <p:sp>
        <p:nvSpPr>
          <p:cNvPr id="6147" name="Rectangle 3">
            <a:extLst>
              <a:ext uri="{FF2B5EF4-FFF2-40B4-BE49-F238E27FC236}">
                <a16:creationId xmlns:a16="http://schemas.microsoft.com/office/drawing/2014/main" id="{1CD28531-7829-0AF4-3C58-ACD744F5D34C}"/>
              </a:ext>
            </a:extLst>
          </p:cNvPr>
          <p:cNvSpPr>
            <a:spLocks noGrp="1" noChangeArrowheads="1"/>
          </p:cNvSpPr>
          <p:nvPr>
            <p:ph type="body" idx="1"/>
          </p:nvPr>
        </p:nvSpPr>
        <p:spPr>
          <a:xfrm>
            <a:off x="15875" y="561975"/>
            <a:ext cx="5386388" cy="6172200"/>
          </a:xfrm>
        </p:spPr>
        <p:txBody>
          <a:bodyPr/>
          <a:lstStyle/>
          <a:p>
            <a:pPr eaLnBrk="1" hangingPunct="1"/>
            <a:r>
              <a:rPr lang="en-US" altLang="en-US" sz="2800"/>
              <a:t>At the end of WW II, Germany was divided into an eastern bloc and a western bloc.</a:t>
            </a:r>
          </a:p>
          <a:p>
            <a:pPr eaLnBrk="1" hangingPunct="1"/>
            <a:r>
              <a:rPr lang="en-US" altLang="en-US" sz="2800"/>
              <a:t>The </a:t>
            </a:r>
            <a:r>
              <a:rPr lang="en-US" altLang="en-US" sz="2800">
                <a:solidFill>
                  <a:srgbClr val="FF0000"/>
                </a:solidFill>
              </a:rPr>
              <a:t>Soviets</a:t>
            </a:r>
            <a:r>
              <a:rPr lang="en-US" altLang="en-US" sz="2800"/>
              <a:t> controlled the eastern bloc, </a:t>
            </a:r>
            <a:r>
              <a:rPr lang="en-US" altLang="en-US" sz="2800">
                <a:solidFill>
                  <a:srgbClr val="FF0000"/>
                </a:solidFill>
              </a:rPr>
              <a:t>East Germany</a:t>
            </a:r>
            <a:r>
              <a:rPr lang="en-US" altLang="en-US" sz="2800"/>
              <a:t>.</a:t>
            </a:r>
          </a:p>
          <a:p>
            <a:pPr eaLnBrk="1" hangingPunct="1"/>
            <a:r>
              <a:rPr lang="en-US" altLang="en-US" sz="2800"/>
              <a:t>The </a:t>
            </a:r>
            <a:r>
              <a:rPr lang="en-US" altLang="en-US" sz="2800">
                <a:solidFill>
                  <a:srgbClr val="0033CC"/>
                </a:solidFill>
              </a:rPr>
              <a:t>USA, Britain, &amp; France </a:t>
            </a:r>
            <a:r>
              <a:rPr lang="en-US" altLang="en-US" sz="2800"/>
              <a:t>controlled the western bloc aka </a:t>
            </a:r>
            <a:r>
              <a:rPr lang="en-US" altLang="en-US" sz="2800">
                <a:solidFill>
                  <a:srgbClr val="0033CC"/>
                </a:solidFill>
              </a:rPr>
              <a:t>West Germany</a:t>
            </a:r>
            <a:r>
              <a:rPr lang="en-US" altLang="en-US" sz="2800"/>
              <a:t>. </a:t>
            </a:r>
          </a:p>
          <a:p>
            <a:pPr eaLnBrk="1" hangingPunct="1"/>
            <a:r>
              <a:rPr lang="en-US" altLang="en-US" sz="2800"/>
              <a:t>The city of Berlin was located entirely within the country of East Germany.</a:t>
            </a:r>
          </a:p>
          <a:p>
            <a:pPr eaLnBrk="1" hangingPunct="1"/>
            <a:r>
              <a:rPr lang="en-US" altLang="en-US" sz="2800"/>
              <a:t>Berlin itself was divided into a </a:t>
            </a:r>
            <a:r>
              <a:rPr lang="en-US" altLang="en-US" sz="2800">
                <a:solidFill>
                  <a:srgbClr val="0033CC"/>
                </a:solidFill>
              </a:rPr>
              <a:t>West Berlin</a:t>
            </a:r>
            <a:r>
              <a:rPr lang="en-US" altLang="en-US" sz="2800"/>
              <a:t> and an </a:t>
            </a:r>
            <a:r>
              <a:rPr lang="en-US" altLang="en-US" sz="2800">
                <a:solidFill>
                  <a:srgbClr val="FF0000"/>
                </a:solidFill>
              </a:rPr>
              <a:t>East Berlin</a:t>
            </a:r>
          </a:p>
        </p:txBody>
      </p:sp>
      <p:pic>
        <p:nvPicPr>
          <p:cNvPr id="6149" name="Picture 5" descr="EASTWEST">
            <a:extLst>
              <a:ext uri="{FF2B5EF4-FFF2-40B4-BE49-F238E27FC236}">
                <a16:creationId xmlns:a16="http://schemas.microsoft.com/office/drawing/2014/main" id="{A7606FE3-2D43-F2F4-5EAE-6203916FD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300" y="990600"/>
            <a:ext cx="38227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a:extLst>
              <a:ext uri="{FF2B5EF4-FFF2-40B4-BE49-F238E27FC236}">
                <a16:creationId xmlns:a16="http://schemas.microsoft.com/office/drawing/2014/main" id="{3005F684-0528-974D-CBC2-19B518BA685A}"/>
              </a:ext>
            </a:extLst>
          </p:cNvPr>
          <p:cNvSpPr txBox="1">
            <a:spLocks noChangeArrowheads="1"/>
          </p:cNvSpPr>
          <p:nvPr/>
        </p:nvSpPr>
        <p:spPr bwMode="auto">
          <a:xfrm>
            <a:off x="5410200" y="55626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The ‘iron curtain’ separated </a:t>
            </a:r>
            <a:r>
              <a:rPr lang="en-US" altLang="en-US" sz="1800" b="1">
                <a:solidFill>
                  <a:srgbClr val="FF0000"/>
                </a:solidFill>
              </a:rPr>
              <a:t>east</a:t>
            </a:r>
            <a:r>
              <a:rPr lang="en-US" altLang="en-US" sz="1800" b="1"/>
              <a:t> from </a:t>
            </a:r>
            <a:r>
              <a:rPr lang="en-US" altLang="en-US" sz="1800" b="1">
                <a:solidFill>
                  <a:srgbClr val="0033CC"/>
                </a:solidFill>
              </a:rPr>
              <a:t>west  </a:t>
            </a:r>
            <a:r>
              <a:rPr lang="en-US" altLang="en-US" sz="1800" b="1"/>
              <a:t>       </a:t>
            </a:r>
            <a:r>
              <a:rPr lang="en-US" altLang="en-US" sz="1800" b="1">
                <a:solidFill>
                  <a:srgbClr val="FF0000"/>
                </a:solidFill>
              </a:rPr>
              <a:t>Communism</a:t>
            </a:r>
            <a:r>
              <a:rPr lang="en-US" altLang="en-US" sz="1800" b="1"/>
              <a:t> from </a:t>
            </a:r>
            <a:r>
              <a:rPr lang="en-US" altLang="en-US" sz="1800" b="1">
                <a:solidFill>
                  <a:srgbClr val="0033CC"/>
                </a:solidFill>
              </a:rPr>
              <a:t>Democracy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6149"/>
                                        </p:tgtEl>
                                        <p:attrNameLst>
                                          <p:attrName>style.visibility</p:attrName>
                                        </p:attrNameLst>
                                      </p:cBhvr>
                                      <p:to>
                                        <p:strVal val="visible"/>
                                      </p:to>
                                    </p:set>
                                    <p:anim to="" calcmode="lin" valueType="num">
                                      <p:cBhvr>
                                        <p:cTn id="11" dur="1" fill="hold"/>
                                        <p:tgtEl>
                                          <p:spTgt spid="6149"/>
                                        </p:tgtEl>
                                        <p:attrNameLst>
                                          <p:attrName/>
                                        </p:attrNameLst>
                                      </p:cBhvr>
                                    </p:anim>
                                  </p:childTnLst>
                                </p:cTn>
                              </p:par>
                            </p:childTnLst>
                          </p:cTn>
                        </p:par>
                        <p:par>
                          <p:cTn id="12" fill="hold" nodeType="afterGroup">
                            <p:stCondLst>
                              <p:cond delay="0"/>
                            </p:stCondLst>
                            <p:childTnLst>
                              <p:par>
                                <p:cTn id="13" presetID="3" presetClass="entr" presetSubtype="10" fill="hold" nodeType="afterEffect">
                                  <p:stCondLst>
                                    <p:cond delay="1500"/>
                                  </p:stCondLst>
                                  <p:childTnLst>
                                    <p:set>
                                      <p:cBhvr>
                                        <p:cTn id="14" dur="1" fill="hold">
                                          <p:stCondLst>
                                            <p:cond delay="0"/>
                                          </p:stCondLst>
                                        </p:cTn>
                                        <p:tgtEl>
                                          <p:spTgt spid="6147">
                                            <p:txEl>
                                              <p:pRg st="0" end="0"/>
                                            </p:txEl>
                                          </p:spTgt>
                                        </p:tgtEl>
                                        <p:attrNameLst>
                                          <p:attrName>style.visibility</p:attrName>
                                        </p:attrNameLst>
                                      </p:cBhvr>
                                      <p:to>
                                        <p:strVal val="visible"/>
                                      </p:to>
                                    </p:set>
                                    <p:animEffect transition="in" filter="blinds(horizontal)">
                                      <p:cBhvr>
                                        <p:cTn id="15" dur="500"/>
                                        <p:tgtEl>
                                          <p:spTgt spid="6147">
                                            <p:txEl>
                                              <p:pRg st="0" end="0"/>
                                            </p:txEl>
                                          </p:spTgt>
                                        </p:tgtEl>
                                      </p:cBhvr>
                                    </p:animEffect>
                                  </p:childTnLst>
                                </p:cTn>
                              </p:par>
                            </p:childTnLst>
                          </p:cTn>
                        </p:par>
                        <p:par>
                          <p:cTn id="16" fill="hold" nodeType="afterGroup">
                            <p:stCondLst>
                              <p:cond delay="2000"/>
                            </p:stCondLst>
                            <p:childTnLst>
                              <p:par>
                                <p:cTn id="17" presetID="3" presetClass="entr" presetSubtype="10" fill="hold" nodeType="afterEffect">
                                  <p:stCondLst>
                                    <p:cond delay="1500"/>
                                  </p:stCondLst>
                                  <p:childTnLst>
                                    <p:set>
                                      <p:cBhvr>
                                        <p:cTn id="18"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9" dur="500"/>
                                        <p:tgtEl>
                                          <p:spTgt spid="6147">
                                            <p:txEl>
                                              <p:pRg st="1" end="1"/>
                                            </p:txEl>
                                          </p:spTgt>
                                        </p:tgtEl>
                                      </p:cBhvr>
                                    </p:animEffect>
                                  </p:childTnLst>
                                </p:cTn>
                              </p:par>
                            </p:childTnLst>
                          </p:cTn>
                        </p:par>
                        <p:par>
                          <p:cTn id="20" fill="hold" nodeType="afterGroup">
                            <p:stCondLst>
                              <p:cond delay="4000"/>
                            </p:stCondLst>
                            <p:childTnLst>
                              <p:par>
                                <p:cTn id="21" presetID="3" presetClass="entr" presetSubtype="10" fill="hold" nodeType="afterEffect">
                                  <p:stCondLst>
                                    <p:cond delay="1500"/>
                                  </p:stCondLst>
                                  <p:childTnLst>
                                    <p:set>
                                      <p:cBhvr>
                                        <p:cTn id="22" dur="1" fill="hold">
                                          <p:stCondLst>
                                            <p:cond delay="0"/>
                                          </p:stCondLst>
                                        </p:cTn>
                                        <p:tgtEl>
                                          <p:spTgt spid="6147">
                                            <p:txEl>
                                              <p:pRg st="2" end="2"/>
                                            </p:txEl>
                                          </p:spTgt>
                                        </p:tgtEl>
                                        <p:attrNameLst>
                                          <p:attrName>style.visibility</p:attrName>
                                        </p:attrNameLst>
                                      </p:cBhvr>
                                      <p:to>
                                        <p:strVal val="visible"/>
                                      </p:to>
                                    </p:set>
                                    <p:animEffect transition="in" filter="blinds(horizontal)">
                                      <p:cBhvr>
                                        <p:cTn id="23" dur="500"/>
                                        <p:tgtEl>
                                          <p:spTgt spid="6147">
                                            <p:txEl>
                                              <p:pRg st="2" end="2"/>
                                            </p:txEl>
                                          </p:spTgt>
                                        </p:tgtEl>
                                      </p:cBhvr>
                                    </p:animEffect>
                                  </p:childTnLst>
                                </p:cTn>
                              </p:par>
                            </p:childTnLst>
                          </p:cTn>
                        </p:par>
                        <p:par>
                          <p:cTn id="24" fill="hold" nodeType="afterGroup">
                            <p:stCondLst>
                              <p:cond delay="6000"/>
                            </p:stCondLst>
                            <p:childTnLst>
                              <p:par>
                                <p:cTn id="25" presetID="3" presetClass="entr" presetSubtype="10" fill="hold" nodeType="afterEffect">
                                  <p:stCondLst>
                                    <p:cond delay="150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7" dur="500"/>
                                        <p:tgtEl>
                                          <p:spTgt spid="6147">
                                            <p:txEl>
                                              <p:pRg st="3" end="3"/>
                                            </p:txEl>
                                          </p:spTgt>
                                        </p:tgtEl>
                                      </p:cBhvr>
                                    </p:animEffect>
                                  </p:childTnLst>
                                </p:cTn>
                              </p:par>
                            </p:childTnLst>
                          </p:cTn>
                        </p:par>
                        <p:par>
                          <p:cTn id="28" fill="hold" nodeType="afterGroup">
                            <p:stCondLst>
                              <p:cond delay="8000"/>
                            </p:stCondLst>
                            <p:childTnLst>
                              <p:par>
                                <p:cTn id="29" presetID="3" presetClass="entr" presetSubtype="10" fill="hold" nodeType="afterEffect">
                                  <p:stCondLst>
                                    <p:cond delay="1500"/>
                                  </p:stCondLst>
                                  <p:childTnLst>
                                    <p:set>
                                      <p:cBhvr>
                                        <p:cTn id="30" dur="1" fill="hold">
                                          <p:stCondLst>
                                            <p:cond delay="0"/>
                                          </p:stCondLst>
                                        </p:cTn>
                                        <p:tgtEl>
                                          <p:spTgt spid="6147">
                                            <p:txEl>
                                              <p:pRg st="4" end="4"/>
                                            </p:txEl>
                                          </p:spTgt>
                                        </p:tgtEl>
                                        <p:attrNameLst>
                                          <p:attrName>style.visibility</p:attrName>
                                        </p:attrNameLst>
                                      </p:cBhvr>
                                      <p:to>
                                        <p:strVal val="visible"/>
                                      </p:to>
                                    </p:set>
                                    <p:animEffect transition="in" filter="blinds(horizontal)">
                                      <p:cBhvr>
                                        <p:cTn id="31" dur="500"/>
                                        <p:tgtEl>
                                          <p:spTgt spid="6147">
                                            <p:txEl>
                                              <p:pRg st="4" end="4"/>
                                            </p:txEl>
                                          </p:spTgt>
                                        </p:tgtEl>
                                      </p:cBhvr>
                                    </p:animEffect>
                                  </p:childTnLst>
                                </p:cTn>
                              </p:par>
                            </p:childTnLst>
                          </p:cTn>
                        </p:par>
                        <p:par>
                          <p:cTn id="32" fill="hold" nodeType="afterGroup">
                            <p:stCondLst>
                              <p:cond delay="10000"/>
                            </p:stCondLst>
                            <p:childTnLst>
                              <p:par>
                                <p:cTn id="33" presetID="41" presetClass="entr" presetSubtype="0" fill="hold" nodeType="afterEffect">
                                  <p:stCondLst>
                                    <p:cond delay="0"/>
                                  </p:stCondLst>
                                  <p:iterate type="lt">
                                    <p:tmPct val="10000"/>
                                  </p:iterate>
                                  <p:childTnLst>
                                    <p:set>
                                      <p:cBhvr>
                                        <p:cTn id="34" dur="1" fill="hold">
                                          <p:stCondLst>
                                            <p:cond delay="0"/>
                                          </p:stCondLst>
                                        </p:cTn>
                                        <p:tgtEl>
                                          <p:spTgt spid="6150">
                                            <p:txEl>
                                              <p:pRg st="0" end="0"/>
                                            </p:txEl>
                                          </p:spTgt>
                                        </p:tgtEl>
                                        <p:attrNameLst>
                                          <p:attrName>style.visibility</p:attrName>
                                        </p:attrNameLst>
                                      </p:cBhvr>
                                      <p:to>
                                        <p:strVal val="visible"/>
                                      </p:to>
                                    </p:set>
                                    <p:anim calcmode="lin" valueType="num">
                                      <p:cBhvr>
                                        <p:cTn id="35" dur="500" fill="hold"/>
                                        <p:tgtEl>
                                          <p:spTgt spid="615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150">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615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15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1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D0BB08B4-C015-B4C5-0CEC-21C830A40C2A}"/>
              </a:ext>
            </a:extLst>
          </p:cNvPr>
          <p:cNvSpPr>
            <a:spLocks noGrp="1" noChangeArrowheads="1"/>
          </p:cNvSpPr>
          <p:nvPr>
            <p:ph type="title"/>
          </p:nvPr>
        </p:nvSpPr>
        <p:spPr>
          <a:xfrm>
            <a:off x="1447800" y="38100"/>
            <a:ext cx="5638800" cy="554038"/>
          </a:xfrm>
        </p:spPr>
        <p:txBody>
          <a:bodyPr/>
          <a:lstStyle/>
          <a:p>
            <a:pPr eaLnBrk="1" hangingPunct="1"/>
            <a:r>
              <a:rPr lang="en-US" altLang="en-US" sz="3200" b="1"/>
              <a:t>Berlin: a Divided City</a:t>
            </a:r>
          </a:p>
        </p:txBody>
      </p:sp>
      <p:pic>
        <p:nvPicPr>
          <p:cNvPr id="16389" name="Picture 5" descr="Berlin divided map 2">
            <a:extLst>
              <a:ext uri="{FF2B5EF4-FFF2-40B4-BE49-F238E27FC236}">
                <a16:creationId xmlns:a16="http://schemas.microsoft.com/office/drawing/2014/main" id="{AA939CBF-7A06-E183-0CD0-1DC36CC15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286000"/>
            <a:ext cx="442912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Berlin Divided Map">
            <a:extLst>
              <a:ext uri="{FF2B5EF4-FFF2-40B4-BE49-F238E27FC236}">
                <a16:creationId xmlns:a16="http://schemas.microsoft.com/office/drawing/2014/main" id="{D7678543-3CE2-FF58-3E4E-89F5D135B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4325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a:extLst>
              <a:ext uri="{FF2B5EF4-FFF2-40B4-BE49-F238E27FC236}">
                <a16:creationId xmlns:a16="http://schemas.microsoft.com/office/drawing/2014/main" id="{F39A16DA-890A-84EF-64A3-057EC010FA60}"/>
              </a:ext>
            </a:extLst>
          </p:cNvPr>
          <p:cNvSpPr txBox="1">
            <a:spLocks noChangeArrowheads="1"/>
          </p:cNvSpPr>
          <p:nvPr/>
        </p:nvSpPr>
        <p:spPr bwMode="auto">
          <a:xfrm>
            <a:off x="152400" y="917575"/>
            <a:ext cx="411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t>This map shows how Germany was divided as a country.</a:t>
            </a:r>
          </a:p>
        </p:txBody>
      </p:sp>
      <p:sp>
        <p:nvSpPr>
          <p:cNvPr id="16392" name="Text Box 8">
            <a:extLst>
              <a:ext uri="{FF2B5EF4-FFF2-40B4-BE49-F238E27FC236}">
                <a16:creationId xmlns:a16="http://schemas.microsoft.com/office/drawing/2014/main" id="{0C3B4E36-F2F4-3A09-CC8C-8AA614B1FA66}"/>
              </a:ext>
            </a:extLst>
          </p:cNvPr>
          <p:cNvSpPr txBox="1">
            <a:spLocks noChangeArrowheads="1"/>
          </p:cNvSpPr>
          <p:nvPr/>
        </p:nvSpPr>
        <p:spPr bwMode="auto">
          <a:xfrm>
            <a:off x="4572000" y="1084263"/>
            <a:ext cx="419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t>This map shows how Berlin was divided as a city.</a:t>
            </a:r>
          </a:p>
        </p:txBody>
      </p:sp>
      <p:sp>
        <p:nvSpPr>
          <p:cNvPr id="16393" name="Line 9">
            <a:extLst>
              <a:ext uri="{FF2B5EF4-FFF2-40B4-BE49-F238E27FC236}">
                <a16:creationId xmlns:a16="http://schemas.microsoft.com/office/drawing/2014/main" id="{ABB5AAEA-2273-02C4-DF02-F87A52C6D99A}"/>
              </a:ext>
            </a:extLst>
          </p:cNvPr>
          <p:cNvSpPr>
            <a:spLocks noChangeShapeType="1"/>
          </p:cNvSpPr>
          <p:nvPr/>
        </p:nvSpPr>
        <p:spPr bwMode="auto">
          <a:xfrm flipH="1" flipV="1">
            <a:off x="3200400" y="3886200"/>
            <a:ext cx="2286000" cy="2286000"/>
          </a:xfrm>
          <a:prstGeom prst="line">
            <a:avLst/>
          </a:prstGeom>
          <a:noFill/>
          <a:ln w="508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4" name="Text Box 10">
            <a:extLst>
              <a:ext uri="{FF2B5EF4-FFF2-40B4-BE49-F238E27FC236}">
                <a16:creationId xmlns:a16="http://schemas.microsoft.com/office/drawing/2014/main" id="{4C13EDA2-3055-AEF2-9AC4-F07B08D6EBCA}"/>
              </a:ext>
            </a:extLst>
          </p:cNvPr>
          <p:cNvSpPr txBox="1">
            <a:spLocks noChangeArrowheads="1"/>
          </p:cNvSpPr>
          <p:nvPr/>
        </p:nvSpPr>
        <p:spPr bwMode="auto">
          <a:xfrm>
            <a:off x="5486400" y="5867400"/>
            <a:ext cx="3352800" cy="925513"/>
          </a:xfrm>
          <a:prstGeom prst="rect">
            <a:avLst/>
          </a:prstGeom>
          <a:noFill/>
          <a:ln w="9525">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This small white area shows that the city of Berlin is located inside of East Germany.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6388"/>
                                        </p:tgtEl>
                                        <p:attrNameLst>
                                          <p:attrName>style.visibility</p:attrName>
                                        </p:attrNameLst>
                                      </p:cBhvr>
                                      <p:to>
                                        <p:strVal val="visible"/>
                                      </p:to>
                                    </p:set>
                                    <p:anim to="" calcmode="lin" valueType="num">
                                      <p:cBhvr>
                                        <p:cTn id="7" dur="1" fill="hold"/>
                                        <p:tgtEl>
                                          <p:spTgt spid="16388"/>
                                        </p:tgtEl>
                                        <p:attrNameLst>
                                          <p:attrName/>
                                        </p:attrNameLst>
                                      </p:cBhvr>
                                    </p:anim>
                                  </p:childTnLst>
                                </p:cTn>
                              </p:par>
                            </p:childTnLst>
                          </p:cTn>
                        </p:par>
                        <p:par>
                          <p:cTn id="8" fill="hold" nodeType="afterGroup">
                            <p:stCondLst>
                              <p:cond delay="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16390"/>
                                        </p:tgtEl>
                                        <p:attrNameLst>
                                          <p:attrName>style.visibility</p:attrName>
                                        </p:attrNameLst>
                                      </p:cBhvr>
                                      <p:to>
                                        <p:strVal val="visible"/>
                                      </p:to>
                                    </p:set>
                                    <p:anim calcmode="lin" valueType="num">
                                      <p:cBhvr>
                                        <p:cTn id="11" dur="1000" fill="hold"/>
                                        <p:tgtEl>
                                          <p:spTgt spid="16390"/>
                                        </p:tgtEl>
                                        <p:attrNameLst>
                                          <p:attrName>ppt_w</p:attrName>
                                        </p:attrNameLst>
                                      </p:cBhvr>
                                      <p:tavLst>
                                        <p:tav tm="0">
                                          <p:val>
                                            <p:fltVal val="0"/>
                                          </p:val>
                                        </p:tav>
                                        <p:tav tm="100000">
                                          <p:val>
                                            <p:strVal val="#ppt_w"/>
                                          </p:val>
                                        </p:tav>
                                      </p:tavLst>
                                    </p:anim>
                                    <p:anim calcmode="lin" valueType="num">
                                      <p:cBhvr>
                                        <p:cTn id="12" dur="1000" fill="hold"/>
                                        <p:tgtEl>
                                          <p:spTgt spid="16390"/>
                                        </p:tgtEl>
                                        <p:attrNameLst>
                                          <p:attrName>ppt_h</p:attrName>
                                        </p:attrNameLst>
                                      </p:cBhvr>
                                      <p:tavLst>
                                        <p:tav tm="0">
                                          <p:val>
                                            <p:fltVal val="0"/>
                                          </p:val>
                                        </p:tav>
                                        <p:tav tm="100000">
                                          <p:val>
                                            <p:strVal val="#ppt_h"/>
                                          </p:val>
                                        </p:tav>
                                      </p:tavLst>
                                    </p:anim>
                                    <p:anim calcmode="lin" valueType="num">
                                      <p:cBhvr>
                                        <p:cTn id="13" dur="1000" fill="hold"/>
                                        <p:tgtEl>
                                          <p:spTgt spid="16390"/>
                                        </p:tgtEl>
                                        <p:attrNameLst>
                                          <p:attrName>style.rotation</p:attrName>
                                        </p:attrNameLst>
                                      </p:cBhvr>
                                      <p:tavLst>
                                        <p:tav tm="0">
                                          <p:val>
                                            <p:fltVal val="90"/>
                                          </p:val>
                                        </p:tav>
                                        <p:tav tm="100000">
                                          <p:val>
                                            <p:fltVal val="0"/>
                                          </p:val>
                                        </p:tav>
                                      </p:tavLst>
                                    </p:anim>
                                    <p:animEffect transition="in" filter="fade">
                                      <p:cBhvr>
                                        <p:cTn id="14" dur="1000"/>
                                        <p:tgtEl>
                                          <p:spTgt spid="16390"/>
                                        </p:tgtEl>
                                      </p:cBhvr>
                                    </p:animEffect>
                                  </p:childTnLst>
                                </p:cTn>
                              </p:par>
                              <p:par>
                                <p:cTn id="15" presetID="41" presetClass="entr" presetSubtype="0" fill="hold" nodeType="withEffect">
                                  <p:stCondLst>
                                    <p:cond delay="0"/>
                                  </p:stCondLst>
                                  <p:iterate type="wd">
                                    <p:tmPct val="10000"/>
                                  </p:iterate>
                                  <p:childTnLst>
                                    <p:set>
                                      <p:cBhvr>
                                        <p:cTn id="16" dur="1" fill="hold">
                                          <p:stCondLst>
                                            <p:cond delay="0"/>
                                          </p:stCondLst>
                                        </p:cTn>
                                        <p:tgtEl>
                                          <p:spTgt spid="16391"/>
                                        </p:tgtEl>
                                        <p:attrNameLst>
                                          <p:attrName>style.visibility</p:attrName>
                                        </p:attrNameLst>
                                      </p:cBhvr>
                                      <p:to>
                                        <p:strVal val="visible"/>
                                      </p:to>
                                    </p:set>
                                    <p:anim calcmode="lin" valueType="num">
                                      <p:cBhvr>
                                        <p:cTn id="17" dur="500" fill="hold"/>
                                        <p:tgtEl>
                                          <p:spTgt spid="1639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391"/>
                                        </p:tgtEl>
                                        <p:attrNameLst>
                                          <p:attrName>ppt_y</p:attrName>
                                        </p:attrNameLst>
                                      </p:cBhvr>
                                      <p:tavLst>
                                        <p:tav tm="0">
                                          <p:val>
                                            <p:strVal val="#ppt_y"/>
                                          </p:val>
                                        </p:tav>
                                        <p:tav tm="100000">
                                          <p:val>
                                            <p:strVal val="#ppt_y"/>
                                          </p:val>
                                        </p:tav>
                                      </p:tavLst>
                                    </p:anim>
                                    <p:anim calcmode="lin" valueType="num">
                                      <p:cBhvr>
                                        <p:cTn id="19" dur="500" fill="hold"/>
                                        <p:tgtEl>
                                          <p:spTgt spid="1639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39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39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16389"/>
                                        </p:tgtEl>
                                        <p:attrNameLst>
                                          <p:attrName>style.visibility</p:attrName>
                                        </p:attrNameLst>
                                      </p:cBhvr>
                                      <p:to>
                                        <p:strVal val="visible"/>
                                      </p:to>
                                    </p:set>
                                    <p:animEffect transition="in" filter="box(out)">
                                      <p:cBhvr>
                                        <p:cTn id="26" dur="500"/>
                                        <p:tgtEl>
                                          <p:spTgt spid="16389"/>
                                        </p:tgtEl>
                                      </p:cBhvr>
                                    </p:animEffect>
                                  </p:childTnLst>
                                </p:cTn>
                              </p:par>
                              <p:par>
                                <p:cTn id="27" presetID="41" presetClass="entr" presetSubtype="0" fill="hold" nodeType="withEffect">
                                  <p:stCondLst>
                                    <p:cond delay="0"/>
                                  </p:stCondLst>
                                  <p:iterate type="wd">
                                    <p:tmPct val="10000"/>
                                  </p:iterate>
                                  <p:childTnLst>
                                    <p:set>
                                      <p:cBhvr>
                                        <p:cTn id="28" dur="1" fill="hold">
                                          <p:stCondLst>
                                            <p:cond delay="0"/>
                                          </p:stCondLst>
                                        </p:cTn>
                                        <p:tgtEl>
                                          <p:spTgt spid="16392"/>
                                        </p:tgtEl>
                                        <p:attrNameLst>
                                          <p:attrName>style.visibility</p:attrName>
                                        </p:attrNameLst>
                                      </p:cBhvr>
                                      <p:to>
                                        <p:strVal val="visible"/>
                                      </p:to>
                                    </p:set>
                                    <p:anim calcmode="lin" valueType="num">
                                      <p:cBhvr>
                                        <p:cTn id="29" dur="500" fill="hold"/>
                                        <p:tgtEl>
                                          <p:spTgt spid="1639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6392"/>
                                        </p:tgtEl>
                                        <p:attrNameLst>
                                          <p:attrName>ppt_y</p:attrName>
                                        </p:attrNameLst>
                                      </p:cBhvr>
                                      <p:tavLst>
                                        <p:tav tm="0">
                                          <p:val>
                                            <p:strVal val="#ppt_y"/>
                                          </p:val>
                                        </p:tav>
                                        <p:tav tm="100000">
                                          <p:val>
                                            <p:strVal val="#ppt_y"/>
                                          </p:val>
                                        </p:tav>
                                      </p:tavLst>
                                    </p:anim>
                                    <p:anim calcmode="lin" valueType="num">
                                      <p:cBhvr>
                                        <p:cTn id="31" dur="500" fill="hold"/>
                                        <p:tgtEl>
                                          <p:spTgt spid="1639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639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6392"/>
                                        </p:tgtEl>
                                      </p:cBhvr>
                                    </p:animEffect>
                                  </p:childTnLst>
                                </p:cTn>
                              </p:par>
                            </p:childTnLst>
                          </p:cTn>
                        </p:par>
                        <p:par>
                          <p:cTn id="34" fill="hold" nodeType="afterGroup">
                            <p:stCondLst>
                              <p:cond delay="1000"/>
                            </p:stCondLst>
                            <p:childTnLst>
                              <p:par>
                                <p:cTn id="35" presetID="9" presetClass="entr" presetSubtype="0" fill="hold" nodeType="afterEffect">
                                  <p:stCondLst>
                                    <p:cond delay="0"/>
                                  </p:stCondLst>
                                  <p:childTnLst>
                                    <p:set>
                                      <p:cBhvr>
                                        <p:cTn id="36" dur="1" fill="hold">
                                          <p:stCondLst>
                                            <p:cond delay="0"/>
                                          </p:stCondLst>
                                        </p:cTn>
                                        <p:tgtEl>
                                          <p:spTgt spid="16393"/>
                                        </p:tgtEl>
                                        <p:attrNameLst>
                                          <p:attrName>style.visibility</p:attrName>
                                        </p:attrNameLst>
                                      </p:cBhvr>
                                      <p:to>
                                        <p:strVal val="visible"/>
                                      </p:to>
                                    </p:set>
                                    <p:animEffect transition="in" filter="dissolve">
                                      <p:cBhvr>
                                        <p:cTn id="37" dur="500"/>
                                        <p:tgtEl>
                                          <p:spTgt spid="16393"/>
                                        </p:tgtEl>
                                      </p:cBhvr>
                                    </p:animEffect>
                                  </p:childTnLst>
                                </p:cTn>
                              </p:par>
                            </p:childTnLst>
                          </p:cTn>
                        </p:par>
                        <p:par>
                          <p:cTn id="38" fill="hold" nodeType="afterGroup">
                            <p:stCondLst>
                              <p:cond delay="1500"/>
                            </p:stCondLst>
                            <p:childTnLst>
                              <p:par>
                                <p:cTn id="39" presetID="9" presetClass="entr" presetSubtype="0" fill="hold" nodeType="afterEffect">
                                  <p:stCondLst>
                                    <p:cond delay="0"/>
                                  </p:stCondLst>
                                  <p:childTnLst>
                                    <p:set>
                                      <p:cBhvr>
                                        <p:cTn id="40" dur="1" fill="hold">
                                          <p:stCondLst>
                                            <p:cond delay="0"/>
                                          </p:stCondLst>
                                        </p:cTn>
                                        <p:tgtEl>
                                          <p:spTgt spid="16394"/>
                                        </p:tgtEl>
                                        <p:attrNameLst>
                                          <p:attrName>style.visibility</p:attrName>
                                        </p:attrNameLst>
                                      </p:cBhvr>
                                      <p:to>
                                        <p:strVal val="visible"/>
                                      </p:to>
                                    </p:set>
                                    <p:animEffect transition="in" filter="dissolve">
                                      <p:cBhvr>
                                        <p:cTn id="41"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91" grpId="0"/>
      <p:bldP spid="16392" grpId="0"/>
      <p:bldP spid="163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9AB2A31-FAF5-0C1F-48E0-E5669AD7F3A6}"/>
              </a:ext>
            </a:extLst>
          </p:cNvPr>
          <p:cNvSpPr>
            <a:spLocks noGrp="1" noChangeArrowheads="1"/>
          </p:cNvSpPr>
          <p:nvPr>
            <p:ph type="title"/>
          </p:nvPr>
        </p:nvSpPr>
        <p:spPr>
          <a:xfrm>
            <a:off x="152400" y="55563"/>
            <a:ext cx="8839200" cy="547687"/>
          </a:xfrm>
        </p:spPr>
        <p:txBody>
          <a:bodyPr/>
          <a:lstStyle/>
          <a:p>
            <a:pPr eaLnBrk="1" hangingPunct="1"/>
            <a:r>
              <a:rPr lang="en-US" altLang="en-US" sz="3200" b="1"/>
              <a:t>The </a:t>
            </a:r>
            <a:r>
              <a:rPr lang="en-US" altLang="en-US" sz="3200" b="1">
                <a:solidFill>
                  <a:srgbClr val="FF0000"/>
                </a:solidFill>
              </a:rPr>
              <a:t>Berlin Blockade</a:t>
            </a:r>
            <a:r>
              <a:rPr lang="en-US" altLang="en-US" sz="3200" b="1"/>
              <a:t> &amp; the </a:t>
            </a:r>
            <a:r>
              <a:rPr lang="en-US" altLang="en-US" sz="3200" b="1">
                <a:solidFill>
                  <a:srgbClr val="FF0000"/>
                </a:solidFill>
              </a:rPr>
              <a:t>Berlin Airlift</a:t>
            </a:r>
          </a:p>
        </p:txBody>
      </p:sp>
      <p:sp>
        <p:nvSpPr>
          <p:cNvPr id="12291" name="Rectangle 3">
            <a:extLst>
              <a:ext uri="{FF2B5EF4-FFF2-40B4-BE49-F238E27FC236}">
                <a16:creationId xmlns:a16="http://schemas.microsoft.com/office/drawing/2014/main" id="{69144D38-913D-1E99-306E-4914BC5828D8}"/>
              </a:ext>
            </a:extLst>
          </p:cNvPr>
          <p:cNvSpPr>
            <a:spLocks noGrp="1" noChangeArrowheads="1"/>
          </p:cNvSpPr>
          <p:nvPr>
            <p:ph type="body" idx="1"/>
          </p:nvPr>
        </p:nvSpPr>
        <p:spPr>
          <a:xfrm>
            <a:off x="0" y="603250"/>
            <a:ext cx="6238875" cy="6254750"/>
          </a:xfrm>
        </p:spPr>
        <p:txBody>
          <a:bodyPr/>
          <a:lstStyle/>
          <a:p>
            <a:pPr eaLnBrk="1" hangingPunct="1"/>
            <a:r>
              <a:rPr lang="en-US" altLang="en-US" sz="2400"/>
              <a:t>Berlin is located entirely within communist East Germany.</a:t>
            </a:r>
          </a:p>
          <a:p>
            <a:pPr eaLnBrk="1" hangingPunct="1"/>
            <a:r>
              <a:rPr lang="en-US" altLang="en-US" sz="2400">
                <a:solidFill>
                  <a:srgbClr val="FF0000"/>
                </a:solidFill>
              </a:rPr>
              <a:t>In </a:t>
            </a:r>
            <a:r>
              <a:rPr lang="en-US" altLang="en-US" sz="2400" b="1">
                <a:solidFill>
                  <a:srgbClr val="FF0000"/>
                </a:solidFill>
              </a:rPr>
              <a:t>1948</a:t>
            </a:r>
            <a:r>
              <a:rPr lang="en-US" altLang="en-US" sz="2400">
                <a:solidFill>
                  <a:srgbClr val="FF0000"/>
                </a:solidFill>
              </a:rPr>
              <a:t> the USA had created the Federal Republic of Germany (West Germany, capital city in Bonn).  The USSR saw this as a threat</a:t>
            </a:r>
          </a:p>
          <a:p>
            <a:pPr eaLnBrk="1" hangingPunct="1"/>
            <a:r>
              <a:rPr lang="en-US" altLang="en-US" sz="2400">
                <a:solidFill>
                  <a:srgbClr val="FF0000"/>
                </a:solidFill>
              </a:rPr>
              <a:t>The USSR responded by limiting access to U.S. sector of the city.</a:t>
            </a:r>
          </a:p>
          <a:p>
            <a:pPr eaLnBrk="1" hangingPunct="1"/>
            <a:r>
              <a:rPr lang="en-US" altLang="en-US" sz="2400"/>
              <a:t>The U.S. had been trucking in all needed supplies to West Berlin before this ‘</a:t>
            </a:r>
            <a:r>
              <a:rPr lang="en-US" altLang="en-US" sz="2400" b="1" u="sng"/>
              <a:t>Berlin Blockade</a:t>
            </a:r>
            <a:r>
              <a:rPr lang="en-US" altLang="en-US" sz="2400"/>
              <a:t>’ by  the Russians. </a:t>
            </a:r>
          </a:p>
          <a:p>
            <a:pPr eaLnBrk="1" hangingPunct="1"/>
            <a:r>
              <a:rPr lang="en-US" altLang="en-US" sz="2400"/>
              <a:t>The U.S. responded to this blockade with the ‘</a:t>
            </a:r>
            <a:r>
              <a:rPr lang="en-US" altLang="en-US" sz="2400" b="1" u="sng"/>
              <a:t>Berlin Airlift</a:t>
            </a:r>
            <a:r>
              <a:rPr lang="en-US" altLang="en-US" sz="2400"/>
              <a:t>’.</a:t>
            </a:r>
          </a:p>
          <a:p>
            <a:pPr eaLnBrk="1" hangingPunct="1"/>
            <a:r>
              <a:rPr lang="en-US" altLang="en-US" sz="2400"/>
              <a:t>The U.S. flew tons of food, fuel, and other materials into West Berlin.  </a:t>
            </a:r>
          </a:p>
        </p:txBody>
      </p:sp>
      <p:pic>
        <p:nvPicPr>
          <p:cNvPr id="12293" name="Picture 5" descr="Berlin Airlift map">
            <a:extLst>
              <a:ext uri="{FF2B5EF4-FFF2-40B4-BE49-F238E27FC236}">
                <a16:creationId xmlns:a16="http://schemas.microsoft.com/office/drawing/2014/main" id="{5E860621-FF16-8F8F-2790-2BAF6F90E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774700"/>
            <a:ext cx="27432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berlin blockade 2">
            <a:extLst>
              <a:ext uri="{FF2B5EF4-FFF2-40B4-BE49-F238E27FC236}">
                <a16:creationId xmlns:a16="http://schemas.microsoft.com/office/drawing/2014/main" id="{079C6A2D-EF25-34E0-FA7B-F19B9F800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886200"/>
            <a:ext cx="2743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par>
                          <p:cTn id="8" fill="hold" nodeType="afterGroup">
                            <p:stCondLst>
                              <p:cond delay="0"/>
                            </p:stCondLst>
                            <p:childTnLst>
                              <p:par>
                                <p:cTn id="9" presetID="9" presetClass="entr" presetSubtype="0" fill="hold"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dissolve">
                                      <p:cBhvr>
                                        <p:cTn id="11" dur="500"/>
                                        <p:tgtEl>
                                          <p:spTgt spid="12293"/>
                                        </p:tgtEl>
                                      </p:cBhvr>
                                    </p:animEffect>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15" dur="2000"/>
                                        <p:tgtEl>
                                          <p:spTgt spid="12291">
                                            <p:txEl>
                                              <p:pRg st="0" end="0"/>
                                            </p:txEl>
                                          </p:spTgt>
                                        </p:tgtEl>
                                      </p:cBhvr>
                                    </p:animEffect>
                                  </p:childTnLst>
                                </p:cTn>
                              </p:par>
                            </p:childTnLst>
                          </p:cTn>
                        </p:par>
                        <p:par>
                          <p:cTn id="16" fill="hold" nodeType="afterGroup">
                            <p:stCondLst>
                              <p:cond delay="2500"/>
                            </p:stCondLst>
                            <p:childTnLst>
                              <p:par>
                                <p:cTn id="17" presetID="22" presetClass="entr" presetSubtype="4" fill="hold" nodeType="afterEffect">
                                  <p:stCondLst>
                                    <p:cond delay="1500"/>
                                  </p:stCondLst>
                                  <p:childTnLst>
                                    <p:set>
                                      <p:cBhvr>
                                        <p:cTn id="18" dur="1" fill="hold">
                                          <p:stCondLst>
                                            <p:cond delay="0"/>
                                          </p:stCondLst>
                                        </p:cTn>
                                        <p:tgtEl>
                                          <p:spTgt spid="12291">
                                            <p:txEl>
                                              <p:pRg st="1" end="1"/>
                                            </p:txEl>
                                          </p:spTgt>
                                        </p:tgtEl>
                                        <p:attrNameLst>
                                          <p:attrName>style.visibility</p:attrName>
                                        </p:attrNameLst>
                                      </p:cBhvr>
                                      <p:to>
                                        <p:strVal val="visible"/>
                                      </p:to>
                                    </p:set>
                                    <p:animEffect transition="in" filter="wipe(down)">
                                      <p:cBhvr>
                                        <p:cTn id="19" dur="2000"/>
                                        <p:tgtEl>
                                          <p:spTgt spid="12291">
                                            <p:txEl>
                                              <p:pRg st="1" end="1"/>
                                            </p:txEl>
                                          </p:spTgt>
                                        </p:tgtEl>
                                      </p:cBhvr>
                                    </p:animEffect>
                                  </p:childTnLst>
                                </p:cTn>
                              </p:par>
                            </p:childTnLst>
                          </p:cTn>
                        </p:par>
                        <p:par>
                          <p:cTn id="20" fill="hold" nodeType="afterGroup">
                            <p:stCondLst>
                              <p:cond delay="6000"/>
                            </p:stCondLst>
                            <p:childTnLst>
                              <p:par>
                                <p:cTn id="21" presetID="22" presetClass="entr" presetSubtype="4" fill="hold" nodeType="afterEffect">
                                  <p:stCondLst>
                                    <p:cond delay="1500"/>
                                  </p:stCondLst>
                                  <p:childTnLst>
                                    <p:set>
                                      <p:cBhvr>
                                        <p:cTn id="22" dur="1" fill="hold">
                                          <p:stCondLst>
                                            <p:cond delay="0"/>
                                          </p:stCondLst>
                                        </p:cTn>
                                        <p:tgtEl>
                                          <p:spTgt spid="12291">
                                            <p:txEl>
                                              <p:pRg st="2" end="2"/>
                                            </p:txEl>
                                          </p:spTgt>
                                        </p:tgtEl>
                                        <p:attrNameLst>
                                          <p:attrName>style.visibility</p:attrName>
                                        </p:attrNameLst>
                                      </p:cBhvr>
                                      <p:to>
                                        <p:strVal val="visible"/>
                                      </p:to>
                                    </p:set>
                                    <p:animEffect transition="in" filter="wipe(down)">
                                      <p:cBhvr>
                                        <p:cTn id="23" dur="2000"/>
                                        <p:tgtEl>
                                          <p:spTgt spid="12291">
                                            <p:txEl>
                                              <p:pRg st="2" end="2"/>
                                            </p:txEl>
                                          </p:spTgt>
                                        </p:tgtEl>
                                      </p:cBhvr>
                                    </p:animEffect>
                                  </p:childTnLst>
                                </p:cTn>
                              </p:par>
                            </p:childTnLst>
                          </p:cTn>
                        </p:par>
                        <p:par>
                          <p:cTn id="24" fill="hold" nodeType="afterGroup">
                            <p:stCondLst>
                              <p:cond delay="9500"/>
                            </p:stCondLst>
                            <p:childTnLst>
                              <p:par>
                                <p:cTn id="25" presetID="22" presetClass="entr" presetSubtype="4" fill="hold" nodeType="afterEffect">
                                  <p:stCondLst>
                                    <p:cond delay="1500"/>
                                  </p:stCondLst>
                                  <p:childTnLst>
                                    <p:set>
                                      <p:cBhvr>
                                        <p:cTn id="26" dur="1" fill="hold">
                                          <p:stCondLst>
                                            <p:cond delay="0"/>
                                          </p:stCondLst>
                                        </p:cTn>
                                        <p:tgtEl>
                                          <p:spTgt spid="12291">
                                            <p:txEl>
                                              <p:pRg st="3" end="3"/>
                                            </p:txEl>
                                          </p:spTgt>
                                        </p:tgtEl>
                                        <p:attrNameLst>
                                          <p:attrName>style.visibility</p:attrName>
                                        </p:attrNameLst>
                                      </p:cBhvr>
                                      <p:to>
                                        <p:strVal val="visible"/>
                                      </p:to>
                                    </p:set>
                                    <p:animEffect transition="in" filter="wipe(down)">
                                      <p:cBhvr>
                                        <p:cTn id="27" dur="2000"/>
                                        <p:tgtEl>
                                          <p:spTgt spid="12291">
                                            <p:txEl>
                                              <p:pRg st="3" end="3"/>
                                            </p:txEl>
                                          </p:spTgt>
                                        </p:tgtEl>
                                      </p:cBhvr>
                                    </p:animEffect>
                                  </p:childTnLst>
                                </p:cTn>
                              </p:par>
                            </p:childTnLst>
                          </p:cTn>
                        </p:par>
                        <p:par>
                          <p:cTn id="28" fill="hold" nodeType="afterGroup">
                            <p:stCondLst>
                              <p:cond delay="13000"/>
                            </p:stCondLst>
                            <p:childTnLst>
                              <p:par>
                                <p:cTn id="29" presetID="22" presetClass="entr" presetSubtype="8" fill="hold" nodeType="afterEffect">
                                  <p:stCondLst>
                                    <p:cond delay="1500"/>
                                  </p:stCondLst>
                                  <p:childTnLst>
                                    <p:set>
                                      <p:cBhvr>
                                        <p:cTn id="30" dur="1" fill="hold">
                                          <p:stCondLst>
                                            <p:cond delay="0"/>
                                          </p:stCondLst>
                                        </p:cTn>
                                        <p:tgtEl>
                                          <p:spTgt spid="12291">
                                            <p:txEl>
                                              <p:pRg st="4" end="4"/>
                                            </p:txEl>
                                          </p:spTgt>
                                        </p:tgtEl>
                                        <p:attrNameLst>
                                          <p:attrName>style.visibility</p:attrName>
                                        </p:attrNameLst>
                                      </p:cBhvr>
                                      <p:to>
                                        <p:strVal val="visible"/>
                                      </p:to>
                                    </p:set>
                                    <p:animEffect transition="in" filter="wipe(left)">
                                      <p:cBhvr>
                                        <p:cTn id="31" dur="2000"/>
                                        <p:tgtEl>
                                          <p:spTgt spid="12291">
                                            <p:txEl>
                                              <p:pRg st="4" end="4"/>
                                            </p:txEl>
                                          </p:spTgt>
                                        </p:tgtEl>
                                      </p:cBhvr>
                                    </p:animEffect>
                                  </p:childTnLst>
                                </p:cTn>
                              </p:par>
                            </p:childTnLst>
                          </p:cTn>
                        </p:par>
                        <p:par>
                          <p:cTn id="32" fill="hold" nodeType="afterGroup">
                            <p:stCondLst>
                              <p:cond delay="16500"/>
                            </p:stCondLst>
                            <p:childTnLst>
                              <p:par>
                                <p:cTn id="33" presetID="9" presetClass="entr" presetSubtype="0" fill="hold" nodeType="afterEffect">
                                  <p:stCondLst>
                                    <p:cond delay="0"/>
                                  </p:stCondLst>
                                  <p:childTnLst>
                                    <p:set>
                                      <p:cBhvr>
                                        <p:cTn id="34" dur="1" fill="hold">
                                          <p:stCondLst>
                                            <p:cond delay="0"/>
                                          </p:stCondLst>
                                        </p:cTn>
                                        <p:tgtEl>
                                          <p:spTgt spid="12294"/>
                                        </p:tgtEl>
                                        <p:attrNameLst>
                                          <p:attrName>style.visibility</p:attrName>
                                        </p:attrNameLst>
                                      </p:cBhvr>
                                      <p:to>
                                        <p:strVal val="visible"/>
                                      </p:to>
                                    </p:set>
                                    <p:animEffect transition="in" filter="dissolve">
                                      <p:cBhvr>
                                        <p:cTn id="35" dur="500"/>
                                        <p:tgtEl>
                                          <p:spTgt spid="12294"/>
                                        </p:tgtEl>
                                      </p:cBhvr>
                                    </p:animEffect>
                                  </p:childTnLst>
                                </p:cTn>
                              </p:par>
                            </p:childTnLst>
                          </p:cTn>
                        </p:par>
                        <p:par>
                          <p:cTn id="36" fill="hold" nodeType="afterGroup">
                            <p:stCondLst>
                              <p:cond delay="17000"/>
                            </p:stCondLst>
                            <p:childTnLst>
                              <p:par>
                                <p:cTn id="37" presetID="22" presetClass="entr" presetSubtype="8" fill="hold" nodeType="afterEffect">
                                  <p:stCondLst>
                                    <p:cond delay="1500"/>
                                  </p:stCondLst>
                                  <p:childTnLst>
                                    <p:set>
                                      <p:cBhvr>
                                        <p:cTn id="38" dur="1" fill="hold">
                                          <p:stCondLst>
                                            <p:cond delay="0"/>
                                          </p:stCondLst>
                                        </p:cTn>
                                        <p:tgtEl>
                                          <p:spTgt spid="12291">
                                            <p:txEl>
                                              <p:pRg st="5" end="5"/>
                                            </p:txEl>
                                          </p:spTgt>
                                        </p:tgtEl>
                                        <p:attrNameLst>
                                          <p:attrName>style.visibility</p:attrName>
                                        </p:attrNameLst>
                                      </p:cBhvr>
                                      <p:to>
                                        <p:strVal val="visible"/>
                                      </p:to>
                                    </p:set>
                                    <p:animEffect transition="in" filter="wipe(left)">
                                      <p:cBhvr>
                                        <p:cTn id="39" dur="20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5628F54C-09AD-5C9F-75EF-85B55CCC29A1}"/>
              </a:ext>
            </a:extLst>
          </p:cNvPr>
          <p:cNvSpPr>
            <a:spLocks noGrp="1" noChangeArrowheads="1"/>
          </p:cNvSpPr>
          <p:nvPr>
            <p:ph type="body" idx="1"/>
          </p:nvPr>
        </p:nvSpPr>
        <p:spPr>
          <a:xfrm>
            <a:off x="65088" y="654050"/>
            <a:ext cx="5795962" cy="6051550"/>
          </a:xfrm>
        </p:spPr>
        <p:txBody>
          <a:bodyPr/>
          <a:lstStyle/>
          <a:p>
            <a:pPr eaLnBrk="1" hangingPunct="1">
              <a:lnSpc>
                <a:spcPct val="90000"/>
              </a:lnSpc>
            </a:pPr>
            <a:r>
              <a:rPr lang="en-US" altLang="en-US" sz="2300"/>
              <a:t>The USA and the USSR were allies during WW II, but that would soon change.</a:t>
            </a:r>
          </a:p>
          <a:p>
            <a:pPr eaLnBrk="1" hangingPunct="1">
              <a:lnSpc>
                <a:spcPct val="90000"/>
              </a:lnSpc>
            </a:pPr>
            <a:r>
              <a:rPr lang="en-US" altLang="en-US" sz="2300">
                <a:solidFill>
                  <a:srgbClr val="FF0000"/>
                </a:solidFill>
              </a:rPr>
              <a:t>Shortly after World War II, the cold war developed mainly as a result of the Soviet domination of Eastern Europe </a:t>
            </a:r>
          </a:p>
          <a:p>
            <a:pPr eaLnBrk="1" hangingPunct="1">
              <a:lnSpc>
                <a:spcPct val="90000"/>
              </a:lnSpc>
            </a:pPr>
            <a:r>
              <a:rPr lang="en-US" altLang="en-US" sz="2300"/>
              <a:t>The roots of the Cold War lay in the competing ideological systems between the U.S.A. and the Soviet Union.</a:t>
            </a:r>
          </a:p>
          <a:p>
            <a:pPr eaLnBrk="1" hangingPunct="1">
              <a:lnSpc>
                <a:spcPct val="90000"/>
              </a:lnSpc>
            </a:pPr>
            <a:r>
              <a:rPr lang="en-US" altLang="en-US" sz="2300"/>
              <a:t>The </a:t>
            </a:r>
            <a:r>
              <a:rPr lang="en-US" altLang="en-US" sz="2300" b="1">
                <a:solidFill>
                  <a:srgbClr val="0033CC"/>
                </a:solidFill>
              </a:rPr>
              <a:t>United States </a:t>
            </a:r>
            <a:r>
              <a:rPr lang="en-US" altLang="en-US" sz="2300"/>
              <a:t>wanted to spread its system of </a:t>
            </a:r>
            <a:r>
              <a:rPr lang="en-US" altLang="en-US" sz="2300" b="1">
                <a:solidFill>
                  <a:srgbClr val="0033CC"/>
                </a:solidFill>
              </a:rPr>
              <a:t>Democracy (the people rule)</a:t>
            </a:r>
            <a:r>
              <a:rPr lang="en-US" altLang="en-US" sz="2300"/>
              <a:t> and free enterprise.</a:t>
            </a:r>
          </a:p>
          <a:p>
            <a:pPr eaLnBrk="1" hangingPunct="1">
              <a:lnSpc>
                <a:spcPct val="90000"/>
              </a:lnSpc>
            </a:pPr>
            <a:r>
              <a:rPr lang="en-US" altLang="en-US" sz="2300"/>
              <a:t>The </a:t>
            </a:r>
            <a:r>
              <a:rPr lang="en-US" altLang="en-US" sz="2300" b="1">
                <a:solidFill>
                  <a:srgbClr val="FF0000"/>
                </a:solidFill>
              </a:rPr>
              <a:t>Soviet Union </a:t>
            </a:r>
            <a:r>
              <a:rPr lang="en-US" altLang="en-US" sz="2300"/>
              <a:t>(USSR or Russia) wanted to see nations adopt </a:t>
            </a:r>
            <a:r>
              <a:rPr lang="en-US" altLang="en-US" sz="2300" b="1">
                <a:solidFill>
                  <a:srgbClr val="FF0000"/>
                </a:solidFill>
              </a:rPr>
              <a:t>Communism  (the government rules)</a:t>
            </a:r>
            <a:r>
              <a:rPr lang="en-US" altLang="en-US" sz="2300"/>
              <a:t>.</a:t>
            </a:r>
          </a:p>
        </p:txBody>
      </p:sp>
      <p:sp>
        <p:nvSpPr>
          <p:cNvPr id="4100" name="Rectangle 4">
            <a:extLst>
              <a:ext uri="{FF2B5EF4-FFF2-40B4-BE49-F238E27FC236}">
                <a16:creationId xmlns:a16="http://schemas.microsoft.com/office/drawing/2014/main" id="{49A48EC4-6660-20B2-2E79-03D4C4778B93}"/>
              </a:ext>
            </a:extLst>
          </p:cNvPr>
          <p:cNvSpPr>
            <a:spLocks noChangeArrowheads="1"/>
          </p:cNvSpPr>
          <p:nvPr/>
        </p:nvSpPr>
        <p:spPr bwMode="auto">
          <a:xfrm>
            <a:off x="533400" y="76200"/>
            <a:ext cx="8172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latin typeface="Arial Black" panose="020B0A04020102020204" pitchFamily="34" charset="0"/>
              </a:rPr>
              <a:t>The Roots of the Cold War</a:t>
            </a:r>
          </a:p>
        </p:txBody>
      </p:sp>
      <p:pic>
        <p:nvPicPr>
          <p:cNvPr id="2" name="Picture 6">
            <a:extLst>
              <a:ext uri="{FF2B5EF4-FFF2-40B4-BE49-F238E27FC236}">
                <a16:creationId xmlns:a16="http://schemas.microsoft.com/office/drawing/2014/main" id="{C91BDAA0-10B0-EB88-C57A-F53E34AD3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343400"/>
            <a:ext cx="17383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a:extLst>
              <a:ext uri="{FF2B5EF4-FFF2-40B4-BE49-F238E27FC236}">
                <a16:creationId xmlns:a16="http://schemas.microsoft.com/office/drawing/2014/main" id="{137EF244-83F9-A7A8-E1CE-348CEDD5F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914400"/>
            <a:ext cx="29670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4D90CF2D-DBB5-CB12-E50D-757330CA7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050" y="914400"/>
            <a:ext cx="3124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00"/>
                                        </p:tgtEl>
                                        <p:attrNameLst>
                                          <p:attrName>ppt_y</p:attrName>
                                        </p:attrNameLst>
                                      </p:cBhvr>
                                      <p:tavLst>
                                        <p:tav tm="0">
                                          <p:val>
                                            <p:strVal val="#ppt_y"/>
                                          </p:val>
                                        </p:tav>
                                        <p:tav tm="100000">
                                          <p:val>
                                            <p:strVal val="#ppt_y"/>
                                          </p:val>
                                        </p:tav>
                                      </p:tavLst>
                                    </p:anim>
                                    <p:anim calcmode="lin" valueType="num">
                                      <p:cBhvr>
                                        <p:cTn id="9" dur="500" fill="hold"/>
                                        <p:tgtEl>
                                          <p:spTgt spid="410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0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00"/>
                                        </p:tgtEl>
                                      </p:cBhvr>
                                    </p:animEffect>
                                  </p:childTnLst>
                                </p:cTn>
                              </p:par>
                            </p:childTnLst>
                          </p:cTn>
                        </p:par>
                        <p:par>
                          <p:cTn id="12" fill="hold" nodeType="afterGroup">
                            <p:stCondLst>
                              <p:cond delay="1450"/>
                            </p:stCondLst>
                            <p:childTnLst>
                              <p:par>
                                <p:cTn id="13" presetID="3" presetClass="entr" presetSubtype="10" fill="hold" nodeType="after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blinds(horizontal)">
                                      <p:cBhvr>
                                        <p:cTn id="15" dur="1000"/>
                                        <p:tgtEl>
                                          <p:spTgt spid="4099">
                                            <p:txEl>
                                              <p:pRg st="0" end="0"/>
                                            </p:txEl>
                                          </p:spTgt>
                                        </p:tgtEl>
                                      </p:cBhvr>
                                    </p:animEffect>
                                  </p:childTnLst>
                                </p:cTn>
                              </p:par>
                            </p:childTnLst>
                          </p:cTn>
                        </p:par>
                        <p:par>
                          <p:cTn id="16" fill="hold" nodeType="afterGroup">
                            <p:stCondLst>
                              <p:cond delay="2450"/>
                            </p:stCondLst>
                            <p:childTnLst>
                              <p:par>
                                <p:cTn id="17" presetID="3" presetClass="entr" presetSubtype="10" fill="hold" nodeType="afterEffect">
                                  <p:stCondLst>
                                    <p:cond delay="0"/>
                                  </p:stCondLst>
                                  <p:childTnLst>
                                    <p:set>
                                      <p:cBhvr>
                                        <p:cTn id="18"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9" dur="1000"/>
                                        <p:tgtEl>
                                          <p:spTgt spid="4099">
                                            <p:txEl>
                                              <p:pRg st="1" end="1"/>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nodeType="afterGroup">
                            <p:stCondLst>
                              <p:cond delay="3450"/>
                            </p:stCondLst>
                            <p:childTnLst>
                              <p:par>
                                <p:cTn id="24" presetID="3" presetClass="entr" presetSubtype="10" fill="hold" nodeType="afterEffect">
                                  <p:stCondLst>
                                    <p:cond delay="0"/>
                                  </p:stCondLst>
                                  <p:childTnLst>
                                    <p:set>
                                      <p:cBhvr>
                                        <p:cTn id="25" dur="1" fill="hold">
                                          <p:stCondLst>
                                            <p:cond delay="0"/>
                                          </p:stCondLst>
                                        </p:cTn>
                                        <p:tgtEl>
                                          <p:spTgt spid="4099">
                                            <p:txEl>
                                              <p:pRg st="2" end="2"/>
                                            </p:txEl>
                                          </p:spTgt>
                                        </p:tgtEl>
                                        <p:attrNameLst>
                                          <p:attrName>style.visibility</p:attrName>
                                        </p:attrNameLst>
                                      </p:cBhvr>
                                      <p:to>
                                        <p:strVal val="visible"/>
                                      </p:to>
                                    </p:set>
                                    <p:animEffect transition="in" filter="blinds(horizontal)">
                                      <p:cBhvr>
                                        <p:cTn id="26" dur="1000"/>
                                        <p:tgtEl>
                                          <p:spTgt spid="4099">
                                            <p:txEl>
                                              <p:pRg st="2" end="2"/>
                                            </p:txEl>
                                          </p:spTgt>
                                        </p:tgtEl>
                                      </p:cBhvr>
                                    </p:animEffect>
                                  </p:childTnLst>
                                </p:cTn>
                              </p:par>
                            </p:childTnLst>
                          </p:cTn>
                        </p:par>
                        <p:par>
                          <p:cTn id="27" fill="hold" nodeType="afterGroup">
                            <p:stCondLst>
                              <p:cond delay="4450"/>
                            </p:stCondLst>
                            <p:childTnLst>
                              <p:par>
                                <p:cTn id="28" presetID="3" presetClass="entr" presetSubtype="10" fill="hold" nodeType="afterEffect">
                                  <p:stCondLst>
                                    <p:cond delay="1500"/>
                                  </p:stCondLst>
                                  <p:childTnLst>
                                    <p:set>
                                      <p:cBhvr>
                                        <p:cTn id="29" dur="1" fill="hold">
                                          <p:stCondLst>
                                            <p:cond delay="0"/>
                                          </p:stCondLst>
                                        </p:cTn>
                                        <p:tgtEl>
                                          <p:spTgt spid="4099">
                                            <p:txEl>
                                              <p:pRg st="3" end="3"/>
                                            </p:txEl>
                                          </p:spTgt>
                                        </p:tgtEl>
                                        <p:attrNameLst>
                                          <p:attrName>style.visibility</p:attrName>
                                        </p:attrNameLst>
                                      </p:cBhvr>
                                      <p:to>
                                        <p:strVal val="visible"/>
                                      </p:to>
                                    </p:set>
                                    <p:animEffect transition="in" filter="blinds(horizontal)">
                                      <p:cBhvr>
                                        <p:cTn id="30" dur="1000"/>
                                        <p:tgtEl>
                                          <p:spTgt spid="4099">
                                            <p:txEl>
                                              <p:pRg st="3" end="3"/>
                                            </p:txEl>
                                          </p:spTgt>
                                        </p:tgtEl>
                                      </p:cBhvr>
                                    </p:animEffect>
                                  </p:childTnLst>
                                </p:cTn>
                              </p:par>
                            </p:childTnLst>
                          </p:cTn>
                        </p:par>
                        <p:par>
                          <p:cTn id="31" fill="hold" nodeType="afterGroup">
                            <p:stCondLst>
                              <p:cond delay="6950"/>
                            </p:stCondLst>
                            <p:childTnLst>
                              <p:par>
                                <p:cTn id="32" presetID="4" presetClass="entr" presetSubtype="32" fill="hold" nodeType="afterEffect">
                                  <p:stCondLst>
                                    <p:cond delay="0"/>
                                  </p:stCondLst>
                                  <p:childTnLst>
                                    <p:set>
                                      <p:cBhvr>
                                        <p:cTn id="33" dur="1" fill="hold">
                                          <p:stCondLst>
                                            <p:cond delay="0"/>
                                          </p:stCondLst>
                                        </p:cTn>
                                        <p:tgtEl>
                                          <p:spTgt spid="4102"/>
                                        </p:tgtEl>
                                        <p:attrNameLst>
                                          <p:attrName>style.visibility</p:attrName>
                                        </p:attrNameLst>
                                      </p:cBhvr>
                                      <p:to>
                                        <p:strVal val="visible"/>
                                      </p:to>
                                    </p:set>
                                    <p:animEffect transition="in" filter="box(out)">
                                      <p:cBhvr>
                                        <p:cTn id="34" dur="500"/>
                                        <p:tgtEl>
                                          <p:spTgt spid="4102"/>
                                        </p:tgtEl>
                                      </p:cBhvr>
                                    </p:animEffect>
                                  </p:childTnLst>
                                </p:cTn>
                              </p:par>
                            </p:childTnLst>
                          </p:cTn>
                        </p:par>
                        <p:par>
                          <p:cTn id="35" fill="hold" nodeType="afterGroup">
                            <p:stCondLst>
                              <p:cond delay="7450"/>
                            </p:stCondLst>
                            <p:childTnLst>
                              <p:par>
                                <p:cTn id="36" presetID="3" presetClass="entr" presetSubtype="10" fill="hold" nodeType="afterEffect">
                                  <p:stCondLst>
                                    <p:cond delay="1500"/>
                                  </p:stCondLst>
                                  <p:childTnLst>
                                    <p:set>
                                      <p:cBhvr>
                                        <p:cTn id="37" dur="1" fill="hold">
                                          <p:stCondLst>
                                            <p:cond delay="0"/>
                                          </p:stCondLst>
                                        </p:cTn>
                                        <p:tgtEl>
                                          <p:spTgt spid="4099">
                                            <p:txEl>
                                              <p:pRg st="4" end="4"/>
                                            </p:txEl>
                                          </p:spTgt>
                                        </p:tgtEl>
                                        <p:attrNameLst>
                                          <p:attrName>style.visibility</p:attrName>
                                        </p:attrNameLst>
                                      </p:cBhvr>
                                      <p:to>
                                        <p:strVal val="visible"/>
                                      </p:to>
                                    </p:set>
                                    <p:animEffect transition="in" filter="blinds(horizontal)">
                                      <p:cBhvr>
                                        <p:cTn id="38" dur="1000"/>
                                        <p:tgtEl>
                                          <p:spTgt spid="4099">
                                            <p:txEl>
                                              <p:pRg st="4" end="4"/>
                                            </p:txEl>
                                          </p:spTgt>
                                        </p:tgtEl>
                                      </p:cBhvr>
                                    </p:animEffect>
                                  </p:childTnLst>
                                </p:cTn>
                              </p:par>
                            </p:childTnLst>
                          </p:cTn>
                        </p:par>
                        <p:par>
                          <p:cTn id="39" fill="hold" nodeType="afterGroup">
                            <p:stCondLst>
                              <p:cond delay="9950"/>
                            </p:stCondLst>
                            <p:childTnLst>
                              <p:par>
                                <p:cTn id="40" presetID="3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FC28C17-0931-1C70-5A7B-22105064533A}"/>
              </a:ext>
            </a:extLst>
          </p:cNvPr>
          <p:cNvSpPr>
            <a:spLocks noGrp="1" noChangeArrowheads="1"/>
          </p:cNvSpPr>
          <p:nvPr>
            <p:ph type="title"/>
          </p:nvPr>
        </p:nvSpPr>
        <p:spPr>
          <a:xfrm>
            <a:off x="152400" y="55563"/>
            <a:ext cx="8839200" cy="325437"/>
          </a:xfrm>
        </p:spPr>
        <p:txBody>
          <a:bodyPr/>
          <a:lstStyle/>
          <a:p>
            <a:pPr eaLnBrk="1" hangingPunct="1"/>
            <a:r>
              <a:rPr lang="en-US" altLang="en-US" sz="1800" b="1"/>
              <a:t>The </a:t>
            </a:r>
            <a:r>
              <a:rPr lang="en-US" altLang="en-US" sz="1800" b="1">
                <a:solidFill>
                  <a:srgbClr val="FF0000"/>
                </a:solidFill>
              </a:rPr>
              <a:t>Berlin Blockade</a:t>
            </a:r>
            <a:r>
              <a:rPr lang="en-US" altLang="en-US" sz="1800" b="1"/>
              <a:t> &amp; the </a:t>
            </a:r>
            <a:r>
              <a:rPr lang="en-US" altLang="en-US" sz="1800" b="1">
                <a:solidFill>
                  <a:srgbClr val="FF0000"/>
                </a:solidFill>
              </a:rPr>
              <a:t>Berlin Airlift</a:t>
            </a:r>
          </a:p>
        </p:txBody>
      </p:sp>
      <p:pic>
        <p:nvPicPr>
          <p:cNvPr id="34819" name="Picture 1">
            <a:extLst>
              <a:ext uri="{FF2B5EF4-FFF2-40B4-BE49-F238E27FC236}">
                <a16:creationId xmlns:a16="http://schemas.microsoft.com/office/drawing/2014/main" id="{EBD31631-5E93-9381-3A2C-43E0F0F7C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381000"/>
            <a:ext cx="5715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Berlin Airlift map">
            <a:extLst>
              <a:ext uri="{FF2B5EF4-FFF2-40B4-BE49-F238E27FC236}">
                <a16:creationId xmlns:a16="http://schemas.microsoft.com/office/drawing/2014/main" id="{5151FFB6-B2F7-16E6-D5D7-6D7AB29D8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469900"/>
            <a:ext cx="28892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berlin blockade 2">
            <a:extLst>
              <a:ext uri="{FF2B5EF4-FFF2-40B4-BE49-F238E27FC236}">
                <a16:creationId xmlns:a16="http://schemas.microsoft.com/office/drawing/2014/main" id="{C5586C57-D112-025A-BAB4-446AAD533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3733800"/>
            <a:ext cx="29114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AF110655-24E4-C9F9-5812-A8E65F2D9F56}"/>
              </a:ext>
            </a:extLst>
          </p:cNvPr>
          <p:cNvSpPr/>
          <p:nvPr/>
        </p:nvSpPr>
        <p:spPr>
          <a:xfrm>
            <a:off x="649288" y="5553075"/>
            <a:ext cx="37782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par>
                          <p:cTn id="8" fill="hold" nodeType="afterGroup">
                            <p:stCondLst>
                              <p:cond delay="0"/>
                            </p:stCondLst>
                            <p:childTnLst>
                              <p:par>
                                <p:cTn id="9" presetID="9" presetClass="entr" presetSubtype="0" fill="hold"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dissolve">
                                      <p:cBhvr>
                                        <p:cTn id="11" dur="500"/>
                                        <p:tgtEl>
                                          <p:spTgt spid="12293"/>
                                        </p:tgtEl>
                                      </p:cBhvr>
                                    </p:animEffect>
                                  </p:childTnLst>
                                </p:cTn>
                              </p:par>
                            </p:childTnLst>
                          </p:cTn>
                        </p:par>
                        <p:par>
                          <p:cTn id="12" fill="hold" nodeType="afterGroup">
                            <p:stCondLst>
                              <p:cond delay="500"/>
                            </p:stCondLst>
                            <p:childTnLst>
                              <p:par>
                                <p:cTn id="13" presetID="9" presetClass="entr" presetSubtype="0" fill="hold" nodeType="afterEffect">
                                  <p:stCondLst>
                                    <p:cond delay="0"/>
                                  </p:stCondLst>
                                  <p:childTnLst>
                                    <p:set>
                                      <p:cBhvr>
                                        <p:cTn id="14" dur="1" fill="hold">
                                          <p:stCondLst>
                                            <p:cond delay="0"/>
                                          </p:stCondLst>
                                        </p:cTn>
                                        <p:tgtEl>
                                          <p:spTgt spid="12294"/>
                                        </p:tgtEl>
                                        <p:attrNameLst>
                                          <p:attrName>style.visibility</p:attrName>
                                        </p:attrNameLst>
                                      </p:cBhvr>
                                      <p:to>
                                        <p:strVal val="visible"/>
                                      </p:to>
                                    </p:set>
                                    <p:animEffect transition="in" filter="dissolve">
                                      <p:cBhvr>
                                        <p:cTn id="15" dur="500"/>
                                        <p:tgtEl>
                                          <p:spTgt spid="122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674D1A5-FB66-0948-C4B9-74D89EF159D9}"/>
              </a:ext>
            </a:extLst>
          </p:cNvPr>
          <p:cNvSpPr>
            <a:spLocks noGrp="1" noChangeArrowheads="1"/>
          </p:cNvSpPr>
          <p:nvPr>
            <p:ph type="title"/>
          </p:nvPr>
        </p:nvSpPr>
        <p:spPr>
          <a:xfrm>
            <a:off x="152400" y="55563"/>
            <a:ext cx="8839200" cy="249237"/>
          </a:xfrm>
        </p:spPr>
        <p:txBody>
          <a:bodyPr/>
          <a:lstStyle/>
          <a:p>
            <a:pPr eaLnBrk="1" hangingPunct="1"/>
            <a:r>
              <a:rPr lang="en-US" altLang="en-US" sz="2400" b="1"/>
              <a:t>The Berlin Blockade &amp; the Berlin Airlift</a:t>
            </a:r>
          </a:p>
        </p:txBody>
      </p:sp>
      <p:pic>
        <p:nvPicPr>
          <p:cNvPr id="8" name="Picture 2">
            <a:extLst>
              <a:ext uri="{FF2B5EF4-FFF2-40B4-BE49-F238E27FC236}">
                <a16:creationId xmlns:a16="http://schemas.microsoft.com/office/drawing/2014/main" id="{96DC389D-8D64-B495-7466-1B5A71725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5" r="2676"/>
          <a:stretch>
            <a:fillRect/>
          </a:stretch>
        </p:blipFill>
        <p:spPr bwMode="auto">
          <a:xfrm>
            <a:off x="3657600" y="587375"/>
            <a:ext cx="5632450" cy="6227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4" name="Picture 1">
            <a:extLst>
              <a:ext uri="{FF2B5EF4-FFF2-40B4-BE49-F238E27FC236}">
                <a16:creationId xmlns:a16="http://schemas.microsoft.com/office/drawing/2014/main" id="{DBA652A9-932C-F7F2-3BCF-2BA304C79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34623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18B33C-98AB-C0E4-E6E4-C096A45DB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5975"/>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8">
            <a:extLst>
              <a:ext uri="{FF2B5EF4-FFF2-40B4-BE49-F238E27FC236}">
                <a16:creationId xmlns:a16="http://schemas.microsoft.com/office/drawing/2014/main" id="{1DC88E76-7D7F-A7A3-5E4C-53A90D287AF7}"/>
              </a:ext>
            </a:extLst>
          </p:cNvPr>
          <p:cNvSpPr txBox="1">
            <a:spLocks noChangeArrowheads="1"/>
          </p:cNvSpPr>
          <p:nvPr/>
        </p:nvSpPr>
        <p:spPr bwMode="auto">
          <a:xfrm>
            <a:off x="0" y="6491288"/>
            <a:ext cx="701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hlinkClick r:id="rId5"/>
              </a:rPr>
              <a:t>https://www.pbs.org/wgbh/americanexperience/features/airlift-gail-halvorsen/</a:t>
            </a:r>
            <a:endParaRPr lang="en-US" altLang="en-US" sz="1400"/>
          </a:p>
        </p:txBody>
      </p:sp>
      <p:sp>
        <p:nvSpPr>
          <p:cNvPr id="35847" name="TextBox 5">
            <a:extLst>
              <a:ext uri="{FF2B5EF4-FFF2-40B4-BE49-F238E27FC236}">
                <a16:creationId xmlns:a16="http://schemas.microsoft.com/office/drawing/2014/main" id="{2C30C173-7C2B-5B9C-289F-4480B193DC3E}"/>
              </a:ext>
            </a:extLst>
          </p:cNvPr>
          <p:cNvSpPr txBox="1">
            <a:spLocks noChangeArrowheads="1"/>
          </p:cNvSpPr>
          <p:nvPr/>
        </p:nvSpPr>
        <p:spPr bwMode="auto">
          <a:xfrm>
            <a:off x="1676400" y="5334000"/>
            <a:ext cx="2386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Uncle Wiggly Wings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3"/>
                                        </p:tgtEl>
                                      </p:cBhvr>
                                    </p:animEffect>
                                    <p:anim calcmode="lin" valueType="num">
                                      <p:cBhvr>
                                        <p:cTn id="29" dur="1000"/>
                                        <p:tgtEl>
                                          <p:spTgt spid="3"/>
                                        </p:tgtEl>
                                        <p:attrNameLst>
                                          <p:attrName>ppt_x</p:attrName>
                                        </p:attrNameLst>
                                      </p:cBhvr>
                                      <p:tavLst>
                                        <p:tav tm="0">
                                          <p:val>
                                            <p:strVal val="ppt_x"/>
                                          </p:val>
                                        </p:tav>
                                        <p:tav tm="100000">
                                          <p:val>
                                            <p:strVal val="ppt_x"/>
                                          </p:val>
                                        </p:tav>
                                      </p:tavLst>
                                    </p:anim>
                                    <p:anim calcmode="lin" valueType="num">
                                      <p:cBhvr>
                                        <p:cTn id="30" dur="1000"/>
                                        <p:tgtEl>
                                          <p:spTgt spid="3"/>
                                        </p:tgtEl>
                                        <p:attrNameLst>
                                          <p:attrName>ppt_y</p:attrName>
                                        </p:attrNameLst>
                                      </p:cBhvr>
                                      <p:tavLst>
                                        <p:tav tm="0">
                                          <p:val>
                                            <p:strVal val="ppt_y"/>
                                          </p:val>
                                        </p:tav>
                                        <p:tav tm="100000">
                                          <p:val>
                                            <p:strVal val="ppt_y+.1"/>
                                          </p:val>
                                        </p:tav>
                                      </p:tavLst>
                                    </p:anim>
                                    <p:set>
                                      <p:cBhvr>
                                        <p:cTn id="31"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79BE3-7B88-2E60-75E2-2B98A2A18064}"/>
              </a:ext>
            </a:extLst>
          </p:cNvPr>
          <p:cNvSpPr>
            <a:spLocks noGrp="1"/>
          </p:cNvSpPr>
          <p:nvPr>
            <p:ph idx="1"/>
          </p:nvPr>
        </p:nvSpPr>
        <p:spPr>
          <a:xfrm>
            <a:off x="20638" y="26988"/>
            <a:ext cx="3643312" cy="4525962"/>
          </a:xfrm>
        </p:spPr>
        <p:txBody>
          <a:bodyPr/>
          <a:lstStyle/>
          <a:p>
            <a:pPr marL="0" indent="0">
              <a:buFontTx/>
              <a:buNone/>
              <a:defRPr/>
            </a:pPr>
            <a:r>
              <a:rPr lang="en-US" sz="1800" dirty="0">
                <a:latin typeface="Georgia" panose="02040502050405020303" pitchFamily="18" charset="0"/>
              </a:rPr>
              <a:t>The Soviets are seen as taking over all of Berlin and closing off all roads to west Berlin.  The Allies responded by the Berlin airlift. Between</a:t>
            </a:r>
          </a:p>
          <a:p>
            <a:pPr marL="0" indent="0">
              <a:buFontTx/>
              <a:buNone/>
              <a:defRPr/>
            </a:pPr>
            <a:r>
              <a:rPr lang="en-US" sz="1800" dirty="0">
                <a:solidFill>
                  <a:srgbClr val="202124"/>
                </a:solidFill>
                <a:latin typeface="Georgia" panose="02040502050405020303" pitchFamily="18" charset="0"/>
              </a:rPr>
              <a:t>June 24, 1948 – May 12, 1949 the US Airforce </a:t>
            </a:r>
            <a:r>
              <a:rPr lang="en-US" sz="1800" dirty="0">
                <a:solidFill>
                  <a:srgbClr val="1A1A1A"/>
                </a:solidFill>
                <a:latin typeface="Georgia" panose="02040502050405020303" pitchFamily="18" charset="0"/>
              </a:rPr>
              <a:t>spent $224 million and delivered 2,323,738 tons of food, fuel, machinery, and other supplies. The end to the blockade was brought about because of countermeasures imposed by the Allies on East German communications and, above all, because of the Western </a:t>
            </a:r>
            <a:r>
              <a:rPr lang="en-US" sz="1800" b="1" dirty="0">
                <a:solidFill>
                  <a:srgbClr val="FF0000"/>
                </a:solidFill>
                <a:latin typeface="Georgia" panose="02040502050405020303" pitchFamily="18" charset="0"/>
              </a:rPr>
              <a:t>embargo </a:t>
            </a:r>
            <a:r>
              <a:rPr lang="en-US" sz="1800" dirty="0">
                <a:solidFill>
                  <a:srgbClr val="1A1A1A"/>
                </a:solidFill>
                <a:latin typeface="Georgia" panose="02040502050405020303" pitchFamily="18" charset="0"/>
              </a:rPr>
              <a:t>placed on all strategic exports from the </a:t>
            </a:r>
            <a:r>
              <a:rPr lang="en-US" sz="1800" b="1" dirty="0">
                <a:solidFill>
                  <a:srgbClr val="FF0000"/>
                </a:solidFill>
                <a:latin typeface="Georgia" panose="02040502050405020303" pitchFamily="18" charset="0"/>
              </a:rPr>
              <a:t>Eastern bloc</a:t>
            </a:r>
            <a:r>
              <a:rPr lang="en-US" sz="1800" dirty="0">
                <a:solidFill>
                  <a:srgbClr val="1A1A1A"/>
                </a:solidFill>
                <a:latin typeface="Georgia" panose="02040502050405020303" pitchFamily="18" charset="0"/>
              </a:rPr>
              <a:t>. </a:t>
            </a:r>
            <a:r>
              <a:rPr lang="en-US" sz="1800" b="1" dirty="0">
                <a:solidFill>
                  <a:srgbClr val="1A1A1A"/>
                </a:solidFill>
                <a:latin typeface="Georgia" panose="02040502050405020303" pitchFamily="18" charset="0"/>
              </a:rPr>
              <a:t>As a result</a:t>
            </a:r>
            <a:r>
              <a:rPr lang="en-US" sz="1800" dirty="0">
                <a:solidFill>
                  <a:srgbClr val="1A1A1A"/>
                </a:solidFill>
                <a:latin typeface="Georgia" panose="02040502050405020303" pitchFamily="18" charset="0"/>
              </a:rPr>
              <a:t> of the blockade and airlift, Berlin became a symbol of the Allies’ willingness to oppose further Soviet expansion in Europe.</a:t>
            </a:r>
            <a:endParaRPr lang="en-US" sz="1800" dirty="0">
              <a:latin typeface="+mj-lt"/>
            </a:endParaRPr>
          </a:p>
        </p:txBody>
      </p:sp>
      <p:pic>
        <p:nvPicPr>
          <p:cNvPr id="36867" name="Picture 2" descr="Cold War Berlin Cartoon Drawing by Granger">
            <a:extLst>
              <a:ext uri="{FF2B5EF4-FFF2-40B4-BE49-F238E27FC236}">
                <a16:creationId xmlns:a16="http://schemas.microsoft.com/office/drawing/2014/main" id="{763D5E20-4884-4571-173E-F6E6A862B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0"/>
            <a:ext cx="54959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5">
            <a:extLst>
              <a:ext uri="{FF2B5EF4-FFF2-40B4-BE49-F238E27FC236}">
                <a16:creationId xmlns:a16="http://schemas.microsoft.com/office/drawing/2014/main" id="{579480FF-6DBB-5C28-74F6-7DEFF330C27B}"/>
              </a:ext>
            </a:extLst>
          </p:cNvPr>
          <p:cNvSpPr txBox="1">
            <a:spLocks noChangeArrowheads="1"/>
          </p:cNvSpPr>
          <p:nvPr/>
        </p:nvSpPr>
        <p:spPr bwMode="auto">
          <a:xfrm>
            <a:off x="3175" y="6400800"/>
            <a:ext cx="434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hlinkClick r:id="rId3"/>
              </a:rPr>
              <a:t>https://www.britannica.com/event/Berlin-blockade</a:t>
            </a:r>
            <a:endParaRPr lang="en-US" altLang="en-US"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5F4B7E0-438A-9CE5-88D6-36D9BF98EF7C}"/>
              </a:ext>
            </a:extLst>
          </p:cNvPr>
          <p:cNvSpPr>
            <a:spLocks noGrp="1" noChangeArrowheads="1"/>
          </p:cNvSpPr>
          <p:nvPr>
            <p:ph type="title"/>
          </p:nvPr>
        </p:nvSpPr>
        <p:spPr>
          <a:xfrm>
            <a:off x="177800" y="20638"/>
            <a:ext cx="8382000" cy="868362"/>
          </a:xfrm>
        </p:spPr>
        <p:txBody>
          <a:bodyPr/>
          <a:lstStyle/>
          <a:p>
            <a:pPr eaLnBrk="1" hangingPunct="1"/>
            <a:r>
              <a:rPr lang="en-US" altLang="en-US" sz="3600" b="1">
                <a:solidFill>
                  <a:srgbClr val="0033CC"/>
                </a:solidFill>
              </a:rPr>
              <a:t>N.A.T.O. </a:t>
            </a:r>
            <a:r>
              <a:rPr lang="en-US" altLang="en-US" sz="3600"/>
              <a:t>- </a:t>
            </a:r>
            <a:r>
              <a:rPr lang="en-US" altLang="en-US" sz="2800"/>
              <a:t>North Atlantic Treaty Organization</a:t>
            </a:r>
          </a:p>
        </p:txBody>
      </p:sp>
      <p:sp>
        <p:nvSpPr>
          <p:cNvPr id="14339" name="Rectangle 3">
            <a:extLst>
              <a:ext uri="{FF2B5EF4-FFF2-40B4-BE49-F238E27FC236}">
                <a16:creationId xmlns:a16="http://schemas.microsoft.com/office/drawing/2014/main" id="{8FABEBA2-9738-C766-5994-2852D3707A91}"/>
              </a:ext>
            </a:extLst>
          </p:cNvPr>
          <p:cNvSpPr>
            <a:spLocks noGrp="1" noChangeArrowheads="1"/>
          </p:cNvSpPr>
          <p:nvPr>
            <p:ph type="body" idx="1"/>
          </p:nvPr>
        </p:nvSpPr>
        <p:spPr>
          <a:xfrm>
            <a:off x="-12700" y="914400"/>
            <a:ext cx="8763000" cy="3197225"/>
          </a:xfrm>
        </p:spPr>
        <p:txBody>
          <a:bodyPr/>
          <a:lstStyle/>
          <a:p>
            <a:pPr eaLnBrk="1" hangingPunct="1"/>
            <a:r>
              <a:rPr lang="en-US" altLang="en-US" sz="2800"/>
              <a:t>In response to the Soviets blockade of Berlin, the </a:t>
            </a:r>
            <a:r>
              <a:rPr lang="en-US" altLang="en-US" sz="2800" b="1">
                <a:solidFill>
                  <a:srgbClr val="0033CC"/>
                </a:solidFill>
              </a:rPr>
              <a:t>U.S.A. </a:t>
            </a:r>
            <a:r>
              <a:rPr lang="en-US" altLang="en-US" sz="2800"/>
              <a:t>and other non-communist nations that surrounded the North Atlantic Ocean, formed a military alliance called NATO in 1949.</a:t>
            </a:r>
          </a:p>
          <a:p>
            <a:pPr eaLnBrk="1" hangingPunct="1"/>
            <a:r>
              <a:rPr lang="en-US" altLang="en-US" sz="2800" b="1">
                <a:solidFill>
                  <a:srgbClr val="0033CC"/>
                </a:solidFill>
              </a:rPr>
              <a:t>NATO </a:t>
            </a:r>
            <a:r>
              <a:rPr lang="en-US" altLang="en-US" sz="2800"/>
              <a:t>was based on the concept of </a:t>
            </a:r>
            <a:r>
              <a:rPr lang="en-US" altLang="en-US" sz="2800" b="1">
                <a:solidFill>
                  <a:srgbClr val="0033CC"/>
                </a:solidFill>
              </a:rPr>
              <a:t>collective security</a:t>
            </a:r>
            <a:r>
              <a:rPr lang="en-US" altLang="en-US" sz="2800"/>
              <a:t>, where each NATO member pledged to defend other NATO nations from attack.</a:t>
            </a:r>
          </a:p>
        </p:txBody>
      </p:sp>
      <p:sp>
        <p:nvSpPr>
          <p:cNvPr id="6" name="Rectangle 3">
            <a:extLst>
              <a:ext uri="{FF2B5EF4-FFF2-40B4-BE49-F238E27FC236}">
                <a16:creationId xmlns:a16="http://schemas.microsoft.com/office/drawing/2014/main" id="{0D195B93-779B-7F4B-7B93-8FD887C0ACB5}"/>
              </a:ext>
            </a:extLst>
          </p:cNvPr>
          <p:cNvSpPr txBox="1">
            <a:spLocks noChangeArrowheads="1"/>
          </p:cNvSpPr>
          <p:nvPr/>
        </p:nvSpPr>
        <p:spPr bwMode="auto">
          <a:xfrm>
            <a:off x="0" y="4224338"/>
            <a:ext cx="53435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The </a:t>
            </a:r>
            <a:r>
              <a:rPr lang="en-US" altLang="en-US" sz="2800" b="1">
                <a:solidFill>
                  <a:srgbClr val="FF0000"/>
                </a:solidFill>
              </a:rPr>
              <a:t>Soviet Union </a:t>
            </a:r>
            <a:r>
              <a:rPr lang="en-US" altLang="en-US" sz="2800"/>
              <a:t>responded by creating the </a:t>
            </a:r>
            <a:r>
              <a:rPr lang="en-US" altLang="en-US" sz="2800" b="1">
                <a:solidFill>
                  <a:srgbClr val="FF0000"/>
                </a:solidFill>
              </a:rPr>
              <a:t>Warsaw Pact </a:t>
            </a:r>
            <a:r>
              <a:rPr lang="en-US" altLang="en-US" sz="2800"/>
              <a:t>with its eastern allies and satellite nations in 1955.</a:t>
            </a:r>
            <a:endParaRPr lang="en-US" altLang="en-US" sz="2000"/>
          </a:p>
        </p:txBody>
      </p:sp>
      <p:pic>
        <p:nvPicPr>
          <p:cNvPr id="37893" name="Picture 1">
            <a:extLst>
              <a:ext uri="{FF2B5EF4-FFF2-40B4-BE49-F238E27FC236}">
                <a16:creationId xmlns:a16="http://schemas.microsoft.com/office/drawing/2014/main" id="{9A3F24C4-8EEB-F561-26FE-F3C1EC0A1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5788" y="165100"/>
            <a:ext cx="84931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F9EE15B0-035E-0B93-ECAB-6BF8A0ABB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49700"/>
            <a:ext cx="39497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B0C0A05-2892-EE5C-4DE0-08A2EB660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20" y="151553"/>
            <a:ext cx="6858000"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439EA54-773C-BC0F-4C6F-C13ABC73B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188" y="3783013"/>
            <a:ext cx="17684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to="" calcmode="lin" valueType="num">
                                      <p:cBhvr>
                                        <p:cTn id="7" dur="1" fill="hold"/>
                                        <p:tgtEl>
                                          <p:spTgt spid="14338"/>
                                        </p:tgtEl>
                                        <p:attrNameLst>
                                          <p:attrName/>
                                        </p:attrNameLst>
                                      </p:cBhvr>
                                    </p:anim>
                                  </p:childTnLst>
                                </p:cTn>
                              </p:par>
                            </p:childTnLst>
                          </p:cTn>
                        </p:par>
                        <p:par>
                          <p:cTn id="8" fill="hold" nodeType="afterGroup">
                            <p:stCondLst>
                              <p:cond delay="0"/>
                            </p:stCondLst>
                            <p:childTnLst>
                              <p:par>
                                <p:cTn id="9" presetID="3" presetClass="entr" presetSubtype="10" fill="hold" nodeType="afterEffect">
                                  <p:stCondLst>
                                    <p:cond delay="0"/>
                                  </p:stCondLst>
                                  <p:childTnLst>
                                    <p:set>
                                      <p:cBhvr>
                                        <p:cTn id="10"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11" dur="2000"/>
                                        <p:tgtEl>
                                          <p:spTgt spid="14339">
                                            <p:txEl>
                                              <p:pRg st="0" end="0"/>
                                            </p:txEl>
                                          </p:spTgt>
                                        </p:tgtEl>
                                      </p:cBhvr>
                                    </p:animEffect>
                                  </p:childTnLst>
                                </p:cTn>
                              </p:par>
                            </p:childTnLst>
                          </p:cTn>
                        </p:par>
                        <p:par>
                          <p:cTn id="12" fill="hold" nodeType="afterGroup">
                            <p:stCondLst>
                              <p:cond delay="2000"/>
                            </p:stCondLst>
                            <p:childTnLst>
                              <p:par>
                                <p:cTn id="13" presetID="3" presetClass="entr" presetSubtype="10" fill="hold" nodeType="afterEffect">
                                  <p:stCondLst>
                                    <p:cond delay="1500"/>
                                  </p:stCondLst>
                                  <p:childTnLst>
                                    <p:set>
                                      <p:cBhvr>
                                        <p:cTn id="14"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5" dur="2000"/>
                                        <p:tgtEl>
                                          <p:spTgt spid="14339">
                                            <p:txEl>
                                              <p:pRg st="1" end="1"/>
                                            </p:txEl>
                                          </p:spTgt>
                                        </p:tgtEl>
                                      </p:cBhvr>
                                    </p:animEffect>
                                  </p:childTnLst>
                                </p:cTn>
                              </p:par>
                            </p:childTnLst>
                          </p:cTn>
                        </p:par>
                        <p:par>
                          <p:cTn id="16" fill="hold" nodeType="afterGroup">
                            <p:stCondLst>
                              <p:cond delay="5500"/>
                            </p:stCondLst>
                            <p:childTnLst>
                              <p:par>
                                <p:cTn id="17" presetID="3" presetClass="entr" presetSubtype="10" fill="hold" nodeType="afterEffect">
                                  <p:stCondLst>
                                    <p:cond delay="15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linds(horizontal)">
                                      <p:cBhvr>
                                        <p:cTn id="19" dur="2000"/>
                                        <p:tgtEl>
                                          <p:spTgt spid="6">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2000" fill="hold"/>
                                        <p:tgtEl>
                                          <p:spTgt spid="17413"/>
                                        </p:tgtEl>
                                      </p:cBhvr>
                                      <p:by x="150000" y="150000"/>
                                    </p:animScale>
                                  </p:childTnLst>
                                </p:cTn>
                              </p:par>
                              <p:par>
                                <p:cTn id="24" presetID="35" presetClass="path" presetSubtype="0" accel="50000" decel="50000" fill="hold" nodeType="withEffect">
                                  <p:stCondLst>
                                    <p:cond delay="0"/>
                                  </p:stCondLst>
                                  <p:childTnLst>
                                    <p:animMotion origin="layout" path="M -2.22222E-6 4.48451E-6 L -0.32014 -0.44684 " pathEditMode="relative" rAng="0" ptsTypes="AA">
                                      <p:cBhvr>
                                        <p:cTn id="25" dur="2000" fill="hold"/>
                                        <p:tgtEl>
                                          <p:spTgt spid="17413"/>
                                        </p:tgtEl>
                                        <p:attrNameLst>
                                          <p:attrName>ppt_x</p:attrName>
                                          <p:attrName>ppt_y</p:attrName>
                                        </p:attrNameLst>
                                      </p:cBhvr>
                                      <p:rCtr x="-16007" y="-22353"/>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F3079868-25AB-512F-759A-6B9E7936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0"/>
            <a:ext cx="65389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a:extLst>
              <a:ext uri="{FF2B5EF4-FFF2-40B4-BE49-F238E27FC236}">
                <a16:creationId xmlns:a16="http://schemas.microsoft.com/office/drawing/2014/main" id="{2586AB90-667E-2A51-7D55-020F7090AB4F}"/>
              </a:ext>
            </a:extLst>
          </p:cNvPr>
          <p:cNvSpPr>
            <a:spLocks noChangeArrowheads="1"/>
          </p:cNvSpPr>
          <p:nvPr/>
        </p:nvSpPr>
        <p:spPr bwMode="auto">
          <a:xfrm>
            <a:off x="25400" y="-22225"/>
            <a:ext cx="2514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33CC"/>
                </a:solidFill>
              </a:rPr>
              <a:t>NATO</a:t>
            </a:r>
            <a:r>
              <a:rPr lang="en-US" altLang="en-US" sz="1800"/>
              <a:t> </a:t>
            </a:r>
            <a:r>
              <a:rPr lang="en-US" altLang="en-US" sz="1800">
                <a:solidFill>
                  <a:srgbClr val="0033CC"/>
                </a:solidFill>
              </a:rPr>
              <a:t>was a pro democratic alliance system consisting of the U.S. as its strongest member.</a:t>
            </a:r>
            <a:r>
              <a:rPr lang="en-US" altLang="en-US" sz="1800"/>
              <a:t>  The </a:t>
            </a:r>
            <a:r>
              <a:rPr lang="en-US" altLang="en-US" sz="1800" b="1">
                <a:solidFill>
                  <a:srgbClr val="FF0000"/>
                </a:solidFill>
              </a:rPr>
              <a:t>Warsaw Pact </a:t>
            </a:r>
            <a:r>
              <a:rPr lang="en-US" altLang="en-US" sz="1800">
                <a:solidFill>
                  <a:srgbClr val="FF0000"/>
                </a:solidFill>
              </a:rPr>
              <a:t>was a conglomeration of </a:t>
            </a:r>
            <a:r>
              <a:rPr lang="en-US" altLang="en-US" sz="1800" b="1">
                <a:solidFill>
                  <a:srgbClr val="FF0000"/>
                </a:solidFill>
              </a:rPr>
              <a:t>Eastern European Pro- Soviet communist</a:t>
            </a:r>
            <a:r>
              <a:rPr lang="en-US" altLang="en-US" sz="1800"/>
              <a:t> (</a:t>
            </a:r>
            <a:r>
              <a:rPr lang="en-US" altLang="en-US" sz="1800" b="1">
                <a:solidFill>
                  <a:srgbClr val="FF0000"/>
                </a:solidFill>
              </a:rPr>
              <a:t>Eastern Bloc</a:t>
            </a:r>
            <a:r>
              <a:rPr lang="en-US" altLang="en-US" sz="1800"/>
              <a:t>) countries.  These nations were united together in an all for one alliance.  If one of them were attacked it would be like an attack against all of them  this was called </a:t>
            </a:r>
            <a:r>
              <a:rPr lang="en-US" altLang="en-US" sz="1800" b="1">
                <a:solidFill>
                  <a:srgbClr val="009900"/>
                </a:solidFill>
              </a:rPr>
              <a:t>COLLECTIVE SECURITY</a:t>
            </a:r>
            <a:r>
              <a:rPr lang="en-US" altLang="en-US" sz="1800" b="1"/>
              <a:t>. </a:t>
            </a:r>
          </a:p>
        </p:txBody>
      </p:sp>
      <p:sp>
        <p:nvSpPr>
          <p:cNvPr id="39940" name="Rectangle 5">
            <a:extLst>
              <a:ext uri="{FF2B5EF4-FFF2-40B4-BE49-F238E27FC236}">
                <a16:creationId xmlns:a16="http://schemas.microsoft.com/office/drawing/2014/main" id="{8F57F857-AE91-ACFB-6758-A7A1FDC5CA60}"/>
              </a:ext>
            </a:extLst>
          </p:cNvPr>
          <p:cNvSpPr>
            <a:spLocks noChangeArrowheads="1"/>
          </p:cNvSpPr>
          <p:nvPr/>
        </p:nvSpPr>
        <p:spPr bwMode="auto">
          <a:xfrm>
            <a:off x="0" y="5502275"/>
            <a:ext cx="911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These nations had very different </a:t>
            </a:r>
            <a:r>
              <a:rPr lang="en-US" altLang="en-US" sz="2000" b="1">
                <a:solidFill>
                  <a:srgbClr val="009900"/>
                </a:solidFill>
              </a:rPr>
              <a:t>ideologies</a:t>
            </a:r>
            <a:r>
              <a:rPr lang="en-US" altLang="en-US" sz="2000"/>
              <a:t> and saw each other as the enemy, each trying to advance its own political agenda.  </a:t>
            </a:r>
          </a:p>
        </p:txBody>
      </p:sp>
      <p:sp>
        <p:nvSpPr>
          <p:cNvPr id="39941" name="Rectangle 6">
            <a:extLst>
              <a:ext uri="{FF2B5EF4-FFF2-40B4-BE49-F238E27FC236}">
                <a16:creationId xmlns:a16="http://schemas.microsoft.com/office/drawing/2014/main" id="{BE2F1355-4CAB-912D-B927-2885ACE8BF46}"/>
              </a:ext>
            </a:extLst>
          </p:cNvPr>
          <p:cNvSpPr>
            <a:spLocks noChangeArrowheads="1"/>
          </p:cNvSpPr>
          <p:nvPr/>
        </p:nvSpPr>
        <p:spPr bwMode="auto">
          <a:xfrm>
            <a:off x="2514600" y="4810125"/>
            <a:ext cx="662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rgbClr val="002060"/>
                </a:solidFill>
                <a:latin typeface="Garamond" panose="02020404030301010803" pitchFamily="18" charset="0"/>
              </a:rPr>
              <a:t>Did the creation of NATO and Warsaw Pact make Europe Safer?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3EFF5A4-A03F-18E0-F354-6456B7D07D78}"/>
              </a:ext>
            </a:extLst>
          </p:cNvPr>
          <p:cNvSpPr>
            <a:spLocks noGrp="1" noChangeArrowheads="1"/>
          </p:cNvSpPr>
          <p:nvPr>
            <p:ph type="title"/>
          </p:nvPr>
        </p:nvSpPr>
        <p:spPr/>
        <p:txBody>
          <a:bodyPr/>
          <a:lstStyle/>
          <a:p>
            <a:endParaRPr lang="en-US" altLang="en-US"/>
          </a:p>
        </p:txBody>
      </p:sp>
      <p:sp>
        <p:nvSpPr>
          <p:cNvPr id="40963" name="Content Placeholder 2">
            <a:extLst>
              <a:ext uri="{FF2B5EF4-FFF2-40B4-BE49-F238E27FC236}">
                <a16:creationId xmlns:a16="http://schemas.microsoft.com/office/drawing/2014/main" id="{DFF7173C-7191-2245-CFAC-645DDE7C6109}"/>
              </a:ext>
            </a:extLst>
          </p:cNvPr>
          <p:cNvSpPr>
            <a:spLocks noGrp="1" noChangeArrowheads="1"/>
          </p:cNvSpPr>
          <p:nvPr>
            <p:ph idx="1"/>
          </p:nvPr>
        </p:nvSpPr>
        <p:spPr/>
        <p:txBody>
          <a:bodyPr/>
          <a:lstStyle/>
          <a:p>
            <a:endParaRPr lang="en-US" altLang="en-US"/>
          </a:p>
        </p:txBody>
      </p:sp>
      <p:pic>
        <p:nvPicPr>
          <p:cNvPr id="40964" name="Picture 3">
            <a:extLst>
              <a:ext uri="{FF2B5EF4-FFF2-40B4-BE49-F238E27FC236}">
                <a16:creationId xmlns:a16="http://schemas.microsoft.com/office/drawing/2014/main" id="{BE94FF7F-E1CF-8AED-F0D0-949705FEC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19063"/>
            <a:ext cx="8880475"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9FA1A89-8785-8E01-3860-03D21B223FDA}"/>
              </a:ext>
            </a:extLst>
          </p:cNvPr>
          <p:cNvPicPr>
            <a:picLocks noGrp="1" noChangeAspect="1"/>
          </p:cNvPicPr>
          <p:nvPr>
            <p:ph idx="1"/>
          </p:nvPr>
        </p:nvPicPr>
        <p:blipFill>
          <a:blip r:embed="rId2"/>
          <a:stretch>
            <a:fillRect/>
          </a:stretch>
        </p:blipFill>
        <p:spPr>
          <a:xfrm>
            <a:off x="906824" y="643467"/>
            <a:ext cx="7330350" cy="5571066"/>
          </a:xfrm>
          <a:prstGeom prst="rect">
            <a:avLst/>
          </a:prstGeom>
        </p:spPr>
      </p:pic>
    </p:spTree>
    <p:extLst>
      <p:ext uri="{BB962C8B-B14F-4D97-AF65-F5344CB8AC3E}">
        <p14:creationId xmlns:p14="http://schemas.microsoft.com/office/powerpoint/2010/main" val="1937840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79B69708-BCAF-8621-2EB3-C94DB97EA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a:extLst>
              <a:ext uri="{FF2B5EF4-FFF2-40B4-BE49-F238E27FC236}">
                <a16:creationId xmlns:a16="http://schemas.microsoft.com/office/drawing/2014/main" id="{96FE1EF7-240A-8FC6-AF68-FE6E6D26AFD3}"/>
              </a:ext>
            </a:extLst>
          </p:cNvPr>
          <p:cNvSpPr txBox="1">
            <a:spLocks noChangeArrowheads="1"/>
          </p:cNvSpPr>
          <p:nvPr/>
        </p:nvSpPr>
        <p:spPr bwMode="auto">
          <a:xfrm>
            <a:off x="6629400" y="228600"/>
            <a:ext cx="2298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a:solidFill>
                  <a:srgbClr val="0033CC"/>
                </a:solidFill>
                <a:latin typeface="Arial Black" panose="020B0A04020102020204" pitchFamily="34" charset="0"/>
              </a:rPr>
              <a:t>NATO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E2610D4-FA17-DE9E-3E1F-6EA55B8D34E4}"/>
              </a:ext>
            </a:extLst>
          </p:cNvPr>
          <p:cNvSpPr>
            <a:spLocks noGrp="1" noChangeArrowheads="1"/>
          </p:cNvSpPr>
          <p:nvPr>
            <p:ph type="title"/>
          </p:nvPr>
        </p:nvSpPr>
        <p:spPr>
          <a:xfrm>
            <a:off x="457200" y="65088"/>
            <a:ext cx="5791200" cy="407987"/>
          </a:xfrm>
        </p:spPr>
        <p:txBody>
          <a:bodyPr/>
          <a:lstStyle/>
          <a:p>
            <a:r>
              <a:rPr lang="en-US" altLang="en-US" sz="2800" b="1"/>
              <a:t>Containment</a:t>
            </a:r>
            <a:r>
              <a:rPr lang="en-US" altLang="en-US" sz="2800"/>
              <a:t> </a:t>
            </a:r>
            <a:r>
              <a:rPr lang="en-US" altLang="en-US" sz="2800" b="1" i="1">
                <a:solidFill>
                  <a:srgbClr val="FF0000"/>
                </a:solidFill>
              </a:rPr>
              <a:t>FAILED</a:t>
            </a:r>
            <a:r>
              <a:rPr lang="en-US" altLang="en-US" sz="2800"/>
              <a:t> in </a:t>
            </a:r>
            <a:r>
              <a:rPr lang="en-US" altLang="en-US" sz="2800" b="1"/>
              <a:t>Asia</a:t>
            </a:r>
          </a:p>
        </p:txBody>
      </p:sp>
      <p:sp>
        <p:nvSpPr>
          <p:cNvPr id="19459" name="Content Placeholder 2">
            <a:extLst>
              <a:ext uri="{FF2B5EF4-FFF2-40B4-BE49-F238E27FC236}">
                <a16:creationId xmlns:a16="http://schemas.microsoft.com/office/drawing/2014/main" id="{491C4238-5716-FF3E-ED21-1FB96D02459C}"/>
              </a:ext>
            </a:extLst>
          </p:cNvPr>
          <p:cNvSpPr>
            <a:spLocks noGrp="1" noChangeArrowheads="1"/>
          </p:cNvSpPr>
          <p:nvPr>
            <p:ph idx="1"/>
          </p:nvPr>
        </p:nvSpPr>
        <p:spPr>
          <a:xfrm>
            <a:off x="196850" y="633413"/>
            <a:ext cx="6688138" cy="5638800"/>
          </a:xfrm>
        </p:spPr>
        <p:txBody>
          <a:bodyPr/>
          <a:lstStyle/>
          <a:p>
            <a:r>
              <a:rPr lang="en-US" altLang="en-US" sz="2000" dirty="0"/>
              <a:t>America believed the policy of containment was working and stopping the spread of Communism in Europe.</a:t>
            </a:r>
          </a:p>
          <a:p>
            <a:r>
              <a:rPr lang="en-US" altLang="en-US" sz="2000" dirty="0"/>
              <a:t>Then in 1949, China the world’s most populous nation became communist.</a:t>
            </a:r>
          </a:p>
          <a:p>
            <a:r>
              <a:rPr lang="en-US" altLang="en-US" sz="2000" b="1" dirty="0">
                <a:solidFill>
                  <a:srgbClr val="FF0000"/>
                </a:solidFill>
              </a:rPr>
              <a:t>Communist China </a:t>
            </a:r>
            <a:r>
              <a:rPr lang="en-US" altLang="en-US" sz="2000" dirty="0"/>
              <a:t>led by </a:t>
            </a:r>
            <a:r>
              <a:rPr lang="en-US" altLang="en-US" sz="2000" b="1" dirty="0">
                <a:solidFill>
                  <a:srgbClr val="FF0000"/>
                </a:solidFill>
              </a:rPr>
              <a:t>Mao Zedong</a:t>
            </a:r>
            <a:r>
              <a:rPr lang="en-US" altLang="en-US" sz="2000" dirty="0"/>
              <a:t>, and helped by the Soviets, overthrew the Nationalist government.</a:t>
            </a:r>
            <a:r>
              <a:rPr lang="en-US" altLang="en-US" dirty="0"/>
              <a:t> </a:t>
            </a:r>
            <a:r>
              <a:rPr lang="en-US" altLang="en-US" sz="2400" dirty="0"/>
              <a:t>Non-communist Chinese flee to Taiwan and establish a new government in exile.</a:t>
            </a:r>
          </a:p>
          <a:p>
            <a:r>
              <a:rPr lang="en-US" altLang="en-US" sz="2000" dirty="0"/>
              <a:t>Pres. Truman refused to </a:t>
            </a:r>
            <a:r>
              <a:rPr lang="en-US" altLang="en-US" sz="2000" b="1" dirty="0"/>
              <a:t>recognize</a:t>
            </a:r>
            <a:r>
              <a:rPr lang="en-US" altLang="en-US" sz="2000" dirty="0"/>
              <a:t> the Communist government in China.</a:t>
            </a:r>
          </a:p>
          <a:p>
            <a:r>
              <a:rPr lang="en-US" altLang="en-US" sz="2000" dirty="0"/>
              <a:t>The U.S. also prevented Red China from entering the United Nations.</a:t>
            </a:r>
          </a:p>
          <a:p>
            <a:r>
              <a:rPr lang="en-US" altLang="en-US" sz="2000" dirty="0"/>
              <a:t>Instead, U.S. puts Taiwan in the UN Security Council as a permanent member.  USSR protests and walks out of UN.  Costly Mistake on their part.</a:t>
            </a:r>
          </a:p>
        </p:txBody>
      </p:sp>
      <p:pic>
        <p:nvPicPr>
          <p:cNvPr id="19462" name="Picture 6">
            <a:extLst>
              <a:ext uri="{FF2B5EF4-FFF2-40B4-BE49-F238E27FC236}">
                <a16:creationId xmlns:a16="http://schemas.microsoft.com/office/drawing/2014/main" id="{95A47A70-F1FD-E73B-A5C8-CFC01B39B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2450" y="3452813"/>
            <a:ext cx="2001838"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a:extLst>
              <a:ext uri="{FF2B5EF4-FFF2-40B4-BE49-F238E27FC236}">
                <a16:creationId xmlns:a16="http://schemas.microsoft.com/office/drawing/2014/main" id="{2CF2B475-E961-13D5-700A-ECFE68AA3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738" y="603250"/>
            <a:ext cx="197167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1+#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Effect transition="in" filter="wipe(left)">
                                      <p:cBhvr>
                                        <p:cTn id="11" dur="2000"/>
                                        <p:tgtEl>
                                          <p:spTgt spid="19459">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1500"/>
                                  </p:stCondLst>
                                  <p:childTnLst>
                                    <p:set>
                                      <p:cBhvr>
                                        <p:cTn id="14" dur="1" fill="hold">
                                          <p:stCondLst>
                                            <p:cond delay="0"/>
                                          </p:stCondLst>
                                        </p:cTn>
                                        <p:tgtEl>
                                          <p:spTgt spid="19459">
                                            <p:txEl>
                                              <p:pRg st="1" end="1"/>
                                            </p:txEl>
                                          </p:spTgt>
                                        </p:tgtEl>
                                        <p:attrNameLst>
                                          <p:attrName>style.visibility</p:attrName>
                                        </p:attrNameLst>
                                      </p:cBhvr>
                                      <p:to>
                                        <p:strVal val="visible"/>
                                      </p:to>
                                    </p:set>
                                    <p:animEffect transition="in" filter="wipe(left)">
                                      <p:cBhvr>
                                        <p:cTn id="15" dur="2000"/>
                                        <p:tgtEl>
                                          <p:spTgt spid="19459">
                                            <p:txEl>
                                              <p:pRg st="1" end="1"/>
                                            </p:txEl>
                                          </p:spTgt>
                                        </p:tgtEl>
                                      </p:cBhvr>
                                    </p:animEffect>
                                  </p:childTnLst>
                                </p:cTn>
                              </p:par>
                            </p:childTnLst>
                          </p:cTn>
                        </p:par>
                        <p:par>
                          <p:cTn id="16" fill="hold" nodeType="afterGroup">
                            <p:stCondLst>
                              <p:cond delay="5500"/>
                            </p:stCondLst>
                            <p:childTnLst>
                              <p:par>
                                <p:cTn id="17" presetID="21" presetClass="entr" presetSubtype="1" fill="hold" nodeType="afterEffect">
                                  <p:stCondLst>
                                    <p:cond delay="0"/>
                                  </p:stCondLst>
                                  <p:childTnLst>
                                    <p:set>
                                      <p:cBhvr>
                                        <p:cTn id="18" dur="1" fill="hold">
                                          <p:stCondLst>
                                            <p:cond delay="0"/>
                                          </p:stCondLst>
                                        </p:cTn>
                                        <p:tgtEl>
                                          <p:spTgt spid="19464"/>
                                        </p:tgtEl>
                                        <p:attrNameLst>
                                          <p:attrName>style.visibility</p:attrName>
                                        </p:attrNameLst>
                                      </p:cBhvr>
                                      <p:to>
                                        <p:strVal val="visible"/>
                                      </p:to>
                                    </p:set>
                                    <p:animEffect transition="in" filter="wheel(1)">
                                      <p:cBhvr>
                                        <p:cTn id="19" dur="2000"/>
                                        <p:tgtEl>
                                          <p:spTgt spid="19464"/>
                                        </p:tgtEl>
                                      </p:cBhvr>
                                    </p:animEffect>
                                  </p:childTnLst>
                                </p:cTn>
                              </p:par>
                            </p:childTnLst>
                          </p:cTn>
                        </p:par>
                        <p:par>
                          <p:cTn id="20" fill="hold" nodeType="afterGroup">
                            <p:stCondLst>
                              <p:cond delay="7500"/>
                            </p:stCondLst>
                            <p:childTnLst>
                              <p:par>
                                <p:cTn id="21" presetID="22" presetClass="entr" presetSubtype="8" fill="hold" nodeType="afterEffect">
                                  <p:stCondLst>
                                    <p:cond delay="1500"/>
                                  </p:stCondLst>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wipe(left)">
                                      <p:cBhvr>
                                        <p:cTn id="23" dur="2000"/>
                                        <p:tgtEl>
                                          <p:spTgt spid="19459">
                                            <p:txEl>
                                              <p:pRg st="2" end="2"/>
                                            </p:txEl>
                                          </p:spTgt>
                                        </p:tgtEl>
                                      </p:cBhvr>
                                    </p:animEffect>
                                  </p:childTnLst>
                                </p:cTn>
                              </p:par>
                            </p:childTnLst>
                          </p:cTn>
                        </p:par>
                        <p:par>
                          <p:cTn id="24" fill="hold" nodeType="afterGroup">
                            <p:stCondLst>
                              <p:cond delay="11000"/>
                            </p:stCondLst>
                            <p:childTnLst>
                              <p:par>
                                <p:cTn id="25" presetID="21" presetClass="entr" presetSubtype="1" fill="hold" nodeType="afterEffect">
                                  <p:stCondLst>
                                    <p:cond delay="0"/>
                                  </p:stCondLst>
                                  <p:childTnLst>
                                    <p:set>
                                      <p:cBhvr>
                                        <p:cTn id="26" dur="1" fill="hold">
                                          <p:stCondLst>
                                            <p:cond delay="0"/>
                                          </p:stCondLst>
                                        </p:cTn>
                                        <p:tgtEl>
                                          <p:spTgt spid="19462"/>
                                        </p:tgtEl>
                                        <p:attrNameLst>
                                          <p:attrName>style.visibility</p:attrName>
                                        </p:attrNameLst>
                                      </p:cBhvr>
                                      <p:to>
                                        <p:strVal val="visible"/>
                                      </p:to>
                                    </p:set>
                                    <p:animEffect transition="in" filter="wheel(1)">
                                      <p:cBhvr>
                                        <p:cTn id="27" dur="2000"/>
                                        <p:tgtEl>
                                          <p:spTgt spid="19462"/>
                                        </p:tgtEl>
                                      </p:cBhvr>
                                    </p:animEffect>
                                  </p:childTnLst>
                                </p:cTn>
                              </p:par>
                            </p:childTnLst>
                          </p:cTn>
                        </p:par>
                        <p:par>
                          <p:cTn id="28" fill="hold" nodeType="afterGroup">
                            <p:stCondLst>
                              <p:cond delay="13000"/>
                            </p:stCondLst>
                            <p:childTnLst>
                              <p:par>
                                <p:cTn id="29" presetID="22" presetClass="entr" presetSubtype="8" fill="hold" nodeType="afterEffect">
                                  <p:stCondLst>
                                    <p:cond delay="1500"/>
                                  </p:stCondLst>
                                  <p:childTnLst>
                                    <p:set>
                                      <p:cBhvr>
                                        <p:cTn id="30" dur="1" fill="hold">
                                          <p:stCondLst>
                                            <p:cond delay="0"/>
                                          </p:stCondLst>
                                        </p:cTn>
                                        <p:tgtEl>
                                          <p:spTgt spid="19459">
                                            <p:txEl>
                                              <p:pRg st="3" end="3"/>
                                            </p:txEl>
                                          </p:spTgt>
                                        </p:tgtEl>
                                        <p:attrNameLst>
                                          <p:attrName>style.visibility</p:attrName>
                                        </p:attrNameLst>
                                      </p:cBhvr>
                                      <p:to>
                                        <p:strVal val="visible"/>
                                      </p:to>
                                    </p:set>
                                    <p:animEffect transition="in" filter="wipe(left)">
                                      <p:cBhvr>
                                        <p:cTn id="31" dur="2000"/>
                                        <p:tgtEl>
                                          <p:spTgt spid="19459">
                                            <p:txEl>
                                              <p:pRg st="3" end="3"/>
                                            </p:txEl>
                                          </p:spTgt>
                                        </p:tgtEl>
                                      </p:cBhvr>
                                    </p:animEffect>
                                  </p:childTnLst>
                                </p:cTn>
                              </p:par>
                            </p:childTnLst>
                          </p:cTn>
                        </p:par>
                        <p:par>
                          <p:cTn id="32" fill="hold" nodeType="afterGroup">
                            <p:stCondLst>
                              <p:cond delay="16500"/>
                            </p:stCondLst>
                            <p:childTnLst>
                              <p:par>
                                <p:cTn id="33" presetID="22" presetClass="entr" presetSubtype="8" fill="hold" nodeType="afterEffect">
                                  <p:stCondLst>
                                    <p:cond delay="1500"/>
                                  </p:stCondLst>
                                  <p:childTnLst>
                                    <p:set>
                                      <p:cBhvr>
                                        <p:cTn id="34" dur="1" fill="hold">
                                          <p:stCondLst>
                                            <p:cond delay="0"/>
                                          </p:stCondLst>
                                        </p:cTn>
                                        <p:tgtEl>
                                          <p:spTgt spid="19459">
                                            <p:txEl>
                                              <p:pRg st="4" end="4"/>
                                            </p:txEl>
                                          </p:spTgt>
                                        </p:tgtEl>
                                        <p:attrNameLst>
                                          <p:attrName>style.visibility</p:attrName>
                                        </p:attrNameLst>
                                      </p:cBhvr>
                                      <p:to>
                                        <p:strVal val="visible"/>
                                      </p:to>
                                    </p:set>
                                    <p:animEffect transition="in" filter="wipe(left)">
                                      <p:cBhvr>
                                        <p:cTn id="35" dur="2000"/>
                                        <p:tgtEl>
                                          <p:spTgt spid="19459">
                                            <p:txEl>
                                              <p:pRg st="4" end="4"/>
                                            </p:txEl>
                                          </p:spTgt>
                                        </p:tgtEl>
                                      </p:cBhvr>
                                    </p:animEffect>
                                  </p:childTnLst>
                                </p:cTn>
                              </p:par>
                            </p:childTnLst>
                          </p:cTn>
                        </p:par>
                        <p:par>
                          <p:cTn id="36" fill="hold" nodeType="afterGroup">
                            <p:stCondLst>
                              <p:cond delay="20000"/>
                            </p:stCondLst>
                            <p:childTnLst>
                              <p:par>
                                <p:cTn id="37" presetID="22" presetClass="entr" presetSubtype="8" fill="hold" nodeType="afterEffect">
                                  <p:stCondLst>
                                    <p:cond delay="1500"/>
                                  </p:stCondLst>
                                  <p:childTnLst>
                                    <p:set>
                                      <p:cBhvr>
                                        <p:cTn id="38" dur="1" fill="hold">
                                          <p:stCondLst>
                                            <p:cond delay="0"/>
                                          </p:stCondLst>
                                        </p:cTn>
                                        <p:tgtEl>
                                          <p:spTgt spid="19459">
                                            <p:txEl>
                                              <p:pRg st="5" end="5"/>
                                            </p:txEl>
                                          </p:spTgt>
                                        </p:tgtEl>
                                        <p:attrNameLst>
                                          <p:attrName>style.visibility</p:attrName>
                                        </p:attrNameLst>
                                      </p:cBhvr>
                                      <p:to>
                                        <p:strVal val="visible"/>
                                      </p:to>
                                    </p:set>
                                    <p:animEffect transition="in" filter="wipe(left)">
                                      <p:cBhvr>
                                        <p:cTn id="39" dur="20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2DB4242-19EF-A63F-3950-09236494CFBD}"/>
              </a:ext>
            </a:extLst>
          </p:cNvPr>
          <p:cNvSpPr>
            <a:spLocks noGrp="1" noChangeArrowheads="1"/>
          </p:cNvSpPr>
          <p:nvPr>
            <p:ph type="title"/>
          </p:nvPr>
        </p:nvSpPr>
        <p:spPr>
          <a:xfrm>
            <a:off x="990600" y="0"/>
            <a:ext cx="6713538" cy="444500"/>
          </a:xfrm>
        </p:spPr>
        <p:txBody>
          <a:bodyPr/>
          <a:lstStyle/>
          <a:p>
            <a:r>
              <a:rPr lang="en-US" altLang="en-US" sz="2200" b="1"/>
              <a:t>The Korean War aka Police Action, 1950-1953</a:t>
            </a:r>
          </a:p>
        </p:txBody>
      </p:sp>
      <p:sp>
        <p:nvSpPr>
          <p:cNvPr id="19459" name="Content Placeholder 2">
            <a:extLst>
              <a:ext uri="{FF2B5EF4-FFF2-40B4-BE49-F238E27FC236}">
                <a16:creationId xmlns:a16="http://schemas.microsoft.com/office/drawing/2014/main" id="{2218C2E0-FED8-E3BF-C849-CDEE8B30215C}"/>
              </a:ext>
            </a:extLst>
          </p:cNvPr>
          <p:cNvSpPr>
            <a:spLocks noGrp="1" noChangeArrowheads="1"/>
          </p:cNvSpPr>
          <p:nvPr>
            <p:ph idx="1"/>
          </p:nvPr>
        </p:nvSpPr>
        <p:spPr>
          <a:xfrm>
            <a:off x="88900" y="719138"/>
            <a:ext cx="5029200" cy="6029325"/>
          </a:xfrm>
        </p:spPr>
        <p:txBody>
          <a:bodyPr/>
          <a:lstStyle/>
          <a:p>
            <a:r>
              <a:rPr lang="en-US" altLang="en-US" sz="2000"/>
              <a:t>The Korean War is referred to as a </a:t>
            </a:r>
            <a:r>
              <a:rPr lang="en-US" altLang="en-US" sz="2000" b="1"/>
              <a:t>POLICE ACTION </a:t>
            </a:r>
            <a:r>
              <a:rPr lang="en-US" altLang="en-US" sz="2000"/>
              <a:t>because </a:t>
            </a:r>
            <a:r>
              <a:rPr lang="en-US" altLang="en-US" sz="2000" b="1"/>
              <a:t>Congress never declared war.  </a:t>
            </a:r>
          </a:p>
          <a:p>
            <a:r>
              <a:rPr lang="en-US" altLang="en-US" sz="2000" b="1">
                <a:solidFill>
                  <a:srgbClr val="7030A0"/>
                </a:solidFill>
              </a:rPr>
              <a:t>Korea</a:t>
            </a:r>
            <a:r>
              <a:rPr lang="en-US" altLang="en-US" sz="2000"/>
              <a:t>, a former colony of Japan, was divided into two zones after World War II.</a:t>
            </a:r>
          </a:p>
          <a:p>
            <a:r>
              <a:rPr lang="en-US" altLang="en-US" sz="2000" b="1">
                <a:solidFill>
                  <a:srgbClr val="FF0000"/>
                </a:solidFill>
              </a:rPr>
              <a:t>North Korea </a:t>
            </a:r>
            <a:r>
              <a:rPr lang="en-US" altLang="en-US" sz="2000"/>
              <a:t>became a </a:t>
            </a:r>
            <a:r>
              <a:rPr lang="en-US" altLang="en-US" sz="2000">
                <a:solidFill>
                  <a:srgbClr val="FF0000"/>
                </a:solidFill>
              </a:rPr>
              <a:t>communist</a:t>
            </a:r>
            <a:r>
              <a:rPr lang="en-US" altLang="en-US" sz="2000"/>
              <a:t> nation supported by </a:t>
            </a:r>
            <a:r>
              <a:rPr lang="en-US" altLang="en-US" sz="2000">
                <a:solidFill>
                  <a:srgbClr val="FF0000"/>
                </a:solidFill>
              </a:rPr>
              <a:t>China</a:t>
            </a:r>
            <a:r>
              <a:rPr lang="en-US" altLang="en-US" sz="2000"/>
              <a:t> and the </a:t>
            </a:r>
            <a:r>
              <a:rPr lang="en-US" altLang="en-US" sz="2000">
                <a:solidFill>
                  <a:srgbClr val="FF0000"/>
                </a:solidFill>
              </a:rPr>
              <a:t>U.S.S.R..</a:t>
            </a:r>
          </a:p>
          <a:p>
            <a:r>
              <a:rPr lang="en-US" altLang="en-US" sz="2000" b="1">
                <a:solidFill>
                  <a:srgbClr val="0070C0"/>
                </a:solidFill>
              </a:rPr>
              <a:t>South Korea </a:t>
            </a:r>
            <a:r>
              <a:rPr lang="en-US" altLang="en-US" sz="2000"/>
              <a:t>became a </a:t>
            </a:r>
            <a:r>
              <a:rPr lang="en-US" altLang="en-US" sz="2000">
                <a:solidFill>
                  <a:srgbClr val="0070C0"/>
                </a:solidFill>
              </a:rPr>
              <a:t>democratic</a:t>
            </a:r>
            <a:r>
              <a:rPr lang="en-US" altLang="en-US" sz="2000"/>
              <a:t> nation supported by the </a:t>
            </a:r>
            <a:r>
              <a:rPr lang="en-US" altLang="en-US" sz="2000">
                <a:solidFill>
                  <a:srgbClr val="0070C0"/>
                </a:solidFill>
              </a:rPr>
              <a:t>U.S.A..</a:t>
            </a:r>
          </a:p>
          <a:p>
            <a:r>
              <a:rPr lang="en-US" altLang="en-US" sz="2000"/>
              <a:t>The dividing line was the </a:t>
            </a:r>
            <a:r>
              <a:rPr lang="en-US" altLang="en-US" sz="2000" b="1">
                <a:solidFill>
                  <a:srgbClr val="7030A0"/>
                </a:solidFill>
              </a:rPr>
              <a:t>38</a:t>
            </a:r>
            <a:r>
              <a:rPr lang="en-US" altLang="en-US" sz="2000" b="1" baseline="30000">
                <a:solidFill>
                  <a:srgbClr val="7030A0"/>
                </a:solidFill>
              </a:rPr>
              <a:t>th</a:t>
            </a:r>
            <a:r>
              <a:rPr lang="en-US" altLang="en-US" sz="2000" b="1">
                <a:solidFill>
                  <a:srgbClr val="7030A0"/>
                </a:solidFill>
              </a:rPr>
              <a:t> Parallel line.</a:t>
            </a:r>
          </a:p>
          <a:p>
            <a:r>
              <a:rPr lang="en-US" altLang="en-US" sz="2000" b="1">
                <a:solidFill>
                  <a:srgbClr val="7030A0"/>
                </a:solidFill>
              </a:rPr>
              <a:t>General Douglas MacArthur </a:t>
            </a:r>
            <a:r>
              <a:rPr lang="en-US" altLang="en-US" sz="2000"/>
              <a:t>was</a:t>
            </a:r>
            <a:r>
              <a:rPr lang="en-US" altLang="en-US" sz="2000" b="1">
                <a:solidFill>
                  <a:srgbClr val="7030A0"/>
                </a:solidFill>
              </a:rPr>
              <a:t> Supreme Allied Military Commander in the Pacific </a:t>
            </a:r>
            <a:r>
              <a:rPr lang="en-US" altLang="en-US" sz="2000"/>
              <a:t>and would soon lead the defense of </a:t>
            </a:r>
            <a:r>
              <a:rPr lang="en-US" altLang="en-US" sz="2000" b="1">
                <a:solidFill>
                  <a:srgbClr val="7030A0"/>
                </a:solidFill>
              </a:rPr>
              <a:t>South Korea.</a:t>
            </a:r>
          </a:p>
        </p:txBody>
      </p:sp>
      <p:pic>
        <p:nvPicPr>
          <p:cNvPr id="68611" name="Picture 3">
            <a:extLst>
              <a:ext uri="{FF2B5EF4-FFF2-40B4-BE49-F238E27FC236}">
                <a16:creationId xmlns:a16="http://schemas.microsoft.com/office/drawing/2014/main" id="{9F2C62B5-A6D0-C157-8FF8-9F7C8A9B6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538" y="508000"/>
            <a:ext cx="3856037"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a:extLst>
              <a:ext uri="{FF2B5EF4-FFF2-40B4-BE49-F238E27FC236}">
                <a16:creationId xmlns:a16="http://schemas.microsoft.com/office/drawing/2014/main" id="{BA9BD826-BF0B-04EF-399C-4207F5579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288" y="3886200"/>
            <a:ext cx="3824287" cy="2895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left)">
                                      <p:cBhvr>
                                        <p:cTn id="12" dur="2000"/>
                                        <p:tgtEl>
                                          <p:spTgt spid="19459">
                                            <p:txEl>
                                              <p:pRg st="1" end="1"/>
                                            </p:txEl>
                                          </p:spTgt>
                                        </p:tgtEl>
                                      </p:cBhvr>
                                    </p:animEffect>
                                  </p:childTnLst>
                                </p:cTn>
                              </p:par>
                            </p:childTnLst>
                          </p:cTn>
                        </p:par>
                        <p:par>
                          <p:cTn id="13" fill="hold" nodeType="afterGroup">
                            <p:stCondLst>
                              <p:cond delay="2500"/>
                            </p:stCondLst>
                            <p:childTnLst>
                              <p:par>
                                <p:cTn id="14" presetID="22" presetClass="entr" presetSubtype="8" fill="hold" nodeType="afterEffect">
                                  <p:stCondLst>
                                    <p:cond delay="0"/>
                                  </p:stCondLst>
                                  <p:childTnLst>
                                    <p:set>
                                      <p:cBhvr>
                                        <p:cTn id="15" dur="1" fill="hold">
                                          <p:stCondLst>
                                            <p:cond delay="0"/>
                                          </p:stCondLst>
                                        </p:cTn>
                                        <p:tgtEl>
                                          <p:spTgt spid="19459">
                                            <p:txEl>
                                              <p:pRg st="0" end="0"/>
                                            </p:txEl>
                                          </p:spTgt>
                                        </p:tgtEl>
                                        <p:attrNameLst>
                                          <p:attrName>style.visibility</p:attrName>
                                        </p:attrNameLst>
                                      </p:cBhvr>
                                      <p:to>
                                        <p:strVal val="visible"/>
                                      </p:to>
                                    </p:set>
                                    <p:animEffect transition="in" filter="wipe(left)">
                                      <p:cBhvr>
                                        <p:cTn id="16" dur="2000"/>
                                        <p:tgtEl>
                                          <p:spTgt spid="19459">
                                            <p:txEl>
                                              <p:pRg st="0" end="0"/>
                                            </p:txEl>
                                          </p:spTgt>
                                        </p:tgtEl>
                                      </p:cBhvr>
                                    </p:animEffect>
                                  </p:childTnLst>
                                </p:cTn>
                              </p:par>
                              <p:par>
                                <p:cTn id="17" presetID="16" presetClass="entr" presetSubtype="42" fill="hold" nodeType="withEffect">
                                  <p:stCondLst>
                                    <p:cond delay="0"/>
                                  </p:stCondLst>
                                  <p:childTnLst>
                                    <p:set>
                                      <p:cBhvr>
                                        <p:cTn id="18" dur="1" fill="hold">
                                          <p:stCondLst>
                                            <p:cond delay="0"/>
                                          </p:stCondLst>
                                        </p:cTn>
                                        <p:tgtEl>
                                          <p:spTgt spid="68611"/>
                                        </p:tgtEl>
                                        <p:attrNameLst>
                                          <p:attrName>style.visibility</p:attrName>
                                        </p:attrNameLst>
                                      </p:cBhvr>
                                      <p:to>
                                        <p:strVal val="visible"/>
                                      </p:to>
                                    </p:set>
                                    <p:animEffect transition="in" filter="barn(outHorizontal)">
                                      <p:cBhvr>
                                        <p:cTn id="19" dur="500"/>
                                        <p:tgtEl>
                                          <p:spTgt spid="68611"/>
                                        </p:tgtEl>
                                      </p:cBhvr>
                                    </p:animEffect>
                                  </p:childTnLst>
                                </p:cTn>
                              </p:par>
                            </p:childTnLst>
                          </p:cTn>
                        </p:par>
                        <p:par>
                          <p:cTn id="20" fill="hold" nodeType="afterGroup">
                            <p:stCondLst>
                              <p:cond delay="4500"/>
                            </p:stCondLst>
                            <p:childTnLst>
                              <p:par>
                                <p:cTn id="21" presetID="22" presetClass="entr" presetSubtype="8" fill="hold" nodeType="afterEffect">
                                  <p:stCondLst>
                                    <p:cond delay="2000"/>
                                  </p:stCondLst>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wipe(left)">
                                      <p:cBhvr>
                                        <p:cTn id="23" dur="2000"/>
                                        <p:tgtEl>
                                          <p:spTgt spid="19459">
                                            <p:txEl>
                                              <p:pRg st="2" end="2"/>
                                            </p:txEl>
                                          </p:spTgt>
                                        </p:tgtEl>
                                      </p:cBhvr>
                                    </p:animEffect>
                                  </p:childTnLst>
                                </p:cTn>
                              </p:par>
                            </p:childTnLst>
                          </p:cTn>
                        </p:par>
                        <p:par>
                          <p:cTn id="24" fill="hold" nodeType="afterGroup">
                            <p:stCondLst>
                              <p:cond delay="8500"/>
                            </p:stCondLst>
                            <p:childTnLst>
                              <p:par>
                                <p:cTn id="25" presetID="22" presetClass="entr" presetSubtype="8" fill="hold" nodeType="afterEffect">
                                  <p:stCondLst>
                                    <p:cond delay="2000"/>
                                  </p:stCondLst>
                                  <p:childTnLst>
                                    <p:set>
                                      <p:cBhvr>
                                        <p:cTn id="26" dur="1" fill="hold">
                                          <p:stCondLst>
                                            <p:cond delay="0"/>
                                          </p:stCondLst>
                                        </p:cTn>
                                        <p:tgtEl>
                                          <p:spTgt spid="19459">
                                            <p:txEl>
                                              <p:pRg st="3" end="3"/>
                                            </p:txEl>
                                          </p:spTgt>
                                        </p:tgtEl>
                                        <p:attrNameLst>
                                          <p:attrName>style.visibility</p:attrName>
                                        </p:attrNameLst>
                                      </p:cBhvr>
                                      <p:to>
                                        <p:strVal val="visible"/>
                                      </p:to>
                                    </p:set>
                                    <p:animEffect transition="in" filter="wipe(left)">
                                      <p:cBhvr>
                                        <p:cTn id="27" dur="2000"/>
                                        <p:tgtEl>
                                          <p:spTgt spid="19459">
                                            <p:txEl>
                                              <p:pRg st="3" end="3"/>
                                            </p:txEl>
                                          </p:spTgt>
                                        </p:tgtEl>
                                      </p:cBhvr>
                                    </p:animEffect>
                                  </p:childTnLst>
                                </p:cTn>
                              </p:par>
                            </p:childTnLst>
                          </p:cTn>
                        </p:par>
                        <p:par>
                          <p:cTn id="28" fill="hold" nodeType="afterGroup">
                            <p:stCondLst>
                              <p:cond delay="12500"/>
                            </p:stCondLst>
                            <p:childTnLst>
                              <p:par>
                                <p:cTn id="29" presetID="22" presetClass="entr" presetSubtype="8" fill="hold" nodeType="afterEffect">
                                  <p:stCondLst>
                                    <p:cond delay="2000"/>
                                  </p:stCondLst>
                                  <p:childTnLst>
                                    <p:set>
                                      <p:cBhvr>
                                        <p:cTn id="30" dur="1" fill="hold">
                                          <p:stCondLst>
                                            <p:cond delay="0"/>
                                          </p:stCondLst>
                                        </p:cTn>
                                        <p:tgtEl>
                                          <p:spTgt spid="19459">
                                            <p:txEl>
                                              <p:pRg st="4" end="4"/>
                                            </p:txEl>
                                          </p:spTgt>
                                        </p:tgtEl>
                                        <p:attrNameLst>
                                          <p:attrName>style.visibility</p:attrName>
                                        </p:attrNameLst>
                                      </p:cBhvr>
                                      <p:to>
                                        <p:strVal val="visible"/>
                                      </p:to>
                                    </p:set>
                                    <p:animEffect transition="in" filter="wipe(left)">
                                      <p:cBhvr>
                                        <p:cTn id="31" dur="2000"/>
                                        <p:tgtEl>
                                          <p:spTgt spid="19459">
                                            <p:txEl>
                                              <p:pRg st="4" end="4"/>
                                            </p:txEl>
                                          </p:spTgt>
                                        </p:tgtEl>
                                      </p:cBhvr>
                                    </p:animEffect>
                                  </p:childTnLst>
                                </p:cTn>
                              </p:par>
                            </p:childTnLst>
                          </p:cTn>
                        </p:par>
                        <p:par>
                          <p:cTn id="32" fill="hold" nodeType="afterGroup">
                            <p:stCondLst>
                              <p:cond delay="16500"/>
                            </p:stCondLst>
                            <p:childTnLst>
                              <p:par>
                                <p:cTn id="33" presetID="22" presetClass="entr" presetSubtype="8" fill="hold" nodeType="afterEffect">
                                  <p:stCondLst>
                                    <p:cond delay="2000"/>
                                  </p:stCondLst>
                                  <p:childTnLst>
                                    <p:set>
                                      <p:cBhvr>
                                        <p:cTn id="34" dur="1" fill="hold">
                                          <p:stCondLst>
                                            <p:cond delay="0"/>
                                          </p:stCondLst>
                                        </p:cTn>
                                        <p:tgtEl>
                                          <p:spTgt spid="19459">
                                            <p:txEl>
                                              <p:pRg st="5" end="5"/>
                                            </p:txEl>
                                          </p:spTgt>
                                        </p:tgtEl>
                                        <p:attrNameLst>
                                          <p:attrName>style.visibility</p:attrName>
                                        </p:attrNameLst>
                                      </p:cBhvr>
                                      <p:to>
                                        <p:strVal val="visible"/>
                                      </p:to>
                                    </p:set>
                                    <p:animEffect transition="in" filter="wipe(left)">
                                      <p:cBhvr>
                                        <p:cTn id="35" dur="2000"/>
                                        <p:tgtEl>
                                          <p:spTgt spid="19459">
                                            <p:txEl>
                                              <p:pRg st="5" end="5"/>
                                            </p:txEl>
                                          </p:spTgt>
                                        </p:tgtEl>
                                      </p:cBhvr>
                                    </p:animEffect>
                                  </p:childTnLst>
                                </p:cTn>
                              </p:par>
                            </p:childTnLst>
                          </p:cTn>
                        </p:par>
                        <p:par>
                          <p:cTn id="36" fill="hold" nodeType="afterGroup">
                            <p:stCondLst>
                              <p:cond delay="20500"/>
                            </p:stCondLst>
                            <p:childTnLst>
                              <p:par>
                                <p:cTn id="37" presetID="21" presetClass="entr" presetSubtype="2" fill="hold" nodeType="afterEffect">
                                  <p:stCondLst>
                                    <p:cond delay="0"/>
                                  </p:stCondLst>
                                  <p:childTnLst>
                                    <p:set>
                                      <p:cBhvr>
                                        <p:cTn id="38" dur="1" fill="hold">
                                          <p:stCondLst>
                                            <p:cond delay="0"/>
                                          </p:stCondLst>
                                        </p:cTn>
                                        <p:tgtEl>
                                          <p:spTgt spid="68613"/>
                                        </p:tgtEl>
                                        <p:attrNameLst>
                                          <p:attrName>style.visibility</p:attrName>
                                        </p:attrNameLst>
                                      </p:cBhvr>
                                      <p:to>
                                        <p:strVal val="visible"/>
                                      </p:to>
                                    </p:set>
                                    <p:animEffect transition="in" filter="wheel(2)">
                                      <p:cBhvr>
                                        <p:cTn id="39" dur="20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EEA414F-6E4C-A2C6-8F53-591D81B9B828}"/>
              </a:ext>
            </a:extLst>
          </p:cNvPr>
          <p:cNvSpPr>
            <a:spLocks noGrp="1" noChangeArrowheads="1"/>
          </p:cNvSpPr>
          <p:nvPr>
            <p:ph type="title"/>
          </p:nvPr>
        </p:nvSpPr>
        <p:spPr>
          <a:xfrm>
            <a:off x="815975" y="141288"/>
            <a:ext cx="8229600" cy="762000"/>
          </a:xfrm>
        </p:spPr>
        <p:txBody>
          <a:bodyPr/>
          <a:lstStyle/>
          <a:p>
            <a:r>
              <a:rPr lang="en-US" altLang="en-US" sz="4000" b="1">
                <a:solidFill>
                  <a:srgbClr val="0033CC"/>
                </a:solidFill>
              </a:rPr>
              <a:t>Democracy </a:t>
            </a:r>
            <a:r>
              <a:rPr lang="en-US" altLang="en-US" sz="4000"/>
              <a:t> v. </a:t>
            </a:r>
            <a:r>
              <a:rPr lang="en-US" altLang="en-US" sz="4000" b="1">
                <a:solidFill>
                  <a:srgbClr val="FF0000"/>
                </a:solidFill>
              </a:rPr>
              <a:t>Communism</a:t>
            </a:r>
          </a:p>
        </p:txBody>
      </p:sp>
      <p:pic>
        <p:nvPicPr>
          <p:cNvPr id="12291" name="Picture 2">
            <a:extLst>
              <a:ext uri="{FF2B5EF4-FFF2-40B4-BE49-F238E27FC236}">
                <a16:creationId xmlns:a16="http://schemas.microsoft.com/office/drawing/2014/main" id="{3D577F1B-40B9-FBC6-1BD9-EB8D908FB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990600"/>
            <a:ext cx="7156450" cy="5257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
            <a:extLst>
              <a:ext uri="{FF2B5EF4-FFF2-40B4-BE49-F238E27FC236}">
                <a16:creationId xmlns:a16="http://schemas.microsoft.com/office/drawing/2014/main" id="{88372663-1997-7A18-FDD3-3C266A836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238" y="74613"/>
            <a:ext cx="7826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a:extLst>
              <a:ext uri="{FF2B5EF4-FFF2-40B4-BE49-F238E27FC236}">
                <a16:creationId xmlns:a16="http://schemas.microsoft.com/office/drawing/2014/main" id="{7584B042-467A-8D5D-BF03-575B8DAAB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34925"/>
            <a:ext cx="137636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a:extLst>
              <a:ext uri="{FF2B5EF4-FFF2-40B4-BE49-F238E27FC236}">
                <a16:creationId xmlns:a16="http://schemas.microsoft.com/office/drawing/2014/main" id="{C4E19CB0-FB53-8E16-0067-1012142F4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1338" y="844550"/>
            <a:ext cx="9286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BF4865A-CFBC-123B-4A9D-F509329C784A}"/>
              </a:ext>
            </a:extLst>
          </p:cNvPr>
          <p:cNvSpPr>
            <a:spLocks noGrp="1" noChangeArrowheads="1"/>
          </p:cNvSpPr>
          <p:nvPr>
            <p:ph type="title"/>
          </p:nvPr>
        </p:nvSpPr>
        <p:spPr>
          <a:xfrm>
            <a:off x="152400" y="38100"/>
            <a:ext cx="5867400" cy="419100"/>
          </a:xfrm>
        </p:spPr>
        <p:txBody>
          <a:bodyPr/>
          <a:lstStyle/>
          <a:p>
            <a:r>
              <a:rPr lang="en-US" altLang="en-US" sz="2400" b="1"/>
              <a:t>The Korean War was a </a:t>
            </a:r>
            <a:r>
              <a:rPr lang="en-US" altLang="en-US" sz="2400" b="1">
                <a:solidFill>
                  <a:srgbClr val="FF0000"/>
                </a:solidFill>
              </a:rPr>
              <a:t>proxy</a:t>
            </a:r>
            <a:r>
              <a:rPr lang="en-US" altLang="en-US" sz="2400" b="1"/>
              <a:t> war</a:t>
            </a:r>
          </a:p>
        </p:txBody>
      </p:sp>
      <p:sp>
        <p:nvSpPr>
          <p:cNvPr id="19459" name="Content Placeholder 2">
            <a:extLst>
              <a:ext uri="{FF2B5EF4-FFF2-40B4-BE49-F238E27FC236}">
                <a16:creationId xmlns:a16="http://schemas.microsoft.com/office/drawing/2014/main" id="{77E86471-4F21-9A33-1DB8-CC9AD3B0739E}"/>
              </a:ext>
            </a:extLst>
          </p:cNvPr>
          <p:cNvSpPr>
            <a:spLocks noGrp="1" noChangeArrowheads="1"/>
          </p:cNvSpPr>
          <p:nvPr>
            <p:ph idx="1"/>
          </p:nvPr>
        </p:nvSpPr>
        <p:spPr>
          <a:xfrm>
            <a:off x="25400" y="666750"/>
            <a:ext cx="6070600" cy="6167438"/>
          </a:xfrm>
        </p:spPr>
        <p:txBody>
          <a:bodyPr/>
          <a:lstStyle/>
          <a:p>
            <a:pPr marL="0" indent="0">
              <a:buFontTx/>
              <a:buNone/>
              <a:defRPr/>
            </a:pPr>
            <a:r>
              <a:rPr lang="en-US" altLang="en-US" sz="1800" dirty="0"/>
              <a:t>Behind the scenes, the </a:t>
            </a:r>
            <a:r>
              <a:rPr lang="en-US" altLang="en-US" sz="1800" b="1" dirty="0">
                <a:solidFill>
                  <a:srgbClr val="FF0000"/>
                </a:solidFill>
              </a:rPr>
              <a:t>Soviets</a:t>
            </a:r>
            <a:r>
              <a:rPr lang="en-US" altLang="en-US" sz="1800" dirty="0"/>
              <a:t> and the </a:t>
            </a:r>
            <a:r>
              <a:rPr lang="en-US" altLang="en-US" sz="1800" b="1" dirty="0">
                <a:solidFill>
                  <a:srgbClr val="FF0000"/>
                </a:solidFill>
              </a:rPr>
              <a:t>Chicoms</a:t>
            </a:r>
            <a:r>
              <a:rPr lang="en-US" altLang="en-US" sz="1800" dirty="0"/>
              <a:t> were arming and financing North Korea to fight South Korea and the USA</a:t>
            </a:r>
          </a:p>
          <a:p>
            <a:pPr>
              <a:defRPr/>
            </a:pPr>
            <a:r>
              <a:rPr lang="en-US" altLang="en-US" sz="1800" dirty="0"/>
              <a:t>1950, North Korea invaded the South.</a:t>
            </a:r>
          </a:p>
          <a:p>
            <a:pPr>
              <a:defRPr/>
            </a:pPr>
            <a:r>
              <a:rPr lang="en-US" altLang="en-US" sz="1800" dirty="0"/>
              <a:t>These aggressive actions reminded Pres. Truman of the Nazi during WW II.</a:t>
            </a:r>
          </a:p>
          <a:p>
            <a:pPr>
              <a:defRPr/>
            </a:pPr>
            <a:r>
              <a:rPr lang="en-US" altLang="en-US" sz="1800" dirty="0"/>
              <a:t>Pres. Truman sent U.S. troops into South Korea to resist the invasion.</a:t>
            </a:r>
          </a:p>
          <a:p>
            <a:pPr>
              <a:defRPr/>
            </a:pPr>
            <a:r>
              <a:rPr lang="en-US" altLang="en-US" sz="1800" dirty="0"/>
              <a:t>The U.S. was able to pass a resolution in the </a:t>
            </a:r>
            <a:r>
              <a:rPr lang="en-US" altLang="en-US" sz="1800" b="1" dirty="0"/>
              <a:t>United Nations</a:t>
            </a:r>
            <a:r>
              <a:rPr lang="en-US" altLang="en-US" sz="1800" dirty="0"/>
              <a:t> to send U.N. troops (mostly Americans) to South Korea. </a:t>
            </a:r>
            <a:r>
              <a:rPr lang="en-US" altLang="en-US" sz="1800" b="1" dirty="0">
                <a:solidFill>
                  <a:srgbClr val="FF0000"/>
                </a:solidFill>
              </a:rPr>
              <a:t>First time USA </a:t>
            </a:r>
            <a:r>
              <a:rPr lang="en-US" sz="1800" b="1" dirty="0">
                <a:solidFill>
                  <a:srgbClr val="FF0000"/>
                </a:solidFill>
              </a:rPr>
              <a:t>fought as a member of United Nations forces.</a:t>
            </a:r>
            <a:endParaRPr lang="en-US" altLang="en-US" sz="1800" b="1" dirty="0">
              <a:solidFill>
                <a:srgbClr val="FF0000"/>
              </a:solidFill>
            </a:endParaRPr>
          </a:p>
          <a:p>
            <a:pPr>
              <a:defRPr/>
            </a:pPr>
            <a:r>
              <a:rPr lang="en-US" altLang="en-US" sz="1800" dirty="0"/>
              <a:t>USSR did not VETO the UN Security Council resolution to stop North Korea. USSR was boycotting UN Security Council in protest over its failure to sit communist China on the Council</a:t>
            </a:r>
          </a:p>
          <a:p>
            <a:pPr>
              <a:defRPr/>
            </a:pPr>
            <a:r>
              <a:rPr lang="en-US" altLang="en-US" sz="1800" dirty="0"/>
              <a:t>Korean War became the first war to use an international peace keeping force (United Nations) to halt an aggression. </a:t>
            </a:r>
          </a:p>
          <a:p>
            <a:pPr>
              <a:defRPr/>
            </a:pPr>
            <a:r>
              <a:rPr lang="en-US" altLang="en-US" sz="1800" b="1" dirty="0">
                <a:solidFill>
                  <a:srgbClr val="FF0000"/>
                </a:solidFill>
              </a:rPr>
              <a:t>Cold War just turned HOT</a:t>
            </a:r>
            <a:endParaRPr lang="en-US" altLang="en-US" sz="2000" b="1" dirty="0">
              <a:solidFill>
                <a:srgbClr val="FF0000"/>
              </a:solidFill>
            </a:endParaRPr>
          </a:p>
        </p:txBody>
      </p:sp>
      <p:pic>
        <p:nvPicPr>
          <p:cNvPr id="67586" name="Picture 2">
            <a:extLst>
              <a:ext uri="{FF2B5EF4-FFF2-40B4-BE49-F238E27FC236}">
                <a16:creationId xmlns:a16="http://schemas.microsoft.com/office/drawing/2014/main" id="{6ABE33B9-0C2E-C8E3-F2E2-95183EB65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68243"/>
          <a:stretch>
            <a:fillRect/>
          </a:stretch>
        </p:blipFill>
        <p:spPr bwMode="auto">
          <a:xfrm>
            <a:off x="5842000" y="4868863"/>
            <a:ext cx="3302000" cy="17414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4">
            <a:extLst>
              <a:ext uri="{FF2B5EF4-FFF2-40B4-BE49-F238E27FC236}">
                <a16:creationId xmlns:a16="http://schemas.microsoft.com/office/drawing/2014/main" id="{40D9CDA5-E915-4F62-CEEF-A4D65E65A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3" y="2944813"/>
            <a:ext cx="25511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0">
            <a:extLst>
              <a:ext uri="{FF2B5EF4-FFF2-40B4-BE49-F238E27FC236}">
                <a16:creationId xmlns:a16="http://schemas.microsoft.com/office/drawing/2014/main" id="{B3EED1FA-3935-E0E0-8702-867FFAF87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17463"/>
            <a:ext cx="273367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yellow and orange fire&#10;&#10;Description automatically generated">
            <a:extLst>
              <a:ext uri="{FF2B5EF4-FFF2-40B4-BE49-F238E27FC236}">
                <a16:creationId xmlns:a16="http://schemas.microsoft.com/office/drawing/2014/main" id="{F5E34AE3-DB10-05C2-683D-D56A0953F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5943600"/>
            <a:ext cx="914400" cy="914400"/>
          </a:xfrm>
          <a:prstGeom prst="rect">
            <a:avLst/>
          </a:prstGeom>
        </p:spPr>
      </p:pic>
      <p:sp>
        <p:nvSpPr>
          <p:cNvPr id="8" name="TextBox 7">
            <a:extLst>
              <a:ext uri="{FF2B5EF4-FFF2-40B4-BE49-F238E27FC236}">
                <a16:creationId xmlns:a16="http://schemas.microsoft.com/office/drawing/2014/main" id="{C62ED8A6-747E-907F-A09E-1E8F77C47C51}"/>
              </a:ext>
            </a:extLst>
          </p:cNvPr>
          <p:cNvSpPr txBox="1">
            <a:spLocks noChangeArrowheads="1"/>
          </p:cNvSpPr>
          <p:nvPr/>
        </p:nvSpPr>
        <p:spPr bwMode="auto">
          <a:xfrm>
            <a:off x="21206" y="487028"/>
            <a:ext cx="6781800" cy="2308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A </a:t>
            </a:r>
            <a:r>
              <a:rPr lang="en-US" altLang="en-US" sz="2400" b="1" dirty="0"/>
              <a:t>proxy war</a:t>
            </a:r>
            <a:r>
              <a:rPr lang="en-US" altLang="en-US" sz="2400" dirty="0"/>
              <a:t> is a conflict instigated by opposing powers who do not fight against each other directly. Instead, they use third parties to do the fighting for them. ... However, a direct large-scale </a:t>
            </a:r>
            <a:r>
              <a:rPr lang="en-US" altLang="en-US" sz="2400" b="1" dirty="0"/>
              <a:t>war</a:t>
            </a:r>
            <a:r>
              <a:rPr lang="en-US" altLang="en-US" sz="2400" dirty="0"/>
              <a:t> between them would cause enormous damage to all belligerent powers.</a:t>
            </a:r>
          </a:p>
        </p:txBody>
      </p:sp>
      <p:pic>
        <p:nvPicPr>
          <p:cNvPr id="2" name="Picture 1">
            <a:extLst>
              <a:ext uri="{FF2B5EF4-FFF2-40B4-BE49-F238E27FC236}">
                <a16:creationId xmlns:a16="http://schemas.microsoft.com/office/drawing/2014/main" id="{D1F29BC7-6426-8CC4-78CA-FA26859C81F3}"/>
              </a:ext>
            </a:extLst>
          </p:cNvPr>
          <p:cNvPicPr>
            <a:picLocks noChangeAspect="1"/>
          </p:cNvPicPr>
          <p:nvPr/>
        </p:nvPicPr>
        <p:blipFill>
          <a:blip r:embed="rId6"/>
          <a:stretch>
            <a:fillRect/>
          </a:stretch>
        </p:blipFill>
        <p:spPr>
          <a:xfrm>
            <a:off x="176868" y="2825081"/>
            <a:ext cx="6096000" cy="4067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 calcmode="lin" valueType="num">
                                      <p:cBhvr additive="base">
                                        <p:cTn id="12"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9459">
                                            <p:txEl>
                                              <p:pRg st="0" end="0"/>
                                            </p:txEl>
                                          </p:spTgt>
                                        </p:tgtEl>
                                        <p:attrNameLst>
                                          <p:attrName>style.visibility</p:attrName>
                                        </p:attrNameLst>
                                      </p:cBhvr>
                                      <p:to>
                                        <p:strVal val="visible"/>
                                      </p:to>
                                    </p:set>
                                    <p:anim calcmode="lin" valueType="num">
                                      <p:cBhvr additive="base">
                                        <p:cTn id="17"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1" presetClass="entr" presetSubtype="3" fill="hold" nodeType="afterEffect">
                                  <p:stCondLst>
                                    <p:cond delay="0"/>
                                  </p:stCondLst>
                                  <p:childTnLst>
                                    <p:set>
                                      <p:cBhvr>
                                        <p:cTn id="21" dur="1" fill="hold">
                                          <p:stCondLst>
                                            <p:cond delay="0"/>
                                          </p:stCondLst>
                                        </p:cTn>
                                        <p:tgtEl>
                                          <p:spTgt spid="67594"/>
                                        </p:tgtEl>
                                        <p:attrNameLst>
                                          <p:attrName>style.visibility</p:attrName>
                                        </p:attrNameLst>
                                      </p:cBhvr>
                                      <p:to>
                                        <p:strVal val="visible"/>
                                      </p:to>
                                    </p:set>
                                    <p:animEffect transition="in" filter="wheel(3)">
                                      <p:cBhvr>
                                        <p:cTn id="22" dur="2000"/>
                                        <p:tgtEl>
                                          <p:spTgt spid="67594"/>
                                        </p:tgtEl>
                                      </p:cBhvr>
                                    </p:animEffect>
                                  </p:childTnLst>
                                </p:cTn>
                              </p:par>
                            </p:childTnLst>
                          </p:cTn>
                        </p:par>
                        <p:par>
                          <p:cTn id="23" fill="hold" nodeType="afterGroup">
                            <p:stCondLst>
                              <p:cond delay="3500"/>
                            </p:stCondLst>
                            <p:childTnLst>
                              <p:par>
                                <p:cTn id="24" presetID="22" presetClass="entr" presetSubtype="8" fill="hold" nodeType="afterEffect">
                                  <p:stCondLst>
                                    <p:cond delay="1500"/>
                                  </p:stCondLst>
                                  <p:childTnLst>
                                    <p:set>
                                      <p:cBhvr>
                                        <p:cTn id="25" dur="1" fill="hold">
                                          <p:stCondLst>
                                            <p:cond delay="0"/>
                                          </p:stCondLst>
                                        </p:cTn>
                                        <p:tgtEl>
                                          <p:spTgt spid="19459">
                                            <p:txEl>
                                              <p:pRg st="2" end="2"/>
                                            </p:txEl>
                                          </p:spTgt>
                                        </p:tgtEl>
                                        <p:attrNameLst>
                                          <p:attrName>style.visibility</p:attrName>
                                        </p:attrNameLst>
                                      </p:cBhvr>
                                      <p:to>
                                        <p:strVal val="visible"/>
                                      </p:to>
                                    </p:set>
                                    <p:animEffect transition="in" filter="wipe(left)">
                                      <p:cBhvr>
                                        <p:cTn id="26" dur="2000"/>
                                        <p:tgtEl>
                                          <p:spTgt spid="19459">
                                            <p:txEl>
                                              <p:pRg st="2" end="2"/>
                                            </p:txEl>
                                          </p:spTgt>
                                        </p:tgtEl>
                                      </p:cBhvr>
                                    </p:animEffect>
                                  </p:childTnLst>
                                </p:cTn>
                              </p:par>
                            </p:childTnLst>
                          </p:cTn>
                        </p:par>
                        <p:par>
                          <p:cTn id="27" fill="hold" nodeType="afterGroup">
                            <p:stCondLst>
                              <p:cond delay="7000"/>
                            </p:stCondLst>
                            <p:childTnLst>
                              <p:par>
                                <p:cTn id="28" presetID="6" presetClass="entr" presetSubtype="16" fill="hold" nodeType="afterEffect">
                                  <p:stCondLst>
                                    <p:cond delay="0"/>
                                  </p:stCondLst>
                                  <p:childTnLst>
                                    <p:set>
                                      <p:cBhvr>
                                        <p:cTn id="29" dur="1" fill="hold">
                                          <p:stCondLst>
                                            <p:cond delay="0"/>
                                          </p:stCondLst>
                                        </p:cTn>
                                        <p:tgtEl>
                                          <p:spTgt spid="67588"/>
                                        </p:tgtEl>
                                        <p:attrNameLst>
                                          <p:attrName>style.visibility</p:attrName>
                                        </p:attrNameLst>
                                      </p:cBhvr>
                                      <p:to>
                                        <p:strVal val="visible"/>
                                      </p:to>
                                    </p:set>
                                    <p:animEffect transition="in" filter="circle(in)">
                                      <p:cBhvr>
                                        <p:cTn id="30" dur="2000"/>
                                        <p:tgtEl>
                                          <p:spTgt spid="67588"/>
                                        </p:tgtEl>
                                      </p:cBhvr>
                                    </p:animEffect>
                                  </p:childTnLst>
                                </p:cTn>
                              </p:par>
                            </p:childTnLst>
                          </p:cTn>
                        </p:par>
                        <p:par>
                          <p:cTn id="31" fill="hold" nodeType="afterGroup">
                            <p:stCondLst>
                              <p:cond delay="9000"/>
                            </p:stCondLst>
                            <p:childTnLst>
                              <p:par>
                                <p:cTn id="32" presetID="22" presetClass="entr" presetSubtype="8" fill="hold" nodeType="afterEffect">
                                  <p:stCondLst>
                                    <p:cond delay="1500"/>
                                  </p:stCondLst>
                                  <p:childTnLst>
                                    <p:set>
                                      <p:cBhvr>
                                        <p:cTn id="33" dur="1" fill="hold">
                                          <p:stCondLst>
                                            <p:cond delay="0"/>
                                          </p:stCondLst>
                                        </p:cTn>
                                        <p:tgtEl>
                                          <p:spTgt spid="19459">
                                            <p:txEl>
                                              <p:pRg st="3" end="3"/>
                                            </p:txEl>
                                          </p:spTgt>
                                        </p:tgtEl>
                                        <p:attrNameLst>
                                          <p:attrName>style.visibility</p:attrName>
                                        </p:attrNameLst>
                                      </p:cBhvr>
                                      <p:to>
                                        <p:strVal val="visible"/>
                                      </p:to>
                                    </p:set>
                                    <p:animEffect transition="in" filter="wipe(left)">
                                      <p:cBhvr>
                                        <p:cTn id="34" dur="2000"/>
                                        <p:tgtEl>
                                          <p:spTgt spid="19459">
                                            <p:txEl>
                                              <p:pRg st="3" end="3"/>
                                            </p:txEl>
                                          </p:spTgt>
                                        </p:tgtEl>
                                      </p:cBhvr>
                                    </p:animEffect>
                                  </p:childTnLst>
                                </p:cTn>
                              </p:par>
                            </p:childTnLst>
                          </p:cTn>
                        </p:par>
                        <p:par>
                          <p:cTn id="35" fill="hold" nodeType="afterGroup">
                            <p:stCondLst>
                              <p:cond delay="12500"/>
                            </p:stCondLst>
                            <p:childTnLst>
                              <p:par>
                                <p:cTn id="36" presetID="6" presetClass="entr" presetSubtype="16" fill="hold" nodeType="afterEffect">
                                  <p:stCondLst>
                                    <p:cond delay="0"/>
                                  </p:stCondLst>
                                  <p:childTnLst>
                                    <p:set>
                                      <p:cBhvr>
                                        <p:cTn id="37" dur="1" fill="hold">
                                          <p:stCondLst>
                                            <p:cond delay="0"/>
                                          </p:stCondLst>
                                        </p:cTn>
                                        <p:tgtEl>
                                          <p:spTgt spid="67586"/>
                                        </p:tgtEl>
                                        <p:attrNameLst>
                                          <p:attrName>style.visibility</p:attrName>
                                        </p:attrNameLst>
                                      </p:cBhvr>
                                      <p:to>
                                        <p:strVal val="visible"/>
                                      </p:to>
                                    </p:set>
                                    <p:animEffect transition="in" filter="circle(in)">
                                      <p:cBhvr>
                                        <p:cTn id="38" dur="2000"/>
                                        <p:tgtEl>
                                          <p:spTgt spid="67586"/>
                                        </p:tgtEl>
                                      </p:cBhvr>
                                    </p:animEffect>
                                  </p:childTnLst>
                                </p:cTn>
                              </p:par>
                            </p:childTnLst>
                          </p:cTn>
                        </p:par>
                        <p:par>
                          <p:cTn id="39" fill="hold" nodeType="afterGroup">
                            <p:stCondLst>
                              <p:cond delay="14500"/>
                            </p:stCondLst>
                            <p:childTnLst>
                              <p:par>
                                <p:cTn id="40" presetID="22" presetClass="entr" presetSubtype="8" fill="hold" nodeType="afterEffect">
                                  <p:stCondLst>
                                    <p:cond delay="1500"/>
                                  </p:stCondLst>
                                  <p:childTnLst>
                                    <p:set>
                                      <p:cBhvr>
                                        <p:cTn id="41" dur="1" fill="hold">
                                          <p:stCondLst>
                                            <p:cond delay="0"/>
                                          </p:stCondLst>
                                        </p:cTn>
                                        <p:tgtEl>
                                          <p:spTgt spid="19459">
                                            <p:txEl>
                                              <p:pRg st="4" end="4"/>
                                            </p:txEl>
                                          </p:spTgt>
                                        </p:tgtEl>
                                        <p:attrNameLst>
                                          <p:attrName>style.visibility</p:attrName>
                                        </p:attrNameLst>
                                      </p:cBhvr>
                                      <p:to>
                                        <p:strVal val="visible"/>
                                      </p:to>
                                    </p:set>
                                    <p:animEffect transition="in" filter="wipe(left)">
                                      <p:cBhvr>
                                        <p:cTn id="42" dur="2000"/>
                                        <p:tgtEl>
                                          <p:spTgt spid="19459">
                                            <p:txEl>
                                              <p:pRg st="4" end="4"/>
                                            </p:txEl>
                                          </p:spTgt>
                                        </p:tgtEl>
                                      </p:cBhvr>
                                    </p:animEffect>
                                  </p:childTnLst>
                                </p:cTn>
                              </p:par>
                            </p:childTnLst>
                          </p:cTn>
                        </p:par>
                        <p:par>
                          <p:cTn id="43" fill="hold" nodeType="afterGroup">
                            <p:stCondLst>
                              <p:cond delay="18000"/>
                            </p:stCondLst>
                            <p:childTnLst>
                              <p:par>
                                <p:cTn id="44" presetID="22" presetClass="entr" presetSubtype="8" fill="hold" nodeType="afterEffect">
                                  <p:stCondLst>
                                    <p:cond delay="1500"/>
                                  </p:stCondLst>
                                  <p:childTnLst>
                                    <p:set>
                                      <p:cBhvr>
                                        <p:cTn id="45" dur="1" fill="hold">
                                          <p:stCondLst>
                                            <p:cond delay="0"/>
                                          </p:stCondLst>
                                        </p:cTn>
                                        <p:tgtEl>
                                          <p:spTgt spid="19459">
                                            <p:txEl>
                                              <p:pRg st="5" end="5"/>
                                            </p:txEl>
                                          </p:spTgt>
                                        </p:tgtEl>
                                        <p:attrNameLst>
                                          <p:attrName>style.visibility</p:attrName>
                                        </p:attrNameLst>
                                      </p:cBhvr>
                                      <p:to>
                                        <p:strVal val="visible"/>
                                      </p:to>
                                    </p:set>
                                    <p:animEffect transition="in" filter="wipe(left)">
                                      <p:cBhvr>
                                        <p:cTn id="46" dur="2000"/>
                                        <p:tgtEl>
                                          <p:spTgt spid="19459">
                                            <p:txEl>
                                              <p:pRg st="5" end="5"/>
                                            </p:txEl>
                                          </p:spTgt>
                                        </p:tgtEl>
                                      </p:cBhvr>
                                    </p:animEffect>
                                  </p:childTnLst>
                                </p:cTn>
                              </p:par>
                            </p:childTnLst>
                          </p:cTn>
                        </p:par>
                        <p:par>
                          <p:cTn id="47" fill="hold" nodeType="afterGroup">
                            <p:stCondLst>
                              <p:cond delay="21500"/>
                            </p:stCondLst>
                            <p:childTnLst>
                              <p:par>
                                <p:cTn id="48" presetID="22" presetClass="entr" presetSubtype="8" fill="hold" nodeType="afterEffect">
                                  <p:stCondLst>
                                    <p:cond delay="1500"/>
                                  </p:stCondLst>
                                  <p:childTnLst>
                                    <p:set>
                                      <p:cBhvr>
                                        <p:cTn id="49" dur="1" fill="hold">
                                          <p:stCondLst>
                                            <p:cond delay="0"/>
                                          </p:stCondLst>
                                        </p:cTn>
                                        <p:tgtEl>
                                          <p:spTgt spid="19459">
                                            <p:txEl>
                                              <p:pRg st="6" end="6"/>
                                            </p:txEl>
                                          </p:spTgt>
                                        </p:tgtEl>
                                        <p:attrNameLst>
                                          <p:attrName>style.visibility</p:attrName>
                                        </p:attrNameLst>
                                      </p:cBhvr>
                                      <p:to>
                                        <p:strVal val="visible"/>
                                      </p:to>
                                    </p:set>
                                    <p:animEffect transition="in" filter="wipe(left)">
                                      <p:cBhvr>
                                        <p:cTn id="50" dur="2000"/>
                                        <p:tgtEl>
                                          <p:spTgt spid="19459">
                                            <p:txEl>
                                              <p:pRg st="6" end="6"/>
                                            </p:txEl>
                                          </p:spTgt>
                                        </p:tgtEl>
                                      </p:cBhvr>
                                    </p:animEffect>
                                  </p:childTnLst>
                                </p:cTn>
                              </p:par>
                            </p:childTnLst>
                          </p:cTn>
                        </p:par>
                        <p:par>
                          <p:cTn id="51" fill="hold" nodeType="afterGroup">
                            <p:stCondLst>
                              <p:cond delay="25000"/>
                            </p:stCondLst>
                            <p:childTnLst>
                              <p:par>
                                <p:cTn id="52" presetID="22" presetClass="entr" presetSubtype="8" fill="hold" nodeType="afterEffect">
                                  <p:stCondLst>
                                    <p:cond delay="1500"/>
                                  </p:stCondLst>
                                  <p:childTnLst>
                                    <p:set>
                                      <p:cBhvr>
                                        <p:cTn id="53" dur="1" fill="hold">
                                          <p:stCondLst>
                                            <p:cond delay="0"/>
                                          </p:stCondLst>
                                        </p:cTn>
                                        <p:tgtEl>
                                          <p:spTgt spid="19459">
                                            <p:txEl>
                                              <p:pRg st="7" end="7"/>
                                            </p:txEl>
                                          </p:spTgt>
                                        </p:tgtEl>
                                        <p:attrNameLst>
                                          <p:attrName>style.visibility</p:attrName>
                                        </p:attrNameLst>
                                      </p:cBhvr>
                                      <p:to>
                                        <p:strVal val="visible"/>
                                      </p:to>
                                    </p:set>
                                    <p:animEffect transition="in" filter="wipe(left)">
                                      <p:cBhvr>
                                        <p:cTn id="54" dur="2000"/>
                                        <p:tgtEl>
                                          <p:spTgt spid="19459">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1"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The Price of Freedom - Korean War">
            <a:hlinkClick r:id="" action="ppaction://media"/>
            <a:extLst>
              <a:ext uri="{FF2B5EF4-FFF2-40B4-BE49-F238E27FC236}">
                <a16:creationId xmlns:a16="http://schemas.microsoft.com/office/drawing/2014/main" id="{1012ABEE-6483-1FEE-B755-2B8D842AAEC0}"/>
              </a:ext>
            </a:extLst>
          </p:cNvPr>
          <p:cNvPicPr>
            <a:picLocks noGrp="1" noRot="1" noChangeAspect="1"/>
          </p:cNvPicPr>
          <p:nvPr>
            <p:ph idx="1"/>
            <a:videoFile r:link="rId1"/>
          </p:nvPr>
        </p:nvPicPr>
        <p:blipFill>
          <a:blip r:embed="rId3"/>
          <a:stretch>
            <a:fillRect/>
          </a:stretch>
        </p:blipFill>
        <p:spPr>
          <a:xfrm>
            <a:off x="565150" y="1003280"/>
            <a:ext cx="8012113" cy="5122883"/>
          </a:xfrm>
          <a:prstGeom prst="rect">
            <a:avLst/>
          </a:prstGeom>
        </p:spPr>
      </p:pic>
      <p:sp>
        <p:nvSpPr>
          <p:cNvPr id="7" name="TextBox 6">
            <a:extLst>
              <a:ext uri="{FF2B5EF4-FFF2-40B4-BE49-F238E27FC236}">
                <a16:creationId xmlns:a16="http://schemas.microsoft.com/office/drawing/2014/main" id="{4F004E25-4078-601B-8F70-8A3E270DF1A9}"/>
              </a:ext>
            </a:extLst>
          </p:cNvPr>
          <p:cNvSpPr txBox="1"/>
          <p:nvPr/>
        </p:nvSpPr>
        <p:spPr>
          <a:xfrm>
            <a:off x="1789906" y="461077"/>
            <a:ext cx="5562600" cy="523220"/>
          </a:xfrm>
          <a:prstGeom prst="rect">
            <a:avLst/>
          </a:prstGeom>
          <a:noFill/>
        </p:spPr>
        <p:txBody>
          <a:bodyPr wrap="square" rtlCol="0">
            <a:spAutoFit/>
          </a:bodyPr>
          <a:lstStyle/>
          <a:p>
            <a:r>
              <a:rPr lang="en-US" sz="2800" b="1"/>
              <a:t>The Korean War 1950-1953</a:t>
            </a:r>
            <a:endParaRPr lang="en-US" sz="2800" b="1" dirty="0"/>
          </a:p>
        </p:txBody>
      </p:sp>
    </p:spTree>
    <p:extLst>
      <p:ext uri="{BB962C8B-B14F-4D97-AF65-F5344CB8AC3E}">
        <p14:creationId xmlns:p14="http://schemas.microsoft.com/office/powerpoint/2010/main" val="415949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6801-ACF4-3CCC-C9B5-26D95CB2EF48}"/>
              </a:ext>
            </a:extLst>
          </p:cNvPr>
          <p:cNvSpPr>
            <a:spLocks noGrp="1"/>
          </p:cNvSpPr>
          <p:nvPr>
            <p:ph type="title"/>
          </p:nvPr>
        </p:nvSpPr>
        <p:spPr>
          <a:xfrm>
            <a:off x="457200" y="274638"/>
            <a:ext cx="8229600" cy="868362"/>
          </a:xfrm>
        </p:spPr>
        <p:txBody>
          <a:bodyPr/>
          <a:lstStyle/>
          <a:p>
            <a:r>
              <a:rPr lang="en-US" sz="3600" b="1" dirty="0"/>
              <a:t>Who are those guys?</a:t>
            </a:r>
          </a:p>
        </p:txBody>
      </p:sp>
      <p:pic>
        <p:nvPicPr>
          <p:cNvPr id="6" name="Picture 5">
            <a:extLst>
              <a:ext uri="{FF2B5EF4-FFF2-40B4-BE49-F238E27FC236}">
                <a16:creationId xmlns:a16="http://schemas.microsoft.com/office/drawing/2014/main" id="{BB09131B-7B1B-5231-5248-2B087C6C8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1912" y="1955807"/>
            <a:ext cx="1828800" cy="2105604"/>
          </a:xfrm>
          <a:prstGeom prst="rect">
            <a:avLst/>
          </a:prstGeom>
        </p:spPr>
      </p:pic>
      <p:pic>
        <p:nvPicPr>
          <p:cNvPr id="7" name="Picture 6">
            <a:extLst>
              <a:ext uri="{FF2B5EF4-FFF2-40B4-BE49-F238E27FC236}">
                <a16:creationId xmlns:a16="http://schemas.microsoft.com/office/drawing/2014/main" id="{734C7E9F-E2DE-EDDE-5EB8-BCEBB9AFB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0616" y="1955807"/>
            <a:ext cx="1720989" cy="2105604"/>
          </a:xfrm>
          <a:prstGeom prst="rect">
            <a:avLst/>
          </a:prstGeom>
        </p:spPr>
      </p:pic>
      <p:pic>
        <p:nvPicPr>
          <p:cNvPr id="4" name="Picture 3">
            <a:extLst>
              <a:ext uri="{FF2B5EF4-FFF2-40B4-BE49-F238E27FC236}">
                <a16:creationId xmlns:a16="http://schemas.microsoft.com/office/drawing/2014/main" id="{9851FCD6-4520-688D-1039-DBD05AAE5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069" y="1928913"/>
            <a:ext cx="1993605" cy="2096639"/>
          </a:xfrm>
          <a:prstGeom prst="rect">
            <a:avLst/>
          </a:prstGeom>
        </p:spPr>
      </p:pic>
      <p:pic>
        <p:nvPicPr>
          <p:cNvPr id="5" name="Picture 4" descr="Image result for harry truman">
            <a:extLst>
              <a:ext uri="{FF2B5EF4-FFF2-40B4-BE49-F238E27FC236}">
                <a16:creationId xmlns:a16="http://schemas.microsoft.com/office/drawing/2014/main" id="{86AF3419-2E5F-7942-5A9F-CE7A84E340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61" y="1886583"/>
            <a:ext cx="1828800" cy="2337232"/>
          </a:xfrm>
          <a:prstGeom prst="rect">
            <a:avLst/>
          </a:prstGeom>
          <a:noFill/>
          <a:ln>
            <a:noFill/>
          </a:ln>
        </p:spPr>
      </p:pic>
    </p:spTree>
    <p:extLst>
      <p:ext uri="{BB962C8B-B14F-4D97-AF65-F5344CB8AC3E}">
        <p14:creationId xmlns:p14="http://schemas.microsoft.com/office/powerpoint/2010/main" val="2373580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4267E91-1E4E-5862-9F62-AB43D586629A}"/>
              </a:ext>
            </a:extLst>
          </p:cNvPr>
          <p:cNvSpPr>
            <a:spLocks noGrp="1" noChangeArrowheads="1"/>
          </p:cNvSpPr>
          <p:nvPr>
            <p:ph type="title"/>
          </p:nvPr>
        </p:nvSpPr>
        <p:spPr>
          <a:xfrm>
            <a:off x="457200" y="76200"/>
            <a:ext cx="8229600" cy="533400"/>
          </a:xfrm>
        </p:spPr>
        <p:txBody>
          <a:bodyPr/>
          <a:lstStyle/>
          <a:p>
            <a:r>
              <a:rPr lang="en-US" altLang="en-US" sz="2800" b="1"/>
              <a:t>Korean War 1950-53</a:t>
            </a:r>
          </a:p>
        </p:txBody>
      </p:sp>
      <p:sp>
        <p:nvSpPr>
          <p:cNvPr id="45059" name="Content Placeholder 2">
            <a:extLst>
              <a:ext uri="{FF2B5EF4-FFF2-40B4-BE49-F238E27FC236}">
                <a16:creationId xmlns:a16="http://schemas.microsoft.com/office/drawing/2014/main" id="{58ADF334-4E17-2895-B4F1-A75B4F5500DA}"/>
              </a:ext>
            </a:extLst>
          </p:cNvPr>
          <p:cNvSpPr>
            <a:spLocks noGrp="1" noChangeArrowheads="1"/>
          </p:cNvSpPr>
          <p:nvPr>
            <p:ph idx="1"/>
          </p:nvPr>
        </p:nvSpPr>
        <p:spPr>
          <a:xfrm>
            <a:off x="125413" y="661988"/>
            <a:ext cx="3913187" cy="5891212"/>
          </a:xfrm>
        </p:spPr>
        <p:txBody>
          <a:bodyPr/>
          <a:lstStyle/>
          <a:p>
            <a:pPr marL="0" indent="0">
              <a:buFontTx/>
              <a:buNone/>
            </a:pPr>
            <a:r>
              <a:rPr lang="en-US" altLang="en-US" sz="1800" b="1" dirty="0"/>
              <a:t>International Intervention</a:t>
            </a:r>
          </a:p>
          <a:p>
            <a:pPr marL="0" indent="0">
              <a:buFontTx/>
              <a:buNone/>
            </a:pPr>
            <a:r>
              <a:rPr lang="en-US" altLang="en-US" sz="1800" dirty="0"/>
              <a:t>The Korean War further split the world along ideological lines with some nations such as </a:t>
            </a:r>
            <a:r>
              <a:rPr lang="en-US" altLang="en-US" sz="1800" b="1" dirty="0">
                <a:solidFill>
                  <a:srgbClr val="FF0000"/>
                </a:solidFill>
              </a:rPr>
              <a:t>China</a:t>
            </a:r>
            <a:r>
              <a:rPr lang="en-US" altLang="en-US" sz="1800" dirty="0"/>
              <a:t> and the </a:t>
            </a:r>
            <a:r>
              <a:rPr lang="en-US" altLang="en-US" sz="1800" b="1" dirty="0">
                <a:solidFill>
                  <a:srgbClr val="FF0000"/>
                </a:solidFill>
              </a:rPr>
              <a:t>Soviet Union supporting the North's communist </a:t>
            </a:r>
            <a:r>
              <a:rPr lang="en-US" altLang="en-US" sz="1800" dirty="0"/>
              <a:t>regime while other countries such as the </a:t>
            </a:r>
            <a:r>
              <a:rPr lang="en-US" altLang="en-US" sz="1800" b="1" dirty="0">
                <a:solidFill>
                  <a:srgbClr val="2C3D94"/>
                </a:solidFill>
              </a:rPr>
              <a:t>US and Australia supported the South's capitalist government.</a:t>
            </a:r>
            <a:r>
              <a:rPr lang="en-US" altLang="en-US" sz="1800" dirty="0"/>
              <a:t> The ideological differences were most visible at the </a:t>
            </a:r>
            <a:r>
              <a:rPr lang="en-US" altLang="en-US" sz="1800" b="1" dirty="0">
                <a:solidFill>
                  <a:srgbClr val="00B0F0"/>
                </a:solidFill>
              </a:rPr>
              <a:t>UN</a:t>
            </a:r>
            <a:r>
              <a:rPr lang="en-US" altLang="en-US" sz="1800" dirty="0"/>
              <a:t> where the Chinese representative openly stated that the nation was willing to intervene in the conflict if the US got involved. The UN sent forces to the Korean War to aid the South Koreans. However, the UN forces were forced to retreat after the Chinese troops crossed the border and began playing a more active role in the war.</a:t>
            </a:r>
          </a:p>
          <a:p>
            <a:pPr marL="0" indent="0" algn="r">
              <a:buFontTx/>
              <a:buNone/>
            </a:pPr>
            <a:r>
              <a:rPr lang="en-US" altLang="en-US" sz="1800" i="1" dirty="0"/>
              <a:t>-Benjamin Elisha </a:t>
            </a:r>
            <a:r>
              <a:rPr lang="en-US" altLang="en-US" sz="1800" i="1" dirty="0" err="1"/>
              <a:t>Sawe</a:t>
            </a:r>
            <a:endParaRPr lang="en-US" altLang="en-US" sz="1800" i="1" dirty="0"/>
          </a:p>
          <a:p>
            <a:pPr marL="0" indent="0" algn="r">
              <a:buFontTx/>
              <a:buNone/>
            </a:pPr>
            <a:r>
              <a:rPr lang="en-US" altLang="en-US" sz="1800" i="1" dirty="0"/>
              <a:t>WorldAtlas.com</a:t>
            </a:r>
          </a:p>
        </p:txBody>
      </p:sp>
      <p:pic>
        <p:nvPicPr>
          <p:cNvPr id="45060" name="Picture 4">
            <a:extLst>
              <a:ext uri="{FF2B5EF4-FFF2-40B4-BE49-F238E27FC236}">
                <a16:creationId xmlns:a16="http://schemas.microsoft.com/office/drawing/2014/main" id="{53D5C674-E523-83CD-6ED0-D729C1956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725" y="28575"/>
            <a:ext cx="20732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ED9E1560-B5E2-135B-E988-A7096A8C7C31}"/>
              </a:ext>
            </a:extLst>
          </p:cNvPr>
          <p:cNvSpPr txBox="1">
            <a:spLocks/>
          </p:cNvSpPr>
          <p:nvPr/>
        </p:nvSpPr>
        <p:spPr bwMode="auto">
          <a:xfrm>
            <a:off x="4580106" y="2362200"/>
            <a:ext cx="3333750" cy="9906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000" kern="0" dirty="0"/>
              <a:t>21 Countries under the UN umbrella and under US command fought in Korea</a:t>
            </a:r>
            <a:r>
              <a:rPr lang="en-US" sz="2000" b="1" kern="0" dirty="0"/>
              <a:t>.</a:t>
            </a:r>
            <a:endParaRPr lang="en-US" sz="1600" i="1" kern="0" dirty="0"/>
          </a:p>
        </p:txBody>
      </p:sp>
      <p:sp>
        <p:nvSpPr>
          <p:cNvPr id="6" name="Content Placeholder 2">
            <a:extLst>
              <a:ext uri="{FF2B5EF4-FFF2-40B4-BE49-F238E27FC236}">
                <a16:creationId xmlns:a16="http://schemas.microsoft.com/office/drawing/2014/main" id="{21B1EC11-8479-8F26-A465-E4A159D7B284}"/>
              </a:ext>
            </a:extLst>
          </p:cNvPr>
          <p:cNvSpPr txBox="1">
            <a:spLocks/>
          </p:cNvSpPr>
          <p:nvPr/>
        </p:nvSpPr>
        <p:spPr bwMode="auto">
          <a:xfrm>
            <a:off x="4267200" y="1285875"/>
            <a:ext cx="4114800" cy="9144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000" kern="0" dirty="0"/>
              <a:t>The Korean War is referred to as a </a:t>
            </a:r>
            <a:r>
              <a:rPr lang="en-US" sz="2000" b="1" kern="0" dirty="0"/>
              <a:t>POLICE ACTION </a:t>
            </a:r>
            <a:r>
              <a:rPr lang="en-US" sz="2000" kern="0" dirty="0"/>
              <a:t>because </a:t>
            </a:r>
            <a:r>
              <a:rPr lang="en-US" sz="2000" b="1" kern="0" dirty="0"/>
              <a:t>Congress never declared war.  </a:t>
            </a:r>
          </a:p>
          <a:p>
            <a:pPr marL="0" indent="0">
              <a:buFontTx/>
              <a:buNone/>
              <a:defRPr/>
            </a:pPr>
            <a:endParaRPr lang="en-US" sz="2000" i="1" kern="0" dirty="0"/>
          </a:p>
        </p:txBody>
      </p:sp>
      <p:pic>
        <p:nvPicPr>
          <p:cNvPr id="45063" name="Picture 1">
            <a:extLst>
              <a:ext uri="{FF2B5EF4-FFF2-40B4-BE49-F238E27FC236}">
                <a16:creationId xmlns:a16="http://schemas.microsoft.com/office/drawing/2014/main" id="{595354EF-E40A-AC7D-2978-5C119D24E0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2325" y="3609975"/>
            <a:ext cx="16192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2">
            <a:extLst>
              <a:ext uri="{FF2B5EF4-FFF2-40B4-BE49-F238E27FC236}">
                <a16:creationId xmlns:a16="http://schemas.microsoft.com/office/drawing/2014/main" id="{9A33E70A-436B-FB6F-B87B-BBB83E913C13}"/>
              </a:ext>
            </a:extLst>
          </p:cNvPr>
          <p:cNvSpPr>
            <a:spLocks noChangeArrowheads="1"/>
          </p:cNvSpPr>
          <p:nvPr/>
        </p:nvSpPr>
        <p:spPr bwMode="auto">
          <a:xfrm>
            <a:off x="5562600" y="5619750"/>
            <a:ext cx="3581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The very thing, Senator Henry Cabot Lodge warned against in rejecting the Treaty of Versailles and the League of Nations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CE41BB9-2001-FB34-D93F-B026030F9824}"/>
              </a:ext>
            </a:extLst>
          </p:cNvPr>
          <p:cNvSpPr>
            <a:spLocks noGrp="1" noChangeArrowheads="1"/>
          </p:cNvSpPr>
          <p:nvPr>
            <p:ph type="title"/>
          </p:nvPr>
        </p:nvSpPr>
        <p:spPr>
          <a:xfrm>
            <a:off x="609600" y="9525"/>
            <a:ext cx="3962400" cy="533400"/>
          </a:xfrm>
        </p:spPr>
        <p:txBody>
          <a:bodyPr/>
          <a:lstStyle/>
          <a:p>
            <a:r>
              <a:rPr lang="en-US" altLang="en-US" sz="2400" b="1"/>
              <a:t>Korean War 1950-53</a:t>
            </a:r>
          </a:p>
        </p:txBody>
      </p:sp>
      <p:sp>
        <p:nvSpPr>
          <p:cNvPr id="46083" name="Rectangle 6">
            <a:extLst>
              <a:ext uri="{FF2B5EF4-FFF2-40B4-BE49-F238E27FC236}">
                <a16:creationId xmlns:a16="http://schemas.microsoft.com/office/drawing/2014/main" id="{E1F6BD5D-266D-0236-D932-A720BA48D546}"/>
              </a:ext>
            </a:extLst>
          </p:cNvPr>
          <p:cNvSpPr>
            <a:spLocks noChangeArrowheads="1"/>
          </p:cNvSpPr>
          <p:nvPr/>
        </p:nvSpPr>
        <p:spPr bwMode="auto">
          <a:xfrm>
            <a:off x="381000" y="547688"/>
            <a:ext cx="3429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 USA</a:t>
            </a:r>
          </a:p>
          <a:p>
            <a:pPr>
              <a:spcBef>
                <a:spcPct val="0"/>
              </a:spcBef>
              <a:buFontTx/>
              <a:buNone/>
            </a:pPr>
            <a:r>
              <a:rPr lang="en-US" altLang="en-US" sz="1600"/>
              <a:t>2) Great Britain</a:t>
            </a:r>
          </a:p>
          <a:p>
            <a:pPr>
              <a:spcBef>
                <a:spcPct val="0"/>
              </a:spcBef>
              <a:buFontTx/>
              <a:buNone/>
            </a:pPr>
            <a:r>
              <a:rPr lang="en-US" altLang="en-US" sz="1600"/>
              <a:t>3) Canada</a:t>
            </a:r>
          </a:p>
          <a:p>
            <a:pPr>
              <a:spcBef>
                <a:spcPct val="0"/>
              </a:spcBef>
              <a:buFontTx/>
              <a:buNone/>
            </a:pPr>
            <a:r>
              <a:rPr lang="en-US" altLang="en-US" sz="1600"/>
              <a:t>4) Turkey</a:t>
            </a:r>
          </a:p>
          <a:p>
            <a:pPr>
              <a:spcBef>
                <a:spcPct val="0"/>
              </a:spcBef>
              <a:buFontTx/>
              <a:buNone/>
            </a:pPr>
            <a:r>
              <a:rPr lang="en-US" altLang="en-US" sz="1600"/>
              <a:t>5) Australia</a:t>
            </a:r>
          </a:p>
          <a:p>
            <a:pPr>
              <a:spcBef>
                <a:spcPct val="0"/>
              </a:spcBef>
              <a:buFontTx/>
              <a:buNone/>
            </a:pPr>
            <a:r>
              <a:rPr lang="en-US" altLang="en-US" sz="1600"/>
              <a:t>6) Philippines</a:t>
            </a:r>
          </a:p>
          <a:p>
            <a:pPr>
              <a:spcBef>
                <a:spcPct val="0"/>
              </a:spcBef>
              <a:buFontTx/>
              <a:buNone/>
            </a:pPr>
            <a:r>
              <a:rPr lang="en-US" altLang="en-US" sz="1600"/>
              <a:t>7) Thailand</a:t>
            </a:r>
          </a:p>
          <a:p>
            <a:pPr>
              <a:spcBef>
                <a:spcPct val="0"/>
              </a:spcBef>
              <a:buFontTx/>
              <a:buNone/>
            </a:pPr>
            <a:r>
              <a:rPr lang="en-US" altLang="en-US" sz="1600"/>
              <a:t>8) the Netherlands</a:t>
            </a:r>
          </a:p>
          <a:p>
            <a:pPr>
              <a:spcBef>
                <a:spcPct val="0"/>
              </a:spcBef>
              <a:buFontTx/>
              <a:buNone/>
            </a:pPr>
            <a:r>
              <a:rPr lang="en-US" altLang="en-US" sz="1600"/>
              <a:t>9) Colombia</a:t>
            </a:r>
          </a:p>
          <a:p>
            <a:pPr>
              <a:spcBef>
                <a:spcPct val="0"/>
              </a:spcBef>
              <a:buFontTx/>
              <a:buNone/>
            </a:pPr>
            <a:r>
              <a:rPr lang="en-US" altLang="en-US" sz="1600"/>
              <a:t>10) Greece</a:t>
            </a:r>
          </a:p>
          <a:p>
            <a:pPr>
              <a:spcBef>
                <a:spcPct val="0"/>
              </a:spcBef>
              <a:buFontTx/>
              <a:buNone/>
            </a:pPr>
            <a:r>
              <a:rPr lang="en-US" altLang="en-US" sz="1600"/>
              <a:t>11) New Zealand</a:t>
            </a:r>
          </a:p>
          <a:p>
            <a:pPr>
              <a:spcBef>
                <a:spcPct val="0"/>
              </a:spcBef>
              <a:buFontTx/>
              <a:buNone/>
            </a:pPr>
            <a:r>
              <a:rPr lang="en-US" altLang="en-US" sz="1600"/>
              <a:t>12) Ethiopia</a:t>
            </a:r>
          </a:p>
          <a:p>
            <a:pPr>
              <a:spcBef>
                <a:spcPct val="0"/>
              </a:spcBef>
              <a:buFontTx/>
              <a:buNone/>
            </a:pPr>
            <a:r>
              <a:rPr lang="en-US" altLang="en-US" sz="1600"/>
              <a:t>13) Belgium</a:t>
            </a:r>
          </a:p>
          <a:p>
            <a:pPr>
              <a:spcBef>
                <a:spcPct val="0"/>
              </a:spcBef>
              <a:buFontTx/>
              <a:buNone/>
            </a:pPr>
            <a:r>
              <a:rPr lang="en-US" altLang="en-US" sz="1600"/>
              <a:t>14) France</a:t>
            </a:r>
          </a:p>
          <a:p>
            <a:pPr>
              <a:spcBef>
                <a:spcPct val="0"/>
              </a:spcBef>
              <a:buFontTx/>
              <a:buNone/>
            </a:pPr>
            <a:r>
              <a:rPr lang="en-US" altLang="en-US" sz="1600"/>
              <a:t>15) South Africa</a:t>
            </a:r>
          </a:p>
          <a:p>
            <a:pPr>
              <a:spcBef>
                <a:spcPct val="0"/>
              </a:spcBef>
              <a:buFontTx/>
              <a:buNone/>
            </a:pPr>
            <a:r>
              <a:rPr lang="en-US" altLang="en-US" sz="1600"/>
              <a:t>16) Luxemburg</a:t>
            </a:r>
          </a:p>
          <a:p>
            <a:pPr>
              <a:spcBef>
                <a:spcPct val="0"/>
              </a:spcBef>
              <a:buFontTx/>
              <a:buNone/>
            </a:pPr>
            <a:r>
              <a:rPr lang="en-US" altLang="en-US" sz="1600" b="1"/>
              <a:t>Medical units and aid were sent from these 5 countries:</a:t>
            </a:r>
          </a:p>
          <a:p>
            <a:pPr>
              <a:spcBef>
                <a:spcPct val="0"/>
              </a:spcBef>
              <a:buFontTx/>
              <a:buNone/>
            </a:pPr>
            <a:r>
              <a:rPr lang="en-US" altLang="en-US" sz="1600"/>
              <a:t>17) Sweden</a:t>
            </a:r>
          </a:p>
          <a:p>
            <a:pPr>
              <a:spcBef>
                <a:spcPct val="0"/>
              </a:spcBef>
              <a:buFontTx/>
              <a:buNone/>
            </a:pPr>
            <a:r>
              <a:rPr lang="en-US" altLang="en-US" sz="1600"/>
              <a:t>18) Denmark</a:t>
            </a:r>
          </a:p>
          <a:p>
            <a:pPr>
              <a:spcBef>
                <a:spcPct val="0"/>
              </a:spcBef>
              <a:buFontTx/>
              <a:buNone/>
            </a:pPr>
            <a:r>
              <a:rPr lang="en-US" altLang="en-US" sz="1600"/>
              <a:t>19) India</a:t>
            </a:r>
          </a:p>
          <a:p>
            <a:pPr>
              <a:spcBef>
                <a:spcPct val="0"/>
              </a:spcBef>
              <a:buFontTx/>
              <a:buNone/>
            </a:pPr>
            <a:r>
              <a:rPr lang="en-US" altLang="en-US" sz="1600"/>
              <a:t>20) Norway</a:t>
            </a:r>
          </a:p>
          <a:p>
            <a:pPr>
              <a:spcBef>
                <a:spcPct val="0"/>
              </a:spcBef>
              <a:buFontTx/>
              <a:buNone/>
            </a:pPr>
            <a:r>
              <a:rPr lang="en-US" altLang="en-US" sz="1600"/>
              <a:t>21) Italy</a:t>
            </a:r>
          </a:p>
        </p:txBody>
      </p:sp>
      <p:pic>
        <p:nvPicPr>
          <p:cNvPr id="46084" name="Picture 8">
            <a:extLst>
              <a:ext uri="{FF2B5EF4-FFF2-40B4-BE49-F238E27FC236}">
                <a16:creationId xmlns:a16="http://schemas.microsoft.com/office/drawing/2014/main" id="{B7D931A1-23D0-EA0E-147E-E067B0EC07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963" y="76200"/>
            <a:ext cx="485775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9">
            <a:extLst>
              <a:ext uri="{FF2B5EF4-FFF2-40B4-BE49-F238E27FC236}">
                <a16:creationId xmlns:a16="http://schemas.microsoft.com/office/drawing/2014/main" id="{A40741C7-C07D-6209-3B55-CD562A4784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42925"/>
            <a:ext cx="24399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a:extLst>
              <a:ext uri="{FF2B5EF4-FFF2-40B4-BE49-F238E27FC236}">
                <a16:creationId xmlns:a16="http://schemas.microsoft.com/office/drawing/2014/main" id="{C3EFA480-D1F1-D37C-520B-FAB5794B28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8600"/>
            <a:ext cx="8331200" cy="62484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815191-E5CB-C12A-2853-AE25C51B2013}"/>
              </a:ext>
            </a:extLst>
          </p:cNvPr>
          <p:cNvSpPr>
            <a:spLocks noGrp="1"/>
          </p:cNvSpPr>
          <p:nvPr>
            <p:ph type="title"/>
          </p:nvPr>
        </p:nvSpPr>
        <p:spPr>
          <a:xfrm>
            <a:off x="1693" y="85302"/>
            <a:ext cx="9144000" cy="639762"/>
          </a:xfrm>
        </p:spPr>
        <p:txBody>
          <a:bodyPr/>
          <a:lstStyle/>
          <a:p>
            <a:r>
              <a:rPr lang="en-US" sz="2800" b="1" dirty="0"/>
              <a:t>Henry Cabot Lodge &amp; George Washington had what in common when it came to US foreign policy?</a:t>
            </a:r>
          </a:p>
        </p:txBody>
      </p:sp>
      <p:pic>
        <p:nvPicPr>
          <p:cNvPr id="5" name="Picture 4" descr="A person with a beard&#10;&#10;Description automatically generated with low confidence">
            <a:extLst>
              <a:ext uri="{FF2B5EF4-FFF2-40B4-BE49-F238E27FC236}">
                <a16:creationId xmlns:a16="http://schemas.microsoft.com/office/drawing/2014/main" id="{A59CBCDA-1A5E-6C8B-DF65-AD1D7D580A7E}"/>
              </a:ext>
            </a:extLst>
          </p:cNvPr>
          <p:cNvPicPr>
            <a:picLocks noChangeAspect="1"/>
          </p:cNvPicPr>
          <p:nvPr/>
        </p:nvPicPr>
        <p:blipFill rotWithShape="1">
          <a:blip r:embed="rId2">
            <a:extLst>
              <a:ext uri="{28A0092B-C50C-407E-A947-70E740481C1C}">
                <a14:useLocalDpi xmlns:a14="http://schemas.microsoft.com/office/drawing/2010/main" val="0"/>
              </a:ext>
            </a:extLst>
          </a:blip>
          <a:srcRect b="7483"/>
          <a:stretch/>
        </p:blipFill>
        <p:spPr bwMode="auto">
          <a:xfrm>
            <a:off x="457200" y="1600200"/>
            <a:ext cx="40386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with white hair&#10;&#10;Description automatically generated with low confidence">
            <a:extLst>
              <a:ext uri="{FF2B5EF4-FFF2-40B4-BE49-F238E27FC236}">
                <a16:creationId xmlns:a16="http://schemas.microsoft.com/office/drawing/2014/main" id="{9ECC7335-C7FA-D8BD-9745-8022BA771304}"/>
              </a:ext>
            </a:extLst>
          </p:cNvPr>
          <p:cNvPicPr>
            <a:picLocks noChangeAspect="1"/>
          </p:cNvPicPr>
          <p:nvPr/>
        </p:nvPicPr>
        <p:blipFill rotWithShape="1">
          <a:blip r:embed="rId3">
            <a:extLst>
              <a:ext uri="{28A0092B-C50C-407E-A947-70E740481C1C}">
                <a14:useLocalDpi xmlns:a14="http://schemas.microsoft.com/office/drawing/2010/main" val="0"/>
              </a:ext>
            </a:extLst>
          </a:blip>
          <a:srcRect r="10769" b="1"/>
          <a:stretch/>
        </p:blipFill>
        <p:spPr bwMode="auto">
          <a:xfrm>
            <a:off x="4648200" y="1600200"/>
            <a:ext cx="40386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932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F3A50C60-8BF9-1A9F-EE16-88F31A9D86A8}"/>
              </a:ext>
            </a:extLst>
          </p:cNvPr>
          <p:cNvSpPr>
            <a:spLocks noGrp="1" noChangeArrowheads="1"/>
          </p:cNvSpPr>
          <p:nvPr>
            <p:ph type="title"/>
          </p:nvPr>
        </p:nvSpPr>
        <p:spPr/>
        <p:txBody>
          <a:bodyPr/>
          <a:lstStyle/>
          <a:p>
            <a:endParaRPr lang="en-US" altLang="en-US"/>
          </a:p>
        </p:txBody>
      </p:sp>
      <p:pic>
        <p:nvPicPr>
          <p:cNvPr id="48131" name="Content Placeholder 3">
            <a:extLst>
              <a:ext uri="{FF2B5EF4-FFF2-40B4-BE49-F238E27FC236}">
                <a16:creationId xmlns:a16="http://schemas.microsoft.com/office/drawing/2014/main" id="{BC9CEFE0-C9AA-3926-6B08-7A1FF9A6E4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20200" cy="6858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2C394A3-6025-CB44-E48D-D99D1ACA2477}"/>
              </a:ext>
            </a:extLst>
          </p:cNvPr>
          <p:cNvSpPr>
            <a:spLocks noGrp="1" noChangeArrowheads="1"/>
          </p:cNvSpPr>
          <p:nvPr>
            <p:ph type="title"/>
          </p:nvPr>
        </p:nvSpPr>
        <p:spPr>
          <a:xfrm>
            <a:off x="304800" y="38100"/>
            <a:ext cx="8229600" cy="495300"/>
          </a:xfrm>
        </p:spPr>
        <p:txBody>
          <a:bodyPr/>
          <a:lstStyle/>
          <a:p>
            <a:r>
              <a:rPr lang="en-US" altLang="en-US" sz="2800" b="1"/>
              <a:t>The Truman-MacArthur Controversy</a:t>
            </a:r>
          </a:p>
        </p:txBody>
      </p:sp>
      <p:sp>
        <p:nvSpPr>
          <p:cNvPr id="19459" name="Content Placeholder 2">
            <a:extLst>
              <a:ext uri="{FF2B5EF4-FFF2-40B4-BE49-F238E27FC236}">
                <a16:creationId xmlns:a16="http://schemas.microsoft.com/office/drawing/2014/main" id="{E5F6DCD7-DF17-7503-4682-ACA2ABB188E1}"/>
              </a:ext>
            </a:extLst>
          </p:cNvPr>
          <p:cNvSpPr>
            <a:spLocks noGrp="1" noChangeArrowheads="1"/>
          </p:cNvSpPr>
          <p:nvPr>
            <p:ph idx="1"/>
          </p:nvPr>
        </p:nvSpPr>
        <p:spPr>
          <a:xfrm>
            <a:off x="111125" y="762000"/>
            <a:ext cx="6451600" cy="5638800"/>
          </a:xfrm>
        </p:spPr>
        <p:txBody>
          <a:bodyPr/>
          <a:lstStyle/>
          <a:p>
            <a:r>
              <a:rPr lang="en-US" altLang="en-US" sz="2800"/>
              <a:t>Pres. Truman sent </a:t>
            </a:r>
            <a:r>
              <a:rPr lang="en-US" altLang="en-US" sz="2800" b="1">
                <a:solidFill>
                  <a:srgbClr val="0033CC"/>
                </a:solidFill>
              </a:rPr>
              <a:t>General Douglas MacArthur</a:t>
            </a:r>
            <a:r>
              <a:rPr lang="en-US" altLang="en-US" sz="2800"/>
              <a:t> to command U.S. forces.</a:t>
            </a:r>
          </a:p>
          <a:p>
            <a:r>
              <a:rPr lang="en-US" altLang="en-US" sz="2800"/>
              <a:t>MacArthur landed at </a:t>
            </a:r>
            <a:r>
              <a:rPr lang="en-US" altLang="en-US" sz="2800" b="1">
                <a:solidFill>
                  <a:srgbClr val="FF0000"/>
                </a:solidFill>
              </a:rPr>
              <a:t>Inchon</a:t>
            </a:r>
            <a:r>
              <a:rPr lang="en-US" altLang="en-US" sz="2800"/>
              <a:t>, surprising the North and advancing northward to the Yalu River on China’s border with North Korea.</a:t>
            </a:r>
          </a:p>
          <a:p>
            <a:r>
              <a:rPr lang="en-US" altLang="en-US" sz="2800">
                <a:solidFill>
                  <a:srgbClr val="FF0000"/>
                </a:solidFill>
              </a:rPr>
              <a:t>The Chinese became alarmed and sent large numbers of troops to aide the North.  </a:t>
            </a:r>
          </a:p>
          <a:p>
            <a:r>
              <a:rPr lang="en-US" altLang="en-US" sz="2800"/>
              <a:t>MacArthur wanted to liberate China from Communist control by invading China, even if it took the A-bomb!</a:t>
            </a:r>
          </a:p>
        </p:txBody>
      </p:sp>
      <p:pic>
        <p:nvPicPr>
          <p:cNvPr id="66562" name="Picture 2">
            <a:extLst>
              <a:ext uri="{FF2B5EF4-FFF2-40B4-BE49-F238E27FC236}">
                <a16:creationId xmlns:a16="http://schemas.microsoft.com/office/drawing/2014/main" id="{AB20667E-451E-DDDF-FC64-397FEE83B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863" y="3505200"/>
            <a:ext cx="221773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a:extLst>
              <a:ext uri="{FF2B5EF4-FFF2-40B4-BE49-F238E27FC236}">
                <a16:creationId xmlns:a16="http://schemas.microsoft.com/office/drawing/2014/main" id="{B58572AD-8A1C-7BC1-D899-C24BE8E3C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914400"/>
            <a:ext cx="1870075"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wipe(left)">
                                      <p:cBhvr>
                                        <p:cTn id="12" dur="2000"/>
                                        <p:tgtEl>
                                          <p:spTgt spid="19459">
                                            <p:txEl>
                                              <p:pRg st="0" end="0"/>
                                            </p:txEl>
                                          </p:spTgt>
                                        </p:tgtEl>
                                      </p:cBhvr>
                                    </p:animEffect>
                                  </p:childTnLst>
                                </p:cTn>
                              </p:par>
                            </p:childTnLst>
                          </p:cTn>
                        </p:par>
                        <p:par>
                          <p:cTn id="13" fill="hold" nodeType="afterGroup">
                            <p:stCondLst>
                              <p:cond delay="2500"/>
                            </p:stCondLst>
                            <p:childTnLst>
                              <p:par>
                                <p:cTn id="14" presetID="6" presetClass="entr" presetSubtype="32" fill="hold" nodeType="afterEffect">
                                  <p:stCondLst>
                                    <p:cond delay="0"/>
                                  </p:stCondLst>
                                  <p:childTnLst>
                                    <p:set>
                                      <p:cBhvr>
                                        <p:cTn id="15" dur="1" fill="hold">
                                          <p:stCondLst>
                                            <p:cond delay="0"/>
                                          </p:stCondLst>
                                        </p:cTn>
                                        <p:tgtEl>
                                          <p:spTgt spid="66563"/>
                                        </p:tgtEl>
                                        <p:attrNameLst>
                                          <p:attrName>style.visibility</p:attrName>
                                        </p:attrNameLst>
                                      </p:cBhvr>
                                      <p:to>
                                        <p:strVal val="visible"/>
                                      </p:to>
                                    </p:set>
                                    <p:animEffect transition="in" filter="circle(out)">
                                      <p:cBhvr>
                                        <p:cTn id="16" dur="2000"/>
                                        <p:tgtEl>
                                          <p:spTgt spid="66563"/>
                                        </p:tgtEl>
                                      </p:cBhvr>
                                    </p:animEffect>
                                  </p:childTnLst>
                                </p:cTn>
                              </p:par>
                            </p:childTnLst>
                          </p:cTn>
                        </p:par>
                        <p:par>
                          <p:cTn id="17" fill="hold" nodeType="afterGroup">
                            <p:stCondLst>
                              <p:cond delay="4500"/>
                            </p:stCondLst>
                            <p:childTnLst>
                              <p:par>
                                <p:cTn id="18" presetID="22" presetClass="entr" presetSubtype="8" fill="hold" nodeType="afterEffect">
                                  <p:stCondLst>
                                    <p:cond delay="2000"/>
                                  </p:stCondLst>
                                  <p:childTnLst>
                                    <p:set>
                                      <p:cBhvr>
                                        <p:cTn id="19" dur="1" fill="hold">
                                          <p:stCondLst>
                                            <p:cond delay="0"/>
                                          </p:stCondLst>
                                        </p:cTn>
                                        <p:tgtEl>
                                          <p:spTgt spid="19459">
                                            <p:txEl>
                                              <p:pRg st="1" end="1"/>
                                            </p:txEl>
                                          </p:spTgt>
                                        </p:tgtEl>
                                        <p:attrNameLst>
                                          <p:attrName>style.visibility</p:attrName>
                                        </p:attrNameLst>
                                      </p:cBhvr>
                                      <p:to>
                                        <p:strVal val="visible"/>
                                      </p:to>
                                    </p:set>
                                    <p:animEffect transition="in" filter="wipe(left)">
                                      <p:cBhvr>
                                        <p:cTn id="20" dur="2000"/>
                                        <p:tgtEl>
                                          <p:spTgt spid="1945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0.0198 0.00208 L -0.44601 -0.23102 L -0.50122 -0.26065 " pathEditMode="relative" rAng="0" ptsTypes="AAA">
                                      <p:cBhvr>
                                        <p:cTn id="24" dur="2000" fill="hold"/>
                                        <p:tgtEl>
                                          <p:spTgt spid="66562"/>
                                        </p:tgtEl>
                                        <p:attrNameLst>
                                          <p:attrName>ppt_x</p:attrName>
                                          <p:attrName>ppt_y</p:attrName>
                                        </p:attrNameLst>
                                      </p:cBhvr>
                                      <p:rCtr x="-24080" y="-13148"/>
                                    </p:animMotion>
                                  </p:childTnLst>
                                </p:cTn>
                              </p:par>
                            </p:childTnLst>
                          </p:cTn>
                        </p:par>
                        <p:par>
                          <p:cTn id="25" fill="hold" nodeType="afterGroup">
                            <p:stCondLst>
                              <p:cond delay="2000"/>
                            </p:stCondLst>
                            <p:childTnLst>
                              <p:par>
                                <p:cTn id="26" presetID="22" presetClass="entr" presetSubtype="8" fill="hold" nodeType="afterEffect">
                                  <p:stCondLst>
                                    <p:cond delay="2000"/>
                                  </p:stCondLst>
                                  <p:childTnLst>
                                    <p:set>
                                      <p:cBhvr>
                                        <p:cTn id="27" dur="1" fill="hold">
                                          <p:stCondLst>
                                            <p:cond delay="0"/>
                                          </p:stCondLst>
                                        </p:cTn>
                                        <p:tgtEl>
                                          <p:spTgt spid="19459">
                                            <p:txEl>
                                              <p:pRg st="2" end="2"/>
                                            </p:txEl>
                                          </p:spTgt>
                                        </p:tgtEl>
                                        <p:attrNameLst>
                                          <p:attrName>style.visibility</p:attrName>
                                        </p:attrNameLst>
                                      </p:cBhvr>
                                      <p:to>
                                        <p:strVal val="visible"/>
                                      </p:to>
                                    </p:set>
                                    <p:animEffect transition="in" filter="wipe(left)">
                                      <p:cBhvr>
                                        <p:cTn id="28" dur="2000"/>
                                        <p:tgtEl>
                                          <p:spTgt spid="19459">
                                            <p:txEl>
                                              <p:pRg st="2" end="2"/>
                                            </p:txEl>
                                          </p:spTgt>
                                        </p:tgtEl>
                                      </p:cBhvr>
                                    </p:animEffect>
                                  </p:childTnLst>
                                </p:cTn>
                              </p:par>
                            </p:childTnLst>
                          </p:cTn>
                        </p:par>
                        <p:par>
                          <p:cTn id="29" fill="hold" nodeType="afterGroup">
                            <p:stCondLst>
                              <p:cond delay="6000"/>
                            </p:stCondLst>
                            <p:childTnLst>
                              <p:par>
                                <p:cTn id="30" presetID="22" presetClass="entr" presetSubtype="8" fill="hold" nodeType="afterEffect">
                                  <p:stCondLst>
                                    <p:cond delay="2000"/>
                                  </p:stCondLst>
                                  <p:childTnLst>
                                    <p:set>
                                      <p:cBhvr>
                                        <p:cTn id="31" dur="1" fill="hold">
                                          <p:stCondLst>
                                            <p:cond delay="0"/>
                                          </p:stCondLst>
                                        </p:cTn>
                                        <p:tgtEl>
                                          <p:spTgt spid="19459">
                                            <p:txEl>
                                              <p:pRg st="3" end="3"/>
                                            </p:txEl>
                                          </p:spTgt>
                                        </p:tgtEl>
                                        <p:attrNameLst>
                                          <p:attrName>style.visibility</p:attrName>
                                        </p:attrNameLst>
                                      </p:cBhvr>
                                      <p:to>
                                        <p:strVal val="visible"/>
                                      </p:to>
                                    </p:set>
                                    <p:animEffect transition="in" filter="wipe(left)">
                                      <p:cBhvr>
                                        <p:cTn id="32" dur="2000"/>
                                        <p:tgtEl>
                                          <p:spTgt spid="1945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mph" presetSubtype="0" fill="hold" nodeType="clickEffect">
                                  <p:stCondLst>
                                    <p:cond delay="0"/>
                                  </p:stCondLst>
                                  <p:childTnLst>
                                    <p:animScale>
                                      <p:cBhvr>
                                        <p:cTn id="36" dur="2000" fill="hold"/>
                                        <p:tgtEl>
                                          <p:spTgt spid="66562"/>
                                        </p:tgtEl>
                                      </p:cBhvr>
                                      <p:by x="150000" y="15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0" presetClass="path" presetSubtype="0" accel="50000" decel="50000" fill="hold" nodeType="clickEffect">
                                  <p:stCondLst>
                                    <p:cond delay="0"/>
                                  </p:stCondLst>
                                  <p:childTnLst>
                                    <p:animMotion origin="layout" path="M -0.49844 -0.25672 L -0.0198 0.00208 " pathEditMode="relative" rAng="0" ptsTypes="AA">
                                      <p:cBhvr>
                                        <p:cTn id="40" dur="2000" fill="hold"/>
                                        <p:tgtEl>
                                          <p:spTgt spid="66562"/>
                                        </p:tgtEl>
                                        <p:attrNameLst>
                                          <p:attrName>ppt_x</p:attrName>
                                          <p:attrName>ppt_y</p:attrName>
                                        </p:attrNameLst>
                                      </p:cBhvr>
                                      <p:rCtr x="23924" y="1294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31" presetClass="exit" presetSubtype="0" fill="hold" nodeType="clickEffect">
                                  <p:stCondLst>
                                    <p:cond delay="0"/>
                                  </p:stCondLst>
                                  <p:childTnLst>
                                    <p:anim calcmode="lin" valueType="num">
                                      <p:cBhvr>
                                        <p:cTn id="44" dur="1000"/>
                                        <p:tgtEl>
                                          <p:spTgt spid="66562"/>
                                        </p:tgtEl>
                                        <p:attrNameLst>
                                          <p:attrName>ppt_w</p:attrName>
                                        </p:attrNameLst>
                                      </p:cBhvr>
                                      <p:tavLst>
                                        <p:tav tm="0">
                                          <p:val>
                                            <p:strVal val="ppt_w"/>
                                          </p:val>
                                        </p:tav>
                                        <p:tav tm="100000">
                                          <p:val>
                                            <p:fltVal val="0"/>
                                          </p:val>
                                        </p:tav>
                                      </p:tavLst>
                                    </p:anim>
                                    <p:anim calcmode="lin" valueType="num">
                                      <p:cBhvr>
                                        <p:cTn id="45" dur="1000"/>
                                        <p:tgtEl>
                                          <p:spTgt spid="66562"/>
                                        </p:tgtEl>
                                        <p:attrNameLst>
                                          <p:attrName>ppt_h</p:attrName>
                                        </p:attrNameLst>
                                      </p:cBhvr>
                                      <p:tavLst>
                                        <p:tav tm="0">
                                          <p:val>
                                            <p:strVal val="ppt_h"/>
                                          </p:val>
                                        </p:tav>
                                        <p:tav tm="100000">
                                          <p:val>
                                            <p:fltVal val="0"/>
                                          </p:val>
                                        </p:tav>
                                      </p:tavLst>
                                    </p:anim>
                                    <p:anim calcmode="lin" valueType="num">
                                      <p:cBhvr>
                                        <p:cTn id="46" dur="1000"/>
                                        <p:tgtEl>
                                          <p:spTgt spid="66562"/>
                                        </p:tgtEl>
                                        <p:attrNameLst>
                                          <p:attrName>style.rotation</p:attrName>
                                        </p:attrNameLst>
                                      </p:cBhvr>
                                      <p:tavLst>
                                        <p:tav tm="0">
                                          <p:val>
                                            <p:fltVal val="0"/>
                                          </p:val>
                                        </p:tav>
                                        <p:tav tm="100000">
                                          <p:val>
                                            <p:fltVal val="90"/>
                                          </p:val>
                                        </p:tav>
                                      </p:tavLst>
                                    </p:anim>
                                    <p:animEffect transition="out" filter="fade">
                                      <p:cBhvr>
                                        <p:cTn id="47" dur="1000"/>
                                        <p:tgtEl>
                                          <p:spTgt spid="66562"/>
                                        </p:tgtEl>
                                      </p:cBhvr>
                                    </p:animEffect>
                                    <p:set>
                                      <p:cBhvr>
                                        <p:cTn id="48" dur="1" fill="hold">
                                          <p:stCondLst>
                                            <p:cond delay="999"/>
                                          </p:stCondLst>
                                        </p:cTn>
                                        <p:tgtEl>
                                          <p:spTgt spid="66562"/>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1" presetClass="exit" presetSubtype="0" fill="hold" nodeType="clickEffect">
                                  <p:stCondLst>
                                    <p:cond delay="0"/>
                                  </p:stCondLst>
                                  <p:childTnLst>
                                    <p:anim calcmode="lin" valueType="num">
                                      <p:cBhvr>
                                        <p:cTn id="52" dur="1000"/>
                                        <p:tgtEl>
                                          <p:spTgt spid="66562"/>
                                        </p:tgtEl>
                                        <p:attrNameLst>
                                          <p:attrName>ppt_w</p:attrName>
                                        </p:attrNameLst>
                                      </p:cBhvr>
                                      <p:tavLst>
                                        <p:tav tm="0">
                                          <p:val>
                                            <p:strVal val="ppt_w"/>
                                          </p:val>
                                        </p:tav>
                                        <p:tav tm="100000">
                                          <p:val>
                                            <p:fltVal val="0"/>
                                          </p:val>
                                        </p:tav>
                                      </p:tavLst>
                                    </p:anim>
                                    <p:anim calcmode="lin" valueType="num">
                                      <p:cBhvr>
                                        <p:cTn id="53" dur="1000"/>
                                        <p:tgtEl>
                                          <p:spTgt spid="66562"/>
                                        </p:tgtEl>
                                        <p:attrNameLst>
                                          <p:attrName>ppt_h</p:attrName>
                                        </p:attrNameLst>
                                      </p:cBhvr>
                                      <p:tavLst>
                                        <p:tav tm="0">
                                          <p:val>
                                            <p:strVal val="ppt_h"/>
                                          </p:val>
                                        </p:tav>
                                        <p:tav tm="100000">
                                          <p:val>
                                            <p:fltVal val="0"/>
                                          </p:val>
                                        </p:tav>
                                      </p:tavLst>
                                    </p:anim>
                                    <p:anim calcmode="lin" valueType="num">
                                      <p:cBhvr>
                                        <p:cTn id="54" dur="1000"/>
                                        <p:tgtEl>
                                          <p:spTgt spid="66562"/>
                                        </p:tgtEl>
                                        <p:attrNameLst>
                                          <p:attrName>style.rotation</p:attrName>
                                        </p:attrNameLst>
                                      </p:cBhvr>
                                      <p:tavLst>
                                        <p:tav tm="0">
                                          <p:val>
                                            <p:fltVal val="0"/>
                                          </p:val>
                                        </p:tav>
                                        <p:tav tm="100000">
                                          <p:val>
                                            <p:fltVal val="90"/>
                                          </p:val>
                                        </p:tav>
                                      </p:tavLst>
                                    </p:anim>
                                    <p:animEffect transition="out" filter="fade">
                                      <p:cBhvr>
                                        <p:cTn id="55" dur="1000"/>
                                        <p:tgtEl>
                                          <p:spTgt spid="66562"/>
                                        </p:tgtEl>
                                      </p:cBhvr>
                                    </p:animEffect>
                                    <p:set>
                                      <p:cBhvr>
                                        <p:cTn id="56" dur="1" fill="hold">
                                          <p:stCondLst>
                                            <p:cond delay="999"/>
                                          </p:stCondLst>
                                        </p:cTn>
                                        <p:tgtEl>
                                          <p:spTgt spid="66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a:extLst>
              <a:ext uri="{FF2B5EF4-FFF2-40B4-BE49-F238E27FC236}">
                <a16:creationId xmlns:a16="http://schemas.microsoft.com/office/drawing/2014/main" id="{A99E7150-0A69-A268-CB4E-BE7998F54978}"/>
              </a:ext>
            </a:extLst>
          </p:cNvPr>
          <p:cNvSpPr>
            <a:spLocks noGrp="1" noChangeArrowheads="1"/>
          </p:cNvSpPr>
          <p:nvPr>
            <p:ph idx="1"/>
          </p:nvPr>
        </p:nvSpPr>
        <p:spPr>
          <a:xfrm>
            <a:off x="274638" y="838200"/>
            <a:ext cx="5516562" cy="5638800"/>
          </a:xfrm>
        </p:spPr>
        <p:txBody>
          <a:bodyPr/>
          <a:lstStyle/>
          <a:p>
            <a:r>
              <a:rPr lang="en-US" altLang="en-US" sz="2800"/>
              <a:t>Pres. Truman disagreed with MacArthur over the issue of invading China and the use of the bomb.</a:t>
            </a:r>
          </a:p>
          <a:p>
            <a:r>
              <a:rPr lang="en-US" altLang="en-US" sz="2800" b="1">
                <a:solidFill>
                  <a:srgbClr val="FF0000"/>
                </a:solidFill>
              </a:rPr>
              <a:t>Gen. MacArthur made the mistake of criticizing Pres. Truman in a letter that went public.</a:t>
            </a:r>
          </a:p>
          <a:p>
            <a:r>
              <a:rPr lang="en-US" altLang="en-US" sz="2800"/>
              <a:t>Pres. Truman relieved MacArthur of his command believing it was necessary to keep civilian control over the military.</a:t>
            </a:r>
          </a:p>
        </p:txBody>
      </p:sp>
      <p:sp>
        <p:nvSpPr>
          <p:cNvPr id="4" name="Title 1">
            <a:extLst>
              <a:ext uri="{FF2B5EF4-FFF2-40B4-BE49-F238E27FC236}">
                <a16:creationId xmlns:a16="http://schemas.microsoft.com/office/drawing/2014/main" id="{0BFC5148-1BE1-D19F-46F3-DC18BEBE1B69}"/>
              </a:ext>
            </a:extLst>
          </p:cNvPr>
          <p:cNvSpPr>
            <a:spLocks noGrp="1" noChangeArrowheads="1"/>
          </p:cNvSpPr>
          <p:nvPr>
            <p:ph type="title"/>
          </p:nvPr>
        </p:nvSpPr>
        <p:spPr>
          <a:xfrm>
            <a:off x="457200" y="0"/>
            <a:ext cx="8229600" cy="762000"/>
          </a:xfrm>
        </p:spPr>
        <p:txBody>
          <a:bodyPr/>
          <a:lstStyle/>
          <a:p>
            <a:r>
              <a:rPr lang="en-US" altLang="en-US" sz="3600" b="1"/>
              <a:t>The Truman-MacArthur Controversy</a:t>
            </a:r>
          </a:p>
        </p:txBody>
      </p:sp>
      <p:pic>
        <p:nvPicPr>
          <p:cNvPr id="20484" name="Picture 4">
            <a:extLst>
              <a:ext uri="{FF2B5EF4-FFF2-40B4-BE49-F238E27FC236}">
                <a16:creationId xmlns:a16="http://schemas.microsoft.com/office/drawing/2014/main" id="{27D53742-1320-879A-18C0-ED2A05FB6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363" y="1143000"/>
            <a:ext cx="31321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D4F25C49-63AC-67B0-29A9-31DF66537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114800"/>
            <a:ext cx="3148013" cy="21336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left)">
                                      <p:cBhvr>
                                        <p:cTn id="12" dur="2000"/>
                                        <p:tgtEl>
                                          <p:spTgt spid="20483">
                                            <p:txEl>
                                              <p:pRg st="0" end="0"/>
                                            </p:txEl>
                                          </p:spTgt>
                                        </p:tgtEl>
                                      </p:cBhvr>
                                    </p:animEffect>
                                  </p:childTnLst>
                                </p:cTn>
                              </p:par>
                            </p:childTnLst>
                          </p:cTn>
                        </p:par>
                        <p:par>
                          <p:cTn id="13" fill="hold" nodeType="afterGroup">
                            <p:stCondLst>
                              <p:cond delay="2500"/>
                            </p:stCondLst>
                            <p:childTnLst>
                              <p:par>
                                <p:cTn id="14" presetID="6" presetClass="entr" presetSubtype="32" fill="hold" nodeType="afterEffect">
                                  <p:stCondLst>
                                    <p:cond delay="0"/>
                                  </p:stCondLst>
                                  <p:childTnLst>
                                    <p:set>
                                      <p:cBhvr>
                                        <p:cTn id="15" dur="1" fill="hold">
                                          <p:stCondLst>
                                            <p:cond delay="0"/>
                                          </p:stCondLst>
                                        </p:cTn>
                                        <p:tgtEl>
                                          <p:spTgt spid="20484"/>
                                        </p:tgtEl>
                                        <p:attrNameLst>
                                          <p:attrName>style.visibility</p:attrName>
                                        </p:attrNameLst>
                                      </p:cBhvr>
                                      <p:to>
                                        <p:strVal val="visible"/>
                                      </p:to>
                                    </p:set>
                                    <p:animEffect transition="in" filter="circle(out)">
                                      <p:cBhvr>
                                        <p:cTn id="16" dur="2000"/>
                                        <p:tgtEl>
                                          <p:spTgt spid="20484"/>
                                        </p:tgtEl>
                                      </p:cBhvr>
                                    </p:animEffect>
                                  </p:childTnLst>
                                </p:cTn>
                              </p:par>
                            </p:childTnLst>
                          </p:cTn>
                        </p:par>
                        <p:par>
                          <p:cTn id="17" fill="hold" nodeType="afterGroup">
                            <p:stCondLst>
                              <p:cond delay="4500"/>
                            </p:stCondLst>
                            <p:childTnLst>
                              <p:par>
                                <p:cTn id="18" presetID="22" presetClass="entr" presetSubtype="8" fill="hold" nodeType="afterEffect">
                                  <p:stCondLst>
                                    <p:cond delay="2000"/>
                                  </p:stCondLst>
                                  <p:childTnLst>
                                    <p:set>
                                      <p:cBhvr>
                                        <p:cTn id="19" dur="1" fill="hold">
                                          <p:stCondLst>
                                            <p:cond delay="0"/>
                                          </p:stCondLst>
                                        </p:cTn>
                                        <p:tgtEl>
                                          <p:spTgt spid="20483">
                                            <p:txEl>
                                              <p:pRg st="1" end="1"/>
                                            </p:txEl>
                                          </p:spTgt>
                                        </p:tgtEl>
                                        <p:attrNameLst>
                                          <p:attrName>style.visibility</p:attrName>
                                        </p:attrNameLst>
                                      </p:cBhvr>
                                      <p:to>
                                        <p:strVal val="visible"/>
                                      </p:to>
                                    </p:set>
                                    <p:animEffect transition="in" filter="wipe(left)">
                                      <p:cBhvr>
                                        <p:cTn id="20" dur="2000"/>
                                        <p:tgtEl>
                                          <p:spTgt spid="20483">
                                            <p:txEl>
                                              <p:pRg st="1" end="1"/>
                                            </p:txEl>
                                          </p:spTgt>
                                        </p:tgtEl>
                                      </p:cBhvr>
                                    </p:animEffect>
                                  </p:childTnLst>
                                </p:cTn>
                              </p:par>
                            </p:childTnLst>
                          </p:cTn>
                        </p:par>
                        <p:par>
                          <p:cTn id="21" fill="hold" nodeType="afterGroup">
                            <p:stCondLst>
                              <p:cond delay="8500"/>
                            </p:stCondLst>
                            <p:childTnLst>
                              <p:par>
                                <p:cTn id="22" presetID="22" presetClass="entr" presetSubtype="8" fill="hold" nodeType="afterEffect">
                                  <p:stCondLst>
                                    <p:cond delay="2000"/>
                                  </p:stCondLst>
                                  <p:childTnLst>
                                    <p:set>
                                      <p:cBhvr>
                                        <p:cTn id="23" dur="1" fill="hold">
                                          <p:stCondLst>
                                            <p:cond delay="0"/>
                                          </p:stCondLst>
                                        </p:cTn>
                                        <p:tgtEl>
                                          <p:spTgt spid="20483">
                                            <p:txEl>
                                              <p:pRg st="2" end="2"/>
                                            </p:txEl>
                                          </p:spTgt>
                                        </p:tgtEl>
                                        <p:attrNameLst>
                                          <p:attrName>style.visibility</p:attrName>
                                        </p:attrNameLst>
                                      </p:cBhvr>
                                      <p:to>
                                        <p:strVal val="visible"/>
                                      </p:to>
                                    </p:set>
                                    <p:animEffect transition="in" filter="wipe(left)">
                                      <p:cBhvr>
                                        <p:cTn id="24" dur="2000"/>
                                        <p:tgtEl>
                                          <p:spTgt spid="20483">
                                            <p:txEl>
                                              <p:pRg st="2" end="2"/>
                                            </p:txEl>
                                          </p:spTgt>
                                        </p:tgtEl>
                                      </p:cBhvr>
                                    </p:animEffect>
                                  </p:childTnLst>
                                </p:cTn>
                              </p:par>
                            </p:childTnLst>
                          </p:cTn>
                        </p:par>
                        <p:par>
                          <p:cTn id="25" fill="hold" nodeType="afterGroup">
                            <p:stCondLst>
                              <p:cond delay="12500"/>
                            </p:stCondLst>
                            <p:childTnLst>
                              <p:par>
                                <p:cTn id="26" presetID="6" presetClass="entr" presetSubtype="32" fill="hold" nodeType="afterEffect">
                                  <p:stCondLst>
                                    <p:cond delay="0"/>
                                  </p:stCondLst>
                                  <p:childTnLst>
                                    <p:set>
                                      <p:cBhvr>
                                        <p:cTn id="27" dur="1" fill="hold">
                                          <p:stCondLst>
                                            <p:cond delay="0"/>
                                          </p:stCondLst>
                                        </p:cTn>
                                        <p:tgtEl>
                                          <p:spTgt spid="20485"/>
                                        </p:tgtEl>
                                        <p:attrNameLst>
                                          <p:attrName>style.visibility</p:attrName>
                                        </p:attrNameLst>
                                      </p:cBhvr>
                                      <p:to>
                                        <p:strVal val="visible"/>
                                      </p:to>
                                    </p:set>
                                    <p:animEffect transition="in" filter="circle(out)">
                                      <p:cBhvr>
                                        <p:cTn id="28"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B33D-6A03-3105-4043-B40D282EA54E}"/>
              </a:ext>
            </a:extLst>
          </p:cNvPr>
          <p:cNvSpPr>
            <a:spLocks noGrp="1" noChangeArrowheads="1"/>
          </p:cNvSpPr>
          <p:nvPr>
            <p:ph type="title"/>
          </p:nvPr>
        </p:nvSpPr>
        <p:spPr>
          <a:xfrm>
            <a:off x="152400" y="304800"/>
            <a:ext cx="5486400" cy="639763"/>
          </a:xfrm>
        </p:spPr>
        <p:txBody>
          <a:bodyPr/>
          <a:lstStyle/>
          <a:p>
            <a:r>
              <a:rPr lang="en-US" altLang="en-US" sz="3600" b="1" dirty="0">
                <a:solidFill>
                  <a:srgbClr val="FF0000"/>
                </a:solidFill>
              </a:rPr>
              <a:t>Joseph Stalin</a:t>
            </a:r>
          </a:p>
        </p:txBody>
      </p:sp>
      <p:sp>
        <p:nvSpPr>
          <p:cNvPr id="3" name="Content Placeholder 2">
            <a:extLst>
              <a:ext uri="{FF2B5EF4-FFF2-40B4-BE49-F238E27FC236}">
                <a16:creationId xmlns:a16="http://schemas.microsoft.com/office/drawing/2014/main" id="{EC464CE1-0C90-BCA9-EB8F-54FC72E2C13C}"/>
              </a:ext>
            </a:extLst>
          </p:cNvPr>
          <p:cNvSpPr>
            <a:spLocks noGrp="1" noChangeArrowheads="1"/>
          </p:cNvSpPr>
          <p:nvPr>
            <p:ph idx="1"/>
          </p:nvPr>
        </p:nvSpPr>
        <p:spPr>
          <a:xfrm>
            <a:off x="111125" y="1108075"/>
            <a:ext cx="5715000" cy="5562600"/>
          </a:xfrm>
        </p:spPr>
        <p:txBody>
          <a:bodyPr/>
          <a:lstStyle/>
          <a:p>
            <a:r>
              <a:rPr lang="en-US" altLang="en-US" sz="2800" b="1">
                <a:solidFill>
                  <a:srgbClr val="FF0000"/>
                </a:solidFill>
              </a:rPr>
              <a:t>Joseph Stalin</a:t>
            </a:r>
            <a:r>
              <a:rPr lang="en-US" altLang="en-US" sz="2800"/>
              <a:t>, the leader of the Soviet Union, was supposed to create a classless society that helped all workers, instead he established a brutal dictatorship with him having absolute control.</a:t>
            </a:r>
          </a:p>
          <a:p>
            <a:r>
              <a:rPr lang="en-US" altLang="en-US" sz="2800"/>
              <a:t>Anyone Stalin considered to be against him, with or without evidence, could be executed, imprisoned or sent to a </a:t>
            </a:r>
            <a:r>
              <a:rPr lang="en-US" altLang="en-US" sz="2800">
                <a:solidFill>
                  <a:srgbClr val="FF0000"/>
                </a:solidFill>
              </a:rPr>
              <a:t>gulag</a:t>
            </a:r>
            <a:r>
              <a:rPr lang="en-US" altLang="en-US" sz="2800"/>
              <a:t> </a:t>
            </a:r>
            <a:r>
              <a:rPr lang="en-US" altLang="en-US" sz="2800">
                <a:solidFill>
                  <a:srgbClr val="FF0000"/>
                </a:solidFill>
              </a:rPr>
              <a:t>(forced labor camp) </a:t>
            </a:r>
            <a:r>
              <a:rPr lang="en-US" altLang="en-US" sz="2800"/>
              <a:t>in Siberia.</a:t>
            </a:r>
          </a:p>
        </p:txBody>
      </p:sp>
      <p:pic>
        <p:nvPicPr>
          <p:cNvPr id="45058" name="Picture 2">
            <a:extLst>
              <a:ext uri="{FF2B5EF4-FFF2-40B4-BE49-F238E27FC236}">
                <a16:creationId xmlns:a16="http://schemas.microsoft.com/office/drawing/2014/main" id="{2E803962-F95B-B5AE-2D6E-2EAB47AEE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419600"/>
            <a:ext cx="3159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extLst>
              <a:ext uri="{FF2B5EF4-FFF2-40B4-BE49-F238E27FC236}">
                <a16:creationId xmlns:a16="http://schemas.microsoft.com/office/drawing/2014/main" id="{89902E7D-5CB6-D6CD-2E02-D1B5C58DA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863" y="169660"/>
            <a:ext cx="13716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a:extLst>
              <a:ext uri="{FF2B5EF4-FFF2-40B4-BE49-F238E27FC236}">
                <a16:creationId xmlns:a16="http://schemas.microsoft.com/office/drawing/2014/main" id="{7C1DD95B-F78C-9C91-FADB-FD1ECD9B8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38113"/>
            <a:ext cx="20923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a:extLst>
              <a:ext uri="{FF2B5EF4-FFF2-40B4-BE49-F238E27FC236}">
                <a16:creationId xmlns:a16="http://schemas.microsoft.com/office/drawing/2014/main" id="{00FDD187-0093-D0E6-AEB6-204DB7970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2333625"/>
            <a:ext cx="20859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2" presetClass="entr" presetSubtype="8" fill="hold" nodeType="afterEffect">
                                  <p:stCondLst>
                                    <p:cond delay="50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2000"/>
                                        <p:tgtEl>
                                          <p:spTgt spid="3">
                                            <p:txEl>
                                              <p:pRg st="0" end="0"/>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45060"/>
                                        </p:tgtEl>
                                        <p:attrNameLst>
                                          <p:attrName>style.visibility</p:attrName>
                                        </p:attrNameLst>
                                      </p:cBhvr>
                                      <p:to>
                                        <p:strVal val="visible"/>
                                      </p:to>
                                    </p:set>
                                    <p:animEffect transition="in" filter="circle(in)">
                                      <p:cBhvr>
                                        <p:cTn id="27" dur="2000"/>
                                        <p:tgtEl>
                                          <p:spTgt spid="45060"/>
                                        </p:tgtEl>
                                      </p:cBhvr>
                                    </p:animEffect>
                                  </p:childTnLst>
                                </p:cTn>
                              </p:par>
                            </p:childTnLst>
                          </p:cTn>
                        </p:par>
                        <p:par>
                          <p:cTn id="28" fill="hold" nodeType="afterGroup">
                            <p:stCondLst>
                              <p:cond delay="4500"/>
                            </p:stCondLst>
                            <p:childTnLst>
                              <p:par>
                                <p:cTn id="29" presetID="21" presetClass="entr" presetSubtype="1" fill="hold" nodeType="afterEffect">
                                  <p:stCondLst>
                                    <p:cond delay="0"/>
                                  </p:stCondLst>
                                  <p:childTnLst>
                                    <p:set>
                                      <p:cBhvr>
                                        <p:cTn id="30" dur="1" fill="hold">
                                          <p:stCondLst>
                                            <p:cond delay="0"/>
                                          </p:stCondLst>
                                        </p:cTn>
                                        <p:tgtEl>
                                          <p:spTgt spid="45064"/>
                                        </p:tgtEl>
                                        <p:attrNameLst>
                                          <p:attrName>style.visibility</p:attrName>
                                        </p:attrNameLst>
                                      </p:cBhvr>
                                      <p:to>
                                        <p:strVal val="visible"/>
                                      </p:to>
                                    </p:set>
                                    <p:animEffect transition="in" filter="wheel(1)">
                                      <p:cBhvr>
                                        <p:cTn id="31" dur="2000"/>
                                        <p:tgtEl>
                                          <p:spTgt spid="45064"/>
                                        </p:tgtEl>
                                      </p:cBhvr>
                                    </p:animEffect>
                                  </p:childTnLst>
                                </p:cTn>
                              </p:par>
                            </p:childTnLst>
                          </p:cTn>
                        </p:par>
                        <p:par>
                          <p:cTn id="32" fill="hold" nodeType="afterGroup">
                            <p:stCondLst>
                              <p:cond delay="6500"/>
                            </p:stCondLst>
                            <p:childTnLst>
                              <p:par>
                                <p:cTn id="33" presetID="22" presetClass="entr" presetSubtype="8" fill="hold" nodeType="afterEffect">
                                  <p:stCondLst>
                                    <p:cond delay="200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2000"/>
                                        <p:tgtEl>
                                          <p:spTgt spid="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1" presetClass="entr" presetSubtype="1" fill="hold" nodeType="clickEffect">
                                  <p:stCondLst>
                                    <p:cond delay="0"/>
                                  </p:stCondLst>
                                  <p:childTnLst>
                                    <p:set>
                                      <p:cBhvr>
                                        <p:cTn id="39" dur="1" fill="hold">
                                          <p:stCondLst>
                                            <p:cond delay="0"/>
                                          </p:stCondLst>
                                        </p:cTn>
                                        <p:tgtEl>
                                          <p:spTgt spid="45062"/>
                                        </p:tgtEl>
                                        <p:attrNameLst>
                                          <p:attrName>style.visibility</p:attrName>
                                        </p:attrNameLst>
                                      </p:cBhvr>
                                      <p:to>
                                        <p:strVal val="visible"/>
                                      </p:to>
                                    </p:set>
                                    <p:animEffect transition="in" filter="wheel(1)">
                                      <p:cBhvr>
                                        <p:cTn id="40" dur="2000"/>
                                        <p:tgtEl>
                                          <p:spTgt spid="45062"/>
                                        </p:tgtEl>
                                      </p:cBhvr>
                                    </p:animEffect>
                                  </p:childTnLst>
                                </p:cTn>
                              </p:par>
                            </p:childTnLst>
                          </p:cTn>
                        </p:par>
                        <p:par>
                          <p:cTn id="41" fill="hold" nodeType="afterGroup">
                            <p:stCondLst>
                              <p:cond delay="2000"/>
                            </p:stCondLst>
                            <p:childTnLst>
                              <p:par>
                                <p:cTn id="42" presetID="13" presetClass="entr" presetSubtype="32" fill="hold" nodeType="afterEffect">
                                  <p:stCondLst>
                                    <p:cond delay="1500"/>
                                  </p:stCondLst>
                                  <p:childTnLst>
                                    <p:set>
                                      <p:cBhvr>
                                        <p:cTn id="43" dur="1" fill="hold">
                                          <p:stCondLst>
                                            <p:cond delay="0"/>
                                          </p:stCondLst>
                                        </p:cTn>
                                        <p:tgtEl>
                                          <p:spTgt spid="45058"/>
                                        </p:tgtEl>
                                        <p:attrNameLst>
                                          <p:attrName>style.visibility</p:attrName>
                                        </p:attrNameLst>
                                      </p:cBhvr>
                                      <p:to>
                                        <p:strVal val="visible"/>
                                      </p:to>
                                    </p:set>
                                    <p:animEffect transition="in" filter="plus(out)">
                                      <p:cBhvr>
                                        <p:cTn id="44"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61C61A6-0ED1-A026-3B1A-CD5CD221F1B1}"/>
              </a:ext>
            </a:extLst>
          </p:cNvPr>
          <p:cNvSpPr>
            <a:spLocks noGrp="1" noChangeArrowheads="1"/>
          </p:cNvSpPr>
          <p:nvPr>
            <p:ph type="title"/>
          </p:nvPr>
        </p:nvSpPr>
        <p:spPr>
          <a:xfrm>
            <a:off x="3754438" y="22225"/>
            <a:ext cx="5368925" cy="892175"/>
          </a:xfrm>
        </p:spPr>
        <p:txBody>
          <a:bodyPr/>
          <a:lstStyle/>
          <a:p>
            <a:r>
              <a:rPr lang="en-US" altLang="en-US" sz="2400" b="1"/>
              <a:t>Rockets &amp; Missiles were vogue &amp; cars had fins, Rock n’ Roll was in</a:t>
            </a:r>
          </a:p>
        </p:txBody>
      </p:sp>
      <p:pic>
        <p:nvPicPr>
          <p:cNvPr id="51203" name="Content Placeholder 3">
            <a:extLst>
              <a:ext uri="{FF2B5EF4-FFF2-40B4-BE49-F238E27FC236}">
                <a16:creationId xmlns:a16="http://schemas.microsoft.com/office/drawing/2014/main" id="{57579A2D-92CA-6791-8716-900C304066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838200"/>
            <a:ext cx="3352800" cy="4467225"/>
          </a:xfrm>
        </p:spPr>
      </p:pic>
      <p:pic>
        <p:nvPicPr>
          <p:cNvPr id="51204" name="Picture 2" descr="Car Culture in Postwar America - TeachRock">
            <a:extLst>
              <a:ext uri="{FF2B5EF4-FFF2-40B4-BE49-F238E27FC236}">
                <a16:creationId xmlns:a16="http://schemas.microsoft.com/office/drawing/2014/main" id="{2CA94677-592D-A490-8D99-CECAD7DF9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30163"/>
            <a:ext cx="3754437"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a:extLst>
              <a:ext uri="{FF2B5EF4-FFF2-40B4-BE49-F238E27FC236}">
                <a16:creationId xmlns:a16="http://schemas.microsoft.com/office/drawing/2014/main" id="{D1985260-BBFC-EED8-CFAF-686D66E15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4821238"/>
            <a:ext cx="29495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5">
            <a:extLst>
              <a:ext uri="{FF2B5EF4-FFF2-40B4-BE49-F238E27FC236}">
                <a16:creationId xmlns:a16="http://schemas.microsoft.com/office/drawing/2014/main" id="{A550727D-2142-6A08-5CC2-EEBA2B67BD04}"/>
              </a:ext>
            </a:extLst>
          </p:cNvPr>
          <p:cNvSpPr txBox="1">
            <a:spLocks noChangeArrowheads="1"/>
          </p:cNvSpPr>
          <p:nvPr/>
        </p:nvSpPr>
        <p:spPr bwMode="auto">
          <a:xfrm>
            <a:off x="2992438" y="5516563"/>
            <a:ext cx="294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No. 1 TV Show 1950-56</a:t>
            </a:r>
          </a:p>
        </p:txBody>
      </p:sp>
      <p:sp>
        <p:nvSpPr>
          <p:cNvPr id="51207" name="TextBox 8">
            <a:extLst>
              <a:ext uri="{FF2B5EF4-FFF2-40B4-BE49-F238E27FC236}">
                <a16:creationId xmlns:a16="http://schemas.microsoft.com/office/drawing/2014/main" id="{BD22BC15-94C3-0AF9-7686-5175FE4E1239}"/>
              </a:ext>
            </a:extLst>
          </p:cNvPr>
          <p:cNvSpPr txBox="1">
            <a:spLocks noChangeArrowheads="1"/>
          </p:cNvSpPr>
          <p:nvPr/>
        </p:nvSpPr>
        <p:spPr bwMode="auto">
          <a:xfrm>
            <a:off x="7121525" y="1085850"/>
            <a:ext cx="1981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Greatest Hits 1950</a:t>
            </a:r>
          </a:p>
          <a:p>
            <a:pPr>
              <a:spcBef>
                <a:spcPct val="0"/>
              </a:spcBef>
              <a:buFontTx/>
              <a:buNone/>
            </a:pPr>
            <a:r>
              <a:rPr lang="en-US" altLang="en-US" sz="1600"/>
              <a:t>1. "Goodnight Irene Gordon Jenkins &amp; The Weavers</a:t>
            </a:r>
          </a:p>
          <a:p>
            <a:pPr>
              <a:spcBef>
                <a:spcPct val="0"/>
              </a:spcBef>
              <a:buFontTx/>
              <a:buNone/>
            </a:pPr>
            <a:endParaRPr lang="en-US" altLang="en-US" sz="1600"/>
          </a:p>
          <a:p>
            <a:pPr>
              <a:spcBef>
                <a:spcPct val="0"/>
              </a:spcBef>
              <a:buFontTx/>
              <a:buNone/>
            </a:pPr>
            <a:r>
              <a:rPr lang="en-US" altLang="en-US" sz="1600"/>
              <a:t>2. "Mona Lisa“ Nat King Cole</a:t>
            </a:r>
          </a:p>
          <a:p>
            <a:pPr>
              <a:spcBef>
                <a:spcPct val="0"/>
              </a:spcBef>
              <a:buFontTx/>
              <a:buNone/>
            </a:pPr>
            <a:endParaRPr lang="en-US" altLang="en-US" sz="1600"/>
          </a:p>
          <a:p>
            <a:pPr>
              <a:spcBef>
                <a:spcPct val="0"/>
              </a:spcBef>
              <a:buFontTx/>
              <a:buNone/>
            </a:pPr>
            <a:r>
              <a:rPr lang="en-US" altLang="en-US" sz="1600"/>
              <a:t>3. "Third Man Theme"	Anton Karas</a:t>
            </a:r>
          </a:p>
        </p:txBody>
      </p:sp>
      <p:pic>
        <p:nvPicPr>
          <p:cNvPr id="51208" name="Picture 7">
            <a:extLst>
              <a:ext uri="{FF2B5EF4-FFF2-40B4-BE49-F238E27FC236}">
                <a16:creationId xmlns:a16="http://schemas.microsoft.com/office/drawing/2014/main" id="{52688729-24E1-1661-BE66-322A910BB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25" y="3886200"/>
            <a:ext cx="1587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close-up of a machine&#10;&#10;Description automatically generated with low confidence">
            <a:extLst>
              <a:ext uri="{FF2B5EF4-FFF2-40B4-BE49-F238E27FC236}">
                <a16:creationId xmlns:a16="http://schemas.microsoft.com/office/drawing/2014/main" id="{48E7E7E2-D1CF-BC2E-C050-312246EED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8313" y="1362075"/>
            <a:ext cx="3021012"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xit" presetSubtype="0" fill="hold"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383308E-A7D5-0DC8-2FB0-37F14F67F1FD}"/>
              </a:ext>
            </a:extLst>
          </p:cNvPr>
          <p:cNvSpPr>
            <a:spLocks noGrp="1" noChangeArrowheads="1"/>
          </p:cNvSpPr>
          <p:nvPr>
            <p:ph type="title"/>
          </p:nvPr>
        </p:nvSpPr>
        <p:spPr>
          <a:xfrm>
            <a:off x="0" y="1831975"/>
            <a:ext cx="3581400" cy="685800"/>
          </a:xfrm>
        </p:spPr>
        <p:txBody>
          <a:bodyPr/>
          <a:lstStyle/>
          <a:p>
            <a:r>
              <a:rPr lang="en-US" altLang="en-US" sz="2800" b="1"/>
              <a:t>In the Movies…..</a:t>
            </a:r>
          </a:p>
        </p:txBody>
      </p:sp>
      <p:sp>
        <p:nvSpPr>
          <p:cNvPr id="52227" name="Content Placeholder 2">
            <a:extLst>
              <a:ext uri="{FF2B5EF4-FFF2-40B4-BE49-F238E27FC236}">
                <a16:creationId xmlns:a16="http://schemas.microsoft.com/office/drawing/2014/main" id="{1D2B7E01-1C71-A9F9-1CBC-14D0443A17B6}"/>
              </a:ext>
            </a:extLst>
          </p:cNvPr>
          <p:cNvSpPr>
            <a:spLocks noGrp="1" noChangeArrowheads="1"/>
          </p:cNvSpPr>
          <p:nvPr>
            <p:ph idx="1"/>
          </p:nvPr>
        </p:nvSpPr>
        <p:spPr>
          <a:xfrm>
            <a:off x="0" y="2438400"/>
            <a:ext cx="4876800" cy="3028950"/>
          </a:xfrm>
        </p:spPr>
        <p:txBody>
          <a:bodyPr/>
          <a:lstStyle/>
          <a:p>
            <a:r>
              <a:rPr lang="en-US" altLang="en-US">
                <a:solidFill>
                  <a:srgbClr val="202124"/>
                </a:solidFill>
                <a:latin typeface="Roboto" pitchFamily="2" charset="0"/>
              </a:rPr>
              <a:t>December 21, 1949 </a:t>
            </a:r>
            <a:r>
              <a:rPr lang="en-US" altLang="en-US">
                <a:solidFill>
                  <a:srgbClr val="202124"/>
                </a:solidFill>
                <a:latin typeface="Impact" panose="020B0806030902050204" pitchFamily="34" charset="0"/>
              </a:rPr>
              <a:t>Samson &amp; Delilah </a:t>
            </a:r>
            <a:r>
              <a:rPr lang="en-US" altLang="en-US">
                <a:solidFill>
                  <a:srgbClr val="202124"/>
                </a:solidFill>
                <a:latin typeface="Roboto" pitchFamily="2" charset="0"/>
              </a:rPr>
              <a:t>was released to movie theatres. Top box office earner for Paramount Studios.</a:t>
            </a:r>
            <a:endParaRPr lang="en-US" altLang="en-US"/>
          </a:p>
        </p:txBody>
      </p:sp>
      <p:pic>
        <p:nvPicPr>
          <p:cNvPr id="52228" name="Picture 3">
            <a:extLst>
              <a:ext uri="{FF2B5EF4-FFF2-40B4-BE49-F238E27FC236}">
                <a16:creationId xmlns:a16="http://schemas.microsoft.com/office/drawing/2014/main" id="{80E206E2-2366-5BCE-41F1-398969049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388" y="20638"/>
            <a:ext cx="401161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A picture containing outdoor, sky, mountain, nature&#10;&#10;Description automatically generated">
            <a:extLst>
              <a:ext uri="{FF2B5EF4-FFF2-40B4-BE49-F238E27FC236}">
                <a16:creationId xmlns:a16="http://schemas.microsoft.com/office/drawing/2014/main" id="{AE330EC3-F8FE-0F08-2330-EB7EDA02D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8575"/>
            <a:ext cx="51260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4" descr="aa_eisenhower_subj_e">
            <a:extLst>
              <a:ext uri="{FF2B5EF4-FFF2-40B4-BE49-F238E27FC236}">
                <a16:creationId xmlns:a16="http://schemas.microsoft.com/office/drawing/2014/main" id="{56CAB618-A102-FFBC-4D8F-9B7A64937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37"/>
          <a:stretch>
            <a:fillRect/>
          </a:stretch>
        </p:blipFill>
        <p:spPr bwMode="auto">
          <a:xfrm>
            <a:off x="152400" y="1905000"/>
            <a:ext cx="3525838" cy="496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1" name="AutoShape 17">
            <a:extLst>
              <a:ext uri="{FF2B5EF4-FFF2-40B4-BE49-F238E27FC236}">
                <a16:creationId xmlns:a16="http://schemas.microsoft.com/office/drawing/2014/main" id="{54CCB264-D1CB-D6CC-C301-9A9AAE1892DA}"/>
              </a:ext>
            </a:extLst>
          </p:cNvPr>
          <p:cNvSpPr>
            <a:spLocks noChangeArrowheads="1"/>
          </p:cNvSpPr>
          <p:nvPr/>
        </p:nvSpPr>
        <p:spPr bwMode="auto">
          <a:xfrm>
            <a:off x="3810000" y="95250"/>
            <a:ext cx="5181600" cy="1295400"/>
          </a:xfrm>
          <a:prstGeom prst="wedgeRectCallout">
            <a:avLst>
              <a:gd name="adj1" fmla="val 1972"/>
              <a:gd name="adj2" fmla="val -42412"/>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Eisenhower was a war hero who planned the D-Day invasion during World War II</a:t>
            </a:r>
          </a:p>
        </p:txBody>
      </p:sp>
      <p:sp>
        <p:nvSpPr>
          <p:cNvPr id="53252" name="AutoShape 17">
            <a:extLst>
              <a:ext uri="{FF2B5EF4-FFF2-40B4-BE49-F238E27FC236}">
                <a16:creationId xmlns:a16="http://schemas.microsoft.com/office/drawing/2014/main" id="{55189659-2238-02A2-9151-2B6C5EE9B43C}"/>
              </a:ext>
            </a:extLst>
          </p:cNvPr>
          <p:cNvSpPr>
            <a:spLocks noChangeArrowheads="1"/>
          </p:cNvSpPr>
          <p:nvPr/>
        </p:nvSpPr>
        <p:spPr bwMode="auto">
          <a:xfrm>
            <a:off x="152400" y="76200"/>
            <a:ext cx="3525838" cy="1676400"/>
          </a:xfrm>
          <a:prstGeom prst="wedgeRectCallout">
            <a:avLst>
              <a:gd name="adj1" fmla="val 1972"/>
              <a:gd name="adj2" fmla="val -42412"/>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Dwight Eisenhower was elected president in </a:t>
            </a:r>
            <a:r>
              <a:rPr kumimoji="0" lang="en-US" altLang="en-US" sz="3200" b="1">
                <a:solidFill>
                  <a:srgbClr val="FF0000"/>
                </a:solidFill>
                <a:cs typeface="Arial" panose="020B0604020202020204" pitchFamily="34" charset="0"/>
              </a:rPr>
              <a:t>1953</a:t>
            </a:r>
            <a:r>
              <a:rPr kumimoji="0" lang="en-US" altLang="en-US" sz="3200">
                <a:solidFill>
                  <a:srgbClr val="FF0000"/>
                </a:solidFill>
                <a:cs typeface="Arial" panose="020B0604020202020204" pitchFamily="34" charset="0"/>
              </a:rPr>
              <a:t> </a:t>
            </a:r>
            <a:br>
              <a:rPr kumimoji="0" lang="en-US" altLang="en-US" sz="3200">
                <a:solidFill>
                  <a:srgbClr val="000000"/>
                </a:solidFill>
                <a:cs typeface="Arial" panose="020B0604020202020204" pitchFamily="34" charset="0"/>
              </a:rPr>
            </a:br>
            <a:r>
              <a:rPr kumimoji="0" lang="en-US" altLang="en-US" sz="3200">
                <a:solidFill>
                  <a:srgbClr val="000000"/>
                </a:solidFill>
                <a:cs typeface="Arial" panose="020B0604020202020204" pitchFamily="34" charset="0"/>
              </a:rPr>
              <a:t>&amp; served until </a:t>
            </a:r>
            <a:r>
              <a:rPr kumimoji="0" lang="en-US" altLang="en-US" sz="3200" b="1">
                <a:solidFill>
                  <a:srgbClr val="FF0000"/>
                </a:solidFill>
                <a:cs typeface="Arial" panose="020B0604020202020204" pitchFamily="34" charset="0"/>
              </a:rPr>
              <a:t>1961</a:t>
            </a:r>
          </a:p>
        </p:txBody>
      </p:sp>
      <p:sp>
        <p:nvSpPr>
          <p:cNvPr id="53253" name="AutoShape 17">
            <a:extLst>
              <a:ext uri="{FF2B5EF4-FFF2-40B4-BE49-F238E27FC236}">
                <a16:creationId xmlns:a16="http://schemas.microsoft.com/office/drawing/2014/main" id="{BA60E3AD-C778-9B5C-D81E-AA82071A18D2}"/>
              </a:ext>
            </a:extLst>
          </p:cNvPr>
          <p:cNvSpPr>
            <a:spLocks noChangeArrowheads="1"/>
          </p:cNvSpPr>
          <p:nvPr/>
        </p:nvSpPr>
        <p:spPr bwMode="auto">
          <a:xfrm>
            <a:off x="3810000" y="1524000"/>
            <a:ext cx="5181600" cy="1600200"/>
          </a:xfrm>
          <a:prstGeom prst="wedgeRectCallout">
            <a:avLst>
              <a:gd name="adj1" fmla="val 1972"/>
              <a:gd name="adj2" fmla="val -42412"/>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His military experience gave Americans confidence that </a:t>
            </a:r>
            <a:br>
              <a:rPr kumimoji="0" lang="en-US" altLang="en-US" sz="3200">
                <a:solidFill>
                  <a:srgbClr val="000000"/>
                </a:solidFill>
                <a:cs typeface="Arial" panose="020B0604020202020204" pitchFamily="34" charset="0"/>
              </a:rPr>
            </a:br>
            <a:r>
              <a:rPr kumimoji="0" lang="en-US" altLang="en-US" sz="3200">
                <a:solidFill>
                  <a:srgbClr val="000000"/>
                </a:solidFill>
                <a:cs typeface="Arial" panose="020B0604020202020204" pitchFamily="34" charset="0"/>
              </a:rPr>
              <a:t>he could face the threat of the USSR during the Cold War </a:t>
            </a:r>
          </a:p>
        </p:txBody>
      </p:sp>
      <p:sp>
        <p:nvSpPr>
          <p:cNvPr id="53254" name="AutoShape 6">
            <a:extLst>
              <a:ext uri="{FF2B5EF4-FFF2-40B4-BE49-F238E27FC236}">
                <a16:creationId xmlns:a16="http://schemas.microsoft.com/office/drawing/2014/main" id="{33C2C4EF-1547-27A6-AA27-26862BFC0EF0}"/>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eaLnBrk="1" hangingPunct="1">
              <a:spcBef>
                <a:spcPct val="0"/>
              </a:spcBef>
              <a:buClrTx/>
              <a:buFontTx/>
              <a:buNone/>
            </a:pPr>
            <a:endParaRPr kumimoji="0" lang="en-US" altLang="en-US" sz="1800">
              <a:solidFill>
                <a:srgbClr val="000000"/>
              </a:solidFill>
              <a:cs typeface="Arial" panose="020B0604020202020204" pitchFamily="34" charset="0"/>
            </a:endParaRPr>
          </a:p>
        </p:txBody>
      </p:sp>
      <p:pic>
        <p:nvPicPr>
          <p:cNvPr id="53255" name="Picture 10">
            <a:extLst>
              <a:ext uri="{FF2B5EF4-FFF2-40B4-BE49-F238E27FC236}">
                <a16:creationId xmlns:a16="http://schemas.microsoft.com/office/drawing/2014/main" id="{1CB11147-408C-3716-590C-65D196C6C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3201988"/>
            <a:ext cx="31750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Rectangle 10">
            <a:extLst>
              <a:ext uri="{FF2B5EF4-FFF2-40B4-BE49-F238E27FC236}">
                <a16:creationId xmlns:a16="http://schemas.microsoft.com/office/drawing/2014/main" id="{18D2A2CC-4A95-E79E-9D82-93327BEC6FBD}"/>
              </a:ext>
            </a:extLst>
          </p:cNvPr>
          <p:cNvSpPr>
            <a:spLocks noChangeArrowheads="1"/>
          </p:cNvSpPr>
          <p:nvPr/>
        </p:nvSpPr>
        <p:spPr bwMode="auto">
          <a:xfrm>
            <a:off x="4114800" y="6400800"/>
            <a:ext cx="4572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kumimoji="0" lang="en-US" altLang="en-US" sz="2400">
                <a:solidFill>
                  <a:srgbClr val="000000"/>
                </a:solidFill>
                <a:cs typeface="Arial" panose="020B0604020202020204" pitchFamily="34" charset="0"/>
                <a:hlinkClick r:id="rId4"/>
              </a:rPr>
              <a:t>Ike campaign commercial </a:t>
            </a:r>
            <a:endParaRPr kumimoji="0" lang="en-US" altLang="en-US" sz="2400">
              <a:solidFill>
                <a:srgbClr val="000000"/>
              </a:solidFill>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a:extLst>
              <a:ext uri="{FF2B5EF4-FFF2-40B4-BE49-F238E27FC236}">
                <a16:creationId xmlns:a16="http://schemas.microsoft.com/office/drawing/2014/main" id="{491362DD-A305-CE4C-41DE-9CEFA77E5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013" y="76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a:extLst>
              <a:ext uri="{FF2B5EF4-FFF2-40B4-BE49-F238E27FC236}">
                <a16:creationId xmlns:a16="http://schemas.microsoft.com/office/drawing/2014/main" id="{94F0914A-0E05-A549-745B-675F0DAE3CC6}"/>
              </a:ext>
            </a:extLst>
          </p:cNvPr>
          <p:cNvSpPr>
            <a:spLocks noGrp="1" noChangeArrowheads="1"/>
          </p:cNvSpPr>
          <p:nvPr>
            <p:ph type="title"/>
          </p:nvPr>
        </p:nvSpPr>
        <p:spPr>
          <a:xfrm>
            <a:off x="1676400" y="76200"/>
            <a:ext cx="4800600" cy="381000"/>
          </a:xfrm>
        </p:spPr>
        <p:txBody>
          <a:bodyPr/>
          <a:lstStyle/>
          <a:p>
            <a:r>
              <a:rPr lang="en-US" altLang="en-US" sz="3200" b="1"/>
              <a:t>End of the Korean War</a:t>
            </a:r>
          </a:p>
        </p:txBody>
      </p:sp>
      <p:sp>
        <p:nvSpPr>
          <p:cNvPr id="20483" name="Content Placeholder 2">
            <a:extLst>
              <a:ext uri="{FF2B5EF4-FFF2-40B4-BE49-F238E27FC236}">
                <a16:creationId xmlns:a16="http://schemas.microsoft.com/office/drawing/2014/main" id="{1A2ABEC7-E6E4-1597-51A0-B85267ED7663}"/>
              </a:ext>
            </a:extLst>
          </p:cNvPr>
          <p:cNvSpPr>
            <a:spLocks noGrp="1" noChangeArrowheads="1"/>
          </p:cNvSpPr>
          <p:nvPr>
            <p:ph idx="1"/>
          </p:nvPr>
        </p:nvSpPr>
        <p:spPr>
          <a:xfrm>
            <a:off x="193675" y="457200"/>
            <a:ext cx="6629400" cy="6172200"/>
          </a:xfrm>
        </p:spPr>
        <p:txBody>
          <a:bodyPr/>
          <a:lstStyle/>
          <a:p>
            <a:r>
              <a:rPr lang="en-US" altLang="en-US" sz="2200"/>
              <a:t>1952, </a:t>
            </a:r>
            <a:r>
              <a:rPr lang="en-US" altLang="en-US" sz="2200" b="1">
                <a:solidFill>
                  <a:srgbClr val="0033CC"/>
                </a:solidFill>
              </a:rPr>
              <a:t>Dwight Eisenhower </a:t>
            </a:r>
            <a:r>
              <a:rPr lang="en-US" altLang="en-US" sz="2200"/>
              <a:t>is elected President of U.S.A..</a:t>
            </a:r>
          </a:p>
          <a:p>
            <a:r>
              <a:rPr lang="en-US" altLang="en-US" sz="2200"/>
              <a:t>“</a:t>
            </a:r>
            <a:r>
              <a:rPr lang="en-US" altLang="en-US" sz="2200" b="1"/>
              <a:t>Ike</a:t>
            </a:r>
            <a:r>
              <a:rPr lang="en-US" altLang="en-US" sz="2200"/>
              <a:t>” was popular and won on the campaign promise of ending the war.</a:t>
            </a:r>
          </a:p>
          <a:p>
            <a:r>
              <a:rPr lang="en-US" altLang="en-US" sz="2200"/>
              <a:t>1953, the U.S. and North Korea signed an </a:t>
            </a:r>
            <a:r>
              <a:rPr lang="en-US" altLang="en-US" sz="2200" b="1" i="1" u="sng"/>
              <a:t>armistice</a:t>
            </a:r>
            <a:r>
              <a:rPr lang="en-US" altLang="en-US" sz="2200"/>
              <a:t> ending hostilities.</a:t>
            </a:r>
          </a:p>
          <a:p>
            <a:r>
              <a:rPr lang="en-US" altLang="en-US" sz="2200"/>
              <a:t>The agreement called for a </a:t>
            </a:r>
            <a:r>
              <a:rPr lang="en-US" altLang="en-US" sz="2200" b="1" i="1">
                <a:solidFill>
                  <a:srgbClr val="FF0000"/>
                </a:solidFill>
              </a:rPr>
              <a:t>DMZ</a:t>
            </a:r>
            <a:r>
              <a:rPr lang="en-US" altLang="en-US" sz="2200"/>
              <a:t>, (demilitarized zone) as a buffer between the two Koreas at </a:t>
            </a:r>
            <a:r>
              <a:rPr lang="en-US" altLang="en-US" sz="2200" b="1" i="1"/>
              <a:t>38</a:t>
            </a:r>
            <a:r>
              <a:rPr lang="en-US" altLang="en-US" sz="2200" b="1" i="1" baseline="30000"/>
              <a:t>th</a:t>
            </a:r>
            <a:r>
              <a:rPr lang="en-US" altLang="en-US" sz="2200" b="1" i="1"/>
              <a:t> Parallel</a:t>
            </a:r>
            <a:r>
              <a:rPr lang="en-US" altLang="en-US" sz="2200"/>
              <a:t>.—</a:t>
            </a:r>
            <a:r>
              <a:rPr lang="en-US" altLang="en-US" sz="2200" b="1" i="1"/>
              <a:t>STALEMATE.  </a:t>
            </a:r>
            <a:r>
              <a:rPr lang="en-US" altLang="en-US" sz="2200"/>
              <a:t>The agreement was signed at </a:t>
            </a:r>
            <a:r>
              <a:rPr lang="en-US" altLang="en-US" sz="2200" b="1"/>
              <a:t>Panmunjom,</a:t>
            </a:r>
            <a:r>
              <a:rPr lang="en-US" altLang="en-US" sz="2200"/>
              <a:t> a village sitting on the </a:t>
            </a:r>
            <a:r>
              <a:rPr lang="en-US" altLang="en-US" sz="2200" b="1"/>
              <a:t>DMZ</a:t>
            </a:r>
          </a:p>
          <a:p>
            <a:r>
              <a:rPr lang="en-US" altLang="en-US" sz="2200" i="1">
                <a:solidFill>
                  <a:srgbClr val="FF0000"/>
                </a:solidFill>
              </a:rPr>
              <a:t>The result of the war was that the border between the two, remained the same as before the war began. Korea remains divided.</a:t>
            </a:r>
          </a:p>
          <a:p>
            <a:r>
              <a:rPr lang="en-US" altLang="en-US" sz="2200" i="1">
                <a:solidFill>
                  <a:srgbClr val="FF0000"/>
                </a:solidFill>
              </a:rPr>
              <a:t>No official peace treaty has ever been signed with North Korea. Officially, a state of war still exist to this day.</a:t>
            </a:r>
          </a:p>
        </p:txBody>
      </p:sp>
      <p:pic>
        <p:nvPicPr>
          <p:cNvPr id="69634" name="Picture 2">
            <a:extLst>
              <a:ext uri="{FF2B5EF4-FFF2-40B4-BE49-F238E27FC236}">
                <a16:creationId xmlns:a16="http://schemas.microsoft.com/office/drawing/2014/main" id="{D427E0F2-1CF2-464B-4E0D-C9062744E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2209800"/>
            <a:ext cx="22367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left)">
                                      <p:cBhvr>
                                        <p:cTn id="12" dur="2000"/>
                                        <p:tgtEl>
                                          <p:spTgt spid="20483">
                                            <p:txEl>
                                              <p:pRg st="0" end="0"/>
                                            </p:txEl>
                                          </p:spTgt>
                                        </p:tgtEl>
                                      </p:cBhvr>
                                    </p:animEffect>
                                  </p:childTnLst>
                                </p:cTn>
                              </p:par>
                            </p:childTnLst>
                          </p:cTn>
                        </p:par>
                        <p:par>
                          <p:cTn id="13" fill="hold" nodeType="afterGroup">
                            <p:stCondLst>
                              <p:cond delay="2500"/>
                            </p:stCondLst>
                            <p:childTnLst>
                              <p:par>
                                <p:cTn id="14" presetID="21" presetClass="entr" presetSubtype="1" fill="hold" nodeType="afterEffect">
                                  <p:stCondLst>
                                    <p:cond delay="0"/>
                                  </p:stCondLst>
                                  <p:childTnLst>
                                    <p:set>
                                      <p:cBhvr>
                                        <p:cTn id="15" dur="1" fill="hold">
                                          <p:stCondLst>
                                            <p:cond delay="0"/>
                                          </p:stCondLst>
                                        </p:cTn>
                                        <p:tgtEl>
                                          <p:spTgt spid="69635"/>
                                        </p:tgtEl>
                                        <p:attrNameLst>
                                          <p:attrName>style.visibility</p:attrName>
                                        </p:attrNameLst>
                                      </p:cBhvr>
                                      <p:to>
                                        <p:strVal val="visible"/>
                                      </p:to>
                                    </p:set>
                                    <p:animEffect transition="in" filter="wheel(1)">
                                      <p:cBhvr>
                                        <p:cTn id="16" dur="2000"/>
                                        <p:tgtEl>
                                          <p:spTgt spid="69635"/>
                                        </p:tgtEl>
                                      </p:cBhvr>
                                    </p:animEffect>
                                  </p:childTnLst>
                                </p:cTn>
                              </p:par>
                            </p:childTnLst>
                          </p:cTn>
                        </p:par>
                        <p:par>
                          <p:cTn id="17" fill="hold" nodeType="afterGroup">
                            <p:stCondLst>
                              <p:cond delay="4500"/>
                            </p:stCondLst>
                            <p:childTnLst>
                              <p:par>
                                <p:cTn id="18" presetID="22" presetClass="entr" presetSubtype="8" fill="hold" nodeType="afterEffect">
                                  <p:stCondLst>
                                    <p:cond delay="1500"/>
                                  </p:stCondLst>
                                  <p:childTnLst>
                                    <p:set>
                                      <p:cBhvr>
                                        <p:cTn id="19" dur="1" fill="hold">
                                          <p:stCondLst>
                                            <p:cond delay="0"/>
                                          </p:stCondLst>
                                        </p:cTn>
                                        <p:tgtEl>
                                          <p:spTgt spid="20483">
                                            <p:txEl>
                                              <p:pRg st="1" end="1"/>
                                            </p:txEl>
                                          </p:spTgt>
                                        </p:tgtEl>
                                        <p:attrNameLst>
                                          <p:attrName>style.visibility</p:attrName>
                                        </p:attrNameLst>
                                      </p:cBhvr>
                                      <p:to>
                                        <p:strVal val="visible"/>
                                      </p:to>
                                    </p:set>
                                    <p:animEffect transition="in" filter="wipe(left)">
                                      <p:cBhvr>
                                        <p:cTn id="20" dur="2000"/>
                                        <p:tgtEl>
                                          <p:spTgt spid="20483">
                                            <p:txEl>
                                              <p:pRg st="1" end="1"/>
                                            </p:txEl>
                                          </p:spTgt>
                                        </p:tgtEl>
                                      </p:cBhvr>
                                    </p:animEffect>
                                  </p:childTnLst>
                                </p:cTn>
                              </p:par>
                            </p:childTnLst>
                          </p:cTn>
                        </p:par>
                        <p:par>
                          <p:cTn id="21" fill="hold" nodeType="afterGroup">
                            <p:stCondLst>
                              <p:cond delay="8000"/>
                            </p:stCondLst>
                            <p:childTnLst>
                              <p:par>
                                <p:cTn id="22" presetID="22" presetClass="entr" presetSubtype="8" fill="hold" nodeType="afterEffect">
                                  <p:stCondLst>
                                    <p:cond delay="1500"/>
                                  </p:stCondLst>
                                  <p:childTnLst>
                                    <p:set>
                                      <p:cBhvr>
                                        <p:cTn id="23" dur="1" fill="hold">
                                          <p:stCondLst>
                                            <p:cond delay="0"/>
                                          </p:stCondLst>
                                        </p:cTn>
                                        <p:tgtEl>
                                          <p:spTgt spid="20483">
                                            <p:txEl>
                                              <p:pRg st="2" end="2"/>
                                            </p:txEl>
                                          </p:spTgt>
                                        </p:tgtEl>
                                        <p:attrNameLst>
                                          <p:attrName>style.visibility</p:attrName>
                                        </p:attrNameLst>
                                      </p:cBhvr>
                                      <p:to>
                                        <p:strVal val="visible"/>
                                      </p:to>
                                    </p:set>
                                    <p:animEffect transition="in" filter="wipe(left)">
                                      <p:cBhvr>
                                        <p:cTn id="24" dur="2000"/>
                                        <p:tgtEl>
                                          <p:spTgt spid="20483">
                                            <p:txEl>
                                              <p:pRg st="2" end="2"/>
                                            </p:txEl>
                                          </p:spTgt>
                                        </p:tgtEl>
                                      </p:cBhvr>
                                    </p:animEffect>
                                  </p:childTnLst>
                                </p:cTn>
                              </p:par>
                            </p:childTnLst>
                          </p:cTn>
                        </p:par>
                        <p:par>
                          <p:cTn id="25" fill="hold" nodeType="afterGroup">
                            <p:stCondLst>
                              <p:cond delay="11500"/>
                            </p:stCondLst>
                            <p:childTnLst>
                              <p:par>
                                <p:cTn id="26" presetID="22" presetClass="entr" presetSubtype="8" fill="hold" nodeType="afterEffect">
                                  <p:stCondLst>
                                    <p:cond delay="1500"/>
                                  </p:stCondLst>
                                  <p:childTnLst>
                                    <p:set>
                                      <p:cBhvr>
                                        <p:cTn id="27" dur="1" fill="hold">
                                          <p:stCondLst>
                                            <p:cond delay="0"/>
                                          </p:stCondLst>
                                        </p:cTn>
                                        <p:tgtEl>
                                          <p:spTgt spid="20483">
                                            <p:txEl>
                                              <p:pRg st="3" end="3"/>
                                            </p:txEl>
                                          </p:spTgt>
                                        </p:tgtEl>
                                        <p:attrNameLst>
                                          <p:attrName>style.visibility</p:attrName>
                                        </p:attrNameLst>
                                      </p:cBhvr>
                                      <p:to>
                                        <p:strVal val="visible"/>
                                      </p:to>
                                    </p:set>
                                    <p:animEffect transition="in" filter="wipe(left)">
                                      <p:cBhvr>
                                        <p:cTn id="28" dur="2000"/>
                                        <p:tgtEl>
                                          <p:spTgt spid="20483">
                                            <p:txEl>
                                              <p:pRg st="3" end="3"/>
                                            </p:txEl>
                                          </p:spTgt>
                                        </p:tgtEl>
                                      </p:cBhvr>
                                    </p:animEffect>
                                  </p:childTnLst>
                                </p:cTn>
                              </p:par>
                            </p:childTnLst>
                          </p:cTn>
                        </p:par>
                        <p:par>
                          <p:cTn id="29" fill="hold" nodeType="afterGroup">
                            <p:stCondLst>
                              <p:cond delay="15000"/>
                            </p:stCondLst>
                            <p:childTnLst>
                              <p:par>
                                <p:cTn id="30" presetID="22" presetClass="entr" presetSubtype="8" fill="hold" nodeType="afterEffect">
                                  <p:stCondLst>
                                    <p:cond delay="1500"/>
                                  </p:stCondLst>
                                  <p:childTnLst>
                                    <p:set>
                                      <p:cBhvr>
                                        <p:cTn id="31" dur="1" fill="hold">
                                          <p:stCondLst>
                                            <p:cond delay="0"/>
                                          </p:stCondLst>
                                        </p:cTn>
                                        <p:tgtEl>
                                          <p:spTgt spid="20483">
                                            <p:txEl>
                                              <p:pRg st="4" end="4"/>
                                            </p:txEl>
                                          </p:spTgt>
                                        </p:tgtEl>
                                        <p:attrNameLst>
                                          <p:attrName>style.visibility</p:attrName>
                                        </p:attrNameLst>
                                      </p:cBhvr>
                                      <p:to>
                                        <p:strVal val="visible"/>
                                      </p:to>
                                    </p:set>
                                    <p:animEffect transition="in" filter="wipe(left)">
                                      <p:cBhvr>
                                        <p:cTn id="32" dur="2000"/>
                                        <p:tgtEl>
                                          <p:spTgt spid="20483">
                                            <p:txEl>
                                              <p:pRg st="4" end="4"/>
                                            </p:txEl>
                                          </p:spTgt>
                                        </p:tgtEl>
                                      </p:cBhvr>
                                    </p:animEffect>
                                  </p:childTnLst>
                                </p:cTn>
                              </p:par>
                            </p:childTnLst>
                          </p:cTn>
                        </p:par>
                        <p:par>
                          <p:cTn id="33" fill="hold" nodeType="afterGroup">
                            <p:stCondLst>
                              <p:cond delay="18500"/>
                            </p:stCondLst>
                            <p:childTnLst>
                              <p:par>
                                <p:cTn id="34" presetID="22" presetClass="entr" presetSubtype="8" fill="hold" nodeType="afterEffect">
                                  <p:stCondLst>
                                    <p:cond delay="1500"/>
                                  </p:stCondLst>
                                  <p:childTnLst>
                                    <p:set>
                                      <p:cBhvr>
                                        <p:cTn id="35" dur="1" fill="hold">
                                          <p:stCondLst>
                                            <p:cond delay="0"/>
                                          </p:stCondLst>
                                        </p:cTn>
                                        <p:tgtEl>
                                          <p:spTgt spid="20483">
                                            <p:txEl>
                                              <p:pRg st="5" end="5"/>
                                            </p:txEl>
                                          </p:spTgt>
                                        </p:tgtEl>
                                        <p:attrNameLst>
                                          <p:attrName>style.visibility</p:attrName>
                                        </p:attrNameLst>
                                      </p:cBhvr>
                                      <p:to>
                                        <p:strVal val="visible"/>
                                      </p:to>
                                    </p:set>
                                    <p:animEffect transition="in" filter="wipe(left)">
                                      <p:cBhvr>
                                        <p:cTn id="36" dur="2000"/>
                                        <p:tgtEl>
                                          <p:spTgt spid="20483">
                                            <p:txEl>
                                              <p:pRg st="5" end="5"/>
                                            </p:txEl>
                                          </p:spTgt>
                                        </p:tgtEl>
                                      </p:cBhvr>
                                    </p:animEffect>
                                  </p:childTnLst>
                                </p:cTn>
                              </p:par>
                            </p:childTnLst>
                          </p:cTn>
                        </p:par>
                        <p:par>
                          <p:cTn id="37" fill="hold" nodeType="afterGroup">
                            <p:stCondLst>
                              <p:cond delay="22000"/>
                            </p:stCondLst>
                            <p:childTnLst>
                              <p:par>
                                <p:cTn id="38" presetID="13" presetClass="entr" presetSubtype="32" fill="hold" nodeType="afterEffect">
                                  <p:stCondLst>
                                    <p:cond delay="0"/>
                                  </p:stCondLst>
                                  <p:childTnLst>
                                    <p:set>
                                      <p:cBhvr>
                                        <p:cTn id="39" dur="1" fill="hold">
                                          <p:stCondLst>
                                            <p:cond delay="0"/>
                                          </p:stCondLst>
                                        </p:cTn>
                                        <p:tgtEl>
                                          <p:spTgt spid="69634"/>
                                        </p:tgtEl>
                                        <p:attrNameLst>
                                          <p:attrName>style.visibility</p:attrName>
                                        </p:attrNameLst>
                                      </p:cBhvr>
                                      <p:to>
                                        <p:strVal val="visible"/>
                                      </p:to>
                                    </p:set>
                                    <p:animEffect transition="in" filter="plus(out)">
                                      <p:cBhvr>
                                        <p:cTn id="40"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a:extLst>
              <a:ext uri="{FF2B5EF4-FFF2-40B4-BE49-F238E27FC236}">
                <a16:creationId xmlns:a16="http://schemas.microsoft.com/office/drawing/2014/main" id="{89E23E1C-B6CD-4082-41C4-8CA20F2C1E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936625"/>
            <a:ext cx="8886825" cy="4724400"/>
          </a:xfrm>
        </p:spPr>
      </p:pic>
      <p:sp>
        <p:nvSpPr>
          <p:cNvPr id="55299" name="TextBox 4">
            <a:extLst>
              <a:ext uri="{FF2B5EF4-FFF2-40B4-BE49-F238E27FC236}">
                <a16:creationId xmlns:a16="http://schemas.microsoft.com/office/drawing/2014/main" id="{699D1EC5-ED70-7B15-93F1-BE984B7CFE2F}"/>
              </a:ext>
            </a:extLst>
          </p:cNvPr>
          <p:cNvSpPr txBox="1">
            <a:spLocks noChangeArrowheads="1"/>
          </p:cNvSpPr>
          <p:nvPr/>
        </p:nvSpPr>
        <p:spPr bwMode="auto">
          <a:xfrm>
            <a:off x="1981200" y="0"/>
            <a:ext cx="4673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t>Seesaw in Korea</a:t>
            </a:r>
          </a:p>
        </p:txBody>
      </p:sp>
      <p:pic>
        <p:nvPicPr>
          <p:cNvPr id="55300" name="Picture 1">
            <a:extLst>
              <a:ext uri="{FF2B5EF4-FFF2-40B4-BE49-F238E27FC236}">
                <a16:creationId xmlns:a16="http://schemas.microsoft.com/office/drawing/2014/main" id="{4D1D777B-A902-D45D-CCD4-148686EEA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84138"/>
            <a:ext cx="13382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20B4032-A7F7-0E48-185E-1AEACE114010}"/>
              </a:ext>
            </a:extLst>
          </p:cNvPr>
          <p:cNvSpPr/>
          <p:nvPr/>
        </p:nvSpPr>
        <p:spPr>
          <a:xfrm>
            <a:off x="6781800" y="84138"/>
            <a:ext cx="1338263" cy="8921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4">
            <a:extLst>
              <a:ext uri="{FF2B5EF4-FFF2-40B4-BE49-F238E27FC236}">
                <a16:creationId xmlns:a16="http://schemas.microsoft.com/office/drawing/2014/main" id="{4D1B9BAA-FBF9-9AF0-88C4-B14023278766}"/>
              </a:ext>
            </a:extLst>
          </p:cNvPr>
          <p:cNvSpPr txBox="1">
            <a:spLocks noChangeArrowheads="1"/>
          </p:cNvSpPr>
          <p:nvPr/>
        </p:nvSpPr>
        <p:spPr bwMode="auto">
          <a:xfrm>
            <a:off x="533400" y="-76200"/>
            <a:ext cx="60594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t>Effects of Korean War</a:t>
            </a:r>
          </a:p>
        </p:txBody>
      </p:sp>
      <p:pic>
        <p:nvPicPr>
          <p:cNvPr id="56323" name="Picture 1">
            <a:extLst>
              <a:ext uri="{FF2B5EF4-FFF2-40B4-BE49-F238E27FC236}">
                <a16:creationId xmlns:a16="http://schemas.microsoft.com/office/drawing/2014/main" id="{5C36D5E9-C779-432D-F47F-818B34EF2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93663"/>
            <a:ext cx="13382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8DCA51C-1896-6AE4-86A0-3F04990C30FE}"/>
              </a:ext>
            </a:extLst>
          </p:cNvPr>
          <p:cNvSpPr/>
          <p:nvPr/>
        </p:nvSpPr>
        <p:spPr>
          <a:xfrm>
            <a:off x="6781800" y="84138"/>
            <a:ext cx="1338263" cy="8921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25" name="Content Placeholder 1">
            <a:extLst>
              <a:ext uri="{FF2B5EF4-FFF2-40B4-BE49-F238E27FC236}">
                <a16:creationId xmlns:a16="http://schemas.microsoft.com/office/drawing/2014/main" id="{A4E16A55-DD2E-D7E3-BA3E-66EF98536ADE}"/>
              </a:ext>
            </a:extLst>
          </p:cNvPr>
          <p:cNvSpPr>
            <a:spLocks noGrp="1" noChangeArrowheads="1"/>
          </p:cNvSpPr>
          <p:nvPr>
            <p:ph idx="1"/>
          </p:nvPr>
        </p:nvSpPr>
        <p:spPr>
          <a:xfrm>
            <a:off x="38100" y="1600200"/>
            <a:ext cx="8991600" cy="3429000"/>
          </a:xfrm>
        </p:spPr>
        <p:txBody>
          <a:bodyPr/>
          <a:lstStyle/>
          <a:p>
            <a:r>
              <a:rPr lang="en-US" altLang="en-US" sz="2800" b="1">
                <a:solidFill>
                  <a:srgbClr val="333333"/>
                </a:solidFill>
                <a:latin typeface="Roboto" pitchFamily="2" charset="0"/>
              </a:rPr>
              <a:t>Confirmed domestic anxieties about the threat of communism and the Soviet Union and China</a:t>
            </a:r>
          </a:p>
          <a:p>
            <a:r>
              <a:rPr lang="en-US" altLang="en-US" sz="2800" b="1">
                <a:solidFill>
                  <a:srgbClr val="333333"/>
                </a:solidFill>
                <a:latin typeface="Roboto" pitchFamily="2" charset="0"/>
              </a:rPr>
              <a:t>Led to a sustained period of Cold War tensions</a:t>
            </a:r>
          </a:p>
          <a:p>
            <a:r>
              <a:rPr lang="en-US" altLang="en-US" sz="2800" b="1">
                <a:solidFill>
                  <a:srgbClr val="333333"/>
                </a:solidFill>
                <a:latin typeface="Roboto" pitchFamily="2" charset="0"/>
              </a:rPr>
              <a:t>Extended use of the Selective Service System (the draft) from 1950 through the 1960s and the service of millions in the Armed forces at home and abroad in this period</a:t>
            </a:r>
          </a:p>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6422139A-2F04-33CB-2460-FF06098545EC}"/>
              </a:ext>
            </a:extLst>
          </p:cNvPr>
          <p:cNvSpPr>
            <a:spLocks noGrp="1" noChangeArrowheads="1"/>
          </p:cNvSpPr>
          <p:nvPr>
            <p:ph type="title"/>
          </p:nvPr>
        </p:nvSpPr>
        <p:spPr>
          <a:xfrm>
            <a:off x="1981200" y="152400"/>
            <a:ext cx="5638800" cy="563563"/>
          </a:xfrm>
        </p:spPr>
        <p:txBody>
          <a:bodyPr/>
          <a:lstStyle/>
          <a:p>
            <a:r>
              <a:rPr lang="en-US" altLang="en-US" sz="3600" b="1"/>
              <a:t>An EOC Moment</a:t>
            </a:r>
          </a:p>
        </p:txBody>
      </p:sp>
      <p:pic>
        <p:nvPicPr>
          <p:cNvPr id="73731" name="Content Placeholder 3">
            <a:extLst>
              <a:ext uri="{FF2B5EF4-FFF2-40B4-BE49-F238E27FC236}">
                <a16:creationId xmlns:a16="http://schemas.microsoft.com/office/drawing/2014/main" id="{ABD4E630-9E90-4E4B-FFF4-DC617B3EBA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295400"/>
            <a:ext cx="8991600" cy="2133600"/>
          </a:xfrm>
        </p:spPr>
      </p:pic>
      <p:sp>
        <p:nvSpPr>
          <p:cNvPr id="5" name="Oval 4">
            <a:extLst>
              <a:ext uri="{FF2B5EF4-FFF2-40B4-BE49-F238E27FC236}">
                <a16:creationId xmlns:a16="http://schemas.microsoft.com/office/drawing/2014/main" id="{5FB5A3C2-3CF5-4565-E6DE-D90CB5379721}"/>
              </a:ext>
            </a:extLst>
          </p:cNvPr>
          <p:cNvSpPr/>
          <p:nvPr/>
        </p:nvSpPr>
        <p:spPr>
          <a:xfrm>
            <a:off x="76200" y="19812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733" name="Picture 5">
            <a:extLst>
              <a:ext uri="{FF2B5EF4-FFF2-40B4-BE49-F238E27FC236}">
                <a16:creationId xmlns:a16="http://schemas.microsoft.com/office/drawing/2014/main" id="{EA1C0320-43A4-21F9-5156-51F211721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17838"/>
            <a:ext cx="329565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A377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16C48-F0A5-C1FC-D3DA-75C1D85E1D14}"/>
              </a:ext>
            </a:extLst>
          </p:cNvPr>
          <p:cNvSpPr>
            <a:spLocks noGrp="1"/>
          </p:cNvSpPr>
          <p:nvPr>
            <p:ph idx="1"/>
          </p:nvPr>
        </p:nvSpPr>
        <p:spPr>
          <a:xfrm>
            <a:off x="0" y="-3175"/>
            <a:ext cx="4516438" cy="2362200"/>
          </a:xfrm>
        </p:spPr>
        <p:txBody>
          <a:bodyPr/>
          <a:lstStyle/>
          <a:p>
            <a:pPr marL="0" indent="0">
              <a:buFontTx/>
              <a:buNone/>
              <a:defRPr/>
            </a:pPr>
            <a:r>
              <a:rPr lang="en-US" sz="2800" b="1" dirty="0">
                <a:solidFill>
                  <a:schemeClr val="bg1"/>
                </a:solidFill>
              </a:rPr>
              <a:t>Korean war movies:</a:t>
            </a:r>
          </a:p>
          <a:p>
            <a:pPr>
              <a:buFont typeface="Arial" panose="020B0604020202020204" pitchFamily="34" charset="0"/>
              <a:buChar char="•"/>
              <a:defRPr/>
            </a:pPr>
            <a:r>
              <a:rPr lang="en-US" sz="2400" dirty="0">
                <a:solidFill>
                  <a:schemeClr val="bg1"/>
                </a:solidFill>
              </a:rPr>
              <a:t>Porkchop Hill</a:t>
            </a:r>
          </a:p>
          <a:p>
            <a:pPr marL="0" indent="0">
              <a:buFontTx/>
              <a:buNone/>
              <a:defRPr/>
            </a:pPr>
            <a:r>
              <a:rPr lang="en-US" sz="2400" dirty="0">
                <a:solidFill>
                  <a:schemeClr val="bg1"/>
                </a:solidFill>
              </a:rPr>
              <a:t>Free on </a:t>
            </a:r>
            <a:r>
              <a:rPr lang="en-US" sz="2400" dirty="0" err="1">
                <a:solidFill>
                  <a:schemeClr val="bg1"/>
                </a:solidFill>
              </a:rPr>
              <a:t>youtube</a:t>
            </a:r>
            <a:endParaRPr lang="en-US" sz="2400" dirty="0">
              <a:solidFill>
                <a:schemeClr val="bg1"/>
              </a:solidFill>
            </a:endParaRPr>
          </a:p>
          <a:p>
            <a:pPr marL="0" indent="0">
              <a:buFontTx/>
              <a:buNone/>
              <a:defRPr/>
            </a:pPr>
            <a:r>
              <a:rPr lang="en-US" sz="1400" dirty="0">
                <a:solidFill>
                  <a:schemeClr val="bg1"/>
                </a:solidFill>
                <a:hlinkClick r:id="rId2"/>
              </a:rPr>
              <a:t>https://www.youtube.com/watch?v=hDhPE6bEy9o</a:t>
            </a:r>
            <a:endParaRPr lang="en-US" sz="1400" dirty="0">
              <a:solidFill>
                <a:schemeClr val="bg1"/>
              </a:solidFill>
            </a:endParaRPr>
          </a:p>
        </p:txBody>
      </p:sp>
      <p:pic>
        <p:nvPicPr>
          <p:cNvPr id="57347" name="Picture 2" descr="Devotion' Poster &amp; Trailer - Jonathan Majors and Glen Powell Co-star in  Heroic True Story - Magarila">
            <a:extLst>
              <a:ext uri="{FF2B5EF4-FFF2-40B4-BE49-F238E27FC236}">
                <a16:creationId xmlns:a16="http://schemas.microsoft.com/office/drawing/2014/main" id="{2705576B-2706-1A2A-875F-6A43D5C9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0"/>
            <a:ext cx="4627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a:extLst>
              <a:ext uri="{FF2B5EF4-FFF2-40B4-BE49-F238E27FC236}">
                <a16:creationId xmlns:a16="http://schemas.microsoft.com/office/drawing/2014/main" id="{1FC45C7B-3C1F-14CA-4B93-F835D4CA0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981200"/>
            <a:ext cx="29511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01D7-DAD3-53B4-0BBF-18EF2C7C1CC1}"/>
              </a:ext>
            </a:extLst>
          </p:cNvPr>
          <p:cNvSpPr>
            <a:spLocks noGrp="1"/>
          </p:cNvSpPr>
          <p:nvPr>
            <p:ph type="title"/>
          </p:nvPr>
        </p:nvSpPr>
        <p:spPr>
          <a:xfrm>
            <a:off x="457200" y="274638"/>
            <a:ext cx="8382000" cy="1143000"/>
          </a:xfrm>
        </p:spPr>
        <p:txBody>
          <a:bodyPr wrap="square" anchor="ctr">
            <a:normAutofit/>
          </a:bodyPr>
          <a:lstStyle/>
          <a:p>
            <a:pPr>
              <a:lnSpc>
                <a:spcPct val="90000"/>
              </a:lnSpc>
            </a:pPr>
            <a:r>
              <a:rPr lang="en-US" sz="3200" b="1"/>
              <a:t>Korean War Memorial, Washington D.C.</a:t>
            </a:r>
          </a:p>
        </p:txBody>
      </p:sp>
      <p:pic>
        <p:nvPicPr>
          <p:cNvPr id="4" name="Content Placeholder 3">
            <a:extLst>
              <a:ext uri="{FF2B5EF4-FFF2-40B4-BE49-F238E27FC236}">
                <a16:creationId xmlns:a16="http://schemas.microsoft.com/office/drawing/2014/main" id="{3BDCD1FF-CBC5-8755-F7A6-E45D54F7CDBB}"/>
              </a:ext>
            </a:extLst>
          </p:cNvPr>
          <p:cNvPicPr>
            <a:picLocks noGrp="1" noChangeAspect="1"/>
          </p:cNvPicPr>
          <p:nvPr>
            <p:ph idx="1"/>
          </p:nvPr>
        </p:nvPicPr>
        <p:blipFill rotWithShape="1">
          <a:blip r:embed="rId2"/>
          <a:srcRect t="2229"/>
          <a:stretch/>
        </p:blipFill>
        <p:spPr>
          <a:xfrm>
            <a:off x="457200" y="1600200"/>
            <a:ext cx="8229600" cy="4525963"/>
          </a:xfrm>
          <a:prstGeom prst="rect">
            <a:avLst/>
          </a:prstGeom>
          <a:noFill/>
        </p:spPr>
      </p:pic>
    </p:spTree>
    <p:extLst>
      <p:ext uri="{BB962C8B-B14F-4D97-AF65-F5344CB8AC3E}">
        <p14:creationId xmlns:p14="http://schemas.microsoft.com/office/powerpoint/2010/main" val="272189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D10D-85E2-62F3-D0B3-7AEA517A469F}"/>
              </a:ext>
            </a:extLst>
          </p:cNvPr>
          <p:cNvSpPr>
            <a:spLocks noGrp="1"/>
          </p:cNvSpPr>
          <p:nvPr>
            <p:ph type="title"/>
          </p:nvPr>
        </p:nvSpPr>
        <p:spPr/>
        <p:txBody>
          <a:bodyPr/>
          <a:lstStyle/>
          <a:p>
            <a:endParaRPr lang="en-US"/>
          </a:p>
        </p:txBody>
      </p:sp>
      <p:pic>
        <p:nvPicPr>
          <p:cNvPr id="4" name="Online Media 3" title="KOREAN WAR VETERANS MEMORIAL: WASHINGTON, D.C. (4K)">
            <a:hlinkClick r:id="" action="ppaction://media"/>
            <a:extLst>
              <a:ext uri="{FF2B5EF4-FFF2-40B4-BE49-F238E27FC236}">
                <a16:creationId xmlns:a16="http://schemas.microsoft.com/office/drawing/2014/main" id="{F75791E0-BD24-B858-C132-1950EFC25277}"/>
              </a:ext>
            </a:extLst>
          </p:cNvPr>
          <p:cNvPicPr>
            <a:picLocks noGrp="1" noRot="1" noChangeAspect="1"/>
          </p:cNvPicPr>
          <p:nvPr>
            <p:ph idx="1"/>
            <a:videoFile r:link="rId1"/>
          </p:nvPr>
        </p:nvPicPr>
        <p:blipFill>
          <a:blip r:embed="rId3"/>
          <a:stretch>
            <a:fillRect/>
          </a:stretch>
        </p:blipFill>
        <p:spPr>
          <a:xfrm>
            <a:off x="76200" y="152400"/>
            <a:ext cx="8991600" cy="6553200"/>
          </a:xfrm>
          <a:prstGeom prst="rect">
            <a:avLst/>
          </a:prstGeom>
        </p:spPr>
      </p:pic>
    </p:spTree>
    <p:extLst>
      <p:ext uri="{BB962C8B-B14F-4D97-AF65-F5344CB8AC3E}">
        <p14:creationId xmlns:p14="http://schemas.microsoft.com/office/powerpoint/2010/main" val="1947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E85CC-4FB5-EF6E-7ABB-9FCC36E617EE}"/>
              </a:ext>
            </a:extLst>
          </p:cNvPr>
          <p:cNvSpPr>
            <a:spLocks noGrp="1" noChangeArrowheads="1"/>
          </p:cNvSpPr>
          <p:nvPr>
            <p:ph type="title"/>
          </p:nvPr>
        </p:nvSpPr>
        <p:spPr>
          <a:xfrm>
            <a:off x="457200" y="152400"/>
            <a:ext cx="8229600" cy="533400"/>
          </a:xfrm>
        </p:spPr>
        <p:txBody>
          <a:bodyPr/>
          <a:lstStyle/>
          <a:p>
            <a:r>
              <a:rPr lang="en-US" altLang="en-US" sz="3600" b="1"/>
              <a:t>The Yalta &amp; Potsdam Conferences</a:t>
            </a:r>
          </a:p>
        </p:txBody>
      </p:sp>
      <p:sp>
        <p:nvSpPr>
          <p:cNvPr id="3" name="Content Placeholder 2">
            <a:extLst>
              <a:ext uri="{FF2B5EF4-FFF2-40B4-BE49-F238E27FC236}">
                <a16:creationId xmlns:a16="http://schemas.microsoft.com/office/drawing/2014/main" id="{8B0C89D0-2BF1-D291-5660-4C64E5A8BA80}"/>
              </a:ext>
            </a:extLst>
          </p:cNvPr>
          <p:cNvSpPr>
            <a:spLocks noGrp="1" noChangeArrowheads="1"/>
          </p:cNvSpPr>
          <p:nvPr>
            <p:ph idx="1"/>
          </p:nvPr>
        </p:nvSpPr>
        <p:spPr>
          <a:xfrm>
            <a:off x="76200" y="914400"/>
            <a:ext cx="5897563" cy="5181600"/>
          </a:xfrm>
        </p:spPr>
        <p:txBody>
          <a:bodyPr/>
          <a:lstStyle/>
          <a:p>
            <a:r>
              <a:rPr lang="en-US" altLang="en-US" sz="2800"/>
              <a:t>In February 1945 as the end of the war neared, the </a:t>
            </a:r>
            <a:r>
              <a:rPr lang="en-US" altLang="en-US" sz="2800" b="1">
                <a:solidFill>
                  <a:srgbClr val="0033CC"/>
                </a:solidFill>
              </a:rPr>
              <a:t>Big Three </a:t>
            </a:r>
            <a:r>
              <a:rPr lang="en-US" altLang="en-US" sz="2800"/>
              <a:t>of </a:t>
            </a:r>
            <a:r>
              <a:rPr lang="en-US" altLang="en-US" sz="2800">
                <a:solidFill>
                  <a:srgbClr val="0033CC"/>
                </a:solidFill>
              </a:rPr>
              <a:t>Roosevelt</a:t>
            </a:r>
            <a:r>
              <a:rPr lang="en-US" altLang="en-US" sz="2800"/>
              <a:t>, </a:t>
            </a:r>
            <a:r>
              <a:rPr lang="en-US" altLang="en-US" sz="2800">
                <a:solidFill>
                  <a:srgbClr val="0033CC"/>
                </a:solidFill>
              </a:rPr>
              <a:t>Churchill</a:t>
            </a:r>
            <a:r>
              <a:rPr lang="en-US" altLang="en-US" sz="2800"/>
              <a:t>, and </a:t>
            </a:r>
            <a:r>
              <a:rPr lang="en-US" altLang="en-US" sz="2800">
                <a:solidFill>
                  <a:srgbClr val="0033CC"/>
                </a:solidFill>
              </a:rPr>
              <a:t>Stalin </a:t>
            </a:r>
            <a:r>
              <a:rPr lang="en-US" altLang="en-US" sz="2800"/>
              <a:t>met in </a:t>
            </a:r>
            <a:r>
              <a:rPr lang="en-US" altLang="en-US" sz="2800" b="1">
                <a:solidFill>
                  <a:srgbClr val="0033CC"/>
                </a:solidFill>
              </a:rPr>
              <a:t>Yalta</a:t>
            </a:r>
            <a:r>
              <a:rPr lang="en-US" altLang="en-US" sz="2800" b="1">
                <a:solidFill>
                  <a:srgbClr val="7030A0"/>
                </a:solidFill>
              </a:rPr>
              <a:t>.</a:t>
            </a:r>
            <a:endParaRPr lang="en-US" altLang="en-US" sz="2800"/>
          </a:p>
          <a:p>
            <a:r>
              <a:rPr lang="en-US" altLang="en-US" sz="2800"/>
              <a:t>They agreed on:</a:t>
            </a:r>
          </a:p>
          <a:p>
            <a:pPr lvl="1"/>
            <a:r>
              <a:rPr lang="en-US" altLang="en-US" sz="2400"/>
              <a:t>formation of the </a:t>
            </a:r>
            <a:r>
              <a:rPr lang="en-US" altLang="en-US" sz="2400" b="1">
                <a:solidFill>
                  <a:srgbClr val="FF0000"/>
                </a:solidFill>
              </a:rPr>
              <a:t>United Nations</a:t>
            </a:r>
            <a:r>
              <a:rPr lang="en-US" altLang="en-US" sz="2400" b="1">
                <a:solidFill>
                  <a:srgbClr val="7030A0"/>
                </a:solidFill>
              </a:rPr>
              <a:t>.</a:t>
            </a:r>
            <a:endParaRPr lang="en-US" altLang="en-US" sz="2400"/>
          </a:p>
          <a:p>
            <a:pPr lvl="1"/>
            <a:r>
              <a:rPr lang="en-US" altLang="en-US" sz="2400"/>
              <a:t>a plan on </a:t>
            </a:r>
            <a:r>
              <a:rPr lang="en-US" altLang="en-US" sz="2400">
                <a:solidFill>
                  <a:srgbClr val="FF0000"/>
                </a:solidFill>
              </a:rPr>
              <a:t>how Germany would be divided </a:t>
            </a:r>
            <a:r>
              <a:rPr lang="en-US" altLang="en-US" sz="2400"/>
              <a:t>up at the end of the war.</a:t>
            </a:r>
          </a:p>
          <a:p>
            <a:pPr lvl="1"/>
            <a:r>
              <a:rPr lang="en-US" altLang="en-US" sz="2400"/>
              <a:t>the nations they had liberated would have </a:t>
            </a:r>
            <a:r>
              <a:rPr lang="en-US" altLang="en-US" sz="2400">
                <a:solidFill>
                  <a:srgbClr val="FF0000"/>
                </a:solidFill>
              </a:rPr>
              <a:t>free elections. </a:t>
            </a:r>
          </a:p>
          <a:p>
            <a:pPr lvl="1"/>
            <a:r>
              <a:rPr lang="en-US" altLang="en-US" sz="2400"/>
              <a:t>Stalin even agreed to let Poland have free elections, ya right!</a:t>
            </a:r>
          </a:p>
        </p:txBody>
      </p:sp>
      <p:pic>
        <p:nvPicPr>
          <p:cNvPr id="57348" name="Picture 4">
            <a:extLst>
              <a:ext uri="{FF2B5EF4-FFF2-40B4-BE49-F238E27FC236}">
                <a16:creationId xmlns:a16="http://schemas.microsoft.com/office/drawing/2014/main" id="{E13F6E16-9E33-3B51-6554-3E0B4F08F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963" y="1219200"/>
            <a:ext cx="30337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a:extLst>
              <a:ext uri="{FF2B5EF4-FFF2-40B4-BE49-F238E27FC236}">
                <a16:creationId xmlns:a16="http://schemas.microsoft.com/office/drawing/2014/main" id="{077F1505-A5E8-96DC-C42C-4C454EE33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4038600"/>
            <a:ext cx="31496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D4F452EE-C582-C35B-AC9E-33551B82F963}"/>
              </a:ext>
            </a:extLst>
          </p:cNvPr>
          <p:cNvSpPr txBox="1">
            <a:spLocks/>
          </p:cNvSpPr>
          <p:nvPr/>
        </p:nvSpPr>
        <p:spPr bwMode="auto">
          <a:xfrm>
            <a:off x="52388" y="6178550"/>
            <a:ext cx="8710612"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2400"/>
              <a:t>Later when they met at </a:t>
            </a:r>
            <a:r>
              <a:rPr lang="en-US" altLang="en-US" sz="2400" b="1">
                <a:solidFill>
                  <a:srgbClr val="009900"/>
                </a:solidFill>
              </a:rPr>
              <a:t>Potsdam</a:t>
            </a:r>
            <a:r>
              <a:rPr lang="en-US" altLang="en-US" sz="2400"/>
              <a:t> the Big Three disagreed.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par>
                          <p:cTn id="13" fill="hold" nodeType="afterGroup">
                            <p:stCondLst>
                              <p:cond delay="2500"/>
                            </p:stCondLst>
                            <p:childTnLst>
                              <p:par>
                                <p:cTn id="14" presetID="6" presetClass="entr" presetSubtype="16" fill="hold" nodeType="afterEffect">
                                  <p:stCondLst>
                                    <p:cond delay="0"/>
                                  </p:stCondLst>
                                  <p:childTnLst>
                                    <p:set>
                                      <p:cBhvr>
                                        <p:cTn id="15" dur="1" fill="hold">
                                          <p:stCondLst>
                                            <p:cond delay="0"/>
                                          </p:stCondLst>
                                        </p:cTn>
                                        <p:tgtEl>
                                          <p:spTgt spid="57348"/>
                                        </p:tgtEl>
                                        <p:attrNameLst>
                                          <p:attrName>style.visibility</p:attrName>
                                        </p:attrNameLst>
                                      </p:cBhvr>
                                      <p:to>
                                        <p:strVal val="visible"/>
                                      </p:to>
                                    </p:set>
                                    <p:animEffect transition="in" filter="circle(in)">
                                      <p:cBhvr>
                                        <p:cTn id="16" dur="2000"/>
                                        <p:tgtEl>
                                          <p:spTgt spid="57348"/>
                                        </p:tgtEl>
                                      </p:cBhvr>
                                    </p:animEffect>
                                  </p:childTnLst>
                                </p:cTn>
                              </p:par>
                            </p:childTnLst>
                          </p:cTn>
                        </p:par>
                        <p:par>
                          <p:cTn id="17" fill="hold" nodeType="afterGroup">
                            <p:stCondLst>
                              <p:cond delay="4500"/>
                            </p:stCondLst>
                            <p:childTnLst>
                              <p:par>
                                <p:cTn id="18" presetID="22" presetClass="entr" presetSubtype="8" fill="hold" nodeType="afterEffect">
                                  <p:stCondLst>
                                    <p:cond delay="1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2000"/>
                                        <p:tgtEl>
                                          <p:spTgt spid="3">
                                            <p:txEl>
                                              <p:pRg st="1" end="1"/>
                                            </p:txEl>
                                          </p:spTgt>
                                        </p:tgtEl>
                                      </p:cBhvr>
                                    </p:animEffect>
                                  </p:childTnLst>
                                </p:cTn>
                              </p:par>
                            </p:childTnLst>
                          </p:cTn>
                        </p:par>
                        <p:par>
                          <p:cTn id="21" fill="hold" nodeType="afterGroup">
                            <p:stCondLst>
                              <p:cond delay="8000"/>
                            </p:stCondLst>
                            <p:childTnLst>
                              <p:par>
                                <p:cTn id="22" presetID="22" presetClass="entr" presetSubtype="8" fill="hold" nodeType="afterEffect">
                                  <p:stCondLst>
                                    <p:cond delay="1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2000"/>
                                        <p:tgtEl>
                                          <p:spTgt spid="3">
                                            <p:txEl>
                                              <p:pRg st="2" end="2"/>
                                            </p:txEl>
                                          </p:spTgt>
                                        </p:tgtEl>
                                      </p:cBhvr>
                                    </p:animEffect>
                                  </p:childTnLst>
                                </p:cTn>
                              </p:par>
                            </p:childTnLst>
                          </p:cTn>
                        </p:par>
                        <p:par>
                          <p:cTn id="25" fill="hold" nodeType="afterGroup">
                            <p:stCondLst>
                              <p:cond delay="11500"/>
                            </p:stCondLst>
                            <p:childTnLst>
                              <p:par>
                                <p:cTn id="26" presetID="22" presetClass="entr" presetSubtype="8" fill="hold" nodeType="afterEffect">
                                  <p:stCondLst>
                                    <p:cond delay="1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2000"/>
                                        <p:tgtEl>
                                          <p:spTgt spid="3">
                                            <p:txEl>
                                              <p:pRg st="3" end="3"/>
                                            </p:txEl>
                                          </p:spTgt>
                                        </p:tgtEl>
                                      </p:cBhvr>
                                    </p:animEffect>
                                  </p:childTnLst>
                                </p:cTn>
                              </p:par>
                            </p:childTnLst>
                          </p:cTn>
                        </p:par>
                        <p:par>
                          <p:cTn id="29" fill="hold" nodeType="afterGroup">
                            <p:stCondLst>
                              <p:cond delay="15000"/>
                            </p:stCondLst>
                            <p:childTnLst>
                              <p:par>
                                <p:cTn id="30" presetID="22" presetClass="entr" presetSubtype="8" fill="hold" nodeType="afterEffect">
                                  <p:stCondLst>
                                    <p:cond delay="15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2000"/>
                                        <p:tgtEl>
                                          <p:spTgt spid="3">
                                            <p:txEl>
                                              <p:pRg st="4" end="4"/>
                                            </p:txEl>
                                          </p:spTgt>
                                        </p:tgtEl>
                                      </p:cBhvr>
                                    </p:animEffect>
                                  </p:childTnLst>
                                </p:cTn>
                              </p:par>
                            </p:childTnLst>
                          </p:cTn>
                        </p:par>
                        <p:par>
                          <p:cTn id="33" fill="hold" nodeType="afterGroup">
                            <p:stCondLst>
                              <p:cond delay="18500"/>
                            </p:stCondLst>
                            <p:childTnLst>
                              <p:par>
                                <p:cTn id="34" presetID="22" presetClass="entr" presetSubtype="8" fill="hold" nodeType="afterEffect">
                                  <p:stCondLst>
                                    <p:cond delay="150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2000"/>
                                        <p:tgtEl>
                                          <p:spTgt spid="3">
                                            <p:txEl>
                                              <p:pRg st="5" end="5"/>
                                            </p:txEl>
                                          </p:spTgt>
                                        </p:tgtEl>
                                      </p:cBhvr>
                                    </p:animEffect>
                                  </p:childTnLst>
                                </p:cTn>
                              </p:par>
                              <p:par>
                                <p:cTn id="37" presetID="6" presetClass="entr" presetSubtype="16" fill="hold" nodeType="withEffect">
                                  <p:stCondLst>
                                    <p:cond delay="1500"/>
                                  </p:stCondLst>
                                  <p:childTnLst>
                                    <p:set>
                                      <p:cBhvr>
                                        <p:cTn id="38" dur="1" fill="hold">
                                          <p:stCondLst>
                                            <p:cond delay="0"/>
                                          </p:stCondLst>
                                        </p:cTn>
                                        <p:tgtEl>
                                          <p:spTgt spid="57350"/>
                                        </p:tgtEl>
                                        <p:attrNameLst>
                                          <p:attrName>style.visibility</p:attrName>
                                        </p:attrNameLst>
                                      </p:cBhvr>
                                      <p:to>
                                        <p:strVal val="visible"/>
                                      </p:to>
                                    </p:set>
                                    <p:animEffect transition="in" filter="circle(in)">
                                      <p:cBhvr>
                                        <p:cTn id="39" dur="2000"/>
                                        <p:tgtEl>
                                          <p:spTgt spid="57350"/>
                                        </p:tgtEl>
                                      </p:cBhvr>
                                    </p:animEffect>
                                  </p:childTnLst>
                                </p:cTn>
                              </p:par>
                            </p:childTnLst>
                          </p:cTn>
                        </p:par>
                        <p:par>
                          <p:cTn id="40" fill="hold" nodeType="afterGroup">
                            <p:stCondLst>
                              <p:cond delay="22000"/>
                            </p:stCondLst>
                            <p:childTnLst>
                              <p:par>
                                <p:cTn id="41" presetID="2" presetClass="entr" presetSubtype="2" fill="hold" nodeType="afterEffect">
                                  <p:stCondLst>
                                    <p:cond delay="200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2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19BC557-08A0-7BE4-08C1-48029C641E95}"/>
              </a:ext>
            </a:extLst>
          </p:cNvPr>
          <p:cNvSpPr>
            <a:spLocks noGrp="1" noChangeArrowheads="1"/>
          </p:cNvSpPr>
          <p:nvPr>
            <p:ph type="title"/>
          </p:nvPr>
        </p:nvSpPr>
        <p:spPr>
          <a:xfrm>
            <a:off x="457200" y="76200"/>
            <a:ext cx="8229600" cy="381000"/>
          </a:xfrm>
        </p:spPr>
        <p:txBody>
          <a:bodyPr/>
          <a:lstStyle/>
          <a:p>
            <a:r>
              <a:rPr lang="en-US" altLang="en-US" sz="3200" b="1"/>
              <a:t>Nuclear Proliferation and the Arms Race</a:t>
            </a:r>
          </a:p>
        </p:txBody>
      </p:sp>
      <p:sp>
        <p:nvSpPr>
          <p:cNvPr id="3" name="Content Placeholder 2">
            <a:extLst>
              <a:ext uri="{FF2B5EF4-FFF2-40B4-BE49-F238E27FC236}">
                <a16:creationId xmlns:a16="http://schemas.microsoft.com/office/drawing/2014/main" id="{C5A6740B-824F-C2AD-6DDA-9D7BCBFAA9B4}"/>
              </a:ext>
            </a:extLst>
          </p:cNvPr>
          <p:cNvSpPr>
            <a:spLocks noGrp="1"/>
          </p:cNvSpPr>
          <p:nvPr>
            <p:ph idx="1"/>
          </p:nvPr>
        </p:nvSpPr>
        <p:spPr>
          <a:xfrm>
            <a:off x="228600" y="533400"/>
            <a:ext cx="4114800" cy="5562600"/>
          </a:xfrm>
        </p:spPr>
        <p:txBody>
          <a:bodyPr/>
          <a:lstStyle/>
          <a:p>
            <a:pPr marL="0" indent="0">
              <a:buFontTx/>
              <a:buNone/>
              <a:defRPr/>
            </a:pPr>
            <a:r>
              <a:rPr lang="en-US" sz="2200" dirty="0"/>
              <a:t>Nuclear Proliferation refers to the spread of nuclear weapons and technology.  </a:t>
            </a:r>
          </a:p>
          <a:p>
            <a:pPr marL="0" indent="0">
              <a:buFontTx/>
              <a:buNone/>
              <a:defRPr/>
            </a:pPr>
            <a:r>
              <a:rPr lang="en-US" sz="2200" dirty="0"/>
              <a:t>This is dangerous for several reasons:</a:t>
            </a:r>
          </a:p>
          <a:p>
            <a:pPr marL="457200" indent="-457200">
              <a:buFontTx/>
              <a:buAutoNum type="arabicPeriod"/>
              <a:defRPr/>
            </a:pPr>
            <a:r>
              <a:rPr lang="en-US" sz="2200" dirty="0"/>
              <a:t>Tremendous destructive power of nuclear weapons</a:t>
            </a:r>
          </a:p>
          <a:p>
            <a:pPr marL="457200" indent="-457200">
              <a:buFontTx/>
              <a:buAutoNum type="arabicPeriod"/>
              <a:defRPr/>
            </a:pPr>
            <a:r>
              <a:rPr lang="en-US" sz="2200" dirty="0"/>
              <a:t>With the spread of this technology comes the increase likely hood that someday they could be used</a:t>
            </a:r>
          </a:p>
          <a:p>
            <a:pPr marL="457200" indent="-457200">
              <a:buFontTx/>
              <a:buAutoNum type="arabicPeriod"/>
              <a:defRPr/>
            </a:pPr>
            <a:r>
              <a:rPr lang="en-US" sz="2200" dirty="0"/>
              <a:t>Accidental explosion</a:t>
            </a:r>
          </a:p>
          <a:p>
            <a:pPr marL="457200" indent="-457200">
              <a:buFontTx/>
              <a:buAutoNum type="arabicPeriod"/>
              <a:defRPr/>
            </a:pPr>
            <a:r>
              <a:rPr lang="en-US" sz="2200" dirty="0"/>
              <a:t>Terrorists obtaining such weapons</a:t>
            </a:r>
          </a:p>
        </p:txBody>
      </p:sp>
      <p:pic>
        <p:nvPicPr>
          <p:cNvPr id="4" name="Picture 3">
            <a:extLst>
              <a:ext uri="{FF2B5EF4-FFF2-40B4-BE49-F238E27FC236}">
                <a16:creationId xmlns:a16="http://schemas.microsoft.com/office/drawing/2014/main" id="{146694A6-6B0C-2E7B-C276-E458180368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4088"/>
            <a:ext cx="40386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a:extLst>
              <a:ext uri="{FF2B5EF4-FFF2-40B4-BE49-F238E27FC236}">
                <a16:creationId xmlns:a16="http://schemas.microsoft.com/office/drawing/2014/main" id="{346E243E-BBD5-D016-02C8-749F7B699A37}"/>
              </a:ext>
            </a:extLst>
          </p:cNvPr>
          <p:cNvSpPr>
            <a:spLocks noGrp="1" noChangeArrowheads="1"/>
          </p:cNvSpPr>
          <p:nvPr>
            <p:ph idx="1"/>
          </p:nvPr>
        </p:nvSpPr>
        <p:spPr>
          <a:xfrm>
            <a:off x="0" y="533400"/>
            <a:ext cx="6096000" cy="6248400"/>
          </a:xfrm>
        </p:spPr>
        <p:txBody>
          <a:bodyPr/>
          <a:lstStyle/>
          <a:p>
            <a:r>
              <a:rPr lang="en-US" altLang="en-US" sz="2400"/>
              <a:t>In 1945 at the end of WW II, the U.S.A. was the sole atomic power in the world.</a:t>
            </a:r>
          </a:p>
          <a:p>
            <a:r>
              <a:rPr lang="en-US" altLang="en-US" sz="2400"/>
              <a:t>The U.S. refused to give up the secret of the bomb.</a:t>
            </a:r>
          </a:p>
          <a:p>
            <a:r>
              <a:rPr lang="en-US" altLang="en-US" sz="2400"/>
              <a:t>By 1949, the U.S.S.R. had developed their own </a:t>
            </a:r>
            <a:r>
              <a:rPr lang="en-US" altLang="en-US" sz="2400" b="1"/>
              <a:t>A-bomb</a:t>
            </a:r>
            <a:r>
              <a:rPr lang="en-US" altLang="en-US" sz="2400"/>
              <a:t>.</a:t>
            </a:r>
          </a:p>
          <a:p>
            <a:r>
              <a:rPr lang="en-US" altLang="en-US" sz="2400"/>
              <a:t>The nuclear ‘</a:t>
            </a:r>
            <a:r>
              <a:rPr lang="en-US" altLang="en-US" sz="2400" b="1">
                <a:solidFill>
                  <a:srgbClr val="FF0000"/>
                </a:solidFill>
              </a:rPr>
              <a:t>arms race</a:t>
            </a:r>
            <a:r>
              <a:rPr lang="en-US" altLang="en-US" sz="2400"/>
              <a:t>’ had begun.</a:t>
            </a:r>
          </a:p>
          <a:p>
            <a:r>
              <a:rPr lang="en-US" altLang="en-US" sz="2400"/>
              <a:t>1952 the USA develops the </a:t>
            </a:r>
            <a:r>
              <a:rPr lang="en-US" altLang="en-US" sz="2400" b="1">
                <a:solidFill>
                  <a:srgbClr val="FF0000"/>
                </a:solidFill>
              </a:rPr>
              <a:t>hydrogen bomb</a:t>
            </a:r>
            <a:r>
              <a:rPr lang="en-US" altLang="en-US" sz="2400"/>
              <a:t>.  Much more powerful than any A-bomb. Less than a year later. USSR exploded their </a:t>
            </a:r>
            <a:r>
              <a:rPr lang="en-US" altLang="en-US" sz="2400" b="1">
                <a:solidFill>
                  <a:srgbClr val="FF0000"/>
                </a:solidFill>
              </a:rPr>
              <a:t>H-bomb</a:t>
            </a:r>
            <a:r>
              <a:rPr lang="en-US" altLang="en-US" sz="2400"/>
              <a:t>.</a:t>
            </a:r>
          </a:p>
          <a:p>
            <a:r>
              <a:rPr lang="en-US" altLang="en-US" sz="2400"/>
              <a:t>During the 1950s, the U.S. leaders decided to rely more on </a:t>
            </a:r>
            <a:r>
              <a:rPr lang="en-US" altLang="en-US" sz="2400" b="1">
                <a:solidFill>
                  <a:srgbClr val="FF0000"/>
                </a:solidFill>
              </a:rPr>
              <a:t>nuclear </a:t>
            </a:r>
            <a:r>
              <a:rPr lang="en-US" altLang="en-US" sz="2400"/>
              <a:t>weapons for defense, rather than building up a large military force.</a:t>
            </a:r>
          </a:p>
        </p:txBody>
      </p:sp>
      <p:pic>
        <p:nvPicPr>
          <p:cNvPr id="70658" name="Picture 2">
            <a:extLst>
              <a:ext uri="{FF2B5EF4-FFF2-40B4-BE49-F238E27FC236}">
                <a16:creationId xmlns:a16="http://schemas.microsoft.com/office/drawing/2014/main" id="{75BAA11F-37C4-F657-661A-CDE436326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71" r="15836"/>
          <a:stretch>
            <a:fillRect/>
          </a:stretch>
        </p:blipFill>
        <p:spPr bwMode="auto">
          <a:xfrm>
            <a:off x="6324600" y="304800"/>
            <a:ext cx="2773363"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a:extLst>
              <a:ext uri="{FF2B5EF4-FFF2-40B4-BE49-F238E27FC236}">
                <a16:creationId xmlns:a16="http://schemas.microsoft.com/office/drawing/2014/main" id="{83734E12-2512-6654-E211-E08C155C8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5" t="6664" r="3732" b="-3807"/>
          <a:stretch>
            <a:fillRect/>
          </a:stretch>
        </p:blipFill>
        <p:spPr bwMode="auto">
          <a:xfrm>
            <a:off x="6340475" y="2438400"/>
            <a:ext cx="2651125" cy="17065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a:extLst>
              <a:ext uri="{FF2B5EF4-FFF2-40B4-BE49-F238E27FC236}">
                <a16:creationId xmlns:a16="http://schemas.microsoft.com/office/drawing/2014/main" id="{4990AFCC-5F9A-C248-7CB6-8B41A9D9C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4175125"/>
            <a:ext cx="257492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8" name="Title 1">
            <a:extLst>
              <a:ext uri="{FF2B5EF4-FFF2-40B4-BE49-F238E27FC236}">
                <a16:creationId xmlns:a16="http://schemas.microsoft.com/office/drawing/2014/main" id="{CA496FA6-EF74-DF09-9B45-B4078C968411}"/>
              </a:ext>
            </a:extLst>
          </p:cNvPr>
          <p:cNvSpPr>
            <a:spLocks noGrp="1" noChangeArrowheads="1"/>
          </p:cNvSpPr>
          <p:nvPr>
            <p:ph type="title"/>
          </p:nvPr>
        </p:nvSpPr>
        <p:spPr>
          <a:xfrm>
            <a:off x="0" y="0"/>
            <a:ext cx="6248400" cy="533400"/>
          </a:xfrm>
        </p:spPr>
        <p:txBody>
          <a:bodyPr/>
          <a:lstStyle/>
          <a:p>
            <a:r>
              <a:rPr lang="en-US" altLang="en-US" sz="2400" b="1"/>
              <a:t>Nuclear Proliferation and the Arms 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2000"/>
                                        <p:tgtEl>
                                          <p:spTgt spid="20483">
                                            <p:txEl>
                                              <p:pRg st="0" end="0"/>
                                            </p:txEl>
                                          </p:spTgt>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70658"/>
                                        </p:tgtEl>
                                        <p:attrNameLst>
                                          <p:attrName>style.visibility</p:attrName>
                                        </p:attrNameLst>
                                      </p:cBhvr>
                                      <p:to>
                                        <p:strVal val="visible"/>
                                      </p:to>
                                    </p:set>
                                    <p:animEffect transition="in" filter="circle(in)">
                                      <p:cBhvr>
                                        <p:cTn id="11" dur="2000"/>
                                        <p:tgtEl>
                                          <p:spTgt spid="70658"/>
                                        </p:tgtEl>
                                      </p:cBhvr>
                                    </p:animEffect>
                                  </p:childTnLst>
                                </p:cTn>
                              </p:par>
                            </p:childTnLst>
                          </p:cTn>
                        </p:par>
                        <p:par>
                          <p:cTn id="12" fill="hold" nodeType="afterGroup">
                            <p:stCondLst>
                              <p:cond delay="4000"/>
                            </p:stCondLst>
                            <p:childTnLst>
                              <p:par>
                                <p:cTn id="13" presetID="22" presetClass="entr" presetSubtype="8" fill="hold" nodeType="afterEffect">
                                  <p:stCondLst>
                                    <p:cond delay="1500"/>
                                  </p:stCondLst>
                                  <p:childTnLst>
                                    <p:set>
                                      <p:cBhvr>
                                        <p:cTn id="14" dur="1" fill="hold">
                                          <p:stCondLst>
                                            <p:cond delay="0"/>
                                          </p:stCondLst>
                                        </p:cTn>
                                        <p:tgtEl>
                                          <p:spTgt spid="20483">
                                            <p:txEl>
                                              <p:pRg st="1" end="1"/>
                                            </p:txEl>
                                          </p:spTgt>
                                        </p:tgtEl>
                                        <p:attrNameLst>
                                          <p:attrName>style.visibility</p:attrName>
                                        </p:attrNameLst>
                                      </p:cBhvr>
                                      <p:to>
                                        <p:strVal val="visible"/>
                                      </p:to>
                                    </p:set>
                                    <p:animEffect transition="in" filter="wipe(left)">
                                      <p:cBhvr>
                                        <p:cTn id="15" dur="2000"/>
                                        <p:tgtEl>
                                          <p:spTgt spid="20483">
                                            <p:txEl>
                                              <p:pRg st="1" end="1"/>
                                            </p:txEl>
                                          </p:spTgt>
                                        </p:tgtEl>
                                      </p:cBhvr>
                                    </p:animEffect>
                                  </p:childTnLst>
                                </p:cTn>
                              </p:par>
                            </p:childTnLst>
                          </p:cTn>
                        </p:par>
                        <p:par>
                          <p:cTn id="16" fill="hold" nodeType="afterGroup">
                            <p:stCondLst>
                              <p:cond delay="7500"/>
                            </p:stCondLst>
                            <p:childTnLst>
                              <p:par>
                                <p:cTn id="17" presetID="22" presetClass="entr" presetSubtype="8" fill="hold" nodeType="afterEffect">
                                  <p:stCondLst>
                                    <p:cond delay="1500"/>
                                  </p:stCondLst>
                                  <p:childTnLst>
                                    <p:set>
                                      <p:cBhvr>
                                        <p:cTn id="18" dur="1" fill="hold">
                                          <p:stCondLst>
                                            <p:cond delay="0"/>
                                          </p:stCondLst>
                                        </p:cTn>
                                        <p:tgtEl>
                                          <p:spTgt spid="20483">
                                            <p:txEl>
                                              <p:pRg st="2" end="2"/>
                                            </p:txEl>
                                          </p:spTgt>
                                        </p:tgtEl>
                                        <p:attrNameLst>
                                          <p:attrName>style.visibility</p:attrName>
                                        </p:attrNameLst>
                                      </p:cBhvr>
                                      <p:to>
                                        <p:strVal val="visible"/>
                                      </p:to>
                                    </p:set>
                                    <p:animEffect transition="in" filter="wipe(left)">
                                      <p:cBhvr>
                                        <p:cTn id="19" dur="2000"/>
                                        <p:tgtEl>
                                          <p:spTgt spid="20483">
                                            <p:txEl>
                                              <p:pRg st="2" end="2"/>
                                            </p:txEl>
                                          </p:spTgt>
                                        </p:tgtEl>
                                      </p:cBhvr>
                                    </p:animEffect>
                                  </p:childTnLst>
                                </p:cTn>
                              </p:par>
                            </p:childTnLst>
                          </p:cTn>
                        </p:par>
                        <p:par>
                          <p:cTn id="20" fill="hold" nodeType="afterGroup">
                            <p:stCondLst>
                              <p:cond delay="11000"/>
                            </p:stCondLst>
                            <p:childTnLst>
                              <p:par>
                                <p:cTn id="21" presetID="6" presetClass="entr" presetSubtype="16" fill="hold" nodeType="afterEffect">
                                  <p:stCondLst>
                                    <p:cond delay="0"/>
                                  </p:stCondLst>
                                  <p:childTnLst>
                                    <p:set>
                                      <p:cBhvr>
                                        <p:cTn id="22" dur="1" fill="hold">
                                          <p:stCondLst>
                                            <p:cond delay="0"/>
                                          </p:stCondLst>
                                        </p:cTn>
                                        <p:tgtEl>
                                          <p:spTgt spid="70659"/>
                                        </p:tgtEl>
                                        <p:attrNameLst>
                                          <p:attrName>style.visibility</p:attrName>
                                        </p:attrNameLst>
                                      </p:cBhvr>
                                      <p:to>
                                        <p:strVal val="visible"/>
                                      </p:to>
                                    </p:set>
                                    <p:animEffect transition="in" filter="circle(in)">
                                      <p:cBhvr>
                                        <p:cTn id="23" dur="2000"/>
                                        <p:tgtEl>
                                          <p:spTgt spid="70659"/>
                                        </p:tgtEl>
                                      </p:cBhvr>
                                    </p:animEffect>
                                  </p:childTnLst>
                                </p:cTn>
                              </p:par>
                            </p:childTnLst>
                          </p:cTn>
                        </p:par>
                        <p:par>
                          <p:cTn id="24" fill="hold" nodeType="afterGroup">
                            <p:stCondLst>
                              <p:cond delay="13000"/>
                            </p:stCondLst>
                            <p:childTnLst>
                              <p:par>
                                <p:cTn id="25" presetID="2" presetClass="entr" presetSubtype="2" fill="hold" nodeType="afterEffect">
                                  <p:stCondLst>
                                    <p:cond delay="1500"/>
                                  </p:stCondLst>
                                  <p:childTnLst>
                                    <p:set>
                                      <p:cBhvr>
                                        <p:cTn id="26" dur="1" fill="hold">
                                          <p:stCondLst>
                                            <p:cond delay="0"/>
                                          </p:stCondLst>
                                        </p:cTn>
                                        <p:tgtEl>
                                          <p:spTgt spid="20483">
                                            <p:txEl>
                                              <p:pRg st="3" end="3"/>
                                            </p:txEl>
                                          </p:spTgt>
                                        </p:tgtEl>
                                        <p:attrNameLst>
                                          <p:attrName>style.visibility</p:attrName>
                                        </p:attrNameLst>
                                      </p:cBhvr>
                                      <p:to>
                                        <p:strVal val="visible"/>
                                      </p:to>
                                    </p:set>
                                    <p:anim calcmode="lin" valueType="num">
                                      <p:cBhvr additive="base">
                                        <p:cTn id="27" dur="2000" fill="hold"/>
                                        <p:tgtEl>
                                          <p:spTgt spid="20483">
                                            <p:txEl>
                                              <p:pRg st="3" end="3"/>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6500"/>
                            </p:stCondLst>
                            <p:childTnLst>
                              <p:par>
                                <p:cTn id="30" presetID="2" presetClass="entr" presetSubtype="2" fill="hold" nodeType="afterEffect">
                                  <p:stCondLst>
                                    <p:cond delay="1500"/>
                                  </p:stCondLst>
                                  <p:childTnLst>
                                    <p:set>
                                      <p:cBhvr>
                                        <p:cTn id="31" dur="1" fill="hold">
                                          <p:stCondLst>
                                            <p:cond delay="0"/>
                                          </p:stCondLst>
                                        </p:cTn>
                                        <p:tgtEl>
                                          <p:spTgt spid="20483">
                                            <p:txEl>
                                              <p:pRg st="4" end="4"/>
                                            </p:txEl>
                                          </p:spTgt>
                                        </p:tgtEl>
                                        <p:attrNameLst>
                                          <p:attrName>style.visibility</p:attrName>
                                        </p:attrNameLst>
                                      </p:cBhvr>
                                      <p:to>
                                        <p:strVal val="visible"/>
                                      </p:to>
                                    </p:set>
                                    <p:anim calcmode="lin" valueType="num">
                                      <p:cBhvr additive="base">
                                        <p:cTn id="32" dur="2000" fill="hold"/>
                                        <p:tgtEl>
                                          <p:spTgt spid="20483">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0000"/>
                            </p:stCondLst>
                            <p:childTnLst>
                              <p:par>
                                <p:cTn id="35" presetID="2" presetClass="entr" presetSubtype="2" fill="hold" nodeType="afterEffect">
                                  <p:stCondLst>
                                    <p:cond delay="1500"/>
                                  </p:stCondLst>
                                  <p:childTnLst>
                                    <p:set>
                                      <p:cBhvr>
                                        <p:cTn id="36" dur="1" fill="hold">
                                          <p:stCondLst>
                                            <p:cond delay="0"/>
                                          </p:stCondLst>
                                        </p:cTn>
                                        <p:tgtEl>
                                          <p:spTgt spid="20483">
                                            <p:txEl>
                                              <p:pRg st="5" end="5"/>
                                            </p:txEl>
                                          </p:spTgt>
                                        </p:tgtEl>
                                        <p:attrNameLst>
                                          <p:attrName>style.visibility</p:attrName>
                                        </p:attrNameLst>
                                      </p:cBhvr>
                                      <p:to>
                                        <p:strVal val="visible"/>
                                      </p:to>
                                    </p:set>
                                    <p:anim calcmode="lin" valueType="num">
                                      <p:cBhvr additive="base">
                                        <p:cTn id="37" dur="2000" fill="hold"/>
                                        <p:tgtEl>
                                          <p:spTgt spid="20483">
                                            <p:txEl>
                                              <p:pRg st="5" end="5"/>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20483">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3500"/>
                            </p:stCondLst>
                            <p:childTnLst>
                              <p:par>
                                <p:cTn id="40" presetID="6" presetClass="entr" presetSubtype="16" fill="hold" nodeType="afterEffect">
                                  <p:stCondLst>
                                    <p:cond delay="0"/>
                                  </p:stCondLst>
                                  <p:childTnLst>
                                    <p:set>
                                      <p:cBhvr>
                                        <p:cTn id="41" dur="1" fill="hold">
                                          <p:stCondLst>
                                            <p:cond delay="0"/>
                                          </p:stCondLst>
                                        </p:cTn>
                                        <p:tgtEl>
                                          <p:spTgt spid="70660"/>
                                        </p:tgtEl>
                                        <p:attrNameLst>
                                          <p:attrName>style.visibility</p:attrName>
                                        </p:attrNameLst>
                                      </p:cBhvr>
                                      <p:to>
                                        <p:strVal val="visible"/>
                                      </p:to>
                                    </p:set>
                                    <p:animEffect transition="in" filter="circle(in)">
                                      <p:cBhvr>
                                        <p:cTn id="42" dur="2000"/>
                                        <p:tgtEl>
                                          <p:spTgt spid="7066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mph" presetSubtype="0" fill="hold" nodeType="clickEffect">
                                  <p:stCondLst>
                                    <p:cond delay="0"/>
                                  </p:stCondLst>
                                  <p:childTnLst>
                                    <p:animScale>
                                      <p:cBhvr>
                                        <p:cTn id="46" dur="2000" fill="hold"/>
                                        <p:tgtEl>
                                          <p:spTgt spid="70660"/>
                                        </p:tgtEl>
                                      </p:cBhvr>
                                      <p:by x="150000" y="150000"/>
                                    </p:animScale>
                                  </p:childTnLst>
                                </p:cTn>
                              </p:par>
                              <p:par>
                                <p:cTn id="47" presetID="35" presetClass="path" presetSubtype="0" accel="50000" decel="50000" fill="hold" nodeType="withEffect">
                                  <p:stCondLst>
                                    <p:cond delay="0"/>
                                  </p:stCondLst>
                                  <p:childTnLst>
                                    <p:animMotion origin="layout" path="M -1.38889E-6 1.85185E-6 L -0.30087 -0.28218 " pathEditMode="relative" rAng="0" ptsTypes="AA">
                                      <p:cBhvr>
                                        <p:cTn id="48" dur="2000" fill="hold"/>
                                        <p:tgtEl>
                                          <p:spTgt spid="70660"/>
                                        </p:tgtEl>
                                        <p:attrNameLst>
                                          <p:attrName>ppt_x</p:attrName>
                                          <p:attrName>ppt_y</p:attrName>
                                        </p:attrNameLst>
                                      </p:cBhvr>
                                      <p:rCtr x="-15052" y="-1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AutoShape 17">
            <a:extLst>
              <a:ext uri="{FF2B5EF4-FFF2-40B4-BE49-F238E27FC236}">
                <a16:creationId xmlns:a16="http://schemas.microsoft.com/office/drawing/2014/main" id="{813570E2-A68B-0C88-D417-AD149FF52B0B}"/>
              </a:ext>
            </a:extLst>
          </p:cNvPr>
          <p:cNvSpPr>
            <a:spLocks noChangeArrowheads="1"/>
          </p:cNvSpPr>
          <p:nvPr/>
        </p:nvSpPr>
        <p:spPr bwMode="auto">
          <a:xfrm>
            <a:off x="76200" y="76200"/>
            <a:ext cx="8991600" cy="1143000"/>
          </a:xfrm>
          <a:prstGeom prst="wedgeRectCallout">
            <a:avLst>
              <a:gd name="adj1" fmla="val 1972"/>
              <a:gd name="adj2" fmla="val -42412"/>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000">
                <a:solidFill>
                  <a:srgbClr val="000000"/>
                </a:solidFill>
                <a:cs typeface="Arial" panose="020B0604020202020204" pitchFamily="34" charset="0"/>
              </a:rPr>
              <a:t>In the 1950s, President Eisenhower escalated the       Cold War by using </a:t>
            </a:r>
            <a:r>
              <a:rPr kumimoji="0" lang="en-US" altLang="en-US" sz="3000" b="1" u="sng">
                <a:solidFill>
                  <a:srgbClr val="FF0000"/>
                </a:solidFill>
                <a:cs typeface="Arial" panose="020B0604020202020204" pitchFamily="34" charset="0"/>
              </a:rPr>
              <a:t>brinkmanship</a:t>
            </a:r>
            <a:r>
              <a:rPr kumimoji="0" lang="en-US" altLang="en-US" sz="3000">
                <a:solidFill>
                  <a:srgbClr val="000000"/>
                </a:solidFill>
                <a:cs typeface="Arial" panose="020B0604020202020204" pitchFamily="34" charset="0"/>
              </a:rPr>
              <a:t>: </a:t>
            </a:r>
            <a:r>
              <a:rPr kumimoji="0" lang="en-US" altLang="en-US" sz="3000" b="1">
                <a:solidFill>
                  <a:srgbClr val="000000"/>
                </a:solidFill>
                <a:cs typeface="Arial" panose="020B0604020202020204" pitchFamily="34" charset="0"/>
              </a:rPr>
              <a:t>threatening to use nuclear weapons &amp; willingness to go to the brink of war in order to force your opponent to back down. </a:t>
            </a:r>
          </a:p>
        </p:txBody>
      </p:sp>
      <p:pic>
        <p:nvPicPr>
          <p:cNvPr id="60419" name="Picture 2">
            <a:extLst>
              <a:ext uri="{FF2B5EF4-FFF2-40B4-BE49-F238E27FC236}">
                <a16:creationId xmlns:a16="http://schemas.microsoft.com/office/drawing/2014/main" id="{D9B17FC5-2CCF-E71A-CF5D-8CB73744F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8938"/>
            <a:ext cx="5867400"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
            <a:extLst>
              <a:ext uri="{FF2B5EF4-FFF2-40B4-BE49-F238E27FC236}">
                <a16:creationId xmlns:a16="http://schemas.microsoft.com/office/drawing/2014/main" id="{E21FF999-47BF-A844-4875-943DB93DB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1938"/>
            <a:ext cx="1676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aa_eisenhower_subj_e">
            <a:extLst>
              <a:ext uri="{FF2B5EF4-FFF2-40B4-BE49-F238E27FC236}">
                <a16:creationId xmlns:a16="http://schemas.microsoft.com/office/drawing/2014/main" id="{74987431-4363-4EEE-3D62-9DF168B89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800350" cy="4079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7">
            <a:extLst>
              <a:ext uri="{FF2B5EF4-FFF2-40B4-BE49-F238E27FC236}">
                <a16:creationId xmlns:a16="http://schemas.microsoft.com/office/drawing/2014/main" id="{88DCD19C-40C0-2995-2F61-9BAFE84445D6}"/>
              </a:ext>
            </a:extLst>
          </p:cNvPr>
          <p:cNvSpPr>
            <a:spLocks noChangeArrowheads="1"/>
          </p:cNvSpPr>
          <p:nvPr/>
        </p:nvSpPr>
        <p:spPr bwMode="auto">
          <a:xfrm>
            <a:off x="6172200" y="1622425"/>
            <a:ext cx="2895600" cy="3178175"/>
          </a:xfrm>
          <a:prstGeom prst="wedgeRectCallout">
            <a:avLst>
              <a:gd name="adj1" fmla="val 1972"/>
              <a:gd name="adj2" fmla="val -42412"/>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3000">
                <a:solidFill>
                  <a:srgbClr val="000000"/>
                </a:solidFill>
                <a:cs typeface="Arial" panose="020B0604020202020204" pitchFamily="34" charset="0"/>
              </a:rPr>
              <a:t>If the USSR attacked a </a:t>
            </a:r>
            <a:br>
              <a:rPr kumimoji="0" lang="en-US" altLang="en-US" sz="3000">
                <a:solidFill>
                  <a:srgbClr val="000000"/>
                </a:solidFill>
                <a:cs typeface="Arial" panose="020B0604020202020204" pitchFamily="34" charset="0"/>
              </a:rPr>
            </a:br>
            <a:r>
              <a:rPr kumimoji="0" lang="en-US" altLang="en-US" sz="3000">
                <a:solidFill>
                  <a:srgbClr val="000000"/>
                </a:solidFill>
                <a:cs typeface="Arial" panose="020B0604020202020204" pitchFamily="34" charset="0"/>
              </a:rPr>
              <a:t>NATO member, </a:t>
            </a:r>
            <a:br>
              <a:rPr kumimoji="0" lang="en-US" altLang="en-US" sz="3000">
                <a:solidFill>
                  <a:srgbClr val="000000"/>
                </a:solidFill>
                <a:cs typeface="Arial" panose="020B0604020202020204" pitchFamily="34" charset="0"/>
              </a:rPr>
            </a:br>
            <a:r>
              <a:rPr kumimoji="0" lang="en-US" altLang="en-US" sz="3000">
                <a:solidFill>
                  <a:srgbClr val="000000"/>
                </a:solidFill>
                <a:cs typeface="Arial" panose="020B0604020202020204" pitchFamily="34" charset="0"/>
              </a:rPr>
              <a:t>the U.S. would use </a:t>
            </a:r>
            <a:r>
              <a:rPr kumimoji="0" lang="en-US" altLang="en-US" sz="3000" b="1" u="sng">
                <a:solidFill>
                  <a:srgbClr val="FF0000"/>
                </a:solidFill>
                <a:cs typeface="Arial" panose="020B0604020202020204" pitchFamily="34" charset="0"/>
              </a:rPr>
              <a:t>massive retaliation</a:t>
            </a:r>
            <a:r>
              <a:rPr kumimoji="0" lang="en-US" altLang="en-US" sz="3000">
                <a:solidFill>
                  <a:srgbClr val="000000"/>
                </a:solidFill>
                <a:cs typeface="Arial" panose="020B0604020202020204" pitchFamily="34" charset="0"/>
              </a:rPr>
              <a:t>: attack every major Soviet city &amp; military target </a:t>
            </a:r>
          </a:p>
        </p:txBody>
      </p:sp>
      <p:sp>
        <p:nvSpPr>
          <p:cNvPr id="11" name="AutoShape 17">
            <a:extLst>
              <a:ext uri="{FF2B5EF4-FFF2-40B4-BE49-F238E27FC236}">
                <a16:creationId xmlns:a16="http://schemas.microsoft.com/office/drawing/2014/main" id="{10786DFF-DC61-F73A-40ED-239AD4421992}"/>
              </a:ext>
            </a:extLst>
          </p:cNvPr>
          <p:cNvSpPr>
            <a:spLocks noChangeArrowheads="1"/>
          </p:cNvSpPr>
          <p:nvPr/>
        </p:nvSpPr>
        <p:spPr bwMode="auto">
          <a:xfrm>
            <a:off x="6143625" y="4765675"/>
            <a:ext cx="2895600" cy="2133600"/>
          </a:xfrm>
          <a:prstGeom prst="wedgeRectCallout">
            <a:avLst>
              <a:gd name="adj1" fmla="val 1972"/>
              <a:gd name="adj2" fmla="val -42412"/>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3000">
                <a:solidFill>
                  <a:srgbClr val="000000"/>
                </a:solidFill>
                <a:cs typeface="Arial" panose="020B0604020202020204" pitchFamily="34" charset="0"/>
              </a:rPr>
              <a:t>As a result, </a:t>
            </a:r>
            <a:br>
              <a:rPr kumimoji="0" lang="en-US" altLang="en-US" sz="3000">
                <a:solidFill>
                  <a:srgbClr val="000000"/>
                </a:solidFill>
                <a:cs typeface="Arial" panose="020B0604020202020204" pitchFamily="34" charset="0"/>
              </a:rPr>
            </a:br>
            <a:r>
              <a:rPr kumimoji="0" lang="en-US" altLang="en-US" sz="3000">
                <a:solidFill>
                  <a:srgbClr val="000000"/>
                </a:solidFill>
                <a:cs typeface="Arial" panose="020B0604020202020204" pitchFamily="34" charset="0"/>
              </a:rPr>
              <a:t>the USA &amp; USSR began stockpiling nuclear weapons &amp; building up their militaries  </a:t>
            </a:r>
          </a:p>
        </p:txBody>
      </p:sp>
      <p:pic>
        <p:nvPicPr>
          <p:cNvPr id="12" name="Picture 11">
            <a:extLst>
              <a:ext uri="{FF2B5EF4-FFF2-40B4-BE49-F238E27FC236}">
                <a16:creationId xmlns:a16="http://schemas.microsoft.com/office/drawing/2014/main" id="{CF2181D5-D6CD-15F9-A39B-98780477B2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1585913"/>
            <a:ext cx="6096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Left 1">
            <a:extLst>
              <a:ext uri="{FF2B5EF4-FFF2-40B4-BE49-F238E27FC236}">
                <a16:creationId xmlns:a16="http://schemas.microsoft.com/office/drawing/2014/main" id="{C1D556D3-7FBC-4911-32EF-EA3BCA5E5E64}"/>
              </a:ext>
            </a:extLst>
          </p:cNvPr>
          <p:cNvSpPr>
            <a:spLocks noChangeArrowheads="1"/>
          </p:cNvSpPr>
          <p:nvPr/>
        </p:nvSpPr>
        <p:spPr bwMode="auto">
          <a:xfrm>
            <a:off x="9174163" y="4364038"/>
            <a:ext cx="2076450" cy="1524000"/>
          </a:xfrm>
          <a:prstGeom prst="lef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a:spcBef>
                <a:spcPct val="0"/>
              </a:spcBef>
              <a:buClrTx/>
              <a:buFontTx/>
              <a:buNone/>
            </a:pPr>
            <a:r>
              <a:rPr kumimoji="0" lang="en-US" altLang="en-US" sz="2400" b="1"/>
              <a:t>Arms Race</a:t>
            </a:r>
          </a:p>
        </p:txBody>
      </p:sp>
      <p:sp>
        <p:nvSpPr>
          <p:cNvPr id="13" name="TextBox 12">
            <a:extLst>
              <a:ext uri="{FF2B5EF4-FFF2-40B4-BE49-F238E27FC236}">
                <a16:creationId xmlns:a16="http://schemas.microsoft.com/office/drawing/2014/main" id="{5CD68725-6762-3EC4-FBD2-D30307EA73C2}"/>
              </a:ext>
            </a:extLst>
          </p:cNvPr>
          <p:cNvSpPr txBox="1">
            <a:spLocks noChangeArrowheads="1"/>
          </p:cNvSpPr>
          <p:nvPr/>
        </p:nvSpPr>
        <p:spPr bwMode="auto">
          <a:xfrm>
            <a:off x="1347788" y="2159000"/>
            <a:ext cx="3400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4800" b="1">
                <a:solidFill>
                  <a:srgbClr val="FF0000"/>
                </a:solidFill>
                <a:latin typeface="Arial" panose="020B0604020202020204" pitchFamily="34" charset="0"/>
              </a:rPr>
              <a:t>Arms 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04375 0.02639 L -0.22153 0.12246 L -0.21962 0.12246 L -1.3099 0.10301 " pathEditMode="relative" rAng="0" ptsTypes="AAAA">
                                      <p:cBhvr>
                                        <p:cTn id="22" dur="7000" fill="hold"/>
                                        <p:tgtEl>
                                          <p:spTgt spid="2"/>
                                        </p:tgtEl>
                                        <p:attrNameLst>
                                          <p:attrName>ppt_x</p:attrName>
                                          <p:attrName>ppt_y</p:attrName>
                                        </p:attrNameLst>
                                      </p:cBhvr>
                                      <p:rCtr x="-63316" y="4792"/>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6" presetClass="emph" presetSubtype="0" fill="hold" nodeType="clickEffect">
                                  <p:stCondLst>
                                    <p:cond delay="0"/>
                                  </p:stCondLst>
                                  <p:childTnLst>
                                    <p:animEffect transition="out" filter="fade">
                                      <p:cBhvr>
                                        <p:cTn id="34" dur="4000" tmFilter="0, 0; .2, .5; .8, .5; 1, 0"/>
                                        <p:tgtEl>
                                          <p:spTgt spid="13"/>
                                        </p:tgtEl>
                                      </p:cBhvr>
                                    </p:animEffect>
                                    <p:animScale>
                                      <p:cBhvr>
                                        <p:cTn id="35" dur="2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P spid="13" grpId="0"/>
      <p:bldP spid="13" grpId="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C98CEDE7-6090-1B57-316F-AE740AECC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475" b="7237"/>
          <a:stretch>
            <a:fillRect/>
          </a:stretch>
        </p:blipFill>
        <p:spPr bwMode="auto">
          <a:xfrm>
            <a:off x="381000" y="1828800"/>
            <a:ext cx="8401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A038079E-FE82-6AF4-3600-C917C5CE7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52600"/>
            <a:ext cx="84074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AutoShape 17">
            <a:extLst>
              <a:ext uri="{FF2B5EF4-FFF2-40B4-BE49-F238E27FC236}">
                <a16:creationId xmlns:a16="http://schemas.microsoft.com/office/drawing/2014/main" id="{CFF2BAFB-670F-D2DF-8215-535ED79568AF}"/>
              </a:ext>
            </a:extLst>
          </p:cNvPr>
          <p:cNvSpPr>
            <a:spLocks noChangeArrowheads="1"/>
          </p:cNvSpPr>
          <p:nvPr/>
        </p:nvSpPr>
        <p:spPr bwMode="auto">
          <a:xfrm>
            <a:off x="76200" y="76200"/>
            <a:ext cx="4876800" cy="1600200"/>
          </a:xfrm>
          <a:prstGeom prst="wedgeRectCallout">
            <a:avLst>
              <a:gd name="adj1" fmla="val 1972"/>
              <a:gd name="adj2" fmla="val -42412"/>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000">
                <a:solidFill>
                  <a:srgbClr val="000000"/>
                </a:solidFill>
                <a:cs typeface="Arial" panose="020B0604020202020204" pitchFamily="34" charset="0"/>
              </a:rPr>
              <a:t>In 1952, the USA tested the first hydrogen bomb which </a:t>
            </a:r>
            <a:br>
              <a:rPr kumimoji="0" lang="en-US" altLang="en-US" sz="3000">
                <a:solidFill>
                  <a:srgbClr val="000000"/>
                </a:solidFill>
                <a:cs typeface="Arial" panose="020B0604020202020204" pitchFamily="34" charset="0"/>
              </a:rPr>
            </a:br>
            <a:r>
              <a:rPr kumimoji="0" lang="en-US" altLang="en-US" sz="3000">
                <a:solidFill>
                  <a:srgbClr val="000000"/>
                </a:solidFill>
                <a:cs typeface="Arial" panose="020B0604020202020204" pitchFamily="34" charset="0"/>
              </a:rPr>
              <a:t>is 1,000 times more powerful than the atomic bomb</a:t>
            </a:r>
            <a:r>
              <a:rPr kumimoji="0" lang="en-US" altLang="en-US" sz="3100">
                <a:solidFill>
                  <a:srgbClr val="000000"/>
                </a:solidFill>
                <a:cs typeface="Arial" panose="020B0604020202020204" pitchFamily="34" charset="0"/>
              </a:rPr>
              <a:t> </a:t>
            </a:r>
          </a:p>
        </p:txBody>
      </p:sp>
      <p:sp>
        <p:nvSpPr>
          <p:cNvPr id="15" name="AutoShape 18">
            <a:extLst>
              <a:ext uri="{FF2B5EF4-FFF2-40B4-BE49-F238E27FC236}">
                <a16:creationId xmlns:a16="http://schemas.microsoft.com/office/drawing/2014/main" id="{49FACB23-F759-4325-9839-9251F3BB44F6}"/>
              </a:ext>
            </a:extLst>
          </p:cNvPr>
          <p:cNvSpPr>
            <a:spLocks noChangeArrowheads="1"/>
          </p:cNvSpPr>
          <p:nvPr/>
        </p:nvSpPr>
        <p:spPr bwMode="auto">
          <a:xfrm>
            <a:off x="5029200" y="76200"/>
            <a:ext cx="4038600" cy="1600200"/>
          </a:xfrm>
          <a:prstGeom prst="wedgeRectCallout">
            <a:avLst>
              <a:gd name="adj1" fmla="val 361"/>
              <a:gd name="adj2" fmla="val -50148"/>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The Soviet Union responded by detonating its own hydrogen bomb in 1953</a:t>
            </a:r>
          </a:p>
        </p:txBody>
      </p:sp>
      <p:sp>
        <p:nvSpPr>
          <p:cNvPr id="2" name="TextBox 1">
            <a:extLst>
              <a:ext uri="{FF2B5EF4-FFF2-40B4-BE49-F238E27FC236}">
                <a16:creationId xmlns:a16="http://schemas.microsoft.com/office/drawing/2014/main" id="{81A652CA-C831-F028-B9A4-A17D2CD21694}"/>
              </a:ext>
            </a:extLst>
          </p:cNvPr>
          <p:cNvSpPr txBox="1">
            <a:spLocks noChangeArrowheads="1"/>
          </p:cNvSpPr>
          <p:nvPr/>
        </p:nvSpPr>
        <p:spPr bwMode="auto">
          <a:xfrm>
            <a:off x="2971800" y="2286000"/>
            <a:ext cx="34020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4800" b="1">
                <a:solidFill>
                  <a:srgbClr val="FF0000"/>
                </a:solidFill>
                <a:latin typeface="Arial" panose="020B0604020202020204" pitchFamily="34" charset="0"/>
              </a:rPr>
              <a:t>Arms 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4000" tmFilter="0, 0; .2, .5; .8, .5; 1, 0"/>
                                        <p:tgtEl>
                                          <p:spTgt spid="2"/>
                                        </p:tgtEl>
                                      </p:cBhvr>
                                    </p:animEffect>
                                    <p:animScale>
                                      <p:cBhvr>
                                        <p:cTn id="25" dur="2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2"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AutoShape 17">
            <a:extLst>
              <a:ext uri="{FF2B5EF4-FFF2-40B4-BE49-F238E27FC236}">
                <a16:creationId xmlns:a16="http://schemas.microsoft.com/office/drawing/2014/main" id="{BF516547-562F-90ED-04EF-F6824EB4F859}"/>
              </a:ext>
            </a:extLst>
          </p:cNvPr>
          <p:cNvSpPr>
            <a:spLocks noChangeArrowheads="1"/>
          </p:cNvSpPr>
          <p:nvPr/>
        </p:nvSpPr>
        <p:spPr bwMode="auto">
          <a:xfrm>
            <a:off x="0" y="76200"/>
            <a:ext cx="9144000" cy="1219200"/>
          </a:xfrm>
          <a:prstGeom prst="wedgeRectCallout">
            <a:avLst>
              <a:gd name="adj1" fmla="val -29171"/>
              <a:gd name="adj2" fmla="val 10088"/>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2800">
                <a:solidFill>
                  <a:srgbClr val="000000"/>
                </a:solidFill>
                <a:cs typeface="Arial" panose="020B0604020202020204" pitchFamily="34" charset="0"/>
              </a:rPr>
              <a:t>With the USA &amp; USSR in possession of large nuclear stockpiles, each side could destroy each other: </a:t>
            </a:r>
            <a:br>
              <a:rPr kumimoji="0" lang="en-US" altLang="en-US" sz="2800">
                <a:solidFill>
                  <a:srgbClr val="000000"/>
                </a:solidFill>
                <a:cs typeface="Arial" panose="020B0604020202020204" pitchFamily="34" charset="0"/>
              </a:rPr>
            </a:br>
            <a:r>
              <a:rPr kumimoji="0" lang="en-US" altLang="en-US" sz="2800">
                <a:solidFill>
                  <a:srgbClr val="000000"/>
                </a:solidFill>
                <a:cs typeface="Arial" panose="020B0604020202020204" pitchFamily="34" charset="0"/>
              </a:rPr>
              <a:t>this was known as </a:t>
            </a:r>
            <a:r>
              <a:rPr kumimoji="0" lang="en-US" altLang="en-US" sz="2800" b="1" u="sng">
                <a:solidFill>
                  <a:srgbClr val="FF0000"/>
                </a:solidFill>
                <a:cs typeface="Arial" panose="020B0604020202020204" pitchFamily="34" charset="0"/>
              </a:rPr>
              <a:t>Mutually Assured Destruction </a:t>
            </a:r>
            <a:r>
              <a:rPr kumimoji="0" lang="en-US" altLang="en-US" sz="2800" b="1">
                <a:solidFill>
                  <a:srgbClr val="FF0000"/>
                </a:solidFill>
                <a:cs typeface="Arial" panose="020B0604020202020204" pitchFamily="34" charset="0"/>
              </a:rPr>
              <a:t>(MAD) </a:t>
            </a:r>
          </a:p>
        </p:txBody>
      </p:sp>
      <p:pic>
        <p:nvPicPr>
          <p:cNvPr id="64515" name="Picture 2">
            <a:extLst>
              <a:ext uri="{FF2B5EF4-FFF2-40B4-BE49-F238E27FC236}">
                <a16:creationId xmlns:a16="http://schemas.microsoft.com/office/drawing/2014/main" id="{DDD6359F-9307-628E-3532-5A0883495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9063"/>
            <a:ext cx="6172200"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1">
            <a:extLst>
              <a:ext uri="{FF2B5EF4-FFF2-40B4-BE49-F238E27FC236}">
                <a16:creationId xmlns:a16="http://schemas.microsoft.com/office/drawing/2014/main" id="{5B00333A-1F55-6336-F587-739C9B343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4300"/>
            <a:ext cx="1676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82596">
            <a:extLst>
              <a:ext uri="{FF2B5EF4-FFF2-40B4-BE49-F238E27FC236}">
                <a16:creationId xmlns:a16="http://schemas.microsoft.com/office/drawing/2014/main" id="{96694FD1-B017-F986-F1D5-D72FB3567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3716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a:extLst>
              <a:ext uri="{FF2B5EF4-FFF2-40B4-BE49-F238E27FC236}">
                <a16:creationId xmlns:a16="http://schemas.microsoft.com/office/drawing/2014/main" id="{DD277445-DDEB-08D8-F43F-820F4A422BAC}"/>
              </a:ext>
            </a:extLst>
          </p:cNvPr>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6132513" y="4191000"/>
            <a:ext cx="29352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7">
            <a:extLst>
              <a:ext uri="{FF2B5EF4-FFF2-40B4-BE49-F238E27FC236}">
                <a16:creationId xmlns:a16="http://schemas.microsoft.com/office/drawing/2014/main" id="{031B2968-9A98-98E8-3FF9-B2F204D9D8CB}"/>
              </a:ext>
            </a:extLst>
          </p:cNvPr>
          <p:cNvSpPr>
            <a:spLocks noChangeArrowheads="1"/>
          </p:cNvSpPr>
          <p:nvPr/>
        </p:nvSpPr>
        <p:spPr bwMode="auto">
          <a:xfrm>
            <a:off x="6172200" y="1524000"/>
            <a:ext cx="2895600" cy="24384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Throughout the Cold War, the USA &amp; USSR looked for ways to gain first strike capability </a:t>
            </a:r>
          </a:p>
        </p:txBody>
      </p:sp>
      <p:pic>
        <p:nvPicPr>
          <p:cNvPr id="3" name="Picture 2">
            <a:extLst>
              <a:ext uri="{FF2B5EF4-FFF2-40B4-BE49-F238E27FC236}">
                <a16:creationId xmlns:a16="http://schemas.microsoft.com/office/drawing/2014/main" id="{AAFCFE56-AACD-EB98-E1C2-A3FF912BB2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143000"/>
            <a:ext cx="4572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F809377-2FE6-1F04-F3F4-394EA8FA7D20}"/>
              </a:ext>
            </a:extLst>
          </p:cNvPr>
          <p:cNvSpPr>
            <a:spLocks noGrp="1" noChangeArrowheads="1"/>
          </p:cNvSpPr>
          <p:nvPr>
            <p:ph type="title"/>
          </p:nvPr>
        </p:nvSpPr>
        <p:spPr>
          <a:xfrm>
            <a:off x="295275" y="152400"/>
            <a:ext cx="6019800" cy="530225"/>
          </a:xfrm>
        </p:spPr>
        <p:txBody>
          <a:bodyPr/>
          <a:lstStyle/>
          <a:p>
            <a:r>
              <a:rPr lang="en-US" altLang="en-US" sz="3600" b="1"/>
              <a:t>Massive Retaliation</a:t>
            </a:r>
          </a:p>
        </p:txBody>
      </p:sp>
      <p:sp>
        <p:nvSpPr>
          <p:cNvPr id="20483" name="Content Placeholder 2">
            <a:extLst>
              <a:ext uri="{FF2B5EF4-FFF2-40B4-BE49-F238E27FC236}">
                <a16:creationId xmlns:a16="http://schemas.microsoft.com/office/drawing/2014/main" id="{DB4BFD58-5347-9ABA-0797-35BE3D12571F}"/>
              </a:ext>
            </a:extLst>
          </p:cNvPr>
          <p:cNvSpPr>
            <a:spLocks noGrp="1" noChangeArrowheads="1"/>
          </p:cNvSpPr>
          <p:nvPr>
            <p:ph idx="1"/>
          </p:nvPr>
        </p:nvSpPr>
        <p:spPr>
          <a:xfrm>
            <a:off x="0" y="825500"/>
            <a:ext cx="5867400" cy="5953125"/>
          </a:xfrm>
        </p:spPr>
        <p:txBody>
          <a:bodyPr/>
          <a:lstStyle/>
          <a:p>
            <a:r>
              <a:rPr lang="en-US" altLang="en-US" sz="2000"/>
              <a:t>The U.S. used its nuclear weapons as a </a:t>
            </a:r>
            <a:r>
              <a:rPr lang="en-US" altLang="en-US" sz="2000" b="1" u="sng"/>
              <a:t>deterrent</a:t>
            </a:r>
            <a:r>
              <a:rPr lang="en-US" altLang="en-US" sz="2000" b="1"/>
              <a:t>  </a:t>
            </a:r>
            <a:r>
              <a:rPr lang="en-US" altLang="en-US" sz="2000"/>
              <a:t>to stop the U.S.S.R. from attacking.</a:t>
            </a:r>
          </a:p>
          <a:p>
            <a:r>
              <a:rPr lang="en-US" altLang="en-US" sz="2000"/>
              <a:t>The reason it worked was because we threatened to ‘nuke’ the Russians if they attacked us.</a:t>
            </a:r>
          </a:p>
          <a:p>
            <a:r>
              <a:rPr lang="en-US" altLang="en-US" sz="2000" b="1" u="sng"/>
              <a:t>Massive retaliation</a:t>
            </a:r>
            <a:r>
              <a:rPr lang="en-US" altLang="en-US" sz="2000" b="1"/>
              <a:t> </a:t>
            </a:r>
            <a:r>
              <a:rPr lang="en-US" altLang="en-US" sz="2000"/>
              <a:t>was cheaper than a large military, but it doesn’t always work in every situation.</a:t>
            </a:r>
          </a:p>
          <a:p>
            <a:r>
              <a:rPr lang="en-US" altLang="en-US" sz="2000"/>
              <a:t>Soon we realized that such mass destruction could only be used if our nation’s survival was at stake.</a:t>
            </a:r>
          </a:p>
          <a:p>
            <a:r>
              <a:rPr lang="en-US" altLang="en-US" sz="2000" b="1"/>
              <a:t>MAD</a:t>
            </a:r>
            <a:r>
              <a:rPr lang="en-US" altLang="en-US" sz="2000"/>
              <a:t>-Mutually Assured Destruction</a:t>
            </a:r>
          </a:p>
        </p:txBody>
      </p:sp>
      <p:pic>
        <p:nvPicPr>
          <p:cNvPr id="71682" name="Picture 2">
            <a:extLst>
              <a:ext uri="{FF2B5EF4-FFF2-40B4-BE49-F238E27FC236}">
                <a16:creationId xmlns:a16="http://schemas.microsoft.com/office/drawing/2014/main" id="{2B3E9FAC-C157-C15B-382A-470EF4307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70" t="21568" r="12531" b="5489"/>
          <a:stretch>
            <a:fillRect/>
          </a:stretch>
        </p:blipFill>
        <p:spPr bwMode="auto">
          <a:xfrm>
            <a:off x="6980238" y="74613"/>
            <a:ext cx="217328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a:extLst>
              <a:ext uri="{FF2B5EF4-FFF2-40B4-BE49-F238E27FC236}">
                <a16:creationId xmlns:a16="http://schemas.microsoft.com/office/drawing/2014/main" id="{B03F9384-B2CF-C271-FC78-2D0D452E7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48" t="15527" r="11852" b="79"/>
          <a:stretch>
            <a:fillRect/>
          </a:stretch>
        </p:blipFill>
        <p:spPr bwMode="auto">
          <a:xfrm>
            <a:off x="6951663" y="1644650"/>
            <a:ext cx="15081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F1B1BB07-6962-C75A-4BA8-F0C0E1E35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3733800"/>
            <a:ext cx="3022600" cy="3048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F73784B0-4EF5-9871-A932-CA10E8919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00600"/>
            <a:ext cx="4572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left)">
                                      <p:cBhvr>
                                        <p:cTn id="12" dur="2000"/>
                                        <p:tgtEl>
                                          <p:spTgt spid="20483">
                                            <p:txEl>
                                              <p:pRg st="0" end="0"/>
                                            </p:txEl>
                                          </p:spTgt>
                                        </p:tgtEl>
                                      </p:cBhvr>
                                    </p:animEffect>
                                  </p:childTnLst>
                                </p:cTn>
                              </p:par>
                            </p:childTnLst>
                          </p:cTn>
                        </p:par>
                        <p:par>
                          <p:cTn id="13" fill="hold" nodeType="afterGroup">
                            <p:stCondLst>
                              <p:cond delay="2500"/>
                            </p:stCondLst>
                            <p:childTnLst>
                              <p:par>
                                <p:cTn id="14" presetID="6" presetClass="entr" presetSubtype="32" fill="hold" nodeType="afterEffect">
                                  <p:stCondLst>
                                    <p:cond delay="0"/>
                                  </p:stCondLst>
                                  <p:childTnLst>
                                    <p:set>
                                      <p:cBhvr>
                                        <p:cTn id="15" dur="1" fill="hold">
                                          <p:stCondLst>
                                            <p:cond delay="0"/>
                                          </p:stCondLst>
                                        </p:cTn>
                                        <p:tgtEl>
                                          <p:spTgt spid="71682"/>
                                        </p:tgtEl>
                                        <p:attrNameLst>
                                          <p:attrName>style.visibility</p:attrName>
                                        </p:attrNameLst>
                                      </p:cBhvr>
                                      <p:to>
                                        <p:strVal val="visible"/>
                                      </p:to>
                                    </p:set>
                                    <p:animEffect transition="in" filter="circle(out)">
                                      <p:cBhvr>
                                        <p:cTn id="16" dur="2000"/>
                                        <p:tgtEl>
                                          <p:spTgt spid="71682"/>
                                        </p:tgtEl>
                                      </p:cBhvr>
                                    </p:animEffect>
                                  </p:childTnLst>
                                </p:cTn>
                              </p:par>
                            </p:childTnLst>
                          </p:cTn>
                        </p:par>
                        <p:par>
                          <p:cTn id="17" fill="hold" nodeType="afterGroup">
                            <p:stCondLst>
                              <p:cond delay="4500"/>
                            </p:stCondLst>
                            <p:childTnLst>
                              <p:par>
                                <p:cTn id="18" presetID="22" presetClass="entr" presetSubtype="8" fill="hold" nodeType="afterEffect">
                                  <p:stCondLst>
                                    <p:cond delay="1500"/>
                                  </p:stCondLst>
                                  <p:childTnLst>
                                    <p:set>
                                      <p:cBhvr>
                                        <p:cTn id="19" dur="1" fill="hold">
                                          <p:stCondLst>
                                            <p:cond delay="0"/>
                                          </p:stCondLst>
                                        </p:cTn>
                                        <p:tgtEl>
                                          <p:spTgt spid="20483">
                                            <p:txEl>
                                              <p:pRg st="1" end="1"/>
                                            </p:txEl>
                                          </p:spTgt>
                                        </p:tgtEl>
                                        <p:attrNameLst>
                                          <p:attrName>style.visibility</p:attrName>
                                        </p:attrNameLst>
                                      </p:cBhvr>
                                      <p:to>
                                        <p:strVal val="visible"/>
                                      </p:to>
                                    </p:set>
                                    <p:animEffect transition="in" filter="wipe(left)">
                                      <p:cBhvr>
                                        <p:cTn id="20" dur="2000"/>
                                        <p:tgtEl>
                                          <p:spTgt spid="20483">
                                            <p:txEl>
                                              <p:pRg st="1" end="1"/>
                                            </p:txEl>
                                          </p:spTgt>
                                        </p:tgtEl>
                                      </p:cBhvr>
                                    </p:animEffect>
                                  </p:childTnLst>
                                </p:cTn>
                              </p:par>
                            </p:childTnLst>
                          </p:cTn>
                        </p:par>
                        <p:par>
                          <p:cTn id="21" fill="hold" nodeType="afterGroup">
                            <p:stCondLst>
                              <p:cond delay="8000"/>
                            </p:stCondLst>
                            <p:childTnLst>
                              <p:par>
                                <p:cTn id="22" presetID="22" presetClass="entr" presetSubtype="8" fill="hold" nodeType="afterEffect">
                                  <p:stCondLst>
                                    <p:cond delay="1500"/>
                                  </p:stCondLst>
                                  <p:childTnLst>
                                    <p:set>
                                      <p:cBhvr>
                                        <p:cTn id="23" dur="1" fill="hold">
                                          <p:stCondLst>
                                            <p:cond delay="0"/>
                                          </p:stCondLst>
                                        </p:cTn>
                                        <p:tgtEl>
                                          <p:spTgt spid="20483">
                                            <p:txEl>
                                              <p:pRg st="2" end="2"/>
                                            </p:txEl>
                                          </p:spTgt>
                                        </p:tgtEl>
                                        <p:attrNameLst>
                                          <p:attrName>style.visibility</p:attrName>
                                        </p:attrNameLst>
                                      </p:cBhvr>
                                      <p:to>
                                        <p:strVal val="visible"/>
                                      </p:to>
                                    </p:set>
                                    <p:animEffect transition="in" filter="wipe(left)">
                                      <p:cBhvr>
                                        <p:cTn id="24" dur="2000"/>
                                        <p:tgtEl>
                                          <p:spTgt spid="20483">
                                            <p:txEl>
                                              <p:pRg st="2" end="2"/>
                                            </p:txEl>
                                          </p:spTgt>
                                        </p:tgtEl>
                                      </p:cBhvr>
                                    </p:animEffect>
                                  </p:childTnLst>
                                </p:cTn>
                              </p:par>
                            </p:childTnLst>
                          </p:cTn>
                        </p:par>
                        <p:par>
                          <p:cTn id="25" fill="hold" nodeType="afterGroup">
                            <p:stCondLst>
                              <p:cond delay="11500"/>
                            </p:stCondLst>
                            <p:childTnLst>
                              <p:par>
                                <p:cTn id="26" presetID="8" presetClass="entr" presetSubtype="32" fill="hold" nodeType="afterEffect">
                                  <p:stCondLst>
                                    <p:cond delay="0"/>
                                  </p:stCondLst>
                                  <p:childTnLst>
                                    <p:set>
                                      <p:cBhvr>
                                        <p:cTn id="27" dur="1" fill="hold">
                                          <p:stCondLst>
                                            <p:cond delay="0"/>
                                          </p:stCondLst>
                                        </p:cTn>
                                        <p:tgtEl>
                                          <p:spTgt spid="71684"/>
                                        </p:tgtEl>
                                        <p:attrNameLst>
                                          <p:attrName>style.visibility</p:attrName>
                                        </p:attrNameLst>
                                      </p:cBhvr>
                                      <p:to>
                                        <p:strVal val="visible"/>
                                      </p:to>
                                    </p:set>
                                    <p:animEffect transition="in" filter="diamond(out)">
                                      <p:cBhvr>
                                        <p:cTn id="28" dur="2000"/>
                                        <p:tgtEl>
                                          <p:spTgt spid="71684"/>
                                        </p:tgtEl>
                                      </p:cBhvr>
                                    </p:animEffect>
                                  </p:childTnLst>
                                </p:cTn>
                              </p:par>
                            </p:childTnLst>
                          </p:cTn>
                        </p:par>
                        <p:par>
                          <p:cTn id="29" fill="hold" nodeType="afterGroup">
                            <p:stCondLst>
                              <p:cond delay="13500"/>
                            </p:stCondLst>
                            <p:childTnLst>
                              <p:par>
                                <p:cTn id="30" presetID="22" presetClass="entr" presetSubtype="8" fill="hold" nodeType="afterEffect">
                                  <p:stCondLst>
                                    <p:cond delay="1500"/>
                                  </p:stCondLst>
                                  <p:childTnLst>
                                    <p:set>
                                      <p:cBhvr>
                                        <p:cTn id="31" dur="1" fill="hold">
                                          <p:stCondLst>
                                            <p:cond delay="0"/>
                                          </p:stCondLst>
                                        </p:cTn>
                                        <p:tgtEl>
                                          <p:spTgt spid="20483">
                                            <p:txEl>
                                              <p:pRg st="3" end="3"/>
                                            </p:txEl>
                                          </p:spTgt>
                                        </p:tgtEl>
                                        <p:attrNameLst>
                                          <p:attrName>style.visibility</p:attrName>
                                        </p:attrNameLst>
                                      </p:cBhvr>
                                      <p:to>
                                        <p:strVal val="visible"/>
                                      </p:to>
                                    </p:set>
                                    <p:animEffect transition="in" filter="wipe(left)">
                                      <p:cBhvr>
                                        <p:cTn id="32" dur="2000"/>
                                        <p:tgtEl>
                                          <p:spTgt spid="20483">
                                            <p:txEl>
                                              <p:pRg st="3" end="3"/>
                                            </p:txEl>
                                          </p:spTgt>
                                        </p:tgtEl>
                                      </p:cBhvr>
                                    </p:animEffect>
                                  </p:childTnLst>
                                </p:cTn>
                              </p:par>
                            </p:childTnLst>
                          </p:cTn>
                        </p:par>
                        <p:par>
                          <p:cTn id="33" fill="hold" nodeType="afterGroup">
                            <p:stCondLst>
                              <p:cond delay="17000"/>
                            </p:stCondLst>
                            <p:childTnLst>
                              <p:par>
                                <p:cTn id="34" presetID="22" presetClass="entr" presetSubtype="8" fill="hold" nodeType="afterEffect">
                                  <p:stCondLst>
                                    <p:cond delay="1500"/>
                                  </p:stCondLst>
                                  <p:childTnLst>
                                    <p:set>
                                      <p:cBhvr>
                                        <p:cTn id="35" dur="1" fill="hold">
                                          <p:stCondLst>
                                            <p:cond delay="0"/>
                                          </p:stCondLst>
                                        </p:cTn>
                                        <p:tgtEl>
                                          <p:spTgt spid="20483">
                                            <p:txEl>
                                              <p:pRg st="4" end="4"/>
                                            </p:txEl>
                                          </p:spTgt>
                                        </p:tgtEl>
                                        <p:attrNameLst>
                                          <p:attrName>style.visibility</p:attrName>
                                        </p:attrNameLst>
                                      </p:cBhvr>
                                      <p:to>
                                        <p:strVal val="visible"/>
                                      </p:to>
                                    </p:set>
                                    <p:animEffect transition="in" filter="wipe(left)">
                                      <p:cBhvr>
                                        <p:cTn id="36" dur="2000"/>
                                        <p:tgtEl>
                                          <p:spTgt spid="20483">
                                            <p:txEl>
                                              <p:pRg st="4" end="4"/>
                                            </p:txEl>
                                          </p:spTgt>
                                        </p:tgtEl>
                                      </p:cBhvr>
                                    </p:animEffect>
                                  </p:childTnLst>
                                </p:cTn>
                              </p:par>
                            </p:childTnLst>
                          </p:cTn>
                        </p:par>
                        <p:par>
                          <p:cTn id="37" fill="hold" nodeType="afterGroup">
                            <p:stCondLst>
                              <p:cond delay="20500"/>
                            </p:stCondLst>
                            <p:childTnLst>
                              <p:par>
                                <p:cTn id="38" presetID="21" presetClass="entr" presetSubtype="1" fill="hold" nodeType="afterEffect">
                                  <p:stCondLst>
                                    <p:cond delay="100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Content Placeholder 3">
            <a:extLst>
              <a:ext uri="{FF2B5EF4-FFF2-40B4-BE49-F238E27FC236}">
                <a16:creationId xmlns:a16="http://schemas.microsoft.com/office/drawing/2014/main" id="{8CE2025B-85BE-2388-EF5A-3D0616AC57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 y="487363"/>
            <a:ext cx="8610600" cy="4676775"/>
          </a:xfrm>
        </p:spPr>
      </p:pic>
      <p:sp>
        <p:nvSpPr>
          <p:cNvPr id="67587" name="Rectangle 4">
            <a:extLst>
              <a:ext uri="{FF2B5EF4-FFF2-40B4-BE49-F238E27FC236}">
                <a16:creationId xmlns:a16="http://schemas.microsoft.com/office/drawing/2014/main" id="{0B385053-06E8-D874-DF74-7EB1C67B2029}"/>
              </a:ext>
            </a:extLst>
          </p:cNvPr>
          <p:cNvSpPr>
            <a:spLocks noChangeArrowheads="1"/>
          </p:cNvSpPr>
          <p:nvPr/>
        </p:nvSpPr>
        <p:spPr bwMode="auto">
          <a:xfrm>
            <a:off x="390525" y="5173663"/>
            <a:ext cx="8496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t>How is this cartoon trying to explain that without the missiles there would be an actual war?</a:t>
            </a:r>
          </a:p>
        </p:txBody>
      </p:sp>
      <p:pic>
        <p:nvPicPr>
          <p:cNvPr id="4" name="Picture 3">
            <a:extLst>
              <a:ext uri="{FF2B5EF4-FFF2-40B4-BE49-F238E27FC236}">
                <a16:creationId xmlns:a16="http://schemas.microsoft.com/office/drawing/2014/main" id="{AC08324C-F809-9E7C-BE63-3E77E517B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649913"/>
            <a:ext cx="21240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4">
            <a:extLst>
              <a:ext uri="{FF2B5EF4-FFF2-40B4-BE49-F238E27FC236}">
                <a16:creationId xmlns:a16="http://schemas.microsoft.com/office/drawing/2014/main" id="{9111E6DF-BB4C-F733-D5E5-6ED52A28C44D}"/>
              </a:ext>
            </a:extLst>
          </p:cNvPr>
          <p:cNvSpPr>
            <a:spLocks noChangeArrowheads="1"/>
          </p:cNvSpPr>
          <p:nvPr/>
        </p:nvSpPr>
        <p:spPr bwMode="auto">
          <a:xfrm>
            <a:off x="242888" y="6097588"/>
            <a:ext cx="849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Since both sides are armed with the latest nuclear weapons, none dare use them because it would </a:t>
            </a:r>
            <a:r>
              <a:rPr lang="en-US" altLang="en-US" sz="2000" b="1">
                <a:solidFill>
                  <a:srgbClr val="FF0000"/>
                </a:solidFill>
              </a:rPr>
              <a:t>MUTUALLY ASSURE </a:t>
            </a:r>
            <a:r>
              <a:rPr lang="en-US" altLang="en-US" sz="2000"/>
              <a:t>their </a:t>
            </a:r>
            <a:r>
              <a:rPr lang="en-US" altLang="en-US" sz="2000" b="1">
                <a:solidFill>
                  <a:srgbClr val="FF0000"/>
                </a:solidFill>
              </a:rPr>
              <a:t>DESTRUCTION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17">
            <a:extLst>
              <a:ext uri="{FF2B5EF4-FFF2-40B4-BE49-F238E27FC236}">
                <a16:creationId xmlns:a16="http://schemas.microsoft.com/office/drawing/2014/main" id="{2E63381A-8341-41FE-FBFA-5B6A77E90863}"/>
              </a:ext>
            </a:extLst>
          </p:cNvPr>
          <p:cNvSpPr>
            <a:spLocks noChangeArrowheads="1"/>
          </p:cNvSpPr>
          <p:nvPr/>
        </p:nvSpPr>
        <p:spPr bwMode="auto">
          <a:xfrm>
            <a:off x="152400" y="76200"/>
            <a:ext cx="8763000" cy="1219200"/>
          </a:xfrm>
          <a:prstGeom prst="wedgeRectCallout">
            <a:avLst>
              <a:gd name="adj1" fmla="val 1973"/>
              <a:gd name="adj2" fmla="val -42413"/>
            </a:avLst>
          </a:prstGeom>
          <a:solidFill>
            <a:schemeClr val="accent1">
              <a:lumMod val="20000"/>
              <a:lumOff val="80000"/>
            </a:schemeClr>
          </a:solidFill>
          <a:ln w="12700">
            <a:solidFill>
              <a:schemeClr val="tx1"/>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80000"/>
              </a:lnSpc>
              <a:defRPr/>
            </a:pPr>
            <a:r>
              <a:rPr lang="en-US" altLang="en-US" sz="3100" dirty="0">
                <a:solidFill>
                  <a:srgbClr val="000000"/>
                </a:solidFill>
              </a:rPr>
              <a:t>By 1959, both the USA &amp; USSR developed rockets called </a:t>
            </a:r>
            <a:r>
              <a:rPr lang="en-US" altLang="en-US" sz="3100" b="1" dirty="0">
                <a:solidFill>
                  <a:srgbClr val="000000"/>
                </a:solidFill>
              </a:rPr>
              <a:t>intercontinental ballistic missiles </a:t>
            </a:r>
            <a:r>
              <a:rPr lang="en-US" altLang="en-US" sz="3100" dirty="0">
                <a:solidFill>
                  <a:srgbClr val="000000"/>
                </a:solidFill>
              </a:rPr>
              <a:t>(ICBMs) that could deliver nuclear warheads to distant targets</a:t>
            </a:r>
            <a:r>
              <a:rPr lang="en-US" altLang="en-US" sz="3200" dirty="0">
                <a:solidFill>
                  <a:srgbClr val="000000"/>
                </a:solidFill>
              </a:rPr>
              <a:t> </a:t>
            </a:r>
          </a:p>
        </p:txBody>
      </p:sp>
      <p:pic>
        <p:nvPicPr>
          <p:cNvPr id="70659" name="Picture 2">
            <a:extLst>
              <a:ext uri="{FF2B5EF4-FFF2-40B4-BE49-F238E27FC236}">
                <a16:creationId xmlns:a16="http://schemas.microsoft.com/office/drawing/2014/main" id="{C6225815-0F7A-FF1E-76D0-DD2C19FB6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41148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3">
            <a:extLst>
              <a:ext uri="{FF2B5EF4-FFF2-40B4-BE49-F238E27FC236}">
                <a16:creationId xmlns:a16="http://schemas.microsoft.com/office/drawing/2014/main" id="{391D0851-811B-CD8A-C706-5B82A90B2DC3}"/>
              </a:ext>
            </a:extLst>
          </p:cNvPr>
          <p:cNvSpPr txBox="1">
            <a:spLocks noChangeArrowheads="1"/>
          </p:cNvSpPr>
          <p:nvPr/>
        </p:nvSpPr>
        <p:spPr bwMode="auto">
          <a:xfrm>
            <a:off x="0" y="6472238"/>
            <a:ext cx="434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kumimoji="0" lang="en-US" altLang="en-US" sz="2400">
                <a:solidFill>
                  <a:srgbClr val="000000"/>
                </a:solidFill>
                <a:cs typeface="Arial" panose="020B0604020202020204" pitchFamily="34" charset="0"/>
              </a:rPr>
              <a:t>U.S. Titan  ICMB from the 1960s </a:t>
            </a:r>
          </a:p>
        </p:txBody>
      </p:sp>
      <p:pic>
        <p:nvPicPr>
          <p:cNvPr id="70661" name="Picture 12" descr="icbm_1">
            <a:extLst>
              <a:ext uri="{FF2B5EF4-FFF2-40B4-BE49-F238E27FC236}">
                <a16:creationId xmlns:a16="http://schemas.microsoft.com/office/drawing/2014/main" id="{8265C721-DAB8-1C97-A531-8C5B6320DF11}"/>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4419600" y="1416050"/>
            <a:ext cx="46482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2" name="TextBox 5">
            <a:extLst>
              <a:ext uri="{FF2B5EF4-FFF2-40B4-BE49-F238E27FC236}">
                <a16:creationId xmlns:a16="http://schemas.microsoft.com/office/drawing/2014/main" id="{FE70144A-DCEC-0946-1FE6-C5383C5E33DD}"/>
              </a:ext>
            </a:extLst>
          </p:cNvPr>
          <p:cNvSpPr txBox="1">
            <a:spLocks noChangeArrowheads="1"/>
          </p:cNvSpPr>
          <p:nvPr/>
        </p:nvSpPr>
        <p:spPr bwMode="auto">
          <a:xfrm>
            <a:off x="4343400" y="64770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kumimoji="0" lang="en-US" altLang="en-US" sz="2400">
                <a:solidFill>
                  <a:srgbClr val="000000"/>
                </a:solidFill>
                <a:cs typeface="Arial" panose="020B0604020202020204" pitchFamily="34" charset="0"/>
              </a:rPr>
              <a:t>Soviet ICMBs from 1960-1975</a:t>
            </a:r>
          </a:p>
        </p:txBody>
      </p:sp>
      <p:pic>
        <p:nvPicPr>
          <p:cNvPr id="11" name="Picture 6">
            <a:extLst>
              <a:ext uri="{FF2B5EF4-FFF2-40B4-BE49-F238E27FC236}">
                <a16:creationId xmlns:a16="http://schemas.microsoft.com/office/drawing/2014/main" id="{61976360-D914-B92D-2A3D-AE15BD1A3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0090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6FE5B0D-0F38-E99A-333D-7063A336AF1F}"/>
              </a:ext>
            </a:extLst>
          </p:cNvPr>
          <p:cNvSpPr>
            <a:spLocks noChangeArrowheads="1"/>
          </p:cNvSpPr>
          <p:nvPr/>
        </p:nvSpPr>
        <p:spPr bwMode="auto">
          <a:xfrm>
            <a:off x="304800" y="1600200"/>
            <a:ext cx="55229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kumimoji="0" lang="en-US" altLang="en-US" sz="2400">
                <a:solidFill>
                  <a:srgbClr val="000000"/>
                </a:solidFill>
                <a:cs typeface="Arial" panose="020B0604020202020204" pitchFamily="34" charset="0"/>
              </a:rPr>
              <a:t>Soviet Transporter Erector Launcher (TEL) </a:t>
            </a:r>
          </a:p>
        </p:txBody>
      </p:sp>
      <p:pic>
        <p:nvPicPr>
          <p:cNvPr id="19" name="Picture 17">
            <a:extLst>
              <a:ext uri="{FF2B5EF4-FFF2-40B4-BE49-F238E27FC236}">
                <a16:creationId xmlns:a16="http://schemas.microsoft.com/office/drawing/2014/main" id="{0C2ABC2C-24FE-1BD8-0F3D-E0EC7D799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0" name="Rectangle 19">
            <a:extLst>
              <a:ext uri="{FF2B5EF4-FFF2-40B4-BE49-F238E27FC236}">
                <a16:creationId xmlns:a16="http://schemas.microsoft.com/office/drawing/2014/main" id="{F42C4AA6-07B0-A8EC-F869-140FE85BEF40}"/>
              </a:ext>
            </a:extLst>
          </p:cNvPr>
          <p:cNvSpPr>
            <a:spLocks noChangeArrowheads="1"/>
          </p:cNvSpPr>
          <p:nvPr/>
        </p:nvSpPr>
        <p:spPr bwMode="auto">
          <a:xfrm>
            <a:off x="228600" y="1524000"/>
            <a:ext cx="30607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kumimoji="0" lang="en-US" altLang="en-US" sz="2400">
                <a:solidFill>
                  <a:srgbClr val="000000"/>
                </a:solidFill>
                <a:cs typeface="Arial" panose="020B0604020202020204" pitchFamily="34" charset="0"/>
              </a:rPr>
              <a:t>U.S. Polaris Submarine </a:t>
            </a:r>
          </a:p>
        </p:txBody>
      </p:sp>
      <p:pic>
        <p:nvPicPr>
          <p:cNvPr id="21" name="Picture 5" descr="721px-W87_MX_Missile_schematic">
            <a:hlinkClick r:id="rId6"/>
            <a:extLst>
              <a:ext uri="{FF2B5EF4-FFF2-40B4-BE49-F238E27FC236}">
                <a16:creationId xmlns:a16="http://schemas.microsoft.com/office/drawing/2014/main" id="{0BBCA6BE-11AF-78C1-C9EC-64E40FEB5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371600"/>
            <a:ext cx="66294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9DC5F6C-1491-7096-EA95-61E49734F58C}"/>
              </a:ext>
            </a:extLst>
          </p:cNvPr>
          <p:cNvSpPr>
            <a:spLocks noGrp="1" noChangeArrowheads="1"/>
          </p:cNvSpPr>
          <p:nvPr>
            <p:ph type="title"/>
          </p:nvPr>
        </p:nvSpPr>
        <p:spPr>
          <a:xfrm>
            <a:off x="404813" y="74613"/>
            <a:ext cx="6019800" cy="530225"/>
          </a:xfrm>
        </p:spPr>
        <p:txBody>
          <a:bodyPr/>
          <a:lstStyle/>
          <a:p>
            <a:r>
              <a:rPr lang="en-US" altLang="en-US" sz="3600" b="1"/>
              <a:t>Massive Retaliation</a:t>
            </a:r>
          </a:p>
        </p:txBody>
      </p:sp>
      <p:sp>
        <p:nvSpPr>
          <p:cNvPr id="20483" name="Content Placeholder 2">
            <a:extLst>
              <a:ext uri="{FF2B5EF4-FFF2-40B4-BE49-F238E27FC236}">
                <a16:creationId xmlns:a16="http://schemas.microsoft.com/office/drawing/2014/main" id="{F1E6E2A4-3D38-1722-8740-894187842C08}"/>
              </a:ext>
            </a:extLst>
          </p:cNvPr>
          <p:cNvSpPr>
            <a:spLocks noGrp="1" noChangeArrowheads="1"/>
          </p:cNvSpPr>
          <p:nvPr>
            <p:ph idx="1"/>
          </p:nvPr>
        </p:nvSpPr>
        <p:spPr>
          <a:xfrm>
            <a:off x="0" y="752475"/>
            <a:ext cx="4267200" cy="5495925"/>
          </a:xfrm>
        </p:spPr>
        <p:txBody>
          <a:bodyPr/>
          <a:lstStyle/>
          <a:p>
            <a:r>
              <a:rPr lang="en-US" altLang="en-US" sz="2500"/>
              <a:t>A </a:t>
            </a:r>
            <a:r>
              <a:rPr lang="en-US" altLang="en-US" sz="2500" b="1"/>
              <a:t>nuclear triad</a:t>
            </a:r>
            <a:r>
              <a:rPr lang="en-US" altLang="en-US" sz="2500"/>
              <a:t> refers to the </a:t>
            </a:r>
            <a:r>
              <a:rPr lang="en-US" altLang="en-US" sz="2500" b="1"/>
              <a:t>nuclear</a:t>
            </a:r>
            <a:r>
              <a:rPr lang="en-US" altLang="en-US" sz="2500"/>
              <a:t> weapons delivery of a strategic </a:t>
            </a:r>
            <a:r>
              <a:rPr lang="en-US" altLang="en-US" sz="2500" b="1"/>
              <a:t>nuclear</a:t>
            </a:r>
            <a:r>
              <a:rPr lang="en-US" altLang="en-US" sz="2500"/>
              <a:t> arsenal which consists of three components: </a:t>
            </a:r>
            <a:r>
              <a:rPr lang="en-US" altLang="en-US" sz="2500" b="1"/>
              <a:t>land-based intercontinental ballistic missiles (ICBMs), strategic bombers,</a:t>
            </a:r>
            <a:r>
              <a:rPr lang="en-US" altLang="en-US" sz="2500"/>
              <a:t> and </a:t>
            </a:r>
            <a:r>
              <a:rPr lang="en-US" altLang="en-US" sz="2500" b="1"/>
              <a:t>submarine-launched ballistic missiles (SLBMs).</a:t>
            </a:r>
          </a:p>
        </p:txBody>
      </p:sp>
      <p:pic>
        <p:nvPicPr>
          <p:cNvPr id="68612" name="Picture 1">
            <a:extLst>
              <a:ext uri="{FF2B5EF4-FFF2-40B4-BE49-F238E27FC236}">
                <a16:creationId xmlns:a16="http://schemas.microsoft.com/office/drawing/2014/main" id="{C9AFC2FD-1968-0F16-BD47-EA83114A8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04838"/>
            <a:ext cx="5185022"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left)">
                                      <p:cBhvr>
                                        <p:cTn id="12" dur="20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5">
            <a:extLst>
              <a:ext uri="{FF2B5EF4-FFF2-40B4-BE49-F238E27FC236}">
                <a16:creationId xmlns:a16="http://schemas.microsoft.com/office/drawing/2014/main" id="{31DBB7B2-7383-1F38-53CF-8A2E13B74756}"/>
              </a:ext>
            </a:extLst>
          </p:cNvPr>
          <p:cNvSpPr>
            <a:spLocks noChangeArrowheads="1"/>
          </p:cNvSpPr>
          <p:nvPr/>
        </p:nvSpPr>
        <p:spPr bwMode="auto">
          <a:xfrm>
            <a:off x="0" y="0"/>
            <a:ext cx="578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800" b="1">
                <a:solidFill>
                  <a:srgbClr val="FF0000"/>
                </a:solidFill>
                <a:latin typeface="Arial" panose="020B0604020202020204" pitchFamily="34" charset="0"/>
                <a:cs typeface="Arial" panose="020B0604020202020204" pitchFamily="34" charset="0"/>
              </a:rPr>
              <a:t>Americans Fear a Nuclear Attack</a:t>
            </a:r>
            <a:endParaRPr kumimoji="0" lang="en-US" altLang="en-US" sz="1800">
              <a:latin typeface="Arial" panose="020B0604020202020204" pitchFamily="34" charset="0"/>
              <a:cs typeface="Arial" panose="020B0604020202020204" pitchFamily="34" charset="0"/>
            </a:endParaRPr>
          </a:p>
        </p:txBody>
      </p:sp>
      <p:pic>
        <p:nvPicPr>
          <p:cNvPr id="2" name="Online Media 1" title="What Happens When a Nuclear Bomb Hits">
            <a:hlinkClick r:id="" action="ppaction://media"/>
            <a:extLst>
              <a:ext uri="{FF2B5EF4-FFF2-40B4-BE49-F238E27FC236}">
                <a16:creationId xmlns:a16="http://schemas.microsoft.com/office/drawing/2014/main" id="{EDCAEADA-6264-6093-AF3B-54462CA3833E}"/>
              </a:ext>
            </a:extLst>
          </p:cNvPr>
          <p:cNvPicPr>
            <a:picLocks noRot="1" noChangeAspect="1"/>
          </p:cNvPicPr>
          <p:nvPr>
            <a:videoFile r:link="rId1"/>
          </p:nvPr>
        </p:nvPicPr>
        <p:blipFill>
          <a:blip r:embed="rId3"/>
          <a:stretch>
            <a:fillRect/>
          </a:stretch>
        </p:blipFill>
        <p:spPr>
          <a:xfrm>
            <a:off x="38100" y="541338"/>
            <a:ext cx="9067800" cy="6259512"/>
          </a:xfrm>
          <a:prstGeom prst="rect">
            <a:avLst/>
          </a:prstGeom>
        </p:spPr>
      </p:pic>
      <p:pic>
        <p:nvPicPr>
          <p:cNvPr id="6" name="Picture 5">
            <a:extLst>
              <a:ext uri="{FF2B5EF4-FFF2-40B4-BE49-F238E27FC236}">
                <a16:creationId xmlns:a16="http://schemas.microsoft.com/office/drawing/2014/main" id="{40AED7A4-2876-1CCC-969F-5DE336312E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88"/>
            <a:ext cx="762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E90142-47D8-8ACB-B9DC-38C7122F333A}"/>
              </a:ext>
            </a:extLst>
          </p:cNvPr>
          <p:cNvSpPr>
            <a:spLocks noGrp="1"/>
          </p:cNvSpPr>
          <p:nvPr>
            <p:ph idx="1"/>
          </p:nvPr>
        </p:nvSpPr>
        <p:spPr>
          <a:xfrm>
            <a:off x="428625" y="838200"/>
            <a:ext cx="4600575" cy="5522913"/>
          </a:xfrm>
        </p:spPr>
        <p:txBody>
          <a:bodyPr/>
          <a:lstStyle/>
          <a:p>
            <a:pPr>
              <a:defRPr/>
            </a:pPr>
            <a:r>
              <a:rPr lang="en-US" sz="2200" b="1" i="1" dirty="0"/>
              <a:t>Potsdam Conference</a:t>
            </a:r>
            <a:r>
              <a:rPr lang="en-US" sz="2200" dirty="0"/>
              <a:t>-Potsdam, Germany. July- August </a:t>
            </a:r>
            <a:r>
              <a:rPr lang="en-US" sz="2200" b="1" dirty="0">
                <a:solidFill>
                  <a:srgbClr val="FF0000"/>
                </a:solidFill>
              </a:rPr>
              <a:t>1945 </a:t>
            </a:r>
          </a:p>
          <a:p>
            <a:pPr>
              <a:defRPr/>
            </a:pPr>
            <a:r>
              <a:rPr lang="en-US" sz="2200" dirty="0"/>
              <a:t>Agenda:</a:t>
            </a:r>
          </a:p>
          <a:p>
            <a:pPr>
              <a:defRPr/>
            </a:pPr>
            <a:r>
              <a:rPr lang="en-US" sz="2200" dirty="0"/>
              <a:t>1.  Treatment of Germany</a:t>
            </a:r>
          </a:p>
          <a:p>
            <a:pPr>
              <a:defRPr/>
            </a:pPr>
            <a:r>
              <a:rPr lang="en-US" sz="2200" dirty="0"/>
              <a:t>2.  War against Japan</a:t>
            </a:r>
          </a:p>
          <a:p>
            <a:pPr>
              <a:defRPr/>
            </a:pPr>
            <a:r>
              <a:rPr lang="en-US" sz="2200" dirty="0"/>
              <a:t>3.  the future of Europe</a:t>
            </a:r>
          </a:p>
          <a:p>
            <a:pPr marL="0" indent="0">
              <a:buFontTx/>
              <a:buNone/>
              <a:defRPr/>
            </a:pPr>
            <a:r>
              <a:rPr lang="en-US" sz="2200" dirty="0"/>
              <a:t>It was here, that Stalin promised </a:t>
            </a:r>
          </a:p>
          <a:p>
            <a:pPr marL="0" indent="0">
              <a:buFontTx/>
              <a:buNone/>
              <a:defRPr/>
            </a:pPr>
            <a:r>
              <a:rPr lang="en-US" sz="2200" dirty="0"/>
              <a:t>open and free elections in Soviet occupied Europe, starting in </a:t>
            </a:r>
            <a:r>
              <a:rPr lang="en-US" sz="2200" b="1" dirty="0"/>
              <a:t>Poland</a:t>
            </a:r>
            <a:r>
              <a:rPr lang="en-US" sz="2200" dirty="0"/>
              <a:t>.  </a:t>
            </a:r>
          </a:p>
          <a:p>
            <a:pPr marL="0" indent="0">
              <a:buFontTx/>
              <a:buNone/>
              <a:defRPr/>
            </a:pPr>
            <a:r>
              <a:rPr lang="en-US" sz="2200" dirty="0"/>
              <a:t>He  lied.  Thus the </a:t>
            </a:r>
            <a:r>
              <a:rPr lang="en-US" sz="2200" b="1" dirty="0"/>
              <a:t>COLD WAR started, here at the </a:t>
            </a:r>
            <a:r>
              <a:rPr lang="en-US" sz="2200" b="1" dirty="0">
                <a:solidFill>
                  <a:srgbClr val="FF0000"/>
                </a:solidFill>
              </a:rPr>
              <a:t>Potsdam Conference</a:t>
            </a:r>
            <a:r>
              <a:rPr lang="en-US" sz="2200" dirty="0"/>
              <a:t>.  US and UK agreed that USSR could not be trusted.</a:t>
            </a:r>
          </a:p>
        </p:txBody>
      </p:sp>
      <p:pic>
        <p:nvPicPr>
          <p:cNvPr id="15363" name="Picture 3">
            <a:extLst>
              <a:ext uri="{FF2B5EF4-FFF2-40B4-BE49-F238E27FC236}">
                <a16:creationId xmlns:a16="http://schemas.microsoft.com/office/drawing/2014/main" id="{E407D66C-2FDF-B222-A15E-49F00D5804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09675"/>
            <a:ext cx="41148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1">
            <a:extLst>
              <a:ext uri="{FF2B5EF4-FFF2-40B4-BE49-F238E27FC236}">
                <a16:creationId xmlns:a16="http://schemas.microsoft.com/office/drawing/2014/main" id="{4BFA3431-E1BC-5859-0464-BAF658657050}"/>
              </a:ext>
            </a:extLst>
          </p:cNvPr>
          <p:cNvSpPr>
            <a:spLocks noGrp="1" noChangeArrowheads="1"/>
          </p:cNvSpPr>
          <p:nvPr>
            <p:ph type="title"/>
          </p:nvPr>
        </p:nvSpPr>
        <p:spPr>
          <a:xfrm>
            <a:off x="457200" y="-28575"/>
            <a:ext cx="8229600" cy="561975"/>
          </a:xfrm>
        </p:spPr>
        <p:txBody>
          <a:bodyPr/>
          <a:lstStyle/>
          <a:p>
            <a:r>
              <a:rPr lang="en-US" altLang="en-US" sz="4000" b="1"/>
              <a:t>The Cold War Starts</a:t>
            </a:r>
          </a:p>
        </p:txBody>
      </p:sp>
      <p:sp>
        <p:nvSpPr>
          <p:cNvPr id="15365" name="TextBox 4">
            <a:extLst>
              <a:ext uri="{FF2B5EF4-FFF2-40B4-BE49-F238E27FC236}">
                <a16:creationId xmlns:a16="http://schemas.microsoft.com/office/drawing/2014/main" id="{83748B75-DE02-3777-B148-4FF9A6995BAC}"/>
              </a:ext>
            </a:extLst>
          </p:cNvPr>
          <p:cNvSpPr txBox="1">
            <a:spLocks noChangeArrowheads="1"/>
          </p:cNvSpPr>
          <p:nvPr/>
        </p:nvSpPr>
        <p:spPr bwMode="auto">
          <a:xfrm>
            <a:off x="4953000" y="4476750"/>
            <a:ext cx="4114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Left to Right: United Kingdom </a:t>
            </a:r>
            <a:r>
              <a:rPr lang="en-US" altLang="en-US" sz="1800" b="1"/>
              <a:t>Prime Minister Clement R. Atlee </a:t>
            </a:r>
            <a:r>
              <a:rPr lang="en-US" altLang="en-US" sz="1800"/>
              <a:t>(January 3, 1883 - October 8, 1967) </a:t>
            </a:r>
            <a:r>
              <a:rPr lang="en-US" altLang="en-US" sz="1800" b="1"/>
              <a:t>Harry S. Truman</a:t>
            </a:r>
            <a:r>
              <a:rPr lang="en-US" altLang="en-US" sz="1800"/>
              <a:t> (May 8, 1884 – December 26, 1972) and </a:t>
            </a:r>
            <a:r>
              <a:rPr lang="en-US" altLang="en-US" sz="1800" b="1"/>
              <a:t>Josef V. Stalin </a:t>
            </a:r>
            <a:r>
              <a:rPr lang="en-US" altLang="en-US" sz="1800"/>
              <a:t>(December 18, 1878 – March 5, 1953)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AutoShape 17">
            <a:extLst>
              <a:ext uri="{FF2B5EF4-FFF2-40B4-BE49-F238E27FC236}">
                <a16:creationId xmlns:a16="http://schemas.microsoft.com/office/drawing/2014/main" id="{5F5AECFA-D277-90FC-046B-F70EE770D46B}"/>
              </a:ext>
            </a:extLst>
          </p:cNvPr>
          <p:cNvSpPr>
            <a:spLocks noChangeArrowheads="1"/>
          </p:cNvSpPr>
          <p:nvPr/>
        </p:nvSpPr>
        <p:spPr bwMode="auto">
          <a:xfrm>
            <a:off x="304800" y="76200"/>
            <a:ext cx="8534400" cy="838200"/>
          </a:xfrm>
          <a:prstGeom prst="wedgeRectCallout">
            <a:avLst>
              <a:gd name="adj1" fmla="val -29171"/>
              <a:gd name="adj2" fmla="val 10088"/>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b="1" dirty="0">
                <a:solidFill>
                  <a:srgbClr val="000000"/>
                </a:solidFill>
                <a:cs typeface="Arial" panose="020B0604020202020204" pitchFamily="34" charset="0"/>
              </a:rPr>
              <a:t>To combat American fears of a nuclear attack, the U.S. government responded in several ways</a:t>
            </a:r>
          </a:p>
        </p:txBody>
      </p:sp>
      <p:sp>
        <p:nvSpPr>
          <p:cNvPr id="99331" name="AutoShape 17">
            <a:extLst>
              <a:ext uri="{FF2B5EF4-FFF2-40B4-BE49-F238E27FC236}">
                <a16:creationId xmlns:a16="http://schemas.microsoft.com/office/drawing/2014/main" id="{844AE8CD-B4A7-4A2B-9013-EF18E9F451A5}"/>
              </a:ext>
            </a:extLst>
          </p:cNvPr>
          <p:cNvSpPr>
            <a:spLocks noChangeArrowheads="1"/>
          </p:cNvSpPr>
          <p:nvPr/>
        </p:nvSpPr>
        <p:spPr bwMode="auto">
          <a:xfrm>
            <a:off x="76200" y="1143000"/>
            <a:ext cx="3429000" cy="2286000"/>
          </a:xfrm>
          <a:prstGeom prst="wedgeRectCallout">
            <a:avLst>
              <a:gd name="adj1" fmla="val -29171"/>
              <a:gd name="adj2" fmla="val 10088"/>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dirty="0">
                <a:solidFill>
                  <a:srgbClr val="000000"/>
                </a:solidFill>
                <a:cs typeface="Arial" panose="020B0604020202020204" pitchFamily="34" charset="0"/>
              </a:rPr>
              <a:t>National and local governments prepared citizens for a Soviet nuclear attack on the United States</a:t>
            </a:r>
          </a:p>
        </p:txBody>
      </p:sp>
      <p:sp>
        <p:nvSpPr>
          <p:cNvPr id="8" name="AutoShape 17">
            <a:extLst>
              <a:ext uri="{FF2B5EF4-FFF2-40B4-BE49-F238E27FC236}">
                <a16:creationId xmlns:a16="http://schemas.microsoft.com/office/drawing/2014/main" id="{1A2410B2-902F-7653-9E09-6B4C6394DF68}"/>
              </a:ext>
            </a:extLst>
          </p:cNvPr>
          <p:cNvSpPr>
            <a:spLocks noChangeArrowheads="1"/>
          </p:cNvSpPr>
          <p:nvPr/>
        </p:nvSpPr>
        <p:spPr bwMode="auto">
          <a:xfrm>
            <a:off x="76200" y="3657600"/>
            <a:ext cx="3429000" cy="11430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dirty="0">
                <a:solidFill>
                  <a:srgbClr val="000000"/>
                </a:solidFill>
                <a:cs typeface="Arial" panose="020B0604020202020204" pitchFamily="34" charset="0"/>
              </a:rPr>
              <a:t>Citizens built </a:t>
            </a:r>
            <a:r>
              <a:rPr kumimoji="0" lang="en-US" altLang="en-US" sz="3100" b="1" i="1" dirty="0">
                <a:solidFill>
                  <a:srgbClr val="000000"/>
                </a:solidFill>
                <a:cs typeface="Arial" panose="020B0604020202020204" pitchFamily="34" charset="0"/>
              </a:rPr>
              <a:t>fallout</a:t>
            </a:r>
            <a:r>
              <a:rPr kumimoji="0" lang="en-US" altLang="en-US" sz="3100" dirty="0">
                <a:solidFill>
                  <a:srgbClr val="000000"/>
                </a:solidFill>
                <a:cs typeface="Arial" panose="020B0604020202020204" pitchFamily="34" charset="0"/>
              </a:rPr>
              <a:t> shelters in their backyards</a:t>
            </a:r>
          </a:p>
        </p:txBody>
      </p:sp>
      <p:sp>
        <p:nvSpPr>
          <p:cNvPr id="9" name="AutoShape 17">
            <a:extLst>
              <a:ext uri="{FF2B5EF4-FFF2-40B4-BE49-F238E27FC236}">
                <a16:creationId xmlns:a16="http://schemas.microsoft.com/office/drawing/2014/main" id="{B602D666-8FE4-8C9E-866F-23A0BE4D062E}"/>
              </a:ext>
            </a:extLst>
          </p:cNvPr>
          <p:cNvSpPr>
            <a:spLocks noChangeArrowheads="1"/>
          </p:cNvSpPr>
          <p:nvPr/>
        </p:nvSpPr>
        <p:spPr bwMode="auto">
          <a:xfrm>
            <a:off x="100013" y="4953000"/>
            <a:ext cx="3429000" cy="1600200"/>
          </a:xfrm>
          <a:prstGeom prst="wedgeRectCallout">
            <a:avLst>
              <a:gd name="adj1" fmla="val -29171"/>
              <a:gd name="adj2" fmla="val 10088"/>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2800" dirty="0">
                <a:solidFill>
                  <a:srgbClr val="000000"/>
                </a:solidFill>
                <a:cs typeface="Arial" panose="020B0604020202020204" pitchFamily="34" charset="0"/>
              </a:rPr>
              <a:t>Cities and schools practiced building evacuations and “</a:t>
            </a:r>
            <a:r>
              <a:rPr kumimoji="0" lang="en-US" altLang="en-US" sz="2800" b="1" dirty="0">
                <a:solidFill>
                  <a:srgbClr val="FF0000"/>
                </a:solidFill>
                <a:cs typeface="Arial" panose="020B0604020202020204" pitchFamily="34" charset="0"/>
              </a:rPr>
              <a:t>duck</a:t>
            </a:r>
            <a:r>
              <a:rPr kumimoji="0" lang="en-US" altLang="en-US" sz="2800" b="1" i="1" dirty="0">
                <a:solidFill>
                  <a:srgbClr val="FF0000"/>
                </a:solidFill>
                <a:cs typeface="Arial" panose="020B0604020202020204" pitchFamily="34" charset="0"/>
              </a:rPr>
              <a:t> </a:t>
            </a:r>
            <a:r>
              <a:rPr kumimoji="0" lang="en-US" altLang="en-US" sz="2800" b="1" dirty="0">
                <a:solidFill>
                  <a:srgbClr val="FF0000"/>
                </a:solidFill>
                <a:cs typeface="Arial" panose="020B0604020202020204" pitchFamily="34" charset="0"/>
              </a:rPr>
              <a:t>&amp; cover</a:t>
            </a:r>
            <a:r>
              <a:rPr kumimoji="0" lang="en-US" altLang="en-US" sz="2800" dirty="0">
                <a:solidFill>
                  <a:srgbClr val="000000"/>
                </a:solidFill>
                <a:cs typeface="Arial" panose="020B0604020202020204" pitchFamily="34" charset="0"/>
              </a:rPr>
              <a:t>” drills  </a:t>
            </a:r>
          </a:p>
        </p:txBody>
      </p:sp>
      <p:pic>
        <p:nvPicPr>
          <p:cNvPr id="15" name="Picture 6">
            <a:extLst>
              <a:ext uri="{FF2B5EF4-FFF2-40B4-BE49-F238E27FC236}">
                <a16:creationId xmlns:a16="http://schemas.microsoft.com/office/drawing/2014/main" id="{C6232634-A927-1148-C613-DDE718CF3EF0}"/>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t="3703" b="2963"/>
          <a:stretch>
            <a:fillRect/>
          </a:stretch>
        </p:blipFill>
        <p:spPr bwMode="auto">
          <a:xfrm>
            <a:off x="4343400" y="9906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bomb shelter">
            <a:extLst>
              <a:ext uri="{FF2B5EF4-FFF2-40B4-BE49-F238E27FC236}">
                <a16:creationId xmlns:a16="http://schemas.microsoft.com/office/drawing/2014/main" id="{9E2722B7-039F-5B10-FD8C-6FAB068FC0A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538" y="2343150"/>
            <a:ext cx="3065462" cy="4514850"/>
          </a:xfrm>
          <a:prstGeom prst="rect">
            <a:avLst/>
          </a:prstGeom>
          <a:solidFill>
            <a:srgbClr val="CCECFF"/>
          </a:solidFill>
          <a:ln>
            <a:noFill/>
          </a:ln>
          <a:extLst>
            <a:ext uri="{91240B29-F687-4F45-9708-019B960494DF}">
              <a14:hiddenLine xmlns:a14="http://schemas.microsoft.com/office/drawing/2010/main" w="38100">
                <a:solidFill>
                  <a:srgbClr val="000000"/>
                </a:solidFill>
                <a:miter lim="800000"/>
                <a:headEnd/>
                <a:tailEnd/>
              </a14:hiddenLine>
            </a:ext>
          </a:extLst>
        </p:spPr>
      </p:pic>
      <p:pic>
        <p:nvPicPr>
          <p:cNvPr id="18" name="Picture 18" descr="_109_301226946_562a8d849f">
            <a:extLst>
              <a:ext uri="{FF2B5EF4-FFF2-40B4-BE49-F238E27FC236}">
                <a16:creationId xmlns:a16="http://schemas.microsoft.com/office/drawing/2014/main" id="{150C13C6-3C28-FE70-12AF-AC1F6820B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413" y="990600"/>
            <a:ext cx="2727325"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4" descr="fallout">
            <a:extLst>
              <a:ext uri="{FF2B5EF4-FFF2-40B4-BE49-F238E27FC236}">
                <a16:creationId xmlns:a16="http://schemas.microsoft.com/office/drawing/2014/main" id="{AD716E73-6680-FEC6-87F8-409CB156C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049" r="10104"/>
          <a:stretch>
            <a:fillRect/>
          </a:stretch>
        </p:blipFill>
        <p:spPr bwMode="auto">
          <a:xfrm>
            <a:off x="3681413" y="1382713"/>
            <a:ext cx="5354637"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8" descr="1950s_duck_and_cover_1">
            <a:extLst>
              <a:ext uri="{FF2B5EF4-FFF2-40B4-BE49-F238E27FC236}">
                <a16:creationId xmlns:a16="http://schemas.microsoft.com/office/drawing/2014/main" id="{FBEC8D4F-06D7-DB67-AABC-9DE8087896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9663" y="990600"/>
            <a:ext cx="3589337"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descr="1950s_duck_and_cover_2">
            <a:extLst>
              <a:ext uri="{FF2B5EF4-FFF2-40B4-BE49-F238E27FC236}">
                <a16:creationId xmlns:a16="http://schemas.microsoft.com/office/drawing/2014/main" id="{70D7FD93-5D6A-1666-0629-2558ACDD19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775" y="3540125"/>
            <a:ext cx="352425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E0474B-0A9E-4A1C-A0C0-8170D9B384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5675" y="2686050"/>
            <a:ext cx="22780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FE3637B-1714-628B-1C62-5368B7FAC5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0438" y="2778125"/>
            <a:ext cx="2247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24B1E06E-D458-86D2-327C-BF1FE894847A}"/>
              </a:ext>
            </a:extLst>
          </p:cNvPr>
          <p:cNvGrpSpPr>
            <a:grpSpLocks/>
          </p:cNvGrpSpPr>
          <p:nvPr/>
        </p:nvGrpSpPr>
        <p:grpSpPr bwMode="auto">
          <a:xfrm>
            <a:off x="3516313" y="3613150"/>
            <a:ext cx="3602037" cy="923925"/>
            <a:chOff x="3329520" y="3648621"/>
            <a:chExt cx="3602093" cy="923330"/>
          </a:xfrm>
        </p:grpSpPr>
        <p:sp>
          <p:nvSpPr>
            <p:cNvPr id="99343" name="TextBox 4">
              <a:extLst>
                <a:ext uri="{FF2B5EF4-FFF2-40B4-BE49-F238E27FC236}">
                  <a16:creationId xmlns:a16="http://schemas.microsoft.com/office/drawing/2014/main" id="{55D3F3CD-5BB2-E5D1-8C89-7D1EB06EFDC8}"/>
                </a:ext>
              </a:extLst>
            </p:cNvPr>
            <p:cNvSpPr txBox="1">
              <a:spLocks noChangeArrowheads="1"/>
            </p:cNvSpPr>
            <p:nvPr/>
          </p:nvSpPr>
          <p:spPr bwMode="auto">
            <a:xfrm>
              <a:off x="3329520" y="3648621"/>
              <a:ext cx="3589337"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1800" b="1">
                  <a:latin typeface="Arial" panose="020B0604020202020204" pitchFamily="34" charset="0"/>
                </a:rPr>
                <a:t>Radioactive particles dispersed by a nuclear explosion</a:t>
              </a:r>
              <a:r>
                <a:rPr kumimoji="0" lang="en-US" altLang="en-US" sz="1800">
                  <a:latin typeface="Arial" panose="020B0604020202020204" pitchFamily="34" charset="0"/>
                </a:rPr>
                <a:t>.</a:t>
              </a:r>
            </a:p>
          </p:txBody>
        </p:sp>
        <p:pic>
          <p:nvPicPr>
            <p:cNvPr id="99344" name="Picture 19">
              <a:extLst>
                <a:ext uri="{FF2B5EF4-FFF2-40B4-BE49-F238E27FC236}">
                  <a16:creationId xmlns:a16="http://schemas.microsoft.com/office/drawing/2014/main" id="{7BDD47C4-B22D-24C3-862F-957D597591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7376" y="3658923"/>
              <a:ext cx="884237"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1000" fill="hold"/>
                                        <p:tgtEl>
                                          <p:spTgt spid="3"/>
                                        </p:tgtEl>
                                        <p:attrNameLst>
                                          <p:attrName>ppt_w</p:attrName>
                                        </p:attrNameLst>
                                      </p:cBhvr>
                                      <p:tavLst>
                                        <p:tav tm="0">
                                          <p:val>
                                            <p:fltVal val="0"/>
                                          </p:val>
                                        </p:tav>
                                        <p:tav tm="100000">
                                          <p:val>
                                            <p:strVal val="#ppt_w"/>
                                          </p:val>
                                        </p:tav>
                                      </p:tavLst>
                                    </p:anim>
                                    <p:anim calcmode="lin" valueType="num">
                                      <p:cBhvr>
                                        <p:cTn id="47" dur="1000" fill="hold"/>
                                        <p:tgtEl>
                                          <p:spTgt spid="3"/>
                                        </p:tgtEl>
                                        <p:attrNameLst>
                                          <p:attrName>ppt_h</p:attrName>
                                        </p:attrNameLst>
                                      </p:cBhvr>
                                      <p:tavLst>
                                        <p:tav tm="0">
                                          <p:val>
                                            <p:fltVal val="0"/>
                                          </p:val>
                                        </p:tav>
                                        <p:tav tm="100000">
                                          <p:val>
                                            <p:strVal val="#ppt_h"/>
                                          </p:val>
                                        </p:tav>
                                      </p:tavLst>
                                    </p:anim>
                                    <p:anim calcmode="lin" valueType="num">
                                      <p:cBhvr>
                                        <p:cTn id="48" dur="1000" fill="hold"/>
                                        <p:tgtEl>
                                          <p:spTgt spid="3"/>
                                        </p:tgtEl>
                                        <p:attrNameLst>
                                          <p:attrName>style.rotation</p:attrName>
                                        </p:attrNameLst>
                                      </p:cBhvr>
                                      <p:tavLst>
                                        <p:tav tm="0">
                                          <p:val>
                                            <p:fltVal val="90"/>
                                          </p:val>
                                        </p:tav>
                                        <p:tav tm="100000">
                                          <p:val>
                                            <p:fltVal val="0"/>
                                          </p:val>
                                        </p:tav>
                                      </p:tavLst>
                                    </p:anim>
                                    <p:animEffect transition="in" filter="fade">
                                      <p:cBhvr>
                                        <p:cTn id="49" dur="1000"/>
                                        <p:tgtEl>
                                          <p:spTgt spid="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1" presetClass="exit" presetSubtype="0" fill="hold" nodeType="clickEffect">
                                  <p:stCondLst>
                                    <p:cond delay="0"/>
                                  </p:stCondLst>
                                  <p:childTnLst>
                                    <p:anim calcmode="lin" valueType="num">
                                      <p:cBhvr>
                                        <p:cTn id="53" dur="1000"/>
                                        <p:tgtEl>
                                          <p:spTgt spid="3"/>
                                        </p:tgtEl>
                                        <p:attrNameLst>
                                          <p:attrName>ppt_w</p:attrName>
                                        </p:attrNameLst>
                                      </p:cBhvr>
                                      <p:tavLst>
                                        <p:tav tm="0">
                                          <p:val>
                                            <p:strVal val="ppt_w"/>
                                          </p:val>
                                        </p:tav>
                                        <p:tav tm="100000">
                                          <p:val>
                                            <p:fltVal val="0"/>
                                          </p:val>
                                        </p:tav>
                                      </p:tavLst>
                                    </p:anim>
                                    <p:anim calcmode="lin" valueType="num">
                                      <p:cBhvr>
                                        <p:cTn id="54" dur="1000"/>
                                        <p:tgtEl>
                                          <p:spTgt spid="3"/>
                                        </p:tgtEl>
                                        <p:attrNameLst>
                                          <p:attrName>ppt_h</p:attrName>
                                        </p:attrNameLst>
                                      </p:cBhvr>
                                      <p:tavLst>
                                        <p:tav tm="0">
                                          <p:val>
                                            <p:strVal val="ppt_h"/>
                                          </p:val>
                                        </p:tav>
                                        <p:tav tm="100000">
                                          <p:val>
                                            <p:fltVal val="0"/>
                                          </p:val>
                                        </p:tav>
                                      </p:tavLst>
                                    </p:anim>
                                    <p:anim calcmode="lin" valueType="num">
                                      <p:cBhvr>
                                        <p:cTn id="55" dur="1000"/>
                                        <p:tgtEl>
                                          <p:spTgt spid="3"/>
                                        </p:tgtEl>
                                        <p:attrNameLst>
                                          <p:attrName>style.rotation</p:attrName>
                                        </p:attrNameLst>
                                      </p:cBhvr>
                                      <p:tavLst>
                                        <p:tav tm="0">
                                          <p:val>
                                            <p:fltVal val="0"/>
                                          </p:val>
                                        </p:tav>
                                        <p:tav tm="100000">
                                          <p:val>
                                            <p:fltVal val="90"/>
                                          </p:val>
                                        </p:tav>
                                      </p:tavLst>
                                    </p:anim>
                                    <p:animEffect transition="out" filter="fade">
                                      <p:cBhvr>
                                        <p:cTn id="56" dur="1000"/>
                                        <p:tgtEl>
                                          <p:spTgt spid="3"/>
                                        </p:tgtEl>
                                      </p:cBhvr>
                                    </p:animEffect>
                                    <p:set>
                                      <p:cBhvr>
                                        <p:cTn id="57" dur="1" fill="hold">
                                          <p:stCondLst>
                                            <p:cond delay="999"/>
                                          </p:stCondLst>
                                        </p:cTn>
                                        <p:tgtEl>
                                          <p:spTgt spid="3"/>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31"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ppt_w</p:attrName>
                                        </p:attrNameLst>
                                      </p:cBhvr>
                                      <p:tavLst>
                                        <p:tav tm="0">
                                          <p:val>
                                            <p:fltVal val="0"/>
                                          </p:val>
                                        </p:tav>
                                        <p:tav tm="100000">
                                          <p:val>
                                            <p:strVal val="#ppt_w"/>
                                          </p:val>
                                        </p:tav>
                                      </p:tavLst>
                                    </p:anim>
                                    <p:anim calcmode="lin" valueType="num">
                                      <p:cBhvr>
                                        <p:cTn id="63" dur="1000" fill="hold"/>
                                        <p:tgtEl>
                                          <p:spTgt spid="4"/>
                                        </p:tgtEl>
                                        <p:attrNameLst>
                                          <p:attrName>ppt_h</p:attrName>
                                        </p:attrNameLst>
                                      </p:cBhvr>
                                      <p:tavLst>
                                        <p:tav tm="0">
                                          <p:val>
                                            <p:fltVal val="0"/>
                                          </p:val>
                                        </p:tav>
                                        <p:tav tm="100000">
                                          <p:val>
                                            <p:strVal val="#ppt_h"/>
                                          </p:val>
                                        </p:tav>
                                      </p:tavLst>
                                    </p:anim>
                                    <p:anim calcmode="lin" valueType="num">
                                      <p:cBhvr>
                                        <p:cTn id="64" dur="1000" fill="hold"/>
                                        <p:tgtEl>
                                          <p:spTgt spid="4"/>
                                        </p:tgtEl>
                                        <p:attrNameLst>
                                          <p:attrName>style.rotation</p:attrName>
                                        </p:attrNameLst>
                                      </p:cBhvr>
                                      <p:tavLst>
                                        <p:tav tm="0">
                                          <p:val>
                                            <p:fltVal val="90"/>
                                          </p:val>
                                        </p:tav>
                                        <p:tav tm="100000">
                                          <p:val>
                                            <p:fltVal val="0"/>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xit" presetSubtype="4" fill="hold" nodeType="clickEffect">
                                  <p:stCondLst>
                                    <p:cond delay="0"/>
                                  </p:stCondLst>
                                  <p:childTnLst>
                                    <p:anim calcmode="lin" valueType="num">
                                      <p:cBhvr additive="base">
                                        <p:cTn id="69" dur="500"/>
                                        <p:tgtEl>
                                          <p:spTgt spid="4"/>
                                        </p:tgtEl>
                                        <p:attrNameLst>
                                          <p:attrName>ppt_x</p:attrName>
                                        </p:attrNameLst>
                                      </p:cBhvr>
                                      <p:tavLst>
                                        <p:tav tm="0">
                                          <p:val>
                                            <p:strVal val="ppt_x"/>
                                          </p:val>
                                        </p:tav>
                                        <p:tav tm="100000">
                                          <p:val>
                                            <p:strVal val="ppt_x"/>
                                          </p:val>
                                        </p:tav>
                                      </p:tavLst>
                                    </p:anim>
                                    <p:anim calcmode="lin" valueType="num">
                                      <p:cBhvr additive="base">
                                        <p:cTn id="70" dur="500"/>
                                        <p:tgtEl>
                                          <p:spTgt spid="4"/>
                                        </p:tgtEl>
                                        <p:attrNameLst>
                                          <p:attrName>ppt_y</p:attrName>
                                        </p:attrNameLst>
                                      </p:cBhvr>
                                      <p:tavLst>
                                        <p:tav tm="0">
                                          <p:val>
                                            <p:strVal val="ppt_y"/>
                                          </p:val>
                                        </p:tav>
                                        <p:tav tm="100000">
                                          <p:val>
                                            <p:strVal val="1+ppt_h/2"/>
                                          </p:val>
                                        </p:tav>
                                      </p:tavLst>
                                    </p:anim>
                                    <p:set>
                                      <p:cBhvr>
                                        <p:cTn id="71" dur="1" fill="hold">
                                          <p:stCondLst>
                                            <p:cond delay="499"/>
                                          </p:stCondLst>
                                        </p:cTn>
                                        <p:tgtEl>
                                          <p:spTgt spid="4"/>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31"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1000" fill="hold"/>
                                        <p:tgtEl>
                                          <p:spTgt spid="7"/>
                                        </p:tgtEl>
                                        <p:attrNameLst>
                                          <p:attrName>ppt_w</p:attrName>
                                        </p:attrNameLst>
                                      </p:cBhvr>
                                      <p:tavLst>
                                        <p:tav tm="0">
                                          <p:val>
                                            <p:fltVal val="0"/>
                                          </p:val>
                                        </p:tav>
                                        <p:tav tm="100000">
                                          <p:val>
                                            <p:strVal val="#ppt_w"/>
                                          </p:val>
                                        </p:tav>
                                      </p:tavLst>
                                    </p:anim>
                                    <p:anim calcmode="lin" valueType="num">
                                      <p:cBhvr>
                                        <p:cTn id="77" dur="1000" fill="hold"/>
                                        <p:tgtEl>
                                          <p:spTgt spid="7"/>
                                        </p:tgtEl>
                                        <p:attrNameLst>
                                          <p:attrName>ppt_h</p:attrName>
                                        </p:attrNameLst>
                                      </p:cBhvr>
                                      <p:tavLst>
                                        <p:tav tm="0">
                                          <p:val>
                                            <p:fltVal val="0"/>
                                          </p:val>
                                        </p:tav>
                                        <p:tav tm="100000">
                                          <p:val>
                                            <p:strVal val="#ppt_h"/>
                                          </p:val>
                                        </p:tav>
                                      </p:tavLst>
                                    </p:anim>
                                    <p:anim calcmode="lin" valueType="num">
                                      <p:cBhvr>
                                        <p:cTn id="78" dur="1000" fill="hold"/>
                                        <p:tgtEl>
                                          <p:spTgt spid="7"/>
                                        </p:tgtEl>
                                        <p:attrNameLst>
                                          <p:attrName>style.rotation</p:attrName>
                                        </p:attrNameLst>
                                      </p:cBhvr>
                                      <p:tavLst>
                                        <p:tav tm="0">
                                          <p:val>
                                            <p:fltVal val="90"/>
                                          </p:val>
                                        </p:tav>
                                        <p:tav tm="100000">
                                          <p:val>
                                            <p:fltVal val="0"/>
                                          </p:val>
                                        </p:tav>
                                      </p:tavLst>
                                    </p:anim>
                                    <p:animEffect transition="in" filter="fade">
                                      <p:cBhvr>
                                        <p:cTn id="7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L_tKAg5KIuQ">
            <a:hlinkClick r:id="" action="ppaction://media"/>
            <a:extLst>
              <a:ext uri="{FF2B5EF4-FFF2-40B4-BE49-F238E27FC236}">
                <a16:creationId xmlns:a16="http://schemas.microsoft.com/office/drawing/2014/main" id="{FE62DAC3-82EF-27C2-258A-F3813DC0DD52}"/>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57200" y="554038"/>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5">
            <a:extLst>
              <a:ext uri="{FF2B5EF4-FFF2-40B4-BE49-F238E27FC236}">
                <a16:creationId xmlns:a16="http://schemas.microsoft.com/office/drawing/2014/main" id="{E28C9B63-3F41-6E0E-9091-BC70040369A0}"/>
              </a:ext>
            </a:extLst>
          </p:cNvPr>
          <p:cNvSpPr>
            <a:spLocks noChangeArrowheads="1"/>
          </p:cNvSpPr>
          <p:nvPr/>
        </p:nvSpPr>
        <p:spPr bwMode="auto">
          <a:xfrm>
            <a:off x="2590800" y="9525"/>
            <a:ext cx="2443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800" b="1" dirty="0">
                <a:solidFill>
                  <a:srgbClr val="FF0000"/>
                </a:solidFill>
                <a:latin typeface="Arial" panose="020B0604020202020204" pitchFamily="34" charset="0"/>
                <a:cs typeface="Arial" panose="020B0604020202020204" pitchFamily="34" charset="0"/>
              </a:rPr>
              <a:t>duck</a:t>
            </a:r>
            <a:r>
              <a:rPr kumimoji="0" lang="en-US" altLang="en-US" sz="2800" b="1" i="1" dirty="0">
                <a:solidFill>
                  <a:srgbClr val="FF0000"/>
                </a:solidFill>
                <a:latin typeface="Arial" panose="020B0604020202020204" pitchFamily="34" charset="0"/>
                <a:cs typeface="Arial" panose="020B0604020202020204" pitchFamily="34" charset="0"/>
              </a:rPr>
              <a:t> </a:t>
            </a:r>
            <a:r>
              <a:rPr kumimoji="0" lang="en-US" altLang="en-US" sz="2800" b="1" dirty="0">
                <a:solidFill>
                  <a:srgbClr val="FF0000"/>
                </a:solidFill>
                <a:latin typeface="Arial" panose="020B0604020202020204" pitchFamily="34" charset="0"/>
                <a:cs typeface="Arial" panose="020B0604020202020204" pitchFamily="34" charset="0"/>
              </a:rPr>
              <a:t>&amp; cover</a:t>
            </a:r>
            <a:endParaRPr kumimoji="0" lang="en-US" altLang="en-US" sz="1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4E639A6-D0D7-CFD1-B698-3387A1F71D42}"/>
              </a:ext>
            </a:extLst>
          </p:cNvPr>
          <p:cNvSpPr>
            <a:spLocks noGrp="1" noChangeArrowheads="1"/>
          </p:cNvSpPr>
          <p:nvPr>
            <p:ph type="title"/>
          </p:nvPr>
        </p:nvSpPr>
        <p:spPr>
          <a:xfrm>
            <a:off x="-6350" y="0"/>
            <a:ext cx="2917825" cy="306388"/>
          </a:xfrm>
        </p:spPr>
        <p:txBody>
          <a:bodyPr/>
          <a:lstStyle/>
          <a:p>
            <a:r>
              <a:rPr lang="en-US" altLang="en-US" sz="2000" b="1"/>
              <a:t>Massive Retaliation</a:t>
            </a:r>
          </a:p>
        </p:txBody>
      </p:sp>
      <p:pic>
        <p:nvPicPr>
          <p:cNvPr id="69635" name="Picture 4">
            <a:extLst>
              <a:ext uri="{FF2B5EF4-FFF2-40B4-BE49-F238E27FC236}">
                <a16:creationId xmlns:a16="http://schemas.microsoft.com/office/drawing/2014/main" id="{4A34193D-4E50-CE6A-291B-00070C57B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563"/>
            <a:ext cx="91440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5">
            <a:extLst>
              <a:ext uri="{FF2B5EF4-FFF2-40B4-BE49-F238E27FC236}">
                <a16:creationId xmlns:a16="http://schemas.microsoft.com/office/drawing/2014/main" id="{FCCB5FE0-BBB8-7F82-8D5A-2C0258735D7E}"/>
              </a:ext>
            </a:extLst>
          </p:cNvPr>
          <p:cNvSpPr>
            <a:spLocks noChangeArrowheads="1"/>
          </p:cNvSpPr>
          <p:nvPr/>
        </p:nvSpPr>
        <p:spPr bwMode="auto">
          <a:xfrm>
            <a:off x="152400" y="2286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US nuclear bomber deployments, 1945-1958</a:t>
            </a:r>
          </a:p>
        </p:txBody>
      </p:sp>
      <p:pic>
        <p:nvPicPr>
          <p:cNvPr id="7" name="Picture 6">
            <a:extLst>
              <a:ext uri="{FF2B5EF4-FFF2-40B4-BE49-F238E27FC236}">
                <a16:creationId xmlns:a16="http://schemas.microsoft.com/office/drawing/2014/main" id="{ACA3F0F3-3459-8B49-253E-59A3EEF8A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11475"/>
            <a:ext cx="762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54C82DC-346D-5C7A-1AC7-E8FD92224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573463"/>
            <a:ext cx="914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ABED3A4-A0E9-9C6C-2DAC-A624250FE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343400"/>
            <a:ext cx="914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72EBBCE-118A-C691-4D22-95E85A0C6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213769" y="3053557"/>
            <a:ext cx="825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E148AB8-322A-0207-3F97-B8575B2F7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63408">
            <a:off x="2370932" y="2466181"/>
            <a:ext cx="825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3BCD9AB-66FA-E40F-DBED-67CDF96C1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93263">
            <a:off x="2092325" y="3697288"/>
            <a:ext cx="825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1264BB1-91E9-A805-37D1-C40D91CE86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6575" y="3124200"/>
            <a:ext cx="14700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TextBox 11">
            <a:extLst>
              <a:ext uri="{FF2B5EF4-FFF2-40B4-BE49-F238E27FC236}">
                <a16:creationId xmlns:a16="http://schemas.microsoft.com/office/drawing/2014/main" id="{A7E897E9-DA0E-3558-A8EC-DFB0B26508FB}"/>
              </a:ext>
            </a:extLst>
          </p:cNvPr>
          <p:cNvSpPr txBox="1">
            <a:spLocks noChangeArrowheads="1"/>
          </p:cNvSpPr>
          <p:nvPr/>
        </p:nvSpPr>
        <p:spPr bwMode="auto">
          <a:xfrm>
            <a:off x="7186613" y="3744913"/>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China</a:t>
            </a:r>
          </a:p>
        </p:txBody>
      </p:sp>
      <p:sp>
        <p:nvSpPr>
          <p:cNvPr id="69645" name="TextBox 14">
            <a:extLst>
              <a:ext uri="{FF2B5EF4-FFF2-40B4-BE49-F238E27FC236}">
                <a16:creationId xmlns:a16="http://schemas.microsoft.com/office/drawing/2014/main" id="{1FDE3F79-1718-059A-6D73-800A63A70A94}"/>
              </a:ext>
            </a:extLst>
          </p:cNvPr>
          <p:cNvSpPr txBox="1">
            <a:spLocks noChangeArrowheads="1"/>
          </p:cNvSpPr>
          <p:nvPr/>
        </p:nvSpPr>
        <p:spPr bwMode="auto">
          <a:xfrm>
            <a:off x="5616575" y="283210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USSR</a:t>
            </a:r>
          </a:p>
        </p:txBody>
      </p:sp>
      <p:sp>
        <p:nvSpPr>
          <p:cNvPr id="69646" name="TextBox 18">
            <a:extLst>
              <a:ext uri="{FF2B5EF4-FFF2-40B4-BE49-F238E27FC236}">
                <a16:creationId xmlns:a16="http://schemas.microsoft.com/office/drawing/2014/main" id="{BA966988-91D4-749D-10F4-C9D34833A4DC}"/>
              </a:ext>
            </a:extLst>
          </p:cNvPr>
          <p:cNvSpPr txBox="1">
            <a:spLocks noChangeArrowheads="1"/>
          </p:cNvSpPr>
          <p:nvPr/>
        </p:nvSpPr>
        <p:spPr bwMode="auto">
          <a:xfrm>
            <a:off x="5516563" y="497840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USSR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nodeType="clickEffect">
                                  <p:stCondLst>
                                    <p:cond delay="0"/>
                                  </p:stCondLst>
                                  <p:childTnLst>
                                    <p:animMotion origin="layout" path="M -0.01928 0 L 0.09479 -0.07801 L 0.42013 0.18588 " pathEditMode="relative" ptsTypes="AAA">
                                      <p:cBhvr>
                                        <p:cTn id="45" dur="2000" fill="hold"/>
                                        <p:tgtEl>
                                          <p:spTgt spid="13"/>
                                        </p:tgtEl>
                                        <p:attrNameLst>
                                          <p:attrName>ppt_x</p:attrName>
                                          <p:attrName>ppt_y</p:attrName>
                                        </p:attrNameLst>
                                      </p:cBhvr>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0.01615 0.01273 L -0.01615 0.01273 L 0.26649 0.00602 L 0.43715 0.17708 " pathEditMode="relative" ptsTypes="AAAA">
                                      <p:cBhvr>
                                        <p:cTn id="49" dur="2000" fill="hold"/>
                                        <p:tgtEl>
                                          <p:spTgt spid="8"/>
                                        </p:tgtEl>
                                        <p:attrNameLst>
                                          <p:attrName>ppt_x</p:attrName>
                                          <p:attrName>ppt_y</p:attrName>
                                        </p:attrNameLst>
                                      </p:cBhvr>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0" presetClass="path" presetSubtype="0" accel="50000" decel="50000" fill="hold" nodeType="clickEffect">
                                  <p:stCondLst>
                                    <p:cond delay="0"/>
                                  </p:stCondLst>
                                  <p:childTnLst>
                                    <p:animMotion origin="layout" path="M -0.01215 0.00463 L -0.01215 0.00463 L 0.24532 0.00463 L 0.4323 0.13125 " pathEditMode="relative" ptsTypes="AAAA">
                                      <p:cBhvr>
                                        <p:cTn id="53" dur="2000" fill="hold"/>
                                        <p:tgtEl>
                                          <p:spTgt spid="14"/>
                                        </p:tgtEl>
                                        <p:attrNameLst>
                                          <p:attrName>ppt_x</p:attrName>
                                          <p:attrName>ppt_y</p:attrName>
                                        </p:attrNameLst>
                                      </p:cBhvr>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AutoShape 17">
            <a:extLst>
              <a:ext uri="{FF2B5EF4-FFF2-40B4-BE49-F238E27FC236}">
                <a16:creationId xmlns:a16="http://schemas.microsoft.com/office/drawing/2014/main" id="{2FA1323A-AAAB-CCA3-32B1-412453157621}"/>
              </a:ext>
            </a:extLst>
          </p:cNvPr>
          <p:cNvSpPr>
            <a:spLocks noChangeArrowheads="1"/>
          </p:cNvSpPr>
          <p:nvPr/>
        </p:nvSpPr>
        <p:spPr bwMode="auto">
          <a:xfrm>
            <a:off x="304800" y="76200"/>
            <a:ext cx="8534400" cy="838200"/>
          </a:xfrm>
          <a:prstGeom prst="wedgeRectCallout">
            <a:avLst>
              <a:gd name="adj1" fmla="val -29171"/>
              <a:gd name="adj2" fmla="val 10088"/>
            </a:avLst>
          </a:prstGeom>
          <a:solidFill>
            <a:srgbClr val="FFCC99"/>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dirty="0">
                <a:solidFill>
                  <a:srgbClr val="000000"/>
                </a:solidFill>
                <a:cs typeface="Arial" panose="020B0604020202020204" pitchFamily="34" charset="0"/>
              </a:rPr>
              <a:t>Fears of a nuclear attack and spread of communism led to a </a:t>
            </a:r>
            <a:r>
              <a:rPr kumimoji="0" lang="en-US" altLang="en-US" sz="3100" b="1" dirty="0">
                <a:solidFill>
                  <a:srgbClr val="FF0000"/>
                </a:solidFill>
                <a:cs typeface="Arial" panose="020B0604020202020204" pitchFamily="34" charset="0"/>
              </a:rPr>
              <a:t>2</a:t>
            </a:r>
            <a:r>
              <a:rPr kumimoji="0" lang="en-US" altLang="en-US" sz="3100" b="1" baseline="30000" dirty="0">
                <a:solidFill>
                  <a:srgbClr val="FF0000"/>
                </a:solidFill>
                <a:cs typeface="Arial" panose="020B0604020202020204" pitchFamily="34" charset="0"/>
              </a:rPr>
              <a:t>nd</a:t>
            </a:r>
            <a:r>
              <a:rPr kumimoji="0" lang="en-US" altLang="en-US" sz="3100" dirty="0">
                <a:solidFill>
                  <a:srgbClr val="000000"/>
                </a:solidFill>
                <a:cs typeface="Arial" panose="020B0604020202020204" pitchFamily="34" charset="0"/>
              </a:rPr>
              <a:t> </a:t>
            </a:r>
            <a:r>
              <a:rPr kumimoji="0" lang="en-US" altLang="en-US" sz="3100" b="1" dirty="0">
                <a:solidFill>
                  <a:srgbClr val="FF0000"/>
                </a:solidFill>
                <a:cs typeface="Arial" panose="020B0604020202020204" pitchFamily="34" charset="0"/>
              </a:rPr>
              <a:t>Red Scare </a:t>
            </a:r>
            <a:r>
              <a:rPr kumimoji="0" lang="en-US" altLang="en-US" sz="3100" dirty="0">
                <a:solidFill>
                  <a:srgbClr val="000000"/>
                </a:solidFill>
                <a:cs typeface="Arial" panose="020B0604020202020204" pitchFamily="34" charset="0"/>
              </a:rPr>
              <a:t>in the late 1940s &amp; 1950s</a:t>
            </a:r>
          </a:p>
        </p:txBody>
      </p:sp>
      <p:sp>
        <p:nvSpPr>
          <p:cNvPr id="71683" name="AutoShape 17">
            <a:extLst>
              <a:ext uri="{FF2B5EF4-FFF2-40B4-BE49-F238E27FC236}">
                <a16:creationId xmlns:a16="http://schemas.microsoft.com/office/drawing/2014/main" id="{88692880-04C6-53C3-29D3-D3A55196093A}"/>
              </a:ext>
            </a:extLst>
          </p:cNvPr>
          <p:cNvSpPr>
            <a:spLocks noChangeArrowheads="1"/>
          </p:cNvSpPr>
          <p:nvPr/>
        </p:nvSpPr>
        <p:spPr bwMode="auto">
          <a:xfrm>
            <a:off x="76200" y="1055688"/>
            <a:ext cx="4398963" cy="1535112"/>
          </a:xfrm>
          <a:prstGeom prst="wedgeRectCallout">
            <a:avLst>
              <a:gd name="adj1" fmla="val -29171"/>
              <a:gd name="adj2" fmla="val 10088"/>
            </a:avLst>
          </a:prstGeom>
          <a:solidFill>
            <a:srgbClr val="CCFF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Americans grew worried about Communists </a:t>
            </a:r>
            <a:br>
              <a:rPr kumimoji="0" lang="en-US" altLang="en-US" sz="3100">
                <a:solidFill>
                  <a:srgbClr val="000000"/>
                </a:solidFill>
                <a:cs typeface="Arial" panose="020B0604020202020204" pitchFamily="34" charset="0"/>
              </a:rPr>
            </a:br>
            <a:r>
              <a:rPr kumimoji="0" lang="en-US" altLang="en-US" sz="3100">
                <a:solidFill>
                  <a:srgbClr val="000000"/>
                </a:solidFill>
                <a:cs typeface="Arial" panose="020B0604020202020204" pitchFamily="34" charset="0"/>
              </a:rPr>
              <a:t>&amp; Soviet spies living in America </a:t>
            </a:r>
          </a:p>
        </p:txBody>
      </p:sp>
      <p:sp>
        <p:nvSpPr>
          <p:cNvPr id="71684" name="AutoShape 17">
            <a:extLst>
              <a:ext uri="{FF2B5EF4-FFF2-40B4-BE49-F238E27FC236}">
                <a16:creationId xmlns:a16="http://schemas.microsoft.com/office/drawing/2014/main" id="{8598CB57-B5ED-FDC7-AFCD-427F4263BC6D}"/>
              </a:ext>
            </a:extLst>
          </p:cNvPr>
          <p:cNvSpPr>
            <a:spLocks noChangeArrowheads="1"/>
          </p:cNvSpPr>
          <p:nvPr/>
        </p:nvSpPr>
        <p:spPr bwMode="auto">
          <a:xfrm>
            <a:off x="4572000" y="1066800"/>
            <a:ext cx="4419600" cy="15240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dirty="0">
                <a:solidFill>
                  <a:srgbClr val="000000"/>
                </a:solidFill>
                <a:cs typeface="Arial" panose="020B0604020202020204" pitchFamily="34" charset="0"/>
              </a:rPr>
              <a:t>The </a:t>
            </a:r>
            <a:r>
              <a:rPr kumimoji="0" lang="en-US" altLang="en-US" sz="3100" u="sng" dirty="0">
                <a:solidFill>
                  <a:srgbClr val="000000"/>
                </a:solidFill>
                <a:cs typeface="Arial" panose="020B0604020202020204" pitchFamily="34" charset="0"/>
              </a:rPr>
              <a:t>Loyalty Review Board</a:t>
            </a:r>
            <a:r>
              <a:rPr kumimoji="0" lang="en-US" altLang="en-US" sz="3100" dirty="0">
                <a:solidFill>
                  <a:srgbClr val="000000"/>
                </a:solidFill>
                <a:cs typeface="Arial" panose="020B0604020202020204" pitchFamily="34" charset="0"/>
              </a:rPr>
              <a:t> was created to investigate &amp; dismiss “disloyal” government employees</a:t>
            </a:r>
          </a:p>
        </p:txBody>
      </p:sp>
      <p:pic>
        <p:nvPicPr>
          <p:cNvPr id="52226" name="Picture 2">
            <a:extLst>
              <a:ext uri="{FF2B5EF4-FFF2-40B4-BE49-F238E27FC236}">
                <a16:creationId xmlns:a16="http://schemas.microsoft.com/office/drawing/2014/main" id="{A0D98348-70B9-DDF1-B397-C0F78B94E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41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a:extLst>
              <a:ext uri="{FF2B5EF4-FFF2-40B4-BE49-F238E27FC236}">
                <a16:creationId xmlns:a16="http://schemas.microsoft.com/office/drawing/2014/main" id="{AEFEF541-F995-7393-4267-CC056E6F9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67"/>
          <a:stretch>
            <a:fillRect/>
          </a:stretch>
        </p:blipFill>
        <p:spPr bwMode="auto">
          <a:xfrm>
            <a:off x="76200" y="2667000"/>
            <a:ext cx="4398963"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5">
            <a:extLst>
              <a:ext uri="{FF2B5EF4-FFF2-40B4-BE49-F238E27FC236}">
                <a16:creationId xmlns:a16="http://schemas.microsoft.com/office/drawing/2014/main" id="{F4C6DED6-2E8A-D6C4-97D0-B6FDDE454A75}"/>
              </a:ext>
            </a:extLst>
          </p:cNvPr>
          <p:cNvSpPr>
            <a:spLocks noChangeArrowheads="1"/>
          </p:cNvSpPr>
          <p:nvPr/>
        </p:nvSpPr>
        <p:spPr bwMode="auto">
          <a:xfrm>
            <a:off x="228600" y="5562600"/>
            <a:ext cx="8610600" cy="1219200"/>
          </a:xfrm>
          <a:prstGeom prst="wedgeRectCallout">
            <a:avLst>
              <a:gd name="adj1" fmla="val 43546"/>
              <a:gd name="adj2" fmla="val -117171"/>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From 1947-1951, 3.2 million gov’t employees were investigated &amp; 212 were dismissed as security risks (2,900 resigned rather than face investigation)</a:t>
            </a:r>
          </a:p>
        </p:txBody>
      </p:sp>
      <p:sp>
        <p:nvSpPr>
          <p:cNvPr id="20" name="AutoShape 17">
            <a:extLst>
              <a:ext uri="{FF2B5EF4-FFF2-40B4-BE49-F238E27FC236}">
                <a16:creationId xmlns:a16="http://schemas.microsoft.com/office/drawing/2014/main" id="{E299F124-4EDD-B184-5358-CC0A6CCD23E5}"/>
              </a:ext>
            </a:extLst>
          </p:cNvPr>
          <p:cNvSpPr>
            <a:spLocks noChangeArrowheads="1"/>
          </p:cNvSpPr>
          <p:nvPr/>
        </p:nvSpPr>
        <p:spPr bwMode="auto">
          <a:xfrm>
            <a:off x="4600575" y="2667000"/>
            <a:ext cx="4391025" cy="2286000"/>
          </a:xfrm>
          <a:prstGeom prst="wedgeRectCallout">
            <a:avLst>
              <a:gd name="adj1" fmla="val -29171"/>
              <a:gd name="adj2" fmla="val 10088"/>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The </a:t>
            </a:r>
            <a:r>
              <a:rPr kumimoji="0" lang="en-US" altLang="en-US" sz="3100" u="sng">
                <a:solidFill>
                  <a:srgbClr val="000000"/>
                </a:solidFill>
                <a:cs typeface="Arial" panose="020B0604020202020204" pitchFamily="34" charset="0"/>
              </a:rPr>
              <a:t>House Un-American Activities Committee</a:t>
            </a:r>
            <a:r>
              <a:rPr kumimoji="0" lang="en-US" altLang="en-US" sz="3100">
                <a:solidFill>
                  <a:srgbClr val="000000"/>
                </a:solidFill>
                <a:cs typeface="Arial" panose="020B0604020202020204" pitchFamily="34" charset="0"/>
              </a:rPr>
              <a:t> (HUAC) investigated suspected communists    in the entertainment &amp; other industries</a:t>
            </a:r>
          </a:p>
        </p:txBody>
      </p:sp>
      <p:pic>
        <p:nvPicPr>
          <p:cNvPr id="21" name="Picture 8" descr="HUACCCCCC">
            <a:extLst>
              <a:ext uri="{FF2B5EF4-FFF2-40B4-BE49-F238E27FC236}">
                <a16:creationId xmlns:a16="http://schemas.microsoft.com/office/drawing/2014/main" id="{0D35BF24-022B-9FD0-0210-A9431459F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718" b="11436"/>
          <a:stretch>
            <a:fillRect/>
          </a:stretch>
        </p:blipFill>
        <p:spPr bwMode="auto">
          <a:xfrm>
            <a:off x="101600" y="2667000"/>
            <a:ext cx="4435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1BDA7B6E-A1AC-7030-5F3C-0750D4B0DB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003" r="10330" b="13544"/>
          <a:stretch>
            <a:fillRect/>
          </a:stretch>
        </p:blipFill>
        <p:spPr bwMode="auto">
          <a:xfrm>
            <a:off x="57150" y="5070475"/>
            <a:ext cx="19891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a:extLst>
              <a:ext uri="{FF2B5EF4-FFF2-40B4-BE49-F238E27FC236}">
                <a16:creationId xmlns:a16="http://schemas.microsoft.com/office/drawing/2014/main" id="{56E76651-65BC-2C90-B9AE-6390CD2D12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038725"/>
            <a:ext cx="145891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AC962159-E5D1-7DB0-4A4F-98B12FF0F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5043488"/>
            <a:ext cx="26130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E1211B95-7AB3-EB90-1F82-DEEA8835E7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5040313"/>
            <a:ext cx="26670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8 Points 1">
            <a:extLst>
              <a:ext uri="{FF2B5EF4-FFF2-40B4-BE49-F238E27FC236}">
                <a16:creationId xmlns:a16="http://schemas.microsoft.com/office/drawing/2014/main" id="{400388C3-1C2F-9920-8CA6-3298A391C56C}"/>
              </a:ext>
            </a:extLst>
          </p:cNvPr>
          <p:cNvSpPr>
            <a:spLocks noChangeArrowheads="1"/>
          </p:cNvSpPr>
          <p:nvPr/>
        </p:nvSpPr>
        <p:spPr bwMode="auto">
          <a:xfrm rot="-1439324">
            <a:off x="1874838" y="717550"/>
            <a:ext cx="5181600" cy="3962400"/>
          </a:xfrm>
          <a:prstGeom prst="irregularSeal1">
            <a:avLst/>
          </a:prstGeom>
          <a:solidFill>
            <a:schemeClr val="accent1"/>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a:spcBef>
                <a:spcPct val="0"/>
              </a:spcBef>
              <a:buClrTx/>
              <a:buFontTx/>
              <a:buNone/>
            </a:pPr>
            <a:r>
              <a:rPr kumimoji="0" lang="en-US" altLang="en-US" b="1">
                <a:solidFill>
                  <a:srgbClr val="CC0000"/>
                </a:solidFill>
              </a:rPr>
              <a:t>A Quick Overview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52228"/>
                                        </p:tgtEl>
                                      </p:cBhvr>
                                    </p:animEffect>
                                    <p:set>
                                      <p:cBhvr>
                                        <p:cTn id="11" dur="1" fill="hold">
                                          <p:stCondLst>
                                            <p:cond delay="499"/>
                                          </p:stCondLst>
                                        </p:cTn>
                                        <p:tgtEl>
                                          <p:spTgt spid="5222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52226"/>
                                        </p:tgtEl>
                                      </p:cBhvr>
                                    </p:animEffect>
                                    <p:set>
                                      <p:cBhvr>
                                        <p:cTn id="14" dur="1" fill="hold">
                                          <p:stCondLst>
                                            <p:cond delay="499"/>
                                          </p:stCondLst>
                                        </p:cTn>
                                        <p:tgtEl>
                                          <p:spTgt spid="52226"/>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499"/>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499"/>
                                          </p:stCondLst>
                                        </p:cTn>
                                        <p:tgtEl>
                                          <p:spTgt spid="2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nodeType="afterGroup">
                            <p:stCondLst>
                              <p:cond delay="5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nodeType="afterGroup">
                            <p:stCondLst>
                              <p:cond delay="1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nodeType="afterGroup">
                            <p:stCondLst>
                              <p:cond delay="1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fltVal val="0"/>
                                          </p:val>
                                        </p:tav>
                                        <p:tav tm="100000">
                                          <p:val>
                                            <p:strVal val="#ppt_w"/>
                                          </p:val>
                                        </p:tav>
                                      </p:tavLst>
                                    </p:anim>
                                    <p:anim calcmode="lin" valueType="num">
                                      <p:cBhvr>
                                        <p:cTn id="44" dur="1000" fill="hold"/>
                                        <p:tgtEl>
                                          <p:spTgt spid="2"/>
                                        </p:tgtEl>
                                        <p:attrNameLst>
                                          <p:attrName>ppt_h</p:attrName>
                                        </p:attrNameLst>
                                      </p:cBhvr>
                                      <p:tavLst>
                                        <p:tav tm="0">
                                          <p:val>
                                            <p:fltVal val="0"/>
                                          </p:val>
                                        </p:tav>
                                        <p:tav tm="100000">
                                          <p:val>
                                            <p:strVal val="#ppt_h"/>
                                          </p:val>
                                        </p:tav>
                                      </p:tavLst>
                                    </p:anim>
                                    <p:anim calcmode="lin" valueType="num">
                                      <p:cBhvr>
                                        <p:cTn id="45" dur="1000" fill="hold"/>
                                        <p:tgtEl>
                                          <p:spTgt spid="2"/>
                                        </p:tgtEl>
                                        <p:attrNameLst>
                                          <p:attrName>style.rotation</p:attrName>
                                        </p:attrNameLst>
                                      </p:cBhvr>
                                      <p:tavLst>
                                        <p:tav tm="0">
                                          <p:val>
                                            <p:fltVal val="90"/>
                                          </p:val>
                                        </p:tav>
                                        <p:tav tm="100000">
                                          <p:val>
                                            <p:fltVal val="0"/>
                                          </p:val>
                                        </p:tav>
                                      </p:tavLst>
                                    </p:anim>
                                    <p:animEffect transition="in" filter="fade">
                                      <p:cBhvr>
                                        <p:cTn id="46" dur="1000"/>
                                        <p:tgtEl>
                                          <p:spTgt spid="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xit" presetSubtype="0" fill="hold" nodeType="clickEffect">
                                  <p:stCondLst>
                                    <p:cond delay="0"/>
                                  </p:stCondLst>
                                  <p:childTnLst>
                                    <p:anim calcmode="lin" valueType="num">
                                      <p:cBhvr>
                                        <p:cTn id="50" dur="1000"/>
                                        <p:tgtEl>
                                          <p:spTgt spid="2"/>
                                        </p:tgtEl>
                                        <p:attrNameLst>
                                          <p:attrName>ppt_w</p:attrName>
                                        </p:attrNameLst>
                                      </p:cBhvr>
                                      <p:tavLst>
                                        <p:tav tm="0">
                                          <p:val>
                                            <p:strVal val="ppt_w"/>
                                          </p:val>
                                        </p:tav>
                                        <p:tav tm="100000">
                                          <p:val>
                                            <p:fltVal val="0"/>
                                          </p:val>
                                        </p:tav>
                                      </p:tavLst>
                                    </p:anim>
                                    <p:anim calcmode="lin" valueType="num">
                                      <p:cBhvr>
                                        <p:cTn id="51" dur="1000"/>
                                        <p:tgtEl>
                                          <p:spTgt spid="2"/>
                                        </p:tgtEl>
                                        <p:attrNameLst>
                                          <p:attrName>ppt_h</p:attrName>
                                        </p:attrNameLst>
                                      </p:cBhvr>
                                      <p:tavLst>
                                        <p:tav tm="0">
                                          <p:val>
                                            <p:strVal val="ppt_h"/>
                                          </p:val>
                                        </p:tav>
                                        <p:tav tm="100000">
                                          <p:val>
                                            <p:fltVal val="0"/>
                                          </p:val>
                                        </p:tav>
                                      </p:tavLst>
                                    </p:anim>
                                    <p:anim calcmode="lin" valueType="num">
                                      <p:cBhvr>
                                        <p:cTn id="52" dur="1000"/>
                                        <p:tgtEl>
                                          <p:spTgt spid="2"/>
                                        </p:tgtEl>
                                        <p:attrNameLst>
                                          <p:attrName>style.rotation</p:attrName>
                                        </p:attrNameLst>
                                      </p:cBhvr>
                                      <p:tavLst>
                                        <p:tav tm="0">
                                          <p:val>
                                            <p:fltVal val="0"/>
                                          </p:val>
                                        </p:tav>
                                        <p:tav tm="100000">
                                          <p:val>
                                            <p:fltVal val="90"/>
                                          </p:val>
                                        </p:tav>
                                      </p:tavLst>
                                    </p:anim>
                                    <p:animEffect transition="out" filter="fade">
                                      <p:cBhvr>
                                        <p:cTn id="53" dur="1000"/>
                                        <p:tgtEl>
                                          <p:spTgt spid="2"/>
                                        </p:tgtEl>
                                      </p:cBhvr>
                                    </p:animEffect>
                                    <p:set>
                                      <p:cBhvr>
                                        <p:cTn id="5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P spid="19" grpId="1" animBg="1"/>
      <p:bldP spid="20" grpId="0" animBg="1" autoUpdateAnimBg="0"/>
      <p:bldP spid="2" grpId="0" animBg="1"/>
      <p:bldP spid="2"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nJzV6-wJ3SQ">
            <a:hlinkClick r:id="" action="ppaction://media"/>
            <a:extLst>
              <a:ext uri="{FF2B5EF4-FFF2-40B4-BE49-F238E27FC236}">
                <a16:creationId xmlns:a16="http://schemas.microsoft.com/office/drawing/2014/main" id="{B1570BA7-D14E-20F9-4DB9-48DE218BDC34}"/>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228600" y="914400"/>
            <a:ext cx="8763000" cy="5867400"/>
          </a:xfrm>
        </p:spPr>
      </p:pic>
      <p:sp>
        <p:nvSpPr>
          <p:cNvPr id="78851" name="Title 1">
            <a:extLst>
              <a:ext uri="{FF2B5EF4-FFF2-40B4-BE49-F238E27FC236}">
                <a16:creationId xmlns:a16="http://schemas.microsoft.com/office/drawing/2014/main" id="{78FB60F2-8FC9-2D3E-A78C-F0C182B99466}"/>
              </a:ext>
            </a:extLst>
          </p:cNvPr>
          <p:cNvSpPr>
            <a:spLocks noGrp="1" noChangeArrowheads="1"/>
          </p:cNvSpPr>
          <p:nvPr>
            <p:ph type="title"/>
          </p:nvPr>
        </p:nvSpPr>
        <p:spPr>
          <a:xfrm>
            <a:off x="457200" y="79375"/>
            <a:ext cx="8229600" cy="606425"/>
          </a:xfrm>
        </p:spPr>
        <p:txBody>
          <a:bodyPr/>
          <a:lstStyle/>
          <a:p>
            <a:r>
              <a:rPr lang="en-US" altLang="en-US" sz="2000" b="1"/>
              <a:t>HUAC</a:t>
            </a:r>
            <a:br>
              <a:rPr lang="en-US" altLang="en-US" sz="2000"/>
            </a:br>
            <a:r>
              <a:rPr lang="en-US" altLang="en-US" sz="2000" b="1"/>
              <a:t>H</a:t>
            </a:r>
            <a:r>
              <a:rPr lang="en-US" altLang="en-US" sz="2000"/>
              <a:t>ouse </a:t>
            </a:r>
            <a:r>
              <a:rPr lang="en-US" altLang="en-US" sz="2000" b="1"/>
              <a:t>U</a:t>
            </a:r>
            <a:r>
              <a:rPr lang="en-US" altLang="en-US" sz="2000"/>
              <a:t>n-</a:t>
            </a:r>
            <a:r>
              <a:rPr lang="en-US" altLang="en-US" sz="2000" b="1"/>
              <a:t>A</a:t>
            </a:r>
            <a:r>
              <a:rPr lang="en-US" altLang="en-US" sz="2000"/>
              <a:t>merican </a:t>
            </a:r>
            <a:r>
              <a:rPr lang="en-US" altLang="en-US" sz="2000" b="1"/>
              <a:t>A</a:t>
            </a:r>
            <a:r>
              <a:rPr lang="en-US" altLang="en-US" sz="2000"/>
              <a:t>ctivities </a:t>
            </a:r>
            <a:r>
              <a:rPr lang="en-US" altLang="en-US" sz="2000" b="1"/>
              <a:t>C</a:t>
            </a:r>
            <a:r>
              <a:rPr lang="en-US" altLang="en-US" sz="2000"/>
              <a:t>ommittee</a:t>
            </a:r>
          </a:p>
        </p:txBody>
      </p:sp>
      <p:sp>
        <p:nvSpPr>
          <p:cNvPr id="5" name="Left Arrow 4">
            <a:extLst>
              <a:ext uri="{FF2B5EF4-FFF2-40B4-BE49-F238E27FC236}">
                <a16:creationId xmlns:a16="http://schemas.microsoft.com/office/drawing/2014/main" id="{48C6D3DC-F4D7-4254-9BAB-64F8701C7E1C}"/>
              </a:ext>
            </a:extLst>
          </p:cNvPr>
          <p:cNvSpPr/>
          <p:nvPr/>
        </p:nvSpPr>
        <p:spPr>
          <a:xfrm>
            <a:off x="8382000" y="3962400"/>
            <a:ext cx="2133600" cy="1371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t>I See Communists</a:t>
            </a:r>
          </a:p>
        </p:txBody>
      </p:sp>
      <p:sp>
        <p:nvSpPr>
          <p:cNvPr id="6" name="Regular Pentagon 5">
            <a:extLst>
              <a:ext uri="{FF2B5EF4-FFF2-40B4-BE49-F238E27FC236}">
                <a16:creationId xmlns:a16="http://schemas.microsoft.com/office/drawing/2014/main" id="{FCBDBBDE-DFDF-DF34-CC2E-0784C26A18D0}"/>
              </a:ext>
            </a:extLst>
          </p:cNvPr>
          <p:cNvSpPr/>
          <p:nvPr/>
        </p:nvSpPr>
        <p:spPr>
          <a:xfrm>
            <a:off x="3581400" y="3048000"/>
            <a:ext cx="2514600" cy="2895600"/>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t>Are You Now, or Have You Ever Been a Member of the Communist Party?</a:t>
            </a:r>
          </a:p>
        </p:txBody>
      </p:sp>
      <p:sp>
        <p:nvSpPr>
          <p:cNvPr id="7" name="Wave 6">
            <a:extLst>
              <a:ext uri="{FF2B5EF4-FFF2-40B4-BE49-F238E27FC236}">
                <a16:creationId xmlns:a16="http://schemas.microsoft.com/office/drawing/2014/main" id="{B61B3256-4701-AF20-3D6F-0A86DCFCFDC3}"/>
              </a:ext>
            </a:extLst>
          </p:cNvPr>
          <p:cNvSpPr/>
          <p:nvPr/>
        </p:nvSpPr>
        <p:spPr>
          <a:xfrm>
            <a:off x="2057400" y="1828800"/>
            <a:ext cx="2133600" cy="1219200"/>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t>Bomb the Communists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3.33333E-6 2.22222E-6 L -1.03333 0.01111 " pathEditMode="relative" rAng="0" ptsTypes="AA">
                                      <p:cBhvr>
                                        <p:cTn id="10" dur="3000" fill="hold"/>
                                        <p:tgtEl>
                                          <p:spTgt spid="5"/>
                                        </p:tgtEl>
                                        <p:attrNameLst>
                                          <p:attrName>ppt_x</p:attrName>
                                          <p:attrName>ppt_y</p:attrName>
                                        </p:attrNameLst>
                                      </p:cBhvr>
                                      <p:rCtr x="-51667" y="556"/>
                                    </p:animMotion>
                                  </p:childTnLst>
                                </p:cTn>
                              </p:par>
                            </p:childTnLst>
                          </p:cTn>
                        </p:par>
                        <p:par>
                          <p:cTn id="11" fill="hold" nodeType="afterGroup">
                            <p:stCondLst>
                              <p:cond delay="3000"/>
                            </p:stCondLst>
                            <p:childTnLst>
                              <p:par>
                                <p:cTn id="12" presetID="53" presetClass="exit" presetSubtype="32" fill="hold" nodeType="after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nodeType="afterGroup">
                            <p:stCondLst>
                              <p:cond delay="3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nodeType="afterGroup">
                            <p:stCondLst>
                              <p:cond delay="4000"/>
                            </p:stCondLst>
                            <p:childTnLst>
                              <p:par>
                                <p:cTn id="24" presetID="49" presetClass="exit" presetSubtype="0" accel="100000" fill="hold" nodeType="afterEffect">
                                  <p:stCondLst>
                                    <p:cond delay="1500"/>
                                  </p:stCondLst>
                                  <p:childTnLst>
                                    <p:anim calcmode="lin" valueType="num">
                                      <p:cBhvr>
                                        <p:cTn id="25" dur="2000"/>
                                        <p:tgtEl>
                                          <p:spTgt spid="6"/>
                                        </p:tgtEl>
                                        <p:attrNameLst>
                                          <p:attrName>ppt_w</p:attrName>
                                        </p:attrNameLst>
                                      </p:cBhvr>
                                      <p:tavLst>
                                        <p:tav tm="0">
                                          <p:val>
                                            <p:strVal val="ppt_w"/>
                                          </p:val>
                                        </p:tav>
                                        <p:tav tm="100000">
                                          <p:val>
                                            <p:fltVal val="0"/>
                                          </p:val>
                                        </p:tav>
                                      </p:tavLst>
                                    </p:anim>
                                    <p:anim calcmode="lin" valueType="num">
                                      <p:cBhvr>
                                        <p:cTn id="26" dur="2000"/>
                                        <p:tgtEl>
                                          <p:spTgt spid="6"/>
                                        </p:tgtEl>
                                        <p:attrNameLst>
                                          <p:attrName>ppt_h</p:attrName>
                                        </p:attrNameLst>
                                      </p:cBhvr>
                                      <p:tavLst>
                                        <p:tav tm="0">
                                          <p:val>
                                            <p:strVal val="ppt_h"/>
                                          </p:val>
                                        </p:tav>
                                        <p:tav tm="100000">
                                          <p:val>
                                            <p:fltVal val="0"/>
                                          </p:val>
                                        </p:tav>
                                      </p:tavLst>
                                    </p:anim>
                                    <p:anim calcmode="lin" valueType="num">
                                      <p:cBhvr>
                                        <p:cTn id="27" dur="2000"/>
                                        <p:tgtEl>
                                          <p:spTgt spid="6"/>
                                        </p:tgtEl>
                                        <p:attrNameLst>
                                          <p:attrName>style.rotation</p:attrName>
                                        </p:attrNameLst>
                                      </p:cBhvr>
                                      <p:tavLst>
                                        <p:tav tm="0">
                                          <p:val>
                                            <p:fltVal val="0"/>
                                          </p:val>
                                        </p:tav>
                                        <p:tav tm="100000">
                                          <p:val>
                                            <p:fltVal val="360"/>
                                          </p:val>
                                        </p:tav>
                                      </p:tavLst>
                                    </p:anim>
                                    <p:animEffect transition="out" filter="fade">
                                      <p:cBhvr>
                                        <p:cTn id="28" dur="2000"/>
                                        <p:tgtEl>
                                          <p:spTgt spid="6"/>
                                        </p:tgtEl>
                                      </p:cBhvr>
                                    </p:animEffect>
                                    <p:set>
                                      <p:cBhvr>
                                        <p:cTn id="29" dur="1" fill="hold">
                                          <p:stCondLst>
                                            <p:cond delay="1999"/>
                                          </p:stCondLst>
                                        </p:cTn>
                                        <p:tgtEl>
                                          <p:spTgt spid="6"/>
                                        </p:tgtEl>
                                        <p:attrNameLst>
                                          <p:attrName>style.visibility</p:attrName>
                                        </p:attrNameLst>
                                      </p:cBhvr>
                                      <p:to>
                                        <p:strVal val="hidden"/>
                                      </p:to>
                                    </p:set>
                                  </p:childTnLst>
                                </p:cTn>
                              </p:par>
                            </p:childTnLst>
                          </p:cTn>
                        </p:par>
                        <p:par>
                          <p:cTn id="30" fill="hold" nodeType="afterGroup">
                            <p:stCondLst>
                              <p:cond delay="75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nodeType="afterGroup">
                            <p:stCondLst>
                              <p:cond delay="8000"/>
                            </p:stCondLst>
                            <p:childTnLst>
                              <p:par>
                                <p:cTn id="37" presetID="37" presetClass="exit" presetSubtype="0" fill="hold" nodeType="afterEffect">
                                  <p:stCondLst>
                                    <p:cond delay="500"/>
                                  </p:stCondLst>
                                  <p:childTnLst>
                                    <p:animEffect transition="out" filter="fade">
                                      <p:cBhvr>
                                        <p:cTn id="38" dur="2000"/>
                                        <p:tgtEl>
                                          <p:spTgt spid="7"/>
                                        </p:tgtEl>
                                      </p:cBhvr>
                                    </p:animEffect>
                                    <p:anim calcmode="lin" valueType="num">
                                      <p:cBhvr>
                                        <p:cTn id="39" dur="2000"/>
                                        <p:tgtEl>
                                          <p:spTgt spid="7"/>
                                        </p:tgtEl>
                                        <p:attrNameLst>
                                          <p:attrName>ppt_x</p:attrName>
                                        </p:attrNameLst>
                                      </p:cBhvr>
                                      <p:tavLst>
                                        <p:tav tm="0">
                                          <p:val>
                                            <p:strVal val="ppt_x"/>
                                          </p:val>
                                        </p:tav>
                                        <p:tav tm="100000">
                                          <p:val>
                                            <p:strVal val="ppt_x"/>
                                          </p:val>
                                        </p:tav>
                                      </p:tavLst>
                                    </p:anim>
                                    <p:anim calcmode="lin" valueType="num">
                                      <p:cBhvr>
                                        <p:cTn id="40" dur="200" decel="100000"/>
                                        <p:tgtEl>
                                          <p:spTgt spid="7"/>
                                        </p:tgtEl>
                                        <p:attrNameLst>
                                          <p:attrName>ppt_y</p:attrName>
                                        </p:attrNameLst>
                                      </p:cBhvr>
                                      <p:tavLst>
                                        <p:tav tm="0">
                                          <p:val>
                                            <p:strVal val="ppt_y"/>
                                          </p:val>
                                        </p:tav>
                                        <p:tav tm="100000">
                                          <p:val>
                                            <p:strVal val="ppt_y-.03"/>
                                          </p:val>
                                        </p:tav>
                                      </p:tavLst>
                                    </p:anim>
                                    <p:anim calcmode="lin" valueType="num">
                                      <p:cBhvr>
                                        <p:cTn id="41" dur="1800" accel="100000">
                                          <p:stCondLst>
                                            <p:cond delay="200"/>
                                          </p:stCondLst>
                                        </p:cTn>
                                        <p:tgtEl>
                                          <p:spTgt spid="7"/>
                                        </p:tgtEl>
                                        <p:attrNameLst>
                                          <p:attrName>ppt_y</p:attrName>
                                        </p:attrNameLst>
                                      </p:cBhvr>
                                      <p:tavLst>
                                        <p:tav tm="0">
                                          <p:val>
                                            <p:strVal val="ppt_y"/>
                                          </p:val>
                                        </p:tav>
                                        <p:tav tm="100000">
                                          <p:val>
                                            <p:strVal val="ppt_y+1"/>
                                          </p:val>
                                        </p:tav>
                                      </p:tavLst>
                                    </p:anim>
                                    <p:set>
                                      <p:cBhvr>
                                        <p:cTn id="4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7" grpId="0" animBg="1"/>
      <p:bldP spid="7"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D09B6696-46E6-B670-A19B-F049BEFBD2D1}"/>
              </a:ext>
            </a:extLst>
          </p:cNvPr>
          <p:cNvSpPr>
            <a:spLocks noGrp="1" noChangeArrowheads="1"/>
          </p:cNvSpPr>
          <p:nvPr>
            <p:ph type="body" idx="1"/>
          </p:nvPr>
        </p:nvSpPr>
        <p:spPr>
          <a:xfrm>
            <a:off x="0" y="608012"/>
            <a:ext cx="4267199" cy="6249987"/>
          </a:xfrm>
        </p:spPr>
        <p:txBody>
          <a:bodyPr/>
          <a:lstStyle/>
          <a:p>
            <a:pPr eaLnBrk="1" hangingPunct="1">
              <a:lnSpc>
                <a:spcPct val="90000"/>
              </a:lnSpc>
            </a:pPr>
            <a:r>
              <a:rPr lang="en-US" altLang="en-US" sz="2300" dirty="0"/>
              <a:t>Following World War II, Americans feared a Communist takeover from within the U.S.A., another </a:t>
            </a:r>
            <a:r>
              <a:rPr lang="en-US" altLang="en-US" sz="2300" b="1" dirty="0">
                <a:solidFill>
                  <a:srgbClr val="FF0000"/>
                </a:solidFill>
              </a:rPr>
              <a:t>(2</a:t>
            </a:r>
            <a:r>
              <a:rPr lang="en-US" altLang="en-US" sz="2300" b="1" baseline="30000" dirty="0">
                <a:solidFill>
                  <a:srgbClr val="FF0000"/>
                </a:solidFill>
              </a:rPr>
              <a:t>nd</a:t>
            </a:r>
            <a:r>
              <a:rPr lang="en-US" altLang="en-US" sz="2300" b="1" dirty="0">
                <a:solidFill>
                  <a:srgbClr val="FF0000"/>
                </a:solidFill>
              </a:rPr>
              <a:t>) Red Scare</a:t>
            </a:r>
            <a:r>
              <a:rPr lang="en-US" altLang="en-US" sz="2300" dirty="0"/>
              <a:t>.</a:t>
            </a:r>
          </a:p>
          <a:p>
            <a:pPr eaLnBrk="1" hangingPunct="1">
              <a:lnSpc>
                <a:spcPct val="90000"/>
              </a:lnSpc>
            </a:pPr>
            <a:r>
              <a:rPr lang="en-US" altLang="en-US" sz="2300" dirty="0"/>
              <a:t>Pres. Truman ordered creation of </a:t>
            </a:r>
            <a:r>
              <a:rPr lang="en-US" altLang="en-US" sz="2300" b="1" u="sng" dirty="0">
                <a:solidFill>
                  <a:srgbClr val="FF0000"/>
                </a:solidFill>
              </a:rPr>
              <a:t>Loyalty Review Boards</a:t>
            </a:r>
            <a:r>
              <a:rPr lang="en-US" altLang="en-US" sz="2300" dirty="0">
                <a:solidFill>
                  <a:srgbClr val="FF0000"/>
                </a:solidFill>
              </a:rPr>
              <a:t> </a:t>
            </a:r>
            <a:r>
              <a:rPr lang="en-US" altLang="en-US" sz="2300" dirty="0"/>
              <a:t>to investigate un-American activities, like being in the Communist Party.</a:t>
            </a:r>
          </a:p>
          <a:p>
            <a:pPr eaLnBrk="1" hangingPunct="1">
              <a:lnSpc>
                <a:spcPct val="90000"/>
              </a:lnSpc>
            </a:pPr>
            <a:r>
              <a:rPr lang="en-US" altLang="en-US" sz="2300" dirty="0"/>
              <a:t>Many Americans were accused of  ‘un-American’ activities, often with little evidence they were Commies.</a:t>
            </a:r>
          </a:p>
          <a:p>
            <a:pPr marL="0" indent="0" eaLnBrk="1" hangingPunct="1">
              <a:lnSpc>
                <a:spcPct val="90000"/>
              </a:lnSpc>
              <a:buNone/>
            </a:pPr>
            <a:r>
              <a:rPr lang="en-US" altLang="en-US" sz="2300" b="1" dirty="0">
                <a:solidFill>
                  <a:srgbClr val="FF0000"/>
                </a:solidFill>
              </a:rPr>
              <a:t>These investigation often violated an individual's constitutional rights.</a:t>
            </a:r>
          </a:p>
        </p:txBody>
      </p:sp>
      <p:pic>
        <p:nvPicPr>
          <p:cNvPr id="72706" name="Picture 2">
            <a:extLst>
              <a:ext uri="{FF2B5EF4-FFF2-40B4-BE49-F238E27FC236}">
                <a16:creationId xmlns:a16="http://schemas.microsoft.com/office/drawing/2014/main" id="{A5F7BB57-0953-D634-677A-378CF1F9A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94" t="5132" r="5696" b="5305"/>
          <a:stretch>
            <a:fillRect/>
          </a:stretch>
        </p:blipFill>
        <p:spPr bwMode="auto">
          <a:xfrm>
            <a:off x="6629400" y="438089"/>
            <a:ext cx="2362200" cy="3022579"/>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8" name="Picture 4">
            <a:extLst>
              <a:ext uri="{FF2B5EF4-FFF2-40B4-BE49-F238E27FC236}">
                <a16:creationId xmlns:a16="http://schemas.microsoft.com/office/drawing/2014/main" id="{AE59677C-5531-D514-C9D9-3A23631C4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64" y="3582529"/>
            <a:ext cx="2362199" cy="310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BB0BC526-31D1-35FF-6948-94955DA6A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16798"/>
          <a:stretch>
            <a:fillRect/>
          </a:stretch>
        </p:blipFill>
        <p:spPr bwMode="auto">
          <a:xfrm>
            <a:off x="4267200" y="3629129"/>
            <a:ext cx="2269177" cy="301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a:extLst>
              <a:ext uri="{FF2B5EF4-FFF2-40B4-BE49-F238E27FC236}">
                <a16:creationId xmlns:a16="http://schemas.microsoft.com/office/drawing/2014/main" id="{0AED5D86-F718-88E3-6381-BE796959C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77491"/>
            <a:ext cx="2209800" cy="305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a:extLst>
              <a:ext uri="{FF2B5EF4-FFF2-40B4-BE49-F238E27FC236}">
                <a16:creationId xmlns:a16="http://schemas.microsoft.com/office/drawing/2014/main" id="{DA7567B7-226F-8271-BFE1-4DE531ADF96A}"/>
              </a:ext>
            </a:extLst>
          </p:cNvPr>
          <p:cNvSpPr txBox="1">
            <a:spLocks noChangeArrowheads="1"/>
          </p:cNvSpPr>
          <p:nvPr/>
        </p:nvSpPr>
        <p:spPr bwMode="auto">
          <a:xfrm>
            <a:off x="152400" y="22225"/>
            <a:ext cx="8458200" cy="37941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400" b="1" kern="0" dirty="0">
                <a:solidFill>
                  <a:srgbClr val="FF0000"/>
                </a:solidFill>
              </a:rPr>
              <a:t>The Cold War on the Home Front- The 2</a:t>
            </a:r>
            <a:r>
              <a:rPr lang="en-US" altLang="en-US" sz="2400" b="1" kern="0" baseline="30000" dirty="0">
                <a:solidFill>
                  <a:srgbClr val="FF0000"/>
                </a:solidFill>
              </a:rPr>
              <a:t>nd</a:t>
            </a:r>
            <a:r>
              <a:rPr lang="en-US" altLang="en-US" sz="2400" b="1" kern="0" dirty="0">
                <a:solidFill>
                  <a:srgbClr val="FF0000"/>
                </a:solidFill>
              </a:rPr>
              <a:t> Red Scare</a:t>
            </a:r>
            <a:endParaRPr lang="en-US" altLang="en-US" sz="2400" b="1"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50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2000"/>
                                        <p:tgtEl>
                                          <p:spTgt spid="15363">
                                            <p:txEl>
                                              <p:pRg st="0" end="0"/>
                                            </p:txEl>
                                          </p:spTgt>
                                        </p:tgtEl>
                                      </p:cBhvr>
                                    </p:animEffect>
                                  </p:childTnLst>
                                </p:cTn>
                              </p:par>
                            </p:childTnLst>
                          </p:cTn>
                        </p:par>
                        <p:par>
                          <p:cTn id="8" fill="hold" nodeType="afterGroup">
                            <p:stCondLst>
                              <p:cond delay="3500"/>
                            </p:stCondLst>
                            <p:childTnLst>
                              <p:par>
                                <p:cTn id="9" presetID="3" presetClass="entr" presetSubtype="10" fill="hold" nodeType="afterEffect">
                                  <p:stCondLst>
                                    <p:cond delay="150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1" dur="2000"/>
                                        <p:tgtEl>
                                          <p:spTgt spid="15363">
                                            <p:txEl>
                                              <p:pRg st="1" end="1"/>
                                            </p:txEl>
                                          </p:spTgt>
                                        </p:tgtEl>
                                      </p:cBhvr>
                                    </p:animEffect>
                                  </p:childTnLst>
                                </p:cTn>
                              </p:par>
                            </p:childTnLst>
                          </p:cTn>
                        </p:par>
                        <p:par>
                          <p:cTn id="12" fill="hold" nodeType="afterGroup">
                            <p:stCondLst>
                              <p:cond delay="7000"/>
                            </p:stCondLst>
                            <p:childTnLst>
                              <p:par>
                                <p:cTn id="13" presetID="3" presetClass="entr" presetSubtype="10" fill="hold" nodeType="afterEffect">
                                  <p:stCondLst>
                                    <p:cond delay="150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5" dur="2000"/>
                                        <p:tgtEl>
                                          <p:spTgt spid="15363">
                                            <p:txEl>
                                              <p:pRg st="2" end="2"/>
                                            </p:txEl>
                                          </p:spTgt>
                                        </p:tgtEl>
                                      </p:cBhvr>
                                    </p:animEffect>
                                  </p:childTnLst>
                                </p:cTn>
                              </p:par>
                            </p:childTnLst>
                          </p:cTn>
                        </p:par>
                        <p:par>
                          <p:cTn id="16" fill="hold" nodeType="afterGroup">
                            <p:stCondLst>
                              <p:cond delay="10500"/>
                            </p:stCondLst>
                            <p:childTnLst>
                              <p:par>
                                <p:cTn id="17" presetID="3" presetClass="entr" presetSubtype="10" fill="hold" nodeType="afterEffect">
                                  <p:stCondLst>
                                    <p:cond delay="150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blinds(horizontal)">
                                      <p:cBhvr>
                                        <p:cTn id="19" dur="2000"/>
                                        <p:tgtEl>
                                          <p:spTgt spid="15363">
                                            <p:txEl>
                                              <p:pRg st="3" end="3"/>
                                            </p:txEl>
                                          </p:spTgt>
                                        </p:tgtEl>
                                      </p:cBhvr>
                                    </p:animEffect>
                                  </p:childTnLst>
                                </p:cTn>
                              </p:par>
                              <p:par>
                                <p:cTn id="20" presetID="24"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a:extLst>
              <a:ext uri="{FF2B5EF4-FFF2-40B4-BE49-F238E27FC236}">
                <a16:creationId xmlns:a16="http://schemas.microsoft.com/office/drawing/2014/main" id="{A3449E83-CD03-6EFE-CA6E-9D07FE1A9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74" t="16000" r="5927" b="29601"/>
          <a:stretch>
            <a:fillRect/>
          </a:stretch>
        </p:blipFill>
        <p:spPr bwMode="auto">
          <a:xfrm>
            <a:off x="5105400" y="5767388"/>
            <a:ext cx="1600200" cy="107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0" name="Picture 2">
            <a:extLst>
              <a:ext uri="{FF2B5EF4-FFF2-40B4-BE49-F238E27FC236}">
                <a16:creationId xmlns:a16="http://schemas.microsoft.com/office/drawing/2014/main" id="{BA39F314-0245-77BE-F170-B7E8B3E63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5532">
            <a:off x="6016625" y="2960688"/>
            <a:ext cx="2997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3">
            <a:extLst>
              <a:ext uri="{FF2B5EF4-FFF2-40B4-BE49-F238E27FC236}">
                <a16:creationId xmlns:a16="http://schemas.microsoft.com/office/drawing/2014/main" id="{5BE82F3F-D67D-5C0A-63DB-5E527426ADE3}"/>
              </a:ext>
            </a:extLst>
          </p:cNvPr>
          <p:cNvSpPr>
            <a:spLocks noGrp="1" noChangeArrowheads="1"/>
          </p:cNvSpPr>
          <p:nvPr>
            <p:ph type="body" idx="1"/>
          </p:nvPr>
        </p:nvSpPr>
        <p:spPr>
          <a:xfrm>
            <a:off x="85725" y="677863"/>
            <a:ext cx="6172200" cy="5638800"/>
          </a:xfrm>
        </p:spPr>
        <p:txBody>
          <a:bodyPr/>
          <a:lstStyle/>
          <a:p>
            <a:pPr eaLnBrk="1" hangingPunct="1">
              <a:lnSpc>
                <a:spcPct val="90000"/>
              </a:lnSpc>
            </a:pPr>
            <a:r>
              <a:rPr lang="en-US" altLang="en-US" sz="2800" dirty="0"/>
              <a:t>The </a:t>
            </a:r>
            <a:r>
              <a:rPr lang="en-US" altLang="en-US" sz="2800" b="1" dirty="0"/>
              <a:t>“</a:t>
            </a:r>
            <a:r>
              <a:rPr lang="en-US" altLang="en-US" sz="2800" b="1" u="sng" dirty="0"/>
              <a:t>House Un-America Activities Committee</a:t>
            </a:r>
            <a:r>
              <a:rPr lang="en-US" altLang="en-US" sz="2800" b="1" dirty="0"/>
              <a:t>”</a:t>
            </a:r>
            <a:r>
              <a:rPr lang="en-US" altLang="en-US" sz="2800" dirty="0"/>
              <a:t> aka </a:t>
            </a:r>
            <a:r>
              <a:rPr lang="en-US" altLang="en-US" sz="2800" b="1" u="sng" dirty="0">
                <a:solidFill>
                  <a:srgbClr val="FF0000"/>
                </a:solidFill>
              </a:rPr>
              <a:t>HUAC</a:t>
            </a:r>
            <a:r>
              <a:rPr lang="en-US" altLang="en-US" sz="2800" dirty="0"/>
              <a:t> was created by Congress to identify current or former members of the </a:t>
            </a:r>
            <a:r>
              <a:rPr lang="en-US" altLang="en-US" sz="2800" dirty="0">
                <a:solidFill>
                  <a:srgbClr val="FF0000"/>
                </a:solidFill>
              </a:rPr>
              <a:t>Communist</a:t>
            </a:r>
            <a:r>
              <a:rPr lang="en-US" altLang="en-US" sz="2800" dirty="0"/>
              <a:t> party.</a:t>
            </a:r>
          </a:p>
          <a:p>
            <a:pPr eaLnBrk="1" hangingPunct="1">
              <a:lnSpc>
                <a:spcPct val="90000"/>
              </a:lnSpc>
            </a:pPr>
            <a:r>
              <a:rPr lang="en-US" altLang="en-US" sz="2800" dirty="0"/>
              <a:t>HUAC investigated the “</a:t>
            </a:r>
            <a:r>
              <a:rPr lang="en-US" altLang="en-US" sz="2800" b="1" dirty="0">
                <a:solidFill>
                  <a:srgbClr val="FF0000"/>
                </a:solidFill>
              </a:rPr>
              <a:t>Hollywood Ten</a:t>
            </a:r>
            <a:r>
              <a:rPr lang="en-US" altLang="en-US" sz="2800" dirty="0"/>
              <a:t>” made up of movie actors, directors, and writers about their possible </a:t>
            </a:r>
            <a:r>
              <a:rPr lang="en-US" altLang="en-US" sz="2800" dirty="0">
                <a:solidFill>
                  <a:srgbClr val="FF0000"/>
                </a:solidFill>
              </a:rPr>
              <a:t>Communist</a:t>
            </a:r>
            <a:r>
              <a:rPr lang="en-US" altLang="en-US" sz="2800" dirty="0"/>
              <a:t> sympathies.</a:t>
            </a:r>
          </a:p>
          <a:p>
            <a:pPr eaLnBrk="1" hangingPunct="1">
              <a:lnSpc>
                <a:spcPct val="90000"/>
              </a:lnSpc>
            </a:pPr>
            <a:r>
              <a:rPr lang="en-US" altLang="en-US" sz="2800" dirty="0"/>
              <a:t>Those identified as commies were ‘</a:t>
            </a:r>
            <a:r>
              <a:rPr lang="en-US" altLang="en-US" sz="2800" b="1" dirty="0" err="1"/>
              <a:t>blacklisted</a:t>
            </a:r>
            <a:r>
              <a:rPr lang="en-US" altLang="en-US" sz="2800" dirty="0" err="1"/>
              <a:t>’,and</a:t>
            </a:r>
            <a:r>
              <a:rPr lang="en-US" altLang="en-US" sz="2800" dirty="0"/>
              <a:t> lost their jobs.</a:t>
            </a:r>
          </a:p>
          <a:p>
            <a:pPr eaLnBrk="1" hangingPunct="1">
              <a:lnSpc>
                <a:spcPct val="90000"/>
              </a:lnSpc>
            </a:pPr>
            <a:r>
              <a:rPr lang="en-US" altLang="en-US" sz="2800" dirty="0"/>
              <a:t>Some like Alger Hiss were prosecuted, others were asked to inform on others.</a:t>
            </a:r>
          </a:p>
        </p:txBody>
      </p:sp>
      <p:pic>
        <p:nvPicPr>
          <p:cNvPr id="73731" name="Picture 3">
            <a:extLst>
              <a:ext uri="{FF2B5EF4-FFF2-40B4-BE49-F238E27FC236}">
                <a16:creationId xmlns:a16="http://schemas.microsoft.com/office/drawing/2014/main" id="{5548BEAE-7553-610A-0719-E1221BD73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894263"/>
            <a:ext cx="2133600" cy="194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7">
            <a:extLst>
              <a:ext uri="{FF2B5EF4-FFF2-40B4-BE49-F238E27FC236}">
                <a16:creationId xmlns:a16="http://schemas.microsoft.com/office/drawing/2014/main" id="{76D8D197-F4BA-7C45-4849-956375F05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5" y="762000"/>
            <a:ext cx="203835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3" name="TextBox 1">
            <a:extLst>
              <a:ext uri="{FF2B5EF4-FFF2-40B4-BE49-F238E27FC236}">
                <a16:creationId xmlns:a16="http://schemas.microsoft.com/office/drawing/2014/main" id="{9B794931-9845-B1BC-7395-2D25CEF24809}"/>
              </a:ext>
            </a:extLst>
          </p:cNvPr>
          <p:cNvSpPr txBox="1">
            <a:spLocks noChangeArrowheads="1"/>
          </p:cNvSpPr>
          <p:nvPr/>
        </p:nvSpPr>
        <p:spPr bwMode="auto">
          <a:xfrm>
            <a:off x="6781800" y="1573213"/>
            <a:ext cx="135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chemeClr val="bg1"/>
                </a:solidFill>
              </a:rPr>
              <a:t>Hollywood 10</a:t>
            </a:r>
          </a:p>
        </p:txBody>
      </p:sp>
      <p:sp>
        <p:nvSpPr>
          <p:cNvPr id="11" name="Rectangle 2">
            <a:extLst>
              <a:ext uri="{FF2B5EF4-FFF2-40B4-BE49-F238E27FC236}">
                <a16:creationId xmlns:a16="http://schemas.microsoft.com/office/drawing/2014/main" id="{250DBE50-F28D-E5D6-59E4-01C7C47E6B4E}"/>
              </a:ext>
            </a:extLst>
          </p:cNvPr>
          <p:cNvSpPr>
            <a:spLocks noGrp="1" noChangeArrowheads="1"/>
          </p:cNvSpPr>
          <p:nvPr>
            <p:ph type="title"/>
          </p:nvPr>
        </p:nvSpPr>
        <p:spPr>
          <a:xfrm>
            <a:off x="381000" y="84138"/>
            <a:ext cx="8458200" cy="593725"/>
          </a:xfrm>
        </p:spPr>
        <p:txBody>
          <a:bodyPr/>
          <a:lstStyle/>
          <a:p>
            <a:pPr eaLnBrk="1" hangingPunct="1"/>
            <a:r>
              <a:rPr lang="en-US" altLang="en-US" sz="3200" b="1">
                <a:solidFill>
                  <a:srgbClr val="FF0000"/>
                </a:solidFill>
              </a:rPr>
              <a:t>H</a:t>
            </a:r>
            <a:r>
              <a:rPr lang="en-US" altLang="en-US" sz="3200" b="1"/>
              <a:t>ouse </a:t>
            </a:r>
            <a:r>
              <a:rPr lang="en-US" altLang="en-US" sz="3200" b="1">
                <a:solidFill>
                  <a:srgbClr val="FF0000"/>
                </a:solidFill>
              </a:rPr>
              <a:t>U</a:t>
            </a:r>
            <a:r>
              <a:rPr lang="en-US" altLang="en-US" sz="3200" b="1"/>
              <a:t>n-American </a:t>
            </a:r>
            <a:r>
              <a:rPr lang="en-US" altLang="en-US" sz="3200" b="1">
                <a:solidFill>
                  <a:srgbClr val="FF0000"/>
                </a:solidFill>
              </a:rPr>
              <a:t>A</a:t>
            </a:r>
            <a:r>
              <a:rPr lang="en-US" altLang="en-US" sz="3200" b="1"/>
              <a:t>ctivities </a:t>
            </a:r>
            <a:r>
              <a:rPr lang="en-US" altLang="en-US" sz="3200" b="1">
                <a:solidFill>
                  <a:srgbClr val="FF0000"/>
                </a:solidFill>
              </a:rPr>
              <a:t>C</a:t>
            </a:r>
            <a:r>
              <a:rPr lang="en-US" altLang="en-US" sz="3200" b="1"/>
              <a:t>ommittee</a:t>
            </a:r>
          </a:p>
        </p:txBody>
      </p:sp>
      <p:pic>
        <p:nvPicPr>
          <p:cNvPr id="2" name="Picture 1">
            <a:extLst>
              <a:ext uri="{FF2B5EF4-FFF2-40B4-BE49-F238E27FC236}">
                <a16:creationId xmlns:a16="http://schemas.microsoft.com/office/drawing/2014/main" id="{AD181FC1-F90A-21BF-D56C-EDEE166D9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163" y="-15875"/>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50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2000"/>
                                        <p:tgtEl>
                                          <p:spTgt spid="15363">
                                            <p:txEl>
                                              <p:pRg st="0" end="0"/>
                                            </p:txEl>
                                          </p:spTgt>
                                        </p:tgtEl>
                                      </p:cBhvr>
                                    </p:animEffect>
                                  </p:childTnLst>
                                </p:cTn>
                              </p:par>
                            </p:childTnLst>
                          </p:cTn>
                        </p:par>
                        <p:par>
                          <p:cTn id="8" fill="hold" nodeType="afterGroup">
                            <p:stCondLst>
                              <p:cond delay="3500"/>
                            </p:stCondLst>
                            <p:childTnLst>
                              <p:par>
                                <p:cTn id="9" presetID="3" presetClass="entr" presetSubtype="10" fill="hold" nodeType="afterEffect">
                                  <p:stCondLst>
                                    <p:cond delay="150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1" dur="2000"/>
                                        <p:tgtEl>
                                          <p:spTgt spid="15363">
                                            <p:txEl>
                                              <p:pRg st="1" end="1"/>
                                            </p:txEl>
                                          </p:spTgt>
                                        </p:tgtEl>
                                      </p:cBhvr>
                                    </p:animEffect>
                                  </p:childTnLst>
                                </p:cTn>
                              </p:par>
                            </p:childTnLst>
                          </p:cTn>
                        </p:par>
                        <p:par>
                          <p:cTn id="12" fill="hold" nodeType="afterGroup">
                            <p:stCondLst>
                              <p:cond delay="7000"/>
                            </p:stCondLst>
                            <p:childTnLst>
                              <p:par>
                                <p:cTn id="13" presetID="6" presetClass="entr" presetSubtype="32" fill="hold" nodeType="afterEffect">
                                  <p:stCondLst>
                                    <p:cond delay="0"/>
                                  </p:stCondLst>
                                  <p:childTnLst>
                                    <p:set>
                                      <p:cBhvr>
                                        <p:cTn id="14" dur="1" fill="hold">
                                          <p:stCondLst>
                                            <p:cond delay="0"/>
                                          </p:stCondLst>
                                        </p:cTn>
                                        <p:tgtEl>
                                          <p:spTgt spid="73730"/>
                                        </p:tgtEl>
                                        <p:attrNameLst>
                                          <p:attrName>style.visibility</p:attrName>
                                        </p:attrNameLst>
                                      </p:cBhvr>
                                      <p:to>
                                        <p:strVal val="visible"/>
                                      </p:to>
                                    </p:set>
                                    <p:animEffect transition="in" filter="circle(out)">
                                      <p:cBhvr>
                                        <p:cTn id="15" dur="2000"/>
                                        <p:tgtEl>
                                          <p:spTgt spid="73730"/>
                                        </p:tgtEl>
                                      </p:cBhvr>
                                    </p:animEffect>
                                  </p:childTnLst>
                                </p:cTn>
                              </p:par>
                            </p:childTnLst>
                          </p:cTn>
                        </p:par>
                        <p:par>
                          <p:cTn id="16" fill="hold" nodeType="afterGroup">
                            <p:stCondLst>
                              <p:cond delay="9000"/>
                            </p:stCondLst>
                            <p:childTnLst>
                              <p:par>
                                <p:cTn id="17" presetID="3" presetClass="entr" presetSubtype="10" fill="hold" nodeType="afterEffect">
                                  <p:stCondLst>
                                    <p:cond delay="1500"/>
                                  </p:stCondLst>
                                  <p:childTnLst>
                                    <p:set>
                                      <p:cBhvr>
                                        <p:cTn id="18"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9" dur="2000"/>
                                        <p:tgtEl>
                                          <p:spTgt spid="15363">
                                            <p:txEl>
                                              <p:pRg st="2" end="2"/>
                                            </p:txEl>
                                          </p:spTgt>
                                        </p:tgtEl>
                                      </p:cBhvr>
                                    </p:animEffect>
                                  </p:childTnLst>
                                </p:cTn>
                              </p:par>
                            </p:childTnLst>
                          </p:cTn>
                        </p:par>
                        <p:par>
                          <p:cTn id="20" fill="hold" nodeType="afterGroup">
                            <p:stCondLst>
                              <p:cond delay="12500"/>
                            </p:stCondLst>
                            <p:childTnLst>
                              <p:par>
                                <p:cTn id="21" presetID="3" presetClass="entr" presetSubtype="10" fill="hold" nodeType="afterEffect">
                                  <p:stCondLst>
                                    <p:cond delay="1500"/>
                                  </p:stCondLst>
                                  <p:childTnLst>
                                    <p:set>
                                      <p:cBhvr>
                                        <p:cTn id="22" dur="1" fill="hold">
                                          <p:stCondLst>
                                            <p:cond delay="0"/>
                                          </p:stCondLst>
                                        </p:cTn>
                                        <p:tgtEl>
                                          <p:spTgt spid="15363">
                                            <p:txEl>
                                              <p:pRg st="3" end="3"/>
                                            </p:txEl>
                                          </p:spTgt>
                                        </p:tgtEl>
                                        <p:attrNameLst>
                                          <p:attrName>style.visibility</p:attrName>
                                        </p:attrNameLst>
                                      </p:cBhvr>
                                      <p:to>
                                        <p:strVal val="visible"/>
                                      </p:to>
                                    </p:set>
                                    <p:animEffect transition="in" filter="blinds(horizontal)">
                                      <p:cBhvr>
                                        <p:cTn id="23" dur="2000"/>
                                        <p:tgtEl>
                                          <p:spTgt spid="15363">
                                            <p:txEl>
                                              <p:pRg st="3" end="3"/>
                                            </p:txEl>
                                          </p:spTgt>
                                        </p:tgtEl>
                                      </p:cBhvr>
                                    </p:animEffect>
                                  </p:childTnLst>
                                </p:cTn>
                              </p:par>
                            </p:childTnLst>
                          </p:cTn>
                        </p:par>
                        <p:par>
                          <p:cTn id="24" fill="hold" nodeType="afterGroup">
                            <p:stCondLst>
                              <p:cond delay="16000"/>
                            </p:stCondLst>
                            <p:childTnLst>
                              <p:par>
                                <p:cTn id="25" presetID="6" presetClass="entr" presetSubtype="16" fill="hold" nodeType="afterEffect">
                                  <p:stCondLst>
                                    <p:cond delay="0"/>
                                  </p:stCondLst>
                                  <p:childTnLst>
                                    <p:set>
                                      <p:cBhvr>
                                        <p:cTn id="26" dur="1" fill="hold">
                                          <p:stCondLst>
                                            <p:cond delay="0"/>
                                          </p:stCondLst>
                                        </p:cTn>
                                        <p:tgtEl>
                                          <p:spTgt spid="73731"/>
                                        </p:tgtEl>
                                        <p:attrNameLst>
                                          <p:attrName>style.visibility</p:attrName>
                                        </p:attrNameLst>
                                      </p:cBhvr>
                                      <p:to>
                                        <p:strVal val="visible"/>
                                      </p:to>
                                    </p:set>
                                    <p:animEffect transition="in" filter="circle(in)">
                                      <p:cBhvr>
                                        <p:cTn id="27" dur="2000"/>
                                        <p:tgtEl>
                                          <p:spTgt spid="73731"/>
                                        </p:tgtEl>
                                      </p:cBhvr>
                                    </p:animEffect>
                                  </p:childTnLst>
                                </p:cTn>
                              </p:par>
                            </p:childTnLst>
                          </p:cTn>
                        </p:par>
                        <p:par>
                          <p:cTn id="28" fill="hold" nodeType="afterGroup">
                            <p:stCondLst>
                              <p:cond delay="18000"/>
                            </p:stCondLst>
                            <p:childTnLst>
                              <p:par>
                                <p:cTn id="29" presetID="2" presetClass="entr" presetSubtype="2" fill="hold" nodeType="afterEffect">
                                  <p:stCondLst>
                                    <p:cond delay="1000"/>
                                  </p:stCondLst>
                                  <p:childTnLst>
                                    <p:set>
                                      <p:cBhvr>
                                        <p:cTn id="30" dur="1" fill="hold">
                                          <p:stCondLst>
                                            <p:cond delay="0"/>
                                          </p:stCondLst>
                                        </p:cTn>
                                        <p:tgtEl>
                                          <p:spTgt spid="73733"/>
                                        </p:tgtEl>
                                        <p:attrNameLst>
                                          <p:attrName>style.visibility</p:attrName>
                                        </p:attrNameLst>
                                      </p:cBhvr>
                                      <p:to>
                                        <p:strVal val="visible"/>
                                      </p:to>
                                    </p:set>
                                    <p:anim calcmode="lin" valueType="num">
                                      <p:cBhvr additive="base">
                                        <p:cTn id="31" dur="2000" fill="hold"/>
                                        <p:tgtEl>
                                          <p:spTgt spid="73733"/>
                                        </p:tgtEl>
                                        <p:attrNameLst>
                                          <p:attrName>ppt_x</p:attrName>
                                        </p:attrNameLst>
                                      </p:cBhvr>
                                      <p:tavLst>
                                        <p:tav tm="0">
                                          <p:val>
                                            <p:strVal val="1+#ppt_w/2"/>
                                          </p:val>
                                        </p:tav>
                                        <p:tav tm="100000">
                                          <p:val>
                                            <p:strVal val="#ppt_x"/>
                                          </p:val>
                                        </p:tav>
                                      </p:tavLst>
                                    </p:anim>
                                    <p:anim calcmode="lin" valueType="num">
                                      <p:cBhvr additive="base">
                                        <p:cTn id="32" dur="2000" fill="hold"/>
                                        <p:tgtEl>
                                          <p:spTgt spid="73733"/>
                                        </p:tgtEl>
                                        <p:attrNameLst>
                                          <p:attrName>ppt_y</p:attrName>
                                        </p:attrNameLst>
                                      </p:cBhvr>
                                      <p:tavLst>
                                        <p:tav tm="0">
                                          <p:val>
                                            <p:strVal val="#ppt_y"/>
                                          </p:val>
                                        </p:tav>
                                        <p:tav tm="100000">
                                          <p:val>
                                            <p:strVal val="#ppt_y"/>
                                          </p:val>
                                        </p:tav>
                                      </p:tavLst>
                                    </p:anim>
                                  </p:childTnLst>
                                </p:cTn>
                              </p:par>
                              <p:par>
                                <p:cTn id="33" presetID="24"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to="" calcmode="lin" valueType="num">
                                      <p:cBhvr>
                                        <p:cTn id="35" dur="1" fill="hold"/>
                                        <p:tgtEl>
                                          <p:spTgt spid="11"/>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xit" presetSubtype="0" fill="hold" nodeType="clickEffect">
                                  <p:stCondLst>
                                    <p:cond delay="0"/>
                                  </p:stCondLst>
                                  <p:childTnLst>
                                    <p:anim calcmode="lin" valueType="num">
                                      <p:cBhvr>
                                        <p:cTn id="46" dur="1000"/>
                                        <p:tgtEl>
                                          <p:spTgt spid="2"/>
                                        </p:tgtEl>
                                        <p:attrNameLst>
                                          <p:attrName>ppt_w</p:attrName>
                                        </p:attrNameLst>
                                      </p:cBhvr>
                                      <p:tavLst>
                                        <p:tav tm="0">
                                          <p:val>
                                            <p:strVal val="ppt_w"/>
                                          </p:val>
                                        </p:tav>
                                        <p:tav tm="100000">
                                          <p:val>
                                            <p:fltVal val="0"/>
                                          </p:val>
                                        </p:tav>
                                      </p:tavLst>
                                    </p:anim>
                                    <p:anim calcmode="lin" valueType="num">
                                      <p:cBhvr>
                                        <p:cTn id="47" dur="1000"/>
                                        <p:tgtEl>
                                          <p:spTgt spid="2"/>
                                        </p:tgtEl>
                                        <p:attrNameLst>
                                          <p:attrName>ppt_h</p:attrName>
                                        </p:attrNameLst>
                                      </p:cBhvr>
                                      <p:tavLst>
                                        <p:tav tm="0">
                                          <p:val>
                                            <p:strVal val="ppt_h"/>
                                          </p:val>
                                        </p:tav>
                                        <p:tav tm="100000">
                                          <p:val>
                                            <p:fltVal val="0"/>
                                          </p:val>
                                        </p:tav>
                                      </p:tavLst>
                                    </p:anim>
                                    <p:anim calcmode="lin" valueType="num">
                                      <p:cBhvr>
                                        <p:cTn id="48" dur="1000"/>
                                        <p:tgtEl>
                                          <p:spTgt spid="2"/>
                                        </p:tgtEl>
                                        <p:attrNameLst>
                                          <p:attrName>style.rotation</p:attrName>
                                        </p:attrNameLst>
                                      </p:cBhvr>
                                      <p:tavLst>
                                        <p:tav tm="0">
                                          <p:val>
                                            <p:fltVal val="0"/>
                                          </p:val>
                                        </p:tav>
                                        <p:tav tm="100000">
                                          <p:val>
                                            <p:fltVal val="90"/>
                                          </p:val>
                                        </p:tav>
                                      </p:tavLst>
                                    </p:anim>
                                    <p:animEffect transition="out" filter="fade">
                                      <p:cBhvr>
                                        <p:cTn id="49" dur="1000"/>
                                        <p:tgtEl>
                                          <p:spTgt spid="2"/>
                                        </p:tgtEl>
                                      </p:cBhvr>
                                    </p:animEffect>
                                    <p:set>
                                      <p:cBhvr>
                                        <p:cTn id="5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BA073949-065D-40D0-3BA6-BFA33A50DC41}"/>
              </a:ext>
            </a:extLst>
          </p:cNvPr>
          <p:cNvSpPr>
            <a:spLocks noGrp="1" noChangeArrowheads="1"/>
          </p:cNvSpPr>
          <p:nvPr>
            <p:ph type="body" idx="1"/>
          </p:nvPr>
        </p:nvSpPr>
        <p:spPr>
          <a:xfrm>
            <a:off x="0" y="666750"/>
            <a:ext cx="6848475" cy="5638800"/>
          </a:xfrm>
        </p:spPr>
        <p:txBody>
          <a:bodyPr/>
          <a:lstStyle/>
          <a:p>
            <a:pPr eaLnBrk="1" hangingPunct="1">
              <a:lnSpc>
                <a:spcPct val="90000"/>
              </a:lnSpc>
              <a:defRPr/>
            </a:pPr>
            <a:r>
              <a:rPr lang="en-US" altLang="en-US" sz="2800" dirty="0"/>
              <a:t>The </a:t>
            </a:r>
            <a:r>
              <a:rPr lang="en-US" altLang="en-US" sz="2800" b="1" dirty="0"/>
              <a:t>“</a:t>
            </a:r>
            <a:r>
              <a:rPr lang="en-US" altLang="en-US" sz="2800" b="1" u="sng" dirty="0"/>
              <a:t>House Un-America Activities Committee</a:t>
            </a:r>
            <a:r>
              <a:rPr lang="en-US" altLang="en-US" sz="2800" b="1" dirty="0"/>
              <a:t>”</a:t>
            </a:r>
            <a:r>
              <a:rPr lang="en-US" altLang="en-US" sz="2800" dirty="0"/>
              <a:t> aka </a:t>
            </a:r>
            <a:r>
              <a:rPr lang="en-US" altLang="en-US" sz="2800" b="1" u="sng" dirty="0">
                <a:solidFill>
                  <a:srgbClr val="FF0000"/>
                </a:solidFill>
              </a:rPr>
              <a:t>HUAC</a:t>
            </a:r>
            <a:r>
              <a:rPr lang="en-US" altLang="en-US" sz="2800" dirty="0"/>
              <a:t> was created by Congress to identify current or former members of the </a:t>
            </a:r>
            <a:r>
              <a:rPr lang="en-US" altLang="en-US" sz="2800" dirty="0">
                <a:solidFill>
                  <a:srgbClr val="FF0000"/>
                </a:solidFill>
              </a:rPr>
              <a:t>Communist</a:t>
            </a:r>
            <a:r>
              <a:rPr lang="en-US" altLang="en-US" sz="2800" dirty="0"/>
              <a:t> party.</a:t>
            </a:r>
          </a:p>
          <a:p>
            <a:pPr eaLnBrk="1" hangingPunct="1">
              <a:lnSpc>
                <a:spcPct val="90000"/>
              </a:lnSpc>
              <a:defRPr/>
            </a:pPr>
            <a:r>
              <a:rPr lang="en-US" altLang="en-US" sz="2800" dirty="0"/>
              <a:t>HUAC investigated the “</a:t>
            </a:r>
            <a:r>
              <a:rPr lang="en-US" altLang="en-US" sz="2800" b="1" dirty="0">
                <a:solidFill>
                  <a:srgbClr val="FF0000"/>
                </a:solidFill>
              </a:rPr>
              <a:t>Hollywood Ten</a:t>
            </a:r>
            <a:r>
              <a:rPr lang="en-US" altLang="en-US" sz="2800" dirty="0"/>
              <a:t>” made up of movie actors, directors, and writers about their possible </a:t>
            </a:r>
            <a:r>
              <a:rPr lang="en-US" altLang="en-US" sz="2800" dirty="0">
                <a:solidFill>
                  <a:srgbClr val="FF0000"/>
                </a:solidFill>
              </a:rPr>
              <a:t>Communist</a:t>
            </a:r>
            <a:r>
              <a:rPr lang="en-US" altLang="en-US" sz="2800" dirty="0"/>
              <a:t> sympathies.</a:t>
            </a:r>
          </a:p>
          <a:p>
            <a:pPr marL="0" indent="0" eaLnBrk="1" hangingPunct="1">
              <a:lnSpc>
                <a:spcPct val="90000"/>
              </a:lnSpc>
              <a:buFontTx/>
              <a:buNone/>
              <a:defRPr/>
            </a:pPr>
            <a:endParaRPr lang="en-US" altLang="en-US" sz="2800" dirty="0"/>
          </a:p>
        </p:txBody>
      </p:sp>
      <p:pic>
        <p:nvPicPr>
          <p:cNvPr id="76803" name="Picture 7">
            <a:extLst>
              <a:ext uri="{FF2B5EF4-FFF2-40B4-BE49-F238E27FC236}">
                <a16:creationId xmlns:a16="http://schemas.microsoft.com/office/drawing/2014/main" id="{F9DE29A4-3506-DAC5-D474-F97730E2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650" y="15875"/>
            <a:ext cx="203835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Box 1">
            <a:extLst>
              <a:ext uri="{FF2B5EF4-FFF2-40B4-BE49-F238E27FC236}">
                <a16:creationId xmlns:a16="http://schemas.microsoft.com/office/drawing/2014/main" id="{0C33A7D4-E0FF-72BF-31D4-13EE7C6E1B94}"/>
              </a:ext>
            </a:extLst>
          </p:cNvPr>
          <p:cNvSpPr txBox="1">
            <a:spLocks noChangeArrowheads="1"/>
          </p:cNvSpPr>
          <p:nvPr/>
        </p:nvSpPr>
        <p:spPr bwMode="auto">
          <a:xfrm>
            <a:off x="7693025" y="827088"/>
            <a:ext cx="135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chemeClr val="bg1"/>
                </a:solidFill>
              </a:rPr>
              <a:t>Hollywood 10</a:t>
            </a:r>
          </a:p>
        </p:txBody>
      </p:sp>
      <p:sp>
        <p:nvSpPr>
          <p:cNvPr id="11" name="Rectangle 2">
            <a:extLst>
              <a:ext uri="{FF2B5EF4-FFF2-40B4-BE49-F238E27FC236}">
                <a16:creationId xmlns:a16="http://schemas.microsoft.com/office/drawing/2014/main" id="{AD091904-3BE1-819F-FB21-E30BA11514C5}"/>
              </a:ext>
            </a:extLst>
          </p:cNvPr>
          <p:cNvSpPr>
            <a:spLocks noGrp="1" noChangeArrowheads="1"/>
          </p:cNvSpPr>
          <p:nvPr>
            <p:ph type="title"/>
          </p:nvPr>
        </p:nvSpPr>
        <p:spPr>
          <a:xfrm>
            <a:off x="85725" y="44450"/>
            <a:ext cx="8458200" cy="593725"/>
          </a:xfrm>
        </p:spPr>
        <p:txBody>
          <a:bodyPr/>
          <a:lstStyle/>
          <a:p>
            <a:pPr eaLnBrk="1" hangingPunct="1"/>
            <a:r>
              <a:rPr lang="en-US" altLang="en-US" sz="3200" b="1">
                <a:solidFill>
                  <a:srgbClr val="FF0000"/>
                </a:solidFill>
              </a:rPr>
              <a:t>Hollywood Ten</a:t>
            </a:r>
            <a:endParaRPr lang="en-US" altLang="en-US" sz="3200" b="1"/>
          </a:p>
        </p:txBody>
      </p:sp>
      <p:pic>
        <p:nvPicPr>
          <p:cNvPr id="2" name="Picture 1">
            <a:extLst>
              <a:ext uri="{FF2B5EF4-FFF2-40B4-BE49-F238E27FC236}">
                <a16:creationId xmlns:a16="http://schemas.microsoft.com/office/drawing/2014/main" id="{06D72740-11DB-4006-9827-13BDCAD40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2717800"/>
            <a:ext cx="3071812"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1">
            <a:extLst>
              <a:ext uri="{FF2B5EF4-FFF2-40B4-BE49-F238E27FC236}">
                <a16:creationId xmlns:a16="http://schemas.microsoft.com/office/drawing/2014/main" id="{BA0F18CB-48E0-F47F-43BF-F68C4780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267200"/>
            <a:ext cx="178593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2" descr="YouTube | Youtube logo, Youtube logo png, New instagram logo">
            <a:hlinkClick r:id="rId5"/>
            <a:extLst>
              <a:ext uri="{FF2B5EF4-FFF2-40B4-BE49-F238E27FC236}">
                <a16:creationId xmlns:a16="http://schemas.microsoft.com/office/drawing/2014/main" id="{CD016686-9D42-704E-48B7-19A07C058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62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50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2000"/>
                                        <p:tgtEl>
                                          <p:spTgt spid="15363">
                                            <p:txEl>
                                              <p:pRg st="0" end="0"/>
                                            </p:txEl>
                                          </p:spTgt>
                                        </p:tgtEl>
                                      </p:cBhvr>
                                    </p:animEffect>
                                  </p:childTnLst>
                                </p:cTn>
                              </p:par>
                            </p:childTnLst>
                          </p:cTn>
                        </p:par>
                        <p:par>
                          <p:cTn id="8" fill="hold" nodeType="afterGroup">
                            <p:stCondLst>
                              <p:cond delay="3500"/>
                            </p:stCondLst>
                            <p:childTnLst>
                              <p:par>
                                <p:cTn id="9" presetID="3" presetClass="entr" presetSubtype="10" fill="hold" nodeType="afterEffect">
                                  <p:stCondLst>
                                    <p:cond delay="150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1" dur="2000"/>
                                        <p:tgtEl>
                                          <p:spTgt spid="15363">
                                            <p:txEl>
                                              <p:pRg st="1" end="1"/>
                                            </p:txEl>
                                          </p:spTgt>
                                        </p:tgtEl>
                                      </p:cBhvr>
                                    </p:animEffect>
                                  </p:childTnLst>
                                </p:cTn>
                              </p:par>
                              <p:par>
                                <p:cTn id="12" presetID="24"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to="" calcmode="lin" valueType="num">
                                      <p:cBhvr>
                                        <p:cTn id="14" dur="1" fill="hold"/>
                                        <p:tgtEl>
                                          <p:spTgt spid="11"/>
                                        </p:tgtEl>
                                        <p:attrNameLst>
                                          <p:attrName/>
                                        </p:attrNameLst>
                                      </p:cBhvr>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xit" presetSubtype="0" fill="hold" nodeType="clickEffect">
                                  <p:stCondLst>
                                    <p:cond delay="0"/>
                                  </p:stCondLst>
                                  <p:childTnLst>
                                    <p:anim calcmode="lin" valueType="num">
                                      <p:cBhvr>
                                        <p:cTn id="25" dur="1000"/>
                                        <p:tgtEl>
                                          <p:spTgt spid="2"/>
                                        </p:tgtEl>
                                        <p:attrNameLst>
                                          <p:attrName>ppt_w</p:attrName>
                                        </p:attrNameLst>
                                      </p:cBhvr>
                                      <p:tavLst>
                                        <p:tav tm="0">
                                          <p:val>
                                            <p:strVal val="ppt_w"/>
                                          </p:val>
                                        </p:tav>
                                        <p:tav tm="100000">
                                          <p:val>
                                            <p:fltVal val="0"/>
                                          </p:val>
                                        </p:tav>
                                      </p:tavLst>
                                    </p:anim>
                                    <p:anim calcmode="lin" valueType="num">
                                      <p:cBhvr>
                                        <p:cTn id="26" dur="1000"/>
                                        <p:tgtEl>
                                          <p:spTgt spid="2"/>
                                        </p:tgtEl>
                                        <p:attrNameLst>
                                          <p:attrName>ppt_h</p:attrName>
                                        </p:attrNameLst>
                                      </p:cBhvr>
                                      <p:tavLst>
                                        <p:tav tm="0">
                                          <p:val>
                                            <p:strVal val="ppt_h"/>
                                          </p:val>
                                        </p:tav>
                                        <p:tav tm="100000">
                                          <p:val>
                                            <p:fltVal val="0"/>
                                          </p:val>
                                        </p:tav>
                                      </p:tavLst>
                                    </p:anim>
                                    <p:anim calcmode="lin" valueType="num">
                                      <p:cBhvr>
                                        <p:cTn id="27" dur="1000"/>
                                        <p:tgtEl>
                                          <p:spTgt spid="2"/>
                                        </p:tgtEl>
                                        <p:attrNameLst>
                                          <p:attrName>style.rotation</p:attrName>
                                        </p:attrNameLst>
                                      </p:cBhvr>
                                      <p:tavLst>
                                        <p:tav tm="0">
                                          <p:val>
                                            <p:fltVal val="0"/>
                                          </p:val>
                                        </p:tav>
                                        <p:tav tm="100000">
                                          <p:val>
                                            <p:fltVal val="90"/>
                                          </p:val>
                                        </p:tav>
                                      </p:tavLst>
                                    </p:anim>
                                    <p:animEffect transition="out" filter="fade">
                                      <p:cBhvr>
                                        <p:cTn id="28" dur="1000"/>
                                        <p:tgtEl>
                                          <p:spTgt spid="2"/>
                                        </p:tgtEl>
                                      </p:cBhvr>
                                    </p:animEffect>
                                    <p:set>
                                      <p:cBhvr>
                                        <p:cTn id="2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s03380u">
            <a:extLst>
              <a:ext uri="{FF2B5EF4-FFF2-40B4-BE49-F238E27FC236}">
                <a16:creationId xmlns:a16="http://schemas.microsoft.com/office/drawing/2014/main" id="{458B0A6B-1B43-5D1B-4AFC-FDF27BED4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95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E5750166-A72C-18C0-C058-C662C8C682C6}"/>
              </a:ext>
            </a:extLst>
          </p:cNvPr>
          <p:cNvSpPr>
            <a:spLocks noChangeArrowheads="1"/>
          </p:cNvSpPr>
          <p:nvPr/>
        </p:nvSpPr>
        <p:spPr bwMode="auto">
          <a:xfrm>
            <a:off x="533400" y="123825"/>
            <a:ext cx="8077200" cy="865188"/>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Red Scare fears in America were heightened by the discovery of spies working for the USSR:</a:t>
            </a:r>
          </a:p>
        </p:txBody>
      </p:sp>
      <p:sp>
        <p:nvSpPr>
          <p:cNvPr id="79875" name="Rectangle 5">
            <a:extLst>
              <a:ext uri="{FF2B5EF4-FFF2-40B4-BE49-F238E27FC236}">
                <a16:creationId xmlns:a16="http://schemas.microsoft.com/office/drawing/2014/main" id="{AE94058A-98BB-C54B-4459-6D0596B66E9C}"/>
              </a:ext>
            </a:extLst>
          </p:cNvPr>
          <p:cNvSpPr>
            <a:spLocks noChangeArrowheads="1"/>
          </p:cNvSpPr>
          <p:nvPr/>
        </p:nvSpPr>
        <p:spPr bwMode="auto">
          <a:xfrm>
            <a:off x="152400" y="1143000"/>
            <a:ext cx="4191000" cy="1628775"/>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dirty="0">
                <a:solidFill>
                  <a:srgbClr val="000000"/>
                </a:solidFill>
                <a:cs typeface="Arial" panose="020B0604020202020204" pitchFamily="34" charset="0"/>
              </a:rPr>
              <a:t>State Department employee Alger Hiss </a:t>
            </a:r>
            <a:br>
              <a:rPr kumimoji="0" lang="en-US" altLang="en-US" sz="3100" dirty="0">
                <a:solidFill>
                  <a:srgbClr val="000000"/>
                </a:solidFill>
                <a:cs typeface="Arial" panose="020B0604020202020204" pitchFamily="34" charset="0"/>
              </a:rPr>
            </a:br>
            <a:r>
              <a:rPr kumimoji="0" lang="en-US" altLang="en-US" sz="3100" dirty="0">
                <a:solidFill>
                  <a:srgbClr val="000000"/>
                </a:solidFill>
                <a:cs typeface="Arial" panose="020B0604020202020204" pitchFamily="34" charset="0"/>
              </a:rPr>
              <a:t>was convicted of </a:t>
            </a:r>
            <a:br>
              <a:rPr kumimoji="0" lang="en-US" altLang="en-US" sz="3100" dirty="0">
                <a:solidFill>
                  <a:srgbClr val="000000"/>
                </a:solidFill>
                <a:cs typeface="Arial" panose="020B0604020202020204" pitchFamily="34" charset="0"/>
              </a:rPr>
            </a:br>
            <a:r>
              <a:rPr kumimoji="0" lang="en-US" altLang="en-US" sz="3100" dirty="0">
                <a:solidFill>
                  <a:srgbClr val="000000"/>
                </a:solidFill>
                <a:cs typeface="Arial" panose="020B0604020202020204" pitchFamily="34" charset="0"/>
              </a:rPr>
              <a:t>spying for the USSR </a:t>
            </a:r>
          </a:p>
        </p:txBody>
      </p:sp>
      <p:sp>
        <p:nvSpPr>
          <p:cNvPr id="7" name="Rectangle 6">
            <a:extLst>
              <a:ext uri="{FF2B5EF4-FFF2-40B4-BE49-F238E27FC236}">
                <a16:creationId xmlns:a16="http://schemas.microsoft.com/office/drawing/2014/main" id="{C2D78037-8F22-055C-403E-99F20703EB78}"/>
              </a:ext>
            </a:extLst>
          </p:cNvPr>
          <p:cNvSpPr>
            <a:spLocks noChangeArrowheads="1"/>
          </p:cNvSpPr>
          <p:nvPr/>
        </p:nvSpPr>
        <p:spPr bwMode="auto">
          <a:xfrm>
            <a:off x="4495800" y="1155700"/>
            <a:ext cx="4495800" cy="1628775"/>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b="1" dirty="0">
                <a:solidFill>
                  <a:srgbClr val="000000"/>
                </a:solidFill>
                <a:cs typeface="Arial" panose="020B0604020202020204" pitchFamily="34" charset="0"/>
              </a:rPr>
              <a:t>Julius &amp; Ethel Rosenberg </a:t>
            </a:r>
            <a:r>
              <a:rPr kumimoji="0" lang="en-US" altLang="en-US" sz="3100" dirty="0">
                <a:solidFill>
                  <a:srgbClr val="000000"/>
                </a:solidFill>
                <a:cs typeface="Arial" panose="020B0604020202020204" pitchFamily="34" charset="0"/>
              </a:rPr>
              <a:t>were executed for passing </a:t>
            </a:r>
            <a:r>
              <a:rPr kumimoji="0" lang="en-US" altLang="en-US" sz="3100" b="1" dirty="0">
                <a:solidFill>
                  <a:srgbClr val="000000"/>
                </a:solidFill>
                <a:cs typeface="Arial" panose="020B0604020202020204" pitchFamily="34" charset="0"/>
              </a:rPr>
              <a:t>atomic</a:t>
            </a:r>
            <a:r>
              <a:rPr kumimoji="0" lang="en-US" altLang="en-US" sz="3100" dirty="0">
                <a:solidFill>
                  <a:srgbClr val="000000"/>
                </a:solidFill>
                <a:cs typeface="Arial" panose="020B0604020202020204" pitchFamily="34" charset="0"/>
              </a:rPr>
              <a:t> bomb secrets to the USSR</a:t>
            </a:r>
          </a:p>
        </p:txBody>
      </p:sp>
      <p:pic>
        <p:nvPicPr>
          <p:cNvPr id="79877" name="Picture 7" descr="300px-Hiss01">
            <a:extLst>
              <a:ext uri="{FF2B5EF4-FFF2-40B4-BE49-F238E27FC236}">
                <a16:creationId xmlns:a16="http://schemas.microsoft.com/office/drawing/2014/main" id="{5A372CA1-BAFD-B9DE-2FD9-C6515CF78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78" r="6081"/>
          <a:stretch>
            <a:fillRect/>
          </a:stretch>
        </p:blipFill>
        <p:spPr bwMode="auto">
          <a:xfrm>
            <a:off x="152400" y="2901950"/>
            <a:ext cx="41910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julius_and_ethel_rosenberg_nywts">
            <a:extLst>
              <a:ext uri="{FF2B5EF4-FFF2-40B4-BE49-F238E27FC236}">
                <a16:creationId xmlns:a16="http://schemas.microsoft.com/office/drawing/2014/main" id="{E5EA52BD-D86B-57BB-E3B6-80C44626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48"/>
          <a:stretch>
            <a:fillRect/>
          </a:stretch>
        </p:blipFill>
        <p:spPr bwMode="auto">
          <a:xfrm>
            <a:off x="4537075" y="2957513"/>
            <a:ext cx="445452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2A72855-3E5E-D0BB-78E8-D1512C9C2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51175"/>
            <a:ext cx="40386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3250" fill="hold"/>
                                        <p:tgtEl>
                                          <p:spTgt spid="2"/>
                                        </p:tgtEl>
                                        <p:attrNameLst>
                                          <p:attrName>ppt_w</p:attrName>
                                        </p:attrNameLst>
                                      </p:cBhvr>
                                      <p:tavLst>
                                        <p:tav tm="0">
                                          <p:val>
                                            <p:fltVal val="0"/>
                                          </p:val>
                                        </p:tav>
                                        <p:tav tm="100000">
                                          <p:val>
                                            <p:strVal val="#ppt_w"/>
                                          </p:val>
                                        </p:tav>
                                      </p:tavLst>
                                    </p:anim>
                                    <p:anim calcmode="lin" valueType="num">
                                      <p:cBhvr>
                                        <p:cTn id="16" dur="3250" fill="hold"/>
                                        <p:tgtEl>
                                          <p:spTgt spid="2"/>
                                        </p:tgtEl>
                                        <p:attrNameLst>
                                          <p:attrName>ppt_h</p:attrName>
                                        </p:attrNameLst>
                                      </p:cBhvr>
                                      <p:tavLst>
                                        <p:tav tm="0">
                                          <p:val>
                                            <p:fltVal val="0"/>
                                          </p:val>
                                        </p:tav>
                                        <p:tav tm="100000">
                                          <p:val>
                                            <p:strVal val="#ppt_h"/>
                                          </p:val>
                                        </p:tav>
                                      </p:tavLst>
                                    </p:anim>
                                    <p:anim calcmode="lin" valueType="num">
                                      <p:cBhvr>
                                        <p:cTn id="17" dur="3250" fill="hold"/>
                                        <p:tgtEl>
                                          <p:spTgt spid="2"/>
                                        </p:tgtEl>
                                        <p:attrNameLst>
                                          <p:attrName>style.rotation</p:attrName>
                                        </p:attrNameLst>
                                      </p:cBhvr>
                                      <p:tavLst>
                                        <p:tav tm="0">
                                          <p:val>
                                            <p:fltVal val="90"/>
                                          </p:val>
                                        </p:tav>
                                        <p:tav tm="100000">
                                          <p:val>
                                            <p:fltVal val="0"/>
                                          </p:val>
                                        </p:tav>
                                      </p:tavLst>
                                    </p:anim>
                                    <p:animEffect transition="in" filter="fade">
                                      <p:cBhvr>
                                        <p:cTn id="18" dur="3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A298-A08C-1E13-D271-87201362D076}"/>
              </a:ext>
            </a:extLst>
          </p:cNvPr>
          <p:cNvSpPr>
            <a:spLocks noGrp="1"/>
          </p:cNvSpPr>
          <p:nvPr>
            <p:ph type="title"/>
          </p:nvPr>
        </p:nvSpPr>
        <p:spPr>
          <a:xfrm>
            <a:off x="53130" y="0"/>
            <a:ext cx="8229600" cy="457200"/>
          </a:xfrm>
        </p:spPr>
        <p:txBody>
          <a:bodyPr/>
          <a:lstStyle/>
          <a:p>
            <a:r>
              <a:rPr lang="en-US" sz="2800" b="1" dirty="0"/>
              <a:t>Topic 8.2 The Cold War 1945-1980</a:t>
            </a:r>
          </a:p>
        </p:txBody>
      </p:sp>
      <p:sp>
        <p:nvSpPr>
          <p:cNvPr id="5" name="TextBox 4">
            <a:extLst>
              <a:ext uri="{FF2B5EF4-FFF2-40B4-BE49-F238E27FC236}">
                <a16:creationId xmlns:a16="http://schemas.microsoft.com/office/drawing/2014/main" id="{A510657F-D6D6-80E6-2162-450907404A12}"/>
              </a:ext>
            </a:extLst>
          </p:cNvPr>
          <p:cNvSpPr txBox="1"/>
          <p:nvPr/>
        </p:nvSpPr>
        <p:spPr>
          <a:xfrm>
            <a:off x="0" y="1476891"/>
            <a:ext cx="9228589" cy="923330"/>
          </a:xfrm>
          <a:prstGeom prst="rect">
            <a:avLst/>
          </a:prstGeom>
          <a:noFill/>
        </p:spPr>
        <p:txBody>
          <a:bodyPr wrap="square">
            <a:spAutoFit/>
          </a:bodyPr>
          <a:lstStyle/>
          <a:p>
            <a:r>
              <a:rPr lang="en-US" dirty="0"/>
              <a:t>United States policymakers engaged in a cold war with the authoritarian Soviet Union, seeking to limit the growth of Communist military power and ideological influence, create a free-market global economy, and build an international security system.</a:t>
            </a:r>
          </a:p>
        </p:txBody>
      </p:sp>
      <p:sp>
        <p:nvSpPr>
          <p:cNvPr id="6" name="TextBox 5">
            <a:extLst>
              <a:ext uri="{FF2B5EF4-FFF2-40B4-BE49-F238E27FC236}">
                <a16:creationId xmlns:a16="http://schemas.microsoft.com/office/drawing/2014/main" id="{BC2F929B-8E5A-F55B-7B97-163798C55AF1}"/>
              </a:ext>
            </a:extLst>
          </p:cNvPr>
          <p:cNvSpPr txBox="1"/>
          <p:nvPr/>
        </p:nvSpPr>
        <p:spPr>
          <a:xfrm>
            <a:off x="-14681" y="5404179"/>
            <a:ext cx="9158682" cy="646331"/>
          </a:xfrm>
          <a:prstGeom prst="rect">
            <a:avLst/>
          </a:prstGeom>
          <a:noFill/>
        </p:spPr>
        <p:txBody>
          <a:bodyPr wrap="square">
            <a:spAutoFit/>
          </a:bodyPr>
          <a:lstStyle/>
          <a:p>
            <a:r>
              <a:rPr lang="en-US" b="1" dirty="0"/>
              <a:t>Compare and contrast US foreign policy at the conclusion of WW1 with that of WW2. </a:t>
            </a:r>
          </a:p>
        </p:txBody>
      </p:sp>
      <p:sp>
        <p:nvSpPr>
          <p:cNvPr id="8" name="TextBox 7">
            <a:extLst>
              <a:ext uri="{FF2B5EF4-FFF2-40B4-BE49-F238E27FC236}">
                <a16:creationId xmlns:a16="http://schemas.microsoft.com/office/drawing/2014/main" id="{93A836BB-4B1D-B27C-D412-3961449FF042}"/>
              </a:ext>
            </a:extLst>
          </p:cNvPr>
          <p:cNvSpPr txBox="1"/>
          <p:nvPr/>
        </p:nvSpPr>
        <p:spPr>
          <a:xfrm>
            <a:off x="53130" y="2466233"/>
            <a:ext cx="9149594" cy="1200329"/>
          </a:xfrm>
          <a:prstGeom prst="rect">
            <a:avLst/>
          </a:prstGeom>
          <a:noFill/>
        </p:spPr>
        <p:txBody>
          <a:bodyPr wrap="square">
            <a:spAutoFit/>
          </a:bodyPr>
          <a:lstStyle/>
          <a:p>
            <a:r>
              <a:rPr lang="en-US" dirty="0"/>
              <a:t>As postwar tensions dissolved the wartime alliance between Western democracies and</a:t>
            </a:r>
          </a:p>
          <a:p>
            <a:r>
              <a:rPr lang="en-US" dirty="0"/>
              <a:t>the Soviet Union, the United States developed a foreign policy based on collective security, international aid, and economic institutions that bolstered non-Communist nations.</a:t>
            </a:r>
          </a:p>
        </p:txBody>
      </p:sp>
      <p:sp>
        <p:nvSpPr>
          <p:cNvPr id="10" name="TextBox 9">
            <a:extLst>
              <a:ext uri="{FF2B5EF4-FFF2-40B4-BE49-F238E27FC236}">
                <a16:creationId xmlns:a16="http://schemas.microsoft.com/office/drawing/2014/main" id="{599135D7-60DF-E5BF-431D-DB1B3029E878}"/>
              </a:ext>
            </a:extLst>
          </p:cNvPr>
          <p:cNvSpPr txBox="1"/>
          <p:nvPr/>
        </p:nvSpPr>
        <p:spPr>
          <a:xfrm>
            <a:off x="9088" y="3641259"/>
            <a:ext cx="9193636" cy="923330"/>
          </a:xfrm>
          <a:prstGeom prst="rect">
            <a:avLst/>
          </a:prstGeom>
          <a:noFill/>
        </p:spPr>
        <p:txBody>
          <a:bodyPr wrap="square">
            <a:spAutoFit/>
          </a:bodyPr>
          <a:lstStyle/>
          <a:p>
            <a:r>
              <a:rPr lang="en-US" dirty="0"/>
              <a:t>Concerned by expansionist Communist ideology and Soviet repression, the United States sought to contain communism through a variety of measures, including major military engagements in Korea.</a:t>
            </a:r>
          </a:p>
        </p:txBody>
      </p:sp>
      <p:sp>
        <p:nvSpPr>
          <p:cNvPr id="14" name="TextBox 13">
            <a:extLst>
              <a:ext uri="{FF2B5EF4-FFF2-40B4-BE49-F238E27FC236}">
                <a16:creationId xmlns:a16="http://schemas.microsoft.com/office/drawing/2014/main" id="{4D97C420-B23E-87DA-A7C7-3685615C868C}"/>
              </a:ext>
            </a:extLst>
          </p:cNvPr>
          <p:cNvSpPr txBox="1"/>
          <p:nvPr/>
        </p:nvSpPr>
        <p:spPr>
          <a:xfrm>
            <a:off x="33556" y="4661218"/>
            <a:ext cx="9090870" cy="646331"/>
          </a:xfrm>
          <a:prstGeom prst="rect">
            <a:avLst/>
          </a:prstGeom>
          <a:noFill/>
        </p:spPr>
        <p:txBody>
          <a:bodyPr wrap="square">
            <a:spAutoFit/>
          </a:bodyPr>
          <a:lstStyle/>
          <a:p>
            <a:r>
              <a:rPr lang="en-US" dirty="0"/>
              <a:t>The Cold War fluctuated between periods of direct and indirect military confrontation and periods of mutual coexistence (or détente).</a:t>
            </a:r>
          </a:p>
        </p:txBody>
      </p:sp>
      <p:sp>
        <p:nvSpPr>
          <p:cNvPr id="16" name="TextBox 15">
            <a:extLst>
              <a:ext uri="{FF2B5EF4-FFF2-40B4-BE49-F238E27FC236}">
                <a16:creationId xmlns:a16="http://schemas.microsoft.com/office/drawing/2014/main" id="{112E5C96-D1C5-3C6E-6912-DA0977751A89}"/>
              </a:ext>
            </a:extLst>
          </p:cNvPr>
          <p:cNvSpPr txBox="1"/>
          <p:nvPr/>
        </p:nvSpPr>
        <p:spPr>
          <a:xfrm>
            <a:off x="9088" y="487549"/>
            <a:ext cx="9134912" cy="923330"/>
          </a:xfrm>
          <a:prstGeom prst="rect">
            <a:avLst/>
          </a:prstGeom>
          <a:noFill/>
        </p:spPr>
        <p:txBody>
          <a:bodyPr wrap="square">
            <a:spAutoFit/>
          </a:bodyPr>
          <a:lstStyle/>
          <a:p>
            <a:r>
              <a:rPr lang="en-US" dirty="0"/>
              <a:t>America in the World Diplomatic, economic, cultural, and military interactions between empires, nations, and peoples shape the development of America and America’s increasingly important role in the world.</a:t>
            </a:r>
          </a:p>
        </p:txBody>
      </p:sp>
    </p:spTree>
    <p:extLst>
      <p:ext uri="{BB962C8B-B14F-4D97-AF65-F5344CB8AC3E}">
        <p14:creationId xmlns:p14="http://schemas.microsoft.com/office/powerpoint/2010/main" val="7425767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3F7A-14F8-0092-DFA0-4C7898CC317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DA56609-88E4-EC0B-D12F-A65630A81C7D}"/>
              </a:ext>
            </a:extLst>
          </p:cNvPr>
          <p:cNvPicPr>
            <a:picLocks noGrp="1" noChangeAspect="1"/>
          </p:cNvPicPr>
          <p:nvPr>
            <p:ph idx="1"/>
          </p:nvPr>
        </p:nvPicPr>
        <p:blipFill>
          <a:blip r:embed="rId2"/>
          <a:stretch>
            <a:fillRect/>
          </a:stretch>
        </p:blipFill>
        <p:spPr>
          <a:xfrm>
            <a:off x="4572000" y="76200"/>
            <a:ext cx="4549140" cy="6705600"/>
          </a:xfrm>
          <a:prstGeom prst="rect">
            <a:avLst/>
          </a:prstGeom>
        </p:spPr>
      </p:pic>
      <p:pic>
        <p:nvPicPr>
          <p:cNvPr id="5" name="Picture 4">
            <a:extLst>
              <a:ext uri="{FF2B5EF4-FFF2-40B4-BE49-F238E27FC236}">
                <a16:creationId xmlns:a16="http://schemas.microsoft.com/office/drawing/2014/main" id="{E8B6C454-DBB7-35CE-0F91-FF8F66ACBA56}"/>
              </a:ext>
            </a:extLst>
          </p:cNvPr>
          <p:cNvPicPr>
            <a:picLocks noChangeAspect="1"/>
          </p:cNvPicPr>
          <p:nvPr/>
        </p:nvPicPr>
        <p:blipFill>
          <a:blip r:embed="rId3"/>
          <a:stretch>
            <a:fillRect/>
          </a:stretch>
        </p:blipFill>
        <p:spPr>
          <a:xfrm>
            <a:off x="-9095" y="76199"/>
            <a:ext cx="4336489" cy="6681019"/>
          </a:xfrm>
          <a:prstGeom prst="rect">
            <a:avLst/>
          </a:prstGeom>
        </p:spPr>
      </p:pic>
    </p:spTree>
    <p:extLst>
      <p:ext uri="{BB962C8B-B14F-4D97-AF65-F5344CB8AC3E}">
        <p14:creationId xmlns:p14="http://schemas.microsoft.com/office/powerpoint/2010/main" val="847704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A16E663-027D-9782-34E5-5D82A532CB3F}"/>
              </a:ext>
            </a:extLst>
          </p:cNvPr>
          <p:cNvSpPr>
            <a:spLocks noGrp="1" noChangeArrowheads="1"/>
          </p:cNvSpPr>
          <p:nvPr>
            <p:ph type="title"/>
          </p:nvPr>
        </p:nvSpPr>
        <p:spPr>
          <a:xfrm>
            <a:off x="381000" y="44450"/>
            <a:ext cx="6553200" cy="563563"/>
          </a:xfrm>
        </p:spPr>
        <p:txBody>
          <a:bodyPr/>
          <a:lstStyle/>
          <a:p>
            <a:r>
              <a:rPr lang="en-US" altLang="en-US" sz="3600" b="1" dirty="0"/>
              <a:t>The McCarthy Hearings</a:t>
            </a:r>
          </a:p>
        </p:txBody>
      </p:sp>
      <p:sp>
        <p:nvSpPr>
          <p:cNvPr id="4" name="Rectangle 3">
            <a:extLst>
              <a:ext uri="{FF2B5EF4-FFF2-40B4-BE49-F238E27FC236}">
                <a16:creationId xmlns:a16="http://schemas.microsoft.com/office/drawing/2014/main" id="{65E1757D-A6D1-DD74-E487-56AD74154B76}"/>
              </a:ext>
            </a:extLst>
          </p:cNvPr>
          <p:cNvSpPr txBox="1">
            <a:spLocks noChangeArrowheads="1"/>
          </p:cNvSpPr>
          <p:nvPr/>
        </p:nvSpPr>
        <p:spPr bwMode="auto">
          <a:xfrm>
            <a:off x="38100" y="608013"/>
            <a:ext cx="72390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400" dirty="0"/>
              <a:t>In the 1950s, </a:t>
            </a:r>
            <a:r>
              <a:rPr lang="en-US" altLang="en-US" sz="2400" b="1" u="sng" dirty="0"/>
              <a:t>Senator Joseph McCarthy</a:t>
            </a:r>
            <a:r>
              <a:rPr lang="en-US" altLang="en-US" sz="2400" dirty="0"/>
              <a:t> led the hunt for </a:t>
            </a:r>
            <a:r>
              <a:rPr lang="en-US" altLang="en-US" sz="2400" dirty="0">
                <a:solidFill>
                  <a:srgbClr val="FF0000"/>
                </a:solidFill>
              </a:rPr>
              <a:t>Communists</a:t>
            </a:r>
            <a:r>
              <a:rPr lang="en-US" altLang="en-US" sz="2400" dirty="0"/>
              <a:t> in America!</a:t>
            </a:r>
          </a:p>
          <a:p>
            <a:pPr eaLnBrk="1" hangingPunct="1">
              <a:lnSpc>
                <a:spcPct val="90000"/>
              </a:lnSpc>
            </a:pPr>
            <a:r>
              <a:rPr lang="en-US" altLang="en-US" sz="2400" dirty="0"/>
              <a:t>McCarthy used his power, unproven claims, and wild accusations as he ruined the lives of people he claimed were communists.</a:t>
            </a:r>
          </a:p>
          <a:p>
            <a:pPr eaLnBrk="1" hangingPunct="1">
              <a:lnSpc>
                <a:spcPct val="90000"/>
              </a:lnSpc>
            </a:pPr>
            <a:r>
              <a:rPr lang="en-US" altLang="en-US" sz="2400" dirty="0"/>
              <a:t>McCarthy claimed to have hundreds of names of communists and created an air  of fear like the </a:t>
            </a:r>
            <a:r>
              <a:rPr lang="en-US" altLang="en-US" sz="2400" b="1" dirty="0">
                <a:solidFill>
                  <a:srgbClr val="FF0000"/>
                </a:solidFill>
              </a:rPr>
              <a:t>Red Scare </a:t>
            </a:r>
            <a:r>
              <a:rPr lang="en-US" altLang="en-US" sz="2400" dirty="0"/>
              <a:t>of the 1920s, but he never provided any </a:t>
            </a:r>
            <a:r>
              <a:rPr lang="en-US" altLang="en-US" sz="2400" b="1" dirty="0"/>
              <a:t>real proof</a:t>
            </a:r>
            <a:r>
              <a:rPr lang="en-US" altLang="en-US" sz="2400" dirty="0"/>
              <a:t>.</a:t>
            </a:r>
          </a:p>
          <a:p>
            <a:pPr eaLnBrk="1" hangingPunct="1">
              <a:lnSpc>
                <a:spcPct val="90000"/>
              </a:lnSpc>
            </a:pPr>
            <a:r>
              <a:rPr lang="en-US" altLang="en-US" sz="2400" b="1" dirty="0">
                <a:solidFill>
                  <a:srgbClr val="0033CC"/>
                </a:solidFill>
              </a:rPr>
              <a:t>Like the </a:t>
            </a:r>
            <a:r>
              <a:rPr lang="en-US" altLang="en-US" sz="2400" b="1" dirty="0">
                <a:solidFill>
                  <a:srgbClr val="FF0000"/>
                </a:solidFill>
              </a:rPr>
              <a:t>Red Scare </a:t>
            </a:r>
            <a:r>
              <a:rPr lang="en-US" altLang="en-US" sz="2400" b="1" dirty="0">
                <a:solidFill>
                  <a:srgbClr val="0033CC"/>
                </a:solidFill>
              </a:rPr>
              <a:t>of the 1920s, many Americans civil rights were violated.</a:t>
            </a:r>
          </a:p>
          <a:p>
            <a:pPr eaLnBrk="1" hangingPunct="1">
              <a:lnSpc>
                <a:spcPct val="90000"/>
              </a:lnSpc>
            </a:pPr>
            <a:r>
              <a:rPr lang="en-US" altLang="en-US" sz="2400" b="1" dirty="0">
                <a:solidFill>
                  <a:srgbClr val="0033CC"/>
                </a:solidFill>
              </a:rPr>
              <a:t>If you dissented (disagreed with the government, you were considered disloyal and a </a:t>
            </a:r>
            <a:r>
              <a:rPr lang="en-US" altLang="en-US" sz="2400" b="1" dirty="0">
                <a:solidFill>
                  <a:srgbClr val="FF0000"/>
                </a:solidFill>
              </a:rPr>
              <a:t>RED</a:t>
            </a:r>
            <a:r>
              <a:rPr lang="en-US" altLang="en-US" sz="2400" b="1" dirty="0">
                <a:solidFill>
                  <a:srgbClr val="0033CC"/>
                </a:solidFill>
              </a:rPr>
              <a:t>).</a:t>
            </a:r>
          </a:p>
          <a:p>
            <a:pPr eaLnBrk="1" hangingPunct="1">
              <a:lnSpc>
                <a:spcPct val="90000"/>
              </a:lnSpc>
            </a:pPr>
            <a:r>
              <a:rPr lang="en-US" altLang="en-US" sz="2400" dirty="0"/>
              <a:t>The bullying tactic used to destroy a person’s reputation without evidence is called </a:t>
            </a:r>
            <a:r>
              <a:rPr lang="en-US" altLang="en-US" sz="2400" b="1" dirty="0"/>
              <a:t>McCarthyism</a:t>
            </a:r>
            <a:r>
              <a:rPr lang="en-US" altLang="en-US" sz="2400" dirty="0"/>
              <a:t>.</a:t>
            </a:r>
          </a:p>
        </p:txBody>
      </p:sp>
      <p:pic>
        <p:nvPicPr>
          <p:cNvPr id="43010" name="Picture 2">
            <a:extLst>
              <a:ext uri="{FF2B5EF4-FFF2-40B4-BE49-F238E27FC236}">
                <a16:creationId xmlns:a16="http://schemas.microsoft.com/office/drawing/2014/main" id="{9D2BBADA-F805-BBB2-3EE4-8FEA8B10E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4602163"/>
            <a:ext cx="1981200" cy="21796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3">
            <a:extLst>
              <a:ext uri="{FF2B5EF4-FFF2-40B4-BE49-F238E27FC236}">
                <a16:creationId xmlns:a16="http://schemas.microsoft.com/office/drawing/2014/main" id="{0FCCC84E-19DF-3EEA-0EB5-08247347E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738" y="228600"/>
            <a:ext cx="18367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5B288062-5191-E895-EB9D-4D69D6D07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t="7613" r="9735" b="13608"/>
          <a:stretch>
            <a:fillRect/>
          </a:stretch>
        </p:blipFill>
        <p:spPr bwMode="auto">
          <a:xfrm>
            <a:off x="7132638" y="2147888"/>
            <a:ext cx="1919287" cy="2317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nodeType="afterGroup">
                            <p:stCondLst>
                              <p:cond delay="2000"/>
                            </p:stCondLst>
                            <p:childTnLst>
                              <p:par>
                                <p:cTn id="9" presetID="6" presetClass="entr" presetSubtype="32" fill="hold"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circle(out)">
                                      <p:cBhvr>
                                        <p:cTn id="11" dur="2000"/>
                                        <p:tgtEl>
                                          <p:spTgt spid="31749"/>
                                        </p:tgtEl>
                                      </p:cBhvr>
                                    </p:animEffect>
                                  </p:childTnLst>
                                </p:cTn>
                              </p:par>
                            </p:childTnLst>
                          </p:cTn>
                        </p:par>
                        <p:par>
                          <p:cTn id="12" fill="hold" nodeType="afterGroup">
                            <p:stCondLst>
                              <p:cond delay="4000"/>
                            </p:stCondLst>
                            <p:childTnLst>
                              <p:par>
                                <p:cTn id="13" presetID="3" presetClass="entr" presetSubtype="10" fill="hold" nodeType="afterEffect">
                                  <p:stCondLst>
                                    <p:cond delay="15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linds(horizontal)">
                                      <p:cBhvr>
                                        <p:cTn id="15" dur="500"/>
                                        <p:tgtEl>
                                          <p:spTgt spid="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43012"/>
                                        </p:tgtEl>
                                      </p:cBhvr>
                                      <p:by x="250000" y="250000"/>
                                    </p:animScale>
                                  </p:childTnLst>
                                </p:cTn>
                              </p:par>
                              <p:par>
                                <p:cTn id="20" presetID="35" presetClass="path" presetSubtype="0" accel="50000" decel="50000" fill="hold" nodeType="withEffect">
                                  <p:stCondLst>
                                    <p:cond delay="0"/>
                                  </p:stCondLst>
                                  <p:childTnLst>
                                    <p:animMotion origin="layout" path="M 3.05556E-6 -4.44444E-6 L -0.34601 0.00695 " pathEditMode="relative" rAng="0" ptsTypes="AA">
                                      <p:cBhvr>
                                        <p:cTn id="21" dur="2000" fill="hold"/>
                                        <p:tgtEl>
                                          <p:spTgt spid="43012"/>
                                        </p:tgtEl>
                                        <p:attrNameLst>
                                          <p:attrName>ppt_x</p:attrName>
                                          <p:attrName>ppt_y</p:attrName>
                                        </p:attrNameLst>
                                      </p:cBhvr>
                                      <p:rCtr x="-17309" y="347"/>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nodeType="clickEffect">
                                  <p:stCondLst>
                                    <p:cond delay="0"/>
                                  </p:stCondLst>
                                  <p:childTnLst>
                                    <p:animScale>
                                      <p:cBhvr>
                                        <p:cTn id="25" dur="2000" fill="hold"/>
                                        <p:tgtEl>
                                          <p:spTgt spid="43012"/>
                                        </p:tgtEl>
                                      </p:cBhvr>
                                      <p:by x="25000" y="25000"/>
                                    </p:animScale>
                                  </p:childTnLst>
                                </p:cTn>
                              </p:par>
                              <p:par>
                                <p:cTn id="26" presetID="63" presetClass="path" presetSubtype="0" accel="50000" decel="50000" fill="hold" nodeType="withEffect">
                                  <p:stCondLst>
                                    <p:cond delay="0"/>
                                  </p:stCondLst>
                                  <p:childTnLst>
                                    <p:animMotion origin="layout" path="M -0.34601 0.00695 L -0.01268 -0.00416 " pathEditMode="relative" rAng="0" ptsTypes="AA">
                                      <p:cBhvr>
                                        <p:cTn id="27" dur="2000" fill="hold"/>
                                        <p:tgtEl>
                                          <p:spTgt spid="43012"/>
                                        </p:tgtEl>
                                        <p:attrNameLst>
                                          <p:attrName>ppt_x</p:attrName>
                                          <p:attrName>ppt_y</p:attrName>
                                        </p:attrNameLst>
                                      </p:cBhvr>
                                      <p:rCtr x="16667" y="-556"/>
                                    </p:animMotion>
                                  </p:childTnLst>
                                </p:cTn>
                              </p:par>
                            </p:childTnLst>
                          </p:cTn>
                        </p:par>
                        <p:par>
                          <p:cTn id="28" fill="hold" nodeType="afterGroup">
                            <p:stCondLst>
                              <p:cond delay="2000"/>
                            </p:stCondLst>
                            <p:childTnLst>
                              <p:par>
                                <p:cTn id="29" presetID="3" presetClass="entr" presetSubtype="10" fill="hold" nodeType="afterEffect">
                                  <p:stCondLst>
                                    <p:cond delay="150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blinds(horizontal)">
                                      <p:cBhvr>
                                        <p:cTn id="31" dur="500"/>
                                        <p:tgtEl>
                                          <p:spTgt spid="4">
                                            <p:txEl>
                                              <p:pRg st="2" end="2"/>
                                            </p:txEl>
                                          </p:spTgt>
                                        </p:tgtEl>
                                      </p:cBhvr>
                                    </p:animEffect>
                                  </p:childTnLst>
                                </p:cTn>
                              </p:par>
                            </p:childTnLst>
                          </p:cTn>
                        </p:par>
                        <p:par>
                          <p:cTn id="32" fill="hold" nodeType="afterGroup">
                            <p:stCondLst>
                              <p:cond delay="4000"/>
                            </p:stCondLst>
                            <p:childTnLst>
                              <p:par>
                                <p:cTn id="33" presetID="3" presetClass="entr" presetSubtype="10" fill="hold" nodeType="afterEffect">
                                  <p:stCondLst>
                                    <p:cond delay="150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linds(horizontal)">
                                      <p:cBhvr>
                                        <p:cTn id="35" dur="500"/>
                                        <p:tgtEl>
                                          <p:spTgt spid="4">
                                            <p:txEl>
                                              <p:pRg st="3" end="3"/>
                                            </p:txEl>
                                          </p:spTgt>
                                        </p:tgtEl>
                                      </p:cBhvr>
                                    </p:animEffect>
                                  </p:childTnLst>
                                </p:cTn>
                              </p:par>
                            </p:childTnLst>
                          </p:cTn>
                        </p:par>
                        <p:par>
                          <p:cTn id="36" fill="hold" nodeType="afterGroup">
                            <p:stCondLst>
                              <p:cond delay="6000"/>
                            </p:stCondLst>
                            <p:childTnLst>
                              <p:par>
                                <p:cTn id="37" presetID="3" presetClass="entr" presetSubtype="10" fill="hold" nodeType="afterEffect">
                                  <p:stCondLst>
                                    <p:cond delay="150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blinds(horizontal)">
                                      <p:cBhvr>
                                        <p:cTn id="39" dur="500"/>
                                        <p:tgtEl>
                                          <p:spTgt spid="4">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43010"/>
                                        </p:tgtEl>
                                      </p:cBhvr>
                                      <p:by x="250000" y="250000"/>
                                    </p:animScale>
                                  </p:childTnLst>
                                </p:cTn>
                              </p:par>
                              <p:par>
                                <p:cTn id="44" presetID="35" presetClass="path" presetSubtype="0" accel="50000" decel="50000" fill="hold" nodeType="withEffect">
                                  <p:stCondLst>
                                    <p:cond delay="0"/>
                                  </p:stCondLst>
                                  <p:childTnLst>
                                    <p:animMotion origin="layout" path="M 1.94444E-6 -1.24827E-7 L -0.4717 -0.24064 " pathEditMode="relative" rAng="0" ptsTypes="AA">
                                      <p:cBhvr>
                                        <p:cTn id="45" dur="2000" fill="hold"/>
                                        <p:tgtEl>
                                          <p:spTgt spid="43010"/>
                                        </p:tgtEl>
                                        <p:attrNameLst>
                                          <p:attrName>ppt_x</p:attrName>
                                          <p:attrName>ppt_y</p:attrName>
                                        </p:attrNameLst>
                                      </p:cBhvr>
                                      <p:rCtr x="-23594" y="-12043"/>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mph" presetSubtype="0" fill="hold" nodeType="clickEffect">
                                  <p:stCondLst>
                                    <p:cond delay="0"/>
                                  </p:stCondLst>
                                  <p:childTnLst>
                                    <p:animScale>
                                      <p:cBhvr>
                                        <p:cTn id="49" dur="2000" fill="hold"/>
                                        <p:tgtEl>
                                          <p:spTgt spid="43010"/>
                                        </p:tgtEl>
                                      </p:cBhvr>
                                      <p:by x="50000" y="50000"/>
                                    </p:animScale>
                                  </p:childTnLst>
                                </p:cTn>
                              </p:par>
                              <p:par>
                                <p:cTn id="50" presetID="63" presetClass="path" presetSubtype="0" accel="50000" decel="50000" fill="hold" nodeType="withEffect">
                                  <p:stCondLst>
                                    <p:cond delay="0"/>
                                  </p:stCondLst>
                                  <p:childTnLst>
                                    <p:animMotion origin="layout" path="M -0.48334 -0.24387 L 3.33333E-6 -4.96995E-6 " pathEditMode="relative" rAng="0" ptsTypes="AA">
                                      <p:cBhvr>
                                        <p:cTn id="51" dur="2000" fill="hold"/>
                                        <p:tgtEl>
                                          <p:spTgt spid="43010"/>
                                        </p:tgtEl>
                                        <p:attrNameLst>
                                          <p:attrName>ppt_x</p:attrName>
                                          <p:attrName>ppt_y</p:attrName>
                                        </p:attrNameLst>
                                      </p:cBhvr>
                                      <p:rCtr x="24167" y="12182"/>
                                    </p:animMotion>
                                  </p:childTnLst>
                                </p:cTn>
                              </p:par>
                            </p:childTnLst>
                          </p:cTn>
                        </p:par>
                        <p:par>
                          <p:cTn id="52" fill="hold" nodeType="afterGroup">
                            <p:stCondLst>
                              <p:cond delay="2000"/>
                            </p:stCondLst>
                            <p:childTnLst>
                              <p:par>
                                <p:cTn id="53" presetID="3" presetClass="entr" presetSubtype="10" fill="hold" nodeType="afterEffect">
                                  <p:stCondLst>
                                    <p:cond delay="150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blinds(horizontal)">
                                      <p:cBhvr>
                                        <p:cTn id="5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F69C36-0619-3774-EEA0-967494F7FD4E}"/>
              </a:ext>
            </a:extLst>
          </p:cNvPr>
          <p:cNvSpPr>
            <a:spLocks noChangeArrowheads="1"/>
          </p:cNvSpPr>
          <p:nvPr/>
        </p:nvSpPr>
        <p:spPr bwMode="auto">
          <a:xfrm>
            <a:off x="76200" y="123825"/>
            <a:ext cx="8991600" cy="855663"/>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solidFill>
                  <a:srgbClr val="000000"/>
                </a:solidFill>
                <a:cs typeface="Arial" panose="020B0604020202020204" pitchFamily="34" charset="0"/>
              </a:rPr>
              <a:t>In 1950, Wisconsin Senator Joseph McCarthy emerged as the leader of the anti-communist Red Scare </a:t>
            </a:r>
          </a:p>
        </p:txBody>
      </p:sp>
      <p:sp>
        <p:nvSpPr>
          <p:cNvPr id="29699" name="Rectangle 5">
            <a:extLst>
              <a:ext uri="{FF2B5EF4-FFF2-40B4-BE49-F238E27FC236}">
                <a16:creationId xmlns:a16="http://schemas.microsoft.com/office/drawing/2014/main" id="{FF730572-C821-F975-3FC8-1FA6C72F7E06}"/>
              </a:ext>
            </a:extLst>
          </p:cNvPr>
          <p:cNvSpPr>
            <a:spLocks noChangeArrowheads="1"/>
          </p:cNvSpPr>
          <p:nvPr/>
        </p:nvSpPr>
        <p:spPr bwMode="auto">
          <a:xfrm>
            <a:off x="76200" y="1116013"/>
            <a:ext cx="4419600" cy="1246187"/>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cs typeface="Arial" panose="020B0604020202020204" pitchFamily="34" charset="0"/>
              </a:rPr>
              <a:t>He attacked Truman for allowing communists to infiltrate the government</a:t>
            </a:r>
          </a:p>
        </p:txBody>
      </p:sp>
      <p:sp>
        <p:nvSpPr>
          <p:cNvPr id="10" name="Rectangle 9">
            <a:extLst>
              <a:ext uri="{FF2B5EF4-FFF2-40B4-BE49-F238E27FC236}">
                <a16:creationId xmlns:a16="http://schemas.microsoft.com/office/drawing/2014/main" id="{63119240-BFC1-77D6-FE85-FAAB137B5CC9}"/>
              </a:ext>
            </a:extLst>
          </p:cNvPr>
          <p:cNvSpPr>
            <a:spLocks noChangeArrowheads="1"/>
          </p:cNvSpPr>
          <p:nvPr/>
        </p:nvSpPr>
        <p:spPr bwMode="auto">
          <a:xfrm>
            <a:off x="76200" y="2560638"/>
            <a:ext cx="4419600" cy="2392362"/>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cs typeface="Arial" panose="020B0604020202020204" pitchFamily="34" charset="0"/>
              </a:rPr>
              <a:t>He used public trials </a:t>
            </a:r>
            <a:br>
              <a:rPr kumimoji="0" lang="en-US" altLang="en-US" sz="3100">
                <a:cs typeface="Arial" panose="020B0604020202020204" pitchFamily="34" charset="0"/>
              </a:rPr>
            </a:br>
            <a:r>
              <a:rPr kumimoji="0" lang="en-US" altLang="en-US" sz="3100">
                <a:cs typeface="Arial" panose="020B0604020202020204" pitchFamily="34" charset="0"/>
              </a:rPr>
              <a:t>to make unsupported accusations against suspected communists in the State Department &amp; the U.S. military</a:t>
            </a:r>
          </a:p>
        </p:txBody>
      </p:sp>
      <p:sp>
        <p:nvSpPr>
          <p:cNvPr id="11" name="Rectangle 10">
            <a:extLst>
              <a:ext uri="{FF2B5EF4-FFF2-40B4-BE49-F238E27FC236}">
                <a16:creationId xmlns:a16="http://schemas.microsoft.com/office/drawing/2014/main" id="{1FE5D9F3-6094-F067-36BA-7AD427C510A6}"/>
              </a:ext>
            </a:extLst>
          </p:cNvPr>
          <p:cNvSpPr>
            <a:spLocks noChangeArrowheads="1"/>
          </p:cNvSpPr>
          <p:nvPr/>
        </p:nvSpPr>
        <p:spPr bwMode="auto">
          <a:xfrm>
            <a:off x="76200" y="5086350"/>
            <a:ext cx="4419600" cy="1619250"/>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100">
                <a:cs typeface="Arial" panose="020B0604020202020204" pitchFamily="34" charset="0"/>
              </a:rPr>
              <a:t>“McCarthyism” did not result in a single confirmed communist or spy in the U.S. gov’t </a:t>
            </a:r>
          </a:p>
        </p:txBody>
      </p:sp>
      <p:pic>
        <p:nvPicPr>
          <p:cNvPr id="14" name="Picture 4" descr="CommitteeHearing">
            <a:extLst>
              <a:ext uri="{FF2B5EF4-FFF2-40B4-BE49-F238E27FC236}">
                <a16:creationId xmlns:a16="http://schemas.microsoft.com/office/drawing/2014/main" id="{341B13FA-0060-8FFB-6D73-04CBC6E88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62138"/>
            <a:ext cx="43434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2" descr="http://www.spartacus.schoolnet.co.uk/USAmccarthy3.jpg">
            <a:extLst>
              <a:ext uri="{FF2B5EF4-FFF2-40B4-BE49-F238E27FC236}">
                <a16:creationId xmlns:a16="http://schemas.microsoft.com/office/drawing/2014/main" id="{5DDD9B3B-BDE2-C74E-5240-D60708214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16013"/>
            <a:ext cx="4343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http://static.ddmcdn.com/gif/mccarthyism-1.jpg">
            <a:extLst>
              <a:ext uri="{FF2B5EF4-FFF2-40B4-BE49-F238E27FC236}">
                <a16:creationId xmlns:a16="http://schemas.microsoft.com/office/drawing/2014/main" id="{2456AE0A-322F-78BE-35AA-94B34B558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86200"/>
            <a:ext cx="43434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9396"/>
                                        </p:tgtEl>
                                        <p:attrNameLst>
                                          <p:attrName>style.visibility</p:attrName>
                                        </p:attrNameLst>
                                      </p:cBhvr>
                                      <p:to>
                                        <p:strVal val="visible"/>
                                      </p:to>
                                    </p:set>
                                    <p:animEffect transition="in" filter="fade">
                                      <p:cBhvr>
                                        <p:cTn id="13" dur="500"/>
                                        <p:tgtEl>
                                          <p:spTgt spid="59396"/>
                                        </p:tgtEl>
                                      </p:cBhvr>
                                    </p:animEffect>
                                  </p:childTnLst>
                                </p:cTn>
                              </p:par>
                              <p:par>
                                <p:cTn id="14" presetID="10" presetClass="entr" presetSubtype="0" fill="hold" nodeType="withEffect">
                                  <p:stCondLst>
                                    <p:cond delay="0"/>
                                  </p:stCondLst>
                                  <p:childTnLst>
                                    <p:set>
                                      <p:cBhvr>
                                        <p:cTn id="15" dur="1" fill="hold">
                                          <p:stCondLst>
                                            <p:cond delay="0"/>
                                          </p:stCondLst>
                                        </p:cTn>
                                        <p:tgtEl>
                                          <p:spTgt spid="59394"/>
                                        </p:tgtEl>
                                        <p:attrNameLst>
                                          <p:attrName>style.visibility</p:attrName>
                                        </p:attrNameLst>
                                      </p:cBhvr>
                                      <p:to>
                                        <p:strVal val="visible"/>
                                      </p:to>
                                    </p:set>
                                    <p:animEffect transition="in" filter="fade">
                                      <p:cBhvr>
                                        <p:cTn id="16" dur="500"/>
                                        <p:tgtEl>
                                          <p:spTgt spid="59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a:extLst>
              <a:ext uri="{FF2B5EF4-FFF2-40B4-BE49-F238E27FC236}">
                <a16:creationId xmlns:a16="http://schemas.microsoft.com/office/drawing/2014/main" id="{259BE7CA-1191-AAEB-F630-EF962A162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CA7BC7A-FCD9-8B09-CD8A-2D6817EE042C}"/>
              </a:ext>
            </a:extLst>
          </p:cNvPr>
          <p:cNvSpPr>
            <a:spLocks noChangeArrowheads="1"/>
          </p:cNvSpPr>
          <p:nvPr/>
        </p:nvSpPr>
        <p:spPr bwMode="auto">
          <a:xfrm>
            <a:off x="0" y="11113"/>
            <a:ext cx="300355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300"/>
              <a:t>The political cartoon “</a:t>
            </a:r>
            <a:r>
              <a:rPr lang="en-US" altLang="en-US" sz="2300" b="1">
                <a:solidFill>
                  <a:srgbClr val="C00000"/>
                </a:solidFill>
              </a:rPr>
              <a:t>Red</a:t>
            </a:r>
            <a:r>
              <a:rPr lang="en-US" altLang="en-US" sz="2300"/>
              <a:t> </a:t>
            </a:r>
            <a:r>
              <a:rPr lang="en-US" altLang="en-US" sz="2300" b="1"/>
              <a:t>Smear</a:t>
            </a:r>
            <a:r>
              <a:rPr lang="en-US" altLang="en-US" sz="2300"/>
              <a:t>” appeared in 1949, when government officials were prosecuting communists and others for subversive activities. </a:t>
            </a:r>
          </a:p>
          <a:p>
            <a:pPr>
              <a:spcBef>
                <a:spcPct val="0"/>
              </a:spcBef>
              <a:buFontTx/>
              <a:buNone/>
            </a:pPr>
            <a:endParaRPr lang="en-US" altLang="en-US" sz="2300"/>
          </a:p>
          <a:p>
            <a:pPr>
              <a:spcBef>
                <a:spcPct val="0"/>
              </a:spcBef>
              <a:buFontTx/>
              <a:buNone/>
            </a:pPr>
            <a:r>
              <a:rPr lang="en-US" altLang="en-US" sz="2300"/>
              <a:t>The cartoonist’s is depicting that the search for communists was indiscriminate and unfair and that anyone might be accused.</a:t>
            </a:r>
          </a:p>
        </p:txBody>
      </p:sp>
      <p:sp>
        <p:nvSpPr>
          <p:cNvPr id="6" name="Rectangle 5">
            <a:extLst>
              <a:ext uri="{FF2B5EF4-FFF2-40B4-BE49-F238E27FC236}">
                <a16:creationId xmlns:a16="http://schemas.microsoft.com/office/drawing/2014/main" id="{F5A1E0EB-C4A7-A7F8-1563-94FB0407D91D}"/>
              </a:ext>
            </a:extLst>
          </p:cNvPr>
          <p:cNvSpPr>
            <a:spLocks noChangeArrowheads="1"/>
          </p:cNvSpPr>
          <p:nvPr/>
        </p:nvSpPr>
        <p:spPr bwMode="auto">
          <a:xfrm>
            <a:off x="3733800" y="1524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FF00"/>
                </a:solidFill>
                <a:latin typeface="Arial Black" panose="020B0A04020102020204" pitchFamily="34" charset="0"/>
              </a:rPr>
              <a:t>What is the cartoonist’s attitude toward the attempt to uncover communists?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a:extLst>
              <a:ext uri="{FF2B5EF4-FFF2-40B4-BE49-F238E27FC236}">
                <a16:creationId xmlns:a16="http://schemas.microsoft.com/office/drawing/2014/main" id="{DA3202A3-E46A-A754-2FBB-68CB420BDDFD}"/>
              </a:ext>
            </a:extLst>
          </p:cNvPr>
          <p:cNvSpPr>
            <a:spLocks noGrp="1" noChangeArrowheads="1"/>
          </p:cNvSpPr>
          <p:nvPr>
            <p:ph idx="1"/>
          </p:nvPr>
        </p:nvSpPr>
        <p:spPr>
          <a:xfrm>
            <a:off x="0" y="1512888"/>
            <a:ext cx="4851400" cy="1219200"/>
          </a:xfrm>
        </p:spPr>
        <p:txBody>
          <a:bodyPr/>
          <a:lstStyle/>
          <a:p>
            <a:pPr marL="0" indent="0">
              <a:buFontTx/>
              <a:buNone/>
            </a:pPr>
            <a:r>
              <a:rPr lang="en-US" altLang="en-US" sz="2000" dirty="0"/>
              <a:t>The mass hysteria created by the </a:t>
            </a:r>
            <a:r>
              <a:rPr lang="en-US" altLang="en-US" sz="2000" b="1" dirty="0">
                <a:solidFill>
                  <a:srgbClr val="FF0000"/>
                </a:solidFill>
              </a:rPr>
              <a:t>Red Scare</a:t>
            </a:r>
            <a:r>
              <a:rPr lang="en-US" altLang="en-US" sz="2000" dirty="0"/>
              <a:t>, threatened the civil liberties of Americans.  </a:t>
            </a:r>
          </a:p>
        </p:txBody>
      </p:sp>
      <p:pic>
        <p:nvPicPr>
          <p:cNvPr id="103428" name="Picture 3">
            <a:extLst>
              <a:ext uri="{FF2B5EF4-FFF2-40B4-BE49-F238E27FC236}">
                <a16:creationId xmlns:a16="http://schemas.microsoft.com/office/drawing/2014/main" id="{FBD90E8D-CDE0-C980-F332-E8D3B33B4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933" y="0"/>
            <a:ext cx="485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1395D696-93A1-EDD1-3FC9-0A7096D4239A}"/>
              </a:ext>
            </a:extLst>
          </p:cNvPr>
          <p:cNvSpPr txBox="1">
            <a:spLocks/>
          </p:cNvSpPr>
          <p:nvPr/>
        </p:nvSpPr>
        <p:spPr bwMode="auto">
          <a:xfrm>
            <a:off x="-7938" y="500063"/>
            <a:ext cx="5845176" cy="99377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000" b="1" dirty="0">
                <a:solidFill>
                  <a:srgbClr val="202124"/>
                </a:solidFill>
                <a:latin typeface="Roboto" panose="02000000000000000000" pitchFamily="2" charset="0"/>
              </a:rPr>
              <a:t>Hysteria</a:t>
            </a:r>
            <a:r>
              <a:rPr lang="en-US" sz="2000" dirty="0">
                <a:solidFill>
                  <a:srgbClr val="202124"/>
                </a:solidFill>
                <a:latin typeface="Roboto" panose="02000000000000000000" pitchFamily="2" charset="0"/>
              </a:rPr>
              <a:t>- exaggerated or uncontrollable emotion or excitement, especially among a group of people.</a:t>
            </a:r>
            <a:endParaRPr lang="en-US" sz="3600" kern="0" dirty="0"/>
          </a:p>
        </p:txBody>
      </p:sp>
      <p:sp>
        <p:nvSpPr>
          <p:cNvPr id="6" name="Content Placeholder 2">
            <a:extLst>
              <a:ext uri="{FF2B5EF4-FFF2-40B4-BE49-F238E27FC236}">
                <a16:creationId xmlns:a16="http://schemas.microsoft.com/office/drawing/2014/main" id="{685F482E-E284-3EFD-F392-CF3BA3D6944D}"/>
              </a:ext>
            </a:extLst>
          </p:cNvPr>
          <p:cNvSpPr txBox="1">
            <a:spLocks/>
          </p:cNvSpPr>
          <p:nvPr/>
        </p:nvSpPr>
        <p:spPr bwMode="auto">
          <a:xfrm>
            <a:off x="14288" y="2513013"/>
            <a:ext cx="5243512" cy="12192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000" b="1" u="sng" kern="0" dirty="0">
                <a:solidFill>
                  <a:srgbClr val="FF0000"/>
                </a:solidFill>
              </a:rPr>
              <a:t>Red Scare </a:t>
            </a:r>
            <a:r>
              <a:rPr lang="en-US" sz="2000" b="1" kern="0" dirty="0"/>
              <a:t>Psychosis</a:t>
            </a:r>
            <a:r>
              <a:rPr lang="en-US" sz="2000" kern="0" dirty="0"/>
              <a:t>- </a:t>
            </a:r>
            <a:r>
              <a:rPr lang="en-US" sz="2000" dirty="0">
                <a:solidFill>
                  <a:srgbClr val="202124"/>
                </a:solidFill>
                <a:latin typeface="Roboto" panose="02000000000000000000" pitchFamily="2" charset="0"/>
              </a:rPr>
              <a:t>mental disorder in which thought, and emotions are so impaired that contact is lost with external reality.</a:t>
            </a:r>
            <a:endParaRPr lang="en-US" sz="2000" kern="0" dirty="0"/>
          </a:p>
        </p:txBody>
      </p:sp>
      <p:sp>
        <p:nvSpPr>
          <p:cNvPr id="7" name="Content Placeholder 2">
            <a:extLst>
              <a:ext uri="{FF2B5EF4-FFF2-40B4-BE49-F238E27FC236}">
                <a16:creationId xmlns:a16="http://schemas.microsoft.com/office/drawing/2014/main" id="{7F7EFA88-B83B-3E08-6018-CE996C272CE0}"/>
              </a:ext>
            </a:extLst>
          </p:cNvPr>
          <p:cNvSpPr txBox="1">
            <a:spLocks/>
          </p:cNvSpPr>
          <p:nvPr/>
        </p:nvSpPr>
        <p:spPr bwMode="auto">
          <a:xfrm>
            <a:off x="-7938" y="4003675"/>
            <a:ext cx="4778376" cy="24003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000" b="1" u="sng" kern="0" dirty="0">
                <a:solidFill>
                  <a:srgbClr val="FF0000"/>
                </a:solidFill>
              </a:rPr>
              <a:t>Coping</a:t>
            </a:r>
            <a:r>
              <a:rPr lang="en-US" sz="2000" b="1" u="sng" kern="0" dirty="0"/>
              <a:t> Mechanism</a:t>
            </a:r>
          </a:p>
          <a:p>
            <a:pPr marL="0" indent="0">
              <a:buFontTx/>
              <a:buNone/>
              <a:defRPr/>
            </a:pPr>
            <a:r>
              <a:rPr lang="en-US" sz="2000" kern="0" dirty="0"/>
              <a:t>To calm these fears the US gov gave Americans remedies-</a:t>
            </a:r>
          </a:p>
          <a:p>
            <a:pPr marL="457200" indent="-457200">
              <a:buFontTx/>
              <a:buAutoNum type="arabicPeriod"/>
              <a:defRPr/>
            </a:pPr>
            <a:r>
              <a:rPr lang="en-US" sz="2000" kern="0" dirty="0"/>
              <a:t>Duck and Cover</a:t>
            </a:r>
          </a:p>
          <a:p>
            <a:pPr marL="457200" indent="-457200">
              <a:buFontTx/>
              <a:buAutoNum type="arabicPeriod"/>
              <a:defRPr/>
            </a:pPr>
            <a:r>
              <a:rPr lang="en-US" sz="2000" kern="0" dirty="0"/>
              <a:t>Fall out Shelters</a:t>
            </a:r>
          </a:p>
          <a:p>
            <a:pPr marL="0" indent="0">
              <a:buFontTx/>
              <a:buNone/>
              <a:defRPr/>
            </a:pPr>
            <a:r>
              <a:rPr lang="en-US" sz="2000" kern="0" dirty="0"/>
              <a:t>Both of which were useless but like a baby’s security blanket, many American felt better.</a:t>
            </a:r>
          </a:p>
        </p:txBody>
      </p:sp>
      <p:pic>
        <p:nvPicPr>
          <p:cNvPr id="103432" name="Picture 1">
            <a:extLst>
              <a:ext uri="{FF2B5EF4-FFF2-40B4-BE49-F238E27FC236}">
                <a16:creationId xmlns:a16="http://schemas.microsoft.com/office/drawing/2014/main" id="{23C65193-2AEA-8833-2DF9-911D3D921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732338"/>
            <a:ext cx="1822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itle 1">
            <a:extLst>
              <a:ext uri="{FF2B5EF4-FFF2-40B4-BE49-F238E27FC236}">
                <a16:creationId xmlns:a16="http://schemas.microsoft.com/office/drawing/2014/main" id="{2A190EC6-8479-A8FA-F09E-9460D9FCDAA1}"/>
              </a:ext>
            </a:extLst>
          </p:cNvPr>
          <p:cNvSpPr>
            <a:spLocks noGrp="1" noChangeArrowheads="1"/>
          </p:cNvSpPr>
          <p:nvPr>
            <p:ph type="title"/>
          </p:nvPr>
        </p:nvSpPr>
        <p:spPr>
          <a:xfrm>
            <a:off x="2514600" y="0"/>
            <a:ext cx="3505200" cy="606425"/>
          </a:xfrm>
        </p:spPr>
        <p:txBody>
          <a:bodyPr/>
          <a:lstStyle/>
          <a:p>
            <a:r>
              <a:rPr lang="en-US" altLang="en-US" sz="2800" b="1" dirty="0"/>
              <a:t>Hysteria of Fear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5">
            <a:extLst>
              <a:ext uri="{FF2B5EF4-FFF2-40B4-BE49-F238E27FC236}">
                <a16:creationId xmlns:a16="http://schemas.microsoft.com/office/drawing/2014/main" id="{BCE33486-A0C6-8592-B808-8FC5C580E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1" name="Object 10">
            <a:extLst>
              <a:ext uri="{FF2B5EF4-FFF2-40B4-BE49-F238E27FC236}">
                <a16:creationId xmlns:a16="http://schemas.microsoft.com/office/drawing/2014/main" id="{284802DF-475D-DB78-1741-AFFC20D70E3A}"/>
              </a:ext>
            </a:extLst>
          </p:cNvPr>
          <p:cNvGraphicFramePr>
            <a:graphicFrameLocks noChangeAspect="1"/>
          </p:cNvGraphicFramePr>
          <p:nvPr/>
        </p:nvGraphicFramePr>
        <p:xfrm>
          <a:off x="-2728913" y="762000"/>
          <a:ext cx="6099176" cy="4062413"/>
        </p:xfrm>
        <a:graphic>
          <a:graphicData uri="http://schemas.openxmlformats.org/presentationml/2006/ole">
            <mc:AlternateContent xmlns:mc="http://schemas.openxmlformats.org/markup-compatibility/2006">
              <mc:Choice xmlns:v="urn:schemas-microsoft-com:vml" Requires="v">
                <p:oleObj name="Document" r:id="rId3" imgW="6099262" imgH="4063040" progId="Word.Document.12">
                  <p:embed/>
                </p:oleObj>
              </mc:Choice>
              <mc:Fallback>
                <p:oleObj name="Document" r:id="rId3" imgW="6099262" imgH="4063040" progId="Word.Document.12">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3" y="762000"/>
                        <a:ext cx="6099176"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52" name="Object 12">
            <a:extLst>
              <a:ext uri="{FF2B5EF4-FFF2-40B4-BE49-F238E27FC236}">
                <a16:creationId xmlns:a16="http://schemas.microsoft.com/office/drawing/2014/main" id="{888CDEBE-6ADE-1E09-5832-0081591AA335}"/>
              </a:ext>
            </a:extLst>
          </p:cNvPr>
          <p:cNvGraphicFramePr>
            <a:graphicFrameLocks noChangeAspect="1"/>
          </p:cNvGraphicFramePr>
          <p:nvPr>
            <p:extLst>
              <p:ext uri="{D42A27DB-BD31-4B8C-83A1-F6EECF244321}">
                <p14:modId xmlns:p14="http://schemas.microsoft.com/office/powerpoint/2010/main" val="3844254535"/>
              </p:ext>
            </p:extLst>
          </p:nvPr>
        </p:nvGraphicFramePr>
        <p:xfrm>
          <a:off x="59478" y="1023938"/>
          <a:ext cx="5715000" cy="4525962"/>
        </p:xfrm>
        <a:graphic>
          <a:graphicData uri="http://schemas.openxmlformats.org/presentationml/2006/ole">
            <mc:AlternateContent xmlns:mc="http://schemas.openxmlformats.org/markup-compatibility/2006">
              <mc:Choice xmlns:v="urn:schemas-microsoft-com:vml" Requires="v">
                <p:oleObj name="Document" r:id="rId5" imgW="7447773" imgH="5870810" progId="Word.Document.12">
                  <p:embed/>
                </p:oleObj>
              </mc:Choice>
              <mc:Fallback>
                <p:oleObj name="Document" r:id="rId5" imgW="7447773" imgH="5870810" progId="Word.Document.12">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78" y="1023938"/>
                        <a:ext cx="5715000" cy="4525962"/>
                      </a:xfrm>
                      <a:prstGeom prst="rect">
                        <a:avLst/>
                      </a:prstGeom>
                      <a:noFill/>
                      <a:ln>
                        <a:noFill/>
                      </a:ln>
                    </p:spPr>
                  </p:pic>
                </p:oleObj>
              </mc:Fallback>
            </mc:AlternateContent>
          </a:graphicData>
        </a:graphic>
      </p:graphicFrame>
      <p:sp>
        <p:nvSpPr>
          <p:cNvPr id="104453" name="Title 1">
            <a:extLst>
              <a:ext uri="{FF2B5EF4-FFF2-40B4-BE49-F238E27FC236}">
                <a16:creationId xmlns:a16="http://schemas.microsoft.com/office/drawing/2014/main" id="{80E232F4-D9E2-3459-DDE6-15405576457C}"/>
              </a:ext>
            </a:extLst>
          </p:cNvPr>
          <p:cNvSpPr>
            <a:spLocks noGrp="1" noChangeArrowheads="1"/>
          </p:cNvSpPr>
          <p:nvPr>
            <p:ph type="title"/>
          </p:nvPr>
        </p:nvSpPr>
        <p:spPr>
          <a:xfrm>
            <a:off x="0" y="346075"/>
            <a:ext cx="9134475" cy="574675"/>
          </a:xfrm>
        </p:spPr>
        <p:txBody>
          <a:bodyPr/>
          <a:lstStyle/>
          <a:p>
            <a:r>
              <a:rPr lang="en-US" altLang="en-US" sz="2000" b="1"/>
              <a:t>At least we got a good book and a play out of the </a:t>
            </a:r>
            <a:r>
              <a:rPr lang="en-US" altLang="en-US" sz="2000" b="1">
                <a:solidFill>
                  <a:srgbClr val="FF0000"/>
                </a:solidFill>
              </a:rPr>
              <a:t>RED SCARE</a:t>
            </a:r>
            <a:br>
              <a:rPr lang="en-US" altLang="en-US" sz="2000" b="1">
                <a:solidFill>
                  <a:srgbClr val="FF0000"/>
                </a:solidFill>
              </a:rPr>
            </a:br>
            <a:r>
              <a:rPr lang="en-US" altLang="en-US" sz="2800" b="1">
                <a:solidFill>
                  <a:schemeClr val="tx1"/>
                </a:solidFill>
              </a:rPr>
              <a:t>THE CRUCIBLE</a:t>
            </a:r>
            <a:r>
              <a:rPr lang="en-US" altLang="en-US" sz="2000" b="1">
                <a:solidFill>
                  <a:schemeClr val="tx1"/>
                </a:solidFill>
              </a:rPr>
              <a:t>, Jan 1953</a:t>
            </a:r>
          </a:p>
        </p:txBody>
      </p:sp>
      <p:pic>
        <p:nvPicPr>
          <p:cNvPr id="104454" name="Picture 18">
            <a:extLst>
              <a:ext uri="{FF2B5EF4-FFF2-40B4-BE49-F238E27FC236}">
                <a16:creationId xmlns:a16="http://schemas.microsoft.com/office/drawing/2014/main" id="{FA0B55DF-46F7-DBE6-DA21-5DD3C5E58A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0563" y="998538"/>
            <a:ext cx="3373437"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Box 21">
            <a:extLst>
              <a:ext uri="{FF2B5EF4-FFF2-40B4-BE49-F238E27FC236}">
                <a16:creationId xmlns:a16="http://schemas.microsoft.com/office/drawing/2014/main" id="{96413D56-A0C5-9FA2-94CE-7FCBEED3D17E}"/>
              </a:ext>
            </a:extLst>
          </p:cNvPr>
          <p:cNvSpPr txBox="1">
            <a:spLocks noChangeArrowheads="1"/>
          </p:cNvSpPr>
          <p:nvPr/>
        </p:nvSpPr>
        <p:spPr bwMode="auto">
          <a:xfrm>
            <a:off x="0" y="6429375"/>
            <a:ext cx="9066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hlinkClick r:id="rId8"/>
              </a:rPr>
              <a:t>https://www.pbs.org/wnet/americanmasters/arthur-miller-elia-kazan-and-the-blacklist-none-without-sin-why-arthur-miller-wrote-the-crucible/5911/#:~:text=During%20the%20tense%20era%20of,radical%20leftist%20activity%20in%20America.</a:t>
            </a:r>
            <a:endParaRPr lang="en-US" altLang="en-US" sz="1000"/>
          </a:p>
        </p:txBody>
      </p:sp>
      <p:pic>
        <p:nvPicPr>
          <p:cNvPr id="104456" name="Picture 11" descr="The Crucible (Penguin Plays): Miller, Arthur: 2015140481389: Amazon.com:  Books">
            <a:extLst>
              <a:ext uri="{FF2B5EF4-FFF2-40B4-BE49-F238E27FC236}">
                <a16:creationId xmlns:a16="http://schemas.microsoft.com/office/drawing/2014/main" id="{6F8DF703-B932-E1F7-E310-0BAF58DBFE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3763" y="4824413"/>
            <a:ext cx="1033462"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692DA89-A08E-1C06-6194-042C1A681D2E}"/>
              </a:ext>
            </a:extLst>
          </p:cNvPr>
          <p:cNvSpPr>
            <a:spLocks noGrp="1" noChangeArrowheads="1"/>
          </p:cNvSpPr>
          <p:nvPr>
            <p:ph type="title"/>
          </p:nvPr>
        </p:nvSpPr>
        <p:spPr>
          <a:xfrm>
            <a:off x="2362200" y="0"/>
            <a:ext cx="4419600" cy="563563"/>
          </a:xfrm>
        </p:spPr>
        <p:txBody>
          <a:bodyPr/>
          <a:lstStyle/>
          <a:p>
            <a:r>
              <a:rPr lang="en-US" altLang="en-US" sz="3200" b="1"/>
              <a:t>An EOC Moment</a:t>
            </a:r>
          </a:p>
        </p:txBody>
      </p:sp>
      <p:sp>
        <p:nvSpPr>
          <p:cNvPr id="110595" name="Content Placeholder 2">
            <a:extLst>
              <a:ext uri="{FF2B5EF4-FFF2-40B4-BE49-F238E27FC236}">
                <a16:creationId xmlns:a16="http://schemas.microsoft.com/office/drawing/2014/main" id="{BC4EFAA8-AB8C-6D18-A457-7613BC19F8B7}"/>
              </a:ext>
            </a:extLst>
          </p:cNvPr>
          <p:cNvSpPr>
            <a:spLocks noGrp="1" noChangeArrowheads="1"/>
          </p:cNvSpPr>
          <p:nvPr>
            <p:ph idx="1"/>
          </p:nvPr>
        </p:nvSpPr>
        <p:spPr>
          <a:xfrm>
            <a:off x="228600" y="1066800"/>
            <a:ext cx="8915400" cy="3352800"/>
          </a:xfrm>
        </p:spPr>
        <p:txBody>
          <a:bodyPr/>
          <a:lstStyle/>
          <a:p>
            <a:pPr marL="0" indent="0">
              <a:buFontTx/>
              <a:buNone/>
            </a:pPr>
            <a:r>
              <a:rPr lang="en-US" altLang="en-US" sz="2800"/>
              <a:t>Which factor is most closely associated with McCarthyism?</a:t>
            </a:r>
          </a:p>
          <a:p>
            <a:pPr marL="0" indent="0">
              <a:buFontTx/>
              <a:buNone/>
            </a:pPr>
            <a:r>
              <a:rPr lang="en-US" altLang="en-US" sz="2800"/>
              <a:t>A. buildup of Soviet missiles in Cuba</a:t>
            </a:r>
          </a:p>
          <a:p>
            <a:pPr marL="0" indent="0">
              <a:buFontTx/>
              <a:buNone/>
            </a:pPr>
            <a:r>
              <a:rPr lang="en-US" altLang="en-US" sz="2800"/>
              <a:t>B. fear of communist influence in the United States</a:t>
            </a:r>
          </a:p>
          <a:p>
            <a:pPr marL="0" indent="0">
              <a:buFontTx/>
              <a:buNone/>
            </a:pPr>
            <a:r>
              <a:rPr lang="en-US" altLang="en-US" sz="2800"/>
              <a:t>C. rise of the Communist Party in China</a:t>
            </a:r>
          </a:p>
          <a:p>
            <a:pPr marL="0" indent="0">
              <a:buFontTx/>
              <a:buNone/>
            </a:pPr>
            <a:r>
              <a:rPr lang="en-US" altLang="en-US" sz="2800"/>
              <a:t>D. creation of the Warsaw Pact by the Soviet Union</a:t>
            </a:r>
          </a:p>
        </p:txBody>
      </p:sp>
      <p:sp>
        <p:nvSpPr>
          <p:cNvPr id="4" name="Oval 3">
            <a:extLst>
              <a:ext uri="{FF2B5EF4-FFF2-40B4-BE49-F238E27FC236}">
                <a16:creationId xmlns:a16="http://schemas.microsoft.com/office/drawing/2014/main" id="{7EB4A4FC-FC94-EF69-B7AE-53C94C48E933}"/>
              </a:ext>
            </a:extLst>
          </p:cNvPr>
          <p:cNvSpPr/>
          <p:nvPr/>
        </p:nvSpPr>
        <p:spPr>
          <a:xfrm>
            <a:off x="152400" y="25146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0597" name="Picture 1">
            <a:extLst>
              <a:ext uri="{FF2B5EF4-FFF2-40B4-BE49-F238E27FC236}">
                <a16:creationId xmlns:a16="http://schemas.microsoft.com/office/drawing/2014/main" id="{BD2F2073-E96A-16C6-CC02-FB4F2BB9A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1148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1A372B7C-3C90-FA5F-ED24-AF4FA87C8498}"/>
              </a:ext>
            </a:extLst>
          </p:cNvPr>
          <p:cNvSpPr>
            <a:spLocks noGrp="1" noChangeArrowheads="1"/>
          </p:cNvSpPr>
          <p:nvPr>
            <p:ph type="body" idx="1"/>
          </p:nvPr>
        </p:nvSpPr>
        <p:spPr>
          <a:xfrm>
            <a:off x="63500" y="2895600"/>
            <a:ext cx="6438900" cy="4651375"/>
          </a:xfrm>
        </p:spPr>
        <p:txBody>
          <a:bodyPr/>
          <a:lstStyle/>
          <a:p>
            <a:pPr eaLnBrk="1" hangingPunct="1">
              <a:lnSpc>
                <a:spcPct val="90000"/>
              </a:lnSpc>
            </a:pPr>
            <a:r>
              <a:rPr lang="en-US" altLang="en-US" sz="2400" dirty="0"/>
              <a:t>Pres. Eisenhower gave control of </a:t>
            </a:r>
            <a:r>
              <a:rPr lang="en-US" altLang="en-US" sz="2400" u="sng" dirty="0"/>
              <a:t>foreign policy</a:t>
            </a:r>
            <a:r>
              <a:rPr lang="en-US" altLang="en-US" sz="2400" dirty="0"/>
              <a:t> to </a:t>
            </a:r>
            <a:r>
              <a:rPr lang="en-US" altLang="en-US" sz="2400" b="1" dirty="0">
                <a:solidFill>
                  <a:srgbClr val="0033CC"/>
                </a:solidFill>
              </a:rPr>
              <a:t>John Foster Dulles</a:t>
            </a:r>
            <a:r>
              <a:rPr lang="en-US" altLang="en-US" sz="2400" dirty="0"/>
              <a:t>, a devoted anti-Communist who wanted to stop the spread of Communism and prevent Soviets from gaining additional influence.</a:t>
            </a:r>
          </a:p>
          <a:p>
            <a:pPr eaLnBrk="1" hangingPunct="1">
              <a:lnSpc>
                <a:spcPct val="90000"/>
              </a:lnSpc>
            </a:pPr>
            <a:r>
              <a:rPr lang="en-US" altLang="en-US" sz="2400" dirty="0"/>
              <a:t>Under Dulles direction, </a:t>
            </a:r>
            <a:r>
              <a:rPr lang="en-US" altLang="en-US" sz="2400" dirty="0">
                <a:solidFill>
                  <a:srgbClr val="FF0000"/>
                </a:solidFill>
              </a:rPr>
              <a:t>Pres. Eisenhower announced he would send U.S. troops to any Middle East nation asking for help in fighting Communism.</a:t>
            </a:r>
          </a:p>
          <a:p>
            <a:pPr eaLnBrk="1" hangingPunct="1">
              <a:lnSpc>
                <a:spcPct val="90000"/>
              </a:lnSpc>
            </a:pPr>
            <a:r>
              <a:rPr lang="en-US" altLang="en-US" sz="2400" dirty="0">
                <a:solidFill>
                  <a:srgbClr val="FF0000"/>
                </a:solidFill>
              </a:rPr>
              <a:t>This policy became known as the </a:t>
            </a:r>
            <a:r>
              <a:rPr lang="en-US" altLang="en-US" sz="2400" b="1" dirty="0">
                <a:solidFill>
                  <a:srgbClr val="FF0000"/>
                </a:solidFill>
              </a:rPr>
              <a:t>Eisenhower Doctrine</a:t>
            </a:r>
            <a:r>
              <a:rPr lang="en-US" altLang="en-US" sz="2400" dirty="0">
                <a:solidFill>
                  <a:srgbClr val="FF0000"/>
                </a:solidFill>
              </a:rPr>
              <a:t>.</a:t>
            </a:r>
          </a:p>
        </p:txBody>
      </p:sp>
      <p:pic>
        <p:nvPicPr>
          <p:cNvPr id="35845" name="Picture 5">
            <a:extLst>
              <a:ext uri="{FF2B5EF4-FFF2-40B4-BE49-F238E27FC236}">
                <a16:creationId xmlns:a16="http://schemas.microsoft.com/office/drawing/2014/main" id="{668BF0D4-D2C8-EADF-CE51-6F2693182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66800"/>
            <a:ext cx="27130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a:extLst>
              <a:ext uri="{FF2B5EF4-FFF2-40B4-BE49-F238E27FC236}">
                <a16:creationId xmlns:a16="http://schemas.microsoft.com/office/drawing/2014/main" id="{70C36A20-2815-F6FF-52D4-E67F3B33D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3429000"/>
            <a:ext cx="2562225"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9" name="Picture 1">
            <a:extLst>
              <a:ext uri="{FF2B5EF4-FFF2-40B4-BE49-F238E27FC236}">
                <a16:creationId xmlns:a16="http://schemas.microsoft.com/office/drawing/2014/main" id="{DDC9FDD6-C740-79B5-486D-FD0361B7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3" y="122238"/>
            <a:ext cx="1684337"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2">
            <a:extLst>
              <a:ext uri="{FF2B5EF4-FFF2-40B4-BE49-F238E27FC236}">
                <a16:creationId xmlns:a16="http://schemas.microsoft.com/office/drawing/2014/main" id="{54E27A5E-03AF-5044-B5B5-81A6D02678C4}"/>
              </a:ext>
            </a:extLst>
          </p:cNvPr>
          <p:cNvSpPr txBox="1">
            <a:spLocks noChangeArrowheads="1"/>
          </p:cNvSpPr>
          <p:nvPr/>
        </p:nvSpPr>
        <p:spPr bwMode="auto">
          <a:xfrm>
            <a:off x="1676400" y="31750"/>
            <a:ext cx="5476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The Cold War Continues Under Eisenhower</a:t>
            </a:r>
          </a:p>
        </p:txBody>
      </p:sp>
      <p:sp>
        <p:nvSpPr>
          <p:cNvPr id="82951" name="TextBox 3">
            <a:extLst>
              <a:ext uri="{FF2B5EF4-FFF2-40B4-BE49-F238E27FC236}">
                <a16:creationId xmlns:a16="http://schemas.microsoft.com/office/drawing/2014/main" id="{7B794183-9824-4A30-9A0E-BC08A6CDD497}"/>
              </a:ext>
            </a:extLst>
          </p:cNvPr>
          <p:cNvSpPr txBox="1">
            <a:spLocks noChangeArrowheads="1"/>
          </p:cNvSpPr>
          <p:nvPr/>
        </p:nvSpPr>
        <p:spPr bwMode="auto">
          <a:xfrm>
            <a:off x="1657350" y="398463"/>
            <a:ext cx="75803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Eisenhower sends aid to France, then fighting the communist in Vietnam</a:t>
            </a:r>
          </a:p>
          <a:p>
            <a:pPr>
              <a:spcBef>
                <a:spcPct val="0"/>
              </a:spcBef>
              <a:buFontTx/>
              <a:buNone/>
            </a:pPr>
            <a:r>
              <a:rPr lang="en-US" altLang="en-US" sz="1800"/>
              <a:t>CIA trains rebels to overthrow communist govt in Guatemala</a:t>
            </a:r>
          </a:p>
          <a:p>
            <a:pPr>
              <a:spcBef>
                <a:spcPct val="0"/>
              </a:spcBef>
              <a:buFontTx/>
              <a:buNone/>
            </a:pPr>
            <a:r>
              <a:rPr lang="en-US" altLang="en-US" sz="1800"/>
              <a:t>US pledges to defend Taiwan from </a:t>
            </a:r>
            <a:r>
              <a:rPr lang="en-US" altLang="en-US" sz="1800" b="1">
                <a:solidFill>
                  <a:srgbClr val="FF0000"/>
                </a:solidFill>
              </a:rPr>
              <a:t>Chicoms</a:t>
            </a:r>
          </a:p>
          <a:p>
            <a:pPr>
              <a:spcBef>
                <a:spcPct val="0"/>
              </a:spcBef>
              <a:buFontTx/>
              <a:buNone/>
            </a:pPr>
            <a:r>
              <a:rPr lang="en-US" altLang="en-US" sz="1800" b="1">
                <a:solidFill>
                  <a:srgbClr val="FF0000"/>
                </a:solidFill>
              </a:rPr>
              <a:t>USSR </a:t>
            </a:r>
            <a:r>
              <a:rPr lang="en-US" altLang="en-US" sz="1800"/>
              <a:t>puts down rebellion in communist</a:t>
            </a:r>
          </a:p>
          <a:p>
            <a:pPr>
              <a:spcBef>
                <a:spcPct val="0"/>
              </a:spcBef>
              <a:buFontTx/>
              <a:buNone/>
            </a:pPr>
            <a:r>
              <a:rPr lang="en-US" altLang="en-US" sz="1800"/>
              <a:t>Hungary (1956) USA does nothing. Why? </a:t>
            </a:r>
          </a:p>
          <a:p>
            <a:pPr>
              <a:spcBef>
                <a:spcPct val="0"/>
              </a:spcBef>
              <a:buFontTx/>
              <a:buNone/>
            </a:pPr>
            <a:r>
              <a:rPr lang="en-US" altLang="en-US" sz="1800"/>
              <a:t>Because of a potential nuclear showdown</a:t>
            </a:r>
          </a:p>
          <a:p>
            <a:pPr>
              <a:spcBef>
                <a:spcPct val="0"/>
              </a:spcBef>
              <a:buFontTx/>
              <a:buNone/>
            </a:pPr>
            <a:r>
              <a:rPr lang="en-US" altLang="en-US" sz="1800"/>
              <a:t>with the USSR in Europe. </a:t>
            </a:r>
          </a:p>
        </p:txBody>
      </p:sp>
      <p:sp>
        <p:nvSpPr>
          <p:cNvPr id="17410" name="Rectangle 2">
            <a:extLst>
              <a:ext uri="{FF2B5EF4-FFF2-40B4-BE49-F238E27FC236}">
                <a16:creationId xmlns:a16="http://schemas.microsoft.com/office/drawing/2014/main" id="{8A5BE254-FA7E-7D7E-C940-135EC7E273A9}"/>
              </a:ext>
            </a:extLst>
          </p:cNvPr>
          <p:cNvSpPr>
            <a:spLocks noGrp="1" noChangeArrowheads="1"/>
          </p:cNvSpPr>
          <p:nvPr>
            <p:ph type="title"/>
          </p:nvPr>
        </p:nvSpPr>
        <p:spPr>
          <a:xfrm>
            <a:off x="11113" y="2400300"/>
            <a:ext cx="6400800" cy="609600"/>
          </a:xfrm>
        </p:spPr>
        <p:txBody>
          <a:bodyPr/>
          <a:lstStyle/>
          <a:p>
            <a:pPr eaLnBrk="1" hangingPunct="1"/>
            <a:r>
              <a:rPr lang="en-US" altLang="en-US" sz="2400" b="1" dirty="0"/>
              <a:t>Eisenhower Doctrine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to="" calcmode="lin" valueType="num">
                                      <p:cBhvr>
                                        <p:cTn id="7" dur="1" fill="hold"/>
                                        <p:tgtEl>
                                          <p:spTgt spid="17410"/>
                                        </p:tgtEl>
                                        <p:attrNameLst>
                                          <p:attrName/>
                                        </p:attrNameLst>
                                      </p:cBhvr>
                                    </p:anim>
                                  </p:childTnLst>
                                </p:cTn>
                              </p:par>
                            </p:childTnLst>
                          </p:cTn>
                        </p:par>
                        <p:par>
                          <p:cTn id="8" fill="hold" nodeType="afterGroup">
                            <p:stCondLst>
                              <p:cond delay="0"/>
                            </p:stCondLst>
                            <p:childTnLst>
                              <p:par>
                                <p:cTn id="9" presetID="22" presetClass="entr" presetSubtype="8" fill="hold" nodeType="after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wipe(left)">
                                      <p:cBhvr>
                                        <p:cTn id="11" dur="2000"/>
                                        <p:tgtEl>
                                          <p:spTgt spid="17411">
                                            <p:txEl>
                                              <p:pRg st="0" end="0"/>
                                            </p:txEl>
                                          </p:spTgt>
                                        </p:tgtEl>
                                      </p:cBhvr>
                                    </p:animEffect>
                                  </p:childTnLst>
                                </p:cTn>
                              </p:par>
                            </p:childTnLst>
                          </p:cTn>
                        </p:par>
                        <p:par>
                          <p:cTn id="12" fill="hold" nodeType="afterGroup">
                            <p:stCondLst>
                              <p:cond delay="2000"/>
                            </p:stCondLst>
                            <p:childTnLst>
                              <p:par>
                                <p:cTn id="13" presetID="6" presetClass="entr" presetSubtype="16" fill="hold" nodeType="afterEffect">
                                  <p:stCondLst>
                                    <p:cond delay="0"/>
                                  </p:stCondLst>
                                  <p:childTnLst>
                                    <p:set>
                                      <p:cBhvr>
                                        <p:cTn id="14" dur="1" fill="hold">
                                          <p:stCondLst>
                                            <p:cond delay="0"/>
                                          </p:stCondLst>
                                        </p:cTn>
                                        <p:tgtEl>
                                          <p:spTgt spid="35845"/>
                                        </p:tgtEl>
                                        <p:attrNameLst>
                                          <p:attrName>style.visibility</p:attrName>
                                        </p:attrNameLst>
                                      </p:cBhvr>
                                      <p:to>
                                        <p:strVal val="visible"/>
                                      </p:to>
                                    </p:set>
                                    <p:animEffect transition="in" filter="circle(in)">
                                      <p:cBhvr>
                                        <p:cTn id="15" dur="2000"/>
                                        <p:tgtEl>
                                          <p:spTgt spid="35845"/>
                                        </p:tgtEl>
                                      </p:cBhvr>
                                    </p:animEffect>
                                  </p:childTnLst>
                                </p:cTn>
                              </p:par>
                            </p:childTnLst>
                          </p:cTn>
                        </p:par>
                        <p:par>
                          <p:cTn id="16" fill="hold" nodeType="afterGroup">
                            <p:stCondLst>
                              <p:cond delay="4000"/>
                            </p:stCondLst>
                            <p:childTnLst>
                              <p:par>
                                <p:cTn id="17" presetID="22" presetClass="entr" presetSubtype="8" fill="hold" nodeType="afterEffect">
                                  <p:stCondLst>
                                    <p:cond delay="1500"/>
                                  </p:stCondLst>
                                  <p:childTnLst>
                                    <p:set>
                                      <p:cBhvr>
                                        <p:cTn id="18" dur="1" fill="hold">
                                          <p:stCondLst>
                                            <p:cond delay="0"/>
                                          </p:stCondLst>
                                        </p:cTn>
                                        <p:tgtEl>
                                          <p:spTgt spid="17411">
                                            <p:txEl>
                                              <p:pRg st="1" end="1"/>
                                            </p:txEl>
                                          </p:spTgt>
                                        </p:tgtEl>
                                        <p:attrNameLst>
                                          <p:attrName>style.visibility</p:attrName>
                                        </p:attrNameLst>
                                      </p:cBhvr>
                                      <p:to>
                                        <p:strVal val="visible"/>
                                      </p:to>
                                    </p:set>
                                    <p:animEffect transition="in" filter="wipe(left)">
                                      <p:cBhvr>
                                        <p:cTn id="19" dur="2000"/>
                                        <p:tgtEl>
                                          <p:spTgt spid="17411">
                                            <p:txEl>
                                              <p:pRg st="1" end="1"/>
                                            </p:txEl>
                                          </p:spTgt>
                                        </p:tgtEl>
                                      </p:cBhvr>
                                    </p:animEffect>
                                  </p:childTnLst>
                                </p:cTn>
                              </p:par>
                            </p:childTnLst>
                          </p:cTn>
                        </p:par>
                        <p:par>
                          <p:cTn id="20" fill="hold" nodeType="afterGroup">
                            <p:stCondLst>
                              <p:cond delay="7500"/>
                            </p:stCondLst>
                            <p:childTnLst>
                              <p:par>
                                <p:cTn id="21" presetID="6" presetClass="entr" presetSubtype="16" fill="hold" nodeType="afterEffect">
                                  <p:stCondLst>
                                    <p:cond delay="0"/>
                                  </p:stCondLst>
                                  <p:childTnLst>
                                    <p:set>
                                      <p:cBhvr>
                                        <p:cTn id="22" dur="1" fill="hold">
                                          <p:stCondLst>
                                            <p:cond delay="0"/>
                                          </p:stCondLst>
                                        </p:cTn>
                                        <p:tgtEl>
                                          <p:spTgt spid="35846"/>
                                        </p:tgtEl>
                                        <p:attrNameLst>
                                          <p:attrName>style.visibility</p:attrName>
                                        </p:attrNameLst>
                                      </p:cBhvr>
                                      <p:to>
                                        <p:strVal val="visible"/>
                                      </p:to>
                                    </p:set>
                                    <p:animEffect transition="in" filter="circle(in)">
                                      <p:cBhvr>
                                        <p:cTn id="23" dur="2000"/>
                                        <p:tgtEl>
                                          <p:spTgt spid="35846"/>
                                        </p:tgtEl>
                                      </p:cBhvr>
                                    </p:animEffect>
                                  </p:childTnLst>
                                </p:cTn>
                              </p:par>
                            </p:childTnLst>
                          </p:cTn>
                        </p:par>
                        <p:par>
                          <p:cTn id="24" fill="hold" nodeType="afterGroup">
                            <p:stCondLst>
                              <p:cond delay="9500"/>
                            </p:stCondLst>
                            <p:childTnLst>
                              <p:par>
                                <p:cTn id="25" presetID="22" presetClass="entr" presetSubtype="8" fill="hold" nodeType="afterEffect">
                                  <p:stCondLst>
                                    <p:cond delay="1500"/>
                                  </p:stCondLst>
                                  <p:childTnLst>
                                    <p:set>
                                      <p:cBhvr>
                                        <p:cTn id="26" dur="1" fill="hold">
                                          <p:stCondLst>
                                            <p:cond delay="0"/>
                                          </p:stCondLst>
                                        </p:cTn>
                                        <p:tgtEl>
                                          <p:spTgt spid="17411">
                                            <p:txEl>
                                              <p:pRg st="2" end="2"/>
                                            </p:txEl>
                                          </p:spTgt>
                                        </p:tgtEl>
                                        <p:attrNameLst>
                                          <p:attrName>style.visibility</p:attrName>
                                        </p:attrNameLst>
                                      </p:cBhvr>
                                      <p:to>
                                        <p:strVal val="visible"/>
                                      </p:to>
                                    </p:set>
                                    <p:animEffect transition="in" filter="wipe(left)">
                                      <p:cBhvr>
                                        <p:cTn id="27" dur="20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AutoShape 17">
            <a:extLst>
              <a:ext uri="{FF2B5EF4-FFF2-40B4-BE49-F238E27FC236}">
                <a16:creationId xmlns:a16="http://schemas.microsoft.com/office/drawing/2014/main" id="{F3CCEAF2-25F1-3EE8-DD60-91D438DD54C9}"/>
              </a:ext>
            </a:extLst>
          </p:cNvPr>
          <p:cNvSpPr>
            <a:spLocks noChangeArrowheads="1"/>
          </p:cNvSpPr>
          <p:nvPr/>
        </p:nvSpPr>
        <p:spPr bwMode="auto">
          <a:xfrm>
            <a:off x="152400" y="76200"/>
            <a:ext cx="8915400" cy="838200"/>
          </a:xfrm>
          <a:prstGeom prst="wedgeRectCallout">
            <a:avLst>
              <a:gd name="adj1" fmla="val -29171"/>
              <a:gd name="adj2" fmla="val 10088"/>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5000"/>
              </a:lnSpc>
              <a:spcBef>
                <a:spcPct val="15000"/>
              </a:spcBef>
              <a:buClrTx/>
              <a:buFontTx/>
              <a:buNone/>
            </a:pPr>
            <a:r>
              <a:rPr kumimoji="0" lang="en-US" altLang="en-US" sz="3100">
                <a:solidFill>
                  <a:srgbClr val="000000"/>
                </a:solidFill>
                <a:cs typeface="Arial" panose="020B0604020202020204" pitchFamily="34" charset="0"/>
              </a:rPr>
              <a:t>U.S.-Soviet relations changed in 1953 when Stalin died after 30 years of absolute rule over the Soviet Union</a:t>
            </a:r>
          </a:p>
        </p:txBody>
      </p:sp>
      <p:pic>
        <p:nvPicPr>
          <p:cNvPr id="8" name="Picture 8" descr="stalin death">
            <a:extLst>
              <a:ext uri="{FF2B5EF4-FFF2-40B4-BE49-F238E27FC236}">
                <a16:creationId xmlns:a16="http://schemas.microsoft.com/office/drawing/2014/main" id="{79678B1F-E75B-7EC9-A6B6-FCEC90555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254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a:extLst>
              <a:ext uri="{FF2B5EF4-FFF2-40B4-BE49-F238E27FC236}">
                <a16:creationId xmlns:a16="http://schemas.microsoft.com/office/drawing/2014/main" id="{EE40C1A7-AA67-786A-E2F4-999F53F2F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1169988"/>
            <a:ext cx="4495800"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0">
            <a:extLst>
              <a:ext uri="{FF2B5EF4-FFF2-40B4-BE49-F238E27FC236}">
                <a16:creationId xmlns:a16="http://schemas.microsoft.com/office/drawing/2014/main" id="{0FBB7E08-ABAC-A023-968A-80F594CC7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424238"/>
            <a:ext cx="4064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Photobucket">
            <a:extLst>
              <a:ext uri="{FF2B5EF4-FFF2-40B4-BE49-F238E27FC236}">
                <a16:creationId xmlns:a16="http://schemas.microsoft.com/office/drawing/2014/main" id="{071A5C3D-27FE-0260-E791-BC8CD4417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725" y="1066800"/>
            <a:ext cx="42370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7">
            <a:extLst>
              <a:ext uri="{FF2B5EF4-FFF2-40B4-BE49-F238E27FC236}">
                <a16:creationId xmlns:a16="http://schemas.microsoft.com/office/drawing/2014/main" id="{4B702BF8-5B9E-167D-0EC2-B4081AEF4EDA}"/>
              </a:ext>
            </a:extLst>
          </p:cNvPr>
          <p:cNvSpPr>
            <a:spLocks noChangeArrowheads="1"/>
          </p:cNvSpPr>
          <p:nvPr/>
        </p:nvSpPr>
        <p:spPr bwMode="auto">
          <a:xfrm>
            <a:off x="152400" y="1066800"/>
            <a:ext cx="4457700" cy="17526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5000"/>
              </a:lnSpc>
              <a:spcBef>
                <a:spcPct val="15000"/>
              </a:spcBef>
              <a:buClrTx/>
              <a:buFontTx/>
              <a:buNone/>
            </a:pPr>
            <a:r>
              <a:rPr kumimoji="0" lang="en-US" altLang="en-US" sz="3100">
                <a:solidFill>
                  <a:srgbClr val="000000"/>
                </a:solidFill>
                <a:cs typeface="Arial" panose="020B0604020202020204" pitchFamily="34" charset="0"/>
              </a:rPr>
              <a:t>Nikita Khrushchev </a:t>
            </a:r>
            <a:br>
              <a:rPr kumimoji="0" lang="en-US" altLang="en-US" sz="3100">
                <a:solidFill>
                  <a:srgbClr val="000000"/>
                </a:solidFill>
                <a:cs typeface="Arial" panose="020B0604020202020204" pitchFamily="34" charset="0"/>
              </a:rPr>
            </a:br>
            <a:r>
              <a:rPr kumimoji="0" lang="en-US" altLang="en-US" sz="3100">
                <a:solidFill>
                  <a:srgbClr val="000000"/>
                </a:solidFill>
                <a:cs typeface="Arial" panose="020B0604020202020204" pitchFamily="34" charset="0"/>
              </a:rPr>
              <a:t>took over and began to aggressively challenge </a:t>
            </a:r>
            <a:br>
              <a:rPr kumimoji="0" lang="en-US" altLang="en-US" sz="3100">
                <a:solidFill>
                  <a:srgbClr val="000000"/>
                </a:solidFill>
                <a:cs typeface="Arial" panose="020B0604020202020204" pitchFamily="34" charset="0"/>
              </a:rPr>
            </a:br>
            <a:r>
              <a:rPr kumimoji="0" lang="en-US" altLang="en-US" sz="3100">
                <a:solidFill>
                  <a:srgbClr val="000000"/>
                </a:solidFill>
                <a:cs typeface="Arial" panose="020B0604020202020204" pitchFamily="34" charset="0"/>
              </a:rPr>
              <a:t>U.S. influence in the world </a:t>
            </a:r>
          </a:p>
        </p:txBody>
      </p:sp>
      <p:sp>
        <p:nvSpPr>
          <p:cNvPr id="13" name="AutoShape 17">
            <a:extLst>
              <a:ext uri="{FF2B5EF4-FFF2-40B4-BE49-F238E27FC236}">
                <a16:creationId xmlns:a16="http://schemas.microsoft.com/office/drawing/2014/main" id="{812F0334-E67D-78E0-7D5A-33E10B77CAFD}"/>
              </a:ext>
            </a:extLst>
          </p:cNvPr>
          <p:cNvSpPr>
            <a:spLocks noChangeArrowheads="1"/>
          </p:cNvSpPr>
          <p:nvPr/>
        </p:nvSpPr>
        <p:spPr bwMode="auto">
          <a:xfrm>
            <a:off x="4784725" y="1041400"/>
            <a:ext cx="4283075" cy="1752600"/>
          </a:xfrm>
          <a:prstGeom prst="wedgeRectCallout">
            <a:avLst>
              <a:gd name="adj1" fmla="val -29171"/>
              <a:gd name="adj2" fmla="val 10088"/>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5000"/>
              </a:lnSpc>
              <a:spcBef>
                <a:spcPct val="15000"/>
              </a:spcBef>
              <a:buClrTx/>
              <a:buFontTx/>
              <a:buNone/>
            </a:pPr>
            <a:r>
              <a:rPr kumimoji="0" lang="en-US" altLang="en-US" sz="3100">
                <a:solidFill>
                  <a:srgbClr val="000000"/>
                </a:solidFill>
                <a:cs typeface="Arial" panose="020B0604020202020204" pitchFamily="34" charset="0"/>
              </a:rPr>
              <a:t>In 1955, Khrushchev formed a communist alliance to rival NATO, called the Warsaw Pact </a:t>
            </a:r>
          </a:p>
        </p:txBody>
      </p:sp>
      <p:pic>
        <p:nvPicPr>
          <p:cNvPr id="14" name="Picture 7" descr="NATO_vs_Warsaw_(1949-1990)">
            <a:extLst>
              <a:ext uri="{FF2B5EF4-FFF2-40B4-BE49-F238E27FC236}">
                <a16:creationId xmlns:a16="http://schemas.microsoft.com/office/drawing/2014/main" id="{B0252B96-D8EE-BA6A-5B4A-118AE5082C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59" r="1189"/>
          <a:stretch>
            <a:fillRect/>
          </a:stretch>
        </p:blipFill>
        <p:spPr bwMode="auto">
          <a:xfrm>
            <a:off x="-46038" y="2916238"/>
            <a:ext cx="9144001"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7">
            <a:extLst>
              <a:ext uri="{FF2B5EF4-FFF2-40B4-BE49-F238E27FC236}">
                <a16:creationId xmlns:a16="http://schemas.microsoft.com/office/drawing/2014/main" id="{1209AE79-EA49-E0DE-0B07-8EF1E5D92631}"/>
              </a:ext>
            </a:extLst>
          </p:cNvPr>
          <p:cNvSpPr>
            <a:spLocks noChangeArrowheads="1"/>
          </p:cNvSpPr>
          <p:nvPr/>
        </p:nvSpPr>
        <p:spPr bwMode="auto">
          <a:xfrm>
            <a:off x="119063" y="2962275"/>
            <a:ext cx="4457700" cy="1228725"/>
          </a:xfrm>
          <a:prstGeom prst="wedgeRectCallout">
            <a:avLst>
              <a:gd name="adj1" fmla="val -29171"/>
              <a:gd name="adj2" fmla="val 10088"/>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lvl="1" algn="ctr" eaLnBrk="1" hangingPunct="1">
              <a:lnSpc>
                <a:spcPct val="85000"/>
              </a:lnSpc>
              <a:spcBef>
                <a:spcPct val="15000"/>
              </a:spcBef>
              <a:buFontTx/>
              <a:buNone/>
            </a:pPr>
            <a:r>
              <a:rPr kumimoji="0" lang="en-US" altLang="en-US" sz="3100">
                <a:solidFill>
                  <a:srgbClr val="000000"/>
                </a:solidFill>
                <a:cs typeface="Arial" panose="020B0604020202020204" pitchFamily="34" charset="0"/>
              </a:rPr>
              <a:t>In 1956, the Soviet Union threatened expansion  into the Middle East </a:t>
            </a:r>
          </a:p>
          <a:p>
            <a:pPr algn="ctr" eaLnBrk="1" hangingPunct="1">
              <a:lnSpc>
                <a:spcPct val="85000"/>
              </a:lnSpc>
              <a:spcBef>
                <a:spcPct val="15000"/>
              </a:spcBef>
              <a:buClrTx/>
              <a:buFontTx/>
              <a:buNone/>
            </a:pPr>
            <a:endParaRPr kumimoji="0" lang="en-US" altLang="en-US" sz="3100">
              <a:solidFill>
                <a:srgbClr val="000000"/>
              </a:solidFill>
              <a:cs typeface="Arial" panose="020B0604020202020204" pitchFamily="34" charset="0"/>
            </a:endParaRPr>
          </a:p>
        </p:txBody>
      </p:sp>
      <p:pic>
        <p:nvPicPr>
          <p:cNvPr id="16" name="Picture 5" descr="_41910888_strategic_import_map416">
            <a:extLst>
              <a:ext uri="{FF2B5EF4-FFF2-40B4-BE49-F238E27FC236}">
                <a16:creationId xmlns:a16="http://schemas.microsoft.com/office/drawing/2014/main" id="{46D96F0D-D97F-89D2-2000-EBF485A08B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0158"/>
          <a:stretch>
            <a:fillRect/>
          </a:stretch>
        </p:blipFill>
        <p:spPr bwMode="auto">
          <a:xfrm>
            <a:off x="4711700" y="2830513"/>
            <a:ext cx="43132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
            <a:extLst>
              <a:ext uri="{FF2B5EF4-FFF2-40B4-BE49-F238E27FC236}">
                <a16:creationId xmlns:a16="http://schemas.microsoft.com/office/drawing/2014/main" id="{0B4596C2-FB8E-919B-CC73-EB7F17C50074}"/>
              </a:ext>
            </a:extLst>
          </p:cNvPr>
          <p:cNvSpPr>
            <a:spLocks noChangeArrowheads="1"/>
          </p:cNvSpPr>
          <p:nvPr/>
        </p:nvSpPr>
        <p:spPr bwMode="auto">
          <a:xfrm>
            <a:off x="152400" y="4287838"/>
            <a:ext cx="4457700" cy="2493962"/>
          </a:xfrm>
          <a:prstGeom prst="wedgeRectCallout">
            <a:avLst>
              <a:gd name="adj1" fmla="val 19565"/>
              <a:gd name="adj2" fmla="val 6968"/>
            </a:avLst>
          </a:prstGeom>
          <a:solidFill>
            <a:srgbClr val="FFCC99"/>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5000"/>
              </a:lnSpc>
              <a:buClr>
                <a:srgbClr val="0099CC"/>
              </a:buClr>
              <a:buFont typeface="Arial" panose="020B0604020202020204" pitchFamily="34" charset="0"/>
              <a:buNone/>
            </a:pPr>
            <a:r>
              <a:rPr lang="en-US" altLang="en-US" sz="2800">
                <a:solidFill>
                  <a:srgbClr val="000000"/>
                </a:solidFill>
                <a:cs typeface="Arial" panose="020B0604020202020204" pitchFamily="34" charset="0"/>
              </a:rPr>
              <a:t>President Eisenhower responded with the</a:t>
            </a:r>
            <a:br>
              <a:rPr lang="en-US" altLang="en-US" sz="2800">
                <a:solidFill>
                  <a:srgbClr val="000000"/>
                </a:solidFill>
                <a:cs typeface="Arial" panose="020B0604020202020204" pitchFamily="34" charset="0"/>
              </a:rPr>
            </a:br>
            <a:r>
              <a:rPr lang="en-US" altLang="en-US" sz="2800" b="1" i="1" u="sng">
                <a:solidFill>
                  <a:srgbClr val="FF0000"/>
                </a:solidFill>
                <a:cs typeface="Arial" panose="020B0604020202020204" pitchFamily="34" charset="0"/>
              </a:rPr>
              <a:t>Eisenhower Doctrine (1957)</a:t>
            </a:r>
            <a:r>
              <a:rPr lang="en-US" altLang="en-US" sz="2800">
                <a:solidFill>
                  <a:srgbClr val="000000"/>
                </a:solidFill>
                <a:cs typeface="Arial" panose="020B0604020202020204" pitchFamily="34" charset="0"/>
              </a:rPr>
              <a:t>, pledging the USA to protect the Middle East from Communism</a:t>
            </a:r>
            <a:endParaRPr kumimoji="0" lang="en-US" altLang="en-US" sz="2800">
              <a:solidFill>
                <a:srgbClr val="000000"/>
              </a:solidFill>
              <a:cs typeface="Arial" panose="020B0604020202020204" pitchFamily="34" charset="0"/>
            </a:endParaRPr>
          </a:p>
        </p:txBody>
      </p:sp>
      <p:sp>
        <p:nvSpPr>
          <p:cNvPr id="2" name="Rectangle 1">
            <a:extLst>
              <a:ext uri="{FF2B5EF4-FFF2-40B4-BE49-F238E27FC236}">
                <a16:creationId xmlns:a16="http://schemas.microsoft.com/office/drawing/2014/main" id="{B4C93773-AC32-5DD8-4D46-D9E607A6B97D}"/>
              </a:ext>
            </a:extLst>
          </p:cNvPr>
          <p:cNvSpPr>
            <a:spLocks noChangeArrowheads="1"/>
          </p:cNvSpPr>
          <p:nvPr/>
        </p:nvSpPr>
        <p:spPr bwMode="auto">
          <a:xfrm>
            <a:off x="4781550" y="3098800"/>
            <a:ext cx="4283075" cy="1854200"/>
          </a:xfrm>
          <a:prstGeom prst="rect">
            <a:avLst/>
          </a:prstGeom>
          <a:solidFill>
            <a:srgbClr val="92D050"/>
          </a:solidFill>
          <a:ln w="9525" algn="ctr">
            <a:solidFill>
              <a:schemeClr val="tx1"/>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400" b="1"/>
              <a:t>Eisenhower Doctrine </a:t>
            </a:r>
            <a:r>
              <a:rPr kumimoji="0" lang="en-US" altLang="en-US" sz="2400"/>
              <a:t>was an extension of the </a:t>
            </a:r>
            <a:r>
              <a:rPr kumimoji="0" lang="en-US" altLang="en-US" sz="2400" b="1"/>
              <a:t>Truman Doctrine</a:t>
            </a:r>
            <a:r>
              <a:rPr kumimoji="0" lang="en-US" altLang="en-US" sz="2400"/>
              <a:t> (Containment) into the </a:t>
            </a:r>
            <a:r>
              <a:rPr kumimoji="0" lang="en-US" altLang="en-US" sz="2400" b="1"/>
              <a:t>Middle East</a:t>
            </a:r>
            <a:r>
              <a:rPr kumimoji="0" lang="en-US" altLang="en-US" sz="2400"/>
              <a:t> to protect the Suez Canal.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5306"/>
                                        </p:tgtEl>
                                      </p:cBhvr>
                                    </p:animEffect>
                                    <p:set>
                                      <p:cBhvr>
                                        <p:cTn id="10" dur="1" fill="hold">
                                          <p:stCondLst>
                                            <p:cond delay="499"/>
                                          </p:stCondLst>
                                        </p:cTn>
                                        <p:tgtEl>
                                          <p:spTgt spid="5530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5304"/>
                                        </p:tgtEl>
                                      </p:cBhvr>
                                    </p:animEffect>
                                    <p:set>
                                      <p:cBhvr>
                                        <p:cTn id="13" dur="1" fill="hold">
                                          <p:stCondLst>
                                            <p:cond delay="499"/>
                                          </p:stCondLst>
                                        </p:cTn>
                                        <p:tgtEl>
                                          <p:spTgt spid="5530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xit" presetSubtype="0" fill="hold" nodeType="with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4000"/>
                                        <p:tgtEl>
                                          <p:spTgt spid="2"/>
                                        </p:tgtEl>
                                      </p:cBhvr>
                                    </p:animEffect>
                                    <p:anim calcmode="lin" valueType="num">
                                      <p:cBhvr>
                                        <p:cTn id="52" dur="4000" fill="hold"/>
                                        <p:tgtEl>
                                          <p:spTgt spid="2"/>
                                        </p:tgtEl>
                                        <p:attrNameLst>
                                          <p:attrName>ppt_x</p:attrName>
                                        </p:attrNameLst>
                                      </p:cBhvr>
                                      <p:tavLst>
                                        <p:tav tm="0">
                                          <p:val>
                                            <p:strVal val="#ppt_x"/>
                                          </p:val>
                                        </p:tav>
                                        <p:tav tm="100000">
                                          <p:val>
                                            <p:strVal val="#ppt_x"/>
                                          </p:val>
                                        </p:tav>
                                      </p:tavLst>
                                    </p:anim>
                                    <p:anim calcmode="lin" valueType="num">
                                      <p:cBhvr>
                                        <p:cTn id="53" dur="4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3">
            <a:extLst>
              <a:ext uri="{FF2B5EF4-FFF2-40B4-BE49-F238E27FC236}">
                <a16:creationId xmlns:a16="http://schemas.microsoft.com/office/drawing/2014/main" id="{7291E0BE-856B-0B94-F411-ADD8AD71C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4">
            <a:extLst>
              <a:ext uri="{FF2B5EF4-FFF2-40B4-BE49-F238E27FC236}">
                <a16:creationId xmlns:a16="http://schemas.microsoft.com/office/drawing/2014/main" id="{B2EB42AA-C5EA-2D79-2DDA-000E78A48275}"/>
              </a:ext>
            </a:extLst>
          </p:cNvPr>
          <p:cNvSpPr txBox="1">
            <a:spLocks noChangeArrowheads="1"/>
          </p:cNvSpPr>
          <p:nvPr/>
        </p:nvSpPr>
        <p:spPr bwMode="auto">
          <a:xfrm>
            <a:off x="457200" y="2362200"/>
            <a:ext cx="941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1800">
                <a:solidFill>
                  <a:schemeClr val="bg1"/>
                </a:solidFill>
                <a:latin typeface="Arial" panose="020B0604020202020204" pitchFamily="34" charset="0"/>
              </a:rPr>
              <a:t>Atlantic</a:t>
            </a:r>
          </a:p>
          <a:p>
            <a:pPr>
              <a:spcBef>
                <a:spcPct val="0"/>
              </a:spcBef>
              <a:buClrTx/>
              <a:buFontTx/>
              <a:buNone/>
            </a:pPr>
            <a:r>
              <a:rPr kumimoji="0" lang="en-US" altLang="en-US" sz="1800">
                <a:solidFill>
                  <a:schemeClr val="bg1"/>
                </a:solidFill>
                <a:latin typeface="Arial" panose="020B0604020202020204" pitchFamily="34" charset="0"/>
              </a:rPr>
              <a:t>Ocean</a:t>
            </a:r>
          </a:p>
        </p:txBody>
      </p:sp>
      <p:sp>
        <p:nvSpPr>
          <p:cNvPr id="84996" name="TextBox 5">
            <a:extLst>
              <a:ext uri="{FF2B5EF4-FFF2-40B4-BE49-F238E27FC236}">
                <a16:creationId xmlns:a16="http://schemas.microsoft.com/office/drawing/2014/main" id="{40D41F20-5A2E-C5E9-0AF7-0550D837DE66}"/>
              </a:ext>
            </a:extLst>
          </p:cNvPr>
          <p:cNvSpPr txBox="1">
            <a:spLocks noChangeArrowheads="1"/>
          </p:cNvSpPr>
          <p:nvPr/>
        </p:nvSpPr>
        <p:spPr bwMode="auto">
          <a:xfrm>
            <a:off x="5791200" y="4495800"/>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1800">
                <a:solidFill>
                  <a:schemeClr val="bg1"/>
                </a:solidFill>
                <a:latin typeface="Arial" panose="020B0604020202020204" pitchFamily="34" charset="0"/>
              </a:rPr>
              <a:t>Indian</a:t>
            </a:r>
          </a:p>
          <a:p>
            <a:pPr>
              <a:spcBef>
                <a:spcPct val="0"/>
              </a:spcBef>
              <a:buClrTx/>
              <a:buFontTx/>
              <a:buNone/>
            </a:pPr>
            <a:r>
              <a:rPr kumimoji="0" lang="en-US" altLang="en-US" sz="1800">
                <a:solidFill>
                  <a:schemeClr val="bg1"/>
                </a:solidFill>
                <a:latin typeface="Arial" panose="020B0604020202020204" pitchFamily="34" charset="0"/>
              </a:rPr>
              <a:t>Ocean</a:t>
            </a:r>
          </a:p>
        </p:txBody>
      </p:sp>
      <p:sp>
        <p:nvSpPr>
          <p:cNvPr id="84997" name="TextBox 6">
            <a:extLst>
              <a:ext uri="{FF2B5EF4-FFF2-40B4-BE49-F238E27FC236}">
                <a16:creationId xmlns:a16="http://schemas.microsoft.com/office/drawing/2014/main" id="{1B7D9938-AC2E-688D-4E59-82D65366C36D}"/>
              </a:ext>
            </a:extLst>
          </p:cNvPr>
          <p:cNvSpPr txBox="1">
            <a:spLocks noChangeArrowheads="1"/>
          </p:cNvSpPr>
          <p:nvPr/>
        </p:nvSpPr>
        <p:spPr bwMode="auto">
          <a:xfrm>
            <a:off x="8218488" y="2393950"/>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1800">
                <a:solidFill>
                  <a:schemeClr val="bg1"/>
                </a:solidFill>
                <a:latin typeface="Arial" panose="020B0604020202020204" pitchFamily="34" charset="0"/>
              </a:rPr>
              <a:t>Pacific</a:t>
            </a:r>
          </a:p>
          <a:p>
            <a:pPr>
              <a:spcBef>
                <a:spcPct val="0"/>
              </a:spcBef>
              <a:buClrTx/>
              <a:buFontTx/>
              <a:buNone/>
            </a:pPr>
            <a:r>
              <a:rPr kumimoji="0" lang="en-US" altLang="en-US" sz="1800">
                <a:solidFill>
                  <a:schemeClr val="bg1"/>
                </a:solidFill>
                <a:latin typeface="Arial" panose="020B0604020202020204" pitchFamily="34" charset="0"/>
              </a:rPr>
              <a:t>Ocean</a:t>
            </a:r>
          </a:p>
        </p:txBody>
      </p:sp>
      <p:sp>
        <p:nvSpPr>
          <p:cNvPr id="84998" name="TextBox 7">
            <a:extLst>
              <a:ext uri="{FF2B5EF4-FFF2-40B4-BE49-F238E27FC236}">
                <a16:creationId xmlns:a16="http://schemas.microsoft.com/office/drawing/2014/main" id="{1AD5FC1D-69DA-2740-57F0-FA6BAEE2E875}"/>
              </a:ext>
            </a:extLst>
          </p:cNvPr>
          <p:cNvSpPr txBox="1">
            <a:spLocks noChangeArrowheads="1"/>
          </p:cNvSpPr>
          <p:nvPr/>
        </p:nvSpPr>
        <p:spPr bwMode="auto">
          <a:xfrm>
            <a:off x="2743200" y="239395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400" b="1">
                <a:solidFill>
                  <a:srgbClr val="FFFF00"/>
                </a:solidFill>
                <a:latin typeface="Arial" panose="020B0604020202020204" pitchFamily="34" charset="0"/>
              </a:rPr>
              <a:t>Africa</a:t>
            </a:r>
          </a:p>
        </p:txBody>
      </p:sp>
      <p:sp>
        <p:nvSpPr>
          <p:cNvPr id="84999" name="TextBox 8">
            <a:extLst>
              <a:ext uri="{FF2B5EF4-FFF2-40B4-BE49-F238E27FC236}">
                <a16:creationId xmlns:a16="http://schemas.microsoft.com/office/drawing/2014/main" id="{109C0233-B2F3-75E9-CAEA-D6A67BBE19FD}"/>
              </a:ext>
            </a:extLst>
          </p:cNvPr>
          <p:cNvSpPr txBox="1">
            <a:spLocks noChangeArrowheads="1"/>
          </p:cNvSpPr>
          <p:nvPr/>
        </p:nvSpPr>
        <p:spPr bwMode="auto">
          <a:xfrm>
            <a:off x="6781800" y="19002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400" b="1">
                <a:solidFill>
                  <a:srgbClr val="FFFF00"/>
                </a:solidFill>
                <a:latin typeface="Arial" panose="020B0604020202020204" pitchFamily="34" charset="0"/>
              </a:rPr>
              <a:t>China</a:t>
            </a:r>
          </a:p>
        </p:txBody>
      </p:sp>
      <p:sp>
        <p:nvSpPr>
          <p:cNvPr id="85000" name="TextBox 9">
            <a:extLst>
              <a:ext uri="{FF2B5EF4-FFF2-40B4-BE49-F238E27FC236}">
                <a16:creationId xmlns:a16="http://schemas.microsoft.com/office/drawing/2014/main" id="{D5D37FE4-6500-3BCE-C4C8-FE82C66B800C}"/>
              </a:ext>
            </a:extLst>
          </p:cNvPr>
          <p:cNvSpPr txBox="1">
            <a:spLocks noChangeArrowheads="1"/>
          </p:cNvSpPr>
          <p:nvPr/>
        </p:nvSpPr>
        <p:spPr bwMode="auto">
          <a:xfrm>
            <a:off x="4876800" y="152400"/>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400" b="1">
                <a:solidFill>
                  <a:srgbClr val="FFFF00"/>
                </a:solidFill>
                <a:latin typeface="Arial" panose="020B0604020202020204" pitchFamily="34" charset="0"/>
              </a:rPr>
              <a:t>Soviet Union</a:t>
            </a:r>
          </a:p>
        </p:txBody>
      </p:sp>
      <p:sp>
        <p:nvSpPr>
          <p:cNvPr id="85001" name="TextBox 10">
            <a:extLst>
              <a:ext uri="{FF2B5EF4-FFF2-40B4-BE49-F238E27FC236}">
                <a16:creationId xmlns:a16="http://schemas.microsoft.com/office/drawing/2014/main" id="{7A0BFBC9-41A0-248A-BB06-738A8F50E075}"/>
              </a:ext>
            </a:extLst>
          </p:cNvPr>
          <p:cNvSpPr txBox="1">
            <a:spLocks noChangeArrowheads="1"/>
          </p:cNvSpPr>
          <p:nvPr/>
        </p:nvSpPr>
        <p:spPr bwMode="auto">
          <a:xfrm>
            <a:off x="5715000" y="2352675"/>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000" b="1">
                <a:solidFill>
                  <a:srgbClr val="FFFF00"/>
                </a:solidFill>
                <a:latin typeface="Arial" panose="020B0604020202020204" pitchFamily="34" charset="0"/>
              </a:rPr>
              <a:t>India</a:t>
            </a:r>
          </a:p>
        </p:txBody>
      </p:sp>
      <p:sp>
        <p:nvSpPr>
          <p:cNvPr id="85002" name="TextBox 11">
            <a:extLst>
              <a:ext uri="{FF2B5EF4-FFF2-40B4-BE49-F238E27FC236}">
                <a16:creationId xmlns:a16="http://schemas.microsoft.com/office/drawing/2014/main" id="{AD6FC2E0-4748-838A-0067-05B037F23F6E}"/>
              </a:ext>
            </a:extLst>
          </p:cNvPr>
          <p:cNvSpPr txBox="1">
            <a:spLocks noChangeArrowheads="1"/>
          </p:cNvSpPr>
          <p:nvPr/>
        </p:nvSpPr>
        <p:spPr bwMode="auto">
          <a:xfrm>
            <a:off x="9525" y="434816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400" b="1">
                <a:solidFill>
                  <a:srgbClr val="FFFF00"/>
                </a:solidFill>
                <a:latin typeface="Arial" panose="020B0604020202020204" pitchFamily="34" charset="0"/>
              </a:rPr>
              <a:t>Brazil</a:t>
            </a:r>
          </a:p>
        </p:txBody>
      </p:sp>
      <p:sp>
        <p:nvSpPr>
          <p:cNvPr id="85003" name="TextBox 12">
            <a:extLst>
              <a:ext uri="{FF2B5EF4-FFF2-40B4-BE49-F238E27FC236}">
                <a16:creationId xmlns:a16="http://schemas.microsoft.com/office/drawing/2014/main" id="{97263407-2287-91A7-8114-8F76EFF60BCD}"/>
              </a:ext>
            </a:extLst>
          </p:cNvPr>
          <p:cNvSpPr txBox="1">
            <a:spLocks noChangeArrowheads="1"/>
          </p:cNvSpPr>
          <p:nvPr/>
        </p:nvSpPr>
        <p:spPr bwMode="auto">
          <a:xfrm>
            <a:off x="7848600" y="5141913"/>
            <a:ext cx="149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2000" b="1">
                <a:solidFill>
                  <a:srgbClr val="FFFF00"/>
                </a:solidFill>
                <a:latin typeface="Arial" panose="020B0604020202020204" pitchFamily="34" charset="0"/>
              </a:rPr>
              <a:t>Australia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ED89-BF20-B72D-B5C0-111DFE72C8D9}"/>
              </a:ext>
            </a:extLst>
          </p:cNvPr>
          <p:cNvSpPr>
            <a:spLocks noGrp="1"/>
          </p:cNvSpPr>
          <p:nvPr>
            <p:ph type="title"/>
          </p:nvPr>
        </p:nvSpPr>
        <p:spPr>
          <a:xfrm>
            <a:off x="-2097" y="-9525"/>
            <a:ext cx="9144000" cy="533400"/>
          </a:xfrm>
        </p:spPr>
        <p:txBody>
          <a:bodyPr>
            <a:noAutofit/>
          </a:bodyPr>
          <a:lstStyle/>
          <a:p>
            <a:pPr algn="ctr"/>
            <a:r>
              <a:rPr lang="en-US" sz="2800" i="1" dirty="0">
                <a:solidFill>
                  <a:srgbClr val="FFFF00"/>
                </a:solidFill>
              </a:rPr>
              <a:t>Context:  </a:t>
            </a:r>
            <a:r>
              <a:rPr lang="en-US" sz="2800" dirty="0"/>
              <a:t>How did we get to an isolationist foreign policy? </a:t>
            </a:r>
            <a:endParaRPr lang="en-US" sz="2800" i="1" dirty="0">
              <a:solidFill>
                <a:srgbClr val="FFFF00"/>
              </a:solidFill>
            </a:endParaRPr>
          </a:p>
        </p:txBody>
      </p:sp>
      <p:sp>
        <p:nvSpPr>
          <p:cNvPr id="4" name="TextBox 3">
            <a:extLst>
              <a:ext uri="{FF2B5EF4-FFF2-40B4-BE49-F238E27FC236}">
                <a16:creationId xmlns:a16="http://schemas.microsoft.com/office/drawing/2014/main" id="{0E076697-B13F-FCB7-D39A-FE0DAC0BB2D1}"/>
              </a:ext>
            </a:extLst>
          </p:cNvPr>
          <p:cNvSpPr txBox="1"/>
          <p:nvPr/>
        </p:nvSpPr>
        <p:spPr>
          <a:xfrm>
            <a:off x="0" y="1524000"/>
            <a:ext cx="9144000" cy="49244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“Americans often preferred not to think about the terrible war in Europe [the First World War]. By 1917, however, </a:t>
            </a:r>
            <a:r>
              <a:rPr kumimoji="0" lang="en-US" sz="20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US citizens realized that ignoring the war or pretending it had nothing to do with them imperiled their future</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 . . They realized that </a:t>
            </a:r>
            <a:r>
              <a:rPr kumimoji="0" lang="en-US" sz="20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they had run out of options</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Between 1914 and 1917, </a:t>
            </a:r>
            <a:r>
              <a:rPr kumimoji="0" lang="en-US" sz="20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Americans had </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variously </a:t>
            </a:r>
            <a:r>
              <a:rPr kumimoji="0" lang="en-US" sz="20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hoped that their nation could serve as an </a:t>
            </a:r>
            <a:r>
              <a:rPr kumimoji="0" lang="en-US" sz="2000" b="1" i="1" u="none" strike="noStrike" kern="1200" cap="none" spc="0" normalizeH="0" baseline="0" noProof="0" dirty="0">
                <a:ln>
                  <a:noFill/>
                </a:ln>
                <a:solidFill>
                  <a:srgbClr val="FF0000"/>
                </a:solidFill>
                <a:effectLst/>
                <a:uLnTx/>
                <a:uFillTx/>
                <a:latin typeface="Roboto" panose="02000000000000000000" pitchFamily="2" charset="0"/>
                <a:ea typeface="+mn-ea"/>
                <a:cs typeface="+mn-cs"/>
              </a:rPr>
              <a:t>arbiter</a:t>
            </a:r>
            <a:r>
              <a:rPr kumimoji="0" lang="en-US" sz="20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(as it had during the Russo-Japanese War, earning Theodore Roosevelt the country’s first Nobel Peace Prize)</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000" b="1" i="1" u="none" strike="noStrike" kern="1200" cap="none" spc="0" normalizeH="0" baseline="0" noProof="0" dirty="0">
                <a:ln>
                  <a:noFill/>
                </a:ln>
                <a:solidFill>
                  <a:srgbClr val="FF0000"/>
                </a:solidFill>
                <a:effectLst/>
                <a:uLnTx/>
                <a:uFillTx/>
                <a:latin typeface="Roboto" panose="02000000000000000000" pitchFamily="2" charset="0"/>
                <a:ea typeface="+mn-ea"/>
                <a:cs typeface="+mn-cs"/>
              </a:rPr>
              <a:t>the leader of a global peace movement</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000" b="1" i="1" u="none" strike="noStrike" kern="1200" cap="none" spc="0" normalizeH="0" baseline="0" noProof="0" dirty="0">
                <a:ln>
                  <a:noFill/>
                </a:ln>
                <a:solidFill>
                  <a:srgbClr val="FF0000"/>
                </a:solidFill>
                <a:effectLst/>
                <a:uLnTx/>
                <a:uFillTx/>
                <a:latin typeface="Roboto" panose="02000000000000000000" pitchFamily="2" charset="0"/>
                <a:ea typeface="+mn-ea"/>
                <a:cs typeface="+mn-cs"/>
              </a:rPr>
              <a:t>the center of international arbitration, and the advocate of worldwide disarmament</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By early 1917, however, the majority had come to two conclusions. </a:t>
            </a:r>
            <a:r>
              <a:rPr kumimoji="0" lang="en-US" sz="2000" b="1" i="1" u="none" strike="noStrike" kern="1200" cap="none" spc="0" normalizeH="0" baseline="0" noProof="0" dirty="0">
                <a:ln>
                  <a:noFill/>
                </a:ln>
                <a:solidFill>
                  <a:srgbClr val="008000"/>
                </a:solidFill>
                <a:effectLst/>
                <a:uLnTx/>
                <a:uFillTx/>
                <a:latin typeface="Roboto" panose="02000000000000000000" pitchFamily="2" charset="0"/>
                <a:ea typeface="+mn-ea"/>
                <a:cs typeface="+mn-cs"/>
              </a:rPr>
              <a:t>First</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as Charles Fremont Taylor, the editor of a Philadelphia-based magazine, articulated, </a:t>
            </a:r>
            <a:r>
              <a:rPr kumimoji="0" lang="en-US" sz="2000" b="1" i="1" u="none" strike="noStrike" kern="1200" cap="none" spc="0" normalizeH="0" baseline="0" noProof="0" dirty="0">
                <a:ln>
                  <a:noFill/>
                </a:ln>
                <a:solidFill>
                  <a:srgbClr val="FF0000"/>
                </a:solidFill>
                <a:effectLst/>
                <a:uLnTx/>
                <a:uFillTx/>
                <a:latin typeface="Roboto" panose="02000000000000000000" pitchFamily="2" charset="0"/>
                <a:ea typeface="+mn-ea"/>
                <a:cs typeface="+mn-cs"/>
              </a:rPr>
              <a:t>‘no nation can be a hermit in these days of steamships, railroads, telegraphs, ocean cables, wireless, etc.’ They no longer believed, as they had in 1914, that the Atlantic Ocean provided the country with sufficient protection from Europe’s wars</a:t>
            </a:r>
            <a:r>
              <a:rPr kumimoji="0" lang="en-US" sz="2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000" b="1" i="1" u="none" strike="noStrike" kern="1200" cap="none" spc="0" normalizeH="0" baseline="0" noProof="0" dirty="0">
                <a:ln>
                  <a:noFill/>
                </a:ln>
                <a:solidFill>
                  <a:srgbClr val="008000"/>
                </a:solidFill>
                <a:effectLst/>
                <a:uLnTx/>
                <a:uFillTx/>
                <a:latin typeface="Roboto" panose="02000000000000000000" pitchFamily="2" charset="0"/>
                <a:ea typeface="+mn-ea"/>
                <a:cs typeface="+mn-cs"/>
              </a:rPr>
              <a:t>Second</a:t>
            </a:r>
            <a:r>
              <a:rPr kumimoji="0" lang="en-US" sz="2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000" b="1" i="1" u="none" strike="noStrike" kern="1200" cap="none" spc="0" normalizeH="0" baseline="0" noProof="0" dirty="0">
                <a:ln>
                  <a:noFill/>
                </a:ln>
                <a:solidFill>
                  <a:srgbClr val="0070C0"/>
                </a:solidFill>
                <a:effectLst/>
                <a:uLnTx/>
                <a:uFillTx/>
                <a:latin typeface="Roboto" panose="02000000000000000000" pitchFamily="2" charset="0"/>
                <a:ea typeface="+mn-ea"/>
                <a:cs typeface="+mn-cs"/>
              </a:rPr>
              <a:t>they believed that their leaders had tried every option short of war only to find the country in an even more perilous geopolitical position.”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Michael S. </a:t>
            </a:r>
            <a:r>
              <a:rPr kumimoji="0" lang="en-US" sz="1400" b="1" i="1"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Neiberg</a:t>
            </a:r>
            <a:r>
              <a:rPr kumimoji="0" lang="en-US" sz="14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 historian, </a:t>
            </a:r>
            <a:r>
              <a:rPr kumimoji="0" lang="en-US" sz="1400" b="1" i="1" u="none" strike="noStrike" kern="1200" cap="none" spc="0" normalizeH="0" baseline="0" noProof="0" dirty="0">
                <a:ln>
                  <a:noFill/>
                </a:ln>
                <a:solidFill>
                  <a:srgbClr val="FF0000"/>
                </a:solidFill>
                <a:effectLst/>
                <a:uLnTx/>
                <a:uFillTx/>
                <a:latin typeface="Roboto" panose="02000000000000000000" pitchFamily="2" charset="0"/>
                <a:ea typeface="+mn-ea"/>
                <a:cs typeface="+mn-cs"/>
              </a:rPr>
              <a:t>The Path to War: How the First World War Created Modern America, 2016</a:t>
            </a:r>
          </a:p>
        </p:txBody>
      </p:sp>
      <p:sp>
        <p:nvSpPr>
          <p:cNvPr id="5" name="Title 1">
            <a:extLst>
              <a:ext uri="{FF2B5EF4-FFF2-40B4-BE49-F238E27FC236}">
                <a16:creationId xmlns:a16="http://schemas.microsoft.com/office/drawing/2014/main" id="{B485B026-1F79-2AAB-D12B-8F500C1732C1}"/>
              </a:ext>
            </a:extLst>
          </p:cNvPr>
          <p:cNvSpPr txBox="1">
            <a:spLocks/>
          </p:cNvSpPr>
          <p:nvPr/>
        </p:nvSpPr>
        <p:spPr>
          <a:xfrm>
            <a:off x="-2097" y="566737"/>
            <a:ext cx="9144000" cy="5334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Limelight"/>
                <a:ea typeface="+mj-ea"/>
                <a:cs typeface="+mj-cs"/>
              </a:rPr>
              <a:t>World War 1 blood bath, G Washington’s farewell address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Limelight"/>
                <a:ea typeface="+mj-ea"/>
                <a:cs typeface="+mj-cs"/>
              </a:rPr>
              <a:t>How does this compare to USA entry into the Spanish-Amer War 1898?</a:t>
            </a:r>
          </a:p>
        </p:txBody>
      </p:sp>
    </p:spTree>
    <p:extLst>
      <p:ext uri="{BB962C8B-B14F-4D97-AF65-F5344CB8AC3E}">
        <p14:creationId xmlns:p14="http://schemas.microsoft.com/office/powerpoint/2010/main" val="4125104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CCFFCC"/>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890AF8AF-BE6A-448D-A2CC-5F39C6D2D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1038"/>
            <a:ext cx="91440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AutoShape 17">
            <a:extLst>
              <a:ext uri="{FF2B5EF4-FFF2-40B4-BE49-F238E27FC236}">
                <a16:creationId xmlns:a16="http://schemas.microsoft.com/office/drawing/2014/main" id="{6329910A-75A3-3ED5-C86C-2845A6642FB5}"/>
              </a:ext>
            </a:extLst>
          </p:cNvPr>
          <p:cNvSpPr>
            <a:spLocks noChangeArrowheads="1"/>
          </p:cNvSpPr>
          <p:nvPr/>
        </p:nvSpPr>
        <p:spPr bwMode="auto">
          <a:xfrm>
            <a:off x="0" y="76200"/>
            <a:ext cx="9144000" cy="1874838"/>
          </a:xfrm>
          <a:prstGeom prst="wedgeRectCallout">
            <a:avLst>
              <a:gd name="adj1" fmla="val -29171"/>
              <a:gd name="adj2" fmla="val 1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000" b="0" i="1" u="sng"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Quick Class Discussion</a:t>
            </a: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Which part of the world did the U.S. promise to protect </a:t>
            </a:r>
            <a:b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 the </a:t>
            </a:r>
            <a:r>
              <a:rPr kumimoji="0" lang="en-US" altLang="en-US" sz="3000" b="0" i="0" u="none" strike="noStrike" kern="1200" cap="none" spc="0" normalizeH="0" baseline="0" noProof="0">
                <a:ln>
                  <a:noFill/>
                </a:ln>
                <a:solidFill>
                  <a:srgbClr val="C00000"/>
                </a:solidFill>
                <a:effectLst/>
                <a:uLnTx/>
                <a:uFillTx/>
                <a:latin typeface="Calibri" panose="020F0502020204030204" pitchFamily="34" charset="0"/>
                <a:ea typeface="+mn-ea"/>
                <a:cs typeface="Arial" panose="020B0604020202020204" pitchFamily="34" charset="0"/>
              </a:rPr>
              <a:t>(a) Monroe Doctrine</a:t>
            </a: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3000" b="0"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(b) Roosevelt Corollary</a:t>
            </a: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b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3000" b="0"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(c) Truman Doctrine</a:t>
            </a: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and </a:t>
            </a:r>
            <a:r>
              <a:rPr kumimoji="0" lang="en-US" altLang="en-US" sz="3000" b="0" i="0" u="none" strike="noStrike" kern="1200" cap="none" spc="0" normalizeH="0" baseline="0" noProof="0">
                <a:ln>
                  <a:noFill/>
                </a:ln>
                <a:solidFill>
                  <a:srgbClr val="C00000"/>
                </a:solidFill>
                <a:effectLst/>
                <a:uLnTx/>
                <a:uFillTx/>
                <a:latin typeface="Calibri" panose="020F0502020204030204" pitchFamily="34" charset="0"/>
                <a:ea typeface="+mn-ea"/>
                <a:cs typeface="Arial" panose="020B0604020202020204" pitchFamily="34" charset="0"/>
              </a:rPr>
              <a:t>(d) Eisenhower Doctrine</a:t>
            </a:r>
            <a:r>
              <a:rPr kumimoji="0" lang="en-US" alt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B4150F8-4505-5EB8-93BC-D694EC16F4EE}"/>
              </a:ext>
            </a:extLst>
          </p:cNvPr>
          <p:cNvSpPr>
            <a:spLocks noGrp="1" noChangeArrowheads="1"/>
          </p:cNvSpPr>
          <p:nvPr>
            <p:ph type="title"/>
          </p:nvPr>
        </p:nvSpPr>
        <p:spPr>
          <a:xfrm>
            <a:off x="762000" y="-19050"/>
            <a:ext cx="5227638" cy="609600"/>
          </a:xfrm>
        </p:spPr>
        <p:txBody>
          <a:bodyPr/>
          <a:lstStyle/>
          <a:p>
            <a:r>
              <a:rPr lang="en-US" altLang="en-US" sz="4000" b="1"/>
              <a:t>Spy Craft</a:t>
            </a:r>
          </a:p>
        </p:txBody>
      </p:sp>
      <p:pic>
        <p:nvPicPr>
          <p:cNvPr id="86019" name="Picture 2" descr="Image result for spy weasels clipart">
            <a:extLst>
              <a:ext uri="{FF2B5EF4-FFF2-40B4-BE49-F238E27FC236}">
                <a16:creationId xmlns:a16="http://schemas.microsoft.com/office/drawing/2014/main" id="{73A355A9-6DF0-5EED-39D3-03A4F79AF9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53200" y="1219200"/>
            <a:ext cx="2620963" cy="2620963"/>
          </a:xfrm>
        </p:spPr>
      </p:pic>
      <p:sp>
        <p:nvSpPr>
          <p:cNvPr id="86020" name="TextBox 3">
            <a:extLst>
              <a:ext uri="{FF2B5EF4-FFF2-40B4-BE49-F238E27FC236}">
                <a16:creationId xmlns:a16="http://schemas.microsoft.com/office/drawing/2014/main" id="{9704C065-432A-E877-DD90-98E1BD3D2C40}"/>
              </a:ext>
            </a:extLst>
          </p:cNvPr>
          <p:cNvSpPr txBox="1">
            <a:spLocks noChangeArrowheads="1"/>
          </p:cNvSpPr>
          <p:nvPr/>
        </p:nvSpPr>
        <p:spPr bwMode="auto">
          <a:xfrm>
            <a:off x="115888" y="746125"/>
            <a:ext cx="8088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CIA</a:t>
            </a:r>
            <a:r>
              <a:rPr lang="en-US" altLang="en-US" sz="2400"/>
              <a:t>- USA Spy agency- Central Intelligence Agency</a:t>
            </a:r>
          </a:p>
        </p:txBody>
      </p:sp>
      <p:pic>
        <p:nvPicPr>
          <p:cNvPr id="86021" name="Picture 4">
            <a:extLst>
              <a:ext uri="{FF2B5EF4-FFF2-40B4-BE49-F238E27FC236}">
                <a16:creationId xmlns:a16="http://schemas.microsoft.com/office/drawing/2014/main" id="{E04FFC23-DA35-B783-FDEE-32C4FD98A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20526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5">
            <a:extLst>
              <a:ext uri="{FF2B5EF4-FFF2-40B4-BE49-F238E27FC236}">
                <a16:creationId xmlns:a16="http://schemas.microsoft.com/office/drawing/2014/main" id="{CC6B0E27-41FC-7CF2-0CBD-987FF5A41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00" y="3740150"/>
            <a:ext cx="17018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6">
            <a:extLst>
              <a:ext uri="{FF2B5EF4-FFF2-40B4-BE49-F238E27FC236}">
                <a16:creationId xmlns:a16="http://schemas.microsoft.com/office/drawing/2014/main" id="{B79D2634-691C-7D56-9E5E-84EC15558D38}"/>
              </a:ext>
            </a:extLst>
          </p:cNvPr>
          <p:cNvSpPr txBox="1">
            <a:spLocks noChangeArrowheads="1"/>
          </p:cNvSpPr>
          <p:nvPr/>
        </p:nvSpPr>
        <p:spPr bwMode="auto">
          <a:xfrm>
            <a:off x="319088" y="4338638"/>
            <a:ext cx="675481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300" b="1" dirty="0"/>
              <a:t>KGB</a:t>
            </a:r>
            <a:r>
              <a:rPr lang="en-US" altLang="en-US" sz="2300" dirty="0"/>
              <a:t>- </a:t>
            </a:r>
            <a:r>
              <a:rPr lang="en-US" altLang="en-US" sz="2300" b="1" dirty="0" err="1"/>
              <a:t>Komitet</a:t>
            </a:r>
            <a:r>
              <a:rPr lang="en-US" altLang="en-US" sz="2300" b="1" dirty="0"/>
              <a:t> </a:t>
            </a:r>
            <a:r>
              <a:rPr lang="en-US" altLang="en-US" sz="2300" b="1" dirty="0" err="1"/>
              <a:t>Gosudarstvennoy</a:t>
            </a:r>
            <a:r>
              <a:rPr lang="en-US" altLang="en-US" sz="2300" b="1" dirty="0"/>
              <a:t> </a:t>
            </a:r>
            <a:r>
              <a:rPr lang="en-US" altLang="en-US" sz="2300" b="1" dirty="0" err="1"/>
              <a:t>Bezopasnosti</a:t>
            </a:r>
            <a:r>
              <a:rPr lang="en-US" altLang="en-US" sz="2300" b="1" dirty="0"/>
              <a:t> </a:t>
            </a:r>
            <a:r>
              <a:rPr lang="en-US" altLang="en-US" sz="2300" dirty="0"/>
              <a:t>-Committee for State Security Soviet (Russian) Spy Agency and State Security Police</a:t>
            </a:r>
          </a:p>
        </p:txBody>
      </p:sp>
      <p:pic>
        <p:nvPicPr>
          <p:cNvPr id="86024" name="Picture 7">
            <a:extLst>
              <a:ext uri="{FF2B5EF4-FFF2-40B4-BE49-F238E27FC236}">
                <a16:creationId xmlns:a16="http://schemas.microsoft.com/office/drawing/2014/main" id="{BE8DDDD8-B7AA-F56A-8232-B5E3E348F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392238"/>
            <a:ext cx="1331913"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a:extLst>
              <a:ext uri="{FF2B5EF4-FFF2-40B4-BE49-F238E27FC236}">
                <a16:creationId xmlns:a16="http://schemas.microsoft.com/office/drawing/2014/main" id="{BF8AA27E-BB2F-636F-2EA8-5478826EE1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0" y="1636713"/>
            <a:ext cx="244475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Box 10">
            <a:extLst>
              <a:ext uri="{FF2B5EF4-FFF2-40B4-BE49-F238E27FC236}">
                <a16:creationId xmlns:a16="http://schemas.microsoft.com/office/drawing/2014/main" id="{BD660694-4119-B8FB-DAEE-CBADD527B9E6}"/>
              </a:ext>
            </a:extLst>
          </p:cNvPr>
          <p:cNvSpPr txBox="1">
            <a:spLocks noChangeArrowheads="1"/>
          </p:cNvSpPr>
          <p:nvPr/>
        </p:nvSpPr>
        <p:spPr bwMode="auto">
          <a:xfrm>
            <a:off x="2643188" y="3306763"/>
            <a:ext cx="182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Kiss of Death</a:t>
            </a:r>
          </a:p>
        </p:txBody>
      </p:sp>
      <p:pic>
        <p:nvPicPr>
          <p:cNvPr id="86027" name="Picture 1">
            <a:extLst>
              <a:ext uri="{FF2B5EF4-FFF2-40B4-BE49-F238E27FC236}">
                <a16:creationId xmlns:a16="http://schemas.microsoft.com/office/drawing/2014/main" id="{2D461C66-CB37-B507-1ABF-ED051160B3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1190625"/>
            <a:ext cx="14239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2">
            <a:extLst>
              <a:ext uri="{FF2B5EF4-FFF2-40B4-BE49-F238E27FC236}">
                <a16:creationId xmlns:a16="http://schemas.microsoft.com/office/drawing/2014/main" id="{7333FB43-A2C4-63D5-A9E9-BD34FBA974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0863" y="5246688"/>
            <a:ext cx="120015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B4150F8-4505-5EB8-93BC-D694EC16F4EE}"/>
              </a:ext>
            </a:extLst>
          </p:cNvPr>
          <p:cNvSpPr>
            <a:spLocks noGrp="1" noChangeArrowheads="1"/>
          </p:cNvSpPr>
          <p:nvPr>
            <p:ph type="title"/>
          </p:nvPr>
        </p:nvSpPr>
        <p:spPr>
          <a:xfrm>
            <a:off x="762000" y="-19050"/>
            <a:ext cx="5227638" cy="609600"/>
          </a:xfrm>
        </p:spPr>
        <p:txBody>
          <a:bodyPr/>
          <a:lstStyle/>
          <a:p>
            <a:r>
              <a:rPr lang="en-US" altLang="en-US" sz="4000" b="1"/>
              <a:t>Spy Craft</a:t>
            </a:r>
          </a:p>
        </p:txBody>
      </p:sp>
      <p:sp>
        <p:nvSpPr>
          <p:cNvPr id="86020" name="TextBox 3">
            <a:extLst>
              <a:ext uri="{FF2B5EF4-FFF2-40B4-BE49-F238E27FC236}">
                <a16:creationId xmlns:a16="http://schemas.microsoft.com/office/drawing/2014/main" id="{9704C065-432A-E877-DD90-98E1BD3D2C40}"/>
              </a:ext>
            </a:extLst>
          </p:cNvPr>
          <p:cNvSpPr txBox="1">
            <a:spLocks noChangeArrowheads="1"/>
          </p:cNvSpPr>
          <p:nvPr/>
        </p:nvSpPr>
        <p:spPr bwMode="auto">
          <a:xfrm>
            <a:off x="115888" y="746125"/>
            <a:ext cx="8088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CIA</a:t>
            </a:r>
            <a:r>
              <a:rPr lang="en-US" altLang="en-US" sz="2400"/>
              <a:t>- USA Spy agency- Central Intelligence Agency</a:t>
            </a:r>
          </a:p>
        </p:txBody>
      </p:sp>
      <p:pic>
        <p:nvPicPr>
          <p:cNvPr id="5" name="Picture 4">
            <a:extLst>
              <a:ext uri="{FF2B5EF4-FFF2-40B4-BE49-F238E27FC236}">
                <a16:creationId xmlns:a16="http://schemas.microsoft.com/office/drawing/2014/main" id="{CF680403-BD0C-8AD4-81AC-45654FFA1C61}"/>
              </a:ext>
            </a:extLst>
          </p:cNvPr>
          <p:cNvPicPr>
            <a:picLocks noChangeAspect="1"/>
          </p:cNvPicPr>
          <p:nvPr/>
        </p:nvPicPr>
        <p:blipFill>
          <a:blip r:embed="rId2"/>
          <a:stretch>
            <a:fillRect/>
          </a:stretch>
        </p:blipFill>
        <p:spPr>
          <a:xfrm>
            <a:off x="115888" y="1206499"/>
            <a:ext cx="2692207" cy="2136737"/>
          </a:xfrm>
          <a:prstGeom prst="rect">
            <a:avLst/>
          </a:prstGeom>
        </p:spPr>
      </p:pic>
      <p:sp>
        <p:nvSpPr>
          <p:cNvPr id="3" name="TextBox 2">
            <a:extLst>
              <a:ext uri="{FF2B5EF4-FFF2-40B4-BE49-F238E27FC236}">
                <a16:creationId xmlns:a16="http://schemas.microsoft.com/office/drawing/2014/main" id="{77BFD853-C0BE-D7FB-C3BD-44D901534E98}"/>
              </a:ext>
            </a:extLst>
          </p:cNvPr>
          <p:cNvSpPr txBox="1"/>
          <p:nvPr/>
        </p:nvSpPr>
        <p:spPr>
          <a:xfrm>
            <a:off x="268350" y="1369497"/>
            <a:ext cx="1723549" cy="369332"/>
          </a:xfrm>
          <a:prstGeom prst="rect">
            <a:avLst/>
          </a:prstGeom>
          <a:noFill/>
        </p:spPr>
        <p:txBody>
          <a:bodyPr wrap="none" rtlCol="0">
            <a:spAutoFit/>
          </a:bodyPr>
          <a:lstStyle/>
          <a:p>
            <a:r>
              <a:rPr lang="en-US" b="1" dirty="0" err="1">
                <a:solidFill>
                  <a:schemeClr val="bg1"/>
                </a:solidFill>
              </a:rPr>
              <a:t>Minox</a:t>
            </a:r>
            <a:r>
              <a:rPr lang="en-US" b="1" dirty="0">
                <a:solidFill>
                  <a:schemeClr val="bg1"/>
                </a:solidFill>
              </a:rPr>
              <a:t> camera</a:t>
            </a:r>
          </a:p>
        </p:txBody>
      </p:sp>
      <p:pic>
        <p:nvPicPr>
          <p:cNvPr id="8" name="Picture 7">
            <a:extLst>
              <a:ext uri="{FF2B5EF4-FFF2-40B4-BE49-F238E27FC236}">
                <a16:creationId xmlns:a16="http://schemas.microsoft.com/office/drawing/2014/main" id="{3CC78DA5-B2D0-B54E-F5DC-07031E94AA2F}"/>
              </a:ext>
            </a:extLst>
          </p:cNvPr>
          <p:cNvPicPr>
            <a:picLocks noChangeAspect="1"/>
          </p:cNvPicPr>
          <p:nvPr/>
        </p:nvPicPr>
        <p:blipFill>
          <a:blip r:embed="rId3"/>
          <a:stretch>
            <a:fillRect/>
          </a:stretch>
        </p:blipFill>
        <p:spPr>
          <a:xfrm>
            <a:off x="6586485" y="1168918"/>
            <a:ext cx="2219325" cy="2343150"/>
          </a:xfrm>
          <a:prstGeom prst="rect">
            <a:avLst/>
          </a:prstGeom>
        </p:spPr>
      </p:pic>
      <p:sp>
        <p:nvSpPr>
          <p:cNvPr id="9" name="TextBox 8">
            <a:extLst>
              <a:ext uri="{FF2B5EF4-FFF2-40B4-BE49-F238E27FC236}">
                <a16:creationId xmlns:a16="http://schemas.microsoft.com/office/drawing/2014/main" id="{3E0E7DF9-C82D-AD1A-2914-6F15EAA6AB9F}"/>
              </a:ext>
            </a:extLst>
          </p:cNvPr>
          <p:cNvSpPr txBox="1"/>
          <p:nvPr/>
        </p:nvSpPr>
        <p:spPr>
          <a:xfrm>
            <a:off x="6680484" y="3359079"/>
            <a:ext cx="2031325" cy="369332"/>
          </a:xfrm>
          <a:prstGeom prst="rect">
            <a:avLst/>
          </a:prstGeom>
          <a:noFill/>
        </p:spPr>
        <p:txBody>
          <a:bodyPr wrap="none" rtlCol="0">
            <a:spAutoFit/>
          </a:bodyPr>
          <a:lstStyle/>
          <a:p>
            <a:r>
              <a:rPr lang="en-US" b="1" dirty="0"/>
              <a:t>Microdot camera</a:t>
            </a:r>
          </a:p>
        </p:txBody>
      </p:sp>
      <p:sp>
        <p:nvSpPr>
          <p:cNvPr id="11" name="TextBox 10">
            <a:extLst>
              <a:ext uri="{FF2B5EF4-FFF2-40B4-BE49-F238E27FC236}">
                <a16:creationId xmlns:a16="http://schemas.microsoft.com/office/drawing/2014/main" id="{DD57D7A9-1B56-70DB-EA92-500358B97072}"/>
              </a:ext>
            </a:extLst>
          </p:cNvPr>
          <p:cNvSpPr txBox="1"/>
          <p:nvPr/>
        </p:nvSpPr>
        <p:spPr>
          <a:xfrm>
            <a:off x="0" y="3675065"/>
            <a:ext cx="9144000" cy="2862322"/>
          </a:xfrm>
          <a:prstGeom prst="rect">
            <a:avLst/>
          </a:prstGeom>
          <a:noFill/>
        </p:spPr>
        <p:txBody>
          <a:bodyPr wrap="square">
            <a:spAutoFit/>
          </a:bodyPr>
          <a:lstStyle/>
          <a:p>
            <a:r>
              <a:rPr lang="en-US" sz="2000" dirty="0"/>
              <a:t>The secret transfer of documents became very difficult during the Cold War. Agents relied on the microdot camera to photograph and reduce whole pages of information onto a single tiny piece of film. </a:t>
            </a:r>
            <a:r>
              <a:rPr lang="en-US" sz="2000" b="1" dirty="0"/>
              <a:t>This piece of film could be embedded into the text of a letter as small as the period at the end of this sentence.</a:t>
            </a:r>
          </a:p>
          <a:p>
            <a:endParaRPr lang="en-US" sz="2000" dirty="0"/>
          </a:p>
          <a:p>
            <a:r>
              <a:rPr lang="en-US" sz="2000" dirty="0"/>
              <a:t>Microdots were also hidden in other things such as rings, hollow coins, or other mailed items. The recipient would read the microdot with the aid of a special viewer, often cleverly concealed as well.</a:t>
            </a:r>
          </a:p>
        </p:txBody>
      </p:sp>
      <p:sp>
        <p:nvSpPr>
          <p:cNvPr id="13" name="TextBox 12">
            <a:extLst>
              <a:ext uri="{FF2B5EF4-FFF2-40B4-BE49-F238E27FC236}">
                <a16:creationId xmlns:a16="http://schemas.microsoft.com/office/drawing/2014/main" id="{DBA10DC1-0B77-7C8D-1A16-EC773CDDC1F5}"/>
              </a:ext>
            </a:extLst>
          </p:cNvPr>
          <p:cNvSpPr txBox="1"/>
          <p:nvPr/>
        </p:nvSpPr>
        <p:spPr>
          <a:xfrm>
            <a:off x="32731" y="6427752"/>
            <a:ext cx="5377470" cy="307777"/>
          </a:xfrm>
          <a:prstGeom prst="rect">
            <a:avLst/>
          </a:prstGeom>
          <a:noFill/>
        </p:spPr>
        <p:txBody>
          <a:bodyPr wrap="square">
            <a:spAutoFit/>
          </a:bodyPr>
          <a:lstStyle/>
          <a:p>
            <a:r>
              <a:rPr lang="en-US" sz="1400" dirty="0">
                <a:solidFill>
                  <a:srgbClr val="0033CC"/>
                </a:solidFill>
                <a:hlinkClick r:id="rId4">
                  <a:extLst>
                    <a:ext uri="{A12FA001-AC4F-418D-AE19-62706E023703}">
                      <ahyp:hlinkClr xmlns:ahyp="http://schemas.microsoft.com/office/drawing/2018/hyperlinkcolor" val="tx"/>
                    </a:ext>
                  </a:extLst>
                </a:hlinkClick>
              </a:rPr>
              <a:t>https://www.cia.gov/legacy/museum/artifact/microdot-camera/</a:t>
            </a:r>
            <a:endParaRPr lang="en-US" sz="1400" dirty="0">
              <a:solidFill>
                <a:srgbClr val="0033CC"/>
              </a:solidFill>
            </a:endParaRPr>
          </a:p>
        </p:txBody>
      </p:sp>
      <p:pic>
        <p:nvPicPr>
          <p:cNvPr id="86019" name="Picture 2" descr="Image result for spy weasels clipart">
            <a:extLst>
              <a:ext uri="{FF2B5EF4-FFF2-40B4-BE49-F238E27FC236}">
                <a16:creationId xmlns:a16="http://schemas.microsoft.com/office/drawing/2014/main" id="{73A355A9-6DF0-5EED-39D3-03A4F79AF98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821344" y="0"/>
            <a:ext cx="1206500" cy="1206500"/>
          </a:xfrm>
        </p:spPr>
      </p:pic>
      <p:pic>
        <p:nvPicPr>
          <p:cNvPr id="14" name="Picture 13">
            <a:extLst>
              <a:ext uri="{FF2B5EF4-FFF2-40B4-BE49-F238E27FC236}">
                <a16:creationId xmlns:a16="http://schemas.microsoft.com/office/drawing/2014/main" id="{AB9AB991-2821-A5E4-463E-5E6977BA9BB7}"/>
              </a:ext>
            </a:extLst>
          </p:cNvPr>
          <p:cNvPicPr>
            <a:picLocks noChangeAspect="1"/>
          </p:cNvPicPr>
          <p:nvPr/>
        </p:nvPicPr>
        <p:blipFill>
          <a:blip r:embed="rId6"/>
          <a:stretch>
            <a:fillRect/>
          </a:stretch>
        </p:blipFill>
        <p:spPr>
          <a:xfrm>
            <a:off x="3200400" y="1495165"/>
            <a:ext cx="2963539" cy="1933835"/>
          </a:xfrm>
          <a:prstGeom prst="rect">
            <a:avLst/>
          </a:prstGeom>
        </p:spPr>
      </p:pic>
    </p:spTree>
    <p:extLst>
      <p:ext uri="{BB962C8B-B14F-4D97-AF65-F5344CB8AC3E}">
        <p14:creationId xmlns:p14="http://schemas.microsoft.com/office/powerpoint/2010/main" val="28501119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9">
            <a:extLst>
              <a:ext uri="{FF2B5EF4-FFF2-40B4-BE49-F238E27FC236}">
                <a16:creationId xmlns:a16="http://schemas.microsoft.com/office/drawing/2014/main" id="{A7B34E93-1214-9675-024A-1614A32E2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7213"/>
            <a:ext cx="72390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7">
            <a:extLst>
              <a:ext uri="{FF2B5EF4-FFF2-40B4-BE49-F238E27FC236}">
                <a16:creationId xmlns:a16="http://schemas.microsoft.com/office/drawing/2014/main" id="{4CFE7FCA-E9C1-31B7-00E3-1AE48DAF0AC3}"/>
              </a:ext>
            </a:extLst>
          </p:cNvPr>
          <p:cNvSpPr>
            <a:spLocks noChangeArrowheads="1"/>
          </p:cNvSpPr>
          <p:nvPr/>
        </p:nvSpPr>
        <p:spPr bwMode="auto">
          <a:xfrm>
            <a:off x="76200" y="76200"/>
            <a:ext cx="4038600" cy="1600200"/>
          </a:xfrm>
          <a:prstGeom prst="wedgeRectCallout">
            <a:avLst>
              <a:gd name="adj1" fmla="val -29171"/>
              <a:gd name="adj2" fmla="val 10087"/>
            </a:avLst>
          </a:prstGeom>
          <a:solidFill>
            <a:schemeClr val="tx2">
              <a:lumMod val="20000"/>
              <a:lumOff val="80000"/>
            </a:schemeClr>
          </a:solidFill>
          <a:ln w="12700">
            <a:solidFill>
              <a:schemeClr val="tx1"/>
            </a:solidFill>
            <a:miter lim="800000"/>
            <a:headEnd/>
            <a:tailEnd/>
          </a:ln>
        </p:spPr>
        <p:txBody>
          <a:bodyPr/>
          <a:lstStyle/>
          <a:p>
            <a:pPr algn="ctr" eaLnBrk="1" hangingPunct="1">
              <a:lnSpc>
                <a:spcPct val="80000"/>
              </a:lnSpc>
              <a:spcBef>
                <a:spcPts val="0"/>
              </a:spcBef>
              <a:defRPr/>
            </a:pPr>
            <a:r>
              <a:rPr lang="en-US" sz="3200" dirty="0">
                <a:solidFill>
                  <a:srgbClr val="000000"/>
                </a:solidFill>
                <a:latin typeface="Calibri" panose="020F0502020204030204" pitchFamily="34" charset="0"/>
                <a:cs typeface="Arial" charset="0"/>
              </a:rPr>
              <a:t>In 1957, the USSR used its first ICBM to launch Sputnik, the first satellite into space</a:t>
            </a:r>
          </a:p>
        </p:txBody>
      </p:sp>
      <p:sp>
        <p:nvSpPr>
          <p:cNvPr id="87044" name="AutoShape 17">
            <a:extLst>
              <a:ext uri="{FF2B5EF4-FFF2-40B4-BE49-F238E27FC236}">
                <a16:creationId xmlns:a16="http://schemas.microsoft.com/office/drawing/2014/main" id="{D60475EE-F42F-2CA6-C0B3-B532D1A4C5A8}"/>
              </a:ext>
            </a:extLst>
          </p:cNvPr>
          <p:cNvSpPr>
            <a:spLocks noChangeArrowheads="1"/>
          </p:cNvSpPr>
          <p:nvPr/>
        </p:nvSpPr>
        <p:spPr bwMode="auto">
          <a:xfrm>
            <a:off x="4251325" y="76200"/>
            <a:ext cx="4724400" cy="1600200"/>
          </a:xfrm>
          <a:prstGeom prst="wedgeRectCallout">
            <a:avLst>
              <a:gd name="adj1" fmla="val -29171"/>
              <a:gd name="adj2" fmla="val 10088"/>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Sputnik </a:t>
            </a:r>
            <a:r>
              <a:rPr kumimoji="0" lang="en-US" altLang="en-US" sz="3200">
                <a:solidFill>
                  <a:srgbClr val="FF0000"/>
                </a:solidFill>
                <a:cs typeface="Arial" panose="020B0604020202020204" pitchFamily="34" charset="0"/>
              </a:rPr>
              <a:t>shocked</a:t>
            </a:r>
            <a:r>
              <a:rPr kumimoji="0" lang="en-US" altLang="en-US" sz="3200">
                <a:solidFill>
                  <a:srgbClr val="000000"/>
                </a:solidFill>
                <a:cs typeface="Arial" panose="020B0604020202020204" pitchFamily="34" charset="0"/>
              </a:rPr>
              <a:t> Americans who </a:t>
            </a:r>
            <a:r>
              <a:rPr kumimoji="0" lang="en-US" altLang="en-US" sz="3200" b="1">
                <a:solidFill>
                  <a:srgbClr val="FF0000"/>
                </a:solidFill>
                <a:cs typeface="Arial" panose="020B0604020202020204" pitchFamily="34" charset="0"/>
              </a:rPr>
              <a:t>feared</a:t>
            </a:r>
            <a:r>
              <a:rPr kumimoji="0" lang="en-US" altLang="en-US" sz="3200">
                <a:solidFill>
                  <a:srgbClr val="000000"/>
                </a:solidFill>
                <a:cs typeface="Arial" panose="020B0604020202020204" pitchFamily="34" charset="0"/>
              </a:rPr>
              <a:t> the U.S. </a:t>
            </a:r>
            <a:r>
              <a:rPr kumimoji="0" lang="en-US" altLang="en-US" sz="3200" b="1">
                <a:solidFill>
                  <a:srgbClr val="FF0000"/>
                </a:solidFill>
                <a:cs typeface="Arial" panose="020B0604020202020204" pitchFamily="34" charset="0"/>
              </a:rPr>
              <a:t>had fallen behind</a:t>
            </a:r>
            <a:r>
              <a:rPr kumimoji="0" lang="en-US" altLang="en-US" sz="3200">
                <a:solidFill>
                  <a:srgbClr val="000000"/>
                </a:solidFill>
                <a:cs typeface="Arial" panose="020B0604020202020204" pitchFamily="34" charset="0"/>
              </a:rPr>
              <a:t> the USSR in science &amp; technology</a:t>
            </a:r>
          </a:p>
        </p:txBody>
      </p:sp>
      <p:sp>
        <p:nvSpPr>
          <p:cNvPr id="7" name="AutoShape 17">
            <a:extLst>
              <a:ext uri="{FF2B5EF4-FFF2-40B4-BE49-F238E27FC236}">
                <a16:creationId xmlns:a16="http://schemas.microsoft.com/office/drawing/2014/main" id="{B08102DD-B3E9-5B88-6144-D7A859B5E09E}"/>
              </a:ext>
            </a:extLst>
          </p:cNvPr>
          <p:cNvSpPr>
            <a:spLocks noChangeArrowheads="1"/>
          </p:cNvSpPr>
          <p:nvPr/>
        </p:nvSpPr>
        <p:spPr bwMode="auto">
          <a:xfrm>
            <a:off x="152400" y="5943600"/>
            <a:ext cx="8763000" cy="8382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As a result of Sputnik, the Cold War escalated into a </a:t>
            </a:r>
            <a:r>
              <a:rPr kumimoji="0" lang="en-US" altLang="en-US" sz="3200" b="1" i="1">
                <a:solidFill>
                  <a:srgbClr val="FF0000"/>
                </a:solidFill>
                <a:cs typeface="Arial" panose="020B0604020202020204" pitchFamily="34" charset="0"/>
              </a:rPr>
              <a:t>space race </a:t>
            </a:r>
            <a:r>
              <a:rPr kumimoji="0" lang="en-US" altLang="en-US" sz="3200">
                <a:solidFill>
                  <a:srgbClr val="000000"/>
                </a:solidFill>
                <a:cs typeface="Arial" panose="020B0604020202020204" pitchFamily="34" charset="0"/>
              </a:rPr>
              <a:t>to show American &amp; Soviet dominance </a:t>
            </a:r>
          </a:p>
        </p:txBody>
      </p:sp>
      <p:pic>
        <p:nvPicPr>
          <p:cNvPr id="26631" name="Picture 7">
            <a:extLst>
              <a:ext uri="{FF2B5EF4-FFF2-40B4-BE49-F238E27FC236}">
                <a16:creationId xmlns:a16="http://schemas.microsoft.com/office/drawing/2014/main" id="{6160E9A5-B46F-1902-E1FE-5F186FFF0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27213"/>
            <a:ext cx="5969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putnik2_500big">
            <a:extLst>
              <a:ext uri="{FF2B5EF4-FFF2-40B4-BE49-F238E27FC236}">
                <a16:creationId xmlns:a16="http://schemas.microsoft.com/office/drawing/2014/main" id="{9671660A-971C-4B15-4317-0DDDC5563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27213"/>
            <a:ext cx="26511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26626"/>
                                        </p:tgtEl>
                                      </p:cBhvr>
                                    </p:animEffect>
                                    <p:set>
                                      <p:cBhvr>
                                        <p:cTn id="10" dur="1" fill="hold">
                                          <p:stCondLst>
                                            <p:cond delay="499"/>
                                          </p:stCondLst>
                                        </p:cTn>
                                        <p:tgtEl>
                                          <p:spTgt spid="2662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6631"/>
                                        </p:tgtEl>
                                        <p:attrNameLst>
                                          <p:attrName>style.visibility</p:attrName>
                                        </p:attrNameLst>
                                      </p:cBhvr>
                                      <p:to>
                                        <p:strVal val="visible"/>
                                      </p:to>
                                    </p:set>
                                    <p:animEffect transition="in" filter="fade">
                                      <p:cBhvr>
                                        <p:cTn id="13" dur="500"/>
                                        <p:tgtEl>
                                          <p:spTgt spid="2663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17">
            <a:extLst>
              <a:ext uri="{FF2B5EF4-FFF2-40B4-BE49-F238E27FC236}">
                <a16:creationId xmlns:a16="http://schemas.microsoft.com/office/drawing/2014/main" id="{383A25B0-396B-E1F2-F646-5399B1A31ABC}"/>
              </a:ext>
            </a:extLst>
          </p:cNvPr>
          <p:cNvSpPr>
            <a:spLocks noChangeArrowheads="1"/>
          </p:cNvSpPr>
          <p:nvPr/>
        </p:nvSpPr>
        <p:spPr bwMode="auto">
          <a:xfrm>
            <a:off x="76200" y="76200"/>
            <a:ext cx="4038600" cy="1600200"/>
          </a:xfrm>
          <a:prstGeom prst="wedgeRectCallout">
            <a:avLst>
              <a:gd name="adj1" fmla="val -29171"/>
              <a:gd name="adj2" fmla="val 10087"/>
            </a:avLst>
          </a:prstGeom>
          <a:solidFill>
            <a:schemeClr val="tx2">
              <a:lumMod val="20000"/>
              <a:lumOff val="80000"/>
            </a:schemeClr>
          </a:solidFill>
          <a:ln w="12700">
            <a:solidFill>
              <a:schemeClr val="tx1"/>
            </a:solidFill>
            <a:miter lim="800000"/>
            <a:headEnd/>
            <a:tailEnd/>
          </a:ln>
        </p:spPr>
        <p:txBody>
          <a:bodyPr/>
          <a:lstStyle/>
          <a:p>
            <a:pPr algn="ctr" eaLnBrk="1" hangingPunct="1">
              <a:lnSpc>
                <a:spcPct val="80000"/>
              </a:lnSpc>
              <a:spcBef>
                <a:spcPts val="0"/>
              </a:spcBef>
              <a:defRPr/>
            </a:pPr>
            <a:r>
              <a:rPr lang="en-US" sz="3200" dirty="0">
                <a:solidFill>
                  <a:srgbClr val="000000"/>
                </a:solidFill>
                <a:latin typeface="Calibri" panose="020F0502020204030204" pitchFamily="34" charset="0"/>
                <a:cs typeface="Arial" charset="0"/>
              </a:rPr>
              <a:t>In 1957, the USSR used its first ICBM to launch Sputnik, the first satellite into space</a:t>
            </a:r>
          </a:p>
        </p:txBody>
      </p:sp>
      <p:sp>
        <p:nvSpPr>
          <p:cNvPr id="89091" name="AutoShape 17">
            <a:extLst>
              <a:ext uri="{FF2B5EF4-FFF2-40B4-BE49-F238E27FC236}">
                <a16:creationId xmlns:a16="http://schemas.microsoft.com/office/drawing/2014/main" id="{0EF8B42B-8396-1FAF-ECFB-12ACE507AC25}"/>
              </a:ext>
            </a:extLst>
          </p:cNvPr>
          <p:cNvSpPr>
            <a:spLocks noChangeArrowheads="1"/>
          </p:cNvSpPr>
          <p:nvPr/>
        </p:nvSpPr>
        <p:spPr bwMode="auto">
          <a:xfrm>
            <a:off x="4251325" y="76200"/>
            <a:ext cx="4724400" cy="1600200"/>
          </a:xfrm>
          <a:prstGeom prst="wedgeRectCallout">
            <a:avLst>
              <a:gd name="adj1" fmla="val -29171"/>
              <a:gd name="adj2" fmla="val 10088"/>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Sputnik </a:t>
            </a:r>
            <a:r>
              <a:rPr kumimoji="0" lang="en-US" altLang="en-US" sz="3200">
                <a:solidFill>
                  <a:srgbClr val="FF0000"/>
                </a:solidFill>
                <a:cs typeface="Arial" panose="020B0604020202020204" pitchFamily="34" charset="0"/>
              </a:rPr>
              <a:t>shocked</a:t>
            </a:r>
            <a:r>
              <a:rPr kumimoji="0" lang="en-US" altLang="en-US" sz="3200">
                <a:solidFill>
                  <a:srgbClr val="000000"/>
                </a:solidFill>
                <a:cs typeface="Arial" panose="020B0604020202020204" pitchFamily="34" charset="0"/>
              </a:rPr>
              <a:t> Americans who </a:t>
            </a:r>
            <a:r>
              <a:rPr kumimoji="0" lang="en-US" altLang="en-US" sz="3200" b="1">
                <a:solidFill>
                  <a:srgbClr val="FF0000"/>
                </a:solidFill>
                <a:cs typeface="Arial" panose="020B0604020202020204" pitchFamily="34" charset="0"/>
              </a:rPr>
              <a:t>feared</a:t>
            </a:r>
            <a:r>
              <a:rPr kumimoji="0" lang="en-US" altLang="en-US" sz="3200">
                <a:solidFill>
                  <a:srgbClr val="000000"/>
                </a:solidFill>
                <a:cs typeface="Arial" panose="020B0604020202020204" pitchFamily="34" charset="0"/>
              </a:rPr>
              <a:t> the U.S. </a:t>
            </a:r>
            <a:r>
              <a:rPr kumimoji="0" lang="en-US" altLang="en-US" sz="3200" b="1">
                <a:solidFill>
                  <a:srgbClr val="FF0000"/>
                </a:solidFill>
                <a:cs typeface="Arial" panose="020B0604020202020204" pitchFamily="34" charset="0"/>
              </a:rPr>
              <a:t>had fallen behind</a:t>
            </a:r>
            <a:r>
              <a:rPr kumimoji="0" lang="en-US" altLang="en-US" sz="3200">
                <a:solidFill>
                  <a:srgbClr val="000000"/>
                </a:solidFill>
                <a:cs typeface="Arial" panose="020B0604020202020204" pitchFamily="34" charset="0"/>
              </a:rPr>
              <a:t> the USSR in science &amp; technology</a:t>
            </a:r>
          </a:p>
        </p:txBody>
      </p:sp>
      <p:sp>
        <p:nvSpPr>
          <p:cNvPr id="7" name="AutoShape 17">
            <a:extLst>
              <a:ext uri="{FF2B5EF4-FFF2-40B4-BE49-F238E27FC236}">
                <a16:creationId xmlns:a16="http://schemas.microsoft.com/office/drawing/2014/main" id="{BA4E4C38-B56C-ACBA-9D0A-F2D778581F8A}"/>
              </a:ext>
            </a:extLst>
          </p:cNvPr>
          <p:cNvSpPr>
            <a:spLocks noChangeArrowheads="1"/>
          </p:cNvSpPr>
          <p:nvPr/>
        </p:nvSpPr>
        <p:spPr bwMode="auto">
          <a:xfrm>
            <a:off x="0" y="5711825"/>
            <a:ext cx="9144000" cy="1146175"/>
          </a:xfrm>
          <a:prstGeom prst="wedgeRectCallout">
            <a:avLst>
              <a:gd name="adj1" fmla="val -29171"/>
              <a:gd name="adj2" fmla="val 10088"/>
            </a:avLst>
          </a:prstGeom>
          <a:solidFill>
            <a:srgbClr val="FFC000">
              <a:alpha val="50195"/>
            </a:srgbClr>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eaLnBrk="1" hangingPunct="1">
              <a:lnSpc>
                <a:spcPct val="80000"/>
              </a:lnSpc>
              <a:spcBef>
                <a:spcPct val="0"/>
              </a:spcBef>
              <a:buClrTx/>
              <a:buFontTx/>
              <a:buNone/>
            </a:pPr>
            <a:r>
              <a:rPr kumimoji="0" lang="en-US" altLang="en-US" sz="2500" b="1" dirty="0">
                <a:solidFill>
                  <a:srgbClr val="000000"/>
                </a:solidFill>
                <a:cs typeface="Arial" panose="020B0604020202020204" pitchFamily="34" charset="0"/>
              </a:rPr>
              <a:t>As a result, USA feared that the same rocket used to launch Sputnik, could also deliver a nuclear warhead any where in the world in minutes.</a:t>
            </a:r>
          </a:p>
        </p:txBody>
      </p:sp>
      <p:pic>
        <p:nvPicPr>
          <p:cNvPr id="26631" name="Picture 7">
            <a:extLst>
              <a:ext uri="{FF2B5EF4-FFF2-40B4-BE49-F238E27FC236}">
                <a16:creationId xmlns:a16="http://schemas.microsoft.com/office/drawing/2014/main" id="{C07BE388-25E3-9435-EF47-4DDBDD12C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17675"/>
            <a:ext cx="587692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putnik2_500big">
            <a:extLst>
              <a:ext uri="{FF2B5EF4-FFF2-40B4-BE49-F238E27FC236}">
                <a16:creationId xmlns:a16="http://schemas.microsoft.com/office/drawing/2014/main" id="{48D41904-7979-164B-CD22-1A0209255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1670050"/>
            <a:ext cx="29781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6631"/>
                                        </p:tgtEl>
                                        <p:attrNameLst>
                                          <p:attrName>style.visibility</p:attrName>
                                        </p:attrNameLst>
                                      </p:cBhvr>
                                      <p:to>
                                        <p:strVal val="visible"/>
                                      </p:to>
                                    </p:set>
                                    <p:animEffect transition="in" filter="fade">
                                      <p:cBhvr>
                                        <p:cTn id="10" dur="500"/>
                                        <p:tgtEl>
                                          <p:spTgt spid="2663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2">
            <a:extLst>
              <a:ext uri="{FF2B5EF4-FFF2-40B4-BE49-F238E27FC236}">
                <a16:creationId xmlns:a16="http://schemas.microsoft.com/office/drawing/2014/main" id="{D176D664-394F-D8F2-6629-720ABFDD387B}"/>
              </a:ext>
            </a:extLst>
          </p:cNvPr>
          <p:cNvSpPr>
            <a:spLocks noGrp="1" noChangeArrowheads="1"/>
          </p:cNvSpPr>
          <p:nvPr>
            <p:ph type="title"/>
          </p:nvPr>
        </p:nvSpPr>
        <p:spPr/>
        <p:txBody>
          <a:bodyPr/>
          <a:lstStyle/>
          <a:p>
            <a:endParaRPr lang="en-US" altLang="en-US"/>
          </a:p>
        </p:txBody>
      </p:sp>
      <p:pic>
        <p:nvPicPr>
          <p:cNvPr id="91139" name="Picture 2" descr="Image result for Space race gif usa ussr">
            <a:extLst>
              <a:ext uri="{FF2B5EF4-FFF2-40B4-BE49-F238E27FC236}">
                <a16:creationId xmlns:a16="http://schemas.microsoft.com/office/drawing/2014/main" id="{220B019C-8FF0-E12A-E56F-ADD539D1F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nline Media 1" title="The Space Race (1955-1975)">
            <a:hlinkClick r:id="" action="ppaction://media"/>
            <a:extLst>
              <a:ext uri="{FF2B5EF4-FFF2-40B4-BE49-F238E27FC236}">
                <a16:creationId xmlns:a16="http://schemas.microsoft.com/office/drawing/2014/main" id="{50C0C746-A30C-6F65-6E48-545EEAA7D390}"/>
              </a:ext>
            </a:extLst>
          </p:cNvPr>
          <p:cNvPicPr>
            <a:picLocks noRot="1" noChangeAspect="1"/>
          </p:cNvPicPr>
          <p:nvPr>
            <a:videoFile r:link="rId1"/>
          </p:nvPr>
        </p:nvPicPr>
        <p:blipFill>
          <a:blip r:embed="rId4"/>
          <a:stretch>
            <a:fillRect/>
          </a:stretch>
        </p:blipFill>
        <p:spPr>
          <a:xfrm>
            <a:off x="152400" y="180975"/>
            <a:ext cx="8839200" cy="6496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NDEA 1958">
            <a:extLst>
              <a:ext uri="{FF2B5EF4-FFF2-40B4-BE49-F238E27FC236}">
                <a16:creationId xmlns:a16="http://schemas.microsoft.com/office/drawing/2014/main" id="{682AABBB-A68B-1D72-C3B7-50D626BEC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847850"/>
            <a:ext cx="496093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AutoShape 17">
            <a:extLst>
              <a:ext uri="{FF2B5EF4-FFF2-40B4-BE49-F238E27FC236}">
                <a16:creationId xmlns:a16="http://schemas.microsoft.com/office/drawing/2014/main" id="{0ECB88B7-4BB0-4CD7-DB59-56758EBA7FD7}"/>
              </a:ext>
            </a:extLst>
          </p:cNvPr>
          <p:cNvSpPr>
            <a:spLocks noChangeArrowheads="1"/>
          </p:cNvSpPr>
          <p:nvPr/>
        </p:nvSpPr>
        <p:spPr bwMode="auto">
          <a:xfrm>
            <a:off x="762000" y="76200"/>
            <a:ext cx="7543800" cy="1600200"/>
          </a:xfrm>
          <a:prstGeom prst="wedgeRectCallout">
            <a:avLst>
              <a:gd name="adj1" fmla="val -29171"/>
              <a:gd name="adj2" fmla="val 10088"/>
            </a:avLst>
          </a:prstGeom>
          <a:solidFill>
            <a:srgbClr val="FFCCFF"/>
          </a:solidFill>
          <a:ln w="12700">
            <a:solidFill>
              <a:schemeClr val="tx1"/>
            </a:solidFill>
            <a:miter lim="800000"/>
            <a:headEnd/>
            <a:tailEnd/>
          </a:ln>
        </p:spPr>
        <p:txBody>
          <a:bodyPr/>
          <a:lstStyle>
            <a:lvl1pPr marL="342900" indent="-342900">
              <a:spcBef>
                <a:spcPct val="20000"/>
              </a:spcBef>
              <a:buClr>
                <a:schemeClr val="accent1"/>
              </a:buClr>
              <a:buFont typeface="Arial" panose="020B0604020202020204" pitchFamily="34" charset="0"/>
              <a:buChar char="■"/>
              <a:tabLst>
                <a:tab pos="3022600" algn="l"/>
              </a:tabLst>
              <a:defRPr kumimoji="1" sz="4000">
                <a:solidFill>
                  <a:schemeClr val="tx1"/>
                </a:solidFill>
                <a:latin typeface="Calibri" panose="020F0502020204030204" pitchFamily="34" charset="0"/>
                <a:cs typeface="Calibri" panose="020F0502020204030204" pitchFamily="34" charset="0"/>
              </a:defRPr>
            </a:lvl1pPr>
            <a:lvl2pPr>
              <a:spcBef>
                <a:spcPct val="20000"/>
              </a:spcBef>
              <a:buFont typeface="Arial" panose="020B0604020202020204" pitchFamily="34" charset="0"/>
              <a:buChar char="–"/>
              <a:tabLst>
                <a:tab pos="3022600" algn="l"/>
              </a:tabLst>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tabLst>
                <a:tab pos="3022600" algn="l"/>
              </a:tabLst>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3022600" algn="l"/>
              </a:tabLst>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3022600" algn="l"/>
              </a:tabLst>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3022600" algn="l"/>
              </a:tabLst>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3022600" algn="l"/>
              </a:tabLst>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3022600" algn="l"/>
              </a:tabLst>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3022600" algn="l"/>
              </a:tabLst>
              <a:defRPr kumimoji="1" sz="4000">
                <a:solidFill>
                  <a:schemeClr val="tx1"/>
                </a:solidFill>
                <a:latin typeface="Calibri" panose="020F0502020204030204" pitchFamily="34" charset="0"/>
                <a:cs typeface="Calibri" panose="020F0502020204030204" pitchFamily="34" charset="0"/>
              </a:defRPr>
            </a:lvl9pPr>
          </a:lstStyle>
          <a:p>
            <a:pPr marL="0" lvl="1" algn="ctr" eaLnBrk="1" hangingPunct="1">
              <a:lnSpc>
                <a:spcPct val="80000"/>
              </a:lnSpc>
              <a:spcBef>
                <a:spcPct val="0"/>
              </a:spcBef>
              <a:buFontTx/>
              <a:buNone/>
            </a:pPr>
            <a:r>
              <a:rPr kumimoji="0" lang="en-US" altLang="en-US" sz="3100">
                <a:solidFill>
                  <a:srgbClr val="000000"/>
                </a:solidFill>
                <a:cs typeface="Arial" panose="020B0604020202020204" pitchFamily="34" charset="0"/>
              </a:rPr>
              <a:t>The U.S. government reacted to Sputnik by </a:t>
            </a:r>
            <a:br>
              <a:rPr kumimoji="0" lang="en-US" altLang="en-US" sz="3100">
                <a:solidFill>
                  <a:srgbClr val="000000"/>
                </a:solidFill>
                <a:cs typeface="Arial" panose="020B0604020202020204" pitchFamily="34" charset="0"/>
              </a:rPr>
            </a:br>
            <a:r>
              <a:rPr kumimoji="0" lang="en-US" altLang="en-US" sz="3100">
                <a:solidFill>
                  <a:srgbClr val="000000"/>
                </a:solidFill>
                <a:cs typeface="Arial" panose="020B0604020202020204" pitchFamily="34" charset="0"/>
              </a:rPr>
              <a:t>passing the </a:t>
            </a:r>
            <a:r>
              <a:rPr kumimoji="0" lang="en-US" altLang="en-US" sz="3100" b="1">
                <a:solidFill>
                  <a:srgbClr val="FF0000"/>
                </a:solidFill>
                <a:cs typeface="Arial" panose="020B0604020202020204" pitchFamily="34" charset="0"/>
              </a:rPr>
              <a:t>National Defense Education Act </a:t>
            </a:r>
            <a:br>
              <a:rPr kumimoji="0" lang="en-US" altLang="en-US" sz="3100">
                <a:solidFill>
                  <a:srgbClr val="000000"/>
                </a:solidFill>
                <a:cs typeface="Arial" panose="020B0604020202020204" pitchFamily="34" charset="0"/>
              </a:rPr>
            </a:br>
            <a:r>
              <a:rPr kumimoji="0" lang="en-US" altLang="en-US" sz="3100">
                <a:solidFill>
                  <a:srgbClr val="000000"/>
                </a:solidFill>
                <a:cs typeface="Arial" panose="020B0604020202020204" pitchFamily="34" charset="0"/>
              </a:rPr>
              <a:t>to promote </a:t>
            </a:r>
            <a:r>
              <a:rPr kumimoji="0" lang="en-US" altLang="en-US" sz="3100" b="1">
                <a:solidFill>
                  <a:srgbClr val="000000"/>
                </a:solidFill>
                <a:cs typeface="Arial" panose="020B0604020202020204" pitchFamily="34" charset="0"/>
              </a:rPr>
              <a:t>math, science, and technology education and to fund university research</a:t>
            </a:r>
          </a:p>
        </p:txBody>
      </p:sp>
      <p:pic>
        <p:nvPicPr>
          <p:cNvPr id="92164" name="Picture 4">
            <a:extLst>
              <a:ext uri="{FF2B5EF4-FFF2-40B4-BE49-F238E27FC236}">
                <a16:creationId xmlns:a16="http://schemas.microsoft.com/office/drawing/2014/main" id="{AE8AD35B-3470-D38F-3D5C-DBA1D8F0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752600"/>
            <a:ext cx="384968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a:extLst>
              <a:ext uri="{FF2B5EF4-FFF2-40B4-BE49-F238E27FC236}">
                <a16:creationId xmlns:a16="http://schemas.microsoft.com/office/drawing/2014/main" id="{B3D128AB-1CB2-848F-34FA-2FB5F3EF0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875"/>
            <a:ext cx="58674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4">
            <a:extLst>
              <a:ext uri="{FF2B5EF4-FFF2-40B4-BE49-F238E27FC236}">
                <a16:creationId xmlns:a16="http://schemas.microsoft.com/office/drawing/2014/main" id="{A6702600-6E69-E9E6-ECFA-49ADAFA81D43}"/>
              </a:ext>
            </a:extLst>
          </p:cNvPr>
          <p:cNvSpPr>
            <a:spLocks noChangeArrowheads="1"/>
          </p:cNvSpPr>
          <p:nvPr/>
        </p:nvSpPr>
        <p:spPr bwMode="auto">
          <a:xfrm>
            <a:off x="-23813" y="1012825"/>
            <a:ext cx="4572001"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The cartoon shows one man (Eisenhower) saying to another Well, I Got That In, All Right as</a:t>
            </a:r>
          </a:p>
          <a:p>
            <a:pPr>
              <a:spcBef>
                <a:spcPct val="0"/>
              </a:spcBef>
              <a:buFontTx/>
              <a:buNone/>
            </a:pPr>
            <a:r>
              <a:rPr lang="en-US" altLang="en-US" sz="1400" dirty="0"/>
              <a:t>they leave the budget building.</a:t>
            </a:r>
          </a:p>
          <a:p>
            <a:pPr>
              <a:spcBef>
                <a:spcPct val="0"/>
              </a:spcBef>
              <a:buFontTx/>
              <a:buNone/>
            </a:pPr>
            <a:r>
              <a:rPr lang="en-US" altLang="en-US" sz="1400" dirty="0"/>
              <a:t>• It shows a missile (labeled Missile Programs jammed into the budget building.</a:t>
            </a:r>
          </a:p>
          <a:p>
            <a:pPr>
              <a:spcBef>
                <a:spcPct val="0"/>
              </a:spcBef>
              <a:buFontTx/>
              <a:buNone/>
            </a:pPr>
            <a:r>
              <a:rPr lang="en-US" altLang="en-US" sz="1400" dirty="0"/>
              <a:t>• Cars labeled Civilian Services, Limited War Capabilities, Space Development, School</a:t>
            </a:r>
          </a:p>
          <a:p>
            <a:pPr>
              <a:spcBef>
                <a:spcPct val="0"/>
              </a:spcBef>
              <a:buFontTx/>
              <a:buNone/>
            </a:pPr>
            <a:r>
              <a:rPr lang="en-US" altLang="en-US" sz="1400" dirty="0"/>
              <a:t>Construction, and Welfare Programs are falling off the cliff below the house.</a:t>
            </a:r>
          </a:p>
          <a:p>
            <a:pPr>
              <a:spcBef>
                <a:spcPct val="0"/>
              </a:spcBef>
              <a:buFontTx/>
              <a:buNone/>
            </a:pPr>
            <a:r>
              <a:rPr lang="en-US" altLang="en-US" sz="1400" dirty="0"/>
              <a:t>Inferences:</a:t>
            </a:r>
          </a:p>
          <a:p>
            <a:pPr>
              <a:spcBef>
                <a:spcPct val="0"/>
              </a:spcBef>
              <a:buFontTx/>
              <a:buNone/>
            </a:pPr>
            <a:r>
              <a:rPr lang="en-US" altLang="en-US" sz="1400" dirty="0"/>
              <a:t>• This suggests that the focus on missile programs is at the expense of most other social and</a:t>
            </a:r>
          </a:p>
          <a:p>
            <a:pPr>
              <a:spcBef>
                <a:spcPct val="0"/>
              </a:spcBef>
              <a:buFontTx/>
              <a:buNone/>
            </a:pPr>
            <a:r>
              <a:rPr lang="en-US" altLang="en-US" sz="1400" dirty="0"/>
              <a:t>scientific programs.</a:t>
            </a:r>
          </a:p>
          <a:p>
            <a:pPr>
              <a:spcBef>
                <a:spcPct val="0"/>
              </a:spcBef>
              <a:buFontTx/>
              <a:buNone/>
            </a:pPr>
            <a:r>
              <a:rPr lang="en-US" altLang="en-US" sz="1400" dirty="0"/>
              <a:t>• The cliff suggests a tie to brinkmanship.</a:t>
            </a:r>
          </a:p>
          <a:p>
            <a:pPr>
              <a:spcBef>
                <a:spcPct val="0"/>
              </a:spcBef>
              <a:buFontTx/>
              <a:buNone/>
            </a:pPr>
            <a:r>
              <a:rPr lang="en-US" altLang="en-US" sz="1400" dirty="0"/>
              <a:t>• It can be tied to Document E to show the increasing concerns over the missile race.</a:t>
            </a:r>
          </a:p>
          <a:p>
            <a:pPr>
              <a:spcBef>
                <a:spcPct val="0"/>
              </a:spcBef>
              <a:buFontTx/>
              <a:buNone/>
            </a:pPr>
            <a:r>
              <a:rPr lang="en-US" altLang="en-US" sz="1400" dirty="0"/>
              <a:t>• It can be contrasted with Document G which seems to show increasing expenditures on</a:t>
            </a:r>
          </a:p>
          <a:p>
            <a:pPr>
              <a:spcBef>
                <a:spcPct val="0"/>
              </a:spcBef>
              <a:buFontTx/>
              <a:buNone/>
            </a:pPr>
            <a:r>
              <a:rPr lang="en-US" altLang="en-US" sz="1400" dirty="0"/>
              <a:t>education.</a:t>
            </a:r>
          </a:p>
          <a:p>
            <a:pPr>
              <a:spcBef>
                <a:spcPct val="0"/>
              </a:spcBef>
              <a:buFontTx/>
              <a:buNone/>
            </a:pPr>
            <a:r>
              <a:rPr lang="en-US" altLang="en-US" sz="1400" dirty="0"/>
              <a:t>• It can also be tied to Document H showing the increasing amounts of money spent on defense.</a:t>
            </a:r>
          </a:p>
          <a:p>
            <a:pPr>
              <a:spcBef>
                <a:spcPct val="0"/>
              </a:spcBef>
              <a:buFontTx/>
              <a:buNone/>
            </a:pPr>
            <a:r>
              <a:rPr lang="en-US" altLang="en-US" sz="1400" dirty="0"/>
              <a:t>• The impact of Sputnik could also be discussed </a:t>
            </a:r>
          </a:p>
        </p:txBody>
      </p:sp>
      <p:sp>
        <p:nvSpPr>
          <p:cNvPr id="3" name="Title 2">
            <a:extLst>
              <a:ext uri="{FF2B5EF4-FFF2-40B4-BE49-F238E27FC236}">
                <a16:creationId xmlns:a16="http://schemas.microsoft.com/office/drawing/2014/main" id="{2F96DA56-E6F1-9A60-33A4-9D881ED2738E}"/>
              </a:ext>
            </a:extLst>
          </p:cNvPr>
          <p:cNvSpPr>
            <a:spLocks noGrp="1" noChangeArrowheads="1"/>
          </p:cNvSpPr>
          <p:nvPr>
            <p:ph type="title"/>
          </p:nvPr>
        </p:nvSpPr>
        <p:spPr>
          <a:xfrm>
            <a:off x="0" y="242888"/>
            <a:ext cx="4800600" cy="544512"/>
          </a:xfrm>
        </p:spPr>
        <p:txBody>
          <a:bodyPr/>
          <a:lstStyle/>
          <a:p>
            <a:r>
              <a:rPr lang="en-US" altLang="en-US" sz="2000" b="1"/>
              <a:t>Trade Offs &amp; Opportunity Costs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http://www.factsofworld.com/wp-content/uploads/2011/12/President-Dwight-D.-Eisenhower.jpg">
            <a:extLst>
              <a:ext uri="{FF2B5EF4-FFF2-40B4-BE49-F238E27FC236}">
                <a16:creationId xmlns:a16="http://schemas.microsoft.com/office/drawing/2014/main" id="{3BA70F4E-5848-6E8F-986F-8F675EEF3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98950"/>
            <a:ext cx="44196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Photo of Harry S. Truman">
            <a:extLst>
              <a:ext uri="{FF2B5EF4-FFF2-40B4-BE49-F238E27FC236}">
                <a16:creationId xmlns:a16="http://schemas.microsoft.com/office/drawing/2014/main" id="{3AB99508-5B10-3D17-09F4-79C8C09F5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300538"/>
            <a:ext cx="44196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AutoShape 17">
            <a:extLst>
              <a:ext uri="{FF2B5EF4-FFF2-40B4-BE49-F238E27FC236}">
                <a16:creationId xmlns:a16="http://schemas.microsoft.com/office/drawing/2014/main" id="{2B0D47DB-9234-6F49-3C7D-1BE750E81378}"/>
              </a:ext>
            </a:extLst>
          </p:cNvPr>
          <p:cNvSpPr>
            <a:spLocks noChangeArrowheads="1"/>
          </p:cNvSpPr>
          <p:nvPr/>
        </p:nvSpPr>
        <p:spPr bwMode="auto">
          <a:xfrm>
            <a:off x="76200" y="152400"/>
            <a:ext cx="8991600" cy="838200"/>
          </a:xfrm>
          <a:prstGeom prst="wedgeRectCallout">
            <a:avLst>
              <a:gd name="adj1" fmla="val -29171"/>
              <a:gd name="adj2" fmla="val 10088"/>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From 1945 to 1960, the United States experienced successes and failures in the Cold War with the USSR</a:t>
            </a:r>
          </a:p>
        </p:txBody>
      </p:sp>
      <p:sp>
        <p:nvSpPr>
          <p:cNvPr id="7" name="AutoShape 17">
            <a:extLst>
              <a:ext uri="{FF2B5EF4-FFF2-40B4-BE49-F238E27FC236}">
                <a16:creationId xmlns:a16="http://schemas.microsoft.com/office/drawing/2014/main" id="{E3BD3C27-BB56-E6C6-17E1-F3C0D7CF26B2}"/>
              </a:ext>
            </a:extLst>
          </p:cNvPr>
          <p:cNvSpPr>
            <a:spLocks noChangeArrowheads="1"/>
          </p:cNvSpPr>
          <p:nvPr/>
        </p:nvSpPr>
        <p:spPr bwMode="auto">
          <a:xfrm>
            <a:off x="76200" y="1143000"/>
            <a:ext cx="4419600" cy="1219200"/>
          </a:xfrm>
          <a:prstGeom prst="wedgeRectCallout">
            <a:avLst>
              <a:gd name="adj1" fmla="val -29171"/>
              <a:gd name="adj2" fmla="val 10088"/>
            </a:avLst>
          </a:prstGeom>
          <a:solidFill>
            <a:srgbClr val="FF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Truman successfully contained communism </a:t>
            </a:r>
            <a:b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 Western Europe…</a:t>
            </a:r>
          </a:p>
        </p:txBody>
      </p:sp>
      <p:sp>
        <p:nvSpPr>
          <p:cNvPr id="8" name="AutoShape 17">
            <a:extLst>
              <a:ext uri="{FF2B5EF4-FFF2-40B4-BE49-F238E27FC236}">
                <a16:creationId xmlns:a16="http://schemas.microsoft.com/office/drawing/2014/main" id="{CDCEC6C7-6F6D-7D90-96AF-C422351D7E2D}"/>
              </a:ext>
            </a:extLst>
          </p:cNvPr>
          <p:cNvSpPr>
            <a:spLocks noChangeArrowheads="1"/>
          </p:cNvSpPr>
          <p:nvPr/>
        </p:nvSpPr>
        <p:spPr bwMode="auto">
          <a:xfrm>
            <a:off x="76200" y="2514600"/>
            <a:ext cx="4419600" cy="16764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…but saw communism to spread in Asia &amp; the USSR match America’s nuclear weaponry </a:t>
            </a:r>
          </a:p>
        </p:txBody>
      </p:sp>
      <p:sp>
        <p:nvSpPr>
          <p:cNvPr id="9" name="AutoShape 17">
            <a:extLst>
              <a:ext uri="{FF2B5EF4-FFF2-40B4-BE49-F238E27FC236}">
                <a16:creationId xmlns:a16="http://schemas.microsoft.com/office/drawing/2014/main" id="{8D248535-7C5F-9267-0551-02F1C8D52BB3}"/>
              </a:ext>
            </a:extLst>
          </p:cNvPr>
          <p:cNvSpPr>
            <a:spLocks noChangeArrowheads="1"/>
          </p:cNvSpPr>
          <p:nvPr/>
        </p:nvSpPr>
        <p:spPr bwMode="auto">
          <a:xfrm>
            <a:off x="4648200" y="1143000"/>
            <a:ext cx="4419600" cy="1219200"/>
          </a:xfrm>
          <a:prstGeom prst="wedgeRectCallout">
            <a:avLst>
              <a:gd name="adj1" fmla="val -29171"/>
              <a:gd name="adj2" fmla="val 10088"/>
            </a:avLst>
          </a:prstGeom>
          <a:solidFill>
            <a:srgbClr val="FFCC99"/>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Eisenhower used the CIA &amp; brinkmanship to limit Soviet global influence…</a:t>
            </a:r>
          </a:p>
        </p:txBody>
      </p:sp>
      <p:sp>
        <p:nvSpPr>
          <p:cNvPr id="10" name="AutoShape 17">
            <a:extLst>
              <a:ext uri="{FF2B5EF4-FFF2-40B4-BE49-F238E27FC236}">
                <a16:creationId xmlns:a16="http://schemas.microsoft.com/office/drawing/2014/main" id="{F253E616-1EEF-269A-B509-AEA7E9EE949D}"/>
              </a:ext>
            </a:extLst>
          </p:cNvPr>
          <p:cNvSpPr>
            <a:spLocks noChangeArrowheads="1"/>
          </p:cNvSpPr>
          <p:nvPr/>
        </p:nvSpPr>
        <p:spPr bwMode="auto">
          <a:xfrm>
            <a:off x="4648200" y="2514600"/>
            <a:ext cx="4419600" cy="1676400"/>
          </a:xfrm>
          <a:prstGeom prst="wedgeRectCallout">
            <a:avLst>
              <a:gd name="adj1" fmla="val -29171"/>
              <a:gd name="adj2" fmla="val 10088"/>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…but the USSR was winning the space race &amp; Americans were anxious about a nuclear war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9">
            <a:extLst>
              <a:ext uri="{FF2B5EF4-FFF2-40B4-BE49-F238E27FC236}">
                <a16:creationId xmlns:a16="http://schemas.microsoft.com/office/drawing/2014/main" id="{C4376BBB-8ADC-C20F-248D-2C1550270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 name="AutoShape 17">
            <a:extLst>
              <a:ext uri="{FF2B5EF4-FFF2-40B4-BE49-F238E27FC236}">
                <a16:creationId xmlns:a16="http://schemas.microsoft.com/office/drawing/2014/main" id="{199A6725-52BC-6833-BC6E-7887566ED734}"/>
              </a:ext>
            </a:extLst>
          </p:cNvPr>
          <p:cNvSpPr>
            <a:spLocks noChangeArrowheads="1"/>
          </p:cNvSpPr>
          <p:nvPr/>
        </p:nvSpPr>
        <p:spPr bwMode="auto">
          <a:xfrm>
            <a:off x="76200" y="685800"/>
            <a:ext cx="4953000" cy="1600200"/>
          </a:xfrm>
          <a:prstGeom prst="wedgeRectCallout">
            <a:avLst>
              <a:gd name="adj1" fmla="val -29171"/>
              <a:gd name="adj2" fmla="val 10087"/>
            </a:avLst>
          </a:prstGeom>
          <a:solidFill>
            <a:schemeClr val="tx2">
              <a:lumMod val="20000"/>
              <a:lumOff val="80000"/>
            </a:schemeClr>
          </a:solidFill>
          <a:ln w="12700">
            <a:solidFill>
              <a:schemeClr val="tx1"/>
            </a:solidFill>
            <a:miter lim="800000"/>
            <a:headEnd/>
            <a:tailEnd/>
          </a:ln>
        </p:spPr>
        <p:txBody>
          <a:bodyPr/>
          <a:lstStyle/>
          <a:p>
            <a:pPr algn="ctr" eaLnBrk="1" hangingPunct="1">
              <a:lnSpc>
                <a:spcPct val="80000"/>
              </a:lnSpc>
              <a:spcBef>
                <a:spcPts val="0"/>
              </a:spcBef>
              <a:defRPr/>
            </a:pPr>
            <a:r>
              <a:rPr lang="en-US" sz="3200" dirty="0">
                <a:solidFill>
                  <a:srgbClr val="000000"/>
                </a:solidFill>
                <a:latin typeface="Calibri" panose="020F0502020204030204" pitchFamily="34" charset="0"/>
                <a:cs typeface="Arial" charset="0"/>
              </a:rPr>
              <a:t>In 1958, the USA created National Aeronautics &amp; Space Administration (NASA) to catch up to the USSR</a:t>
            </a:r>
          </a:p>
        </p:txBody>
      </p:sp>
      <p:pic>
        <p:nvPicPr>
          <p:cNvPr id="13" name="Picture 5">
            <a:extLst>
              <a:ext uri="{FF2B5EF4-FFF2-40B4-BE49-F238E27FC236}">
                <a16:creationId xmlns:a16="http://schemas.microsoft.com/office/drawing/2014/main" id="{4AB9F227-CB61-13FA-09FB-4D3EA3718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85725"/>
            <a:ext cx="33051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Project Mercury Astronauts">
            <a:extLst>
              <a:ext uri="{FF2B5EF4-FFF2-40B4-BE49-F238E27FC236}">
                <a16:creationId xmlns:a16="http://schemas.microsoft.com/office/drawing/2014/main" id="{B67C7C6C-8A61-86A2-42A1-BA8226FCEFD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1913"/>
            <a:ext cx="3962400" cy="419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20">
            <a:extLst>
              <a:ext uri="{FF2B5EF4-FFF2-40B4-BE49-F238E27FC236}">
                <a16:creationId xmlns:a16="http://schemas.microsoft.com/office/drawing/2014/main" id="{A9D4A946-D59F-2A90-1F27-C9DC92992F3E}"/>
              </a:ext>
            </a:extLst>
          </p:cNvPr>
          <p:cNvSpPr txBox="1">
            <a:spLocks noChangeArrowheads="1"/>
          </p:cNvSpPr>
          <p:nvPr/>
        </p:nvSpPr>
        <p:spPr bwMode="auto">
          <a:xfrm>
            <a:off x="5029200" y="4294188"/>
            <a:ext cx="4114800" cy="658812"/>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75000"/>
              </a:lnSpc>
              <a:spcBef>
                <a:spcPct val="0"/>
              </a:spcBef>
              <a:buClrTx/>
              <a:buFontTx/>
              <a:buNone/>
            </a:pPr>
            <a:r>
              <a:rPr kumimoji="0" lang="en-US" altLang="en-US" sz="2400">
                <a:solidFill>
                  <a:srgbClr val="000000"/>
                </a:solidFill>
                <a:cs typeface="Arial" panose="020B0604020202020204" pitchFamily="34" charset="0"/>
              </a:rPr>
              <a:t>NASA’s original seven Mercury astronauts</a:t>
            </a:r>
          </a:p>
        </p:txBody>
      </p:sp>
      <p:pic>
        <p:nvPicPr>
          <p:cNvPr id="12301" name="Picture 13">
            <a:extLst>
              <a:ext uri="{FF2B5EF4-FFF2-40B4-BE49-F238E27FC236}">
                <a16:creationId xmlns:a16="http://schemas.microsoft.com/office/drawing/2014/main" id="{3BF1B532-091C-B07D-7512-8D1B238F73CB}"/>
              </a:ext>
            </a:extLst>
          </p:cNvPr>
          <p:cNvPicPr>
            <a:picLocks noChangeAspect="1" noChangeArrowheads="1"/>
          </p:cNvPicPr>
          <p:nvPr/>
        </p:nvPicPr>
        <p:blipFill>
          <a:blip r:embed="rId6">
            <a:lum bright="-10000" contrast="40000"/>
            <a:extLst>
              <a:ext uri="{28A0092B-C50C-407E-A947-70E740481C1C}">
                <a14:useLocalDpi xmlns:a14="http://schemas.microsoft.com/office/drawing/2010/main" val="0"/>
              </a:ext>
            </a:extLst>
          </a:blip>
          <a:srcRect/>
          <a:stretch>
            <a:fillRect/>
          </a:stretch>
        </p:blipFill>
        <p:spPr bwMode="auto">
          <a:xfrm>
            <a:off x="152400" y="0"/>
            <a:ext cx="47244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7">
            <a:extLst>
              <a:ext uri="{FF2B5EF4-FFF2-40B4-BE49-F238E27FC236}">
                <a16:creationId xmlns:a16="http://schemas.microsoft.com/office/drawing/2014/main" id="{9C1C6FA3-A036-4F75-EA56-6D1401719F3C}"/>
              </a:ext>
            </a:extLst>
          </p:cNvPr>
          <p:cNvSpPr>
            <a:spLocks noChangeArrowheads="1"/>
          </p:cNvSpPr>
          <p:nvPr/>
        </p:nvSpPr>
        <p:spPr bwMode="auto">
          <a:xfrm>
            <a:off x="5105400" y="2206625"/>
            <a:ext cx="3962400" cy="2057400"/>
          </a:xfrm>
          <a:prstGeom prst="wedgeRectCallout">
            <a:avLst>
              <a:gd name="adj1" fmla="val -29171"/>
              <a:gd name="adj2" fmla="val 10088"/>
            </a:avLst>
          </a:prstGeom>
          <a:solidFill>
            <a:srgbClr val="CCFFCC"/>
          </a:solidFill>
          <a:ln w="12700">
            <a:solidFill>
              <a:schemeClr val="tx1"/>
            </a:solidFill>
            <a:miter lim="800000"/>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lgn="ctr" eaLnBrk="1" hangingPunct="1">
              <a:lnSpc>
                <a:spcPct val="80000"/>
              </a:lnSpc>
              <a:spcBef>
                <a:spcPct val="0"/>
              </a:spcBef>
              <a:buClrTx/>
              <a:buFontTx/>
              <a:buNone/>
            </a:pPr>
            <a:r>
              <a:rPr kumimoji="0" lang="en-US" altLang="en-US" sz="3200">
                <a:solidFill>
                  <a:srgbClr val="000000"/>
                </a:solidFill>
                <a:cs typeface="Arial" panose="020B0604020202020204" pitchFamily="34" charset="0"/>
              </a:rPr>
              <a:t>The USSR repeatedly beat the USA in </a:t>
            </a:r>
            <a:r>
              <a:rPr kumimoji="0" lang="en-US" altLang="en-US" sz="3200">
                <a:solidFill>
                  <a:srgbClr val="000000"/>
                </a:solidFill>
                <a:cs typeface="Arial" panose="020B0604020202020204" pitchFamily="34" charset="0"/>
                <a:hlinkClick r:id="rId7"/>
              </a:rPr>
              <a:t>space </a:t>
            </a:r>
            <a:r>
              <a:rPr kumimoji="0" lang="en-US" altLang="en-US" sz="3200">
                <a:solidFill>
                  <a:srgbClr val="000000"/>
                </a:solidFill>
                <a:cs typeface="Arial" panose="020B0604020202020204" pitchFamily="34" charset="0"/>
              </a:rPr>
              <a:t>by launching the first man into orbit &amp; orbiting the moon </a:t>
            </a:r>
          </a:p>
        </p:txBody>
      </p:sp>
      <p:sp>
        <p:nvSpPr>
          <p:cNvPr id="2" name="TextBox 1">
            <a:extLst>
              <a:ext uri="{FF2B5EF4-FFF2-40B4-BE49-F238E27FC236}">
                <a16:creationId xmlns:a16="http://schemas.microsoft.com/office/drawing/2014/main" id="{5BD5348D-CB8D-052E-EC5B-7E1368E6CB45}"/>
              </a:ext>
            </a:extLst>
          </p:cNvPr>
          <p:cNvSpPr txBox="1">
            <a:spLocks noChangeArrowheads="1"/>
          </p:cNvSpPr>
          <p:nvPr/>
        </p:nvSpPr>
        <p:spPr bwMode="auto">
          <a:xfrm>
            <a:off x="3810000" y="6351588"/>
            <a:ext cx="1798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kumimoji="1" sz="4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kumimoji="1" sz="4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kumimoji="1" sz="4000">
                <a:solidFill>
                  <a:schemeClr val="tx1"/>
                </a:solidFill>
                <a:latin typeface="Calibri" panose="020F0502020204030204" pitchFamily="34" charset="0"/>
                <a:cs typeface="Calibri" panose="020F0502020204030204" pitchFamily="34" charset="0"/>
              </a:defRPr>
            </a:lvl9pPr>
          </a:lstStyle>
          <a:p>
            <a:pPr>
              <a:spcBef>
                <a:spcPct val="0"/>
              </a:spcBef>
              <a:buClrTx/>
              <a:buFontTx/>
              <a:buNone/>
            </a:pPr>
            <a:r>
              <a:rPr kumimoji="0" lang="en-US" altLang="en-US" sz="1800" b="1">
                <a:solidFill>
                  <a:srgbClr val="CC00CC"/>
                </a:solidFill>
                <a:latin typeface="Arial Black" panose="020B0A04020102020204" pitchFamily="34" charset="0"/>
              </a:rPr>
              <a:t>SPACE 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2301"/>
                                        </p:tgtEl>
                                        <p:attrNameLst>
                                          <p:attrName>style.visibility</p:attrName>
                                        </p:attrNameLst>
                                      </p:cBhvr>
                                      <p:to>
                                        <p:strVal val="visible"/>
                                      </p:to>
                                    </p:set>
                                    <p:animEffect transition="in" filter="fade">
                                      <p:cBhvr>
                                        <p:cTn id="24" dur="500"/>
                                        <p:tgtEl>
                                          <p:spTgt spid="1230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6" grpId="1" animBg="1"/>
      <p:bldP spid="10" grpId="0" animBg="1"/>
      <p:bldP spid="2" grpId="0"/>
    </p:bld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ooks Template">
  <a:themeElements>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rooks desig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desig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desig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desig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desig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design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rooks Template">
  <a:themeElements>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rooks desig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desig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desig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desig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desig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design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rooks Template">
  <a:themeElements>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rooks desig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desig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desig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desig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desig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design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rooks Template">
  <a:themeElements>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rooks desig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desig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desig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desig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desig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design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rooks Template">
  <a:themeElements>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rooks desig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desig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desig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desig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desig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design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docProps/app.xml><?xml version="1.0" encoding="utf-8"?>
<Properties xmlns="http://schemas.openxmlformats.org/officeDocument/2006/extended-properties" xmlns:vt="http://schemas.openxmlformats.org/officeDocument/2006/docPropsVTypes">
  <TotalTime>43658</TotalTime>
  <Words>10934</Words>
  <Application>Microsoft Office PowerPoint</Application>
  <PresentationFormat>On-screen Show (4:3)</PresentationFormat>
  <Paragraphs>767</Paragraphs>
  <Slides>158</Slides>
  <Notes>13</Notes>
  <HiddenSlides>0</HiddenSlides>
  <MMClips>11</MMClips>
  <ScaleCrop>false</ScaleCrop>
  <HeadingPairs>
    <vt:vector size="8" baseType="variant">
      <vt:variant>
        <vt:lpstr>Fonts Used</vt:lpstr>
      </vt:variant>
      <vt:variant>
        <vt:i4>19</vt:i4>
      </vt:variant>
      <vt:variant>
        <vt:lpstr>Theme</vt:lpstr>
      </vt:variant>
      <vt:variant>
        <vt:i4>7</vt:i4>
      </vt:variant>
      <vt:variant>
        <vt:lpstr>Embedded OLE Servers</vt:lpstr>
      </vt:variant>
      <vt:variant>
        <vt:i4>1</vt:i4>
      </vt:variant>
      <vt:variant>
        <vt:lpstr>Slide Titles</vt:lpstr>
      </vt:variant>
      <vt:variant>
        <vt:i4>158</vt:i4>
      </vt:variant>
    </vt:vector>
  </HeadingPairs>
  <TitlesOfParts>
    <vt:vector size="185" baseType="lpstr">
      <vt:lpstr>Arial</vt:lpstr>
      <vt:lpstr>Arial Black</vt:lpstr>
      <vt:lpstr>Calibri</vt:lpstr>
      <vt:lpstr>Centaur</vt:lpstr>
      <vt:lpstr>Comic Sans MS</vt:lpstr>
      <vt:lpstr>Corbel</vt:lpstr>
      <vt:lpstr>Garamond</vt:lpstr>
      <vt:lpstr>Georgia</vt:lpstr>
      <vt:lpstr>Google Sans</vt:lpstr>
      <vt:lpstr>Impact</vt:lpstr>
      <vt:lpstr>Limelight</vt:lpstr>
      <vt:lpstr>Roboto</vt:lpstr>
      <vt:lpstr>Schizm</vt:lpstr>
      <vt:lpstr>Segoe UI Web (West European)</vt:lpstr>
      <vt:lpstr>Times New Roman</vt:lpstr>
      <vt:lpstr>Trebuchet MS</vt:lpstr>
      <vt:lpstr>Wingdings</vt:lpstr>
      <vt:lpstr>Wingdings 2</vt:lpstr>
      <vt:lpstr>Wingdings 3</vt:lpstr>
      <vt:lpstr>Default Design</vt:lpstr>
      <vt:lpstr>Brooks Template</vt:lpstr>
      <vt:lpstr>1_Brooks Template</vt:lpstr>
      <vt:lpstr>2_Brooks Template</vt:lpstr>
      <vt:lpstr>3_Brooks Template</vt:lpstr>
      <vt:lpstr>4_Brooks Template</vt:lpstr>
      <vt:lpstr>11_Module</vt:lpstr>
      <vt:lpstr>Document</vt:lpstr>
      <vt:lpstr>PowerPoint Presentation</vt:lpstr>
      <vt:lpstr>The Cold War</vt:lpstr>
      <vt:lpstr>PowerPoint Presentation</vt:lpstr>
      <vt:lpstr>Democracy  v. Communism</vt:lpstr>
      <vt:lpstr>Joseph Stalin</vt:lpstr>
      <vt:lpstr>The Yalta &amp; Potsdam Conferences</vt:lpstr>
      <vt:lpstr>The Cold War Starts</vt:lpstr>
      <vt:lpstr>Topic 8.2 The Cold War 1945-1980</vt:lpstr>
      <vt:lpstr>Context:  How did we get to an isolationist foreign policy? </vt:lpstr>
      <vt:lpstr>APUSH Topic 8.2 The Cold War 1945-1980</vt:lpstr>
      <vt:lpstr>PowerPoint Presentation</vt:lpstr>
      <vt:lpstr>The Cold War Begins, 1945</vt:lpstr>
      <vt:lpstr>PowerPoint Presentation</vt:lpstr>
      <vt:lpstr>PowerPoint Presentation</vt:lpstr>
      <vt:lpstr>PowerPoint Presentation</vt:lpstr>
      <vt:lpstr>PowerPoint Presentation</vt:lpstr>
      <vt:lpstr>The Truman Doctrine 1947</vt:lpstr>
      <vt:lpstr>An EOC Moment</vt:lpstr>
      <vt:lpstr>An EOC Moment</vt:lpstr>
      <vt:lpstr>PowerPoint Presentation</vt:lpstr>
      <vt:lpstr>PowerPoint Presentation</vt:lpstr>
      <vt:lpstr>The Marshall Plan, 1948</vt:lpstr>
      <vt:lpstr>The Marshall Plan, 1948</vt:lpstr>
      <vt:lpstr>The Marshall Plan, 1948</vt:lpstr>
      <vt:lpstr>PowerPoint Presentation</vt:lpstr>
      <vt:lpstr>The Marshall Plan, 1948</vt:lpstr>
      <vt:lpstr>The Division of Germany</vt:lpstr>
      <vt:lpstr>Berlin: a Divided City</vt:lpstr>
      <vt:lpstr>The Berlin Blockade &amp; the Berlin Airlift</vt:lpstr>
      <vt:lpstr>The Berlin Blockade &amp; the Berlin Airlift</vt:lpstr>
      <vt:lpstr>The Berlin Blockade &amp; the Berlin Airlift</vt:lpstr>
      <vt:lpstr>PowerPoint Presentation</vt:lpstr>
      <vt:lpstr>N.A.T.O. - North Atlantic Treaty Organization</vt:lpstr>
      <vt:lpstr>PowerPoint Presentation</vt:lpstr>
      <vt:lpstr>PowerPoint Presentation</vt:lpstr>
      <vt:lpstr>PowerPoint Presentation</vt:lpstr>
      <vt:lpstr>PowerPoint Presentation</vt:lpstr>
      <vt:lpstr>Containment FAILED in Asia</vt:lpstr>
      <vt:lpstr>The Korean War aka Police Action, 1950-1953</vt:lpstr>
      <vt:lpstr>The Korean War was a proxy war</vt:lpstr>
      <vt:lpstr>PowerPoint Presentation</vt:lpstr>
      <vt:lpstr>Who are those guys?</vt:lpstr>
      <vt:lpstr>Korean War 1950-53</vt:lpstr>
      <vt:lpstr>Korean War 1950-53</vt:lpstr>
      <vt:lpstr>PowerPoint Presentation</vt:lpstr>
      <vt:lpstr>Henry Cabot Lodge &amp; George Washington had what in common when it came to US foreign policy?</vt:lpstr>
      <vt:lpstr>PowerPoint Presentation</vt:lpstr>
      <vt:lpstr>The Truman-MacArthur Controversy</vt:lpstr>
      <vt:lpstr>The Truman-MacArthur Controversy</vt:lpstr>
      <vt:lpstr>Rockets &amp; Missiles were vogue &amp; cars had fins, Rock n’ Roll was in</vt:lpstr>
      <vt:lpstr>In the Movies…..</vt:lpstr>
      <vt:lpstr>PowerPoint Presentation</vt:lpstr>
      <vt:lpstr>End of the Korean War</vt:lpstr>
      <vt:lpstr>PowerPoint Presentation</vt:lpstr>
      <vt:lpstr>PowerPoint Presentation</vt:lpstr>
      <vt:lpstr>An EOC Moment</vt:lpstr>
      <vt:lpstr>PowerPoint Presentation</vt:lpstr>
      <vt:lpstr>Korean War Memorial, Washington D.C.</vt:lpstr>
      <vt:lpstr>PowerPoint Presentation</vt:lpstr>
      <vt:lpstr>Nuclear Proliferation and the Arms Race</vt:lpstr>
      <vt:lpstr>Nuclear Proliferation and the Arms Race</vt:lpstr>
      <vt:lpstr>PowerPoint Presentation</vt:lpstr>
      <vt:lpstr>PowerPoint Presentation</vt:lpstr>
      <vt:lpstr>PowerPoint Presentation</vt:lpstr>
      <vt:lpstr>Massive Retaliation</vt:lpstr>
      <vt:lpstr>PowerPoint Presentation</vt:lpstr>
      <vt:lpstr>PowerPoint Presentation</vt:lpstr>
      <vt:lpstr>Massive Retaliation</vt:lpstr>
      <vt:lpstr>PowerPoint Presentation</vt:lpstr>
      <vt:lpstr>PowerPoint Presentation</vt:lpstr>
      <vt:lpstr>PowerPoint Presentation</vt:lpstr>
      <vt:lpstr>Massive Retaliation</vt:lpstr>
      <vt:lpstr>PowerPoint Presentation</vt:lpstr>
      <vt:lpstr>HUAC House Un-American Activities Committee</vt:lpstr>
      <vt:lpstr>PowerPoint Presentation</vt:lpstr>
      <vt:lpstr>House Un-American Activities Committee</vt:lpstr>
      <vt:lpstr>Hollywood Ten</vt:lpstr>
      <vt:lpstr>PowerPoint Presentation</vt:lpstr>
      <vt:lpstr>PowerPoint Presentation</vt:lpstr>
      <vt:lpstr>PowerPoint Presentation</vt:lpstr>
      <vt:lpstr>The McCarthy Hearings</vt:lpstr>
      <vt:lpstr>PowerPoint Presentation</vt:lpstr>
      <vt:lpstr>PowerPoint Presentation</vt:lpstr>
      <vt:lpstr>Hysteria of Fear</vt:lpstr>
      <vt:lpstr>At least we got a good book and a play out of the RED SCARE THE CRUCIBLE, Jan 1953</vt:lpstr>
      <vt:lpstr>An EOC Moment</vt:lpstr>
      <vt:lpstr>Eisenhower Doctrine</vt:lpstr>
      <vt:lpstr>PowerPoint Presentation</vt:lpstr>
      <vt:lpstr>PowerPoint Presentation</vt:lpstr>
      <vt:lpstr>PowerPoint Presentation</vt:lpstr>
      <vt:lpstr>Spy Craft</vt:lpstr>
      <vt:lpstr>Spy Craft</vt:lpstr>
      <vt:lpstr>PowerPoint Presentation</vt:lpstr>
      <vt:lpstr>PowerPoint Presentation</vt:lpstr>
      <vt:lpstr>PowerPoint Presentation</vt:lpstr>
      <vt:lpstr>PowerPoint Presentation</vt:lpstr>
      <vt:lpstr>Trade Offs &amp; Opportunity Costs</vt:lpstr>
      <vt:lpstr>PowerPoint Presentation</vt:lpstr>
      <vt:lpstr>PowerPoint Presentation</vt:lpstr>
      <vt:lpstr>PowerPoint Presentation</vt:lpstr>
      <vt:lpstr>PowerPoint Presentation</vt:lpstr>
      <vt:lpstr>The Spirit of Geneva</vt:lpstr>
      <vt:lpstr>1960 - The U-2 Affair</vt:lpstr>
      <vt:lpstr>The U-2 Affair</vt:lpstr>
      <vt:lpstr>Spy Craft</vt:lpstr>
      <vt:lpstr>Spy Craft</vt:lpstr>
      <vt:lpstr>PowerPoint Presentation</vt:lpstr>
      <vt:lpstr>An EOC Moment</vt:lpstr>
      <vt:lpstr>An EOC Moment</vt:lpstr>
      <vt:lpstr>Kennedy and the Space Race</vt:lpstr>
      <vt:lpstr>PowerPoint Presentation</vt:lpstr>
      <vt:lpstr>JFK, the Space Race, &amp; Technology</vt:lpstr>
      <vt:lpstr>Eisenhower and John F. Kennedy’s Foreign Policy</vt:lpstr>
      <vt:lpstr>PowerPoint Presentation</vt:lpstr>
      <vt:lpstr>PowerPoint Presentation</vt:lpstr>
      <vt:lpstr>April 17-19, 1961 - Bay of Pigs  </vt:lpstr>
      <vt:lpstr>PowerPoint Presentation</vt:lpstr>
      <vt:lpstr>Operation Mongoose Nov. 30,1961-?1962</vt:lpstr>
      <vt:lpstr>Alliance for Progress</vt:lpstr>
      <vt:lpstr>The Cuban Missile Crisis</vt:lpstr>
      <vt:lpstr>Cuban Missile Crisis: 13 Days in October</vt:lpstr>
      <vt:lpstr>Cuban Missile Crisis: 13 Days in October</vt:lpstr>
      <vt:lpstr>U2 Spy plane photo</vt:lpstr>
      <vt:lpstr>PowerPoint Presentation</vt:lpstr>
      <vt:lpstr>PowerPoint Presentation</vt:lpstr>
      <vt:lpstr>Nuclear Chicken</vt:lpstr>
      <vt:lpstr>PowerPoint Presentation</vt:lpstr>
      <vt:lpstr>13 DAYS</vt:lpstr>
      <vt:lpstr>PowerPoint Presentation</vt:lpstr>
      <vt:lpstr>Cuban Missile Crisis</vt:lpstr>
      <vt:lpstr>PowerPoint Presentation</vt:lpstr>
      <vt:lpstr>PowerPoint Presentation</vt:lpstr>
      <vt:lpstr>An EOC Moment</vt:lpstr>
      <vt:lpstr>An EOC Moment</vt:lpstr>
      <vt:lpstr>Finger on the BUTTON </vt:lpstr>
      <vt:lpstr>PowerPoint Presentation</vt:lpstr>
      <vt:lpstr>PowerPoint Presentation</vt:lpstr>
      <vt:lpstr>Timeline</vt:lpstr>
      <vt:lpstr>Berlin: a Divided City</vt:lpstr>
      <vt:lpstr>The Berlin Wall </vt:lpstr>
      <vt:lpstr>Escape From East Berlin</vt:lpstr>
      <vt:lpstr>Scenes of the Berlin Wall</vt:lpstr>
      <vt:lpstr>Friction Behind the Iron Curtain</vt:lpstr>
      <vt:lpstr>PowerPoint Presentation</vt:lpstr>
      <vt:lpstr>PowerPoint Presentation</vt:lpstr>
      <vt:lpstr>Jacobo Arbenz, President of  Guatemala 1951-54</vt:lpstr>
      <vt:lpstr>How the Cold War Impacted Florida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The Rosenberg Trials</vt:lpstr>
      <vt:lpstr>The Soviets Launch Sputnik, 1957</vt:lpstr>
    </vt:vector>
  </TitlesOfParts>
  <Company>San Marcos CISD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mike.montgomery</dc:creator>
  <cp:lastModifiedBy>Rodriguez, Adrian</cp:lastModifiedBy>
  <cp:revision>946</cp:revision>
  <dcterms:created xsi:type="dcterms:W3CDTF">2008-02-15T19:33:11Z</dcterms:created>
  <dcterms:modified xsi:type="dcterms:W3CDTF">2024-03-06T11:49:25Z</dcterms:modified>
</cp:coreProperties>
</file>