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57" r:id="rId4"/>
    <p:sldId id="272" r:id="rId5"/>
    <p:sldId id="276" r:id="rId6"/>
    <p:sldId id="273" r:id="rId7"/>
    <p:sldId id="277" r:id="rId8"/>
    <p:sldId id="274" r:id="rId9"/>
    <p:sldId id="258" r:id="rId10"/>
    <p:sldId id="262" r:id="rId11"/>
    <p:sldId id="282" r:id="rId12"/>
    <p:sldId id="283" r:id="rId13"/>
    <p:sldId id="284" r:id="rId14"/>
    <p:sldId id="285" r:id="rId15"/>
    <p:sldId id="287" r:id="rId16"/>
    <p:sldId id="288" r:id="rId17"/>
    <p:sldId id="286" r:id="rId18"/>
    <p:sldId id="279" r:id="rId19"/>
    <p:sldId id="280" r:id="rId20"/>
    <p:sldId id="271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53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" y="18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FC267-AE33-9E4A-BAB2-BB68D0E8EE78}" type="datetimeFigureOut">
              <a:rPr lang="en-US" smtClean="0"/>
              <a:pPr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C3735-0952-5C4D-8D93-6F7125C91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9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995" y="429658"/>
            <a:ext cx="10851615" cy="5982159"/>
          </a:xfrm>
        </p:spPr>
        <p:txBody>
          <a:bodyPr>
            <a:normAutofit fontScale="55000" lnSpcReduction="20000"/>
          </a:bodyPr>
          <a:lstStyle/>
          <a:p>
            <a:r>
              <a:rPr lang="en-US" sz="14500" b="1" dirty="0"/>
              <a:t>ACE the SAQ</a:t>
            </a:r>
          </a:p>
          <a:p>
            <a:endParaRPr lang="en-US" sz="8000" dirty="0"/>
          </a:p>
          <a:p>
            <a:r>
              <a:rPr lang="en-US" sz="9800" dirty="0"/>
              <a:t>A Historical Writing Strategy</a:t>
            </a:r>
          </a:p>
          <a:p>
            <a:endParaRPr lang="en-US" sz="8000" dirty="0"/>
          </a:p>
          <a:p>
            <a:r>
              <a:rPr lang="en-US" sz="5400" dirty="0"/>
              <a:t>John </a:t>
            </a:r>
            <a:r>
              <a:rPr lang="en-US" sz="5400" dirty="0" err="1"/>
              <a:t>Burkowski</a:t>
            </a:r>
            <a:r>
              <a:rPr lang="en-US" sz="5400" dirty="0"/>
              <a:t> Jr.</a:t>
            </a:r>
          </a:p>
          <a:p>
            <a:r>
              <a:rPr lang="en-US" sz="5400" dirty="0"/>
              <a:t>Academy for Advanced Academics</a:t>
            </a:r>
          </a:p>
          <a:p>
            <a:endParaRPr lang="en-US" sz="5400" dirty="0"/>
          </a:p>
          <a:p>
            <a:r>
              <a:rPr lang="en-US" sz="2900" dirty="0"/>
              <a:t>Adapted and Revised PowerPoint Layout Created by Jessica Jenkins</a:t>
            </a:r>
          </a:p>
        </p:txBody>
      </p:sp>
    </p:spTree>
    <p:extLst>
      <p:ext uri="{BB962C8B-B14F-4D97-AF65-F5344CB8AC3E}">
        <p14:creationId xmlns:p14="http://schemas.microsoft.com/office/powerpoint/2010/main" val="3697476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03201"/>
            <a:ext cx="10353761" cy="9017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52" y="1244600"/>
            <a:ext cx="12008385" cy="5461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Prompt (i.e. Part A): Briefly explain ONE important difference between the Northern regional economy and the Southern regional economy in the period from 1800 to 1850.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b="1" dirty="0"/>
              <a:t>ANSWER:</a:t>
            </a:r>
            <a:r>
              <a:rPr lang="en-US" b="1" dirty="0"/>
              <a:t>  </a:t>
            </a:r>
            <a:r>
              <a:rPr lang="en-US" dirty="0"/>
              <a:t>The Northern regional economy developed a new industrial and manufacturing base while the Southern regional economy preserved its predominantly agrarian society. </a:t>
            </a:r>
          </a:p>
          <a:p>
            <a:endParaRPr lang="en-US" dirty="0"/>
          </a:p>
          <a:p>
            <a:r>
              <a:rPr lang="en-US" sz="2400" b="1" dirty="0"/>
              <a:t>CITE:</a:t>
            </a:r>
            <a:r>
              <a:rPr lang="en-US" b="1" dirty="0"/>
              <a:t>  </a:t>
            </a:r>
            <a:r>
              <a:rPr lang="en-US" dirty="0"/>
              <a:t>The Lowell System pioneered manufacturing and mass production in the North while the South continued to expand cash crop plantations, such as cotton.</a:t>
            </a:r>
          </a:p>
          <a:p>
            <a:endParaRPr lang="en-US" dirty="0"/>
          </a:p>
          <a:p>
            <a:r>
              <a:rPr lang="en-US" sz="2400" b="1" dirty="0"/>
              <a:t>EXPAND:</a:t>
            </a:r>
            <a:r>
              <a:rPr lang="en-US" b="1" dirty="0"/>
              <a:t>  </a:t>
            </a:r>
            <a:r>
              <a:rPr lang="en-US" dirty="0"/>
              <a:t>The increase in factories in the North developed a more fluid wage-earning free labor class whereas the Southern plantation economy preserved the rigid social hierarchy and slave labor.</a:t>
            </a:r>
          </a:p>
        </p:txBody>
      </p:sp>
    </p:spTree>
    <p:extLst>
      <p:ext uri="{BB962C8B-B14F-4D97-AF65-F5344CB8AC3E}">
        <p14:creationId xmlns:p14="http://schemas.microsoft.com/office/powerpoint/2010/main" val="424669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70511114225911_0001.jpg"/>
          <p:cNvPicPr>
            <a:picLocks noChangeAspect="1"/>
          </p:cNvPicPr>
          <p:nvPr/>
        </p:nvPicPr>
        <p:blipFill>
          <a:blip r:embed="rId2"/>
          <a:srcRect l="11955" t="2424" r="1143" b="3723"/>
          <a:stretch>
            <a:fillRect/>
          </a:stretch>
        </p:blipFill>
        <p:spPr>
          <a:xfrm rot="16200000">
            <a:off x="5874761" y="569758"/>
            <a:ext cx="6886997" cy="57474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973"/>
            <a:ext cx="6444517" cy="288648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" y="0"/>
            <a:ext cx="6444518" cy="128897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Example</a:t>
            </a:r>
            <a:br>
              <a:rPr lang="en-US"/>
            </a:br>
            <a:r>
              <a:rPr lang="en-US"/>
              <a:t>CONTINUITY/CHANGE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70511114241125_0001.jpg"/>
          <p:cNvPicPr>
            <a:picLocks noChangeAspect="1"/>
          </p:cNvPicPr>
          <p:nvPr/>
        </p:nvPicPr>
        <p:blipFill>
          <a:blip r:embed="rId2"/>
          <a:srcRect l="11364" t="1457" r="1462" b="3997"/>
          <a:stretch>
            <a:fillRect/>
          </a:stretch>
        </p:blipFill>
        <p:spPr>
          <a:xfrm rot="16200000">
            <a:off x="5889271" y="555272"/>
            <a:ext cx="6858001" cy="57474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804"/>
            <a:ext cx="6444542" cy="31565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6444542" cy="11788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Example</a:t>
            </a:r>
            <a:br>
              <a:rPr lang="en-US"/>
            </a:br>
            <a:r>
              <a:rPr lang="en-US"/>
              <a:t>PERIODIZATION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4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511114311932_0001.jpg"/>
          <p:cNvPicPr>
            <a:picLocks noChangeAspect="1"/>
          </p:cNvPicPr>
          <p:nvPr/>
        </p:nvPicPr>
        <p:blipFill>
          <a:blip r:embed="rId2"/>
          <a:srcRect l="11364" t="1457" r="2131" b="3997"/>
          <a:stretch>
            <a:fillRect/>
          </a:stretch>
        </p:blipFill>
        <p:spPr>
          <a:xfrm rot="16200000">
            <a:off x="5867046" y="533046"/>
            <a:ext cx="6858000" cy="5791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1" y="791585"/>
            <a:ext cx="5233011" cy="6066415"/>
          </a:xfrm>
          <a:prstGeom prst="rect">
            <a:avLst/>
          </a:prstGeom>
        </p:spPr>
      </p:pic>
      <p:pic>
        <p:nvPicPr>
          <p:cNvPr id="4" name="Picture 3" descr="20170511114255907_0001.jpg"/>
          <p:cNvPicPr>
            <a:picLocks noChangeAspect="1"/>
          </p:cNvPicPr>
          <p:nvPr/>
        </p:nvPicPr>
        <p:blipFill>
          <a:blip r:embed="rId4"/>
          <a:srcRect l="11364" t="1457" r="2532" b="3651"/>
          <a:stretch>
            <a:fillRect/>
          </a:stretch>
        </p:blipFill>
        <p:spPr>
          <a:xfrm rot="16200000">
            <a:off x="5842887" y="508887"/>
            <a:ext cx="6858000" cy="58402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0"/>
            <a:ext cx="6351772" cy="96948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Example</a:t>
            </a:r>
            <a:br>
              <a:rPr lang="en-US"/>
            </a:br>
            <a:r>
              <a:rPr lang="en-US"/>
              <a:t>ANALYZING EVIDENCE</a:t>
            </a:r>
            <a:br>
              <a:rPr lang="en-US"/>
            </a:br>
            <a:r>
              <a:rPr lang="en-US"/>
              <a:t>(POLITICAL CARTOON/PAINTING/IMAGE)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88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70511114311932_0001.jpg"/>
          <p:cNvPicPr>
            <a:picLocks noChangeAspect="1"/>
          </p:cNvPicPr>
          <p:nvPr/>
        </p:nvPicPr>
        <p:blipFill>
          <a:blip r:embed="rId2"/>
          <a:srcRect l="11364" t="1457" r="2131" b="3997"/>
          <a:stretch>
            <a:fillRect/>
          </a:stretch>
        </p:blipFill>
        <p:spPr>
          <a:xfrm rot="16200000">
            <a:off x="5867046" y="533046"/>
            <a:ext cx="6858000" cy="5791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5" y="892365"/>
            <a:ext cx="5524479" cy="59656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6400091" cy="92541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EXAMPLE</a:t>
            </a:r>
            <a:br>
              <a:rPr lang="en-US"/>
            </a:br>
            <a:r>
              <a:rPr lang="en-US"/>
              <a:t>interpretation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4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1012"/>
          </a:xfrm>
        </p:spPr>
        <p:txBody>
          <a:bodyPr/>
          <a:lstStyle/>
          <a:p>
            <a:r>
              <a:rPr lang="en-US" dirty="0" err="1"/>
              <a:t>Saq</a:t>
            </a:r>
            <a:r>
              <a:rPr lang="en-US" dirty="0"/>
              <a:t> to </a:t>
            </a:r>
            <a:r>
              <a:rPr lang="en-US" dirty="0" err="1"/>
              <a:t>leq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0" y="661010"/>
            <a:ext cx="5914235" cy="2648971"/>
          </a:xfrm>
          <a:prstGeom prst="rect">
            <a:avLst/>
          </a:prstGeom>
        </p:spPr>
      </p:pic>
      <p:pic>
        <p:nvPicPr>
          <p:cNvPr id="6" name="Content Placeholder 5" descr="20170511114225911_00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1955" t="2424" r="1143" b="3723"/>
          <a:stretch>
            <a:fillRect/>
          </a:stretch>
        </p:blipFill>
        <p:spPr>
          <a:xfrm rot="16200000">
            <a:off x="6100134" y="766132"/>
            <a:ext cx="6196987" cy="5986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7" y="5895861"/>
            <a:ext cx="5914235" cy="808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5" y="4209163"/>
            <a:ext cx="5914235" cy="9694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7829" y="3842612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 FRQ #2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0728" y="5416736"/>
            <a:ext cx="354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Unofficial Revision 2000 LEQ #2</a:t>
            </a:r>
          </a:p>
        </p:txBody>
      </p:sp>
    </p:spTree>
    <p:extLst>
      <p:ext uri="{BB962C8B-B14F-4D97-AF65-F5344CB8AC3E}">
        <p14:creationId xmlns:p14="http://schemas.microsoft.com/office/powerpoint/2010/main" val="727568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7961"/>
          </a:xfrm>
        </p:spPr>
        <p:txBody>
          <a:bodyPr/>
          <a:lstStyle/>
          <a:p>
            <a:r>
              <a:rPr lang="en-US"/>
              <a:t>SAQ TO LEQ</a:t>
            </a:r>
          </a:p>
        </p:txBody>
      </p:sp>
      <p:pic>
        <p:nvPicPr>
          <p:cNvPr id="5" name="Content Placeholder 4" descr="20170511114241125_0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1364" t="1457" r="1462" b="3997"/>
          <a:stretch>
            <a:fillRect/>
          </a:stretch>
        </p:blipFill>
        <p:spPr>
          <a:xfrm rot="16200000">
            <a:off x="6194445" y="854704"/>
            <a:ext cx="6125380" cy="567188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7" y="627957"/>
            <a:ext cx="5250655" cy="2571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" y="5527442"/>
            <a:ext cx="6245152" cy="12221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7797" y="5158110"/>
            <a:ext cx="354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Unofficial Revision 2000 LEQ #3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" y="3742534"/>
            <a:ext cx="6245152" cy="11636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4900" y="3404557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2000 FRQ #3</a:t>
            </a:r>
          </a:p>
        </p:txBody>
      </p:sp>
    </p:spTree>
    <p:extLst>
      <p:ext uri="{BB962C8B-B14F-4D97-AF65-F5344CB8AC3E}">
        <p14:creationId xmlns:p14="http://schemas.microsoft.com/office/powerpoint/2010/main" val="953022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1" y="711170"/>
            <a:ext cx="5266063" cy="610473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72877"/>
          </a:xfrm>
        </p:spPr>
        <p:txBody>
          <a:bodyPr/>
          <a:lstStyle/>
          <a:p>
            <a:r>
              <a:rPr lang="en-US" dirty="0"/>
              <a:t>SAQ to DBQ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45" y="977482"/>
            <a:ext cx="6480175" cy="78580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45" y="2376370"/>
            <a:ext cx="6435701" cy="507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57278" y="571703"/>
            <a:ext cx="299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Original 2000 DBQ Prompt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60152" y="2007038"/>
            <a:ext cx="406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Unofficial Revision 2000 DBQ Prompt</a:t>
            </a:r>
          </a:p>
        </p:txBody>
      </p:sp>
      <p:pic>
        <p:nvPicPr>
          <p:cNvPr id="12" name="Picture 11" descr="20170511114255907_0001.jpg"/>
          <p:cNvPicPr>
            <a:picLocks noChangeAspect="1"/>
          </p:cNvPicPr>
          <p:nvPr/>
        </p:nvPicPr>
        <p:blipFill>
          <a:blip r:embed="rId5"/>
          <a:srcRect l="11364" t="1457" r="2532" b="3651"/>
          <a:stretch>
            <a:fillRect/>
          </a:stretch>
        </p:blipFill>
        <p:spPr>
          <a:xfrm rot="16200000">
            <a:off x="6819932" y="3279290"/>
            <a:ext cx="3905925" cy="332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82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321"/>
          </a:xfrm>
        </p:spPr>
        <p:txBody>
          <a:bodyPr/>
          <a:lstStyle/>
          <a:p>
            <a:r>
              <a:rPr lang="en-US" dirty="0"/>
              <a:t>RECOMMENDED ACE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87" y="1233889"/>
            <a:ext cx="11810082" cy="5442333"/>
          </a:xfrm>
        </p:spPr>
        <p:txBody>
          <a:bodyPr>
            <a:noAutofit/>
          </a:bodyPr>
          <a:lstStyle/>
          <a:p>
            <a:r>
              <a:rPr lang="en-US" sz="2400" dirty="0"/>
              <a:t>Not designed to be an immediate writing solution.</a:t>
            </a:r>
          </a:p>
          <a:p>
            <a:r>
              <a:rPr lang="en-US" sz="2400" dirty="0"/>
              <a:t>Strategy should be applied regularly and consistently throughout the course.</a:t>
            </a:r>
          </a:p>
          <a:p>
            <a:r>
              <a:rPr lang="en-US" sz="2400" dirty="0"/>
              <a:t>Applied to different types of SAQs to address Historical Thinking Skills.</a:t>
            </a:r>
          </a:p>
          <a:p>
            <a:r>
              <a:rPr lang="en-US" sz="2400" dirty="0"/>
              <a:t>Practice, practice, practice.</a:t>
            </a:r>
          </a:p>
          <a:p>
            <a:r>
              <a:rPr lang="en-US" sz="2400" dirty="0"/>
              <a:t>Ask an SAQ question part rather than an entire three-part SAQ.</a:t>
            </a:r>
          </a:p>
          <a:p>
            <a:r>
              <a:rPr lang="en-US" sz="2400" dirty="0"/>
              <a:t>Timing</a:t>
            </a:r>
          </a:p>
          <a:p>
            <a:pPr lvl="1"/>
            <a:r>
              <a:rPr lang="en-US" sz="2200" dirty="0"/>
              <a:t>Apply extended times in early development and application.</a:t>
            </a:r>
          </a:p>
          <a:p>
            <a:pPr lvl="1"/>
            <a:r>
              <a:rPr lang="en-US" sz="2200" dirty="0"/>
              <a:t>Administer questions in an exam-timed situation to assess mastery.</a:t>
            </a:r>
          </a:p>
          <a:p>
            <a:r>
              <a:rPr lang="en-US" sz="2400" dirty="0"/>
              <a:t>Allow students to adapt the strategy to their capabilities.</a:t>
            </a:r>
          </a:p>
          <a:p>
            <a:r>
              <a:rPr lang="en-US" sz="2400" dirty="0"/>
              <a:t>Adapt the strategy to your classroom, when preferred.</a:t>
            </a:r>
          </a:p>
        </p:txBody>
      </p:sp>
    </p:spTree>
    <p:extLst>
      <p:ext uri="{BB962C8B-B14F-4D97-AF65-F5344CB8AC3E}">
        <p14:creationId xmlns:p14="http://schemas.microsoft.com/office/powerpoint/2010/main" val="1838196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6265"/>
          </a:xfrm>
        </p:spPr>
        <p:txBody>
          <a:bodyPr/>
          <a:lstStyle/>
          <a:p>
            <a:r>
              <a:rPr lang="en-US" dirty="0"/>
              <a:t>GENERAL WRITING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70" y="826265"/>
            <a:ext cx="11721947" cy="5827923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Be explicit.</a:t>
            </a:r>
          </a:p>
          <a:p>
            <a:pPr lvl="1"/>
            <a:r>
              <a:rPr lang="en-US" sz="3000" dirty="0"/>
              <a:t>Always use specific factual and historical evidence and avoid answering only in generalizations.</a:t>
            </a:r>
          </a:p>
          <a:p>
            <a:r>
              <a:rPr lang="en-US" sz="3200" dirty="0"/>
              <a:t>Do not quote words or phrases from excerpts. [See Cite for further clarification.]</a:t>
            </a:r>
          </a:p>
          <a:p>
            <a:r>
              <a:rPr lang="en-US" sz="3200" dirty="0"/>
              <a:t>Unnecessary phrases to avoid: “According to the historian</a:t>
            </a:r>
            <a:r>
              <a:rPr lang="mr-IN" sz="3200" dirty="0"/>
              <a:t>…</a:t>
            </a:r>
            <a:r>
              <a:rPr lang="en-US" sz="3200" dirty="0"/>
              <a:t>,” “As seen in the excerpt/graph/image</a:t>
            </a:r>
            <a:r>
              <a:rPr lang="mr-IN" sz="3200" dirty="0"/>
              <a:t>…</a:t>
            </a:r>
            <a:r>
              <a:rPr lang="en-US" sz="3200" dirty="0"/>
              <a:t>,” “As written/mentioned by</a:t>
            </a:r>
            <a:r>
              <a:rPr lang="mr-IN" sz="3200" dirty="0"/>
              <a:t>…</a:t>
            </a:r>
            <a:r>
              <a:rPr lang="en-US" sz="3200" dirty="0"/>
              <a:t>”</a:t>
            </a:r>
          </a:p>
          <a:p>
            <a:r>
              <a:rPr lang="en-US" sz="3200" dirty="0"/>
              <a:t>Use active verbs and active voice.</a:t>
            </a:r>
          </a:p>
          <a:p>
            <a:r>
              <a:rPr lang="en-US" sz="3200" dirty="0"/>
              <a:t>Diction and syntax play an important role in establishing a confident historical claim and assertion in addition to developing concise responses.</a:t>
            </a:r>
          </a:p>
          <a:p>
            <a:pPr lvl="1"/>
            <a:r>
              <a:rPr lang="en-US" sz="2900" dirty="0"/>
              <a:t>GENERAL -&gt; Europeans brought over diseases to the Americas and it had an impact on Native populations.</a:t>
            </a:r>
          </a:p>
          <a:p>
            <a:pPr lvl="1"/>
            <a:r>
              <a:rPr lang="en-US" sz="2900" dirty="0"/>
              <a:t>GO FOR THIS -&gt; Contagious European diseases decimated Native populations.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8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6265"/>
          </a:xfrm>
        </p:spPr>
        <p:txBody>
          <a:bodyPr/>
          <a:lstStyle/>
          <a:p>
            <a:r>
              <a:rPr lang="en-US" dirty="0"/>
              <a:t>A GENERAL WRITING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19" y="826265"/>
            <a:ext cx="11920251" cy="5938092"/>
          </a:xfrm>
        </p:spPr>
        <p:txBody>
          <a:bodyPr>
            <a:noAutofit/>
          </a:bodyPr>
          <a:lstStyle/>
          <a:p>
            <a:r>
              <a:rPr lang="en-US" sz="2800" dirty="0"/>
              <a:t>In English Language Arts:</a:t>
            </a:r>
          </a:p>
          <a:p>
            <a:endParaRPr lang="en-US" sz="2800" dirty="0"/>
          </a:p>
          <a:p>
            <a:r>
              <a:rPr lang="en-US" sz="2800" dirty="0"/>
              <a:t>Claim</a:t>
            </a:r>
          </a:p>
          <a:p>
            <a:pPr lvl="1"/>
            <a:r>
              <a:rPr lang="en-US" sz="2400" dirty="0"/>
              <a:t>The argument to be proven.</a:t>
            </a:r>
          </a:p>
          <a:p>
            <a:endParaRPr lang="en-US" sz="2800" dirty="0"/>
          </a:p>
          <a:p>
            <a:r>
              <a:rPr lang="en-US" sz="2800" dirty="0"/>
              <a:t>Evidence</a:t>
            </a:r>
          </a:p>
          <a:p>
            <a:pPr lvl="1"/>
            <a:r>
              <a:rPr lang="en-US" sz="2400" dirty="0"/>
              <a:t>The facts and/or paraphrases and quotes used to support the claim.</a:t>
            </a:r>
          </a:p>
          <a:p>
            <a:endParaRPr lang="en-US" sz="2800" dirty="0"/>
          </a:p>
          <a:p>
            <a:r>
              <a:rPr lang="en-US" sz="2800" dirty="0"/>
              <a:t>Commentary</a:t>
            </a:r>
          </a:p>
          <a:p>
            <a:pPr lvl="1"/>
            <a:r>
              <a:rPr lang="en-US" sz="2400" dirty="0"/>
              <a:t>The explanation on how the evidence proves the claim.</a:t>
            </a:r>
          </a:p>
        </p:txBody>
      </p:sp>
    </p:spTree>
    <p:extLst>
      <p:ext uri="{BB962C8B-B14F-4D97-AF65-F5344CB8AC3E}">
        <p14:creationId xmlns:p14="http://schemas.microsoft.com/office/powerpoint/2010/main" val="479689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5586"/>
          </a:xfrm>
        </p:spPr>
        <p:txBody>
          <a:bodyPr/>
          <a:lstStyle/>
          <a:p>
            <a:r>
              <a:rPr lang="en-US" dirty="0"/>
              <a:t>STRATEGIC VALUE of 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04" y="892366"/>
            <a:ext cx="11772023" cy="582792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Keeps SAQ responses concise.</a:t>
            </a:r>
          </a:p>
          <a:p>
            <a:r>
              <a:rPr lang="en-US" sz="2400" dirty="0"/>
              <a:t>Increases likelihood of earning each point, particularly on interpretation prompts.</a:t>
            </a:r>
          </a:p>
          <a:p>
            <a:r>
              <a:rPr lang="en-US" sz="2400" dirty="0"/>
              <a:t>Develops ability to prove and substantiate claims and explanations.</a:t>
            </a:r>
          </a:p>
          <a:p>
            <a:r>
              <a:rPr lang="en-US" sz="2400" dirty="0"/>
              <a:t>Serves as a scaffolding technique for DBQ and LEQ essay responses.</a:t>
            </a:r>
          </a:p>
          <a:p>
            <a:r>
              <a:rPr lang="en-US" sz="2400" dirty="0"/>
              <a:t>Encourages sophisticated historical writing.</a:t>
            </a:r>
          </a:p>
          <a:p>
            <a:r>
              <a:rPr lang="en-US" sz="2400" dirty="0"/>
              <a:t>Should be constantly and consistently applied with SAQ assessments.</a:t>
            </a:r>
          </a:p>
          <a:p>
            <a:r>
              <a:rPr lang="en-US" sz="2400" dirty="0"/>
              <a:t>Common application with other AP disciplines using writing as part of their assessments.</a:t>
            </a:r>
          </a:p>
          <a:p>
            <a:pPr lvl="1"/>
            <a:r>
              <a:rPr lang="en-US" sz="2200" dirty="0"/>
              <a:t>AP European History</a:t>
            </a:r>
          </a:p>
          <a:p>
            <a:pPr lvl="1"/>
            <a:r>
              <a:rPr lang="en-US" sz="2200" dirty="0"/>
              <a:t>AP World History</a:t>
            </a:r>
          </a:p>
          <a:p>
            <a:pPr lvl="1"/>
            <a:r>
              <a:rPr lang="en-US" sz="2200" dirty="0"/>
              <a:t>AP U.S. Government </a:t>
            </a:r>
          </a:p>
          <a:p>
            <a:pPr lvl="1"/>
            <a:r>
              <a:rPr lang="en-US" sz="2200" dirty="0"/>
              <a:t>AP English Language and Composition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8522"/>
          </a:xfrm>
        </p:spPr>
        <p:txBody>
          <a:bodyPr/>
          <a:lstStyle/>
          <a:p>
            <a:r>
              <a:rPr lang="en-US" dirty="0"/>
              <a:t>GENERAL SAQ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244906"/>
            <a:ext cx="11875324" cy="544090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Label each part in the left-side margins outside the box.</a:t>
            </a:r>
          </a:p>
          <a:p>
            <a:r>
              <a:rPr lang="en-US" sz="3200" dirty="0"/>
              <a:t>Do not skip lines or double-line.</a:t>
            </a:r>
          </a:p>
          <a:p>
            <a:r>
              <a:rPr lang="en-US" sz="3200" dirty="0"/>
              <a:t>Do not indent.</a:t>
            </a:r>
          </a:p>
          <a:p>
            <a:r>
              <a:rPr lang="en-US" sz="3200" dirty="0"/>
              <a:t>Do not write an introduction or conclusion. This is not an essay.</a:t>
            </a:r>
          </a:p>
          <a:p>
            <a:r>
              <a:rPr lang="en-US" sz="3200" dirty="0"/>
              <a:t>Write in complete sentences. No bullet points or sentence fragments.</a:t>
            </a:r>
          </a:p>
          <a:p>
            <a:r>
              <a:rPr lang="en-US" sz="3200" dirty="0"/>
              <a:t>Complete each task in order; A, B, C.</a:t>
            </a:r>
          </a:p>
          <a:p>
            <a:r>
              <a:rPr lang="en-US" sz="3200" dirty="0"/>
              <a:t>You may write any of the four SAQs in any order.</a:t>
            </a:r>
          </a:p>
          <a:p>
            <a:pPr lvl="1"/>
            <a:r>
              <a:rPr lang="en-US" sz="3000" dirty="0"/>
              <a:t>Recommended to answer in the order of most confidence first.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90004"/>
            <a:ext cx="10353761" cy="866899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ace the </a:t>
            </a:r>
            <a:r>
              <a:rPr lang="en-US" dirty="0" err="1"/>
              <a:t>saq</a:t>
            </a:r>
            <a:br>
              <a:rPr lang="en-US" dirty="0"/>
            </a:br>
            <a:r>
              <a:rPr lang="en-US" dirty="0"/>
              <a:t>“ACE IT!”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5923"/>
            <a:ext cx="12192000" cy="5602077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/>
              <a:t>Three sentences for each part of an SAQ question.</a:t>
            </a:r>
          </a:p>
          <a:p>
            <a:endParaRPr lang="en-US" sz="2600" b="1" dirty="0"/>
          </a:p>
          <a:p>
            <a:r>
              <a:rPr lang="en-US" sz="2600" b="1" dirty="0"/>
              <a:t>A</a:t>
            </a:r>
            <a:r>
              <a:rPr lang="en-US" sz="2600" dirty="0"/>
              <a:t> = </a:t>
            </a:r>
            <a:r>
              <a:rPr lang="en-US" sz="2600" b="1" dirty="0"/>
              <a:t>Answer.</a:t>
            </a:r>
            <a:r>
              <a:rPr lang="en-US" sz="2600" dirty="0"/>
              <a:t>    You directly answer the question by identifying your historical claim.						- Use specific factual information, if applicable.</a:t>
            </a:r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b="1" dirty="0"/>
              <a:t>C</a:t>
            </a:r>
            <a:r>
              <a:rPr lang="en-US" sz="2600" dirty="0"/>
              <a:t> =  </a:t>
            </a:r>
            <a:r>
              <a:rPr lang="en-US" sz="2600" b="1" dirty="0"/>
              <a:t>Cite.</a:t>
            </a:r>
            <a:r>
              <a:rPr lang="en-US" sz="2600" dirty="0"/>
              <a:t>         You briefly define/describe your claim.      									- Use specific factual information.                                							- In stimulus-based questions,  use a word or image component.                  		           		 (“snag a word/image”)						</a:t>
            </a:r>
          </a:p>
          <a:p>
            <a:endParaRPr lang="en-US" sz="2600" dirty="0"/>
          </a:p>
          <a:p>
            <a:r>
              <a:rPr lang="en-US" sz="2600" b="1" dirty="0"/>
              <a:t>E</a:t>
            </a:r>
            <a:r>
              <a:rPr lang="en-US" sz="2600" dirty="0"/>
              <a:t> = </a:t>
            </a:r>
            <a:r>
              <a:rPr lang="en-US" sz="2600" b="1" dirty="0"/>
              <a:t>Expand.</a:t>
            </a:r>
            <a:r>
              <a:rPr lang="en-US" sz="2600" dirty="0"/>
              <a:t>   You explain the choice of your historical claim in response to the 			</a:t>
            </a:r>
            <a:r>
              <a:rPr lang="en-US" sz="2600"/>
              <a:t>     		 question </a:t>
            </a:r>
            <a:r>
              <a:rPr lang="en-US" sz="2600" dirty="0"/>
              <a:t>and logically connect it to relevant historical  developments.         		</a:t>
            </a:r>
            <a:r>
              <a:rPr lang="en-US" sz="2600"/>
              <a:t>     		 “</a:t>
            </a:r>
            <a:r>
              <a:rPr lang="en-US" sz="2600" dirty="0"/>
              <a:t>How and why your claim best addresses the intent of the question.”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232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1518"/>
          </a:xfrm>
        </p:spPr>
        <p:txBody>
          <a:bodyPr/>
          <a:lstStyle/>
          <a:p>
            <a:r>
              <a:rPr lang="en-US" dirty="0"/>
              <a:t>ACE </a:t>
            </a:r>
            <a:r>
              <a:rPr lang="mr-IN" dirty="0"/>
              <a:t>–</a:t>
            </a:r>
            <a:r>
              <a:rPr lang="en-US" dirty="0"/>
              <a:t> a (answer)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52" y="914401"/>
            <a:ext cx="11843133" cy="5794872"/>
          </a:xfrm>
        </p:spPr>
        <p:txBody>
          <a:bodyPr>
            <a:noAutofit/>
          </a:bodyPr>
          <a:lstStyle/>
          <a:p>
            <a:r>
              <a:rPr lang="en-US" sz="2800" dirty="0"/>
              <a:t>Depending on the prompt, this component requires you to directly answer the question by identifying a specific historical claim, general historical assertion, or historical interpretative analysis.</a:t>
            </a:r>
          </a:p>
          <a:p>
            <a:endParaRPr lang="en-US" sz="2800" dirty="0"/>
          </a:p>
          <a:p>
            <a:r>
              <a:rPr lang="en-US" sz="2800" dirty="0"/>
              <a:t>It is here where you confidently establish your historical argument.</a:t>
            </a:r>
          </a:p>
          <a:p>
            <a:endParaRPr lang="en-US" sz="2800" dirty="0"/>
          </a:p>
          <a:p>
            <a:r>
              <a:rPr lang="en-US" sz="2800" dirty="0"/>
              <a:t>It is similar to making a thesis/argument claim in an essay or topic/main idea sentence in a supporting paragraph.</a:t>
            </a:r>
          </a:p>
        </p:txBody>
      </p:sp>
    </p:spTree>
    <p:extLst>
      <p:ext uri="{BB962C8B-B14F-4D97-AF65-F5344CB8AC3E}">
        <p14:creationId xmlns:p14="http://schemas.microsoft.com/office/powerpoint/2010/main" val="2039803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6321"/>
          </a:xfrm>
        </p:spPr>
        <p:txBody>
          <a:bodyPr/>
          <a:lstStyle/>
          <a:p>
            <a:r>
              <a:rPr lang="en-US" dirty="0"/>
              <a:t>ACE </a:t>
            </a:r>
            <a:r>
              <a:rPr lang="mr-IN" dirty="0"/>
              <a:t>–</a:t>
            </a:r>
            <a:r>
              <a:rPr lang="en-US" dirty="0"/>
              <a:t> a (answer)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52" y="1326321"/>
            <a:ext cx="11843133" cy="5382951"/>
          </a:xfrm>
        </p:spPr>
        <p:txBody>
          <a:bodyPr>
            <a:normAutofit/>
          </a:bodyPr>
          <a:lstStyle/>
          <a:p>
            <a:r>
              <a:rPr lang="en-US" sz="3600" dirty="0"/>
              <a:t>In a situation of selecting provided options, identify the selected option. [SEE EXAMPLE PERIODIZATION]</a:t>
            </a:r>
          </a:p>
          <a:p>
            <a:endParaRPr lang="en-US" sz="3600" dirty="0"/>
          </a:p>
          <a:p>
            <a:r>
              <a:rPr lang="en-US" sz="3600" dirty="0"/>
              <a:t>In a situation of identifying a similarity or difference, be sure to directly address both components of comparison. [SEE EXAMPLE COMPARISON and EXAMPLE INTERPRETATION]</a:t>
            </a:r>
          </a:p>
        </p:txBody>
      </p:sp>
    </p:spTree>
    <p:extLst>
      <p:ext uri="{BB962C8B-B14F-4D97-AF65-F5344CB8AC3E}">
        <p14:creationId xmlns:p14="http://schemas.microsoft.com/office/powerpoint/2010/main" val="207361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11007"/>
          </a:xfrm>
        </p:spPr>
        <p:txBody>
          <a:bodyPr/>
          <a:lstStyle/>
          <a:p>
            <a:r>
              <a:rPr lang="en-US" dirty="0"/>
              <a:t>Ace </a:t>
            </a:r>
            <a:r>
              <a:rPr lang="mr-IN" dirty="0"/>
              <a:t>–</a:t>
            </a:r>
            <a:r>
              <a:rPr lang="en-US" dirty="0"/>
              <a:t> c (cite)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87" y="1311007"/>
            <a:ext cx="11843132" cy="542029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Depending on the prompt, this component requires you to directly answer the question by identifying a specific historical claim, general historical assertion, or historical interpretative analysis.</a:t>
            </a:r>
          </a:p>
          <a:p>
            <a:endParaRPr lang="en-US" sz="3600" dirty="0"/>
          </a:p>
          <a:p>
            <a:r>
              <a:rPr lang="en-US" sz="3600" dirty="0"/>
              <a:t>The definition/description should contain specific factual information/evidence directly relevant to the prompt and Answer.</a:t>
            </a:r>
          </a:p>
        </p:txBody>
      </p:sp>
    </p:spTree>
    <p:extLst>
      <p:ext uri="{BB962C8B-B14F-4D97-AF65-F5344CB8AC3E}">
        <p14:creationId xmlns:p14="http://schemas.microsoft.com/office/powerpoint/2010/main" val="140002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11007"/>
          </a:xfrm>
        </p:spPr>
        <p:txBody>
          <a:bodyPr/>
          <a:lstStyle/>
          <a:p>
            <a:r>
              <a:rPr lang="en-US" dirty="0"/>
              <a:t>Ace </a:t>
            </a:r>
            <a:r>
              <a:rPr lang="mr-IN" dirty="0"/>
              <a:t>–</a:t>
            </a:r>
            <a:r>
              <a:rPr lang="en-US" dirty="0"/>
              <a:t> c (cite)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87" y="1311007"/>
            <a:ext cx="11843132" cy="5420299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In a situation where the Answer was identifying a specific historical claim, you should define or describe the claim [SEE EXAMPLE CAUSATION]</a:t>
            </a:r>
          </a:p>
          <a:p>
            <a:endParaRPr lang="en-US" sz="2400" dirty="0"/>
          </a:p>
          <a:p>
            <a:r>
              <a:rPr lang="en-US" sz="2400" dirty="0"/>
              <a:t>In a situation where the Answer was a general historical assertion, you should cite a specific historical event, situation, or event to prove the assertion. [SEE EXAMPLE CONTINUITY/CHANGE OVER TIME]</a:t>
            </a:r>
          </a:p>
          <a:p>
            <a:endParaRPr lang="en-US" sz="2400" dirty="0"/>
          </a:p>
          <a:p>
            <a:r>
              <a:rPr lang="en-US" sz="2400" dirty="0"/>
              <a:t>In a situation where the Answer was a historical interpretative analysis, you should “snag a word or phrase” to substantiate the interpretative analysis. [SEE EXAMPLE INTERPRETATION]</a:t>
            </a:r>
          </a:p>
          <a:p>
            <a:pPr lvl="1"/>
            <a:r>
              <a:rPr lang="en-US" sz="2000" dirty="0"/>
              <a:t>This does not mean to quote a word or phrase. </a:t>
            </a:r>
          </a:p>
          <a:p>
            <a:endParaRPr lang="en-US" sz="2400" dirty="0"/>
          </a:p>
          <a:p>
            <a:r>
              <a:rPr lang="en-US" sz="2400" dirty="0"/>
              <a:t>In a situation where the Answer was identifying a claim from a list of options, you should define/describe the selected option. [SEE EXAMPLE PERIODIZATION]</a:t>
            </a:r>
          </a:p>
        </p:txBody>
      </p:sp>
    </p:spTree>
    <p:extLst>
      <p:ext uri="{BB962C8B-B14F-4D97-AF65-F5344CB8AC3E}">
        <p14:creationId xmlns:p14="http://schemas.microsoft.com/office/powerpoint/2010/main" val="137293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5586"/>
          </a:xfrm>
        </p:spPr>
        <p:txBody>
          <a:bodyPr/>
          <a:lstStyle/>
          <a:p>
            <a:r>
              <a:rPr lang="en-US" dirty="0"/>
              <a:t>Ace </a:t>
            </a:r>
            <a:r>
              <a:rPr lang="mr-IN" dirty="0"/>
              <a:t>–</a:t>
            </a:r>
            <a:r>
              <a:rPr lang="en-US" dirty="0"/>
              <a:t> e (expand)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615" y="1035587"/>
            <a:ext cx="11909838" cy="5684701"/>
          </a:xfrm>
        </p:spPr>
        <p:txBody>
          <a:bodyPr>
            <a:noAutofit/>
          </a:bodyPr>
          <a:lstStyle/>
          <a:p>
            <a:r>
              <a:rPr lang="en-US" dirty="0"/>
              <a:t>This last component requires you to explain how your Answer best  addresses the prompt.</a:t>
            </a:r>
          </a:p>
          <a:p>
            <a:endParaRPr lang="en-US" dirty="0"/>
          </a:p>
          <a:p>
            <a:r>
              <a:rPr lang="en-US" dirty="0"/>
              <a:t>Like any writing prompt on the AP exam, there exists an intent and focus to assess historical understanding on a targeted historical learning objective, key concept, and/or historical thinking skill.</a:t>
            </a:r>
          </a:p>
          <a:p>
            <a:pPr lvl="1"/>
            <a:r>
              <a:rPr lang="en-US" dirty="0"/>
              <a:t>These questions are developed by historians and teachers of history. They are inherently designed to directly assess key concepts, but also assess broad historical phenomenon. </a:t>
            </a:r>
          </a:p>
          <a:p>
            <a:endParaRPr lang="en-US" dirty="0"/>
          </a:p>
          <a:p>
            <a:r>
              <a:rPr lang="en-US" dirty="0"/>
              <a:t>The explanation should connect or tie back the Answer to the prompt and fulfill its historical intent.</a:t>
            </a:r>
          </a:p>
          <a:p>
            <a:endParaRPr lang="en-US" dirty="0"/>
          </a:p>
          <a:p>
            <a:r>
              <a:rPr lang="en-US" dirty="0"/>
              <a:t>Why Expand? The explanation of the Answer should include a further connection to a direct or broad historical phenomenon relevant to the intent and focus of the question.</a:t>
            </a:r>
          </a:p>
        </p:txBody>
      </p:sp>
    </p:spTree>
    <p:extLst>
      <p:ext uri="{BB962C8B-B14F-4D97-AF65-F5344CB8AC3E}">
        <p14:creationId xmlns:p14="http://schemas.microsoft.com/office/powerpoint/2010/main" val="24999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03201"/>
            <a:ext cx="10353761" cy="9017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CAUSATION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68" y="1244600"/>
            <a:ext cx="11975335" cy="54610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Prompt (Part A): </a:t>
            </a:r>
            <a:r>
              <a:rPr lang="en-US" dirty="0"/>
              <a:t>Briefly explain ONE important political response to the sectional conflict over slavery during the 1850’s.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b="1" dirty="0"/>
              <a:t>ANSWER:</a:t>
            </a:r>
            <a:r>
              <a:rPr lang="en-US" b="1" dirty="0"/>
              <a:t>  </a:t>
            </a:r>
            <a:r>
              <a:rPr lang="en-US" dirty="0"/>
              <a:t>The Kansas Nebraska Act in 1854 was another attempt to settle the sectional conflict over slavery during the 1850’s. </a:t>
            </a:r>
          </a:p>
          <a:p>
            <a:endParaRPr lang="en-US" dirty="0"/>
          </a:p>
          <a:p>
            <a:r>
              <a:rPr lang="en-US" sz="2400" b="1" dirty="0"/>
              <a:t>CITE:</a:t>
            </a:r>
            <a:r>
              <a:rPr lang="en-US" b="1" dirty="0"/>
              <a:t>  </a:t>
            </a:r>
            <a:r>
              <a:rPr lang="en-US" dirty="0"/>
              <a:t>The act split the Nebraska Territory into two new territories, Nebraska and Kansas, and allowed each territory to determine free state or slave state through popular sovereignty.</a:t>
            </a:r>
          </a:p>
          <a:p>
            <a:endParaRPr lang="en-US" dirty="0"/>
          </a:p>
          <a:p>
            <a:r>
              <a:rPr lang="en-US" sz="2400" b="1" dirty="0"/>
              <a:t>EXPAND:</a:t>
            </a:r>
            <a:r>
              <a:rPr lang="en-US" b="1" dirty="0"/>
              <a:t>  </a:t>
            </a:r>
            <a:r>
              <a:rPr lang="en-US" dirty="0"/>
              <a:t>Although the Kansas Nebraska Act attempted to settle the conflict over slavery through a more democratic means, it consequently allowed slavery to expand beyond the Missouri Compromise line of 36’30 and was considered a political victory for “slave power.”</a:t>
            </a:r>
          </a:p>
        </p:txBody>
      </p:sp>
    </p:spTree>
    <p:extLst>
      <p:ext uri="{BB962C8B-B14F-4D97-AF65-F5344CB8AC3E}">
        <p14:creationId xmlns:p14="http://schemas.microsoft.com/office/powerpoint/2010/main" val="4246697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1250</TotalTime>
  <Words>1220</Words>
  <Application>Microsoft Office PowerPoint</Application>
  <PresentationFormat>Widescreen</PresentationFormat>
  <Paragraphs>130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Calibri</vt:lpstr>
      <vt:lpstr>Rockwell</vt:lpstr>
      <vt:lpstr>Damask</vt:lpstr>
      <vt:lpstr>PowerPoint Presentation</vt:lpstr>
      <vt:lpstr>A GENERAL WRITING APPROACH</vt:lpstr>
      <vt:lpstr>How to ace the saq “ACE IT!”</vt:lpstr>
      <vt:lpstr>ACE – a (answer)</vt:lpstr>
      <vt:lpstr>ACE – a (answer)</vt:lpstr>
      <vt:lpstr>Ace – c (cite)</vt:lpstr>
      <vt:lpstr>Ace – c (cite)</vt:lpstr>
      <vt:lpstr>Ace – e (expand)</vt:lpstr>
      <vt:lpstr>Example CAUSATION</vt:lpstr>
      <vt:lpstr>Example COMPARISON</vt:lpstr>
      <vt:lpstr>PowerPoint Presentation</vt:lpstr>
      <vt:lpstr>PowerPoint Presentation</vt:lpstr>
      <vt:lpstr>PowerPoint Presentation</vt:lpstr>
      <vt:lpstr>PowerPoint Presentation</vt:lpstr>
      <vt:lpstr>Saq to leq</vt:lpstr>
      <vt:lpstr>SAQ TO LEQ</vt:lpstr>
      <vt:lpstr>SAQ to DBQ</vt:lpstr>
      <vt:lpstr>RECOMMENDED ACE APPLICATION</vt:lpstr>
      <vt:lpstr>GENERAL WRITING GUIDELINES</vt:lpstr>
      <vt:lpstr>STRATEGIC VALUE of ace</vt:lpstr>
      <vt:lpstr>GENERAL SAQ GUIDELINES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Jenkins</dc:creator>
  <cp:lastModifiedBy>Rodriguez, Adrian</cp:lastModifiedBy>
  <cp:revision>118</cp:revision>
  <cp:lastPrinted>2017-05-23T21:16:04Z</cp:lastPrinted>
  <dcterms:created xsi:type="dcterms:W3CDTF">2015-04-26T23:28:06Z</dcterms:created>
  <dcterms:modified xsi:type="dcterms:W3CDTF">2020-06-16T01:41:28Z</dcterms:modified>
</cp:coreProperties>
</file>