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media/image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Lst>
  <p:sldIdLst>
    <p:sldId id="289" r:id="rId4"/>
    <p:sldId id="736" r:id="rId5"/>
    <p:sldId id="742" r:id="rId6"/>
    <p:sldId id="268" r:id="rId7"/>
    <p:sldId id="741" r:id="rId8"/>
    <p:sldId id="295" r:id="rId9"/>
    <p:sldId id="270" r:id="rId10"/>
    <p:sldId id="269" r:id="rId11"/>
    <p:sldId id="284" r:id="rId12"/>
    <p:sldId id="272" r:id="rId13"/>
    <p:sldId id="271" r:id="rId14"/>
    <p:sldId id="303" r:id="rId15"/>
    <p:sldId id="290" r:id="rId16"/>
    <p:sldId id="304" r:id="rId17"/>
    <p:sldId id="305" r:id="rId18"/>
    <p:sldId id="291" r:id="rId19"/>
    <p:sldId id="306" r:id="rId20"/>
    <p:sldId id="307" r:id="rId21"/>
    <p:sldId id="294" r:id="rId22"/>
    <p:sldId id="293" r:id="rId23"/>
    <p:sldId id="267" r:id="rId24"/>
    <p:sldId id="740" r:id="rId25"/>
    <p:sldId id="308" r:id="rId26"/>
    <p:sldId id="296" r:id="rId27"/>
    <p:sldId id="274" r:id="rId28"/>
    <p:sldId id="737" r:id="rId29"/>
    <p:sldId id="309" r:id="rId30"/>
    <p:sldId id="297" r:id="rId31"/>
    <p:sldId id="298" r:id="rId32"/>
    <p:sldId id="738" r:id="rId33"/>
    <p:sldId id="739" r:id="rId34"/>
    <p:sldId id="299" r:id="rId35"/>
    <p:sldId id="300" r:id="rId36"/>
    <p:sldId id="301" r:id="rId37"/>
    <p:sldId id="292" r:id="rId38"/>
    <p:sldId id="302" r:id="rId39"/>
    <p:sldId id="276" r:id="rId40"/>
    <p:sldId id="277" r:id="rId41"/>
    <p:sldId id="283" r:id="rId42"/>
    <p:sldId id="282" r:id="rId43"/>
    <p:sldId id="278" r:id="rId44"/>
    <p:sldId id="27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0" d="100"/>
          <a:sy n="70" d="100"/>
        </p:scale>
        <p:origin x="492" y="2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59902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91651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3"/>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7"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901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37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420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3294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950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9705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78739" y="1446768"/>
            <a:ext cx="5466715" cy="3515995"/>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37634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67652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32466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ctrTitle"/>
          </p:nvPr>
        </p:nvSpPr>
        <p:spPr>
          <a:xfrm>
            <a:off x="234235" y="113230"/>
            <a:ext cx="11723528" cy="995680"/>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69188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1725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84122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0556409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55598" y="100674"/>
            <a:ext cx="7880802" cy="452120"/>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721101" y="1794315"/>
            <a:ext cx="5375275" cy="1671320"/>
          </a:xfrm>
          <a:prstGeom prst="rect">
            <a:avLst/>
          </a:prstGeom>
        </p:spPr>
        <p:txBody>
          <a:bodyPr wrap="square" lIns="0" tIns="0" rIns="0" bIns="0">
            <a:spAutoFit/>
          </a:bodyPr>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290515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42086" y="-42228"/>
            <a:ext cx="6907827" cy="1120140"/>
          </a:xfrm>
          <a:prstGeom prst="rect">
            <a:avLst/>
          </a:prstGeom>
        </p:spPr>
        <p:txBody>
          <a:bodyPr wrap="square" lIns="0" tIns="0" rIns="0" bIns="0">
            <a:spAutoFit/>
          </a:bodyPr>
          <a:lstStyle>
            <a:lvl1pPr>
              <a:defRPr sz="36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78739" y="1131315"/>
            <a:ext cx="12034520" cy="41967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303455" y="6442068"/>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0535452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7"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9"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7285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609555">
        <a:defRPr>
          <a:latin typeface="+mn-lt"/>
          <a:ea typeface="+mn-ea"/>
          <a:cs typeface="+mn-cs"/>
        </a:defRPr>
      </a:lvl2pPr>
      <a:lvl3pPr marL="1219110">
        <a:defRPr>
          <a:latin typeface="+mn-lt"/>
          <a:ea typeface="+mn-ea"/>
          <a:cs typeface="+mn-cs"/>
        </a:defRPr>
      </a:lvl3pPr>
      <a:lvl4pPr marL="1828664">
        <a:defRPr>
          <a:latin typeface="+mn-lt"/>
          <a:ea typeface="+mn-ea"/>
          <a:cs typeface="+mn-cs"/>
        </a:defRPr>
      </a:lvl4pPr>
      <a:lvl5pPr marL="2438218">
        <a:defRPr>
          <a:latin typeface="+mn-lt"/>
          <a:ea typeface="+mn-ea"/>
          <a:cs typeface="+mn-cs"/>
        </a:defRPr>
      </a:lvl5pPr>
      <a:lvl6pPr marL="3047772">
        <a:defRPr>
          <a:latin typeface="+mn-lt"/>
          <a:ea typeface="+mn-ea"/>
          <a:cs typeface="+mn-cs"/>
        </a:defRPr>
      </a:lvl6pPr>
      <a:lvl7pPr marL="3657327">
        <a:defRPr>
          <a:latin typeface="+mn-lt"/>
          <a:ea typeface="+mn-ea"/>
          <a:cs typeface="+mn-cs"/>
        </a:defRPr>
      </a:lvl7pPr>
      <a:lvl8pPr marL="4266880">
        <a:defRPr>
          <a:latin typeface="+mn-lt"/>
          <a:ea typeface="+mn-ea"/>
          <a:cs typeface="+mn-cs"/>
        </a:defRPr>
      </a:lvl8pPr>
      <a:lvl9pPr marL="4876435">
        <a:defRPr>
          <a:latin typeface="+mn-lt"/>
          <a:ea typeface="+mn-ea"/>
          <a:cs typeface="+mn-cs"/>
        </a:defRPr>
      </a:lvl9pPr>
    </p:bodyStyle>
    <p:otherStyle>
      <a:lvl1pPr marL="0">
        <a:defRPr>
          <a:latin typeface="+mn-lt"/>
          <a:ea typeface="+mn-ea"/>
          <a:cs typeface="+mn-cs"/>
        </a:defRPr>
      </a:lvl1pPr>
      <a:lvl2pPr marL="609555">
        <a:defRPr>
          <a:latin typeface="+mn-lt"/>
          <a:ea typeface="+mn-ea"/>
          <a:cs typeface="+mn-cs"/>
        </a:defRPr>
      </a:lvl2pPr>
      <a:lvl3pPr marL="1219110">
        <a:defRPr>
          <a:latin typeface="+mn-lt"/>
          <a:ea typeface="+mn-ea"/>
          <a:cs typeface="+mn-cs"/>
        </a:defRPr>
      </a:lvl3pPr>
      <a:lvl4pPr marL="1828664">
        <a:defRPr>
          <a:latin typeface="+mn-lt"/>
          <a:ea typeface="+mn-ea"/>
          <a:cs typeface="+mn-cs"/>
        </a:defRPr>
      </a:lvl4pPr>
      <a:lvl5pPr marL="2438218">
        <a:defRPr>
          <a:latin typeface="+mn-lt"/>
          <a:ea typeface="+mn-ea"/>
          <a:cs typeface="+mn-cs"/>
        </a:defRPr>
      </a:lvl5pPr>
      <a:lvl6pPr marL="3047772">
        <a:defRPr>
          <a:latin typeface="+mn-lt"/>
          <a:ea typeface="+mn-ea"/>
          <a:cs typeface="+mn-cs"/>
        </a:defRPr>
      </a:lvl6pPr>
      <a:lvl7pPr marL="3657327">
        <a:defRPr>
          <a:latin typeface="+mn-lt"/>
          <a:ea typeface="+mn-ea"/>
          <a:cs typeface="+mn-cs"/>
        </a:defRPr>
      </a:lvl7pPr>
      <a:lvl8pPr marL="4266880">
        <a:defRPr>
          <a:latin typeface="+mn-lt"/>
          <a:ea typeface="+mn-ea"/>
          <a:cs typeface="+mn-cs"/>
        </a:defRPr>
      </a:lvl8pPr>
      <a:lvl9pPr marL="487643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donkeyhotey/5789848475"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snbc.com/now-with-alex-wagner/watch/recess-appointment-battles-for-obama-40980547994"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pc.senate.gov/policy-papers/court-rebukes-obama-recess-appointments-" TargetMode="External"/><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2192000" cy="6858000"/>
          </a:xfrm>
          <a:custGeom>
            <a:avLst/>
            <a:gdLst/>
            <a:ahLst/>
            <a:cxnLst/>
            <a:rect l="l" t="t" r="r" b="b"/>
            <a:pathLst>
              <a:path w="12192000" h="6858000">
                <a:moveTo>
                  <a:pt x="12191987" y="0"/>
                </a:moveTo>
                <a:lnTo>
                  <a:pt x="8127987" y="0"/>
                </a:lnTo>
                <a:lnTo>
                  <a:pt x="8127987" y="4876800"/>
                </a:lnTo>
                <a:lnTo>
                  <a:pt x="0" y="4876800"/>
                </a:lnTo>
                <a:lnTo>
                  <a:pt x="0" y="6857987"/>
                </a:lnTo>
                <a:lnTo>
                  <a:pt x="12190603" y="6857987"/>
                </a:lnTo>
                <a:lnTo>
                  <a:pt x="12190603" y="4952987"/>
                </a:lnTo>
                <a:lnTo>
                  <a:pt x="12191987" y="4952987"/>
                </a:lnTo>
                <a:lnTo>
                  <a:pt x="121919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8483599" y="130673"/>
            <a:ext cx="3352799" cy="874598"/>
          </a:xfrm>
          <a:prstGeom prst="rect">
            <a:avLst/>
          </a:prstGeom>
        </p:spPr>
        <p:txBody>
          <a:bodyPr vert="horz" wrap="square" lIns="0" tIns="12700" rIns="0" bIns="0" rtlCol="0">
            <a:spAutoFit/>
          </a:bodyPr>
          <a:lstStyle/>
          <a:p>
            <a:pPr marL="12700" algn="ctr">
              <a:spcBef>
                <a:spcPts val="100"/>
              </a:spcBef>
            </a:pPr>
            <a:r>
              <a:rPr dirty="0">
                <a:solidFill>
                  <a:srgbClr val="FFFF00"/>
                </a:solidFill>
              </a:rPr>
              <a:t>UNIT 2</a:t>
            </a:r>
            <a:br>
              <a:rPr lang="en-US" dirty="0">
                <a:solidFill>
                  <a:srgbClr val="FFFF00"/>
                </a:solidFill>
              </a:rPr>
            </a:br>
            <a:r>
              <a:rPr lang="en-US" dirty="0">
                <a:solidFill>
                  <a:srgbClr val="FFFF00"/>
                </a:solidFill>
              </a:rPr>
              <a:t>Topic 2.5</a:t>
            </a:r>
            <a:endParaRPr dirty="0"/>
          </a:p>
        </p:txBody>
      </p:sp>
      <p:sp>
        <p:nvSpPr>
          <p:cNvPr id="4" name="object 4"/>
          <p:cNvSpPr txBox="1"/>
          <p:nvPr/>
        </p:nvSpPr>
        <p:spPr>
          <a:xfrm>
            <a:off x="95812" y="5487157"/>
            <a:ext cx="10969267" cy="62837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DejaVu Sans"/>
                <a:ea typeface="+mn-ea"/>
                <a:cs typeface="DejaVu Sans"/>
              </a:rPr>
              <a:t>Topic 2.5 Checks on the Presidency</a:t>
            </a:r>
            <a:endParaRPr kumimoji="0" sz="4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TextBox 6">
            <a:extLst>
              <a:ext uri="{FF2B5EF4-FFF2-40B4-BE49-F238E27FC236}">
                <a16:creationId xmlns:a16="http://schemas.microsoft.com/office/drawing/2014/main" id="{E22AA7F4-BB47-4435-A7A3-A925E4005EAE}"/>
              </a:ext>
            </a:extLst>
          </p:cNvPr>
          <p:cNvSpPr txBox="1"/>
          <p:nvPr/>
        </p:nvSpPr>
        <p:spPr>
          <a:xfrm>
            <a:off x="8648570" y="3105834"/>
            <a:ext cx="3426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DejaVu Sans"/>
                <a:ea typeface="+mn-ea"/>
                <a:cs typeface="DejaVu Sans"/>
              </a:rPr>
              <a:t>AMSCO pg. 148-157</a:t>
            </a:r>
            <a:endParaRPr kumimoji="0" lang="en-US" sz="18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A7EF4AF-19B7-4047-99D2-13EB94E125D5}"/>
              </a:ext>
            </a:extLst>
          </p:cNvPr>
          <p:cNvSpPr txBox="1"/>
          <p:nvPr/>
        </p:nvSpPr>
        <p:spPr>
          <a:xfrm>
            <a:off x="8534400" y="1360640"/>
            <a:ext cx="3146460" cy="1077218"/>
          </a:xfrm>
          <a:prstGeom prst="rect">
            <a:avLst/>
          </a:prstGeom>
          <a:noFill/>
        </p:spPr>
        <p:txBody>
          <a:bodyPr wrap="square" rtlCol="0">
            <a:spAutoFit/>
          </a:bodyPr>
          <a:lstStyle/>
          <a:p>
            <a:pPr algn="ctr"/>
            <a:r>
              <a:rPr lang="en-US" sz="3200" b="1" dirty="0">
                <a:solidFill>
                  <a:srgbClr val="FFFF00"/>
                </a:solidFill>
              </a:rPr>
              <a:t>Checks on the Presidency</a:t>
            </a:r>
            <a:endParaRPr lang="en-US" sz="3200" b="1" dirty="0"/>
          </a:p>
        </p:txBody>
      </p:sp>
      <p:pic>
        <p:nvPicPr>
          <p:cNvPr id="1026" name="Picture 2">
            <a:extLst>
              <a:ext uri="{FF2B5EF4-FFF2-40B4-BE49-F238E27FC236}">
                <a16:creationId xmlns:a16="http://schemas.microsoft.com/office/drawing/2014/main" id="{CF7C2882-5849-42FE-89DC-05700810F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94"/>
            <a:ext cx="8127997" cy="4894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98989"/>
                </a:solidFill>
                <a:effectLst/>
                <a:uLnTx/>
                <a:uFillTx/>
                <a:latin typeface="DejaVu Sans"/>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10</a:t>
            </a:fld>
            <a:endParaRPr kumimoji="0" sz="1200" b="0" i="0" u="none" strike="noStrike" kern="1200" cap="none" spc="0" normalizeH="0" baseline="0" noProof="0" dirty="0">
              <a:ln>
                <a:noFill/>
              </a:ln>
              <a:solidFill>
                <a:srgbClr val="898989"/>
              </a:solidFill>
              <a:effectLst/>
              <a:uLnTx/>
              <a:uFillTx/>
              <a:latin typeface="DejaVu Sans"/>
              <a:ea typeface="+mn-ea"/>
            </a:endParaRPr>
          </a:p>
        </p:txBody>
      </p:sp>
      <p:sp>
        <p:nvSpPr>
          <p:cNvPr id="2" name="object 2"/>
          <p:cNvSpPr txBox="1">
            <a:spLocks noGrp="1"/>
          </p:cNvSpPr>
          <p:nvPr>
            <p:ph type="title"/>
          </p:nvPr>
        </p:nvSpPr>
        <p:spPr>
          <a:xfrm>
            <a:off x="2057400" y="0"/>
            <a:ext cx="8189924" cy="505267"/>
          </a:xfrm>
          <a:prstGeom prst="rect">
            <a:avLst/>
          </a:prstGeom>
        </p:spPr>
        <p:txBody>
          <a:bodyPr vert="horz" wrap="square" lIns="0" tIns="12700" rIns="0" bIns="0" rtlCol="0">
            <a:spAutoFit/>
          </a:bodyPr>
          <a:lstStyle/>
          <a:p>
            <a:pPr marL="12700" algn="ctr">
              <a:lnSpc>
                <a:spcPct val="100000"/>
              </a:lnSpc>
              <a:spcBef>
                <a:spcPts val="100"/>
              </a:spcBef>
            </a:pPr>
            <a:r>
              <a:rPr sz="3200" dirty="0"/>
              <a:t>FEDERAL APPOINTMENTS</a:t>
            </a:r>
          </a:p>
        </p:txBody>
      </p:sp>
      <p:sp>
        <p:nvSpPr>
          <p:cNvPr id="3" name="object 3"/>
          <p:cNvSpPr txBox="1"/>
          <p:nvPr/>
        </p:nvSpPr>
        <p:spPr>
          <a:xfrm>
            <a:off x="76200" y="594310"/>
            <a:ext cx="12115800" cy="5847755"/>
          </a:xfrm>
          <a:prstGeom prst="rect">
            <a:avLst/>
          </a:prstGeom>
        </p:spPr>
        <p:txBody>
          <a:bodyPr vert="horz" wrap="square" lIns="0" tIns="75565" rIns="0" bIns="0" rtlCol="0">
            <a:spAutoFit/>
          </a:bodyPr>
          <a:lstStyle/>
          <a:p>
            <a:pPr marL="12700" marR="0" lvl="0" indent="0" algn="l" defTabSz="914400" rtl="0" eaLnBrk="1" fontAlgn="auto" latinLnBrk="0" hangingPunct="1">
              <a:lnSpc>
                <a:spcPct val="100000"/>
              </a:lnSpc>
              <a:spcBef>
                <a:spcPts val="595"/>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Who gets appointed to federal positions?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376555" lvl="0" indent="-342900" algn="l" defTabSz="914400" rtl="0" eaLnBrk="1" fontAlgn="auto" latinLnBrk="0" hangingPunct="1">
              <a:lnSpc>
                <a:spcPct val="101499"/>
              </a:lnSpc>
              <a:spcBef>
                <a:spcPts val="45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As mentioned, the </a:t>
            </a:r>
            <a:r>
              <a:rPr kumimoji="0" sz="2400" b="1" i="0" u="heavy"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number</a:t>
            </a:r>
            <a:r>
              <a:rPr kumimoji="0" sz="2400" b="1" i="0" u="none" strike="noStrike" kern="1200" cap="none" spc="0" normalizeH="0" baseline="0" noProof="0" dirty="0">
                <a:ln>
                  <a:noFill/>
                </a:ln>
                <a:solidFill>
                  <a:prstClr val="black"/>
                </a:solidFill>
                <a:effectLst/>
                <a:uLnTx/>
                <a:uFillTx/>
                <a:latin typeface="DejaVu Sans"/>
                <a:ea typeface="+mn-ea"/>
                <a:cs typeface="DejaVu Sans"/>
              </a:rPr>
              <a:t> of appointments is large, but the </a:t>
            </a:r>
            <a:r>
              <a:rPr kumimoji="0" sz="2400" b="1" i="0" u="heavy"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percentage</a:t>
            </a:r>
            <a:r>
              <a:rPr kumimoji="0" sz="2400" b="1" i="0" u="none" strike="noStrike" kern="1200" cap="none" spc="0" normalizeH="0" baseline="0" noProof="0" dirty="0">
                <a:ln>
                  <a:noFill/>
                </a:ln>
                <a:solidFill>
                  <a:prstClr val="black"/>
                </a:solidFill>
                <a:effectLst/>
                <a:uLnTx/>
                <a:uFillTx/>
                <a:latin typeface="DejaVu Sans"/>
                <a:ea typeface="+mn-ea"/>
                <a:cs typeface="DejaVu Sans"/>
              </a:rPr>
              <a:t> of appointed  positions in the federal government is small. (Less than 10%).</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721995" lvl="0" indent="-342900" algn="l" defTabSz="914400" rtl="0" eaLnBrk="1" fontAlgn="auto" latinLnBrk="0" hangingPunct="1">
              <a:lnSpc>
                <a:spcPts val="2820"/>
              </a:lnSpc>
              <a:spcBef>
                <a:spcPts val="74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Presidents o</a:t>
            </a:r>
            <a:r>
              <a:rPr kumimoji="0" lang="en-US" sz="2400" b="1" i="0" u="none" strike="noStrike" kern="1200" cap="none" spc="0" normalizeH="0" baseline="0" noProof="0" dirty="0">
                <a:ln>
                  <a:noFill/>
                </a:ln>
                <a:solidFill>
                  <a:prstClr val="black"/>
                </a:solidFill>
                <a:effectLst/>
                <a:uLnTx/>
                <a:uFillTx/>
                <a:latin typeface="DejaVu Sans"/>
                <a:ea typeface="+mn-ea"/>
                <a:cs typeface="DejaVu Sans"/>
              </a:rPr>
              <a:t>fte</a:t>
            </a:r>
            <a:r>
              <a:rPr kumimoji="0" sz="2400" b="1" i="0" u="none" strike="noStrike" kern="1200" cap="none" spc="0" normalizeH="0" baseline="0" noProof="0" dirty="0">
                <a:ln>
                  <a:noFill/>
                </a:ln>
                <a:solidFill>
                  <a:prstClr val="black"/>
                </a:solidFill>
                <a:effectLst/>
                <a:uLnTx/>
                <a:uFillTx/>
                <a:latin typeface="DejaVu Sans"/>
                <a:ea typeface="+mn-ea"/>
                <a:cs typeface="DejaVu Sans"/>
              </a:rPr>
              <a:t>n do not know their appointees well -- They depend heavily on staﬀ recommendations.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0"/>
              </a:spcBef>
              <a:spcAft>
                <a:spcPts val="0"/>
              </a:spcAft>
              <a:buClrTx/>
              <a:buSzTx/>
              <a:buFont typeface="DejaVu Sans"/>
              <a:buChar char="•"/>
              <a:tabLst/>
              <a:defRPr/>
            </a:pPr>
            <a:endParaRPr kumimoji="0" sz="3450" b="0" i="0" u="none" strike="noStrike" kern="1200" cap="none" spc="0" normalizeH="0" baseline="0" noProof="0" dirty="0">
              <a:ln>
                <a:noFill/>
              </a:ln>
              <a:solidFill>
                <a:prstClr val="black"/>
              </a:solidFill>
              <a:effectLst/>
              <a:uLnTx/>
              <a:uFillTx/>
              <a:latin typeface="DejaVu Sans"/>
              <a:ea typeface="+mn-ea"/>
              <a:cs typeface="DejaVu San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Background of appointees: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5080" lvl="0" indent="-342900" algn="l" defTabSz="914400" rtl="0" eaLnBrk="1" fontAlgn="auto" latinLnBrk="0" hangingPunct="1">
              <a:lnSpc>
                <a:spcPct val="101499"/>
              </a:lnSpc>
              <a:spcBef>
                <a:spcPts val="48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Tend to come from private industry, universities, law ﬁrms, think tanks, Congress, state/  local government.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95"/>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Most have had some federal experience.</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62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Some have had some federal experience just prior to appointment.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247650" lvl="0" indent="-342900" algn="l" defTabSz="914400" rtl="0" eaLnBrk="1" fontAlgn="auto" latinLnBrk="0" hangingPunct="1">
              <a:lnSpc>
                <a:spcPts val="2820"/>
              </a:lnSpc>
              <a:spcBef>
                <a:spcPts val="765"/>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Some are "in-and-outers," i.e., people who alternate between jobs in the public sector and private sector -- the "</a:t>
            </a:r>
            <a:r>
              <a:rPr kumimoji="0" sz="2400" b="1" i="0" u="heavy"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revolving door</a:t>
            </a:r>
            <a:r>
              <a:rPr kumimoji="0" sz="2400" b="1" i="0" u="none" strike="noStrike" kern="1200" cap="none" spc="0" normalizeH="0" baseline="0" noProof="0" dirty="0">
                <a:ln>
                  <a:noFill/>
                </a:ln>
                <a:solidFill>
                  <a:prstClr val="black"/>
                </a:solidFill>
                <a:effectLst/>
                <a:uLnTx/>
                <a:uFillTx/>
                <a:latin typeface="DejaVu Sans"/>
                <a:ea typeface="+mn-ea"/>
                <a:cs typeface="DejaVu Sans"/>
              </a:rPr>
              <a: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09458"/>
          </a:xfrm>
          <a:custGeom>
            <a:avLst/>
            <a:gdLst/>
            <a:ahLst/>
            <a:cxnLst/>
            <a:rect l="l" t="t" r="r" b="b"/>
            <a:pathLst>
              <a:path w="12192000" h="902969">
                <a:moveTo>
                  <a:pt x="12191997" y="0"/>
                </a:moveTo>
                <a:lnTo>
                  <a:pt x="0" y="0"/>
                </a:lnTo>
                <a:lnTo>
                  <a:pt x="0" y="902478"/>
                </a:lnTo>
                <a:lnTo>
                  <a:pt x="12191997" y="902478"/>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885757" y="-6361"/>
            <a:ext cx="6303978" cy="566822"/>
          </a:xfrm>
          <a:prstGeom prst="rect">
            <a:avLst/>
          </a:prstGeom>
        </p:spPr>
        <p:txBody>
          <a:bodyPr vert="horz" wrap="square" lIns="0" tIns="12700" rIns="0" bIns="0" rtlCol="0">
            <a:spAutoFit/>
          </a:bodyPr>
          <a:lstStyle/>
          <a:p>
            <a:pPr marL="12700" algn="ctr">
              <a:lnSpc>
                <a:spcPct val="100000"/>
              </a:lnSpc>
              <a:spcBef>
                <a:spcPts val="100"/>
              </a:spcBef>
            </a:pPr>
            <a:r>
              <a:rPr sz="3600" dirty="0">
                <a:solidFill>
                  <a:srgbClr val="FFFFFF"/>
                </a:solidFill>
              </a:rPr>
              <a:t>CABINET</a:t>
            </a:r>
            <a:r>
              <a:rPr lang="en-US" sz="3600" dirty="0">
                <a:solidFill>
                  <a:srgbClr val="FFFFFF"/>
                </a:solidFill>
              </a:rPr>
              <a:t> Secretaries</a:t>
            </a:r>
            <a:endParaRPr sz="3600" dirty="0"/>
          </a:p>
        </p:txBody>
      </p:sp>
      <p:sp>
        <p:nvSpPr>
          <p:cNvPr id="4" name="object 4"/>
          <p:cNvSpPr txBox="1">
            <a:spLocks noGrp="1"/>
          </p:cNvSpPr>
          <p:nvPr>
            <p:ph sz="half" idx="2"/>
          </p:nvPr>
        </p:nvSpPr>
        <p:spPr>
          <a:xfrm>
            <a:off x="152400" y="838130"/>
            <a:ext cx="5466715" cy="3885038"/>
          </a:xfrm>
          <a:prstGeom prst="rect">
            <a:avLst/>
          </a:prstGeom>
        </p:spPr>
        <p:txBody>
          <a:bodyPr vert="horz" wrap="square" lIns="0" tIns="29845" rIns="0" bIns="0" rtlCol="0">
            <a:spAutoFit/>
          </a:bodyPr>
          <a:lstStyle/>
          <a:p>
            <a:pPr marL="12700" marR="5080">
              <a:lnSpc>
                <a:spcPts val="3329"/>
              </a:lnSpc>
              <a:spcBef>
                <a:spcPts val="235"/>
              </a:spcBef>
            </a:pPr>
            <a:r>
              <a:rPr dirty="0"/>
              <a:t>Factors aﬀecting selection of Cabinet  secretaries:</a:t>
            </a:r>
          </a:p>
          <a:p>
            <a:pPr marL="355600" indent="-342900">
              <a:lnSpc>
                <a:spcPct val="100000"/>
              </a:lnSpc>
              <a:spcBef>
                <a:spcPts val="509"/>
              </a:spcBef>
              <a:buFont typeface="DejaVu Sans"/>
              <a:buChar char="•"/>
              <a:tabLst>
                <a:tab pos="354965" algn="l"/>
                <a:tab pos="355600" algn="l"/>
              </a:tabLst>
            </a:pPr>
            <a:r>
              <a:rPr sz="2400" dirty="0">
                <a:solidFill>
                  <a:srgbClr val="FF0000"/>
                </a:solidFill>
              </a:rPr>
              <a:t>Party aﬃliation</a:t>
            </a:r>
          </a:p>
          <a:p>
            <a:pPr marL="355600" indent="-342900">
              <a:lnSpc>
                <a:spcPct val="100000"/>
              </a:lnSpc>
              <a:spcBef>
                <a:spcPts val="620"/>
              </a:spcBef>
              <a:buFont typeface="DejaVu Sans"/>
              <a:buChar char="•"/>
              <a:tabLst>
                <a:tab pos="354965" algn="l"/>
                <a:tab pos="355600" algn="l"/>
              </a:tabLst>
            </a:pPr>
            <a:r>
              <a:rPr sz="2400" dirty="0">
                <a:solidFill>
                  <a:srgbClr val="FF0000"/>
                </a:solidFill>
              </a:rPr>
              <a:t>Interest group inﬂuence</a:t>
            </a:r>
          </a:p>
          <a:p>
            <a:pPr marL="355600" indent="-342900">
              <a:lnSpc>
                <a:spcPct val="100000"/>
              </a:lnSpc>
              <a:spcBef>
                <a:spcPts val="520"/>
              </a:spcBef>
              <a:buFont typeface="DejaVu Sans"/>
              <a:buChar char="•"/>
              <a:tabLst>
                <a:tab pos="354965" algn="l"/>
                <a:tab pos="355600" algn="l"/>
              </a:tabLst>
            </a:pPr>
            <a:r>
              <a:rPr sz="2400" dirty="0">
                <a:solidFill>
                  <a:srgbClr val="FF0000"/>
                </a:solidFill>
              </a:rPr>
              <a:t>Race</a:t>
            </a:r>
          </a:p>
          <a:p>
            <a:pPr marL="355600" indent="-342900">
              <a:lnSpc>
                <a:spcPct val="100000"/>
              </a:lnSpc>
              <a:spcBef>
                <a:spcPts val="615"/>
              </a:spcBef>
              <a:buFont typeface="DejaVu Sans"/>
              <a:buChar char="•"/>
              <a:tabLst>
                <a:tab pos="354965" algn="l"/>
                <a:tab pos="355600" algn="l"/>
              </a:tabLst>
            </a:pPr>
            <a:r>
              <a:rPr sz="2400" dirty="0">
                <a:solidFill>
                  <a:srgbClr val="FF0000"/>
                </a:solidFill>
              </a:rPr>
              <a:t>Gender</a:t>
            </a:r>
          </a:p>
          <a:p>
            <a:pPr marL="355600" indent="-342900">
              <a:lnSpc>
                <a:spcPct val="100000"/>
              </a:lnSpc>
              <a:spcBef>
                <a:spcPts val="520"/>
              </a:spcBef>
              <a:buFont typeface="DejaVu Sans"/>
              <a:buChar char="•"/>
              <a:tabLst>
                <a:tab pos="354965" algn="l"/>
                <a:tab pos="355600" algn="l"/>
              </a:tabLst>
            </a:pPr>
            <a:r>
              <a:rPr sz="2400" dirty="0"/>
              <a:t>Geographical diversity</a:t>
            </a:r>
          </a:p>
          <a:p>
            <a:pPr marL="355600" indent="-342900">
              <a:lnSpc>
                <a:spcPct val="100000"/>
              </a:lnSpc>
              <a:spcBef>
                <a:spcPts val="620"/>
              </a:spcBef>
              <a:buFont typeface="DejaVu Sans"/>
              <a:buChar char="•"/>
              <a:tabLst>
                <a:tab pos="354965" algn="l"/>
                <a:tab pos="355600" algn="l"/>
              </a:tabLst>
            </a:pPr>
            <a:r>
              <a:rPr sz="2400" dirty="0"/>
              <a:t>“Conﬁrmability”</a:t>
            </a:r>
            <a:r>
              <a:rPr lang="en-US" sz="2400" dirty="0"/>
              <a:t> in the </a:t>
            </a:r>
            <a:r>
              <a:rPr lang="en-US" sz="2400" dirty="0">
                <a:solidFill>
                  <a:srgbClr val="FF0000"/>
                </a:solidFill>
              </a:rPr>
              <a:t>Senate</a:t>
            </a:r>
            <a:endParaRPr sz="2400" dirty="0">
              <a:solidFill>
                <a:srgbClr val="FF0000"/>
              </a:solidFill>
            </a:endParaRPr>
          </a:p>
        </p:txBody>
      </p:sp>
      <p:sp>
        <p:nvSpPr>
          <p:cNvPr id="5" name="object 5"/>
          <p:cNvSpPr txBox="1"/>
          <p:nvPr/>
        </p:nvSpPr>
        <p:spPr>
          <a:xfrm>
            <a:off x="5793762" y="763604"/>
            <a:ext cx="6359818" cy="602851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11000"/>
              </a:lnSpc>
              <a:spcBef>
                <a:spcPts val="95"/>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Presidential inﬂuence over the Cabinet is  limited:</a:t>
            </a:r>
            <a:r>
              <a:rPr kumimoji="0" lang="en-US" sz="2800" b="1" i="0" u="none" strike="noStrike" kern="1200" cap="none" spc="0" normalizeH="0" baseline="0" noProof="0" dirty="0">
                <a:ln>
                  <a:noFill/>
                </a:ln>
                <a:solidFill>
                  <a:prstClr val="black"/>
                </a:solidFill>
                <a:effectLst/>
                <a:uLnTx/>
                <a:uFillTx/>
                <a:latin typeface="DejaVu Sans"/>
                <a:ea typeface="+mn-ea"/>
                <a:cs typeface="DejaVu Sans"/>
              </a:rPr>
              <a:t> This a </a:t>
            </a:r>
            <a:r>
              <a:rPr kumimoji="0" lang="en-US" sz="2800" b="1" i="0" u="none" strike="noStrike" kern="1200" cap="none" spc="0" normalizeH="0" baseline="0" noProof="0" dirty="0">
                <a:ln>
                  <a:noFill/>
                </a:ln>
                <a:solidFill>
                  <a:srgbClr val="FF0000"/>
                </a:solidFill>
                <a:effectLst/>
                <a:uLnTx/>
                <a:uFillTx/>
                <a:latin typeface="DejaVu Sans"/>
                <a:ea typeface="+mn-ea"/>
                <a:cs typeface="DejaVu Sans"/>
              </a:rPr>
              <a:t>check</a:t>
            </a:r>
            <a:r>
              <a:rPr kumimoji="0" lang="en-US" sz="2800" b="1" i="0" u="none" strike="noStrike" kern="1200" cap="none" spc="0" normalizeH="0" baseline="0" noProof="0" dirty="0">
                <a:ln>
                  <a:noFill/>
                </a:ln>
                <a:solidFill>
                  <a:prstClr val="black"/>
                </a:solidFill>
                <a:effectLst/>
                <a:uLnTx/>
                <a:uFillTx/>
                <a:latin typeface="DejaVu Sans"/>
                <a:ea typeface="+mn-ea"/>
                <a:cs typeface="DejaVu Sans"/>
              </a:rPr>
              <a:t> on Presidential </a:t>
            </a:r>
            <a:r>
              <a:rPr kumimoji="0" lang="en-US" sz="2800" b="1" i="0" u="none" strike="noStrike" kern="1200" cap="none" spc="0" normalizeH="0" baseline="0" noProof="0" dirty="0">
                <a:ln>
                  <a:noFill/>
                </a:ln>
                <a:solidFill>
                  <a:srgbClr val="FF0000"/>
                </a:solidFill>
                <a:effectLst/>
                <a:uLnTx/>
                <a:uFillTx/>
                <a:latin typeface="DejaVu Sans"/>
                <a:ea typeface="+mn-ea"/>
                <a:cs typeface="DejaVu Sans"/>
              </a:rPr>
              <a:t>power</a:t>
            </a:r>
            <a:endParaRPr kumimoji="0" sz="2800" b="0" i="0" u="none" strike="noStrike" kern="1200" cap="none" spc="0" normalizeH="0" baseline="0" noProof="0" dirty="0">
              <a:ln>
                <a:noFill/>
              </a:ln>
              <a:solidFill>
                <a:srgbClr val="FF0000"/>
              </a:solidFill>
              <a:effectLst/>
              <a:uLnTx/>
              <a:uFillTx/>
              <a:latin typeface="DejaVu Sans"/>
              <a:ea typeface="+mn-ea"/>
              <a:cs typeface="DejaVu Sans"/>
            </a:endParaRPr>
          </a:p>
          <a:p>
            <a:pPr marL="355600" marR="403225" lvl="0" indent="-342900" algn="l" defTabSz="914400" rtl="0" eaLnBrk="1" fontAlgn="auto" latinLnBrk="0" hangingPunct="1">
              <a:lnSpc>
                <a:spcPct val="111900"/>
              </a:lnSpc>
              <a:spcBef>
                <a:spcPts val="535"/>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Presidents can, of course, ﬁre the political appointees within a department.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96520" lvl="0" indent="-342900" algn="l" defTabSz="914400" rtl="0" eaLnBrk="1" fontAlgn="auto" latinLnBrk="0" hangingPunct="1">
              <a:lnSpc>
                <a:spcPct val="109900"/>
              </a:lnSpc>
              <a:spcBef>
                <a:spcPts val="509"/>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prstClr val="black"/>
                </a:solidFill>
                <a:effectLst/>
                <a:uLnTx/>
                <a:uFillTx/>
                <a:latin typeface="DejaVu Sans"/>
                <a:ea typeface="+mn-ea"/>
                <a:cs typeface="DejaVu Sans"/>
              </a:rPr>
              <a:t>However, Presidents have li</a:t>
            </a:r>
            <a:r>
              <a:rPr kumimoji="0" lang="en-US" sz="2400" b="1" i="0" u="none" strike="noStrike" kern="1200" cap="none" spc="0" normalizeH="0" baseline="0" noProof="0" dirty="0">
                <a:ln>
                  <a:noFill/>
                </a:ln>
                <a:solidFill>
                  <a:prstClr val="black"/>
                </a:solidFill>
                <a:effectLst/>
                <a:uLnTx/>
                <a:uFillTx/>
                <a:latin typeface="DejaVu Sans"/>
                <a:ea typeface="+mn-ea"/>
                <a:cs typeface="DejaVu Sans"/>
              </a:rPr>
              <a:t>tt</a:t>
            </a:r>
            <a:r>
              <a:rPr kumimoji="0" sz="2400" b="1" i="0" u="none" strike="noStrike" kern="1200" cap="none" spc="0" normalizeH="0" baseline="0" noProof="0" dirty="0">
                <a:ln>
                  <a:noFill/>
                </a:ln>
                <a:solidFill>
                  <a:prstClr val="black"/>
                </a:solidFill>
                <a:effectLst/>
                <a:uLnTx/>
                <a:uFillTx/>
                <a:latin typeface="DejaVu Sans"/>
                <a:ea typeface="+mn-ea"/>
                <a:cs typeface="DejaVu Sans"/>
              </a:rPr>
              <a:t>le control over the civil service employees of a department.  These account for &gt; 90% of all the people  who work within the Cabinet departments, and it is exceedingly diﬃcult to ﬁre them  from their positions.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09458"/>
          </a:xfrm>
          <a:custGeom>
            <a:avLst/>
            <a:gdLst/>
            <a:ahLst/>
            <a:cxnLst/>
            <a:rect l="l" t="t" r="r" b="b"/>
            <a:pathLst>
              <a:path w="12192000" h="902969">
                <a:moveTo>
                  <a:pt x="12191997" y="0"/>
                </a:moveTo>
                <a:lnTo>
                  <a:pt x="0" y="0"/>
                </a:lnTo>
                <a:lnTo>
                  <a:pt x="0" y="902478"/>
                </a:lnTo>
                <a:lnTo>
                  <a:pt x="12191997" y="902478"/>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885757" y="-6361"/>
            <a:ext cx="6303978" cy="566822"/>
          </a:xfrm>
          <a:prstGeom prst="rect">
            <a:avLst/>
          </a:prstGeom>
        </p:spPr>
        <p:txBody>
          <a:bodyPr vert="horz" wrap="square" lIns="0" tIns="12700" rIns="0" bIns="0" rtlCol="0">
            <a:spAutoFit/>
          </a:bodyPr>
          <a:lstStyle/>
          <a:p>
            <a:pPr marL="12700" algn="ctr">
              <a:lnSpc>
                <a:spcPct val="100000"/>
              </a:lnSpc>
              <a:spcBef>
                <a:spcPts val="100"/>
              </a:spcBef>
            </a:pPr>
            <a:r>
              <a:rPr sz="3600" dirty="0">
                <a:solidFill>
                  <a:srgbClr val="FFFFFF"/>
                </a:solidFill>
              </a:rPr>
              <a:t>CABINET</a:t>
            </a:r>
            <a:r>
              <a:rPr lang="en-US" sz="3600" dirty="0">
                <a:solidFill>
                  <a:srgbClr val="FFFFFF"/>
                </a:solidFill>
              </a:rPr>
              <a:t> Secretaries</a:t>
            </a:r>
            <a:endParaRPr sz="3600" dirty="0"/>
          </a:p>
        </p:txBody>
      </p:sp>
      <p:sp>
        <p:nvSpPr>
          <p:cNvPr id="4" name="object 4"/>
          <p:cNvSpPr txBox="1">
            <a:spLocks noGrp="1"/>
          </p:cNvSpPr>
          <p:nvPr>
            <p:ph sz="half" idx="2"/>
          </p:nvPr>
        </p:nvSpPr>
        <p:spPr>
          <a:xfrm>
            <a:off x="152400" y="838130"/>
            <a:ext cx="11927747" cy="3104376"/>
          </a:xfrm>
          <a:prstGeom prst="rect">
            <a:avLst/>
          </a:prstGeom>
        </p:spPr>
        <p:txBody>
          <a:bodyPr vert="horz" wrap="square" lIns="0" tIns="29845" rIns="0" bIns="0" rtlCol="0">
            <a:spAutoFit/>
          </a:bodyPr>
          <a:lstStyle/>
          <a:p>
            <a:pPr marL="12700" marR="5080">
              <a:lnSpc>
                <a:spcPts val="3329"/>
              </a:lnSpc>
              <a:spcBef>
                <a:spcPts val="235"/>
              </a:spcBef>
            </a:pPr>
            <a:r>
              <a:rPr lang="en-US" dirty="0"/>
              <a:t>Closest cabinet members to the president: Inner Cabinet</a:t>
            </a:r>
          </a:p>
          <a:p>
            <a:pPr marL="12700" marR="5080">
              <a:lnSpc>
                <a:spcPts val="3329"/>
              </a:lnSpc>
              <a:spcBef>
                <a:spcPts val="235"/>
              </a:spcBef>
            </a:pPr>
            <a:endParaRPr lang="en-US" sz="2400" dirty="0">
              <a:solidFill>
                <a:srgbClr val="FF0000"/>
              </a:solidFill>
            </a:endParaRPr>
          </a:p>
          <a:p>
            <a:pPr marL="469900" marR="5080" indent="-457200">
              <a:lnSpc>
                <a:spcPts val="3329"/>
              </a:lnSpc>
              <a:spcBef>
                <a:spcPts val="235"/>
              </a:spcBef>
              <a:buAutoNum type="arabicPeriod"/>
            </a:pPr>
            <a:r>
              <a:rPr lang="en-US" sz="2400" dirty="0">
                <a:solidFill>
                  <a:srgbClr val="FF0000"/>
                </a:solidFill>
              </a:rPr>
              <a:t>Sect of State</a:t>
            </a:r>
          </a:p>
          <a:p>
            <a:pPr marL="469900" marR="5080" indent="-457200">
              <a:lnSpc>
                <a:spcPts val="3329"/>
              </a:lnSpc>
              <a:spcBef>
                <a:spcPts val="235"/>
              </a:spcBef>
              <a:buAutoNum type="arabicPeriod"/>
            </a:pPr>
            <a:r>
              <a:rPr lang="en-US" sz="2400" dirty="0">
                <a:solidFill>
                  <a:srgbClr val="FF0000"/>
                </a:solidFill>
              </a:rPr>
              <a:t>Sect of Treasury</a:t>
            </a:r>
          </a:p>
          <a:p>
            <a:pPr marL="469900" marR="5080" indent="-457200">
              <a:lnSpc>
                <a:spcPts val="3329"/>
              </a:lnSpc>
              <a:spcBef>
                <a:spcPts val="235"/>
              </a:spcBef>
              <a:buAutoNum type="arabicPeriod"/>
            </a:pPr>
            <a:r>
              <a:rPr lang="en-US" sz="2400" dirty="0">
                <a:solidFill>
                  <a:srgbClr val="FF0000"/>
                </a:solidFill>
              </a:rPr>
              <a:t>Sect of Defense</a:t>
            </a:r>
          </a:p>
          <a:p>
            <a:pPr marL="469900" marR="5080" indent="-457200">
              <a:lnSpc>
                <a:spcPts val="3329"/>
              </a:lnSpc>
              <a:spcBef>
                <a:spcPts val="235"/>
              </a:spcBef>
              <a:buAutoNum type="arabicPeriod"/>
            </a:pPr>
            <a:r>
              <a:rPr lang="en-US" sz="2400" dirty="0">
                <a:solidFill>
                  <a:srgbClr val="FF0000"/>
                </a:solidFill>
              </a:rPr>
              <a:t>Attorney General</a:t>
            </a:r>
          </a:p>
          <a:p>
            <a:pPr marL="469900" marR="5080" indent="-457200">
              <a:lnSpc>
                <a:spcPts val="3329"/>
              </a:lnSpc>
              <a:spcBef>
                <a:spcPts val="235"/>
              </a:spcBef>
              <a:buAutoNum type="arabicPeriod"/>
            </a:pPr>
            <a:endParaRPr sz="2400" dirty="0">
              <a:solidFill>
                <a:srgbClr val="FF0000"/>
              </a:solidFill>
            </a:endParaRPr>
          </a:p>
        </p:txBody>
      </p:sp>
    </p:spTree>
    <p:extLst>
      <p:ext uri="{BB962C8B-B14F-4D97-AF65-F5344CB8AC3E}">
        <p14:creationId xmlns:p14="http://schemas.microsoft.com/office/powerpoint/2010/main" val="2847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578F39-CAE7-4910-ADBD-6E8A591B8FF0}"/>
              </a:ext>
            </a:extLst>
          </p:cNvPr>
          <p:cNvPicPr>
            <a:picLocks noChangeAspect="1"/>
          </p:cNvPicPr>
          <p:nvPr/>
        </p:nvPicPr>
        <p:blipFill>
          <a:blip r:embed="rId2">
            <a:alphaModFix amt="34000"/>
          </a:blip>
          <a:stretch>
            <a:fillRect/>
          </a:stretch>
        </p:blipFill>
        <p:spPr>
          <a:xfrm>
            <a:off x="0" y="436311"/>
            <a:ext cx="12192000" cy="6398720"/>
          </a:xfrm>
          <a:prstGeom prst="rect">
            <a:avLst/>
          </a:prstGeom>
        </p:spPr>
      </p:pic>
      <p:sp>
        <p:nvSpPr>
          <p:cNvPr id="2" name="object 2"/>
          <p:cNvSpPr/>
          <p:nvPr/>
        </p:nvSpPr>
        <p:spPr>
          <a:xfrm>
            <a:off x="0" y="2496"/>
            <a:ext cx="29310000" cy="464184"/>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284375" y="22969"/>
            <a:ext cx="5075853" cy="443711"/>
          </a:xfrm>
          <a:prstGeom prst="rect">
            <a:avLst/>
          </a:prstGeom>
        </p:spPr>
        <p:txBody>
          <a:bodyPr vert="horz" wrap="square" lIns="0" tIns="12700" rIns="0" bIns="0" rtlCol="0">
            <a:spAutoFit/>
          </a:bodyPr>
          <a:lstStyle/>
          <a:p>
            <a:pPr marL="12700">
              <a:lnSpc>
                <a:spcPct val="100000"/>
              </a:lnSpc>
              <a:spcBef>
                <a:spcPts val="100"/>
              </a:spcBef>
            </a:pPr>
            <a:r>
              <a:rPr lang="en-US" dirty="0">
                <a:solidFill>
                  <a:srgbClr val="FFFFFF"/>
                </a:solidFill>
              </a:rPr>
              <a:t>State Department</a:t>
            </a:r>
            <a:endParaRPr dirty="0"/>
          </a:p>
        </p:txBody>
      </p:sp>
      <p:sp>
        <p:nvSpPr>
          <p:cNvPr id="11" name="TextBox 10">
            <a:extLst>
              <a:ext uri="{FF2B5EF4-FFF2-40B4-BE49-F238E27FC236}">
                <a16:creationId xmlns:a16="http://schemas.microsoft.com/office/drawing/2014/main" id="{367CE231-5ED0-44FF-8F8B-6206AB5509F8}"/>
              </a:ext>
            </a:extLst>
          </p:cNvPr>
          <p:cNvSpPr txBox="1"/>
          <p:nvPr/>
        </p:nvSpPr>
        <p:spPr>
          <a:xfrm>
            <a:off x="0" y="1528878"/>
            <a:ext cx="11635273" cy="4154984"/>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DejaVu Sans"/>
              </a:rPr>
              <a:t>Helps President makes foreign policy, including treaty negotiations</a:t>
            </a:r>
          </a:p>
          <a:p>
            <a:endParaRPr lang="en-US" sz="2400" b="1" dirty="0">
              <a:latin typeface="DejaVu Sans"/>
            </a:endParaRPr>
          </a:p>
          <a:p>
            <a:pPr marL="342900" indent="-342900" algn="l">
              <a:buFont typeface="Arial" panose="020B0604020202020204" pitchFamily="34" charset="0"/>
              <a:buChar char="•"/>
            </a:pPr>
            <a:r>
              <a:rPr lang="en-US" sz="2400" b="1" i="0" u="none" strike="noStrike" baseline="0" dirty="0">
                <a:latin typeface="DejaVu Sans"/>
              </a:rPr>
              <a:t>The first department created by Congress headed by Thomas Jefferson. </a:t>
            </a:r>
          </a:p>
          <a:p>
            <a:pPr algn="l"/>
            <a:endParaRPr lang="en-US" sz="2400" b="1" i="0" u="none" strike="noStrike" baseline="0" dirty="0">
              <a:latin typeface="DejaVu Sans"/>
            </a:endParaRPr>
          </a:p>
          <a:p>
            <a:pPr marL="342900" indent="-342900" algn="l">
              <a:buFont typeface="Arial" panose="020B0604020202020204" pitchFamily="34" charset="0"/>
              <a:buChar char="•"/>
            </a:pPr>
            <a:r>
              <a:rPr lang="en-US" sz="2400" b="1" i="0" u="none" strike="noStrike" baseline="0" dirty="0">
                <a:latin typeface="DejaVu Sans"/>
              </a:rPr>
              <a:t>Employs ambassadors in every country the US recognizes, organize and employ the dip</a:t>
            </a:r>
            <a:r>
              <a:rPr lang="en-US" sz="2400" b="1" dirty="0">
                <a:latin typeface="DejaVu Sans"/>
              </a:rPr>
              <a:t>lomatic corps</a:t>
            </a:r>
          </a:p>
          <a:p>
            <a:pPr algn="l"/>
            <a:endParaRPr lang="en-US" sz="2400" b="1" dirty="0">
              <a:latin typeface="DejaVu Sans"/>
            </a:endParaRPr>
          </a:p>
          <a:p>
            <a:pPr marL="342900" indent="-342900" algn="l">
              <a:buFont typeface="Arial" panose="020B0604020202020204" pitchFamily="34" charset="0"/>
              <a:buChar char="•"/>
            </a:pPr>
            <a:r>
              <a:rPr lang="en-US" sz="2400" b="1" dirty="0">
                <a:latin typeface="DejaVu Sans"/>
              </a:rPr>
              <a:t>US ambassadors are appointed by the president with Senate confirmation</a:t>
            </a:r>
            <a:endParaRPr lang="en-US" sz="2400" b="1" i="0" u="none" strike="noStrike" baseline="0" dirty="0">
              <a:latin typeface="DejaVu Sans"/>
            </a:endParaRPr>
          </a:p>
        </p:txBody>
      </p:sp>
      <p:sp>
        <p:nvSpPr>
          <p:cNvPr id="12" name="TextBox 11">
            <a:extLst>
              <a:ext uri="{FF2B5EF4-FFF2-40B4-BE49-F238E27FC236}">
                <a16:creationId xmlns:a16="http://schemas.microsoft.com/office/drawing/2014/main" id="{5AA8880E-FA5E-4668-8FE5-A32E3F95E015}"/>
              </a:ext>
            </a:extLst>
          </p:cNvPr>
          <p:cNvSpPr txBox="1"/>
          <p:nvPr/>
        </p:nvSpPr>
        <p:spPr>
          <a:xfrm>
            <a:off x="83975" y="592316"/>
            <a:ext cx="10270760" cy="523220"/>
          </a:xfrm>
          <a:prstGeom prst="rect">
            <a:avLst/>
          </a:prstGeom>
          <a:noFill/>
        </p:spPr>
        <p:txBody>
          <a:bodyPr wrap="none" rtlCol="0">
            <a:spAutoFit/>
          </a:bodyPr>
          <a:lstStyle/>
          <a:p>
            <a:r>
              <a:rPr lang="en-US" sz="2800" b="1" dirty="0">
                <a:latin typeface="DejaVu Sans"/>
              </a:rPr>
              <a:t>The U.S. Department of State, led by Sect of State</a:t>
            </a:r>
          </a:p>
        </p:txBody>
      </p:sp>
    </p:spTree>
    <p:extLst>
      <p:ext uri="{BB962C8B-B14F-4D97-AF65-F5344CB8AC3E}">
        <p14:creationId xmlns:p14="http://schemas.microsoft.com/office/powerpoint/2010/main" val="1386585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12A30-C082-4D98-BBC7-E7F4AACDC025}"/>
              </a:ext>
            </a:extLst>
          </p:cNvPr>
          <p:cNvPicPr>
            <a:picLocks noChangeAspect="1"/>
          </p:cNvPicPr>
          <p:nvPr/>
        </p:nvPicPr>
        <p:blipFill>
          <a:blip r:embed="rId2">
            <a:alphaModFix amt="30000"/>
          </a:blip>
          <a:stretch>
            <a:fillRect/>
          </a:stretch>
        </p:blipFill>
        <p:spPr>
          <a:xfrm>
            <a:off x="-76024" y="487153"/>
            <a:ext cx="12268023" cy="6347877"/>
          </a:xfrm>
          <a:prstGeom prst="rect">
            <a:avLst/>
          </a:prstGeom>
        </p:spPr>
      </p:pic>
      <p:sp>
        <p:nvSpPr>
          <p:cNvPr id="2" name="object 2"/>
          <p:cNvSpPr/>
          <p:nvPr/>
        </p:nvSpPr>
        <p:spPr>
          <a:xfrm>
            <a:off x="0" y="2496"/>
            <a:ext cx="29310000" cy="464184"/>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284375" y="22969"/>
            <a:ext cx="5075853" cy="443711"/>
          </a:xfrm>
          <a:prstGeom prst="rect">
            <a:avLst/>
          </a:prstGeom>
        </p:spPr>
        <p:txBody>
          <a:bodyPr vert="horz" wrap="square" lIns="0" tIns="12700" rIns="0" bIns="0" rtlCol="0">
            <a:spAutoFit/>
          </a:bodyPr>
          <a:lstStyle/>
          <a:p>
            <a:pPr marL="12700">
              <a:lnSpc>
                <a:spcPct val="100000"/>
              </a:lnSpc>
              <a:spcBef>
                <a:spcPts val="100"/>
              </a:spcBef>
            </a:pPr>
            <a:r>
              <a:rPr lang="en-US" dirty="0">
                <a:solidFill>
                  <a:srgbClr val="FFFFFF"/>
                </a:solidFill>
              </a:rPr>
              <a:t>Treasury Department</a:t>
            </a:r>
            <a:endParaRPr dirty="0"/>
          </a:p>
        </p:txBody>
      </p:sp>
      <p:sp>
        <p:nvSpPr>
          <p:cNvPr id="11" name="TextBox 10">
            <a:extLst>
              <a:ext uri="{FF2B5EF4-FFF2-40B4-BE49-F238E27FC236}">
                <a16:creationId xmlns:a16="http://schemas.microsoft.com/office/drawing/2014/main" id="{367CE231-5ED0-44FF-8F8B-6206AB5509F8}"/>
              </a:ext>
            </a:extLst>
          </p:cNvPr>
          <p:cNvSpPr txBox="1"/>
          <p:nvPr/>
        </p:nvSpPr>
        <p:spPr>
          <a:xfrm>
            <a:off x="0" y="1528878"/>
            <a:ext cx="12192000" cy="1938992"/>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DejaVu Sans"/>
              </a:rPr>
              <a:t>Helps President with managing the economy, the nations finances</a:t>
            </a:r>
          </a:p>
          <a:p>
            <a:endParaRPr lang="en-US" sz="2400" b="1" dirty="0">
              <a:latin typeface="DejaVu Sans"/>
            </a:endParaRPr>
          </a:p>
          <a:p>
            <a:pPr marL="342900" indent="-342900" algn="l">
              <a:buFont typeface="Arial" panose="020B0604020202020204" pitchFamily="34" charset="0"/>
              <a:buChar char="•"/>
            </a:pPr>
            <a:r>
              <a:rPr lang="en-US" sz="2400" b="1" i="0" u="none" strike="noStrike" baseline="0" dirty="0">
                <a:latin typeface="DejaVu Sans"/>
              </a:rPr>
              <a:t>The second department created by Congress headed by Alexander Hamilton</a:t>
            </a:r>
          </a:p>
          <a:p>
            <a:pPr algn="l"/>
            <a:endParaRPr lang="en-US" sz="2400" b="1" i="0" u="none" strike="noStrike" baseline="0" dirty="0">
              <a:latin typeface="DejaVu Sans"/>
            </a:endParaRPr>
          </a:p>
        </p:txBody>
      </p:sp>
      <p:sp>
        <p:nvSpPr>
          <p:cNvPr id="12" name="TextBox 11">
            <a:extLst>
              <a:ext uri="{FF2B5EF4-FFF2-40B4-BE49-F238E27FC236}">
                <a16:creationId xmlns:a16="http://schemas.microsoft.com/office/drawing/2014/main" id="{5AA8880E-FA5E-4668-8FE5-A32E3F95E015}"/>
              </a:ext>
            </a:extLst>
          </p:cNvPr>
          <p:cNvSpPr txBox="1"/>
          <p:nvPr/>
        </p:nvSpPr>
        <p:spPr>
          <a:xfrm>
            <a:off x="83975" y="592316"/>
            <a:ext cx="11976355" cy="523220"/>
          </a:xfrm>
          <a:prstGeom prst="rect">
            <a:avLst/>
          </a:prstGeom>
          <a:noFill/>
        </p:spPr>
        <p:txBody>
          <a:bodyPr wrap="none" rtlCol="0">
            <a:spAutoFit/>
          </a:bodyPr>
          <a:lstStyle/>
          <a:p>
            <a:r>
              <a:rPr lang="en-US" sz="2800" b="1" dirty="0">
                <a:latin typeface="DejaVu Sans"/>
              </a:rPr>
              <a:t>The U.S. Treasury Department, led by Sect of the Treasury</a:t>
            </a:r>
          </a:p>
        </p:txBody>
      </p:sp>
      <p:sp>
        <p:nvSpPr>
          <p:cNvPr id="9" name="TextBox 8">
            <a:extLst>
              <a:ext uri="{FF2B5EF4-FFF2-40B4-BE49-F238E27FC236}">
                <a16:creationId xmlns:a16="http://schemas.microsoft.com/office/drawing/2014/main" id="{68C7245F-13EC-4989-ABBC-8873C0F80881}"/>
              </a:ext>
            </a:extLst>
          </p:cNvPr>
          <p:cNvSpPr txBox="1"/>
          <p:nvPr/>
        </p:nvSpPr>
        <p:spPr>
          <a:xfrm>
            <a:off x="83975" y="3126363"/>
            <a:ext cx="9946607" cy="3447098"/>
          </a:xfrm>
          <a:prstGeom prst="rect">
            <a:avLst/>
          </a:prstGeom>
          <a:noFill/>
        </p:spPr>
        <p:txBody>
          <a:bodyPr wrap="square">
            <a:spAutoFit/>
          </a:bodyPr>
          <a:lstStyle/>
          <a:p>
            <a:r>
              <a:rPr lang="en-US" sz="2000" b="1" dirty="0"/>
              <a:t>Producing all currency and coinage of the U.S.;</a:t>
            </a:r>
          </a:p>
          <a:p>
            <a:pPr marL="342900" indent="-342900">
              <a:buFont typeface="Arial" panose="020B0604020202020204" pitchFamily="34" charset="0"/>
              <a:buChar char="•"/>
            </a:pPr>
            <a:r>
              <a:rPr lang="en-US" sz="2000" b="1" dirty="0"/>
              <a:t>Collecting taxes, duties and money paid to and due to the U.S.; </a:t>
            </a:r>
            <a:r>
              <a:rPr lang="en-US" sz="2000" b="1" dirty="0">
                <a:solidFill>
                  <a:srgbClr val="FF0000"/>
                </a:solidFill>
              </a:rPr>
              <a:t>IRS</a:t>
            </a:r>
          </a:p>
          <a:p>
            <a:pPr marL="342900" indent="-342900">
              <a:buFont typeface="Arial" panose="020B0604020202020204" pitchFamily="34" charset="0"/>
              <a:buChar char="•"/>
            </a:pPr>
            <a:r>
              <a:rPr lang="en-US" sz="2000" b="1" dirty="0"/>
              <a:t>Paying all bills of the U.S.;</a:t>
            </a:r>
          </a:p>
          <a:p>
            <a:pPr marL="342900" indent="-342900">
              <a:buFont typeface="Arial" panose="020B0604020202020204" pitchFamily="34" charset="0"/>
              <a:buChar char="•"/>
            </a:pPr>
            <a:r>
              <a:rPr lang="en-US" sz="2000" b="1" dirty="0"/>
              <a:t>Managing the federal finances;</a:t>
            </a:r>
          </a:p>
          <a:p>
            <a:pPr marL="342900" indent="-342900">
              <a:buFont typeface="Arial" panose="020B0604020202020204" pitchFamily="34" charset="0"/>
              <a:buChar char="•"/>
            </a:pPr>
            <a:r>
              <a:rPr lang="en-US" sz="2000" b="1" dirty="0"/>
              <a:t>Managing government accounts and the United States public debt;</a:t>
            </a:r>
          </a:p>
          <a:p>
            <a:pPr marL="342900" indent="-342900">
              <a:buFont typeface="Arial" panose="020B0604020202020204" pitchFamily="34" charset="0"/>
              <a:buChar char="•"/>
            </a:pPr>
            <a:r>
              <a:rPr lang="en-US" sz="2000" b="1" dirty="0"/>
              <a:t>Supervising national banks and thrift institutions;</a:t>
            </a:r>
          </a:p>
          <a:p>
            <a:pPr marL="342900" indent="-342900">
              <a:buFont typeface="Arial" panose="020B0604020202020204" pitchFamily="34" charset="0"/>
              <a:buChar char="•"/>
            </a:pPr>
            <a:r>
              <a:rPr lang="en-US" sz="2000" b="1" dirty="0"/>
              <a:t>Advising on domestic and international financial, monetary, economic, trade and tax policy (fiscal policy being the sum of these);</a:t>
            </a:r>
          </a:p>
          <a:p>
            <a:pPr marL="342900" indent="-342900">
              <a:buFont typeface="Arial" panose="020B0604020202020204" pitchFamily="34" charset="0"/>
              <a:buChar char="•"/>
            </a:pPr>
            <a:r>
              <a:rPr lang="en-US" sz="2000" b="1" dirty="0"/>
              <a:t>Enforcing federal finance and tax laws;</a:t>
            </a:r>
          </a:p>
          <a:p>
            <a:pPr marL="342900" indent="-342900">
              <a:buFont typeface="Arial" panose="020B0604020202020204" pitchFamily="34" charset="0"/>
              <a:buChar char="•"/>
            </a:pPr>
            <a:r>
              <a:rPr lang="en-US" sz="2000" b="1" dirty="0"/>
              <a:t>Investigating and prosecuting tax evaders;</a:t>
            </a:r>
          </a:p>
          <a:p>
            <a:pPr marL="342900" indent="-342900">
              <a:buFont typeface="Arial" panose="020B0604020202020204" pitchFamily="34" charset="0"/>
              <a:buChar char="•"/>
            </a:pPr>
            <a:r>
              <a:rPr lang="en-US" sz="2000" b="1" dirty="0"/>
              <a:t>Publishing statistical reports.</a:t>
            </a:r>
          </a:p>
        </p:txBody>
      </p:sp>
    </p:spTree>
    <p:extLst>
      <p:ext uri="{BB962C8B-B14F-4D97-AF65-F5344CB8AC3E}">
        <p14:creationId xmlns:p14="http://schemas.microsoft.com/office/powerpoint/2010/main" val="388497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CBDE-E5BB-4ACD-8403-46CF00594D6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8CACE84-7BDF-4E01-8443-57AB651CEA04}"/>
              </a:ext>
            </a:extLst>
          </p:cNvPr>
          <p:cNvSpPr>
            <a:spLocks noGrp="1"/>
          </p:cNvSpPr>
          <p:nvPr>
            <p:ph type="body" idx="1"/>
          </p:nvPr>
        </p:nvSpPr>
        <p:spPr/>
        <p:txBody>
          <a:bodyPr/>
          <a:lstStyle/>
          <a:p>
            <a:endParaRPr lang="en-US"/>
          </a:p>
        </p:txBody>
      </p:sp>
      <p:pic>
        <p:nvPicPr>
          <p:cNvPr id="1026" name="Picture 2" descr="Organizational Chart | U.S. Department of the Treasury">
            <a:extLst>
              <a:ext uri="{FF2B5EF4-FFF2-40B4-BE49-F238E27FC236}">
                <a16:creationId xmlns:a16="http://schemas.microsoft.com/office/drawing/2014/main" id="{2F4E08C0-C9F4-4B2A-887A-DF21213AC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5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3974" y="25337"/>
            <a:ext cx="12041075" cy="464184"/>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284375" y="22969"/>
            <a:ext cx="5075853" cy="443711"/>
          </a:xfrm>
          <a:prstGeom prst="rect">
            <a:avLst/>
          </a:prstGeom>
        </p:spPr>
        <p:txBody>
          <a:bodyPr vert="horz" wrap="square" lIns="0" tIns="12700" rIns="0" bIns="0" rtlCol="0">
            <a:spAutoFit/>
          </a:bodyPr>
          <a:lstStyle/>
          <a:p>
            <a:pPr marL="12700">
              <a:lnSpc>
                <a:spcPct val="100000"/>
              </a:lnSpc>
              <a:spcBef>
                <a:spcPts val="100"/>
              </a:spcBef>
            </a:pPr>
            <a:r>
              <a:rPr lang="en-US" dirty="0">
                <a:solidFill>
                  <a:srgbClr val="FFFFFF"/>
                </a:solidFill>
              </a:rPr>
              <a:t>Defense Department</a:t>
            </a:r>
            <a:endParaRPr dirty="0"/>
          </a:p>
        </p:txBody>
      </p:sp>
      <p:sp>
        <p:nvSpPr>
          <p:cNvPr id="11" name="TextBox 10">
            <a:extLst>
              <a:ext uri="{FF2B5EF4-FFF2-40B4-BE49-F238E27FC236}">
                <a16:creationId xmlns:a16="http://schemas.microsoft.com/office/drawing/2014/main" id="{367CE231-5ED0-44FF-8F8B-6206AB5509F8}"/>
              </a:ext>
            </a:extLst>
          </p:cNvPr>
          <p:cNvSpPr txBox="1"/>
          <p:nvPr/>
        </p:nvSpPr>
        <p:spPr>
          <a:xfrm>
            <a:off x="-1" y="1166842"/>
            <a:ext cx="8938727" cy="5632311"/>
          </a:xfrm>
          <a:prstGeom prst="rect">
            <a:avLst/>
          </a:prstGeom>
          <a:noFill/>
        </p:spPr>
        <p:txBody>
          <a:bodyPr wrap="square">
            <a:spAutoFit/>
          </a:bodyPr>
          <a:lstStyle/>
          <a:p>
            <a:pPr marL="285750" indent="-285750" algn="l">
              <a:buFont typeface="Arial" panose="020B0604020202020204" pitchFamily="34" charset="0"/>
              <a:buChar char="•"/>
            </a:pPr>
            <a:r>
              <a:rPr lang="en-US" sz="2000" b="1" i="0" u="none" strike="noStrike" baseline="0" dirty="0">
                <a:latin typeface="DejaVu Sans"/>
              </a:rPr>
              <a:t>Headquartered at the Pentagon</a:t>
            </a:r>
          </a:p>
          <a:p>
            <a:pPr algn="l"/>
            <a:r>
              <a:rPr lang="en-US" sz="2000" b="1" i="0" u="none" strike="noStrike" baseline="0" dirty="0">
                <a:latin typeface="DejaVu Sans"/>
              </a:rPr>
              <a:t>Includes army, navy, air force, marines. </a:t>
            </a:r>
            <a:r>
              <a:rPr lang="en-US" sz="2000" b="1" i="0" u="none" strike="noStrike" baseline="0" dirty="0">
                <a:solidFill>
                  <a:srgbClr val="FF0000"/>
                </a:solidFill>
                <a:latin typeface="DejaVu Sans"/>
              </a:rPr>
              <a:t>Joint Chiefs</a:t>
            </a:r>
            <a:r>
              <a:rPr lang="en-US" sz="2000" b="1" i="0" u="none" strike="noStrike" dirty="0">
                <a:solidFill>
                  <a:srgbClr val="FF0000"/>
                </a:solidFill>
                <a:latin typeface="DejaVu Sans"/>
              </a:rPr>
              <a:t> of Staff</a:t>
            </a:r>
            <a:r>
              <a:rPr lang="en-US" sz="2000" b="1" i="0" u="none" strike="noStrike" dirty="0">
                <a:latin typeface="DejaVu Sans"/>
              </a:rPr>
              <a:t>- council of top military officials of each branch of the military advises the president on military matters.</a:t>
            </a:r>
            <a:endParaRPr lang="en-US" sz="2000" b="1" i="0" u="none" strike="noStrike" baseline="0" dirty="0">
              <a:latin typeface="DejaVu Sans"/>
            </a:endParaRPr>
          </a:p>
          <a:p>
            <a:pPr algn="l"/>
            <a:endParaRPr lang="en-US" sz="2000" b="1" i="0" u="none" strike="noStrike" baseline="0" dirty="0">
              <a:latin typeface="DejaVu Sans"/>
            </a:endParaRPr>
          </a:p>
          <a:p>
            <a:pPr marL="342900" indent="-342900" algn="l">
              <a:buFont typeface="Arial" panose="020B0604020202020204" pitchFamily="34" charset="0"/>
              <a:buChar char="•"/>
            </a:pPr>
            <a:r>
              <a:rPr lang="en-US" sz="2000" b="1" i="0" u="none" strike="noStrike" baseline="0" dirty="0">
                <a:latin typeface="DejaVu Sans"/>
              </a:rPr>
              <a:t>Secretaries of defense are civilian officers who serve the president and have not served in the uniformed military service for at least seven years. </a:t>
            </a:r>
          </a:p>
          <a:p>
            <a:pPr algn="l"/>
            <a:endParaRPr lang="en-US" sz="2000" b="1" dirty="0">
              <a:latin typeface="DejaVu Sans"/>
            </a:endParaRPr>
          </a:p>
          <a:p>
            <a:pPr marL="342900" indent="-342900" algn="l">
              <a:buFont typeface="Arial" panose="020B0604020202020204" pitchFamily="34" charset="0"/>
              <a:buChar char="•"/>
            </a:pPr>
            <a:r>
              <a:rPr lang="en-US" sz="2000" b="1" dirty="0">
                <a:latin typeface="DejaVu Sans"/>
              </a:rPr>
              <a:t>US military is under civilian control</a:t>
            </a:r>
          </a:p>
          <a:p>
            <a:pPr algn="l"/>
            <a:endParaRPr lang="en-US" sz="2000" b="1" dirty="0">
              <a:latin typeface="DejaVu Sans"/>
            </a:endParaRPr>
          </a:p>
          <a:p>
            <a:pPr algn="l"/>
            <a:r>
              <a:rPr lang="en-US" sz="2000" b="1" i="0" u="none" strike="noStrike" baseline="0" dirty="0">
                <a:latin typeface="DejaVu Sans"/>
              </a:rPr>
              <a:t>Ultimately, the people run the military through their elected and constitutional civil officers, </a:t>
            </a:r>
            <a:r>
              <a:rPr lang="en-US" sz="2000" b="1" i="0" u="none" strike="noStrike" baseline="0" dirty="0">
                <a:solidFill>
                  <a:srgbClr val="FF0000"/>
                </a:solidFill>
                <a:latin typeface="DejaVu Sans"/>
              </a:rPr>
              <a:t>in contrast to many dictatorships where a strong military leader takes over the military first and the government second.</a:t>
            </a:r>
          </a:p>
          <a:p>
            <a:pPr algn="l"/>
            <a:endParaRPr lang="en-US" sz="2000" b="1" i="0" u="none" strike="noStrike" baseline="0" dirty="0">
              <a:latin typeface="DejaVu Sans"/>
            </a:endParaRPr>
          </a:p>
          <a:p>
            <a:pPr algn="l"/>
            <a:r>
              <a:rPr lang="en-US" sz="2000" b="1" dirty="0">
                <a:latin typeface="DejaVu Sans"/>
              </a:rPr>
              <a:t>Single largest discretionary expense of the US budget $800billion annually </a:t>
            </a:r>
            <a:endParaRPr lang="en-US" sz="2000" b="1" i="0" u="none" strike="noStrike" baseline="0" dirty="0">
              <a:latin typeface="DejaVu Sans"/>
            </a:endParaRPr>
          </a:p>
        </p:txBody>
      </p:sp>
      <p:sp>
        <p:nvSpPr>
          <p:cNvPr id="7" name="TextBox 6">
            <a:extLst>
              <a:ext uri="{FF2B5EF4-FFF2-40B4-BE49-F238E27FC236}">
                <a16:creationId xmlns:a16="http://schemas.microsoft.com/office/drawing/2014/main" id="{E6B45080-EA86-486C-81AE-826D35EDD2EC}"/>
              </a:ext>
            </a:extLst>
          </p:cNvPr>
          <p:cNvSpPr txBox="1"/>
          <p:nvPr/>
        </p:nvSpPr>
        <p:spPr>
          <a:xfrm>
            <a:off x="83975" y="592316"/>
            <a:ext cx="9010800" cy="461665"/>
          </a:xfrm>
          <a:prstGeom prst="rect">
            <a:avLst/>
          </a:prstGeom>
          <a:noFill/>
        </p:spPr>
        <p:txBody>
          <a:bodyPr wrap="none" rtlCol="0">
            <a:spAutoFit/>
          </a:bodyPr>
          <a:lstStyle/>
          <a:p>
            <a:r>
              <a:rPr lang="en-US" sz="2400" b="1" dirty="0">
                <a:latin typeface="DejaVu Sans"/>
              </a:rPr>
              <a:t>The Department of Defense, led by Sect of Defense</a:t>
            </a:r>
          </a:p>
        </p:txBody>
      </p:sp>
      <p:pic>
        <p:nvPicPr>
          <p:cNvPr id="16" name="Picture 15" descr="Logo&#10;&#10;Description automatically generated">
            <a:extLst>
              <a:ext uri="{FF2B5EF4-FFF2-40B4-BE49-F238E27FC236}">
                <a16:creationId xmlns:a16="http://schemas.microsoft.com/office/drawing/2014/main" id="{62CE54FA-CD03-4910-BBDD-37E38DBC65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57303" y="3126658"/>
            <a:ext cx="3657600" cy="3706005"/>
          </a:xfrm>
          <a:prstGeom prst="rect">
            <a:avLst/>
          </a:prstGeom>
        </p:spPr>
      </p:pic>
      <p:grpSp>
        <p:nvGrpSpPr>
          <p:cNvPr id="10" name="Group 9">
            <a:extLst>
              <a:ext uri="{FF2B5EF4-FFF2-40B4-BE49-F238E27FC236}">
                <a16:creationId xmlns:a16="http://schemas.microsoft.com/office/drawing/2014/main" id="{36A29AD9-9105-425F-9E1C-9507EAA52193}"/>
              </a:ext>
            </a:extLst>
          </p:cNvPr>
          <p:cNvGrpSpPr/>
          <p:nvPr/>
        </p:nvGrpSpPr>
        <p:grpSpPr>
          <a:xfrm rot="21255481">
            <a:off x="6966202" y="2926510"/>
            <a:ext cx="5300443" cy="1374903"/>
            <a:chOff x="6839339" y="2581277"/>
            <a:chExt cx="5300443" cy="1374903"/>
          </a:xfrm>
        </p:grpSpPr>
        <p:cxnSp>
          <p:nvCxnSpPr>
            <p:cNvPr id="8" name="Straight Arrow Connector 7">
              <a:extLst>
                <a:ext uri="{FF2B5EF4-FFF2-40B4-BE49-F238E27FC236}">
                  <a16:creationId xmlns:a16="http://schemas.microsoft.com/office/drawing/2014/main" id="{245BC0FE-3F8A-4869-91EE-C5E2DBCC704D}"/>
                </a:ext>
              </a:extLst>
            </p:cNvPr>
            <p:cNvCxnSpPr>
              <a:cxnSpLocks/>
              <a:stCxn id="5" idx="1"/>
            </p:cNvCxnSpPr>
            <p:nvPr/>
          </p:nvCxnSpPr>
          <p:spPr>
            <a:xfrm flipH="1">
              <a:off x="6839339" y="3580837"/>
              <a:ext cx="737745" cy="37534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BD94CD8-824E-43FF-92D0-56545E8BC56B}"/>
                </a:ext>
              </a:extLst>
            </p:cNvPr>
            <p:cNvSpPr txBox="1"/>
            <p:nvPr/>
          </p:nvSpPr>
          <p:spPr>
            <a:xfrm rot="20497536">
              <a:off x="7457731" y="2581277"/>
              <a:ext cx="4682051" cy="523220"/>
            </a:xfrm>
            <a:prstGeom prst="rect">
              <a:avLst/>
            </a:prstGeom>
            <a:noFill/>
          </p:spPr>
          <p:txBody>
            <a:bodyPr wrap="none" rtlCol="0">
              <a:spAutoFit/>
            </a:bodyPr>
            <a:lstStyle/>
            <a:p>
              <a:r>
                <a:rPr lang="en-US" sz="2800" b="1" dirty="0">
                  <a:solidFill>
                    <a:srgbClr val="FF0000"/>
                  </a:solidFill>
                </a:rPr>
                <a:t>A check on Presidential Power</a:t>
              </a:r>
            </a:p>
          </p:txBody>
        </p:sp>
      </p:grpSp>
    </p:spTree>
    <p:extLst>
      <p:ext uri="{BB962C8B-B14F-4D97-AF65-F5344CB8AC3E}">
        <p14:creationId xmlns:p14="http://schemas.microsoft.com/office/powerpoint/2010/main" val="22595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653"/>
            <a:ext cx="12192000" cy="464184"/>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284375" y="22969"/>
            <a:ext cx="7025952" cy="443711"/>
          </a:xfrm>
          <a:prstGeom prst="rect">
            <a:avLst/>
          </a:prstGeom>
        </p:spPr>
        <p:txBody>
          <a:bodyPr vert="horz" wrap="square" lIns="0" tIns="12700" rIns="0" bIns="0" rtlCol="0">
            <a:spAutoFit/>
          </a:bodyPr>
          <a:lstStyle/>
          <a:p>
            <a:pPr marL="12700">
              <a:lnSpc>
                <a:spcPct val="100000"/>
              </a:lnSpc>
              <a:spcBef>
                <a:spcPts val="100"/>
              </a:spcBef>
            </a:pPr>
            <a:r>
              <a:rPr lang="en-US" dirty="0">
                <a:solidFill>
                  <a:srgbClr val="FFFFFF"/>
                </a:solidFill>
              </a:rPr>
              <a:t>Department of Justice, </a:t>
            </a:r>
            <a:r>
              <a:rPr lang="en-US" dirty="0" err="1">
                <a:solidFill>
                  <a:srgbClr val="FFFFFF"/>
                </a:solidFill>
              </a:rPr>
              <a:t>estbl</a:t>
            </a:r>
            <a:r>
              <a:rPr lang="en-US" dirty="0">
                <a:solidFill>
                  <a:srgbClr val="FFFFFF"/>
                </a:solidFill>
              </a:rPr>
              <a:t>. 1870</a:t>
            </a:r>
            <a:endParaRPr dirty="0"/>
          </a:p>
        </p:txBody>
      </p:sp>
      <p:sp>
        <p:nvSpPr>
          <p:cNvPr id="11" name="TextBox 10">
            <a:extLst>
              <a:ext uri="{FF2B5EF4-FFF2-40B4-BE49-F238E27FC236}">
                <a16:creationId xmlns:a16="http://schemas.microsoft.com/office/drawing/2014/main" id="{367CE231-5ED0-44FF-8F8B-6206AB5509F8}"/>
              </a:ext>
            </a:extLst>
          </p:cNvPr>
          <p:cNvSpPr txBox="1"/>
          <p:nvPr/>
        </p:nvSpPr>
        <p:spPr>
          <a:xfrm>
            <a:off x="283380" y="1443841"/>
            <a:ext cx="7431390" cy="3970318"/>
          </a:xfrm>
          <a:prstGeom prst="rect">
            <a:avLst/>
          </a:prstGeom>
          <a:noFill/>
        </p:spPr>
        <p:txBody>
          <a:bodyPr wrap="square">
            <a:spAutoFit/>
          </a:bodyPr>
          <a:lstStyle/>
          <a:p>
            <a:pPr marL="285750" indent="-285750" algn="l">
              <a:buFont typeface="Arial" panose="020B0604020202020204" pitchFamily="34" charset="0"/>
              <a:buChar char="•"/>
            </a:pPr>
            <a:r>
              <a:rPr lang="en-US" sz="2800" b="1" i="0" u="none" strike="noStrike" baseline="0" dirty="0">
                <a:latin typeface="+mj-lt"/>
              </a:rPr>
              <a:t>Enforces federal law and oversees all federal court case through out the US</a:t>
            </a:r>
          </a:p>
          <a:p>
            <a:pPr marL="285750" indent="-285750" algn="l">
              <a:buFont typeface="Arial" panose="020B0604020202020204" pitchFamily="34" charset="0"/>
              <a:buChar char="•"/>
            </a:pPr>
            <a:r>
              <a:rPr lang="en-US" sz="2800" b="1" dirty="0">
                <a:latin typeface="+mj-lt"/>
              </a:rPr>
              <a:t>Provides president with legal advice for the nation. The president depends on his White House staff for all of his personal legal advice.</a:t>
            </a:r>
          </a:p>
          <a:p>
            <a:pPr marL="285750" indent="-285750" algn="l">
              <a:buFont typeface="Arial" panose="020B0604020202020204" pitchFamily="34" charset="0"/>
              <a:buChar char="•"/>
            </a:pPr>
            <a:endParaRPr lang="en-US" sz="2800" b="1" i="0" u="none" strike="noStrike" baseline="0" dirty="0">
              <a:latin typeface="+mj-lt"/>
            </a:endParaRPr>
          </a:p>
          <a:p>
            <a:pPr marL="285750" indent="-285750" algn="l">
              <a:buFont typeface="Arial" panose="020B0604020202020204" pitchFamily="34" charset="0"/>
              <a:buChar char="•"/>
            </a:pPr>
            <a:r>
              <a:rPr lang="en-US" sz="2800" b="1" i="0" u="none" strike="noStrike" baseline="0" dirty="0">
                <a:latin typeface="+mj-lt"/>
              </a:rPr>
              <a:t>Overall, the president engages with White House staff more frequently than with cabinet secretaries. </a:t>
            </a:r>
          </a:p>
        </p:txBody>
      </p:sp>
      <p:sp>
        <p:nvSpPr>
          <p:cNvPr id="7" name="TextBox 6">
            <a:extLst>
              <a:ext uri="{FF2B5EF4-FFF2-40B4-BE49-F238E27FC236}">
                <a16:creationId xmlns:a16="http://schemas.microsoft.com/office/drawing/2014/main" id="{E6B45080-EA86-486C-81AE-826D35EDD2EC}"/>
              </a:ext>
            </a:extLst>
          </p:cNvPr>
          <p:cNvSpPr txBox="1"/>
          <p:nvPr/>
        </p:nvSpPr>
        <p:spPr>
          <a:xfrm>
            <a:off x="83975" y="592316"/>
            <a:ext cx="9563837" cy="584775"/>
          </a:xfrm>
          <a:prstGeom prst="rect">
            <a:avLst/>
          </a:prstGeom>
          <a:noFill/>
        </p:spPr>
        <p:txBody>
          <a:bodyPr wrap="none" rtlCol="0">
            <a:spAutoFit/>
          </a:bodyPr>
          <a:lstStyle/>
          <a:p>
            <a:r>
              <a:rPr lang="en-US" sz="3200" b="1" dirty="0">
                <a:latin typeface="+mj-lt"/>
              </a:rPr>
              <a:t>The Department of Justice, led by the Attorney General</a:t>
            </a:r>
          </a:p>
        </p:txBody>
      </p:sp>
      <p:pic>
        <p:nvPicPr>
          <p:cNvPr id="4" name="Picture 3">
            <a:extLst>
              <a:ext uri="{FF2B5EF4-FFF2-40B4-BE49-F238E27FC236}">
                <a16:creationId xmlns:a16="http://schemas.microsoft.com/office/drawing/2014/main" id="{BDCB946F-C154-F352-5C38-EFA964E0A760}"/>
              </a:ext>
            </a:extLst>
          </p:cNvPr>
          <p:cNvPicPr>
            <a:picLocks noChangeAspect="1"/>
          </p:cNvPicPr>
          <p:nvPr/>
        </p:nvPicPr>
        <p:blipFill>
          <a:blip r:embed="rId2"/>
          <a:stretch>
            <a:fillRect/>
          </a:stretch>
        </p:blipFill>
        <p:spPr>
          <a:xfrm>
            <a:off x="8073448" y="1681964"/>
            <a:ext cx="3835172" cy="3835172"/>
          </a:xfrm>
          <a:prstGeom prst="rect">
            <a:avLst/>
          </a:prstGeom>
        </p:spPr>
      </p:pic>
    </p:spTree>
    <p:extLst>
      <p:ext uri="{BB962C8B-B14F-4D97-AF65-F5344CB8AC3E}">
        <p14:creationId xmlns:p14="http://schemas.microsoft.com/office/powerpoint/2010/main" val="2956175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286C-EB6A-4E33-BC98-988FAC31AE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DAC06E4-8C04-46B4-9611-3B51A8B73694}"/>
              </a:ext>
            </a:extLst>
          </p:cNvPr>
          <p:cNvSpPr>
            <a:spLocks noGrp="1"/>
          </p:cNvSpPr>
          <p:nvPr>
            <p:ph type="body" idx="1"/>
          </p:nvPr>
        </p:nvSpPr>
        <p:spPr/>
        <p:txBody>
          <a:bodyPr/>
          <a:lstStyle/>
          <a:p>
            <a:endParaRPr lang="en-US"/>
          </a:p>
        </p:txBody>
      </p:sp>
      <p:pic>
        <p:nvPicPr>
          <p:cNvPr id="2050" name="Picture 2" descr="Organizational Chart | DOJ | Department of Justice">
            <a:extLst>
              <a:ext uri="{FF2B5EF4-FFF2-40B4-BE49-F238E27FC236}">
                <a16:creationId xmlns:a16="http://schemas.microsoft.com/office/drawing/2014/main" id="{599F7330-FD55-41F5-91D9-8B06D5F34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24" y="0"/>
            <a:ext cx="1209637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C9F14456-EE88-46F2-9F11-BB328DE28FB0}"/>
              </a:ext>
            </a:extLst>
          </p:cNvPr>
          <p:cNvSpPr/>
          <p:nvPr/>
        </p:nvSpPr>
        <p:spPr>
          <a:xfrm>
            <a:off x="8976049" y="4114800"/>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51EAE13-1543-4EB6-8CC9-1FD5CBF2AE1A}"/>
              </a:ext>
            </a:extLst>
          </p:cNvPr>
          <p:cNvSpPr/>
          <p:nvPr/>
        </p:nvSpPr>
        <p:spPr>
          <a:xfrm>
            <a:off x="6276763" y="2876939"/>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1B117B2F-2C82-48F2-8BCA-0EC54EC800DC}"/>
              </a:ext>
            </a:extLst>
          </p:cNvPr>
          <p:cNvSpPr/>
          <p:nvPr/>
        </p:nvSpPr>
        <p:spPr>
          <a:xfrm>
            <a:off x="6276763" y="3429000"/>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17B083F5-DDDA-2B2E-6BDE-D3A4D0BCF1AB}"/>
              </a:ext>
            </a:extLst>
          </p:cNvPr>
          <p:cNvSpPr/>
          <p:nvPr/>
        </p:nvSpPr>
        <p:spPr>
          <a:xfrm>
            <a:off x="6146133" y="5012551"/>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56A378F-799C-4975-4026-413EA788A8BB}"/>
              </a:ext>
            </a:extLst>
          </p:cNvPr>
          <p:cNvSpPr/>
          <p:nvPr/>
        </p:nvSpPr>
        <p:spPr>
          <a:xfrm>
            <a:off x="9060024" y="3405259"/>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5F4F8F5D-269D-B931-A5C3-F70D7099416B}"/>
              </a:ext>
            </a:extLst>
          </p:cNvPr>
          <p:cNvSpPr/>
          <p:nvPr/>
        </p:nvSpPr>
        <p:spPr>
          <a:xfrm>
            <a:off x="3011837" y="2861270"/>
            <a:ext cx="348714" cy="38495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BC90-70A5-48F0-A95F-1BA7FB15ACA8}"/>
              </a:ext>
            </a:extLst>
          </p:cNvPr>
          <p:cNvSpPr>
            <a:spLocks noGrp="1"/>
          </p:cNvSpPr>
          <p:nvPr>
            <p:ph type="title"/>
          </p:nvPr>
        </p:nvSpPr>
        <p:spPr>
          <a:xfrm>
            <a:off x="2696774" y="0"/>
            <a:ext cx="7880802" cy="430887"/>
          </a:xfrm>
        </p:spPr>
        <p:txBody>
          <a:bodyPr/>
          <a:lstStyle/>
          <a:p>
            <a:pPr algn="ctr"/>
            <a:r>
              <a:rPr lang="en-US" dirty="0"/>
              <a:t>President’s Immediate Staff </a:t>
            </a:r>
          </a:p>
        </p:txBody>
      </p:sp>
      <p:pic>
        <p:nvPicPr>
          <p:cNvPr id="4" name="Picture 3">
            <a:extLst>
              <a:ext uri="{FF2B5EF4-FFF2-40B4-BE49-F238E27FC236}">
                <a16:creationId xmlns:a16="http://schemas.microsoft.com/office/drawing/2014/main" id="{DEE10E4D-15E2-44BB-A31B-5023F1E866FF}"/>
              </a:ext>
            </a:extLst>
          </p:cNvPr>
          <p:cNvPicPr>
            <a:picLocks noChangeAspect="1"/>
          </p:cNvPicPr>
          <p:nvPr/>
        </p:nvPicPr>
        <p:blipFill>
          <a:blip r:embed="rId2"/>
          <a:stretch>
            <a:fillRect/>
          </a:stretch>
        </p:blipFill>
        <p:spPr>
          <a:xfrm>
            <a:off x="10753" y="997517"/>
            <a:ext cx="6700180" cy="5025778"/>
          </a:xfrm>
          <a:prstGeom prst="rect">
            <a:avLst/>
          </a:prstGeom>
        </p:spPr>
      </p:pic>
      <p:sp>
        <p:nvSpPr>
          <p:cNvPr id="5" name="TextBox 4">
            <a:extLst>
              <a:ext uri="{FF2B5EF4-FFF2-40B4-BE49-F238E27FC236}">
                <a16:creationId xmlns:a16="http://schemas.microsoft.com/office/drawing/2014/main" id="{FB8077D4-32A1-48C1-96D7-524C2745A99F}"/>
              </a:ext>
            </a:extLst>
          </p:cNvPr>
          <p:cNvSpPr txBox="1"/>
          <p:nvPr/>
        </p:nvSpPr>
        <p:spPr>
          <a:xfrm>
            <a:off x="8478359" y="529536"/>
            <a:ext cx="2324804" cy="369332"/>
          </a:xfrm>
          <a:prstGeom prst="rect">
            <a:avLst/>
          </a:prstGeom>
          <a:noFill/>
        </p:spPr>
        <p:txBody>
          <a:bodyPr wrap="none" rtlCol="0">
            <a:spAutoFit/>
          </a:bodyPr>
          <a:lstStyle/>
          <a:p>
            <a:r>
              <a:rPr lang="en-US" b="1" dirty="0"/>
              <a:t>The White House Staff</a:t>
            </a:r>
          </a:p>
        </p:txBody>
      </p:sp>
      <p:pic>
        <p:nvPicPr>
          <p:cNvPr id="6" name="Picture 5">
            <a:extLst>
              <a:ext uri="{FF2B5EF4-FFF2-40B4-BE49-F238E27FC236}">
                <a16:creationId xmlns:a16="http://schemas.microsoft.com/office/drawing/2014/main" id="{E7FB1CE3-9255-4105-A5C5-E0341602316A}"/>
              </a:ext>
            </a:extLst>
          </p:cNvPr>
          <p:cNvPicPr>
            <a:picLocks noChangeAspect="1"/>
          </p:cNvPicPr>
          <p:nvPr/>
        </p:nvPicPr>
        <p:blipFill>
          <a:blip r:embed="rId3"/>
          <a:stretch>
            <a:fillRect/>
          </a:stretch>
        </p:blipFill>
        <p:spPr>
          <a:xfrm>
            <a:off x="6809237" y="1127270"/>
            <a:ext cx="5300035" cy="4795358"/>
          </a:xfrm>
          <a:prstGeom prst="rect">
            <a:avLst/>
          </a:prstGeom>
        </p:spPr>
      </p:pic>
      <p:sp>
        <p:nvSpPr>
          <p:cNvPr id="7" name="TextBox 6">
            <a:extLst>
              <a:ext uri="{FF2B5EF4-FFF2-40B4-BE49-F238E27FC236}">
                <a16:creationId xmlns:a16="http://schemas.microsoft.com/office/drawing/2014/main" id="{652EFB92-FE3E-44D0-8CA8-45539FF628E4}"/>
              </a:ext>
            </a:extLst>
          </p:cNvPr>
          <p:cNvSpPr txBox="1"/>
          <p:nvPr/>
        </p:nvSpPr>
        <p:spPr>
          <a:xfrm>
            <a:off x="2383460" y="529536"/>
            <a:ext cx="977383" cy="369332"/>
          </a:xfrm>
          <a:prstGeom prst="rect">
            <a:avLst/>
          </a:prstGeom>
          <a:noFill/>
        </p:spPr>
        <p:txBody>
          <a:bodyPr wrap="none" rtlCol="0">
            <a:spAutoFit/>
          </a:bodyPr>
          <a:lstStyle/>
          <a:p>
            <a:r>
              <a:rPr lang="en-US" b="1" dirty="0"/>
              <a:t>The EOP</a:t>
            </a:r>
          </a:p>
        </p:txBody>
      </p:sp>
      <p:pic>
        <p:nvPicPr>
          <p:cNvPr id="3" name="Picture 2">
            <a:extLst>
              <a:ext uri="{FF2B5EF4-FFF2-40B4-BE49-F238E27FC236}">
                <a16:creationId xmlns:a16="http://schemas.microsoft.com/office/drawing/2014/main" id="{39402E5C-DFF8-D090-1386-3FDA4F417FED}"/>
              </a:ext>
            </a:extLst>
          </p:cNvPr>
          <p:cNvPicPr>
            <a:picLocks noChangeAspect="1"/>
          </p:cNvPicPr>
          <p:nvPr/>
        </p:nvPicPr>
        <p:blipFill>
          <a:blip r:embed="rId4"/>
          <a:stretch>
            <a:fillRect/>
          </a:stretch>
        </p:blipFill>
        <p:spPr>
          <a:xfrm rot="20318853">
            <a:off x="1324884" y="504367"/>
            <a:ext cx="4189056" cy="3986949"/>
          </a:xfrm>
          <a:prstGeom prst="rect">
            <a:avLst/>
          </a:prstGeom>
        </p:spPr>
      </p:pic>
    </p:spTree>
    <p:extLst>
      <p:ext uri="{BB962C8B-B14F-4D97-AF65-F5344CB8AC3E}">
        <p14:creationId xmlns:p14="http://schemas.microsoft.com/office/powerpoint/2010/main" val="1461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84775"/>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TOPIC 2.5 Checks on the Presidency</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187389" y="1254502"/>
            <a:ext cx="0" cy="541301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610647"/>
            <a:ext cx="12192000" cy="461665"/>
          </a:xfrm>
          <a:prstGeom prst="rect">
            <a:avLst/>
          </a:prstGeom>
          <a:noFill/>
        </p:spPr>
        <p:txBody>
          <a:bodyPr wrap="square">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presidency has been enhanced beyond its expressed constitutional powers.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39624" y="1254502"/>
            <a:ext cx="2401824" cy="193899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b="1" dirty="0"/>
              <a:t>Explain how the president’s agenda can create tension and frequent confrontations with Congress.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0ACA46E-9CA1-3EF9-7C04-EA606103D72C}"/>
              </a:ext>
            </a:extLst>
          </p:cNvPr>
          <p:cNvSpPr txBox="1"/>
          <p:nvPr/>
        </p:nvSpPr>
        <p:spPr>
          <a:xfrm>
            <a:off x="2187388" y="1162169"/>
            <a:ext cx="10004611" cy="4093428"/>
          </a:xfrm>
          <a:prstGeom prst="rect">
            <a:avLst/>
          </a:prstGeom>
          <a:noFill/>
        </p:spPr>
        <p:txBody>
          <a:bodyPr wrap="square">
            <a:spAutoFit/>
          </a:bodyPr>
          <a:lstStyle/>
          <a:p>
            <a:r>
              <a:rPr lang="en-US" sz="2000" b="1" dirty="0"/>
              <a:t>Senate confirmation is an important check on appointment powers but there can be a potential for conflict based on who is chosen by the president for appointments, including:</a:t>
            </a:r>
          </a:p>
          <a:p>
            <a:r>
              <a:rPr lang="en-US" sz="2000" b="1" dirty="0" err="1"/>
              <a:t>i</a:t>
            </a:r>
            <a:r>
              <a:rPr lang="en-US" sz="2000" b="1" dirty="0"/>
              <a:t>. Cabinet members</a:t>
            </a:r>
          </a:p>
          <a:p>
            <a:r>
              <a:rPr lang="en-US" sz="2000" b="1" dirty="0"/>
              <a:t>ii. Ambassadors</a:t>
            </a:r>
          </a:p>
          <a:p>
            <a:r>
              <a:rPr lang="en-US" sz="2000" b="1" dirty="0"/>
              <a:t>iii. Some positions within the Executive Office of the President</a:t>
            </a:r>
          </a:p>
          <a:p>
            <a:r>
              <a:rPr lang="en-US" sz="2000" b="1" dirty="0"/>
              <a:t>iv. Supreme Court Justices, Court of Appeals judges, and District Court judges</a:t>
            </a:r>
          </a:p>
          <a:p>
            <a:endParaRPr lang="en-US" sz="2000" b="1" dirty="0"/>
          </a:p>
          <a:p>
            <a:r>
              <a:rPr lang="en-US" sz="2000" b="1" dirty="0"/>
              <a:t>Senate confirmation is an important check on appointment powers, but the president’s</a:t>
            </a:r>
          </a:p>
          <a:p>
            <a:r>
              <a:rPr lang="en-US" sz="2000" b="1" dirty="0"/>
              <a:t>longest lasting influence lies in life-tenured  judicial appointments.</a:t>
            </a:r>
          </a:p>
          <a:p>
            <a:endParaRPr lang="en-US" sz="2000" b="1" dirty="0"/>
          </a:p>
          <a:p>
            <a:r>
              <a:rPr lang="en-US" sz="2000" b="1" dirty="0"/>
              <a:t>Policy conflicts with the congressional agenda (the formal list of policies Congress</a:t>
            </a:r>
          </a:p>
          <a:p>
            <a:r>
              <a:rPr lang="en-US" sz="2000" b="1" dirty="0"/>
              <a:t>is considering at any given time) can lead the president to use executive orders and</a:t>
            </a:r>
          </a:p>
          <a:p>
            <a:r>
              <a:rPr lang="en-US" sz="2000" b="1" dirty="0"/>
              <a:t>directives to the bureaucracy to address the president’s own agenda items.</a:t>
            </a:r>
          </a:p>
        </p:txBody>
      </p:sp>
    </p:spTree>
    <p:extLst>
      <p:ext uri="{BB962C8B-B14F-4D97-AF65-F5344CB8AC3E}">
        <p14:creationId xmlns:p14="http://schemas.microsoft.com/office/powerpoint/2010/main" val="246846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0"/>
            <a:ext cx="11658600" cy="382156"/>
          </a:xfrm>
          <a:prstGeom prst="rect">
            <a:avLst/>
          </a:prstGeom>
        </p:spPr>
        <p:txBody>
          <a:bodyPr vert="horz" wrap="square" lIns="0" tIns="12700" rIns="0" bIns="0" rtlCol="0">
            <a:spAutoFit/>
          </a:bodyPr>
          <a:lstStyle/>
          <a:p>
            <a:pPr marL="12700" algn="ctr">
              <a:lnSpc>
                <a:spcPct val="100000"/>
              </a:lnSpc>
              <a:spcBef>
                <a:spcPts val="100"/>
              </a:spcBef>
            </a:pPr>
            <a:r>
              <a:rPr sz="2400" dirty="0"/>
              <a:t>EXECUTIVE OFFICE OF THE PRESIDENT</a:t>
            </a:r>
          </a:p>
        </p:txBody>
      </p:sp>
      <p:sp>
        <p:nvSpPr>
          <p:cNvPr id="7" name="object 5"/>
          <p:cNvSpPr/>
          <p:nvPr/>
        </p:nvSpPr>
        <p:spPr>
          <a:xfrm>
            <a:off x="1383792" y="382156"/>
            <a:ext cx="9131808" cy="639964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BD36434E-2170-41BE-B969-BFDA10198AD0}"/>
              </a:ext>
            </a:extLst>
          </p:cNvPr>
          <p:cNvSpPr/>
          <p:nvPr/>
        </p:nvSpPr>
        <p:spPr>
          <a:xfrm>
            <a:off x="1464886" y="3663192"/>
            <a:ext cx="3346854"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A53408-770F-4053-835E-C63DD16DAFD0}"/>
              </a:ext>
            </a:extLst>
          </p:cNvPr>
          <p:cNvSpPr/>
          <p:nvPr/>
        </p:nvSpPr>
        <p:spPr>
          <a:xfrm>
            <a:off x="1735026" y="5525898"/>
            <a:ext cx="3540154"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365D49-6EE7-46F5-AF65-4F7DBBC8F0CF}"/>
              </a:ext>
            </a:extLst>
          </p:cNvPr>
          <p:cNvSpPr/>
          <p:nvPr/>
        </p:nvSpPr>
        <p:spPr>
          <a:xfrm>
            <a:off x="5766318" y="4269996"/>
            <a:ext cx="3449491"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E04B73-9520-4B2F-875B-F2E221B73325}"/>
              </a:ext>
            </a:extLst>
          </p:cNvPr>
          <p:cNvSpPr/>
          <p:nvPr/>
        </p:nvSpPr>
        <p:spPr>
          <a:xfrm>
            <a:off x="7961573" y="6049939"/>
            <a:ext cx="3449491"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89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
            <a:ext cx="11934190" cy="505267"/>
          </a:xfrm>
          <a:prstGeom prst="rect">
            <a:avLst/>
          </a:prstGeom>
          <a:solidFill>
            <a:srgbClr val="00B0F0"/>
          </a:solidFill>
        </p:spPr>
        <p:txBody>
          <a:bodyPr vert="horz" wrap="square" lIns="0" tIns="12700" rIns="0" bIns="0" rtlCol="0">
            <a:spAutoFit/>
          </a:bodyPr>
          <a:lstStyle/>
          <a:p>
            <a:pPr marL="12700" algn="ctr">
              <a:lnSpc>
                <a:spcPct val="100000"/>
              </a:lnSpc>
              <a:spcBef>
                <a:spcPts val="100"/>
              </a:spcBef>
            </a:pPr>
            <a:r>
              <a:rPr sz="3200" dirty="0">
                <a:latin typeface="+mj-lt"/>
              </a:rPr>
              <a:t>EXECUTIVE OFFICE OF THE PRESIDENT</a:t>
            </a:r>
          </a:p>
        </p:txBody>
      </p:sp>
      <p:sp>
        <p:nvSpPr>
          <p:cNvPr id="3" name="object 3"/>
          <p:cNvSpPr txBox="1"/>
          <p:nvPr/>
        </p:nvSpPr>
        <p:spPr>
          <a:xfrm>
            <a:off x="0" y="540886"/>
            <a:ext cx="6096000" cy="6012415"/>
          </a:xfrm>
          <a:prstGeom prst="rect">
            <a:avLst/>
          </a:prstGeom>
        </p:spPr>
        <p:txBody>
          <a:bodyPr vert="horz" wrap="square" lIns="0" tIns="73660" rIns="0" bIns="0" rtlCol="0">
            <a:spAutoFit/>
          </a:bodyPr>
          <a:lstStyle/>
          <a:p>
            <a:pPr marL="355600" marR="0" lvl="0" indent="-342900" algn="l" defTabSz="914400" rtl="0" eaLnBrk="1" fontAlgn="auto" latinLnBrk="0" hangingPunct="1">
              <a:lnSpc>
                <a:spcPct val="100000"/>
              </a:lnSpc>
              <a:spcBef>
                <a:spcPts val="58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White House Oﬃc</a:t>
            </a: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e or </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White House Staﬀ</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755650" marR="0" lvl="1" indent="-286385" algn="l" defTabSz="914400" rtl="0" eaLnBrk="1" fontAlgn="auto" latinLnBrk="0" hangingPunct="1">
              <a:lnSpc>
                <a:spcPct val="100000"/>
              </a:lnSpc>
              <a:spcBef>
                <a:spcPts val="40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srgbClr val="FF0000"/>
                </a:solidFill>
                <a:effectLst/>
                <a:uLnTx/>
                <a:uFillTx/>
                <a:latin typeface="Garamond" panose="02020404030301010803" pitchFamily="18" charset="0"/>
                <a:cs typeface="DejaVu Sans"/>
              </a:rPr>
              <a:t>Immediate staﬀ of President</a:t>
            </a: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 Created in 1939 in the wake of the</a:t>
            </a:r>
            <a:r>
              <a:rPr lang="en-US" sz="2000" b="1" dirty="0">
                <a:solidFill>
                  <a:prstClr val="black"/>
                </a:solidFill>
                <a:latin typeface="Garamond" panose="02020404030301010803" pitchFamily="18" charset="0"/>
                <a:cs typeface="DejaVu Sans"/>
              </a:rPr>
              <a:t> Great Depression</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748665" marR="269240" lvl="1" indent="-279400" algn="l" defTabSz="914400" rtl="0" eaLnBrk="1" fontAlgn="auto" latinLnBrk="0" hangingPunct="1">
              <a:lnSpc>
                <a:spcPct val="100800"/>
              </a:lnSpc>
              <a:spcBef>
                <a:spcPts val="48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Oﬃce space in West Wing of White House –&gt;  proximity to President.</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1155065" marR="5080" lvl="2" indent="-228600" algn="l" defTabSz="914400" rtl="0" eaLnBrk="1" fontAlgn="auto" latinLnBrk="0" hangingPunct="1">
              <a:lnSpc>
                <a:spcPct val="100000"/>
              </a:lnSpc>
              <a:spcBef>
                <a:spcPts val="430"/>
              </a:spcBef>
              <a:spcAft>
                <a:spcPts val="0"/>
              </a:spcAft>
              <a:buClrTx/>
              <a:buSzTx/>
              <a:buFont typeface="DejaVu Sans"/>
              <a:buChar char="•"/>
              <a:tabLst>
                <a:tab pos="1155065" algn="l"/>
                <a:tab pos="11557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Rule of </a:t>
            </a:r>
            <a:r>
              <a:rPr kumimoji="0" sz="2000" b="1" i="0" u="none" strike="noStrike" kern="1200" cap="none" spc="0" normalizeH="0" baseline="0" noProof="0" dirty="0">
                <a:ln>
                  <a:noFill/>
                </a:ln>
                <a:solidFill>
                  <a:srgbClr val="FF0000"/>
                </a:solidFill>
                <a:effectLst/>
                <a:uLnTx/>
                <a:uFillTx/>
                <a:latin typeface="Garamond" panose="02020404030301010803" pitchFamily="18" charset="0"/>
                <a:cs typeface="DejaVu Sans"/>
              </a:rPr>
              <a:t>Propinquity</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 Power is wielded by people who are in the room where decisions are made.</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755650" marR="0" lvl="1" indent="-286385" algn="l" defTabSz="914400" rtl="0" eaLnBrk="1" fontAlgn="auto" latinLnBrk="0" hangingPunct="1">
              <a:lnSpc>
                <a:spcPct val="100000"/>
              </a:lnSpc>
              <a:spcBef>
                <a:spcPts val="43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Appointments to the White House Oﬃce</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1155065" marR="593090" lvl="2" indent="-228600" algn="l" defTabSz="914400" rtl="0" eaLnBrk="1" fontAlgn="auto" latinLnBrk="0" hangingPunct="1">
              <a:lnSpc>
                <a:spcPct val="100000"/>
              </a:lnSpc>
              <a:spcBef>
                <a:spcPts val="450"/>
              </a:spcBef>
              <a:spcAft>
                <a:spcPts val="0"/>
              </a:spcAft>
              <a:buClrTx/>
              <a:buSzTx/>
              <a:buFont typeface="DejaVu Sans"/>
              <a:buChar char="•"/>
              <a:tabLst>
                <a:tab pos="1155065" algn="l"/>
                <a:tab pos="11557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e.g.</a:t>
            </a: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 </a:t>
            </a:r>
            <a:r>
              <a:rPr kumimoji="0" sz="2000" b="1" i="0" u="none" strike="noStrike" kern="1200" cap="none" spc="0" normalizeH="0" baseline="0" noProof="0" dirty="0">
                <a:ln>
                  <a:noFill/>
                </a:ln>
                <a:solidFill>
                  <a:srgbClr val="FF0000"/>
                </a:solidFill>
                <a:effectLst/>
                <a:uLnTx/>
                <a:uFillTx/>
                <a:latin typeface="Garamond" panose="02020404030301010803" pitchFamily="18" charset="0"/>
                <a:cs typeface="DejaVu Sans"/>
              </a:rPr>
              <a:t>Chief of Staﬀ</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 generally do not require  Senate consent</a:t>
            </a: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 President’s </a:t>
            </a:r>
            <a:r>
              <a:rPr kumimoji="0" lang="en-US" sz="2000" b="1" i="0" u="none" strike="noStrike" kern="1200" cap="none" spc="0" normalizeH="0" baseline="0" noProof="0" dirty="0">
                <a:ln>
                  <a:noFill/>
                </a:ln>
                <a:solidFill>
                  <a:srgbClr val="FF0000"/>
                </a:solidFill>
                <a:effectLst/>
                <a:uLnTx/>
                <a:uFillTx/>
                <a:latin typeface="Garamond" panose="02020404030301010803" pitchFamily="18" charset="0"/>
                <a:cs typeface="DejaVu Sans"/>
              </a:rPr>
              <a:t>gatekeeper</a:t>
            </a:r>
            <a:endParaRPr kumimoji="0" sz="2000" b="0" i="0" u="none" strike="noStrike" kern="1200" cap="none" spc="0" normalizeH="0" baseline="0" noProof="0" dirty="0">
              <a:ln>
                <a:noFill/>
              </a:ln>
              <a:solidFill>
                <a:srgbClr val="FF0000"/>
              </a:solidFill>
              <a:effectLst/>
              <a:uLnTx/>
              <a:uFillTx/>
              <a:latin typeface="Garamond" panose="02020404030301010803" pitchFamily="18" charset="0"/>
              <a:cs typeface="DejaVu Sans"/>
            </a:endParaRPr>
          </a:p>
          <a:p>
            <a:pPr marL="1155065" marR="380365" lvl="2" indent="-228600" algn="l" defTabSz="914400" rtl="0" eaLnBrk="1" fontAlgn="auto" latinLnBrk="0" hangingPunct="1">
              <a:lnSpc>
                <a:spcPct val="98800"/>
              </a:lnSpc>
              <a:spcBef>
                <a:spcPts val="505"/>
              </a:spcBef>
              <a:spcAft>
                <a:spcPts val="0"/>
              </a:spcAft>
              <a:buClrTx/>
              <a:buSzTx/>
              <a:buFont typeface="DejaVu Sans"/>
              <a:buChar char="•"/>
              <a:tabLst>
                <a:tab pos="1155065" algn="l"/>
                <a:tab pos="11557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Oﬃcials are less subject to testifying before  Congress since they have a greater degree of  </a:t>
            </a:r>
            <a:r>
              <a:rPr kumimoji="0" sz="2000" b="1" i="0" u="none" strike="noStrike" kern="1200" cap="none" spc="0" normalizeH="0" baseline="0" noProof="0" dirty="0">
                <a:ln>
                  <a:noFill/>
                </a:ln>
                <a:solidFill>
                  <a:srgbClr val="FF0000"/>
                </a:solidFill>
                <a:effectLst/>
                <a:uLnTx/>
                <a:uFillTx/>
                <a:latin typeface="Garamond" panose="02020404030301010803" pitchFamily="18" charset="0"/>
                <a:cs typeface="DejaVu Sans"/>
              </a:rPr>
              <a:t>executive privilege </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protection.</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1155065" marR="361315" lvl="2" indent="-228600" algn="l" defTabSz="914400" rtl="0" eaLnBrk="1" fontAlgn="auto" latinLnBrk="0" hangingPunct="1">
              <a:lnSpc>
                <a:spcPct val="98800"/>
              </a:lnSpc>
              <a:spcBef>
                <a:spcPts val="500"/>
              </a:spcBef>
              <a:spcAft>
                <a:spcPts val="0"/>
              </a:spcAft>
              <a:buClrTx/>
              <a:buSzTx/>
              <a:buFont typeface="DejaVu Sans"/>
              <a:buChar char="•"/>
              <a:tabLst>
                <a:tab pos="1155065" algn="l"/>
                <a:tab pos="11557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Presidents typically seek people who will be loyal – less divided loyalties compared to </a:t>
            </a: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c</a:t>
            </a: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abinet positions.</a:t>
            </a:r>
            <a:endParaRPr kumimoji="0" sz="2000" b="0"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p:txBody>
      </p:sp>
      <p:sp>
        <p:nvSpPr>
          <p:cNvPr id="4" name="object 4"/>
          <p:cNvSpPr txBox="1"/>
          <p:nvPr/>
        </p:nvSpPr>
        <p:spPr>
          <a:xfrm>
            <a:off x="6626592" y="540886"/>
            <a:ext cx="5565407" cy="5178341"/>
          </a:xfrm>
          <a:prstGeom prst="rect">
            <a:avLst/>
          </a:prstGeom>
        </p:spPr>
        <p:txBody>
          <a:bodyPr vert="horz" wrap="square" lIns="0" tIns="73660" rIns="0" bIns="0" rtlCol="0">
            <a:spAutoFit/>
          </a:bodyPr>
          <a:lstStyle/>
          <a:p>
            <a:pPr marL="355600" marR="0" lvl="0" indent="-342900" algn="l" defTabSz="914400" rtl="0" eaLnBrk="1" fontAlgn="auto" latinLnBrk="0" hangingPunct="1">
              <a:lnSpc>
                <a:spcPct val="100000"/>
              </a:lnSpc>
              <a:spcBef>
                <a:spcPts val="58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OMB (Oﬃce of Management and Budget)</a:t>
            </a:r>
          </a:p>
          <a:p>
            <a:pPr marL="749300" marR="61594" lvl="1" indent="-279400" algn="l" defTabSz="914400" rtl="0" eaLnBrk="1" fontAlgn="auto" latinLnBrk="0" hangingPunct="1">
              <a:lnSpc>
                <a:spcPts val="2070"/>
              </a:lnSpc>
              <a:spcBef>
                <a:spcPts val="575"/>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Prepares the annual budget and reviews federal  programs</a:t>
            </a:r>
            <a:endParaRPr kumimoji="0" lang="en-US" sz="2000" b="1" i="0" u="none" strike="noStrike" kern="1200" cap="none" spc="0" normalizeH="0" baseline="0" noProof="0" dirty="0">
              <a:ln>
                <a:noFill/>
              </a:ln>
              <a:solidFill>
                <a:prstClr val="black"/>
              </a:solidFill>
              <a:effectLst/>
              <a:uLnTx/>
              <a:uFillTx/>
              <a:latin typeface="Garamond" panose="02020404030301010803" pitchFamily="18" charset="0"/>
              <a:cs typeface="DejaVu Sans"/>
            </a:endParaRPr>
          </a:p>
          <a:p>
            <a:pPr marL="749300" marR="61594" lvl="1" indent="-279400" algn="l" defTabSz="914400" rtl="0" eaLnBrk="1" fontAlgn="auto" latinLnBrk="0" hangingPunct="1">
              <a:lnSpc>
                <a:spcPts val="2070"/>
              </a:lnSpc>
              <a:spcBef>
                <a:spcPts val="575"/>
              </a:spcBef>
              <a:spcAft>
                <a:spcPts val="0"/>
              </a:spcAft>
              <a:buClrTx/>
              <a:buSzTx/>
              <a:buFont typeface="DejaVu Sans"/>
              <a:buChar char="–"/>
              <a:tabLst>
                <a:tab pos="755015" algn="l"/>
                <a:tab pos="755650" algn="l"/>
              </a:tabLst>
              <a:defRPr/>
            </a:pPr>
            <a:r>
              <a:rPr kumimoji="0" lang="en-US" sz="2000" b="1" i="0" u="none" strike="noStrike" kern="1200" cap="none" spc="0" normalizeH="0" baseline="0" noProof="0" dirty="0">
                <a:ln>
                  <a:noFill/>
                </a:ln>
                <a:solidFill>
                  <a:prstClr val="black"/>
                </a:solidFill>
                <a:effectLst/>
                <a:uLnTx/>
                <a:uFillTx/>
                <a:latin typeface="Garamond" panose="02020404030301010803" pitchFamily="18" charset="0"/>
              </a:rPr>
              <a:t>The OMB oversees the execution of the budget.  </a:t>
            </a:r>
            <a:r>
              <a:rPr kumimoji="0" lang="en-US" sz="2000" b="1" i="0" u="none" strike="noStrike" kern="1200" cap="none" spc="0" normalizeH="0" baseline="0" noProof="0" dirty="0">
                <a:ln>
                  <a:noFill/>
                </a:ln>
                <a:solidFill>
                  <a:srgbClr val="FF0000"/>
                </a:solidFill>
                <a:effectLst/>
                <a:uLnTx/>
                <a:uFillTx/>
                <a:latin typeface="Garamond" panose="02020404030301010803" pitchFamily="18" charset="0"/>
              </a:rPr>
              <a:t>The president's close control over both the preparation and execution of the budget is a major factor in his ability to command the huge executive bureaucracy. </a:t>
            </a:r>
          </a:p>
          <a:p>
            <a:pPr marL="355600" marR="0" lvl="0" indent="-342900" algn="l" defTabSz="914400" rtl="0" eaLnBrk="1" fontAlgn="auto" latinLnBrk="0" hangingPunct="1">
              <a:lnSpc>
                <a:spcPct val="100000"/>
              </a:lnSpc>
              <a:spcBef>
                <a:spcPts val="464"/>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NSC (National Security Council)</a:t>
            </a:r>
          </a:p>
          <a:p>
            <a:pPr marL="755650" marR="0" lvl="1" indent="-285750" algn="l" defTabSz="914400" rtl="0" eaLnBrk="1" fontAlgn="auto" latinLnBrk="0" hangingPunct="1">
              <a:lnSpc>
                <a:spcPct val="100000"/>
              </a:lnSpc>
              <a:spcBef>
                <a:spcPts val="45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Coordinates foreign/military policy</a:t>
            </a:r>
          </a:p>
          <a:p>
            <a:pPr marL="749300" marR="203200" lvl="1" indent="-279400" algn="l" defTabSz="914400" rtl="0" eaLnBrk="1" fontAlgn="auto" latinLnBrk="0" hangingPunct="1">
              <a:lnSpc>
                <a:spcPct val="100000"/>
              </a:lnSpc>
              <a:spcBef>
                <a:spcPts val="44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Increasing importance of the National Security  Adviser since the Nixon presidency</a:t>
            </a:r>
          </a:p>
          <a:p>
            <a:pPr marL="355600" marR="0" lvl="0" indent="-342900" algn="l" defTabSz="914400" rtl="0" eaLnBrk="1" fontAlgn="auto" latinLnBrk="0" hangingPunct="1">
              <a:lnSpc>
                <a:spcPct val="100000"/>
              </a:lnSpc>
              <a:spcBef>
                <a:spcPts val="43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CEA (Council of Economic Advisers)</a:t>
            </a:r>
          </a:p>
          <a:p>
            <a:pPr marL="755650" marR="0" lvl="1" indent="-285750" algn="l" defTabSz="914400" rtl="0" eaLnBrk="1" fontAlgn="auto" latinLnBrk="0" hangingPunct="1">
              <a:lnSpc>
                <a:spcPct val="100000"/>
              </a:lnSpc>
              <a:spcBef>
                <a:spcPts val="450"/>
              </a:spcBef>
              <a:spcAft>
                <a:spcPts val="0"/>
              </a:spcAft>
              <a:buClrTx/>
              <a:buSzTx/>
              <a:buFont typeface="DejaVu Sans"/>
              <a:buChar char="–"/>
              <a:tabLst>
                <a:tab pos="755015" algn="l"/>
                <a:tab pos="755650" algn="l"/>
              </a:tabLst>
              <a:defRPr/>
            </a:pPr>
            <a:r>
              <a:rPr kumimoji="0" sz="2000" b="1" i="0" u="none" strike="noStrike" kern="1200" cap="none" spc="0" normalizeH="0" baseline="0" noProof="0" dirty="0">
                <a:ln>
                  <a:noFill/>
                </a:ln>
                <a:solidFill>
                  <a:prstClr val="black"/>
                </a:solidFill>
                <a:effectLst/>
                <a:uLnTx/>
                <a:uFillTx/>
                <a:latin typeface="Garamond" panose="02020404030301010803" pitchFamily="18" charset="0"/>
                <a:cs typeface="DejaVu Sans"/>
              </a:rPr>
              <a:t>Three-person advisory group on economic policy</a:t>
            </a:r>
          </a:p>
        </p:txBody>
      </p:sp>
      <p:sp>
        <p:nvSpPr>
          <p:cNvPr id="6" name="object 6"/>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98989"/>
                </a:solidFill>
                <a:effectLst/>
                <a:uLnTx/>
                <a:uFillTx/>
                <a:latin typeface="DejaVu Sans"/>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21</a:t>
            </a:fld>
            <a:endParaRPr kumimoji="0" sz="1200" b="0" i="0" u="none" strike="noStrike" kern="1200" cap="none" spc="0" normalizeH="0" baseline="0" noProof="0" dirty="0">
              <a:ln>
                <a:noFill/>
              </a:ln>
              <a:solidFill>
                <a:srgbClr val="898989"/>
              </a:solidFill>
              <a:effectLst/>
              <a:uLnTx/>
              <a:uFillTx/>
              <a:latin typeface="DejaVu Sans"/>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
            <a:ext cx="12192000" cy="505267"/>
          </a:xfrm>
          <a:prstGeom prst="rect">
            <a:avLst/>
          </a:prstGeom>
          <a:solidFill>
            <a:srgbClr val="00B0F0"/>
          </a:solidFill>
        </p:spPr>
        <p:txBody>
          <a:bodyPr vert="horz" wrap="square" lIns="0" tIns="12700" rIns="0" bIns="0" rtlCol="0">
            <a:spAutoFit/>
          </a:bodyPr>
          <a:lstStyle/>
          <a:p>
            <a:pPr marL="12700" algn="ctr">
              <a:lnSpc>
                <a:spcPct val="100000"/>
              </a:lnSpc>
              <a:spcBef>
                <a:spcPts val="100"/>
              </a:spcBef>
            </a:pPr>
            <a:r>
              <a:rPr sz="3200" dirty="0">
                <a:latin typeface="+mj-lt"/>
              </a:rPr>
              <a:t>EXECUTIVE OFFICE OF THE PRESIDENT</a:t>
            </a:r>
          </a:p>
        </p:txBody>
      </p:sp>
      <p:pic>
        <p:nvPicPr>
          <p:cNvPr id="5" name="Picture 4">
            <a:extLst>
              <a:ext uri="{FF2B5EF4-FFF2-40B4-BE49-F238E27FC236}">
                <a16:creationId xmlns:a16="http://schemas.microsoft.com/office/drawing/2014/main" id="{8E9B59EE-A52C-B233-4298-5F82F61B3E00}"/>
              </a:ext>
            </a:extLst>
          </p:cNvPr>
          <p:cNvPicPr>
            <a:picLocks noChangeAspect="1"/>
          </p:cNvPicPr>
          <p:nvPr/>
        </p:nvPicPr>
        <p:blipFill>
          <a:blip r:embed="rId2"/>
          <a:stretch>
            <a:fillRect/>
          </a:stretch>
        </p:blipFill>
        <p:spPr>
          <a:xfrm>
            <a:off x="0" y="504325"/>
            <a:ext cx="12192000" cy="6134100"/>
          </a:xfrm>
          <a:prstGeom prst="rect">
            <a:avLst/>
          </a:prstGeom>
        </p:spPr>
      </p:pic>
      <p:sp>
        <p:nvSpPr>
          <p:cNvPr id="7" name="TextBox 6">
            <a:extLst>
              <a:ext uri="{FF2B5EF4-FFF2-40B4-BE49-F238E27FC236}">
                <a16:creationId xmlns:a16="http://schemas.microsoft.com/office/drawing/2014/main" id="{48F472A1-68B7-3E01-7206-C81445E5D18F}"/>
              </a:ext>
            </a:extLst>
          </p:cNvPr>
          <p:cNvSpPr txBox="1"/>
          <p:nvPr/>
        </p:nvSpPr>
        <p:spPr>
          <a:xfrm>
            <a:off x="4836253" y="2256638"/>
            <a:ext cx="2519494" cy="461665"/>
          </a:xfrm>
          <a:prstGeom prst="rect">
            <a:avLst/>
          </a:prstGeom>
          <a:noFill/>
        </p:spPr>
        <p:txBody>
          <a:bodyPr wrap="square" rtlCol="0">
            <a:spAutoFit/>
          </a:bodyPr>
          <a:lstStyle/>
          <a:p>
            <a:pPr algn="ctr"/>
            <a:r>
              <a:rPr lang="en-US" sz="2400" b="1" dirty="0"/>
              <a:t>The White House</a:t>
            </a:r>
          </a:p>
        </p:txBody>
      </p:sp>
      <p:sp>
        <p:nvSpPr>
          <p:cNvPr id="8" name="TextBox 7">
            <a:extLst>
              <a:ext uri="{FF2B5EF4-FFF2-40B4-BE49-F238E27FC236}">
                <a16:creationId xmlns:a16="http://schemas.microsoft.com/office/drawing/2014/main" id="{4C24732F-B6C5-340B-8AAD-06834F9C9756}"/>
              </a:ext>
            </a:extLst>
          </p:cNvPr>
          <p:cNvSpPr txBox="1"/>
          <p:nvPr/>
        </p:nvSpPr>
        <p:spPr>
          <a:xfrm>
            <a:off x="3576506" y="4216698"/>
            <a:ext cx="2519494" cy="461665"/>
          </a:xfrm>
          <a:prstGeom prst="rect">
            <a:avLst/>
          </a:prstGeom>
          <a:noFill/>
        </p:spPr>
        <p:txBody>
          <a:bodyPr wrap="square" rtlCol="0">
            <a:spAutoFit/>
          </a:bodyPr>
          <a:lstStyle/>
          <a:p>
            <a:pPr algn="ctr"/>
            <a:r>
              <a:rPr lang="en-US" sz="2400" b="1" dirty="0"/>
              <a:t>The West Wing</a:t>
            </a:r>
          </a:p>
        </p:txBody>
      </p:sp>
      <p:sp>
        <p:nvSpPr>
          <p:cNvPr id="9" name="TextBox 8">
            <a:extLst>
              <a:ext uri="{FF2B5EF4-FFF2-40B4-BE49-F238E27FC236}">
                <a16:creationId xmlns:a16="http://schemas.microsoft.com/office/drawing/2014/main" id="{70BE8E1A-3FBE-F3A6-C76E-A87B9D6CEC40}"/>
              </a:ext>
            </a:extLst>
          </p:cNvPr>
          <p:cNvSpPr txBox="1"/>
          <p:nvPr/>
        </p:nvSpPr>
        <p:spPr>
          <a:xfrm>
            <a:off x="797785" y="1679611"/>
            <a:ext cx="2519494" cy="461665"/>
          </a:xfrm>
          <a:prstGeom prst="rect">
            <a:avLst/>
          </a:prstGeom>
          <a:noFill/>
        </p:spPr>
        <p:txBody>
          <a:bodyPr wrap="square" rtlCol="0">
            <a:spAutoFit/>
          </a:bodyPr>
          <a:lstStyle/>
          <a:p>
            <a:pPr algn="ctr"/>
            <a:r>
              <a:rPr lang="en-US" sz="2400" b="1" dirty="0"/>
              <a:t>The EOP</a:t>
            </a:r>
          </a:p>
        </p:txBody>
      </p:sp>
      <p:pic>
        <p:nvPicPr>
          <p:cNvPr id="10" name="Picture 9">
            <a:extLst>
              <a:ext uri="{FF2B5EF4-FFF2-40B4-BE49-F238E27FC236}">
                <a16:creationId xmlns:a16="http://schemas.microsoft.com/office/drawing/2014/main" id="{AE5AF108-A5D0-5A1B-73D4-47DB2811B451}"/>
              </a:ext>
            </a:extLst>
          </p:cNvPr>
          <p:cNvPicPr>
            <a:picLocks noChangeAspect="1"/>
          </p:cNvPicPr>
          <p:nvPr/>
        </p:nvPicPr>
        <p:blipFill>
          <a:blip r:embed="rId3"/>
          <a:stretch>
            <a:fillRect/>
          </a:stretch>
        </p:blipFill>
        <p:spPr>
          <a:xfrm rot="20318853">
            <a:off x="869758" y="236713"/>
            <a:ext cx="2375547" cy="2260935"/>
          </a:xfrm>
          <a:prstGeom prst="rect">
            <a:avLst/>
          </a:prstGeom>
        </p:spPr>
      </p:pic>
    </p:spTree>
    <p:extLst>
      <p:ext uri="{BB962C8B-B14F-4D97-AF65-F5344CB8AC3E}">
        <p14:creationId xmlns:p14="http://schemas.microsoft.com/office/powerpoint/2010/main" val="34383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80699-D8D9-489E-96B7-3A205AEA6BFC}"/>
              </a:ext>
            </a:extLst>
          </p:cNvPr>
          <p:cNvPicPr>
            <a:picLocks noChangeAspect="1"/>
          </p:cNvPicPr>
          <p:nvPr/>
        </p:nvPicPr>
        <p:blipFill>
          <a:blip r:embed="rId2"/>
          <a:stretch>
            <a:fillRect/>
          </a:stretch>
        </p:blipFill>
        <p:spPr>
          <a:xfrm>
            <a:off x="2230016" y="1"/>
            <a:ext cx="9961984" cy="6857999"/>
          </a:xfrm>
          <a:prstGeom prst="rect">
            <a:avLst/>
          </a:prstGeom>
        </p:spPr>
      </p:pic>
      <p:sp>
        <p:nvSpPr>
          <p:cNvPr id="7" name="TextBox 6">
            <a:extLst>
              <a:ext uri="{FF2B5EF4-FFF2-40B4-BE49-F238E27FC236}">
                <a16:creationId xmlns:a16="http://schemas.microsoft.com/office/drawing/2014/main" id="{858CE09D-4429-4FD9-882B-62D719F5B12D}"/>
              </a:ext>
            </a:extLst>
          </p:cNvPr>
          <p:cNvSpPr txBox="1"/>
          <p:nvPr/>
        </p:nvSpPr>
        <p:spPr>
          <a:xfrm>
            <a:off x="156288" y="656550"/>
            <a:ext cx="2073728" cy="4401205"/>
          </a:xfrm>
          <a:prstGeom prst="rect">
            <a:avLst/>
          </a:prstGeom>
          <a:noFill/>
        </p:spPr>
        <p:txBody>
          <a:bodyPr wrap="square">
            <a:spAutoFit/>
          </a:bodyPr>
          <a:lstStyle/>
          <a:p>
            <a:r>
              <a:rPr lang="en-US" sz="2800" b="1" dirty="0"/>
              <a:t>Overall, the president engages with White House staff more frequently than with cabinet secretaries. </a:t>
            </a:r>
          </a:p>
        </p:txBody>
      </p:sp>
    </p:spTree>
    <p:extLst>
      <p:ext uri="{BB962C8B-B14F-4D97-AF65-F5344CB8AC3E}">
        <p14:creationId xmlns:p14="http://schemas.microsoft.com/office/powerpoint/2010/main" val="237034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73F6-6C94-4889-9A13-35F68797887A}"/>
              </a:ext>
            </a:extLst>
          </p:cNvPr>
          <p:cNvSpPr>
            <a:spLocks noGrp="1"/>
          </p:cNvSpPr>
          <p:nvPr>
            <p:ph type="title"/>
          </p:nvPr>
        </p:nvSpPr>
        <p:spPr>
          <a:xfrm>
            <a:off x="-38169" y="7084"/>
            <a:ext cx="12268337" cy="430887"/>
          </a:xfrm>
          <a:solidFill>
            <a:schemeClr val="accent1"/>
          </a:solidFill>
        </p:spPr>
        <p:txBody>
          <a:bodyPr/>
          <a:lstStyle/>
          <a:p>
            <a:pPr algn="ctr"/>
            <a:r>
              <a:rPr lang="en-US" dirty="0">
                <a:solidFill>
                  <a:schemeClr val="bg1"/>
                </a:solidFill>
              </a:rPr>
              <a:t>Interactions with Other </a:t>
            </a:r>
            <a:r>
              <a:rPr lang="en-US" b="0" dirty="0">
                <a:solidFill>
                  <a:schemeClr val="bg1"/>
                </a:solidFill>
              </a:rPr>
              <a:t>B</a:t>
            </a:r>
            <a:r>
              <a:rPr lang="en-US" dirty="0">
                <a:solidFill>
                  <a:schemeClr val="bg1"/>
                </a:solidFill>
              </a:rPr>
              <a:t>ranches </a:t>
            </a:r>
          </a:p>
        </p:txBody>
      </p:sp>
      <p:sp>
        <p:nvSpPr>
          <p:cNvPr id="4" name="Content Placeholder 3">
            <a:extLst>
              <a:ext uri="{FF2B5EF4-FFF2-40B4-BE49-F238E27FC236}">
                <a16:creationId xmlns:a16="http://schemas.microsoft.com/office/drawing/2014/main" id="{1CB48308-C130-4221-87BB-258D5701DEF7}"/>
              </a:ext>
            </a:extLst>
          </p:cNvPr>
          <p:cNvSpPr>
            <a:spLocks noGrp="1"/>
          </p:cNvSpPr>
          <p:nvPr>
            <p:ph sz="half" idx="3"/>
          </p:nvPr>
        </p:nvSpPr>
        <p:spPr>
          <a:xfrm>
            <a:off x="0" y="489519"/>
            <a:ext cx="12191999" cy="615553"/>
          </a:xfrm>
        </p:spPr>
        <p:txBody>
          <a:bodyPr/>
          <a:lstStyle/>
          <a:p>
            <a:r>
              <a:rPr lang="en-US" sz="2000" dirty="0"/>
              <a:t>President's agenda is not always in line with Congress’s agenda intentions &amp; conflict often arise between the branches.</a:t>
            </a:r>
          </a:p>
        </p:txBody>
      </p:sp>
      <p:sp>
        <p:nvSpPr>
          <p:cNvPr id="5" name="TextBox 4">
            <a:extLst>
              <a:ext uri="{FF2B5EF4-FFF2-40B4-BE49-F238E27FC236}">
                <a16:creationId xmlns:a16="http://schemas.microsoft.com/office/drawing/2014/main" id="{58092477-6FA9-4D70-B757-A6C3C8D3A89E}"/>
              </a:ext>
            </a:extLst>
          </p:cNvPr>
          <p:cNvSpPr txBox="1"/>
          <p:nvPr/>
        </p:nvSpPr>
        <p:spPr>
          <a:xfrm>
            <a:off x="2691578" y="1057477"/>
            <a:ext cx="6808840" cy="461665"/>
          </a:xfrm>
          <a:prstGeom prst="rect">
            <a:avLst/>
          </a:prstGeom>
          <a:noFill/>
        </p:spPr>
        <p:txBody>
          <a:bodyPr wrap="square" rtlCol="0">
            <a:spAutoFit/>
          </a:bodyPr>
          <a:lstStyle/>
          <a:p>
            <a:pPr algn="ctr"/>
            <a:r>
              <a:rPr lang="en-US" sz="2400" b="1" u="sng" dirty="0">
                <a:latin typeface="DejaVu Sans"/>
              </a:rPr>
              <a:t>The President's Inherent Powers </a:t>
            </a:r>
          </a:p>
        </p:txBody>
      </p:sp>
      <p:sp>
        <p:nvSpPr>
          <p:cNvPr id="6" name="TextBox 5">
            <a:extLst>
              <a:ext uri="{FF2B5EF4-FFF2-40B4-BE49-F238E27FC236}">
                <a16:creationId xmlns:a16="http://schemas.microsoft.com/office/drawing/2014/main" id="{F404A0DC-9D6F-43EA-965A-9A9C7962885B}"/>
              </a:ext>
            </a:extLst>
          </p:cNvPr>
          <p:cNvSpPr txBox="1"/>
          <p:nvPr/>
        </p:nvSpPr>
        <p:spPr>
          <a:xfrm>
            <a:off x="90331" y="1502632"/>
            <a:ext cx="12101669" cy="707886"/>
          </a:xfrm>
          <a:prstGeom prst="rect">
            <a:avLst/>
          </a:prstGeom>
          <a:noFill/>
        </p:spPr>
        <p:txBody>
          <a:bodyPr wrap="square" rtlCol="0">
            <a:spAutoFit/>
          </a:bodyPr>
          <a:lstStyle/>
          <a:p>
            <a:r>
              <a:rPr lang="en-US" sz="2000" b="1" i="0" dirty="0">
                <a:solidFill>
                  <a:srgbClr val="202124"/>
                </a:solidFill>
                <a:effectLst/>
                <a:latin typeface="DejaVu Sans"/>
              </a:rPr>
              <a:t>Inherent powers are powers that a president can assume to have as a necessary to the working ability of the government or office</a:t>
            </a:r>
            <a:r>
              <a:rPr lang="en-US" sz="2000" b="1" dirty="0">
                <a:solidFill>
                  <a:srgbClr val="202124"/>
                </a:solidFill>
                <a:latin typeface="DejaVu Sans"/>
              </a:rPr>
              <a:t> but not listed in the Constitution</a:t>
            </a:r>
            <a:endParaRPr lang="en-US" sz="2000" b="1" dirty="0">
              <a:latin typeface="DejaVu Sans"/>
            </a:endParaRPr>
          </a:p>
        </p:txBody>
      </p:sp>
      <p:sp>
        <p:nvSpPr>
          <p:cNvPr id="8" name="TextBox 7">
            <a:extLst>
              <a:ext uri="{FF2B5EF4-FFF2-40B4-BE49-F238E27FC236}">
                <a16:creationId xmlns:a16="http://schemas.microsoft.com/office/drawing/2014/main" id="{C5DCCB4B-B229-4E80-8822-735249B69796}"/>
              </a:ext>
            </a:extLst>
          </p:cNvPr>
          <p:cNvSpPr txBox="1"/>
          <p:nvPr/>
        </p:nvSpPr>
        <p:spPr>
          <a:xfrm>
            <a:off x="23053" y="2186324"/>
            <a:ext cx="12207116" cy="4708981"/>
          </a:xfrm>
          <a:prstGeom prst="rect">
            <a:avLst/>
          </a:prstGeom>
          <a:noFill/>
        </p:spPr>
        <p:txBody>
          <a:bodyPr wrap="square">
            <a:spAutoFit/>
          </a:bodyPr>
          <a:lstStyle/>
          <a:p>
            <a:r>
              <a:rPr lang="en-US" sz="2000" b="1" dirty="0">
                <a:latin typeface="DejaVu Sans"/>
              </a:rPr>
              <a:t>Examples of President’s Inherent Powers:</a:t>
            </a:r>
          </a:p>
          <a:p>
            <a:endParaRPr lang="en-US" sz="2000" b="1" dirty="0">
              <a:latin typeface="DejaVu Sans"/>
            </a:endParaRPr>
          </a:p>
          <a:p>
            <a:pPr marL="342900" indent="-342900">
              <a:buFont typeface="Arial" panose="020B0604020202020204" pitchFamily="34" charset="0"/>
              <a:buChar char="•"/>
            </a:pPr>
            <a:r>
              <a:rPr lang="en-US" sz="2000" b="1" dirty="0">
                <a:latin typeface="DejaVu Sans"/>
              </a:rPr>
              <a:t>the power to go public- </a:t>
            </a:r>
            <a:r>
              <a:rPr lang="en-US" sz="2000" b="1" dirty="0">
                <a:solidFill>
                  <a:srgbClr val="FF0000"/>
                </a:solidFill>
                <a:latin typeface="DejaVu Sans"/>
              </a:rPr>
              <a:t>bully pulpit</a:t>
            </a:r>
            <a:r>
              <a:rPr lang="en-US" sz="2000" b="1" dirty="0">
                <a:latin typeface="DejaVu Sans"/>
              </a:rPr>
              <a:t>- to command the media to gain popular support for his agenda in order to persuade Congress </a:t>
            </a:r>
          </a:p>
          <a:p>
            <a:pPr marL="342900" indent="-342900">
              <a:buFont typeface="Arial" panose="020B0604020202020204" pitchFamily="34" charset="0"/>
              <a:buChar char="•"/>
            </a:pPr>
            <a:r>
              <a:rPr lang="en-US" sz="2000" b="1" dirty="0">
                <a:latin typeface="DejaVu Sans"/>
              </a:rPr>
              <a:t>power of persuasion </a:t>
            </a:r>
          </a:p>
          <a:p>
            <a:pPr marL="342900" indent="-342900">
              <a:buFont typeface="Arial" panose="020B0604020202020204" pitchFamily="34" charset="0"/>
              <a:buChar char="•"/>
            </a:pPr>
            <a:r>
              <a:rPr lang="en-US" sz="2000" b="1" dirty="0">
                <a:latin typeface="DejaVu Sans"/>
              </a:rPr>
              <a:t>make executive agreements- similar to treaties but DOES NOT require Senate approval </a:t>
            </a:r>
          </a:p>
          <a:p>
            <a:pPr marL="342900" indent="-342900">
              <a:buFont typeface="Arial" panose="020B0604020202020204" pitchFamily="34" charset="0"/>
              <a:buChar char="•"/>
            </a:pPr>
            <a:r>
              <a:rPr lang="en-US" sz="2000" b="1" dirty="0">
                <a:latin typeface="DejaVu Sans"/>
              </a:rPr>
              <a:t>executive orders </a:t>
            </a:r>
          </a:p>
          <a:p>
            <a:pPr marL="342900" indent="-342900">
              <a:buFont typeface="Arial" panose="020B0604020202020204" pitchFamily="34" charset="0"/>
              <a:buChar char="•"/>
            </a:pPr>
            <a:r>
              <a:rPr lang="en-US" sz="2000" b="1" dirty="0">
                <a:latin typeface="DejaVu Sans"/>
              </a:rPr>
              <a:t>issue signing statements</a:t>
            </a:r>
          </a:p>
          <a:p>
            <a:pPr marL="342900" indent="-342900">
              <a:buFont typeface="Arial" panose="020B0604020202020204" pitchFamily="34" charset="0"/>
              <a:buChar char="•"/>
            </a:pPr>
            <a:r>
              <a:rPr lang="en-US" sz="2000" b="1" dirty="0">
                <a:latin typeface="DejaVu Sans"/>
              </a:rPr>
              <a:t>use the bureaucracy </a:t>
            </a:r>
          </a:p>
          <a:p>
            <a:pPr marL="342900" indent="-342900">
              <a:buFont typeface="Arial" panose="020B0604020202020204" pitchFamily="34" charset="0"/>
              <a:buChar char="•"/>
            </a:pPr>
            <a:r>
              <a:rPr lang="en-US" sz="2000" b="1" dirty="0">
                <a:latin typeface="DejaVu Sans"/>
              </a:rPr>
              <a:t>personality and leadership </a:t>
            </a:r>
          </a:p>
          <a:p>
            <a:pPr marL="342900" indent="-342900">
              <a:buFont typeface="Arial" panose="020B0604020202020204" pitchFamily="34" charset="0"/>
              <a:buChar char="•"/>
            </a:pPr>
            <a:r>
              <a:rPr lang="en-US" sz="2000" b="1" dirty="0">
                <a:latin typeface="DejaVu Sans"/>
              </a:rPr>
              <a:t>make legislative proposals </a:t>
            </a:r>
          </a:p>
          <a:p>
            <a:pPr marL="342900" indent="-342900">
              <a:buFont typeface="Arial" panose="020B0604020202020204" pitchFamily="34" charset="0"/>
              <a:buChar char="•"/>
            </a:pPr>
            <a:r>
              <a:rPr lang="en-US" sz="2000" b="1" dirty="0">
                <a:latin typeface="DejaVu Sans"/>
              </a:rPr>
              <a:t>The most common &amp; controversial inherent powers are </a:t>
            </a:r>
            <a:r>
              <a:rPr lang="en-US" sz="2000" b="1" dirty="0">
                <a:solidFill>
                  <a:srgbClr val="FF0000"/>
                </a:solidFill>
                <a:latin typeface="DejaVu Sans"/>
              </a:rPr>
              <a:t>Emergency Powers</a:t>
            </a:r>
            <a:r>
              <a:rPr lang="en-US" sz="2000" b="1" dirty="0">
                <a:latin typeface="DejaVu Sans"/>
              </a:rPr>
              <a:t>, exercised only in times of great need.  Therefore, Congress is hesitant in declaring war.</a:t>
            </a:r>
          </a:p>
        </p:txBody>
      </p:sp>
      <p:sp>
        <p:nvSpPr>
          <p:cNvPr id="9" name="Explosion: 14 Points 8">
            <a:extLst>
              <a:ext uri="{FF2B5EF4-FFF2-40B4-BE49-F238E27FC236}">
                <a16:creationId xmlns:a16="http://schemas.microsoft.com/office/drawing/2014/main" id="{367E2E16-9EE1-4367-AE2B-7BF085471C6C}"/>
              </a:ext>
            </a:extLst>
          </p:cNvPr>
          <p:cNvSpPr/>
          <p:nvPr/>
        </p:nvSpPr>
        <p:spPr>
          <a:xfrm rot="21229643">
            <a:off x="5521281" y="4112682"/>
            <a:ext cx="5427406" cy="177802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Can lead to TENSIONS &amp; CONFRONTAITION with Congress </a:t>
            </a:r>
          </a:p>
        </p:txBody>
      </p:sp>
    </p:spTree>
    <p:extLst>
      <p:ext uri="{BB962C8B-B14F-4D97-AF65-F5344CB8AC3E}">
        <p14:creationId xmlns:p14="http://schemas.microsoft.com/office/powerpoint/2010/main" val="406021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233" y="0"/>
            <a:ext cx="9982200" cy="443711"/>
          </a:xfrm>
          <a:prstGeom prst="rect">
            <a:avLst/>
          </a:prstGeom>
        </p:spPr>
        <p:txBody>
          <a:bodyPr vert="horz" wrap="square" lIns="0" tIns="12700" rIns="0" bIns="0" rtlCol="0">
            <a:spAutoFit/>
          </a:bodyPr>
          <a:lstStyle/>
          <a:p>
            <a:pPr marL="12700" algn="ctr">
              <a:lnSpc>
                <a:spcPct val="100000"/>
              </a:lnSpc>
              <a:spcBef>
                <a:spcPts val="100"/>
              </a:spcBef>
            </a:pPr>
            <a:r>
              <a:rPr u="sng" dirty="0"/>
              <a:t>CHECKS </a:t>
            </a:r>
            <a:r>
              <a:rPr lang="en-US" u="sng" dirty="0"/>
              <a:t>on </a:t>
            </a:r>
            <a:r>
              <a:rPr u="sng" dirty="0"/>
              <a:t>PRESIDENT</a:t>
            </a:r>
            <a:r>
              <a:rPr lang="en-US" u="sng" dirty="0"/>
              <a:t>IAL POWERS</a:t>
            </a:r>
            <a:endParaRPr u="sng" dirty="0"/>
          </a:p>
        </p:txBody>
      </p:sp>
      <p:sp>
        <p:nvSpPr>
          <p:cNvPr id="3" name="object 3"/>
          <p:cNvSpPr txBox="1"/>
          <p:nvPr/>
        </p:nvSpPr>
        <p:spPr>
          <a:xfrm>
            <a:off x="146982" y="798545"/>
            <a:ext cx="11898036" cy="5691302"/>
          </a:xfrm>
          <a:prstGeom prst="rect">
            <a:avLst/>
          </a:prstGeom>
        </p:spPr>
        <p:txBody>
          <a:bodyPr vert="horz" wrap="square" lIns="0" tIns="152400" rIns="0" bIns="0" rtlCol="0">
            <a:spAutoFit/>
          </a:bodyPr>
          <a:lstStyle/>
          <a:p>
            <a:pPr marL="355600" marR="0" lvl="0" indent="-342900" algn="l" defTabSz="914400" rtl="0" eaLnBrk="1" fontAlgn="auto" latinLnBrk="0" hangingPunct="1">
              <a:lnSpc>
                <a:spcPct val="100000"/>
              </a:lnSpc>
              <a:spcBef>
                <a:spcPts val="1200"/>
              </a:spcBef>
              <a:spcAft>
                <a:spcPts val="0"/>
              </a:spcAft>
              <a:buClrTx/>
              <a:buSzTx/>
              <a:buFont typeface="DejaVu Sans"/>
              <a:buChar char="•"/>
              <a:tabLst>
                <a:tab pos="354965" algn="l"/>
                <a:tab pos="35560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Traditional, constitutional checks: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19"/>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Congress</a:t>
            </a:r>
            <a:r>
              <a:rPr kumimoji="0" lang="en-US" sz="2200" b="1" i="0" strike="noStrike" kern="1200" cap="none" spc="0" normalizeH="0" baseline="0" noProof="0" dirty="0">
                <a:ln>
                  <a:noFill/>
                </a:ln>
                <a:solidFill>
                  <a:prstClr val="black"/>
                </a:solidFill>
                <a:effectLst/>
                <a:uLnTx/>
                <a:uFillTx/>
                <a:latin typeface="DejaVu Sans"/>
                <a:ea typeface="+mn-ea"/>
                <a:cs typeface="DejaVu Sans"/>
              </a:rPr>
              <a:t>-</a:t>
            </a:r>
            <a:r>
              <a:rPr kumimoji="0" lang="en-US" sz="2200" b="0" i="0" strike="noStrike" kern="1200" cap="none" spc="0" normalizeH="0" baseline="0" noProof="0" dirty="0">
                <a:ln>
                  <a:noFill/>
                </a:ln>
                <a:solidFill>
                  <a:prstClr val="black"/>
                </a:solidFill>
                <a:effectLst/>
                <a:uLnTx/>
                <a:uFillTx/>
                <a:latin typeface="Calibri"/>
                <a:ea typeface="+mn-ea"/>
                <a:cs typeface="+mn-cs"/>
              </a:rPr>
              <a:t> </a:t>
            </a:r>
            <a:r>
              <a:rPr kumimoji="0" lang="en-US" sz="2200" b="1" i="0" strike="noStrike" kern="1200" cap="none" spc="0" normalizeH="0" baseline="0" noProof="0" dirty="0">
                <a:ln>
                  <a:noFill/>
                </a:ln>
                <a:solidFill>
                  <a:prstClr val="black"/>
                </a:solidFill>
                <a:effectLst/>
                <a:uLnTx/>
                <a:uFillTx/>
                <a:latin typeface="Calibri"/>
                <a:ea typeface="+mn-ea"/>
                <a:cs typeface="+mn-cs"/>
              </a:rPr>
              <a:t>oversight/ investigations, power of the purse</a:t>
            </a:r>
          </a:p>
          <a:p>
            <a:pPr marL="755650" marR="0" lvl="1" indent="-286385" algn="l" defTabSz="914400" rtl="0" eaLnBrk="1" fontAlgn="auto" latinLnBrk="0" hangingPunct="1">
              <a:lnSpc>
                <a:spcPct val="100000"/>
              </a:lnSpc>
              <a:spcBef>
                <a:spcPts val="10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Courts</a:t>
            </a:r>
            <a:r>
              <a:rPr kumimoji="0" lang="en-US" sz="2200" b="1" i="0" strike="noStrike" kern="1200" cap="none" spc="0" normalizeH="0" baseline="0" noProof="0" dirty="0">
                <a:ln>
                  <a:noFill/>
                </a:ln>
                <a:solidFill>
                  <a:prstClr val="black"/>
                </a:solidFill>
                <a:effectLst/>
                <a:uLnTx/>
                <a:uFillTx/>
                <a:latin typeface="DejaVu Sans"/>
                <a:ea typeface="+mn-ea"/>
                <a:cs typeface="DejaVu Sans"/>
              </a:rPr>
              <a:t>- </a:t>
            </a:r>
            <a:r>
              <a:rPr kumimoji="0" lang="en-US" sz="2200" b="1" i="0" strike="noStrike" kern="1200" cap="none" spc="0" normalizeH="0" baseline="0" noProof="0" dirty="0">
                <a:ln>
                  <a:noFill/>
                </a:ln>
                <a:solidFill>
                  <a:prstClr val="black"/>
                </a:solidFill>
                <a:effectLst/>
                <a:uLnTx/>
                <a:uFillTx/>
                <a:latin typeface="Calibri"/>
                <a:ea typeface="+mn-ea"/>
                <a:cs typeface="+mn-cs"/>
              </a:rPr>
              <a:t>judicial review</a:t>
            </a:r>
            <a:endParaRPr kumimoji="0" sz="2200" b="1" i="0"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1980"/>
              </a:spcBef>
              <a:spcAft>
                <a:spcPts val="0"/>
              </a:spcAft>
              <a:buClrTx/>
              <a:buSzTx/>
              <a:buFont typeface="DejaVu Sans"/>
              <a:buChar char="•"/>
              <a:tabLst>
                <a:tab pos="354965" algn="l"/>
                <a:tab pos="35560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Informal checks: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4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Congressional leaders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10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Cabinet members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Bureaucrats</a:t>
            </a:r>
            <a:r>
              <a:rPr kumimoji="0" lang="en-US" sz="2200" b="1" i="0" strike="noStrike" kern="1200" cap="none" spc="0" normalizeH="0" baseline="0" noProof="0" dirty="0">
                <a:ln>
                  <a:noFill/>
                </a:ln>
                <a:solidFill>
                  <a:prstClr val="black"/>
                </a:solidFill>
                <a:effectLst/>
                <a:uLnTx/>
                <a:uFillTx/>
                <a:latin typeface="DejaVu Sans"/>
                <a:ea typeface="+mn-ea"/>
                <a:cs typeface="DejaVu Sans"/>
              </a:rPr>
              <a:t>- can slow down (</a:t>
            </a:r>
            <a:r>
              <a:rPr kumimoji="0" lang="en-US" sz="2200" b="1" i="0" strike="noStrike" kern="1200" cap="none" spc="0" normalizeH="0" baseline="0" noProof="0" dirty="0">
                <a:ln>
                  <a:noFill/>
                </a:ln>
                <a:solidFill>
                  <a:srgbClr val="FF0000"/>
                </a:solidFill>
                <a:effectLst/>
                <a:uLnTx/>
                <a:uFillTx/>
                <a:latin typeface="DejaVu Sans"/>
                <a:ea typeface="+mn-ea"/>
                <a:cs typeface="DejaVu Sans"/>
              </a:rPr>
              <a:t>delay</a:t>
            </a:r>
            <a:r>
              <a:rPr kumimoji="0" lang="en-US" sz="2200" b="1" i="0" strike="noStrike" kern="1200" cap="none" spc="0" normalizeH="0" baseline="0" noProof="0" dirty="0">
                <a:ln>
                  <a:noFill/>
                </a:ln>
                <a:solidFill>
                  <a:prstClr val="black"/>
                </a:solidFill>
                <a:effectLst/>
                <a:uLnTx/>
                <a:uFillTx/>
                <a:latin typeface="DejaVu Sans"/>
                <a:ea typeface="+mn-ea"/>
                <a:cs typeface="DejaVu Sans"/>
              </a:rPr>
              <a:t>) or “</a:t>
            </a:r>
            <a:r>
              <a:rPr kumimoji="0" lang="en-US" sz="2200" b="1" i="0" strike="noStrike" kern="1200" cap="none" spc="0" normalizeH="0" baseline="0" noProof="0" dirty="0">
                <a:ln>
                  <a:noFill/>
                </a:ln>
                <a:solidFill>
                  <a:srgbClr val="FF0000"/>
                </a:solidFill>
                <a:effectLst/>
                <a:uLnTx/>
                <a:uFillTx/>
                <a:latin typeface="DejaVu Sans"/>
                <a:ea typeface="+mn-ea"/>
                <a:cs typeface="DejaVu Sans"/>
              </a:rPr>
              <a:t>misplace</a:t>
            </a:r>
            <a:r>
              <a:rPr kumimoji="0" lang="en-US" sz="2200" b="1" i="0" strike="noStrike" kern="1200" cap="none" spc="0" normalizeH="0" baseline="0" noProof="0" dirty="0">
                <a:ln>
                  <a:noFill/>
                </a:ln>
                <a:solidFill>
                  <a:prstClr val="black"/>
                </a:solidFill>
                <a:effectLst/>
                <a:uLnTx/>
                <a:uFillTx/>
                <a:latin typeface="DejaVu Sans"/>
                <a:ea typeface="+mn-ea"/>
                <a:cs typeface="DejaVu Sans"/>
              </a:rPr>
              <a:t>” presidential action.</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10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Political parties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Interest groups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1005"/>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Media: adversarial journalism, “gotcha” journalism</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94"/>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Senators’ use of “holds” and ﬁlibusters on presidential nominations</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00"/>
              </a:spcBef>
              <a:spcAft>
                <a:spcPts val="0"/>
              </a:spcAft>
              <a:buClrTx/>
              <a:buSzTx/>
              <a:buFont typeface="DejaVu Sans"/>
              <a:buChar char="–"/>
              <a:tabLst>
                <a:tab pos="755015" algn="l"/>
                <a:tab pos="755650" algn="l"/>
              </a:tabLst>
              <a:defRPr/>
            </a:pPr>
            <a:r>
              <a:rPr kumimoji="0" sz="2200" b="1" i="0" strike="noStrike" kern="1200" cap="none" spc="0" normalizeH="0" baseline="0" noProof="0" dirty="0">
                <a:ln>
                  <a:noFill/>
                </a:ln>
                <a:solidFill>
                  <a:prstClr val="black"/>
                </a:solidFill>
                <a:effectLst/>
                <a:uLnTx/>
                <a:uFillTx/>
                <a:latin typeface="DejaVu Sans"/>
                <a:ea typeface="+mn-ea"/>
                <a:cs typeface="DejaVu Sans"/>
              </a:rPr>
              <a:t>Divided government</a:t>
            </a:r>
            <a:endParaRPr kumimoji="0" sz="2200" b="0" i="0" strike="noStrike" kern="1200" cap="none" spc="0" normalizeH="0" baseline="0" noProof="0" dirty="0">
              <a:ln>
                <a:noFill/>
              </a:ln>
              <a:solidFill>
                <a:prstClr val="black"/>
              </a:solidFill>
              <a:effectLst/>
              <a:uLnTx/>
              <a:uFillTx/>
              <a:latin typeface="DejaVu Sans"/>
              <a:ea typeface="+mn-ea"/>
              <a:cs typeface="DejaVu Sans"/>
            </a:endParaRPr>
          </a:p>
        </p:txBody>
      </p:sp>
      <p:pic>
        <p:nvPicPr>
          <p:cNvPr id="4" name="Picture 3">
            <a:extLst>
              <a:ext uri="{FF2B5EF4-FFF2-40B4-BE49-F238E27FC236}">
                <a16:creationId xmlns:a16="http://schemas.microsoft.com/office/drawing/2014/main" id="{7884F2C8-33F4-F5C9-9B79-0A2FA094789A}"/>
              </a:ext>
            </a:extLst>
          </p:cNvPr>
          <p:cNvPicPr>
            <a:picLocks noChangeAspect="1"/>
          </p:cNvPicPr>
          <p:nvPr/>
        </p:nvPicPr>
        <p:blipFill>
          <a:blip r:embed="rId2"/>
          <a:stretch>
            <a:fillRect/>
          </a:stretch>
        </p:blipFill>
        <p:spPr>
          <a:xfrm>
            <a:off x="8037905" y="885038"/>
            <a:ext cx="3614706" cy="211134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Jan Schakowsky on Twitter: &quot;Money--and who controls it--is fundamentally  important in a democratic government. That's why the Founders entrusted  this responsibility, the 'power of the purse,' to the people's  representatives in Congress.">
            <a:extLst>
              <a:ext uri="{FF2B5EF4-FFF2-40B4-BE49-F238E27FC236}">
                <a16:creationId xmlns:a16="http://schemas.microsoft.com/office/drawing/2014/main" id="{767B2AD6-D05E-D018-F8F2-151E7500A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0" r="564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7BB857-480C-872C-CB1B-2D225D8FB10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rtl="0">
              <a:lnSpc>
                <a:spcPct val="90000"/>
              </a:lnSpc>
              <a:spcBef>
                <a:spcPct val="0"/>
              </a:spcBef>
            </a:pPr>
            <a:r>
              <a:rPr lang="en-US" sz="3600" kern="1200" dirty="0">
                <a:solidFill>
                  <a:schemeClr val="tx1">
                    <a:lumMod val="85000"/>
                    <a:lumOff val="15000"/>
                  </a:schemeClr>
                </a:solidFill>
                <a:latin typeface="+mj-lt"/>
                <a:cs typeface="+mj-cs"/>
              </a:rPr>
              <a:t>U.S. Const., Art. 1, Sect. 9, Cl. 7 Power of the Purse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05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0F74B7-13E3-43BF-9CC8-75E5E13C4C11}"/>
              </a:ext>
            </a:extLst>
          </p:cNvPr>
          <p:cNvSpPr txBox="1"/>
          <p:nvPr/>
        </p:nvSpPr>
        <p:spPr>
          <a:xfrm>
            <a:off x="48667" y="584775"/>
            <a:ext cx="5369670" cy="5693866"/>
          </a:xfrm>
          <a:prstGeom prst="rect">
            <a:avLst/>
          </a:prstGeom>
          <a:noFill/>
        </p:spPr>
        <p:txBody>
          <a:bodyPr wrap="square">
            <a:spAutoFit/>
          </a:bodyPr>
          <a:lstStyle/>
          <a:p>
            <a:r>
              <a:rPr lang="en-US" sz="2800" b="1" dirty="0"/>
              <a:t>Because the founders did not anticipate that Congress would convene as frequently as it does in modern times, they provided for </a:t>
            </a:r>
            <a:r>
              <a:rPr lang="en-US" sz="2800" b="1" dirty="0">
                <a:solidFill>
                  <a:srgbClr val="FF0000"/>
                </a:solidFill>
              </a:rPr>
              <a:t>RECESS APPOINTMENTS</a:t>
            </a:r>
            <a:r>
              <a:rPr lang="en-US" sz="2800" b="1" dirty="0"/>
              <a:t>. </a:t>
            </a:r>
            <a:r>
              <a:rPr lang="en-US" sz="2800" dirty="0"/>
              <a:t>If the Senate is not in session when a vacancy arises, the president can appoint a replacement who will serve </a:t>
            </a:r>
            <a:r>
              <a:rPr lang="en-US" sz="2800" b="1" dirty="0">
                <a:solidFill>
                  <a:srgbClr val="FF0000"/>
                </a:solidFill>
              </a:rPr>
              <a:t>until</a:t>
            </a:r>
            <a:r>
              <a:rPr lang="en-US" sz="2800" dirty="0"/>
              <a:t> the Senate reconvenes and votes on that official. This recess appointment is particularly necessary if the appointee is to handle urgent or sensitive work.</a:t>
            </a:r>
          </a:p>
        </p:txBody>
      </p:sp>
      <p:sp>
        <p:nvSpPr>
          <p:cNvPr id="5" name="TextBox 4">
            <a:extLst>
              <a:ext uri="{FF2B5EF4-FFF2-40B4-BE49-F238E27FC236}">
                <a16:creationId xmlns:a16="http://schemas.microsoft.com/office/drawing/2014/main" id="{156731CD-C4B5-C455-6398-A8D3DF4F3780}"/>
              </a:ext>
            </a:extLst>
          </p:cNvPr>
          <p:cNvSpPr txBox="1"/>
          <p:nvPr/>
        </p:nvSpPr>
        <p:spPr>
          <a:xfrm>
            <a:off x="190150" y="0"/>
            <a:ext cx="6097280"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Calibri"/>
                <a:ea typeface="+mn-ea"/>
                <a:cs typeface="+mn-cs"/>
              </a:rPr>
              <a:t>RECESS APPOINTMENTS</a:t>
            </a:r>
            <a:endParaRPr lang="en-US" dirty="0"/>
          </a:p>
        </p:txBody>
      </p:sp>
      <p:pic>
        <p:nvPicPr>
          <p:cNvPr id="6" name="Picture 5">
            <a:hlinkClick r:id="rId2"/>
            <a:extLst>
              <a:ext uri="{FF2B5EF4-FFF2-40B4-BE49-F238E27FC236}">
                <a16:creationId xmlns:a16="http://schemas.microsoft.com/office/drawing/2014/main" id="{5F725FC2-23A7-9110-3A80-D4C72799FB2D}"/>
              </a:ext>
            </a:extLst>
          </p:cNvPr>
          <p:cNvPicPr>
            <a:picLocks noChangeAspect="1"/>
          </p:cNvPicPr>
          <p:nvPr/>
        </p:nvPicPr>
        <p:blipFill>
          <a:blip r:embed="rId3"/>
          <a:stretch>
            <a:fillRect/>
          </a:stretch>
        </p:blipFill>
        <p:spPr>
          <a:xfrm>
            <a:off x="5418337" y="855649"/>
            <a:ext cx="6724996" cy="4178515"/>
          </a:xfrm>
          <a:prstGeom prst="rect">
            <a:avLst/>
          </a:prstGeom>
        </p:spPr>
      </p:pic>
      <p:pic>
        <p:nvPicPr>
          <p:cNvPr id="8" name="Picture 7">
            <a:hlinkClick r:id="rId2"/>
            <a:extLst>
              <a:ext uri="{FF2B5EF4-FFF2-40B4-BE49-F238E27FC236}">
                <a16:creationId xmlns:a16="http://schemas.microsoft.com/office/drawing/2014/main" id="{EB71560A-13A5-17CE-7361-67F8363023C0}"/>
              </a:ext>
            </a:extLst>
          </p:cNvPr>
          <p:cNvPicPr>
            <a:picLocks noChangeAspect="1"/>
          </p:cNvPicPr>
          <p:nvPr/>
        </p:nvPicPr>
        <p:blipFill>
          <a:blip r:embed="rId4"/>
          <a:stretch>
            <a:fillRect/>
          </a:stretch>
        </p:blipFill>
        <p:spPr>
          <a:xfrm>
            <a:off x="7904909" y="1922726"/>
            <a:ext cx="2127359" cy="2197213"/>
          </a:xfrm>
          <a:prstGeom prst="rect">
            <a:avLst/>
          </a:prstGeom>
        </p:spPr>
      </p:pic>
    </p:spTree>
    <p:extLst>
      <p:ext uri="{BB962C8B-B14F-4D97-AF65-F5344CB8AC3E}">
        <p14:creationId xmlns:p14="http://schemas.microsoft.com/office/powerpoint/2010/main" val="393474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C73F6-6C94-4889-9A13-35F68797887A}"/>
              </a:ext>
            </a:extLst>
          </p:cNvPr>
          <p:cNvSpPr>
            <a:spLocks noGrp="1"/>
          </p:cNvSpPr>
          <p:nvPr>
            <p:ph type="title"/>
          </p:nvPr>
        </p:nvSpPr>
        <p:spPr>
          <a:xfrm>
            <a:off x="630936" y="640080"/>
            <a:ext cx="4818888" cy="1481328"/>
          </a:xfrm>
        </p:spPr>
        <p:txBody>
          <a:bodyPr anchor="b">
            <a:normAutofit/>
          </a:bodyPr>
          <a:lstStyle/>
          <a:p>
            <a:r>
              <a:rPr lang="en-US" sz="5400" dirty="0"/>
              <a:t>Removal</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CB48308-C130-4221-87BB-258D5701DEF7}"/>
              </a:ext>
            </a:extLst>
          </p:cNvPr>
          <p:cNvSpPr>
            <a:spLocks noGrp="1"/>
          </p:cNvSpPr>
          <p:nvPr>
            <p:ph sz="half" idx="3"/>
          </p:nvPr>
        </p:nvSpPr>
        <p:spPr>
          <a:xfrm>
            <a:off x="137653" y="2670048"/>
            <a:ext cx="5958348" cy="3547872"/>
          </a:xfrm>
        </p:spPr>
        <p:txBody>
          <a:bodyPr anchor="t">
            <a:normAutofit/>
          </a:bodyPr>
          <a:lstStyle/>
          <a:p>
            <a:pPr>
              <a:spcAft>
                <a:spcPts val="600"/>
              </a:spcAft>
            </a:pPr>
            <a:r>
              <a:rPr lang="en-US" sz="2400" dirty="0"/>
              <a:t>The President can remove all upper-level executive branch officials including all cabinet secretaries, ambassadors, federal district attorneys at will, except those that head the independent regulatory agencies. (More on this in Chpt7 Topic 2.12-2.15)</a:t>
            </a:r>
          </a:p>
        </p:txBody>
      </p:sp>
      <p:pic>
        <p:nvPicPr>
          <p:cNvPr id="3" name="Picture 2" descr="A person with the mouth open&#10;&#10;Description automatically generated with low confidence">
            <a:extLst>
              <a:ext uri="{FF2B5EF4-FFF2-40B4-BE49-F238E27FC236}">
                <a16:creationId xmlns:a16="http://schemas.microsoft.com/office/drawing/2014/main" id="{8C65107F-F39D-4BD0-B02F-5B673C3FC96D}"/>
              </a:ext>
            </a:extLst>
          </p:cNvPr>
          <p:cNvPicPr>
            <a:picLocks noChangeAspect="1"/>
          </p:cNvPicPr>
          <p:nvPr/>
        </p:nvPicPr>
        <p:blipFill>
          <a:blip r:embed="rId2"/>
          <a:stretch>
            <a:fillRect/>
          </a:stretch>
        </p:blipFill>
        <p:spPr>
          <a:xfrm>
            <a:off x="6233654" y="719987"/>
            <a:ext cx="5458968" cy="5418025"/>
          </a:xfrm>
          <a:prstGeom prst="rect">
            <a:avLst/>
          </a:prstGeom>
        </p:spPr>
      </p:pic>
    </p:spTree>
    <p:extLst>
      <p:ext uri="{BB962C8B-B14F-4D97-AF65-F5344CB8AC3E}">
        <p14:creationId xmlns:p14="http://schemas.microsoft.com/office/powerpoint/2010/main" val="346870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724F-1E63-47A4-809F-9FE2E6C97BA8}"/>
              </a:ext>
            </a:extLst>
          </p:cNvPr>
          <p:cNvSpPr>
            <a:spLocks noGrp="1"/>
          </p:cNvSpPr>
          <p:nvPr>
            <p:ph type="title"/>
          </p:nvPr>
        </p:nvSpPr>
        <p:spPr>
          <a:xfrm>
            <a:off x="1" y="2816"/>
            <a:ext cx="12192000" cy="503411"/>
          </a:xfrm>
          <a:solidFill>
            <a:srgbClr val="FF6600"/>
          </a:solidFill>
        </p:spPr>
        <p:txBody>
          <a:bodyPr/>
          <a:lstStyle/>
          <a:p>
            <a:pPr algn="ctr"/>
            <a:r>
              <a:rPr lang="en-US" dirty="0"/>
              <a:t>Judicial Interactions</a:t>
            </a:r>
          </a:p>
        </p:txBody>
      </p:sp>
      <p:sp>
        <p:nvSpPr>
          <p:cNvPr id="7" name="TextBox 6">
            <a:extLst>
              <a:ext uri="{FF2B5EF4-FFF2-40B4-BE49-F238E27FC236}">
                <a16:creationId xmlns:a16="http://schemas.microsoft.com/office/drawing/2014/main" id="{46563E50-4988-44AA-B2D6-071168E8F106}"/>
              </a:ext>
            </a:extLst>
          </p:cNvPr>
          <p:cNvSpPr txBox="1"/>
          <p:nvPr/>
        </p:nvSpPr>
        <p:spPr>
          <a:xfrm>
            <a:off x="162232" y="591862"/>
            <a:ext cx="11621730" cy="430887"/>
          </a:xfrm>
          <a:prstGeom prst="rect">
            <a:avLst/>
          </a:prstGeom>
          <a:noFill/>
        </p:spPr>
        <p:txBody>
          <a:bodyPr wrap="square" rtlCol="0">
            <a:spAutoFit/>
          </a:bodyPr>
          <a:lstStyle/>
          <a:p>
            <a:r>
              <a:rPr lang="en-US" sz="2200" b="1" dirty="0">
                <a:latin typeface="DejaVu Sans"/>
              </a:rPr>
              <a:t>As Chief Executive, the president enforces judicial orders/ decisions. </a:t>
            </a:r>
          </a:p>
        </p:txBody>
      </p:sp>
      <p:sp>
        <p:nvSpPr>
          <p:cNvPr id="12" name="TextBox 11">
            <a:extLst>
              <a:ext uri="{FF2B5EF4-FFF2-40B4-BE49-F238E27FC236}">
                <a16:creationId xmlns:a16="http://schemas.microsoft.com/office/drawing/2014/main" id="{A3612543-29AE-4DDA-A00D-BBE648A5870A}"/>
              </a:ext>
            </a:extLst>
          </p:cNvPr>
          <p:cNvSpPr txBox="1"/>
          <p:nvPr/>
        </p:nvSpPr>
        <p:spPr>
          <a:xfrm>
            <a:off x="162232" y="1253320"/>
            <a:ext cx="538316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Chief Executive President Eisenhower used </a:t>
            </a:r>
            <a:r>
              <a:rPr lang="en-US" sz="2400" dirty="0">
                <a:solidFill>
                  <a:prstClr val="black"/>
                </a:solidFill>
                <a:latin typeface="Calibri" panose="020F0502020204030204"/>
              </a:rPr>
              <a:t>his power as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Commander-In-Chief,</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President Eisenhower had to enforce the Supreme Court decision in Brown v. Board of Education (1954).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 sent in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101</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Airborne US Army Paratroopers (1957)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enforce the Brown v.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Edu, 1954 ending segregation in public schools.</a:t>
            </a:r>
          </a:p>
        </p:txBody>
      </p:sp>
      <p:sp>
        <p:nvSpPr>
          <p:cNvPr id="14" name="TextBox 13">
            <a:extLst>
              <a:ext uri="{FF2B5EF4-FFF2-40B4-BE49-F238E27FC236}">
                <a16:creationId xmlns:a16="http://schemas.microsoft.com/office/drawing/2014/main" id="{07A9BF12-98CF-49FF-B1D9-BB5F63FFD29A}"/>
              </a:ext>
            </a:extLst>
          </p:cNvPr>
          <p:cNvSpPr txBox="1"/>
          <p:nvPr/>
        </p:nvSpPr>
        <p:spPr>
          <a:xfrm>
            <a:off x="162232" y="4993341"/>
            <a:ext cx="5039859" cy="1200329"/>
          </a:xfrm>
          <a:prstGeom prst="rect">
            <a:avLst/>
          </a:prstGeom>
          <a:noFill/>
        </p:spPr>
        <p:txBody>
          <a:bodyPr wrap="square">
            <a:spAutoFit/>
          </a:bodyPr>
          <a:lstStyle/>
          <a:p>
            <a:r>
              <a:rPr lang="en-US" sz="2400" dirty="0"/>
              <a:t>The federal government would either send </a:t>
            </a:r>
            <a:r>
              <a:rPr lang="en-US" sz="2400" b="1" dirty="0">
                <a:solidFill>
                  <a:srgbClr val="FF0000"/>
                </a:solidFill>
              </a:rPr>
              <a:t>Federal Marshalls </a:t>
            </a:r>
            <a:r>
              <a:rPr lang="en-US" sz="2400" dirty="0"/>
              <a:t>or </a:t>
            </a:r>
            <a:r>
              <a:rPr lang="en-US" sz="2400" b="1" dirty="0">
                <a:solidFill>
                  <a:srgbClr val="FF0000"/>
                </a:solidFill>
              </a:rPr>
              <a:t>US Army troops </a:t>
            </a:r>
            <a:r>
              <a:rPr lang="en-US" sz="2400" dirty="0"/>
              <a:t>to enforce civil rights</a:t>
            </a:r>
          </a:p>
        </p:txBody>
      </p:sp>
      <p:sp>
        <p:nvSpPr>
          <p:cNvPr id="16" name="TextBox 15">
            <a:extLst>
              <a:ext uri="{FF2B5EF4-FFF2-40B4-BE49-F238E27FC236}">
                <a16:creationId xmlns:a16="http://schemas.microsoft.com/office/drawing/2014/main" id="{F7890E41-A10B-42F6-8D03-96D21C1DCC98}"/>
              </a:ext>
            </a:extLst>
          </p:cNvPr>
          <p:cNvSpPr txBox="1"/>
          <p:nvPr/>
        </p:nvSpPr>
        <p:spPr>
          <a:xfrm>
            <a:off x="6096000" y="1255494"/>
            <a:ext cx="6098458" cy="3416320"/>
          </a:xfrm>
          <a:prstGeom prst="rect">
            <a:avLst/>
          </a:prstGeom>
          <a:noFill/>
        </p:spPr>
        <p:txBody>
          <a:bodyPr wrap="square">
            <a:spAutoFit/>
          </a:bodyPr>
          <a:lstStyle/>
          <a:p>
            <a:r>
              <a:rPr lang="en-US" sz="2400" dirty="0">
                <a:latin typeface="+mj-lt"/>
              </a:rPr>
              <a:t>In 1952 the Supreme Court overturned President Truman's nationalizing of the steel industry during the Korean War. Truman had taken that step to mobilize resources for the Korean War and to prevent a strike by steelworkers. The Court ruled, however, that the president lacked authority to seize private property.  The power of </a:t>
            </a:r>
            <a:r>
              <a:rPr lang="en-US" sz="2400" b="1" dirty="0">
                <a:latin typeface="+mj-lt"/>
              </a:rPr>
              <a:t>judicial review</a:t>
            </a:r>
            <a:r>
              <a:rPr lang="en-US" sz="2400" dirty="0">
                <a:latin typeface="+mj-lt"/>
              </a:rPr>
              <a:t> checked the president’s executive power.</a:t>
            </a:r>
          </a:p>
        </p:txBody>
      </p:sp>
    </p:spTree>
    <p:extLst>
      <p:ext uri="{BB962C8B-B14F-4D97-AF65-F5344CB8AC3E}">
        <p14:creationId xmlns:p14="http://schemas.microsoft.com/office/powerpoint/2010/main" val="229555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08C9AA-90D2-4BF8-B86F-ADB7E185F798}"/>
              </a:ext>
            </a:extLst>
          </p:cNvPr>
          <p:cNvSpPr txBox="1"/>
          <p:nvPr/>
        </p:nvSpPr>
        <p:spPr>
          <a:xfrm>
            <a:off x="0" y="0"/>
            <a:ext cx="12192000" cy="584775"/>
          </a:xfrm>
          <a:prstGeom prst="rect">
            <a:avLst/>
          </a:prstGeom>
          <a:gradFill>
            <a:gsLst>
              <a:gs pos="0">
                <a:schemeClr val="tx2">
                  <a:lumMod val="50000"/>
                </a:schemeClr>
              </a:gs>
              <a:gs pos="35000">
                <a:schemeClr val="tx2">
                  <a:lumMod val="75000"/>
                </a:schemeClr>
              </a:gs>
              <a:gs pos="100000">
                <a:schemeClr val="tx2">
                  <a:lumMod val="60000"/>
                  <a:lumOff val="40000"/>
                </a:schemeClr>
              </a:gs>
            </a:gsLst>
          </a:gra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TOPIC 2.5 Checks on the Presidency</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69E89F6-504E-424B-84CA-4337C9B2CECA}"/>
              </a:ext>
            </a:extLst>
          </p:cNvPr>
          <p:cNvCxnSpPr>
            <a:cxnSpLocks/>
          </p:cNvCxnSpPr>
          <p:nvPr/>
        </p:nvCxnSpPr>
        <p:spPr>
          <a:xfrm>
            <a:off x="2187389" y="1254502"/>
            <a:ext cx="0" cy="5413012"/>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453EE3A-F8B1-4EB6-AB9E-14A132CC8F65}"/>
              </a:ext>
            </a:extLst>
          </p:cNvPr>
          <p:cNvSpPr txBox="1"/>
          <p:nvPr/>
        </p:nvSpPr>
        <p:spPr>
          <a:xfrm>
            <a:off x="0" y="610647"/>
            <a:ext cx="12192000" cy="461665"/>
          </a:xfrm>
          <a:prstGeom prst="rect">
            <a:avLst/>
          </a:prstGeom>
          <a:noFill/>
        </p:spPr>
        <p:txBody>
          <a:bodyPr wrap="square">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presidency has been enhanced beyond its expressed constitutional powers.</a:t>
            </a:r>
          </a:p>
        </p:txBody>
      </p:sp>
      <p:sp>
        <p:nvSpPr>
          <p:cNvPr id="14" name="TextBox 13">
            <a:extLst>
              <a:ext uri="{FF2B5EF4-FFF2-40B4-BE49-F238E27FC236}">
                <a16:creationId xmlns:a16="http://schemas.microsoft.com/office/drawing/2014/main" id="{224DADBF-198E-87F1-10C0-BAB9DB1BDFA1}"/>
              </a:ext>
            </a:extLst>
          </p:cNvPr>
          <p:cNvSpPr txBox="1"/>
          <p:nvPr/>
        </p:nvSpPr>
        <p:spPr>
          <a:xfrm>
            <a:off x="-39624" y="1254502"/>
            <a:ext cx="2401824" cy="267765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1" dirty="0"/>
              <a:t>Explain how the president’s agenda can create tension and frequent confrontations with Congress.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E44DDB0-D8F3-8DFF-D0FE-A73F48BB40AB}"/>
              </a:ext>
            </a:extLst>
          </p:cNvPr>
          <p:cNvSpPr txBox="1"/>
          <p:nvPr/>
        </p:nvSpPr>
        <p:spPr>
          <a:xfrm>
            <a:off x="2362200" y="1254502"/>
            <a:ext cx="9957790" cy="452431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dirty="0"/>
              <a:t>The potential for conflict with the Senate depends upon the type of executive branch appointments, including: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Cabinet members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Ambassadors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White House staff</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R="0" lvl="0" algn="l" defTabSz="1219170" rtl="0" eaLnBrk="1" fontAlgn="auto" latinLnBrk="0" hangingPunct="1">
              <a:lnSpc>
                <a:spcPct val="100000"/>
              </a:lnSpc>
              <a:spcBef>
                <a:spcPts val="0"/>
              </a:spcBef>
              <a:spcAft>
                <a:spcPts val="0"/>
              </a:spcAft>
              <a:buClrTx/>
              <a:buSzTx/>
              <a:tabLst/>
              <a:defRPr/>
            </a:pPr>
            <a:r>
              <a:rPr lang="en-US" sz="2400" b="1" dirty="0"/>
              <a:t>Senate confirmation is an important check on appointment powers, but the president’s longest lasting influence lies in life-tenured judicial appointments.</a:t>
            </a:r>
          </a:p>
          <a:p>
            <a:pPr marR="0" lvl="0" algn="l" defTabSz="121917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R="0" lvl="0" algn="l" defTabSz="1219170" rtl="0" eaLnBrk="1" fontAlgn="auto" latinLnBrk="0" hangingPunct="1">
              <a:lnSpc>
                <a:spcPct val="100000"/>
              </a:lnSpc>
              <a:spcBef>
                <a:spcPts val="0"/>
              </a:spcBef>
              <a:spcAft>
                <a:spcPts val="0"/>
              </a:spcAft>
              <a:buClrTx/>
              <a:buSzTx/>
              <a:tabLst/>
              <a:defRPr/>
            </a:pPr>
            <a:r>
              <a:rPr lang="en-US" sz="2400" b="1" dirty="0"/>
              <a:t>Policy initiatives and executive orders promoted by the president often lead to conflict with the congressional agenda.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57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488AAF-745D-9AAB-CF2E-BD9E57D7871A}"/>
              </a:ext>
            </a:extLst>
          </p:cNvPr>
          <p:cNvSpPr>
            <a:spLocks noGrp="1"/>
          </p:cNvSpPr>
          <p:nvPr>
            <p:ph sz="half" idx="2"/>
          </p:nvPr>
        </p:nvSpPr>
        <p:spPr>
          <a:xfrm>
            <a:off x="59934" y="0"/>
            <a:ext cx="5303520" cy="852928"/>
          </a:xfrm>
        </p:spPr>
        <p:txBody>
          <a:bodyPr/>
          <a:lstStyle/>
          <a:p>
            <a:pPr algn="l"/>
            <a:r>
              <a:rPr lang="en-US" i="0" dirty="0">
                <a:effectLst/>
                <a:latin typeface="Merriweather" panose="00000500000000000000" pitchFamily="2" charset="0"/>
              </a:rPr>
              <a:t>National Labor Relations Board </a:t>
            </a:r>
            <a:r>
              <a:rPr lang="en-US" i="1" dirty="0">
                <a:effectLst/>
                <a:latin typeface="Merriweather" panose="00000500000000000000" pitchFamily="2" charset="0"/>
              </a:rPr>
              <a:t>v.</a:t>
            </a:r>
            <a:r>
              <a:rPr lang="en-US" i="0" dirty="0">
                <a:effectLst/>
                <a:latin typeface="Merriweather" panose="00000500000000000000" pitchFamily="2" charset="0"/>
              </a:rPr>
              <a:t> Noel Canning, 2014</a:t>
            </a:r>
          </a:p>
          <a:p>
            <a:endParaRPr lang="en-US" dirty="0"/>
          </a:p>
        </p:txBody>
      </p:sp>
      <p:sp>
        <p:nvSpPr>
          <p:cNvPr id="4" name="Content Placeholder 3">
            <a:extLst>
              <a:ext uri="{FF2B5EF4-FFF2-40B4-BE49-F238E27FC236}">
                <a16:creationId xmlns:a16="http://schemas.microsoft.com/office/drawing/2014/main" id="{A68A83EF-75DD-BC18-B00F-4E006F4FA1AB}"/>
              </a:ext>
            </a:extLst>
          </p:cNvPr>
          <p:cNvSpPr>
            <a:spLocks noGrp="1"/>
          </p:cNvSpPr>
          <p:nvPr>
            <p:ph sz="half" idx="3"/>
          </p:nvPr>
        </p:nvSpPr>
        <p:spPr/>
        <p:txBody>
          <a:bodyPr/>
          <a:lstStyle/>
          <a:p>
            <a:endParaRPr lang="en-US"/>
          </a:p>
        </p:txBody>
      </p:sp>
      <p:pic>
        <p:nvPicPr>
          <p:cNvPr id="5" name="Picture 4">
            <a:extLst>
              <a:ext uri="{FF2B5EF4-FFF2-40B4-BE49-F238E27FC236}">
                <a16:creationId xmlns:a16="http://schemas.microsoft.com/office/drawing/2014/main" id="{6017588D-4380-76A8-71F6-A171298B912D}"/>
              </a:ext>
            </a:extLst>
          </p:cNvPr>
          <p:cNvPicPr>
            <a:picLocks noChangeAspect="1"/>
          </p:cNvPicPr>
          <p:nvPr/>
        </p:nvPicPr>
        <p:blipFill>
          <a:blip r:embed="rId2"/>
          <a:stretch>
            <a:fillRect/>
          </a:stretch>
        </p:blipFill>
        <p:spPr>
          <a:xfrm>
            <a:off x="5363454" y="0"/>
            <a:ext cx="6828545" cy="6757326"/>
          </a:xfrm>
          <a:prstGeom prst="rect">
            <a:avLst/>
          </a:prstGeom>
        </p:spPr>
      </p:pic>
      <p:sp>
        <p:nvSpPr>
          <p:cNvPr id="7" name="TextBox 6">
            <a:extLst>
              <a:ext uri="{FF2B5EF4-FFF2-40B4-BE49-F238E27FC236}">
                <a16:creationId xmlns:a16="http://schemas.microsoft.com/office/drawing/2014/main" id="{B12F9A92-35FA-6163-93D0-80BA804002B5}"/>
              </a:ext>
            </a:extLst>
          </p:cNvPr>
          <p:cNvSpPr txBox="1"/>
          <p:nvPr/>
        </p:nvSpPr>
        <p:spPr>
          <a:xfrm>
            <a:off x="59934" y="1061637"/>
            <a:ext cx="5303520" cy="615553"/>
          </a:xfrm>
          <a:prstGeom prst="rect">
            <a:avLst/>
          </a:prstGeom>
          <a:noFill/>
        </p:spPr>
        <p:txBody>
          <a:bodyPr wrap="square">
            <a:spAutoFit/>
          </a:bodyPr>
          <a:lstStyle/>
          <a:p>
            <a:r>
              <a:rPr lang="en-US" sz="1600" b="1" dirty="0"/>
              <a:t>JANUARY 29, 2013</a:t>
            </a:r>
          </a:p>
          <a:p>
            <a:r>
              <a:rPr lang="en-US" b="1" dirty="0"/>
              <a:t>COURT REBUKES OBAMA “RECESS” APPOINTMENTS</a:t>
            </a:r>
          </a:p>
        </p:txBody>
      </p:sp>
      <p:sp>
        <p:nvSpPr>
          <p:cNvPr id="9" name="TextBox 8">
            <a:extLst>
              <a:ext uri="{FF2B5EF4-FFF2-40B4-BE49-F238E27FC236}">
                <a16:creationId xmlns:a16="http://schemas.microsoft.com/office/drawing/2014/main" id="{2A3B3AAE-ADB4-625D-B909-35799A3E08E2}"/>
              </a:ext>
            </a:extLst>
          </p:cNvPr>
          <p:cNvSpPr txBox="1"/>
          <p:nvPr/>
        </p:nvSpPr>
        <p:spPr>
          <a:xfrm>
            <a:off x="0" y="1824469"/>
            <a:ext cx="5363454" cy="2862322"/>
          </a:xfrm>
          <a:prstGeom prst="rect">
            <a:avLst/>
          </a:prstGeom>
          <a:noFill/>
        </p:spPr>
        <p:txBody>
          <a:bodyPr wrap="square">
            <a:spAutoFit/>
          </a:bodyPr>
          <a:lstStyle/>
          <a:p>
            <a:r>
              <a:rPr lang="en-US" sz="2000" b="1" dirty="0">
                <a:latin typeface="Garamond" panose="02020404030301010803" pitchFamily="18" charset="0"/>
              </a:rPr>
              <a:t>Last January, President Obama flagrantly bypassed the Senate and appointed three members to the National Labor Relations Board, claiming the Senate was in recess even though it was meeting regularly in pro forma session. Last week, the U.S. Court of Appeals for the District of Columbia ruled unanimously that those unilateral appointments were unconstitutional.</a:t>
            </a:r>
          </a:p>
        </p:txBody>
      </p:sp>
      <p:pic>
        <p:nvPicPr>
          <p:cNvPr id="10" name="Picture 9">
            <a:hlinkClick r:id="rId3"/>
            <a:extLst>
              <a:ext uri="{FF2B5EF4-FFF2-40B4-BE49-F238E27FC236}">
                <a16:creationId xmlns:a16="http://schemas.microsoft.com/office/drawing/2014/main" id="{1CDFE283-B31A-3D92-7EEE-EED4E348CEE8}"/>
              </a:ext>
            </a:extLst>
          </p:cNvPr>
          <p:cNvPicPr>
            <a:picLocks noChangeAspect="1"/>
          </p:cNvPicPr>
          <p:nvPr/>
        </p:nvPicPr>
        <p:blipFill>
          <a:blip r:embed="rId4">
            <a:alphaModFix/>
          </a:blip>
          <a:stretch>
            <a:fillRect/>
          </a:stretch>
        </p:blipFill>
        <p:spPr>
          <a:xfrm>
            <a:off x="59934" y="4534573"/>
            <a:ext cx="3506991" cy="2070535"/>
          </a:xfrm>
          <a:prstGeom prst="rect">
            <a:avLst/>
          </a:prstGeom>
        </p:spPr>
      </p:pic>
      <p:pic>
        <p:nvPicPr>
          <p:cNvPr id="11" name="Picture 10">
            <a:hlinkClick r:id="rId3"/>
            <a:extLst>
              <a:ext uri="{FF2B5EF4-FFF2-40B4-BE49-F238E27FC236}">
                <a16:creationId xmlns:a16="http://schemas.microsoft.com/office/drawing/2014/main" id="{64A40616-9983-6425-9894-9899F997E8C7}"/>
              </a:ext>
            </a:extLst>
          </p:cNvPr>
          <p:cNvPicPr>
            <a:picLocks noChangeAspect="1"/>
          </p:cNvPicPr>
          <p:nvPr/>
        </p:nvPicPr>
        <p:blipFill>
          <a:blip r:embed="rId5"/>
          <a:stretch>
            <a:fillRect/>
          </a:stretch>
        </p:blipFill>
        <p:spPr>
          <a:xfrm>
            <a:off x="2999333" y="4948668"/>
            <a:ext cx="2010655" cy="1909332"/>
          </a:xfrm>
          <a:prstGeom prst="rect">
            <a:avLst/>
          </a:prstGeom>
        </p:spPr>
      </p:pic>
    </p:spTree>
    <p:extLst>
      <p:ext uri="{BB962C8B-B14F-4D97-AF65-F5344CB8AC3E}">
        <p14:creationId xmlns:p14="http://schemas.microsoft.com/office/powerpoint/2010/main" val="111986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6BA4-88F7-BDBD-F1CE-C37F6FB2A7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4F52AB-7755-A299-9F94-9B9F3E90E1D5}"/>
              </a:ext>
            </a:extLst>
          </p:cNvPr>
          <p:cNvPicPr>
            <a:picLocks noGrp="1" noChangeAspect="1"/>
          </p:cNvPicPr>
          <p:nvPr>
            <p:ph sz="half" idx="2"/>
          </p:nvPr>
        </p:nvPicPr>
        <p:blipFill>
          <a:blip r:embed="rId2"/>
          <a:stretch>
            <a:fillRect/>
          </a:stretch>
        </p:blipFill>
        <p:spPr>
          <a:xfrm>
            <a:off x="0" y="0"/>
            <a:ext cx="12192000" cy="6803923"/>
          </a:xfrm>
          <a:prstGeom prst="rect">
            <a:avLst/>
          </a:prstGeom>
        </p:spPr>
      </p:pic>
    </p:spTree>
    <p:extLst>
      <p:ext uri="{BB962C8B-B14F-4D97-AF65-F5344CB8AC3E}">
        <p14:creationId xmlns:p14="http://schemas.microsoft.com/office/powerpoint/2010/main" val="605766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724F-1E63-47A4-809F-9FE2E6C97BA8}"/>
              </a:ext>
            </a:extLst>
          </p:cNvPr>
          <p:cNvSpPr>
            <a:spLocks noGrp="1"/>
          </p:cNvSpPr>
          <p:nvPr>
            <p:ph type="title"/>
          </p:nvPr>
        </p:nvSpPr>
        <p:spPr>
          <a:xfrm>
            <a:off x="1" y="2816"/>
            <a:ext cx="12192000" cy="430887"/>
          </a:xfrm>
          <a:solidFill>
            <a:srgbClr val="FF6600"/>
          </a:solidFill>
        </p:spPr>
        <p:txBody>
          <a:bodyPr/>
          <a:lstStyle/>
          <a:p>
            <a:pPr algn="ctr"/>
            <a:r>
              <a:rPr lang="en-US" dirty="0"/>
              <a:t>Judicial Appointments</a:t>
            </a:r>
          </a:p>
        </p:txBody>
      </p:sp>
      <p:sp>
        <p:nvSpPr>
          <p:cNvPr id="3" name="Content Placeholder 2">
            <a:extLst>
              <a:ext uri="{FF2B5EF4-FFF2-40B4-BE49-F238E27FC236}">
                <a16:creationId xmlns:a16="http://schemas.microsoft.com/office/drawing/2014/main" id="{3F8F0714-AFD8-46B6-A740-0B5462CFA40B}"/>
              </a:ext>
            </a:extLst>
          </p:cNvPr>
          <p:cNvSpPr>
            <a:spLocks noGrp="1"/>
          </p:cNvSpPr>
          <p:nvPr>
            <p:ph sz="half" idx="2"/>
          </p:nvPr>
        </p:nvSpPr>
        <p:spPr>
          <a:xfrm>
            <a:off x="139230" y="681781"/>
            <a:ext cx="11897985" cy="677149"/>
          </a:xfrm>
        </p:spPr>
        <p:txBody>
          <a:bodyPr/>
          <a:lstStyle/>
          <a:p>
            <a:r>
              <a:rPr lang="en-US" sz="2000" dirty="0"/>
              <a:t>Senate confirmation is an important check on appointment powers, but the president’s longest lasting influence lies in life-tenured judicial appointments.</a:t>
            </a:r>
          </a:p>
        </p:txBody>
      </p:sp>
      <p:pic>
        <p:nvPicPr>
          <p:cNvPr id="6" name="Picture 5">
            <a:extLst>
              <a:ext uri="{FF2B5EF4-FFF2-40B4-BE49-F238E27FC236}">
                <a16:creationId xmlns:a16="http://schemas.microsoft.com/office/drawing/2014/main" id="{B61C9EED-B2FC-48ED-830D-1E4B6153A4CD}"/>
              </a:ext>
            </a:extLst>
          </p:cNvPr>
          <p:cNvPicPr>
            <a:picLocks noChangeAspect="1"/>
          </p:cNvPicPr>
          <p:nvPr/>
        </p:nvPicPr>
        <p:blipFill>
          <a:blip r:embed="rId2"/>
          <a:stretch>
            <a:fillRect/>
          </a:stretch>
        </p:blipFill>
        <p:spPr>
          <a:xfrm>
            <a:off x="3510116" y="1358930"/>
            <a:ext cx="8681884" cy="5481506"/>
          </a:xfrm>
          <a:prstGeom prst="rect">
            <a:avLst/>
          </a:prstGeom>
        </p:spPr>
      </p:pic>
      <p:sp>
        <p:nvSpPr>
          <p:cNvPr id="7" name="TextBox 6">
            <a:extLst>
              <a:ext uri="{FF2B5EF4-FFF2-40B4-BE49-F238E27FC236}">
                <a16:creationId xmlns:a16="http://schemas.microsoft.com/office/drawing/2014/main" id="{46563E50-4988-44AA-B2D6-071168E8F106}"/>
              </a:ext>
            </a:extLst>
          </p:cNvPr>
          <p:cNvSpPr txBox="1"/>
          <p:nvPr/>
        </p:nvSpPr>
        <p:spPr>
          <a:xfrm>
            <a:off x="0" y="1534484"/>
            <a:ext cx="4064060" cy="4708981"/>
          </a:xfrm>
          <a:prstGeom prst="rect">
            <a:avLst/>
          </a:prstGeom>
          <a:noFill/>
        </p:spPr>
        <p:txBody>
          <a:bodyPr wrap="square" rtlCol="0">
            <a:spAutoFit/>
          </a:bodyPr>
          <a:lstStyle/>
          <a:p>
            <a:r>
              <a:rPr lang="en-US" sz="2000" b="1" dirty="0">
                <a:latin typeface="DejaVu Sans"/>
              </a:rPr>
              <a:t>The Justices faces in the Supreme Court are</a:t>
            </a:r>
          </a:p>
          <a:p>
            <a:r>
              <a:rPr lang="en-US" sz="2000" b="1" dirty="0">
                <a:latin typeface="DejaVu Sans"/>
              </a:rPr>
              <a:t>of President Ronald Reagan. Reagan appointed</a:t>
            </a:r>
          </a:p>
          <a:p>
            <a:r>
              <a:rPr lang="en-US" sz="2000" b="1" dirty="0">
                <a:latin typeface="DejaVu Sans"/>
              </a:rPr>
              <a:t>4 Justices, including elevating William Rehnquist to Chief Justice.  Reagan appointed a total of 383 judicial appointments, the most by any president.</a:t>
            </a:r>
          </a:p>
          <a:p>
            <a:endParaRPr lang="en-US" sz="2000" b="1" dirty="0">
              <a:latin typeface="DejaVu Sans"/>
            </a:endParaRPr>
          </a:p>
          <a:p>
            <a:r>
              <a:rPr lang="en-US" sz="2000" b="1" dirty="0">
                <a:latin typeface="DejaVu Sans"/>
              </a:rPr>
              <a:t>This allows a president’s influence on public policy long after he leaves office.</a:t>
            </a:r>
          </a:p>
        </p:txBody>
      </p:sp>
      <p:pic>
        <p:nvPicPr>
          <p:cNvPr id="8" name="Picture 7">
            <a:extLst>
              <a:ext uri="{FF2B5EF4-FFF2-40B4-BE49-F238E27FC236}">
                <a16:creationId xmlns:a16="http://schemas.microsoft.com/office/drawing/2014/main" id="{9C969337-24D8-4179-A229-E4237335A2B3}"/>
              </a:ext>
            </a:extLst>
          </p:cNvPr>
          <p:cNvPicPr>
            <a:picLocks noChangeAspect="1"/>
          </p:cNvPicPr>
          <p:nvPr/>
        </p:nvPicPr>
        <p:blipFill>
          <a:blip r:embed="rId3"/>
          <a:stretch>
            <a:fillRect/>
          </a:stretch>
        </p:blipFill>
        <p:spPr>
          <a:xfrm>
            <a:off x="10279626" y="4099683"/>
            <a:ext cx="1633018" cy="1801419"/>
          </a:xfrm>
          <a:prstGeom prst="rect">
            <a:avLst/>
          </a:prstGeom>
        </p:spPr>
      </p:pic>
    </p:spTree>
    <p:extLst>
      <p:ext uri="{BB962C8B-B14F-4D97-AF65-F5344CB8AC3E}">
        <p14:creationId xmlns:p14="http://schemas.microsoft.com/office/powerpoint/2010/main" val="304601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187" y="1"/>
            <a:ext cx="12177395" cy="476795"/>
          </a:xfrm>
          <a:custGeom>
            <a:avLst/>
            <a:gdLst/>
            <a:ahLst/>
            <a:cxnLst/>
            <a:rect l="l" t="t" r="r" b="b"/>
            <a:pathLst>
              <a:path w="12177395" h="702945">
                <a:moveTo>
                  <a:pt x="12176809" y="0"/>
                </a:moveTo>
                <a:lnTo>
                  <a:pt x="0" y="0"/>
                </a:lnTo>
                <a:lnTo>
                  <a:pt x="0" y="702359"/>
                </a:lnTo>
                <a:lnTo>
                  <a:pt x="12176809" y="702359"/>
                </a:lnTo>
                <a:lnTo>
                  <a:pt x="12176809" y="0"/>
                </a:lnTo>
                <a:close/>
              </a:path>
            </a:pathLst>
          </a:custGeom>
          <a:solidFill>
            <a:srgbClr val="FFC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06251" y="28979"/>
            <a:ext cx="11720446" cy="382156"/>
          </a:xfrm>
          <a:prstGeom prst="rect">
            <a:avLst/>
          </a:prstGeom>
        </p:spPr>
        <p:txBody>
          <a:bodyPr vert="horz" wrap="square" lIns="0" tIns="12700" rIns="0" bIns="0" rtlCol="0">
            <a:spAutoFit/>
          </a:bodyPr>
          <a:lstStyle/>
          <a:p>
            <a:pPr marL="12700">
              <a:lnSpc>
                <a:spcPct val="100000"/>
              </a:lnSpc>
              <a:spcBef>
                <a:spcPts val="100"/>
              </a:spcBef>
            </a:pPr>
            <a:r>
              <a:rPr sz="2400" dirty="0"/>
              <a:t>SOURCES OF CONFLICT BETWEEN THE PRESIDENT AND CONGRESS</a:t>
            </a:r>
          </a:p>
        </p:txBody>
      </p:sp>
      <p:sp>
        <p:nvSpPr>
          <p:cNvPr id="4" name="object 4"/>
          <p:cNvSpPr txBox="1"/>
          <p:nvPr/>
        </p:nvSpPr>
        <p:spPr>
          <a:xfrm>
            <a:off x="-1" y="571435"/>
            <a:ext cx="6166475" cy="6255943"/>
          </a:xfrm>
          <a:prstGeom prst="rect">
            <a:avLst/>
          </a:prstGeom>
        </p:spPr>
        <p:txBody>
          <a:bodyPr vert="horz" wrap="square" lIns="0" tIns="12700" rIns="0" bIns="0" rtlCol="0">
            <a:spAutoFit/>
          </a:bodyPr>
          <a:lstStyle/>
          <a:p>
            <a:pPr marL="355600" marR="833755" lvl="0" indent="-342900" algn="l" defTabSz="914400" rtl="0" eaLnBrk="1" fontAlgn="auto" latinLnBrk="0" hangingPunct="1">
              <a:lnSpc>
                <a:spcPct val="116700"/>
              </a:lnSpc>
              <a:spcBef>
                <a:spcPts val="10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SEPARATION OF POWERS AND CHECKS AND  BALANCES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8665" marR="146050" lvl="1" indent="-279400" algn="l" defTabSz="914400" rtl="0" eaLnBrk="1" fontAlgn="auto" latinLnBrk="0" hangingPunct="1">
              <a:lnSpc>
                <a:spcPct val="120600"/>
              </a:lnSpc>
              <a:spcBef>
                <a:spcPts val="405"/>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The Constitution is "an invitation to struggle between the  President and Congress." There is </a:t>
            </a:r>
            <a:r>
              <a:rPr kumimoji="0" sz="1600" b="1" i="0" u="sng"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supposed</a:t>
            </a:r>
            <a:r>
              <a:rPr kumimoji="0" sz="1600" b="1" i="0" u="none" strike="noStrike" kern="1200" cap="none" spc="0" normalizeH="0" baseline="0" noProof="0" dirty="0">
                <a:ln>
                  <a:noFill/>
                </a:ln>
                <a:solidFill>
                  <a:prstClr val="black"/>
                </a:solidFill>
                <a:effectLst/>
                <a:uLnTx/>
                <a:uFillTx/>
                <a:latin typeface="DejaVu Sans"/>
                <a:ea typeface="+mn-ea"/>
                <a:cs typeface="DejaVu Sans"/>
              </a:rPr>
              <a:t> to be conﬂict.</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45"/>
              </a:spcBef>
              <a:spcAft>
                <a:spcPts val="0"/>
              </a:spcAft>
              <a:buClrTx/>
              <a:buSzTx/>
              <a:buFont typeface="DejaVu Sans"/>
              <a:buChar char="–"/>
              <a:tabLst/>
              <a:defRPr/>
            </a:pP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EACH REPRESENTS DIFFERENT CONSTITUENCIES: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8665" marR="308610" lvl="1" indent="-279400" algn="l" defTabSz="914400" rtl="0" eaLnBrk="1" fontAlgn="auto" latinLnBrk="0" hangingPunct="1">
              <a:lnSpc>
                <a:spcPct val="120600"/>
              </a:lnSpc>
              <a:spcBef>
                <a:spcPts val="330"/>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Members of Congress represent </a:t>
            </a:r>
            <a:r>
              <a:rPr kumimoji="0" sz="1600" b="1" i="0" u="sng"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state and local</a:t>
            </a:r>
            <a:r>
              <a:rPr kumimoji="0" sz="1600" b="1" i="0" u="none" strike="noStrike" kern="1200" cap="none" spc="0" normalizeH="0" baseline="0" noProof="0" dirty="0">
                <a:ln>
                  <a:noFill/>
                </a:ln>
                <a:solidFill>
                  <a:prstClr val="black"/>
                </a:solidFill>
                <a:effectLst/>
                <a:uLnTx/>
                <a:uFillTx/>
                <a:latin typeface="DejaVu Sans"/>
                <a:ea typeface="+mn-ea"/>
                <a:cs typeface="DejaVu Sans"/>
              </a:rPr>
              <a:t> interests  ("All politics is local").</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5750" algn="l" defTabSz="914400" rtl="0" eaLnBrk="1" fontAlgn="auto" latinLnBrk="0" hangingPunct="1">
              <a:lnSpc>
                <a:spcPct val="100000"/>
              </a:lnSpc>
              <a:spcBef>
                <a:spcPts val="765"/>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The President, however, represents the </a:t>
            </a:r>
            <a:r>
              <a:rPr kumimoji="0" sz="1600" b="1" i="0" u="sng"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national</a:t>
            </a:r>
            <a:r>
              <a:rPr kumimoji="0" sz="1600" b="1" i="0" u="none" strike="noStrike" kern="1200" cap="none" spc="0" normalizeH="0" baseline="0" noProof="0" dirty="0">
                <a:ln>
                  <a:noFill/>
                </a:ln>
                <a:solidFill>
                  <a:prstClr val="black"/>
                </a:solidFill>
                <a:effectLst/>
                <a:uLnTx/>
                <a:uFillTx/>
                <a:latin typeface="DejaVu Sans"/>
                <a:ea typeface="+mn-ea"/>
                <a:cs typeface="DejaVu Sans"/>
              </a:rPr>
              <a:t> interest.</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0"/>
              </a:spcBef>
              <a:spcAft>
                <a:spcPts val="0"/>
              </a:spcAft>
              <a:buClrTx/>
              <a:buSzTx/>
              <a:buFont typeface="DejaVu Sans"/>
              <a:buChar char="–"/>
              <a:tabLst/>
              <a:defRPr/>
            </a:pPr>
            <a:endParaRPr kumimoji="0" sz="185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DIFFERENT TIMES OF ELECTION</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8665" marR="378460" lvl="1" indent="-279400" algn="l" defTabSz="914400" rtl="0" eaLnBrk="1" fontAlgn="auto" latinLnBrk="0" hangingPunct="1">
              <a:lnSpc>
                <a:spcPct val="115399"/>
              </a:lnSpc>
              <a:spcBef>
                <a:spcPts val="530"/>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Diﬃcult for either to gain excessive power for any great  length of time</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1155700" marR="5080" lvl="2" indent="-228600" algn="l" defTabSz="914400" rtl="0" eaLnBrk="1" fontAlgn="auto" latinLnBrk="0" hangingPunct="1">
              <a:lnSpc>
                <a:spcPct val="120200"/>
              </a:lnSpc>
              <a:spcBef>
                <a:spcPts val="375"/>
              </a:spcBef>
              <a:spcAft>
                <a:spcPts val="0"/>
              </a:spcAft>
              <a:buClrTx/>
              <a:buSzTx/>
              <a:buFont typeface="DejaVu Sans"/>
              <a:buChar char="•"/>
              <a:tabLst>
                <a:tab pos="1155065" algn="l"/>
                <a:tab pos="115570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Clinton was elected in '92 with a majority of Democrats in Congress, but just two years later the Republicans captured a majority of both houses</a:t>
            </a:r>
            <a:r>
              <a:rPr lang="en-US" sz="1600" b="1" dirty="0">
                <a:solidFill>
                  <a:prstClr val="black"/>
                </a:solidFill>
                <a:latin typeface="DejaVu Sans"/>
                <a:cs typeface="DejaVu Sans"/>
              </a:rPr>
              <a:t>. Mid- terms.</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6166475" y="634334"/>
            <a:ext cx="2673642" cy="320601"/>
          </a:xfrm>
          <a:prstGeom prst="rect">
            <a:avLst/>
          </a:prstGeom>
        </p:spPr>
        <p:txBody>
          <a:bodyPr vert="horz" wrap="square" lIns="0" tIns="12700" rIns="0" bIns="0" rtlCol="0">
            <a:spAutoFit/>
          </a:bodyPr>
          <a:lstStyle/>
          <a:p>
            <a:pPr marL="355600" marR="0" lvl="0" indent="-342900" algn="l" defTabSz="914400" rtl="0" eaLnBrk="1" fontAlgn="auto" latinLnBrk="0" hangingPunct="1">
              <a:lnSpc>
                <a:spcPct val="100000"/>
              </a:lnSpc>
              <a:spcBef>
                <a:spcPts val="10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PARTISANSHIP</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6" name="object 6"/>
          <p:cNvSpPr txBox="1"/>
          <p:nvPr/>
        </p:nvSpPr>
        <p:spPr>
          <a:xfrm>
            <a:off x="6103884" y="954935"/>
            <a:ext cx="5836920" cy="5403659"/>
          </a:xfrm>
          <a:prstGeom prst="rect">
            <a:avLst/>
          </a:prstGeom>
        </p:spPr>
        <p:txBody>
          <a:bodyPr vert="horz" wrap="square" lIns="0" tIns="12700" rIns="0" bIns="0" rtlCol="0">
            <a:spAutoFit/>
          </a:bodyPr>
          <a:lstStyle/>
          <a:p>
            <a:pPr marL="749300" marR="46355" lvl="0" indent="-279400" algn="l" defTabSz="914400" rtl="0" eaLnBrk="1" fontAlgn="auto" latinLnBrk="0" hangingPunct="1">
              <a:lnSpc>
                <a:spcPct val="120600"/>
              </a:lnSpc>
              <a:spcBef>
                <a:spcPts val="100"/>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Since 1952, Presidents have o</a:t>
            </a:r>
            <a:r>
              <a:rPr kumimoji="0" lang="en-US" sz="1600" b="1" i="0" u="none" strike="noStrike" kern="1200" cap="none" spc="0" normalizeH="0" baseline="0" noProof="0" dirty="0">
                <a:ln>
                  <a:noFill/>
                </a:ln>
                <a:solidFill>
                  <a:prstClr val="black"/>
                </a:solidFill>
                <a:effectLst/>
                <a:uLnTx/>
                <a:uFillTx/>
                <a:latin typeface="DejaVu Sans"/>
                <a:ea typeface="+mn-ea"/>
                <a:cs typeface="DejaVu Sans"/>
              </a:rPr>
              <a:t>ft</a:t>
            </a:r>
            <a:r>
              <a:rPr kumimoji="0" sz="1600" b="1" i="0" u="none" strike="noStrike" kern="1200" cap="none" spc="0" normalizeH="0" baseline="0" noProof="0" dirty="0">
                <a:ln>
                  <a:noFill/>
                </a:ln>
                <a:solidFill>
                  <a:prstClr val="black"/>
                </a:solidFill>
                <a:effectLst/>
                <a:uLnTx/>
                <a:uFillTx/>
                <a:latin typeface="DejaVu Sans"/>
                <a:ea typeface="+mn-ea"/>
                <a:cs typeface="DejaVu Sans"/>
              </a:rPr>
              <a:t>en faced a Congress that has  had a majority of the opposing party.</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749300" marR="5080" lvl="0" indent="-279400" algn="l" defTabSz="914400" rtl="0" eaLnBrk="1" fontAlgn="auto" latinLnBrk="0" hangingPunct="1">
              <a:lnSpc>
                <a:spcPct val="120000"/>
              </a:lnSpc>
              <a:spcBef>
                <a:spcPts val="380"/>
              </a:spcBef>
              <a:spcAft>
                <a:spcPts val="0"/>
              </a:spcAft>
              <a:buClrTx/>
              <a:buSzTx/>
              <a:buFont typeface="DejaVu Sans"/>
              <a:buChar char="–"/>
              <a:tabLst>
                <a:tab pos="755015" algn="l"/>
                <a:tab pos="755650" algn="l"/>
              </a:tabLst>
              <a:defRPr/>
            </a:pPr>
            <a:r>
              <a:rPr kumimoji="0" sz="1600" b="1" i="0" u="none" strike="noStrike" kern="1200" cap="none" spc="0" normalizeH="0" baseline="0" noProof="0" dirty="0">
                <a:ln>
                  <a:noFill/>
                </a:ln>
                <a:solidFill>
                  <a:prstClr val="black"/>
                </a:solidFill>
                <a:effectLst/>
                <a:uLnTx/>
                <a:uFillTx/>
                <a:latin typeface="DejaVu Sans"/>
                <a:ea typeface="+mn-ea"/>
                <a:cs typeface="DejaVu Sans"/>
              </a:rPr>
              <a:t>Even when the Congress has a majority of the same party as  the President, intra-party struggles are common. With the  weakening of political parties, the President does not have  a strong "hold" on members of his own party in Congress.  For example, some congressional Republicans wanted a  stricter immigration policy than Bush 43.</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“TWO PRESIDENCIES” THESIS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9300" marR="165735" lvl="0" indent="-279400" algn="l" defTabSz="914400" rtl="0" eaLnBrk="1" fontAlgn="auto" latinLnBrk="0" hangingPunct="1">
              <a:lnSpc>
                <a:spcPct val="120100"/>
              </a:lnSpc>
              <a:spcBef>
                <a:spcPts val="434"/>
              </a:spcBef>
              <a:spcAft>
                <a:spcPts val="0"/>
              </a:spcAft>
              <a:buClrTx/>
              <a:buSzTx/>
              <a:buFontTx/>
              <a:buNone/>
              <a:tabLst>
                <a:tab pos="755015" algn="l"/>
              </a:tabLst>
              <a:defRPr/>
            </a:pPr>
            <a:r>
              <a:rPr kumimoji="0" sz="1600" b="0" i="0" u="none" strike="noStrike" kern="1200" cap="none" spc="0" normalizeH="0" baseline="0" noProof="0" dirty="0">
                <a:ln>
                  <a:noFill/>
                </a:ln>
                <a:solidFill>
                  <a:prstClr val="black"/>
                </a:solidFill>
                <a:effectLst/>
                <a:uLnTx/>
                <a:uFillTx/>
                <a:latin typeface="DejaVu Sans"/>
                <a:ea typeface="+mn-ea"/>
                <a:cs typeface="DejaVu Sans"/>
              </a:rPr>
              <a:t>–		</a:t>
            </a:r>
            <a:r>
              <a:rPr kumimoji="0" sz="1600" b="1" i="0" u="none" strike="noStrike" kern="1200" cap="none" spc="0" normalizeH="0" baseline="0" noProof="0" dirty="0">
                <a:ln>
                  <a:noFill/>
                </a:ln>
                <a:solidFill>
                  <a:prstClr val="black"/>
                </a:solidFill>
                <a:effectLst/>
                <a:uLnTx/>
                <a:uFillTx/>
                <a:latin typeface="DejaVu Sans"/>
                <a:ea typeface="+mn-ea"/>
                <a:cs typeface="DejaVu Sans"/>
              </a:rPr>
              <a:t>Congress tends to be more cooperative with the President  on foreign policy and national security issues (esp. in a  crisis), but is less cooperative on domestic and economic issues.</a:t>
            </a:r>
            <a:endParaRPr kumimoji="0" sz="16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537789"/>
          </a:xfrm>
          <a:custGeom>
            <a:avLst/>
            <a:gdLst/>
            <a:ahLst/>
            <a:cxnLst/>
            <a:rect l="l" t="t" r="r" b="b"/>
            <a:pathLst>
              <a:path w="12192000" h="758825">
                <a:moveTo>
                  <a:pt x="12191997" y="0"/>
                </a:moveTo>
                <a:lnTo>
                  <a:pt x="0" y="0"/>
                </a:lnTo>
                <a:lnTo>
                  <a:pt x="0" y="758202"/>
                </a:lnTo>
                <a:lnTo>
                  <a:pt x="12191997" y="758202"/>
                </a:lnTo>
                <a:lnTo>
                  <a:pt x="12191997" y="0"/>
                </a:lnTo>
                <a:close/>
              </a:path>
            </a:pathLst>
          </a:custGeom>
          <a:solidFill>
            <a:srgbClr val="FFCA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50153" y="92081"/>
            <a:ext cx="10297160" cy="382156"/>
          </a:xfrm>
          <a:prstGeom prst="rect">
            <a:avLst/>
          </a:prstGeom>
        </p:spPr>
        <p:txBody>
          <a:bodyPr vert="horz" wrap="square" lIns="0" tIns="12700" rIns="0" bIns="0" rtlCol="0">
            <a:spAutoFit/>
          </a:bodyPr>
          <a:lstStyle/>
          <a:p>
            <a:pPr marL="12700">
              <a:lnSpc>
                <a:spcPct val="100000"/>
              </a:lnSpc>
              <a:spcBef>
                <a:spcPts val="100"/>
              </a:spcBef>
            </a:pPr>
            <a:r>
              <a:rPr sz="2400" dirty="0"/>
              <a:t>SOURCES OF PRESIDENTIAL INFLUENCE ON CONGRESS</a:t>
            </a:r>
          </a:p>
        </p:txBody>
      </p:sp>
      <p:sp>
        <p:nvSpPr>
          <p:cNvPr id="4" name="object 4"/>
          <p:cNvSpPr txBox="1"/>
          <p:nvPr/>
        </p:nvSpPr>
        <p:spPr>
          <a:xfrm>
            <a:off x="120650" y="466698"/>
            <a:ext cx="5854700" cy="6391301"/>
          </a:xfrm>
          <a:prstGeom prst="rect">
            <a:avLst/>
          </a:prstGeom>
        </p:spPr>
        <p:txBody>
          <a:bodyPr vert="horz" wrap="square" lIns="0" tIns="124460" rIns="0" bIns="0" rtlCol="0">
            <a:spAutoFit/>
          </a:bodyPr>
          <a:lstStyle/>
          <a:p>
            <a:pPr marL="355600" marR="0" lvl="0" indent="-342900" algn="l" defTabSz="914400" rtl="0" eaLnBrk="1" fontAlgn="auto" latinLnBrk="0" hangingPunct="1">
              <a:lnSpc>
                <a:spcPct val="100000"/>
              </a:lnSpc>
              <a:spcBef>
                <a:spcPts val="98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USE OF MEDIA</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8665" marR="208279" lvl="1" indent="-279400" algn="l" defTabSz="914400" rtl="0" eaLnBrk="1" fontAlgn="auto" latinLnBrk="0" hangingPunct="1">
              <a:lnSpc>
                <a:spcPct val="123500"/>
              </a:lnSpc>
              <a:spcBef>
                <a:spcPts val="284"/>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Media focuses more on a single person than on 535 </a:t>
            </a:r>
            <a:r>
              <a:rPr kumimoji="0" lang="en-US" sz="1800" b="1" i="0" u="none" strike="noStrike" kern="1200" cap="none" spc="0" normalizeH="0" baseline="0" noProof="0" dirty="0">
                <a:ln>
                  <a:noFill/>
                </a:ln>
                <a:solidFill>
                  <a:prstClr val="black"/>
                </a:solidFill>
                <a:effectLst/>
                <a:uLnTx/>
                <a:uFillTx/>
                <a:latin typeface="DejaVu Sans"/>
                <a:ea typeface="+mn-ea"/>
                <a:cs typeface="DejaVu Sans"/>
              </a:rPr>
              <a:t>members of </a:t>
            </a:r>
            <a:r>
              <a:rPr kumimoji="0" lang="en-US" sz="1800" b="1" i="0" u="none" strike="noStrike" kern="1200" cap="none" spc="0" normalizeH="0" baseline="0" noProof="0" dirty="0" err="1">
                <a:ln>
                  <a:noFill/>
                </a:ln>
                <a:solidFill>
                  <a:prstClr val="black"/>
                </a:solidFill>
                <a:effectLst/>
                <a:uLnTx/>
                <a:uFillTx/>
                <a:latin typeface="DejaVu Sans"/>
                <a:ea typeface="+mn-ea"/>
                <a:cs typeface="DejaVu Sans"/>
              </a:rPr>
              <a:t>Congrss</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748665" marR="36830" lvl="1" indent="-279400" algn="l" defTabSz="914400" rtl="0" eaLnBrk="1" fontAlgn="auto" latinLnBrk="0" hangingPunct="1">
              <a:lnSpc>
                <a:spcPct val="123500"/>
              </a:lnSpc>
              <a:spcBef>
                <a:spcPts val="260"/>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President can easily go directly to the people with his  case.</a:t>
            </a:r>
            <a:r>
              <a:rPr kumimoji="0" lang="en-US" sz="1800" b="1" i="0" u="none" strike="noStrike" kern="1200" cap="none" spc="0" normalizeH="0" baseline="0" noProof="0" dirty="0">
                <a:ln>
                  <a:noFill/>
                </a:ln>
                <a:solidFill>
                  <a:prstClr val="black"/>
                </a:solidFill>
                <a:effectLst/>
                <a:uLnTx/>
                <a:uFillTx/>
                <a:latin typeface="DejaVu Sans"/>
                <a:ea typeface="+mn-ea"/>
                <a:cs typeface="DejaVu Sans"/>
              </a:rPr>
              <a:t>- </a:t>
            </a:r>
            <a:r>
              <a:rPr kumimoji="0" lang="en-US" sz="1800" b="1" i="0" u="none" strike="noStrike" kern="1200" cap="none" spc="0" normalizeH="0" baseline="0" noProof="0" dirty="0">
                <a:ln>
                  <a:noFill/>
                </a:ln>
                <a:solidFill>
                  <a:srgbClr val="FF0000"/>
                </a:solidFill>
                <a:effectLst/>
                <a:uLnTx/>
                <a:uFillTx/>
                <a:latin typeface="DejaVu Sans"/>
                <a:ea typeface="+mn-ea"/>
                <a:cs typeface="DejaVu Sans"/>
              </a:rPr>
              <a:t>BULLY PULPIT</a:t>
            </a:r>
            <a:endParaRPr kumimoji="0" sz="1800" b="0" i="0" u="none" strike="noStrike" kern="1200" cap="none" spc="0" normalizeH="0" baseline="0" noProof="0" dirty="0">
              <a:ln>
                <a:noFill/>
              </a:ln>
              <a:solidFill>
                <a:srgbClr val="FF0000"/>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15"/>
              </a:spcBef>
              <a:spcAft>
                <a:spcPts val="0"/>
              </a:spcAft>
              <a:buClrTx/>
              <a:buSzTx/>
              <a:buFont typeface="DejaVu Sans"/>
              <a:buChar char="–"/>
              <a:tabLst/>
              <a:defRPr/>
            </a:pPr>
            <a:endParaRPr kumimoji="0" sz="3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664845" lvl="0" indent="-342900" algn="l" defTabSz="914400" rtl="0" eaLnBrk="1" fontAlgn="auto" latinLnBrk="0" hangingPunct="1">
              <a:lnSpc>
                <a:spcPct val="121700"/>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"MANDATE FROM THE PEOPLE" a</a:t>
            </a: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ft</a:t>
            </a:r>
            <a:r>
              <a:rPr kumimoji="0" sz="2000" b="1" i="0" u="none" strike="noStrike" kern="1200" cap="none" spc="0" normalizeH="0" baseline="0" noProof="0" dirty="0">
                <a:ln>
                  <a:noFill/>
                </a:ln>
                <a:solidFill>
                  <a:prstClr val="black"/>
                </a:solidFill>
                <a:effectLst/>
                <a:uLnTx/>
                <a:uFillTx/>
                <a:latin typeface="DejaVu Sans"/>
                <a:ea typeface="+mn-ea"/>
                <a:cs typeface="DejaVu Sans"/>
              </a:rPr>
              <a:t>er winning  election by a large margin.</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0" marR="0" lvl="0" indent="0" algn="l" defTabSz="914400" rtl="0" eaLnBrk="1" fontAlgn="auto" latinLnBrk="0" hangingPunct="1">
              <a:lnSpc>
                <a:spcPct val="100000"/>
              </a:lnSpc>
              <a:spcBef>
                <a:spcPts val="0"/>
              </a:spcBef>
              <a:spcAft>
                <a:spcPts val="0"/>
              </a:spcAft>
              <a:buClrTx/>
              <a:buSzTx/>
              <a:buFont typeface="DejaVu Sans"/>
              <a:buChar char="•"/>
              <a:tabLst/>
              <a:defRPr/>
            </a:pP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149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PATRONAGE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55650" marR="0" lvl="1" indent="-286385" algn="l" defTabSz="914400" rtl="0" eaLnBrk="1" fontAlgn="auto" latinLnBrk="0" hangingPunct="1">
              <a:lnSpc>
                <a:spcPct val="100000"/>
              </a:lnSpc>
              <a:spcBef>
                <a:spcPts val="910"/>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Enables a President to carry out policy his way.</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748665" marR="5080" lvl="1" indent="-279400" algn="l" defTabSz="914400" rtl="0" eaLnBrk="1" fontAlgn="auto" latinLnBrk="0" hangingPunct="1">
              <a:lnSpc>
                <a:spcPct val="118900"/>
              </a:lnSpc>
              <a:spcBef>
                <a:spcPts val="430"/>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Enables a President to cultivate members of Congress  by seeking their input on appointments.</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6096000" y="474237"/>
            <a:ext cx="6096000" cy="6178614"/>
          </a:xfrm>
          <a:prstGeom prst="rect">
            <a:avLst/>
          </a:prstGeom>
        </p:spPr>
        <p:txBody>
          <a:bodyPr vert="horz" wrap="square" lIns="0" tIns="124460" rIns="0" bIns="0" rtlCol="0">
            <a:spAutoFit/>
          </a:bodyPr>
          <a:lstStyle/>
          <a:p>
            <a:pPr marL="355600" marR="0" lvl="0" indent="-342900" algn="l" defTabSz="914400" rtl="0" eaLnBrk="1" fontAlgn="auto" latinLnBrk="0" hangingPunct="1">
              <a:lnSpc>
                <a:spcPct val="100000"/>
              </a:lnSpc>
              <a:spcBef>
                <a:spcPts val="98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CHIEF OF PARTY ROLE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9300" marR="5080" lvl="1" indent="-279400" algn="l" defTabSz="914400" rtl="0" eaLnBrk="1" fontAlgn="auto" latinLnBrk="0" hangingPunct="1">
              <a:lnSpc>
                <a:spcPct val="123500"/>
              </a:lnSpc>
              <a:spcBef>
                <a:spcPts val="284"/>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Convincing members of Congress to act in interests of  "party unity."</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0"/>
              </a:spcBef>
              <a:spcAft>
                <a:spcPts val="0"/>
              </a:spcAft>
              <a:buClrTx/>
              <a:buSzTx/>
              <a:buFont typeface="DejaVu Sans"/>
              <a:buChar char="–"/>
              <a:tabLst/>
              <a:defRPr/>
            </a:pP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1695"/>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PERSONAL LOBBYING OF MEMBERS OF CONGRESS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9300" marR="184150" lvl="1" indent="-279400" algn="l" defTabSz="914400" rtl="0" eaLnBrk="1" fontAlgn="auto" latinLnBrk="0" hangingPunct="1">
              <a:lnSpc>
                <a:spcPct val="118900"/>
              </a:lnSpc>
              <a:spcBef>
                <a:spcPts val="505"/>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Use of both favors and punishment for cooperative  or uncooperative members.</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0"/>
              </a:spcBef>
              <a:spcAft>
                <a:spcPts val="0"/>
              </a:spcAft>
              <a:buClrTx/>
              <a:buSzTx/>
              <a:buFont typeface="DejaVu Sans"/>
              <a:buChar char="–"/>
              <a:tabLst/>
              <a:defRPr/>
            </a:pP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170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VETO, OR ITS </a:t>
            </a:r>
            <a:r>
              <a:rPr kumimoji="0" sz="2000" b="1" i="0" u="sng" strike="noStrike" kern="1200" cap="none" spc="0" normalizeH="0" baseline="0" noProof="0" dirty="0">
                <a:ln>
                  <a:noFill/>
                </a:ln>
                <a:solidFill>
                  <a:prstClr val="black"/>
                </a:solidFill>
                <a:effectLst/>
                <a:uLnTx/>
                <a:uFill>
                  <a:solidFill>
                    <a:srgbClr val="000000"/>
                  </a:solidFill>
                </a:uFill>
                <a:latin typeface="DejaVu Sans"/>
                <a:ea typeface="+mn-ea"/>
                <a:cs typeface="DejaVu Sans"/>
              </a:rPr>
              <a:t>THREAT</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9300" marR="79375" lvl="1" indent="-279400" algn="l" defTabSz="914400" rtl="0" eaLnBrk="1" fontAlgn="auto" latinLnBrk="0" hangingPunct="1">
              <a:lnSpc>
                <a:spcPct val="118900"/>
              </a:lnSpc>
              <a:spcBef>
                <a:spcPts val="505"/>
              </a:spcBef>
              <a:spcAft>
                <a:spcPts val="0"/>
              </a:spcAft>
              <a:buClrTx/>
              <a:buSzTx/>
              <a:buFont typeface="DejaVu Sans"/>
              <a:buChar char="–"/>
              <a:tabLst>
                <a:tab pos="755015" algn="l"/>
                <a:tab pos="755650" algn="l"/>
              </a:tabLst>
              <a:defRPr/>
            </a:pPr>
            <a:r>
              <a:rPr kumimoji="0" sz="1800" b="1" i="0" u="none" strike="noStrike" kern="1200" cap="none" spc="0" normalizeH="0" baseline="0" noProof="0" dirty="0">
                <a:ln>
                  <a:noFill/>
                </a:ln>
                <a:solidFill>
                  <a:prstClr val="black"/>
                </a:solidFill>
                <a:effectLst/>
                <a:uLnTx/>
                <a:uFillTx/>
                <a:latin typeface="DejaVu Sans"/>
                <a:ea typeface="+mn-ea"/>
                <a:cs typeface="DejaVu Sans"/>
              </a:rPr>
              <a:t>93% of vetoes are not overridden, so even the threat  of a veto carries weight.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457200" marR="0" lvl="1" indent="0" algn="l" defTabSz="914400" rtl="0" eaLnBrk="1" fontAlgn="auto" latinLnBrk="0" hangingPunct="1">
              <a:lnSpc>
                <a:spcPct val="100000"/>
              </a:lnSpc>
              <a:spcBef>
                <a:spcPts val="0"/>
              </a:spcBef>
              <a:spcAft>
                <a:spcPts val="0"/>
              </a:spcAft>
              <a:buClrTx/>
              <a:buSzTx/>
              <a:buFont typeface="DejaVu Sans"/>
              <a:buChar char="–"/>
              <a:tabLst/>
              <a:defRPr/>
            </a:pP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180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PRESENCE OF A NATIONAL EMERGENCY</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EEE9-A85E-4F03-A211-6646B3F10478}"/>
              </a:ext>
            </a:extLst>
          </p:cNvPr>
          <p:cNvSpPr>
            <a:spLocks noGrp="1"/>
          </p:cNvSpPr>
          <p:nvPr>
            <p:ph type="title"/>
          </p:nvPr>
        </p:nvSpPr>
        <p:spPr>
          <a:xfrm>
            <a:off x="66525" y="163729"/>
            <a:ext cx="12071758" cy="353943"/>
          </a:xfrm>
        </p:spPr>
        <p:txBody>
          <a:bodyPr/>
          <a:lstStyle/>
          <a:p>
            <a:r>
              <a:rPr lang="en-US" sz="2300" dirty="0"/>
              <a:t>How could the president's agenda cause confrontations with Congress? </a:t>
            </a:r>
          </a:p>
        </p:txBody>
      </p:sp>
      <p:graphicFrame>
        <p:nvGraphicFramePr>
          <p:cNvPr id="4" name="Table 4">
            <a:extLst>
              <a:ext uri="{FF2B5EF4-FFF2-40B4-BE49-F238E27FC236}">
                <a16:creationId xmlns:a16="http://schemas.microsoft.com/office/drawing/2014/main" id="{A3A18D08-1259-4632-9387-DD0B14BBEFBC}"/>
              </a:ext>
            </a:extLst>
          </p:cNvPr>
          <p:cNvGraphicFramePr>
            <a:graphicFrameLocks noGrp="1"/>
          </p:cNvGraphicFramePr>
          <p:nvPr>
            <p:extLst>
              <p:ext uri="{D42A27DB-BD31-4B8C-83A1-F6EECF244321}">
                <p14:modId xmlns:p14="http://schemas.microsoft.com/office/powerpoint/2010/main" val="1571717785"/>
              </p:ext>
            </p:extLst>
          </p:nvPr>
        </p:nvGraphicFramePr>
        <p:xfrm>
          <a:off x="255721" y="778609"/>
          <a:ext cx="11576806" cy="3996577"/>
        </p:xfrm>
        <a:graphic>
          <a:graphicData uri="http://schemas.openxmlformats.org/drawingml/2006/table">
            <a:tbl>
              <a:tblPr firstRow="1" bandRow="1">
                <a:tableStyleId>{5C22544A-7EE6-4342-B048-85BDC9FD1C3A}</a:tableStyleId>
              </a:tblPr>
              <a:tblGrid>
                <a:gridCol w="5788403">
                  <a:extLst>
                    <a:ext uri="{9D8B030D-6E8A-4147-A177-3AD203B41FA5}">
                      <a16:colId xmlns:a16="http://schemas.microsoft.com/office/drawing/2014/main" val="1618877957"/>
                    </a:ext>
                  </a:extLst>
                </a:gridCol>
                <a:gridCol w="5788403">
                  <a:extLst>
                    <a:ext uri="{9D8B030D-6E8A-4147-A177-3AD203B41FA5}">
                      <a16:colId xmlns:a16="http://schemas.microsoft.com/office/drawing/2014/main" val="3338849219"/>
                    </a:ext>
                  </a:extLst>
                </a:gridCol>
              </a:tblGrid>
              <a:tr h="800113">
                <a:tc>
                  <a:txBody>
                    <a:bodyPr/>
                    <a:lstStyle/>
                    <a:p>
                      <a:pPr algn="ctr"/>
                      <a:r>
                        <a:rPr lang="en-US" sz="2200" dirty="0"/>
                        <a:t>Areas of Conflict Between the President and Congress </a:t>
                      </a:r>
                    </a:p>
                  </a:txBody>
                  <a:tcPr/>
                </a:tc>
                <a:tc>
                  <a:txBody>
                    <a:bodyPr/>
                    <a:lstStyle/>
                    <a:p>
                      <a:pPr algn="ctr"/>
                      <a:r>
                        <a:rPr lang="en-US" sz="2200" dirty="0"/>
                        <a:t>Examples of Conflict Between the President and Congress </a:t>
                      </a:r>
                    </a:p>
                  </a:txBody>
                  <a:tcPr/>
                </a:tc>
                <a:extLst>
                  <a:ext uri="{0D108BD9-81ED-4DB2-BD59-A6C34878D82A}">
                    <a16:rowId xmlns:a16="http://schemas.microsoft.com/office/drawing/2014/main" val="3004356319"/>
                  </a:ext>
                </a:extLst>
              </a:tr>
              <a:tr h="1409350">
                <a:tc>
                  <a:txBody>
                    <a:bodyPr/>
                    <a:lstStyle/>
                    <a:p>
                      <a:r>
                        <a:rPr lang="en-US" sz="2000" dirty="0"/>
                        <a:t>Disagreements about </a:t>
                      </a:r>
                      <a:r>
                        <a:rPr lang="en-US" sz="2000" b="1" dirty="0"/>
                        <a:t>inherent</a:t>
                      </a:r>
                      <a:r>
                        <a:rPr lang="en-US" sz="2000" dirty="0"/>
                        <a:t> powers, especially when crisis arises </a:t>
                      </a:r>
                    </a:p>
                  </a:txBody>
                  <a:tcPr/>
                </a:tc>
                <a:tc>
                  <a:txBody>
                    <a:bodyPr/>
                    <a:lstStyle/>
                    <a:p>
                      <a:r>
                        <a:rPr lang="en-US" sz="2000" dirty="0"/>
                        <a:t>Lincoln suspended habeas corpus during their civil war and Chief Justice Roger </a:t>
                      </a:r>
                      <a:r>
                        <a:rPr lang="en-US" sz="2000"/>
                        <a:t>Taney rebuked </a:t>
                      </a:r>
                      <a:r>
                        <a:rPr lang="en-US" sz="2000" dirty="0"/>
                        <a:t>Lincoln saying only Congress had such power. Lincoln ignored the Court. </a:t>
                      </a:r>
                    </a:p>
                  </a:txBody>
                  <a:tcPr/>
                </a:tc>
                <a:extLst>
                  <a:ext uri="{0D108BD9-81ED-4DB2-BD59-A6C34878D82A}">
                    <a16:rowId xmlns:a16="http://schemas.microsoft.com/office/drawing/2014/main" val="884899029"/>
                  </a:ext>
                </a:extLst>
              </a:tr>
              <a:tr h="893557">
                <a:tc>
                  <a:txBody>
                    <a:bodyPr/>
                    <a:lstStyle/>
                    <a:p>
                      <a:r>
                        <a:rPr lang="en-US" sz="2000" dirty="0"/>
                        <a:t>Senate standoff with presidential </a:t>
                      </a:r>
                      <a:r>
                        <a:rPr lang="en-US" sz="2000" b="1" dirty="0"/>
                        <a:t>cabinet</a:t>
                      </a:r>
                      <a:r>
                        <a:rPr lang="en-US" sz="2000" dirty="0"/>
                        <a:t> appointments or judicial appointments </a:t>
                      </a:r>
                    </a:p>
                  </a:txBody>
                  <a:tcPr/>
                </a:tc>
                <a:tc>
                  <a:txBody>
                    <a:bodyPr/>
                    <a:lstStyle/>
                    <a:p>
                      <a:r>
                        <a:rPr lang="en-US" sz="2000" dirty="0"/>
                        <a:t>Senate blocked Robert Bork’s appointment to the Supreme Court by Ronald Reagan.</a:t>
                      </a:r>
                    </a:p>
                  </a:txBody>
                  <a:tcPr/>
                </a:tc>
                <a:extLst>
                  <a:ext uri="{0D108BD9-81ED-4DB2-BD59-A6C34878D82A}">
                    <a16:rowId xmlns:a16="http://schemas.microsoft.com/office/drawing/2014/main" val="3272205668"/>
                  </a:ext>
                </a:extLst>
              </a:tr>
              <a:tr h="893557">
                <a:tc>
                  <a:txBody>
                    <a:bodyPr/>
                    <a:lstStyle/>
                    <a:p>
                      <a:r>
                        <a:rPr lang="en-US" sz="2000" b="1" dirty="0"/>
                        <a:t>Ambassador</a:t>
                      </a:r>
                      <a:r>
                        <a:rPr lang="en-US" sz="2000" dirty="0"/>
                        <a:t> appointments can lead to conflict with the Senate </a:t>
                      </a:r>
                    </a:p>
                  </a:txBody>
                  <a:tcPr/>
                </a:tc>
                <a:tc>
                  <a:txBody>
                    <a:bodyPr/>
                    <a:lstStyle/>
                    <a:p>
                      <a:r>
                        <a:rPr lang="en-US" sz="2000" dirty="0"/>
                        <a:t>Half of Bidens ambassador nominations remain vacant, blocked in the Senate.</a:t>
                      </a:r>
                    </a:p>
                  </a:txBody>
                  <a:tcPr/>
                </a:tc>
                <a:extLst>
                  <a:ext uri="{0D108BD9-81ED-4DB2-BD59-A6C34878D82A}">
                    <a16:rowId xmlns:a16="http://schemas.microsoft.com/office/drawing/2014/main" val="2404579967"/>
                  </a:ext>
                </a:extLst>
              </a:tr>
            </a:tbl>
          </a:graphicData>
        </a:graphic>
      </p:graphicFrame>
    </p:spTree>
    <p:extLst>
      <p:ext uri="{BB962C8B-B14F-4D97-AF65-F5344CB8AC3E}">
        <p14:creationId xmlns:p14="http://schemas.microsoft.com/office/powerpoint/2010/main" val="997759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DDBC6-F847-40B2-99CB-E168774AC1F6}"/>
              </a:ext>
            </a:extLst>
          </p:cNvPr>
          <p:cNvSpPr>
            <a:spLocks noGrp="1"/>
          </p:cNvSpPr>
          <p:nvPr>
            <p:ph type="title"/>
          </p:nvPr>
        </p:nvSpPr>
        <p:spPr>
          <a:xfrm>
            <a:off x="2155599" y="90842"/>
            <a:ext cx="7880802" cy="430887"/>
          </a:xfrm>
        </p:spPr>
        <p:txBody>
          <a:bodyPr/>
          <a:lstStyle/>
          <a:p>
            <a:r>
              <a:rPr lang="en-US"/>
              <a:t>END of 2.5</a:t>
            </a:r>
            <a:endParaRPr lang="en-US" dirty="0"/>
          </a:p>
        </p:txBody>
      </p:sp>
      <p:sp>
        <p:nvSpPr>
          <p:cNvPr id="3" name="Text Placeholder 2">
            <a:extLst>
              <a:ext uri="{FF2B5EF4-FFF2-40B4-BE49-F238E27FC236}">
                <a16:creationId xmlns:a16="http://schemas.microsoft.com/office/drawing/2014/main" id="{497C4637-3815-4B89-89CB-A3AFB030B9A1}"/>
              </a:ext>
            </a:extLst>
          </p:cNvPr>
          <p:cNvSpPr>
            <a:spLocks noGrp="1"/>
          </p:cNvSpPr>
          <p:nvPr>
            <p:ph type="body" idx="1"/>
          </p:nvPr>
        </p:nvSpPr>
        <p:spPr>
          <a:xfrm>
            <a:off x="1959915" y="1636660"/>
            <a:ext cx="5375275" cy="553998"/>
          </a:xfrm>
        </p:spPr>
        <p:txBody>
          <a:bodyPr/>
          <a:lstStyle/>
          <a:p>
            <a:r>
              <a:rPr lang="en-US"/>
              <a:t>END OF 2.5</a:t>
            </a:r>
          </a:p>
          <a:p>
            <a:endParaRPr lang="en-US"/>
          </a:p>
        </p:txBody>
      </p:sp>
    </p:spTree>
    <p:extLst>
      <p:ext uri="{BB962C8B-B14F-4D97-AF65-F5344CB8AC3E}">
        <p14:creationId xmlns:p14="http://schemas.microsoft.com/office/powerpoint/2010/main" val="3686923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919249" y="1"/>
            <a:ext cx="6353501" cy="689932"/>
          </a:xfrm>
          <a:prstGeom prst="rect">
            <a:avLst/>
          </a:prstGeom>
        </p:spPr>
        <p:txBody>
          <a:bodyPr vert="horz" wrap="square" lIns="0" tIns="12700" rIns="0" bIns="0" rtlCol="0">
            <a:spAutoFit/>
          </a:bodyPr>
          <a:lstStyle/>
          <a:p>
            <a:pPr marL="12700" algn="ctr">
              <a:lnSpc>
                <a:spcPct val="100000"/>
              </a:lnSpc>
              <a:spcBef>
                <a:spcPts val="100"/>
              </a:spcBef>
            </a:pPr>
            <a:r>
              <a:rPr sz="4400" dirty="0"/>
              <a:t>TERM OF OFFICE</a:t>
            </a:r>
          </a:p>
        </p:txBody>
      </p:sp>
      <p:sp>
        <p:nvSpPr>
          <p:cNvPr id="4" name="object 4"/>
          <p:cNvSpPr txBox="1"/>
          <p:nvPr/>
        </p:nvSpPr>
        <p:spPr>
          <a:xfrm>
            <a:off x="117219" y="785770"/>
            <a:ext cx="11734165" cy="5629746"/>
          </a:xfrm>
          <a:prstGeom prst="rect">
            <a:avLst/>
          </a:prstGeom>
        </p:spPr>
        <p:txBody>
          <a:bodyPr vert="horz" wrap="square" lIns="0" tIns="12700" rIns="0" bIns="0" rtlCol="0">
            <a:spAutoFit/>
          </a:bodyPr>
          <a:lstStyle/>
          <a:p>
            <a:pPr marL="336550" marR="0" lvl="0" indent="-285750" algn="l" defTabSz="914400" rtl="0" eaLnBrk="1" fontAlgn="auto" latinLnBrk="0" hangingPunct="1">
              <a:lnSpc>
                <a:spcPct val="100000"/>
              </a:lnSpc>
              <a:spcBef>
                <a:spcPts val="100"/>
              </a:spcBef>
              <a:spcAft>
                <a:spcPts val="0"/>
              </a:spcAft>
              <a:buClrTx/>
              <a:buSzPct val="115000"/>
              <a:buFont typeface="DejaVu Sans"/>
              <a:buChar char="•"/>
              <a:tabLst>
                <a:tab pos="335915" algn="l"/>
                <a:tab pos="3365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Four years</a:t>
            </a:r>
            <a:endParaRPr lang="en-US" sz="2000" dirty="0">
              <a:solidFill>
                <a:prstClr val="black"/>
              </a:solidFill>
              <a:latin typeface="DejaVu Sans"/>
              <a:cs typeface="DejaVu Sans"/>
            </a:endParaRPr>
          </a:p>
          <a:p>
            <a:pPr marL="336550" marR="0" lvl="0" indent="-285750" algn="l" defTabSz="914400" rtl="0" eaLnBrk="1" fontAlgn="auto" latinLnBrk="0" hangingPunct="1">
              <a:lnSpc>
                <a:spcPct val="100000"/>
              </a:lnSpc>
              <a:spcBef>
                <a:spcPts val="100"/>
              </a:spcBef>
              <a:spcAft>
                <a:spcPts val="0"/>
              </a:spcAft>
              <a:buClrTx/>
              <a:buSzPct val="115000"/>
              <a:buFont typeface="DejaVu Sans"/>
              <a:buChar char="•"/>
              <a:tabLst>
                <a:tab pos="335915" algn="l"/>
                <a:tab pos="336550" algn="l"/>
              </a:tabLst>
              <a:defRPr/>
            </a:pP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336550" marR="0" lvl="0" indent="-285750" algn="l" defTabSz="914400" rtl="0" eaLnBrk="1" fontAlgn="auto" latinLnBrk="0" hangingPunct="1">
              <a:lnSpc>
                <a:spcPct val="100000"/>
              </a:lnSpc>
              <a:spcBef>
                <a:spcPts val="0"/>
              </a:spcBef>
              <a:spcAft>
                <a:spcPts val="0"/>
              </a:spcAft>
              <a:buClrTx/>
              <a:buSzPct val="115000"/>
              <a:buFont typeface="DejaVu Sans"/>
              <a:buChar char="•"/>
              <a:tabLst>
                <a:tab pos="335915" algn="l"/>
                <a:tab pos="3365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Maximum of </a:t>
            </a:r>
            <a:r>
              <a:rPr kumimoji="0" sz="2000" b="1" i="0" u="none" strike="noStrike" kern="1200" cap="none" spc="0" normalizeH="0" baseline="0" noProof="0" dirty="0">
                <a:ln>
                  <a:noFill/>
                </a:ln>
                <a:solidFill>
                  <a:srgbClr val="FFFF00"/>
                </a:solidFill>
                <a:effectLst/>
                <a:uLnTx/>
                <a:uFillTx/>
                <a:latin typeface="DejaVu Sans"/>
                <a:ea typeface="+mn-ea"/>
                <a:cs typeface="DejaVu Sans"/>
              </a:rPr>
              <a:t>two elected terms</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 Maximum of 10 years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80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Amendment 22 institutionalized Washington’s precedent.</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Passage of </a:t>
            </a:r>
            <a:r>
              <a:rPr kumimoji="0" sz="2000" b="1" i="0" u="none" strike="noStrike" kern="1200" cap="none" spc="0" normalizeH="0" baseline="0" noProof="0" dirty="0">
                <a:ln>
                  <a:noFill/>
                </a:ln>
                <a:solidFill>
                  <a:srgbClr val="FFFF00"/>
                </a:solidFill>
                <a:effectLst/>
                <a:uLnTx/>
                <a:uFillTx/>
                <a:latin typeface="DejaVu Sans"/>
                <a:ea typeface="+mn-ea"/>
                <a:cs typeface="DejaVu Sans"/>
              </a:rPr>
              <a:t>22</a:t>
            </a:r>
            <a:r>
              <a:rPr kumimoji="0" sz="2000" b="1" i="0" u="none" strike="noStrike" kern="1200" cap="none" spc="0" normalizeH="0" baseline="25641" noProof="0" dirty="0">
                <a:ln>
                  <a:noFill/>
                </a:ln>
                <a:solidFill>
                  <a:srgbClr val="FFFF00"/>
                </a:solidFill>
                <a:effectLst/>
                <a:uLnTx/>
                <a:uFillTx/>
                <a:latin typeface="DejaVu Sans"/>
                <a:ea typeface="+mn-ea"/>
                <a:cs typeface="DejaVu Sans"/>
              </a:rPr>
              <a:t>nd </a:t>
            </a:r>
            <a:r>
              <a:rPr kumimoji="0" sz="2000" b="1" i="0" u="none" strike="noStrike" kern="1200" cap="none" spc="0" normalizeH="0" baseline="0" noProof="0" dirty="0">
                <a:ln>
                  <a:noFill/>
                </a:ln>
                <a:solidFill>
                  <a:srgbClr val="FFFF00"/>
                </a:solidFill>
                <a:effectLst/>
                <a:uLnTx/>
                <a:uFillTx/>
                <a:latin typeface="DejaVu Sans"/>
                <a:ea typeface="+mn-ea"/>
                <a:cs typeface="DejaVu Sans"/>
              </a:rPr>
              <a:t>Amendment </a:t>
            </a:r>
            <a:r>
              <a:rPr kumimoji="0" sz="2000" b="1" i="0" u="none" strike="noStrike" kern="1200" cap="none" spc="0" normalizeH="0" baseline="0" noProof="0" dirty="0">
                <a:ln>
                  <a:noFill/>
                </a:ln>
                <a:solidFill>
                  <a:srgbClr val="FFFFFF"/>
                </a:solidFill>
                <a:effectLst/>
                <a:uLnTx/>
                <a:uFillTx/>
                <a:latin typeface="DejaVu Sans"/>
                <a:ea typeface="+mn-ea"/>
                <a:cs typeface="DejaVu Sans"/>
              </a:rPr>
              <a:t>(1951) was due to the Republican congress’ concern over future FDR’s.</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265" marR="67945" lvl="1" indent="-342900" algn="l" defTabSz="914400" rtl="0" eaLnBrk="1" fontAlgn="auto" latinLnBrk="0" hangingPunct="1">
              <a:lnSpc>
                <a:spcPts val="2420"/>
              </a:lnSpc>
              <a:spcBef>
                <a:spcPts val="1105"/>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Possible to serve just less than 10 years in oﬃce if a V.P. becomes President just a</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ft</a:t>
            </a:r>
            <a:r>
              <a:rPr kumimoji="0" sz="2000" b="1" i="0" u="none" strike="noStrike" kern="1200" cap="none" spc="0" normalizeH="0" baseline="0" noProof="0" dirty="0">
                <a:ln>
                  <a:noFill/>
                </a:ln>
                <a:solidFill>
                  <a:srgbClr val="FFFFFF"/>
                </a:solidFill>
                <a:effectLst/>
                <a:uLnTx/>
                <a:uFillTx/>
                <a:latin typeface="DejaVu Sans"/>
                <a:ea typeface="+mn-ea"/>
                <a:cs typeface="DejaVu Sans"/>
              </a:rPr>
              <a:t>er the midpoint of a  President’s term of oﬃce.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1307465" marR="0" lvl="2" indent="-342900" algn="l" defTabSz="914400" rtl="0" eaLnBrk="1" fontAlgn="auto" latinLnBrk="0" hangingPunct="1">
              <a:lnSpc>
                <a:spcPct val="100000"/>
              </a:lnSpc>
              <a:spcBef>
                <a:spcPts val="695"/>
              </a:spcBef>
              <a:spcAft>
                <a:spcPts val="0"/>
              </a:spcAft>
              <a:buClrTx/>
              <a:buSzPct val="115000"/>
              <a:buFont typeface="Wingdings" panose="05000000000000000000" pitchFamily="2" charset="2"/>
              <a:buChar char="Ø"/>
              <a:tabLst>
                <a:tab pos="12509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If a V.P. serves </a:t>
            </a:r>
            <a:r>
              <a:rPr kumimoji="0" sz="20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less</a:t>
            </a:r>
            <a:r>
              <a:rPr kumimoji="0" sz="2000" b="1" i="0" u="none" strike="noStrike" kern="1200" cap="none" spc="0" normalizeH="0" baseline="0" noProof="0" dirty="0">
                <a:ln>
                  <a:noFill/>
                </a:ln>
                <a:solidFill>
                  <a:srgbClr val="FFFFFF"/>
                </a:solidFill>
                <a:effectLst/>
                <a:uLnTx/>
                <a:uFillTx/>
                <a:latin typeface="DejaVu Sans"/>
                <a:ea typeface="+mn-ea"/>
                <a:cs typeface="DejaVu Sans"/>
              </a:rPr>
              <a:t> than half of a President’s term, he can be elected to the presidency twice.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1307465" marR="0" lvl="2" indent="-342900" algn="l" defTabSz="914400" rtl="0" eaLnBrk="1" fontAlgn="auto" latinLnBrk="0" hangingPunct="1">
              <a:lnSpc>
                <a:spcPct val="100000"/>
              </a:lnSpc>
              <a:spcBef>
                <a:spcPts val="640"/>
              </a:spcBef>
              <a:spcAft>
                <a:spcPts val="0"/>
              </a:spcAft>
              <a:buClrTx/>
              <a:buSzPct val="115000"/>
              <a:buFont typeface="Wingdings" panose="05000000000000000000" pitchFamily="2" charset="2"/>
              <a:buChar char="Ø"/>
              <a:tabLst>
                <a:tab pos="12509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If a V.P. serves </a:t>
            </a:r>
            <a:r>
              <a:rPr kumimoji="0" sz="20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more</a:t>
            </a:r>
            <a:r>
              <a:rPr kumimoji="0" sz="2000" b="1" i="0" u="none" strike="noStrike" kern="1200" cap="none" spc="0" normalizeH="0" baseline="0" noProof="0" dirty="0">
                <a:ln>
                  <a:noFill/>
                </a:ln>
                <a:solidFill>
                  <a:srgbClr val="FFFFFF"/>
                </a:solidFill>
                <a:effectLst/>
                <a:uLnTx/>
                <a:uFillTx/>
                <a:latin typeface="DejaVu Sans"/>
                <a:ea typeface="+mn-ea"/>
                <a:cs typeface="DejaVu Sans"/>
              </a:rPr>
              <a:t> than half of a President’s term, he can be elected to the presidency only once.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Wingdings" panose="05000000000000000000" pitchFamily="2" charset="2"/>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Lyndon Johnson succeeded JFK in 1963</a:t>
            </a:r>
            <a:r>
              <a:rPr lang="en-US" sz="2000" b="1" dirty="0">
                <a:solidFill>
                  <a:srgbClr val="FFFFFF"/>
                </a:solidFill>
                <a:latin typeface="DejaVu Sans"/>
                <a:cs typeface="DejaVu Sans"/>
              </a:rPr>
              <a:t> </a:t>
            </a:r>
            <a:r>
              <a:rPr kumimoji="0" sz="2000" b="1" i="0" u="none" strike="noStrike" kern="1200" cap="none" spc="0" normalizeH="0" baseline="0" noProof="0" dirty="0">
                <a:ln>
                  <a:noFill/>
                </a:ln>
                <a:solidFill>
                  <a:srgbClr val="FFFFFF"/>
                </a:solidFill>
                <a:effectLst/>
                <a:uLnTx/>
                <a:uFillTx/>
                <a:latin typeface="DejaVu Sans"/>
                <a:ea typeface="+mn-ea"/>
                <a:cs typeface="DejaVu Sans"/>
              </a:rPr>
              <a:t>and was therefore eligible to be elected twice.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50900" marR="0" lvl="1" indent="-342900" algn="l" defTabSz="914400" rtl="0" eaLnBrk="1" fontAlgn="auto" latinLnBrk="0" hangingPunct="1">
              <a:lnSpc>
                <a:spcPct val="100000"/>
              </a:lnSpc>
              <a:spcBef>
                <a:spcPts val="740"/>
              </a:spcBef>
              <a:spcAft>
                <a:spcPts val="0"/>
              </a:spcAft>
              <a:buClrTx/>
              <a:buSzPct val="115000"/>
              <a:buFont typeface="Arial" panose="020B0604020202020204" pitchFamily="34" charset="0"/>
              <a:buChar char="•"/>
              <a:tabLst>
                <a:tab pos="793115" algn="l"/>
                <a:tab pos="793750" algn="l"/>
              </a:tabLst>
              <a:defRPr/>
            </a:pPr>
            <a:r>
              <a:rPr kumimoji="0" sz="2000" b="1" i="0" u="none" strike="noStrike" kern="1200" cap="none" spc="0" normalizeH="0" baseline="0" noProof="0" dirty="0">
                <a:ln>
                  <a:noFill/>
                </a:ln>
                <a:solidFill>
                  <a:srgbClr val="FFFFFF"/>
                </a:solidFill>
                <a:effectLst/>
                <a:uLnTx/>
                <a:uFillTx/>
                <a:latin typeface="DejaVu Sans"/>
                <a:ea typeface="+mn-ea"/>
                <a:cs typeface="DejaVu Sans"/>
              </a:rPr>
              <a:t>Gerald Ford succeeded Nixon in 1974</a:t>
            </a:r>
            <a:r>
              <a:rPr kumimoji="0" lang="en-US" sz="2000" b="1" i="0" u="none" strike="noStrike" kern="1200" cap="none" spc="0" normalizeH="0" baseline="0" noProof="0" dirty="0">
                <a:ln>
                  <a:noFill/>
                </a:ln>
                <a:solidFill>
                  <a:srgbClr val="FFFFFF"/>
                </a:solidFill>
                <a:effectLst/>
                <a:uLnTx/>
                <a:uFillTx/>
                <a:latin typeface="DejaVu Sans"/>
                <a:ea typeface="+mn-ea"/>
                <a:cs typeface="DejaVu Sans"/>
              </a:rPr>
              <a:t> </a:t>
            </a:r>
            <a:r>
              <a:rPr kumimoji="0" sz="2000" b="1" i="0" u="none" strike="noStrike" kern="1200" cap="none" spc="0" normalizeH="0" baseline="0" noProof="0" dirty="0">
                <a:ln>
                  <a:noFill/>
                </a:ln>
                <a:solidFill>
                  <a:srgbClr val="FFFFFF"/>
                </a:solidFill>
                <a:effectLst/>
                <a:uLnTx/>
                <a:uFillTx/>
                <a:latin typeface="DejaVu Sans"/>
                <a:ea typeface="+mn-ea"/>
                <a:cs typeface="DejaVu Sans"/>
              </a:rPr>
              <a:t>and was therefore eligible to be elected only once.</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TextBox 4"/>
          <p:cNvSpPr txBox="1"/>
          <p:nvPr/>
        </p:nvSpPr>
        <p:spPr>
          <a:xfrm rot="20899088">
            <a:off x="8836482" y="418733"/>
            <a:ext cx="30423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22,2</a:t>
            </a:r>
            <a:endParaRPr kumimoji="0" lang="en-US"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667000" y="20861"/>
            <a:ext cx="5430679" cy="443711"/>
          </a:xfrm>
          <a:prstGeom prst="rect">
            <a:avLst/>
          </a:prstGeom>
        </p:spPr>
        <p:txBody>
          <a:bodyPr vert="horz" wrap="square" lIns="0" tIns="12700" rIns="0" bIns="0" rtlCol="0">
            <a:spAutoFit/>
          </a:bodyPr>
          <a:lstStyle/>
          <a:p>
            <a:pPr marL="12700" algn="ctr">
              <a:lnSpc>
                <a:spcPct val="100000"/>
              </a:lnSpc>
              <a:spcBef>
                <a:spcPts val="100"/>
              </a:spcBef>
            </a:pPr>
            <a:r>
              <a:rPr sz="2800" dirty="0"/>
              <a:t>SUCCESSION</a:t>
            </a:r>
          </a:p>
        </p:txBody>
      </p:sp>
      <p:sp>
        <p:nvSpPr>
          <p:cNvPr id="4" name="object 4"/>
          <p:cNvSpPr txBox="1"/>
          <p:nvPr/>
        </p:nvSpPr>
        <p:spPr>
          <a:xfrm>
            <a:off x="87368" y="453231"/>
            <a:ext cx="12004562" cy="4144724"/>
          </a:xfrm>
          <a:prstGeom prst="rect">
            <a:avLst/>
          </a:prstGeom>
        </p:spPr>
        <p:txBody>
          <a:bodyPr vert="horz" wrap="square" lIns="0" tIns="12700" rIns="0" bIns="0" rtlCol="0">
            <a:spAutoFit/>
          </a:bodyPr>
          <a:lstStyle/>
          <a:p>
            <a:pPr marL="12700" marR="35179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oﬃce of presidency is vacant due to death, resignation, or impeachment and  removal, the V.P. becomes President.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05"/>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He in turn nominates, and Congress conﬁrms, a new VP.</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12700" marR="782320" lvl="0" indent="0" algn="l" defTabSz="914400" rtl="0" eaLnBrk="1" fontAlgn="auto" latinLnBrk="0" hangingPunct="1">
              <a:lnSpc>
                <a:spcPts val="2320"/>
              </a:lnSpc>
              <a:spcBef>
                <a:spcPts val="1775"/>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V.P. dies before his inauguration as President, the line of succession is as  follows: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45"/>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Speaker of the House</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Senate President Pro Tem</a:t>
            </a:r>
            <a:r>
              <a:rPr kumimoji="0" lang="en-US" sz="1800" b="1" i="0" u="none" strike="noStrike" kern="1200" cap="none" spc="0" normalizeH="0" baseline="0" noProof="0" dirty="0">
                <a:ln>
                  <a:noFill/>
                </a:ln>
                <a:solidFill>
                  <a:srgbClr val="FFFFFF"/>
                </a:solidFill>
                <a:effectLst/>
                <a:uLnTx/>
                <a:uFillTx/>
                <a:latin typeface="DejaVu Sans"/>
                <a:ea typeface="+mn-ea"/>
                <a:cs typeface="DejaVu Sans"/>
              </a:rPr>
              <a:t>pore</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60"/>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Sec. of State</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Sec. of Treasury</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360"/>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Sec. of Defense</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5080" lvl="0" indent="-342900" algn="l" defTabSz="914400" rtl="0" eaLnBrk="1" fontAlgn="auto" latinLnBrk="0" hangingPunct="1">
              <a:lnSpc>
                <a:spcPts val="1989"/>
              </a:lnSpc>
              <a:spcBef>
                <a:spcPts val="570"/>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Other Cabinet secretaries in order of the creation of their oﬃces (Presidential Succession Act  of 1947)</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0" y="4581113"/>
            <a:ext cx="12192000" cy="2241638"/>
          </a:xfrm>
          <a:prstGeom prst="rect">
            <a:avLst/>
          </a:prstGeom>
        </p:spPr>
        <p:txBody>
          <a:bodyPr vert="horz" wrap="square" lIns="0" tIns="58419" rIns="0" bIns="0" rtlCol="0">
            <a:spAutoFit/>
          </a:bodyPr>
          <a:lstStyle/>
          <a:p>
            <a:pPr marL="12700" marR="0" lvl="0" indent="0" algn="l" defTabSz="914400" rtl="0" eaLnBrk="1" fontAlgn="auto" latinLnBrk="0" hangingPunct="1">
              <a:lnSpc>
                <a:spcPct val="100000"/>
              </a:lnSpc>
              <a:spcBef>
                <a:spcPts val="1585"/>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DejaVu Sans"/>
                <a:ea typeface="+mn-ea"/>
                <a:cs typeface="DejaVu Sans"/>
              </a:rPr>
              <a:t>If the President is </a:t>
            </a:r>
            <a:r>
              <a:rPr kumimoji="0" lang="en-US" sz="24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disabled</a:t>
            </a:r>
            <a:r>
              <a:rPr kumimoji="0" lang="en-US" sz="2400" b="1" i="0" u="none" strike="noStrike" kern="1200" cap="none" spc="0" normalizeH="0" baseline="0" noProof="0" dirty="0">
                <a:ln>
                  <a:noFill/>
                </a:ln>
                <a:solidFill>
                  <a:srgbClr val="FFFFFF"/>
                </a:solidFill>
                <a:effectLst/>
                <a:uLnTx/>
                <a:uFillTx/>
                <a:latin typeface="DejaVu Sans"/>
                <a:ea typeface="+mn-ea"/>
                <a:cs typeface="DejaVu Sans"/>
              </a:rPr>
              <a:t>, the 25th Amendment applies:</a:t>
            </a:r>
            <a:endParaRPr kumimoji="0" lang="en-US"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The President informs the Congress of disability and the V.P. becomes </a:t>
            </a:r>
            <a:r>
              <a:rPr kumimoji="0" sz="18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Acting President</a:t>
            </a:r>
            <a:r>
              <a:rPr kumimoji="0" sz="1800" b="1" i="0" u="none" strike="noStrike" kern="1200" cap="none" spc="0" normalizeH="0" baseline="0" noProof="0" dirty="0">
                <a:ln>
                  <a:noFill/>
                </a:ln>
                <a:solidFill>
                  <a:srgbClr val="FFFFFF"/>
                </a:solidFill>
                <a:effectLst/>
                <a:uLnTx/>
                <a:uFillTx/>
                <a:latin typeface="DejaVu Sans"/>
                <a:ea typeface="+mn-ea"/>
                <a:cs typeface="DejaVu Sans"/>
              </a:rPr>
              <a: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147320" lvl="0" indent="-342900" algn="l" defTabSz="914400" rtl="0" eaLnBrk="1" fontAlgn="auto" latinLnBrk="0" hangingPunct="1">
              <a:lnSpc>
                <a:spcPct val="100299"/>
              </a:lnSpc>
              <a:spcBef>
                <a:spcPts val="350"/>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If the President is unable to inform Congress (e.g., coma), the V.P. and a majority of Cabinet  secretaries can go to the Congress and receive approval for the V.P. to become Acting  President.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5080" lvl="0" indent="-342900" algn="l" defTabSz="914400" rtl="0" eaLnBrk="1" fontAlgn="auto" latinLnBrk="0" hangingPunct="1">
              <a:lnSpc>
                <a:spcPts val="1989"/>
              </a:lnSpc>
              <a:spcBef>
                <a:spcPts val="580"/>
              </a:spcBef>
              <a:spcAft>
                <a:spcPts val="0"/>
              </a:spcAft>
              <a:buClrTx/>
              <a:buSzTx/>
              <a:buFont typeface="DejaVu Sans"/>
              <a:buChar char="•"/>
              <a:tabLst>
                <a:tab pos="354965" algn="l"/>
                <a:tab pos="355600" algn="l"/>
              </a:tabLst>
              <a:defRPr/>
            </a:pPr>
            <a:r>
              <a:rPr kumimoji="0" sz="1800" b="1" i="0" u="none" strike="noStrike" kern="1200" cap="none" spc="0" normalizeH="0" baseline="0" noProof="0" dirty="0">
                <a:ln>
                  <a:noFill/>
                </a:ln>
                <a:solidFill>
                  <a:srgbClr val="FFFFFF"/>
                </a:solidFill>
                <a:effectLst/>
                <a:uLnTx/>
                <a:uFillTx/>
                <a:latin typeface="DejaVu Sans"/>
                <a:ea typeface="+mn-ea"/>
                <a:cs typeface="DejaVu Sans"/>
              </a:rPr>
              <a:t>In either case, the President regains powers by informing the Congress of his intent to return.  In case of dispute, Congress has the power to decide who shall be President.</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p:nvPr/>
        </p:nvSpPr>
        <p:spPr>
          <a:xfrm>
            <a:off x="10439399" y="990600"/>
            <a:ext cx="1652531" cy="22184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28303"/>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AF0857D-433C-4519-8BC0-E551A4F4D145}"/>
              </a:ext>
            </a:extLst>
          </p:cNvPr>
          <p:cNvPicPr>
            <a:picLocks noChangeAspect="1"/>
          </p:cNvPicPr>
          <p:nvPr/>
        </p:nvPicPr>
        <p:blipFill>
          <a:blip r:embed="rId2"/>
          <a:stretch>
            <a:fillRect/>
          </a:stretch>
        </p:blipFill>
        <p:spPr>
          <a:xfrm>
            <a:off x="1524000" y="-28303"/>
            <a:ext cx="6019800" cy="6858000"/>
          </a:xfrm>
          <a:prstGeom prst="rect">
            <a:avLst/>
          </a:prstGeom>
        </p:spPr>
      </p:pic>
      <p:pic>
        <p:nvPicPr>
          <p:cNvPr id="11" name="Picture 10">
            <a:extLst>
              <a:ext uri="{FF2B5EF4-FFF2-40B4-BE49-F238E27FC236}">
                <a16:creationId xmlns:a16="http://schemas.microsoft.com/office/drawing/2014/main" id="{C96F42A8-A089-4421-8BD0-56712A1B1836}"/>
              </a:ext>
            </a:extLst>
          </p:cNvPr>
          <p:cNvPicPr>
            <a:picLocks noChangeAspect="1"/>
          </p:cNvPicPr>
          <p:nvPr/>
        </p:nvPicPr>
        <p:blipFill>
          <a:blip r:embed="rId3"/>
          <a:stretch>
            <a:fillRect/>
          </a:stretch>
        </p:blipFill>
        <p:spPr>
          <a:xfrm>
            <a:off x="5791200" y="4972493"/>
            <a:ext cx="2895600" cy="1885507"/>
          </a:xfrm>
          <a:prstGeom prst="rect">
            <a:avLst/>
          </a:prstGeom>
        </p:spPr>
      </p:pic>
    </p:spTree>
    <p:extLst>
      <p:ext uri="{BB962C8B-B14F-4D97-AF65-F5344CB8AC3E}">
        <p14:creationId xmlns:p14="http://schemas.microsoft.com/office/powerpoint/2010/main" val="251113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98989"/>
                </a:solidFill>
                <a:effectLst/>
                <a:uLnTx/>
                <a:uFillTx/>
                <a:latin typeface="DejaVu Sans"/>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4</a:t>
            </a:fld>
            <a:endParaRPr kumimoji="0" sz="1200" b="0" i="0" u="none" strike="noStrike" kern="1200" cap="none" spc="0" normalizeH="0" baseline="0" noProof="0" dirty="0">
              <a:ln>
                <a:noFill/>
              </a:ln>
              <a:solidFill>
                <a:srgbClr val="898989"/>
              </a:solidFill>
              <a:effectLst/>
              <a:uLnTx/>
              <a:uFillTx/>
              <a:latin typeface="DejaVu Sans"/>
              <a:ea typeface="+mn-ea"/>
            </a:endParaRPr>
          </a:p>
        </p:txBody>
      </p:sp>
      <p:sp>
        <p:nvSpPr>
          <p:cNvPr id="2" name="object 2"/>
          <p:cNvSpPr txBox="1">
            <a:spLocks noGrp="1"/>
          </p:cNvSpPr>
          <p:nvPr>
            <p:ph type="title"/>
          </p:nvPr>
        </p:nvSpPr>
        <p:spPr>
          <a:xfrm>
            <a:off x="-10358" y="0"/>
            <a:ext cx="12212715" cy="443711"/>
          </a:xfrm>
          <a:prstGeom prst="rect">
            <a:avLst/>
          </a:prstGeom>
          <a:solidFill>
            <a:srgbClr val="00B0F0"/>
          </a:solidFill>
        </p:spPr>
        <p:txBody>
          <a:bodyPr vert="horz" wrap="square" lIns="0" tIns="12700" rIns="0" bIns="0" rtlCol="0">
            <a:spAutoFit/>
          </a:bodyPr>
          <a:lstStyle/>
          <a:p>
            <a:pPr marL="12700" algn="ctr">
              <a:lnSpc>
                <a:spcPct val="100000"/>
              </a:lnSpc>
              <a:spcBef>
                <a:spcPts val="100"/>
              </a:spcBef>
            </a:pPr>
            <a:r>
              <a:rPr lang="en-US" dirty="0"/>
              <a:t>The President’s Team: </a:t>
            </a:r>
            <a:r>
              <a:rPr lang="en-US" dirty="0">
                <a:solidFill>
                  <a:schemeClr val="bg1"/>
                </a:solidFill>
              </a:rPr>
              <a:t>The</a:t>
            </a:r>
            <a:r>
              <a:rPr lang="en-US" dirty="0"/>
              <a:t> </a:t>
            </a:r>
            <a:r>
              <a:rPr lang="en-US" dirty="0">
                <a:solidFill>
                  <a:schemeClr val="bg1"/>
                </a:solidFill>
              </a:rPr>
              <a:t>Vice</a:t>
            </a:r>
            <a:r>
              <a:rPr dirty="0">
                <a:solidFill>
                  <a:schemeClr val="bg1"/>
                </a:solidFill>
              </a:rPr>
              <a:t> P</a:t>
            </a:r>
            <a:r>
              <a:rPr lang="en-US" dirty="0">
                <a:solidFill>
                  <a:schemeClr val="bg1"/>
                </a:solidFill>
              </a:rPr>
              <a:t>resident</a:t>
            </a:r>
            <a:endParaRPr dirty="0">
              <a:solidFill>
                <a:schemeClr val="bg1"/>
              </a:solidFill>
            </a:endParaRPr>
          </a:p>
        </p:txBody>
      </p:sp>
      <p:sp>
        <p:nvSpPr>
          <p:cNvPr id="3" name="object 3"/>
          <p:cNvSpPr txBox="1"/>
          <p:nvPr/>
        </p:nvSpPr>
        <p:spPr>
          <a:xfrm>
            <a:off x="76200" y="443711"/>
            <a:ext cx="12126157" cy="643766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385"/>
              </a:lnSpc>
              <a:spcBef>
                <a:spcPts val="10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cs typeface="DejaVu Sans"/>
              </a:rPr>
              <a:t>Only two constitutional duties:</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ts val="2115"/>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Become President or Acting President if the oﬃce of President is vacant.</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ts val="2130"/>
              </a:lnSpc>
              <a:spcBef>
                <a:spcPts val="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Preside over the Senate, voting only in case of </a:t>
            </a:r>
            <a:r>
              <a:rPr kumimoji="0" lang="en-US" sz="2000" b="1" i="0" u="none" strike="noStrike" kern="1200" cap="none" spc="0" normalizeH="0" baseline="0" noProof="0" dirty="0">
                <a:ln>
                  <a:noFill/>
                </a:ln>
                <a:solidFill>
                  <a:prstClr val="black"/>
                </a:solidFill>
                <a:effectLst/>
                <a:uLnTx/>
                <a:uFillTx/>
                <a:latin typeface="DejaVu Sans"/>
                <a:cs typeface="DejaVu Sans"/>
              </a:rPr>
              <a:t>a </a:t>
            </a:r>
            <a:r>
              <a:rPr kumimoji="0" sz="2000" b="1" i="0" u="none" strike="noStrike" kern="1200" cap="none" spc="0" normalizeH="0" baseline="0" noProof="0" dirty="0">
                <a:ln>
                  <a:noFill/>
                </a:ln>
                <a:solidFill>
                  <a:prstClr val="black"/>
                </a:solidFill>
                <a:effectLst/>
                <a:uLnTx/>
                <a:uFillTx/>
                <a:latin typeface="DejaVu Sans"/>
                <a:cs typeface="DejaVu Sans"/>
              </a:rPr>
              <a:t>tie.</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0" marR="0" lvl="0" indent="0" algn="l" defTabSz="914400" rtl="0" eaLnBrk="1" fontAlgn="auto" latinLnBrk="0" hangingPunct="1">
              <a:lnSpc>
                <a:spcPct val="100000"/>
              </a:lnSpc>
              <a:spcBef>
                <a:spcPts val="50"/>
              </a:spcBef>
              <a:spcAft>
                <a:spcPts val="0"/>
              </a:spcAft>
              <a:buClrTx/>
              <a:buSzTx/>
              <a:tabLst/>
              <a:defRPr/>
            </a:pPr>
            <a:endParaRPr kumimoji="0" sz="2000" i="0" u="none" strike="noStrike" kern="1200" cap="none" spc="0" normalizeH="0" baseline="0" noProof="0" dirty="0">
              <a:ln>
                <a:noFill/>
              </a:ln>
              <a:solidFill>
                <a:prstClr val="black"/>
              </a:solidFill>
              <a:effectLst/>
              <a:uLnTx/>
              <a:uFillTx/>
              <a:latin typeface="DejaVu Sans"/>
              <a:cs typeface="DejaVu San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cs typeface="DejaVu Sans"/>
              </a:rPr>
              <a:t>Traditionally, the V.P. is a dull, do-nothing job</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000" i="0" u="none" strike="noStrike" kern="1200" cap="none" spc="0" normalizeH="0" baseline="0" noProof="0" dirty="0">
              <a:ln>
                <a:noFill/>
              </a:ln>
              <a:solidFill>
                <a:prstClr val="black"/>
              </a:solidFill>
              <a:effectLst/>
              <a:uLnTx/>
              <a:uFillTx/>
              <a:latin typeface="DejaVu Sans"/>
              <a:cs typeface="DejaVu Sans"/>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cs typeface="DejaVu Sans"/>
              </a:rPr>
              <a:t>The job of a V.P. is basically what the President says it is</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ct val="100000"/>
              </a:lnSpc>
              <a:spcBef>
                <a:spcPts val="45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O</a:t>
            </a:r>
            <a:r>
              <a:rPr kumimoji="0" lang="en-US" sz="2000" b="1" i="0" u="none" strike="noStrike" kern="1200" cap="none" spc="0" normalizeH="0" baseline="0" noProof="0" dirty="0">
                <a:ln>
                  <a:noFill/>
                </a:ln>
                <a:solidFill>
                  <a:prstClr val="black"/>
                </a:solidFill>
                <a:effectLst/>
                <a:uLnTx/>
                <a:uFillTx/>
                <a:latin typeface="DejaVu Sans"/>
                <a:cs typeface="DejaVu Sans"/>
              </a:rPr>
              <a:t>ft</a:t>
            </a:r>
            <a:r>
              <a:rPr kumimoji="0" sz="2000" b="1" i="0" u="none" strike="noStrike" kern="1200" cap="none" spc="0" normalizeH="0" baseline="0" noProof="0" dirty="0">
                <a:ln>
                  <a:noFill/>
                </a:ln>
                <a:solidFill>
                  <a:prstClr val="black"/>
                </a:solidFill>
                <a:effectLst/>
                <a:uLnTx/>
                <a:uFillTx/>
                <a:latin typeface="DejaVu Sans"/>
                <a:cs typeface="DejaVu Sans"/>
              </a:rPr>
              <a:t>en involves unappealing work (e.g., a</a:t>
            </a:r>
            <a:r>
              <a:rPr kumimoji="0" lang="en-US" sz="2000" b="1" i="0" u="none" strike="noStrike" kern="1200" cap="none" spc="0" normalizeH="0" baseline="0" noProof="0" dirty="0">
                <a:ln>
                  <a:noFill/>
                </a:ln>
                <a:solidFill>
                  <a:prstClr val="black"/>
                </a:solidFill>
                <a:effectLst/>
                <a:uLnTx/>
                <a:uFillTx/>
                <a:latin typeface="DejaVu Sans"/>
                <a:cs typeface="DejaVu Sans"/>
              </a:rPr>
              <a:t>tt</a:t>
            </a:r>
            <a:r>
              <a:rPr kumimoji="0" sz="2000" b="1" i="0" u="none" strike="noStrike" kern="1200" cap="none" spc="0" normalizeH="0" baseline="0" noProof="0" dirty="0">
                <a:ln>
                  <a:noFill/>
                </a:ln>
                <a:solidFill>
                  <a:prstClr val="black"/>
                </a:solidFill>
                <a:effectLst/>
                <a:uLnTx/>
                <a:uFillTx/>
                <a:latin typeface="DejaVu Sans"/>
                <a:cs typeface="DejaVu Sans"/>
              </a:rPr>
              <a:t>ending funerals of foreign leaders)</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ct val="100000"/>
              </a:lnSpc>
              <a:spcBef>
                <a:spcPts val="44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V.P. is o</a:t>
            </a:r>
            <a:r>
              <a:rPr kumimoji="0" lang="en-US" sz="2000" b="1" i="0" u="none" strike="noStrike" kern="1200" cap="none" spc="0" normalizeH="0" baseline="0" noProof="0" dirty="0">
                <a:ln>
                  <a:noFill/>
                </a:ln>
                <a:solidFill>
                  <a:prstClr val="black"/>
                </a:solidFill>
                <a:effectLst/>
                <a:uLnTx/>
                <a:uFillTx/>
                <a:latin typeface="DejaVu Sans"/>
                <a:cs typeface="DejaVu Sans"/>
              </a:rPr>
              <a:t>ft</a:t>
            </a:r>
            <a:r>
              <a:rPr kumimoji="0" sz="2000" b="1" i="0" u="none" strike="noStrike" kern="1200" cap="none" spc="0" normalizeH="0" baseline="0" noProof="0" dirty="0">
                <a:ln>
                  <a:noFill/>
                </a:ln>
                <a:solidFill>
                  <a:prstClr val="black"/>
                </a:solidFill>
                <a:effectLst/>
                <a:uLnTx/>
                <a:uFillTx/>
                <a:latin typeface="DejaVu Sans"/>
                <a:cs typeface="DejaVu Sans"/>
              </a:rPr>
              <a:t>en selected not on basis of qualiﬁcations, but on basis of </a:t>
            </a:r>
            <a:r>
              <a:rPr kumimoji="0" sz="2000" b="1" i="0" u="none" strike="noStrike" kern="1200" cap="none" spc="0" normalizeH="0" baseline="0" noProof="0" dirty="0">
                <a:ln>
                  <a:noFill/>
                </a:ln>
                <a:solidFill>
                  <a:srgbClr val="FF0000"/>
                </a:solidFill>
                <a:effectLst/>
                <a:uLnTx/>
                <a:uFill>
                  <a:solidFill>
                    <a:srgbClr val="000000"/>
                  </a:solidFill>
                </a:uFill>
                <a:latin typeface="DejaVu Sans"/>
                <a:cs typeface="DejaVu Sans"/>
              </a:rPr>
              <a:t>balancing the ticket</a:t>
            </a:r>
            <a:r>
              <a:rPr kumimoji="0" lang="en-US" sz="2000" b="1" i="0" u="none" strike="noStrike" kern="1200" cap="none" spc="0" normalizeH="0" baseline="0" noProof="0" dirty="0">
                <a:ln>
                  <a:noFill/>
                </a:ln>
                <a:solidFill>
                  <a:srgbClr val="FF0000"/>
                </a:solidFill>
                <a:effectLst/>
                <a:uLnTx/>
                <a:uFillTx/>
                <a:latin typeface="DejaVu Sans"/>
                <a:cs typeface="DejaVu Sans"/>
              </a:rPr>
              <a:t> </a:t>
            </a:r>
            <a:r>
              <a:rPr kumimoji="0" lang="en-US" sz="2000" b="1" i="0" u="none" strike="noStrike" kern="1200" cap="none" spc="0" normalizeH="0" baseline="0" noProof="0" dirty="0">
                <a:ln>
                  <a:noFill/>
                </a:ln>
                <a:solidFill>
                  <a:prstClr val="black"/>
                </a:solidFill>
                <a:effectLst/>
                <a:uLnTx/>
                <a:uFillTx/>
                <a:latin typeface="DejaVu Sans"/>
                <a:cs typeface="DaunPenh" panose="020B0604020202020204" pitchFamily="2" charset="0"/>
              </a:rPr>
              <a:t>with respect to geographical representation, connections to important blocs of voters, or experience</a:t>
            </a:r>
            <a:r>
              <a:rPr kumimoji="0" lang="en-US" sz="2000" i="0" u="none" strike="noStrike" kern="1200" cap="none" spc="0" normalizeH="0" baseline="0" noProof="0" dirty="0">
                <a:ln>
                  <a:noFill/>
                </a:ln>
                <a:solidFill>
                  <a:prstClr val="black"/>
                </a:solidFill>
                <a:effectLst/>
                <a:uLnTx/>
                <a:uFillTx/>
                <a:latin typeface="DejaVu Sans"/>
              </a:rPr>
              <a:t>. </a:t>
            </a:r>
            <a:endParaRPr kumimoji="0" sz="2000" i="0" u="none" strike="noStrike" kern="1200" cap="none" spc="0" normalizeH="0" baseline="0" noProof="0" dirty="0">
              <a:ln>
                <a:noFill/>
              </a:ln>
              <a:solidFill>
                <a:srgbClr val="FF0000"/>
              </a:solidFill>
              <a:effectLst/>
              <a:uLnTx/>
              <a:uFillTx/>
              <a:latin typeface="DejaVu Sans"/>
              <a:cs typeface="DejaVu Sans"/>
            </a:endParaRPr>
          </a:p>
          <a:p>
            <a:pPr marL="355600" marR="0" lvl="0" indent="-342900" algn="l" defTabSz="914400" rtl="0" eaLnBrk="1" fontAlgn="auto" latinLnBrk="0" hangingPunct="1">
              <a:lnSpc>
                <a:spcPct val="100000"/>
              </a:lnSpc>
              <a:spcBef>
                <a:spcPts val="44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A</a:t>
            </a:r>
            <a:r>
              <a:rPr kumimoji="0" lang="en-US" sz="2000" b="1" i="0" u="none" strike="noStrike" kern="1200" cap="none" spc="0" normalizeH="0" baseline="0" noProof="0" dirty="0">
                <a:ln>
                  <a:noFill/>
                </a:ln>
                <a:solidFill>
                  <a:prstClr val="black"/>
                </a:solidFill>
                <a:effectLst/>
                <a:uLnTx/>
                <a:uFillTx/>
                <a:latin typeface="DejaVu Sans"/>
                <a:cs typeface="DejaVu Sans"/>
              </a:rPr>
              <a:t>ft</a:t>
            </a:r>
            <a:r>
              <a:rPr kumimoji="0" sz="2000" b="1" i="0" u="none" strike="noStrike" kern="1200" cap="none" spc="0" normalizeH="0" baseline="0" noProof="0" dirty="0">
                <a:ln>
                  <a:noFill/>
                </a:ln>
                <a:solidFill>
                  <a:prstClr val="black"/>
                </a:solidFill>
                <a:effectLst/>
                <a:uLnTx/>
                <a:uFillTx/>
                <a:latin typeface="DejaVu Sans"/>
                <a:cs typeface="DejaVu Sans"/>
              </a:rPr>
              <a:t>er he has "done his job (i.e., helped win votes)," the V.P. is o</a:t>
            </a:r>
            <a:r>
              <a:rPr kumimoji="0" lang="en-US" sz="2000" b="1" i="0" u="none" strike="noStrike" kern="1200" cap="none" spc="0" normalizeH="0" baseline="0" noProof="0" dirty="0">
                <a:ln>
                  <a:noFill/>
                </a:ln>
                <a:solidFill>
                  <a:prstClr val="black"/>
                </a:solidFill>
                <a:effectLst/>
                <a:uLnTx/>
                <a:uFillTx/>
                <a:latin typeface="DejaVu Sans"/>
                <a:cs typeface="DejaVu Sans"/>
              </a:rPr>
              <a:t>ft</a:t>
            </a:r>
            <a:r>
              <a:rPr kumimoji="0" sz="2000" b="1" i="0" u="none" strike="noStrike" kern="1200" cap="none" spc="0" normalizeH="0" baseline="0" noProof="0" dirty="0">
                <a:ln>
                  <a:noFill/>
                </a:ln>
                <a:solidFill>
                  <a:prstClr val="black"/>
                </a:solidFill>
                <a:effectLst/>
                <a:uLnTx/>
                <a:uFillTx/>
                <a:latin typeface="DejaVu Sans"/>
                <a:cs typeface="DejaVu Sans"/>
              </a:rPr>
              <a:t>en "put out to pasture" for dull work.</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 typeface="DejaVu Sans"/>
              <a:buChar char="•"/>
              <a:tabLst/>
              <a:defRPr/>
            </a:pPr>
            <a:endParaRPr kumimoji="0" sz="2000" i="0" u="none" strike="noStrike" kern="1200" cap="none" spc="0" normalizeH="0" baseline="0" noProof="0" dirty="0">
              <a:ln>
                <a:noFill/>
              </a:ln>
              <a:solidFill>
                <a:prstClr val="black"/>
              </a:solidFill>
              <a:effectLst/>
              <a:uLnTx/>
              <a:uFillTx/>
              <a:latin typeface="DejaVu Sans"/>
              <a:cs typeface="DejaVu Sans"/>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cs typeface="DejaVu Sans"/>
              </a:rPr>
              <a:t>Importance of the oﬃce:</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ct val="100000"/>
              </a:lnSpc>
              <a:spcBef>
                <a:spcPts val="45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9/44 Presidents have not ﬁnished their terms of oﬃce.</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ct val="100000"/>
              </a:lnSpc>
              <a:spcBef>
                <a:spcPts val="44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V.P. can become </a:t>
            </a:r>
            <a:r>
              <a:rPr kumimoji="0" lang="en-US" sz="2000" b="1" i="0" u="none" strike="noStrike" kern="1200" cap="none" spc="0" normalizeH="0" baseline="0" noProof="0" dirty="0">
                <a:ln>
                  <a:noFill/>
                </a:ln>
                <a:solidFill>
                  <a:prstClr val="black"/>
                </a:solidFill>
                <a:effectLst/>
                <a:uLnTx/>
                <a:uFillTx/>
                <a:latin typeface="DejaVu Sans"/>
                <a:cs typeface="DejaVu Sans"/>
              </a:rPr>
              <a:t>a</a:t>
            </a:r>
            <a:r>
              <a:rPr kumimoji="0" sz="2000" b="1" i="0" u="none" strike="noStrike" kern="1200" cap="none" spc="0" normalizeH="0" baseline="0" noProof="0" dirty="0">
                <a:ln>
                  <a:noFill/>
                </a:ln>
                <a:solidFill>
                  <a:prstClr val="black"/>
                </a:solidFill>
                <a:effectLst/>
                <a:uLnTx/>
                <a:uFillTx/>
                <a:latin typeface="DejaVu Sans"/>
                <a:cs typeface="DejaVu Sans"/>
              </a:rPr>
              <a:t>cting </a:t>
            </a:r>
            <a:r>
              <a:rPr kumimoji="0" lang="en-US" sz="2000" b="1" i="0" u="none" strike="noStrike" kern="1200" cap="none" spc="0" normalizeH="0" baseline="0" noProof="0" dirty="0">
                <a:ln>
                  <a:noFill/>
                </a:ln>
                <a:solidFill>
                  <a:prstClr val="black"/>
                </a:solidFill>
                <a:effectLst/>
                <a:uLnTx/>
                <a:uFillTx/>
                <a:latin typeface="DejaVu Sans"/>
                <a:cs typeface="DejaVu Sans"/>
              </a:rPr>
              <a:t>p</a:t>
            </a:r>
            <a:r>
              <a:rPr kumimoji="0" sz="2000" b="1" i="0" u="none" strike="noStrike" kern="1200" cap="none" spc="0" normalizeH="0" baseline="0" noProof="0" dirty="0">
                <a:ln>
                  <a:noFill/>
                </a:ln>
                <a:solidFill>
                  <a:prstClr val="black"/>
                </a:solidFill>
                <a:effectLst/>
                <a:uLnTx/>
                <a:uFillTx/>
                <a:latin typeface="DejaVu Sans"/>
                <a:cs typeface="DejaVu Sans"/>
              </a:rPr>
              <a:t>resident if the </a:t>
            </a:r>
            <a:r>
              <a:rPr kumimoji="0" lang="en-US" sz="2000" b="1" i="0" u="none" strike="noStrike" kern="1200" cap="none" spc="0" normalizeH="0" baseline="0" noProof="0" dirty="0">
                <a:ln>
                  <a:noFill/>
                </a:ln>
                <a:solidFill>
                  <a:prstClr val="black"/>
                </a:solidFill>
                <a:effectLst/>
                <a:uLnTx/>
                <a:uFillTx/>
                <a:latin typeface="DejaVu Sans"/>
                <a:cs typeface="DejaVu Sans"/>
              </a:rPr>
              <a:t>p</a:t>
            </a:r>
            <a:r>
              <a:rPr kumimoji="0" sz="2000" b="1" i="0" u="none" strike="noStrike" kern="1200" cap="none" spc="0" normalizeH="0" baseline="0" noProof="0" dirty="0">
                <a:ln>
                  <a:noFill/>
                </a:ln>
                <a:solidFill>
                  <a:prstClr val="black"/>
                </a:solidFill>
                <a:effectLst/>
                <a:uLnTx/>
                <a:uFillTx/>
                <a:latin typeface="DejaVu Sans"/>
                <a:cs typeface="DejaVu Sans"/>
              </a:rPr>
              <a:t>resident is disabled.</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4965" marR="5080" lvl="0" indent="-342900" algn="l" defTabSz="914400" rtl="0" eaLnBrk="1" fontAlgn="auto" latinLnBrk="0" hangingPunct="1">
              <a:lnSpc>
                <a:spcPts val="2070"/>
              </a:lnSpc>
              <a:spcBef>
                <a:spcPts val="585"/>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In recent years, Presidents (e.g., Carter, Reagan, Clinton) have made more eﬀective use of the V.P. This is especially true of Bush-Cheney.</a:t>
            </a:r>
            <a:endParaRPr kumimoji="0" sz="2000" i="0" u="none" strike="noStrike" kern="1200" cap="none" spc="0" normalizeH="0" baseline="0" noProof="0" dirty="0">
              <a:ln>
                <a:noFill/>
              </a:ln>
              <a:solidFill>
                <a:prstClr val="black"/>
              </a:solidFill>
              <a:effectLst/>
              <a:uLnTx/>
              <a:uFillTx/>
              <a:latin typeface="DejaVu Sans"/>
              <a:cs typeface="DejaVu Sans"/>
            </a:endParaRPr>
          </a:p>
          <a:p>
            <a:pPr marL="355600" marR="0" lvl="0" indent="-342900" algn="l" defTabSz="914400" rtl="0" eaLnBrk="1" fontAlgn="auto" latinLnBrk="0" hangingPunct="1">
              <a:lnSpc>
                <a:spcPct val="100000"/>
              </a:lnSpc>
              <a:spcBef>
                <a:spcPts val="415"/>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cs typeface="DejaVu Sans"/>
              </a:rPr>
              <a:t>Vice presidency can be a steppingstone to the presidency, e.g., Bush 41.</a:t>
            </a:r>
            <a:endParaRPr kumimoji="0" sz="2000" i="0" u="none" strike="noStrike" kern="1200" cap="none" spc="0" normalizeH="0" baseline="0" noProof="0" dirty="0">
              <a:ln>
                <a:noFill/>
              </a:ln>
              <a:solidFill>
                <a:prstClr val="black"/>
              </a:solidFill>
              <a:effectLst/>
              <a:uLnTx/>
              <a:uFillTx/>
              <a:latin typeface="DejaVu Sans"/>
              <a:cs typeface="DejaVu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26786"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0527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048000" y="0"/>
            <a:ext cx="5430679" cy="443711"/>
          </a:xfrm>
          <a:prstGeom prst="rect">
            <a:avLst/>
          </a:prstGeom>
        </p:spPr>
        <p:txBody>
          <a:bodyPr vert="horz" wrap="square" lIns="0" tIns="12700" rIns="0" bIns="0" rtlCol="0">
            <a:spAutoFit/>
          </a:bodyPr>
          <a:lstStyle/>
          <a:p>
            <a:pPr marL="12700" algn="ctr">
              <a:lnSpc>
                <a:spcPct val="100000"/>
              </a:lnSpc>
              <a:spcBef>
                <a:spcPts val="100"/>
              </a:spcBef>
            </a:pPr>
            <a:r>
              <a:rPr sz="2800" dirty="0"/>
              <a:t>SUCCESSION</a:t>
            </a:r>
          </a:p>
        </p:txBody>
      </p:sp>
      <p:sp>
        <p:nvSpPr>
          <p:cNvPr id="4" name="object 4"/>
          <p:cNvSpPr txBox="1"/>
          <p:nvPr/>
        </p:nvSpPr>
        <p:spPr>
          <a:xfrm>
            <a:off x="74237" y="914400"/>
            <a:ext cx="8936413"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585"/>
              </a:spcBef>
              <a:spcAft>
                <a:spcPts val="0"/>
              </a:spcAft>
              <a:buClrTx/>
              <a:buSzTx/>
              <a:buFontTx/>
              <a:buNone/>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the President is </a:t>
            </a:r>
            <a:r>
              <a:rPr kumimoji="0" sz="24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disabled</a:t>
            </a:r>
            <a:r>
              <a:rPr kumimoji="0" sz="2400" b="1" i="0" u="none" strike="noStrike" kern="1200" cap="none" spc="0" normalizeH="0" baseline="0" noProof="0" dirty="0">
                <a:ln>
                  <a:noFill/>
                </a:ln>
                <a:solidFill>
                  <a:srgbClr val="FFFFFF"/>
                </a:solidFill>
                <a:effectLst/>
                <a:uLnTx/>
                <a:uFillTx/>
                <a:latin typeface="DejaVu Sans"/>
                <a:ea typeface="+mn-ea"/>
                <a:cs typeface="DejaVu Sans"/>
              </a:rPr>
              <a:t>, the 25th Amendment applies:</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txBox="1"/>
          <p:nvPr/>
        </p:nvSpPr>
        <p:spPr>
          <a:xfrm>
            <a:off x="125037" y="1792645"/>
            <a:ext cx="8733790" cy="3854900"/>
          </a:xfrm>
          <a:prstGeom prst="rect">
            <a:avLst/>
          </a:prstGeom>
        </p:spPr>
        <p:txBody>
          <a:bodyPr vert="horz" wrap="square" lIns="0" tIns="58419" rIns="0" bIns="0" rtlCol="0">
            <a:spAutoFit/>
          </a:bodyPr>
          <a:lstStyle/>
          <a:p>
            <a:pPr marL="355600" marR="0" lvl="0" indent="-342900" algn="l" defTabSz="914400" rtl="0" eaLnBrk="1" fontAlgn="auto" latinLnBrk="0" hangingPunct="1">
              <a:lnSpc>
                <a:spcPct val="100000"/>
              </a:lnSpc>
              <a:spcBef>
                <a:spcPts val="459"/>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The President informs the Congress of disability and the V.P. becomes </a:t>
            </a:r>
            <a:r>
              <a:rPr kumimoji="0" sz="2400" b="1" i="0" u="sng" strike="noStrike" kern="1200" cap="none" spc="0" normalizeH="0" baseline="0" noProof="0" dirty="0">
                <a:ln>
                  <a:noFill/>
                </a:ln>
                <a:solidFill>
                  <a:srgbClr val="FFFFFF"/>
                </a:solidFill>
                <a:effectLst/>
                <a:uLnTx/>
                <a:uFill>
                  <a:solidFill>
                    <a:srgbClr val="FFFFFF"/>
                  </a:solidFill>
                </a:uFill>
                <a:latin typeface="DejaVu Sans"/>
                <a:ea typeface="+mn-ea"/>
                <a:cs typeface="DejaVu Sans"/>
              </a:rPr>
              <a:t>Acting President</a:t>
            </a:r>
            <a:r>
              <a:rPr kumimoji="0" sz="2400" b="1" i="0" u="none" strike="noStrike" kern="1200" cap="none" spc="0" normalizeH="0" baseline="0" noProof="0" dirty="0">
                <a:ln>
                  <a:noFill/>
                </a:ln>
                <a:solidFill>
                  <a:srgbClr val="FFFFFF"/>
                </a:solidFill>
                <a:effectLst/>
                <a:uLnTx/>
                <a:uFillTx/>
                <a:latin typeface="DejaVu Sans"/>
                <a:ea typeface="+mn-ea"/>
                <a:cs typeface="DejaVu Sans"/>
              </a:rPr>
              <a: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355600" marR="147320" lvl="0" indent="-342900" algn="l" defTabSz="914400" rtl="0" eaLnBrk="1" fontAlgn="auto" latinLnBrk="0" hangingPunct="1">
              <a:lnSpc>
                <a:spcPct val="100299"/>
              </a:lnSpc>
              <a:spcBef>
                <a:spcPts val="350"/>
              </a:spcBef>
              <a:spcAft>
                <a:spcPts val="0"/>
              </a:spcAft>
              <a:buClrTx/>
              <a:buSzTx/>
              <a:buFont typeface="DejaVu Sans"/>
              <a:buChar char="•"/>
              <a:tabLst>
                <a:tab pos="354965" algn="l"/>
                <a:tab pos="355600" algn="l"/>
              </a:tabLst>
              <a:defRPr/>
            </a:pPr>
            <a:r>
              <a:rPr kumimoji="0" sz="2400" b="1" i="0" u="none" strike="noStrike" kern="1200" cap="none" spc="0" normalizeH="0" baseline="0" noProof="0" dirty="0">
                <a:ln>
                  <a:noFill/>
                </a:ln>
                <a:solidFill>
                  <a:srgbClr val="FFFFFF"/>
                </a:solidFill>
                <a:effectLst/>
                <a:uLnTx/>
                <a:uFillTx/>
                <a:latin typeface="DejaVu Sans"/>
                <a:ea typeface="+mn-ea"/>
                <a:cs typeface="DejaVu Sans"/>
              </a:rPr>
              <a:t>If the President is unable to inform Congress (e.g., coma), the V.P. and a majority of Cabinet  secretaries can go to the Congress and receive approval for the V.P. to become Acting  President.</a:t>
            </a:r>
            <a:endParaRPr kumimoji="0" lang="en-US" sz="2400" b="1" i="0" u="none" strike="noStrike" kern="1200" cap="none" spc="0" normalizeH="0" baseline="0" noProof="0" dirty="0">
              <a:ln>
                <a:noFill/>
              </a:ln>
              <a:solidFill>
                <a:srgbClr val="FFFFFF"/>
              </a:solidFill>
              <a:effectLst/>
              <a:uLnTx/>
              <a:uFillTx/>
              <a:latin typeface="DejaVu Sans"/>
              <a:ea typeface="+mn-ea"/>
              <a:cs typeface="DejaVu Sans"/>
            </a:endParaRPr>
          </a:p>
          <a:p>
            <a:pPr marL="355600" marR="147320" lvl="0" indent="-342900" algn="l" defTabSz="914400" rtl="0" eaLnBrk="1" fontAlgn="auto" latinLnBrk="0" hangingPunct="1">
              <a:lnSpc>
                <a:spcPct val="100299"/>
              </a:lnSpc>
              <a:spcBef>
                <a:spcPts val="350"/>
              </a:spcBef>
              <a:spcAft>
                <a:spcPts val="0"/>
              </a:spcAft>
              <a:buClrTx/>
              <a:buSzTx/>
              <a:buFont typeface="DejaVu Sans"/>
              <a:buChar char="•"/>
              <a:tabLst>
                <a:tab pos="354965" algn="l"/>
                <a:tab pos="355600" algn="l"/>
              </a:tabLst>
              <a:defRPr/>
            </a:pPr>
            <a:r>
              <a:rPr kumimoji="0" lang="en-US" sz="2400" b="1" i="0" u="none" strike="noStrike" kern="1200" cap="none" spc="0" normalizeH="0" baseline="0" noProof="0" dirty="0">
                <a:ln>
                  <a:noFill/>
                </a:ln>
                <a:solidFill>
                  <a:srgbClr val="FFFFFF"/>
                </a:solidFill>
                <a:effectLst/>
                <a:uLnTx/>
                <a:uFillTx/>
                <a:latin typeface="DejaVu Sans"/>
                <a:ea typeface="+mn-ea"/>
                <a:cs typeface="DejaVu Sans"/>
              </a:rPr>
              <a:t>In either case, the President regains powers by informing Congress of his intent to return.  In case of dispute, Congress has the power to decide who shall be President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7" name="object 7"/>
          <p:cNvSpPr/>
          <p:nvPr/>
        </p:nvSpPr>
        <p:spPr>
          <a:xfrm>
            <a:off x="9010650" y="799139"/>
            <a:ext cx="3179964" cy="51478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892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338" y="88583"/>
            <a:ext cx="10314574" cy="689932"/>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000000"/>
                </a:solidFill>
              </a:rPr>
              <a:t>INCOMPLETE PRESIDENTIAL TERMS</a:t>
            </a:r>
            <a:endParaRPr sz="4400" dirty="0"/>
          </a:p>
        </p:txBody>
      </p:sp>
      <p:sp>
        <p:nvSpPr>
          <p:cNvPr id="3" name="object 3"/>
          <p:cNvSpPr/>
          <p:nvPr/>
        </p:nvSpPr>
        <p:spPr>
          <a:xfrm>
            <a:off x="507338" y="778515"/>
            <a:ext cx="11197164" cy="55116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209800" y="5486400"/>
            <a:ext cx="9982200" cy="44371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What does superscript ‘</a:t>
            </a:r>
            <a:r>
              <a:rPr kumimoji="0" sz="2800" b="1" i="1" u="none" strike="noStrike" kern="1200" cap="none" spc="0" normalizeH="0" baseline="0" noProof="0" dirty="0">
                <a:ln>
                  <a:noFill/>
                </a:ln>
                <a:solidFill>
                  <a:prstClr val="black"/>
                </a:solidFill>
                <a:effectLst/>
                <a:uLnTx/>
                <a:uFillTx/>
                <a:latin typeface="Nimbus Sans L"/>
                <a:ea typeface="+mn-ea"/>
                <a:cs typeface="Nimbus Sans L"/>
              </a:rPr>
              <a:t>b’ </a:t>
            </a:r>
            <a:r>
              <a:rPr kumimoji="0" sz="2800" b="1" i="0" u="none" strike="noStrike" kern="1200" cap="none" spc="0" normalizeH="0" baseline="0" noProof="0" dirty="0">
                <a:ln>
                  <a:noFill/>
                </a:ln>
                <a:solidFill>
                  <a:prstClr val="black"/>
                </a:solidFill>
                <a:effectLst/>
                <a:uLnTx/>
                <a:uFillTx/>
                <a:latin typeface="DejaVu Sans"/>
                <a:ea typeface="+mn-ea"/>
                <a:cs typeface="DejaVu Sans"/>
              </a:rPr>
              <a:t>mean? How was this possible?</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6562" y="0"/>
            <a:ext cx="6220237" cy="443711"/>
          </a:xfrm>
          <a:prstGeom prst="rect">
            <a:avLst/>
          </a:prstGeom>
        </p:spPr>
        <p:txBody>
          <a:bodyPr vert="horz" wrap="square" lIns="0" tIns="12700" rIns="0" bIns="0" rtlCol="0">
            <a:spAutoFit/>
          </a:bodyPr>
          <a:lstStyle/>
          <a:p>
            <a:pPr marL="12700" algn="ctr">
              <a:lnSpc>
                <a:spcPct val="100000"/>
              </a:lnSpc>
              <a:spcBef>
                <a:spcPts val="100"/>
              </a:spcBef>
            </a:pPr>
            <a:r>
              <a:rPr sz="2800" dirty="0">
                <a:solidFill>
                  <a:srgbClr val="000000"/>
                </a:solidFill>
              </a:rPr>
              <a:t>IMPEACHMENT</a:t>
            </a:r>
            <a:endParaRPr sz="2800" dirty="0"/>
          </a:p>
        </p:txBody>
      </p:sp>
      <p:sp>
        <p:nvSpPr>
          <p:cNvPr id="3" name="object 3"/>
          <p:cNvSpPr txBox="1"/>
          <p:nvPr/>
        </p:nvSpPr>
        <p:spPr>
          <a:xfrm>
            <a:off x="0" y="469111"/>
            <a:ext cx="8525042" cy="2821285"/>
          </a:xfrm>
          <a:prstGeom prst="rect">
            <a:avLst/>
          </a:prstGeom>
        </p:spPr>
        <p:txBody>
          <a:bodyPr vert="horz" wrap="square" lIns="0" tIns="63500" rIns="0" bIns="0" rtlCol="0">
            <a:spAutoFit/>
          </a:bodyPr>
          <a:lstStyle/>
          <a:p>
            <a:pPr marL="292100" marR="5080" lvl="0" indent="-279400" algn="l" defTabSz="914400" rtl="0" eaLnBrk="1" fontAlgn="auto" latinLnBrk="0" hangingPunct="1">
              <a:lnSpc>
                <a:spcPts val="2500"/>
              </a:lnSpc>
              <a:spcBef>
                <a:spcPts val="500"/>
              </a:spcBef>
              <a:spcAft>
                <a:spcPts val="0"/>
              </a:spcAft>
              <a:buClr>
                <a:srgbClr val="4F81BD"/>
              </a:buClr>
              <a:buSzPct val="114583"/>
              <a:buFont typeface="DejaVu Sans"/>
              <a:buChar char="•"/>
              <a:tabLst>
                <a:tab pos="298450" algn="l"/>
              </a:tabLst>
              <a:defRPr/>
            </a:pPr>
            <a:r>
              <a:rPr kumimoji="0" sz="2400" b="1" i="0" u="none" strike="noStrike" kern="1200" cap="none" spc="0" normalizeH="0" baseline="0" noProof="0" dirty="0">
                <a:ln>
                  <a:noFill/>
                </a:ln>
                <a:solidFill>
                  <a:srgbClr val="262626"/>
                </a:solidFill>
                <a:effectLst/>
                <a:uLnTx/>
                <a:uFillTx/>
                <a:latin typeface="DejaVu Sans"/>
                <a:ea typeface="+mn-ea"/>
                <a:cs typeface="DejaVu Sans"/>
              </a:rPr>
              <a:t>The vice president secedes if the president leaves oﬃce due to  death or resignation or convicted of impeachment</a:t>
            </a:r>
            <a:endParaRPr kumimoji="0" sz="2400" b="0" i="0" u="none" strike="noStrike" kern="1200" cap="none" spc="0" normalizeH="0" baseline="0" noProof="0" dirty="0">
              <a:ln>
                <a:noFill/>
              </a:ln>
              <a:solidFill>
                <a:prstClr val="black"/>
              </a:solidFill>
              <a:effectLst/>
              <a:uLnTx/>
              <a:uFillTx/>
              <a:latin typeface="DejaVu Sans"/>
              <a:ea typeface="+mn-ea"/>
              <a:cs typeface="DejaVu Sans"/>
            </a:endParaRPr>
          </a:p>
          <a:p>
            <a:pPr marL="812165" marR="295910" lvl="1" indent="-342900" algn="l" defTabSz="914400" rtl="0" eaLnBrk="1" fontAlgn="auto" latinLnBrk="0" hangingPunct="1">
              <a:lnSpc>
                <a:spcPts val="2220"/>
              </a:lnSpc>
              <a:spcBef>
                <a:spcPts val="1045"/>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Impeachment is investigated by the House, tried by the Senate with  the Chief Justice presiding.</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812165" marR="438784" lvl="1" indent="-342900" algn="l" defTabSz="914400" rtl="0" eaLnBrk="1" fontAlgn="auto" latinLnBrk="0" hangingPunct="1">
              <a:lnSpc>
                <a:spcPts val="2350"/>
              </a:lnSpc>
              <a:spcBef>
                <a:spcPts val="900"/>
              </a:spcBef>
              <a:spcAft>
                <a:spcPts val="0"/>
              </a:spcAft>
              <a:buClr>
                <a:srgbClr val="4F81BD"/>
              </a:buClr>
              <a:buSzPct val="115000"/>
              <a:buFont typeface="Wingdings" panose="05000000000000000000" pitchFamily="2" charset="2"/>
              <a:buChar char="§"/>
              <a:tabLst>
                <a:tab pos="755015" algn="l"/>
                <a:tab pos="755650" algn="l"/>
              </a:tabLst>
              <a:defRPr/>
            </a:pPr>
            <a:r>
              <a:rPr kumimoji="0" sz="2000" b="1" i="0" u="none" strike="noStrike" kern="1200" cap="none" spc="0" normalizeH="0" baseline="0" noProof="0" dirty="0">
                <a:ln>
                  <a:noFill/>
                </a:ln>
                <a:solidFill>
                  <a:srgbClr val="262626"/>
                </a:solidFill>
                <a:effectLst/>
                <a:uLnTx/>
                <a:uFillTx/>
                <a:latin typeface="DejaVu Sans"/>
                <a:ea typeface="+mn-ea"/>
                <a:cs typeface="DejaVu Sans"/>
              </a:rPr>
              <a:t>Only t</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hree</a:t>
            </a:r>
            <a:r>
              <a:rPr kumimoji="0" sz="2000" b="1" i="0" u="none" strike="noStrike" kern="1200" cap="none" spc="0" normalizeH="0" baseline="0" noProof="0" dirty="0">
                <a:ln>
                  <a:noFill/>
                </a:ln>
                <a:solidFill>
                  <a:srgbClr val="262626"/>
                </a:solidFill>
                <a:effectLst/>
                <a:uLnTx/>
                <a:uFillTx/>
                <a:latin typeface="DejaVu Sans"/>
                <a:ea typeface="+mn-ea"/>
                <a:cs typeface="DejaVu Sans"/>
              </a:rPr>
              <a:t> presidents have been impeached: Andrew Johnson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Bill</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t>
            </a:r>
            <a:r>
              <a:rPr kumimoji="0" sz="2000" b="1" i="0" u="none" strike="noStrike" kern="1200" cap="none" spc="0" normalizeH="0" baseline="0" noProof="0" dirty="0">
                <a:ln>
                  <a:noFill/>
                </a:ln>
                <a:solidFill>
                  <a:srgbClr val="262626"/>
                </a:solidFill>
                <a:effectLst/>
                <a:uLnTx/>
                <a:uFillTx/>
                <a:latin typeface="DejaVu Sans"/>
                <a:ea typeface="+mn-ea"/>
                <a:cs typeface="DejaVu Sans"/>
              </a:rPr>
              <a:t>Clinton</a:t>
            </a:r>
            <a:r>
              <a:rPr kumimoji="0" lang="en-US" sz="2000" b="1" i="0" u="none" strike="noStrike" kern="1200" cap="none" spc="0" normalizeH="0" baseline="0" noProof="0" dirty="0">
                <a:ln>
                  <a:noFill/>
                </a:ln>
                <a:solidFill>
                  <a:srgbClr val="262626"/>
                </a:solidFill>
                <a:effectLst/>
                <a:uLnTx/>
                <a:uFillTx/>
                <a:latin typeface="DejaVu Sans"/>
                <a:ea typeface="+mn-ea"/>
                <a:cs typeface="DejaVu Sans"/>
              </a:rPr>
              <a:t> &amp; Donald Trump</a:t>
            </a:r>
            <a:r>
              <a:rPr kumimoji="0" sz="2000" b="1" i="0" u="none" strike="noStrike" kern="1200" cap="none" spc="0" normalizeH="0" baseline="0" noProof="0" dirty="0">
                <a:ln>
                  <a:noFill/>
                </a:ln>
                <a:solidFill>
                  <a:srgbClr val="262626"/>
                </a:solidFill>
                <a:effectLst/>
                <a:uLnTx/>
                <a:uFillTx/>
                <a:latin typeface="DejaVu Sans"/>
                <a:ea typeface="+mn-ea"/>
                <a:cs typeface="DejaVu Sans"/>
              </a:rPr>
              <a:t> (neither was convicted)</a:t>
            </a:r>
            <a:r>
              <a:rPr kumimoji="0" sz="2200" b="1" i="0" u="none" strike="noStrike" kern="1200" cap="none" spc="0" normalizeH="0" baseline="0" noProof="0" dirty="0">
                <a:ln>
                  <a:noFill/>
                </a:ln>
                <a:solidFill>
                  <a:srgbClr val="323232"/>
                </a:solidFill>
                <a:effectLst/>
                <a:uLnTx/>
                <a:uFillTx/>
                <a:latin typeface="DejaVu Sans"/>
                <a:ea typeface="+mn-ea"/>
                <a:cs typeface="DejaVu Sans"/>
              </a:rPr>
              <a:t>.</a:t>
            </a:r>
            <a:endParaRPr kumimoji="0" sz="22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4" name="object 4"/>
          <p:cNvSpPr/>
          <p:nvPr/>
        </p:nvSpPr>
        <p:spPr>
          <a:xfrm>
            <a:off x="16055" y="3580305"/>
            <a:ext cx="2870200" cy="32903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object 5"/>
          <p:cNvGrpSpPr/>
          <p:nvPr/>
        </p:nvGrpSpPr>
        <p:grpSpPr>
          <a:xfrm>
            <a:off x="3404156" y="1108648"/>
            <a:ext cx="8576057" cy="5856803"/>
            <a:chOff x="3345918" y="921749"/>
            <a:chExt cx="8576057" cy="5856803"/>
          </a:xfrm>
        </p:grpSpPr>
        <p:sp>
          <p:nvSpPr>
            <p:cNvPr id="6" name="object 6"/>
            <p:cNvSpPr/>
            <p:nvPr/>
          </p:nvSpPr>
          <p:spPr>
            <a:xfrm>
              <a:off x="8466804" y="921749"/>
              <a:ext cx="3455171" cy="26978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345918" y="3541920"/>
              <a:ext cx="2265642" cy="323663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p:cNvPicPr>
            <a:picLocks noChangeAspect="1"/>
          </p:cNvPicPr>
          <p:nvPr/>
        </p:nvPicPr>
        <p:blipFill>
          <a:blip r:embed="rId5"/>
          <a:stretch>
            <a:fillRect/>
          </a:stretch>
        </p:blipFill>
        <p:spPr>
          <a:xfrm>
            <a:off x="6705600" y="4082690"/>
            <a:ext cx="4796216" cy="26978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4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1" name="Rectangle 105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5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64" name="Freeform: Shape 105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8" name="Rectangle 105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Isosceles Triangle 105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une 2015 Cartoons - Clinical Advisor">
            <a:extLst>
              <a:ext uri="{FF2B5EF4-FFF2-40B4-BE49-F238E27FC236}">
                <a16:creationId xmlns:a16="http://schemas.microsoft.com/office/drawing/2014/main" id="{949FDE3C-B6B0-26E0-AAEF-37C9F5AED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65" r="1" b="1"/>
          <a:stretch/>
        </p:blipFill>
        <p:spPr bwMode="auto">
          <a:xfrm>
            <a:off x="643467" y="643467"/>
            <a:ext cx="1090506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62" name="Isosceles Triangle 106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69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911" y="88583"/>
            <a:ext cx="11571591" cy="689932"/>
          </a:xfrm>
          <a:prstGeom prst="rect">
            <a:avLst/>
          </a:prstGeom>
        </p:spPr>
        <p:txBody>
          <a:bodyPr vert="horz" wrap="square" lIns="0" tIns="12700" rIns="0" bIns="0" rtlCol="0">
            <a:spAutoFit/>
          </a:bodyPr>
          <a:lstStyle/>
          <a:p>
            <a:pPr marL="12700" algn="ctr">
              <a:lnSpc>
                <a:spcPct val="100000"/>
              </a:lnSpc>
              <a:spcBef>
                <a:spcPts val="100"/>
              </a:spcBef>
            </a:pPr>
            <a:r>
              <a:rPr sz="4400" dirty="0">
                <a:solidFill>
                  <a:srgbClr val="000000"/>
                </a:solidFill>
              </a:rPr>
              <a:t>I</a:t>
            </a:r>
            <a:r>
              <a:rPr lang="en-US" sz="4400" dirty="0">
                <a:solidFill>
                  <a:srgbClr val="000000"/>
                </a:solidFill>
              </a:rPr>
              <a:t>ncomplete</a:t>
            </a:r>
            <a:r>
              <a:rPr sz="4400" dirty="0">
                <a:solidFill>
                  <a:srgbClr val="000000"/>
                </a:solidFill>
              </a:rPr>
              <a:t> P</a:t>
            </a:r>
            <a:r>
              <a:rPr lang="en-US" sz="4400" dirty="0">
                <a:solidFill>
                  <a:srgbClr val="000000"/>
                </a:solidFill>
              </a:rPr>
              <a:t>residential Terms</a:t>
            </a:r>
            <a:endParaRPr sz="4400" dirty="0"/>
          </a:p>
        </p:txBody>
      </p:sp>
      <p:sp>
        <p:nvSpPr>
          <p:cNvPr id="3" name="object 3"/>
          <p:cNvSpPr/>
          <p:nvPr/>
        </p:nvSpPr>
        <p:spPr>
          <a:xfrm>
            <a:off x="507338" y="778515"/>
            <a:ext cx="11197164" cy="55116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209800" y="5486400"/>
            <a:ext cx="9982200" cy="44371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prstClr val="black"/>
                </a:solidFill>
                <a:effectLst/>
                <a:uLnTx/>
                <a:uFillTx/>
                <a:latin typeface="DejaVu Sans"/>
                <a:ea typeface="+mn-ea"/>
                <a:cs typeface="DejaVu Sans"/>
              </a:rPr>
              <a:t>What does superscript ‘</a:t>
            </a:r>
            <a:r>
              <a:rPr kumimoji="0" sz="2800" b="1" i="1" u="none" strike="noStrike" kern="1200" cap="none" spc="0" normalizeH="0" baseline="0" noProof="0" dirty="0">
                <a:ln>
                  <a:noFill/>
                </a:ln>
                <a:solidFill>
                  <a:prstClr val="black"/>
                </a:solidFill>
                <a:effectLst/>
                <a:uLnTx/>
                <a:uFillTx/>
                <a:latin typeface="Nimbus Sans L"/>
                <a:ea typeface="+mn-ea"/>
                <a:cs typeface="Nimbus Sans L"/>
              </a:rPr>
              <a:t>b’ </a:t>
            </a:r>
            <a:r>
              <a:rPr kumimoji="0" sz="2800" b="1" i="0" u="none" strike="noStrike" kern="1200" cap="none" spc="0" normalizeH="0" baseline="0" noProof="0" dirty="0">
                <a:ln>
                  <a:noFill/>
                </a:ln>
                <a:solidFill>
                  <a:prstClr val="black"/>
                </a:solidFill>
                <a:effectLst/>
                <a:uLnTx/>
                <a:uFillTx/>
                <a:latin typeface="DejaVu Sans"/>
                <a:ea typeface="+mn-ea"/>
                <a:cs typeface="DejaVu Sans"/>
              </a:rPr>
              <a:t>mean? How was this possible?</a:t>
            </a:r>
            <a:endParaRPr kumimoji="0" sz="28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495"/>
            <a:ext cx="12192000" cy="564327"/>
          </a:xfrm>
          <a:custGeom>
            <a:avLst/>
            <a:gdLst/>
            <a:ahLst/>
            <a:cxnLst/>
            <a:rect l="l" t="t" r="r" b="b"/>
            <a:pathLst>
              <a:path w="12192000" h="902969">
                <a:moveTo>
                  <a:pt x="12191997" y="0"/>
                </a:moveTo>
                <a:lnTo>
                  <a:pt x="0" y="0"/>
                </a:lnTo>
                <a:lnTo>
                  <a:pt x="0" y="902478"/>
                </a:lnTo>
                <a:lnTo>
                  <a:pt x="12191997" y="902478"/>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3305" y="-18662"/>
            <a:ext cx="12052040" cy="566822"/>
          </a:xfrm>
          <a:prstGeom prst="rect">
            <a:avLst/>
          </a:prstGeom>
        </p:spPr>
        <p:txBody>
          <a:bodyPr vert="horz" wrap="square" lIns="0" tIns="12700" rIns="0" bIns="0" rtlCol="0">
            <a:spAutoFit/>
          </a:bodyPr>
          <a:lstStyle/>
          <a:p>
            <a:pPr marL="12700" algn="ctr">
              <a:lnSpc>
                <a:spcPct val="100000"/>
              </a:lnSpc>
              <a:spcBef>
                <a:spcPts val="100"/>
              </a:spcBef>
            </a:pPr>
            <a:r>
              <a:rPr lang="en-US" sz="3600" dirty="0">
                <a:solidFill>
                  <a:srgbClr val="FFFFFF"/>
                </a:solidFill>
              </a:rPr>
              <a:t>The </a:t>
            </a:r>
            <a:r>
              <a:rPr sz="3600" dirty="0">
                <a:solidFill>
                  <a:srgbClr val="FFFFFF"/>
                </a:solidFill>
              </a:rPr>
              <a:t>C</a:t>
            </a:r>
            <a:r>
              <a:rPr lang="en-US" sz="3600" dirty="0">
                <a:solidFill>
                  <a:srgbClr val="FFFFFF"/>
                </a:solidFill>
              </a:rPr>
              <a:t>abinet &amp; the Bureaucracy</a:t>
            </a:r>
            <a:endParaRPr sz="3600" dirty="0"/>
          </a:p>
        </p:txBody>
      </p:sp>
      <p:sp>
        <p:nvSpPr>
          <p:cNvPr id="4" name="object 4"/>
          <p:cNvSpPr txBox="1"/>
          <p:nvPr/>
        </p:nvSpPr>
        <p:spPr>
          <a:xfrm>
            <a:off x="0" y="735522"/>
            <a:ext cx="12192000" cy="6118983"/>
          </a:xfrm>
          <a:prstGeom prst="rect">
            <a:avLst/>
          </a:prstGeom>
        </p:spPr>
        <p:txBody>
          <a:bodyPr vert="horz" wrap="square" lIns="0" tIns="12700" rIns="0" bIns="0" rtlCol="0">
            <a:spAutoFit/>
          </a:bodyPr>
          <a:lstStyle/>
          <a:p>
            <a:pPr marL="355600" marR="0" lvl="0" indent="-342900" algn="l" defTabSz="914400" rtl="0" eaLnBrk="1" fontAlgn="auto" latinLnBrk="0" hangingPunct="1">
              <a:lnSpc>
                <a:spcPct val="100000"/>
              </a:lnSpc>
              <a:spcBef>
                <a:spcPts val="100"/>
              </a:spcBef>
              <a:spcAft>
                <a:spcPts val="0"/>
              </a:spcAft>
              <a:buClrTx/>
              <a:buSzTx/>
              <a:buFont typeface="DejaVu Sans"/>
              <a:buChar char="•"/>
              <a:tabLst>
                <a:tab pos="354965" algn="l"/>
                <a:tab pos="3556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Cabinet oﬃcials are constitutionally banned from also being members of Congress.</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Each Cabinet department is </a:t>
            </a:r>
            <a:r>
              <a:rPr kumimoji="0" lang="en-US" sz="1900" b="1" i="0" u="none" strike="noStrike" kern="1200" cap="none" spc="0" normalizeH="0" baseline="0" noProof="0" dirty="0">
                <a:ln>
                  <a:noFill/>
                </a:ln>
                <a:solidFill>
                  <a:srgbClr val="FF0000"/>
                </a:solidFill>
                <a:effectLst/>
                <a:uLnTx/>
                <a:uFillTx/>
                <a:latin typeface="DejaVu Sans"/>
                <a:ea typeface="+mn-ea"/>
                <a:cs typeface="DejaVu Sans"/>
              </a:rPr>
              <a:t>headed</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 a by a </a:t>
            </a:r>
            <a:r>
              <a:rPr lang="en-US" sz="1900" b="1" dirty="0">
                <a:solidFill>
                  <a:srgbClr val="FF0000"/>
                </a:solidFill>
                <a:latin typeface="DejaVu Sans"/>
                <a:cs typeface="DejaVu Sans"/>
              </a:rPr>
              <a:t>secretary</a:t>
            </a:r>
            <a:r>
              <a:rPr lang="en-US" sz="1900" b="1" dirty="0">
                <a:solidFill>
                  <a:prstClr val="black"/>
                </a:solidFill>
                <a:latin typeface="DejaVu Sans"/>
                <a:cs typeface="DejaVu Sans"/>
              </a:rPr>
              <a:t>, i.e., Secretary of State runs the Department of State, </a:t>
            </a:r>
            <a:r>
              <a:rPr lang="en-US" sz="1900" b="1" dirty="0">
                <a:solidFill>
                  <a:srgbClr val="FF0000"/>
                </a:solidFill>
                <a:latin typeface="DejaVu Sans"/>
                <a:cs typeface="DejaVu Sans"/>
              </a:rPr>
              <a:t>appointed</a:t>
            </a:r>
            <a:r>
              <a:rPr lang="en-US" sz="1900" b="1" dirty="0">
                <a:solidFill>
                  <a:prstClr val="black"/>
                </a:solidFill>
                <a:latin typeface="DejaVu Sans"/>
                <a:cs typeface="DejaVu Sans"/>
              </a:rPr>
              <a:t> by the </a:t>
            </a:r>
            <a:r>
              <a:rPr lang="en-US" sz="1900" b="1" dirty="0">
                <a:solidFill>
                  <a:srgbClr val="FF0000"/>
                </a:solidFill>
                <a:latin typeface="DejaVu Sans"/>
                <a:cs typeface="DejaVu Sans"/>
              </a:rPr>
              <a:t>President</a:t>
            </a:r>
            <a:r>
              <a:rPr lang="en-US" sz="1900" b="1" dirty="0">
                <a:solidFill>
                  <a:prstClr val="black"/>
                </a:solidFill>
                <a:latin typeface="DejaVu Sans"/>
                <a:cs typeface="DejaVu Sans"/>
              </a:rPr>
              <a:t> with </a:t>
            </a:r>
            <a:r>
              <a:rPr lang="en-US" sz="1900" b="1" dirty="0">
                <a:solidFill>
                  <a:srgbClr val="FF0000"/>
                </a:solidFill>
                <a:latin typeface="DejaVu Sans"/>
                <a:cs typeface="DejaVu Sans"/>
              </a:rPr>
              <a:t>Senate confirmation</a:t>
            </a:r>
            <a:r>
              <a:rPr lang="en-US" sz="1900" b="1" dirty="0">
                <a:solidFill>
                  <a:prstClr val="black"/>
                </a:solidFill>
                <a:latin typeface="DejaVu Sans"/>
                <a:cs typeface="DejaVu Sans"/>
              </a:rPr>
              <a:t>.  </a:t>
            </a:r>
            <a:r>
              <a:rPr lang="en-US" sz="1900" b="1" dirty="0">
                <a:solidFill>
                  <a:srgbClr val="FF0000"/>
                </a:solidFill>
                <a:latin typeface="DejaVu Sans"/>
                <a:cs typeface="DejaVu Sans"/>
              </a:rPr>
              <a:t>Often leads to conflict with the Senate. Checks and balances. </a:t>
            </a:r>
          </a:p>
          <a:p>
            <a:pPr marL="355600" marR="0" lvl="0" indent="-342900" algn="l" defTabSz="914400" rtl="0" eaLnBrk="1" fontAlgn="auto" latinLnBrk="0" hangingPunct="1">
              <a:lnSpc>
                <a:spcPct val="100000"/>
              </a:lnSpc>
              <a:spcBef>
                <a:spcPts val="0"/>
              </a:spcBef>
              <a:spcAft>
                <a:spcPts val="0"/>
              </a:spcAft>
              <a:buClrTx/>
              <a:buSzTx/>
              <a:buFont typeface="DejaVu Sans"/>
              <a:buChar char="•"/>
              <a:tabLst>
                <a:tab pos="354965" algn="l"/>
                <a:tab pos="3556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The Cabinet meets irregularly. Only at the call of the President.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355600" marR="206375" lvl="0" indent="-342900" algn="l" defTabSz="914400" rtl="0" eaLnBrk="1" fontAlgn="auto" latinLnBrk="0" hangingPunct="1">
              <a:lnSpc>
                <a:spcPct val="120200"/>
              </a:lnSpc>
              <a:spcBef>
                <a:spcPts val="5"/>
              </a:spcBef>
              <a:spcAft>
                <a:spcPts val="0"/>
              </a:spcAft>
              <a:buClrTx/>
              <a:buSzTx/>
              <a:buFont typeface="DejaVu Sans"/>
              <a:buChar char="•"/>
              <a:tabLst>
                <a:tab pos="354965" algn="l"/>
                <a:tab pos="355600" algn="l"/>
              </a:tabLst>
              <a:defRPr/>
            </a:pP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They advise the President on a wide range of policy issues.</a:t>
            </a:r>
          </a:p>
          <a:p>
            <a:pPr marL="355600" marR="206375" lvl="0" indent="-342900" algn="l" defTabSz="914400" rtl="0" eaLnBrk="1" fontAlgn="auto" latinLnBrk="0" hangingPunct="1">
              <a:lnSpc>
                <a:spcPct val="120200"/>
              </a:lnSpc>
              <a:spcBef>
                <a:spcPts val="5"/>
              </a:spcBef>
              <a:spcAft>
                <a:spcPts val="0"/>
              </a:spcAft>
              <a:buClrTx/>
              <a:buSzTx/>
              <a:buFont typeface="DejaVu Sans"/>
              <a:buChar char="•"/>
              <a:tabLst>
                <a:tab pos="354965" algn="l"/>
                <a:tab pos="35560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Cabinet </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secretaries</a:t>
            </a:r>
            <a:r>
              <a:rPr kumimoji="0" sz="1900" b="1" i="0" u="none" strike="noStrike" kern="1200" cap="none" spc="0" normalizeH="0" baseline="0" noProof="0" dirty="0">
                <a:ln>
                  <a:noFill/>
                </a:ln>
                <a:solidFill>
                  <a:prstClr val="black"/>
                </a:solidFill>
                <a:effectLst/>
                <a:uLnTx/>
                <a:uFillTx/>
                <a:latin typeface="DejaVu Sans"/>
                <a:ea typeface="+mn-ea"/>
                <a:cs typeface="DejaVu Sans"/>
              </a:rPr>
              <a:t> are more interested in defending/enlarging their own departments than they are in meeting together to hammer out public policy. Many newly-elected Presidents speak of enlarging the Cabinet's role, but then think be</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tt</a:t>
            </a:r>
            <a:r>
              <a:rPr kumimoji="0" sz="1900" b="1" i="0" u="none" strike="noStrike" kern="1200" cap="none" spc="0" normalizeH="0" baseline="0" noProof="0" dirty="0">
                <a:ln>
                  <a:noFill/>
                </a:ln>
                <a:solidFill>
                  <a:prstClr val="black"/>
                </a:solidFill>
                <a:effectLst/>
                <a:uLnTx/>
                <a:uFillTx/>
                <a:latin typeface="DejaVu Sans"/>
                <a:ea typeface="+mn-ea"/>
                <a:cs typeface="DejaVu Sans"/>
              </a:rPr>
              <a:t>er of it as time goes on.</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  </a:t>
            </a:r>
            <a:r>
              <a:rPr kumimoji="0" lang="en-US" sz="1900" b="1" i="0" u="none" strike="noStrike" kern="1200" cap="none" spc="0" normalizeH="0" baseline="0" noProof="0" dirty="0">
                <a:ln>
                  <a:noFill/>
                </a:ln>
                <a:effectLst/>
                <a:uLnTx/>
                <a:uFillTx/>
                <a:latin typeface="DejaVu Sans"/>
                <a:ea typeface="+mn-ea"/>
                <a:cs typeface="DejaVu Sans"/>
              </a:rPr>
              <a:t>Presidents</a:t>
            </a:r>
            <a:r>
              <a:rPr kumimoji="0" lang="en-US" sz="1900" b="1" i="0" u="none" strike="noStrike" kern="1200" cap="none" spc="0" normalizeH="0" baseline="0" noProof="0" dirty="0">
                <a:ln>
                  <a:noFill/>
                </a:ln>
                <a:solidFill>
                  <a:srgbClr val="FF0000"/>
                </a:solidFill>
                <a:effectLst/>
                <a:uLnTx/>
                <a:uFillTx/>
                <a:latin typeface="DejaVu Sans"/>
                <a:ea typeface="+mn-ea"/>
                <a:cs typeface="DejaVu Sans"/>
              </a:rPr>
              <a:t> rely less on their cabinet for advice</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748665" marR="95250" lvl="1" indent="-279400" algn="l" defTabSz="914400" rtl="0" eaLnBrk="1" fontAlgn="auto" latinLnBrk="0" hangingPunct="1">
              <a:lnSpc>
                <a:spcPct val="119600"/>
              </a:lnSpc>
              <a:spcBef>
                <a:spcPts val="505"/>
              </a:spcBef>
              <a:spcAft>
                <a:spcPts val="0"/>
              </a:spcAft>
              <a:buClrTx/>
              <a:buSzTx/>
              <a:buFont typeface="DejaVu Sans"/>
              <a:buChar char="–"/>
              <a:tabLst>
                <a:tab pos="755015" algn="l"/>
                <a:tab pos="75565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A reason for this is the </a:t>
            </a:r>
            <a:r>
              <a:rPr kumimoji="0" sz="1900" b="1" i="0" u="none" strike="noStrike" kern="1200" cap="none" spc="0" normalizeH="0" baseline="0" noProof="0" dirty="0">
                <a:ln>
                  <a:noFill/>
                </a:ln>
                <a:solidFill>
                  <a:srgbClr val="FF0000"/>
                </a:solidFill>
                <a:effectLst/>
                <a:uLnTx/>
                <a:uFillTx/>
                <a:latin typeface="DejaVu Sans"/>
                <a:ea typeface="+mn-ea"/>
                <a:cs typeface="DejaVu Sans"/>
              </a:rPr>
              <a:t>divided loyalties </a:t>
            </a:r>
            <a:r>
              <a:rPr kumimoji="0" sz="1900" b="1" i="0" u="none" strike="noStrike" kern="1200" cap="none" spc="0" normalizeH="0" baseline="0" noProof="0" dirty="0">
                <a:ln>
                  <a:noFill/>
                </a:ln>
                <a:solidFill>
                  <a:prstClr val="black"/>
                </a:solidFill>
                <a:effectLst/>
                <a:uLnTx/>
                <a:uFillTx/>
                <a:latin typeface="DejaVu Sans"/>
                <a:ea typeface="+mn-ea"/>
                <a:cs typeface="DejaVu Sans"/>
              </a:rPr>
              <a:t>of Cabinet oﬃcials: Are the Secretaries most loyal to the President? To the  Congress (which funds the departments)? To client groups (which depend upon the departments)? To the employees  within the departments (with whom the Secretaries must deal daily)?</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  Which one do you think he would be most loyal to?</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a:p>
            <a:pPr marL="748665" marR="5080" lvl="1" indent="-279400" algn="l" defTabSz="914400" rtl="0" eaLnBrk="1" fontAlgn="auto" latinLnBrk="0" hangingPunct="1">
              <a:lnSpc>
                <a:spcPct val="118900"/>
              </a:lnSpc>
              <a:spcBef>
                <a:spcPts val="465"/>
              </a:spcBef>
              <a:spcAft>
                <a:spcPts val="0"/>
              </a:spcAft>
              <a:buClrTx/>
              <a:buSzTx/>
              <a:buFont typeface="DejaVu Sans"/>
              <a:buChar char="–"/>
              <a:tabLst>
                <a:tab pos="755015" algn="l"/>
                <a:tab pos="755650" algn="l"/>
              </a:tabLst>
              <a:defRPr/>
            </a:pPr>
            <a:r>
              <a:rPr kumimoji="0" sz="1900" b="1" i="0" u="none" strike="noStrike" kern="1200" cap="none" spc="0" normalizeH="0" baseline="0" noProof="0" dirty="0">
                <a:ln>
                  <a:noFill/>
                </a:ln>
                <a:solidFill>
                  <a:prstClr val="black"/>
                </a:solidFill>
                <a:effectLst/>
                <a:uLnTx/>
                <a:uFillTx/>
                <a:latin typeface="DejaVu Sans"/>
                <a:ea typeface="+mn-ea"/>
                <a:cs typeface="DejaVu Sans"/>
              </a:rPr>
              <a:t>Another reason is that the </a:t>
            </a:r>
            <a:r>
              <a:rPr kumimoji="0" sz="1900" b="1" i="0" u="none" strike="noStrike" kern="1200" cap="none" spc="0" normalizeH="0" baseline="0" noProof="0" dirty="0">
                <a:ln>
                  <a:noFill/>
                </a:ln>
                <a:solidFill>
                  <a:srgbClr val="FF0000"/>
                </a:solidFill>
                <a:effectLst/>
                <a:uLnTx/>
                <a:uFillTx/>
                <a:latin typeface="DejaVu Sans"/>
                <a:ea typeface="+mn-ea"/>
                <a:cs typeface="DejaVu Sans"/>
              </a:rPr>
              <a:t>President’s goals o</a:t>
            </a:r>
            <a:r>
              <a:rPr kumimoji="0" lang="en-US" sz="1900" b="1" i="0" u="none" strike="noStrike" kern="1200" cap="none" spc="0" normalizeH="0" baseline="0" noProof="0" dirty="0">
                <a:ln>
                  <a:noFill/>
                </a:ln>
                <a:solidFill>
                  <a:srgbClr val="FF0000"/>
                </a:solidFill>
                <a:effectLst/>
                <a:uLnTx/>
                <a:uFillTx/>
                <a:latin typeface="DejaVu Sans"/>
                <a:ea typeface="+mn-ea"/>
                <a:cs typeface="DejaVu Sans"/>
              </a:rPr>
              <a:t>ft</a:t>
            </a:r>
            <a:r>
              <a:rPr kumimoji="0" sz="1900" b="1" i="0" u="none" strike="noStrike" kern="1200" cap="none" spc="0" normalizeH="0" baseline="0" noProof="0" dirty="0">
                <a:ln>
                  <a:noFill/>
                </a:ln>
                <a:solidFill>
                  <a:srgbClr val="FF0000"/>
                </a:solidFill>
                <a:effectLst/>
                <a:uLnTx/>
                <a:uFillTx/>
                <a:latin typeface="DejaVu Sans"/>
                <a:ea typeface="+mn-ea"/>
                <a:cs typeface="DejaVu Sans"/>
              </a:rPr>
              <a:t>en conﬂict</a:t>
            </a:r>
            <a:r>
              <a:rPr kumimoji="0" sz="1900" b="1" i="0" u="none" strike="noStrike" kern="1200" cap="none" spc="0" normalizeH="0" baseline="0" noProof="0" dirty="0">
                <a:ln>
                  <a:noFill/>
                </a:ln>
                <a:solidFill>
                  <a:prstClr val="black"/>
                </a:solidFill>
                <a:effectLst/>
                <a:uLnTx/>
                <a:uFillTx/>
                <a:latin typeface="DejaVu Sans"/>
                <a:ea typeface="+mn-ea"/>
                <a:cs typeface="DejaVu Sans"/>
              </a:rPr>
              <a:t> with Cabinet Dept. goals, </a:t>
            </a:r>
            <a:r>
              <a:rPr lang="en-US" sz="1900" b="1" dirty="0" err="1">
                <a:solidFill>
                  <a:prstClr val="black"/>
                </a:solidFill>
                <a:latin typeface="DejaVu Sans"/>
                <a:cs typeface="DejaVu Sans"/>
              </a:rPr>
              <a:t>i</a:t>
            </a:r>
            <a:r>
              <a:rPr kumimoji="0" sz="1900" b="1" i="0" u="none" strike="noStrike" kern="1200" cap="none" spc="0" normalizeH="0" baseline="0" noProof="0" dirty="0">
                <a:ln>
                  <a:noFill/>
                </a:ln>
                <a:solidFill>
                  <a:prstClr val="black"/>
                </a:solidFill>
                <a:effectLst/>
                <a:uLnTx/>
                <a:uFillTx/>
                <a:latin typeface="DejaVu Sans"/>
                <a:ea typeface="+mn-ea"/>
                <a:cs typeface="DejaVu Sans"/>
              </a:rPr>
              <a:t>.</a:t>
            </a:r>
            <a:r>
              <a:rPr kumimoji="0" lang="en-US" sz="1900" b="1" i="0" u="none" strike="noStrike" kern="1200" cap="none" spc="0" normalizeH="0" baseline="0" noProof="0" dirty="0">
                <a:ln>
                  <a:noFill/>
                </a:ln>
                <a:solidFill>
                  <a:prstClr val="black"/>
                </a:solidFill>
                <a:effectLst/>
                <a:uLnTx/>
                <a:uFillTx/>
                <a:latin typeface="DejaVu Sans"/>
                <a:ea typeface="+mn-ea"/>
                <a:cs typeface="DejaVu Sans"/>
              </a:rPr>
              <a:t>e</a:t>
            </a:r>
            <a:r>
              <a:rPr kumimoji="0" sz="1900" b="1" i="0" u="none" strike="noStrike" kern="1200" cap="none" spc="0" normalizeH="0" baseline="0" noProof="0" dirty="0">
                <a:ln>
                  <a:noFill/>
                </a:ln>
                <a:solidFill>
                  <a:prstClr val="black"/>
                </a:solidFill>
                <a:effectLst/>
                <a:uLnTx/>
                <a:uFillTx/>
                <a:latin typeface="DejaVu Sans"/>
                <a:ea typeface="+mn-ea"/>
                <a:cs typeface="DejaVu Sans"/>
              </a:rPr>
              <a:t>., the President may want to </a:t>
            </a:r>
            <a:r>
              <a:rPr kumimoji="0" sz="1900" b="1" i="0" u="none" strike="noStrike" kern="1200" cap="none" spc="0" normalizeH="0" baseline="0" noProof="0" dirty="0">
                <a:ln>
                  <a:noFill/>
                </a:ln>
                <a:solidFill>
                  <a:srgbClr val="FF0000"/>
                </a:solidFill>
                <a:effectLst/>
                <a:uLnTx/>
                <a:uFillTx/>
                <a:latin typeface="DejaVu Sans"/>
                <a:ea typeface="+mn-ea"/>
                <a:cs typeface="DejaVu Sans"/>
              </a:rPr>
              <a:t>cut</a:t>
            </a:r>
            <a:r>
              <a:rPr kumimoji="0" sz="1900" b="1" i="0" u="none" strike="noStrike" kern="1200" cap="none" spc="0" normalizeH="0" baseline="0" noProof="0" dirty="0">
                <a:ln>
                  <a:noFill/>
                </a:ln>
                <a:solidFill>
                  <a:prstClr val="black"/>
                </a:solidFill>
                <a:effectLst/>
                <a:uLnTx/>
                <a:uFillTx/>
                <a:latin typeface="DejaVu Sans"/>
                <a:ea typeface="+mn-ea"/>
                <a:cs typeface="DejaVu Sans"/>
              </a:rPr>
              <a:t> spending, but Cabinet Secretaries generally want to see their departments </a:t>
            </a:r>
            <a:r>
              <a:rPr kumimoji="0" sz="1900" b="1" i="0" u="none" strike="noStrike" kern="1200" cap="none" spc="0" normalizeH="0" baseline="0" noProof="0" dirty="0">
                <a:ln>
                  <a:noFill/>
                </a:ln>
                <a:solidFill>
                  <a:srgbClr val="FF0000"/>
                </a:solidFill>
                <a:effectLst/>
                <a:uLnTx/>
                <a:uFillTx/>
                <a:latin typeface="DejaVu Sans"/>
                <a:ea typeface="+mn-ea"/>
                <a:cs typeface="DejaVu Sans"/>
              </a:rPr>
              <a:t>grow</a:t>
            </a:r>
            <a:r>
              <a:rPr kumimoji="0" sz="1900" b="1" i="0" u="none" strike="noStrike" kern="1200" cap="none" spc="0" normalizeH="0" baseline="0" noProof="0" dirty="0">
                <a:ln>
                  <a:noFill/>
                </a:ln>
                <a:solidFill>
                  <a:prstClr val="black"/>
                </a:solidFill>
                <a:effectLst/>
                <a:uLnTx/>
                <a:uFillTx/>
                <a:latin typeface="DejaVu Sans"/>
                <a:ea typeface="+mn-ea"/>
                <a:cs typeface="DejaVu Sans"/>
              </a:rPr>
              <a:t> rather than shrink.</a:t>
            </a:r>
            <a:endParaRPr kumimoji="0" sz="1900" b="0" i="0" u="none" strike="noStrike" kern="1200" cap="none" spc="0" normalizeH="0" baseline="0" noProof="0" dirty="0">
              <a:ln>
                <a:noFill/>
              </a:ln>
              <a:solidFill>
                <a:prstClr val="black"/>
              </a:solidFill>
              <a:effectLst/>
              <a:uLnTx/>
              <a:uFillTx/>
              <a:latin typeface="DejaVu Sans"/>
              <a:ea typeface="+mn-ea"/>
              <a:cs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494"/>
            <a:ext cx="12192000" cy="543191"/>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4267200" y="40418"/>
            <a:ext cx="3657600" cy="505267"/>
          </a:xfrm>
          <a:prstGeom prst="rect">
            <a:avLst/>
          </a:prstGeom>
        </p:spPr>
        <p:txBody>
          <a:bodyPr vert="horz" wrap="square" lIns="0" tIns="12700" rIns="0" bIns="0" rtlCol="0">
            <a:spAutoFit/>
          </a:bodyPr>
          <a:lstStyle/>
          <a:p>
            <a:pPr marL="12700" algn="ctr">
              <a:lnSpc>
                <a:spcPct val="100000"/>
              </a:lnSpc>
              <a:spcBef>
                <a:spcPts val="100"/>
              </a:spcBef>
            </a:pPr>
            <a:r>
              <a:rPr sz="3200" dirty="0">
                <a:solidFill>
                  <a:srgbClr val="FFFFFF"/>
                </a:solidFill>
              </a:rPr>
              <a:t>CABINET</a:t>
            </a:r>
            <a:endParaRPr sz="3200" dirty="0"/>
          </a:p>
        </p:txBody>
      </p:sp>
      <p:sp>
        <p:nvSpPr>
          <p:cNvPr id="4" name="object 4"/>
          <p:cNvSpPr txBox="1"/>
          <p:nvPr/>
        </p:nvSpPr>
        <p:spPr>
          <a:xfrm>
            <a:off x="76200" y="458558"/>
            <a:ext cx="12192000" cy="1590179"/>
          </a:xfrm>
          <a:prstGeom prst="rect">
            <a:avLst/>
          </a:prstGeom>
        </p:spPr>
        <p:txBody>
          <a:bodyPr vert="horz" wrap="square" lIns="0" tIns="88900" rIns="0" bIns="0" rtlCol="0">
            <a:spAutoFit/>
          </a:bodyPr>
          <a:lstStyle/>
          <a:p>
            <a:pPr marL="355600" marR="0" lvl="0" indent="-342900" algn="l" defTabSz="914400" rtl="0" eaLnBrk="1" fontAlgn="auto" latinLnBrk="0" hangingPunct="1">
              <a:lnSpc>
                <a:spcPct val="100000"/>
              </a:lnSpc>
              <a:spcBef>
                <a:spcPts val="70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Deﬁnition</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a:p>
            <a:pPr marL="748665" marR="5080" lvl="0" indent="-279400" algn="l" defTabSz="914400" rtl="0" eaLnBrk="1" fontAlgn="auto" latinLnBrk="0" hangingPunct="1">
              <a:lnSpc>
                <a:spcPts val="2820"/>
              </a:lnSpc>
              <a:spcBef>
                <a:spcPts val="68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DejaVu Sans"/>
                <a:ea typeface="+mn-ea"/>
                <a:cs typeface="DejaVu Sans"/>
              </a:rPr>
              <a:t>– </a:t>
            </a:r>
            <a:r>
              <a:rPr kumimoji="0" sz="1800" b="1" i="0" u="none" strike="noStrike" kern="1200" cap="none" spc="0" normalizeH="0" baseline="0" noProof="0" dirty="0">
                <a:ln>
                  <a:noFill/>
                </a:ln>
                <a:solidFill>
                  <a:prstClr val="black"/>
                </a:solidFill>
                <a:effectLst/>
                <a:uLnTx/>
                <a:uFillTx/>
                <a:latin typeface="DejaVu Sans"/>
                <a:ea typeface="+mn-ea"/>
                <a:cs typeface="DejaVu Sans"/>
              </a:rPr>
              <a:t>The 15 Secretaries and 5 others who hold “Cabinet rank” (OMB Director, CIA Director,  White House Counselor, UN Ambassador, US Trade Rep).</a:t>
            </a:r>
            <a:endParaRPr kumimoji="0" sz="1800" b="0" i="0" u="none" strike="noStrike" kern="1200" cap="none" spc="0" normalizeH="0" baseline="0" noProof="0" dirty="0">
              <a:ln>
                <a:noFill/>
              </a:ln>
              <a:solidFill>
                <a:prstClr val="black"/>
              </a:solidFill>
              <a:effectLst/>
              <a:uLnTx/>
              <a:uFillTx/>
              <a:latin typeface="DejaVu Sans"/>
              <a:ea typeface="+mn-ea"/>
              <a:cs typeface="DejaVu Sans"/>
            </a:endParaRPr>
          </a:p>
          <a:p>
            <a:pPr marL="355600" marR="0" lvl="0" indent="-342900" algn="l" defTabSz="914400" rtl="0" eaLnBrk="1" fontAlgn="auto" latinLnBrk="0" hangingPunct="1">
              <a:lnSpc>
                <a:spcPct val="100000"/>
              </a:lnSpc>
              <a:spcBef>
                <a:spcPts val="590"/>
              </a:spcBef>
              <a:spcAft>
                <a:spcPts val="0"/>
              </a:spcAft>
              <a:buClrTx/>
              <a:buSzTx/>
              <a:buFont typeface="DejaVu Sans"/>
              <a:buChar char="•"/>
              <a:tabLst>
                <a:tab pos="354965" algn="l"/>
                <a:tab pos="355600" algn="l"/>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Each of these is appointed by the President w/Senate consent.</a:t>
            </a:r>
            <a:endParaRPr kumimoji="0" sz="2000" b="0" i="0" u="none" strike="noStrike" kern="1200" cap="none" spc="0" normalizeH="0" baseline="0" noProof="0" dirty="0">
              <a:ln>
                <a:noFill/>
              </a:ln>
              <a:solidFill>
                <a:prstClr val="black"/>
              </a:solidFill>
              <a:effectLst/>
              <a:uLnTx/>
              <a:uFillTx/>
              <a:latin typeface="DejaVu Sans"/>
              <a:ea typeface="+mn-ea"/>
              <a:cs typeface="DejaVu Sans"/>
            </a:endParaRPr>
          </a:p>
        </p:txBody>
      </p:sp>
      <p:sp>
        <p:nvSpPr>
          <p:cNvPr id="5" name="object 5"/>
          <p:cNvSpPr/>
          <p:nvPr/>
        </p:nvSpPr>
        <p:spPr>
          <a:xfrm>
            <a:off x="2667000" y="2235701"/>
            <a:ext cx="7228459" cy="45663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sldNum" sz="quarter" idx="7"/>
          </p:nvPr>
        </p:nvSpPr>
        <p:spPr>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160" normalizeH="0" baseline="0" noProof="0" dirty="0">
                <a:ln>
                  <a:noFill/>
                </a:ln>
                <a:solidFill>
                  <a:srgbClr val="898989"/>
                </a:solidFill>
                <a:effectLst/>
                <a:uLnTx/>
                <a:uFillTx/>
                <a:latin typeface="DejaVu Sans"/>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8</a:t>
            </a:fld>
            <a:endParaRPr kumimoji="0" sz="1200" b="0" i="0" u="none" strike="noStrike" kern="1200" cap="none" spc="-160" normalizeH="0" baseline="0" noProof="0" dirty="0">
              <a:ln>
                <a:noFill/>
              </a:ln>
              <a:solidFill>
                <a:srgbClr val="898989"/>
              </a:solidFill>
              <a:effectLst/>
              <a:uLnTx/>
              <a:uFillTx/>
              <a:latin typeface="DejaVu Sans"/>
              <a:ea typeface="+mn-ea"/>
            </a:endParaRPr>
          </a:p>
        </p:txBody>
      </p:sp>
      <p:sp>
        <p:nvSpPr>
          <p:cNvPr id="7" name="Double Brace 6">
            <a:extLst>
              <a:ext uri="{FF2B5EF4-FFF2-40B4-BE49-F238E27FC236}">
                <a16:creationId xmlns:a16="http://schemas.microsoft.com/office/drawing/2014/main" id="{426DB979-F622-466E-90C5-6ADD03B0C0A0}"/>
              </a:ext>
            </a:extLst>
          </p:cNvPr>
          <p:cNvSpPr/>
          <p:nvPr/>
        </p:nvSpPr>
        <p:spPr>
          <a:xfrm>
            <a:off x="2590800" y="3159760"/>
            <a:ext cx="701626" cy="802640"/>
          </a:xfrm>
          <a:prstGeom prst="bracePair">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1">
            <a:extLst>
              <a:ext uri="{FF2B5EF4-FFF2-40B4-BE49-F238E27FC236}">
                <a16:creationId xmlns:a16="http://schemas.microsoft.com/office/drawing/2014/main" id="{A62EA071-E3DE-42DD-8572-EC6BBFF70844}"/>
              </a:ext>
            </a:extLst>
          </p:cNvPr>
          <p:cNvSpPr txBox="1"/>
          <p:nvPr/>
        </p:nvSpPr>
        <p:spPr>
          <a:xfrm rot="19805212">
            <a:off x="2977545" y="3213100"/>
            <a:ext cx="1076960" cy="4318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Inner Cabinet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496"/>
            <a:ext cx="29310000" cy="464184"/>
          </a:xfrm>
          <a:custGeom>
            <a:avLst/>
            <a:gdLst/>
            <a:ahLst/>
            <a:cxnLst/>
            <a:rect l="l" t="t" r="r" b="b"/>
            <a:pathLst>
              <a:path w="12192000" h="928369">
                <a:moveTo>
                  <a:pt x="12191997" y="0"/>
                </a:moveTo>
                <a:lnTo>
                  <a:pt x="0" y="0"/>
                </a:lnTo>
                <a:lnTo>
                  <a:pt x="0" y="927781"/>
                </a:lnTo>
                <a:lnTo>
                  <a:pt x="12191997" y="927781"/>
                </a:lnTo>
                <a:lnTo>
                  <a:pt x="12191997" y="0"/>
                </a:lnTo>
                <a:close/>
              </a:path>
            </a:pathLst>
          </a:custGeom>
          <a:solidFill>
            <a:srgbClr val="6A94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2864784" y="12732"/>
            <a:ext cx="6462431" cy="443711"/>
          </a:xfrm>
          <a:prstGeom prst="rect">
            <a:avLst/>
          </a:prstGeom>
        </p:spPr>
        <p:txBody>
          <a:bodyPr vert="horz" wrap="square" lIns="0" tIns="12700" rIns="0" bIns="0" rtlCol="0">
            <a:spAutoFit/>
          </a:bodyPr>
          <a:lstStyle/>
          <a:p>
            <a:pPr marL="12700">
              <a:lnSpc>
                <a:spcPct val="100000"/>
              </a:lnSpc>
              <a:spcBef>
                <a:spcPts val="100"/>
              </a:spcBef>
            </a:pPr>
            <a:r>
              <a:rPr lang="en-US" dirty="0">
                <a:solidFill>
                  <a:srgbClr val="FFFFFF"/>
                </a:solidFill>
              </a:rPr>
              <a:t>THE </a:t>
            </a:r>
            <a:r>
              <a:rPr dirty="0">
                <a:solidFill>
                  <a:srgbClr val="FFFFFF"/>
                </a:solidFill>
              </a:rPr>
              <a:t>CABINET</a:t>
            </a:r>
            <a:r>
              <a:rPr lang="en-US" dirty="0">
                <a:solidFill>
                  <a:srgbClr val="FFFFFF"/>
                </a:solidFill>
              </a:rPr>
              <a:t> and Bureaucracy </a:t>
            </a:r>
            <a:endParaRPr dirty="0"/>
          </a:p>
        </p:txBody>
      </p:sp>
      <p:sp>
        <p:nvSpPr>
          <p:cNvPr id="6" name="object 6"/>
          <p:cNvSpPr txBox="1">
            <a:spLocks noGrp="1"/>
          </p:cNvSpPr>
          <p:nvPr>
            <p:ph type="sldNum" sz="quarter" idx="7"/>
          </p:nvPr>
        </p:nvSpPr>
        <p:spPr>
          <a:prstGeom prst="rect">
            <a:avLst/>
          </a:prstGeom>
        </p:spPr>
        <p:txBody>
          <a:bodyPr vert="horz" wrap="square" lIns="0" tIns="5080" rIns="0" bIns="0" rtlCol="0">
            <a:spAutoFit/>
          </a:bodyPr>
          <a:lstStyle/>
          <a:p>
            <a:pPr marL="38100" marR="0" lvl="0" indent="0" algn="l" defTabSz="914400" rtl="0" eaLnBrk="1" fontAlgn="auto" latinLnBrk="0" hangingPunct="1">
              <a:lnSpc>
                <a:spcPct val="100000"/>
              </a:lnSpc>
              <a:spcBef>
                <a:spcPts val="40"/>
              </a:spcBef>
              <a:spcAft>
                <a:spcPts val="0"/>
              </a:spcAft>
              <a:buClrTx/>
              <a:buSzTx/>
              <a:buFontTx/>
              <a:buNone/>
              <a:tabLst/>
              <a:defRPr/>
            </a:pPr>
            <a:fld id="{81D60167-4931-47E6-BA6A-407CBD079E47}" type="slidenum">
              <a:rPr kumimoji="0" sz="1200" b="0" i="0" u="none" strike="noStrike" kern="1200" cap="none" spc="-160" normalizeH="0" baseline="0" noProof="0" dirty="0">
                <a:ln>
                  <a:noFill/>
                </a:ln>
                <a:solidFill>
                  <a:srgbClr val="898989"/>
                </a:solidFill>
                <a:effectLst/>
                <a:uLnTx/>
                <a:uFillTx/>
                <a:latin typeface="DejaVu Sans"/>
                <a:ea typeface="+mn-ea"/>
              </a:rPr>
              <a:pPr marL="38100" marR="0" lvl="0" indent="0" algn="l" defTabSz="914400" rtl="0" eaLnBrk="1" fontAlgn="auto" latinLnBrk="0" hangingPunct="1">
                <a:lnSpc>
                  <a:spcPct val="100000"/>
                </a:lnSpc>
                <a:spcBef>
                  <a:spcPts val="40"/>
                </a:spcBef>
                <a:spcAft>
                  <a:spcPts val="0"/>
                </a:spcAft>
                <a:buClrTx/>
                <a:buSzTx/>
                <a:buFontTx/>
                <a:buNone/>
                <a:tabLst/>
                <a:defRPr/>
              </a:pPr>
              <a:t>9</a:t>
            </a:fld>
            <a:endParaRPr kumimoji="0" sz="1200" b="0" i="0" u="none" strike="noStrike" kern="1200" cap="none" spc="-160" normalizeH="0" baseline="0" noProof="0" dirty="0">
              <a:ln>
                <a:noFill/>
              </a:ln>
              <a:solidFill>
                <a:srgbClr val="898989"/>
              </a:solidFill>
              <a:effectLst/>
              <a:uLnTx/>
              <a:uFillTx/>
              <a:latin typeface="DejaVu Sans"/>
              <a:ea typeface="+mn-ea"/>
            </a:endParaRPr>
          </a:p>
        </p:txBody>
      </p:sp>
      <p:pic>
        <p:nvPicPr>
          <p:cNvPr id="9" name="Picture 8">
            <a:extLst>
              <a:ext uri="{FF2B5EF4-FFF2-40B4-BE49-F238E27FC236}">
                <a16:creationId xmlns:a16="http://schemas.microsoft.com/office/drawing/2014/main" id="{146DE228-A227-474A-BC3F-6BA56D24DAFB}"/>
              </a:ext>
            </a:extLst>
          </p:cNvPr>
          <p:cNvPicPr>
            <a:picLocks noChangeAspect="1"/>
          </p:cNvPicPr>
          <p:nvPr/>
        </p:nvPicPr>
        <p:blipFill>
          <a:blip r:embed="rId2"/>
          <a:stretch>
            <a:fillRect/>
          </a:stretch>
        </p:blipFill>
        <p:spPr>
          <a:xfrm>
            <a:off x="0" y="487151"/>
            <a:ext cx="12192000" cy="6370849"/>
          </a:xfrm>
          <a:prstGeom prst="rect">
            <a:avLst/>
          </a:prstGeom>
        </p:spPr>
      </p:pic>
    </p:spTree>
    <p:extLst>
      <p:ext uri="{BB962C8B-B14F-4D97-AF65-F5344CB8AC3E}">
        <p14:creationId xmlns:p14="http://schemas.microsoft.com/office/powerpoint/2010/main" val="5313536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3872</TotalTime>
  <Words>3440</Words>
  <Application>Microsoft Office PowerPoint</Application>
  <PresentationFormat>Widescreen</PresentationFormat>
  <Paragraphs>301</Paragraphs>
  <Slides>42</Slides>
  <Notes>0</Notes>
  <HiddenSlides>7</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Black</vt:lpstr>
      <vt:lpstr>Calibri</vt:lpstr>
      <vt:lpstr>DejaVu Sans</vt:lpstr>
      <vt:lpstr>Garamond</vt:lpstr>
      <vt:lpstr>Merriweather</vt:lpstr>
      <vt:lpstr>Nimbus Sans L</vt:lpstr>
      <vt:lpstr>Wingdings</vt:lpstr>
      <vt:lpstr>1_Office Theme</vt:lpstr>
      <vt:lpstr>2_Office Theme</vt:lpstr>
      <vt:lpstr>6_Office Theme</vt:lpstr>
      <vt:lpstr>UNIT 2 Topic 2.5</vt:lpstr>
      <vt:lpstr>PowerPoint Presentation</vt:lpstr>
      <vt:lpstr>PowerPoint Presentation</vt:lpstr>
      <vt:lpstr>The President’s Team: The Vice President</vt:lpstr>
      <vt:lpstr>PowerPoint Presentation</vt:lpstr>
      <vt:lpstr>Incomplete Presidential Terms</vt:lpstr>
      <vt:lpstr>The Cabinet &amp; the Bureaucracy</vt:lpstr>
      <vt:lpstr>CABINET</vt:lpstr>
      <vt:lpstr>THE CABINET and Bureaucracy </vt:lpstr>
      <vt:lpstr>FEDERAL APPOINTMENTS</vt:lpstr>
      <vt:lpstr>CABINET Secretaries</vt:lpstr>
      <vt:lpstr>CABINET Secretaries</vt:lpstr>
      <vt:lpstr>State Department</vt:lpstr>
      <vt:lpstr>Treasury Department</vt:lpstr>
      <vt:lpstr>PowerPoint Presentation</vt:lpstr>
      <vt:lpstr>Defense Department</vt:lpstr>
      <vt:lpstr>Department of Justice, estbl. 1870</vt:lpstr>
      <vt:lpstr>PowerPoint Presentation</vt:lpstr>
      <vt:lpstr>President’s Immediate Staff </vt:lpstr>
      <vt:lpstr>EXECUTIVE OFFICE OF THE PRESIDENT</vt:lpstr>
      <vt:lpstr>EXECUTIVE OFFICE OF THE PRESIDENT</vt:lpstr>
      <vt:lpstr>EXECUTIVE OFFICE OF THE PRESIDENT</vt:lpstr>
      <vt:lpstr>PowerPoint Presentation</vt:lpstr>
      <vt:lpstr>Interactions with Other Branches </vt:lpstr>
      <vt:lpstr>CHECKS on PRESIDENTIAL POWERS</vt:lpstr>
      <vt:lpstr>U.S. Const., Art. 1, Sect. 9, Cl. 7 Power of the Purse</vt:lpstr>
      <vt:lpstr>PowerPoint Presentation</vt:lpstr>
      <vt:lpstr>Removal</vt:lpstr>
      <vt:lpstr>Judicial Interactions</vt:lpstr>
      <vt:lpstr>PowerPoint Presentation</vt:lpstr>
      <vt:lpstr>PowerPoint Presentation</vt:lpstr>
      <vt:lpstr>Judicial Appointments</vt:lpstr>
      <vt:lpstr>SOURCES OF CONFLICT BETWEEN THE PRESIDENT AND CONGRESS</vt:lpstr>
      <vt:lpstr>SOURCES OF PRESIDENTIAL INFLUENCE ON CONGRESS</vt:lpstr>
      <vt:lpstr>How could the president's agenda cause confrontations with Congress? </vt:lpstr>
      <vt:lpstr>END of 2.5</vt:lpstr>
      <vt:lpstr>TERM OF OFFICE</vt:lpstr>
      <vt:lpstr>SUCCESSION</vt:lpstr>
      <vt:lpstr>PowerPoint Presentation</vt:lpstr>
      <vt:lpstr>SUCCESSION</vt:lpstr>
      <vt:lpstr>INCOMPLETE PRESIDENTIAL TERMS</vt:lpstr>
      <vt:lpstr>IMPEACHMENT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Adrian</dc:creator>
  <cp:lastModifiedBy>Rodriguez, Adrian</cp:lastModifiedBy>
  <cp:revision>120</cp:revision>
  <dcterms:created xsi:type="dcterms:W3CDTF">2022-06-02T14:28:27Z</dcterms:created>
  <dcterms:modified xsi:type="dcterms:W3CDTF">2023-07-04T22:55:13Z</dcterms:modified>
</cp:coreProperties>
</file>